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6" r:id="rId2"/>
    <p:sldId id="295" r:id="rId3"/>
    <p:sldId id="284" r:id="rId4"/>
    <p:sldId id="259" r:id="rId5"/>
    <p:sldId id="260" r:id="rId6"/>
    <p:sldId id="261" r:id="rId7"/>
    <p:sldId id="262" r:id="rId8"/>
    <p:sldId id="268" r:id="rId9"/>
    <p:sldId id="265" r:id="rId10"/>
    <p:sldId id="271" r:id="rId11"/>
    <p:sldId id="274" r:id="rId12"/>
    <p:sldId id="272" r:id="rId13"/>
    <p:sldId id="266" r:id="rId14"/>
    <p:sldId id="263" r:id="rId15"/>
    <p:sldId id="264" r:id="rId16"/>
    <p:sldId id="290" r:id="rId17"/>
    <p:sldId id="275" r:id="rId18"/>
    <p:sldId id="277" r:id="rId19"/>
    <p:sldId id="294" r:id="rId20"/>
    <p:sldId id="279" r:id="rId21"/>
    <p:sldId id="280" r:id="rId22"/>
    <p:sldId id="283" r:id="rId23"/>
    <p:sldId id="282" r:id="rId24"/>
    <p:sldId id="286" r:id="rId25"/>
    <p:sldId id="291" r:id="rId26"/>
    <p:sldId id="292" r:id="rId27"/>
    <p:sldId id="29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me Acosta C." initials="XAC" lastIdx="3" clrIdx="0">
    <p:extLst>
      <p:ext uri="{19B8F6BF-5375-455C-9EA6-DF929625EA0E}">
        <p15:presenceInfo xmlns:p15="http://schemas.microsoft.com/office/powerpoint/2012/main" userId="5e0a78599f84b54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rAbAjOs%20(U)\TESIS\ARCHIVOS%20TESIS\CAPITULO%204\SECTORES%20MAS%20REPRESENTATIVOS\00%20RESUME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rAbAjOs%20(U)\TESIS\ARCHIVOS%20TESIS\CAPITULO%204\CALCULO%20EMPLE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rAbAjOs%20(U)\TESIS\ARCHIVOS%20TESIS\CAPITULO%204\SECTORES%20MAS%20REPRESENTATIVOS\00%20RESUME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rAbAjOs%20(U)\TESIS\ARCHIVOS%20TESIS\CAPITULO%204\SECTORES%20MAS%20REPRESENTATIVOS\00%20RESUME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% PRODUCCIÓN Sector Alimentos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PRODUCCION!$A$4</c:f>
              <c:strCache>
                <c:ptCount val="1"/>
                <c:pt idx="0">
                  <c:v>Elaboración de otros productos alimenticios</c:v>
                </c:pt>
              </c:strCache>
            </c:strRef>
          </c:tx>
          <c:spPr>
            <a:ln w="22225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dk1">
                  <a:tint val="88500"/>
                </a:schemeClr>
              </a:solidFill>
              <a:ln w="9525">
                <a:solidFill>
                  <a:schemeClr val="dk1">
                    <a:tint val="88500"/>
                  </a:schemeClr>
                </a:solidFill>
                <a:round/>
              </a:ln>
              <a:effectLst/>
            </c:spPr>
          </c:marker>
          <c:cat>
            <c:numRef>
              <c:f>PRODUCCION!$B$3:$F$3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2012</c:v>
                </c:pt>
              </c:numCache>
            </c:numRef>
          </c:cat>
          <c:val>
            <c:numRef>
              <c:f>PRODUCCION!$B$4:$E$4</c:f>
              <c:numCache>
                <c:formatCode>0%</c:formatCode>
                <c:ptCount val="4"/>
                <c:pt idx="0">
                  <c:v>0.21826228156763713</c:v>
                </c:pt>
                <c:pt idx="1">
                  <c:v>0.24120450353394171</c:v>
                </c:pt>
                <c:pt idx="2">
                  <c:v>0.20308084355735179</c:v>
                </c:pt>
                <c:pt idx="3">
                  <c:v>0.33745237134106931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PRODUCCION!$A$5</c:f>
              <c:strCache>
                <c:ptCount val="1"/>
                <c:pt idx="0">
                  <c:v>Elaboración y conservación de pescados, crustáceos y moluscos</c:v>
                </c:pt>
              </c:strCache>
            </c:strRef>
          </c:tx>
          <c:spPr>
            <a:ln w="22225" cap="rnd">
              <a:solidFill>
                <a:schemeClr val="dk1">
                  <a:tint val="55000"/>
                </a:schemeClr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dk1">
                  <a:tint val="55000"/>
                </a:schemeClr>
              </a:solidFill>
              <a:ln w="9525">
                <a:solidFill>
                  <a:schemeClr val="dk1">
                    <a:tint val="55000"/>
                  </a:schemeClr>
                </a:solidFill>
                <a:round/>
              </a:ln>
              <a:effectLst/>
            </c:spPr>
          </c:marker>
          <c:cat>
            <c:numRef>
              <c:f>PRODUCCION!$B$3:$F$3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2012</c:v>
                </c:pt>
              </c:numCache>
            </c:numRef>
          </c:cat>
          <c:val>
            <c:numRef>
              <c:f>PRODUCCION!$B$5:$E$5</c:f>
              <c:numCache>
                <c:formatCode>0%</c:formatCode>
                <c:ptCount val="4"/>
                <c:pt idx="0">
                  <c:v>0.25346255650783028</c:v>
                </c:pt>
                <c:pt idx="1">
                  <c:v>0.21828782028111288</c:v>
                </c:pt>
                <c:pt idx="2">
                  <c:v>0.14484821494062777</c:v>
                </c:pt>
                <c:pt idx="3">
                  <c:v>0.38199496228819363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PRODUCCION!$A$6</c:f>
              <c:strCache>
                <c:ptCount val="1"/>
                <c:pt idx="0">
                  <c:v>Elaboración y conservación de carnes</c:v>
                </c:pt>
              </c:strCache>
            </c:strRef>
          </c:tx>
          <c:spPr>
            <a:ln w="22225" cap="rnd">
              <a:solidFill>
                <a:schemeClr val="dk1">
                  <a:tint val="75000"/>
                </a:schemeClr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dk1">
                  <a:tint val="75000"/>
                </a:schemeClr>
              </a:solidFill>
              <a:ln w="9525">
                <a:solidFill>
                  <a:schemeClr val="dk1">
                    <a:tint val="75000"/>
                  </a:schemeClr>
                </a:solidFill>
                <a:round/>
              </a:ln>
              <a:effectLst/>
            </c:spPr>
          </c:marker>
          <c:cat>
            <c:numRef>
              <c:f>PRODUCCION!$B$3:$F$3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2012</c:v>
                </c:pt>
              </c:numCache>
            </c:numRef>
          </c:cat>
          <c:val>
            <c:numRef>
              <c:f>PRODUCCION!$B$6:$E$6</c:f>
              <c:numCache>
                <c:formatCode>0%</c:formatCode>
                <c:ptCount val="4"/>
                <c:pt idx="0">
                  <c:v>0.21507836500849603</c:v>
                </c:pt>
                <c:pt idx="1">
                  <c:v>0.22939058552764141</c:v>
                </c:pt>
                <c:pt idx="2">
                  <c:v>9.1126647505024402E-2</c:v>
                </c:pt>
                <c:pt idx="3">
                  <c:v>0.45939673868850084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PRODUCCION!$A$7</c:f>
              <c:strCache>
                <c:ptCount val="1"/>
                <c:pt idx="0">
                  <c:v>Elaboración de aceites y grasas de origen vegetal y animal</c:v>
                </c:pt>
              </c:strCache>
            </c:strRef>
          </c:tx>
          <c:spPr>
            <a:ln w="22225" cap="rnd">
              <a:solidFill>
                <a:schemeClr val="dk1">
                  <a:tint val="98500"/>
                </a:schemeClr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dk1">
                    <a:tint val="98500"/>
                  </a:schemeClr>
                </a:solidFill>
                <a:round/>
              </a:ln>
              <a:effectLst/>
            </c:spPr>
          </c:marker>
          <c:cat>
            <c:numRef>
              <c:f>PRODUCCION!$B$3:$F$3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2012</c:v>
                </c:pt>
              </c:numCache>
            </c:numRef>
          </c:cat>
          <c:val>
            <c:numRef>
              <c:f>PRODUCCION!$B$7:$E$7</c:f>
              <c:numCache>
                <c:formatCode>0%</c:formatCode>
                <c:ptCount val="4"/>
                <c:pt idx="0">
                  <c:v>0.30040577687465803</c:v>
                </c:pt>
                <c:pt idx="1">
                  <c:v>0.2387033317708516</c:v>
                </c:pt>
                <c:pt idx="2">
                  <c:v>0.13746825792076159</c:v>
                </c:pt>
                <c:pt idx="3">
                  <c:v>0.3187324599804745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3427696"/>
        <c:axId val="283424952"/>
      </c:lineChart>
      <c:catAx>
        <c:axId val="283427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83424952"/>
        <c:crosses val="autoZero"/>
        <c:auto val="1"/>
        <c:lblAlgn val="ctr"/>
        <c:lblOffset val="100"/>
        <c:noMultiLvlLbl val="0"/>
      </c:catAx>
      <c:valAx>
        <c:axId val="28342495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83427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196084505830213"/>
          <c:y val="0.12410792085332768"/>
          <c:w val="0.58667923066993666"/>
          <c:h val="0.278165734333713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lt1"/>
    </a:solidFill>
    <a:ln w="19050" cap="rnd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% Empleo Sector Alimentos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88500"/>
                </a:schemeClr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Hoja1!$A$23:$A$26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2012</c:v>
                </c:pt>
              </c:numCache>
            </c:numRef>
          </c:cat>
          <c:val>
            <c:numRef>
              <c:f>Hoja1!$F$23:$F$26</c:f>
              <c:numCache>
                <c:formatCode>0%</c:formatCode>
                <c:ptCount val="4"/>
                <c:pt idx="0">
                  <c:v>0.13614607243246099</c:v>
                </c:pt>
                <c:pt idx="1">
                  <c:v>0.35269587638528827</c:v>
                </c:pt>
                <c:pt idx="2">
                  <c:v>0.23518958403006993</c:v>
                </c:pt>
                <c:pt idx="3">
                  <c:v>0.27596846715218082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83428088"/>
        <c:axId val="283423776"/>
      </c:lineChart>
      <c:catAx>
        <c:axId val="283428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83423776"/>
        <c:crosses val="autoZero"/>
        <c:auto val="1"/>
        <c:lblAlgn val="ctr"/>
        <c:lblOffset val="100"/>
        <c:noMultiLvlLbl val="0"/>
      </c:catAx>
      <c:valAx>
        <c:axId val="283423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83428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9050" cap="rnd" cmpd="sng" algn="ctr">
      <a:solidFill>
        <a:schemeClr val="accent2"/>
      </a:solidFill>
      <a:prstDash val="solid"/>
    </a:ln>
    <a:effectLst/>
  </c:spPr>
  <c:txPr>
    <a:bodyPr/>
    <a:lstStyle/>
    <a:p>
      <a:pPr>
        <a:defRPr sz="1600"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INVERSIÓN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INVERSION!$A$4</c:f>
              <c:strCache>
                <c:ptCount val="1"/>
                <c:pt idx="0">
                  <c:v>Elaboración de otros productos alimenticios</c:v>
                </c:pt>
              </c:strCache>
            </c:strRef>
          </c:tx>
          <c:spPr>
            <a:ln w="22225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dk1">
                  <a:tint val="88500"/>
                </a:schemeClr>
              </a:solidFill>
              <a:ln w="9525">
                <a:solidFill>
                  <a:schemeClr val="dk1">
                    <a:tint val="88500"/>
                  </a:schemeClr>
                </a:solidFill>
                <a:round/>
              </a:ln>
              <a:effectLst/>
            </c:spPr>
          </c:marker>
          <c:cat>
            <c:numRef>
              <c:f>INVERSION!$B$3:$F$3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2012</c:v>
                </c:pt>
              </c:numCache>
            </c:numRef>
          </c:cat>
          <c:val>
            <c:numRef>
              <c:f>INVERSION!$B$4:$E$4</c:f>
              <c:numCache>
                <c:formatCode>0%</c:formatCode>
                <c:ptCount val="4"/>
                <c:pt idx="0">
                  <c:v>0.28085172234816819</c:v>
                </c:pt>
                <c:pt idx="1">
                  <c:v>0.34264612322406285</c:v>
                </c:pt>
                <c:pt idx="2">
                  <c:v>0.14512125637838105</c:v>
                </c:pt>
                <c:pt idx="3">
                  <c:v>0.23138089804938786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INVERSION!$A$5</c:f>
              <c:strCache>
                <c:ptCount val="1"/>
                <c:pt idx="0">
                  <c:v>Elaboración y conservación de pescados, crustáceos y moluscos</c:v>
                </c:pt>
              </c:strCache>
            </c:strRef>
          </c:tx>
          <c:spPr>
            <a:ln w="22225" cap="rnd">
              <a:solidFill>
                <a:schemeClr val="dk1">
                  <a:tint val="55000"/>
                </a:schemeClr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dk1">
                  <a:tint val="55000"/>
                </a:schemeClr>
              </a:solidFill>
              <a:ln w="9525">
                <a:solidFill>
                  <a:schemeClr val="dk1">
                    <a:tint val="55000"/>
                  </a:schemeClr>
                </a:solidFill>
                <a:round/>
              </a:ln>
              <a:effectLst/>
            </c:spPr>
          </c:marker>
          <c:cat>
            <c:numRef>
              <c:f>INVERSION!$B$3:$F$3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2012</c:v>
                </c:pt>
              </c:numCache>
            </c:numRef>
          </c:cat>
          <c:val>
            <c:numRef>
              <c:f>INVERSION!$B$5:$E$5</c:f>
              <c:numCache>
                <c:formatCode>0%</c:formatCode>
                <c:ptCount val="4"/>
                <c:pt idx="0">
                  <c:v>0.32105823988123311</c:v>
                </c:pt>
                <c:pt idx="1">
                  <c:v>0.33529910463987678</c:v>
                </c:pt>
                <c:pt idx="2">
                  <c:v>0.11414917729248901</c:v>
                </c:pt>
                <c:pt idx="3">
                  <c:v>0.22949347818640109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INVERSION!$A$6</c:f>
              <c:strCache>
                <c:ptCount val="1"/>
                <c:pt idx="0">
                  <c:v>Elaboración y conservación de carnes</c:v>
                </c:pt>
              </c:strCache>
            </c:strRef>
          </c:tx>
          <c:spPr>
            <a:ln w="22225" cap="rnd">
              <a:solidFill>
                <a:schemeClr val="dk1">
                  <a:tint val="75000"/>
                </a:schemeClr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dk1">
                  <a:tint val="75000"/>
                </a:schemeClr>
              </a:solidFill>
              <a:ln w="9525">
                <a:solidFill>
                  <a:schemeClr val="dk1">
                    <a:tint val="75000"/>
                  </a:schemeClr>
                </a:solidFill>
                <a:round/>
              </a:ln>
              <a:effectLst/>
            </c:spPr>
          </c:marker>
          <c:cat>
            <c:numRef>
              <c:f>INVERSION!$B$3:$F$3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2012</c:v>
                </c:pt>
              </c:numCache>
            </c:numRef>
          </c:cat>
          <c:val>
            <c:numRef>
              <c:f>INVERSION!$B$6:$E$6</c:f>
              <c:numCache>
                <c:formatCode>0%</c:formatCode>
                <c:ptCount val="4"/>
                <c:pt idx="0">
                  <c:v>0.27515186972825745</c:v>
                </c:pt>
                <c:pt idx="1">
                  <c:v>0.30398692892960189</c:v>
                </c:pt>
                <c:pt idx="2">
                  <c:v>7.1343914444297787E-2</c:v>
                </c:pt>
                <c:pt idx="3">
                  <c:v>0.34951728689784278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INVERSION!$A$7</c:f>
              <c:strCache>
                <c:ptCount val="1"/>
                <c:pt idx="0">
                  <c:v>Elaboración de aceites y grasas de origen vegetal y animal</c:v>
                </c:pt>
              </c:strCache>
            </c:strRef>
          </c:tx>
          <c:spPr>
            <a:ln w="22225" cap="rnd">
              <a:solidFill>
                <a:schemeClr val="dk1">
                  <a:tint val="98500"/>
                </a:schemeClr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dk1">
                    <a:tint val="98500"/>
                  </a:schemeClr>
                </a:solidFill>
                <a:round/>
              </a:ln>
              <a:effectLst/>
            </c:spPr>
          </c:marker>
          <c:cat>
            <c:numRef>
              <c:f>INVERSION!$B$3:$F$3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2012</c:v>
                </c:pt>
              </c:numCache>
            </c:numRef>
          </c:cat>
          <c:val>
            <c:numRef>
              <c:f>INVERSION!$B$7:$E$7</c:f>
              <c:numCache>
                <c:formatCode>0%</c:formatCode>
                <c:ptCount val="4"/>
                <c:pt idx="0">
                  <c:v>0.3233269122590906</c:v>
                </c:pt>
                <c:pt idx="1">
                  <c:v>0.33286698558984673</c:v>
                </c:pt>
                <c:pt idx="2">
                  <c:v>0.10408025499800001</c:v>
                </c:pt>
                <c:pt idx="3">
                  <c:v>0.23972584715306275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3425344"/>
        <c:axId val="283428480"/>
      </c:lineChart>
      <c:catAx>
        <c:axId val="283425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83428480"/>
        <c:crosses val="autoZero"/>
        <c:auto val="1"/>
        <c:lblAlgn val="ctr"/>
        <c:lblOffset val="100"/>
        <c:noMultiLvlLbl val="0"/>
      </c:catAx>
      <c:valAx>
        <c:axId val="28342848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8342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IMPUESTO</a:t>
            </a:r>
            <a:r>
              <a:rPr lang="es-EC" baseline="0"/>
              <a:t> A LA RENTA</a:t>
            </a:r>
            <a:endParaRPr lang="es-EC"/>
          </a:p>
        </c:rich>
      </c:tx>
      <c:layout>
        <c:manualLayout>
          <c:xMode val="edge"/>
          <c:yMode val="edge"/>
          <c:x val="0.3737290026246719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IR!$A$4</c:f>
              <c:strCache>
                <c:ptCount val="1"/>
                <c:pt idx="0">
                  <c:v>Elaboración de otros productos alimenticios</c:v>
                </c:pt>
              </c:strCache>
            </c:strRef>
          </c:tx>
          <c:spPr>
            <a:ln w="22225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dk1">
                  <a:tint val="88500"/>
                </a:schemeClr>
              </a:solidFill>
              <a:ln w="9525">
                <a:solidFill>
                  <a:schemeClr val="dk1">
                    <a:tint val="88500"/>
                  </a:schemeClr>
                </a:solidFill>
                <a:round/>
              </a:ln>
              <a:effectLst/>
            </c:spPr>
          </c:marker>
          <c:cat>
            <c:numRef>
              <c:f>IR!$B$3:$F$3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2012</c:v>
                </c:pt>
              </c:numCache>
            </c:numRef>
          </c:cat>
          <c:val>
            <c:numRef>
              <c:f>IR!$B$4:$E$4</c:f>
              <c:numCache>
                <c:formatCode>0%</c:formatCode>
                <c:ptCount val="4"/>
                <c:pt idx="0">
                  <c:v>0.26807295005766418</c:v>
                </c:pt>
                <c:pt idx="1">
                  <c:v>0.18335183210541309</c:v>
                </c:pt>
                <c:pt idx="2">
                  <c:v>0.18809610617702655</c:v>
                </c:pt>
                <c:pt idx="3">
                  <c:v>0.36047911165989621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IR!$A$5</c:f>
              <c:strCache>
                <c:ptCount val="1"/>
                <c:pt idx="0">
                  <c:v>Elaboración y conservación de pescados, crustáceos y moluscos</c:v>
                </c:pt>
              </c:strCache>
            </c:strRef>
          </c:tx>
          <c:spPr>
            <a:ln w="22225" cap="rnd">
              <a:solidFill>
                <a:schemeClr val="dk1">
                  <a:tint val="55000"/>
                </a:schemeClr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dk1">
                  <a:tint val="55000"/>
                </a:schemeClr>
              </a:solidFill>
              <a:ln w="9525">
                <a:solidFill>
                  <a:schemeClr val="dk1">
                    <a:tint val="55000"/>
                  </a:schemeClr>
                </a:solidFill>
                <a:round/>
              </a:ln>
              <a:effectLst/>
            </c:spPr>
          </c:marker>
          <c:cat>
            <c:numRef>
              <c:f>IR!$B$3:$F$3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2012</c:v>
                </c:pt>
              </c:numCache>
            </c:numRef>
          </c:cat>
          <c:val>
            <c:numRef>
              <c:f>IR!$B$5:$E$5</c:f>
              <c:numCache>
                <c:formatCode>0%</c:formatCode>
                <c:ptCount val="4"/>
                <c:pt idx="0">
                  <c:v>0.2687220302086768</c:v>
                </c:pt>
                <c:pt idx="1">
                  <c:v>0.23963492915722298</c:v>
                </c:pt>
                <c:pt idx="2">
                  <c:v>8.347985450320479E-2</c:v>
                </c:pt>
                <c:pt idx="3">
                  <c:v>0.40816318613089536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IR!$A$6</c:f>
              <c:strCache>
                <c:ptCount val="1"/>
                <c:pt idx="0">
                  <c:v>Elaboración y conservación de carnes</c:v>
                </c:pt>
              </c:strCache>
            </c:strRef>
          </c:tx>
          <c:spPr>
            <a:ln w="22225" cap="rnd">
              <a:solidFill>
                <a:schemeClr val="dk1">
                  <a:tint val="75000"/>
                </a:schemeClr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dk1">
                  <a:tint val="75000"/>
                </a:schemeClr>
              </a:solidFill>
              <a:ln w="9525">
                <a:solidFill>
                  <a:schemeClr val="dk1">
                    <a:tint val="75000"/>
                  </a:schemeClr>
                </a:solidFill>
                <a:round/>
              </a:ln>
              <a:effectLst/>
            </c:spPr>
          </c:marker>
          <c:cat>
            <c:numRef>
              <c:f>IR!$B$3:$F$3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2012</c:v>
                </c:pt>
              </c:numCache>
            </c:numRef>
          </c:cat>
          <c:val>
            <c:numRef>
              <c:f>IR!$B$6:$E$6</c:f>
              <c:numCache>
                <c:formatCode>0%</c:formatCode>
                <c:ptCount val="4"/>
                <c:pt idx="0">
                  <c:v>0.1297886388797248</c:v>
                </c:pt>
                <c:pt idx="1">
                  <c:v>0.30040527490214253</c:v>
                </c:pt>
                <c:pt idx="2">
                  <c:v>4.5905019640353914E-2</c:v>
                </c:pt>
                <c:pt idx="3">
                  <c:v>0.5239010665777788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IR!$A$7</c:f>
              <c:strCache>
                <c:ptCount val="1"/>
                <c:pt idx="0">
                  <c:v>Elaboración de aceites y grasas de origen vegetal y animal</c:v>
                </c:pt>
              </c:strCache>
            </c:strRef>
          </c:tx>
          <c:spPr>
            <a:ln w="22225" cap="rnd">
              <a:solidFill>
                <a:schemeClr val="dk1">
                  <a:tint val="98500"/>
                </a:schemeClr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dk1">
                    <a:tint val="98500"/>
                  </a:schemeClr>
                </a:solidFill>
                <a:round/>
              </a:ln>
              <a:effectLst/>
            </c:spPr>
          </c:marker>
          <c:cat>
            <c:numRef>
              <c:f>IR!$B$3:$F$3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2012</c:v>
                </c:pt>
              </c:numCache>
            </c:numRef>
          </c:cat>
          <c:val>
            <c:numRef>
              <c:f>IR!$B$7:$E$7</c:f>
              <c:numCache>
                <c:formatCode>0%</c:formatCode>
                <c:ptCount val="4"/>
                <c:pt idx="0">
                  <c:v>0.39580816156680454</c:v>
                </c:pt>
                <c:pt idx="1">
                  <c:v>0.35682543533367067</c:v>
                </c:pt>
                <c:pt idx="2">
                  <c:v>3.0871326564000427E-2</c:v>
                </c:pt>
                <c:pt idx="3">
                  <c:v>0.21649507653552436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3421032"/>
        <c:axId val="283426128"/>
      </c:lineChart>
      <c:catAx>
        <c:axId val="283421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83426128"/>
        <c:crosses val="autoZero"/>
        <c:auto val="1"/>
        <c:lblAlgn val="ctr"/>
        <c:lblOffset val="100"/>
        <c:noMultiLvlLbl val="0"/>
      </c:catAx>
      <c:valAx>
        <c:axId val="28342612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83421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2-18T22:04:24.274" idx="1">
    <p:pos x="10" y="10"/>
    <p:text>tabla de pequeñas empresas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EF2A59-F584-49F7-A7FB-E40D60BD5152}" type="doc">
      <dgm:prSet loTypeId="urn:microsoft.com/office/officeart/2005/8/layout/hierarchy3" loCatId="relationship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577DE42F-1066-4370-A484-27F3A4821B2B}">
      <dgm:prSet phldrT="[Texto]" custT="1"/>
      <dgm:spPr/>
      <dgm:t>
        <a:bodyPr/>
        <a:lstStyle/>
        <a:p>
          <a:r>
            <a:rPr lang="es-EC" sz="25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PIB</a:t>
          </a:r>
          <a:endParaRPr lang="es-EC" sz="25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94269B-BB39-4EE6-9234-8806B61D7AAB}" type="parTrans" cxnId="{C69D842D-EE07-4052-8F2F-1F8C23BDA433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8B7165-12CF-4D2A-9EEB-E76B84714B34}" type="sibTrans" cxnId="{C69D842D-EE07-4052-8F2F-1F8C23BDA433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94CFAD-1860-4970-9A85-D6FB91FD75D5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34DC9C-3466-446C-8DC6-3CF9589AB8C1}" type="parTrans" cxnId="{EE38D4C7-0AEC-4B96-9956-9664CA378E2E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289C34-1268-4677-AE6E-52779BD88A47}" type="sibTrans" cxnId="{EE38D4C7-0AEC-4B96-9956-9664CA378E2E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ACF4FC-FC36-48BB-981D-DE1F079BE4BD}">
      <dgm:prSet phldrT="[Texto]" custT="1"/>
      <dgm:spPr/>
      <dgm:t>
        <a:bodyPr/>
        <a:lstStyle/>
        <a:p>
          <a:r>
            <a:rPr lang="es-EC" sz="25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Desempleo</a:t>
          </a:r>
          <a:endParaRPr lang="es-EC" sz="25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B0C9C2-6E85-4B8C-8F26-561C465A3A22}" type="parTrans" cxnId="{9D822648-FB1C-408E-B21A-3ACDB5F94B4E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16FDCA-1FBD-47C2-B4C4-3BBB4FCAE6F0}" type="sibTrans" cxnId="{9D822648-FB1C-408E-B21A-3ACDB5F94B4E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8BB4BC-25AF-471E-9123-6633AA0D1EBB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E2D85C-CE31-487E-97BB-60B49263E2DC}" type="parTrans" cxnId="{B2CCE07B-B8FF-4EE5-993B-4B85831911AE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849A9D-3D33-4ACF-9C05-9C5D9707C35A}" type="sibTrans" cxnId="{B2CCE07B-B8FF-4EE5-993B-4B85831911AE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07083D-9F88-4012-A8CA-06CDB21FDDC1}">
      <dgm:prSet phldrT="[Texto]" custT="1"/>
      <dgm:spPr/>
      <dgm:t>
        <a:bodyPr/>
        <a:lstStyle/>
        <a:p>
          <a:r>
            <a:rPr lang="es-EC" sz="25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Inversión</a:t>
          </a:r>
          <a:endParaRPr lang="es-EC" sz="25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5E80E4-7D2D-4A95-9DCB-1AD9A7791A67}" type="parTrans" cxnId="{198CAE22-21C7-45FF-896B-5CFE971A24F6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8ED0ED-7065-4B1B-B16C-41E2FF5AE268}" type="sibTrans" cxnId="{198CAE22-21C7-45FF-896B-5CFE971A24F6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C436CE-2B03-496C-9037-63B94575EFA8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EF8542-1E60-4ADF-8ED4-D8BD56E7FB11}" type="parTrans" cxnId="{139BD8D4-5538-4589-BB57-4B6FF29690DB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728EC5-BEB1-4FCA-95CD-E827FDEEEB31}" type="sibTrans" cxnId="{139BD8D4-5538-4589-BB57-4B6FF29690DB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53E24F-C0DB-4919-BE61-B668F0AFD7CF}" type="pres">
      <dgm:prSet presAssocID="{1EEF2A59-F584-49F7-A7FB-E40D60BD515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C83F9D69-7090-4643-8AE3-8D2565DFAFDD}" type="pres">
      <dgm:prSet presAssocID="{577DE42F-1066-4370-A484-27F3A4821B2B}" presName="root" presStyleCnt="0"/>
      <dgm:spPr/>
      <dgm:t>
        <a:bodyPr/>
        <a:lstStyle/>
        <a:p>
          <a:endParaRPr lang="es-EC"/>
        </a:p>
      </dgm:t>
    </dgm:pt>
    <dgm:pt modelId="{154B7086-DF6B-4E17-8A1D-6C2F1F9859E3}" type="pres">
      <dgm:prSet presAssocID="{577DE42F-1066-4370-A484-27F3A4821B2B}" presName="rootComposite" presStyleCnt="0"/>
      <dgm:spPr/>
      <dgm:t>
        <a:bodyPr/>
        <a:lstStyle/>
        <a:p>
          <a:endParaRPr lang="es-EC"/>
        </a:p>
      </dgm:t>
    </dgm:pt>
    <dgm:pt modelId="{A3B686D9-3292-4E3E-B0A8-774551C6911C}" type="pres">
      <dgm:prSet presAssocID="{577DE42F-1066-4370-A484-27F3A4821B2B}" presName="rootText" presStyleLbl="node1" presStyleIdx="0" presStyleCnt="3" custScaleY="72249"/>
      <dgm:spPr/>
      <dgm:t>
        <a:bodyPr/>
        <a:lstStyle/>
        <a:p>
          <a:endParaRPr lang="es-EC"/>
        </a:p>
      </dgm:t>
    </dgm:pt>
    <dgm:pt modelId="{5743C547-FF4B-437E-8CF6-B6EE7155D7F7}" type="pres">
      <dgm:prSet presAssocID="{577DE42F-1066-4370-A484-27F3A4821B2B}" presName="rootConnector" presStyleLbl="node1" presStyleIdx="0" presStyleCnt="3"/>
      <dgm:spPr/>
      <dgm:t>
        <a:bodyPr/>
        <a:lstStyle/>
        <a:p>
          <a:endParaRPr lang="es-EC"/>
        </a:p>
      </dgm:t>
    </dgm:pt>
    <dgm:pt modelId="{28052F50-8F03-4931-BF65-FD2DD5D92452}" type="pres">
      <dgm:prSet presAssocID="{577DE42F-1066-4370-A484-27F3A4821B2B}" presName="childShape" presStyleCnt="0"/>
      <dgm:spPr/>
      <dgm:t>
        <a:bodyPr/>
        <a:lstStyle/>
        <a:p>
          <a:endParaRPr lang="es-EC"/>
        </a:p>
      </dgm:t>
    </dgm:pt>
    <dgm:pt modelId="{9D6F30D0-4E24-461E-83BF-BB8FC7FB3E97}" type="pres">
      <dgm:prSet presAssocID="{5634DC9C-3466-446C-8DC6-3CF9589AB8C1}" presName="Name13" presStyleLbl="parChTrans1D2" presStyleIdx="0" presStyleCnt="3"/>
      <dgm:spPr/>
      <dgm:t>
        <a:bodyPr/>
        <a:lstStyle/>
        <a:p>
          <a:endParaRPr lang="es-EC"/>
        </a:p>
      </dgm:t>
    </dgm:pt>
    <dgm:pt modelId="{109E5754-D8B6-4B77-B31E-6C1BCA960CE2}" type="pres">
      <dgm:prSet presAssocID="{0294CFAD-1860-4970-9A85-D6FB91FD75D5}" presName="childText" presStyleLbl="bgAcc1" presStyleIdx="0" presStyleCnt="3" custScaleX="235329" custScaleY="209763" custLinFactNeighborX="2720" custLinFactNeighborY="-434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AF5FBB-55FF-4CE8-9A6D-87BE25CC2812}" type="pres">
      <dgm:prSet presAssocID="{69ACF4FC-FC36-48BB-981D-DE1F079BE4BD}" presName="root" presStyleCnt="0"/>
      <dgm:spPr/>
      <dgm:t>
        <a:bodyPr/>
        <a:lstStyle/>
        <a:p>
          <a:endParaRPr lang="es-EC"/>
        </a:p>
      </dgm:t>
    </dgm:pt>
    <dgm:pt modelId="{7CBE6525-AF4E-44C3-A971-C10E460CA508}" type="pres">
      <dgm:prSet presAssocID="{69ACF4FC-FC36-48BB-981D-DE1F079BE4BD}" presName="rootComposite" presStyleCnt="0"/>
      <dgm:spPr/>
      <dgm:t>
        <a:bodyPr/>
        <a:lstStyle/>
        <a:p>
          <a:endParaRPr lang="es-EC"/>
        </a:p>
      </dgm:t>
    </dgm:pt>
    <dgm:pt modelId="{39C5750C-7A26-406C-AF96-2743A8EA1BB4}" type="pres">
      <dgm:prSet presAssocID="{69ACF4FC-FC36-48BB-981D-DE1F079BE4BD}" presName="rootText" presStyleLbl="node1" presStyleIdx="1" presStyleCnt="3" custScaleX="122185" custScaleY="65415"/>
      <dgm:spPr/>
      <dgm:t>
        <a:bodyPr/>
        <a:lstStyle/>
        <a:p>
          <a:endParaRPr lang="es-EC"/>
        </a:p>
      </dgm:t>
    </dgm:pt>
    <dgm:pt modelId="{681B3C3A-8902-4663-BC64-63911C768004}" type="pres">
      <dgm:prSet presAssocID="{69ACF4FC-FC36-48BB-981D-DE1F079BE4BD}" presName="rootConnector" presStyleLbl="node1" presStyleIdx="1" presStyleCnt="3"/>
      <dgm:spPr/>
      <dgm:t>
        <a:bodyPr/>
        <a:lstStyle/>
        <a:p>
          <a:endParaRPr lang="es-EC"/>
        </a:p>
      </dgm:t>
    </dgm:pt>
    <dgm:pt modelId="{793581B4-641A-47E7-B898-82CFF54348BD}" type="pres">
      <dgm:prSet presAssocID="{69ACF4FC-FC36-48BB-981D-DE1F079BE4BD}" presName="childShape" presStyleCnt="0"/>
      <dgm:spPr/>
      <dgm:t>
        <a:bodyPr/>
        <a:lstStyle/>
        <a:p>
          <a:endParaRPr lang="es-EC"/>
        </a:p>
      </dgm:t>
    </dgm:pt>
    <dgm:pt modelId="{43FDC89D-01FF-45B6-A170-F09CC8D6D848}" type="pres">
      <dgm:prSet presAssocID="{DAE2D85C-CE31-487E-97BB-60B49263E2DC}" presName="Name13" presStyleLbl="parChTrans1D2" presStyleIdx="1" presStyleCnt="3"/>
      <dgm:spPr/>
      <dgm:t>
        <a:bodyPr/>
        <a:lstStyle/>
        <a:p>
          <a:endParaRPr lang="es-EC"/>
        </a:p>
      </dgm:t>
    </dgm:pt>
    <dgm:pt modelId="{C7E96F18-8520-4B62-80B3-9B5B69179247}" type="pres">
      <dgm:prSet presAssocID="{A18BB4BC-25AF-471E-9123-6633AA0D1EBB}" presName="childText" presStyleLbl="bgAcc1" presStyleIdx="1" presStyleCnt="3" custScaleX="226309" custScaleY="21494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BAE291-9B71-43C5-BC2E-5F0020EBAB12}" type="pres">
      <dgm:prSet presAssocID="{C307083D-9F88-4012-A8CA-06CDB21FDDC1}" presName="root" presStyleCnt="0"/>
      <dgm:spPr/>
      <dgm:t>
        <a:bodyPr/>
        <a:lstStyle/>
        <a:p>
          <a:endParaRPr lang="es-EC"/>
        </a:p>
      </dgm:t>
    </dgm:pt>
    <dgm:pt modelId="{D4E4BB10-C0D2-4CC2-B55C-276ADA9C17D5}" type="pres">
      <dgm:prSet presAssocID="{C307083D-9F88-4012-A8CA-06CDB21FDDC1}" presName="rootComposite" presStyleCnt="0"/>
      <dgm:spPr/>
      <dgm:t>
        <a:bodyPr/>
        <a:lstStyle/>
        <a:p>
          <a:endParaRPr lang="es-EC"/>
        </a:p>
      </dgm:t>
    </dgm:pt>
    <dgm:pt modelId="{80DE141B-87BC-43CE-98FF-7E3751537A5E}" type="pres">
      <dgm:prSet presAssocID="{C307083D-9F88-4012-A8CA-06CDB21FDDC1}" presName="rootText" presStyleLbl="node1" presStyleIdx="2" presStyleCnt="3" custScaleY="65534"/>
      <dgm:spPr/>
      <dgm:t>
        <a:bodyPr/>
        <a:lstStyle/>
        <a:p>
          <a:endParaRPr lang="es-EC"/>
        </a:p>
      </dgm:t>
    </dgm:pt>
    <dgm:pt modelId="{6FE577F5-3E8A-4E1D-8B10-2837376D93BD}" type="pres">
      <dgm:prSet presAssocID="{C307083D-9F88-4012-A8CA-06CDB21FDDC1}" presName="rootConnector" presStyleLbl="node1" presStyleIdx="2" presStyleCnt="3"/>
      <dgm:spPr/>
      <dgm:t>
        <a:bodyPr/>
        <a:lstStyle/>
        <a:p>
          <a:endParaRPr lang="es-EC"/>
        </a:p>
      </dgm:t>
    </dgm:pt>
    <dgm:pt modelId="{3897016D-BB1B-450A-AC31-7992406769FC}" type="pres">
      <dgm:prSet presAssocID="{C307083D-9F88-4012-A8CA-06CDB21FDDC1}" presName="childShape" presStyleCnt="0"/>
      <dgm:spPr/>
      <dgm:t>
        <a:bodyPr/>
        <a:lstStyle/>
        <a:p>
          <a:endParaRPr lang="es-EC"/>
        </a:p>
      </dgm:t>
    </dgm:pt>
    <dgm:pt modelId="{47C7C333-EFF6-4BA0-AF59-8D9E4F9CECF7}" type="pres">
      <dgm:prSet presAssocID="{94EF8542-1E60-4ADF-8ED4-D8BD56E7FB11}" presName="Name13" presStyleLbl="parChTrans1D2" presStyleIdx="2" presStyleCnt="3"/>
      <dgm:spPr/>
      <dgm:t>
        <a:bodyPr/>
        <a:lstStyle/>
        <a:p>
          <a:endParaRPr lang="es-EC"/>
        </a:p>
      </dgm:t>
    </dgm:pt>
    <dgm:pt modelId="{F8EC0CFB-91D0-46C0-9089-3164197E92BE}" type="pres">
      <dgm:prSet presAssocID="{FBC436CE-2B03-496C-9037-63B94575EFA8}" presName="childText" presStyleLbl="bgAcc1" presStyleIdx="2" presStyleCnt="3" custScaleX="221834" custScaleY="21379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98CAE22-21C7-45FF-896B-5CFE971A24F6}" srcId="{1EEF2A59-F584-49F7-A7FB-E40D60BD5152}" destId="{C307083D-9F88-4012-A8CA-06CDB21FDDC1}" srcOrd="2" destOrd="0" parTransId="{8C5E80E4-7D2D-4A95-9DCB-1AD9A7791A67}" sibTransId="{2A8ED0ED-7065-4B1B-B16C-41E2FF5AE268}"/>
    <dgm:cxn modelId="{F3FAC638-8BA6-4B47-908D-AE820A14DF2B}" type="presOf" srcId="{577DE42F-1066-4370-A484-27F3A4821B2B}" destId="{A3B686D9-3292-4E3E-B0A8-774551C6911C}" srcOrd="0" destOrd="0" presId="urn:microsoft.com/office/officeart/2005/8/layout/hierarchy3"/>
    <dgm:cxn modelId="{5032BC06-53FD-4B4C-AFEC-C3AC03E78411}" type="presOf" srcId="{0294CFAD-1860-4970-9A85-D6FB91FD75D5}" destId="{109E5754-D8B6-4B77-B31E-6C1BCA960CE2}" srcOrd="0" destOrd="0" presId="urn:microsoft.com/office/officeart/2005/8/layout/hierarchy3"/>
    <dgm:cxn modelId="{67FCA7F4-4ECC-4492-86DF-A72DAE8A7B67}" type="presOf" srcId="{5634DC9C-3466-446C-8DC6-3CF9589AB8C1}" destId="{9D6F30D0-4E24-461E-83BF-BB8FC7FB3E97}" srcOrd="0" destOrd="0" presId="urn:microsoft.com/office/officeart/2005/8/layout/hierarchy3"/>
    <dgm:cxn modelId="{D5784F66-C8CD-43D1-BE03-F38686ED363D}" type="presOf" srcId="{A18BB4BC-25AF-471E-9123-6633AA0D1EBB}" destId="{C7E96F18-8520-4B62-80B3-9B5B69179247}" srcOrd="0" destOrd="0" presId="urn:microsoft.com/office/officeart/2005/8/layout/hierarchy3"/>
    <dgm:cxn modelId="{0D50876B-3446-479A-8237-919174D3ACE6}" type="presOf" srcId="{DAE2D85C-CE31-487E-97BB-60B49263E2DC}" destId="{43FDC89D-01FF-45B6-A170-F09CC8D6D848}" srcOrd="0" destOrd="0" presId="urn:microsoft.com/office/officeart/2005/8/layout/hierarchy3"/>
    <dgm:cxn modelId="{393DC999-C973-4E1D-AABB-46DEFF419510}" type="presOf" srcId="{69ACF4FC-FC36-48BB-981D-DE1F079BE4BD}" destId="{39C5750C-7A26-406C-AF96-2743A8EA1BB4}" srcOrd="0" destOrd="0" presId="urn:microsoft.com/office/officeart/2005/8/layout/hierarchy3"/>
    <dgm:cxn modelId="{B2CCE07B-B8FF-4EE5-993B-4B85831911AE}" srcId="{69ACF4FC-FC36-48BB-981D-DE1F079BE4BD}" destId="{A18BB4BC-25AF-471E-9123-6633AA0D1EBB}" srcOrd="0" destOrd="0" parTransId="{DAE2D85C-CE31-487E-97BB-60B49263E2DC}" sibTransId="{24849A9D-3D33-4ACF-9C05-9C5D9707C35A}"/>
    <dgm:cxn modelId="{799BD006-D6D4-4D06-9120-A55EF96B6055}" type="presOf" srcId="{C307083D-9F88-4012-A8CA-06CDB21FDDC1}" destId="{6FE577F5-3E8A-4E1D-8B10-2837376D93BD}" srcOrd="1" destOrd="0" presId="urn:microsoft.com/office/officeart/2005/8/layout/hierarchy3"/>
    <dgm:cxn modelId="{2BB77854-3C2E-4908-9C37-E9DA2260F4A2}" type="presOf" srcId="{577DE42F-1066-4370-A484-27F3A4821B2B}" destId="{5743C547-FF4B-437E-8CF6-B6EE7155D7F7}" srcOrd="1" destOrd="0" presId="urn:microsoft.com/office/officeart/2005/8/layout/hierarchy3"/>
    <dgm:cxn modelId="{0734D149-C456-4FFD-B543-BDC16A8B788A}" type="presOf" srcId="{FBC436CE-2B03-496C-9037-63B94575EFA8}" destId="{F8EC0CFB-91D0-46C0-9089-3164197E92BE}" srcOrd="0" destOrd="0" presId="urn:microsoft.com/office/officeart/2005/8/layout/hierarchy3"/>
    <dgm:cxn modelId="{C69D842D-EE07-4052-8F2F-1F8C23BDA433}" srcId="{1EEF2A59-F584-49F7-A7FB-E40D60BD5152}" destId="{577DE42F-1066-4370-A484-27F3A4821B2B}" srcOrd="0" destOrd="0" parTransId="{D794269B-BB39-4EE6-9234-8806B61D7AAB}" sibTransId="{578B7165-12CF-4D2A-9EEB-E76B84714B34}"/>
    <dgm:cxn modelId="{E935F8C8-CA11-4E93-94D3-848C6BE73F28}" type="presOf" srcId="{94EF8542-1E60-4ADF-8ED4-D8BD56E7FB11}" destId="{47C7C333-EFF6-4BA0-AF59-8D9E4F9CECF7}" srcOrd="0" destOrd="0" presId="urn:microsoft.com/office/officeart/2005/8/layout/hierarchy3"/>
    <dgm:cxn modelId="{EE38D4C7-0AEC-4B96-9956-9664CA378E2E}" srcId="{577DE42F-1066-4370-A484-27F3A4821B2B}" destId="{0294CFAD-1860-4970-9A85-D6FB91FD75D5}" srcOrd="0" destOrd="0" parTransId="{5634DC9C-3466-446C-8DC6-3CF9589AB8C1}" sibTransId="{02289C34-1268-4677-AE6E-52779BD88A47}"/>
    <dgm:cxn modelId="{EC480F1C-8ACB-42F6-8D9B-E7E92F35E929}" type="presOf" srcId="{1EEF2A59-F584-49F7-A7FB-E40D60BD5152}" destId="{E053E24F-C0DB-4919-BE61-B668F0AFD7CF}" srcOrd="0" destOrd="0" presId="urn:microsoft.com/office/officeart/2005/8/layout/hierarchy3"/>
    <dgm:cxn modelId="{139BD8D4-5538-4589-BB57-4B6FF29690DB}" srcId="{C307083D-9F88-4012-A8CA-06CDB21FDDC1}" destId="{FBC436CE-2B03-496C-9037-63B94575EFA8}" srcOrd="0" destOrd="0" parTransId="{94EF8542-1E60-4ADF-8ED4-D8BD56E7FB11}" sibTransId="{5D728EC5-BEB1-4FCA-95CD-E827FDEEEB31}"/>
    <dgm:cxn modelId="{9D822648-FB1C-408E-B21A-3ACDB5F94B4E}" srcId="{1EEF2A59-F584-49F7-A7FB-E40D60BD5152}" destId="{69ACF4FC-FC36-48BB-981D-DE1F079BE4BD}" srcOrd="1" destOrd="0" parTransId="{1FB0C9C2-6E85-4B8C-8F26-561C465A3A22}" sibTransId="{2D16FDCA-1FBD-47C2-B4C4-3BBB4FCAE6F0}"/>
    <dgm:cxn modelId="{999FE4E0-68D7-4F2A-8B77-62BCCA05D60F}" type="presOf" srcId="{C307083D-9F88-4012-A8CA-06CDB21FDDC1}" destId="{80DE141B-87BC-43CE-98FF-7E3751537A5E}" srcOrd="0" destOrd="0" presId="urn:microsoft.com/office/officeart/2005/8/layout/hierarchy3"/>
    <dgm:cxn modelId="{7C0FEC1B-F6D9-4545-9895-D0EEAB32B6D5}" type="presOf" srcId="{69ACF4FC-FC36-48BB-981D-DE1F079BE4BD}" destId="{681B3C3A-8902-4663-BC64-63911C768004}" srcOrd="1" destOrd="0" presId="urn:microsoft.com/office/officeart/2005/8/layout/hierarchy3"/>
    <dgm:cxn modelId="{DE67FDC2-BB90-4604-90D4-AD6043FC5B12}" type="presParOf" srcId="{E053E24F-C0DB-4919-BE61-B668F0AFD7CF}" destId="{C83F9D69-7090-4643-8AE3-8D2565DFAFDD}" srcOrd="0" destOrd="0" presId="urn:microsoft.com/office/officeart/2005/8/layout/hierarchy3"/>
    <dgm:cxn modelId="{108AD0A7-A396-4CA9-BA51-7ABDFF8F9D32}" type="presParOf" srcId="{C83F9D69-7090-4643-8AE3-8D2565DFAFDD}" destId="{154B7086-DF6B-4E17-8A1D-6C2F1F9859E3}" srcOrd="0" destOrd="0" presId="urn:microsoft.com/office/officeart/2005/8/layout/hierarchy3"/>
    <dgm:cxn modelId="{ABC6BFF4-C8FA-4FC1-9D3D-6C84FAF93B32}" type="presParOf" srcId="{154B7086-DF6B-4E17-8A1D-6C2F1F9859E3}" destId="{A3B686D9-3292-4E3E-B0A8-774551C6911C}" srcOrd="0" destOrd="0" presId="urn:microsoft.com/office/officeart/2005/8/layout/hierarchy3"/>
    <dgm:cxn modelId="{CFD353DC-98DF-4191-B681-0E5B7762B9A6}" type="presParOf" srcId="{154B7086-DF6B-4E17-8A1D-6C2F1F9859E3}" destId="{5743C547-FF4B-437E-8CF6-B6EE7155D7F7}" srcOrd="1" destOrd="0" presId="urn:microsoft.com/office/officeart/2005/8/layout/hierarchy3"/>
    <dgm:cxn modelId="{1D9B64C1-7EDB-4B41-8C6D-CEC64FE76080}" type="presParOf" srcId="{C83F9D69-7090-4643-8AE3-8D2565DFAFDD}" destId="{28052F50-8F03-4931-BF65-FD2DD5D92452}" srcOrd="1" destOrd="0" presId="urn:microsoft.com/office/officeart/2005/8/layout/hierarchy3"/>
    <dgm:cxn modelId="{F41C0E3B-9868-491F-84D7-6758DA9711A4}" type="presParOf" srcId="{28052F50-8F03-4931-BF65-FD2DD5D92452}" destId="{9D6F30D0-4E24-461E-83BF-BB8FC7FB3E97}" srcOrd="0" destOrd="0" presId="urn:microsoft.com/office/officeart/2005/8/layout/hierarchy3"/>
    <dgm:cxn modelId="{4061AE93-DEB4-4E7A-8A62-8BE796CBEB86}" type="presParOf" srcId="{28052F50-8F03-4931-BF65-FD2DD5D92452}" destId="{109E5754-D8B6-4B77-B31E-6C1BCA960CE2}" srcOrd="1" destOrd="0" presId="urn:microsoft.com/office/officeart/2005/8/layout/hierarchy3"/>
    <dgm:cxn modelId="{5E18E931-9A7C-4679-80FA-8AA20CD64EFA}" type="presParOf" srcId="{E053E24F-C0DB-4919-BE61-B668F0AFD7CF}" destId="{DBAF5FBB-55FF-4CE8-9A6D-87BE25CC2812}" srcOrd="1" destOrd="0" presId="urn:microsoft.com/office/officeart/2005/8/layout/hierarchy3"/>
    <dgm:cxn modelId="{052C4488-7453-442E-95E5-F813790089B5}" type="presParOf" srcId="{DBAF5FBB-55FF-4CE8-9A6D-87BE25CC2812}" destId="{7CBE6525-AF4E-44C3-A971-C10E460CA508}" srcOrd="0" destOrd="0" presId="urn:microsoft.com/office/officeart/2005/8/layout/hierarchy3"/>
    <dgm:cxn modelId="{2FCC7CD8-1F52-4281-8E7E-05F89E79AD62}" type="presParOf" srcId="{7CBE6525-AF4E-44C3-A971-C10E460CA508}" destId="{39C5750C-7A26-406C-AF96-2743A8EA1BB4}" srcOrd="0" destOrd="0" presId="urn:microsoft.com/office/officeart/2005/8/layout/hierarchy3"/>
    <dgm:cxn modelId="{34881CFE-28A3-4F9B-B7C2-281A70C50414}" type="presParOf" srcId="{7CBE6525-AF4E-44C3-A971-C10E460CA508}" destId="{681B3C3A-8902-4663-BC64-63911C768004}" srcOrd="1" destOrd="0" presId="urn:microsoft.com/office/officeart/2005/8/layout/hierarchy3"/>
    <dgm:cxn modelId="{ADC0C607-B2F1-45CD-B739-16FFF33EAC93}" type="presParOf" srcId="{DBAF5FBB-55FF-4CE8-9A6D-87BE25CC2812}" destId="{793581B4-641A-47E7-B898-82CFF54348BD}" srcOrd="1" destOrd="0" presId="urn:microsoft.com/office/officeart/2005/8/layout/hierarchy3"/>
    <dgm:cxn modelId="{4EC14D1D-D86E-4062-85EA-2801E9C31ED2}" type="presParOf" srcId="{793581B4-641A-47E7-B898-82CFF54348BD}" destId="{43FDC89D-01FF-45B6-A170-F09CC8D6D848}" srcOrd="0" destOrd="0" presId="urn:microsoft.com/office/officeart/2005/8/layout/hierarchy3"/>
    <dgm:cxn modelId="{511B7CC8-1594-4575-AE20-D1E8FA625AFE}" type="presParOf" srcId="{793581B4-641A-47E7-B898-82CFF54348BD}" destId="{C7E96F18-8520-4B62-80B3-9B5B69179247}" srcOrd="1" destOrd="0" presId="urn:microsoft.com/office/officeart/2005/8/layout/hierarchy3"/>
    <dgm:cxn modelId="{51E764A8-519E-470A-B1FA-4118B3C63813}" type="presParOf" srcId="{E053E24F-C0DB-4919-BE61-B668F0AFD7CF}" destId="{AFBAE291-9B71-43C5-BC2E-5F0020EBAB12}" srcOrd="2" destOrd="0" presId="urn:microsoft.com/office/officeart/2005/8/layout/hierarchy3"/>
    <dgm:cxn modelId="{65F824DF-A3C2-43E7-B89B-BF9D3579AE9C}" type="presParOf" srcId="{AFBAE291-9B71-43C5-BC2E-5F0020EBAB12}" destId="{D4E4BB10-C0D2-4CC2-B55C-276ADA9C17D5}" srcOrd="0" destOrd="0" presId="urn:microsoft.com/office/officeart/2005/8/layout/hierarchy3"/>
    <dgm:cxn modelId="{3D59177D-CE54-4BC6-942E-E8AAAC0A81E7}" type="presParOf" srcId="{D4E4BB10-C0D2-4CC2-B55C-276ADA9C17D5}" destId="{80DE141B-87BC-43CE-98FF-7E3751537A5E}" srcOrd="0" destOrd="0" presId="urn:microsoft.com/office/officeart/2005/8/layout/hierarchy3"/>
    <dgm:cxn modelId="{CF8C1920-F312-44AB-A5F9-7B0649983D29}" type="presParOf" srcId="{D4E4BB10-C0D2-4CC2-B55C-276ADA9C17D5}" destId="{6FE577F5-3E8A-4E1D-8B10-2837376D93BD}" srcOrd="1" destOrd="0" presId="urn:microsoft.com/office/officeart/2005/8/layout/hierarchy3"/>
    <dgm:cxn modelId="{E5C0E72F-B994-4373-969D-BD321E6190FE}" type="presParOf" srcId="{AFBAE291-9B71-43C5-BC2E-5F0020EBAB12}" destId="{3897016D-BB1B-450A-AC31-7992406769FC}" srcOrd="1" destOrd="0" presId="urn:microsoft.com/office/officeart/2005/8/layout/hierarchy3"/>
    <dgm:cxn modelId="{4CB9125C-1ECD-4D1D-BAC6-1FDEFB3814E2}" type="presParOf" srcId="{3897016D-BB1B-450A-AC31-7992406769FC}" destId="{47C7C333-EFF6-4BA0-AF59-8D9E4F9CECF7}" srcOrd="0" destOrd="0" presId="urn:microsoft.com/office/officeart/2005/8/layout/hierarchy3"/>
    <dgm:cxn modelId="{C7838786-7ED0-4F92-A983-67F59AC49C36}" type="presParOf" srcId="{3897016D-BB1B-450A-AC31-7992406769FC}" destId="{F8EC0CFB-91D0-46C0-9089-3164197E92B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EF2A59-F584-49F7-A7FB-E40D60BD5152}" type="doc">
      <dgm:prSet loTypeId="urn:microsoft.com/office/officeart/2005/8/layout/hierarchy3" loCatId="relationship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577DE42F-1066-4370-A484-27F3A4821B2B}">
      <dgm:prSet phldrT="[Texto]" custT="1"/>
      <dgm:spPr/>
      <dgm:t>
        <a:bodyPr/>
        <a:lstStyle/>
        <a:p>
          <a:r>
            <a:rPr lang="es-EC" sz="25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Recaudación Tributaria</a:t>
          </a:r>
          <a:endParaRPr lang="es-EC" sz="25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94269B-BB39-4EE6-9234-8806B61D7AAB}" type="parTrans" cxnId="{C69D842D-EE07-4052-8F2F-1F8C23BDA433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8B7165-12CF-4D2A-9EEB-E76B84714B34}" type="sibTrans" cxnId="{C69D842D-EE07-4052-8F2F-1F8C23BDA433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94CFAD-1860-4970-9A85-D6FB91FD75D5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34DC9C-3466-446C-8DC6-3CF9589AB8C1}" type="parTrans" cxnId="{EE38D4C7-0AEC-4B96-9956-9664CA378E2E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289C34-1268-4677-AE6E-52779BD88A47}" type="sibTrans" cxnId="{EE38D4C7-0AEC-4B96-9956-9664CA378E2E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53E24F-C0DB-4919-BE61-B668F0AFD7CF}" type="pres">
      <dgm:prSet presAssocID="{1EEF2A59-F584-49F7-A7FB-E40D60BD515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C83F9D69-7090-4643-8AE3-8D2565DFAFDD}" type="pres">
      <dgm:prSet presAssocID="{577DE42F-1066-4370-A484-27F3A4821B2B}" presName="root" presStyleCnt="0"/>
      <dgm:spPr/>
      <dgm:t>
        <a:bodyPr/>
        <a:lstStyle/>
        <a:p>
          <a:endParaRPr lang="es-EC"/>
        </a:p>
      </dgm:t>
    </dgm:pt>
    <dgm:pt modelId="{154B7086-DF6B-4E17-8A1D-6C2F1F9859E3}" type="pres">
      <dgm:prSet presAssocID="{577DE42F-1066-4370-A484-27F3A4821B2B}" presName="rootComposite" presStyleCnt="0"/>
      <dgm:spPr/>
      <dgm:t>
        <a:bodyPr/>
        <a:lstStyle/>
        <a:p>
          <a:endParaRPr lang="es-EC"/>
        </a:p>
      </dgm:t>
    </dgm:pt>
    <dgm:pt modelId="{A3B686D9-3292-4E3E-B0A8-774551C6911C}" type="pres">
      <dgm:prSet presAssocID="{577DE42F-1066-4370-A484-27F3A4821B2B}" presName="rootText" presStyleLbl="node1" presStyleIdx="0" presStyleCnt="1" custScaleX="260469"/>
      <dgm:spPr/>
      <dgm:t>
        <a:bodyPr/>
        <a:lstStyle/>
        <a:p>
          <a:endParaRPr lang="es-EC"/>
        </a:p>
      </dgm:t>
    </dgm:pt>
    <dgm:pt modelId="{5743C547-FF4B-437E-8CF6-B6EE7155D7F7}" type="pres">
      <dgm:prSet presAssocID="{577DE42F-1066-4370-A484-27F3A4821B2B}" presName="rootConnector" presStyleLbl="node1" presStyleIdx="0" presStyleCnt="1"/>
      <dgm:spPr/>
      <dgm:t>
        <a:bodyPr/>
        <a:lstStyle/>
        <a:p>
          <a:endParaRPr lang="es-EC"/>
        </a:p>
      </dgm:t>
    </dgm:pt>
    <dgm:pt modelId="{28052F50-8F03-4931-BF65-FD2DD5D92452}" type="pres">
      <dgm:prSet presAssocID="{577DE42F-1066-4370-A484-27F3A4821B2B}" presName="childShape" presStyleCnt="0"/>
      <dgm:spPr/>
      <dgm:t>
        <a:bodyPr/>
        <a:lstStyle/>
        <a:p>
          <a:endParaRPr lang="es-EC"/>
        </a:p>
      </dgm:t>
    </dgm:pt>
    <dgm:pt modelId="{9D6F30D0-4E24-461E-83BF-BB8FC7FB3E97}" type="pres">
      <dgm:prSet presAssocID="{5634DC9C-3466-446C-8DC6-3CF9589AB8C1}" presName="Name13" presStyleLbl="parChTrans1D2" presStyleIdx="0" presStyleCnt="1"/>
      <dgm:spPr/>
      <dgm:t>
        <a:bodyPr/>
        <a:lstStyle/>
        <a:p>
          <a:endParaRPr lang="es-EC"/>
        </a:p>
      </dgm:t>
    </dgm:pt>
    <dgm:pt modelId="{109E5754-D8B6-4B77-B31E-6C1BCA960CE2}" type="pres">
      <dgm:prSet presAssocID="{0294CFAD-1860-4970-9A85-D6FB91FD75D5}" presName="childText" presStyleLbl="bgAcc1" presStyleIdx="0" presStyleCnt="1" custScaleX="341315" custScaleY="2245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B5B109E-BCCF-4546-BAEC-8C4FA1505D5D}" type="presOf" srcId="{5634DC9C-3466-446C-8DC6-3CF9589AB8C1}" destId="{9D6F30D0-4E24-461E-83BF-BB8FC7FB3E97}" srcOrd="0" destOrd="0" presId="urn:microsoft.com/office/officeart/2005/8/layout/hierarchy3"/>
    <dgm:cxn modelId="{CB8FB496-AB62-4D2D-B25A-32536B86B52E}" type="presOf" srcId="{1EEF2A59-F584-49F7-A7FB-E40D60BD5152}" destId="{E053E24F-C0DB-4919-BE61-B668F0AFD7CF}" srcOrd="0" destOrd="0" presId="urn:microsoft.com/office/officeart/2005/8/layout/hierarchy3"/>
    <dgm:cxn modelId="{C69D842D-EE07-4052-8F2F-1F8C23BDA433}" srcId="{1EEF2A59-F584-49F7-A7FB-E40D60BD5152}" destId="{577DE42F-1066-4370-A484-27F3A4821B2B}" srcOrd="0" destOrd="0" parTransId="{D794269B-BB39-4EE6-9234-8806B61D7AAB}" sibTransId="{578B7165-12CF-4D2A-9EEB-E76B84714B34}"/>
    <dgm:cxn modelId="{0ED8A900-A663-480B-A9BF-8C2499F4E249}" type="presOf" srcId="{577DE42F-1066-4370-A484-27F3A4821B2B}" destId="{A3B686D9-3292-4E3E-B0A8-774551C6911C}" srcOrd="0" destOrd="0" presId="urn:microsoft.com/office/officeart/2005/8/layout/hierarchy3"/>
    <dgm:cxn modelId="{DAEC181F-BAC4-4D92-8FD3-F3E5A00A3B67}" type="presOf" srcId="{577DE42F-1066-4370-A484-27F3A4821B2B}" destId="{5743C547-FF4B-437E-8CF6-B6EE7155D7F7}" srcOrd="1" destOrd="0" presId="urn:microsoft.com/office/officeart/2005/8/layout/hierarchy3"/>
    <dgm:cxn modelId="{EE38D4C7-0AEC-4B96-9956-9664CA378E2E}" srcId="{577DE42F-1066-4370-A484-27F3A4821B2B}" destId="{0294CFAD-1860-4970-9A85-D6FB91FD75D5}" srcOrd="0" destOrd="0" parTransId="{5634DC9C-3466-446C-8DC6-3CF9589AB8C1}" sibTransId="{02289C34-1268-4677-AE6E-52779BD88A47}"/>
    <dgm:cxn modelId="{7E704F77-A819-4231-B870-E6343D3323D4}" type="presOf" srcId="{0294CFAD-1860-4970-9A85-D6FB91FD75D5}" destId="{109E5754-D8B6-4B77-B31E-6C1BCA960CE2}" srcOrd="0" destOrd="0" presId="urn:microsoft.com/office/officeart/2005/8/layout/hierarchy3"/>
    <dgm:cxn modelId="{4464FC62-C51C-49B9-A99F-EA29DD67D21A}" type="presParOf" srcId="{E053E24F-C0DB-4919-BE61-B668F0AFD7CF}" destId="{C83F9D69-7090-4643-8AE3-8D2565DFAFDD}" srcOrd="0" destOrd="0" presId="urn:microsoft.com/office/officeart/2005/8/layout/hierarchy3"/>
    <dgm:cxn modelId="{0A514FDF-DFAB-4B8F-8EF4-538D47EFB8C4}" type="presParOf" srcId="{C83F9D69-7090-4643-8AE3-8D2565DFAFDD}" destId="{154B7086-DF6B-4E17-8A1D-6C2F1F9859E3}" srcOrd="0" destOrd="0" presId="urn:microsoft.com/office/officeart/2005/8/layout/hierarchy3"/>
    <dgm:cxn modelId="{19F5111D-1727-40C2-B4E4-171A0AE6A143}" type="presParOf" srcId="{154B7086-DF6B-4E17-8A1D-6C2F1F9859E3}" destId="{A3B686D9-3292-4E3E-B0A8-774551C6911C}" srcOrd="0" destOrd="0" presId="urn:microsoft.com/office/officeart/2005/8/layout/hierarchy3"/>
    <dgm:cxn modelId="{D63FA702-D0FB-4FEC-9F66-549C3317E7AC}" type="presParOf" srcId="{154B7086-DF6B-4E17-8A1D-6C2F1F9859E3}" destId="{5743C547-FF4B-437E-8CF6-B6EE7155D7F7}" srcOrd="1" destOrd="0" presId="urn:microsoft.com/office/officeart/2005/8/layout/hierarchy3"/>
    <dgm:cxn modelId="{E590C75F-AFF6-4680-B49C-9B6C850069EB}" type="presParOf" srcId="{C83F9D69-7090-4643-8AE3-8D2565DFAFDD}" destId="{28052F50-8F03-4931-BF65-FD2DD5D92452}" srcOrd="1" destOrd="0" presId="urn:microsoft.com/office/officeart/2005/8/layout/hierarchy3"/>
    <dgm:cxn modelId="{B83D8C53-EFB5-4C26-A591-202118846A8F}" type="presParOf" srcId="{28052F50-8F03-4931-BF65-FD2DD5D92452}" destId="{9D6F30D0-4E24-461E-83BF-BB8FC7FB3E97}" srcOrd="0" destOrd="0" presId="urn:microsoft.com/office/officeart/2005/8/layout/hierarchy3"/>
    <dgm:cxn modelId="{FC60B7BF-D197-480C-B9FB-7CCDAFF662AD}" type="presParOf" srcId="{28052F50-8F03-4931-BF65-FD2DD5D92452}" destId="{109E5754-D8B6-4B77-B31E-6C1BCA960CE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25F871-F7EE-47D4-9D7A-D06DC05415D8}" type="doc">
      <dgm:prSet loTypeId="urn:microsoft.com/office/officeart/2008/layout/TitlePictureLineup" loCatId="picture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B735534A-B069-465B-8A2D-44C7F540EC2B}">
      <dgm:prSet phldrT="[Texto]" custT="1"/>
      <dgm:spPr/>
      <dgm:t>
        <a:bodyPr/>
        <a:lstStyle/>
        <a:p>
          <a:r>
            <a:rPr lang="es-EC" sz="1800" dirty="0" smtClean="0"/>
            <a:t>GENERALES</a:t>
          </a:r>
          <a:endParaRPr lang="es-EC" sz="1800" dirty="0"/>
        </a:p>
      </dgm:t>
    </dgm:pt>
    <dgm:pt modelId="{9EB8E184-6FB5-4C9C-8E37-FC5D05D8DD95}" type="parTrans" cxnId="{5B2FA28F-3646-4A07-97CF-9FE7F853259E}">
      <dgm:prSet/>
      <dgm:spPr/>
      <dgm:t>
        <a:bodyPr/>
        <a:lstStyle/>
        <a:p>
          <a:endParaRPr lang="es-EC" sz="2400"/>
        </a:p>
      </dgm:t>
    </dgm:pt>
    <dgm:pt modelId="{8EF47708-5CAC-4207-93E7-894DB4684644}" type="sibTrans" cxnId="{5B2FA28F-3646-4A07-97CF-9FE7F853259E}">
      <dgm:prSet/>
      <dgm:spPr/>
      <dgm:t>
        <a:bodyPr/>
        <a:lstStyle/>
        <a:p>
          <a:endParaRPr lang="es-EC" sz="2400"/>
        </a:p>
      </dgm:t>
    </dgm:pt>
    <dgm:pt modelId="{DBCC9B7C-DA33-4F2F-A55C-6B526835F9E0}">
      <dgm:prSet phldrT="[Texto]" custT="1"/>
      <dgm:spPr/>
      <dgm:t>
        <a:bodyPr/>
        <a:lstStyle/>
        <a:p>
          <a:pPr algn="l"/>
          <a:endParaRPr lang="es-EC" sz="1600" b="1" u="sng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es-EC" sz="16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Aplica</a:t>
          </a:r>
          <a:r>
            <a:rPr lang="es-EC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algn="l"/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Toda la sociedad</a:t>
          </a:r>
        </a:p>
        <a:p>
          <a:pPr algn="l"/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Todos los sectores</a:t>
          </a:r>
        </a:p>
        <a:p>
          <a:pPr algn="l"/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Cualquier parte del país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47813B-2856-4098-92A6-02A0541F75A4}" type="parTrans" cxnId="{C602818C-0BDF-4D7A-8D25-F7D9A426D0DC}">
      <dgm:prSet/>
      <dgm:spPr/>
      <dgm:t>
        <a:bodyPr/>
        <a:lstStyle/>
        <a:p>
          <a:endParaRPr lang="es-EC" sz="2400"/>
        </a:p>
      </dgm:t>
    </dgm:pt>
    <dgm:pt modelId="{0038864D-EF0C-49AB-B8C8-91BB448780B7}" type="sibTrans" cxnId="{C602818C-0BDF-4D7A-8D25-F7D9A426D0DC}">
      <dgm:prSet/>
      <dgm:spPr/>
      <dgm:t>
        <a:bodyPr/>
        <a:lstStyle/>
        <a:p>
          <a:endParaRPr lang="es-EC" sz="2400"/>
        </a:p>
      </dgm:t>
    </dgm:pt>
    <dgm:pt modelId="{46AA95C2-8AC5-4D22-98B1-4A446A839283}">
      <dgm:prSet phldrT="[Texto]" custT="1"/>
      <dgm:spPr/>
      <dgm:t>
        <a:bodyPr/>
        <a:lstStyle/>
        <a:p>
          <a:r>
            <a:rPr lang="es-EC" sz="1800" dirty="0" smtClean="0"/>
            <a:t>SECTORIALES</a:t>
          </a:r>
          <a:endParaRPr lang="es-EC" sz="1800" dirty="0"/>
        </a:p>
      </dgm:t>
    </dgm:pt>
    <dgm:pt modelId="{0FFC9CFD-C6D1-4049-B44C-1308F80D6688}" type="parTrans" cxnId="{E6582697-BAE6-415E-9420-86B1AFDD7614}">
      <dgm:prSet/>
      <dgm:spPr/>
      <dgm:t>
        <a:bodyPr/>
        <a:lstStyle/>
        <a:p>
          <a:endParaRPr lang="es-EC" sz="2400"/>
        </a:p>
      </dgm:t>
    </dgm:pt>
    <dgm:pt modelId="{DDE0790E-4F12-4B92-B475-66EB4883B483}" type="sibTrans" cxnId="{E6582697-BAE6-415E-9420-86B1AFDD7614}">
      <dgm:prSet/>
      <dgm:spPr/>
      <dgm:t>
        <a:bodyPr/>
        <a:lstStyle/>
        <a:p>
          <a:endParaRPr lang="es-EC" sz="2400"/>
        </a:p>
      </dgm:t>
    </dgm:pt>
    <dgm:pt modelId="{96B594BA-8628-419B-9FE0-E7C43CD18CA5}">
      <dgm:prSet phldrT="[Texto]" custT="1"/>
      <dgm:spPr/>
      <dgm:t>
        <a:bodyPr/>
        <a:lstStyle/>
        <a:p>
          <a:pPr algn="l"/>
          <a:r>
            <a:rPr lang="es-EC" sz="16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Aplica:</a:t>
          </a:r>
        </a:p>
        <a:p>
          <a:pPr algn="l"/>
          <a:r>
            <a:rPr lang="es-EC" sz="15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Sociedades constituidas a partir de la vigencia del COPCI</a:t>
          </a:r>
        </a:p>
        <a:p>
          <a:pPr algn="l"/>
          <a:r>
            <a:rPr lang="es-EC" sz="15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Nuevas inversiones</a:t>
          </a:r>
        </a:p>
        <a:p>
          <a:pPr algn="l"/>
          <a:r>
            <a:rPr lang="es-EC" sz="15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Sectores prioritarios</a:t>
          </a:r>
        </a:p>
        <a:p>
          <a:pPr algn="l"/>
          <a:r>
            <a:rPr lang="es-EC" sz="15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Fuera de Quito, Guayaquil, Cuenca</a:t>
          </a:r>
          <a:endParaRPr lang="es-EC" sz="15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45FA94-E11C-4603-B3B3-F09F20A5DA9D}" type="parTrans" cxnId="{7D2D08F6-074A-4A22-9CBE-D863C2FBB6EE}">
      <dgm:prSet/>
      <dgm:spPr/>
      <dgm:t>
        <a:bodyPr/>
        <a:lstStyle/>
        <a:p>
          <a:endParaRPr lang="es-EC" sz="2400"/>
        </a:p>
      </dgm:t>
    </dgm:pt>
    <dgm:pt modelId="{F3E8F6FA-016D-4F21-A241-004D4FF35EEC}" type="sibTrans" cxnId="{7D2D08F6-074A-4A22-9CBE-D863C2FBB6EE}">
      <dgm:prSet/>
      <dgm:spPr/>
      <dgm:t>
        <a:bodyPr/>
        <a:lstStyle/>
        <a:p>
          <a:endParaRPr lang="es-EC" sz="2400"/>
        </a:p>
      </dgm:t>
    </dgm:pt>
    <dgm:pt modelId="{63B4D9AF-8CC3-4A76-99FA-535981506FE6}">
      <dgm:prSet phldrT="[Texto]" custT="1"/>
      <dgm:spPr/>
      <dgm:t>
        <a:bodyPr/>
        <a:lstStyle/>
        <a:p>
          <a:r>
            <a:rPr lang="es-EC" sz="1800" dirty="0" smtClean="0"/>
            <a:t>ZONAS DEPRIMIDAS</a:t>
          </a:r>
          <a:endParaRPr lang="es-EC" sz="1800" dirty="0"/>
        </a:p>
      </dgm:t>
    </dgm:pt>
    <dgm:pt modelId="{263EC30D-B1EC-43BD-ABFE-A4AF20B93536}" type="parTrans" cxnId="{38BE32B6-EA13-4038-9A27-8822812E32B1}">
      <dgm:prSet/>
      <dgm:spPr/>
      <dgm:t>
        <a:bodyPr/>
        <a:lstStyle/>
        <a:p>
          <a:endParaRPr lang="es-EC" sz="2400"/>
        </a:p>
      </dgm:t>
    </dgm:pt>
    <dgm:pt modelId="{85931BE8-53EB-44A1-BFE3-A27F75395F36}" type="sibTrans" cxnId="{38BE32B6-EA13-4038-9A27-8822812E32B1}">
      <dgm:prSet/>
      <dgm:spPr/>
      <dgm:t>
        <a:bodyPr/>
        <a:lstStyle/>
        <a:p>
          <a:endParaRPr lang="es-EC" sz="2400"/>
        </a:p>
      </dgm:t>
    </dgm:pt>
    <dgm:pt modelId="{7EB01532-6C34-49A2-9751-62ED19C3C590}">
      <dgm:prSet phldrT="[Texto]" custT="1"/>
      <dgm:spPr/>
      <dgm:t>
        <a:bodyPr/>
        <a:lstStyle/>
        <a:p>
          <a:pPr algn="ctr"/>
          <a:endParaRPr lang="es-EC" sz="1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es-EC" sz="16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Aplica:</a:t>
          </a:r>
          <a:endParaRPr lang="es-EC" sz="1600" u="sng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Empresa  que operen en una ZEDE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81D831-336A-4E17-AD34-DC182A24B6DC}" type="parTrans" cxnId="{D153052C-E77F-4F08-8BCC-2BE87E8F23EF}">
      <dgm:prSet/>
      <dgm:spPr/>
      <dgm:t>
        <a:bodyPr/>
        <a:lstStyle/>
        <a:p>
          <a:endParaRPr lang="es-EC" sz="2400"/>
        </a:p>
      </dgm:t>
    </dgm:pt>
    <dgm:pt modelId="{9F85E898-12A3-4607-B485-86AC517F3FEB}" type="sibTrans" cxnId="{D153052C-E77F-4F08-8BCC-2BE87E8F23EF}">
      <dgm:prSet/>
      <dgm:spPr/>
      <dgm:t>
        <a:bodyPr/>
        <a:lstStyle/>
        <a:p>
          <a:endParaRPr lang="es-EC" sz="2400"/>
        </a:p>
      </dgm:t>
    </dgm:pt>
    <dgm:pt modelId="{D83E655B-03EF-42D7-A065-C15F4F860348}" type="pres">
      <dgm:prSet presAssocID="{6425F871-F7EE-47D4-9D7A-D06DC05415D8}" presName="Name0" presStyleCnt="0">
        <dgm:presLayoutVars>
          <dgm:dir/>
        </dgm:presLayoutVars>
      </dgm:prSet>
      <dgm:spPr/>
      <dgm:t>
        <a:bodyPr/>
        <a:lstStyle/>
        <a:p>
          <a:endParaRPr lang="es-EC"/>
        </a:p>
      </dgm:t>
    </dgm:pt>
    <dgm:pt modelId="{71D54EE1-B2B8-4EC0-8D7E-AE6119CCBC06}" type="pres">
      <dgm:prSet presAssocID="{B735534A-B069-465B-8A2D-44C7F540EC2B}" presName="composite" presStyleCnt="0"/>
      <dgm:spPr/>
      <dgm:t>
        <a:bodyPr/>
        <a:lstStyle/>
        <a:p>
          <a:endParaRPr lang="es-EC"/>
        </a:p>
      </dgm:t>
    </dgm:pt>
    <dgm:pt modelId="{04B8717B-F9BC-469E-A7BD-90364BB0E790}" type="pres">
      <dgm:prSet presAssocID="{B735534A-B069-465B-8A2D-44C7F540EC2B}" presName="Accent" presStyleLbl="alignAcc1" presStyleIdx="0" presStyleCnt="3"/>
      <dgm:spPr/>
      <dgm:t>
        <a:bodyPr/>
        <a:lstStyle/>
        <a:p>
          <a:endParaRPr lang="es-EC"/>
        </a:p>
      </dgm:t>
    </dgm:pt>
    <dgm:pt modelId="{2DB17AD8-492A-486E-8D4F-7066A469E6EB}" type="pres">
      <dgm:prSet presAssocID="{B735534A-B069-465B-8A2D-44C7F540EC2B}" presName="Image" presStyleLbl="node1" presStyleIdx="0" presStyleCnt="3" custScaleX="11038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6F6ED62F-E24F-430E-B028-C2CAC1F04078}" type="pres">
      <dgm:prSet presAssocID="{B735534A-B069-465B-8A2D-44C7F540EC2B}" presName="Child" presStyleLbl="revTx" presStyleIdx="0" presStyleCnt="3" custScaleX="129265" custLinFactNeighborX="14960" custLinFactNeighborY="188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2FD463-70B6-49E1-B4C6-497425FAEB68}" type="pres">
      <dgm:prSet presAssocID="{B735534A-B069-465B-8A2D-44C7F540EC2B}" presName="Parent" presStyleLbl="alignNode1" presStyleIdx="0" presStyleCnt="3" custScaleX="104977" custScaleY="134591" custLinFactNeighborX="21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9F4BC5-4F3C-40F0-BDD9-C7CBDA67161F}" type="pres">
      <dgm:prSet presAssocID="{8EF47708-5CAC-4207-93E7-894DB4684644}" presName="sibTrans" presStyleCnt="0"/>
      <dgm:spPr/>
      <dgm:t>
        <a:bodyPr/>
        <a:lstStyle/>
        <a:p>
          <a:endParaRPr lang="es-EC"/>
        </a:p>
      </dgm:t>
    </dgm:pt>
    <dgm:pt modelId="{908DB55E-504D-497D-9F37-7C8FEED7B54C}" type="pres">
      <dgm:prSet presAssocID="{46AA95C2-8AC5-4D22-98B1-4A446A839283}" presName="composite" presStyleCnt="0"/>
      <dgm:spPr/>
      <dgm:t>
        <a:bodyPr/>
        <a:lstStyle/>
        <a:p>
          <a:endParaRPr lang="es-EC"/>
        </a:p>
      </dgm:t>
    </dgm:pt>
    <dgm:pt modelId="{A17513B9-C94A-4672-B543-F16E17E576B5}" type="pres">
      <dgm:prSet presAssocID="{46AA95C2-8AC5-4D22-98B1-4A446A839283}" presName="Accent" presStyleLbl="alignAcc1" presStyleIdx="1" presStyleCnt="3"/>
      <dgm:spPr/>
      <dgm:t>
        <a:bodyPr/>
        <a:lstStyle/>
        <a:p>
          <a:endParaRPr lang="es-EC"/>
        </a:p>
      </dgm:t>
    </dgm:pt>
    <dgm:pt modelId="{ECF104AE-8AE8-4C93-A947-B088D0CF075A}" type="pres">
      <dgm:prSet presAssocID="{46AA95C2-8AC5-4D22-98B1-4A446A839283}" presName="Image" presStyleLbl="node1" presStyleIdx="1" presStyleCnt="3" custScaleX="120689" custLinFactNeighborX="8002" custLinFactNeighborY="86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560DC2F9-5232-4689-A2C7-A1EDA55BC081}" type="pres">
      <dgm:prSet presAssocID="{46AA95C2-8AC5-4D22-98B1-4A446A839283}" presName="Child" presStyleLbl="revTx" presStyleIdx="1" presStyleCnt="3" custScaleX="155100" custScaleY="87297" custLinFactNeighborX="24854" custLinFactNeighborY="-240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0E89FB-45D7-44FA-A99A-05D9B60D4D7B}" type="pres">
      <dgm:prSet presAssocID="{46AA95C2-8AC5-4D22-98B1-4A446A839283}" presName="Parent" presStyleLbl="alignNode1" presStyleIdx="1" presStyleCnt="3" custScaleX="118696" custScaleY="134591" custLinFactNeighborX="8510" custLinFactNeighborY="34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61CE01-90DE-4F99-A4A1-A02554F021EA}" type="pres">
      <dgm:prSet presAssocID="{DDE0790E-4F12-4B92-B475-66EB4883B483}" presName="sibTrans" presStyleCnt="0"/>
      <dgm:spPr/>
      <dgm:t>
        <a:bodyPr/>
        <a:lstStyle/>
        <a:p>
          <a:endParaRPr lang="es-EC"/>
        </a:p>
      </dgm:t>
    </dgm:pt>
    <dgm:pt modelId="{3E229A5C-45F4-4EAF-9172-E01B507116A9}" type="pres">
      <dgm:prSet presAssocID="{63B4D9AF-8CC3-4A76-99FA-535981506FE6}" presName="composite" presStyleCnt="0"/>
      <dgm:spPr/>
      <dgm:t>
        <a:bodyPr/>
        <a:lstStyle/>
        <a:p>
          <a:endParaRPr lang="es-EC"/>
        </a:p>
      </dgm:t>
    </dgm:pt>
    <dgm:pt modelId="{7ACE5DCF-FADC-4BDB-AE7A-3AE1885997D7}" type="pres">
      <dgm:prSet presAssocID="{63B4D9AF-8CC3-4A76-99FA-535981506FE6}" presName="Accent" presStyleLbl="alignAcc1" presStyleIdx="2" presStyleCnt="3"/>
      <dgm:spPr/>
      <dgm:t>
        <a:bodyPr/>
        <a:lstStyle/>
        <a:p>
          <a:endParaRPr lang="es-EC"/>
        </a:p>
      </dgm:t>
    </dgm:pt>
    <dgm:pt modelId="{0FBA132D-C917-4BBB-A31E-7ABCE905889F}" type="pres">
      <dgm:prSet presAssocID="{63B4D9AF-8CC3-4A76-99FA-535981506FE6}" presName="Image" presStyleLbl="node1" presStyleIdx="2" presStyleCnt="3" custScaleX="111267" custLinFactNeighborX="2956" custLinFactNeighborY="86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B62BFC98-8209-4E98-AAD5-F1640D22B2C6}" type="pres">
      <dgm:prSet presAssocID="{63B4D9AF-8CC3-4A76-99FA-535981506FE6}" presName="Child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EEB3E5-5054-4EF8-9CC5-89559E74EAD0}" type="pres">
      <dgm:prSet presAssocID="{63B4D9AF-8CC3-4A76-99FA-535981506FE6}" presName="Parent" presStyleLbl="alignNode1" presStyleIdx="2" presStyleCnt="3" custScaleX="110479" custScaleY="134591" custLinFactNeighborX="4897" custLinFactNeighborY="1051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6582697-BAE6-415E-9420-86B1AFDD7614}" srcId="{6425F871-F7EE-47D4-9D7A-D06DC05415D8}" destId="{46AA95C2-8AC5-4D22-98B1-4A446A839283}" srcOrd="1" destOrd="0" parTransId="{0FFC9CFD-C6D1-4049-B44C-1308F80D6688}" sibTransId="{DDE0790E-4F12-4B92-B475-66EB4883B483}"/>
    <dgm:cxn modelId="{38BE32B6-EA13-4038-9A27-8822812E32B1}" srcId="{6425F871-F7EE-47D4-9D7A-D06DC05415D8}" destId="{63B4D9AF-8CC3-4A76-99FA-535981506FE6}" srcOrd="2" destOrd="0" parTransId="{263EC30D-B1EC-43BD-ABFE-A4AF20B93536}" sibTransId="{85931BE8-53EB-44A1-BFE3-A27F75395F36}"/>
    <dgm:cxn modelId="{5B2FA28F-3646-4A07-97CF-9FE7F853259E}" srcId="{6425F871-F7EE-47D4-9D7A-D06DC05415D8}" destId="{B735534A-B069-465B-8A2D-44C7F540EC2B}" srcOrd="0" destOrd="0" parTransId="{9EB8E184-6FB5-4C9C-8E37-FC5D05D8DD95}" sibTransId="{8EF47708-5CAC-4207-93E7-894DB4684644}"/>
    <dgm:cxn modelId="{7D2D08F6-074A-4A22-9CBE-D863C2FBB6EE}" srcId="{46AA95C2-8AC5-4D22-98B1-4A446A839283}" destId="{96B594BA-8628-419B-9FE0-E7C43CD18CA5}" srcOrd="0" destOrd="0" parTransId="{A745FA94-E11C-4603-B3B3-F09F20A5DA9D}" sibTransId="{F3E8F6FA-016D-4F21-A241-004D4FF35EEC}"/>
    <dgm:cxn modelId="{415B425C-27A0-4E12-91F1-BF8509BF19CC}" type="presOf" srcId="{96B594BA-8628-419B-9FE0-E7C43CD18CA5}" destId="{560DC2F9-5232-4689-A2C7-A1EDA55BC081}" srcOrd="0" destOrd="0" presId="urn:microsoft.com/office/officeart/2008/layout/TitlePictureLineup"/>
    <dgm:cxn modelId="{C202EB64-E0D6-49C2-9C47-E6447845145A}" type="presOf" srcId="{63B4D9AF-8CC3-4A76-99FA-535981506FE6}" destId="{A8EEB3E5-5054-4EF8-9CC5-89559E74EAD0}" srcOrd="0" destOrd="0" presId="urn:microsoft.com/office/officeart/2008/layout/TitlePictureLineup"/>
    <dgm:cxn modelId="{33622012-D03C-46AB-B60B-2A99DB6472F4}" type="presOf" srcId="{7EB01532-6C34-49A2-9751-62ED19C3C590}" destId="{B62BFC98-8209-4E98-AAD5-F1640D22B2C6}" srcOrd="0" destOrd="0" presId="urn:microsoft.com/office/officeart/2008/layout/TitlePictureLineup"/>
    <dgm:cxn modelId="{42674FAA-51E9-4CC9-9818-969EE1C049F8}" type="presOf" srcId="{B735534A-B069-465B-8A2D-44C7F540EC2B}" destId="{DF2FD463-70B6-49E1-B4C6-497425FAEB68}" srcOrd="0" destOrd="0" presId="urn:microsoft.com/office/officeart/2008/layout/TitlePictureLineup"/>
    <dgm:cxn modelId="{C602818C-0BDF-4D7A-8D25-F7D9A426D0DC}" srcId="{B735534A-B069-465B-8A2D-44C7F540EC2B}" destId="{DBCC9B7C-DA33-4F2F-A55C-6B526835F9E0}" srcOrd="0" destOrd="0" parTransId="{3347813B-2856-4098-92A6-02A0541F75A4}" sibTransId="{0038864D-EF0C-49AB-B8C8-91BB448780B7}"/>
    <dgm:cxn modelId="{D153052C-E77F-4F08-8BCC-2BE87E8F23EF}" srcId="{63B4D9AF-8CC3-4A76-99FA-535981506FE6}" destId="{7EB01532-6C34-49A2-9751-62ED19C3C590}" srcOrd="0" destOrd="0" parTransId="{EE81D831-336A-4E17-AD34-DC182A24B6DC}" sibTransId="{9F85E898-12A3-4607-B485-86AC517F3FEB}"/>
    <dgm:cxn modelId="{564A6E25-00D4-4D35-901E-FC1AB85AD463}" type="presOf" srcId="{46AA95C2-8AC5-4D22-98B1-4A446A839283}" destId="{C90E89FB-45D7-44FA-A99A-05D9B60D4D7B}" srcOrd="0" destOrd="0" presId="urn:microsoft.com/office/officeart/2008/layout/TitlePictureLineup"/>
    <dgm:cxn modelId="{E910C5F8-4AA0-46E4-941A-113FA877C694}" type="presOf" srcId="{DBCC9B7C-DA33-4F2F-A55C-6B526835F9E0}" destId="{6F6ED62F-E24F-430E-B028-C2CAC1F04078}" srcOrd="0" destOrd="0" presId="urn:microsoft.com/office/officeart/2008/layout/TitlePictureLineup"/>
    <dgm:cxn modelId="{D4699744-C0AB-4A3E-9115-5D468258DF49}" type="presOf" srcId="{6425F871-F7EE-47D4-9D7A-D06DC05415D8}" destId="{D83E655B-03EF-42D7-A065-C15F4F860348}" srcOrd="0" destOrd="0" presId="urn:microsoft.com/office/officeart/2008/layout/TitlePictureLineup"/>
    <dgm:cxn modelId="{E80D0D56-96E0-4F77-9D81-58C2623B98E9}" type="presParOf" srcId="{D83E655B-03EF-42D7-A065-C15F4F860348}" destId="{71D54EE1-B2B8-4EC0-8D7E-AE6119CCBC06}" srcOrd="0" destOrd="0" presId="urn:microsoft.com/office/officeart/2008/layout/TitlePictureLineup"/>
    <dgm:cxn modelId="{001350B8-D8C1-4FAD-A1B8-ACDC8A96F0A5}" type="presParOf" srcId="{71D54EE1-B2B8-4EC0-8D7E-AE6119CCBC06}" destId="{04B8717B-F9BC-469E-A7BD-90364BB0E790}" srcOrd="0" destOrd="0" presId="urn:microsoft.com/office/officeart/2008/layout/TitlePictureLineup"/>
    <dgm:cxn modelId="{DFDCB18A-6BDA-4C79-B350-A846EB704701}" type="presParOf" srcId="{71D54EE1-B2B8-4EC0-8D7E-AE6119CCBC06}" destId="{2DB17AD8-492A-486E-8D4F-7066A469E6EB}" srcOrd="1" destOrd="0" presId="urn:microsoft.com/office/officeart/2008/layout/TitlePictureLineup"/>
    <dgm:cxn modelId="{A9E092A5-D7AF-4CF7-AA03-5BC143AC234E}" type="presParOf" srcId="{71D54EE1-B2B8-4EC0-8D7E-AE6119CCBC06}" destId="{6F6ED62F-E24F-430E-B028-C2CAC1F04078}" srcOrd="2" destOrd="0" presId="urn:microsoft.com/office/officeart/2008/layout/TitlePictureLineup"/>
    <dgm:cxn modelId="{06A979CE-849C-4B83-8373-4BB171359FAA}" type="presParOf" srcId="{71D54EE1-B2B8-4EC0-8D7E-AE6119CCBC06}" destId="{DF2FD463-70B6-49E1-B4C6-497425FAEB68}" srcOrd="3" destOrd="0" presId="urn:microsoft.com/office/officeart/2008/layout/TitlePictureLineup"/>
    <dgm:cxn modelId="{19B55A54-BFCE-43AC-B4E1-34BDF042988C}" type="presParOf" srcId="{D83E655B-03EF-42D7-A065-C15F4F860348}" destId="{149F4BC5-4F3C-40F0-BDD9-C7CBDA67161F}" srcOrd="1" destOrd="0" presId="urn:microsoft.com/office/officeart/2008/layout/TitlePictureLineup"/>
    <dgm:cxn modelId="{0BC581E5-FF8E-4E5B-8FE0-FC4AF8A2F04A}" type="presParOf" srcId="{D83E655B-03EF-42D7-A065-C15F4F860348}" destId="{908DB55E-504D-497D-9F37-7C8FEED7B54C}" srcOrd="2" destOrd="0" presId="urn:microsoft.com/office/officeart/2008/layout/TitlePictureLineup"/>
    <dgm:cxn modelId="{6134532C-05A8-4DC3-8075-4C9898FC04B6}" type="presParOf" srcId="{908DB55E-504D-497D-9F37-7C8FEED7B54C}" destId="{A17513B9-C94A-4672-B543-F16E17E576B5}" srcOrd="0" destOrd="0" presId="urn:microsoft.com/office/officeart/2008/layout/TitlePictureLineup"/>
    <dgm:cxn modelId="{B5411425-4C1D-4253-A839-05BDC4E68601}" type="presParOf" srcId="{908DB55E-504D-497D-9F37-7C8FEED7B54C}" destId="{ECF104AE-8AE8-4C93-A947-B088D0CF075A}" srcOrd="1" destOrd="0" presId="urn:microsoft.com/office/officeart/2008/layout/TitlePictureLineup"/>
    <dgm:cxn modelId="{2BFC87B6-801D-4BDD-BC49-54FFD2A71C93}" type="presParOf" srcId="{908DB55E-504D-497D-9F37-7C8FEED7B54C}" destId="{560DC2F9-5232-4689-A2C7-A1EDA55BC081}" srcOrd="2" destOrd="0" presId="urn:microsoft.com/office/officeart/2008/layout/TitlePictureLineup"/>
    <dgm:cxn modelId="{A3953916-A797-46BF-AD56-6E3624A84E78}" type="presParOf" srcId="{908DB55E-504D-497D-9F37-7C8FEED7B54C}" destId="{C90E89FB-45D7-44FA-A99A-05D9B60D4D7B}" srcOrd="3" destOrd="0" presId="urn:microsoft.com/office/officeart/2008/layout/TitlePictureLineup"/>
    <dgm:cxn modelId="{0802CD90-B4C1-47BB-AD8C-8758CD6AFB6C}" type="presParOf" srcId="{D83E655B-03EF-42D7-A065-C15F4F860348}" destId="{0361CE01-90DE-4F99-A4A1-A02554F021EA}" srcOrd="3" destOrd="0" presId="urn:microsoft.com/office/officeart/2008/layout/TitlePictureLineup"/>
    <dgm:cxn modelId="{9D007DDA-3BDB-4C53-8186-B36A5D702EE5}" type="presParOf" srcId="{D83E655B-03EF-42D7-A065-C15F4F860348}" destId="{3E229A5C-45F4-4EAF-9172-E01B507116A9}" srcOrd="4" destOrd="0" presId="urn:microsoft.com/office/officeart/2008/layout/TitlePictureLineup"/>
    <dgm:cxn modelId="{D9785865-5317-420B-881F-AA3F00161C86}" type="presParOf" srcId="{3E229A5C-45F4-4EAF-9172-E01B507116A9}" destId="{7ACE5DCF-FADC-4BDB-AE7A-3AE1885997D7}" srcOrd="0" destOrd="0" presId="urn:microsoft.com/office/officeart/2008/layout/TitlePictureLineup"/>
    <dgm:cxn modelId="{F0142E19-56C4-408E-AD67-0F681C58507F}" type="presParOf" srcId="{3E229A5C-45F4-4EAF-9172-E01B507116A9}" destId="{0FBA132D-C917-4BBB-A31E-7ABCE905889F}" srcOrd="1" destOrd="0" presId="urn:microsoft.com/office/officeart/2008/layout/TitlePictureLineup"/>
    <dgm:cxn modelId="{ED1C381C-5E8E-4A3F-B8B7-3A584D160E81}" type="presParOf" srcId="{3E229A5C-45F4-4EAF-9172-E01B507116A9}" destId="{B62BFC98-8209-4E98-AAD5-F1640D22B2C6}" srcOrd="2" destOrd="0" presId="urn:microsoft.com/office/officeart/2008/layout/TitlePictureLineup"/>
    <dgm:cxn modelId="{D096A4AF-DF40-4230-8B90-4CC95272BA6E}" type="presParOf" srcId="{3E229A5C-45F4-4EAF-9172-E01B507116A9}" destId="{A8EEB3E5-5054-4EF8-9CC5-89559E74EAD0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FE8EBB-F668-4CD2-9A52-65DDABFD7140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D599B35E-96AB-4136-A607-AEDC13273944}">
      <dgm:prSet phldrT="[Texto]" custT="1"/>
      <dgm:spPr/>
      <dgm:t>
        <a:bodyPr/>
        <a:lstStyle/>
        <a:p>
          <a:r>
            <a:rPr lang="es-EC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Metodología de la Investigación</a:t>
          </a:r>
          <a:endParaRPr lang="es-EC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9A6A72-1762-4433-9E7F-A88FBF008337}" type="parTrans" cxnId="{CCC725A0-1A62-4596-B5CF-644F84B7BF15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288FE2-71DF-4734-9A17-FA46B30F9320}" type="sibTrans" cxnId="{CCC725A0-1A62-4596-B5CF-644F84B7BF15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DE531B-E300-4972-8161-F8B63E89277A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Fuentes Primarias</a:t>
          </a:r>
          <a:endParaRPr lang="es-EC" sz="2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CDFCE9-0EC1-4964-BAB9-2BF353D759D2}" type="parTrans" cxnId="{E4D109B7-965E-47E1-B267-F34B0EBB5446}">
      <dgm:prSet custT="1"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EAD06C-2B79-4678-95AC-4446415144DD}" type="sibTrans" cxnId="{E4D109B7-965E-47E1-B267-F34B0EBB5446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5AC9B1-7E65-485A-9350-4994473EB534}">
      <dgm:prSet phldrT="[Texto]" custT="1"/>
      <dgm:spPr/>
      <dgm:t>
        <a:bodyPr/>
        <a:lstStyle/>
        <a:p>
          <a:r>
            <a:rPr lang="es-EC" sz="20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Análisis de Datos</a:t>
          </a:r>
          <a:endParaRPr lang="es-EC" sz="2000" i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90036D-96A2-4E8F-B079-67EA5BED8474}" type="parTrans" cxnId="{ACF790C9-3B21-4CAD-91F7-D36124FEC723}">
      <dgm:prSet custT="1"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5C44CD-0ED9-4FE1-B746-6FD19783D81C}" type="sibTrans" cxnId="{ACF790C9-3B21-4CAD-91F7-D36124FEC723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39ADE2-604B-4526-AD2D-CA6E5A8E3910}">
      <dgm:prSet phldrT="[Texto]" custT="1"/>
      <dgm:spPr/>
      <dgm:t>
        <a:bodyPr/>
        <a:lstStyle/>
        <a:p>
          <a:r>
            <a:rPr lang="es-EC" sz="20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Encuestas</a:t>
          </a:r>
          <a:endParaRPr lang="es-EC" sz="2000" i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AC33E6-26BA-4808-8CBC-6AD5C9518F5D}" type="parTrans" cxnId="{15ED5B6F-0665-4604-AC5A-9734B91F2C5B}">
      <dgm:prSet custT="1"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716938-F965-42EA-B4E3-3F73734B903F}" type="sibTrans" cxnId="{15ED5B6F-0665-4604-AC5A-9734B91F2C5B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C91FFC-ABEA-4DEF-8D1C-4AAB2FA477CF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Fuentes Secundarias</a:t>
          </a:r>
          <a:endParaRPr lang="es-EC" sz="2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A9C56E-9012-4B3F-AC8D-B5D9F3A4F445}" type="parTrans" cxnId="{AAECA01A-AB80-40EF-82EF-7DA738A9B703}">
      <dgm:prSet custT="1"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0CBFE1-D8F6-4BE6-849A-993FDA157BE6}" type="sibTrans" cxnId="{AAECA01A-AB80-40EF-82EF-7DA738A9B703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0F4D4F-61AE-4C0D-AB4A-CAEEC455E269}">
      <dgm:prSet phldrT="[Texto]" custT="1"/>
      <dgm:spPr/>
      <dgm:t>
        <a:bodyPr/>
        <a:lstStyle/>
        <a:p>
          <a:r>
            <a:rPr lang="es-EC" sz="20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COPCI</a:t>
          </a:r>
          <a:endParaRPr lang="es-EC" sz="2000" i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307417-8D2E-4BB2-A3A1-344B1A946EBA}" type="parTrans" cxnId="{BC740B18-8883-4913-8117-AA7428BC581D}">
      <dgm:prSet custT="1"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E8F09B-E53A-4B40-BE09-CCA22BA2E8EF}" type="sibTrans" cxnId="{BC740B18-8883-4913-8117-AA7428BC581D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437595-AB9C-4FFB-A9B6-B0DF2BDC2EF3}">
      <dgm:prSet custT="1"/>
      <dgm:spPr/>
      <dgm:t>
        <a:bodyPr/>
        <a:lstStyle/>
        <a:p>
          <a:r>
            <a:rPr lang="es-EC" sz="20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Entrevista</a:t>
          </a:r>
          <a:endParaRPr lang="es-EC" sz="2000" i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BB5474-A1DB-43D5-A83E-4B1AB6EDFFBE}" type="parTrans" cxnId="{70FEDB45-BF14-4C8F-A896-B4FB39BD50A5}">
      <dgm:prSet custT="1"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4BAE7C-7BA8-432D-8833-5603A2205F64}" type="sibTrans" cxnId="{70FEDB45-BF14-4C8F-A896-B4FB39BD50A5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DBA655-9B31-4022-9085-33F35F6379BB}">
      <dgm:prSet custT="1"/>
      <dgm:spPr/>
      <dgm:t>
        <a:bodyPr/>
        <a:lstStyle/>
        <a:p>
          <a:r>
            <a:rPr lang="es-EC" sz="20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Artículos de Revistas</a:t>
          </a:r>
          <a:endParaRPr lang="es-EC" sz="2000" i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86C1F2-E025-4BC8-BC0A-3C9A5C43869B}" type="parTrans" cxnId="{7A190DC4-7D0D-48A1-95FD-4199C3618E2A}">
      <dgm:prSet custT="1"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E63F15-DEAC-49C1-B67D-B14273A09FF2}" type="sibTrans" cxnId="{7A190DC4-7D0D-48A1-95FD-4199C3618E2A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E301F4-40E6-4EDE-9079-636DB9722DB9}">
      <dgm:prSet custT="1"/>
      <dgm:spPr/>
      <dgm:t>
        <a:bodyPr/>
        <a:lstStyle/>
        <a:p>
          <a:r>
            <a:rPr lang="es-EC" sz="20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LORTI</a:t>
          </a:r>
          <a:endParaRPr lang="es-EC" sz="2000" i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A5A3BB-EA28-4192-80DE-6023DA190019}" type="parTrans" cxnId="{E671EF4D-95D2-47D9-8754-BE576BF4490E}">
      <dgm:prSet custT="1"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3720C2-4F82-45A3-9902-5BE3E1597956}" type="sibTrans" cxnId="{E671EF4D-95D2-47D9-8754-BE576BF4490E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00B774-EAC9-497C-94FC-9E14BC47533A}">
      <dgm:prSet custT="1"/>
      <dgm:spPr/>
      <dgm:t>
        <a:bodyPr/>
        <a:lstStyle/>
        <a:p>
          <a:pPr algn="l"/>
          <a:r>
            <a:rPr lang="es-EC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Superintendencia de Compañías</a:t>
          </a:r>
        </a:p>
        <a:p>
          <a:pPr algn="l"/>
          <a:r>
            <a:rPr lang="es-EC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INEC</a:t>
          </a:r>
        </a:p>
        <a:p>
          <a:pPr algn="l"/>
          <a:r>
            <a:rPr lang="es-EC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SRI</a:t>
          </a:r>
          <a:endParaRPr lang="es-EC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A08CAE-DA67-4BB4-AED9-4DE4EDD330EF}" type="parTrans" cxnId="{04236E4C-8903-4AA5-8510-73FE91B0B095}">
      <dgm:prSet custT="1"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5C6B51-1C0F-4649-B3C9-C2C5A6CE1BA0}" type="sibTrans" cxnId="{04236E4C-8903-4AA5-8510-73FE91B0B095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B55142-4DBD-4C53-9ED4-DC409778E1B9}">
      <dgm:prSet custT="1"/>
      <dgm:spPr/>
      <dgm:t>
        <a:bodyPr/>
        <a:lstStyle/>
        <a:p>
          <a:pPr algn="ctr"/>
          <a:r>
            <a:rPr lang="es-EC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Pequeñas empresas Sector Alimentos</a:t>
          </a:r>
          <a:endParaRPr lang="es-EC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3BDDD5-2673-4142-A5FE-D28BDBA62958}" type="parTrans" cxnId="{CA1DBAFD-063C-49F9-826F-166755E8CB0F}">
      <dgm:prSet custT="1"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A33337-AF9A-4340-8F8F-FF46C29CCD8A}" type="sibTrans" cxnId="{CA1DBAFD-063C-49F9-826F-166755E8CB0F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70F312-E915-44C3-99AD-0CF3E7DDD8B9}">
      <dgm:prSet custT="1"/>
      <dgm:spPr/>
      <dgm:t>
        <a:bodyPr/>
        <a:lstStyle/>
        <a:p>
          <a:pPr algn="ctr"/>
          <a:r>
            <a:rPr lang="es-EC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Director Z</a:t>
          </a:r>
          <a:endParaRPr lang="es-EC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E08B43-2279-4216-BC20-5E9C5E9BD130}" type="sibTrans" cxnId="{D547499A-B628-4638-9708-C0D7C8A933B0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961206-73DD-484E-9FF2-AA0A20A87875}" type="parTrans" cxnId="{D547499A-B628-4638-9708-C0D7C8A933B0}">
      <dgm:prSet custT="1"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1B89EC-9529-4453-B22E-CDE0E000810D}" type="pres">
      <dgm:prSet presAssocID="{EDFE8EBB-F668-4CD2-9A52-65DDABFD714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58DB026-B288-47A8-A2FB-564D6BB59152}" type="pres">
      <dgm:prSet presAssocID="{D599B35E-96AB-4136-A607-AEDC13273944}" presName="root1" presStyleCnt="0"/>
      <dgm:spPr/>
    </dgm:pt>
    <dgm:pt modelId="{8D6C3FC0-63B5-4CCF-8AE1-C52641C871C1}" type="pres">
      <dgm:prSet presAssocID="{D599B35E-96AB-4136-A607-AEDC13273944}" presName="LevelOneTextNode" presStyleLbl="node0" presStyleIdx="0" presStyleCnt="1" custScaleX="109008" custScaleY="159149" custLinFactNeighborX="-8404" custLinFactNeighborY="152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168FCD9-74FE-4202-9DCD-7E6982F6CC6B}" type="pres">
      <dgm:prSet presAssocID="{D599B35E-96AB-4136-A607-AEDC13273944}" presName="level2hierChild" presStyleCnt="0"/>
      <dgm:spPr/>
    </dgm:pt>
    <dgm:pt modelId="{DA951D61-D815-4DA9-872E-2A93AA56C72D}" type="pres">
      <dgm:prSet presAssocID="{B6CDFCE9-0EC1-4964-BAB9-2BF353D759D2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D3245D3E-D91C-408B-AFC3-24C70F2ACB89}" type="pres">
      <dgm:prSet presAssocID="{B6CDFCE9-0EC1-4964-BAB9-2BF353D759D2}" presName="connTx" presStyleLbl="parChTrans1D2" presStyleIdx="0" presStyleCnt="2"/>
      <dgm:spPr/>
      <dgm:t>
        <a:bodyPr/>
        <a:lstStyle/>
        <a:p>
          <a:endParaRPr lang="es-EC"/>
        </a:p>
      </dgm:t>
    </dgm:pt>
    <dgm:pt modelId="{A2162B42-F26E-4311-929D-DB7D76D238E4}" type="pres">
      <dgm:prSet presAssocID="{6EDE531B-E300-4972-8161-F8B63E89277A}" presName="root2" presStyleCnt="0"/>
      <dgm:spPr/>
    </dgm:pt>
    <dgm:pt modelId="{F6D9032E-5FC9-4BD9-BFC1-79A93E12D8CE}" type="pres">
      <dgm:prSet presAssocID="{6EDE531B-E300-4972-8161-F8B63E89277A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C57D3FB-38E3-4025-9624-6500F7516052}" type="pres">
      <dgm:prSet presAssocID="{6EDE531B-E300-4972-8161-F8B63E89277A}" presName="level3hierChild" presStyleCnt="0"/>
      <dgm:spPr/>
    </dgm:pt>
    <dgm:pt modelId="{9A64F097-A22D-4C25-836C-DEE59A551E98}" type="pres">
      <dgm:prSet presAssocID="{0A90036D-96A2-4E8F-B079-67EA5BED8474}" presName="conn2-1" presStyleLbl="parChTrans1D3" presStyleIdx="0" presStyleCnt="6"/>
      <dgm:spPr/>
      <dgm:t>
        <a:bodyPr/>
        <a:lstStyle/>
        <a:p>
          <a:endParaRPr lang="es-EC"/>
        </a:p>
      </dgm:t>
    </dgm:pt>
    <dgm:pt modelId="{28918DA5-C602-4D31-A045-F9CE51B66B85}" type="pres">
      <dgm:prSet presAssocID="{0A90036D-96A2-4E8F-B079-67EA5BED8474}" presName="connTx" presStyleLbl="parChTrans1D3" presStyleIdx="0" presStyleCnt="6"/>
      <dgm:spPr/>
      <dgm:t>
        <a:bodyPr/>
        <a:lstStyle/>
        <a:p>
          <a:endParaRPr lang="es-EC"/>
        </a:p>
      </dgm:t>
    </dgm:pt>
    <dgm:pt modelId="{F0519BBC-63EC-42FA-8CB9-35099A7406A9}" type="pres">
      <dgm:prSet presAssocID="{F45AC9B1-7E65-485A-9350-4994473EB534}" presName="root2" presStyleCnt="0"/>
      <dgm:spPr/>
    </dgm:pt>
    <dgm:pt modelId="{8DF38345-03B1-446B-A68D-3520747FF5F3}" type="pres">
      <dgm:prSet presAssocID="{F45AC9B1-7E65-485A-9350-4994473EB534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145B49C-F85B-45E4-A979-06C67CD93F7D}" type="pres">
      <dgm:prSet presAssocID="{F45AC9B1-7E65-485A-9350-4994473EB534}" presName="level3hierChild" presStyleCnt="0"/>
      <dgm:spPr/>
    </dgm:pt>
    <dgm:pt modelId="{0DC449E4-21E3-4B09-9F5E-9AB3F7195FB6}" type="pres">
      <dgm:prSet presAssocID="{76A08CAE-DA67-4BB4-AED9-4DE4EDD330EF}" presName="conn2-1" presStyleLbl="parChTrans1D4" presStyleIdx="0" presStyleCnt="3"/>
      <dgm:spPr/>
      <dgm:t>
        <a:bodyPr/>
        <a:lstStyle/>
        <a:p>
          <a:endParaRPr lang="es-EC"/>
        </a:p>
      </dgm:t>
    </dgm:pt>
    <dgm:pt modelId="{A5E72F77-D63D-40AF-AF2C-290D6F13E272}" type="pres">
      <dgm:prSet presAssocID="{76A08CAE-DA67-4BB4-AED9-4DE4EDD330EF}" presName="connTx" presStyleLbl="parChTrans1D4" presStyleIdx="0" presStyleCnt="3"/>
      <dgm:spPr/>
      <dgm:t>
        <a:bodyPr/>
        <a:lstStyle/>
        <a:p>
          <a:endParaRPr lang="es-EC"/>
        </a:p>
      </dgm:t>
    </dgm:pt>
    <dgm:pt modelId="{B2372318-2C9B-4EC0-A9EA-BD1CEA12CFD9}" type="pres">
      <dgm:prSet presAssocID="{9E00B774-EAC9-497C-94FC-9E14BC47533A}" presName="root2" presStyleCnt="0"/>
      <dgm:spPr/>
    </dgm:pt>
    <dgm:pt modelId="{0BDBFB99-5A98-4E12-99E9-9062B64F5DFE}" type="pres">
      <dgm:prSet presAssocID="{9E00B774-EAC9-497C-94FC-9E14BC47533A}" presName="LevelTwoTextNode" presStyleLbl="node4" presStyleIdx="0" presStyleCnt="3" custScaleX="122491" custScaleY="12749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5CE1F36-A02B-4F7E-A2A6-5D8EA36B053D}" type="pres">
      <dgm:prSet presAssocID="{9E00B774-EAC9-497C-94FC-9E14BC47533A}" presName="level3hierChild" presStyleCnt="0"/>
      <dgm:spPr/>
    </dgm:pt>
    <dgm:pt modelId="{09AC954E-6F71-4DAC-BB4B-F4FBE6F6F508}" type="pres">
      <dgm:prSet presAssocID="{EDAC33E6-26BA-4808-8CBC-6AD5C9518F5D}" presName="conn2-1" presStyleLbl="parChTrans1D3" presStyleIdx="1" presStyleCnt="6"/>
      <dgm:spPr/>
      <dgm:t>
        <a:bodyPr/>
        <a:lstStyle/>
        <a:p>
          <a:endParaRPr lang="es-EC"/>
        </a:p>
      </dgm:t>
    </dgm:pt>
    <dgm:pt modelId="{9DF3D73A-6969-41CA-BBEB-16E0AF95BF41}" type="pres">
      <dgm:prSet presAssocID="{EDAC33E6-26BA-4808-8CBC-6AD5C9518F5D}" presName="connTx" presStyleLbl="parChTrans1D3" presStyleIdx="1" presStyleCnt="6"/>
      <dgm:spPr/>
      <dgm:t>
        <a:bodyPr/>
        <a:lstStyle/>
        <a:p>
          <a:endParaRPr lang="es-EC"/>
        </a:p>
      </dgm:t>
    </dgm:pt>
    <dgm:pt modelId="{B40CEC1F-037D-40E3-8E35-1543DC434926}" type="pres">
      <dgm:prSet presAssocID="{CF39ADE2-604B-4526-AD2D-CA6E5A8E3910}" presName="root2" presStyleCnt="0"/>
      <dgm:spPr/>
    </dgm:pt>
    <dgm:pt modelId="{B7781342-2A1E-4E60-97F8-53D52206099C}" type="pres">
      <dgm:prSet presAssocID="{CF39ADE2-604B-4526-AD2D-CA6E5A8E3910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C04B9EF-CBF7-4F07-93BC-DB0FCE375CDC}" type="pres">
      <dgm:prSet presAssocID="{CF39ADE2-604B-4526-AD2D-CA6E5A8E3910}" presName="level3hierChild" presStyleCnt="0"/>
      <dgm:spPr/>
    </dgm:pt>
    <dgm:pt modelId="{E1580A83-2AB6-4247-9DA1-1DE9913593CF}" type="pres">
      <dgm:prSet presAssocID="{103BDDD5-2673-4142-A5FE-D28BDBA62958}" presName="conn2-1" presStyleLbl="parChTrans1D4" presStyleIdx="1" presStyleCnt="3"/>
      <dgm:spPr/>
      <dgm:t>
        <a:bodyPr/>
        <a:lstStyle/>
        <a:p>
          <a:endParaRPr lang="es-EC"/>
        </a:p>
      </dgm:t>
    </dgm:pt>
    <dgm:pt modelId="{661C228B-A500-4EC4-B905-D908F7E753DE}" type="pres">
      <dgm:prSet presAssocID="{103BDDD5-2673-4142-A5FE-D28BDBA62958}" presName="connTx" presStyleLbl="parChTrans1D4" presStyleIdx="1" presStyleCnt="3"/>
      <dgm:spPr/>
      <dgm:t>
        <a:bodyPr/>
        <a:lstStyle/>
        <a:p>
          <a:endParaRPr lang="es-EC"/>
        </a:p>
      </dgm:t>
    </dgm:pt>
    <dgm:pt modelId="{51E12A5A-8A36-4421-8165-FDA30097F6FC}" type="pres">
      <dgm:prSet presAssocID="{B7B55142-4DBD-4C53-9ED4-DC409778E1B9}" presName="root2" presStyleCnt="0"/>
      <dgm:spPr/>
    </dgm:pt>
    <dgm:pt modelId="{FF373D0A-0A30-4CC9-B00B-41AE4E1F214F}" type="pres">
      <dgm:prSet presAssocID="{B7B55142-4DBD-4C53-9ED4-DC409778E1B9}" presName="LevelTwoTextNode" presStyleLbl="node4" presStyleIdx="1" presStyleCnt="3" custScaleX="12066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38DE9A2-90ED-4F2A-8BDE-DDF852E4BE7A}" type="pres">
      <dgm:prSet presAssocID="{B7B55142-4DBD-4C53-9ED4-DC409778E1B9}" presName="level3hierChild" presStyleCnt="0"/>
      <dgm:spPr/>
    </dgm:pt>
    <dgm:pt modelId="{E4FEDABF-B1B6-4E0D-AF16-5D28471958F0}" type="pres">
      <dgm:prSet presAssocID="{84BB5474-A1DB-43D5-A83E-4B1AB6EDFFBE}" presName="conn2-1" presStyleLbl="parChTrans1D3" presStyleIdx="2" presStyleCnt="6"/>
      <dgm:spPr/>
      <dgm:t>
        <a:bodyPr/>
        <a:lstStyle/>
        <a:p>
          <a:endParaRPr lang="es-EC"/>
        </a:p>
      </dgm:t>
    </dgm:pt>
    <dgm:pt modelId="{E8F9D705-E8D1-491B-B1B9-F80854035EB7}" type="pres">
      <dgm:prSet presAssocID="{84BB5474-A1DB-43D5-A83E-4B1AB6EDFFBE}" presName="connTx" presStyleLbl="parChTrans1D3" presStyleIdx="2" presStyleCnt="6"/>
      <dgm:spPr/>
      <dgm:t>
        <a:bodyPr/>
        <a:lstStyle/>
        <a:p>
          <a:endParaRPr lang="es-EC"/>
        </a:p>
      </dgm:t>
    </dgm:pt>
    <dgm:pt modelId="{BCC69A6D-DA70-46EE-8A07-CC6FB61312B5}" type="pres">
      <dgm:prSet presAssocID="{B4437595-AB9C-4FFB-A9B6-B0DF2BDC2EF3}" presName="root2" presStyleCnt="0"/>
      <dgm:spPr/>
    </dgm:pt>
    <dgm:pt modelId="{3A1B3188-4D9F-46BB-9557-05F48C062CFA}" type="pres">
      <dgm:prSet presAssocID="{B4437595-AB9C-4FFB-A9B6-B0DF2BDC2EF3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4835792-67EB-49FF-9937-8E8F7D100E26}" type="pres">
      <dgm:prSet presAssocID="{B4437595-AB9C-4FFB-A9B6-B0DF2BDC2EF3}" presName="level3hierChild" presStyleCnt="0"/>
      <dgm:spPr/>
    </dgm:pt>
    <dgm:pt modelId="{1E035E09-D8A0-4C96-A15F-602A0B76A131}" type="pres">
      <dgm:prSet presAssocID="{C8961206-73DD-484E-9FF2-AA0A20A87875}" presName="conn2-1" presStyleLbl="parChTrans1D4" presStyleIdx="2" presStyleCnt="3"/>
      <dgm:spPr/>
      <dgm:t>
        <a:bodyPr/>
        <a:lstStyle/>
        <a:p>
          <a:endParaRPr lang="es-EC"/>
        </a:p>
      </dgm:t>
    </dgm:pt>
    <dgm:pt modelId="{7081B684-3960-4F38-9927-A11219923C65}" type="pres">
      <dgm:prSet presAssocID="{C8961206-73DD-484E-9FF2-AA0A20A87875}" presName="connTx" presStyleLbl="parChTrans1D4" presStyleIdx="2" presStyleCnt="3"/>
      <dgm:spPr/>
      <dgm:t>
        <a:bodyPr/>
        <a:lstStyle/>
        <a:p>
          <a:endParaRPr lang="es-EC"/>
        </a:p>
      </dgm:t>
    </dgm:pt>
    <dgm:pt modelId="{C1FA351C-19B9-430D-9010-869DCEAEC38D}" type="pres">
      <dgm:prSet presAssocID="{CA70F312-E915-44C3-99AD-0CF3E7DDD8B9}" presName="root2" presStyleCnt="0"/>
      <dgm:spPr/>
    </dgm:pt>
    <dgm:pt modelId="{C94E8288-1CCA-4195-ADF7-317F46EA01E8}" type="pres">
      <dgm:prSet presAssocID="{CA70F312-E915-44C3-99AD-0CF3E7DDD8B9}" presName="LevelTwoTextNode" presStyleLbl="node4" presStyleIdx="2" presStyleCnt="3" custScaleX="31445" custScaleY="63471" custLinFactNeighborX="2062" custLinFactNeighborY="-122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652427B-E40F-457F-8294-D4029072F095}" type="pres">
      <dgm:prSet presAssocID="{CA70F312-E915-44C3-99AD-0CF3E7DDD8B9}" presName="level3hierChild" presStyleCnt="0"/>
      <dgm:spPr/>
    </dgm:pt>
    <dgm:pt modelId="{DC3B3512-592F-40B9-AE31-4DFBC5524973}" type="pres">
      <dgm:prSet presAssocID="{F2A9C56E-9012-4B3F-AC8D-B5D9F3A4F445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49C37D88-65C7-4278-83BE-4BEB3D6456C8}" type="pres">
      <dgm:prSet presAssocID="{F2A9C56E-9012-4B3F-AC8D-B5D9F3A4F445}" presName="connTx" presStyleLbl="parChTrans1D2" presStyleIdx="1" presStyleCnt="2"/>
      <dgm:spPr/>
      <dgm:t>
        <a:bodyPr/>
        <a:lstStyle/>
        <a:p>
          <a:endParaRPr lang="es-EC"/>
        </a:p>
      </dgm:t>
    </dgm:pt>
    <dgm:pt modelId="{CBD9B605-6486-4B2E-82C7-541992B1ADE7}" type="pres">
      <dgm:prSet presAssocID="{2FC91FFC-ABEA-4DEF-8D1C-4AAB2FA477CF}" presName="root2" presStyleCnt="0"/>
      <dgm:spPr/>
    </dgm:pt>
    <dgm:pt modelId="{4CB18997-335C-45EA-AB18-EA216A6184EB}" type="pres">
      <dgm:prSet presAssocID="{2FC91FFC-ABEA-4DEF-8D1C-4AAB2FA477CF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D8227AF-D04F-453E-AB25-3DC3AB3AD644}" type="pres">
      <dgm:prSet presAssocID="{2FC91FFC-ABEA-4DEF-8D1C-4AAB2FA477CF}" presName="level3hierChild" presStyleCnt="0"/>
      <dgm:spPr/>
    </dgm:pt>
    <dgm:pt modelId="{4D0E4E4C-6367-44A7-8C4A-21832C1908CF}" type="pres">
      <dgm:prSet presAssocID="{94307417-8D2E-4BB2-A3A1-344B1A946EBA}" presName="conn2-1" presStyleLbl="parChTrans1D3" presStyleIdx="3" presStyleCnt="6"/>
      <dgm:spPr/>
      <dgm:t>
        <a:bodyPr/>
        <a:lstStyle/>
        <a:p>
          <a:endParaRPr lang="es-EC"/>
        </a:p>
      </dgm:t>
    </dgm:pt>
    <dgm:pt modelId="{5F29A1E8-AA31-44AF-A74C-8063EDDA5F6A}" type="pres">
      <dgm:prSet presAssocID="{94307417-8D2E-4BB2-A3A1-344B1A946EBA}" presName="connTx" presStyleLbl="parChTrans1D3" presStyleIdx="3" presStyleCnt="6"/>
      <dgm:spPr/>
      <dgm:t>
        <a:bodyPr/>
        <a:lstStyle/>
        <a:p>
          <a:endParaRPr lang="es-EC"/>
        </a:p>
      </dgm:t>
    </dgm:pt>
    <dgm:pt modelId="{994674AD-3550-4655-8E3C-154B6F3623E1}" type="pres">
      <dgm:prSet presAssocID="{A60F4D4F-61AE-4C0D-AB4A-CAEEC455E269}" presName="root2" presStyleCnt="0"/>
      <dgm:spPr/>
    </dgm:pt>
    <dgm:pt modelId="{ACAF23B4-48DA-4069-B0DD-9BA8B0C4D40E}" type="pres">
      <dgm:prSet presAssocID="{A60F4D4F-61AE-4C0D-AB4A-CAEEC455E269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ED00266-AB5D-436A-9E56-5D23635B01A6}" type="pres">
      <dgm:prSet presAssocID="{A60F4D4F-61AE-4C0D-AB4A-CAEEC455E269}" presName="level3hierChild" presStyleCnt="0"/>
      <dgm:spPr/>
    </dgm:pt>
    <dgm:pt modelId="{3399D8A4-A170-4BFD-A269-1E015F4E9CE9}" type="pres">
      <dgm:prSet presAssocID="{E3A5A3BB-EA28-4192-80DE-6023DA190019}" presName="conn2-1" presStyleLbl="parChTrans1D3" presStyleIdx="4" presStyleCnt="6"/>
      <dgm:spPr/>
      <dgm:t>
        <a:bodyPr/>
        <a:lstStyle/>
        <a:p>
          <a:endParaRPr lang="es-EC"/>
        </a:p>
      </dgm:t>
    </dgm:pt>
    <dgm:pt modelId="{8B4CE7FE-28CD-459E-B6E7-B051AB106DFA}" type="pres">
      <dgm:prSet presAssocID="{E3A5A3BB-EA28-4192-80DE-6023DA190019}" presName="connTx" presStyleLbl="parChTrans1D3" presStyleIdx="4" presStyleCnt="6"/>
      <dgm:spPr/>
      <dgm:t>
        <a:bodyPr/>
        <a:lstStyle/>
        <a:p>
          <a:endParaRPr lang="es-EC"/>
        </a:p>
      </dgm:t>
    </dgm:pt>
    <dgm:pt modelId="{79FA198A-8805-4336-B22B-6B0EF3047B88}" type="pres">
      <dgm:prSet presAssocID="{07E301F4-40E6-4EDE-9079-636DB9722DB9}" presName="root2" presStyleCnt="0"/>
      <dgm:spPr/>
    </dgm:pt>
    <dgm:pt modelId="{2D3C0936-DF4C-41C9-B4F6-444CEB74B2D9}" type="pres">
      <dgm:prSet presAssocID="{07E301F4-40E6-4EDE-9079-636DB9722DB9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924575D-D36D-41C8-8294-B86ACF5BBF17}" type="pres">
      <dgm:prSet presAssocID="{07E301F4-40E6-4EDE-9079-636DB9722DB9}" presName="level3hierChild" presStyleCnt="0"/>
      <dgm:spPr/>
    </dgm:pt>
    <dgm:pt modelId="{52FE06C7-403E-464C-92AC-87E826248CAA}" type="pres">
      <dgm:prSet presAssocID="{0C86C1F2-E025-4BC8-BC0A-3C9A5C43869B}" presName="conn2-1" presStyleLbl="parChTrans1D3" presStyleIdx="5" presStyleCnt="6"/>
      <dgm:spPr/>
      <dgm:t>
        <a:bodyPr/>
        <a:lstStyle/>
        <a:p>
          <a:endParaRPr lang="es-EC"/>
        </a:p>
      </dgm:t>
    </dgm:pt>
    <dgm:pt modelId="{C054C687-5C1F-4199-9B9D-E871BA752C23}" type="pres">
      <dgm:prSet presAssocID="{0C86C1F2-E025-4BC8-BC0A-3C9A5C43869B}" presName="connTx" presStyleLbl="parChTrans1D3" presStyleIdx="5" presStyleCnt="6"/>
      <dgm:spPr/>
      <dgm:t>
        <a:bodyPr/>
        <a:lstStyle/>
        <a:p>
          <a:endParaRPr lang="es-EC"/>
        </a:p>
      </dgm:t>
    </dgm:pt>
    <dgm:pt modelId="{47536C3D-7590-4DDD-B2E7-5B7AB123B5C2}" type="pres">
      <dgm:prSet presAssocID="{48DBA655-9B31-4022-9085-33F35F6379BB}" presName="root2" presStyleCnt="0"/>
      <dgm:spPr/>
    </dgm:pt>
    <dgm:pt modelId="{980981B8-F191-4228-BB0B-B842A22143E6}" type="pres">
      <dgm:prSet presAssocID="{48DBA655-9B31-4022-9085-33F35F6379BB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F0DB929-54E7-468D-920C-DE1A46E09DB5}" type="pres">
      <dgm:prSet presAssocID="{48DBA655-9B31-4022-9085-33F35F6379BB}" presName="level3hierChild" presStyleCnt="0"/>
      <dgm:spPr/>
    </dgm:pt>
  </dgm:ptLst>
  <dgm:cxnLst>
    <dgm:cxn modelId="{FC1B5C21-7A16-4346-9991-9B473C9A8E59}" type="presOf" srcId="{0A90036D-96A2-4E8F-B079-67EA5BED8474}" destId="{9A64F097-A22D-4C25-836C-DEE59A551E98}" srcOrd="0" destOrd="0" presId="urn:microsoft.com/office/officeart/2005/8/layout/hierarchy2"/>
    <dgm:cxn modelId="{04236E4C-8903-4AA5-8510-73FE91B0B095}" srcId="{F45AC9B1-7E65-485A-9350-4994473EB534}" destId="{9E00B774-EAC9-497C-94FC-9E14BC47533A}" srcOrd="0" destOrd="0" parTransId="{76A08CAE-DA67-4BB4-AED9-4DE4EDD330EF}" sibTransId="{A65C6B51-1C0F-4649-B3C9-C2C5A6CE1BA0}"/>
    <dgm:cxn modelId="{788BEA57-ECDD-4ABD-9FF9-1060EE00D859}" type="presOf" srcId="{CA70F312-E915-44C3-99AD-0CF3E7DDD8B9}" destId="{C94E8288-1CCA-4195-ADF7-317F46EA01E8}" srcOrd="0" destOrd="0" presId="urn:microsoft.com/office/officeart/2005/8/layout/hierarchy2"/>
    <dgm:cxn modelId="{889DEEC9-006D-40F8-8DBF-319390FBC634}" type="presOf" srcId="{6EDE531B-E300-4972-8161-F8B63E89277A}" destId="{F6D9032E-5FC9-4BD9-BFC1-79A93E12D8CE}" srcOrd="0" destOrd="0" presId="urn:microsoft.com/office/officeart/2005/8/layout/hierarchy2"/>
    <dgm:cxn modelId="{E671EF4D-95D2-47D9-8754-BE576BF4490E}" srcId="{2FC91FFC-ABEA-4DEF-8D1C-4AAB2FA477CF}" destId="{07E301F4-40E6-4EDE-9079-636DB9722DB9}" srcOrd="1" destOrd="0" parTransId="{E3A5A3BB-EA28-4192-80DE-6023DA190019}" sibTransId="{883720C2-4F82-45A3-9902-5BE3E1597956}"/>
    <dgm:cxn modelId="{24DA4481-B2A6-4326-9442-5FDED017CE7B}" type="presOf" srcId="{07E301F4-40E6-4EDE-9079-636DB9722DB9}" destId="{2D3C0936-DF4C-41C9-B4F6-444CEB74B2D9}" srcOrd="0" destOrd="0" presId="urn:microsoft.com/office/officeart/2005/8/layout/hierarchy2"/>
    <dgm:cxn modelId="{77F26E88-628C-42C1-9FB4-92544EDEBCD9}" type="presOf" srcId="{103BDDD5-2673-4142-A5FE-D28BDBA62958}" destId="{E1580A83-2AB6-4247-9DA1-1DE9913593CF}" srcOrd="0" destOrd="0" presId="urn:microsoft.com/office/officeart/2005/8/layout/hierarchy2"/>
    <dgm:cxn modelId="{CCC725A0-1A62-4596-B5CF-644F84B7BF15}" srcId="{EDFE8EBB-F668-4CD2-9A52-65DDABFD7140}" destId="{D599B35E-96AB-4136-A607-AEDC13273944}" srcOrd="0" destOrd="0" parTransId="{CA9A6A72-1762-4433-9E7F-A88FBF008337}" sibTransId="{17288FE2-71DF-4734-9A17-FA46B30F9320}"/>
    <dgm:cxn modelId="{61A0588E-2AEA-479E-B515-48BA276CA928}" type="presOf" srcId="{C8961206-73DD-484E-9FF2-AA0A20A87875}" destId="{1E035E09-D8A0-4C96-A15F-602A0B76A131}" srcOrd="0" destOrd="0" presId="urn:microsoft.com/office/officeart/2005/8/layout/hierarchy2"/>
    <dgm:cxn modelId="{AE1F4284-AA3A-4CF8-BECB-AFFE7DB940BA}" type="presOf" srcId="{84BB5474-A1DB-43D5-A83E-4B1AB6EDFFBE}" destId="{E4FEDABF-B1B6-4E0D-AF16-5D28471958F0}" srcOrd="0" destOrd="0" presId="urn:microsoft.com/office/officeart/2005/8/layout/hierarchy2"/>
    <dgm:cxn modelId="{466480E2-91CF-4E8E-BE58-E8A94D1EB0CA}" type="presOf" srcId="{EDAC33E6-26BA-4808-8CBC-6AD5C9518F5D}" destId="{9DF3D73A-6969-41CA-BBEB-16E0AF95BF41}" srcOrd="1" destOrd="0" presId="urn:microsoft.com/office/officeart/2005/8/layout/hierarchy2"/>
    <dgm:cxn modelId="{96D02AF4-61CF-4773-9ACC-A1B4198798EB}" type="presOf" srcId="{EDAC33E6-26BA-4808-8CBC-6AD5C9518F5D}" destId="{09AC954E-6F71-4DAC-BB4B-F4FBE6F6F508}" srcOrd="0" destOrd="0" presId="urn:microsoft.com/office/officeart/2005/8/layout/hierarchy2"/>
    <dgm:cxn modelId="{B1D9CA69-1846-48D7-B253-454B5F589865}" type="presOf" srcId="{103BDDD5-2673-4142-A5FE-D28BDBA62958}" destId="{661C228B-A500-4EC4-B905-D908F7E753DE}" srcOrd="1" destOrd="0" presId="urn:microsoft.com/office/officeart/2005/8/layout/hierarchy2"/>
    <dgm:cxn modelId="{043F8113-C3F1-41D0-8584-4DD5D64895D9}" type="presOf" srcId="{F2A9C56E-9012-4B3F-AC8D-B5D9F3A4F445}" destId="{DC3B3512-592F-40B9-AE31-4DFBC5524973}" srcOrd="0" destOrd="0" presId="urn:microsoft.com/office/officeart/2005/8/layout/hierarchy2"/>
    <dgm:cxn modelId="{53690CAC-85B2-4E73-AE16-717B3B04DC8E}" type="presOf" srcId="{2FC91FFC-ABEA-4DEF-8D1C-4AAB2FA477CF}" destId="{4CB18997-335C-45EA-AB18-EA216A6184EB}" srcOrd="0" destOrd="0" presId="urn:microsoft.com/office/officeart/2005/8/layout/hierarchy2"/>
    <dgm:cxn modelId="{20FE256C-904E-463B-9B9E-5EA17B820F9C}" type="presOf" srcId="{0A90036D-96A2-4E8F-B079-67EA5BED8474}" destId="{28918DA5-C602-4D31-A045-F9CE51B66B85}" srcOrd="1" destOrd="0" presId="urn:microsoft.com/office/officeart/2005/8/layout/hierarchy2"/>
    <dgm:cxn modelId="{3FFBC082-8615-4CF2-9AE0-4113DB03164D}" type="presOf" srcId="{94307417-8D2E-4BB2-A3A1-344B1A946EBA}" destId="{5F29A1E8-AA31-44AF-A74C-8063EDDA5F6A}" srcOrd="1" destOrd="0" presId="urn:microsoft.com/office/officeart/2005/8/layout/hierarchy2"/>
    <dgm:cxn modelId="{CA1DBAFD-063C-49F9-826F-166755E8CB0F}" srcId="{CF39ADE2-604B-4526-AD2D-CA6E5A8E3910}" destId="{B7B55142-4DBD-4C53-9ED4-DC409778E1B9}" srcOrd="0" destOrd="0" parTransId="{103BDDD5-2673-4142-A5FE-D28BDBA62958}" sibTransId="{39A33337-AF9A-4340-8F8F-FF46C29CCD8A}"/>
    <dgm:cxn modelId="{E4D109B7-965E-47E1-B267-F34B0EBB5446}" srcId="{D599B35E-96AB-4136-A607-AEDC13273944}" destId="{6EDE531B-E300-4972-8161-F8B63E89277A}" srcOrd="0" destOrd="0" parTransId="{B6CDFCE9-0EC1-4964-BAB9-2BF353D759D2}" sibTransId="{78EAD06C-2B79-4678-95AC-4446415144DD}"/>
    <dgm:cxn modelId="{7A190DC4-7D0D-48A1-95FD-4199C3618E2A}" srcId="{2FC91FFC-ABEA-4DEF-8D1C-4AAB2FA477CF}" destId="{48DBA655-9B31-4022-9085-33F35F6379BB}" srcOrd="2" destOrd="0" parTransId="{0C86C1F2-E025-4BC8-BC0A-3C9A5C43869B}" sibTransId="{02E63F15-DEAC-49C1-B67D-B14273A09FF2}"/>
    <dgm:cxn modelId="{555839C8-467E-44E0-91F0-F77F1B00DEE9}" type="presOf" srcId="{D599B35E-96AB-4136-A607-AEDC13273944}" destId="{8D6C3FC0-63B5-4CCF-8AE1-C52641C871C1}" srcOrd="0" destOrd="0" presId="urn:microsoft.com/office/officeart/2005/8/layout/hierarchy2"/>
    <dgm:cxn modelId="{15ED5B6F-0665-4604-AC5A-9734B91F2C5B}" srcId="{6EDE531B-E300-4972-8161-F8B63E89277A}" destId="{CF39ADE2-604B-4526-AD2D-CA6E5A8E3910}" srcOrd="1" destOrd="0" parTransId="{EDAC33E6-26BA-4808-8CBC-6AD5C9518F5D}" sibTransId="{E5716938-F965-42EA-B4E3-3F73734B903F}"/>
    <dgm:cxn modelId="{8E246B09-3E04-4BBA-A968-B5786420A88F}" type="presOf" srcId="{76A08CAE-DA67-4BB4-AED9-4DE4EDD330EF}" destId="{A5E72F77-D63D-40AF-AF2C-290D6F13E272}" srcOrd="1" destOrd="0" presId="urn:microsoft.com/office/officeart/2005/8/layout/hierarchy2"/>
    <dgm:cxn modelId="{0B5DFAAE-BEB6-44CD-83F3-B44E200E4532}" type="presOf" srcId="{B6CDFCE9-0EC1-4964-BAB9-2BF353D759D2}" destId="{D3245D3E-D91C-408B-AFC3-24C70F2ACB89}" srcOrd="1" destOrd="0" presId="urn:microsoft.com/office/officeart/2005/8/layout/hierarchy2"/>
    <dgm:cxn modelId="{7C6EDEC0-BF0F-466D-8F26-749C485C095E}" type="presOf" srcId="{A60F4D4F-61AE-4C0D-AB4A-CAEEC455E269}" destId="{ACAF23B4-48DA-4069-B0DD-9BA8B0C4D40E}" srcOrd="0" destOrd="0" presId="urn:microsoft.com/office/officeart/2005/8/layout/hierarchy2"/>
    <dgm:cxn modelId="{CF65AE35-DF36-43AD-8DD6-AEDB7D1040D4}" type="presOf" srcId="{F2A9C56E-9012-4B3F-AC8D-B5D9F3A4F445}" destId="{49C37D88-65C7-4278-83BE-4BEB3D6456C8}" srcOrd="1" destOrd="0" presId="urn:microsoft.com/office/officeart/2005/8/layout/hierarchy2"/>
    <dgm:cxn modelId="{1DEAF997-EDB9-4765-9894-88860D36271A}" type="presOf" srcId="{76A08CAE-DA67-4BB4-AED9-4DE4EDD330EF}" destId="{0DC449E4-21E3-4B09-9F5E-9AB3F7195FB6}" srcOrd="0" destOrd="0" presId="urn:microsoft.com/office/officeart/2005/8/layout/hierarchy2"/>
    <dgm:cxn modelId="{73E03907-1C51-49B1-AFE1-CF6BEB4FF11C}" type="presOf" srcId="{EDFE8EBB-F668-4CD2-9A52-65DDABFD7140}" destId="{C11B89EC-9529-4453-B22E-CDE0E000810D}" srcOrd="0" destOrd="0" presId="urn:microsoft.com/office/officeart/2005/8/layout/hierarchy2"/>
    <dgm:cxn modelId="{5CDF6838-3E85-406F-9E13-74610227AA95}" type="presOf" srcId="{B7B55142-4DBD-4C53-9ED4-DC409778E1B9}" destId="{FF373D0A-0A30-4CC9-B00B-41AE4E1F214F}" srcOrd="0" destOrd="0" presId="urn:microsoft.com/office/officeart/2005/8/layout/hierarchy2"/>
    <dgm:cxn modelId="{E4BE0842-B18E-40E2-B9EF-9CC9452131BF}" type="presOf" srcId="{E3A5A3BB-EA28-4192-80DE-6023DA190019}" destId="{3399D8A4-A170-4BFD-A269-1E015F4E9CE9}" srcOrd="0" destOrd="0" presId="urn:microsoft.com/office/officeart/2005/8/layout/hierarchy2"/>
    <dgm:cxn modelId="{B159DE8B-9D4D-4BF6-8330-7443F6DC5C92}" type="presOf" srcId="{84BB5474-A1DB-43D5-A83E-4B1AB6EDFFBE}" destId="{E8F9D705-E8D1-491B-B1B9-F80854035EB7}" srcOrd="1" destOrd="0" presId="urn:microsoft.com/office/officeart/2005/8/layout/hierarchy2"/>
    <dgm:cxn modelId="{06AA179D-CC5E-4DF2-AD14-2F761DA679A8}" type="presOf" srcId="{B6CDFCE9-0EC1-4964-BAB9-2BF353D759D2}" destId="{DA951D61-D815-4DA9-872E-2A93AA56C72D}" srcOrd="0" destOrd="0" presId="urn:microsoft.com/office/officeart/2005/8/layout/hierarchy2"/>
    <dgm:cxn modelId="{F08BCDDE-1CA9-4F1A-9256-777B54B72DA4}" type="presOf" srcId="{94307417-8D2E-4BB2-A3A1-344B1A946EBA}" destId="{4D0E4E4C-6367-44A7-8C4A-21832C1908CF}" srcOrd="0" destOrd="0" presId="urn:microsoft.com/office/officeart/2005/8/layout/hierarchy2"/>
    <dgm:cxn modelId="{8B6B0542-15EC-4013-A14B-33F50449BF0F}" type="presOf" srcId="{9E00B774-EAC9-497C-94FC-9E14BC47533A}" destId="{0BDBFB99-5A98-4E12-99E9-9062B64F5DFE}" srcOrd="0" destOrd="0" presId="urn:microsoft.com/office/officeart/2005/8/layout/hierarchy2"/>
    <dgm:cxn modelId="{19768E5A-4018-49F3-A571-A2C37E9AE565}" type="presOf" srcId="{F45AC9B1-7E65-485A-9350-4994473EB534}" destId="{8DF38345-03B1-446B-A68D-3520747FF5F3}" srcOrd="0" destOrd="0" presId="urn:microsoft.com/office/officeart/2005/8/layout/hierarchy2"/>
    <dgm:cxn modelId="{FD1266FA-07B0-4BD1-B8DD-081CE8CE28B2}" type="presOf" srcId="{48DBA655-9B31-4022-9085-33F35F6379BB}" destId="{980981B8-F191-4228-BB0B-B842A22143E6}" srcOrd="0" destOrd="0" presId="urn:microsoft.com/office/officeart/2005/8/layout/hierarchy2"/>
    <dgm:cxn modelId="{05D5EAB4-807F-4E3A-8960-E2C3277E5874}" type="presOf" srcId="{0C86C1F2-E025-4BC8-BC0A-3C9A5C43869B}" destId="{52FE06C7-403E-464C-92AC-87E826248CAA}" srcOrd="0" destOrd="0" presId="urn:microsoft.com/office/officeart/2005/8/layout/hierarchy2"/>
    <dgm:cxn modelId="{37036179-B848-4AC3-951A-480A3FA9EDC8}" type="presOf" srcId="{E3A5A3BB-EA28-4192-80DE-6023DA190019}" destId="{8B4CE7FE-28CD-459E-B6E7-B051AB106DFA}" srcOrd="1" destOrd="0" presId="urn:microsoft.com/office/officeart/2005/8/layout/hierarchy2"/>
    <dgm:cxn modelId="{F3CDBE02-030B-447B-966C-3916900C8B1C}" type="presOf" srcId="{B4437595-AB9C-4FFB-A9B6-B0DF2BDC2EF3}" destId="{3A1B3188-4D9F-46BB-9557-05F48C062CFA}" srcOrd="0" destOrd="0" presId="urn:microsoft.com/office/officeart/2005/8/layout/hierarchy2"/>
    <dgm:cxn modelId="{BC740B18-8883-4913-8117-AA7428BC581D}" srcId="{2FC91FFC-ABEA-4DEF-8D1C-4AAB2FA477CF}" destId="{A60F4D4F-61AE-4C0D-AB4A-CAEEC455E269}" srcOrd="0" destOrd="0" parTransId="{94307417-8D2E-4BB2-A3A1-344B1A946EBA}" sibTransId="{44E8F09B-E53A-4B40-BE09-CCA22BA2E8EF}"/>
    <dgm:cxn modelId="{70FEDB45-BF14-4C8F-A896-B4FB39BD50A5}" srcId="{6EDE531B-E300-4972-8161-F8B63E89277A}" destId="{B4437595-AB9C-4FFB-A9B6-B0DF2BDC2EF3}" srcOrd="2" destOrd="0" parTransId="{84BB5474-A1DB-43D5-A83E-4B1AB6EDFFBE}" sibTransId="{DF4BAE7C-7BA8-432D-8833-5603A2205F64}"/>
    <dgm:cxn modelId="{C5AD805B-E897-4BE9-89CD-B8B50347BD63}" type="presOf" srcId="{CF39ADE2-604B-4526-AD2D-CA6E5A8E3910}" destId="{B7781342-2A1E-4E60-97F8-53D52206099C}" srcOrd="0" destOrd="0" presId="urn:microsoft.com/office/officeart/2005/8/layout/hierarchy2"/>
    <dgm:cxn modelId="{E240526D-8F91-4F1D-9E39-615FBB42DA43}" type="presOf" srcId="{0C86C1F2-E025-4BC8-BC0A-3C9A5C43869B}" destId="{C054C687-5C1F-4199-9B9D-E871BA752C23}" srcOrd="1" destOrd="0" presId="urn:microsoft.com/office/officeart/2005/8/layout/hierarchy2"/>
    <dgm:cxn modelId="{95436BD7-368C-4197-BE03-4796602BD181}" type="presOf" srcId="{C8961206-73DD-484E-9FF2-AA0A20A87875}" destId="{7081B684-3960-4F38-9927-A11219923C65}" srcOrd="1" destOrd="0" presId="urn:microsoft.com/office/officeart/2005/8/layout/hierarchy2"/>
    <dgm:cxn modelId="{ACF790C9-3B21-4CAD-91F7-D36124FEC723}" srcId="{6EDE531B-E300-4972-8161-F8B63E89277A}" destId="{F45AC9B1-7E65-485A-9350-4994473EB534}" srcOrd="0" destOrd="0" parTransId="{0A90036D-96A2-4E8F-B079-67EA5BED8474}" sibTransId="{E55C44CD-0ED9-4FE1-B746-6FD19783D81C}"/>
    <dgm:cxn modelId="{D547499A-B628-4638-9708-C0D7C8A933B0}" srcId="{B4437595-AB9C-4FFB-A9B6-B0DF2BDC2EF3}" destId="{CA70F312-E915-44C3-99AD-0CF3E7DDD8B9}" srcOrd="0" destOrd="0" parTransId="{C8961206-73DD-484E-9FF2-AA0A20A87875}" sibTransId="{23E08B43-2279-4216-BC20-5E9C5E9BD130}"/>
    <dgm:cxn modelId="{AAECA01A-AB80-40EF-82EF-7DA738A9B703}" srcId="{D599B35E-96AB-4136-A607-AEDC13273944}" destId="{2FC91FFC-ABEA-4DEF-8D1C-4AAB2FA477CF}" srcOrd="1" destOrd="0" parTransId="{F2A9C56E-9012-4B3F-AC8D-B5D9F3A4F445}" sibTransId="{C70CBFE1-D8F6-4BE6-849A-993FDA157BE6}"/>
    <dgm:cxn modelId="{1265C4BB-87E9-4581-AEF8-E3C1A147268C}" type="presParOf" srcId="{C11B89EC-9529-4453-B22E-CDE0E000810D}" destId="{558DB026-B288-47A8-A2FB-564D6BB59152}" srcOrd="0" destOrd="0" presId="urn:microsoft.com/office/officeart/2005/8/layout/hierarchy2"/>
    <dgm:cxn modelId="{D2980510-4373-48C4-928C-8EFE295783F7}" type="presParOf" srcId="{558DB026-B288-47A8-A2FB-564D6BB59152}" destId="{8D6C3FC0-63B5-4CCF-8AE1-C52641C871C1}" srcOrd="0" destOrd="0" presId="urn:microsoft.com/office/officeart/2005/8/layout/hierarchy2"/>
    <dgm:cxn modelId="{EF3616E5-63EF-4E35-9BA8-B2B20F1345A0}" type="presParOf" srcId="{558DB026-B288-47A8-A2FB-564D6BB59152}" destId="{4168FCD9-74FE-4202-9DCD-7E6982F6CC6B}" srcOrd="1" destOrd="0" presId="urn:microsoft.com/office/officeart/2005/8/layout/hierarchy2"/>
    <dgm:cxn modelId="{E1D15AF0-CB4F-4A58-8C01-E5FC61426AD1}" type="presParOf" srcId="{4168FCD9-74FE-4202-9DCD-7E6982F6CC6B}" destId="{DA951D61-D815-4DA9-872E-2A93AA56C72D}" srcOrd="0" destOrd="0" presId="urn:microsoft.com/office/officeart/2005/8/layout/hierarchy2"/>
    <dgm:cxn modelId="{2D7ABD11-193A-472A-8D4A-34C796552C4B}" type="presParOf" srcId="{DA951D61-D815-4DA9-872E-2A93AA56C72D}" destId="{D3245D3E-D91C-408B-AFC3-24C70F2ACB89}" srcOrd="0" destOrd="0" presId="urn:microsoft.com/office/officeart/2005/8/layout/hierarchy2"/>
    <dgm:cxn modelId="{A12FEB8E-18D2-4B67-9438-052F97223674}" type="presParOf" srcId="{4168FCD9-74FE-4202-9DCD-7E6982F6CC6B}" destId="{A2162B42-F26E-4311-929D-DB7D76D238E4}" srcOrd="1" destOrd="0" presId="urn:microsoft.com/office/officeart/2005/8/layout/hierarchy2"/>
    <dgm:cxn modelId="{53ADB3D5-F196-4D5F-8302-5F451B55DD3D}" type="presParOf" srcId="{A2162B42-F26E-4311-929D-DB7D76D238E4}" destId="{F6D9032E-5FC9-4BD9-BFC1-79A93E12D8CE}" srcOrd="0" destOrd="0" presId="urn:microsoft.com/office/officeart/2005/8/layout/hierarchy2"/>
    <dgm:cxn modelId="{9332EE3A-0647-4E16-94EB-50D6AE79FF2C}" type="presParOf" srcId="{A2162B42-F26E-4311-929D-DB7D76D238E4}" destId="{0C57D3FB-38E3-4025-9624-6500F7516052}" srcOrd="1" destOrd="0" presId="urn:microsoft.com/office/officeart/2005/8/layout/hierarchy2"/>
    <dgm:cxn modelId="{BB28E53B-FF9A-4F2E-874C-7D67AEFF83EC}" type="presParOf" srcId="{0C57D3FB-38E3-4025-9624-6500F7516052}" destId="{9A64F097-A22D-4C25-836C-DEE59A551E98}" srcOrd="0" destOrd="0" presId="urn:microsoft.com/office/officeart/2005/8/layout/hierarchy2"/>
    <dgm:cxn modelId="{C53B773F-960A-468B-AE7A-7C9DBCFA26C9}" type="presParOf" srcId="{9A64F097-A22D-4C25-836C-DEE59A551E98}" destId="{28918DA5-C602-4D31-A045-F9CE51B66B85}" srcOrd="0" destOrd="0" presId="urn:microsoft.com/office/officeart/2005/8/layout/hierarchy2"/>
    <dgm:cxn modelId="{3B53E915-49E6-41B0-A7B0-40A7693400D1}" type="presParOf" srcId="{0C57D3FB-38E3-4025-9624-6500F7516052}" destId="{F0519BBC-63EC-42FA-8CB9-35099A7406A9}" srcOrd="1" destOrd="0" presId="urn:microsoft.com/office/officeart/2005/8/layout/hierarchy2"/>
    <dgm:cxn modelId="{88F48F63-3528-4335-8678-EE47996E54A5}" type="presParOf" srcId="{F0519BBC-63EC-42FA-8CB9-35099A7406A9}" destId="{8DF38345-03B1-446B-A68D-3520747FF5F3}" srcOrd="0" destOrd="0" presId="urn:microsoft.com/office/officeart/2005/8/layout/hierarchy2"/>
    <dgm:cxn modelId="{3F147165-5A16-4762-96B0-499C64F464A5}" type="presParOf" srcId="{F0519BBC-63EC-42FA-8CB9-35099A7406A9}" destId="{9145B49C-F85B-45E4-A979-06C67CD93F7D}" srcOrd="1" destOrd="0" presId="urn:microsoft.com/office/officeart/2005/8/layout/hierarchy2"/>
    <dgm:cxn modelId="{430048F9-F556-407D-86EC-9893BFB712C8}" type="presParOf" srcId="{9145B49C-F85B-45E4-A979-06C67CD93F7D}" destId="{0DC449E4-21E3-4B09-9F5E-9AB3F7195FB6}" srcOrd="0" destOrd="0" presId="urn:microsoft.com/office/officeart/2005/8/layout/hierarchy2"/>
    <dgm:cxn modelId="{A1388D63-1516-4A5B-99C9-61543CE3260B}" type="presParOf" srcId="{0DC449E4-21E3-4B09-9F5E-9AB3F7195FB6}" destId="{A5E72F77-D63D-40AF-AF2C-290D6F13E272}" srcOrd="0" destOrd="0" presId="urn:microsoft.com/office/officeart/2005/8/layout/hierarchy2"/>
    <dgm:cxn modelId="{BDB1B0A3-F510-4BD2-B7B5-BA8AE6FF663F}" type="presParOf" srcId="{9145B49C-F85B-45E4-A979-06C67CD93F7D}" destId="{B2372318-2C9B-4EC0-A9EA-BD1CEA12CFD9}" srcOrd="1" destOrd="0" presId="urn:microsoft.com/office/officeart/2005/8/layout/hierarchy2"/>
    <dgm:cxn modelId="{0B9BD906-C6F3-47CE-8B03-55F7D23488BA}" type="presParOf" srcId="{B2372318-2C9B-4EC0-A9EA-BD1CEA12CFD9}" destId="{0BDBFB99-5A98-4E12-99E9-9062B64F5DFE}" srcOrd="0" destOrd="0" presId="urn:microsoft.com/office/officeart/2005/8/layout/hierarchy2"/>
    <dgm:cxn modelId="{76E0BCAB-D413-41D6-ABA8-25187C4F02F4}" type="presParOf" srcId="{B2372318-2C9B-4EC0-A9EA-BD1CEA12CFD9}" destId="{B5CE1F36-A02B-4F7E-A2A6-5D8EA36B053D}" srcOrd="1" destOrd="0" presId="urn:microsoft.com/office/officeart/2005/8/layout/hierarchy2"/>
    <dgm:cxn modelId="{B1659F24-44D3-46AB-A11A-7DBCD4B4F54B}" type="presParOf" srcId="{0C57D3FB-38E3-4025-9624-6500F7516052}" destId="{09AC954E-6F71-4DAC-BB4B-F4FBE6F6F508}" srcOrd="2" destOrd="0" presId="urn:microsoft.com/office/officeart/2005/8/layout/hierarchy2"/>
    <dgm:cxn modelId="{547AF234-2F4F-4ED0-B9FB-B7786DDE9A35}" type="presParOf" srcId="{09AC954E-6F71-4DAC-BB4B-F4FBE6F6F508}" destId="{9DF3D73A-6969-41CA-BBEB-16E0AF95BF41}" srcOrd="0" destOrd="0" presId="urn:microsoft.com/office/officeart/2005/8/layout/hierarchy2"/>
    <dgm:cxn modelId="{FC03F81D-64F2-4E16-8D1F-BA3C5EE5C27D}" type="presParOf" srcId="{0C57D3FB-38E3-4025-9624-6500F7516052}" destId="{B40CEC1F-037D-40E3-8E35-1543DC434926}" srcOrd="3" destOrd="0" presId="urn:microsoft.com/office/officeart/2005/8/layout/hierarchy2"/>
    <dgm:cxn modelId="{25343D76-5466-44C3-895D-6584FFA92152}" type="presParOf" srcId="{B40CEC1F-037D-40E3-8E35-1543DC434926}" destId="{B7781342-2A1E-4E60-97F8-53D52206099C}" srcOrd="0" destOrd="0" presId="urn:microsoft.com/office/officeart/2005/8/layout/hierarchy2"/>
    <dgm:cxn modelId="{CA50826D-81BF-44A3-BEAE-EFD59E7C3D0C}" type="presParOf" srcId="{B40CEC1F-037D-40E3-8E35-1543DC434926}" destId="{FC04B9EF-CBF7-4F07-93BC-DB0FCE375CDC}" srcOrd="1" destOrd="0" presId="urn:microsoft.com/office/officeart/2005/8/layout/hierarchy2"/>
    <dgm:cxn modelId="{F571C268-490C-42AE-A956-5A492D652530}" type="presParOf" srcId="{FC04B9EF-CBF7-4F07-93BC-DB0FCE375CDC}" destId="{E1580A83-2AB6-4247-9DA1-1DE9913593CF}" srcOrd="0" destOrd="0" presId="urn:microsoft.com/office/officeart/2005/8/layout/hierarchy2"/>
    <dgm:cxn modelId="{378E3E6F-54D6-404B-93E6-20A47B5EF091}" type="presParOf" srcId="{E1580A83-2AB6-4247-9DA1-1DE9913593CF}" destId="{661C228B-A500-4EC4-B905-D908F7E753DE}" srcOrd="0" destOrd="0" presId="urn:microsoft.com/office/officeart/2005/8/layout/hierarchy2"/>
    <dgm:cxn modelId="{279DA688-8124-4AC6-B63F-D47C054F068A}" type="presParOf" srcId="{FC04B9EF-CBF7-4F07-93BC-DB0FCE375CDC}" destId="{51E12A5A-8A36-4421-8165-FDA30097F6FC}" srcOrd="1" destOrd="0" presId="urn:microsoft.com/office/officeart/2005/8/layout/hierarchy2"/>
    <dgm:cxn modelId="{E373F343-5AF1-4488-A267-A817FFBD63D9}" type="presParOf" srcId="{51E12A5A-8A36-4421-8165-FDA30097F6FC}" destId="{FF373D0A-0A30-4CC9-B00B-41AE4E1F214F}" srcOrd="0" destOrd="0" presId="urn:microsoft.com/office/officeart/2005/8/layout/hierarchy2"/>
    <dgm:cxn modelId="{86F52879-C901-4265-A566-9DE1E37FB7E7}" type="presParOf" srcId="{51E12A5A-8A36-4421-8165-FDA30097F6FC}" destId="{838DE9A2-90ED-4F2A-8BDE-DDF852E4BE7A}" srcOrd="1" destOrd="0" presId="urn:microsoft.com/office/officeart/2005/8/layout/hierarchy2"/>
    <dgm:cxn modelId="{5F69C345-6996-40CC-A363-07C898F1587E}" type="presParOf" srcId="{0C57D3FB-38E3-4025-9624-6500F7516052}" destId="{E4FEDABF-B1B6-4E0D-AF16-5D28471958F0}" srcOrd="4" destOrd="0" presId="urn:microsoft.com/office/officeart/2005/8/layout/hierarchy2"/>
    <dgm:cxn modelId="{04E61A9F-2320-4C49-AD0E-AE682E42C0E8}" type="presParOf" srcId="{E4FEDABF-B1B6-4E0D-AF16-5D28471958F0}" destId="{E8F9D705-E8D1-491B-B1B9-F80854035EB7}" srcOrd="0" destOrd="0" presId="urn:microsoft.com/office/officeart/2005/8/layout/hierarchy2"/>
    <dgm:cxn modelId="{B755E726-DD15-49FE-8A10-A2FFEA58DE1A}" type="presParOf" srcId="{0C57D3FB-38E3-4025-9624-6500F7516052}" destId="{BCC69A6D-DA70-46EE-8A07-CC6FB61312B5}" srcOrd="5" destOrd="0" presId="urn:microsoft.com/office/officeart/2005/8/layout/hierarchy2"/>
    <dgm:cxn modelId="{F5131E30-5BBF-44CE-83FC-9790D1BA0FC5}" type="presParOf" srcId="{BCC69A6D-DA70-46EE-8A07-CC6FB61312B5}" destId="{3A1B3188-4D9F-46BB-9557-05F48C062CFA}" srcOrd="0" destOrd="0" presId="urn:microsoft.com/office/officeart/2005/8/layout/hierarchy2"/>
    <dgm:cxn modelId="{3F4212E9-D771-411E-B7E6-89E7799B23EF}" type="presParOf" srcId="{BCC69A6D-DA70-46EE-8A07-CC6FB61312B5}" destId="{C4835792-67EB-49FF-9937-8E8F7D100E26}" srcOrd="1" destOrd="0" presId="urn:microsoft.com/office/officeart/2005/8/layout/hierarchy2"/>
    <dgm:cxn modelId="{E1A9FCE3-24E0-4B18-8416-86CF314F8CFB}" type="presParOf" srcId="{C4835792-67EB-49FF-9937-8E8F7D100E26}" destId="{1E035E09-D8A0-4C96-A15F-602A0B76A131}" srcOrd="0" destOrd="0" presId="urn:microsoft.com/office/officeart/2005/8/layout/hierarchy2"/>
    <dgm:cxn modelId="{105B22F3-FADD-47B3-B2B4-B7CBD3378DB0}" type="presParOf" srcId="{1E035E09-D8A0-4C96-A15F-602A0B76A131}" destId="{7081B684-3960-4F38-9927-A11219923C65}" srcOrd="0" destOrd="0" presId="urn:microsoft.com/office/officeart/2005/8/layout/hierarchy2"/>
    <dgm:cxn modelId="{87798BD1-CC27-42B8-925F-BC864CE0910D}" type="presParOf" srcId="{C4835792-67EB-49FF-9937-8E8F7D100E26}" destId="{C1FA351C-19B9-430D-9010-869DCEAEC38D}" srcOrd="1" destOrd="0" presId="urn:microsoft.com/office/officeart/2005/8/layout/hierarchy2"/>
    <dgm:cxn modelId="{7252B374-6D9E-4DD9-9821-1AACBDA38AA4}" type="presParOf" srcId="{C1FA351C-19B9-430D-9010-869DCEAEC38D}" destId="{C94E8288-1CCA-4195-ADF7-317F46EA01E8}" srcOrd="0" destOrd="0" presId="urn:microsoft.com/office/officeart/2005/8/layout/hierarchy2"/>
    <dgm:cxn modelId="{4DA8D996-BF75-44EF-A0BE-103AAF2784F1}" type="presParOf" srcId="{C1FA351C-19B9-430D-9010-869DCEAEC38D}" destId="{0652427B-E40F-457F-8294-D4029072F095}" srcOrd="1" destOrd="0" presId="urn:microsoft.com/office/officeart/2005/8/layout/hierarchy2"/>
    <dgm:cxn modelId="{E0898CE3-B8D5-4B3D-99E0-45C8341B70E6}" type="presParOf" srcId="{4168FCD9-74FE-4202-9DCD-7E6982F6CC6B}" destId="{DC3B3512-592F-40B9-AE31-4DFBC5524973}" srcOrd="2" destOrd="0" presId="urn:microsoft.com/office/officeart/2005/8/layout/hierarchy2"/>
    <dgm:cxn modelId="{211E00E0-0DF2-4BF5-B934-67EE4E077680}" type="presParOf" srcId="{DC3B3512-592F-40B9-AE31-4DFBC5524973}" destId="{49C37D88-65C7-4278-83BE-4BEB3D6456C8}" srcOrd="0" destOrd="0" presId="urn:microsoft.com/office/officeart/2005/8/layout/hierarchy2"/>
    <dgm:cxn modelId="{66FEF7D5-73CE-41DA-A73A-343D49E8D961}" type="presParOf" srcId="{4168FCD9-74FE-4202-9DCD-7E6982F6CC6B}" destId="{CBD9B605-6486-4B2E-82C7-541992B1ADE7}" srcOrd="3" destOrd="0" presId="urn:microsoft.com/office/officeart/2005/8/layout/hierarchy2"/>
    <dgm:cxn modelId="{EC315DF9-8136-4E73-9B57-6AE1E2DD5718}" type="presParOf" srcId="{CBD9B605-6486-4B2E-82C7-541992B1ADE7}" destId="{4CB18997-335C-45EA-AB18-EA216A6184EB}" srcOrd="0" destOrd="0" presId="urn:microsoft.com/office/officeart/2005/8/layout/hierarchy2"/>
    <dgm:cxn modelId="{7E4B23B1-C689-4DDD-83A1-10A884DCF7B3}" type="presParOf" srcId="{CBD9B605-6486-4B2E-82C7-541992B1ADE7}" destId="{BD8227AF-D04F-453E-AB25-3DC3AB3AD644}" srcOrd="1" destOrd="0" presId="urn:microsoft.com/office/officeart/2005/8/layout/hierarchy2"/>
    <dgm:cxn modelId="{06048987-548B-42F6-8483-977B693A97C5}" type="presParOf" srcId="{BD8227AF-D04F-453E-AB25-3DC3AB3AD644}" destId="{4D0E4E4C-6367-44A7-8C4A-21832C1908CF}" srcOrd="0" destOrd="0" presId="urn:microsoft.com/office/officeart/2005/8/layout/hierarchy2"/>
    <dgm:cxn modelId="{DBBAB2E8-B84D-4F5F-80E9-8AB612F86B12}" type="presParOf" srcId="{4D0E4E4C-6367-44A7-8C4A-21832C1908CF}" destId="{5F29A1E8-AA31-44AF-A74C-8063EDDA5F6A}" srcOrd="0" destOrd="0" presId="urn:microsoft.com/office/officeart/2005/8/layout/hierarchy2"/>
    <dgm:cxn modelId="{C4B2CF2F-6325-4F8B-AB47-26A447331D80}" type="presParOf" srcId="{BD8227AF-D04F-453E-AB25-3DC3AB3AD644}" destId="{994674AD-3550-4655-8E3C-154B6F3623E1}" srcOrd="1" destOrd="0" presId="urn:microsoft.com/office/officeart/2005/8/layout/hierarchy2"/>
    <dgm:cxn modelId="{03A416C9-4873-441D-83D7-F96AA9E2DEF1}" type="presParOf" srcId="{994674AD-3550-4655-8E3C-154B6F3623E1}" destId="{ACAF23B4-48DA-4069-B0DD-9BA8B0C4D40E}" srcOrd="0" destOrd="0" presId="urn:microsoft.com/office/officeart/2005/8/layout/hierarchy2"/>
    <dgm:cxn modelId="{8C72BC9D-C0C0-4DB8-A792-CE6DD91A8653}" type="presParOf" srcId="{994674AD-3550-4655-8E3C-154B6F3623E1}" destId="{5ED00266-AB5D-436A-9E56-5D23635B01A6}" srcOrd="1" destOrd="0" presId="urn:microsoft.com/office/officeart/2005/8/layout/hierarchy2"/>
    <dgm:cxn modelId="{BE80B043-217D-45C8-A781-05CFA2FE0D55}" type="presParOf" srcId="{BD8227AF-D04F-453E-AB25-3DC3AB3AD644}" destId="{3399D8A4-A170-4BFD-A269-1E015F4E9CE9}" srcOrd="2" destOrd="0" presId="urn:microsoft.com/office/officeart/2005/8/layout/hierarchy2"/>
    <dgm:cxn modelId="{6AE89EA5-FA2E-4460-8D43-19B759D820E7}" type="presParOf" srcId="{3399D8A4-A170-4BFD-A269-1E015F4E9CE9}" destId="{8B4CE7FE-28CD-459E-B6E7-B051AB106DFA}" srcOrd="0" destOrd="0" presId="urn:microsoft.com/office/officeart/2005/8/layout/hierarchy2"/>
    <dgm:cxn modelId="{16595D17-2174-4D8F-999E-FA03F2EA153C}" type="presParOf" srcId="{BD8227AF-D04F-453E-AB25-3DC3AB3AD644}" destId="{79FA198A-8805-4336-B22B-6B0EF3047B88}" srcOrd="3" destOrd="0" presId="urn:microsoft.com/office/officeart/2005/8/layout/hierarchy2"/>
    <dgm:cxn modelId="{FDE9F98C-1385-450D-8C95-CD8E1BFFB7CC}" type="presParOf" srcId="{79FA198A-8805-4336-B22B-6B0EF3047B88}" destId="{2D3C0936-DF4C-41C9-B4F6-444CEB74B2D9}" srcOrd="0" destOrd="0" presId="urn:microsoft.com/office/officeart/2005/8/layout/hierarchy2"/>
    <dgm:cxn modelId="{BC830649-7D80-4434-96F2-277822EFF22D}" type="presParOf" srcId="{79FA198A-8805-4336-B22B-6B0EF3047B88}" destId="{1924575D-D36D-41C8-8294-B86ACF5BBF17}" srcOrd="1" destOrd="0" presId="urn:microsoft.com/office/officeart/2005/8/layout/hierarchy2"/>
    <dgm:cxn modelId="{D7D06A07-F9B4-414B-A535-9C7B78AC73EB}" type="presParOf" srcId="{BD8227AF-D04F-453E-AB25-3DC3AB3AD644}" destId="{52FE06C7-403E-464C-92AC-87E826248CAA}" srcOrd="4" destOrd="0" presId="urn:microsoft.com/office/officeart/2005/8/layout/hierarchy2"/>
    <dgm:cxn modelId="{B7C562D2-FB74-4E14-9E45-9BDFAEB0B9F5}" type="presParOf" srcId="{52FE06C7-403E-464C-92AC-87E826248CAA}" destId="{C054C687-5C1F-4199-9B9D-E871BA752C23}" srcOrd="0" destOrd="0" presId="urn:microsoft.com/office/officeart/2005/8/layout/hierarchy2"/>
    <dgm:cxn modelId="{951BEB02-502A-404F-B713-EF9FCD9FE926}" type="presParOf" srcId="{BD8227AF-D04F-453E-AB25-3DC3AB3AD644}" destId="{47536C3D-7590-4DDD-B2E7-5B7AB123B5C2}" srcOrd="5" destOrd="0" presId="urn:microsoft.com/office/officeart/2005/8/layout/hierarchy2"/>
    <dgm:cxn modelId="{1785D80B-4A35-413F-859A-A11DC0F570BF}" type="presParOf" srcId="{47536C3D-7590-4DDD-B2E7-5B7AB123B5C2}" destId="{980981B8-F191-4228-BB0B-B842A22143E6}" srcOrd="0" destOrd="0" presId="urn:microsoft.com/office/officeart/2005/8/layout/hierarchy2"/>
    <dgm:cxn modelId="{B4B91484-5F26-4BA8-B72D-4249DA55BF9F}" type="presParOf" srcId="{47536C3D-7590-4DDD-B2E7-5B7AB123B5C2}" destId="{7F0DB929-54E7-468D-920C-DE1A46E09DB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A4859E-2FCD-446E-84A5-15DDEAEF03DC}" type="doc">
      <dgm:prSet loTypeId="urn:microsoft.com/office/officeart/2005/8/layout/vList3" loCatId="picture" qsTypeId="urn:microsoft.com/office/officeart/2005/8/quickstyle/simple4" qsCatId="simple" csTypeId="urn:microsoft.com/office/officeart/2005/8/colors/accent0_3" csCatId="mainScheme" phldr="1"/>
      <dgm:spPr/>
    </dgm:pt>
    <dgm:pt modelId="{6B559A4D-180E-40A9-861F-2B5F1681E227}">
      <dgm:prSet phldrT="[Texto]"/>
      <dgm:spPr/>
      <dgm:t>
        <a:bodyPr/>
        <a:lstStyle/>
        <a:p>
          <a:r>
            <a:rPr lang="es-EC" dirty="0" smtClean="0"/>
            <a:t>70% Empresas </a:t>
          </a:r>
          <a:r>
            <a:rPr lang="es-EC" dirty="0" smtClean="0">
              <a:sym typeface="Wingdings" panose="05000000000000000000" pitchFamily="2" charset="2"/>
            </a:rPr>
            <a:t> Incentivos Tributarios NO son beneficiosos</a:t>
          </a:r>
        </a:p>
        <a:p>
          <a:r>
            <a:rPr lang="es-EC" dirty="0" smtClean="0">
              <a:sym typeface="Wingdings" panose="05000000000000000000" pitchFamily="2" charset="2"/>
            </a:rPr>
            <a:t>(No aplica  Ingresos y Producción limitada)</a:t>
          </a:r>
          <a:endParaRPr lang="es-EC" dirty="0"/>
        </a:p>
      </dgm:t>
    </dgm:pt>
    <dgm:pt modelId="{ECCB32F9-B761-4C2C-AD1D-B17850F666AC}" type="parTrans" cxnId="{F361EA26-EE14-4CF8-B695-0E0AAC9090A0}">
      <dgm:prSet/>
      <dgm:spPr/>
      <dgm:t>
        <a:bodyPr/>
        <a:lstStyle/>
        <a:p>
          <a:endParaRPr lang="es-EC"/>
        </a:p>
      </dgm:t>
    </dgm:pt>
    <dgm:pt modelId="{771CA071-F4C6-4645-BFBA-873A717E50D5}" type="sibTrans" cxnId="{F361EA26-EE14-4CF8-B695-0E0AAC9090A0}">
      <dgm:prSet/>
      <dgm:spPr/>
      <dgm:t>
        <a:bodyPr/>
        <a:lstStyle/>
        <a:p>
          <a:endParaRPr lang="es-EC"/>
        </a:p>
      </dgm:t>
    </dgm:pt>
    <dgm:pt modelId="{5AD10D13-0C63-4BEE-8E47-30A2F36FBF9D}">
      <dgm:prSet phldrT="[Texto]"/>
      <dgm:spPr/>
      <dgm:t>
        <a:bodyPr/>
        <a:lstStyle/>
        <a:p>
          <a:r>
            <a:rPr lang="es-EC" dirty="0" smtClean="0"/>
            <a:t>100% empresas </a:t>
          </a:r>
          <a:r>
            <a:rPr lang="es-EC" dirty="0" smtClean="0">
              <a:sym typeface="Wingdings" panose="05000000000000000000" pitchFamily="2" charset="2"/>
            </a:rPr>
            <a:t> Impuestos Aportados</a:t>
          </a:r>
        </a:p>
        <a:p>
          <a:r>
            <a:rPr lang="es-EC" dirty="0" smtClean="0">
              <a:sym typeface="Wingdings" panose="05000000000000000000" pitchFamily="2" charset="2"/>
            </a:rPr>
            <a:t> (5 años) han incrementado</a:t>
          </a:r>
          <a:endParaRPr lang="es-EC" dirty="0"/>
        </a:p>
      </dgm:t>
    </dgm:pt>
    <dgm:pt modelId="{EA8C7A56-1664-473A-BA09-D5EA83BBB431}" type="parTrans" cxnId="{8842D59C-0976-4A91-A9EF-DAFD5D164D8E}">
      <dgm:prSet/>
      <dgm:spPr/>
      <dgm:t>
        <a:bodyPr/>
        <a:lstStyle/>
        <a:p>
          <a:endParaRPr lang="es-EC"/>
        </a:p>
      </dgm:t>
    </dgm:pt>
    <dgm:pt modelId="{D270CD91-9F82-46BC-B0F8-B3DA374C816B}" type="sibTrans" cxnId="{8842D59C-0976-4A91-A9EF-DAFD5D164D8E}">
      <dgm:prSet/>
      <dgm:spPr/>
      <dgm:t>
        <a:bodyPr/>
        <a:lstStyle/>
        <a:p>
          <a:endParaRPr lang="es-EC"/>
        </a:p>
      </dgm:t>
    </dgm:pt>
    <dgm:pt modelId="{82C363E1-7125-4959-AEEF-5458671FAE6D}">
      <dgm:prSet phldrT="[Texto]"/>
      <dgm:spPr/>
      <dgm:t>
        <a:bodyPr/>
        <a:lstStyle/>
        <a:p>
          <a:r>
            <a:rPr lang="es-EC" dirty="0" smtClean="0"/>
            <a:t>No existe reducción de los impuestos aportados </a:t>
          </a:r>
          <a:endParaRPr lang="es-EC" dirty="0"/>
        </a:p>
      </dgm:t>
    </dgm:pt>
    <dgm:pt modelId="{23C41E21-C886-4B50-B54B-91417E89FF28}" type="parTrans" cxnId="{693FC3CF-9000-42C7-B257-80BA4E660DB4}">
      <dgm:prSet/>
      <dgm:spPr/>
      <dgm:t>
        <a:bodyPr/>
        <a:lstStyle/>
        <a:p>
          <a:endParaRPr lang="es-EC"/>
        </a:p>
      </dgm:t>
    </dgm:pt>
    <dgm:pt modelId="{DBBEB92E-BDC9-4359-87D0-C569D21219A2}" type="sibTrans" cxnId="{693FC3CF-9000-42C7-B257-80BA4E660DB4}">
      <dgm:prSet/>
      <dgm:spPr/>
      <dgm:t>
        <a:bodyPr/>
        <a:lstStyle/>
        <a:p>
          <a:endParaRPr lang="es-EC"/>
        </a:p>
      </dgm:t>
    </dgm:pt>
    <dgm:pt modelId="{114D10E2-5740-40E4-B9B9-FFFF50B483F8}" type="pres">
      <dgm:prSet presAssocID="{53A4859E-2FCD-446E-84A5-15DDEAEF03DC}" presName="linearFlow" presStyleCnt="0">
        <dgm:presLayoutVars>
          <dgm:dir/>
          <dgm:resizeHandles val="exact"/>
        </dgm:presLayoutVars>
      </dgm:prSet>
      <dgm:spPr/>
    </dgm:pt>
    <dgm:pt modelId="{12EA4769-D5B8-420C-9B12-F6AC6FE6F1BB}" type="pres">
      <dgm:prSet presAssocID="{6B559A4D-180E-40A9-861F-2B5F1681E227}" presName="composite" presStyleCnt="0"/>
      <dgm:spPr/>
    </dgm:pt>
    <dgm:pt modelId="{31727586-F25D-4FC8-9598-600E39798420}" type="pres">
      <dgm:prSet presAssocID="{6B559A4D-180E-40A9-861F-2B5F1681E227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ECCC029-43F8-4E9C-A65E-520777112E70}" type="pres">
      <dgm:prSet presAssocID="{6B559A4D-180E-40A9-861F-2B5F1681E22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63A8BD-38CD-4C7B-9743-081A80662F73}" type="pres">
      <dgm:prSet presAssocID="{771CA071-F4C6-4645-BFBA-873A717E50D5}" presName="spacing" presStyleCnt="0"/>
      <dgm:spPr/>
    </dgm:pt>
    <dgm:pt modelId="{02100E48-B49F-4F7E-9767-B728CCD863CD}" type="pres">
      <dgm:prSet presAssocID="{5AD10D13-0C63-4BEE-8E47-30A2F36FBF9D}" presName="composite" presStyleCnt="0"/>
      <dgm:spPr/>
    </dgm:pt>
    <dgm:pt modelId="{5E60CEAB-9DB4-4CA3-98C2-E118E7E2085C}" type="pres">
      <dgm:prSet presAssocID="{5AD10D13-0C63-4BEE-8E47-30A2F36FBF9D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B471AD0-1D42-4CC4-A930-2DA83FC1CD3E}" type="pres">
      <dgm:prSet presAssocID="{5AD10D13-0C63-4BEE-8E47-30A2F36FBF9D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AE00F8-9B7D-42BD-9FF6-4B8D56C6F10D}" type="pres">
      <dgm:prSet presAssocID="{D270CD91-9F82-46BC-B0F8-B3DA374C816B}" presName="spacing" presStyleCnt="0"/>
      <dgm:spPr/>
    </dgm:pt>
    <dgm:pt modelId="{1E7BFD1C-94A3-4A1C-9D3F-1F94758000E6}" type="pres">
      <dgm:prSet presAssocID="{82C363E1-7125-4959-AEEF-5458671FAE6D}" presName="composite" presStyleCnt="0"/>
      <dgm:spPr/>
    </dgm:pt>
    <dgm:pt modelId="{B324EEF9-B66B-47CF-8245-CCE23FF54650}" type="pres">
      <dgm:prSet presAssocID="{82C363E1-7125-4959-AEEF-5458671FAE6D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AD2150D-055D-46E6-B1CF-0D9435ECFD96}" type="pres">
      <dgm:prSet presAssocID="{82C363E1-7125-4959-AEEF-5458671FAE6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395FC37-81C1-4D06-8A70-EB945ABBA56A}" type="presOf" srcId="{5AD10D13-0C63-4BEE-8E47-30A2F36FBF9D}" destId="{AB471AD0-1D42-4CC4-A930-2DA83FC1CD3E}" srcOrd="0" destOrd="0" presId="urn:microsoft.com/office/officeart/2005/8/layout/vList3"/>
    <dgm:cxn modelId="{693FC3CF-9000-42C7-B257-80BA4E660DB4}" srcId="{53A4859E-2FCD-446E-84A5-15DDEAEF03DC}" destId="{82C363E1-7125-4959-AEEF-5458671FAE6D}" srcOrd="2" destOrd="0" parTransId="{23C41E21-C886-4B50-B54B-91417E89FF28}" sibTransId="{DBBEB92E-BDC9-4359-87D0-C569D21219A2}"/>
    <dgm:cxn modelId="{BA7AA83D-D6D8-45E4-A063-7DECFCF6DD67}" type="presOf" srcId="{82C363E1-7125-4959-AEEF-5458671FAE6D}" destId="{1AD2150D-055D-46E6-B1CF-0D9435ECFD96}" srcOrd="0" destOrd="0" presId="urn:microsoft.com/office/officeart/2005/8/layout/vList3"/>
    <dgm:cxn modelId="{ED474D43-4898-41E4-BA17-3F6D4BAC680A}" type="presOf" srcId="{6B559A4D-180E-40A9-861F-2B5F1681E227}" destId="{DECCC029-43F8-4E9C-A65E-520777112E70}" srcOrd="0" destOrd="0" presId="urn:microsoft.com/office/officeart/2005/8/layout/vList3"/>
    <dgm:cxn modelId="{8842D59C-0976-4A91-A9EF-DAFD5D164D8E}" srcId="{53A4859E-2FCD-446E-84A5-15DDEAEF03DC}" destId="{5AD10D13-0C63-4BEE-8E47-30A2F36FBF9D}" srcOrd="1" destOrd="0" parTransId="{EA8C7A56-1664-473A-BA09-D5EA83BBB431}" sibTransId="{D270CD91-9F82-46BC-B0F8-B3DA374C816B}"/>
    <dgm:cxn modelId="{D03FCF07-F089-4D86-88F3-62AD0AAED455}" type="presOf" srcId="{53A4859E-2FCD-446E-84A5-15DDEAEF03DC}" destId="{114D10E2-5740-40E4-B9B9-FFFF50B483F8}" srcOrd="0" destOrd="0" presId="urn:microsoft.com/office/officeart/2005/8/layout/vList3"/>
    <dgm:cxn modelId="{F361EA26-EE14-4CF8-B695-0E0AAC9090A0}" srcId="{53A4859E-2FCD-446E-84A5-15DDEAEF03DC}" destId="{6B559A4D-180E-40A9-861F-2B5F1681E227}" srcOrd="0" destOrd="0" parTransId="{ECCB32F9-B761-4C2C-AD1D-B17850F666AC}" sibTransId="{771CA071-F4C6-4645-BFBA-873A717E50D5}"/>
    <dgm:cxn modelId="{8D7A01C3-26C6-44DD-982E-8386CBC31DB1}" type="presParOf" srcId="{114D10E2-5740-40E4-B9B9-FFFF50B483F8}" destId="{12EA4769-D5B8-420C-9B12-F6AC6FE6F1BB}" srcOrd="0" destOrd="0" presId="urn:microsoft.com/office/officeart/2005/8/layout/vList3"/>
    <dgm:cxn modelId="{B66CCCB5-61E5-443B-B2CB-7C8D58103737}" type="presParOf" srcId="{12EA4769-D5B8-420C-9B12-F6AC6FE6F1BB}" destId="{31727586-F25D-4FC8-9598-600E39798420}" srcOrd="0" destOrd="0" presId="urn:microsoft.com/office/officeart/2005/8/layout/vList3"/>
    <dgm:cxn modelId="{0CDBEA32-F40F-489E-B916-52574F4F2690}" type="presParOf" srcId="{12EA4769-D5B8-420C-9B12-F6AC6FE6F1BB}" destId="{DECCC029-43F8-4E9C-A65E-520777112E70}" srcOrd="1" destOrd="0" presId="urn:microsoft.com/office/officeart/2005/8/layout/vList3"/>
    <dgm:cxn modelId="{5E3C853E-56D1-49B6-AF39-097B83C3D613}" type="presParOf" srcId="{114D10E2-5740-40E4-B9B9-FFFF50B483F8}" destId="{BE63A8BD-38CD-4C7B-9743-081A80662F73}" srcOrd="1" destOrd="0" presId="urn:microsoft.com/office/officeart/2005/8/layout/vList3"/>
    <dgm:cxn modelId="{616EE426-0AFD-468E-9D88-A693D71216DB}" type="presParOf" srcId="{114D10E2-5740-40E4-B9B9-FFFF50B483F8}" destId="{02100E48-B49F-4F7E-9767-B728CCD863CD}" srcOrd="2" destOrd="0" presId="urn:microsoft.com/office/officeart/2005/8/layout/vList3"/>
    <dgm:cxn modelId="{6ED37A66-9CB7-4EB2-BE88-830B5C5C72B0}" type="presParOf" srcId="{02100E48-B49F-4F7E-9767-B728CCD863CD}" destId="{5E60CEAB-9DB4-4CA3-98C2-E118E7E2085C}" srcOrd="0" destOrd="0" presId="urn:microsoft.com/office/officeart/2005/8/layout/vList3"/>
    <dgm:cxn modelId="{718C9536-0A56-4D99-8F4E-991FE0A64541}" type="presParOf" srcId="{02100E48-B49F-4F7E-9767-B728CCD863CD}" destId="{AB471AD0-1D42-4CC4-A930-2DA83FC1CD3E}" srcOrd="1" destOrd="0" presId="urn:microsoft.com/office/officeart/2005/8/layout/vList3"/>
    <dgm:cxn modelId="{EDD7DABD-687D-4128-815F-41D88143E43E}" type="presParOf" srcId="{114D10E2-5740-40E4-B9B9-FFFF50B483F8}" destId="{95AE00F8-9B7D-42BD-9FF6-4B8D56C6F10D}" srcOrd="3" destOrd="0" presId="urn:microsoft.com/office/officeart/2005/8/layout/vList3"/>
    <dgm:cxn modelId="{76000EB6-132B-4583-BBB0-6F365071CDE0}" type="presParOf" srcId="{114D10E2-5740-40E4-B9B9-FFFF50B483F8}" destId="{1E7BFD1C-94A3-4A1C-9D3F-1F94758000E6}" srcOrd="4" destOrd="0" presId="urn:microsoft.com/office/officeart/2005/8/layout/vList3"/>
    <dgm:cxn modelId="{C17AC6B8-ED25-4BC6-BA79-A2400FDAADD9}" type="presParOf" srcId="{1E7BFD1C-94A3-4A1C-9D3F-1F94758000E6}" destId="{B324EEF9-B66B-47CF-8245-CCE23FF54650}" srcOrd="0" destOrd="0" presId="urn:microsoft.com/office/officeart/2005/8/layout/vList3"/>
    <dgm:cxn modelId="{E6C74533-2157-4C1A-A1F6-F9966DC63D01}" type="presParOf" srcId="{1E7BFD1C-94A3-4A1C-9D3F-1F94758000E6}" destId="{1AD2150D-055D-46E6-B1CF-0D9435ECFD9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8B1D39-6EFE-47FC-8C5F-FA005A3251E7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9C6048BE-C466-44A3-A571-0E05FC65666D}">
      <dgm:prSet phldrT="[Texto]"/>
      <dgm:spPr/>
      <dgm:t>
        <a:bodyPr/>
        <a:lstStyle/>
        <a:p>
          <a:r>
            <a:rPr lang="es-EC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  <a:endParaRPr lang="es-EC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B0EF76-F638-4AB4-A5F7-FB609C0A95DE}" type="parTrans" cxnId="{8C8B7FFB-F3E2-4344-8B6A-CAC0EC323DEA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0E5FA3-FCE9-41FF-A83A-AFEDDF17ABB6}" type="sibTrans" cxnId="{8C8B7FFB-F3E2-4344-8B6A-CAC0EC323DEA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99DEA-7085-42B1-9B71-3F11BA5ACD49}">
      <dgm:prSet phldrT="[Texto]" custT="1"/>
      <dgm:spPr/>
      <dgm:t>
        <a:bodyPr/>
        <a:lstStyle/>
        <a:p>
          <a:r>
            <a:rPr lang="es-EC" sz="2400" i="1" smtClean="0">
              <a:latin typeface="Times New Roman" panose="02020603050405020304" pitchFamily="18" charset="0"/>
              <a:cs typeface="Times New Roman" panose="02020603050405020304" pitchFamily="18" charset="0"/>
            </a:rPr>
            <a:t>Producción, Empleo</a:t>
          </a:r>
          <a:r>
            <a:rPr lang="es-EC" sz="2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Inversión, Recaudación Tributaria.</a:t>
          </a:r>
          <a:endParaRPr lang="es-EC" sz="2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65896B-2DE0-45DB-B35D-4E4091CF4AA5}" type="parTrans" cxnId="{B9F986D5-2792-4729-AE2F-A3CD7C0626BA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B173FF-6D2A-42FE-BB1D-12E852E225DF}" type="sibTrans" cxnId="{B9F986D5-2792-4729-AE2F-A3CD7C0626BA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B75677-36A0-4D54-BF7E-5ECD56B2E8B6}">
      <dgm:prSet phldrT="[Texto]"/>
      <dgm:spPr/>
      <dgm:t>
        <a:bodyPr/>
        <a:lstStyle/>
        <a:p>
          <a:r>
            <a:rPr lang="es-EC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  <a:endParaRPr lang="es-EC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9E7079-25D6-4924-9096-38DCFAB29FB0}" type="parTrans" cxnId="{D956A4F9-98FA-4445-B17F-5AD3ABDE151E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7057DA-F31A-413B-8C00-CC824CACCED8}" type="sibTrans" cxnId="{D956A4F9-98FA-4445-B17F-5AD3ABDE151E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22EA2C-A479-4479-8A45-DEA28C2579A9}">
      <dgm:prSet phldrT="[Texto]" custT="1"/>
      <dgm:spPr/>
      <dgm:t>
        <a:bodyPr/>
        <a:lstStyle/>
        <a:p>
          <a:r>
            <a:rPr lang="es-EC" sz="2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Reducir el gasto público ya que la información proporcionada se ve afectada por inversión pública y es uno de los motivos para que los indicadores asciendan mostrando cifras favorables para la industria de alimentos, cuando las pequeñas empresas no han generado nuevas inversiones.</a:t>
          </a:r>
          <a:endParaRPr lang="es-EC" sz="2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F1FF92-95C0-4CEC-86DD-91D6A8098A71}" type="parTrans" cxnId="{679D38F9-3D60-41BC-B9A5-2C41D276E33B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34AA08-1C34-40EE-9998-6027AB341B78}" type="sibTrans" cxnId="{679D38F9-3D60-41BC-B9A5-2C41D276E33B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11ECDB-F686-4DA9-803B-05E44A900CC9}">
      <dgm:prSet phldrT="[Texto]" custT="1"/>
      <dgm:spPr/>
      <dgm:t>
        <a:bodyPr/>
        <a:lstStyle/>
        <a:p>
          <a:r>
            <a:rPr lang="es-EC" sz="2400" i="1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2008 y 2009: Constante</a:t>
          </a:r>
          <a:endParaRPr lang="es-EC" sz="2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772E7A-5FC6-4093-8EFC-0C009DADE255}" type="parTrans" cxnId="{FCC4E995-C278-49B9-ADAC-7E8BF48D679A}">
      <dgm:prSet/>
      <dgm:spPr/>
      <dgm:t>
        <a:bodyPr/>
        <a:lstStyle/>
        <a:p>
          <a:endParaRPr lang="es-EC"/>
        </a:p>
      </dgm:t>
    </dgm:pt>
    <dgm:pt modelId="{ACD70212-94FA-4FE8-AC5B-601213684450}" type="sibTrans" cxnId="{FCC4E995-C278-49B9-ADAC-7E8BF48D679A}">
      <dgm:prSet/>
      <dgm:spPr/>
      <dgm:t>
        <a:bodyPr/>
        <a:lstStyle/>
        <a:p>
          <a:endParaRPr lang="es-EC"/>
        </a:p>
      </dgm:t>
    </dgm:pt>
    <dgm:pt modelId="{1062826C-4F41-47B5-8F74-88BE1B758463}">
      <dgm:prSet phldrT="[Texto]" custT="1"/>
      <dgm:spPr/>
      <dgm:t>
        <a:bodyPr/>
        <a:lstStyle/>
        <a:p>
          <a:r>
            <a:rPr lang="es-EC" sz="2400" i="1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2010: Descenso  Crisis económica y su efecto en el Ecuador</a:t>
          </a:r>
          <a:endParaRPr lang="es-EC" sz="2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116160-0379-48D4-8C62-6F06BB0E9754}" type="parTrans" cxnId="{BDA50BFF-B0CB-4084-AF21-19413FF6E916}">
      <dgm:prSet/>
      <dgm:spPr/>
      <dgm:t>
        <a:bodyPr/>
        <a:lstStyle/>
        <a:p>
          <a:endParaRPr lang="es-EC"/>
        </a:p>
      </dgm:t>
    </dgm:pt>
    <dgm:pt modelId="{2C712220-90FD-4287-8AFD-B54CD0F99A48}" type="sibTrans" cxnId="{BDA50BFF-B0CB-4084-AF21-19413FF6E916}">
      <dgm:prSet/>
      <dgm:spPr/>
      <dgm:t>
        <a:bodyPr/>
        <a:lstStyle/>
        <a:p>
          <a:endParaRPr lang="es-EC"/>
        </a:p>
      </dgm:t>
    </dgm:pt>
    <dgm:pt modelId="{335C273C-F3C6-432B-8B7F-98C2CFB700EC}">
      <dgm:prSet phldrT="[Texto]" custT="1"/>
      <dgm:spPr/>
      <dgm:t>
        <a:bodyPr/>
        <a:lstStyle/>
        <a:p>
          <a:r>
            <a:rPr lang="es-EC" sz="2400" i="1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2012: Recuperación  Crecimiento del gasto e inversión pública)  </a:t>
          </a:r>
          <a:endParaRPr lang="es-EC" sz="2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723C66-F02F-4D24-B634-AD11EE7FDD4D}" type="parTrans" cxnId="{388DFC0B-AF7F-4B74-9A70-3A3F7AA3F75F}">
      <dgm:prSet/>
      <dgm:spPr/>
      <dgm:t>
        <a:bodyPr/>
        <a:lstStyle/>
        <a:p>
          <a:endParaRPr lang="es-EC"/>
        </a:p>
      </dgm:t>
    </dgm:pt>
    <dgm:pt modelId="{8772B9BC-A7B8-4F50-9115-982B96523923}" type="sibTrans" cxnId="{388DFC0B-AF7F-4B74-9A70-3A3F7AA3F75F}">
      <dgm:prSet/>
      <dgm:spPr/>
      <dgm:t>
        <a:bodyPr/>
        <a:lstStyle/>
        <a:p>
          <a:endParaRPr lang="es-EC"/>
        </a:p>
      </dgm:t>
    </dgm:pt>
    <dgm:pt modelId="{ED6B93FB-1231-4B5D-AF43-DFD941B7E36A}" type="pres">
      <dgm:prSet presAssocID="{FA8B1D39-6EFE-47FC-8C5F-FA005A3251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25A87A8-FEF3-4DFB-8D72-50635C0EE878}" type="pres">
      <dgm:prSet presAssocID="{9C6048BE-C466-44A3-A571-0E05FC65666D}" presName="composite" presStyleCnt="0"/>
      <dgm:spPr/>
    </dgm:pt>
    <dgm:pt modelId="{6759B5ED-F345-42F1-929C-6B39D5D88A17}" type="pres">
      <dgm:prSet presAssocID="{9C6048BE-C466-44A3-A571-0E05FC65666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C8A52B-3EA3-485A-A915-82B6C57631A4}" type="pres">
      <dgm:prSet presAssocID="{9C6048BE-C466-44A3-A571-0E05FC65666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954EB7-B80C-4A75-BF66-1B101F43BF45}" type="pres">
      <dgm:prSet presAssocID="{7E0E5FA3-FCE9-41FF-A83A-AFEDDF17ABB6}" presName="space" presStyleCnt="0"/>
      <dgm:spPr/>
    </dgm:pt>
    <dgm:pt modelId="{71EA2529-331B-4A66-89C7-4F82600BAA9D}" type="pres">
      <dgm:prSet presAssocID="{4EB75677-36A0-4D54-BF7E-5ECD56B2E8B6}" presName="composite" presStyleCnt="0"/>
      <dgm:spPr/>
    </dgm:pt>
    <dgm:pt modelId="{C12655FF-1241-43ED-B5B3-48532CEC1B33}" type="pres">
      <dgm:prSet presAssocID="{4EB75677-36A0-4D54-BF7E-5ECD56B2E8B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058A7F-FBD7-4818-A7E7-8D5EB05BF863}" type="pres">
      <dgm:prSet presAssocID="{4EB75677-36A0-4D54-BF7E-5ECD56B2E8B6}" presName="desTx" presStyleLbl="alignAccFollowNode1" presStyleIdx="1" presStyleCnt="2" custLinFactNeighborX="2310" custLinFactNeighborY="4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E46E87E-195E-402C-8AE0-34CCADC4B4DD}" type="presOf" srcId="{7811ECDB-F686-4DA9-803B-05E44A900CC9}" destId="{44C8A52B-3EA3-485A-A915-82B6C57631A4}" srcOrd="0" destOrd="1" presId="urn:microsoft.com/office/officeart/2005/8/layout/hList1"/>
    <dgm:cxn modelId="{4AA0DD39-29DE-4CD4-B0E4-1842C8AD21CC}" type="presOf" srcId="{7922EA2C-A479-4479-8A45-DEA28C2579A9}" destId="{00058A7F-FBD7-4818-A7E7-8D5EB05BF863}" srcOrd="0" destOrd="0" presId="urn:microsoft.com/office/officeart/2005/8/layout/hList1"/>
    <dgm:cxn modelId="{388DFC0B-AF7F-4B74-9A70-3A3F7AA3F75F}" srcId="{9C6048BE-C466-44A3-A571-0E05FC65666D}" destId="{335C273C-F3C6-432B-8B7F-98C2CFB700EC}" srcOrd="3" destOrd="0" parTransId="{E7723C66-F02F-4D24-B634-AD11EE7FDD4D}" sibTransId="{8772B9BC-A7B8-4F50-9115-982B96523923}"/>
    <dgm:cxn modelId="{0A473609-9485-4954-B0DF-698595286B8F}" type="presOf" srcId="{9C6048BE-C466-44A3-A571-0E05FC65666D}" destId="{6759B5ED-F345-42F1-929C-6B39D5D88A17}" srcOrd="0" destOrd="0" presId="urn:microsoft.com/office/officeart/2005/8/layout/hList1"/>
    <dgm:cxn modelId="{B9F986D5-2792-4729-AE2F-A3CD7C0626BA}" srcId="{9C6048BE-C466-44A3-A571-0E05FC65666D}" destId="{8DC99DEA-7085-42B1-9B71-3F11BA5ACD49}" srcOrd="0" destOrd="0" parTransId="{D665896B-2DE0-45DB-B35D-4E4091CF4AA5}" sibTransId="{B7B173FF-6D2A-42FE-BB1D-12E852E225DF}"/>
    <dgm:cxn modelId="{D47FB169-E581-49E6-A2DC-25D5EAF1C423}" type="presOf" srcId="{335C273C-F3C6-432B-8B7F-98C2CFB700EC}" destId="{44C8A52B-3EA3-485A-A915-82B6C57631A4}" srcOrd="0" destOrd="3" presId="urn:microsoft.com/office/officeart/2005/8/layout/hList1"/>
    <dgm:cxn modelId="{BDA50BFF-B0CB-4084-AF21-19413FF6E916}" srcId="{9C6048BE-C466-44A3-A571-0E05FC65666D}" destId="{1062826C-4F41-47B5-8F74-88BE1B758463}" srcOrd="2" destOrd="0" parTransId="{8A116160-0379-48D4-8C62-6F06BB0E9754}" sibTransId="{2C712220-90FD-4287-8AFD-B54CD0F99A48}"/>
    <dgm:cxn modelId="{679D38F9-3D60-41BC-B9A5-2C41D276E33B}" srcId="{4EB75677-36A0-4D54-BF7E-5ECD56B2E8B6}" destId="{7922EA2C-A479-4479-8A45-DEA28C2579A9}" srcOrd="0" destOrd="0" parTransId="{A4F1FF92-95C0-4CEC-86DD-91D6A8098A71}" sibTransId="{8734AA08-1C34-40EE-9998-6027AB341B78}"/>
    <dgm:cxn modelId="{702644E1-F94D-44C8-BA16-1E6DF1D21F83}" type="presOf" srcId="{1062826C-4F41-47B5-8F74-88BE1B758463}" destId="{44C8A52B-3EA3-485A-A915-82B6C57631A4}" srcOrd="0" destOrd="2" presId="urn:microsoft.com/office/officeart/2005/8/layout/hList1"/>
    <dgm:cxn modelId="{79CD28DA-BDA2-4203-8BC1-C3BA704EE2A9}" type="presOf" srcId="{FA8B1D39-6EFE-47FC-8C5F-FA005A3251E7}" destId="{ED6B93FB-1231-4B5D-AF43-DFD941B7E36A}" srcOrd="0" destOrd="0" presId="urn:microsoft.com/office/officeart/2005/8/layout/hList1"/>
    <dgm:cxn modelId="{D956A4F9-98FA-4445-B17F-5AD3ABDE151E}" srcId="{FA8B1D39-6EFE-47FC-8C5F-FA005A3251E7}" destId="{4EB75677-36A0-4D54-BF7E-5ECD56B2E8B6}" srcOrd="1" destOrd="0" parTransId="{2B9E7079-25D6-4924-9096-38DCFAB29FB0}" sibTransId="{DF7057DA-F31A-413B-8C00-CC824CACCED8}"/>
    <dgm:cxn modelId="{CB280AE4-9378-4F12-9379-3C8B71FBA04E}" type="presOf" srcId="{8DC99DEA-7085-42B1-9B71-3F11BA5ACD49}" destId="{44C8A52B-3EA3-485A-A915-82B6C57631A4}" srcOrd="0" destOrd="0" presId="urn:microsoft.com/office/officeart/2005/8/layout/hList1"/>
    <dgm:cxn modelId="{8C8B7FFB-F3E2-4344-8B6A-CAC0EC323DEA}" srcId="{FA8B1D39-6EFE-47FC-8C5F-FA005A3251E7}" destId="{9C6048BE-C466-44A3-A571-0E05FC65666D}" srcOrd="0" destOrd="0" parTransId="{6EB0EF76-F638-4AB4-A5F7-FB609C0A95DE}" sibTransId="{7E0E5FA3-FCE9-41FF-A83A-AFEDDF17ABB6}"/>
    <dgm:cxn modelId="{8C304218-C3FF-4354-9E72-79648833914E}" type="presOf" srcId="{4EB75677-36A0-4D54-BF7E-5ECD56B2E8B6}" destId="{C12655FF-1241-43ED-B5B3-48532CEC1B33}" srcOrd="0" destOrd="0" presId="urn:microsoft.com/office/officeart/2005/8/layout/hList1"/>
    <dgm:cxn modelId="{FCC4E995-C278-49B9-ADAC-7E8BF48D679A}" srcId="{9C6048BE-C466-44A3-A571-0E05FC65666D}" destId="{7811ECDB-F686-4DA9-803B-05E44A900CC9}" srcOrd="1" destOrd="0" parTransId="{22772E7A-5FC6-4093-8EFC-0C009DADE255}" sibTransId="{ACD70212-94FA-4FE8-AC5B-601213684450}"/>
    <dgm:cxn modelId="{9A10BBCF-9CC1-49D7-8BB8-8FD55694A19A}" type="presParOf" srcId="{ED6B93FB-1231-4B5D-AF43-DFD941B7E36A}" destId="{225A87A8-FEF3-4DFB-8D72-50635C0EE878}" srcOrd="0" destOrd="0" presId="urn:microsoft.com/office/officeart/2005/8/layout/hList1"/>
    <dgm:cxn modelId="{0255B948-7864-424B-B3D8-F1725F0DDFCE}" type="presParOf" srcId="{225A87A8-FEF3-4DFB-8D72-50635C0EE878}" destId="{6759B5ED-F345-42F1-929C-6B39D5D88A17}" srcOrd="0" destOrd="0" presId="urn:microsoft.com/office/officeart/2005/8/layout/hList1"/>
    <dgm:cxn modelId="{2DEB556A-88C0-4600-AAC7-1BBA08E785DB}" type="presParOf" srcId="{225A87A8-FEF3-4DFB-8D72-50635C0EE878}" destId="{44C8A52B-3EA3-485A-A915-82B6C57631A4}" srcOrd="1" destOrd="0" presId="urn:microsoft.com/office/officeart/2005/8/layout/hList1"/>
    <dgm:cxn modelId="{411EE049-73E2-4954-92F0-4492015C3F9A}" type="presParOf" srcId="{ED6B93FB-1231-4B5D-AF43-DFD941B7E36A}" destId="{74954EB7-B80C-4A75-BF66-1B101F43BF45}" srcOrd="1" destOrd="0" presId="urn:microsoft.com/office/officeart/2005/8/layout/hList1"/>
    <dgm:cxn modelId="{19DBE025-BEBC-4D3E-A281-62FFB0770701}" type="presParOf" srcId="{ED6B93FB-1231-4B5D-AF43-DFD941B7E36A}" destId="{71EA2529-331B-4A66-89C7-4F82600BAA9D}" srcOrd="2" destOrd="0" presId="urn:microsoft.com/office/officeart/2005/8/layout/hList1"/>
    <dgm:cxn modelId="{9899ED8C-4B7A-4E96-91A7-09C4179B687F}" type="presParOf" srcId="{71EA2529-331B-4A66-89C7-4F82600BAA9D}" destId="{C12655FF-1241-43ED-B5B3-48532CEC1B33}" srcOrd="0" destOrd="0" presId="urn:microsoft.com/office/officeart/2005/8/layout/hList1"/>
    <dgm:cxn modelId="{B46D156F-B2ED-47F0-B9A9-FEEBBD788896}" type="presParOf" srcId="{71EA2529-331B-4A66-89C7-4F82600BAA9D}" destId="{00058A7F-FBD7-4818-A7E7-8D5EB05BF86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8B1D39-6EFE-47FC-8C5F-FA005A3251E7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9C6048BE-C466-44A3-A571-0E05FC65666D}">
      <dgm:prSet phldrT="[Texto]"/>
      <dgm:spPr/>
      <dgm:t>
        <a:bodyPr/>
        <a:lstStyle/>
        <a:p>
          <a:r>
            <a:rPr lang="es-EC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  <a:endParaRPr lang="es-EC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B0EF76-F638-4AB4-A5F7-FB609C0A95DE}" type="parTrans" cxnId="{8C8B7FFB-F3E2-4344-8B6A-CAC0EC323DEA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0E5FA3-FCE9-41FF-A83A-AFEDDF17ABB6}" type="sibTrans" cxnId="{8C8B7FFB-F3E2-4344-8B6A-CAC0EC323DEA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99DEA-7085-42B1-9B71-3F11BA5ACD49}">
      <dgm:prSet phldrT="[Texto]" custT="1"/>
      <dgm:spPr/>
      <dgm:t>
        <a:bodyPr/>
        <a:lstStyle/>
        <a:p>
          <a:r>
            <a:rPr lang="es-EC" sz="2400" b="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Los incentivos establecidos en el COPCI pueden resultar atractivos desde el punto de vista económico y tributario, sin embargo para las pequeñas empresas del sector de alimentos del cantón Quito encuestadas,  dichos incentivos no han generado mayor beneficio por los requisitos que se establecen</a:t>
          </a:r>
          <a:r>
            <a:rPr lang="es-EC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C" sz="24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65896B-2DE0-45DB-B35D-4E4091CF4AA5}" type="parTrans" cxnId="{B9F986D5-2792-4729-AE2F-A3CD7C0626BA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B173FF-6D2A-42FE-BB1D-12E852E225DF}" type="sibTrans" cxnId="{B9F986D5-2792-4729-AE2F-A3CD7C0626BA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B75677-36A0-4D54-BF7E-5ECD56B2E8B6}">
      <dgm:prSet phldrT="[Texto]"/>
      <dgm:spPr/>
      <dgm:t>
        <a:bodyPr/>
        <a:lstStyle/>
        <a:p>
          <a:r>
            <a:rPr lang="es-EC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  <a:endParaRPr lang="es-EC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9E7079-25D6-4924-9096-38DCFAB29FB0}" type="parTrans" cxnId="{D956A4F9-98FA-4445-B17F-5AD3ABDE151E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7057DA-F31A-413B-8C00-CC824CACCED8}" type="sibTrans" cxnId="{D956A4F9-98FA-4445-B17F-5AD3ABDE151E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22EA2C-A479-4479-8A45-DEA28C2579A9}">
      <dgm:prSet phldrT="[Texto]" custT="1"/>
      <dgm:spPr/>
      <dgm:t>
        <a:bodyPr/>
        <a:lstStyle/>
        <a:p>
          <a:r>
            <a:rPr lang="es-EC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 Gobierno debería realizar un mejor estudio de la situación y necesidades que presentan las pequeñas empresas y plantear incentivos que sean alcanzables de acuerdo a su tamaño para que generen beneficios a corto plazo con el objetivo que el Estado y las empresas se favorezcan equitativamente. Los incentivos deberían enfocarse en el desarrollo de las PyMes, ya que la mayoría de incentivos son aplicables y benefician a las grandes empresas.</a:t>
          </a:r>
          <a:endParaRPr lang="es-EC" sz="2400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F1FF92-95C0-4CEC-86DD-91D6A8098A71}" type="parTrans" cxnId="{679D38F9-3D60-41BC-B9A5-2C41D276E33B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34AA08-1C34-40EE-9998-6027AB341B78}" type="sibTrans" cxnId="{679D38F9-3D60-41BC-B9A5-2C41D276E33B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6B93FB-1231-4B5D-AF43-DFD941B7E36A}" type="pres">
      <dgm:prSet presAssocID="{FA8B1D39-6EFE-47FC-8C5F-FA005A3251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25A87A8-FEF3-4DFB-8D72-50635C0EE878}" type="pres">
      <dgm:prSet presAssocID="{9C6048BE-C466-44A3-A571-0E05FC65666D}" presName="composite" presStyleCnt="0"/>
      <dgm:spPr/>
    </dgm:pt>
    <dgm:pt modelId="{6759B5ED-F345-42F1-929C-6B39D5D88A17}" type="pres">
      <dgm:prSet presAssocID="{9C6048BE-C466-44A3-A571-0E05FC65666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C8A52B-3EA3-485A-A915-82B6C57631A4}" type="pres">
      <dgm:prSet presAssocID="{9C6048BE-C466-44A3-A571-0E05FC65666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954EB7-B80C-4A75-BF66-1B101F43BF45}" type="pres">
      <dgm:prSet presAssocID="{7E0E5FA3-FCE9-41FF-A83A-AFEDDF17ABB6}" presName="space" presStyleCnt="0"/>
      <dgm:spPr/>
    </dgm:pt>
    <dgm:pt modelId="{71EA2529-331B-4A66-89C7-4F82600BAA9D}" type="pres">
      <dgm:prSet presAssocID="{4EB75677-36A0-4D54-BF7E-5ECD56B2E8B6}" presName="composite" presStyleCnt="0"/>
      <dgm:spPr/>
    </dgm:pt>
    <dgm:pt modelId="{C12655FF-1241-43ED-B5B3-48532CEC1B33}" type="pres">
      <dgm:prSet presAssocID="{4EB75677-36A0-4D54-BF7E-5ECD56B2E8B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058A7F-FBD7-4818-A7E7-8D5EB05BF863}" type="pres">
      <dgm:prSet presAssocID="{4EB75677-36A0-4D54-BF7E-5ECD56B2E8B6}" presName="desTx" presStyleLbl="alignAccFollowNode1" presStyleIdx="1" presStyleCnt="2" custLinFactNeighborX="2310" custLinFactNeighborY="4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956A4F9-98FA-4445-B17F-5AD3ABDE151E}" srcId="{FA8B1D39-6EFE-47FC-8C5F-FA005A3251E7}" destId="{4EB75677-36A0-4D54-BF7E-5ECD56B2E8B6}" srcOrd="1" destOrd="0" parTransId="{2B9E7079-25D6-4924-9096-38DCFAB29FB0}" sibTransId="{DF7057DA-F31A-413B-8C00-CC824CACCED8}"/>
    <dgm:cxn modelId="{8C8B7FFB-F3E2-4344-8B6A-CAC0EC323DEA}" srcId="{FA8B1D39-6EFE-47FC-8C5F-FA005A3251E7}" destId="{9C6048BE-C466-44A3-A571-0E05FC65666D}" srcOrd="0" destOrd="0" parTransId="{6EB0EF76-F638-4AB4-A5F7-FB609C0A95DE}" sibTransId="{7E0E5FA3-FCE9-41FF-A83A-AFEDDF17ABB6}"/>
    <dgm:cxn modelId="{679D38F9-3D60-41BC-B9A5-2C41D276E33B}" srcId="{4EB75677-36A0-4D54-BF7E-5ECD56B2E8B6}" destId="{7922EA2C-A479-4479-8A45-DEA28C2579A9}" srcOrd="0" destOrd="0" parTransId="{A4F1FF92-95C0-4CEC-86DD-91D6A8098A71}" sibTransId="{8734AA08-1C34-40EE-9998-6027AB341B78}"/>
    <dgm:cxn modelId="{E6D20EB3-E52B-4EA8-A796-BAF7FAE09052}" type="presOf" srcId="{FA8B1D39-6EFE-47FC-8C5F-FA005A3251E7}" destId="{ED6B93FB-1231-4B5D-AF43-DFD941B7E36A}" srcOrd="0" destOrd="0" presId="urn:microsoft.com/office/officeart/2005/8/layout/hList1"/>
    <dgm:cxn modelId="{DB9560BC-F44C-4276-ABC9-A8C63394347A}" type="presOf" srcId="{8DC99DEA-7085-42B1-9B71-3F11BA5ACD49}" destId="{44C8A52B-3EA3-485A-A915-82B6C57631A4}" srcOrd="0" destOrd="0" presId="urn:microsoft.com/office/officeart/2005/8/layout/hList1"/>
    <dgm:cxn modelId="{B9F986D5-2792-4729-AE2F-A3CD7C0626BA}" srcId="{9C6048BE-C466-44A3-A571-0E05FC65666D}" destId="{8DC99DEA-7085-42B1-9B71-3F11BA5ACD49}" srcOrd="0" destOrd="0" parTransId="{D665896B-2DE0-45DB-B35D-4E4091CF4AA5}" sibTransId="{B7B173FF-6D2A-42FE-BB1D-12E852E225DF}"/>
    <dgm:cxn modelId="{A4E071CC-F6C9-4779-AB5D-8A362F9A342F}" type="presOf" srcId="{4EB75677-36A0-4D54-BF7E-5ECD56B2E8B6}" destId="{C12655FF-1241-43ED-B5B3-48532CEC1B33}" srcOrd="0" destOrd="0" presId="urn:microsoft.com/office/officeart/2005/8/layout/hList1"/>
    <dgm:cxn modelId="{3C592B5A-DED8-4E53-B93C-6BD93DD9A80F}" type="presOf" srcId="{9C6048BE-C466-44A3-A571-0E05FC65666D}" destId="{6759B5ED-F345-42F1-929C-6B39D5D88A17}" srcOrd="0" destOrd="0" presId="urn:microsoft.com/office/officeart/2005/8/layout/hList1"/>
    <dgm:cxn modelId="{AF670AB0-8E9B-4EE0-A9DE-B68362D6960A}" type="presOf" srcId="{7922EA2C-A479-4479-8A45-DEA28C2579A9}" destId="{00058A7F-FBD7-4818-A7E7-8D5EB05BF863}" srcOrd="0" destOrd="0" presId="urn:microsoft.com/office/officeart/2005/8/layout/hList1"/>
    <dgm:cxn modelId="{6950EFA4-E081-47F8-89F8-665B6FF4E283}" type="presParOf" srcId="{ED6B93FB-1231-4B5D-AF43-DFD941B7E36A}" destId="{225A87A8-FEF3-4DFB-8D72-50635C0EE878}" srcOrd="0" destOrd="0" presId="urn:microsoft.com/office/officeart/2005/8/layout/hList1"/>
    <dgm:cxn modelId="{96AD97B2-00E1-4B67-8E84-4D6A2C1DC956}" type="presParOf" srcId="{225A87A8-FEF3-4DFB-8D72-50635C0EE878}" destId="{6759B5ED-F345-42F1-929C-6B39D5D88A17}" srcOrd="0" destOrd="0" presId="urn:microsoft.com/office/officeart/2005/8/layout/hList1"/>
    <dgm:cxn modelId="{D814E4DB-C385-47DE-8609-3CFB4B0DD744}" type="presParOf" srcId="{225A87A8-FEF3-4DFB-8D72-50635C0EE878}" destId="{44C8A52B-3EA3-485A-A915-82B6C57631A4}" srcOrd="1" destOrd="0" presId="urn:microsoft.com/office/officeart/2005/8/layout/hList1"/>
    <dgm:cxn modelId="{6611CDD4-B729-4945-B18F-870791246B28}" type="presParOf" srcId="{ED6B93FB-1231-4B5D-AF43-DFD941B7E36A}" destId="{74954EB7-B80C-4A75-BF66-1B101F43BF45}" srcOrd="1" destOrd="0" presId="urn:microsoft.com/office/officeart/2005/8/layout/hList1"/>
    <dgm:cxn modelId="{154F3D2C-D49F-46CC-911D-A8CDD2D50DB6}" type="presParOf" srcId="{ED6B93FB-1231-4B5D-AF43-DFD941B7E36A}" destId="{71EA2529-331B-4A66-89C7-4F82600BAA9D}" srcOrd="2" destOrd="0" presId="urn:microsoft.com/office/officeart/2005/8/layout/hList1"/>
    <dgm:cxn modelId="{2330F7CB-E8F0-4E41-B0BA-DCC40A6416BD}" type="presParOf" srcId="{71EA2529-331B-4A66-89C7-4F82600BAA9D}" destId="{C12655FF-1241-43ED-B5B3-48532CEC1B33}" srcOrd="0" destOrd="0" presId="urn:microsoft.com/office/officeart/2005/8/layout/hList1"/>
    <dgm:cxn modelId="{182A028F-FC72-4547-8A23-9E8F350B39C4}" type="presParOf" srcId="{71EA2529-331B-4A66-89C7-4F82600BAA9D}" destId="{00058A7F-FBD7-4818-A7E7-8D5EB05BF86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A8B1D39-6EFE-47FC-8C5F-FA005A3251E7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9C6048BE-C466-44A3-A571-0E05FC65666D}">
      <dgm:prSet phldrT="[Texto]"/>
      <dgm:spPr/>
      <dgm:t>
        <a:bodyPr/>
        <a:lstStyle/>
        <a:p>
          <a:r>
            <a:rPr lang="es-EC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  <a:endParaRPr lang="es-EC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B0EF76-F638-4AB4-A5F7-FB609C0A95DE}" type="parTrans" cxnId="{8C8B7FFB-F3E2-4344-8B6A-CAC0EC323DEA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0E5FA3-FCE9-41FF-A83A-AFEDDF17ABB6}" type="sibTrans" cxnId="{8C8B7FFB-F3E2-4344-8B6A-CAC0EC323DEA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99DEA-7085-42B1-9B71-3F11BA5ACD49}">
      <dgm:prSet phldrT="[Texto]" custT="1"/>
      <dgm:spPr/>
      <dgm:t>
        <a:bodyPr/>
        <a:lstStyle/>
        <a:p>
          <a:r>
            <a:rPr lang="es-EC" sz="2400" b="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 COPCI, busca incentivar la producción, mejorar la calidad de empleo, generar fuentes de trabajo, generar inversión nacional y brindar beneficios tributarios. Los incentivos tributarios y no tributarios no van acorde a la situación financiera de las pequeñas empresas y la mayoría de incentivos establecidos no son aplicables debido al limitado capital, ingresos y mano de obra que tienen dichas empresas</a:t>
          </a:r>
          <a:endParaRPr lang="es-EC" sz="2400" b="0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65896B-2DE0-45DB-B35D-4E4091CF4AA5}" type="parTrans" cxnId="{B9F986D5-2792-4729-AE2F-A3CD7C0626BA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B173FF-6D2A-42FE-BB1D-12E852E225DF}" type="sibTrans" cxnId="{B9F986D5-2792-4729-AE2F-A3CD7C0626BA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B75677-36A0-4D54-BF7E-5ECD56B2E8B6}">
      <dgm:prSet phldrT="[Texto]"/>
      <dgm:spPr/>
      <dgm:t>
        <a:bodyPr/>
        <a:lstStyle/>
        <a:p>
          <a:r>
            <a:rPr lang="es-EC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  <a:endParaRPr lang="es-EC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9E7079-25D6-4924-9096-38DCFAB29FB0}" type="parTrans" cxnId="{D956A4F9-98FA-4445-B17F-5AD3ABDE151E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7057DA-F31A-413B-8C00-CC824CACCED8}" type="sibTrans" cxnId="{D956A4F9-98FA-4445-B17F-5AD3ABDE151E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22EA2C-A479-4479-8A45-DEA28C2579A9}">
      <dgm:prSet phldrT="[Texto]" custT="1"/>
      <dgm:spPr/>
      <dgm:t>
        <a:bodyPr/>
        <a:lstStyle/>
        <a:p>
          <a:r>
            <a:rPr lang="es-EC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 Gobierno debería realizar programas de socialización y capacitación para los empresarios, con el objetivo de dar a conocer cuáles son los incentivos y beneficios que plantea el COPCI  al ser micro, pequeña o mediana empresa ya que en su mayoría lo desconocen.</a:t>
          </a:r>
          <a:endParaRPr lang="es-EC" sz="2400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F1FF92-95C0-4CEC-86DD-91D6A8098A71}" type="parTrans" cxnId="{679D38F9-3D60-41BC-B9A5-2C41D276E33B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34AA08-1C34-40EE-9998-6027AB341B78}" type="sibTrans" cxnId="{679D38F9-3D60-41BC-B9A5-2C41D276E33B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6B93FB-1231-4B5D-AF43-DFD941B7E36A}" type="pres">
      <dgm:prSet presAssocID="{FA8B1D39-6EFE-47FC-8C5F-FA005A3251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25A87A8-FEF3-4DFB-8D72-50635C0EE878}" type="pres">
      <dgm:prSet presAssocID="{9C6048BE-C466-44A3-A571-0E05FC65666D}" presName="composite" presStyleCnt="0"/>
      <dgm:spPr/>
    </dgm:pt>
    <dgm:pt modelId="{6759B5ED-F345-42F1-929C-6B39D5D88A17}" type="pres">
      <dgm:prSet presAssocID="{9C6048BE-C466-44A3-A571-0E05FC65666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C8A52B-3EA3-485A-A915-82B6C57631A4}" type="pres">
      <dgm:prSet presAssocID="{9C6048BE-C466-44A3-A571-0E05FC65666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954EB7-B80C-4A75-BF66-1B101F43BF45}" type="pres">
      <dgm:prSet presAssocID="{7E0E5FA3-FCE9-41FF-A83A-AFEDDF17ABB6}" presName="space" presStyleCnt="0"/>
      <dgm:spPr/>
    </dgm:pt>
    <dgm:pt modelId="{71EA2529-331B-4A66-89C7-4F82600BAA9D}" type="pres">
      <dgm:prSet presAssocID="{4EB75677-36A0-4D54-BF7E-5ECD56B2E8B6}" presName="composite" presStyleCnt="0"/>
      <dgm:spPr/>
    </dgm:pt>
    <dgm:pt modelId="{C12655FF-1241-43ED-B5B3-48532CEC1B33}" type="pres">
      <dgm:prSet presAssocID="{4EB75677-36A0-4D54-BF7E-5ECD56B2E8B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058A7F-FBD7-4818-A7E7-8D5EB05BF863}" type="pres">
      <dgm:prSet presAssocID="{4EB75677-36A0-4D54-BF7E-5ECD56B2E8B6}" presName="desTx" presStyleLbl="alignAccFollowNode1" presStyleIdx="1" presStyleCnt="2" custLinFactNeighborX="2310" custLinFactNeighborY="4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956A4F9-98FA-4445-B17F-5AD3ABDE151E}" srcId="{FA8B1D39-6EFE-47FC-8C5F-FA005A3251E7}" destId="{4EB75677-36A0-4D54-BF7E-5ECD56B2E8B6}" srcOrd="1" destOrd="0" parTransId="{2B9E7079-25D6-4924-9096-38DCFAB29FB0}" sibTransId="{DF7057DA-F31A-413B-8C00-CC824CACCED8}"/>
    <dgm:cxn modelId="{8C8B7FFB-F3E2-4344-8B6A-CAC0EC323DEA}" srcId="{FA8B1D39-6EFE-47FC-8C5F-FA005A3251E7}" destId="{9C6048BE-C466-44A3-A571-0E05FC65666D}" srcOrd="0" destOrd="0" parTransId="{6EB0EF76-F638-4AB4-A5F7-FB609C0A95DE}" sibTransId="{7E0E5FA3-FCE9-41FF-A83A-AFEDDF17ABB6}"/>
    <dgm:cxn modelId="{218B2434-E140-4E58-8D9D-E49A7B1BD920}" type="presOf" srcId="{9C6048BE-C466-44A3-A571-0E05FC65666D}" destId="{6759B5ED-F345-42F1-929C-6B39D5D88A17}" srcOrd="0" destOrd="0" presId="urn:microsoft.com/office/officeart/2005/8/layout/hList1"/>
    <dgm:cxn modelId="{679D38F9-3D60-41BC-B9A5-2C41D276E33B}" srcId="{4EB75677-36A0-4D54-BF7E-5ECD56B2E8B6}" destId="{7922EA2C-A479-4479-8A45-DEA28C2579A9}" srcOrd="0" destOrd="0" parTransId="{A4F1FF92-95C0-4CEC-86DD-91D6A8098A71}" sibTransId="{8734AA08-1C34-40EE-9998-6027AB341B78}"/>
    <dgm:cxn modelId="{0BA29F0F-4DE0-40EF-90A7-57AE94732E9D}" type="presOf" srcId="{7922EA2C-A479-4479-8A45-DEA28C2579A9}" destId="{00058A7F-FBD7-4818-A7E7-8D5EB05BF863}" srcOrd="0" destOrd="0" presId="urn:microsoft.com/office/officeart/2005/8/layout/hList1"/>
    <dgm:cxn modelId="{CCFFD7E7-E879-4A17-8602-CE2C2FF8B684}" type="presOf" srcId="{FA8B1D39-6EFE-47FC-8C5F-FA005A3251E7}" destId="{ED6B93FB-1231-4B5D-AF43-DFD941B7E36A}" srcOrd="0" destOrd="0" presId="urn:microsoft.com/office/officeart/2005/8/layout/hList1"/>
    <dgm:cxn modelId="{B9F986D5-2792-4729-AE2F-A3CD7C0626BA}" srcId="{9C6048BE-C466-44A3-A571-0E05FC65666D}" destId="{8DC99DEA-7085-42B1-9B71-3F11BA5ACD49}" srcOrd="0" destOrd="0" parTransId="{D665896B-2DE0-45DB-B35D-4E4091CF4AA5}" sibTransId="{B7B173FF-6D2A-42FE-BB1D-12E852E225DF}"/>
    <dgm:cxn modelId="{1087DF68-FBB3-4429-9339-60680E58A8AA}" type="presOf" srcId="{8DC99DEA-7085-42B1-9B71-3F11BA5ACD49}" destId="{44C8A52B-3EA3-485A-A915-82B6C57631A4}" srcOrd="0" destOrd="0" presId="urn:microsoft.com/office/officeart/2005/8/layout/hList1"/>
    <dgm:cxn modelId="{46E5CA38-D8C9-4718-8F9E-017E9E9EDEF8}" type="presOf" srcId="{4EB75677-36A0-4D54-BF7E-5ECD56B2E8B6}" destId="{C12655FF-1241-43ED-B5B3-48532CEC1B33}" srcOrd="0" destOrd="0" presId="urn:microsoft.com/office/officeart/2005/8/layout/hList1"/>
    <dgm:cxn modelId="{7AFEA9AB-599F-4199-9BA5-FBAC84282918}" type="presParOf" srcId="{ED6B93FB-1231-4B5D-AF43-DFD941B7E36A}" destId="{225A87A8-FEF3-4DFB-8D72-50635C0EE878}" srcOrd="0" destOrd="0" presId="urn:microsoft.com/office/officeart/2005/8/layout/hList1"/>
    <dgm:cxn modelId="{96692F21-7486-42E1-B8E3-0B6E8041C0C7}" type="presParOf" srcId="{225A87A8-FEF3-4DFB-8D72-50635C0EE878}" destId="{6759B5ED-F345-42F1-929C-6B39D5D88A17}" srcOrd="0" destOrd="0" presId="urn:microsoft.com/office/officeart/2005/8/layout/hList1"/>
    <dgm:cxn modelId="{7E0B1F69-0CEA-4E61-84B0-C480E22E2C71}" type="presParOf" srcId="{225A87A8-FEF3-4DFB-8D72-50635C0EE878}" destId="{44C8A52B-3EA3-485A-A915-82B6C57631A4}" srcOrd="1" destOrd="0" presId="urn:microsoft.com/office/officeart/2005/8/layout/hList1"/>
    <dgm:cxn modelId="{777EC205-3835-4B83-A204-F089EBDFCE0D}" type="presParOf" srcId="{ED6B93FB-1231-4B5D-AF43-DFD941B7E36A}" destId="{74954EB7-B80C-4A75-BF66-1B101F43BF45}" srcOrd="1" destOrd="0" presId="urn:microsoft.com/office/officeart/2005/8/layout/hList1"/>
    <dgm:cxn modelId="{C9AE73DE-207B-43DB-B814-3CD870BFA65B}" type="presParOf" srcId="{ED6B93FB-1231-4B5D-AF43-DFD941B7E36A}" destId="{71EA2529-331B-4A66-89C7-4F82600BAA9D}" srcOrd="2" destOrd="0" presId="urn:microsoft.com/office/officeart/2005/8/layout/hList1"/>
    <dgm:cxn modelId="{3C109264-F73E-4168-B455-4E892318DBDA}" type="presParOf" srcId="{71EA2529-331B-4A66-89C7-4F82600BAA9D}" destId="{C12655FF-1241-43ED-B5B3-48532CEC1B33}" srcOrd="0" destOrd="0" presId="urn:microsoft.com/office/officeart/2005/8/layout/hList1"/>
    <dgm:cxn modelId="{7E848C0F-BC21-49AC-9D0A-512F8C91090E}" type="presParOf" srcId="{71EA2529-331B-4A66-89C7-4F82600BAA9D}" destId="{00058A7F-FBD7-4818-A7E7-8D5EB05BF86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686D9-3292-4E3E-B0A8-774551C6911C}">
      <dsp:nvSpPr>
        <dsp:cNvPr id="0" name=""/>
        <dsp:cNvSpPr/>
      </dsp:nvSpPr>
      <dsp:spPr>
        <a:xfrm>
          <a:off x="846" y="96881"/>
          <a:ext cx="1884033" cy="680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PIB</a:t>
          </a:r>
          <a:endParaRPr lang="es-EC" sz="25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780" y="116815"/>
        <a:ext cx="1844165" cy="640729"/>
      </dsp:txXfrm>
    </dsp:sp>
    <dsp:sp modelId="{9D6F30D0-4E24-461E-83BF-BB8FC7FB3E97}">
      <dsp:nvSpPr>
        <dsp:cNvPr id="0" name=""/>
        <dsp:cNvSpPr/>
      </dsp:nvSpPr>
      <dsp:spPr>
        <a:xfrm>
          <a:off x="189249" y="777479"/>
          <a:ext cx="229399" cy="1182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2622"/>
              </a:lnTo>
              <a:lnTo>
                <a:pt x="229399" y="1182622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9E5754-D8B6-4B77-B31E-6C1BCA960CE2}">
      <dsp:nvSpPr>
        <dsp:cNvPr id="0" name=""/>
        <dsp:cNvSpPr/>
      </dsp:nvSpPr>
      <dsp:spPr>
        <a:xfrm>
          <a:off x="418649" y="972100"/>
          <a:ext cx="3546942" cy="197600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6524" y="1029975"/>
        <a:ext cx="3431192" cy="1860252"/>
      </dsp:txXfrm>
    </dsp:sp>
    <dsp:sp modelId="{39C5750C-7A26-406C-AF96-2743A8EA1BB4}">
      <dsp:nvSpPr>
        <dsp:cNvPr id="0" name=""/>
        <dsp:cNvSpPr/>
      </dsp:nvSpPr>
      <dsp:spPr>
        <a:xfrm>
          <a:off x="3935202" y="96881"/>
          <a:ext cx="2302006" cy="6162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Desempleo</a:t>
          </a:r>
          <a:endParaRPr lang="es-EC" sz="25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53250" y="114929"/>
        <a:ext cx="2265910" cy="580124"/>
      </dsp:txXfrm>
    </dsp:sp>
    <dsp:sp modelId="{43FDC89D-01FF-45B6-A170-F09CC8D6D848}">
      <dsp:nvSpPr>
        <dsp:cNvPr id="0" name=""/>
        <dsp:cNvSpPr/>
      </dsp:nvSpPr>
      <dsp:spPr>
        <a:xfrm>
          <a:off x="4165403" y="713101"/>
          <a:ext cx="230200" cy="1247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922"/>
              </a:lnTo>
              <a:lnTo>
                <a:pt x="230200" y="1247922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E96F18-8520-4B62-80B3-9B5B69179247}">
      <dsp:nvSpPr>
        <dsp:cNvPr id="0" name=""/>
        <dsp:cNvSpPr/>
      </dsp:nvSpPr>
      <dsp:spPr>
        <a:xfrm>
          <a:off x="4395603" y="948606"/>
          <a:ext cx="3410990" cy="20248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54908" y="1007911"/>
        <a:ext cx="3292380" cy="1906226"/>
      </dsp:txXfrm>
    </dsp:sp>
    <dsp:sp modelId="{80DE141B-87BC-43CE-98FF-7E3751537A5E}">
      <dsp:nvSpPr>
        <dsp:cNvPr id="0" name=""/>
        <dsp:cNvSpPr/>
      </dsp:nvSpPr>
      <dsp:spPr>
        <a:xfrm>
          <a:off x="7900795" y="96881"/>
          <a:ext cx="1884033" cy="6173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Inversión</a:t>
          </a:r>
          <a:endParaRPr lang="es-EC" sz="25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18876" y="114962"/>
        <a:ext cx="1847871" cy="581179"/>
      </dsp:txXfrm>
    </dsp:sp>
    <dsp:sp modelId="{47C7C333-EFF6-4BA0-AF59-8D9E4F9CECF7}">
      <dsp:nvSpPr>
        <dsp:cNvPr id="0" name=""/>
        <dsp:cNvSpPr/>
      </dsp:nvSpPr>
      <dsp:spPr>
        <a:xfrm>
          <a:off x="8089199" y="714222"/>
          <a:ext cx="188403" cy="1242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2515"/>
              </a:lnTo>
              <a:lnTo>
                <a:pt x="188403" y="1242515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C0CFB-91D0-46C0-9089-3164197E92BE}">
      <dsp:nvSpPr>
        <dsp:cNvPr id="0" name=""/>
        <dsp:cNvSpPr/>
      </dsp:nvSpPr>
      <dsp:spPr>
        <a:xfrm>
          <a:off x="8277602" y="949727"/>
          <a:ext cx="3343541" cy="20140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36591" y="1008716"/>
        <a:ext cx="3225563" cy="18960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686D9-3292-4E3E-B0A8-774551C6911C}">
      <dsp:nvSpPr>
        <dsp:cNvPr id="0" name=""/>
        <dsp:cNvSpPr/>
      </dsp:nvSpPr>
      <dsp:spPr>
        <a:xfrm>
          <a:off x="2451924" y="281"/>
          <a:ext cx="3905120" cy="749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Recaudación Tributaria</a:t>
          </a:r>
          <a:endParaRPr lang="es-EC" sz="25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73880" y="22237"/>
        <a:ext cx="3861208" cy="705720"/>
      </dsp:txXfrm>
    </dsp:sp>
    <dsp:sp modelId="{9D6F30D0-4E24-461E-83BF-BB8FC7FB3E97}">
      <dsp:nvSpPr>
        <dsp:cNvPr id="0" name=""/>
        <dsp:cNvSpPr/>
      </dsp:nvSpPr>
      <dsp:spPr>
        <a:xfrm>
          <a:off x="2842436" y="749914"/>
          <a:ext cx="390512" cy="10290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9031"/>
              </a:lnTo>
              <a:lnTo>
                <a:pt x="390512" y="1029031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9E5754-D8B6-4B77-B31E-6C1BCA960CE2}">
      <dsp:nvSpPr>
        <dsp:cNvPr id="0" name=""/>
        <dsp:cNvSpPr/>
      </dsp:nvSpPr>
      <dsp:spPr>
        <a:xfrm>
          <a:off x="3232948" y="937322"/>
          <a:ext cx="4093773" cy="168324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2249" y="986623"/>
        <a:ext cx="3995171" cy="15846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8717B-F9BC-469E-A7BD-90364BB0E790}">
      <dsp:nvSpPr>
        <dsp:cNvPr id="0" name=""/>
        <dsp:cNvSpPr/>
      </dsp:nvSpPr>
      <dsp:spPr>
        <a:xfrm>
          <a:off x="2570101" y="425830"/>
          <a:ext cx="0" cy="3511635"/>
        </a:xfrm>
        <a:prstGeom prst="lin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B17AD8-492A-486E-8D4F-7066A469E6EB}">
      <dsp:nvSpPr>
        <dsp:cNvPr id="0" name=""/>
        <dsp:cNvSpPr/>
      </dsp:nvSpPr>
      <dsp:spPr>
        <a:xfrm>
          <a:off x="2571717" y="542885"/>
          <a:ext cx="2038783" cy="158023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F6ED62F-E24F-430E-B028-C2CAC1F04078}">
      <dsp:nvSpPr>
        <dsp:cNvPr id="0" name=""/>
        <dsp:cNvSpPr/>
      </dsp:nvSpPr>
      <dsp:spPr>
        <a:xfrm>
          <a:off x="2673695" y="2123121"/>
          <a:ext cx="2387427" cy="1814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1" u="sng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Aplica</a:t>
          </a:r>
          <a:r>
            <a:rPr lang="es-EC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Toda la sociedad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Todos los sectores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Cualquier parte del país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73695" y="2123121"/>
        <a:ext cx="2387427" cy="1814344"/>
      </dsp:txXfrm>
    </dsp:sp>
    <dsp:sp modelId="{DF2FD463-70B6-49E1-B4C6-497425FAEB68}">
      <dsp:nvSpPr>
        <dsp:cNvPr id="0" name=""/>
        <dsp:cNvSpPr/>
      </dsp:nvSpPr>
      <dsp:spPr>
        <a:xfrm>
          <a:off x="2562522" y="-31834"/>
          <a:ext cx="2048005" cy="52514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GENERALES</a:t>
          </a:r>
          <a:endParaRPr lang="es-EC" sz="1800" kern="1200" dirty="0"/>
        </a:p>
      </dsp:txBody>
      <dsp:txXfrm>
        <a:off x="2562522" y="-31834"/>
        <a:ext cx="2048005" cy="525149"/>
      </dsp:txXfrm>
    </dsp:sp>
    <dsp:sp modelId="{A17513B9-C94A-4672-B543-F16E17E576B5}">
      <dsp:nvSpPr>
        <dsp:cNvPr id="0" name=""/>
        <dsp:cNvSpPr/>
      </dsp:nvSpPr>
      <dsp:spPr>
        <a:xfrm>
          <a:off x="5873267" y="425830"/>
          <a:ext cx="0" cy="3511635"/>
        </a:xfrm>
        <a:prstGeom prst="lin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F104AE-8AE8-4C93-A947-B088D0CF075A}">
      <dsp:nvSpPr>
        <dsp:cNvPr id="0" name=""/>
        <dsp:cNvSpPr/>
      </dsp:nvSpPr>
      <dsp:spPr>
        <a:xfrm>
          <a:off x="5927548" y="556522"/>
          <a:ext cx="2229035" cy="158023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60DC2F9-5232-4689-A2C7-A1EDA55BC081}">
      <dsp:nvSpPr>
        <dsp:cNvPr id="0" name=""/>
        <dsp:cNvSpPr/>
      </dsp:nvSpPr>
      <dsp:spPr>
        <a:xfrm>
          <a:off x="5921019" y="2194669"/>
          <a:ext cx="2864580" cy="1583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Aplica: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Sociedades constituidas a partir de la vigencia del COPCI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Nuevas inversiones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Sectores prioritarios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Fuera de Quito, Guayaquil, Cuenca</a:t>
          </a:r>
          <a:endParaRPr lang="es-EC" sz="15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21019" y="2194669"/>
        <a:ext cx="2864580" cy="1583868"/>
      </dsp:txXfrm>
    </dsp:sp>
    <dsp:sp modelId="{C90E89FB-45D7-44FA-A99A-05D9B60D4D7B}">
      <dsp:nvSpPr>
        <dsp:cNvPr id="0" name=""/>
        <dsp:cNvSpPr/>
      </dsp:nvSpPr>
      <dsp:spPr>
        <a:xfrm>
          <a:off x="5856918" y="-18186"/>
          <a:ext cx="2315650" cy="52514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SECTORIALES</a:t>
          </a:r>
          <a:endParaRPr lang="es-EC" sz="1800" kern="1200" dirty="0"/>
        </a:p>
      </dsp:txBody>
      <dsp:txXfrm>
        <a:off x="5856918" y="-18186"/>
        <a:ext cx="2315650" cy="525149"/>
      </dsp:txXfrm>
    </dsp:sp>
    <dsp:sp modelId="{7ACE5DCF-FADC-4BDB-AE7A-3AE1885997D7}">
      <dsp:nvSpPr>
        <dsp:cNvPr id="0" name=""/>
        <dsp:cNvSpPr/>
      </dsp:nvSpPr>
      <dsp:spPr>
        <a:xfrm>
          <a:off x="9105944" y="425830"/>
          <a:ext cx="0" cy="3511635"/>
        </a:xfrm>
        <a:prstGeom prst="lin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BA132D-C917-4BBB-A31E-7ABCE905889F}">
      <dsp:nvSpPr>
        <dsp:cNvPr id="0" name=""/>
        <dsp:cNvSpPr/>
      </dsp:nvSpPr>
      <dsp:spPr>
        <a:xfrm>
          <a:off x="9154038" y="556538"/>
          <a:ext cx="2055018" cy="158023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62BFC98-8209-4E98-AAD5-F1640D22B2C6}">
      <dsp:nvSpPr>
        <dsp:cNvPr id="0" name=""/>
        <dsp:cNvSpPr/>
      </dsp:nvSpPr>
      <dsp:spPr>
        <a:xfrm>
          <a:off x="9203490" y="2123121"/>
          <a:ext cx="1846925" cy="1814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Aplica:</a:t>
          </a:r>
          <a:endParaRPr lang="es-EC" sz="1600" u="sng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Empresa  que operen en una ZEDE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03490" y="2123121"/>
        <a:ext cx="1846925" cy="1814344"/>
      </dsp:txXfrm>
    </dsp:sp>
    <dsp:sp modelId="{A8EEB3E5-5054-4EF8-9CC5-89559E74EAD0}">
      <dsp:nvSpPr>
        <dsp:cNvPr id="0" name=""/>
        <dsp:cNvSpPr/>
      </dsp:nvSpPr>
      <dsp:spPr>
        <a:xfrm>
          <a:off x="9099263" y="9208"/>
          <a:ext cx="2155344" cy="52514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ZONAS DEPRIMIDAS</a:t>
          </a:r>
          <a:endParaRPr lang="es-EC" sz="1800" kern="1200" dirty="0"/>
        </a:p>
      </dsp:txBody>
      <dsp:txXfrm>
        <a:off x="9099263" y="9208"/>
        <a:ext cx="2155344" cy="5251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C3FC0-63B5-4CCF-8AE1-C52641C871C1}">
      <dsp:nvSpPr>
        <dsp:cNvPr id="0" name=""/>
        <dsp:cNvSpPr/>
      </dsp:nvSpPr>
      <dsp:spPr>
        <a:xfrm>
          <a:off x="656602" y="2535779"/>
          <a:ext cx="1947356" cy="14215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Metodología de la Investigación</a:t>
          </a:r>
          <a:endParaRPr lang="es-EC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8238" y="2577415"/>
        <a:ext cx="1864084" cy="1338274"/>
      </dsp:txXfrm>
    </dsp:sp>
    <dsp:sp modelId="{DA951D61-D815-4DA9-872E-2A93AA56C72D}">
      <dsp:nvSpPr>
        <dsp:cNvPr id="0" name=""/>
        <dsp:cNvSpPr/>
      </dsp:nvSpPr>
      <dsp:spPr>
        <a:xfrm rot="17916765">
          <a:off x="2133483" y="2441183"/>
          <a:ext cx="1805656" cy="25595"/>
        </a:xfrm>
        <a:custGeom>
          <a:avLst/>
          <a:gdLst/>
          <a:ahLst/>
          <a:cxnLst/>
          <a:rect l="0" t="0" r="0" b="0"/>
          <a:pathLst>
            <a:path>
              <a:moveTo>
                <a:pt x="0" y="12797"/>
              </a:moveTo>
              <a:lnTo>
                <a:pt x="1805656" y="12797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1170" y="2408839"/>
        <a:ext cx="90282" cy="90282"/>
      </dsp:txXfrm>
    </dsp:sp>
    <dsp:sp modelId="{F6D9032E-5FC9-4BD9-BFC1-79A93E12D8CE}">
      <dsp:nvSpPr>
        <dsp:cNvPr id="0" name=""/>
        <dsp:cNvSpPr/>
      </dsp:nvSpPr>
      <dsp:spPr>
        <a:xfrm>
          <a:off x="3468664" y="1214800"/>
          <a:ext cx="1786434" cy="8932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Fuentes Primarias</a:t>
          </a:r>
          <a:endParaRPr lang="es-EC" sz="2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94825" y="1240961"/>
        <a:ext cx="1734112" cy="840895"/>
      </dsp:txXfrm>
    </dsp:sp>
    <dsp:sp modelId="{9A64F097-A22D-4C25-836C-DEE59A551E98}">
      <dsp:nvSpPr>
        <dsp:cNvPr id="0" name=""/>
        <dsp:cNvSpPr/>
      </dsp:nvSpPr>
      <dsp:spPr>
        <a:xfrm rot="18196904">
          <a:off x="4961300" y="1104316"/>
          <a:ext cx="1302169" cy="25595"/>
        </a:xfrm>
        <a:custGeom>
          <a:avLst/>
          <a:gdLst/>
          <a:ahLst/>
          <a:cxnLst/>
          <a:rect l="0" t="0" r="0" b="0"/>
          <a:pathLst>
            <a:path>
              <a:moveTo>
                <a:pt x="0" y="12797"/>
              </a:moveTo>
              <a:lnTo>
                <a:pt x="1302169" y="12797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79831" y="1084559"/>
        <a:ext cx="65108" cy="65108"/>
      </dsp:txXfrm>
    </dsp:sp>
    <dsp:sp modelId="{8DF38345-03B1-446B-A68D-3520747FF5F3}">
      <dsp:nvSpPr>
        <dsp:cNvPr id="0" name=""/>
        <dsp:cNvSpPr/>
      </dsp:nvSpPr>
      <dsp:spPr>
        <a:xfrm>
          <a:off x="5969672" y="126210"/>
          <a:ext cx="1786434" cy="8932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Análisis de Datos</a:t>
          </a:r>
          <a:endParaRPr lang="es-EC" sz="2000" i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95833" y="152371"/>
        <a:ext cx="1734112" cy="840895"/>
      </dsp:txXfrm>
    </dsp:sp>
    <dsp:sp modelId="{0DC449E4-21E3-4B09-9F5E-9AB3F7195FB6}">
      <dsp:nvSpPr>
        <dsp:cNvPr id="0" name=""/>
        <dsp:cNvSpPr/>
      </dsp:nvSpPr>
      <dsp:spPr>
        <a:xfrm>
          <a:off x="7756106" y="560021"/>
          <a:ext cx="714573" cy="25595"/>
        </a:xfrm>
        <a:custGeom>
          <a:avLst/>
          <a:gdLst/>
          <a:ahLst/>
          <a:cxnLst/>
          <a:rect l="0" t="0" r="0" b="0"/>
          <a:pathLst>
            <a:path>
              <a:moveTo>
                <a:pt x="0" y="12797"/>
              </a:moveTo>
              <a:lnTo>
                <a:pt x="714573" y="12797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95529" y="554954"/>
        <a:ext cx="35728" cy="35728"/>
      </dsp:txXfrm>
    </dsp:sp>
    <dsp:sp modelId="{0BDBFB99-5A98-4E12-99E9-9062B64F5DFE}">
      <dsp:nvSpPr>
        <dsp:cNvPr id="0" name=""/>
        <dsp:cNvSpPr/>
      </dsp:nvSpPr>
      <dsp:spPr>
        <a:xfrm>
          <a:off x="8470680" y="3428"/>
          <a:ext cx="2188221" cy="1138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Superintendencia de Compañías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INEC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SRI</a:t>
          </a:r>
          <a:endParaRPr lang="es-EC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04034" y="36782"/>
        <a:ext cx="2121513" cy="1072072"/>
      </dsp:txXfrm>
    </dsp:sp>
    <dsp:sp modelId="{09AC954E-6F71-4DAC-BB4B-F4FBE6F6F508}">
      <dsp:nvSpPr>
        <dsp:cNvPr id="0" name=""/>
        <dsp:cNvSpPr/>
      </dsp:nvSpPr>
      <dsp:spPr>
        <a:xfrm rot="294622">
          <a:off x="5253782" y="1679307"/>
          <a:ext cx="717205" cy="25595"/>
        </a:xfrm>
        <a:custGeom>
          <a:avLst/>
          <a:gdLst/>
          <a:ahLst/>
          <a:cxnLst/>
          <a:rect l="0" t="0" r="0" b="0"/>
          <a:pathLst>
            <a:path>
              <a:moveTo>
                <a:pt x="0" y="12797"/>
              </a:moveTo>
              <a:lnTo>
                <a:pt x="717205" y="12797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94455" y="1674174"/>
        <a:ext cx="35860" cy="35860"/>
      </dsp:txXfrm>
    </dsp:sp>
    <dsp:sp modelId="{B7781342-2A1E-4E60-97F8-53D52206099C}">
      <dsp:nvSpPr>
        <dsp:cNvPr id="0" name=""/>
        <dsp:cNvSpPr/>
      </dsp:nvSpPr>
      <dsp:spPr>
        <a:xfrm>
          <a:off x="5969672" y="1276191"/>
          <a:ext cx="1786434" cy="8932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Encuestas</a:t>
          </a:r>
          <a:endParaRPr lang="es-EC" sz="2000" i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95833" y="1302352"/>
        <a:ext cx="1734112" cy="840895"/>
      </dsp:txXfrm>
    </dsp:sp>
    <dsp:sp modelId="{E1580A83-2AB6-4247-9DA1-1DE9913593CF}">
      <dsp:nvSpPr>
        <dsp:cNvPr id="0" name=""/>
        <dsp:cNvSpPr/>
      </dsp:nvSpPr>
      <dsp:spPr>
        <a:xfrm>
          <a:off x="7756106" y="1710002"/>
          <a:ext cx="714573" cy="25595"/>
        </a:xfrm>
        <a:custGeom>
          <a:avLst/>
          <a:gdLst/>
          <a:ahLst/>
          <a:cxnLst/>
          <a:rect l="0" t="0" r="0" b="0"/>
          <a:pathLst>
            <a:path>
              <a:moveTo>
                <a:pt x="0" y="12797"/>
              </a:moveTo>
              <a:lnTo>
                <a:pt x="714573" y="12797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95529" y="1704935"/>
        <a:ext cx="35728" cy="35728"/>
      </dsp:txXfrm>
    </dsp:sp>
    <dsp:sp modelId="{FF373D0A-0A30-4CC9-B00B-41AE4E1F214F}">
      <dsp:nvSpPr>
        <dsp:cNvPr id="0" name=""/>
        <dsp:cNvSpPr/>
      </dsp:nvSpPr>
      <dsp:spPr>
        <a:xfrm>
          <a:off x="8470680" y="1276191"/>
          <a:ext cx="2155600" cy="8932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Pequeñas empresas Sector Alimentos</a:t>
          </a:r>
          <a:endParaRPr lang="es-EC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96841" y="1302352"/>
        <a:ext cx="2103278" cy="840895"/>
      </dsp:txXfrm>
    </dsp:sp>
    <dsp:sp modelId="{E4FEDABF-B1B6-4E0D-AF16-5D28471958F0}">
      <dsp:nvSpPr>
        <dsp:cNvPr id="0" name=""/>
        <dsp:cNvSpPr/>
      </dsp:nvSpPr>
      <dsp:spPr>
        <a:xfrm rot="3403096">
          <a:off x="4961300" y="2192906"/>
          <a:ext cx="1302169" cy="25595"/>
        </a:xfrm>
        <a:custGeom>
          <a:avLst/>
          <a:gdLst/>
          <a:ahLst/>
          <a:cxnLst/>
          <a:rect l="0" t="0" r="0" b="0"/>
          <a:pathLst>
            <a:path>
              <a:moveTo>
                <a:pt x="0" y="12797"/>
              </a:moveTo>
              <a:lnTo>
                <a:pt x="1302169" y="12797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79831" y="2173150"/>
        <a:ext cx="65108" cy="65108"/>
      </dsp:txXfrm>
    </dsp:sp>
    <dsp:sp modelId="{3A1B3188-4D9F-46BB-9557-05F48C062CFA}">
      <dsp:nvSpPr>
        <dsp:cNvPr id="0" name=""/>
        <dsp:cNvSpPr/>
      </dsp:nvSpPr>
      <dsp:spPr>
        <a:xfrm>
          <a:off x="5969672" y="2303391"/>
          <a:ext cx="1786434" cy="8932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Entrevista</a:t>
          </a:r>
          <a:endParaRPr lang="es-EC" sz="2000" i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95833" y="2329552"/>
        <a:ext cx="1734112" cy="840895"/>
      </dsp:txXfrm>
    </dsp:sp>
    <dsp:sp modelId="{1E035E09-D8A0-4C96-A15F-602A0B76A131}">
      <dsp:nvSpPr>
        <dsp:cNvPr id="0" name=""/>
        <dsp:cNvSpPr/>
      </dsp:nvSpPr>
      <dsp:spPr>
        <a:xfrm rot="21549903">
          <a:off x="7756066" y="2731726"/>
          <a:ext cx="751489" cy="25595"/>
        </a:xfrm>
        <a:custGeom>
          <a:avLst/>
          <a:gdLst/>
          <a:ahLst/>
          <a:cxnLst/>
          <a:rect l="0" t="0" r="0" b="0"/>
          <a:pathLst>
            <a:path>
              <a:moveTo>
                <a:pt x="0" y="12797"/>
              </a:moveTo>
              <a:lnTo>
                <a:pt x="751489" y="12797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13024" y="2725737"/>
        <a:ext cx="37574" cy="37574"/>
      </dsp:txXfrm>
    </dsp:sp>
    <dsp:sp modelId="{C94E8288-1CCA-4195-ADF7-317F46EA01E8}">
      <dsp:nvSpPr>
        <dsp:cNvPr id="0" name=""/>
        <dsp:cNvSpPr/>
      </dsp:nvSpPr>
      <dsp:spPr>
        <a:xfrm>
          <a:off x="8507516" y="2455582"/>
          <a:ext cx="561744" cy="5669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Director Z</a:t>
          </a:r>
          <a:endParaRPr lang="es-EC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23969" y="2472035"/>
        <a:ext cx="528838" cy="534027"/>
      </dsp:txXfrm>
    </dsp:sp>
    <dsp:sp modelId="{DC3B3512-592F-40B9-AE31-4DFBC5524973}">
      <dsp:nvSpPr>
        <dsp:cNvPr id="0" name=""/>
        <dsp:cNvSpPr/>
      </dsp:nvSpPr>
      <dsp:spPr>
        <a:xfrm rot="3658014">
          <a:off x="2145440" y="4012678"/>
          <a:ext cx="1781741" cy="25595"/>
        </a:xfrm>
        <a:custGeom>
          <a:avLst/>
          <a:gdLst/>
          <a:ahLst/>
          <a:cxnLst/>
          <a:rect l="0" t="0" r="0" b="0"/>
          <a:pathLst>
            <a:path>
              <a:moveTo>
                <a:pt x="0" y="12797"/>
              </a:moveTo>
              <a:lnTo>
                <a:pt x="1781741" y="12797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1768" y="3980932"/>
        <a:ext cx="89087" cy="89087"/>
      </dsp:txXfrm>
    </dsp:sp>
    <dsp:sp modelId="{4CB18997-335C-45EA-AB18-EA216A6184EB}">
      <dsp:nvSpPr>
        <dsp:cNvPr id="0" name=""/>
        <dsp:cNvSpPr/>
      </dsp:nvSpPr>
      <dsp:spPr>
        <a:xfrm>
          <a:off x="3468664" y="4357790"/>
          <a:ext cx="1786434" cy="8932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Fuentes Secundarias</a:t>
          </a:r>
          <a:endParaRPr lang="es-EC" sz="2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94825" y="4383951"/>
        <a:ext cx="1734112" cy="840895"/>
      </dsp:txXfrm>
    </dsp:sp>
    <dsp:sp modelId="{4D0E4E4C-6367-44A7-8C4A-21832C1908CF}">
      <dsp:nvSpPr>
        <dsp:cNvPr id="0" name=""/>
        <dsp:cNvSpPr/>
      </dsp:nvSpPr>
      <dsp:spPr>
        <a:xfrm rot="18289469">
          <a:off x="4986734" y="4278001"/>
          <a:ext cx="1251301" cy="25595"/>
        </a:xfrm>
        <a:custGeom>
          <a:avLst/>
          <a:gdLst/>
          <a:ahLst/>
          <a:cxnLst/>
          <a:rect l="0" t="0" r="0" b="0"/>
          <a:pathLst>
            <a:path>
              <a:moveTo>
                <a:pt x="0" y="12797"/>
              </a:moveTo>
              <a:lnTo>
                <a:pt x="1251301" y="12797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81103" y="4259516"/>
        <a:ext cx="62565" cy="62565"/>
      </dsp:txXfrm>
    </dsp:sp>
    <dsp:sp modelId="{ACAF23B4-48DA-4069-B0DD-9BA8B0C4D40E}">
      <dsp:nvSpPr>
        <dsp:cNvPr id="0" name=""/>
        <dsp:cNvSpPr/>
      </dsp:nvSpPr>
      <dsp:spPr>
        <a:xfrm>
          <a:off x="5969672" y="3330590"/>
          <a:ext cx="1786434" cy="8932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COPCI</a:t>
          </a:r>
          <a:endParaRPr lang="es-EC" sz="2000" i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95833" y="3356751"/>
        <a:ext cx="1734112" cy="840895"/>
      </dsp:txXfrm>
    </dsp:sp>
    <dsp:sp modelId="{3399D8A4-A170-4BFD-A269-1E015F4E9CE9}">
      <dsp:nvSpPr>
        <dsp:cNvPr id="0" name=""/>
        <dsp:cNvSpPr/>
      </dsp:nvSpPr>
      <dsp:spPr>
        <a:xfrm>
          <a:off x="5255098" y="4791601"/>
          <a:ext cx="714573" cy="25595"/>
        </a:xfrm>
        <a:custGeom>
          <a:avLst/>
          <a:gdLst/>
          <a:ahLst/>
          <a:cxnLst/>
          <a:rect l="0" t="0" r="0" b="0"/>
          <a:pathLst>
            <a:path>
              <a:moveTo>
                <a:pt x="0" y="12797"/>
              </a:moveTo>
              <a:lnTo>
                <a:pt x="714573" y="12797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94521" y="4786534"/>
        <a:ext cx="35728" cy="35728"/>
      </dsp:txXfrm>
    </dsp:sp>
    <dsp:sp modelId="{2D3C0936-DF4C-41C9-B4F6-444CEB74B2D9}">
      <dsp:nvSpPr>
        <dsp:cNvPr id="0" name=""/>
        <dsp:cNvSpPr/>
      </dsp:nvSpPr>
      <dsp:spPr>
        <a:xfrm>
          <a:off x="5969672" y="4357790"/>
          <a:ext cx="1786434" cy="8932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LORTI</a:t>
          </a:r>
          <a:endParaRPr lang="es-EC" sz="2000" i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95833" y="4383951"/>
        <a:ext cx="1734112" cy="840895"/>
      </dsp:txXfrm>
    </dsp:sp>
    <dsp:sp modelId="{52FE06C7-403E-464C-92AC-87E826248CAA}">
      <dsp:nvSpPr>
        <dsp:cNvPr id="0" name=""/>
        <dsp:cNvSpPr/>
      </dsp:nvSpPr>
      <dsp:spPr>
        <a:xfrm rot="3310531">
          <a:off x="4986734" y="5305201"/>
          <a:ext cx="1251301" cy="25595"/>
        </a:xfrm>
        <a:custGeom>
          <a:avLst/>
          <a:gdLst/>
          <a:ahLst/>
          <a:cxnLst/>
          <a:rect l="0" t="0" r="0" b="0"/>
          <a:pathLst>
            <a:path>
              <a:moveTo>
                <a:pt x="0" y="12797"/>
              </a:moveTo>
              <a:lnTo>
                <a:pt x="1251301" y="12797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81103" y="5286716"/>
        <a:ext cx="62565" cy="62565"/>
      </dsp:txXfrm>
    </dsp:sp>
    <dsp:sp modelId="{980981B8-F191-4228-BB0B-B842A22143E6}">
      <dsp:nvSpPr>
        <dsp:cNvPr id="0" name=""/>
        <dsp:cNvSpPr/>
      </dsp:nvSpPr>
      <dsp:spPr>
        <a:xfrm>
          <a:off x="5969672" y="5384990"/>
          <a:ext cx="1786434" cy="8932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Artículos de Revistas</a:t>
          </a:r>
          <a:endParaRPr lang="es-EC" sz="2000" i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95833" y="5411151"/>
        <a:ext cx="1734112" cy="8408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CC029-43F8-4E9C-A65E-520777112E70}">
      <dsp:nvSpPr>
        <dsp:cNvPr id="0" name=""/>
        <dsp:cNvSpPr/>
      </dsp:nvSpPr>
      <dsp:spPr>
        <a:xfrm rot="10800000">
          <a:off x="2226330" y="314"/>
          <a:ext cx="8107680" cy="736680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8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70% Empresas </a:t>
          </a:r>
          <a:r>
            <a:rPr lang="es-EC" sz="1800" kern="1200" dirty="0" smtClean="0">
              <a:sym typeface="Wingdings" panose="05000000000000000000" pitchFamily="2" charset="2"/>
            </a:rPr>
            <a:t> Incentivos Tributarios NO son beneficiosos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ym typeface="Wingdings" panose="05000000000000000000" pitchFamily="2" charset="2"/>
            </a:rPr>
            <a:t>(No aplica  Ingresos y Producción limitada)</a:t>
          </a:r>
          <a:endParaRPr lang="es-EC" sz="1800" kern="1200" dirty="0"/>
        </a:p>
      </dsp:txBody>
      <dsp:txXfrm rot="10800000">
        <a:off x="2410500" y="314"/>
        <a:ext cx="7923510" cy="736680"/>
      </dsp:txXfrm>
    </dsp:sp>
    <dsp:sp modelId="{31727586-F25D-4FC8-9598-600E39798420}">
      <dsp:nvSpPr>
        <dsp:cNvPr id="0" name=""/>
        <dsp:cNvSpPr/>
      </dsp:nvSpPr>
      <dsp:spPr>
        <a:xfrm>
          <a:off x="1857989" y="314"/>
          <a:ext cx="736680" cy="73668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471AD0-1D42-4CC4-A930-2DA83FC1CD3E}">
      <dsp:nvSpPr>
        <dsp:cNvPr id="0" name=""/>
        <dsp:cNvSpPr/>
      </dsp:nvSpPr>
      <dsp:spPr>
        <a:xfrm rot="10800000">
          <a:off x="2226330" y="921166"/>
          <a:ext cx="8107680" cy="736680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8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100% empresas </a:t>
          </a:r>
          <a:r>
            <a:rPr lang="es-EC" sz="1800" kern="1200" dirty="0" smtClean="0">
              <a:sym typeface="Wingdings" panose="05000000000000000000" pitchFamily="2" charset="2"/>
            </a:rPr>
            <a:t> Impuestos Aportados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ym typeface="Wingdings" panose="05000000000000000000" pitchFamily="2" charset="2"/>
            </a:rPr>
            <a:t> (5 años) han incrementado</a:t>
          </a:r>
          <a:endParaRPr lang="es-EC" sz="1800" kern="1200" dirty="0"/>
        </a:p>
      </dsp:txBody>
      <dsp:txXfrm rot="10800000">
        <a:off x="2410500" y="921166"/>
        <a:ext cx="7923510" cy="736680"/>
      </dsp:txXfrm>
    </dsp:sp>
    <dsp:sp modelId="{5E60CEAB-9DB4-4CA3-98C2-E118E7E2085C}">
      <dsp:nvSpPr>
        <dsp:cNvPr id="0" name=""/>
        <dsp:cNvSpPr/>
      </dsp:nvSpPr>
      <dsp:spPr>
        <a:xfrm>
          <a:off x="1857989" y="921166"/>
          <a:ext cx="736680" cy="73668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D2150D-055D-46E6-B1CF-0D9435ECFD96}">
      <dsp:nvSpPr>
        <dsp:cNvPr id="0" name=""/>
        <dsp:cNvSpPr/>
      </dsp:nvSpPr>
      <dsp:spPr>
        <a:xfrm rot="10800000">
          <a:off x="2226330" y="1842017"/>
          <a:ext cx="8107680" cy="736680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8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No existe reducción de los impuestos aportados </a:t>
          </a:r>
          <a:endParaRPr lang="es-EC" sz="1800" kern="1200" dirty="0"/>
        </a:p>
      </dsp:txBody>
      <dsp:txXfrm rot="10800000">
        <a:off x="2410500" y="1842017"/>
        <a:ext cx="7923510" cy="736680"/>
      </dsp:txXfrm>
    </dsp:sp>
    <dsp:sp modelId="{B324EEF9-B66B-47CF-8245-CCE23FF54650}">
      <dsp:nvSpPr>
        <dsp:cNvPr id="0" name=""/>
        <dsp:cNvSpPr/>
      </dsp:nvSpPr>
      <dsp:spPr>
        <a:xfrm>
          <a:off x="1857989" y="1842017"/>
          <a:ext cx="736680" cy="73668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9B5ED-F345-42F1-929C-6B39D5D88A17}">
      <dsp:nvSpPr>
        <dsp:cNvPr id="0" name=""/>
        <dsp:cNvSpPr/>
      </dsp:nvSpPr>
      <dsp:spPr>
        <a:xfrm>
          <a:off x="57" y="1250718"/>
          <a:ext cx="5517156" cy="1440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203200" rIns="355600" bIns="2032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  <a:endParaRPr lang="es-EC" sz="50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" y="1250718"/>
        <a:ext cx="5517156" cy="1440000"/>
      </dsp:txXfrm>
    </dsp:sp>
    <dsp:sp modelId="{44C8A52B-3EA3-485A-A915-82B6C57631A4}">
      <dsp:nvSpPr>
        <dsp:cNvPr id="0" name=""/>
        <dsp:cNvSpPr/>
      </dsp:nvSpPr>
      <dsp:spPr>
        <a:xfrm>
          <a:off x="57" y="2690718"/>
          <a:ext cx="5517156" cy="291656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Producción, Empleo</a:t>
          </a:r>
          <a:r>
            <a:rPr lang="es-EC" sz="2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Inversión, Recaudación Tributaria.</a:t>
          </a:r>
          <a:endParaRPr lang="es-EC" sz="24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i="1" kern="12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2008 y 2009: Constante</a:t>
          </a:r>
          <a:endParaRPr lang="es-EC" sz="2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i="1" kern="12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2010: Descenso  Crisis económica y su efecto en el Ecuador</a:t>
          </a:r>
          <a:endParaRPr lang="es-EC" sz="2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i="1" kern="12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2012: Recuperación  Crecimiento del gasto e inversión pública)  </a:t>
          </a:r>
          <a:endParaRPr lang="es-EC" sz="2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" y="2690718"/>
        <a:ext cx="5517156" cy="2916562"/>
      </dsp:txXfrm>
    </dsp:sp>
    <dsp:sp modelId="{C12655FF-1241-43ED-B5B3-48532CEC1B33}">
      <dsp:nvSpPr>
        <dsp:cNvPr id="0" name=""/>
        <dsp:cNvSpPr/>
      </dsp:nvSpPr>
      <dsp:spPr>
        <a:xfrm>
          <a:off x="6289615" y="1250718"/>
          <a:ext cx="5517156" cy="1440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203200" rIns="355600" bIns="2032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  <a:endParaRPr lang="es-EC" sz="50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89615" y="1250718"/>
        <a:ext cx="5517156" cy="1440000"/>
      </dsp:txXfrm>
    </dsp:sp>
    <dsp:sp modelId="{00058A7F-FBD7-4818-A7E7-8D5EB05BF863}">
      <dsp:nvSpPr>
        <dsp:cNvPr id="0" name=""/>
        <dsp:cNvSpPr/>
      </dsp:nvSpPr>
      <dsp:spPr>
        <a:xfrm>
          <a:off x="6289673" y="2703639"/>
          <a:ext cx="5517156" cy="291656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Reducir el gasto público ya que la información proporcionada se ve afectada por inversión pública y es uno de los motivos para que los indicadores asciendan mostrando cifras favorables para la industria de alimentos, cuando las pequeñas empresas no han generado nuevas inversiones.</a:t>
          </a:r>
          <a:endParaRPr lang="es-EC" sz="2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89673" y="2703639"/>
        <a:ext cx="5517156" cy="29165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9B5ED-F345-42F1-929C-6B39D5D88A17}">
      <dsp:nvSpPr>
        <dsp:cNvPr id="0" name=""/>
        <dsp:cNvSpPr/>
      </dsp:nvSpPr>
      <dsp:spPr>
        <a:xfrm>
          <a:off x="57" y="642744"/>
          <a:ext cx="5517156" cy="1440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203200" rIns="355600" bIns="2032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  <a:endParaRPr lang="es-EC" sz="50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" y="642744"/>
        <a:ext cx="5517156" cy="1440000"/>
      </dsp:txXfrm>
    </dsp:sp>
    <dsp:sp modelId="{44C8A52B-3EA3-485A-A915-82B6C57631A4}">
      <dsp:nvSpPr>
        <dsp:cNvPr id="0" name=""/>
        <dsp:cNvSpPr/>
      </dsp:nvSpPr>
      <dsp:spPr>
        <a:xfrm>
          <a:off x="57" y="2082744"/>
          <a:ext cx="5517156" cy="413251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b="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Los incentivos establecidos en el COPCI pueden resultar atractivos desde el punto de vista económico y tributario, sin embargo para las pequeñas empresas del sector de alimentos del cantón Quito encuestadas,  dichos incentivos no han generado mayor beneficio por los requisitos que se establecen</a:t>
          </a:r>
          <a:r>
            <a:rPr lang="es-EC" sz="24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C" sz="24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" y="2082744"/>
        <a:ext cx="5517156" cy="4132511"/>
      </dsp:txXfrm>
    </dsp:sp>
    <dsp:sp modelId="{C12655FF-1241-43ED-B5B3-48532CEC1B33}">
      <dsp:nvSpPr>
        <dsp:cNvPr id="0" name=""/>
        <dsp:cNvSpPr/>
      </dsp:nvSpPr>
      <dsp:spPr>
        <a:xfrm>
          <a:off x="6289615" y="642744"/>
          <a:ext cx="5517156" cy="1440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203200" rIns="355600" bIns="2032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  <a:endParaRPr lang="es-EC" sz="50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89615" y="642744"/>
        <a:ext cx="5517156" cy="1440000"/>
      </dsp:txXfrm>
    </dsp:sp>
    <dsp:sp modelId="{00058A7F-FBD7-4818-A7E7-8D5EB05BF863}">
      <dsp:nvSpPr>
        <dsp:cNvPr id="0" name=""/>
        <dsp:cNvSpPr/>
      </dsp:nvSpPr>
      <dsp:spPr>
        <a:xfrm>
          <a:off x="6289673" y="2101051"/>
          <a:ext cx="5517156" cy="413251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 Gobierno debería realizar un mejor estudio de la situación y necesidades que presentan las pequeñas empresas y plantear incentivos que sean alcanzables de acuerdo a su tamaño para que generen beneficios a corto plazo con el objetivo que el Estado y las empresas se favorezcan equitativamente. Los incentivos deberían enfocarse en el desarrollo de las PyMes, ya que la mayoría de incentivos son aplicables y benefician a las grandes empresas.</a:t>
          </a:r>
          <a:endParaRPr lang="es-EC" sz="2400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89673" y="2101051"/>
        <a:ext cx="5517156" cy="413251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9B5ED-F345-42F1-929C-6B39D5D88A17}">
      <dsp:nvSpPr>
        <dsp:cNvPr id="0" name=""/>
        <dsp:cNvSpPr/>
      </dsp:nvSpPr>
      <dsp:spPr>
        <a:xfrm>
          <a:off x="57" y="650250"/>
          <a:ext cx="5517156" cy="1440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203200" rIns="355600" bIns="2032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  <a:endParaRPr lang="es-EC" sz="50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" y="650250"/>
        <a:ext cx="5517156" cy="1440000"/>
      </dsp:txXfrm>
    </dsp:sp>
    <dsp:sp modelId="{44C8A52B-3EA3-485A-A915-82B6C57631A4}">
      <dsp:nvSpPr>
        <dsp:cNvPr id="0" name=""/>
        <dsp:cNvSpPr/>
      </dsp:nvSpPr>
      <dsp:spPr>
        <a:xfrm>
          <a:off x="57" y="2090250"/>
          <a:ext cx="5517156" cy="41175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b="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 COPCI, busca incentivar la producción, mejorar la calidad de empleo, generar fuentes de trabajo, generar inversión nacional y brindar beneficios tributarios. Los incentivos tributarios y no tributarios no van acorde a la situación financiera de las pequeñas empresas y la mayoría de incentivos establecidos no son aplicables debido al limitado capital, ingresos y mano de obra que tienen dichas empresas</a:t>
          </a:r>
          <a:endParaRPr lang="es-EC" sz="2400" b="0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" y="2090250"/>
        <a:ext cx="5517156" cy="4117500"/>
      </dsp:txXfrm>
    </dsp:sp>
    <dsp:sp modelId="{C12655FF-1241-43ED-B5B3-48532CEC1B33}">
      <dsp:nvSpPr>
        <dsp:cNvPr id="0" name=""/>
        <dsp:cNvSpPr/>
      </dsp:nvSpPr>
      <dsp:spPr>
        <a:xfrm>
          <a:off x="6289615" y="650250"/>
          <a:ext cx="5517156" cy="1440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203200" rIns="355600" bIns="2032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  <a:endParaRPr lang="es-EC" sz="50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89615" y="650250"/>
        <a:ext cx="5517156" cy="1440000"/>
      </dsp:txXfrm>
    </dsp:sp>
    <dsp:sp modelId="{00058A7F-FBD7-4818-A7E7-8D5EB05BF863}">
      <dsp:nvSpPr>
        <dsp:cNvPr id="0" name=""/>
        <dsp:cNvSpPr/>
      </dsp:nvSpPr>
      <dsp:spPr>
        <a:xfrm>
          <a:off x="6289673" y="2108490"/>
          <a:ext cx="5517156" cy="41175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 Gobierno debería realizar programas de socialización y capacitación para los empresarios, con el objetivo de dar a conocer cuáles son los incentivos y beneficios que plantea el COPCI  al ser micro, pequeña o mediana empresa ya que en su mayoría lo desconocen.</a:t>
          </a:r>
          <a:endParaRPr lang="es-EC" sz="2400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89673" y="2108490"/>
        <a:ext cx="5517156" cy="4117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4C596-7659-4773-AA07-5CB5A5F02BE7}" type="datetimeFigureOut">
              <a:rPr lang="es-EC" smtClean="0"/>
              <a:t>21/02/2016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B2F5F-4DBC-49B3-A040-43120AEC76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5398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B2F5F-4DBC-49B3-A040-43120AEC7621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52061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B2F5F-4DBC-49B3-A040-43120AEC7621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43299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B2F5F-4DBC-49B3-A040-43120AEC7621}" type="slidenum">
              <a:rPr lang="es-EC" smtClean="0"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76984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B2F5F-4DBC-49B3-A040-43120AEC7621}" type="slidenum">
              <a:rPr lang="es-EC" smtClean="0"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09699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B2F5F-4DBC-49B3-A040-43120AEC7621}" type="slidenum">
              <a:rPr lang="es-EC" smtClean="0"/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18840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4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9.png"/><Relationship Id="rId11" Type="http://schemas.openxmlformats.org/officeDocument/2006/relationships/image" Target="../media/image21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7066" y="2086377"/>
            <a:ext cx="8164967" cy="1964459"/>
          </a:xfrm>
        </p:spPr>
        <p:txBody>
          <a:bodyPr/>
          <a:lstStyle/>
          <a:p>
            <a:pPr algn="ctr"/>
            <a:r>
              <a:rPr lang="es-ES_tradnl" sz="24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UNIVERSIDAD DE LAS FUERZAS ARMADAS</a:t>
            </a:r>
            <a:r>
              <a:rPr lang="es-EC" sz="24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EC" sz="24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_tradnl" sz="24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r>
              <a:rPr lang="es-EC" sz="24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EC" sz="24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_tradnl" sz="24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r>
              <a:rPr lang="es-EC" sz="24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EC" sz="24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_tradnl" sz="24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DEPARTAMENTO DE CIENCIAS ECONOMICAS ADMINISTRATIVAS Y DE COMERCIO</a:t>
            </a:r>
            <a:r>
              <a:rPr lang="es-EC" sz="24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EC" sz="24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s-EC" sz="2400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sz="2000" dirty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“ANALISIS DE LA EFICACIA DE LOS INCENTIVOS TRIBUTARIOS ESTABLECIDOS EN EL CODIGO ORGÁNICO DE LA PRODUCCIÓN, COMERCIO E INVERSIÓN PARA LAS PEQUEÑAS  EMPRESAS DEL SECTOR DE ALIMENTOS DEL CANTÓN QUITO</a:t>
            </a:r>
            <a:r>
              <a:rPr lang="es-ES_tradnl" sz="2000" dirty="0" smtClean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”</a:t>
            </a:r>
          </a:p>
          <a:p>
            <a:pPr algn="ctr"/>
            <a:endParaRPr lang="es-ES_tradnl" sz="2000" dirty="0">
              <a:solidFill>
                <a:schemeClr val="accent1">
                  <a:lumMod val="50000"/>
                </a:schemeClr>
              </a:solidFill>
              <a:latin typeface="Baskerville Old Face" panose="02020602080505020303" pitchFamily="18" charset="0"/>
            </a:endParaRPr>
          </a:p>
          <a:p>
            <a:pPr algn="ctr"/>
            <a:endParaRPr lang="es-EC" sz="2000" dirty="0" smtClean="0">
              <a:solidFill>
                <a:schemeClr val="accent1">
                  <a:lumMod val="50000"/>
                </a:schemeClr>
              </a:solidFill>
              <a:latin typeface="Baskerville Old Face" panose="02020602080505020303" pitchFamily="18" charset="0"/>
            </a:endParaRPr>
          </a:p>
          <a:p>
            <a:pPr algn="ctr"/>
            <a:endParaRPr lang="es-EC" sz="2000" dirty="0">
              <a:solidFill>
                <a:schemeClr val="accent1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Imagen 3" descr="UF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15" y="168432"/>
            <a:ext cx="4068182" cy="13512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1845971" y="5938877"/>
            <a:ext cx="6096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ES_tradnl" spc="-5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XIMENA  ACOSTA </a:t>
            </a:r>
            <a:r>
              <a:rPr lang="es-ES_tradnl" spc="-5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CASTILLO</a:t>
            </a:r>
            <a:endParaRPr lang="es-EC" sz="1400" dirty="0">
              <a:solidFill>
                <a:schemeClr val="accent1">
                  <a:lumMod val="50000"/>
                </a:schemeClr>
              </a:solidFill>
              <a:effectLst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82272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710340338"/>
              </p:ext>
            </p:extLst>
          </p:nvPr>
        </p:nvGraphicFramePr>
        <p:xfrm>
          <a:off x="-1464551" y="2886336"/>
          <a:ext cx="13556467" cy="3905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240605" y="213649"/>
            <a:ext cx="4672589" cy="632512"/>
          </a:xfrm>
        </p:spPr>
        <p:txBody>
          <a:bodyPr>
            <a:noAutofit/>
          </a:bodyPr>
          <a:lstStyle/>
          <a:p>
            <a:r>
              <a:rPr lang="es-EC" b="1" dirty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Incentivos Tributarios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992261" y="1342500"/>
            <a:ext cx="1440160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Exoneración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una minoración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183966" y="1359075"/>
            <a:ext cx="1062898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mpuesto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pagar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990969" y="1392468"/>
            <a:ext cx="1253847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Políticas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productivas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8515854" y="941897"/>
            <a:ext cx="1440160" cy="3433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Inversiones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8515854" y="1464026"/>
            <a:ext cx="1440160" cy="5264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Generación de empleo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8515854" y="2160066"/>
            <a:ext cx="1440160" cy="6181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roducción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nacional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91788" y="1316806"/>
            <a:ext cx="1219577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Medidas legales</a:t>
            </a:r>
          </a:p>
        </p:txBody>
      </p:sp>
      <p:sp>
        <p:nvSpPr>
          <p:cNvPr id="14" name="12 Rectángulo"/>
          <p:cNvSpPr/>
          <p:nvPr/>
        </p:nvSpPr>
        <p:spPr>
          <a:xfrm>
            <a:off x="10653735" y="1460793"/>
            <a:ext cx="1438181" cy="95198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Incentivar actividad económica</a:t>
            </a:r>
            <a:endParaRPr lang="es-EC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1395291" y="1675549"/>
            <a:ext cx="5435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3557757" y="1738544"/>
            <a:ext cx="5435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5407966" y="1771118"/>
            <a:ext cx="5435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V="1">
            <a:off x="7348788" y="1154795"/>
            <a:ext cx="966486" cy="6250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V="1">
            <a:off x="7338187" y="1795440"/>
            <a:ext cx="1137718" cy="25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7337679" y="1805009"/>
            <a:ext cx="966486" cy="6077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Igual que 24"/>
          <p:cNvSpPr/>
          <p:nvPr/>
        </p:nvSpPr>
        <p:spPr>
          <a:xfrm>
            <a:off x="10031920" y="1606430"/>
            <a:ext cx="545909" cy="397157"/>
          </a:xfrm>
          <a:prstGeom prst="mathEqua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37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1404" y="107686"/>
            <a:ext cx="11475398" cy="1028300"/>
          </a:xfrm>
        </p:spPr>
        <p:txBody>
          <a:bodyPr>
            <a:noAutofit/>
          </a:bodyPr>
          <a:lstStyle/>
          <a:p>
            <a:r>
              <a:rPr lang="es-EC" b="1" dirty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Incentivos Tributarios Aplicables a las PYMES establecidos en el COPCI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72903" y="3214859"/>
            <a:ext cx="1674087" cy="49929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GENERALES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866997" y="1616466"/>
            <a:ext cx="2448272" cy="3960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Reducción 3 puntos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813819" y="4729799"/>
            <a:ext cx="2554627" cy="8860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Deducción del 100% adicional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610472" y="1478387"/>
            <a:ext cx="504056" cy="44038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IMPUESTO A LA RENTA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7067737" y="2751869"/>
            <a:ext cx="1771972" cy="6723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Gastos Deducibles</a:t>
            </a:r>
          </a:p>
          <a:p>
            <a:pPr algn="ctr"/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 años</a:t>
            </a:r>
            <a:r>
              <a:rPr lang="es-E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EC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040441" y="4369317"/>
            <a:ext cx="1778202" cy="6079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Depreciación y Amortización</a:t>
            </a:r>
            <a:endParaRPr lang="es-EC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3 Rectángulo"/>
          <p:cNvSpPr/>
          <p:nvPr/>
        </p:nvSpPr>
        <p:spPr>
          <a:xfrm>
            <a:off x="7061507" y="5396070"/>
            <a:ext cx="1757136" cy="3960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Salario Digo</a:t>
            </a:r>
            <a:endParaRPr lang="es-EC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3 Rectángulo"/>
          <p:cNvSpPr/>
          <p:nvPr/>
        </p:nvSpPr>
        <p:spPr>
          <a:xfrm>
            <a:off x="7118534" y="6175285"/>
            <a:ext cx="1712945" cy="5758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Exoneración del Anticipo del IR</a:t>
            </a:r>
            <a:endParaRPr lang="es-EC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3 Rectángulo"/>
          <p:cNvSpPr/>
          <p:nvPr/>
        </p:nvSpPr>
        <p:spPr>
          <a:xfrm>
            <a:off x="3866997" y="2273076"/>
            <a:ext cx="2448272" cy="61595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Reducción adicional 5 </a:t>
            </a:r>
            <a:r>
              <a:rPr lang="es-EC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puntos (ZEDE)</a:t>
            </a:r>
            <a:endParaRPr lang="es-EC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6 Rectángulo"/>
          <p:cNvSpPr/>
          <p:nvPr/>
        </p:nvSpPr>
        <p:spPr>
          <a:xfrm>
            <a:off x="9605825" y="2438288"/>
            <a:ext cx="1607604" cy="396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 Sueldos</a:t>
            </a:r>
            <a:endParaRPr lang="es-EC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6 Rectángulo"/>
          <p:cNvSpPr/>
          <p:nvPr/>
        </p:nvSpPr>
        <p:spPr>
          <a:xfrm>
            <a:off x="9605825" y="2950571"/>
            <a:ext cx="1607604" cy="396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 Ventas</a:t>
            </a:r>
            <a:endParaRPr lang="es-EC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6 Rectángulo"/>
          <p:cNvSpPr/>
          <p:nvPr/>
        </p:nvSpPr>
        <p:spPr>
          <a:xfrm>
            <a:off x="9618612" y="3422215"/>
            <a:ext cx="1601374" cy="5162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 Promoción y Publicidad</a:t>
            </a:r>
            <a:endParaRPr lang="es-EC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7 Rectángulo"/>
          <p:cNvSpPr/>
          <p:nvPr/>
        </p:nvSpPr>
        <p:spPr>
          <a:xfrm>
            <a:off x="9622617" y="4369317"/>
            <a:ext cx="1601374" cy="6079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 Ingresos Totales</a:t>
            </a:r>
            <a:endParaRPr lang="es-EC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3 Rectángulo"/>
          <p:cNvSpPr/>
          <p:nvPr/>
        </p:nvSpPr>
        <p:spPr>
          <a:xfrm>
            <a:off x="9612382" y="5433371"/>
            <a:ext cx="1607604" cy="3960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Roles de Pago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3 Rectángulo"/>
          <p:cNvSpPr/>
          <p:nvPr/>
        </p:nvSpPr>
        <p:spPr>
          <a:xfrm>
            <a:off x="9622617" y="6093827"/>
            <a:ext cx="1597369" cy="7207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Inversión Nueva y Productiva</a:t>
            </a:r>
          </a:p>
          <a:p>
            <a:pPr algn="ctr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 años)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Conector recto de flecha 23"/>
          <p:cNvCxnSpPr/>
          <p:nvPr/>
        </p:nvCxnSpPr>
        <p:spPr>
          <a:xfrm>
            <a:off x="1954849" y="3456049"/>
            <a:ext cx="5435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>
            <a:off x="3218328" y="1824672"/>
            <a:ext cx="5435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3233391" y="2586540"/>
            <a:ext cx="5435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>
            <a:off x="3151503" y="5090079"/>
            <a:ext cx="5435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Abrir llave 27"/>
          <p:cNvSpPr/>
          <p:nvPr/>
        </p:nvSpPr>
        <p:spPr>
          <a:xfrm>
            <a:off x="6649416" y="3214859"/>
            <a:ext cx="224728" cy="3561252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9" name="Conector recto de flecha 28"/>
          <p:cNvCxnSpPr/>
          <p:nvPr/>
        </p:nvCxnSpPr>
        <p:spPr>
          <a:xfrm flipV="1">
            <a:off x="8846966" y="2682586"/>
            <a:ext cx="651064" cy="3980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/>
          <p:nvPr/>
        </p:nvCxnSpPr>
        <p:spPr>
          <a:xfrm flipV="1">
            <a:off x="8839709" y="3107817"/>
            <a:ext cx="718013" cy="52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/>
          <p:nvPr/>
        </p:nvCxnSpPr>
        <p:spPr>
          <a:xfrm>
            <a:off x="8831479" y="3132171"/>
            <a:ext cx="726243" cy="364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/>
          <p:nvPr/>
        </p:nvCxnSpPr>
        <p:spPr>
          <a:xfrm>
            <a:off x="8937680" y="4675417"/>
            <a:ext cx="5435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Conector recto de flecha 37"/>
          <p:cNvCxnSpPr/>
          <p:nvPr/>
        </p:nvCxnSpPr>
        <p:spPr>
          <a:xfrm>
            <a:off x="8922840" y="5594092"/>
            <a:ext cx="5435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/>
          <p:nvPr/>
        </p:nvCxnSpPr>
        <p:spPr>
          <a:xfrm>
            <a:off x="8983879" y="6463207"/>
            <a:ext cx="5435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452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96922" y="3082046"/>
            <a:ext cx="2105261" cy="3960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SECTORIALES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280145" y="3132725"/>
            <a:ext cx="2663809" cy="5136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Exoneración Total	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834698" y="5947188"/>
            <a:ext cx="1727891" cy="6103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Deducción del 100% adicional </a:t>
            </a:r>
            <a:endParaRPr lang="es-EC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834701" y="3132725"/>
            <a:ext cx="1727893" cy="4937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Impuesto a la Renta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389328" y="4711771"/>
            <a:ext cx="2442043" cy="4743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Contratación nuevos trabajadores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5 Rectángulo"/>
          <p:cNvSpPr/>
          <p:nvPr/>
        </p:nvSpPr>
        <p:spPr>
          <a:xfrm>
            <a:off x="100034" y="5600762"/>
            <a:ext cx="2102149" cy="63659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ZONAS DEPRIMIDAS</a:t>
            </a:r>
          </a:p>
        </p:txBody>
      </p:sp>
      <p:sp>
        <p:nvSpPr>
          <p:cNvPr id="14" name="4 Rectángulo"/>
          <p:cNvSpPr/>
          <p:nvPr/>
        </p:nvSpPr>
        <p:spPr>
          <a:xfrm>
            <a:off x="5386214" y="6159878"/>
            <a:ext cx="2445157" cy="6071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Crédito Tributario en compras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6 Rectángulo"/>
          <p:cNvSpPr/>
          <p:nvPr/>
        </p:nvSpPr>
        <p:spPr>
          <a:xfrm>
            <a:off x="5417613" y="5389205"/>
            <a:ext cx="2442043" cy="5805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Importaciones de bienes con IVA 0%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5 Rectángulo"/>
          <p:cNvSpPr/>
          <p:nvPr/>
        </p:nvSpPr>
        <p:spPr>
          <a:xfrm>
            <a:off x="2834699" y="669179"/>
            <a:ext cx="1727891" cy="4719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Otros</a:t>
            </a:r>
          </a:p>
        </p:txBody>
      </p:sp>
      <p:sp>
        <p:nvSpPr>
          <p:cNvPr id="12" name="4 Rectángulo"/>
          <p:cNvSpPr/>
          <p:nvPr/>
        </p:nvSpPr>
        <p:spPr>
          <a:xfrm>
            <a:off x="5389328" y="154195"/>
            <a:ext cx="2554627" cy="4650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Apertura de capital social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4 Rectángulo"/>
          <p:cNvSpPr/>
          <p:nvPr/>
        </p:nvSpPr>
        <p:spPr>
          <a:xfrm>
            <a:off x="5389328" y="759469"/>
            <a:ext cx="2554627" cy="4650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Exoneración ISD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4 Rectángulo"/>
          <p:cNvSpPr/>
          <p:nvPr/>
        </p:nvSpPr>
        <p:spPr>
          <a:xfrm>
            <a:off x="5389328" y="1438546"/>
            <a:ext cx="2554627" cy="4650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Reinversión de utilidades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2 Rectángulo"/>
          <p:cNvSpPr/>
          <p:nvPr/>
        </p:nvSpPr>
        <p:spPr>
          <a:xfrm>
            <a:off x="96922" y="669179"/>
            <a:ext cx="2105261" cy="3960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GENERALES</a:t>
            </a:r>
          </a:p>
        </p:txBody>
      </p:sp>
      <p:sp>
        <p:nvSpPr>
          <p:cNvPr id="18" name="4 Rectángulo"/>
          <p:cNvSpPr/>
          <p:nvPr/>
        </p:nvSpPr>
        <p:spPr>
          <a:xfrm>
            <a:off x="8844486" y="154195"/>
            <a:ext cx="2554627" cy="4650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Créditos Financiamiento (compra de acciones)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4 Rectángulo"/>
          <p:cNvSpPr/>
          <p:nvPr/>
        </p:nvSpPr>
        <p:spPr>
          <a:xfrm>
            <a:off x="8844485" y="821747"/>
            <a:ext cx="2554627" cy="4650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Importación de B y S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4 Rectángulo"/>
          <p:cNvSpPr/>
          <p:nvPr/>
        </p:nvSpPr>
        <p:spPr>
          <a:xfrm>
            <a:off x="8844485" y="1508976"/>
            <a:ext cx="2554627" cy="4650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Activos Productivos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3 Rectángulo"/>
          <p:cNvSpPr/>
          <p:nvPr/>
        </p:nvSpPr>
        <p:spPr>
          <a:xfrm>
            <a:off x="8844482" y="2901325"/>
            <a:ext cx="2554627" cy="3403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 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Inversiones nuevas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3 Rectángulo"/>
          <p:cNvSpPr/>
          <p:nvPr/>
        </p:nvSpPr>
        <p:spPr>
          <a:xfrm>
            <a:off x="8844482" y="3308427"/>
            <a:ext cx="2554627" cy="3403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Sectores Priorizados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3 Rectángulo"/>
          <p:cNvSpPr/>
          <p:nvPr/>
        </p:nvSpPr>
        <p:spPr>
          <a:xfrm>
            <a:off x="8844482" y="3763390"/>
            <a:ext cx="2554627" cy="3403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Sustituyan M y fomenten X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4 Rectángulo"/>
          <p:cNvSpPr/>
          <p:nvPr/>
        </p:nvSpPr>
        <p:spPr>
          <a:xfrm>
            <a:off x="2834697" y="4948960"/>
            <a:ext cx="1727891" cy="6103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Generales + Sectoriales</a:t>
            </a:r>
            <a:endParaRPr lang="es-EC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3 Rectángulo"/>
          <p:cNvSpPr/>
          <p:nvPr/>
        </p:nvSpPr>
        <p:spPr>
          <a:xfrm>
            <a:off x="8844482" y="6159878"/>
            <a:ext cx="2554627" cy="5136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Proceso Productivo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Conector recto de flecha 25"/>
          <p:cNvCxnSpPr/>
          <p:nvPr/>
        </p:nvCxnSpPr>
        <p:spPr>
          <a:xfrm>
            <a:off x="2291178" y="935161"/>
            <a:ext cx="5435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>
            <a:off x="2291178" y="3330632"/>
            <a:ext cx="5435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>
            <a:off x="8153409" y="386722"/>
            <a:ext cx="5435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 flipV="1">
            <a:off x="4562589" y="572567"/>
            <a:ext cx="717557" cy="3924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/>
          <p:nvPr/>
        </p:nvCxnSpPr>
        <p:spPr>
          <a:xfrm>
            <a:off x="8153409" y="1054274"/>
            <a:ext cx="5435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/>
        </p:nvCxnSpPr>
        <p:spPr>
          <a:xfrm>
            <a:off x="4591766" y="981571"/>
            <a:ext cx="688380" cy="104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/>
          <p:nvPr/>
        </p:nvCxnSpPr>
        <p:spPr>
          <a:xfrm>
            <a:off x="4562588" y="964970"/>
            <a:ext cx="685819" cy="4100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/>
          <p:nvPr/>
        </p:nvCxnSpPr>
        <p:spPr>
          <a:xfrm>
            <a:off x="8031489" y="3454602"/>
            <a:ext cx="77257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/>
          <p:nvPr/>
        </p:nvCxnSpPr>
        <p:spPr>
          <a:xfrm>
            <a:off x="8179576" y="1671073"/>
            <a:ext cx="5435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Conector recto de flecha 37"/>
          <p:cNvCxnSpPr/>
          <p:nvPr/>
        </p:nvCxnSpPr>
        <p:spPr>
          <a:xfrm flipV="1">
            <a:off x="8017065" y="3046910"/>
            <a:ext cx="786995" cy="3868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/>
          <p:nvPr/>
        </p:nvCxnSpPr>
        <p:spPr>
          <a:xfrm>
            <a:off x="8067089" y="6442860"/>
            <a:ext cx="5435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Conector recto de flecha 39"/>
          <p:cNvCxnSpPr/>
          <p:nvPr/>
        </p:nvCxnSpPr>
        <p:spPr>
          <a:xfrm>
            <a:off x="4633737" y="3389564"/>
            <a:ext cx="5435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Conector recto de flecha 42"/>
          <p:cNvCxnSpPr/>
          <p:nvPr/>
        </p:nvCxnSpPr>
        <p:spPr>
          <a:xfrm>
            <a:off x="8017065" y="3478090"/>
            <a:ext cx="706031" cy="4388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Conector recto de flecha 55"/>
          <p:cNvCxnSpPr/>
          <p:nvPr/>
        </p:nvCxnSpPr>
        <p:spPr>
          <a:xfrm flipH="1">
            <a:off x="3659010" y="5610413"/>
            <a:ext cx="15409" cy="3081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Conector recto de flecha 57"/>
          <p:cNvCxnSpPr/>
          <p:nvPr/>
        </p:nvCxnSpPr>
        <p:spPr>
          <a:xfrm>
            <a:off x="4581014" y="5808028"/>
            <a:ext cx="77257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Conector recto de flecha 58"/>
          <p:cNvCxnSpPr/>
          <p:nvPr/>
        </p:nvCxnSpPr>
        <p:spPr>
          <a:xfrm flipV="1">
            <a:off x="4566590" y="5075781"/>
            <a:ext cx="681817" cy="7114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Conector recto de flecha 59"/>
          <p:cNvCxnSpPr/>
          <p:nvPr/>
        </p:nvCxnSpPr>
        <p:spPr>
          <a:xfrm>
            <a:off x="4566590" y="5831516"/>
            <a:ext cx="713555" cy="842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Abrir llave 66"/>
          <p:cNvSpPr/>
          <p:nvPr/>
        </p:nvSpPr>
        <p:spPr>
          <a:xfrm>
            <a:off x="2386315" y="5164685"/>
            <a:ext cx="277579" cy="1386906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2837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1" grpId="0" animBg="1"/>
      <p:bldP spid="14" grpId="0" animBg="1"/>
      <p:bldP spid="15" grpId="0" animBg="1"/>
      <p:bldP spid="10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6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t="18102" r="-1161" b="11493"/>
          <a:stretch/>
        </p:blipFill>
        <p:spPr>
          <a:xfrm>
            <a:off x="5738222" y="2945438"/>
            <a:ext cx="5519704" cy="2871989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682915" y="5983678"/>
            <a:ext cx="4288330" cy="76344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Incremento </a:t>
            </a:r>
            <a:r>
              <a:rPr lang="es-EC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</a:t>
            </a:r>
            <a:r>
              <a:rPr lang="es-EC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productividad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 </a:t>
            </a:r>
            <a:r>
              <a:rPr lang="es-EC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agregado a nuestros productos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/>
          <a:srcRect l="3624" t="14936" r="2133"/>
          <a:stretch/>
        </p:blipFill>
        <p:spPr>
          <a:xfrm>
            <a:off x="790924" y="2905032"/>
            <a:ext cx="4559121" cy="2952803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 rot="2896407">
            <a:off x="5670191" y="2488857"/>
            <a:ext cx="546281" cy="1427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NUEVA</a:t>
            </a:r>
            <a:endParaRPr lang="es-EC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5274846" y="5983678"/>
            <a:ext cx="3548385" cy="7634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Sustitución de 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Fomentar las exportaciones</a:t>
            </a:r>
            <a:endParaRPr lang="es-EC"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ángulo 24"/>
          <p:cNvSpPr/>
          <p:nvPr/>
        </p:nvSpPr>
        <p:spPr>
          <a:xfrm rot="3176363">
            <a:off x="816781" y="2409598"/>
            <a:ext cx="504435" cy="16543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ACTUAL</a:t>
            </a:r>
            <a:endParaRPr lang="es-EC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4" descr="http://image.slidesharecdn.com/presentacionvisionproductivaplancti-110929151139-phpapp02/95/presentacion-vision-productiva-plan-cti-7-728.jpg?cb=131730922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8" t="26399" r="15756" b="49827"/>
          <a:stretch/>
        </p:blipFill>
        <p:spPr bwMode="auto">
          <a:xfrm>
            <a:off x="30049" y="1056450"/>
            <a:ext cx="5998686" cy="148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image.slidesharecdn.com/presentacionvisionproductivaplancti-110929151139-phpapp02/95/presentacion-vision-productiva-plan-cti-7-728.jpg?cb=131730922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8" t="50042" r="20802" b="26094"/>
          <a:stretch/>
        </p:blipFill>
        <p:spPr bwMode="auto">
          <a:xfrm>
            <a:off x="6028735" y="1120845"/>
            <a:ext cx="5312542" cy="141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://image.slidesharecdn.com/presentacionvisionproductivaplancti-110929151139-phpapp02/95/presentacion-vision-productiva-plan-cti-7-728.jpg?cb=131730922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8" t="75102" r="65593" b="16253"/>
          <a:stretch/>
        </p:blipFill>
        <p:spPr bwMode="auto">
          <a:xfrm>
            <a:off x="6035900" y="545477"/>
            <a:ext cx="2026278" cy="58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://image.slidesharecdn.com/presentacionvisionproductivaplancti-110929151139-phpapp02/95/presentacion-vision-productiva-plan-cti-7-728.jpg?cb=131730922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1" t="72832" r="22163" b="16520"/>
          <a:stretch/>
        </p:blipFill>
        <p:spPr bwMode="auto">
          <a:xfrm>
            <a:off x="8899516" y="442445"/>
            <a:ext cx="2441761" cy="67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ángulo 36"/>
          <p:cNvSpPr/>
          <p:nvPr/>
        </p:nvSpPr>
        <p:spPr>
          <a:xfrm rot="5400000">
            <a:off x="4524449" y="-4524451"/>
            <a:ext cx="545480" cy="95943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Sectores Priorizados – Matriz Productiva</a:t>
            </a:r>
            <a:endParaRPr lang="es-EC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227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5601" y="-11331"/>
            <a:ext cx="7940966" cy="716924"/>
          </a:xfrm>
        </p:spPr>
        <p:txBody>
          <a:bodyPr>
            <a:noAutofit/>
          </a:bodyPr>
          <a:lstStyle/>
          <a:p>
            <a:r>
              <a:rPr lang="es-EC" b="1" dirty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Micro, Pequeñas y Medianas Empresas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98" y="1546457"/>
            <a:ext cx="3757411" cy="375741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314035" y="1407074"/>
            <a:ext cx="1712890" cy="73866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63% Empleo</a:t>
            </a:r>
          </a:p>
          <a:p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40% PIB Regional</a:t>
            </a:r>
          </a:p>
          <a:p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90% MiPyMES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1779081" y="3072541"/>
            <a:ext cx="534954" cy="529393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06509" y="3504099"/>
            <a:ext cx="1729927" cy="73866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Microempresas</a:t>
            </a:r>
          </a:p>
          <a:p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PyMES</a:t>
            </a:r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riángulo isósceles 7"/>
          <p:cNvSpPr/>
          <p:nvPr/>
        </p:nvSpPr>
        <p:spPr>
          <a:xfrm>
            <a:off x="305692" y="3551406"/>
            <a:ext cx="328681" cy="24308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Triángulo isósceles 8"/>
          <p:cNvSpPr/>
          <p:nvPr/>
        </p:nvSpPr>
        <p:spPr>
          <a:xfrm rot="10800000">
            <a:off x="307854" y="3948757"/>
            <a:ext cx="328681" cy="24308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/>
          <p:cNvSpPr/>
          <p:nvPr/>
        </p:nvSpPr>
        <p:spPr>
          <a:xfrm>
            <a:off x="0" y="5188372"/>
            <a:ext cx="2574303" cy="75632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Microempresas</a:t>
            </a:r>
          </a:p>
          <a:p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Comercio Informal</a:t>
            </a:r>
          </a:p>
          <a:p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Servicios de bajo valor agregado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0" y="5944697"/>
            <a:ext cx="2574303" cy="954107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Pequeñas</a:t>
            </a:r>
          </a:p>
          <a:p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Comercio minorista</a:t>
            </a:r>
          </a:p>
          <a:p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 Manufacturera</a:t>
            </a:r>
          </a:p>
          <a:p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Construcción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569197" y="6147035"/>
            <a:ext cx="2804773" cy="73866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Medianas y Grandes</a:t>
            </a:r>
          </a:p>
          <a:p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Sectores industriales</a:t>
            </a:r>
          </a:p>
          <a:p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Servicios de </a:t>
            </a: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mayor 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valor </a:t>
            </a: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agregado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l="6507" t="13004" r="3577" b="3295"/>
          <a:stretch/>
        </p:blipFill>
        <p:spPr>
          <a:xfrm>
            <a:off x="7069556" y="1301238"/>
            <a:ext cx="2915071" cy="3419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ángulo 13"/>
          <p:cNvSpPr/>
          <p:nvPr/>
        </p:nvSpPr>
        <p:spPr>
          <a:xfrm>
            <a:off x="9889541" y="2641497"/>
            <a:ext cx="2079807" cy="738664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70% 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PyMES</a:t>
            </a:r>
          </a:p>
          <a:p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25% 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PIB no petrolero</a:t>
            </a:r>
          </a:p>
          <a:p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70% 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Empleo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8910357" y="4060011"/>
            <a:ext cx="2260113" cy="1169551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Concentración 2008 </a:t>
            </a:r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- 2012</a:t>
            </a:r>
          </a:p>
          <a:p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90,84% 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Microempresas</a:t>
            </a:r>
          </a:p>
          <a:p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6,93</a:t>
            </a:r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Pequeñas empresas</a:t>
            </a:r>
          </a:p>
          <a:p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1,29</a:t>
            </a:r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Medianas empresas</a:t>
            </a:r>
          </a:p>
          <a:p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0,47</a:t>
            </a:r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Grandes empresas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8129397" y="2172942"/>
            <a:ext cx="534954" cy="529393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7189885" y="2388604"/>
            <a:ext cx="534954" cy="529393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lecha izquierda, derecha y arriba 19"/>
          <p:cNvSpPr/>
          <p:nvPr/>
        </p:nvSpPr>
        <p:spPr>
          <a:xfrm>
            <a:off x="4211392" y="3072541"/>
            <a:ext cx="2584002" cy="1119305"/>
          </a:xfrm>
          <a:prstGeom prst="leftRightUp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Rectángulo 20"/>
          <p:cNvSpPr/>
          <p:nvPr/>
        </p:nvSpPr>
        <p:spPr>
          <a:xfrm>
            <a:off x="3971583" y="2544309"/>
            <a:ext cx="3087068" cy="3231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 MANUFACTURERA</a:t>
            </a:r>
            <a:endParaRPr lang="es-EC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3429571" y="4704587"/>
            <a:ext cx="2584863" cy="73866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C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Sector manufacturero:</a:t>
            </a:r>
          </a:p>
          <a:p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*Producción y exportación de bienes primarios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riángulo isósceles 22"/>
          <p:cNvSpPr/>
          <p:nvPr/>
        </p:nvSpPr>
        <p:spPr>
          <a:xfrm>
            <a:off x="3600379" y="4826725"/>
            <a:ext cx="328681" cy="24308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Rectángulo 24"/>
          <p:cNvSpPr/>
          <p:nvPr/>
        </p:nvSpPr>
        <p:spPr>
          <a:xfrm>
            <a:off x="9046469" y="5704743"/>
            <a:ext cx="2696825" cy="954107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Requisitos para ser PYMES: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Trabajadores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9046470" y="667666"/>
            <a:ext cx="2696825" cy="954107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Participación de las Industrias</a:t>
            </a:r>
          </a:p>
          <a:p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Alimentos y bebidas	34,58%</a:t>
            </a:r>
          </a:p>
          <a:p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Minería 			13,20%</a:t>
            </a:r>
          </a:p>
          <a:p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Química			12,38%</a:t>
            </a:r>
          </a:p>
        </p:txBody>
      </p:sp>
    </p:spTree>
    <p:extLst>
      <p:ext uri="{BB962C8B-B14F-4D97-AF65-F5344CB8AC3E}">
        <p14:creationId xmlns:p14="http://schemas.microsoft.com/office/powerpoint/2010/main" val="2627633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7" y="64289"/>
            <a:ext cx="4087849" cy="678287"/>
          </a:xfrm>
        </p:spPr>
        <p:txBody>
          <a:bodyPr>
            <a:normAutofit/>
          </a:bodyPr>
          <a:lstStyle/>
          <a:p>
            <a:r>
              <a:rPr lang="es-EC" b="1" dirty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Sector de Alimentos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476" y="1125206"/>
            <a:ext cx="5231774" cy="523177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533592" y="621031"/>
            <a:ext cx="5002480" cy="584775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Mayor peso y crecimiento 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Industria Manufacturera</a:t>
            </a:r>
          </a:p>
          <a:p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riángulo isósceles 4"/>
          <p:cNvSpPr/>
          <p:nvPr/>
        </p:nvSpPr>
        <p:spPr>
          <a:xfrm>
            <a:off x="5646183" y="621031"/>
            <a:ext cx="328681" cy="24308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7" name="Rectángulo 6"/>
          <p:cNvSpPr/>
          <p:nvPr/>
        </p:nvSpPr>
        <p:spPr>
          <a:xfrm>
            <a:off x="596652" y="3026200"/>
            <a:ext cx="1338480" cy="954107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PIB </a:t>
            </a:r>
          </a:p>
          <a:p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20%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</a:p>
          <a:p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21%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2013</a:t>
            </a:r>
            <a:endPara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585767" y="4321054"/>
            <a:ext cx="1338480" cy="738664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Empleo</a:t>
            </a:r>
          </a:p>
          <a:p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40%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2012</a:t>
            </a:r>
            <a:endPara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935132" y="5669168"/>
            <a:ext cx="2223656" cy="1169551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Recaudación Tributaria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 la economía</a:t>
            </a:r>
          </a:p>
          <a:p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 Manufacturera</a:t>
            </a:r>
          </a:p>
          <a:p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42%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247901" y="906453"/>
            <a:ext cx="3064201" cy="1384995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Balanza Comercial</a:t>
            </a:r>
          </a:p>
          <a:p>
            <a:r>
              <a:rPr lang="es-EC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2008 - 2013</a:t>
            </a:r>
          </a:p>
          <a:p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Positiva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72,3% Exportaciones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Camarón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pescado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Extracto de aceites vegetales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Conservas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6663726" y="4376506"/>
            <a:ext cx="5519689" cy="2462213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CIUU:</a:t>
            </a:r>
          </a:p>
          <a:p>
            <a:endParaRPr lang="es-EC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Elaboración y conservación </a:t>
            </a:r>
            <a:r>
              <a:rPr lang="es-E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escados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crustáceos y </a:t>
            </a: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moluscos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Frutas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legumbres y </a:t>
            </a: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hortalizas</a:t>
            </a:r>
          </a:p>
          <a:p>
            <a:r>
              <a:rPr lang="es-E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Elaboración: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Aceites 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grasas de origen vegetal y </a:t>
            </a: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Productos lácteos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roductos 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molinería, almidones y productos derivados del </a:t>
            </a: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almidón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tros 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productos alimenticios</a:t>
            </a:r>
            <a:endPara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108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76176351"/>
              </p:ext>
            </p:extLst>
          </p:nvPr>
        </p:nvGraphicFramePr>
        <p:xfrm>
          <a:off x="-260824" y="323881"/>
          <a:ext cx="11465636" cy="628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8014" y="323882"/>
            <a:ext cx="1122782" cy="11227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9"/>
          <a:srcRect l="9055" t="21801" r="-996" b="22562"/>
          <a:stretch/>
        </p:blipFill>
        <p:spPr>
          <a:xfrm>
            <a:off x="9340796" y="323881"/>
            <a:ext cx="1415015" cy="1122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10"/>
          <a:srcRect l="24438" t="16608" r="24606" b="21869"/>
          <a:stretch/>
        </p:blipFill>
        <p:spPr>
          <a:xfrm>
            <a:off x="10813576" y="323880"/>
            <a:ext cx="1378424" cy="1122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10092" y="1578464"/>
            <a:ext cx="2162205" cy="1069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62481" y="2779465"/>
            <a:ext cx="1249295" cy="1122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4840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020" y="78616"/>
            <a:ext cx="7500751" cy="652530"/>
          </a:xfrm>
        </p:spPr>
        <p:txBody>
          <a:bodyPr>
            <a:normAutofit/>
          </a:bodyPr>
          <a:lstStyle/>
          <a:p>
            <a:r>
              <a:rPr lang="es-EC" b="1" dirty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Elementos de los Estados Financieros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124636"/>
              </p:ext>
            </p:extLst>
          </p:nvPr>
        </p:nvGraphicFramePr>
        <p:xfrm>
          <a:off x="2" y="1985944"/>
          <a:ext cx="12191998" cy="484342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651300"/>
                <a:gridCol w="1318151"/>
                <a:gridCol w="1318151"/>
                <a:gridCol w="1318151"/>
                <a:gridCol w="1317249"/>
                <a:gridCol w="1317249"/>
                <a:gridCol w="1317249"/>
                <a:gridCol w="1317249"/>
                <a:gridCol w="1317249"/>
              </a:tblGrid>
              <a:tr h="100195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2381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Activo</a:t>
                      </a:r>
                    </a:p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i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 &gt;%</a:t>
                      </a:r>
                      <a:r>
                        <a:rPr lang="es-ES" sz="1400" b="0" i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Activo NO Corriente)</a:t>
                      </a:r>
                      <a:endParaRPr lang="es-EC" sz="1800" b="0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12%</a:t>
                      </a:r>
                      <a:endParaRPr lang="es-EC" sz="20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22%</a:t>
                      </a:r>
                      <a:endParaRPr lang="es-EC" sz="20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8034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5%</a:t>
                      </a:r>
                      <a:endParaRPr lang="es-EC" sz="2000" b="0" u="non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s-EC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36%</a:t>
                      </a:r>
                      <a:endParaRPr lang="es-EC" sz="20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2381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Pasivo</a:t>
                      </a:r>
                    </a:p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i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(Financiamiento para constituir el activo)</a:t>
                      </a:r>
                      <a:endParaRPr lang="es-EC" sz="1800" b="0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11%</a:t>
                      </a:r>
                      <a:endParaRPr lang="es-EC" sz="20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22%</a:t>
                      </a:r>
                      <a:endParaRPr lang="es-EC" sz="20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8034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5%</a:t>
                      </a:r>
                      <a:endParaRPr lang="es-EC" sz="2000" b="0" u="non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lang="es-EC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b="1" kern="120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27%</a:t>
                      </a:r>
                      <a:endParaRPr lang="es-EC" sz="2000" b="1" kern="120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2381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Patrimonio</a:t>
                      </a:r>
                    </a:p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(+)Bienes y Derechos</a:t>
                      </a:r>
                    </a:p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(-) Adeuda </a:t>
                      </a:r>
                      <a:endParaRPr lang="es-EC" sz="18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15%</a:t>
                      </a:r>
                      <a:endParaRPr lang="es-EC" sz="20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22%</a:t>
                      </a:r>
                      <a:endParaRPr lang="es-EC" sz="20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8034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5%</a:t>
                      </a:r>
                      <a:endParaRPr lang="es-EC" sz="2000" b="0" u="non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s-EC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19%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30%</a:t>
                      </a:r>
                      <a:endParaRPr lang="es-EC" sz="20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2381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Ingresos</a:t>
                      </a:r>
                    </a:p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i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(Ventas )</a:t>
                      </a:r>
                      <a:endParaRPr lang="es-EC" sz="1800" b="0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b="1" kern="120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16%</a:t>
                      </a:r>
                      <a:endParaRPr lang="es-EC" sz="2000" b="1" kern="120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23%</a:t>
                      </a:r>
                      <a:endParaRPr lang="es-EC" sz="20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8034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4%</a:t>
                      </a:r>
                      <a:endParaRPr lang="es-EC" sz="2000" b="0" u="non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18%</a:t>
                      </a:r>
                      <a:endParaRPr lang="es-EC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26%</a:t>
                      </a:r>
                      <a:endParaRPr lang="es-EC" sz="20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8193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Costos y </a:t>
                      </a: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gastos</a:t>
                      </a:r>
                    </a:p>
                    <a:p>
                      <a:pPr marL="0" marR="0" indent="18034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(Operacionales)</a:t>
                      </a:r>
                      <a:endParaRPr lang="es-EC" sz="1400" b="0" i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13%</a:t>
                      </a:r>
                      <a:endParaRPr lang="es-EC" sz="20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26%</a:t>
                      </a:r>
                      <a:endParaRPr lang="es-EC" sz="20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8034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5%</a:t>
                      </a:r>
                      <a:endParaRPr lang="es-EC" sz="2000" b="0" u="non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s-EC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28%</a:t>
                      </a:r>
                      <a:endParaRPr lang="es-EC" sz="20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2381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Utilidad 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neta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s-ES" sz="2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endParaRPr lang="es-EC" sz="20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19%</a:t>
                      </a:r>
                      <a:endParaRPr lang="es-EC" sz="20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8034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5%</a:t>
                      </a:r>
                      <a:endParaRPr lang="es-EC" sz="2000" b="0" u="non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es-EC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32%</a:t>
                      </a:r>
                      <a:endParaRPr lang="es-EC" sz="20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4355561" y="1057411"/>
            <a:ext cx="290175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Periodo </a:t>
            </a:r>
            <a:r>
              <a:rPr lang="es-E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2008 – 2012 </a:t>
            </a:r>
            <a:endParaRPr lang="es-EC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219" y="1985944"/>
            <a:ext cx="1285326" cy="856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188" y="2017538"/>
            <a:ext cx="1279636" cy="8515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3061" y="1985944"/>
            <a:ext cx="1275007" cy="878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9583" y="1985945"/>
            <a:ext cx="1169417" cy="856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5956" y="1985944"/>
            <a:ext cx="1262129" cy="858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5040" y="1985944"/>
            <a:ext cx="1272447" cy="900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23079" y="1987299"/>
            <a:ext cx="1210615" cy="899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39287" y="1987300"/>
            <a:ext cx="1159172" cy="860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69218" y="28379"/>
            <a:ext cx="1122782" cy="11227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1852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639053855"/>
              </p:ext>
            </p:extLst>
          </p:nvPr>
        </p:nvGraphicFramePr>
        <p:xfrm>
          <a:off x="0" y="3201755"/>
          <a:ext cx="6967470" cy="3709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8828" y="6419"/>
            <a:ext cx="4087849" cy="678287"/>
          </a:xfrm>
        </p:spPr>
        <p:txBody>
          <a:bodyPr>
            <a:normAutofit/>
          </a:bodyPr>
          <a:lstStyle/>
          <a:p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Producción</a:t>
            </a:r>
            <a:endParaRPr lang="es-EC" b="1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48246" y="6178225"/>
            <a:ext cx="2699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solidFill>
                  <a:srgbClr val="FF0000"/>
                </a:solidFill>
              </a:rPr>
              <a:t>* Ingresos Operacionales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77006" y="1253754"/>
            <a:ext cx="72327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b="1" dirty="0" smtClean="0">
                <a:solidFill>
                  <a:schemeClr val="tx1"/>
                </a:solidFill>
              </a:rPr>
              <a:t>2008</a:t>
            </a:r>
          </a:p>
          <a:p>
            <a:r>
              <a:rPr lang="es-EC" b="1" dirty="0" smtClean="0">
                <a:solidFill>
                  <a:schemeClr val="tx1"/>
                </a:solidFill>
              </a:rPr>
              <a:t>2009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817218" y="1247054"/>
            <a:ext cx="1223412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Constante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22% - 30%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77005" y="2362904"/>
            <a:ext cx="723275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b="1" dirty="0" smtClean="0">
                <a:solidFill>
                  <a:schemeClr val="bg1"/>
                </a:solidFill>
              </a:rPr>
              <a:t>2010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875084" y="2383710"/>
            <a:ext cx="106153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14%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riángulo isósceles 13"/>
          <p:cNvSpPr/>
          <p:nvPr/>
        </p:nvSpPr>
        <p:spPr>
          <a:xfrm rot="10800000">
            <a:off x="1938413" y="2446831"/>
            <a:ext cx="328681" cy="24308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530653" y="762316"/>
            <a:ext cx="370516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Recesión económica -1,3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2009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530652" y="1354574"/>
            <a:ext cx="370517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crecimiento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2010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7712339" y="5730254"/>
            <a:ext cx="1806054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Importaciones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E</a:t>
            </a: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xportaciones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R</a:t>
            </a: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emesas, Inversión</a:t>
            </a:r>
            <a:endParaRPr lang="es-EC" dirty="0"/>
          </a:p>
        </p:txBody>
      </p:sp>
      <p:sp>
        <p:nvSpPr>
          <p:cNvPr id="18" name="Triángulo isósceles 17"/>
          <p:cNvSpPr/>
          <p:nvPr/>
        </p:nvSpPr>
        <p:spPr>
          <a:xfrm rot="10800000">
            <a:off x="9642651" y="5936390"/>
            <a:ext cx="818494" cy="704740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Triángulo isósceles 18"/>
          <p:cNvSpPr/>
          <p:nvPr/>
        </p:nvSpPr>
        <p:spPr>
          <a:xfrm>
            <a:off x="9642651" y="4856752"/>
            <a:ext cx="818494" cy="704740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Rectángulo 19"/>
          <p:cNvSpPr/>
          <p:nvPr/>
        </p:nvSpPr>
        <p:spPr>
          <a:xfrm>
            <a:off x="7697808" y="4977834"/>
            <a:ext cx="180605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Materia Prima</a:t>
            </a:r>
          </a:p>
          <a:p>
            <a:r>
              <a:rPr lang="es-ES" dirty="0" smtClean="0">
                <a:latin typeface="Times New Roman" panose="02020603050405020304" pitchFamily="18" charset="0"/>
              </a:rPr>
              <a:t>Insumos</a:t>
            </a:r>
            <a:endParaRPr lang="es-EC" dirty="0"/>
          </a:p>
        </p:txBody>
      </p:sp>
      <p:sp>
        <p:nvSpPr>
          <p:cNvPr id="21" name="Rectángulo 20"/>
          <p:cNvSpPr/>
          <p:nvPr/>
        </p:nvSpPr>
        <p:spPr>
          <a:xfrm>
            <a:off x="6530654" y="158226"/>
            <a:ext cx="370516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Créditos Hipotecarios EEUU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2008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9781441" y="3281848"/>
            <a:ext cx="186461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Crecimiento 2,8%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9781441" y="3822808"/>
            <a:ext cx="223651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América del Sur 6,1%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Conector recto de flecha 23"/>
          <p:cNvCxnSpPr/>
          <p:nvPr/>
        </p:nvCxnSpPr>
        <p:spPr>
          <a:xfrm>
            <a:off x="1167890" y="1575663"/>
            <a:ext cx="5435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>
            <a:off x="1203922" y="2568376"/>
            <a:ext cx="5435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6" name="Imagen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567" y="113291"/>
            <a:ext cx="2466975" cy="1847850"/>
          </a:xfrm>
          <a:prstGeom prst="rect">
            <a:avLst/>
          </a:prstGeom>
        </p:spPr>
      </p:pic>
      <p:sp>
        <p:nvSpPr>
          <p:cNvPr id="27" name="Abrir llave 26"/>
          <p:cNvSpPr/>
          <p:nvPr/>
        </p:nvSpPr>
        <p:spPr>
          <a:xfrm>
            <a:off x="9503862" y="3094948"/>
            <a:ext cx="277579" cy="1386906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/>
          <a:srcRect l="33959" t="2302"/>
          <a:stretch/>
        </p:blipFill>
        <p:spPr>
          <a:xfrm>
            <a:off x="7677964" y="2965004"/>
            <a:ext cx="1666946" cy="1768096"/>
          </a:xfrm>
          <a:prstGeom prst="rect">
            <a:avLst/>
          </a:prstGeom>
        </p:spPr>
      </p:pic>
      <p:sp>
        <p:nvSpPr>
          <p:cNvPr id="29" name="Flecha derecha 28"/>
          <p:cNvSpPr/>
          <p:nvPr/>
        </p:nvSpPr>
        <p:spPr>
          <a:xfrm rot="5400000">
            <a:off x="8293073" y="2026421"/>
            <a:ext cx="436728" cy="46308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Rectángulo 29"/>
          <p:cNvSpPr/>
          <p:nvPr/>
        </p:nvSpPr>
        <p:spPr>
          <a:xfrm rot="18874444">
            <a:off x="7316327" y="2750119"/>
            <a:ext cx="723275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b="1" dirty="0" smtClean="0">
                <a:solidFill>
                  <a:schemeClr val="bg1"/>
                </a:solidFill>
              </a:rPr>
              <a:t>2010</a:t>
            </a:r>
          </a:p>
        </p:txBody>
      </p:sp>
      <p:sp>
        <p:nvSpPr>
          <p:cNvPr id="31" name="Abrir llave 30"/>
          <p:cNvSpPr/>
          <p:nvPr/>
        </p:nvSpPr>
        <p:spPr>
          <a:xfrm>
            <a:off x="6142436" y="308351"/>
            <a:ext cx="277579" cy="1386906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Rectángulo 31"/>
          <p:cNvSpPr/>
          <p:nvPr/>
        </p:nvSpPr>
        <p:spPr>
          <a:xfrm>
            <a:off x="5393541" y="5936390"/>
            <a:ext cx="157393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19,79% nuevas empresas</a:t>
            </a:r>
            <a:endParaRPr lang="es-EC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riángulo isósceles 32"/>
          <p:cNvSpPr/>
          <p:nvPr/>
        </p:nvSpPr>
        <p:spPr>
          <a:xfrm>
            <a:off x="5393540" y="5939424"/>
            <a:ext cx="328681" cy="24308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093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/>
      <p:bldP spid="10" grpId="0" animBg="1"/>
      <p:bldP spid="11" grpId="0" animBg="1"/>
      <p:bldP spid="12" grpId="0" animBg="1"/>
      <p:bldP spid="13" grpId="0" animBg="1"/>
      <p:bldP spid="14" grpId="0" animBg="1"/>
      <p:bldP spid="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3553905351"/>
              </p:ext>
            </p:extLst>
          </p:nvPr>
        </p:nvGraphicFramePr>
        <p:xfrm>
          <a:off x="160121" y="692552"/>
          <a:ext cx="4807664" cy="2623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160121" y="0"/>
            <a:ext cx="4087849" cy="6782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Empleo</a:t>
            </a:r>
            <a:endParaRPr lang="es-EC" b="1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201342509"/>
              </p:ext>
            </p:extLst>
          </p:nvPr>
        </p:nvGraphicFramePr>
        <p:xfrm>
          <a:off x="5925347" y="3097568"/>
          <a:ext cx="6279593" cy="3764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2199047" y="5248611"/>
            <a:ext cx="4087849" cy="6782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Inversión</a:t>
            </a:r>
            <a:endParaRPr lang="es-EC" b="1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671664" y="830019"/>
            <a:ext cx="723275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b="1" dirty="0" smtClean="0">
                <a:solidFill>
                  <a:schemeClr val="bg1"/>
                </a:solidFill>
              </a:rPr>
              <a:t>2010</a:t>
            </a:r>
          </a:p>
        </p:txBody>
      </p:sp>
      <p:sp>
        <p:nvSpPr>
          <p:cNvPr id="8" name="Rectángulo 7"/>
          <p:cNvSpPr/>
          <p:nvPr/>
        </p:nvSpPr>
        <p:spPr>
          <a:xfrm>
            <a:off x="7211358" y="459376"/>
            <a:ext cx="347483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12,19% Industrias Manufactureras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riángulo isósceles 8"/>
          <p:cNvSpPr/>
          <p:nvPr/>
        </p:nvSpPr>
        <p:spPr>
          <a:xfrm rot="10800000">
            <a:off x="7274688" y="522497"/>
            <a:ext cx="328681" cy="24308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 flipV="1">
            <a:off x="6518603" y="765586"/>
            <a:ext cx="480454" cy="2458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160121" y="3587181"/>
            <a:ext cx="2214589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Inversión Pública: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2008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32,20%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46,70%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7211357" y="1405922"/>
            <a:ext cx="347483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Crisis Internacional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Comercio exterior (Bienes primarios)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Conector recto de flecha 19"/>
          <p:cNvCxnSpPr/>
          <p:nvPr/>
        </p:nvCxnSpPr>
        <p:spPr>
          <a:xfrm>
            <a:off x="6497009" y="1054478"/>
            <a:ext cx="502048" cy="2897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ángulo 25"/>
          <p:cNvSpPr/>
          <p:nvPr/>
        </p:nvSpPr>
        <p:spPr>
          <a:xfrm>
            <a:off x="6394939" y="6109986"/>
            <a:ext cx="1621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solidFill>
                  <a:srgbClr val="FF0000"/>
                </a:solidFill>
              </a:rPr>
              <a:t>* Activos Fijos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147129" y="4980030"/>
            <a:ext cx="72327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b="1" dirty="0" smtClean="0">
                <a:solidFill>
                  <a:schemeClr val="tx1"/>
                </a:solidFill>
              </a:rPr>
              <a:t>2008</a:t>
            </a:r>
          </a:p>
          <a:p>
            <a:r>
              <a:rPr lang="es-EC" b="1" dirty="0" smtClean="0">
                <a:solidFill>
                  <a:schemeClr val="tx1"/>
                </a:solidFill>
              </a:rPr>
              <a:t>2009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1587341" y="4973330"/>
            <a:ext cx="1223412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Constante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28% - 34%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147128" y="6089180"/>
            <a:ext cx="723275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b="1" dirty="0" smtClean="0">
                <a:solidFill>
                  <a:schemeClr val="bg1"/>
                </a:solidFill>
              </a:rPr>
              <a:t>2010</a:t>
            </a:r>
          </a:p>
        </p:txBody>
      </p:sp>
      <p:cxnSp>
        <p:nvCxnSpPr>
          <p:cNvPr id="32" name="Conector recto de flecha 31"/>
          <p:cNvCxnSpPr/>
          <p:nvPr/>
        </p:nvCxnSpPr>
        <p:spPr>
          <a:xfrm>
            <a:off x="938013" y="5301939"/>
            <a:ext cx="5435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/>
          <p:nvPr/>
        </p:nvCxnSpPr>
        <p:spPr>
          <a:xfrm>
            <a:off x="974045" y="6294652"/>
            <a:ext cx="5435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Rectángulo 33"/>
          <p:cNvSpPr/>
          <p:nvPr/>
        </p:nvSpPr>
        <p:spPr>
          <a:xfrm>
            <a:off x="1587341" y="6137119"/>
            <a:ext cx="432506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Crisis Internacional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		Exportaciones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riángulo isósceles 34"/>
          <p:cNvSpPr/>
          <p:nvPr/>
        </p:nvSpPr>
        <p:spPr>
          <a:xfrm rot="10800000">
            <a:off x="3827583" y="6231400"/>
            <a:ext cx="328681" cy="24308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82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5" grpId="0">
        <p:bldAsOne/>
      </p:bldGraphic>
      <p:bldP spid="7" grpId="0" animBg="1"/>
      <p:bldP spid="8" grpId="0" animBg="1"/>
      <p:bldP spid="9" grpId="0" animBg="1"/>
      <p:bldP spid="16" grpId="0" animBg="1"/>
      <p:bldP spid="18" grpId="0" animBg="1"/>
      <p:bldP spid="26" grpId="0"/>
      <p:bldP spid="27" grpId="0" animBg="1"/>
      <p:bldP spid="28" grpId="0" animBg="1"/>
      <p:bldP spid="29" grpId="0" animBg="1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480" y="98106"/>
            <a:ext cx="5810823" cy="756944"/>
          </a:xfrm>
        </p:spPr>
        <p:txBody>
          <a:bodyPr/>
          <a:lstStyle/>
          <a:p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del problema</a:t>
            </a:r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0168" t="2397" r="14703"/>
          <a:stretch/>
        </p:blipFill>
        <p:spPr>
          <a:xfrm>
            <a:off x="69480" y="1743898"/>
            <a:ext cx="1774209" cy="163621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69361" y="3506373"/>
            <a:ext cx="1574445" cy="3231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  <a:endParaRPr lang="es-EC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169" y="1486314"/>
            <a:ext cx="1552795" cy="8905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5928" t="3285" r="6111" b="-1"/>
          <a:stretch/>
        </p:blipFill>
        <p:spPr>
          <a:xfrm>
            <a:off x="2932040" y="2851108"/>
            <a:ext cx="1409448" cy="116078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714285" y="1852318"/>
            <a:ext cx="461665" cy="183257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LIMITANTES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02580" y="1901661"/>
            <a:ext cx="2795958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Poca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disponibilidad de recursos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5513634" y="2509061"/>
            <a:ext cx="1903085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acceso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crédito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548747" y="3092944"/>
            <a:ext cx="1965603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Limitantes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tributarios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7438" y="1962673"/>
            <a:ext cx="1781933" cy="1180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ángulo 13"/>
          <p:cNvSpPr/>
          <p:nvPr/>
        </p:nvSpPr>
        <p:spPr>
          <a:xfrm>
            <a:off x="8958141" y="4954834"/>
            <a:ext cx="237757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ubren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 necesidades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8958141" y="4518902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No:</a:t>
            </a:r>
            <a:endParaRPr lang="es-EC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6190" y="5532642"/>
            <a:ext cx="5281710" cy="1288505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8958141" y="5453981"/>
            <a:ext cx="213391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Favorece, Protección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8958141" y="6303582"/>
            <a:ext cx="174284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Varios limitantes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8991771" y="5874849"/>
            <a:ext cx="117211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Aplicables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83029" y="5453981"/>
            <a:ext cx="19187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Incumplimiento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obligaciones tributarias </a:t>
            </a:r>
          </a:p>
        </p:txBody>
      </p:sp>
      <p:sp>
        <p:nvSpPr>
          <p:cNvPr id="21" name="Flecha a la derecha con bandas 20"/>
          <p:cNvSpPr/>
          <p:nvPr/>
        </p:nvSpPr>
        <p:spPr>
          <a:xfrm>
            <a:off x="1989194" y="2258819"/>
            <a:ext cx="779151" cy="647292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Flecha a la derecha con bandas 21"/>
          <p:cNvSpPr/>
          <p:nvPr/>
        </p:nvSpPr>
        <p:spPr>
          <a:xfrm>
            <a:off x="8709698" y="2275844"/>
            <a:ext cx="779151" cy="647292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Flecha a la derecha con bandas 22"/>
          <p:cNvSpPr/>
          <p:nvPr/>
        </p:nvSpPr>
        <p:spPr>
          <a:xfrm rot="5400000">
            <a:off x="10298828" y="3468240"/>
            <a:ext cx="779151" cy="647292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5" name="Conector recto de flecha 24"/>
          <p:cNvCxnSpPr/>
          <p:nvPr/>
        </p:nvCxnSpPr>
        <p:spPr>
          <a:xfrm flipH="1">
            <a:off x="6050735" y="3150038"/>
            <a:ext cx="3410286" cy="22312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Flecha a la derecha con bandas 25"/>
          <p:cNvSpPr/>
          <p:nvPr/>
        </p:nvSpPr>
        <p:spPr>
          <a:xfrm rot="5400000">
            <a:off x="1222526" y="4297905"/>
            <a:ext cx="779151" cy="647292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0583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/>
      <p:bldP spid="17" grpId="0" animBg="1"/>
      <p:bldP spid="18" grpId="0" animBg="1"/>
      <p:bldP spid="19" grpId="0" animBg="1"/>
      <p:bldP spid="20" grpId="0"/>
      <p:bldP spid="21" grpId="0" animBg="1"/>
      <p:bldP spid="22" grpId="0" animBg="1"/>
      <p:bldP spid="23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533762684"/>
              </p:ext>
            </p:extLst>
          </p:nvPr>
        </p:nvGraphicFramePr>
        <p:xfrm>
          <a:off x="4423047" y="2838734"/>
          <a:ext cx="7768953" cy="3925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6517" y="70690"/>
            <a:ext cx="4087849" cy="6782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Impuesto a la Renta</a:t>
            </a:r>
            <a:endParaRPr lang="es-EC" b="1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979346" y="10313"/>
            <a:ext cx="5212654" cy="20313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Datos Generales:</a:t>
            </a:r>
          </a:p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I.R GLOBAL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(S.R.I)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2008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112,1% Cumplimiento  20% crecimiento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2009  8,10 crecimiento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2010 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Global		 4,8%	   Anticipo del IR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2012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110,1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% Cumplimiento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*</a:t>
            </a:r>
            <a:r>
              <a:rPr lang="es-EC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Financiar el Gasto Público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42423" y="3697309"/>
            <a:ext cx="4116283" cy="20313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IR 2012: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Políticas y reformas tributarias implementadas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Controles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la evasión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tributaria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Fortalecimiento de la cultura tributaria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Nuevos impuestos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Gestión y eficiencia de la recaudación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riángulo isósceles 7"/>
          <p:cNvSpPr/>
          <p:nvPr/>
        </p:nvSpPr>
        <p:spPr>
          <a:xfrm>
            <a:off x="478561" y="3754083"/>
            <a:ext cx="374696" cy="21416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91621" y="1097614"/>
            <a:ext cx="72327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b="1" dirty="0" smtClean="0">
                <a:solidFill>
                  <a:schemeClr val="tx1"/>
                </a:solidFill>
              </a:rPr>
              <a:t>2008</a:t>
            </a:r>
          </a:p>
          <a:p>
            <a:r>
              <a:rPr lang="es-EC" b="1" dirty="0" smtClean="0">
                <a:solidFill>
                  <a:schemeClr val="tx1"/>
                </a:solidFill>
              </a:rPr>
              <a:t>2009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931833" y="1090914"/>
            <a:ext cx="1223412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Constante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26% - 37%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27523" y="2365305"/>
            <a:ext cx="723275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b="1" dirty="0" smtClean="0">
                <a:solidFill>
                  <a:schemeClr val="bg1"/>
                </a:solidFill>
              </a:rPr>
              <a:t>2010</a:t>
            </a:r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1282505" y="1419523"/>
            <a:ext cx="5435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1901392" y="2365305"/>
            <a:ext cx="471462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20%	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Producción	   Inversión	  Empleo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riángulo isósceles 19"/>
          <p:cNvSpPr/>
          <p:nvPr/>
        </p:nvSpPr>
        <p:spPr>
          <a:xfrm rot="10800000">
            <a:off x="2524403" y="2427008"/>
            <a:ext cx="328681" cy="24308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riángulo isósceles 20"/>
          <p:cNvSpPr/>
          <p:nvPr/>
        </p:nvSpPr>
        <p:spPr>
          <a:xfrm rot="10800000">
            <a:off x="4039774" y="2427009"/>
            <a:ext cx="328681" cy="24308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riángulo isósceles 21"/>
          <p:cNvSpPr/>
          <p:nvPr/>
        </p:nvSpPr>
        <p:spPr>
          <a:xfrm rot="10800000">
            <a:off x="5390804" y="2442191"/>
            <a:ext cx="328681" cy="24308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riángulo isósceles 23"/>
          <p:cNvSpPr/>
          <p:nvPr/>
        </p:nvSpPr>
        <p:spPr>
          <a:xfrm rot="10800000">
            <a:off x="8919695" y="1211310"/>
            <a:ext cx="328681" cy="24308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riángulo isósceles 24"/>
          <p:cNvSpPr/>
          <p:nvPr/>
        </p:nvSpPr>
        <p:spPr>
          <a:xfrm rot="10800000">
            <a:off x="10031141" y="1211310"/>
            <a:ext cx="328681" cy="24308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Conector recto de flecha 29"/>
          <p:cNvCxnSpPr/>
          <p:nvPr/>
        </p:nvCxnSpPr>
        <p:spPr>
          <a:xfrm>
            <a:off x="1214896" y="2549971"/>
            <a:ext cx="5435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847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7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5603" y="175826"/>
            <a:ext cx="8196952" cy="551123"/>
          </a:xfrm>
        </p:spPr>
        <p:txBody>
          <a:bodyPr>
            <a:noAutofit/>
          </a:bodyPr>
          <a:lstStyle/>
          <a:p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Resultados </a:t>
            </a:r>
            <a:r>
              <a:rPr lang="es-EC" b="1" dirty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 las encuestas </a:t>
            </a:r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realizadas</a:t>
            </a:r>
            <a:endParaRPr lang="es-EC" b="1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149694" y="1001203"/>
            <a:ext cx="1480196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70% empresas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99567" y="1838188"/>
            <a:ext cx="615553" cy="301090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s-EC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EMPLEO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175790" y="1739052"/>
            <a:ext cx="1466341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Trabajadores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121984" y="2511216"/>
            <a:ext cx="146634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Salario Digno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433594" y="1517354"/>
            <a:ext cx="1552793" cy="855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Deducción por compensación del SD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5228084" y="1415477"/>
            <a:ext cx="1847341" cy="1067582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5297437" y="1326934"/>
            <a:ext cx="1972032" cy="1156125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2121984" y="3655152"/>
            <a:ext cx="146634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Contrataciones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2108907" y="4433592"/>
            <a:ext cx="146634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10 Trabajadores anuales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2121984" y="5644107"/>
            <a:ext cx="146634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Fuentes de trabajo limitadas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5340001" y="4379459"/>
            <a:ext cx="159218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Deducción por costo de contratación</a:t>
            </a:r>
          </a:p>
        </p:txBody>
      </p:sp>
      <p:cxnSp>
        <p:nvCxnSpPr>
          <p:cNvPr id="23" name="Conector recto 22"/>
          <p:cNvCxnSpPr/>
          <p:nvPr/>
        </p:nvCxnSpPr>
        <p:spPr>
          <a:xfrm flipV="1">
            <a:off x="5165738" y="4188830"/>
            <a:ext cx="1972032" cy="1156125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5084842" y="4233102"/>
            <a:ext cx="1847341" cy="1067582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5" name="Rectángulo 24"/>
          <p:cNvSpPr/>
          <p:nvPr/>
        </p:nvSpPr>
        <p:spPr>
          <a:xfrm rot="5400000">
            <a:off x="9965533" y="2554500"/>
            <a:ext cx="800219" cy="1923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s-EC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Incentivos</a:t>
            </a:r>
          </a:p>
          <a:p>
            <a:pPr algn="ctr"/>
            <a:r>
              <a:rPr lang="es-EC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APLICA</a:t>
            </a:r>
          </a:p>
        </p:txBody>
      </p:sp>
      <p:sp>
        <p:nvSpPr>
          <p:cNvPr id="17" name="Abrir llave 16"/>
          <p:cNvSpPr/>
          <p:nvPr/>
        </p:nvSpPr>
        <p:spPr>
          <a:xfrm>
            <a:off x="1569942" y="1113544"/>
            <a:ext cx="313885" cy="1937707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Abrir llave 17"/>
          <p:cNvSpPr/>
          <p:nvPr/>
        </p:nvSpPr>
        <p:spPr>
          <a:xfrm>
            <a:off x="1569940" y="3698644"/>
            <a:ext cx="333455" cy="2606622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6" name="Conector recto de flecha 25"/>
          <p:cNvCxnSpPr/>
          <p:nvPr/>
        </p:nvCxnSpPr>
        <p:spPr>
          <a:xfrm>
            <a:off x="2806696" y="1376301"/>
            <a:ext cx="2313" cy="2972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/>
        </p:nvCxnSpPr>
        <p:spPr>
          <a:xfrm>
            <a:off x="2791150" y="4082252"/>
            <a:ext cx="2313" cy="2972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/>
          <p:nvPr/>
        </p:nvCxnSpPr>
        <p:spPr>
          <a:xfrm>
            <a:off x="2788837" y="5300684"/>
            <a:ext cx="2313" cy="2972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/>
          <p:nvPr/>
        </p:nvCxnSpPr>
        <p:spPr>
          <a:xfrm>
            <a:off x="2795501" y="2143150"/>
            <a:ext cx="2313" cy="2972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Igual que 9"/>
          <p:cNvSpPr/>
          <p:nvPr/>
        </p:nvSpPr>
        <p:spPr>
          <a:xfrm>
            <a:off x="3848669" y="1616737"/>
            <a:ext cx="1096599" cy="756317"/>
          </a:xfrm>
          <a:prstGeom prst="mathEqua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36" name="Igual que 35"/>
          <p:cNvSpPr/>
          <p:nvPr/>
        </p:nvSpPr>
        <p:spPr>
          <a:xfrm>
            <a:off x="3943297" y="4470931"/>
            <a:ext cx="1096599" cy="756317"/>
          </a:xfrm>
          <a:prstGeom prst="mathEqua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1" name="Flecha a la derecha con bandas 10"/>
          <p:cNvSpPr/>
          <p:nvPr/>
        </p:nvSpPr>
        <p:spPr>
          <a:xfrm>
            <a:off x="7486703" y="3051251"/>
            <a:ext cx="1590903" cy="930496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50902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17" grpId="0" animBg="1"/>
      <p:bldP spid="18" grpId="0" animBg="1"/>
      <p:bldP spid="10" grpId="0" animBg="1"/>
      <p:bldP spid="36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821638" y="339788"/>
            <a:ext cx="1480196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0% empresas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94775" y="215426"/>
            <a:ext cx="615553" cy="301090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s-EC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800855" y="903773"/>
            <a:ext cx="146634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6 -10 años en el mercado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791680" y="1720878"/>
            <a:ext cx="146634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Pequeña empresa</a:t>
            </a:r>
          </a:p>
        </p:txBody>
      </p:sp>
      <p:sp>
        <p:nvSpPr>
          <p:cNvPr id="9" name="Rectángulo 8"/>
          <p:cNvSpPr/>
          <p:nvPr/>
        </p:nvSpPr>
        <p:spPr>
          <a:xfrm>
            <a:off x="8619936" y="1465363"/>
            <a:ext cx="146634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Deducción en costos que mejoren la producción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8219633" y="1220194"/>
            <a:ext cx="2190795" cy="1506021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8295784" y="1194379"/>
            <a:ext cx="2114644" cy="1619186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2800856" y="2565193"/>
            <a:ext cx="146634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Ingresos limitados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5471138" y="4864826"/>
            <a:ext cx="146634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Deducción por depreciación y amortización</a:t>
            </a:r>
          </a:p>
        </p:txBody>
      </p:sp>
      <p:cxnSp>
        <p:nvCxnSpPr>
          <p:cNvPr id="23" name="Conector recto 22"/>
          <p:cNvCxnSpPr/>
          <p:nvPr/>
        </p:nvCxnSpPr>
        <p:spPr>
          <a:xfrm flipV="1">
            <a:off x="5330209" y="4653664"/>
            <a:ext cx="1972032" cy="1156125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5295648" y="4774598"/>
            <a:ext cx="1847341" cy="1067582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5" name="Rectángulo 24"/>
          <p:cNvSpPr/>
          <p:nvPr/>
        </p:nvSpPr>
        <p:spPr>
          <a:xfrm rot="5400000">
            <a:off x="5595603" y="1198594"/>
            <a:ext cx="923330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s-EC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Gastos para incrementar productividad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1519761" y="215426"/>
            <a:ext cx="492443" cy="301090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s-EC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Nivel de Ingresos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8606080" y="646915"/>
            <a:ext cx="1480196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20% empresas 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88169" y="3831462"/>
            <a:ext cx="615553" cy="301090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s-EC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INVERSIÓN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1512361" y="3831461"/>
            <a:ext cx="800219" cy="301090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s-EC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Adquisición de Activos Fijos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2740225" y="4393110"/>
            <a:ext cx="1639529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70% empresas 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2714116" y="5040496"/>
            <a:ext cx="1639818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Adquisiciones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2714116" y="5695823"/>
            <a:ext cx="163981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Misma maquinaria de constitución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7432787" y="5716217"/>
            <a:ext cx="163981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Adquisiciones exterior </a:t>
            </a:r>
          </a:p>
        </p:txBody>
      </p:sp>
      <p:sp>
        <p:nvSpPr>
          <p:cNvPr id="36" name="Rectángulo 35"/>
          <p:cNvSpPr/>
          <p:nvPr/>
        </p:nvSpPr>
        <p:spPr>
          <a:xfrm>
            <a:off x="7385267" y="4653009"/>
            <a:ext cx="1639529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70% empresas 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10390351" y="4863682"/>
            <a:ext cx="1671851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Exoneración del ISD (Financiamiento externo)</a:t>
            </a:r>
          </a:p>
        </p:txBody>
      </p:sp>
      <p:cxnSp>
        <p:nvCxnSpPr>
          <p:cNvPr id="38" name="Conector recto 37"/>
          <p:cNvCxnSpPr/>
          <p:nvPr/>
        </p:nvCxnSpPr>
        <p:spPr>
          <a:xfrm flipV="1">
            <a:off x="10240260" y="4878016"/>
            <a:ext cx="1821942" cy="1138914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>
            <a:off x="10329841" y="4851871"/>
            <a:ext cx="1732361" cy="1089029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7" name="Flecha derecha 26"/>
          <p:cNvSpPr/>
          <p:nvPr/>
        </p:nvSpPr>
        <p:spPr>
          <a:xfrm>
            <a:off x="915727" y="5209773"/>
            <a:ext cx="436728" cy="46308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Flecha derecha 27"/>
          <p:cNvSpPr/>
          <p:nvPr/>
        </p:nvSpPr>
        <p:spPr>
          <a:xfrm>
            <a:off x="915831" y="1492710"/>
            <a:ext cx="436728" cy="46308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Abrir llave 32"/>
          <p:cNvSpPr/>
          <p:nvPr/>
        </p:nvSpPr>
        <p:spPr>
          <a:xfrm>
            <a:off x="2410460" y="3897035"/>
            <a:ext cx="292395" cy="2843624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0" name="Abrir llave 39"/>
          <p:cNvSpPr/>
          <p:nvPr/>
        </p:nvSpPr>
        <p:spPr>
          <a:xfrm>
            <a:off x="2464980" y="492188"/>
            <a:ext cx="292395" cy="2843624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1" name="Flecha derecha 40"/>
          <p:cNvSpPr/>
          <p:nvPr/>
        </p:nvSpPr>
        <p:spPr>
          <a:xfrm>
            <a:off x="4686363" y="1720877"/>
            <a:ext cx="436728" cy="46308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" name="Flecha a la derecha con bandas 42"/>
          <p:cNvSpPr/>
          <p:nvPr/>
        </p:nvSpPr>
        <p:spPr>
          <a:xfrm>
            <a:off x="7142989" y="1536667"/>
            <a:ext cx="920318" cy="647292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4" name="Flecha a la derecha con bandas 43"/>
          <p:cNvSpPr/>
          <p:nvPr/>
        </p:nvSpPr>
        <p:spPr>
          <a:xfrm>
            <a:off x="4602306" y="5028380"/>
            <a:ext cx="779151" cy="647292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5" name="Flecha a la derecha con bandas 44"/>
          <p:cNvSpPr/>
          <p:nvPr/>
        </p:nvSpPr>
        <p:spPr>
          <a:xfrm>
            <a:off x="9455913" y="5068925"/>
            <a:ext cx="779151" cy="647292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46" name="Conector recto de flecha 45"/>
          <p:cNvCxnSpPr/>
          <p:nvPr/>
        </p:nvCxnSpPr>
        <p:spPr>
          <a:xfrm>
            <a:off x="9343865" y="1097978"/>
            <a:ext cx="2313" cy="2972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7" name="Conector recto de flecha 46"/>
          <p:cNvCxnSpPr/>
          <p:nvPr/>
        </p:nvCxnSpPr>
        <p:spPr>
          <a:xfrm>
            <a:off x="8185721" y="5159785"/>
            <a:ext cx="2313" cy="2972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328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9" grpId="0" animBg="1"/>
      <p:bldP spid="22" grpId="0" animBg="1"/>
      <p:bldP spid="25" grpId="0" animBg="1"/>
      <p:bldP spid="18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27" grpId="0" animBg="1"/>
      <p:bldP spid="28" grpId="0" animBg="1"/>
      <p:bldP spid="33" grpId="0" animBg="1"/>
      <p:bldP spid="40" grpId="0" animBg="1"/>
      <p:bldP spid="41" grpId="0" animBg="1"/>
      <p:bldP spid="43" grpId="0" animBg="1"/>
      <p:bldP spid="44" grpId="0" animBg="1"/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29163" y="121296"/>
            <a:ext cx="800219" cy="22432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s-EC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IMPUESTO A LA RENTA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793073" y="941323"/>
            <a:ext cx="1480196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60% empresas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806928" y="1553192"/>
            <a:ext cx="1466341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beneficioso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639095" y="576155"/>
            <a:ext cx="146634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disminución significativa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806928" y="329454"/>
            <a:ext cx="1480196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s-EC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22% IR</a:t>
            </a:r>
            <a:endParaRPr lang="es-EC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635434" y="815627"/>
            <a:ext cx="146634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Exoneración del Anticipo del IR</a:t>
            </a:r>
          </a:p>
        </p:txBody>
      </p:sp>
      <p:sp>
        <p:nvSpPr>
          <p:cNvPr id="9" name="Rectángulo 8"/>
          <p:cNvSpPr/>
          <p:nvPr/>
        </p:nvSpPr>
        <p:spPr>
          <a:xfrm>
            <a:off x="7283562" y="1825931"/>
            <a:ext cx="146634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Después del COPCI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7271342" y="160177"/>
            <a:ext cx="1466341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80% empresas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7271342" y="730118"/>
            <a:ext cx="159219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Constituidas entre 2006 - 2010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10524928" y="730118"/>
            <a:ext cx="1646034" cy="982075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V="1">
            <a:off x="10566246" y="697334"/>
            <a:ext cx="1625754" cy="1014859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Abrir llave 13"/>
          <p:cNvSpPr/>
          <p:nvPr/>
        </p:nvSpPr>
        <p:spPr>
          <a:xfrm>
            <a:off x="6640638" y="109524"/>
            <a:ext cx="339328" cy="2243202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Abrir llave 14"/>
          <p:cNvSpPr/>
          <p:nvPr/>
        </p:nvSpPr>
        <p:spPr>
          <a:xfrm>
            <a:off x="1330673" y="274042"/>
            <a:ext cx="313885" cy="1937707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Flecha a la derecha con bandas 15"/>
          <p:cNvSpPr/>
          <p:nvPr/>
        </p:nvSpPr>
        <p:spPr>
          <a:xfrm>
            <a:off x="3640548" y="668008"/>
            <a:ext cx="779151" cy="647292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Flecha a la derecha con bandas 16"/>
          <p:cNvSpPr/>
          <p:nvPr/>
        </p:nvSpPr>
        <p:spPr>
          <a:xfrm>
            <a:off x="9304655" y="786954"/>
            <a:ext cx="779151" cy="647292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3984223318"/>
              </p:ext>
            </p:extLst>
          </p:nvPr>
        </p:nvGraphicFramePr>
        <p:xfrm>
          <a:off x="9434" y="4135272"/>
          <a:ext cx="12192001" cy="2579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ítulo 1"/>
          <p:cNvSpPr>
            <a:spLocks noGrp="1"/>
          </p:cNvSpPr>
          <p:nvPr>
            <p:ph type="title"/>
          </p:nvPr>
        </p:nvSpPr>
        <p:spPr>
          <a:xfrm>
            <a:off x="16627" y="2980221"/>
            <a:ext cx="6624011" cy="706582"/>
          </a:xfrm>
        </p:spPr>
        <p:txBody>
          <a:bodyPr>
            <a:normAutofit/>
          </a:bodyPr>
          <a:lstStyle/>
          <a:p>
            <a:r>
              <a:rPr lang="es-EC" b="1" dirty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-</a:t>
            </a:r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b="1" dirty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ncuestas</a:t>
            </a:r>
            <a:endParaRPr lang="es-EC" b="1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97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Graphic spid="18" grpId="0">
        <p:bldAsOne/>
      </p:bldGraphic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156667678"/>
              </p:ext>
            </p:extLst>
          </p:nvPr>
        </p:nvGraphicFramePr>
        <p:xfrm>
          <a:off x="189553" y="791570"/>
          <a:ext cx="1180683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89553" y="250668"/>
            <a:ext cx="6624011" cy="706582"/>
          </a:xfrm>
        </p:spPr>
        <p:txBody>
          <a:bodyPr>
            <a:normAutofit/>
          </a:bodyPr>
          <a:lstStyle/>
          <a:p>
            <a:r>
              <a:rPr lang="es-EC" b="1" dirty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-</a:t>
            </a:r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Recomendaciones</a:t>
            </a:r>
            <a:endParaRPr lang="es-EC" b="1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620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54608068"/>
              </p:ext>
            </p:extLst>
          </p:nvPr>
        </p:nvGraphicFramePr>
        <p:xfrm>
          <a:off x="257791" y="0"/>
          <a:ext cx="1180683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7392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61563788"/>
              </p:ext>
            </p:extLst>
          </p:nvPr>
        </p:nvGraphicFramePr>
        <p:xfrm>
          <a:off x="257791" y="0"/>
          <a:ext cx="1180683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3291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20484397">
            <a:off x="591165" y="2039296"/>
            <a:ext cx="10329609" cy="1320800"/>
          </a:xfrm>
        </p:spPr>
        <p:txBody>
          <a:bodyPr>
            <a:noAutofit/>
          </a:bodyPr>
          <a:lstStyle/>
          <a:p>
            <a:r>
              <a:rPr lang="es-EC" sz="16700" b="1" dirty="0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Gracias</a:t>
            </a:r>
            <a:endParaRPr lang="es-EC" sz="16700" b="1" dirty="0"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138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82" y="140175"/>
            <a:ext cx="2529890" cy="714233"/>
          </a:xfrm>
        </p:spPr>
        <p:txBody>
          <a:bodyPr/>
          <a:lstStyle/>
          <a:p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r>
              <a:rPr lang="es-EC" b="1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EC" b="1" dirty="0"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23406" y="2604158"/>
            <a:ext cx="1766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solidFill>
                  <a:schemeClr val="accent2">
                    <a:lumMod val="75000"/>
                  </a:schemeClr>
                </a:solidFill>
              </a:rPr>
              <a:t>Específicos</a:t>
            </a:r>
            <a:endParaRPr lang="es-EC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63305" y="3224634"/>
            <a:ext cx="1048943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Identificar cuáles son los incentivos planteados en el COPCI y cuáles aplican a las pequeñas empresas.</a:t>
            </a:r>
            <a:endParaRPr lang="es-EC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Analizar si los incentivos tributarios han sido beneficiosos </a:t>
            </a:r>
            <a:endParaRPr lang="es-EC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Analizar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 se logró reducir la carga de impuestos presentados por las pequeñas 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empresas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63305" y="1474884"/>
            <a:ext cx="115318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Analizar los resultados que han generado los incentivos tributarios establecidos en el 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COPCI para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 pequeñas empresas del sector de alimentos.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23406" y="1013219"/>
            <a:ext cx="1301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solidFill>
                  <a:schemeClr val="accent2">
                    <a:lumMod val="75000"/>
                  </a:schemeClr>
                </a:solidFill>
              </a:rPr>
              <a:t>General</a:t>
            </a:r>
            <a:endParaRPr lang="es-EC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48482" y="4870466"/>
            <a:ext cx="2051805" cy="6468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b="1" dirty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Hipótesis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04248" y="5687814"/>
            <a:ext cx="114500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resultados obtenidos con la aplicación del COPCI en las pequeñas empresas del sector de alimentos han sido los esperados según su planificación.</a:t>
            </a:r>
          </a:p>
        </p:txBody>
      </p:sp>
    </p:spTree>
    <p:extLst>
      <p:ext uri="{BB962C8B-B14F-4D97-AF65-F5344CB8AC3E}">
        <p14:creationId xmlns:p14="http://schemas.microsoft.com/office/powerpoint/2010/main" val="1510048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7" grpId="0"/>
      <p:bldP spid="10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861" y="108287"/>
            <a:ext cx="8496654" cy="485873"/>
          </a:xfrm>
        </p:spPr>
        <p:txBody>
          <a:bodyPr>
            <a:noAutofit/>
          </a:bodyPr>
          <a:lstStyle/>
          <a:p>
            <a:r>
              <a:rPr lang="es-EC" b="1" dirty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Indicadores de la economía ecuatoriana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40129423"/>
              </p:ext>
            </p:extLst>
          </p:nvPr>
        </p:nvGraphicFramePr>
        <p:xfrm>
          <a:off x="265208" y="928049"/>
          <a:ext cx="11621991" cy="3085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604800125"/>
              </p:ext>
            </p:extLst>
          </p:nvPr>
        </p:nvGraphicFramePr>
        <p:xfrm>
          <a:off x="-544495" y="4237149"/>
          <a:ext cx="9778646" cy="2620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Elipse 2"/>
          <p:cNvSpPr/>
          <p:nvPr/>
        </p:nvSpPr>
        <p:spPr>
          <a:xfrm>
            <a:off x="2688609" y="3207224"/>
            <a:ext cx="504967" cy="5186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Elipse 6"/>
          <p:cNvSpPr/>
          <p:nvPr/>
        </p:nvSpPr>
        <p:spPr>
          <a:xfrm>
            <a:off x="3662441" y="2347415"/>
            <a:ext cx="568365" cy="5868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Elipse 7"/>
          <p:cNvSpPr/>
          <p:nvPr/>
        </p:nvSpPr>
        <p:spPr>
          <a:xfrm>
            <a:off x="5507839" y="2235126"/>
            <a:ext cx="568365" cy="5868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Elipse 8"/>
          <p:cNvSpPr/>
          <p:nvPr/>
        </p:nvSpPr>
        <p:spPr>
          <a:xfrm>
            <a:off x="7168462" y="2640842"/>
            <a:ext cx="568365" cy="5868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Elipse 9"/>
          <p:cNvSpPr/>
          <p:nvPr/>
        </p:nvSpPr>
        <p:spPr>
          <a:xfrm>
            <a:off x="10390300" y="2970663"/>
            <a:ext cx="568365" cy="5868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1" name="Conector recto de flecha 10"/>
          <p:cNvCxnSpPr/>
          <p:nvPr/>
        </p:nvCxnSpPr>
        <p:spPr>
          <a:xfrm flipV="1">
            <a:off x="3662441" y="5322627"/>
            <a:ext cx="2629177" cy="5049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4293188" y="5288508"/>
            <a:ext cx="5902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173%</a:t>
            </a:r>
            <a:endParaRPr lang="es-EC" sz="1400" b="1" dirty="0">
              <a:solidFill>
                <a:srgbClr val="FF0000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11298167" y="2970663"/>
            <a:ext cx="568365" cy="5868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9922665" y="6056531"/>
            <a:ext cx="2751003" cy="11320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2800" b="1" dirty="0" smtClean="0"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C" sz="2800" b="1" dirty="0"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008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P spid="3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0523" y="222002"/>
            <a:ext cx="7293572" cy="683386"/>
          </a:xfrm>
        </p:spPr>
        <p:txBody>
          <a:bodyPr>
            <a:noAutofit/>
          </a:bodyPr>
          <a:lstStyle/>
          <a:p>
            <a:r>
              <a:rPr lang="es-EC" b="1" dirty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Reformas Tributarias en el Ecuador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09454" y="3015968"/>
            <a:ext cx="461665" cy="10220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wrap="none">
            <a:spAutoFit/>
          </a:bodyPr>
          <a:lstStyle/>
          <a:p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Año 2007</a:t>
            </a:r>
            <a:endParaRPr lang="es-EC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198153" y="2645325"/>
            <a:ext cx="15064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Ley Reformatoria para la Equidad Tributaria del Ecuador 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034174" y="2859614"/>
            <a:ext cx="15378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Reformas a la Ley de Régimen Tributario Interno</a:t>
            </a:r>
            <a:endParaRPr lang="es-EC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066412" y="2337548"/>
            <a:ext cx="1346844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Anticipo del IR 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038101" y="1444400"/>
            <a:ext cx="341151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Nuevas exenciones y deducciones tributarias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7052356" y="1930274"/>
            <a:ext cx="2262414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Tarifas para el cálculo del IR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4938992" y="3632847"/>
            <a:ext cx="1503667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Impuesto al Valor Agregado 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7043386" y="4036133"/>
            <a:ext cx="326320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Transferencias gravadas con IVA tarifa 0%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7066412" y="3398223"/>
            <a:ext cx="2059475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Crédito tributario por IVA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4932064" y="5296350"/>
            <a:ext cx="1510595" cy="7848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Impuesto a los Consumos Especiales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7043386" y="5042328"/>
            <a:ext cx="358463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imponible de los productos sujetos al ICE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7038101" y="5473618"/>
            <a:ext cx="303801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Precio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 - fábrica y precio ex – aduana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7043386" y="5885994"/>
            <a:ext cx="2589427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Precio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venta al público (P.V.P)</a:t>
            </a:r>
          </a:p>
        </p:txBody>
      </p:sp>
      <p:sp>
        <p:nvSpPr>
          <p:cNvPr id="27" name="Abrir llave 26"/>
          <p:cNvSpPr/>
          <p:nvPr/>
        </p:nvSpPr>
        <p:spPr>
          <a:xfrm>
            <a:off x="2662250" y="1971684"/>
            <a:ext cx="219754" cy="2916941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Abrir llave 27"/>
          <p:cNvSpPr/>
          <p:nvPr/>
        </p:nvSpPr>
        <p:spPr>
          <a:xfrm>
            <a:off x="4494166" y="1296958"/>
            <a:ext cx="280833" cy="5357611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Abrir llave 28"/>
          <p:cNvSpPr/>
          <p:nvPr/>
        </p:nvSpPr>
        <p:spPr>
          <a:xfrm>
            <a:off x="922442" y="1971684"/>
            <a:ext cx="189552" cy="2916942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Abrir llave 29"/>
          <p:cNvSpPr/>
          <p:nvPr/>
        </p:nvSpPr>
        <p:spPr>
          <a:xfrm>
            <a:off x="6695224" y="1444400"/>
            <a:ext cx="242540" cy="1359024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Abrir llave 30"/>
          <p:cNvSpPr/>
          <p:nvPr/>
        </p:nvSpPr>
        <p:spPr>
          <a:xfrm>
            <a:off x="6695224" y="3264595"/>
            <a:ext cx="242540" cy="1359024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Abrir llave 31"/>
          <p:cNvSpPr/>
          <p:nvPr/>
        </p:nvSpPr>
        <p:spPr>
          <a:xfrm>
            <a:off x="6695224" y="4971378"/>
            <a:ext cx="242540" cy="1359024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Rectángulo 32"/>
          <p:cNvSpPr/>
          <p:nvPr/>
        </p:nvSpPr>
        <p:spPr>
          <a:xfrm>
            <a:off x="4893972" y="1827568"/>
            <a:ext cx="1574445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Impuesto a la Renta   </a:t>
            </a:r>
          </a:p>
        </p:txBody>
      </p:sp>
    </p:spTree>
    <p:extLst>
      <p:ext uri="{BB962C8B-B14F-4D97-AF65-F5344CB8AC3E}">
        <p14:creationId xmlns:p14="http://schemas.microsoft.com/office/powerpoint/2010/main" val="2018080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946713" y="411370"/>
            <a:ext cx="4759188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ISD 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0,5% al 1%,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946713" y="1079488"/>
            <a:ext cx="4820991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Reducción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 a empresas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reinviertan 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utilidades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31637" y="334436"/>
            <a:ext cx="461665" cy="10220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wrap="none">
            <a:spAutoFit/>
          </a:bodyPr>
          <a:lstStyle/>
          <a:p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Año </a:t>
            </a:r>
            <a:r>
              <a:rPr lang="es-E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937983" y="2019709"/>
            <a:ext cx="6087270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ISD 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1%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2% 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Afectar las importaciones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937983" y="2664138"/>
            <a:ext cx="6087270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Anticipo del 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 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Im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puesto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mínimo 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obligatorio 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será 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devuelto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929253" y="3218759"/>
            <a:ext cx="6096000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papel periódico y revistas gravan 12% de tarifa del IVA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875685" y="3803543"/>
            <a:ext cx="461665" cy="10220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wrap="none">
            <a:spAutoFit/>
          </a:bodyPr>
          <a:lstStyle/>
          <a:p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Año </a:t>
            </a:r>
            <a:r>
              <a:rPr lang="es-E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817270" y="4153679"/>
            <a:ext cx="259782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Código 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Producción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860753" y="2153100"/>
            <a:ext cx="461665" cy="10220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wrap="none">
            <a:spAutoFit/>
          </a:bodyPr>
          <a:lstStyle/>
          <a:p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Año </a:t>
            </a:r>
            <a:r>
              <a:rPr lang="es-E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2009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brir llave 14"/>
          <p:cNvSpPr/>
          <p:nvPr/>
        </p:nvSpPr>
        <p:spPr>
          <a:xfrm>
            <a:off x="1477222" y="181542"/>
            <a:ext cx="340048" cy="1330234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Abrir llave 15"/>
          <p:cNvSpPr/>
          <p:nvPr/>
        </p:nvSpPr>
        <p:spPr>
          <a:xfrm>
            <a:off x="1515048" y="2019709"/>
            <a:ext cx="340048" cy="1513044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Abrir llave 16"/>
          <p:cNvSpPr/>
          <p:nvPr/>
        </p:nvSpPr>
        <p:spPr>
          <a:xfrm>
            <a:off x="1477222" y="3983847"/>
            <a:ext cx="340048" cy="807094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Rectángulo 17"/>
          <p:cNvSpPr/>
          <p:nvPr/>
        </p:nvSpPr>
        <p:spPr>
          <a:xfrm>
            <a:off x="860753" y="5373279"/>
            <a:ext cx="461665" cy="10093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wrap="none">
            <a:spAutoFit/>
          </a:bodyPr>
          <a:lstStyle/>
          <a:p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Año </a:t>
            </a:r>
            <a:r>
              <a:rPr lang="es-E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brir llave 18"/>
          <p:cNvSpPr/>
          <p:nvPr/>
        </p:nvSpPr>
        <p:spPr>
          <a:xfrm>
            <a:off x="1500432" y="5321828"/>
            <a:ext cx="288093" cy="111221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Rectángulo 20"/>
          <p:cNvSpPr/>
          <p:nvPr/>
        </p:nvSpPr>
        <p:spPr>
          <a:xfrm>
            <a:off x="1817270" y="5678097"/>
            <a:ext cx="2940676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Ley de fomento ambiental 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5356020" y="6078087"/>
            <a:ext cx="2560643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ISD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2%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5%, 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5385372" y="4970331"/>
            <a:ext cx="2531291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Impuesto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ambiental 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5378789" y="5524209"/>
            <a:ext cx="2537874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mpuesto a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botellas plásticas 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1918574" y="7185579"/>
            <a:ext cx="3314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Ley Orgánica de Regulación y Control del Poder de Mercado</a:t>
            </a:r>
          </a:p>
        </p:txBody>
      </p:sp>
      <p:sp>
        <p:nvSpPr>
          <p:cNvPr id="26" name="Abrir llave 25"/>
          <p:cNvSpPr/>
          <p:nvPr/>
        </p:nvSpPr>
        <p:spPr>
          <a:xfrm>
            <a:off x="4930546" y="5006716"/>
            <a:ext cx="230105" cy="1554125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57865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80960" y="619954"/>
            <a:ext cx="461665" cy="10220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wrap="none">
            <a:spAutoFit/>
          </a:bodyPr>
          <a:lstStyle/>
          <a:p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Año 2012</a:t>
            </a:r>
            <a:endParaRPr lang="es-EC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253544" y="679679"/>
            <a:ext cx="284787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Ley Orgánica de Redistribución de los Ingresos para el Gasto Social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898844" y="727899"/>
            <a:ext cx="141706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Bono de Desarrollo Humano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6781176" y="552916"/>
            <a:ext cx="3212257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Anticipo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IR 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IFIS privadas 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781176" y="925901"/>
            <a:ext cx="3238387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Impuestos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los activos en el exterior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6807304" y="1323684"/>
            <a:ext cx="3186129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IVA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12% sobre servicios financieros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45752" y="4308116"/>
            <a:ext cx="461665" cy="10220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wrap="none">
            <a:spAutoFit/>
          </a:bodyPr>
          <a:lstStyle/>
          <a:p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Año </a:t>
            </a:r>
            <a:r>
              <a:rPr lang="es-E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endParaRPr lang="es-EC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770782" y="3301022"/>
            <a:ext cx="1797945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Ley de Régimen Tributario Interno (LRTI)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243175" y="3547243"/>
            <a:ext cx="550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IFIS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5261495" y="2692503"/>
            <a:ext cx="406181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Reducción del 10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del pago del 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</a:p>
          <a:p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Otorgamiento </a:t>
            </a: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créditos del sector productivo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261495" y="3449623"/>
            <a:ext cx="4061818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Anticipo del IR 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(Ingresos) 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5261495" y="3952706"/>
            <a:ext cx="4061818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Multa 100 hasta 250 remuneraciones básicas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1770782" y="5399120"/>
            <a:ext cx="1772991" cy="5832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Nacional para el Buen Vivir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4344123" y="5423930"/>
            <a:ext cx="112373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objetivos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5917795" y="5254653"/>
            <a:ext cx="3561943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Alcanzar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Buen Vivir 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5879072" y="5813127"/>
            <a:ext cx="3600666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Armonía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igualdad, equidad y solidaridad</a:t>
            </a:r>
          </a:p>
        </p:txBody>
      </p:sp>
      <p:sp>
        <p:nvSpPr>
          <p:cNvPr id="27" name="Abrir llave 26"/>
          <p:cNvSpPr/>
          <p:nvPr/>
        </p:nvSpPr>
        <p:spPr>
          <a:xfrm>
            <a:off x="953055" y="574883"/>
            <a:ext cx="288093" cy="111221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Abrir llave 27"/>
          <p:cNvSpPr/>
          <p:nvPr/>
        </p:nvSpPr>
        <p:spPr>
          <a:xfrm>
            <a:off x="6469618" y="536888"/>
            <a:ext cx="286767" cy="1188208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30" name="Conector recto de flecha 29"/>
          <p:cNvCxnSpPr/>
          <p:nvPr/>
        </p:nvCxnSpPr>
        <p:spPr>
          <a:xfrm>
            <a:off x="4255129" y="1130992"/>
            <a:ext cx="5435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" name="Abrir llave 30"/>
          <p:cNvSpPr/>
          <p:nvPr/>
        </p:nvSpPr>
        <p:spPr>
          <a:xfrm>
            <a:off x="965701" y="3234607"/>
            <a:ext cx="395125" cy="3217708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32" name="Conector recto de flecha 31"/>
          <p:cNvCxnSpPr/>
          <p:nvPr/>
        </p:nvCxnSpPr>
        <p:spPr>
          <a:xfrm>
            <a:off x="3711609" y="3716520"/>
            <a:ext cx="5435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/>
          <p:nvPr/>
        </p:nvCxnSpPr>
        <p:spPr>
          <a:xfrm>
            <a:off x="3711609" y="5643850"/>
            <a:ext cx="5435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4" name="Abrir llave 33"/>
          <p:cNvSpPr/>
          <p:nvPr/>
        </p:nvSpPr>
        <p:spPr>
          <a:xfrm>
            <a:off x="5591875" y="5096658"/>
            <a:ext cx="286767" cy="1188208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5" name="Abrir llave 34"/>
          <p:cNvSpPr/>
          <p:nvPr/>
        </p:nvSpPr>
        <p:spPr>
          <a:xfrm>
            <a:off x="4755459" y="2617003"/>
            <a:ext cx="325351" cy="2098098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19153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468431" y="1146220"/>
            <a:ext cx="7778600" cy="3831895"/>
          </a:xfrm>
        </p:spPr>
        <p:txBody>
          <a:bodyPr anchor="ctr"/>
          <a:lstStyle/>
          <a:p>
            <a:pPr algn="ctr"/>
            <a:r>
              <a:rPr lang="es-EC" b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CÓDIGO ORGÁNICO DE LA PRODUCCIÓN, COMERCIO E INVERSIÓN</a:t>
            </a:r>
            <a:br>
              <a:rPr lang="es-EC" b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C" b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C.O.P.C.I</a:t>
            </a:r>
            <a:endParaRPr lang="es-EC" b="1" dirty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24825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85982" y="4746935"/>
            <a:ext cx="2042584" cy="5022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29/Diciembre/2010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726862" y="642040"/>
            <a:ext cx="1359673" cy="52016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Objeto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688942" y="204650"/>
            <a:ext cx="4736321" cy="3843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Regular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proceso productivo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669054" y="722705"/>
            <a:ext cx="476985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C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Valor </a:t>
            </a:r>
            <a:r>
              <a:rPr lang="es-EC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agregado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4669053" y="1216795"/>
            <a:ext cx="476985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C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ondiciones </a:t>
            </a:r>
            <a:r>
              <a:rPr lang="es-EC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C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productividad </a:t>
            </a:r>
            <a:endParaRPr lang="es-EC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655929" y="4430974"/>
            <a:ext cx="47994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C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Transformación de la matriz productiva 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685770" y="5483726"/>
            <a:ext cx="1359673" cy="52016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Fines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4639415" y="4879879"/>
            <a:ext cx="479949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Fomentar la producción nacional 	</a:t>
            </a:r>
            <a:endParaRPr lang="es-EC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4654111" y="5405249"/>
            <a:ext cx="47711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</a:rPr>
              <a:t>Generar e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mpleo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calidad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</a:rPr>
              <a:t>y 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digno)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4639416" y="5883563"/>
            <a:ext cx="480131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</a:rPr>
              <a:t>Incentivar y regular todas las formas de inversión 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4639415" y="6373858"/>
            <a:ext cx="47858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Impulsar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</a:rPr>
              <a:t>el desarrollo productivo en 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ZEDES</a:t>
            </a:r>
            <a:endParaRPr lang="es-EC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Abrir llave 23"/>
          <p:cNvSpPr/>
          <p:nvPr/>
        </p:nvSpPr>
        <p:spPr>
          <a:xfrm>
            <a:off x="4122923" y="4522760"/>
            <a:ext cx="361708" cy="222043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6" name="Conector recto de flecha 25"/>
          <p:cNvCxnSpPr/>
          <p:nvPr/>
        </p:nvCxnSpPr>
        <p:spPr>
          <a:xfrm>
            <a:off x="1148616" y="4325990"/>
            <a:ext cx="1" cy="3690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Rectángulo 24"/>
          <p:cNvSpPr/>
          <p:nvPr/>
        </p:nvSpPr>
        <p:spPr>
          <a:xfrm>
            <a:off x="2685770" y="2851334"/>
            <a:ext cx="1359673" cy="52016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Eje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4669053" y="2041925"/>
            <a:ext cx="479949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Fomentar nuevas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inversiones </a:t>
            </a:r>
            <a:endParaRPr lang="es-EC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654111" y="2570493"/>
            <a:ext cx="481443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Enfoque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PyMes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641232" y="3061479"/>
            <a:ext cx="482731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Reconoce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mpresas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umplen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 obligaciones con el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Estado, trabajadores,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medio ambiente y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consumidores</a:t>
            </a:r>
          </a:p>
        </p:txBody>
      </p:sp>
      <p:sp>
        <p:nvSpPr>
          <p:cNvPr id="29" name="Abrir llave 28"/>
          <p:cNvSpPr/>
          <p:nvPr/>
        </p:nvSpPr>
        <p:spPr>
          <a:xfrm>
            <a:off x="4202756" y="2201559"/>
            <a:ext cx="361708" cy="169673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Abrir llave 26"/>
          <p:cNvSpPr/>
          <p:nvPr/>
        </p:nvSpPr>
        <p:spPr>
          <a:xfrm>
            <a:off x="2316270" y="480905"/>
            <a:ext cx="262428" cy="578118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Abrir llave 29"/>
          <p:cNvSpPr/>
          <p:nvPr/>
        </p:nvSpPr>
        <p:spPr>
          <a:xfrm>
            <a:off x="4182538" y="53755"/>
            <a:ext cx="361708" cy="169673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65" y="2804006"/>
            <a:ext cx="1905000" cy="1438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Triángulo isósceles 22"/>
          <p:cNvSpPr/>
          <p:nvPr/>
        </p:nvSpPr>
        <p:spPr>
          <a:xfrm>
            <a:off x="4814578" y="757917"/>
            <a:ext cx="328681" cy="24308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Triángulo isósceles 31"/>
          <p:cNvSpPr/>
          <p:nvPr/>
        </p:nvSpPr>
        <p:spPr>
          <a:xfrm>
            <a:off x="6481880" y="1264576"/>
            <a:ext cx="328681" cy="24308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66345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8" grpId="0" animBg="1"/>
      <p:bldP spid="3" grpId="0" animBg="1"/>
      <p:bldP spid="4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2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3364</TotalTime>
  <Words>1767</Words>
  <Application>Microsoft Office PowerPoint</Application>
  <PresentationFormat>Panorámica</PresentationFormat>
  <Paragraphs>434</Paragraphs>
  <Slides>27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8" baseType="lpstr">
      <vt:lpstr>Aharoni</vt:lpstr>
      <vt:lpstr>Arial</vt:lpstr>
      <vt:lpstr>Baskerville Old Face</vt:lpstr>
      <vt:lpstr>Calibri</vt:lpstr>
      <vt:lpstr>Lucida Calligraphy</vt:lpstr>
      <vt:lpstr>Symbol</vt:lpstr>
      <vt:lpstr>Times New Roman</vt:lpstr>
      <vt:lpstr>Trebuchet MS</vt:lpstr>
      <vt:lpstr>Wingdings</vt:lpstr>
      <vt:lpstr>Wingdings 3</vt:lpstr>
      <vt:lpstr>Faceta</vt:lpstr>
      <vt:lpstr>UNIVERSIDAD DE LAS FUERZAS ARMADAS     DEPARTAMENTO DE CIENCIAS ECONOMICAS ADMINISTRATIVAS Y DE COMERCIO </vt:lpstr>
      <vt:lpstr>Planteamiento del problema</vt:lpstr>
      <vt:lpstr>Objetivos:</vt:lpstr>
      <vt:lpstr>Indicadores de la economía ecuatoriana</vt:lpstr>
      <vt:lpstr>Reformas Tributarias en el Ecuador</vt:lpstr>
      <vt:lpstr>Presentación de PowerPoint</vt:lpstr>
      <vt:lpstr>Presentación de PowerPoint</vt:lpstr>
      <vt:lpstr>CÓDIGO ORGÁNICO DE LA PRODUCCIÓN, COMERCIO E INVERSIÓN C.O.P.C.I</vt:lpstr>
      <vt:lpstr>Presentación de PowerPoint</vt:lpstr>
      <vt:lpstr>Incentivos Tributarios</vt:lpstr>
      <vt:lpstr>Incentivos Tributarios Aplicables a las PYMES establecidos en el COPCI</vt:lpstr>
      <vt:lpstr>Presentación de PowerPoint</vt:lpstr>
      <vt:lpstr>Presentación de PowerPoint</vt:lpstr>
      <vt:lpstr>Micro, Pequeñas y Medianas Empresas </vt:lpstr>
      <vt:lpstr>Sector de Alimentos</vt:lpstr>
      <vt:lpstr>Presentación de PowerPoint</vt:lpstr>
      <vt:lpstr>Elementos de los Estados Financieros</vt:lpstr>
      <vt:lpstr>Producción</vt:lpstr>
      <vt:lpstr>Presentación de PowerPoint</vt:lpstr>
      <vt:lpstr>Presentación de PowerPoint</vt:lpstr>
      <vt:lpstr>Resultados de las encuestas realizadas</vt:lpstr>
      <vt:lpstr>Presentación de PowerPoint</vt:lpstr>
      <vt:lpstr>Conclusiones - Encuestas</vt:lpstr>
      <vt:lpstr>Conclusiones - Recomendaciones</vt:lpstr>
      <vt:lpstr>Presentación de PowerPoint</vt:lpstr>
      <vt:lpstr>Presentación de PowerPoint</vt:lpstr>
      <vt:lpstr>Gracias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DE LAS FUERZAS ARMADAS     DEPARTAMENTO DE CIENCIAS ECONOMICAS ADMINISTRATIVAS Y DE COMERCIO</dc:title>
  <dc:creator>Xime Acosta C.</dc:creator>
  <cp:lastModifiedBy>Xime Acosta C.</cp:lastModifiedBy>
  <cp:revision>146</cp:revision>
  <dcterms:created xsi:type="dcterms:W3CDTF">2016-02-13T20:26:25Z</dcterms:created>
  <dcterms:modified xsi:type="dcterms:W3CDTF">2016-02-22T01:50:44Z</dcterms:modified>
</cp:coreProperties>
</file>