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8" r:id="rId3"/>
    <p:sldId id="266" r:id="rId4"/>
    <p:sldId id="268" r:id="rId5"/>
    <p:sldId id="28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ENCUESTA%20%20VEHICULOS%20GALO%20PERE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ENCUESTA%20%20VEHICULOS%20GALO%20PERE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ENCUESTA%20%20VEHICULOS%20GALO%20PERE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ENCUESTA%20%20VEHICULOS%20GALO%20PERE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'[ENCUESTA  VEHICULOS GALO PEREZ.xlsx]Hoja2'!$B$28:$B$31</c:f>
              <c:strCache>
                <c:ptCount val="4"/>
                <c:pt idx="0">
                  <c:v>$500-$1.000</c:v>
                </c:pt>
                <c:pt idx="1">
                  <c:v>$1.000-$5.000</c:v>
                </c:pt>
                <c:pt idx="2">
                  <c:v>$5.000-$10.000</c:v>
                </c:pt>
                <c:pt idx="3">
                  <c:v>$15.000-$20.000</c:v>
                </c:pt>
              </c:strCache>
            </c:strRef>
          </c:cat>
          <c:val>
            <c:numRef>
              <c:f>'[ENCUESTA  VEHICULOS GALO PEREZ.xlsx]Hoja2'!$C$28:$C$31</c:f>
              <c:numCache>
                <c:formatCode>General</c:formatCode>
                <c:ptCount val="4"/>
                <c:pt idx="0">
                  <c:v>18</c:v>
                </c:pt>
                <c:pt idx="1">
                  <c:v>136</c:v>
                </c:pt>
                <c:pt idx="2">
                  <c:v>148</c:v>
                </c:pt>
                <c:pt idx="3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600">
              <a:solidFill>
                <a:srgbClr val="FFFF00"/>
              </a:solidFill>
            </a:defRPr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'[ENCUESTA  VEHICULOS GALO PEREZ.xlsx]Hoja2'!$B$46:$B$50</c:f>
              <c:strCache>
                <c:ptCount val="5"/>
                <c:pt idx="0">
                  <c:v>DE  0-10</c:v>
                </c:pt>
                <c:pt idx="1">
                  <c:v>DE 10  A 20</c:v>
                </c:pt>
                <c:pt idx="2">
                  <c:v>DE 20 A 25</c:v>
                </c:pt>
                <c:pt idx="3">
                  <c:v>DE  25  A  30</c:v>
                </c:pt>
                <c:pt idx="4">
                  <c:v>30 O MAS</c:v>
                </c:pt>
              </c:strCache>
            </c:strRef>
          </c:cat>
          <c:val>
            <c:numRef>
              <c:f>'[ENCUESTA  VEHICULOS GALO PEREZ.xlsx]Hoja2'!$C$46:$C$50</c:f>
              <c:numCache>
                <c:formatCode>General</c:formatCode>
                <c:ptCount val="5"/>
                <c:pt idx="0">
                  <c:v>40</c:v>
                </c:pt>
                <c:pt idx="1">
                  <c:v>42</c:v>
                </c:pt>
                <c:pt idx="2">
                  <c:v>124</c:v>
                </c:pt>
                <c:pt idx="3">
                  <c:v>78</c:v>
                </c:pt>
                <c:pt idx="4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>
              <a:solidFill>
                <a:srgbClr val="FFFF00"/>
              </a:solidFill>
            </a:defRPr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'[ENCUESTA  VEHICULOS GALO PEREZ.xlsx]Hoja2'!$B$56:$B$57</c:f>
              <c:strCache>
                <c:ptCount val="2"/>
                <c:pt idx="0">
                  <c:v>SI </c:v>
                </c:pt>
                <c:pt idx="1">
                  <c:v>NO </c:v>
                </c:pt>
              </c:strCache>
            </c:strRef>
          </c:cat>
          <c:val>
            <c:numRef>
              <c:f>'[ENCUESTA  VEHICULOS GALO PEREZ.xlsx]Hoja2'!$C$56:$C$57</c:f>
              <c:numCache>
                <c:formatCode>General</c:formatCode>
                <c:ptCount val="2"/>
                <c:pt idx="0">
                  <c:v>150</c:v>
                </c:pt>
                <c:pt idx="1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>
              <a:solidFill>
                <a:srgbClr val="FFFF00"/>
              </a:solidFill>
            </a:defRPr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'[ENCUESTA  VEHICULOS GALO PEREZ.xlsx]Hoja2'!$B$64:$B$66</c:f>
              <c:strCache>
                <c:ptCount val="3"/>
                <c:pt idx="0">
                  <c:v>COSTO </c:v>
                </c:pt>
                <c:pt idx="1">
                  <c:v>CALIDAD </c:v>
                </c:pt>
                <c:pt idx="2">
                  <c:v>SERVICIO </c:v>
                </c:pt>
              </c:strCache>
            </c:strRef>
          </c:cat>
          <c:val>
            <c:numRef>
              <c:f>'[ENCUESTA  VEHICULOS GALO PEREZ.xlsx]Hoja2'!$C$64:$C$66</c:f>
              <c:numCache>
                <c:formatCode>General</c:formatCode>
                <c:ptCount val="3"/>
                <c:pt idx="0">
                  <c:v>185</c:v>
                </c:pt>
                <c:pt idx="1">
                  <c:v>99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>
              <a:solidFill>
                <a:srgbClr val="FFFF00"/>
              </a:solidFill>
            </a:defRPr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2D67D-7895-41C2-BC97-7AED78988E2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2A84B39-713A-46E5-9E3B-4DBD06C4D6B2}">
      <dgm:prSet phldrT="[Texto]"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E77EA2E9-8D2A-4F7C-AC17-5684AFCFB88F}" type="parTrans" cxnId="{D6DB3129-03BE-4637-933F-CD7F175267AD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3843378C-210D-450B-8B2E-CFAFDF7C2A8B}" type="sibTrans" cxnId="{D6DB3129-03BE-4637-933F-CD7F175267AD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7D943E83-13E2-4729-B9C0-CE4F6097D54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EB19B304-9C4E-41BF-ADE9-4193A7ACF5B2}" type="parTrans" cxnId="{4F33EA9F-6B7B-4D13-9B5B-240ECB9C93D0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DF35700A-45E2-4C9D-8A28-1C92D0F80D56}" type="sibTrans" cxnId="{4F33EA9F-6B7B-4D13-9B5B-240ECB9C93D0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A4F10BC1-754A-449C-B67B-EEFD0B67D577}">
      <dgm:prSet phldrT="[Texto]"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C0E4FE04-E4D3-4F2F-A26E-78E37E95B4F5}" type="parTrans" cxnId="{E1483CF3-571A-41B5-8DF6-22E89B1E4FDD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EDC302EE-FE61-4273-ABB1-092DA0117308}" type="sibTrans" cxnId="{E1483CF3-571A-41B5-8DF6-22E89B1E4FDD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AA50B2DC-CC29-44F8-85DC-1614C87C8B53}">
      <dgm:prSet phldrT="[Texto]"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1C93DE87-5DDA-46BA-8817-011A483912DF}" type="parTrans" cxnId="{383A161E-7AA8-4D6F-A997-770CEACD7B97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D25CAC5A-727D-4AFA-81F4-E3BA37E1ABAA}" type="sibTrans" cxnId="{383A161E-7AA8-4D6F-A997-770CEACD7B97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60535E31-1A94-42CF-8B6C-BB7F8613D62B}">
      <dgm:prSet phldrT="[Texto]"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F5C36147-A9B1-4CB9-AB66-A976E48B622F}" type="parTrans" cxnId="{BDD15BDC-9787-49B8-A372-A71A52EED757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FBBD3EBF-8A37-4CF6-A006-662EE67ADE12}" type="sibTrans" cxnId="{BDD15BDC-9787-49B8-A372-A71A52EED757}">
      <dgm:prSet/>
      <dgm:spPr/>
      <dgm:t>
        <a:bodyPr/>
        <a:lstStyle/>
        <a:p>
          <a:endParaRPr lang="es-EC" b="1" dirty="0">
            <a:solidFill>
              <a:srgbClr val="FFFF00"/>
            </a:solidFill>
          </a:endParaRPr>
        </a:p>
      </dgm:t>
    </dgm:pt>
    <dgm:pt modelId="{485764DC-60BA-4A19-997A-30CCEB782444}" type="pres">
      <dgm:prSet presAssocID="{DF72D67D-7895-41C2-BC97-7AED78988E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2FCF2A-2BF5-4DD8-B98C-BD6B2DC49EB2}" type="pres">
      <dgm:prSet presAssocID="{32A84B39-713A-46E5-9E3B-4DBD06C4D6B2}" presName="node" presStyleLbl="node1" presStyleIdx="0" presStyleCnt="5" custLinFactNeighborX="-14991" custLinFactNeighborY="-22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00F64-66A4-4410-9562-25F613000A9F}" type="pres">
      <dgm:prSet presAssocID="{3843378C-210D-450B-8B2E-CFAFDF7C2A8B}" presName="sibTrans" presStyleLbl="sibTrans1D1" presStyleIdx="0" presStyleCnt="4"/>
      <dgm:spPr/>
      <dgm:t>
        <a:bodyPr/>
        <a:lstStyle/>
        <a:p>
          <a:endParaRPr lang="es-EC"/>
        </a:p>
      </dgm:t>
    </dgm:pt>
    <dgm:pt modelId="{DCCAA759-5756-4689-8BFC-F55AD680D785}" type="pres">
      <dgm:prSet presAssocID="{3843378C-210D-450B-8B2E-CFAFDF7C2A8B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04DF83C8-0892-4304-BB16-6BFA4CFB3326}" type="pres">
      <dgm:prSet presAssocID="{7D943E83-13E2-4729-B9C0-CE4F6097D5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959B4D-15B6-4EDF-AD38-F91E377412C1}" type="pres">
      <dgm:prSet presAssocID="{DF35700A-45E2-4C9D-8A28-1C92D0F80D56}" presName="sibTrans" presStyleLbl="sibTrans1D1" presStyleIdx="1" presStyleCnt="4"/>
      <dgm:spPr/>
      <dgm:t>
        <a:bodyPr/>
        <a:lstStyle/>
        <a:p>
          <a:endParaRPr lang="es-EC"/>
        </a:p>
      </dgm:t>
    </dgm:pt>
    <dgm:pt modelId="{EC21CCE4-37BA-42DA-90EC-39D53E5EEAFE}" type="pres">
      <dgm:prSet presAssocID="{DF35700A-45E2-4C9D-8A28-1C92D0F80D56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0839429A-6B17-4457-A200-41E0208D761A}" type="pres">
      <dgm:prSet presAssocID="{A4F10BC1-754A-449C-B67B-EEFD0B67D5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6E96F-0EC9-4781-AD72-B2DABA08D97F}" type="pres">
      <dgm:prSet presAssocID="{EDC302EE-FE61-4273-ABB1-092DA0117308}" presName="sibTrans" presStyleLbl="sibTrans1D1" presStyleIdx="2" presStyleCnt="4"/>
      <dgm:spPr/>
      <dgm:t>
        <a:bodyPr/>
        <a:lstStyle/>
        <a:p>
          <a:endParaRPr lang="es-EC"/>
        </a:p>
      </dgm:t>
    </dgm:pt>
    <dgm:pt modelId="{9E541DDB-8DDE-4BFA-B107-C29086BA65CD}" type="pres">
      <dgm:prSet presAssocID="{EDC302EE-FE61-4273-ABB1-092DA0117308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4E9440ED-905A-4986-8471-7E804A878F6E}" type="pres">
      <dgm:prSet presAssocID="{AA50B2DC-CC29-44F8-85DC-1614C87C8B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0CA35-6A73-431E-B67E-132B8B708397}" type="pres">
      <dgm:prSet presAssocID="{D25CAC5A-727D-4AFA-81F4-E3BA37E1ABAA}" presName="sibTrans" presStyleLbl="sibTrans1D1" presStyleIdx="3" presStyleCnt="4"/>
      <dgm:spPr/>
      <dgm:t>
        <a:bodyPr/>
        <a:lstStyle/>
        <a:p>
          <a:endParaRPr lang="es-EC"/>
        </a:p>
      </dgm:t>
    </dgm:pt>
    <dgm:pt modelId="{DF67B57A-536B-43FA-8E0A-18B5E3371AE9}" type="pres">
      <dgm:prSet presAssocID="{D25CAC5A-727D-4AFA-81F4-E3BA37E1ABAA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2B1E04A8-3350-4C5D-9EB6-FBCBA87B39F1}" type="pres">
      <dgm:prSet presAssocID="{60535E31-1A94-42CF-8B6C-BB7F8613D6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4895E4-B1CA-4156-A181-BF6643CC757E}" type="presOf" srcId="{32A84B39-713A-46E5-9E3B-4DBD06C4D6B2}" destId="{7D2FCF2A-2BF5-4DD8-B98C-BD6B2DC49EB2}" srcOrd="0" destOrd="0" presId="urn:microsoft.com/office/officeart/2005/8/layout/bProcess3"/>
    <dgm:cxn modelId="{0AFBD9CC-AA2B-476E-A3DE-60F6E0CA4C10}" type="presOf" srcId="{D25CAC5A-727D-4AFA-81F4-E3BA37E1ABAA}" destId="{1530CA35-6A73-431E-B67E-132B8B708397}" srcOrd="0" destOrd="0" presId="urn:microsoft.com/office/officeart/2005/8/layout/bProcess3"/>
    <dgm:cxn modelId="{BDD15BDC-9787-49B8-A372-A71A52EED757}" srcId="{DF72D67D-7895-41C2-BC97-7AED78988E20}" destId="{60535E31-1A94-42CF-8B6C-BB7F8613D62B}" srcOrd="4" destOrd="0" parTransId="{F5C36147-A9B1-4CB9-AB66-A976E48B622F}" sibTransId="{FBBD3EBF-8A37-4CF6-A006-662EE67ADE12}"/>
    <dgm:cxn modelId="{7105D41B-556D-4481-9DEB-639CE809643D}" type="presOf" srcId="{3843378C-210D-450B-8B2E-CFAFDF7C2A8B}" destId="{DCCAA759-5756-4689-8BFC-F55AD680D785}" srcOrd="1" destOrd="0" presId="urn:microsoft.com/office/officeart/2005/8/layout/bProcess3"/>
    <dgm:cxn modelId="{D6DB3129-03BE-4637-933F-CD7F175267AD}" srcId="{DF72D67D-7895-41C2-BC97-7AED78988E20}" destId="{32A84B39-713A-46E5-9E3B-4DBD06C4D6B2}" srcOrd="0" destOrd="0" parTransId="{E77EA2E9-8D2A-4F7C-AC17-5684AFCFB88F}" sibTransId="{3843378C-210D-450B-8B2E-CFAFDF7C2A8B}"/>
    <dgm:cxn modelId="{7D46FE4F-F078-405B-BDD2-6E37497A82E5}" type="presOf" srcId="{D25CAC5A-727D-4AFA-81F4-E3BA37E1ABAA}" destId="{DF67B57A-536B-43FA-8E0A-18B5E3371AE9}" srcOrd="1" destOrd="0" presId="urn:microsoft.com/office/officeart/2005/8/layout/bProcess3"/>
    <dgm:cxn modelId="{27887BC6-FA1F-4946-8150-E56B8D8B24E3}" type="presOf" srcId="{EDC302EE-FE61-4273-ABB1-092DA0117308}" destId="{E756E96F-0EC9-4781-AD72-B2DABA08D97F}" srcOrd="0" destOrd="0" presId="urn:microsoft.com/office/officeart/2005/8/layout/bProcess3"/>
    <dgm:cxn modelId="{0EF0EF49-436F-45FE-B077-D8196254EC97}" type="presOf" srcId="{EDC302EE-FE61-4273-ABB1-092DA0117308}" destId="{9E541DDB-8DDE-4BFA-B107-C29086BA65CD}" srcOrd="1" destOrd="0" presId="urn:microsoft.com/office/officeart/2005/8/layout/bProcess3"/>
    <dgm:cxn modelId="{60114B5A-58BC-4A59-9196-59BB63F06B55}" type="presOf" srcId="{7D943E83-13E2-4729-B9C0-CE4F6097D54C}" destId="{04DF83C8-0892-4304-BB16-6BFA4CFB3326}" srcOrd="0" destOrd="0" presId="urn:microsoft.com/office/officeart/2005/8/layout/bProcess3"/>
    <dgm:cxn modelId="{3A7E8C7D-46EB-4F16-9C0B-8525385B482E}" type="presOf" srcId="{A4F10BC1-754A-449C-B67B-EEFD0B67D577}" destId="{0839429A-6B17-4457-A200-41E0208D761A}" srcOrd="0" destOrd="0" presId="urn:microsoft.com/office/officeart/2005/8/layout/bProcess3"/>
    <dgm:cxn modelId="{3EA28A8A-6012-4A8C-B031-42DE41A817BB}" type="presOf" srcId="{60535E31-1A94-42CF-8B6C-BB7F8613D62B}" destId="{2B1E04A8-3350-4C5D-9EB6-FBCBA87B39F1}" srcOrd="0" destOrd="0" presId="urn:microsoft.com/office/officeart/2005/8/layout/bProcess3"/>
    <dgm:cxn modelId="{ADB4B38A-D24A-4C28-8C4C-922C620DD08E}" type="presOf" srcId="{3843378C-210D-450B-8B2E-CFAFDF7C2A8B}" destId="{42500F64-66A4-4410-9562-25F613000A9F}" srcOrd="0" destOrd="0" presId="urn:microsoft.com/office/officeart/2005/8/layout/bProcess3"/>
    <dgm:cxn modelId="{CBE9A998-C32B-4221-9CBC-908966156375}" type="presOf" srcId="{DF72D67D-7895-41C2-BC97-7AED78988E20}" destId="{485764DC-60BA-4A19-997A-30CCEB782444}" srcOrd="0" destOrd="0" presId="urn:microsoft.com/office/officeart/2005/8/layout/bProcess3"/>
    <dgm:cxn modelId="{383A161E-7AA8-4D6F-A997-770CEACD7B97}" srcId="{DF72D67D-7895-41C2-BC97-7AED78988E20}" destId="{AA50B2DC-CC29-44F8-85DC-1614C87C8B53}" srcOrd="3" destOrd="0" parTransId="{1C93DE87-5DDA-46BA-8817-011A483912DF}" sibTransId="{D25CAC5A-727D-4AFA-81F4-E3BA37E1ABAA}"/>
    <dgm:cxn modelId="{E1483CF3-571A-41B5-8DF6-22E89B1E4FDD}" srcId="{DF72D67D-7895-41C2-BC97-7AED78988E20}" destId="{A4F10BC1-754A-449C-B67B-EEFD0B67D577}" srcOrd="2" destOrd="0" parTransId="{C0E4FE04-E4D3-4F2F-A26E-78E37E95B4F5}" sibTransId="{EDC302EE-FE61-4273-ABB1-092DA0117308}"/>
    <dgm:cxn modelId="{E95F7E59-662B-477A-9FF3-363157A65FCA}" type="presOf" srcId="{DF35700A-45E2-4C9D-8A28-1C92D0F80D56}" destId="{EC21CCE4-37BA-42DA-90EC-39D53E5EEAFE}" srcOrd="1" destOrd="0" presId="urn:microsoft.com/office/officeart/2005/8/layout/bProcess3"/>
    <dgm:cxn modelId="{48295B17-0947-4113-B0D9-027A3D2C04D2}" type="presOf" srcId="{AA50B2DC-CC29-44F8-85DC-1614C87C8B53}" destId="{4E9440ED-905A-4986-8471-7E804A878F6E}" srcOrd="0" destOrd="0" presId="urn:microsoft.com/office/officeart/2005/8/layout/bProcess3"/>
    <dgm:cxn modelId="{4F33EA9F-6B7B-4D13-9B5B-240ECB9C93D0}" srcId="{DF72D67D-7895-41C2-BC97-7AED78988E20}" destId="{7D943E83-13E2-4729-B9C0-CE4F6097D54C}" srcOrd="1" destOrd="0" parTransId="{EB19B304-9C4E-41BF-ADE9-4193A7ACF5B2}" sibTransId="{DF35700A-45E2-4C9D-8A28-1C92D0F80D56}"/>
    <dgm:cxn modelId="{94E17656-FD33-4ADB-A83A-D4F449F285FC}" type="presOf" srcId="{DF35700A-45E2-4C9D-8A28-1C92D0F80D56}" destId="{67959B4D-15B6-4EDF-AD38-F91E377412C1}" srcOrd="0" destOrd="0" presId="urn:microsoft.com/office/officeart/2005/8/layout/bProcess3"/>
    <dgm:cxn modelId="{2A613080-DA47-4552-BBC6-98472756EFE6}" type="presParOf" srcId="{485764DC-60BA-4A19-997A-30CCEB782444}" destId="{7D2FCF2A-2BF5-4DD8-B98C-BD6B2DC49EB2}" srcOrd="0" destOrd="0" presId="urn:microsoft.com/office/officeart/2005/8/layout/bProcess3"/>
    <dgm:cxn modelId="{54F07593-8BF5-4070-A878-3CE37E902719}" type="presParOf" srcId="{485764DC-60BA-4A19-997A-30CCEB782444}" destId="{42500F64-66A4-4410-9562-25F613000A9F}" srcOrd="1" destOrd="0" presId="urn:microsoft.com/office/officeart/2005/8/layout/bProcess3"/>
    <dgm:cxn modelId="{00EFC428-ABD7-425D-9707-99F9CB3BF95F}" type="presParOf" srcId="{42500F64-66A4-4410-9562-25F613000A9F}" destId="{DCCAA759-5756-4689-8BFC-F55AD680D785}" srcOrd="0" destOrd="0" presId="urn:microsoft.com/office/officeart/2005/8/layout/bProcess3"/>
    <dgm:cxn modelId="{61E44190-60A2-425A-83C5-26764C985984}" type="presParOf" srcId="{485764DC-60BA-4A19-997A-30CCEB782444}" destId="{04DF83C8-0892-4304-BB16-6BFA4CFB3326}" srcOrd="2" destOrd="0" presId="urn:microsoft.com/office/officeart/2005/8/layout/bProcess3"/>
    <dgm:cxn modelId="{185B995C-D922-4D8B-BBD3-D8C4F54E9BD9}" type="presParOf" srcId="{485764DC-60BA-4A19-997A-30CCEB782444}" destId="{67959B4D-15B6-4EDF-AD38-F91E377412C1}" srcOrd="3" destOrd="0" presId="urn:microsoft.com/office/officeart/2005/8/layout/bProcess3"/>
    <dgm:cxn modelId="{02ED5D60-0914-4598-A489-4E96098D4EA3}" type="presParOf" srcId="{67959B4D-15B6-4EDF-AD38-F91E377412C1}" destId="{EC21CCE4-37BA-42DA-90EC-39D53E5EEAFE}" srcOrd="0" destOrd="0" presId="urn:microsoft.com/office/officeart/2005/8/layout/bProcess3"/>
    <dgm:cxn modelId="{E1B006AF-7D87-462A-9696-F6E0DC1FBA6A}" type="presParOf" srcId="{485764DC-60BA-4A19-997A-30CCEB782444}" destId="{0839429A-6B17-4457-A200-41E0208D761A}" srcOrd="4" destOrd="0" presId="urn:microsoft.com/office/officeart/2005/8/layout/bProcess3"/>
    <dgm:cxn modelId="{16A2451B-9461-4ACD-BB75-DEE4EF4E5730}" type="presParOf" srcId="{485764DC-60BA-4A19-997A-30CCEB782444}" destId="{E756E96F-0EC9-4781-AD72-B2DABA08D97F}" srcOrd="5" destOrd="0" presId="urn:microsoft.com/office/officeart/2005/8/layout/bProcess3"/>
    <dgm:cxn modelId="{B6135F2C-B45B-4C36-9F16-668EB7289D98}" type="presParOf" srcId="{E756E96F-0EC9-4781-AD72-B2DABA08D97F}" destId="{9E541DDB-8DDE-4BFA-B107-C29086BA65CD}" srcOrd="0" destOrd="0" presId="urn:microsoft.com/office/officeart/2005/8/layout/bProcess3"/>
    <dgm:cxn modelId="{7F8FCBBB-31C5-44E3-8C53-8C6EE3674791}" type="presParOf" srcId="{485764DC-60BA-4A19-997A-30CCEB782444}" destId="{4E9440ED-905A-4986-8471-7E804A878F6E}" srcOrd="6" destOrd="0" presId="urn:microsoft.com/office/officeart/2005/8/layout/bProcess3"/>
    <dgm:cxn modelId="{860B399F-6E36-4698-B4CC-97BC51A26B82}" type="presParOf" srcId="{485764DC-60BA-4A19-997A-30CCEB782444}" destId="{1530CA35-6A73-431E-B67E-132B8B708397}" srcOrd="7" destOrd="0" presId="urn:microsoft.com/office/officeart/2005/8/layout/bProcess3"/>
    <dgm:cxn modelId="{258BF2A0-5CD6-4C4E-B551-B644CB9543EB}" type="presParOf" srcId="{1530CA35-6A73-431E-B67E-132B8B708397}" destId="{DF67B57A-536B-43FA-8E0A-18B5E3371AE9}" srcOrd="0" destOrd="0" presId="urn:microsoft.com/office/officeart/2005/8/layout/bProcess3"/>
    <dgm:cxn modelId="{53D1FF65-3E57-4E74-8046-BC5DE1F85A91}" type="presParOf" srcId="{485764DC-60BA-4A19-997A-30CCEB782444}" destId="{2B1E04A8-3350-4C5D-9EB6-FBCBA87B39F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508AF-E89D-48BF-A87C-43B958CF68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7256BF3-D4F7-41A6-A3ED-D8E84E9F3F71}">
      <dgm:prSet phldrT="[Texto]"/>
      <dgm:spPr/>
      <dgm:t>
        <a:bodyPr/>
        <a:lstStyle/>
        <a:p>
          <a:r>
            <a:rPr lang="es-EC" dirty="0" smtClean="0"/>
            <a:t>Ensambla autos y los vende </a:t>
          </a:r>
          <a:endParaRPr lang="es-EC" dirty="0"/>
        </a:p>
      </dgm:t>
    </dgm:pt>
    <dgm:pt modelId="{27519815-4D88-442B-931F-A99A0A844459}" type="parTrans" cxnId="{AA2C56A0-D446-4F06-9F17-79BB831918D5}">
      <dgm:prSet/>
      <dgm:spPr/>
      <dgm:t>
        <a:bodyPr/>
        <a:lstStyle/>
        <a:p>
          <a:endParaRPr lang="es-EC"/>
        </a:p>
      </dgm:t>
    </dgm:pt>
    <dgm:pt modelId="{8B091E3A-5A95-4170-87F6-C6501D3F9045}" type="sibTrans" cxnId="{AA2C56A0-D446-4F06-9F17-79BB831918D5}">
      <dgm:prSet/>
      <dgm:spPr/>
      <dgm:t>
        <a:bodyPr/>
        <a:lstStyle/>
        <a:p>
          <a:endParaRPr lang="es-EC"/>
        </a:p>
      </dgm:t>
    </dgm:pt>
    <dgm:pt modelId="{76EBE38F-A136-4FB3-9A6E-8D791D9C87E0}">
      <dgm:prSet phldrT="[Texto]"/>
      <dgm:spPr/>
      <dgm:t>
        <a:bodyPr/>
        <a:lstStyle/>
        <a:p>
          <a:r>
            <a:rPr lang="es-EC" dirty="0" smtClean="0"/>
            <a:t>Tanto localmente e internacionalmente</a:t>
          </a:r>
          <a:endParaRPr lang="es-EC" dirty="0"/>
        </a:p>
      </dgm:t>
    </dgm:pt>
    <dgm:pt modelId="{E84B048F-5B90-4377-9E47-BD5FDCDBE34D}" type="parTrans" cxnId="{0D77DF0A-9C46-4F7D-AF9C-D41D352AEAC3}">
      <dgm:prSet/>
      <dgm:spPr/>
      <dgm:t>
        <a:bodyPr/>
        <a:lstStyle/>
        <a:p>
          <a:endParaRPr lang="es-EC"/>
        </a:p>
      </dgm:t>
    </dgm:pt>
    <dgm:pt modelId="{DD63A33B-F051-4F04-86FE-5CB5352BDFD7}" type="sibTrans" cxnId="{0D77DF0A-9C46-4F7D-AF9C-D41D352AEAC3}">
      <dgm:prSet/>
      <dgm:spPr/>
      <dgm:t>
        <a:bodyPr/>
        <a:lstStyle/>
        <a:p>
          <a:endParaRPr lang="es-EC"/>
        </a:p>
      </dgm:t>
    </dgm:pt>
    <dgm:pt modelId="{429CF3C0-2E69-4842-9A07-357801D3EB0B}">
      <dgm:prSet phldrT="[Texto]"/>
      <dgm:spPr/>
      <dgm:t>
        <a:bodyPr/>
        <a:lstStyle/>
        <a:p>
          <a:r>
            <a:rPr lang="es-EC" dirty="0" smtClean="0"/>
            <a:t>Principales países exporta vehículos, neumáticos y baterías: Colombia y Venezuela</a:t>
          </a:r>
          <a:endParaRPr lang="es-EC" dirty="0"/>
        </a:p>
      </dgm:t>
    </dgm:pt>
    <dgm:pt modelId="{DFBD3546-3459-43B9-99A4-22D72DB74B06}" type="parTrans" cxnId="{53835969-274D-49ED-AA97-AEB3867FF831}">
      <dgm:prSet/>
      <dgm:spPr/>
      <dgm:t>
        <a:bodyPr/>
        <a:lstStyle/>
        <a:p>
          <a:endParaRPr lang="es-EC"/>
        </a:p>
      </dgm:t>
    </dgm:pt>
    <dgm:pt modelId="{3CFF0955-AB91-4C72-BE24-CECCD12B13CA}" type="sibTrans" cxnId="{53835969-274D-49ED-AA97-AEB3867FF831}">
      <dgm:prSet/>
      <dgm:spPr/>
      <dgm:t>
        <a:bodyPr/>
        <a:lstStyle/>
        <a:p>
          <a:endParaRPr lang="es-EC"/>
        </a:p>
      </dgm:t>
    </dgm:pt>
    <dgm:pt modelId="{B067A1BF-DC58-44FC-8CA5-43F54B58BB80}" type="pres">
      <dgm:prSet presAssocID="{671508AF-E89D-48BF-A87C-43B958CF6880}" presName="Name0" presStyleCnt="0">
        <dgm:presLayoutVars>
          <dgm:dir/>
          <dgm:animLvl val="lvl"/>
          <dgm:resizeHandles val="exact"/>
        </dgm:presLayoutVars>
      </dgm:prSet>
      <dgm:spPr/>
    </dgm:pt>
    <dgm:pt modelId="{9FB8A96C-25D8-4E06-B18F-2B33839C67CE}" type="pres">
      <dgm:prSet presAssocID="{D7256BF3-D4F7-41A6-A3ED-D8E84E9F3F7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17E35-38F5-4CEB-9E71-A055574276BB}" type="pres">
      <dgm:prSet presAssocID="{8B091E3A-5A95-4170-87F6-C6501D3F9045}" presName="parTxOnlySpace" presStyleCnt="0"/>
      <dgm:spPr/>
    </dgm:pt>
    <dgm:pt modelId="{9FF17C72-CFB4-423E-87E5-F9AB7CD72AD7}" type="pres">
      <dgm:prSet presAssocID="{76EBE38F-A136-4FB3-9A6E-8D791D9C87E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4432F-2272-44C1-B293-150E99E3D97F}" type="pres">
      <dgm:prSet presAssocID="{DD63A33B-F051-4F04-86FE-5CB5352BDFD7}" presName="parTxOnlySpace" presStyleCnt="0"/>
      <dgm:spPr/>
    </dgm:pt>
    <dgm:pt modelId="{83FA32E4-0CCE-480B-9C21-CB6145BF2178}" type="pres">
      <dgm:prSet presAssocID="{429CF3C0-2E69-4842-9A07-357801D3EB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4B3A93-137E-4F08-9048-8AE3CFB27CCE}" type="presOf" srcId="{D7256BF3-D4F7-41A6-A3ED-D8E84E9F3F71}" destId="{9FB8A96C-25D8-4E06-B18F-2B33839C67CE}" srcOrd="0" destOrd="0" presId="urn:microsoft.com/office/officeart/2005/8/layout/chevron1"/>
    <dgm:cxn modelId="{53835969-274D-49ED-AA97-AEB3867FF831}" srcId="{671508AF-E89D-48BF-A87C-43B958CF6880}" destId="{429CF3C0-2E69-4842-9A07-357801D3EB0B}" srcOrd="2" destOrd="0" parTransId="{DFBD3546-3459-43B9-99A4-22D72DB74B06}" sibTransId="{3CFF0955-AB91-4C72-BE24-CECCD12B13CA}"/>
    <dgm:cxn modelId="{00A938B1-210F-4B47-B198-B56941149571}" type="presOf" srcId="{671508AF-E89D-48BF-A87C-43B958CF6880}" destId="{B067A1BF-DC58-44FC-8CA5-43F54B58BB80}" srcOrd="0" destOrd="0" presId="urn:microsoft.com/office/officeart/2005/8/layout/chevron1"/>
    <dgm:cxn modelId="{0D77DF0A-9C46-4F7D-AF9C-D41D352AEAC3}" srcId="{671508AF-E89D-48BF-A87C-43B958CF6880}" destId="{76EBE38F-A136-4FB3-9A6E-8D791D9C87E0}" srcOrd="1" destOrd="0" parTransId="{E84B048F-5B90-4377-9E47-BD5FDCDBE34D}" sibTransId="{DD63A33B-F051-4F04-86FE-5CB5352BDFD7}"/>
    <dgm:cxn modelId="{859D9AED-C7FB-45B6-BC2F-70AEC5CA1D96}" type="presOf" srcId="{429CF3C0-2E69-4842-9A07-357801D3EB0B}" destId="{83FA32E4-0CCE-480B-9C21-CB6145BF2178}" srcOrd="0" destOrd="0" presId="urn:microsoft.com/office/officeart/2005/8/layout/chevron1"/>
    <dgm:cxn modelId="{AA2C56A0-D446-4F06-9F17-79BB831918D5}" srcId="{671508AF-E89D-48BF-A87C-43B958CF6880}" destId="{D7256BF3-D4F7-41A6-A3ED-D8E84E9F3F71}" srcOrd="0" destOrd="0" parTransId="{27519815-4D88-442B-931F-A99A0A844459}" sibTransId="{8B091E3A-5A95-4170-87F6-C6501D3F9045}"/>
    <dgm:cxn modelId="{3C926A8C-833A-4325-8BF0-5867734DD7FC}" type="presOf" srcId="{76EBE38F-A136-4FB3-9A6E-8D791D9C87E0}" destId="{9FF17C72-CFB4-423E-87E5-F9AB7CD72AD7}" srcOrd="0" destOrd="0" presId="urn:microsoft.com/office/officeart/2005/8/layout/chevron1"/>
    <dgm:cxn modelId="{CAEBD37A-0236-407B-B7C2-EA79E62DE18B}" type="presParOf" srcId="{B067A1BF-DC58-44FC-8CA5-43F54B58BB80}" destId="{9FB8A96C-25D8-4E06-B18F-2B33839C67CE}" srcOrd="0" destOrd="0" presId="urn:microsoft.com/office/officeart/2005/8/layout/chevron1"/>
    <dgm:cxn modelId="{A8158BBC-F05F-4DD3-9DA7-EC01509D0EBD}" type="presParOf" srcId="{B067A1BF-DC58-44FC-8CA5-43F54B58BB80}" destId="{BF817E35-38F5-4CEB-9E71-A055574276BB}" srcOrd="1" destOrd="0" presId="urn:microsoft.com/office/officeart/2005/8/layout/chevron1"/>
    <dgm:cxn modelId="{C770667B-CEAD-4954-8B12-F7D2A6C8A861}" type="presParOf" srcId="{B067A1BF-DC58-44FC-8CA5-43F54B58BB80}" destId="{9FF17C72-CFB4-423E-87E5-F9AB7CD72AD7}" srcOrd="2" destOrd="0" presId="urn:microsoft.com/office/officeart/2005/8/layout/chevron1"/>
    <dgm:cxn modelId="{EFB16267-0D9A-4C54-9C2A-E372FCE1D7AD}" type="presParOf" srcId="{B067A1BF-DC58-44FC-8CA5-43F54B58BB80}" destId="{B904432F-2272-44C1-B293-150E99E3D97F}" srcOrd="3" destOrd="0" presId="urn:microsoft.com/office/officeart/2005/8/layout/chevron1"/>
    <dgm:cxn modelId="{34A6F4D1-3074-4732-9A39-F62D01F2CA71}" type="presParOf" srcId="{B067A1BF-DC58-44FC-8CA5-43F54B58BB80}" destId="{83FA32E4-0CCE-480B-9C21-CB6145BF217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F9219F-4C8A-41DD-98E3-7BCEBFA5945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49DDFCA-5F1F-45F5-889D-6A2CFE990569}">
      <dgm:prSet phldrT="[Texto]"/>
      <dgm:spPr/>
      <dgm:t>
        <a:bodyPr/>
        <a:lstStyle/>
        <a:p>
          <a:r>
            <a:rPr lang="es-EC" dirty="0" smtClean="0"/>
            <a:t>Las importaciones disminuyeron (marzo, abril y mayo 2015) </a:t>
          </a:r>
          <a:endParaRPr lang="es-EC" dirty="0"/>
        </a:p>
      </dgm:t>
    </dgm:pt>
    <dgm:pt modelId="{1E104D8F-C77B-40E5-973D-A5D9F968B663}" type="parTrans" cxnId="{97E4F0DC-BDC6-48A3-9AF6-7F6743369D48}">
      <dgm:prSet/>
      <dgm:spPr/>
      <dgm:t>
        <a:bodyPr/>
        <a:lstStyle/>
        <a:p>
          <a:endParaRPr lang="es-EC"/>
        </a:p>
      </dgm:t>
    </dgm:pt>
    <dgm:pt modelId="{557F4140-A6EA-47F9-B23B-87F4EDD6A77E}" type="sibTrans" cxnId="{97E4F0DC-BDC6-48A3-9AF6-7F6743369D48}">
      <dgm:prSet/>
      <dgm:spPr/>
      <dgm:t>
        <a:bodyPr/>
        <a:lstStyle/>
        <a:p>
          <a:endParaRPr lang="es-EC"/>
        </a:p>
      </dgm:t>
    </dgm:pt>
    <dgm:pt modelId="{646FB3D8-B84B-480E-9F38-D098BE1775EE}">
      <dgm:prSet phldrT="[Texto]"/>
      <dgm:spPr/>
      <dgm:t>
        <a:bodyPr/>
        <a:lstStyle/>
        <a:p>
          <a:r>
            <a:rPr lang="es-EC" dirty="0" smtClean="0"/>
            <a:t>En USD 576 millones</a:t>
          </a:r>
          <a:endParaRPr lang="es-EC" dirty="0"/>
        </a:p>
      </dgm:t>
    </dgm:pt>
    <dgm:pt modelId="{520D193E-FF90-479E-BC09-02E2538722C5}" type="parTrans" cxnId="{9F426E3A-625B-4CFD-AF85-E5C1AF3A9707}">
      <dgm:prSet/>
      <dgm:spPr/>
      <dgm:t>
        <a:bodyPr/>
        <a:lstStyle/>
        <a:p>
          <a:endParaRPr lang="es-EC"/>
        </a:p>
      </dgm:t>
    </dgm:pt>
    <dgm:pt modelId="{2997C3E5-40EB-4312-A814-F588A4942709}" type="sibTrans" cxnId="{9F426E3A-625B-4CFD-AF85-E5C1AF3A9707}">
      <dgm:prSet/>
      <dgm:spPr/>
      <dgm:t>
        <a:bodyPr/>
        <a:lstStyle/>
        <a:p>
          <a:endParaRPr lang="es-EC"/>
        </a:p>
      </dgm:t>
    </dgm:pt>
    <dgm:pt modelId="{EAB93423-ABB2-424A-B778-E42DEA4D7559}">
      <dgm:prSet phldrT="[Texto]"/>
      <dgm:spPr/>
      <dgm:t>
        <a:bodyPr/>
        <a:lstStyle/>
        <a:p>
          <a:r>
            <a:rPr lang="es-PR" dirty="0" smtClean="0"/>
            <a:t>Se reducirá sus ventas en varios millones de dólares</a:t>
          </a:r>
          <a:endParaRPr lang="es-EC" dirty="0"/>
        </a:p>
      </dgm:t>
    </dgm:pt>
    <dgm:pt modelId="{8BCC7127-059E-4B8A-A92A-2F208D5BB9F3}" type="parTrans" cxnId="{7D139B2F-7DD4-4154-B513-4E67415D6C0F}">
      <dgm:prSet/>
      <dgm:spPr/>
      <dgm:t>
        <a:bodyPr/>
        <a:lstStyle/>
        <a:p>
          <a:endParaRPr lang="es-EC"/>
        </a:p>
      </dgm:t>
    </dgm:pt>
    <dgm:pt modelId="{F0A6D527-954F-4243-B488-24AD8C7C4AC3}" type="sibTrans" cxnId="{7D139B2F-7DD4-4154-B513-4E67415D6C0F}">
      <dgm:prSet/>
      <dgm:spPr/>
      <dgm:t>
        <a:bodyPr/>
        <a:lstStyle/>
        <a:p>
          <a:endParaRPr lang="es-EC"/>
        </a:p>
      </dgm:t>
    </dgm:pt>
    <dgm:pt modelId="{ABF12972-11C1-496B-8A62-63A80C7FB5D6}">
      <dgm:prSet phldrT="[Texto]"/>
      <dgm:spPr/>
      <dgm:t>
        <a:bodyPr/>
        <a:lstStyle/>
        <a:p>
          <a:r>
            <a:rPr lang="es-EC" dirty="0" smtClean="0"/>
            <a:t>El primer cuatrimestre del 2014 y 2015 bajó de 37mil a 33mil u.</a:t>
          </a:r>
          <a:endParaRPr lang="es-EC" dirty="0"/>
        </a:p>
      </dgm:t>
    </dgm:pt>
    <dgm:pt modelId="{3BCC6B9D-D165-407B-9AFC-53FDE1362D17}" type="parTrans" cxnId="{04AFE3B1-48B9-44E0-87AE-6994EA56FE1E}">
      <dgm:prSet/>
      <dgm:spPr/>
      <dgm:t>
        <a:bodyPr/>
        <a:lstStyle/>
        <a:p>
          <a:endParaRPr lang="es-EC"/>
        </a:p>
      </dgm:t>
    </dgm:pt>
    <dgm:pt modelId="{3FBFDC39-F2EF-4A12-857A-7336FE67D097}" type="sibTrans" cxnId="{04AFE3B1-48B9-44E0-87AE-6994EA56FE1E}">
      <dgm:prSet/>
      <dgm:spPr/>
      <dgm:t>
        <a:bodyPr/>
        <a:lstStyle/>
        <a:p>
          <a:endParaRPr lang="es-EC"/>
        </a:p>
      </dgm:t>
    </dgm:pt>
    <dgm:pt modelId="{EF27A241-87C8-42C0-817F-C0EA89B0122E}">
      <dgm:prSet phldrT="[Texto]"/>
      <dgm:spPr/>
      <dgm:t>
        <a:bodyPr/>
        <a:lstStyle/>
        <a:p>
          <a:r>
            <a:rPr lang="es-EC" dirty="0" smtClean="0"/>
            <a:t>Disminución de 10,7%</a:t>
          </a:r>
          <a:endParaRPr lang="es-EC" dirty="0"/>
        </a:p>
      </dgm:t>
    </dgm:pt>
    <dgm:pt modelId="{B4B44AAD-E1A3-452E-847C-1A2CFC442884}" type="parTrans" cxnId="{9D7D8F56-00C0-4144-8FEC-FD1BDEA6AD50}">
      <dgm:prSet/>
      <dgm:spPr/>
      <dgm:t>
        <a:bodyPr/>
        <a:lstStyle/>
        <a:p>
          <a:endParaRPr lang="es-EC"/>
        </a:p>
      </dgm:t>
    </dgm:pt>
    <dgm:pt modelId="{FDF0C1BF-2014-4B2E-9B63-7EF3BEF6B6F3}" type="sibTrans" cxnId="{9D7D8F56-00C0-4144-8FEC-FD1BDEA6AD50}">
      <dgm:prSet/>
      <dgm:spPr/>
      <dgm:t>
        <a:bodyPr/>
        <a:lstStyle/>
        <a:p>
          <a:endParaRPr lang="es-EC"/>
        </a:p>
      </dgm:t>
    </dgm:pt>
    <dgm:pt modelId="{3C9C43F2-4B7C-4C0D-9459-6016660AD861}" type="pres">
      <dgm:prSet presAssocID="{69F9219F-4C8A-41DD-98E3-7BCEBFA594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AD0D21-EAEF-4D5B-B6B2-24689B9720C9}" type="pres">
      <dgm:prSet presAssocID="{449DDFCA-5F1F-45F5-889D-6A2CFE9905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E14F23-E7C9-400E-8B21-6883615B9C86}" type="pres">
      <dgm:prSet presAssocID="{557F4140-A6EA-47F9-B23B-87F4EDD6A77E}" presName="sibTrans" presStyleLbl="sibTrans2D1" presStyleIdx="0" presStyleCnt="4"/>
      <dgm:spPr/>
      <dgm:t>
        <a:bodyPr/>
        <a:lstStyle/>
        <a:p>
          <a:endParaRPr lang="es-EC"/>
        </a:p>
      </dgm:t>
    </dgm:pt>
    <dgm:pt modelId="{91515EF2-40E6-447C-9B26-FE21AABE3252}" type="pres">
      <dgm:prSet presAssocID="{557F4140-A6EA-47F9-B23B-87F4EDD6A77E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623C80D0-4BDC-4934-8ED3-EA4A29446D8F}" type="pres">
      <dgm:prSet presAssocID="{646FB3D8-B84B-480E-9F38-D098BE1775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D251FC-0ED6-4E3C-9988-5837B4E39D90}" type="pres">
      <dgm:prSet presAssocID="{2997C3E5-40EB-4312-A814-F588A4942709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7D63828-A19D-4700-B71F-C9D0ED1B34F7}" type="pres">
      <dgm:prSet presAssocID="{2997C3E5-40EB-4312-A814-F588A4942709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604C0E60-6B42-4211-B56F-2A1806167666}" type="pres">
      <dgm:prSet presAssocID="{EAB93423-ABB2-424A-B778-E42DEA4D75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B14AD3-D6A5-481A-970E-2D61F87DE114}" type="pres">
      <dgm:prSet presAssocID="{F0A6D527-954F-4243-B488-24AD8C7C4AC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C73A16C-091D-4DAE-9A7F-C61B39F1E0A2}" type="pres">
      <dgm:prSet presAssocID="{F0A6D527-954F-4243-B488-24AD8C7C4AC3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767DDC1C-24A3-4FA2-A2E6-2A7752E35134}" type="pres">
      <dgm:prSet presAssocID="{ABF12972-11C1-496B-8A62-63A80C7FB5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C6E083-0A6A-4526-8300-006C9669EF97}" type="pres">
      <dgm:prSet presAssocID="{3FBFDC39-F2EF-4A12-857A-7336FE67D097}" presName="sibTrans" presStyleLbl="sibTrans2D1" presStyleIdx="3" presStyleCnt="4"/>
      <dgm:spPr/>
      <dgm:t>
        <a:bodyPr/>
        <a:lstStyle/>
        <a:p>
          <a:endParaRPr lang="es-EC"/>
        </a:p>
      </dgm:t>
    </dgm:pt>
    <dgm:pt modelId="{09825FDB-69E6-4EE5-B658-1260BA0B69A6}" type="pres">
      <dgm:prSet presAssocID="{3FBFDC39-F2EF-4A12-857A-7336FE67D097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0477EFB8-C8A4-4376-BFC1-3A9A84569200}" type="pres">
      <dgm:prSet presAssocID="{EF27A241-87C8-42C0-817F-C0EA89B012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B69D30-2986-45E7-A106-BD51F5783643}" type="presOf" srcId="{F0A6D527-954F-4243-B488-24AD8C7C4AC3}" destId="{39B14AD3-D6A5-481A-970E-2D61F87DE114}" srcOrd="0" destOrd="0" presId="urn:microsoft.com/office/officeart/2005/8/layout/process5"/>
    <dgm:cxn modelId="{C6B3C656-5960-4552-A22F-C726CFAAD6AB}" type="presOf" srcId="{2997C3E5-40EB-4312-A814-F588A4942709}" destId="{87D63828-A19D-4700-B71F-C9D0ED1B34F7}" srcOrd="1" destOrd="0" presId="urn:microsoft.com/office/officeart/2005/8/layout/process5"/>
    <dgm:cxn modelId="{53705678-AD70-43E1-A805-54A355E36D19}" type="presOf" srcId="{ABF12972-11C1-496B-8A62-63A80C7FB5D6}" destId="{767DDC1C-24A3-4FA2-A2E6-2A7752E35134}" srcOrd="0" destOrd="0" presId="urn:microsoft.com/office/officeart/2005/8/layout/process5"/>
    <dgm:cxn modelId="{04AFE3B1-48B9-44E0-87AE-6994EA56FE1E}" srcId="{69F9219F-4C8A-41DD-98E3-7BCEBFA5945C}" destId="{ABF12972-11C1-496B-8A62-63A80C7FB5D6}" srcOrd="3" destOrd="0" parTransId="{3BCC6B9D-D165-407B-9AFC-53FDE1362D17}" sibTransId="{3FBFDC39-F2EF-4A12-857A-7336FE67D097}"/>
    <dgm:cxn modelId="{7D139B2F-7DD4-4154-B513-4E67415D6C0F}" srcId="{69F9219F-4C8A-41DD-98E3-7BCEBFA5945C}" destId="{EAB93423-ABB2-424A-B778-E42DEA4D7559}" srcOrd="2" destOrd="0" parTransId="{8BCC7127-059E-4B8A-A92A-2F208D5BB9F3}" sibTransId="{F0A6D527-954F-4243-B488-24AD8C7C4AC3}"/>
    <dgm:cxn modelId="{CC217484-407F-42E4-ADD4-E91D7B2E31F3}" type="presOf" srcId="{EF27A241-87C8-42C0-817F-C0EA89B0122E}" destId="{0477EFB8-C8A4-4376-BFC1-3A9A84569200}" srcOrd="0" destOrd="0" presId="urn:microsoft.com/office/officeart/2005/8/layout/process5"/>
    <dgm:cxn modelId="{9F426E3A-625B-4CFD-AF85-E5C1AF3A9707}" srcId="{69F9219F-4C8A-41DD-98E3-7BCEBFA5945C}" destId="{646FB3D8-B84B-480E-9F38-D098BE1775EE}" srcOrd="1" destOrd="0" parTransId="{520D193E-FF90-479E-BC09-02E2538722C5}" sibTransId="{2997C3E5-40EB-4312-A814-F588A4942709}"/>
    <dgm:cxn modelId="{C3360D72-DE9E-4716-80B8-3855BFC66B7B}" type="presOf" srcId="{3FBFDC39-F2EF-4A12-857A-7336FE67D097}" destId="{45C6E083-0A6A-4526-8300-006C9669EF97}" srcOrd="0" destOrd="0" presId="urn:microsoft.com/office/officeart/2005/8/layout/process5"/>
    <dgm:cxn modelId="{DBAA25DA-B9DD-422E-92CB-BE235A89C570}" type="presOf" srcId="{3FBFDC39-F2EF-4A12-857A-7336FE67D097}" destId="{09825FDB-69E6-4EE5-B658-1260BA0B69A6}" srcOrd="1" destOrd="0" presId="urn:microsoft.com/office/officeart/2005/8/layout/process5"/>
    <dgm:cxn modelId="{2FB28E01-9CA2-4EAB-8A62-B71E1B50747A}" type="presOf" srcId="{EAB93423-ABB2-424A-B778-E42DEA4D7559}" destId="{604C0E60-6B42-4211-B56F-2A1806167666}" srcOrd="0" destOrd="0" presId="urn:microsoft.com/office/officeart/2005/8/layout/process5"/>
    <dgm:cxn modelId="{AF839F49-4841-4962-A580-5902D20302CC}" type="presOf" srcId="{557F4140-A6EA-47F9-B23B-87F4EDD6A77E}" destId="{99E14F23-E7C9-400E-8B21-6883615B9C86}" srcOrd="0" destOrd="0" presId="urn:microsoft.com/office/officeart/2005/8/layout/process5"/>
    <dgm:cxn modelId="{DB4066B3-0A82-4797-9419-B911B62EEB13}" type="presOf" srcId="{F0A6D527-954F-4243-B488-24AD8C7C4AC3}" destId="{7C73A16C-091D-4DAE-9A7F-C61B39F1E0A2}" srcOrd="1" destOrd="0" presId="urn:microsoft.com/office/officeart/2005/8/layout/process5"/>
    <dgm:cxn modelId="{8D0695A9-4C66-4970-8A89-851B2300056D}" type="presOf" srcId="{646FB3D8-B84B-480E-9F38-D098BE1775EE}" destId="{623C80D0-4BDC-4934-8ED3-EA4A29446D8F}" srcOrd="0" destOrd="0" presId="urn:microsoft.com/office/officeart/2005/8/layout/process5"/>
    <dgm:cxn modelId="{E398E44D-D740-48FF-8DB9-219F94ED0CF6}" type="presOf" srcId="{557F4140-A6EA-47F9-B23B-87F4EDD6A77E}" destId="{91515EF2-40E6-447C-9B26-FE21AABE3252}" srcOrd="1" destOrd="0" presId="urn:microsoft.com/office/officeart/2005/8/layout/process5"/>
    <dgm:cxn modelId="{EC9C7F69-7726-48AE-8DBE-BE7C3BD6AA1D}" type="presOf" srcId="{2997C3E5-40EB-4312-A814-F588A4942709}" destId="{BFD251FC-0ED6-4E3C-9988-5837B4E39D90}" srcOrd="0" destOrd="0" presId="urn:microsoft.com/office/officeart/2005/8/layout/process5"/>
    <dgm:cxn modelId="{8826E99A-6D4B-4E12-BED2-9BBE256CDBF0}" type="presOf" srcId="{449DDFCA-5F1F-45F5-889D-6A2CFE990569}" destId="{21AD0D21-EAEF-4D5B-B6B2-24689B9720C9}" srcOrd="0" destOrd="0" presId="urn:microsoft.com/office/officeart/2005/8/layout/process5"/>
    <dgm:cxn modelId="{93425510-658F-4C63-AF36-A002EE53EB77}" type="presOf" srcId="{69F9219F-4C8A-41DD-98E3-7BCEBFA5945C}" destId="{3C9C43F2-4B7C-4C0D-9459-6016660AD861}" srcOrd="0" destOrd="0" presId="urn:microsoft.com/office/officeart/2005/8/layout/process5"/>
    <dgm:cxn modelId="{9D7D8F56-00C0-4144-8FEC-FD1BDEA6AD50}" srcId="{69F9219F-4C8A-41DD-98E3-7BCEBFA5945C}" destId="{EF27A241-87C8-42C0-817F-C0EA89B0122E}" srcOrd="4" destOrd="0" parTransId="{B4B44AAD-E1A3-452E-847C-1A2CFC442884}" sibTransId="{FDF0C1BF-2014-4B2E-9B63-7EF3BEF6B6F3}"/>
    <dgm:cxn modelId="{97E4F0DC-BDC6-48A3-9AF6-7F6743369D48}" srcId="{69F9219F-4C8A-41DD-98E3-7BCEBFA5945C}" destId="{449DDFCA-5F1F-45F5-889D-6A2CFE990569}" srcOrd="0" destOrd="0" parTransId="{1E104D8F-C77B-40E5-973D-A5D9F968B663}" sibTransId="{557F4140-A6EA-47F9-B23B-87F4EDD6A77E}"/>
    <dgm:cxn modelId="{25BD8968-9028-472E-975C-E5B045D47AED}" type="presParOf" srcId="{3C9C43F2-4B7C-4C0D-9459-6016660AD861}" destId="{21AD0D21-EAEF-4D5B-B6B2-24689B9720C9}" srcOrd="0" destOrd="0" presId="urn:microsoft.com/office/officeart/2005/8/layout/process5"/>
    <dgm:cxn modelId="{22006C19-6A28-4F9F-BA82-9C8304B5A9B9}" type="presParOf" srcId="{3C9C43F2-4B7C-4C0D-9459-6016660AD861}" destId="{99E14F23-E7C9-400E-8B21-6883615B9C86}" srcOrd="1" destOrd="0" presId="urn:microsoft.com/office/officeart/2005/8/layout/process5"/>
    <dgm:cxn modelId="{4B25E890-E212-4644-8E46-D26265BF85C7}" type="presParOf" srcId="{99E14F23-E7C9-400E-8B21-6883615B9C86}" destId="{91515EF2-40E6-447C-9B26-FE21AABE3252}" srcOrd="0" destOrd="0" presId="urn:microsoft.com/office/officeart/2005/8/layout/process5"/>
    <dgm:cxn modelId="{C0EF8268-DCB7-4EAC-90F6-1E8AC3325111}" type="presParOf" srcId="{3C9C43F2-4B7C-4C0D-9459-6016660AD861}" destId="{623C80D0-4BDC-4934-8ED3-EA4A29446D8F}" srcOrd="2" destOrd="0" presId="urn:microsoft.com/office/officeart/2005/8/layout/process5"/>
    <dgm:cxn modelId="{C2324BF7-8190-4428-909F-DBDBFD532C5E}" type="presParOf" srcId="{3C9C43F2-4B7C-4C0D-9459-6016660AD861}" destId="{BFD251FC-0ED6-4E3C-9988-5837B4E39D90}" srcOrd="3" destOrd="0" presId="urn:microsoft.com/office/officeart/2005/8/layout/process5"/>
    <dgm:cxn modelId="{886DC7A7-26B6-4EBF-89D9-508499896BE6}" type="presParOf" srcId="{BFD251FC-0ED6-4E3C-9988-5837B4E39D90}" destId="{87D63828-A19D-4700-B71F-C9D0ED1B34F7}" srcOrd="0" destOrd="0" presId="urn:microsoft.com/office/officeart/2005/8/layout/process5"/>
    <dgm:cxn modelId="{75F46FD3-606E-44F1-87AA-41BD58C59CF3}" type="presParOf" srcId="{3C9C43F2-4B7C-4C0D-9459-6016660AD861}" destId="{604C0E60-6B42-4211-B56F-2A1806167666}" srcOrd="4" destOrd="0" presId="urn:microsoft.com/office/officeart/2005/8/layout/process5"/>
    <dgm:cxn modelId="{389BD433-C48A-485D-881B-08C5EC6B5206}" type="presParOf" srcId="{3C9C43F2-4B7C-4C0D-9459-6016660AD861}" destId="{39B14AD3-D6A5-481A-970E-2D61F87DE114}" srcOrd="5" destOrd="0" presId="urn:microsoft.com/office/officeart/2005/8/layout/process5"/>
    <dgm:cxn modelId="{93BD29D1-1A54-41B1-BBF5-63667B6C8CDE}" type="presParOf" srcId="{39B14AD3-D6A5-481A-970E-2D61F87DE114}" destId="{7C73A16C-091D-4DAE-9A7F-C61B39F1E0A2}" srcOrd="0" destOrd="0" presId="urn:microsoft.com/office/officeart/2005/8/layout/process5"/>
    <dgm:cxn modelId="{41CCF6A3-353C-46B8-AE1D-A3D1977BC5DF}" type="presParOf" srcId="{3C9C43F2-4B7C-4C0D-9459-6016660AD861}" destId="{767DDC1C-24A3-4FA2-A2E6-2A7752E35134}" srcOrd="6" destOrd="0" presId="urn:microsoft.com/office/officeart/2005/8/layout/process5"/>
    <dgm:cxn modelId="{7BA7F9D9-EE2F-4E3C-8D72-395C508DDF75}" type="presParOf" srcId="{3C9C43F2-4B7C-4C0D-9459-6016660AD861}" destId="{45C6E083-0A6A-4526-8300-006C9669EF97}" srcOrd="7" destOrd="0" presId="urn:microsoft.com/office/officeart/2005/8/layout/process5"/>
    <dgm:cxn modelId="{98B02E53-E9F0-4393-B2CE-B32D844E9287}" type="presParOf" srcId="{45C6E083-0A6A-4526-8300-006C9669EF97}" destId="{09825FDB-69E6-4EE5-B658-1260BA0B69A6}" srcOrd="0" destOrd="0" presId="urn:microsoft.com/office/officeart/2005/8/layout/process5"/>
    <dgm:cxn modelId="{00C6737A-2FEE-4B5E-833E-CE09A0DD023B}" type="presParOf" srcId="{3C9C43F2-4B7C-4C0D-9459-6016660AD861}" destId="{0477EFB8-C8A4-4376-BFC1-3A9A8456920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729884-2DB9-4CB3-AA61-A817AB7EF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B8D4BF5-B5E9-4394-B163-96E8D7F6F773}">
      <dgm:prSet phldrT="[Texto]"/>
      <dgm:spPr/>
      <dgm:t>
        <a:bodyPr/>
        <a:lstStyle/>
        <a:p>
          <a:r>
            <a:rPr lang="es-PR" dirty="0" smtClean="0"/>
            <a:t>Recauda más por las altas tasas arancelarias</a:t>
          </a:r>
          <a:endParaRPr lang="es-EC" dirty="0"/>
        </a:p>
      </dgm:t>
    </dgm:pt>
    <dgm:pt modelId="{3A138F7F-BCD8-4743-8285-3DE66FED3B1A}" type="parTrans" cxnId="{38729FEE-B292-4E2C-B1BD-AC51BFD8D84C}">
      <dgm:prSet/>
      <dgm:spPr/>
      <dgm:t>
        <a:bodyPr/>
        <a:lstStyle/>
        <a:p>
          <a:endParaRPr lang="es-EC"/>
        </a:p>
      </dgm:t>
    </dgm:pt>
    <dgm:pt modelId="{A71F24BB-A114-49C2-8CD8-FE57AC9D64A4}" type="sibTrans" cxnId="{38729FEE-B292-4E2C-B1BD-AC51BFD8D84C}">
      <dgm:prSet/>
      <dgm:spPr/>
      <dgm:t>
        <a:bodyPr/>
        <a:lstStyle/>
        <a:p>
          <a:endParaRPr lang="es-EC"/>
        </a:p>
      </dgm:t>
    </dgm:pt>
    <dgm:pt modelId="{21753CA5-F419-457B-9AAB-EDC55B7558D0}">
      <dgm:prSet phldrT="[Texto]"/>
      <dgm:spPr/>
      <dgm:t>
        <a:bodyPr/>
        <a:lstStyle/>
        <a:p>
          <a:r>
            <a:rPr lang="es-PR" dirty="0" smtClean="0"/>
            <a:t>En el año 2015 se recauda menos impuestos de importaciones</a:t>
          </a:r>
          <a:endParaRPr lang="es-EC" dirty="0"/>
        </a:p>
      </dgm:t>
    </dgm:pt>
    <dgm:pt modelId="{7098BB4B-3CC6-4043-8894-EFF16C5228D2}" type="parTrans" cxnId="{C3A7E264-5EB9-4766-BB5A-1487DC489031}">
      <dgm:prSet/>
      <dgm:spPr/>
      <dgm:t>
        <a:bodyPr/>
        <a:lstStyle/>
        <a:p>
          <a:endParaRPr lang="es-EC"/>
        </a:p>
      </dgm:t>
    </dgm:pt>
    <dgm:pt modelId="{57A8C278-9E9F-48D8-BA13-1FED04CD9F82}" type="sibTrans" cxnId="{C3A7E264-5EB9-4766-BB5A-1487DC489031}">
      <dgm:prSet/>
      <dgm:spPr/>
      <dgm:t>
        <a:bodyPr/>
        <a:lstStyle/>
        <a:p>
          <a:endParaRPr lang="es-EC"/>
        </a:p>
      </dgm:t>
    </dgm:pt>
    <dgm:pt modelId="{C35CA15B-8631-4B1D-B2BB-BAB033A02CEF}">
      <dgm:prSet phldrT="[Texto]"/>
      <dgm:spPr/>
      <dgm:t>
        <a:bodyPr/>
        <a:lstStyle/>
        <a:p>
          <a:r>
            <a:rPr lang="es-PR" dirty="0" smtClean="0"/>
            <a:t>Ha aumentado en todos y cada uno de los meses</a:t>
          </a:r>
          <a:endParaRPr lang="es-EC" dirty="0"/>
        </a:p>
      </dgm:t>
    </dgm:pt>
    <dgm:pt modelId="{D6D79D56-953D-43EE-8503-7B60692BC481}" type="parTrans" cxnId="{7E34EA25-3016-4526-93C4-A2FF0CD247C5}">
      <dgm:prSet/>
      <dgm:spPr/>
      <dgm:t>
        <a:bodyPr/>
        <a:lstStyle/>
        <a:p>
          <a:endParaRPr lang="es-EC"/>
        </a:p>
      </dgm:t>
    </dgm:pt>
    <dgm:pt modelId="{E33CAEAB-0EDA-42DE-A7AF-41BCAB4E3078}" type="sibTrans" cxnId="{7E34EA25-3016-4526-93C4-A2FF0CD247C5}">
      <dgm:prSet/>
      <dgm:spPr/>
      <dgm:t>
        <a:bodyPr/>
        <a:lstStyle/>
        <a:p>
          <a:endParaRPr lang="es-EC"/>
        </a:p>
      </dgm:t>
    </dgm:pt>
    <dgm:pt modelId="{90D9880C-88D6-4237-92D9-A3BD1F49121B}" type="pres">
      <dgm:prSet presAssocID="{B1729884-2DB9-4CB3-AA61-A817AB7EFEDB}" presName="Name0" presStyleCnt="0">
        <dgm:presLayoutVars>
          <dgm:dir/>
          <dgm:resizeHandles val="exact"/>
        </dgm:presLayoutVars>
      </dgm:prSet>
      <dgm:spPr/>
    </dgm:pt>
    <dgm:pt modelId="{0ACD3B34-1BD1-466A-9D90-90B3FA968691}" type="pres">
      <dgm:prSet presAssocID="{AB8D4BF5-B5E9-4394-B163-96E8D7F6F773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1F092F-6F4A-4EFC-8E9A-06A9578B3FB1}" type="pres">
      <dgm:prSet presAssocID="{A71F24BB-A114-49C2-8CD8-FE57AC9D64A4}" presName="parSpace" presStyleCnt="0"/>
      <dgm:spPr/>
    </dgm:pt>
    <dgm:pt modelId="{4C33A8BE-3E4C-4B8B-B474-6C490FDD51E4}" type="pres">
      <dgm:prSet presAssocID="{21753CA5-F419-457B-9AAB-EDC55B7558D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EDB77-B34B-4A05-8895-07F9B503B0DA}" type="pres">
      <dgm:prSet presAssocID="{57A8C278-9E9F-48D8-BA13-1FED04CD9F82}" presName="parSpace" presStyleCnt="0"/>
      <dgm:spPr/>
    </dgm:pt>
    <dgm:pt modelId="{0E2416E2-0EA5-4F36-AF0B-7AE5012BC423}" type="pres">
      <dgm:prSet presAssocID="{C35CA15B-8631-4B1D-B2BB-BAB033A02CE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A7E264-5EB9-4766-BB5A-1487DC489031}" srcId="{B1729884-2DB9-4CB3-AA61-A817AB7EFEDB}" destId="{21753CA5-F419-457B-9AAB-EDC55B7558D0}" srcOrd="1" destOrd="0" parTransId="{7098BB4B-3CC6-4043-8894-EFF16C5228D2}" sibTransId="{57A8C278-9E9F-48D8-BA13-1FED04CD9F82}"/>
    <dgm:cxn modelId="{C26648CD-5547-4737-B65E-EA03CF635EA7}" type="presOf" srcId="{AB8D4BF5-B5E9-4394-B163-96E8D7F6F773}" destId="{0ACD3B34-1BD1-466A-9D90-90B3FA968691}" srcOrd="0" destOrd="0" presId="urn:microsoft.com/office/officeart/2005/8/layout/hChevron3"/>
    <dgm:cxn modelId="{BFAD1C0B-B37F-440E-8DC8-1C37B447D6A6}" type="presOf" srcId="{21753CA5-F419-457B-9AAB-EDC55B7558D0}" destId="{4C33A8BE-3E4C-4B8B-B474-6C490FDD51E4}" srcOrd="0" destOrd="0" presId="urn:microsoft.com/office/officeart/2005/8/layout/hChevron3"/>
    <dgm:cxn modelId="{38729FEE-B292-4E2C-B1BD-AC51BFD8D84C}" srcId="{B1729884-2DB9-4CB3-AA61-A817AB7EFEDB}" destId="{AB8D4BF5-B5E9-4394-B163-96E8D7F6F773}" srcOrd="0" destOrd="0" parTransId="{3A138F7F-BCD8-4743-8285-3DE66FED3B1A}" sibTransId="{A71F24BB-A114-49C2-8CD8-FE57AC9D64A4}"/>
    <dgm:cxn modelId="{32DAFA88-6AFD-475F-9161-C3F8560DEEA0}" type="presOf" srcId="{B1729884-2DB9-4CB3-AA61-A817AB7EFEDB}" destId="{90D9880C-88D6-4237-92D9-A3BD1F49121B}" srcOrd="0" destOrd="0" presId="urn:microsoft.com/office/officeart/2005/8/layout/hChevron3"/>
    <dgm:cxn modelId="{7E34EA25-3016-4526-93C4-A2FF0CD247C5}" srcId="{B1729884-2DB9-4CB3-AA61-A817AB7EFEDB}" destId="{C35CA15B-8631-4B1D-B2BB-BAB033A02CEF}" srcOrd="2" destOrd="0" parTransId="{D6D79D56-953D-43EE-8503-7B60692BC481}" sibTransId="{E33CAEAB-0EDA-42DE-A7AF-41BCAB4E3078}"/>
    <dgm:cxn modelId="{61DD49E8-85F3-4192-B10B-B7359500FB14}" type="presOf" srcId="{C35CA15B-8631-4B1D-B2BB-BAB033A02CEF}" destId="{0E2416E2-0EA5-4F36-AF0B-7AE5012BC423}" srcOrd="0" destOrd="0" presId="urn:microsoft.com/office/officeart/2005/8/layout/hChevron3"/>
    <dgm:cxn modelId="{5721DC89-D0D7-48F1-9957-81CCB480ECB1}" type="presParOf" srcId="{90D9880C-88D6-4237-92D9-A3BD1F49121B}" destId="{0ACD3B34-1BD1-466A-9D90-90B3FA968691}" srcOrd="0" destOrd="0" presId="urn:microsoft.com/office/officeart/2005/8/layout/hChevron3"/>
    <dgm:cxn modelId="{156710C7-9FE3-4C94-B48D-4D6182625CF2}" type="presParOf" srcId="{90D9880C-88D6-4237-92D9-A3BD1F49121B}" destId="{411F092F-6F4A-4EFC-8E9A-06A9578B3FB1}" srcOrd="1" destOrd="0" presId="urn:microsoft.com/office/officeart/2005/8/layout/hChevron3"/>
    <dgm:cxn modelId="{12C01423-397C-4026-AA83-7A50A01050BC}" type="presParOf" srcId="{90D9880C-88D6-4237-92D9-A3BD1F49121B}" destId="{4C33A8BE-3E4C-4B8B-B474-6C490FDD51E4}" srcOrd="2" destOrd="0" presId="urn:microsoft.com/office/officeart/2005/8/layout/hChevron3"/>
    <dgm:cxn modelId="{209E939E-728D-4FE4-BA35-739D3A75ABD5}" type="presParOf" srcId="{90D9880C-88D6-4237-92D9-A3BD1F49121B}" destId="{94AEDB77-B34B-4A05-8895-07F9B503B0DA}" srcOrd="3" destOrd="0" presId="urn:microsoft.com/office/officeart/2005/8/layout/hChevron3"/>
    <dgm:cxn modelId="{7F758C31-8ACD-4D76-8062-7A88A12F061E}" type="presParOf" srcId="{90D9880C-88D6-4237-92D9-A3BD1F49121B}" destId="{0E2416E2-0EA5-4F36-AF0B-7AE5012BC42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BCDA30-69C5-443E-9BA7-B77ED6178D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59DE72-8CC5-451A-AF03-11F1DD14CECA}">
      <dgm:prSet phldrT="[Texto]" custT="1"/>
      <dgm:spPr/>
      <dgm:t>
        <a:bodyPr/>
        <a:lstStyle/>
        <a:p>
          <a:r>
            <a:rPr lang="es-PR" sz="1400" dirty="0" smtClean="0"/>
            <a:t>La recaudación en este período es de USD 317 millones</a:t>
          </a:r>
          <a:endParaRPr lang="es-EC" sz="1400" dirty="0"/>
        </a:p>
      </dgm:t>
    </dgm:pt>
    <dgm:pt modelId="{EE28F7D6-854D-432C-8054-C8B8E2F4EAC1}" type="parTrans" cxnId="{3C427FB6-B1B2-4D54-8403-A02DDA65D6E8}">
      <dgm:prSet/>
      <dgm:spPr/>
      <dgm:t>
        <a:bodyPr/>
        <a:lstStyle/>
        <a:p>
          <a:endParaRPr lang="es-EC" sz="1400"/>
        </a:p>
      </dgm:t>
    </dgm:pt>
    <dgm:pt modelId="{77B769B2-998B-4020-932B-72C2F450D9C3}" type="sibTrans" cxnId="{3C427FB6-B1B2-4D54-8403-A02DDA65D6E8}">
      <dgm:prSet/>
      <dgm:spPr/>
      <dgm:t>
        <a:bodyPr/>
        <a:lstStyle/>
        <a:p>
          <a:endParaRPr lang="es-EC" sz="1400"/>
        </a:p>
      </dgm:t>
    </dgm:pt>
    <dgm:pt modelId="{36F31F98-101B-44A0-A733-A9143085186F}">
      <dgm:prSet phldrT="[Texto]" custT="1"/>
      <dgm:spPr/>
      <dgm:t>
        <a:bodyPr/>
        <a:lstStyle/>
        <a:p>
          <a:r>
            <a:rPr lang="es-PR" sz="1400" dirty="0" smtClean="0"/>
            <a:t>Se habrán recaudado cerca de USD 475 millones  en el 2015</a:t>
          </a:r>
          <a:endParaRPr lang="es-EC" sz="1400" dirty="0"/>
        </a:p>
      </dgm:t>
    </dgm:pt>
    <dgm:pt modelId="{9ED461FA-7828-4920-97B5-C5064B6D0D1A}" type="parTrans" cxnId="{980F43B8-1A9A-4D0A-8E80-75038517CCFA}">
      <dgm:prSet/>
      <dgm:spPr/>
      <dgm:t>
        <a:bodyPr/>
        <a:lstStyle/>
        <a:p>
          <a:endParaRPr lang="es-EC" sz="1400"/>
        </a:p>
      </dgm:t>
    </dgm:pt>
    <dgm:pt modelId="{DA788F89-8E65-443C-873B-876FEDCB1B87}" type="sibTrans" cxnId="{980F43B8-1A9A-4D0A-8E80-75038517CCFA}">
      <dgm:prSet/>
      <dgm:spPr/>
      <dgm:t>
        <a:bodyPr/>
        <a:lstStyle/>
        <a:p>
          <a:endParaRPr lang="es-EC" sz="1400"/>
        </a:p>
      </dgm:t>
    </dgm:pt>
    <dgm:pt modelId="{56E74FD4-17CE-4233-AEF0-EB156C97A984}" type="pres">
      <dgm:prSet presAssocID="{98BCDA30-69C5-443E-9BA7-B77ED6178DC1}" presName="Name0" presStyleCnt="0">
        <dgm:presLayoutVars>
          <dgm:dir/>
          <dgm:animLvl val="lvl"/>
          <dgm:resizeHandles val="exact"/>
        </dgm:presLayoutVars>
      </dgm:prSet>
      <dgm:spPr/>
    </dgm:pt>
    <dgm:pt modelId="{EE2C9FEC-D454-4008-8989-66C39B7E7B45}" type="pres">
      <dgm:prSet presAssocID="{2659DE72-8CC5-451A-AF03-11F1DD14CEC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3F5621-A3BC-4D66-BA6E-5CD18B186453}" type="pres">
      <dgm:prSet presAssocID="{77B769B2-998B-4020-932B-72C2F450D9C3}" presName="parTxOnlySpace" presStyleCnt="0"/>
      <dgm:spPr/>
    </dgm:pt>
    <dgm:pt modelId="{5418BAA0-8240-43EC-BB49-97557FCC165C}" type="pres">
      <dgm:prSet presAssocID="{36F31F98-101B-44A0-A733-A9143085186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E6EE92-C3B2-462A-A5FE-9B07F3CA5ED3}" type="presOf" srcId="{36F31F98-101B-44A0-A733-A9143085186F}" destId="{5418BAA0-8240-43EC-BB49-97557FCC165C}" srcOrd="0" destOrd="0" presId="urn:microsoft.com/office/officeart/2005/8/layout/chevron1"/>
    <dgm:cxn modelId="{D15FBCCF-19BD-41A5-9F07-41CF37B56C18}" type="presOf" srcId="{98BCDA30-69C5-443E-9BA7-B77ED6178DC1}" destId="{56E74FD4-17CE-4233-AEF0-EB156C97A984}" srcOrd="0" destOrd="0" presId="urn:microsoft.com/office/officeart/2005/8/layout/chevron1"/>
    <dgm:cxn modelId="{3C427FB6-B1B2-4D54-8403-A02DDA65D6E8}" srcId="{98BCDA30-69C5-443E-9BA7-B77ED6178DC1}" destId="{2659DE72-8CC5-451A-AF03-11F1DD14CECA}" srcOrd="0" destOrd="0" parTransId="{EE28F7D6-854D-432C-8054-C8B8E2F4EAC1}" sibTransId="{77B769B2-998B-4020-932B-72C2F450D9C3}"/>
    <dgm:cxn modelId="{D263C94C-E86C-41B2-9321-1C87890AF1C3}" type="presOf" srcId="{2659DE72-8CC5-451A-AF03-11F1DD14CECA}" destId="{EE2C9FEC-D454-4008-8989-66C39B7E7B45}" srcOrd="0" destOrd="0" presId="urn:microsoft.com/office/officeart/2005/8/layout/chevron1"/>
    <dgm:cxn modelId="{980F43B8-1A9A-4D0A-8E80-75038517CCFA}" srcId="{98BCDA30-69C5-443E-9BA7-B77ED6178DC1}" destId="{36F31F98-101B-44A0-A733-A9143085186F}" srcOrd="1" destOrd="0" parTransId="{9ED461FA-7828-4920-97B5-C5064B6D0D1A}" sibTransId="{DA788F89-8E65-443C-873B-876FEDCB1B87}"/>
    <dgm:cxn modelId="{31CBD7A2-EAB9-4FFB-AEE0-E87704828B17}" type="presParOf" srcId="{56E74FD4-17CE-4233-AEF0-EB156C97A984}" destId="{EE2C9FEC-D454-4008-8989-66C39B7E7B45}" srcOrd="0" destOrd="0" presId="urn:microsoft.com/office/officeart/2005/8/layout/chevron1"/>
    <dgm:cxn modelId="{837031D3-3CA8-4CEC-B3C5-D3A2B25E942D}" type="presParOf" srcId="{56E74FD4-17CE-4233-AEF0-EB156C97A984}" destId="{DC3F5621-A3BC-4D66-BA6E-5CD18B186453}" srcOrd="1" destOrd="0" presId="urn:microsoft.com/office/officeart/2005/8/layout/chevron1"/>
    <dgm:cxn modelId="{0F9C7113-E47B-487E-A48F-829401F3CDF2}" type="presParOf" srcId="{56E74FD4-17CE-4233-AEF0-EB156C97A984}" destId="{5418BAA0-8240-43EC-BB49-97557FCC165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B753A2-BB23-44BD-A990-4BA9C557B09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740994-0B07-4810-A710-7F4521BA113F}">
      <dgm:prSet phldrT="[Texto]"/>
      <dgm:spPr/>
      <dgm:t>
        <a:bodyPr/>
        <a:lstStyle/>
        <a:p>
          <a:r>
            <a:rPr lang="es-EC" dirty="0" smtClean="0"/>
            <a:t>El 60% de los encuestados tuvieron un criterio negativo </a:t>
          </a:r>
          <a:endParaRPr lang="es-EC" dirty="0"/>
        </a:p>
      </dgm:t>
    </dgm:pt>
    <dgm:pt modelId="{32AE77B9-5FF1-45C6-AF9F-EB0F68A4A322}" type="parTrans" cxnId="{6B5DA3F8-88B0-487A-8C53-EDA744199F05}">
      <dgm:prSet/>
      <dgm:spPr/>
      <dgm:t>
        <a:bodyPr/>
        <a:lstStyle/>
        <a:p>
          <a:endParaRPr lang="es-EC"/>
        </a:p>
      </dgm:t>
    </dgm:pt>
    <dgm:pt modelId="{4BEA410A-035E-453E-B807-F9A7727EA20A}" type="sibTrans" cxnId="{6B5DA3F8-88B0-487A-8C53-EDA744199F05}">
      <dgm:prSet/>
      <dgm:spPr/>
      <dgm:t>
        <a:bodyPr/>
        <a:lstStyle/>
        <a:p>
          <a:endParaRPr lang="es-EC"/>
        </a:p>
      </dgm:t>
    </dgm:pt>
    <dgm:pt modelId="{4F44F0AA-8728-497A-9AE4-DD851ABF9164}">
      <dgm:prSet phldrT="[Texto]"/>
      <dgm:spPr/>
      <dgm:t>
        <a:bodyPr/>
        <a:lstStyle/>
        <a:p>
          <a:r>
            <a:rPr lang="es-EC" dirty="0" smtClean="0"/>
            <a:t>Provocan un aumento en el precio del 10%, disminución de las ventas del 30%.</a:t>
          </a:r>
          <a:endParaRPr lang="es-EC" dirty="0"/>
        </a:p>
      </dgm:t>
    </dgm:pt>
    <dgm:pt modelId="{50029390-4E25-4552-AD18-61079BACA0EC}" type="parTrans" cxnId="{9A2FC586-D36A-405D-8D00-9ADD38857A59}">
      <dgm:prSet/>
      <dgm:spPr/>
      <dgm:t>
        <a:bodyPr/>
        <a:lstStyle/>
        <a:p>
          <a:endParaRPr lang="es-EC"/>
        </a:p>
      </dgm:t>
    </dgm:pt>
    <dgm:pt modelId="{ADA4E3EF-0712-4F56-90EA-470FB2D1C704}" type="sibTrans" cxnId="{9A2FC586-D36A-405D-8D00-9ADD38857A59}">
      <dgm:prSet/>
      <dgm:spPr/>
      <dgm:t>
        <a:bodyPr/>
        <a:lstStyle/>
        <a:p>
          <a:endParaRPr lang="es-EC"/>
        </a:p>
      </dgm:t>
    </dgm:pt>
    <dgm:pt modelId="{6CFE40F2-97E3-4820-A31E-5BD992A01702}">
      <dgm:prSet phldrT="[Texto]"/>
      <dgm:spPr/>
      <dgm:t>
        <a:bodyPr/>
        <a:lstStyle/>
        <a:p>
          <a:r>
            <a:rPr lang="es-EC" dirty="0" smtClean="0"/>
            <a:t>Más del 95% afirmó que las salvaguardias los afectarán negativamente</a:t>
          </a:r>
          <a:endParaRPr lang="es-EC" dirty="0"/>
        </a:p>
      </dgm:t>
    </dgm:pt>
    <dgm:pt modelId="{2AF18F56-4D4A-4232-BC13-9253CB0F1922}" type="parTrans" cxnId="{89155DF0-207E-48B3-9BA9-669A461E4967}">
      <dgm:prSet/>
      <dgm:spPr/>
      <dgm:t>
        <a:bodyPr/>
        <a:lstStyle/>
        <a:p>
          <a:endParaRPr lang="es-EC"/>
        </a:p>
      </dgm:t>
    </dgm:pt>
    <dgm:pt modelId="{2B06B0F3-7F50-4033-AB0E-C5FFB032CEB5}" type="sibTrans" cxnId="{89155DF0-207E-48B3-9BA9-669A461E4967}">
      <dgm:prSet/>
      <dgm:spPr/>
      <dgm:t>
        <a:bodyPr/>
        <a:lstStyle/>
        <a:p>
          <a:endParaRPr lang="es-EC"/>
        </a:p>
      </dgm:t>
    </dgm:pt>
    <dgm:pt modelId="{7287B76A-E7E0-489F-B3CC-24C13E9F8192}">
      <dgm:prSet phldrT="[Texto]"/>
      <dgm:spPr/>
      <dgm:t>
        <a:bodyPr/>
        <a:lstStyle/>
        <a:p>
          <a:r>
            <a:rPr lang="es-EC" dirty="0" smtClean="0"/>
            <a:t>Los más afectados serán las importadores</a:t>
          </a:r>
          <a:endParaRPr lang="es-EC" dirty="0"/>
        </a:p>
      </dgm:t>
    </dgm:pt>
    <dgm:pt modelId="{61102736-6474-492C-AB74-149E36216EFE}" type="parTrans" cxnId="{982B6C91-7552-4C14-B151-21C031902D48}">
      <dgm:prSet/>
      <dgm:spPr/>
      <dgm:t>
        <a:bodyPr/>
        <a:lstStyle/>
        <a:p>
          <a:endParaRPr lang="es-EC"/>
        </a:p>
      </dgm:t>
    </dgm:pt>
    <dgm:pt modelId="{D2CA81D6-253E-4935-BA68-ADA6A295678C}" type="sibTrans" cxnId="{982B6C91-7552-4C14-B151-21C031902D48}">
      <dgm:prSet/>
      <dgm:spPr/>
      <dgm:t>
        <a:bodyPr/>
        <a:lstStyle/>
        <a:p>
          <a:endParaRPr lang="es-EC"/>
        </a:p>
      </dgm:t>
    </dgm:pt>
    <dgm:pt modelId="{F5D34AA7-9243-4FAD-A9D4-DA092E7A034F}">
      <dgm:prSet phldrT="[Texto]"/>
      <dgm:spPr/>
      <dgm:t>
        <a:bodyPr/>
        <a:lstStyle/>
        <a:p>
          <a:r>
            <a:rPr lang="es-EC" dirty="0" smtClean="0"/>
            <a:t>El mayor beneficiario es el gobierno ya que los ingresos fiscales aumentan</a:t>
          </a:r>
          <a:endParaRPr lang="es-EC" dirty="0"/>
        </a:p>
      </dgm:t>
    </dgm:pt>
    <dgm:pt modelId="{0ACC0700-99F9-470B-B92F-F042DF30B3C5}" type="parTrans" cxnId="{257568A7-4819-4B4C-B00F-3E5323502F8D}">
      <dgm:prSet/>
      <dgm:spPr/>
      <dgm:t>
        <a:bodyPr/>
        <a:lstStyle/>
        <a:p>
          <a:endParaRPr lang="es-EC"/>
        </a:p>
      </dgm:t>
    </dgm:pt>
    <dgm:pt modelId="{BEAB4F83-32E1-4271-81A4-6CFAC3219B70}" type="sibTrans" cxnId="{257568A7-4819-4B4C-B00F-3E5323502F8D}">
      <dgm:prSet/>
      <dgm:spPr/>
      <dgm:t>
        <a:bodyPr/>
        <a:lstStyle/>
        <a:p>
          <a:endParaRPr lang="es-EC"/>
        </a:p>
      </dgm:t>
    </dgm:pt>
    <dgm:pt modelId="{2691F094-92E5-4DA1-A1A7-750205210733}" type="pres">
      <dgm:prSet presAssocID="{5EB753A2-BB23-44BD-A990-4BA9C557B0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629372-EABB-4445-BDA5-CEB9515E04D7}" type="pres">
      <dgm:prSet presAssocID="{5EB753A2-BB23-44BD-A990-4BA9C557B09A}" presName="cycle" presStyleCnt="0"/>
      <dgm:spPr/>
    </dgm:pt>
    <dgm:pt modelId="{0B736A69-E9B7-4120-8D94-A4284D1D2DE9}" type="pres">
      <dgm:prSet presAssocID="{AD740994-0B07-4810-A710-7F4521BA113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0402C-A576-4645-B97D-8F690A99A3C6}" type="pres">
      <dgm:prSet presAssocID="{4BEA410A-035E-453E-B807-F9A7727EA20A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60B054F3-3DFA-4F76-8705-A36C297C3E93}" type="pres">
      <dgm:prSet presAssocID="{4F44F0AA-8728-497A-9AE4-DD851ABF916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4DFE17-D43E-4A78-AD83-316C012FCCFB}" type="pres">
      <dgm:prSet presAssocID="{6CFE40F2-97E3-4820-A31E-5BD992A0170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CCD14B-4D88-4A1A-B051-45285BDB97FD}" type="pres">
      <dgm:prSet presAssocID="{7287B76A-E7E0-489F-B3CC-24C13E9F819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80DACB-C804-448E-801F-F0AB6FAE0344}" type="pres">
      <dgm:prSet presAssocID="{F5D34AA7-9243-4FAD-A9D4-DA092E7A034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67EE86-B0CB-46E9-8C59-39F5DAF93ECE}" type="presOf" srcId="{7287B76A-E7E0-489F-B3CC-24C13E9F8192}" destId="{25CCD14B-4D88-4A1A-B051-45285BDB97FD}" srcOrd="0" destOrd="0" presId="urn:microsoft.com/office/officeart/2005/8/layout/cycle3"/>
    <dgm:cxn modelId="{7EE37945-9EB4-414E-B7B4-5915AF1C13F9}" type="presOf" srcId="{F5D34AA7-9243-4FAD-A9D4-DA092E7A034F}" destId="{4580DACB-C804-448E-801F-F0AB6FAE0344}" srcOrd="0" destOrd="0" presId="urn:microsoft.com/office/officeart/2005/8/layout/cycle3"/>
    <dgm:cxn modelId="{257568A7-4819-4B4C-B00F-3E5323502F8D}" srcId="{5EB753A2-BB23-44BD-A990-4BA9C557B09A}" destId="{F5D34AA7-9243-4FAD-A9D4-DA092E7A034F}" srcOrd="4" destOrd="0" parTransId="{0ACC0700-99F9-470B-B92F-F042DF30B3C5}" sibTransId="{BEAB4F83-32E1-4271-81A4-6CFAC3219B70}"/>
    <dgm:cxn modelId="{2342EC72-EE65-46B0-B5D9-74B9FC32ABE1}" type="presOf" srcId="{4F44F0AA-8728-497A-9AE4-DD851ABF9164}" destId="{60B054F3-3DFA-4F76-8705-A36C297C3E93}" srcOrd="0" destOrd="0" presId="urn:microsoft.com/office/officeart/2005/8/layout/cycle3"/>
    <dgm:cxn modelId="{982B6C91-7552-4C14-B151-21C031902D48}" srcId="{5EB753A2-BB23-44BD-A990-4BA9C557B09A}" destId="{7287B76A-E7E0-489F-B3CC-24C13E9F8192}" srcOrd="3" destOrd="0" parTransId="{61102736-6474-492C-AB74-149E36216EFE}" sibTransId="{D2CA81D6-253E-4935-BA68-ADA6A295678C}"/>
    <dgm:cxn modelId="{9A2FC586-D36A-405D-8D00-9ADD38857A59}" srcId="{5EB753A2-BB23-44BD-A990-4BA9C557B09A}" destId="{4F44F0AA-8728-497A-9AE4-DD851ABF9164}" srcOrd="1" destOrd="0" parTransId="{50029390-4E25-4552-AD18-61079BACA0EC}" sibTransId="{ADA4E3EF-0712-4F56-90EA-470FB2D1C704}"/>
    <dgm:cxn modelId="{6B5DA3F8-88B0-487A-8C53-EDA744199F05}" srcId="{5EB753A2-BB23-44BD-A990-4BA9C557B09A}" destId="{AD740994-0B07-4810-A710-7F4521BA113F}" srcOrd="0" destOrd="0" parTransId="{32AE77B9-5FF1-45C6-AF9F-EB0F68A4A322}" sibTransId="{4BEA410A-035E-453E-B807-F9A7727EA20A}"/>
    <dgm:cxn modelId="{2B3560C0-26DA-4EE1-A950-3C3ED0E7D4DD}" type="presOf" srcId="{6CFE40F2-97E3-4820-A31E-5BD992A01702}" destId="{924DFE17-D43E-4A78-AD83-316C012FCCFB}" srcOrd="0" destOrd="0" presId="urn:microsoft.com/office/officeart/2005/8/layout/cycle3"/>
    <dgm:cxn modelId="{496FB80E-B233-4DA4-8406-AB42ABE36543}" type="presOf" srcId="{4BEA410A-035E-453E-B807-F9A7727EA20A}" destId="{0CB0402C-A576-4645-B97D-8F690A99A3C6}" srcOrd="0" destOrd="0" presId="urn:microsoft.com/office/officeart/2005/8/layout/cycle3"/>
    <dgm:cxn modelId="{89155DF0-207E-48B3-9BA9-669A461E4967}" srcId="{5EB753A2-BB23-44BD-A990-4BA9C557B09A}" destId="{6CFE40F2-97E3-4820-A31E-5BD992A01702}" srcOrd="2" destOrd="0" parTransId="{2AF18F56-4D4A-4232-BC13-9253CB0F1922}" sibTransId="{2B06B0F3-7F50-4033-AB0E-C5FFB032CEB5}"/>
    <dgm:cxn modelId="{D5F42E83-FD1F-4CF5-9012-623B2C0F5EA6}" type="presOf" srcId="{AD740994-0B07-4810-A710-7F4521BA113F}" destId="{0B736A69-E9B7-4120-8D94-A4284D1D2DE9}" srcOrd="0" destOrd="0" presId="urn:microsoft.com/office/officeart/2005/8/layout/cycle3"/>
    <dgm:cxn modelId="{AD949D20-47F5-4F87-868B-A96EEF89A4D0}" type="presOf" srcId="{5EB753A2-BB23-44BD-A990-4BA9C557B09A}" destId="{2691F094-92E5-4DA1-A1A7-750205210733}" srcOrd="0" destOrd="0" presId="urn:microsoft.com/office/officeart/2005/8/layout/cycle3"/>
    <dgm:cxn modelId="{90AD8D09-4132-4E15-8BF7-3F68E4544945}" type="presParOf" srcId="{2691F094-92E5-4DA1-A1A7-750205210733}" destId="{41629372-EABB-4445-BDA5-CEB9515E04D7}" srcOrd="0" destOrd="0" presId="urn:microsoft.com/office/officeart/2005/8/layout/cycle3"/>
    <dgm:cxn modelId="{45BC5BBF-9D1C-4068-BF90-7E6E04AF1B70}" type="presParOf" srcId="{41629372-EABB-4445-BDA5-CEB9515E04D7}" destId="{0B736A69-E9B7-4120-8D94-A4284D1D2DE9}" srcOrd="0" destOrd="0" presId="urn:microsoft.com/office/officeart/2005/8/layout/cycle3"/>
    <dgm:cxn modelId="{D03C8107-F367-4474-AC05-481E7EEDFE52}" type="presParOf" srcId="{41629372-EABB-4445-BDA5-CEB9515E04D7}" destId="{0CB0402C-A576-4645-B97D-8F690A99A3C6}" srcOrd="1" destOrd="0" presId="urn:microsoft.com/office/officeart/2005/8/layout/cycle3"/>
    <dgm:cxn modelId="{C9F07C6F-9513-4032-9C6E-627CD2870AFA}" type="presParOf" srcId="{41629372-EABB-4445-BDA5-CEB9515E04D7}" destId="{60B054F3-3DFA-4F76-8705-A36C297C3E93}" srcOrd="2" destOrd="0" presId="urn:microsoft.com/office/officeart/2005/8/layout/cycle3"/>
    <dgm:cxn modelId="{248FAF4D-09B0-4FEA-87D4-CC7D1EF0B0CF}" type="presParOf" srcId="{41629372-EABB-4445-BDA5-CEB9515E04D7}" destId="{924DFE17-D43E-4A78-AD83-316C012FCCFB}" srcOrd="3" destOrd="0" presId="urn:microsoft.com/office/officeart/2005/8/layout/cycle3"/>
    <dgm:cxn modelId="{0C06850D-5002-4300-9C55-405C781CD631}" type="presParOf" srcId="{41629372-EABB-4445-BDA5-CEB9515E04D7}" destId="{25CCD14B-4D88-4A1A-B051-45285BDB97FD}" srcOrd="4" destOrd="0" presId="urn:microsoft.com/office/officeart/2005/8/layout/cycle3"/>
    <dgm:cxn modelId="{3512F4C2-3E8E-4508-9AAE-75A69D351614}" type="presParOf" srcId="{41629372-EABB-4445-BDA5-CEB9515E04D7}" destId="{4580DACB-C804-448E-801F-F0AB6FAE034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702409-EB81-45B6-AA1F-71964BF5017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49406A-0329-4DA6-97F2-396E281C08C4}">
      <dgm:prSet phldrT="[Texto]"/>
      <dgm:spPr/>
      <dgm:t>
        <a:bodyPr/>
        <a:lstStyle/>
        <a:p>
          <a:r>
            <a:rPr lang="es-EC" dirty="0" smtClean="0"/>
            <a:t>La Asociación de Empresas Automotrices del Ecuador </a:t>
          </a:r>
          <a:endParaRPr lang="es-EC" dirty="0"/>
        </a:p>
      </dgm:t>
    </dgm:pt>
    <dgm:pt modelId="{B95E4BAD-1D25-4647-8130-B89BE2906B22}" type="parTrans" cxnId="{19EB5D60-66FB-42CD-8E48-8BF7B55ADF87}">
      <dgm:prSet/>
      <dgm:spPr/>
      <dgm:t>
        <a:bodyPr/>
        <a:lstStyle/>
        <a:p>
          <a:endParaRPr lang="es-EC"/>
        </a:p>
      </dgm:t>
    </dgm:pt>
    <dgm:pt modelId="{F359C539-D05A-42EA-AB82-91B470110567}" type="sibTrans" cxnId="{19EB5D60-66FB-42CD-8E48-8BF7B55ADF87}">
      <dgm:prSet/>
      <dgm:spPr/>
      <dgm:t>
        <a:bodyPr/>
        <a:lstStyle/>
        <a:p>
          <a:endParaRPr lang="es-EC"/>
        </a:p>
      </dgm:t>
    </dgm:pt>
    <dgm:pt modelId="{D9B2B3D8-AAFD-427C-A31A-4CA638BF5D85}">
      <dgm:prSet phldrT="[Texto]"/>
      <dgm:spPr/>
      <dgm:t>
        <a:bodyPr/>
        <a:lstStyle/>
        <a:p>
          <a:r>
            <a:rPr lang="es-EC" dirty="0" smtClean="0"/>
            <a:t>Representa cerca del 9% del PIB </a:t>
          </a:r>
          <a:endParaRPr lang="es-EC" dirty="0"/>
        </a:p>
      </dgm:t>
    </dgm:pt>
    <dgm:pt modelId="{23859558-E8DA-44ED-877F-96212401ACF5}" type="parTrans" cxnId="{9B860920-0ABD-4DBB-9456-79547B4CFC99}">
      <dgm:prSet/>
      <dgm:spPr/>
      <dgm:t>
        <a:bodyPr/>
        <a:lstStyle/>
        <a:p>
          <a:endParaRPr lang="es-EC"/>
        </a:p>
      </dgm:t>
    </dgm:pt>
    <dgm:pt modelId="{ED5E61D7-B865-4848-BAD0-C2110C9FDA54}" type="sibTrans" cxnId="{9B860920-0ABD-4DBB-9456-79547B4CFC99}">
      <dgm:prSet/>
      <dgm:spPr/>
      <dgm:t>
        <a:bodyPr/>
        <a:lstStyle/>
        <a:p>
          <a:endParaRPr lang="es-EC"/>
        </a:p>
      </dgm:t>
    </dgm:pt>
    <dgm:pt modelId="{209C44E0-6DB6-4CC5-A091-7CF4ECF2BAF0}">
      <dgm:prSet phldrT="[Texto]"/>
      <dgm:spPr/>
      <dgm:t>
        <a:bodyPr/>
        <a:lstStyle/>
        <a:p>
          <a:r>
            <a:rPr lang="es-EC" dirty="0" smtClean="0"/>
            <a:t>El volumen de ventas es superior a los 5.000 millones $ anuales </a:t>
          </a:r>
          <a:endParaRPr lang="es-EC" dirty="0"/>
        </a:p>
      </dgm:t>
    </dgm:pt>
    <dgm:pt modelId="{40E9E0A1-C243-4E40-9929-ED6A0978B252}" type="parTrans" cxnId="{88B6C76D-AC5A-4F7C-AC74-E5C7A0A90FDC}">
      <dgm:prSet/>
      <dgm:spPr/>
      <dgm:t>
        <a:bodyPr/>
        <a:lstStyle/>
        <a:p>
          <a:endParaRPr lang="es-EC"/>
        </a:p>
      </dgm:t>
    </dgm:pt>
    <dgm:pt modelId="{497B53E6-9424-4298-8D62-9B4817619A15}" type="sibTrans" cxnId="{88B6C76D-AC5A-4F7C-AC74-E5C7A0A90FDC}">
      <dgm:prSet/>
      <dgm:spPr/>
      <dgm:t>
        <a:bodyPr/>
        <a:lstStyle/>
        <a:p>
          <a:endParaRPr lang="es-EC"/>
        </a:p>
      </dgm:t>
    </dgm:pt>
    <dgm:pt modelId="{E6DBD65E-3584-4CFA-B90C-962974FFA9FE}">
      <dgm:prSet phldrT="[Texto]"/>
      <dgm:spPr/>
      <dgm:t>
        <a:bodyPr/>
        <a:lstStyle/>
        <a:p>
          <a:r>
            <a:rPr lang="es-EC" dirty="0" smtClean="0"/>
            <a:t>En el año 2015 el cupo de importación de vehículos y partes, se redujo</a:t>
          </a:r>
          <a:endParaRPr lang="es-EC" dirty="0"/>
        </a:p>
      </dgm:t>
    </dgm:pt>
    <dgm:pt modelId="{31068692-C584-440F-AD3B-10CB8E5F821E}" type="parTrans" cxnId="{29370848-937A-4A15-8493-4C394BA3F180}">
      <dgm:prSet/>
      <dgm:spPr/>
      <dgm:t>
        <a:bodyPr/>
        <a:lstStyle/>
        <a:p>
          <a:endParaRPr lang="es-EC"/>
        </a:p>
      </dgm:t>
    </dgm:pt>
    <dgm:pt modelId="{8483BCF3-9177-4A18-BAB9-DB5439A8677D}" type="sibTrans" cxnId="{29370848-937A-4A15-8493-4C394BA3F180}">
      <dgm:prSet/>
      <dgm:spPr/>
      <dgm:t>
        <a:bodyPr/>
        <a:lstStyle/>
        <a:p>
          <a:endParaRPr lang="es-EC"/>
        </a:p>
      </dgm:t>
    </dgm:pt>
    <dgm:pt modelId="{BD2A7B24-6392-4A2B-86DE-8C7EAF984207}">
      <dgm:prSet phldrT="[Texto]"/>
      <dgm:spPr/>
      <dgm:t>
        <a:bodyPr/>
        <a:lstStyle/>
        <a:p>
          <a:r>
            <a:rPr lang="es-EC" dirty="0" smtClean="0"/>
            <a:t>Disminuye en promedio un 22%</a:t>
          </a:r>
          <a:endParaRPr lang="es-EC" dirty="0"/>
        </a:p>
      </dgm:t>
    </dgm:pt>
    <dgm:pt modelId="{18E2A21B-811B-43CA-9AE0-517F6E512614}" type="parTrans" cxnId="{F1D646FD-1487-4DFD-8120-A09D46D46BBC}">
      <dgm:prSet/>
      <dgm:spPr/>
      <dgm:t>
        <a:bodyPr/>
        <a:lstStyle/>
        <a:p>
          <a:endParaRPr lang="es-EC"/>
        </a:p>
      </dgm:t>
    </dgm:pt>
    <dgm:pt modelId="{29104D0F-89A8-4BC5-B2A1-B1C0035CB699}" type="sibTrans" cxnId="{F1D646FD-1487-4DFD-8120-A09D46D46BBC}">
      <dgm:prSet/>
      <dgm:spPr/>
      <dgm:t>
        <a:bodyPr/>
        <a:lstStyle/>
        <a:p>
          <a:endParaRPr lang="es-EC"/>
        </a:p>
      </dgm:t>
    </dgm:pt>
    <dgm:pt modelId="{969D9B2D-89EE-44B5-8969-11DC9AF3D1A4}">
      <dgm:prSet phldrT="[Texto]"/>
      <dgm:spPr/>
      <dgm:t>
        <a:bodyPr/>
        <a:lstStyle/>
        <a:p>
          <a:r>
            <a:rPr lang="es-EC" dirty="0" smtClean="0"/>
            <a:t>Genera 14.000 empleos y aporta 1.000 millones de dólares por tributos</a:t>
          </a:r>
          <a:endParaRPr lang="es-EC" dirty="0"/>
        </a:p>
      </dgm:t>
    </dgm:pt>
    <dgm:pt modelId="{CB4401B5-E753-4095-B5DA-162196712A58}" type="parTrans" cxnId="{6DBB2D27-C2B7-40E9-9F31-FEE75ABBAF7B}">
      <dgm:prSet/>
      <dgm:spPr/>
      <dgm:t>
        <a:bodyPr/>
        <a:lstStyle/>
        <a:p>
          <a:endParaRPr lang="es-EC"/>
        </a:p>
      </dgm:t>
    </dgm:pt>
    <dgm:pt modelId="{E72F36B6-C765-4974-93DE-260F7A35A578}" type="sibTrans" cxnId="{6DBB2D27-C2B7-40E9-9F31-FEE75ABBAF7B}">
      <dgm:prSet/>
      <dgm:spPr/>
      <dgm:t>
        <a:bodyPr/>
        <a:lstStyle/>
        <a:p>
          <a:endParaRPr lang="es-EC"/>
        </a:p>
      </dgm:t>
    </dgm:pt>
    <dgm:pt modelId="{C1096C43-5088-45B7-9F6A-0488979BB7FB}">
      <dgm:prSet phldrT="[Texto]"/>
      <dgm:spPr/>
      <dgm:t>
        <a:bodyPr/>
        <a:lstStyle/>
        <a:p>
          <a:r>
            <a:rPr lang="es-EC" dirty="0" smtClean="0"/>
            <a:t>Los ingresos de las concesionarias en el 2015 disminuirán</a:t>
          </a:r>
          <a:endParaRPr lang="es-EC" dirty="0"/>
        </a:p>
      </dgm:t>
    </dgm:pt>
    <dgm:pt modelId="{643C1405-7AB7-49FD-9D47-1458FE0C5DA9}" type="parTrans" cxnId="{65DC0FC3-1D66-443A-9D5F-0D461023C798}">
      <dgm:prSet/>
      <dgm:spPr/>
      <dgm:t>
        <a:bodyPr/>
        <a:lstStyle/>
        <a:p>
          <a:endParaRPr lang="es-EC"/>
        </a:p>
      </dgm:t>
    </dgm:pt>
    <dgm:pt modelId="{B1FF0D36-85A9-4D50-8E17-280777118E00}" type="sibTrans" cxnId="{65DC0FC3-1D66-443A-9D5F-0D461023C798}">
      <dgm:prSet/>
      <dgm:spPr/>
      <dgm:t>
        <a:bodyPr/>
        <a:lstStyle/>
        <a:p>
          <a:endParaRPr lang="es-EC"/>
        </a:p>
      </dgm:t>
    </dgm:pt>
    <dgm:pt modelId="{3BAAD24D-FF02-4984-AE90-59F9564057FE}">
      <dgm:prSet phldrT="[Texto]"/>
      <dgm:spPr/>
      <dgm:t>
        <a:bodyPr/>
        <a:lstStyle/>
        <a:p>
          <a:r>
            <a:rPr lang="es-EC" dirty="0" smtClean="0"/>
            <a:t>Ventas disminuirán 35% y los precios subirán 10%</a:t>
          </a:r>
          <a:endParaRPr lang="es-EC" dirty="0"/>
        </a:p>
      </dgm:t>
    </dgm:pt>
    <dgm:pt modelId="{2D0471D7-BF4C-4065-92B8-FC0585FB7C1A}" type="parTrans" cxnId="{B9ACAFA1-1A07-4197-8C62-836D79E30F2B}">
      <dgm:prSet/>
      <dgm:spPr/>
      <dgm:t>
        <a:bodyPr/>
        <a:lstStyle/>
        <a:p>
          <a:endParaRPr lang="es-EC"/>
        </a:p>
      </dgm:t>
    </dgm:pt>
    <dgm:pt modelId="{0171E549-2A48-4C57-9C62-8E8629547DBB}" type="sibTrans" cxnId="{B9ACAFA1-1A07-4197-8C62-836D79E30F2B}">
      <dgm:prSet/>
      <dgm:spPr/>
      <dgm:t>
        <a:bodyPr/>
        <a:lstStyle/>
        <a:p>
          <a:endParaRPr lang="es-EC"/>
        </a:p>
      </dgm:t>
    </dgm:pt>
    <dgm:pt modelId="{114A7695-5A11-4880-8832-76E3128A7259}">
      <dgm:prSet phldrT="[Texto]"/>
      <dgm:spPr/>
      <dgm:t>
        <a:bodyPr/>
        <a:lstStyle/>
        <a:p>
          <a:r>
            <a:rPr lang="es-EC" dirty="0" smtClean="0"/>
            <a:t>Las salvaguardias evitan la  salida de dólares y estabilizar la Balanza Comercial</a:t>
          </a:r>
          <a:endParaRPr lang="es-EC" dirty="0"/>
        </a:p>
      </dgm:t>
    </dgm:pt>
    <dgm:pt modelId="{8A590A52-37AD-4075-BF1D-03C437E27184}" type="parTrans" cxnId="{EC6F8B69-DDE6-488C-9CF2-D7DCA1BFA8D9}">
      <dgm:prSet/>
      <dgm:spPr/>
      <dgm:t>
        <a:bodyPr/>
        <a:lstStyle/>
        <a:p>
          <a:endParaRPr lang="es-EC"/>
        </a:p>
      </dgm:t>
    </dgm:pt>
    <dgm:pt modelId="{68E96362-8479-494E-89CC-9624E703A0FA}" type="sibTrans" cxnId="{EC6F8B69-DDE6-488C-9CF2-D7DCA1BFA8D9}">
      <dgm:prSet/>
      <dgm:spPr/>
      <dgm:t>
        <a:bodyPr/>
        <a:lstStyle/>
        <a:p>
          <a:endParaRPr lang="es-EC"/>
        </a:p>
      </dgm:t>
    </dgm:pt>
    <dgm:pt modelId="{CA0EC035-AF0D-4F6D-8657-8CACBB87B6B3}" type="pres">
      <dgm:prSet presAssocID="{7D702409-EB81-45B6-AA1F-71964BF5017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0A6BE03-53D1-4A23-9F2A-886FB562D3DA}" type="pres">
      <dgm:prSet presAssocID="{B849406A-0329-4DA6-97F2-396E281C08C4}" presName="horFlow" presStyleCnt="0"/>
      <dgm:spPr/>
    </dgm:pt>
    <dgm:pt modelId="{F026DB88-666E-4A1B-A64F-7202F94D26FD}" type="pres">
      <dgm:prSet presAssocID="{B849406A-0329-4DA6-97F2-396E281C08C4}" presName="bigChev" presStyleLbl="node1" presStyleIdx="0" presStyleCnt="3"/>
      <dgm:spPr/>
      <dgm:t>
        <a:bodyPr/>
        <a:lstStyle/>
        <a:p>
          <a:endParaRPr lang="es-EC"/>
        </a:p>
      </dgm:t>
    </dgm:pt>
    <dgm:pt modelId="{82E9B1E4-4547-4113-B93A-730B1D662F3D}" type="pres">
      <dgm:prSet presAssocID="{23859558-E8DA-44ED-877F-96212401ACF5}" presName="parTrans" presStyleCnt="0"/>
      <dgm:spPr/>
    </dgm:pt>
    <dgm:pt modelId="{7EAC3B50-38D3-4C00-9AF3-352D9C4D47C9}" type="pres">
      <dgm:prSet presAssocID="{D9B2B3D8-AAFD-427C-A31A-4CA638BF5D8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90FB1F-93E5-4A94-AFD8-B11AF5A67C3F}" type="pres">
      <dgm:prSet presAssocID="{ED5E61D7-B865-4848-BAD0-C2110C9FDA54}" presName="sibTrans" presStyleCnt="0"/>
      <dgm:spPr/>
    </dgm:pt>
    <dgm:pt modelId="{1CF570FE-0AB4-4F24-A7A8-2E04E1723BCF}" type="pres">
      <dgm:prSet presAssocID="{209C44E0-6DB6-4CC5-A091-7CF4ECF2BAF0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977AA8-81B3-4BEC-94C0-91267A013413}" type="pres">
      <dgm:prSet presAssocID="{B849406A-0329-4DA6-97F2-396E281C08C4}" presName="vSp" presStyleCnt="0"/>
      <dgm:spPr/>
    </dgm:pt>
    <dgm:pt modelId="{395E4AB8-644B-4F86-BD98-10E4148A48D8}" type="pres">
      <dgm:prSet presAssocID="{E6DBD65E-3584-4CFA-B90C-962974FFA9FE}" presName="horFlow" presStyleCnt="0"/>
      <dgm:spPr/>
    </dgm:pt>
    <dgm:pt modelId="{51B59E71-7A52-4555-AAE8-EDA661174783}" type="pres">
      <dgm:prSet presAssocID="{E6DBD65E-3584-4CFA-B90C-962974FFA9FE}" presName="bigChev" presStyleLbl="node1" presStyleIdx="1" presStyleCnt="3"/>
      <dgm:spPr/>
      <dgm:t>
        <a:bodyPr/>
        <a:lstStyle/>
        <a:p>
          <a:endParaRPr lang="es-EC"/>
        </a:p>
      </dgm:t>
    </dgm:pt>
    <dgm:pt modelId="{2B568CE4-4395-43DA-8CCA-C7D57F452FBE}" type="pres">
      <dgm:prSet presAssocID="{18E2A21B-811B-43CA-9AE0-517F6E512614}" presName="parTrans" presStyleCnt="0"/>
      <dgm:spPr/>
    </dgm:pt>
    <dgm:pt modelId="{0D243B02-F672-4164-887C-F2C69CAE13A3}" type="pres">
      <dgm:prSet presAssocID="{BD2A7B24-6392-4A2B-86DE-8C7EAF98420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CD3A3-0312-4E92-8278-6DE568E11FD0}" type="pres">
      <dgm:prSet presAssocID="{29104D0F-89A8-4BC5-B2A1-B1C0035CB699}" presName="sibTrans" presStyleCnt="0"/>
      <dgm:spPr/>
    </dgm:pt>
    <dgm:pt modelId="{1B4DF823-B234-4806-8243-5A6913AD501C}" type="pres">
      <dgm:prSet presAssocID="{969D9B2D-89EE-44B5-8969-11DC9AF3D1A4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4FFFAC-E8B1-4549-BA00-5F16901AAD53}" type="pres">
      <dgm:prSet presAssocID="{E6DBD65E-3584-4CFA-B90C-962974FFA9FE}" presName="vSp" presStyleCnt="0"/>
      <dgm:spPr/>
    </dgm:pt>
    <dgm:pt modelId="{265F26E9-F80F-4F9D-BCC6-33E27A6DE3D2}" type="pres">
      <dgm:prSet presAssocID="{C1096C43-5088-45B7-9F6A-0488979BB7FB}" presName="horFlow" presStyleCnt="0"/>
      <dgm:spPr/>
    </dgm:pt>
    <dgm:pt modelId="{8F155F93-752D-4EE9-8A35-48BB66CF815E}" type="pres">
      <dgm:prSet presAssocID="{C1096C43-5088-45B7-9F6A-0488979BB7FB}" presName="bigChev" presStyleLbl="node1" presStyleIdx="2" presStyleCnt="3"/>
      <dgm:spPr/>
      <dgm:t>
        <a:bodyPr/>
        <a:lstStyle/>
        <a:p>
          <a:endParaRPr lang="es-EC"/>
        </a:p>
      </dgm:t>
    </dgm:pt>
    <dgm:pt modelId="{A8AD554D-FD21-4F23-8435-3C73E0F32771}" type="pres">
      <dgm:prSet presAssocID="{2D0471D7-BF4C-4065-92B8-FC0585FB7C1A}" presName="parTrans" presStyleCnt="0"/>
      <dgm:spPr/>
    </dgm:pt>
    <dgm:pt modelId="{29A3AD74-6AEA-4968-8217-4E1FEAEDE1E8}" type="pres">
      <dgm:prSet presAssocID="{3BAAD24D-FF02-4984-AE90-59F9564057F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2EEE7A-0DD7-4106-AFC0-A985619E49C5}" type="pres">
      <dgm:prSet presAssocID="{0171E549-2A48-4C57-9C62-8E8629547DBB}" presName="sibTrans" presStyleCnt="0"/>
      <dgm:spPr/>
    </dgm:pt>
    <dgm:pt modelId="{AEF2DFE6-1871-423E-B741-AC0808AE2855}" type="pres">
      <dgm:prSet presAssocID="{114A7695-5A11-4880-8832-76E3128A725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EB5D60-66FB-42CD-8E48-8BF7B55ADF87}" srcId="{7D702409-EB81-45B6-AA1F-71964BF50178}" destId="{B849406A-0329-4DA6-97F2-396E281C08C4}" srcOrd="0" destOrd="0" parTransId="{B95E4BAD-1D25-4647-8130-B89BE2906B22}" sibTransId="{F359C539-D05A-42EA-AB82-91B470110567}"/>
    <dgm:cxn modelId="{0BDC6431-3143-46CC-B7F9-6216F252C256}" type="presOf" srcId="{969D9B2D-89EE-44B5-8969-11DC9AF3D1A4}" destId="{1B4DF823-B234-4806-8243-5A6913AD501C}" srcOrd="0" destOrd="0" presId="urn:microsoft.com/office/officeart/2005/8/layout/lProcess3"/>
    <dgm:cxn modelId="{EC6F8B69-DDE6-488C-9CF2-D7DCA1BFA8D9}" srcId="{C1096C43-5088-45B7-9F6A-0488979BB7FB}" destId="{114A7695-5A11-4880-8832-76E3128A7259}" srcOrd="1" destOrd="0" parTransId="{8A590A52-37AD-4075-BF1D-03C437E27184}" sibTransId="{68E96362-8479-494E-89CC-9624E703A0FA}"/>
    <dgm:cxn modelId="{F1D646FD-1487-4DFD-8120-A09D46D46BBC}" srcId="{E6DBD65E-3584-4CFA-B90C-962974FFA9FE}" destId="{BD2A7B24-6392-4A2B-86DE-8C7EAF984207}" srcOrd="0" destOrd="0" parTransId="{18E2A21B-811B-43CA-9AE0-517F6E512614}" sibTransId="{29104D0F-89A8-4BC5-B2A1-B1C0035CB699}"/>
    <dgm:cxn modelId="{5DAE779E-9229-45D7-94C7-64F6600D0B59}" type="presOf" srcId="{B849406A-0329-4DA6-97F2-396E281C08C4}" destId="{F026DB88-666E-4A1B-A64F-7202F94D26FD}" srcOrd="0" destOrd="0" presId="urn:microsoft.com/office/officeart/2005/8/layout/lProcess3"/>
    <dgm:cxn modelId="{B9ACAFA1-1A07-4197-8C62-836D79E30F2B}" srcId="{C1096C43-5088-45B7-9F6A-0488979BB7FB}" destId="{3BAAD24D-FF02-4984-AE90-59F9564057FE}" srcOrd="0" destOrd="0" parTransId="{2D0471D7-BF4C-4065-92B8-FC0585FB7C1A}" sibTransId="{0171E549-2A48-4C57-9C62-8E8629547DBB}"/>
    <dgm:cxn modelId="{9B860920-0ABD-4DBB-9456-79547B4CFC99}" srcId="{B849406A-0329-4DA6-97F2-396E281C08C4}" destId="{D9B2B3D8-AAFD-427C-A31A-4CA638BF5D85}" srcOrd="0" destOrd="0" parTransId="{23859558-E8DA-44ED-877F-96212401ACF5}" sibTransId="{ED5E61D7-B865-4848-BAD0-C2110C9FDA54}"/>
    <dgm:cxn modelId="{7722CFBF-5CFB-4827-989E-092787EDC861}" type="presOf" srcId="{D9B2B3D8-AAFD-427C-A31A-4CA638BF5D85}" destId="{7EAC3B50-38D3-4C00-9AF3-352D9C4D47C9}" srcOrd="0" destOrd="0" presId="urn:microsoft.com/office/officeart/2005/8/layout/lProcess3"/>
    <dgm:cxn modelId="{65DC0FC3-1D66-443A-9D5F-0D461023C798}" srcId="{7D702409-EB81-45B6-AA1F-71964BF50178}" destId="{C1096C43-5088-45B7-9F6A-0488979BB7FB}" srcOrd="2" destOrd="0" parTransId="{643C1405-7AB7-49FD-9D47-1458FE0C5DA9}" sibTransId="{B1FF0D36-85A9-4D50-8E17-280777118E00}"/>
    <dgm:cxn modelId="{6DBB2D27-C2B7-40E9-9F31-FEE75ABBAF7B}" srcId="{E6DBD65E-3584-4CFA-B90C-962974FFA9FE}" destId="{969D9B2D-89EE-44B5-8969-11DC9AF3D1A4}" srcOrd="1" destOrd="0" parTransId="{CB4401B5-E753-4095-B5DA-162196712A58}" sibTransId="{E72F36B6-C765-4974-93DE-260F7A35A578}"/>
    <dgm:cxn modelId="{BF0621F6-7BED-43DA-B4DB-3DD8554FD621}" type="presOf" srcId="{E6DBD65E-3584-4CFA-B90C-962974FFA9FE}" destId="{51B59E71-7A52-4555-AAE8-EDA661174783}" srcOrd="0" destOrd="0" presId="urn:microsoft.com/office/officeart/2005/8/layout/lProcess3"/>
    <dgm:cxn modelId="{CF1FD4D6-FB9E-44B9-AC06-39EEADD79BD8}" type="presOf" srcId="{BD2A7B24-6392-4A2B-86DE-8C7EAF984207}" destId="{0D243B02-F672-4164-887C-F2C69CAE13A3}" srcOrd="0" destOrd="0" presId="urn:microsoft.com/office/officeart/2005/8/layout/lProcess3"/>
    <dgm:cxn modelId="{5C1CF558-7EAF-4624-B33C-321460367124}" type="presOf" srcId="{C1096C43-5088-45B7-9F6A-0488979BB7FB}" destId="{8F155F93-752D-4EE9-8A35-48BB66CF815E}" srcOrd="0" destOrd="0" presId="urn:microsoft.com/office/officeart/2005/8/layout/lProcess3"/>
    <dgm:cxn modelId="{C88B28BA-BE80-4F68-8A58-4C7DAC10429B}" type="presOf" srcId="{209C44E0-6DB6-4CC5-A091-7CF4ECF2BAF0}" destId="{1CF570FE-0AB4-4F24-A7A8-2E04E1723BCF}" srcOrd="0" destOrd="0" presId="urn:microsoft.com/office/officeart/2005/8/layout/lProcess3"/>
    <dgm:cxn modelId="{2FF71166-32AB-4DE9-99D1-AA78BC3DE409}" type="presOf" srcId="{7D702409-EB81-45B6-AA1F-71964BF50178}" destId="{CA0EC035-AF0D-4F6D-8657-8CACBB87B6B3}" srcOrd="0" destOrd="0" presId="urn:microsoft.com/office/officeart/2005/8/layout/lProcess3"/>
    <dgm:cxn modelId="{88A55E63-8119-409D-8FBA-9A4B52657F24}" type="presOf" srcId="{114A7695-5A11-4880-8832-76E3128A7259}" destId="{AEF2DFE6-1871-423E-B741-AC0808AE2855}" srcOrd="0" destOrd="0" presId="urn:microsoft.com/office/officeart/2005/8/layout/lProcess3"/>
    <dgm:cxn modelId="{470E2AB5-495E-4213-922D-CCC7921670E3}" type="presOf" srcId="{3BAAD24D-FF02-4984-AE90-59F9564057FE}" destId="{29A3AD74-6AEA-4968-8217-4E1FEAEDE1E8}" srcOrd="0" destOrd="0" presId="urn:microsoft.com/office/officeart/2005/8/layout/lProcess3"/>
    <dgm:cxn modelId="{88B6C76D-AC5A-4F7C-AC74-E5C7A0A90FDC}" srcId="{B849406A-0329-4DA6-97F2-396E281C08C4}" destId="{209C44E0-6DB6-4CC5-A091-7CF4ECF2BAF0}" srcOrd="1" destOrd="0" parTransId="{40E9E0A1-C243-4E40-9929-ED6A0978B252}" sibTransId="{497B53E6-9424-4298-8D62-9B4817619A15}"/>
    <dgm:cxn modelId="{29370848-937A-4A15-8493-4C394BA3F180}" srcId="{7D702409-EB81-45B6-AA1F-71964BF50178}" destId="{E6DBD65E-3584-4CFA-B90C-962974FFA9FE}" srcOrd="1" destOrd="0" parTransId="{31068692-C584-440F-AD3B-10CB8E5F821E}" sibTransId="{8483BCF3-9177-4A18-BAB9-DB5439A8677D}"/>
    <dgm:cxn modelId="{424DEA8F-DA03-44DA-AE87-3F5A65C2EA3E}" type="presParOf" srcId="{CA0EC035-AF0D-4F6D-8657-8CACBB87B6B3}" destId="{D0A6BE03-53D1-4A23-9F2A-886FB562D3DA}" srcOrd="0" destOrd="0" presId="urn:microsoft.com/office/officeart/2005/8/layout/lProcess3"/>
    <dgm:cxn modelId="{BA9A1229-29B3-4E84-A717-1A7B22E52CAC}" type="presParOf" srcId="{D0A6BE03-53D1-4A23-9F2A-886FB562D3DA}" destId="{F026DB88-666E-4A1B-A64F-7202F94D26FD}" srcOrd="0" destOrd="0" presId="urn:microsoft.com/office/officeart/2005/8/layout/lProcess3"/>
    <dgm:cxn modelId="{79F91B3D-D34B-47E8-A63D-2BFCA210948A}" type="presParOf" srcId="{D0A6BE03-53D1-4A23-9F2A-886FB562D3DA}" destId="{82E9B1E4-4547-4113-B93A-730B1D662F3D}" srcOrd="1" destOrd="0" presId="urn:microsoft.com/office/officeart/2005/8/layout/lProcess3"/>
    <dgm:cxn modelId="{9F686993-F461-4BA9-9EF2-6252FBF88FBC}" type="presParOf" srcId="{D0A6BE03-53D1-4A23-9F2A-886FB562D3DA}" destId="{7EAC3B50-38D3-4C00-9AF3-352D9C4D47C9}" srcOrd="2" destOrd="0" presId="urn:microsoft.com/office/officeart/2005/8/layout/lProcess3"/>
    <dgm:cxn modelId="{668CCA80-AA75-45D6-B872-8E54B60B814F}" type="presParOf" srcId="{D0A6BE03-53D1-4A23-9F2A-886FB562D3DA}" destId="{F690FB1F-93E5-4A94-AFD8-B11AF5A67C3F}" srcOrd="3" destOrd="0" presId="urn:microsoft.com/office/officeart/2005/8/layout/lProcess3"/>
    <dgm:cxn modelId="{2ED1BC07-8E5D-4ECB-ACBC-F5949D6DB416}" type="presParOf" srcId="{D0A6BE03-53D1-4A23-9F2A-886FB562D3DA}" destId="{1CF570FE-0AB4-4F24-A7A8-2E04E1723BCF}" srcOrd="4" destOrd="0" presId="urn:microsoft.com/office/officeart/2005/8/layout/lProcess3"/>
    <dgm:cxn modelId="{689A3531-7DD6-409C-B5CE-8E3C371D8EE8}" type="presParOf" srcId="{CA0EC035-AF0D-4F6D-8657-8CACBB87B6B3}" destId="{86977AA8-81B3-4BEC-94C0-91267A013413}" srcOrd="1" destOrd="0" presId="urn:microsoft.com/office/officeart/2005/8/layout/lProcess3"/>
    <dgm:cxn modelId="{6D92E9BF-3535-4A30-8217-49854E0887F2}" type="presParOf" srcId="{CA0EC035-AF0D-4F6D-8657-8CACBB87B6B3}" destId="{395E4AB8-644B-4F86-BD98-10E4148A48D8}" srcOrd="2" destOrd="0" presId="urn:microsoft.com/office/officeart/2005/8/layout/lProcess3"/>
    <dgm:cxn modelId="{8BC6356D-B6C0-421A-8E34-4B0EA5EA0292}" type="presParOf" srcId="{395E4AB8-644B-4F86-BD98-10E4148A48D8}" destId="{51B59E71-7A52-4555-AAE8-EDA661174783}" srcOrd="0" destOrd="0" presId="urn:microsoft.com/office/officeart/2005/8/layout/lProcess3"/>
    <dgm:cxn modelId="{0BD6FFA4-2824-4506-8CF7-829812594B72}" type="presParOf" srcId="{395E4AB8-644B-4F86-BD98-10E4148A48D8}" destId="{2B568CE4-4395-43DA-8CCA-C7D57F452FBE}" srcOrd="1" destOrd="0" presId="urn:microsoft.com/office/officeart/2005/8/layout/lProcess3"/>
    <dgm:cxn modelId="{675B85A9-7F39-4057-A6D6-6F5CE723221B}" type="presParOf" srcId="{395E4AB8-644B-4F86-BD98-10E4148A48D8}" destId="{0D243B02-F672-4164-887C-F2C69CAE13A3}" srcOrd="2" destOrd="0" presId="urn:microsoft.com/office/officeart/2005/8/layout/lProcess3"/>
    <dgm:cxn modelId="{CBAB294A-5BAE-4BEF-806E-68A9228AAA02}" type="presParOf" srcId="{395E4AB8-644B-4F86-BD98-10E4148A48D8}" destId="{C90CD3A3-0312-4E92-8278-6DE568E11FD0}" srcOrd="3" destOrd="0" presId="urn:microsoft.com/office/officeart/2005/8/layout/lProcess3"/>
    <dgm:cxn modelId="{7F6051FE-35DE-4961-B6E7-AF96201E3823}" type="presParOf" srcId="{395E4AB8-644B-4F86-BD98-10E4148A48D8}" destId="{1B4DF823-B234-4806-8243-5A6913AD501C}" srcOrd="4" destOrd="0" presId="urn:microsoft.com/office/officeart/2005/8/layout/lProcess3"/>
    <dgm:cxn modelId="{2A96DF4C-9FE7-46D0-B4B9-95B1908073EA}" type="presParOf" srcId="{CA0EC035-AF0D-4F6D-8657-8CACBB87B6B3}" destId="{F44FFFAC-E8B1-4549-BA00-5F16901AAD53}" srcOrd="3" destOrd="0" presId="urn:microsoft.com/office/officeart/2005/8/layout/lProcess3"/>
    <dgm:cxn modelId="{CDE9DDE1-B535-446B-9FD3-45D233AFA0CB}" type="presParOf" srcId="{CA0EC035-AF0D-4F6D-8657-8CACBB87B6B3}" destId="{265F26E9-F80F-4F9D-BCC6-33E27A6DE3D2}" srcOrd="4" destOrd="0" presId="urn:microsoft.com/office/officeart/2005/8/layout/lProcess3"/>
    <dgm:cxn modelId="{F1F92D4F-F783-4568-A254-CCA0319842F5}" type="presParOf" srcId="{265F26E9-F80F-4F9D-BCC6-33E27A6DE3D2}" destId="{8F155F93-752D-4EE9-8A35-48BB66CF815E}" srcOrd="0" destOrd="0" presId="urn:microsoft.com/office/officeart/2005/8/layout/lProcess3"/>
    <dgm:cxn modelId="{9E8C507D-49E6-4EBF-9CFB-396F216926F2}" type="presParOf" srcId="{265F26E9-F80F-4F9D-BCC6-33E27A6DE3D2}" destId="{A8AD554D-FD21-4F23-8435-3C73E0F32771}" srcOrd="1" destOrd="0" presId="urn:microsoft.com/office/officeart/2005/8/layout/lProcess3"/>
    <dgm:cxn modelId="{88163968-E949-4FBB-9131-64AC8F807268}" type="presParOf" srcId="{265F26E9-F80F-4F9D-BCC6-33E27A6DE3D2}" destId="{29A3AD74-6AEA-4968-8217-4E1FEAEDE1E8}" srcOrd="2" destOrd="0" presId="urn:microsoft.com/office/officeart/2005/8/layout/lProcess3"/>
    <dgm:cxn modelId="{0F3ABC3D-BAA1-4CF1-8EE4-96EAF83DC95E}" type="presParOf" srcId="{265F26E9-F80F-4F9D-BCC6-33E27A6DE3D2}" destId="{8E2EEE7A-0DD7-4106-AFC0-A985619E49C5}" srcOrd="3" destOrd="0" presId="urn:microsoft.com/office/officeart/2005/8/layout/lProcess3"/>
    <dgm:cxn modelId="{29782057-73F0-493C-B5D5-82B5152DF656}" type="presParOf" srcId="{265F26E9-F80F-4F9D-BCC6-33E27A6DE3D2}" destId="{AEF2DFE6-1871-423E-B741-AC0808AE285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58406E-C548-430F-9767-DA7E08AFBED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65D7F64-9454-4A3D-863B-1448E42890EF}">
      <dgm:prSet phldrT="[Texto]"/>
      <dgm:spPr/>
      <dgm:t>
        <a:bodyPr/>
        <a:lstStyle/>
        <a:p>
          <a:r>
            <a:rPr lang="es-EC" dirty="0" smtClean="0"/>
            <a:t>El Gobierno debe incentivar a la producción nacional de vehículos,  piezas y partes </a:t>
          </a:r>
          <a:endParaRPr lang="es-EC" dirty="0"/>
        </a:p>
      </dgm:t>
    </dgm:pt>
    <dgm:pt modelId="{B76E7AB2-2313-4EDD-9BC8-53FF6839E33D}" type="parTrans" cxnId="{6F1DCDEF-6C7D-4DB6-AC52-496697BE5533}">
      <dgm:prSet/>
      <dgm:spPr/>
      <dgm:t>
        <a:bodyPr/>
        <a:lstStyle/>
        <a:p>
          <a:endParaRPr lang="es-EC"/>
        </a:p>
      </dgm:t>
    </dgm:pt>
    <dgm:pt modelId="{AF687EF2-6CB2-4790-BF1D-960D658F4A9E}" type="sibTrans" cxnId="{6F1DCDEF-6C7D-4DB6-AC52-496697BE5533}">
      <dgm:prSet/>
      <dgm:spPr/>
      <dgm:t>
        <a:bodyPr/>
        <a:lstStyle/>
        <a:p>
          <a:endParaRPr lang="es-EC"/>
        </a:p>
      </dgm:t>
    </dgm:pt>
    <dgm:pt modelId="{5AEA1D2A-2BBE-44CC-A107-61408B54946A}">
      <dgm:prSet phldrT="[Texto]"/>
      <dgm:spPr/>
      <dgm:t>
        <a:bodyPr/>
        <a:lstStyle/>
        <a:p>
          <a:r>
            <a:rPr lang="es-EC" dirty="0" smtClean="0"/>
            <a:t>Por medio de: subsidios, reducción de impuestos y facilidades de pago</a:t>
          </a:r>
          <a:endParaRPr lang="es-EC" dirty="0"/>
        </a:p>
      </dgm:t>
    </dgm:pt>
    <dgm:pt modelId="{8BBBE0B8-5074-4B8A-9C2A-BC1A31AF7738}" type="sibTrans" cxnId="{ABEDB3C4-A096-4D33-806F-67FF7CBF92B3}">
      <dgm:prSet/>
      <dgm:spPr/>
      <dgm:t>
        <a:bodyPr/>
        <a:lstStyle/>
        <a:p>
          <a:endParaRPr lang="es-EC"/>
        </a:p>
      </dgm:t>
    </dgm:pt>
    <dgm:pt modelId="{79D1966C-28B9-470A-8639-F4066B7210E2}" type="parTrans" cxnId="{ABEDB3C4-A096-4D33-806F-67FF7CBF92B3}">
      <dgm:prSet/>
      <dgm:spPr/>
      <dgm:t>
        <a:bodyPr/>
        <a:lstStyle/>
        <a:p>
          <a:endParaRPr lang="es-EC"/>
        </a:p>
      </dgm:t>
    </dgm:pt>
    <dgm:pt modelId="{2DBF30E3-1C5E-4F51-A364-5EEF0E3718E6}" type="pres">
      <dgm:prSet presAssocID="{D858406E-C548-430F-9767-DA7E08AFBED0}" presName="Name0" presStyleCnt="0">
        <dgm:presLayoutVars>
          <dgm:dir/>
          <dgm:resizeHandles val="exact"/>
        </dgm:presLayoutVars>
      </dgm:prSet>
      <dgm:spPr/>
    </dgm:pt>
    <dgm:pt modelId="{B98AE7CB-CDDC-4B50-ABDF-79D39E1D1CB7}" type="pres">
      <dgm:prSet presAssocID="{565D7F64-9454-4A3D-863B-1448E42890EF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B152B2-8C9F-4F1A-A29B-632EA04E443F}" type="pres">
      <dgm:prSet presAssocID="{AF687EF2-6CB2-4790-BF1D-960D658F4A9E}" presName="parSpace" presStyleCnt="0"/>
      <dgm:spPr/>
    </dgm:pt>
    <dgm:pt modelId="{00510098-F3DF-4E74-B807-64225826E8DD}" type="pres">
      <dgm:prSet presAssocID="{5AEA1D2A-2BBE-44CC-A107-61408B54946A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1DCDEF-6C7D-4DB6-AC52-496697BE5533}" srcId="{D858406E-C548-430F-9767-DA7E08AFBED0}" destId="{565D7F64-9454-4A3D-863B-1448E42890EF}" srcOrd="0" destOrd="0" parTransId="{B76E7AB2-2313-4EDD-9BC8-53FF6839E33D}" sibTransId="{AF687EF2-6CB2-4790-BF1D-960D658F4A9E}"/>
    <dgm:cxn modelId="{4F12BAF3-B131-4852-BDC0-EAA3C0228037}" type="presOf" srcId="{5AEA1D2A-2BBE-44CC-A107-61408B54946A}" destId="{00510098-F3DF-4E74-B807-64225826E8DD}" srcOrd="0" destOrd="0" presId="urn:microsoft.com/office/officeart/2005/8/layout/hChevron3"/>
    <dgm:cxn modelId="{ABEDB3C4-A096-4D33-806F-67FF7CBF92B3}" srcId="{D858406E-C548-430F-9767-DA7E08AFBED0}" destId="{5AEA1D2A-2BBE-44CC-A107-61408B54946A}" srcOrd="1" destOrd="0" parTransId="{79D1966C-28B9-470A-8639-F4066B7210E2}" sibTransId="{8BBBE0B8-5074-4B8A-9C2A-BC1A31AF7738}"/>
    <dgm:cxn modelId="{9A3D55D6-370B-4F7B-83D8-622D5C81CEA5}" type="presOf" srcId="{565D7F64-9454-4A3D-863B-1448E42890EF}" destId="{B98AE7CB-CDDC-4B50-ABDF-79D39E1D1CB7}" srcOrd="0" destOrd="0" presId="urn:microsoft.com/office/officeart/2005/8/layout/hChevron3"/>
    <dgm:cxn modelId="{3D8078C3-72DB-4AC4-AEF5-44B75090E880}" type="presOf" srcId="{D858406E-C548-430F-9767-DA7E08AFBED0}" destId="{2DBF30E3-1C5E-4F51-A364-5EEF0E3718E6}" srcOrd="0" destOrd="0" presId="urn:microsoft.com/office/officeart/2005/8/layout/hChevron3"/>
    <dgm:cxn modelId="{49E92FC8-2638-4FF9-8F9C-F4129B1EA666}" type="presParOf" srcId="{2DBF30E3-1C5E-4F51-A364-5EEF0E3718E6}" destId="{B98AE7CB-CDDC-4B50-ABDF-79D39E1D1CB7}" srcOrd="0" destOrd="0" presId="urn:microsoft.com/office/officeart/2005/8/layout/hChevron3"/>
    <dgm:cxn modelId="{55B871DD-1F31-4AA5-99FF-BA9397A82232}" type="presParOf" srcId="{2DBF30E3-1C5E-4F51-A364-5EEF0E3718E6}" destId="{21B152B2-8C9F-4F1A-A29B-632EA04E443F}" srcOrd="1" destOrd="0" presId="urn:microsoft.com/office/officeart/2005/8/layout/hChevron3"/>
    <dgm:cxn modelId="{2C9D5AB8-6D72-4D1C-9319-6E23F4E967C1}" type="presParOf" srcId="{2DBF30E3-1C5E-4F51-A364-5EEF0E3718E6}" destId="{00510098-F3DF-4E74-B807-64225826E8DD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A5355-8A6F-460E-A333-BA288853DB40}" type="datetimeFigureOut">
              <a:rPr lang="es-EC" smtClean="0"/>
              <a:t>30/03/2016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3ABE2-8465-4A87-870D-43C74AD6FE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177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ABE2-8465-4A87-870D-43C74AD6FEC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54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D208-B5A1-4BEF-AB66-07039A29FE64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397-1F61-4343-B31A-432D590921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64704"/>
            <a:ext cx="5568478" cy="174883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799" y="3180010"/>
            <a:ext cx="7772400" cy="2553246"/>
          </a:xfrm>
        </p:spPr>
        <p:txBody>
          <a:bodyPr>
            <a:noAutofit/>
          </a:bodyPr>
          <a:lstStyle/>
          <a:p>
            <a:pPr algn="ctr"/>
            <a:r>
              <a:rPr lang="es-ES_tradnl" sz="2400" dirty="0">
                <a:solidFill>
                  <a:srgbClr val="FFFF00"/>
                </a:solidFill>
                <a:latin typeface="Arial Black" panose="020B0A04020102020204" pitchFamily="34" charset="0"/>
              </a:rPr>
              <a:t>DEPARTAMENTO DE CIENCIAS ECON</a:t>
            </a:r>
            <a:r>
              <a:rPr lang="es-EC" sz="2400" dirty="0">
                <a:solidFill>
                  <a:srgbClr val="FFFF00"/>
                </a:solidFill>
                <a:latin typeface="Arial Black" panose="020B0A04020102020204" pitchFamily="34" charset="0"/>
              </a:rPr>
              <a:t>ÓMICAS, ADMINISTRATIVAS Y DE COMERCIO</a:t>
            </a:r>
            <a:br>
              <a:rPr lang="es-EC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C" sz="24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br>
              <a:rPr lang="es-EC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C" sz="2400" dirty="0">
                <a:solidFill>
                  <a:srgbClr val="FFFF00"/>
                </a:solidFill>
                <a:latin typeface="Arial Black" panose="020B0A04020102020204" pitchFamily="34" charset="0"/>
              </a:rPr>
              <a:t>CARRERA DE INGENIERÍA EN FINANZAS Y AUDITORÍA</a:t>
            </a:r>
            <a:br>
              <a:rPr lang="es-EC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s-EC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0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C" sz="2600" b="1" dirty="0" smtClean="0">
                <a:solidFill>
                  <a:srgbClr val="FFFF00"/>
                </a:solidFill>
              </a:rPr>
              <a:t>EVOLUCIÓN DE LAS EXPORTACIONES ECUATORIANAS DEL SECTOR AUTOMOTRIZ</a:t>
            </a:r>
            <a:endParaRPr lang="es-EC" sz="2600" dirty="0">
              <a:solidFill>
                <a:srgbClr val="FFFF0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303199"/>
              </p:ext>
            </p:extLst>
          </p:nvPr>
        </p:nvGraphicFramePr>
        <p:xfrm>
          <a:off x="457200" y="1558399"/>
          <a:ext cx="8229600" cy="190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21218"/>
              </p:ext>
            </p:extLst>
          </p:nvPr>
        </p:nvGraphicFramePr>
        <p:xfrm>
          <a:off x="899592" y="3441004"/>
          <a:ext cx="7776864" cy="1788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1944216"/>
                <a:gridCol w="1800200"/>
                <a:gridCol w="1872208"/>
              </a:tblGrid>
              <a:tr h="5195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Exportaciones del Ecuador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Valor exportada en 2012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Valor exportada en 2013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Valor exportada en 2014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4290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491728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138631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120470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290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Colombia</a:t>
                      </a: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227994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90783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118483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996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Perú</a:t>
                      </a: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90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Venezuela</a:t>
                      </a: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249687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44903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ortar rectángulo de esquina sencilla 6"/>
          <p:cNvSpPr/>
          <p:nvPr/>
        </p:nvSpPr>
        <p:spPr>
          <a:xfrm>
            <a:off x="3131840" y="5517232"/>
            <a:ext cx="3384376" cy="10081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Disminuyeron </a:t>
            </a:r>
            <a:r>
              <a:rPr lang="es-EC" dirty="0"/>
              <a:t>sus ventas </a:t>
            </a:r>
            <a:r>
              <a:rPr lang="es-EC" dirty="0" smtClean="0"/>
              <a:t>debido </a:t>
            </a:r>
            <a:r>
              <a:rPr lang="es-EC" dirty="0"/>
              <a:t>a una serie de medidas económicas </a:t>
            </a:r>
          </a:p>
        </p:txBody>
      </p:sp>
    </p:spTree>
    <p:extLst>
      <p:ext uri="{BB962C8B-B14F-4D97-AF65-F5344CB8AC3E}">
        <p14:creationId xmlns:p14="http://schemas.microsoft.com/office/powerpoint/2010/main" val="9894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solidFill>
                  <a:srgbClr val="FFFF00"/>
                </a:solidFill>
              </a:rPr>
              <a:t>EVOLUCIÓN DE LAS IMPORTACIONES ECUATORIANAS DEL SECTOR AUTOMOTRIZ</a:t>
            </a:r>
            <a:endParaRPr lang="es-EC" sz="2800" dirty="0">
              <a:solidFill>
                <a:srgbClr val="FFFF00"/>
              </a:solidFill>
            </a:endParaRPr>
          </a:p>
        </p:txBody>
      </p:sp>
      <p:pic>
        <p:nvPicPr>
          <p:cNvPr id="5" name="Marcador de contenido 4" descr="http://cnplus.com.ec/wp-content/uploads/2015/01/info-vehicolo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0"/>
          <a:stretch/>
        </p:blipFill>
        <p:spPr bwMode="auto">
          <a:xfrm>
            <a:off x="466923" y="1700859"/>
            <a:ext cx="8229600" cy="3032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lamada de flecha a la derecha 5"/>
          <p:cNvSpPr/>
          <p:nvPr/>
        </p:nvSpPr>
        <p:spPr>
          <a:xfrm>
            <a:off x="2123728" y="5157192"/>
            <a:ext cx="2952328" cy="12961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Reducción CBU </a:t>
            </a:r>
            <a:r>
              <a:rPr lang="es-EC" dirty="0"/>
              <a:t>+ CKD del 2013 al 2014 </a:t>
            </a:r>
            <a:endParaRPr lang="es-EC" dirty="0" smtClean="0"/>
          </a:p>
        </p:txBody>
      </p:sp>
      <p:sp>
        <p:nvSpPr>
          <p:cNvPr id="7" name="Elipse 6"/>
          <p:cNvSpPr/>
          <p:nvPr/>
        </p:nvSpPr>
        <p:spPr>
          <a:xfrm>
            <a:off x="5076056" y="5085184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Reducción </a:t>
            </a:r>
            <a:r>
              <a:rPr lang="es-EC" dirty="0"/>
              <a:t>del año 2014 al 2015 </a:t>
            </a:r>
          </a:p>
        </p:txBody>
      </p:sp>
    </p:spTree>
    <p:extLst>
      <p:ext uri="{BB962C8B-B14F-4D97-AF65-F5344CB8AC3E}">
        <p14:creationId xmlns:p14="http://schemas.microsoft.com/office/powerpoint/2010/main" val="16191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FFFF00"/>
                </a:solidFill>
              </a:rPr>
              <a:t>METODOLOGÍA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>
                <a:solidFill>
                  <a:srgbClr val="FFFF00"/>
                </a:solidFill>
              </a:rPr>
              <a:t>Cálculo de la muestra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1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1800" dirty="0">
                  <a:solidFill>
                    <a:srgbClr val="FFFF00"/>
                  </a:solidFill>
                </a:endParaRPr>
              </a:p>
              <a:p>
                <a:endParaRPr lang="es-EC" sz="1800" b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s-EC" sz="1800" dirty="0">
                    <a:solidFill>
                      <a:srgbClr val="FFFF00"/>
                    </a:solidFill>
                  </a:rPr>
                  <a:t>n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= Tamaño </a:t>
                </a:r>
                <a:r>
                  <a:rPr lang="es-EC" sz="1800" dirty="0">
                    <a:solidFill>
                      <a:srgbClr val="FFFF00"/>
                    </a:solidFill>
                  </a:rPr>
                  <a:t>de la muestra.</a:t>
                </a:r>
              </a:p>
              <a:p>
                <a:pPr marL="0" indent="0">
                  <a:buNone/>
                </a:pPr>
                <a:r>
                  <a:rPr lang="es-EC" sz="1800" dirty="0">
                    <a:solidFill>
                      <a:srgbClr val="FFFF00"/>
                    </a:solidFill>
                  </a:rPr>
                  <a:t>N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= Universo </a:t>
                </a:r>
                <a:r>
                  <a:rPr lang="es-EC" sz="1800" dirty="0">
                    <a:solidFill>
                      <a:srgbClr val="FFFF00"/>
                    </a:solidFill>
                  </a:rPr>
                  <a:t>o población a estudiarse.</a:t>
                </a:r>
              </a:p>
              <a:p>
                <a:pPr marL="0" indent="0">
                  <a:buNone/>
                </a:pPr>
                <a:r>
                  <a:rPr lang="es-EC" sz="1800" dirty="0">
                    <a:solidFill>
                      <a:srgbClr val="FFFF00"/>
                    </a:solidFill>
                  </a:rPr>
                  <a:t>Z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= Nivel </a:t>
                </a:r>
                <a:r>
                  <a:rPr lang="es-EC" sz="1800" dirty="0">
                    <a:solidFill>
                      <a:srgbClr val="FFFF00"/>
                    </a:solidFill>
                  </a:rPr>
                  <a:t>de confianza.</a:t>
                </a: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rgbClr val="FFFF00"/>
                    </a:solidFill>
                  </a:rPr>
                  <a:t>N – </a:t>
                </a:r>
                <a:r>
                  <a:rPr lang="es-ES" sz="1800" dirty="0" smtClean="0">
                    <a:solidFill>
                      <a:srgbClr val="FFFF00"/>
                    </a:solidFill>
                  </a:rPr>
                  <a:t>1 = Corrección </a:t>
                </a:r>
                <a:r>
                  <a:rPr lang="es-ES" sz="1800" dirty="0">
                    <a:solidFill>
                      <a:srgbClr val="FFFF00"/>
                    </a:solidFill>
                  </a:rPr>
                  <a:t>que se usa para muestras mayores a 70 unidades.</a:t>
                </a:r>
                <a:endParaRPr lang="es-EC" sz="1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s-EC" sz="1800" dirty="0">
                    <a:solidFill>
                      <a:srgbClr val="FFFF00"/>
                    </a:solidFill>
                  </a:rPr>
                  <a:t>e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= Límite </a:t>
                </a:r>
                <a:r>
                  <a:rPr lang="es-EC" sz="1800" dirty="0">
                    <a:solidFill>
                      <a:srgbClr val="FFFF00"/>
                    </a:solidFill>
                  </a:rPr>
                  <a:t>aceptable de error de muestra que varía entre 1% - 9%.</a:t>
                </a:r>
              </a:p>
              <a:p>
                <a:pPr marL="0" indent="0">
                  <a:buNone/>
                </a:pPr>
                <a:r>
                  <a:rPr lang="es-EC" sz="1800" dirty="0">
                    <a:solidFill>
                      <a:srgbClr val="FFFF00"/>
                    </a:solidFill>
                  </a:rPr>
                  <a:t>p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=</a:t>
                </a:r>
                <a:r>
                  <a:rPr lang="es-EC" sz="1800" dirty="0">
                    <a:solidFill>
                      <a:srgbClr val="FFFF00"/>
                    </a:solidFill>
                  </a:rPr>
                  <a:t>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Probabilidad </a:t>
                </a:r>
                <a:r>
                  <a:rPr lang="es-EC" sz="1800" dirty="0">
                    <a:solidFill>
                      <a:srgbClr val="FFFF00"/>
                    </a:solidFill>
                  </a:rPr>
                  <a:t>a favor.</a:t>
                </a:r>
              </a:p>
              <a:p>
                <a:pPr marL="0" indent="0">
                  <a:buNone/>
                </a:pPr>
                <a:r>
                  <a:rPr lang="es-EC" sz="1800" dirty="0">
                    <a:solidFill>
                      <a:srgbClr val="FFFF00"/>
                    </a:solidFill>
                  </a:rPr>
                  <a:t>q </a:t>
                </a:r>
                <a:r>
                  <a:rPr lang="es-EC" sz="1800" dirty="0" smtClean="0">
                    <a:solidFill>
                      <a:srgbClr val="FFFF00"/>
                    </a:solidFill>
                  </a:rPr>
                  <a:t>= Probabilidad </a:t>
                </a:r>
                <a:r>
                  <a:rPr lang="es-EC" sz="1800" dirty="0">
                    <a:solidFill>
                      <a:srgbClr val="FFFF00"/>
                    </a:solidFill>
                  </a:rPr>
                  <a:t>en contra.</a:t>
                </a:r>
              </a:p>
              <a:p>
                <a:endParaRPr lang="es-EC" sz="1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207" r="-603" b="-4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FF00"/>
                </a:solidFill>
              </a:rPr>
              <a:t>Aplicación </a:t>
            </a:r>
            <a:endParaRPr lang="es-EC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C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(1.96)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29.086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(0.05)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29.086</m:t>
                              </m:r>
                              <m:r>
                                <a:rPr lang="es-EC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1.96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C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27.916,91</m:t>
                          </m:r>
                        </m:num>
                        <m:den>
                          <m:r>
                            <a:rPr lang="es-EC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73,6279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C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=379</m:t>
                      </m:r>
                    </m:oMath>
                  </m:oMathPara>
                </a14:m>
                <a:endParaRPr lang="es-EC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s-EC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s-EC" sz="2900" dirty="0" smtClean="0">
                    <a:solidFill>
                      <a:srgbClr val="FFFF00"/>
                    </a:solidFill>
                  </a:rPr>
                  <a:t>N </a:t>
                </a:r>
                <a:r>
                  <a:rPr lang="es-EC" sz="2900" dirty="0">
                    <a:solidFill>
                      <a:srgbClr val="FFFF00"/>
                    </a:solidFill>
                  </a:rPr>
                  <a:t>= 29.086 </a:t>
                </a:r>
                <a:r>
                  <a:rPr lang="es-EC" sz="2900" dirty="0" smtClean="0">
                    <a:solidFill>
                      <a:srgbClr val="FFFF00"/>
                    </a:solidFill>
                  </a:rPr>
                  <a:t># de establecimientos</a:t>
                </a:r>
                <a:endParaRPr lang="es-EC" sz="29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s-EC" sz="2900" dirty="0">
                    <a:solidFill>
                      <a:srgbClr val="FFFF00"/>
                    </a:solidFill>
                  </a:rPr>
                  <a:t>Z= 1.96</a:t>
                </a:r>
              </a:p>
              <a:p>
                <a:pPr marL="0" indent="0">
                  <a:buNone/>
                </a:pPr>
                <a:r>
                  <a:rPr lang="es-EC" sz="2900" dirty="0">
                    <a:solidFill>
                      <a:srgbClr val="FFFF00"/>
                    </a:solidFill>
                  </a:rPr>
                  <a:t>N-1 = 29.086-1</a:t>
                </a:r>
              </a:p>
              <a:p>
                <a:pPr marL="0" indent="0">
                  <a:buNone/>
                </a:pPr>
                <a:r>
                  <a:rPr lang="es-EC" sz="2900" dirty="0">
                    <a:solidFill>
                      <a:srgbClr val="FFFF00"/>
                    </a:solidFill>
                  </a:rPr>
                  <a:t>e = 5%</a:t>
                </a:r>
              </a:p>
              <a:p>
                <a:pPr marL="0" indent="0">
                  <a:buNone/>
                </a:pPr>
                <a:r>
                  <a:rPr lang="es-EC" sz="2900" dirty="0">
                    <a:solidFill>
                      <a:srgbClr val="FFFF00"/>
                    </a:solidFill>
                  </a:rPr>
                  <a:t>p = 0.5</a:t>
                </a:r>
              </a:p>
              <a:p>
                <a:pPr marL="0" indent="0">
                  <a:buNone/>
                </a:pPr>
                <a:r>
                  <a:rPr lang="es-EC" sz="2900" dirty="0">
                    <a:solidFill>
                      <a:srgbClr val="FFFF00"/>
                    </a:solidFill>
                  </a:rPr>
                  <a:t>q = 0.5</a:t>
                </a:r>
              </a:p>
              <a:p>
                <a:endParaRPr lang="es-EC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4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1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solidFill>
                  <a:srgbClr val="FFFF00"/>
                </a:solidFill>
              </a:rPr>
              <a:t>FUENTES DE TRABAJO</a:t>
            </a:r>
            <a:endParaRPr lang="es-EC" sz="3600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>
                <a:solidFill>
                  <a:srgbClr val="FFFF00"/>
                </a:solidFill>
              </a:rPr>
              <a:t>¿QUÉ   INGRESOS   MENSUALES  PRESENTA  SU  EMPRESA?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>
                <a:solidFill>
                  <a:srgbClr val="FFFF00"/>
                </a:solidFill>
              </a:rPr>
              <a:t>¿CUÁNTOS  EMPLEADOS  LABORAN  EN  SU EMPRESA ?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018172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dondear rectángulo de esquina del mismo lado"/>
          <p:cNvSpPr/>
          <p:nvPr/>
        </p:nvSpPr>
        <p:spPr>
          <a:xfrm>
            <a:off x="827584" y="5733256"/>
            <a:ext cx="3240360" cy="86409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Las salvaguardias han producido inestabilidad en los negocios 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4106946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dondear rectángulo de esquina del mismo lado"/>
          <p:cNvSpPr/>
          <p:nvPr/>
        </p:nvSpPr>
        <p:spPr>
          <a:xfrm>
            <a:off x="5004048" y="5738064"/>
            <a:ext cx="3384376" cy="85928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El sector automotriz es importante </a:t>
            </a:r>
            <a:r>
              <a:rPr lang="es-EC" dirty="0">
                <a:solidFill>
                  <a:srgbClr val="FFFF00"/>
                </a:solidFill>
              </a:rPr>
              <a:t>como generador de </a:t>
            </a:r>
            <a:r>
              <a:rPr lang="es-EC" dirty="0" smtClean="0">
                <a:solidFill>
                  <a:srgbClr val="FFFF00"/>
                </a:solidFill>
              </a:rPr>
              <a:t>fuentes de </a:t>
            </a:r>
            <a:r>
              <a:rPr lang="es-EC" dirty="0">
                <a:solidFill>
                  <a:srgbClr val="FFFF00"/>
                </a:solidFill>
              </a:rPr>
              <a:t>trabajo</a:t>
            </a:r>
          </a:p>
        </p:txBody>
      </p:sp>
    </p:spTree>
    <p:extLst>
      <p:ext uri="{BB962C8B-B14F-4D97-AF65-F5344CB8AC3E}">
        <p14:creationId xmlns:p14="http://schemas.microsoft.com/office/powerpoint/2010/main" val="36276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solidFill>
                  <a:srgbClr val="FFFF00"/>
                </a:solidFill>
              </a:rPr>
              <a:t>LAS SALVAGUARDIAS Y SU EFECTO</a:t>
            </a:r>
            <a:endParaRPr lang="es-EC" sz="3600" b="1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>
                <a:solidFill>
                  <a:srgbClr val="FFFF00"/>
                </a:solidFill>
              </a:rPr>
              <a:t>¿ESTÁ  DE  ACUERDO  CON LAS  NUEVAS  SALVAGUARDIAS ?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4032449" cy="639762"/>
          </a:xfrm>
        </p:spPr>
        <p:txBody>
          <a:bodyPr>
            <a:noAutofit/>
          </a:bodyPr>
          <a:lstStyle/>
          <a:p>
            <a:r>
              <a:rPr lang="es-EC" sz="2000" dirty="0" smtClean="0">
                <a:solidFill>
                  <a:srgbClr val="FFFF00"/>
                </a:solidFill>
              </a:rPr>
              <a:t>¿EN QUÉ AFECTARÍA AL SECTOR AUTOMOTRIZ LAS SALVAGUARDIAS?</a:t>
            </a:r>
            <a:endParaRPr lang="es-EC" sz="2000" dirty="0">
              <a:solidFill>
                <a:srgbClr val="FFFF00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678042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ortar y redondear rectángulo de esquina sencilla"/>
          <p:cNvSpPr/>
          <p:nvPr/>
        </p:nvSpPr>
        <p:spPr>
          <a:xfrm>
            <a:off x="683568" y="5589240"/>
            <a:ext cx="3168352" cy="86409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El </a:t>
            </a:r>
            <a:r>
              <a:rPr lang="es-EC" dirty="0">
                <a:solidFill>
                  <a:srgbClr val="FFFF00"/>
                </a:solidFill>
              </a:rPr>
              <a:t>40% de </a:t>
            </a:r>
            <a:r>
              <a:rPr lang="es-EC" dirty="0" smtClean="0">
                <a:solidFill>
                  <a:srgbClr val="FFFF00"/>
                </a:solidFill>
              </a:rPr>
              <a:t>negocios no </a:t>
            </a:r>
            <a:r>
              <a:rPr lang="es-EC" dirty="0">
                <a:solidFill>
                  <a:srgbClr val="FFFF00"/>
                </a:solidFill>
              </a:rPr>
              <a:t>dependen sustancialmente de las importaciones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7269791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cortar y redondear rectángulo de esquina sencilla"/>
          <p:cNvSpPr/>
          <p:nvPr/>
        </p:nvSpPr>
        <p:spPr>
          <a:xfrm>
            <a:off x="4788024" y="5589240"/>
            <a:ext cx="3168352" cy="86409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Tiene efecto negativo, porque  aumentan los costos </a:t>
            </a:r>
            <a:endParaRPr lang="es-EC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solidFill>
                  <a:srgbClr val="FFFF00"/>
                </a:solidFill>
              </a:rPr>
              <a:t>ANÁLISIS FINANCIERO </a:t>
            </a:r>
            <a:endParaRPr lang="es-EC" sz="3200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9804" y="184482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s-EC" dirty="0">
                <a:solidFill>
                  <a:srgbClr val="FFFF00"/>
                </a:solidFill>
              </a:rPr>
              <a:t>Importadores, comercializadoras y ensambladoras de </a:t>
            </a:r>
            <a:r>
              <a:rPr lang="es-EC" dirty="0" smtClean="0">
                <a:solidFill>
                  <a:srgbClr val="FFFF00"/>
                </a:solidFill>
              </a:rPr>
              <a:t>vehículos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0815203"/>
              </p:ext>
            </p:extLst>
          </p:nvPr>
        </p:nvGraphicFramePr>
        <p:xfrm>
          <a:off x="457200" y="2492375"/>
          <a:ext cx="4040188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34681" y="1853134"/>
            <a:ext cx="4041775" cy="639762"/>
          </a:xfrm>
        </p:spPr>
        <p:txBody>
          <a:bodyPr>
            <a:noAutofit/>
          </a:bodyPr>
          <a:lstStyle/>
          <a:p>
            <a:r>
              <a:rPr lang="es-EC" sz="2000" dirty="0">
                <a:solidFill>
                  <a:srgbClr val="FFFF00"/>
                </a:solidFill>
              </a:rPr>
              <a:t>Pequeños y medianos negocios relacionados al sector automotriz</a:t>
            </a:r>
            <a:r>
              <a:rPr lang="es-EC" sz="2000" dirty="0" smtClean="0">
                <a:solidFill>
                  <a:srgbClr val="FFFF00"/>
                </a:solidFill>
              </a:rPr>
              <a:t>.</a:t>
            </a:r>
            <a:endParaRPr lang="es-EC" sz="2000" dirty="0">
              <a:solidFill>
                <a:srgbClr val="FFFF00"/>
              </a:solidFill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1209144"/>
              </p:ext>
            </p:extLst>
          </p:nvPr>
        </p:nvGraphicFramePr>
        <p:xfrm>
          <a:off x="4571999" y="2492896"/>
          <a:ext cx="3873500" cy="253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100"/>
                <a:gridCol w="1587500"/>
                <a:gridCol w="850900"/>
              </a:tblGrid>
              <a:tr h="7920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Ventas promedio por empresa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típica, en USD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Número de empresas en el país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Ventas, en USD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1.500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1.125.000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10.800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32.400.000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7500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11.700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87.750.000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17500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6.000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105.000.000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Ventas mensuales, USD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226.275.000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9917"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Ventas anuales, USD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2.715.300.000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Redondear rectángulo de esquina del mismo lado"/>
          <p:cNvSpPr/>
          <p:nvPr/>
        </p:nvSpPr>
        <p:spPr>
          <a:xfrm>
            <a:off x="2123727" y="1052736"/>
            <a:ext cx="4896544" cy="64807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rgbClr val="FFFF00"/>
                </a:solidFill>
              </a:rPr>
              <a:t>No se puede elaborar un análisis  financiero usual que contenga costos, ingresos y utilidades</a:t>
            </a:r>
          </a:p>
        </p:txBody>
      </p:sp>
      <p:sp>
        <p:nvSpPr>
          <p:cNvPr id="12" name="11 Recortar rectángulo de esquina sencilla"/>
          <p:cNvSpPr/>
          <p:nvPr/>
        </p:nvSpPr>
        <p:spPr>
          <a:xfrm>
            <a:off x="4572000" y="5085184"/>
            <a:ext cx="2304256" cy="10081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Se mantiene la reducción en ventas.</a:t>
            </a:r>
          </a:p>
          <a:p>
            <a:pPr algn="ctr"/>
            <a:r>
              <a:rPr lang="es-EC" sz="1600" dirty="0" smtClean="0"/>
              <a:t>30</a:t>
            </a:r>
            <a:r>
              <a:rPr lang="es-EC" sz="1600" dirty="0"/>
              <a:t>% entre el 2014 y el 2015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7164287" y="5157192"/>
            <a:ext cx="172819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Se reduce aprox.  USD 815 millones </a:t>
            </a:r>
            <a:endParaRPr lang="es-EC" sz="1600" dirty="0"/>
          </a:p>
        </p:txBody>
      </p:sp>
      <p:sp>
        <p:nvSpPr>
          <p:cNvPr id="14" name="13 Flecha arriba"/>
          <p:cNvSpPr/>
          <p:nvPr/>
        </p:nvSpPr>
        <p:spPr>
          <a:xfrm>
            <a:off x="5580112" y="6048672"/>
            <a:ext cx="3024336" cy="620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el 30% de USD 2.715 millones</a:t>
            </a:r>
          </a:p>
        </p:txBody>
      </p:sp>
    </p:spTree>
    <p:extLst>
      <p:ext uri="{BB962C8B-B14F-4D97-AF65-F5344CB8AC3E}">
        <p14:creationId xmlns:p14="http://schemas.microsoft.com/office/powerpoint/2010/main" val="17230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4122"/>
          </a:xfrm>
        </p:spPr>
        <p:txBody>
          <a:bodyPr/>
          <a:lstStyle/>
          <a:p>
            <a:r>
              <a:rPr lang="es-EC" b="1" dirty="0" smtClean="0">
                <a:solidFill>
                  <a:srgbClr val="FFFF00"/>
                </a:solidFill>
              </a:rPr>
              <a:t>EL GOBIERNO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47082"/>
              </p:ext>
            </p:extLst>
          </p:nvPr>
        </p:nvGraphicFramePr>
        <p:xfrm>
          <a:off x="1907703" y="1268760"/>
          <a:ext cx="5256584" cy="2536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146"/>
                <a:gridCol w="1314146"/>
                <a:gridCol w="1314146"/>
                <a:gridCol w="1314146"/>
              </a:tblGrid>
              <a:tr h="3415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Meses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Incremento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Enero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345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Febrero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259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Marzo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261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331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Abril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Mayo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Junio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342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Julio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307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Agosto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316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323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2335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2652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50594487"/>
              </p:ext>
            </p:extLst>
          </p:nvPr>
        </p:nvGraphicFramePr>
        <p:xfrm>
          <a:off x="1523999" y="3861048"/>
          <a:ext cx="6096000" cy="13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17276051"/>
              </p:ext>
            </p:extLst>
          </p:nvPr>
        </p:nvGraphicFramePr>
        <p:xfrm>
          <a:off x="2195736" y="5301208"/>
          <a:ext cx="468052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199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3264" y="332656"/>
            <a:ext cx="7787208" cy="1162050"/>
          </a:xfrm>
        </p:spPr>
        <p:txBody>
          <a:bodyPr anchor="ctr">
            <a:normAutofit/>
          </a:bodyPr>
          <a:lstStyle/>
          <a:p>
            <a:pPr algn="ctr"/>
            <a:r>
              <a:rPr lang="es-EC" sz="2800" dirty="0" smtClean="0">
                <a:solidFill>
                  <a:srgbClr val="FFFF00"/>
                </a:solidFill>
              </a:rPr>
              <a:t>CONCLUSIONES DE LA INVESTIGACIÓN</a:t>
            </a:r>
            <a:endParaRPr lang="es-EC" sz="2800" dirty="0">
              <a:solidFill>
                <a:srgbClr val="FFFF00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77089"/>
              </p:ext>
            </p:extLst>
          </p:nvPr>
        </p:nvGraphicFramePr>
        <p:xfrm>
          <a:off x="971600" y="1596603"/>
          <a:ext cx="728315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6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FFFF00"/>
                </a:solidFill>
              </a:rPr>
              <a:t>CONCLUSIONES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76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9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49439"/>
            <a:ext cx="9172575" cy="68865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FFFF00"/>
                </a:solidFill>
              </a:rPr>
              <a:t>RECOMENDACIONES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1174050" y="1502786"/>
            <a:ext cx="2736304" cy="100811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 el Gobierno </a:t>
            </a:r>
            <a:r>
              <a:rPr lang="es-EC" dirty="0"/>
              <a:t>desea que se retome el crecimiento </a:t>
            </a:r>
            <a:r>
              <a:rPr lang="es-EC" dirty="0" smtClean="0"/>
              <a:t> sostenido</a:t>
            </a:r>
            <a:endParaRPr lang="es-EC" dirty="0"/>
          </a:p>
        </p:txBody>
      </p:sp>
      <p:sp>
        <p:nvSpPr>
          <p:cNvPr id="6" name="5 Flecha derecha"/>
          <p:cNvSpPr/>
          <p:nvPr/>
        </p:nvSpPr>
        <p:spPr>
          <a:xfrm>
            <a:off x="3923928" y="1682806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Revisar</a:t>
            </a:r>
            <a:endParaRPr lang="es-EC" dirty="0"/>
          </a:p>
        </p:txBody>
      </p:sp>
      <p:sp>
        <p:nvSpPr>
          <p:cNvPr id="7" name="6 Elipse"/>
          <p:cNvSpPr/>
          <p:nvPr/>
        </p:nvSpPr>
        <p:spPr>
          <a:xfrm>
            <a:off x="5076056" y="1232756"/>
            <a:ext cx="2592288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Las cuotas </a:t>
            </a:r>
            <a:r>
              <a:rPr lang="es-EC" dirty="0"/>
              <a:t>de importación, las tasas arancelarias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467544" y="2852936"/>
            <a:ext cx="1440160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La </a:t>
            </a:r>
            <a:r>
              <a:rPr lang="es-EC" dirty="0" smtClean="0"/>
              <a:t>recesión</a:t>
            </a:r>
            <a:endParaRPr lang="es-EC" dirty="0"/>
          </a:p>
        </p:txBody>
      </p:sp>
      <p:sp>
        <p:nvSpPr>
          <p:cNvPr id="10" name="9 Placa"/>
          <p:cNvSpPr/>
          <p:nvPr/>
        </p:nvSpPr>
        <p:spPr>
          <a:xfrm>
            <a:off x="1907704" y="2852936"/>
            <a:ext cx="2016224" cy="172819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Tomar medidas económicas </a:t>
            </a:r>
            <a:r>
              <a:rPr lang="es-EC" dirty="0"/>
              <a:t>en </a:t>
            </a:r>
            <a:r>
              <a:rPr lang="es-EC" dirty="0" smtClean="0"/>
              <a:t>relación a la  </a:t>
            </a:r>
            <a:r>
              <a:rPr lang="es-EC" dirty="0"/>
              <a:t>disminución de la demanda de MO</a:t>
            </a:r>
          </a:p>
        </p:txBody>
      </p:sp>
      <p:sp>
        <p:nvSpPr>
          <p:cNvPr id="11" name="10 Llamada de flecha a la derecha"/>
          <p:cNvSpPr/>
          <p:nvPr/>
        </p:nvSpPr>
        <p:spPr>
          <a:xfrm>
            <a:off x="4283968" y="2852936"/>
            <a:ext cx="2592288" cy="17281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Los impuestos recaudados </a:t>
            </a:r>
            <a:r>
              <a:rPr lang="es-EC" dirty="0" smtClean="0"/>
              <a:t>se </a:t>
            </a:r>
            <a:r>
              <a:rPr lang="es-EC" dirty="0"/>
              <a:t>contraerán en el 2015 en un 30%</a:t>
            </a:r>
          </a:p>
        </p:txBody>
      </p:sp>
      <p:sp>
        <p:nvSpPr>
          <p:cNvPr id="12" name="11 Lágrima"/>
          <p:cNvSpPr/>
          <p:nvPr/>
        </p:nvSpPr>
        <p:spPr>
          <a:xfrm>
            <a:off x="6876256" y="2780928"/>
            <a:ext cx="2010768" cy="194421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Analizar  </a:t>
            </a:r>
            <a:r>
              <a:rPr lang="es-EC" dirty="0"/>
              <a:t>cuidadosamente este efecto en el presupuesto nacional</a:t>
            </a: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689735853"/>
              </p:ext>
            </p:extLst>
          </p:nvPr>
        </p:nvGraphicFramePr>
        <p:xfrm>
          <a:off x="1572344" y="5085184"/>
          <a:ext cx="6096000" cy="131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98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3041526"/>
            <a:ext cx="7128792" cy="204365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</a:t>
            </a:r>
            <a:r>
              <a:rPr lang="es-ES_tradnl" sz="24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INCIDENCIA DE LAS </a:t>
            </a:r>
            <a:r>
              <a:rPr lang="es-ES_tradnl" sz="2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SALVAGUARDIAS DEL 45% FIJADO </a:t>
            </a:r>
            <a:r>
              <a:rPr lang="es-ES_tradnl" sz="24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 EL GOBIERNO AL SECTOR AUTOMOTRIZ EN </a:t>
            </a:r>
            <a:r>
              <a:rPr lang="es-ES_tradnl" sz="2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NORTE DE QUITO EN EL </a:t>
            </a:r>
            <a:r>
              <a:rPr lang="es-ES_tradnl" sz="24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PERÍODO 2014 – 2015</a:t>
            </a:r>
            <a:r>
              <a:rPr lang="es-ES" sz="2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”</a:t>
            </a:r>
            <a:endParaRPr lang="es-EC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7544" y="1100336"/>
            <a:ext cx="6400800" cy="1752600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rgbClr val="FFFF00"/>
                </a:solidFill>
                <a:latin typeface="Arial Black" panose="020B0A04020102020204" pitchFamily="34" charset="0"/>
              </a:rPr>
              <a:t>INGENIERÍA EN FINANZAS Y AUDITORÍA</a:t>
            </a:r>
            <a:endParaRPr lang="es-EC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" y="16048"/>
            <a:ext cx="3943415" cy="125596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980483" y="-3299"/>
            <a:ext cx="5128021" cy="1275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</a:t>
            </a:r>
            <a:r>
              <a:rPr lang="es-ES_tradnl" sz="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INCIDENCIA DE LAS SALVAGUARDIAS FIJADAS POR EL GOBIERNO AL SECTOR AUTOMOTRIZ EN LA CIUDAD DE QUITO, DURANTE EL PERÍODO 2014 – 2015</a:t>
            </a:r>
            <a:r>
              <a:rPr lang="es-ES" sz="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”</a:t>
            </a:r>
            <a:endParaRPr lang="es-EC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http://www.bbmgif.com/images/a2/please_aplaud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772816"/>
            <a:ext cx="42124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85725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itchFamily="34" charset="0"/>
              </a:rPr>
              <a:t>ORIGEN DEL PROBLEMA</a:t>
            </a:r>
            <a:endParaRPr lang="es-E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2339752" y="3485232"/>
            <a:ext cx="2032000" cy="2032000"/>
          </a:xfrm>
          <a:custGeom>
            <a:avLst/>
            <a:gdLst>
              <a:gd name="connsiteX0" fmla="*/ 0 w 2032000"/>
              <a:gd name="connsiteY0" fmla="*/ 2032000 h 2032000"/>
              <a:gd name="connsiteX1" fmla="*/ 1016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2032000"/>
                </a:moveTo>
                <a:lnTo>
                  <a:pt x="1016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910" tIns="1057910" rIns="549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100" kern="1200" dirty="0" smtClean="0">
                <a:solidFill>
                  <a:schemeClr val="tx1"/>
                </a:solidFill>
              </a:rPr>
              <a:t>TASAS ARANCELARIAS</a:t>
            </a:r>
          </a:p>
        </p:txBody>
      </p:sp>
      <p:sp>
        <p:nvSpPr>
          <p:cNvPr id="9" name="Triángulo isósceles 8"/>
          <p:cNvSpPr/>
          <p:nvPr/>
        </p:nvSpPr>
        <p:spPr>
          <a:xfrm>
            <a:off x="4355976" y="3485232"/>
            <a:ext cx="2032000" cy="20320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5017765" y="4653136"/>
            <a:ext cx="887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15 MESES</a:t>
            </a:r>
            <a:endParaRPr lang="es-EC" sz="1200" dirty="0"/>
          </a:p>
        </p:txBody>
      </p:sp>
      <p:sp>
        <p:nvSpPr>
          <p:cNvPr id="10" name="Forma libre 9"/>
          <p:cNvSpPr/>
          <p:nvPr/>
        </p:nvSpPr>
        <p:spPr>
          <a:xfrm>
            <a:off x="3347864" y="1469008"/>
            <a:ext cx="2032000" cy="2032000"/>
          </a:xfrm>
          <a:custGeom>
            <a:avLst/>
            <a:gdLst>
              <a:gd name="connsiteX0" fmla="*/ 0 w 2032000"/>
              <a:gd name="connsiteY0" fmla="*/ 2032000 h 2032000"/>
              <a:gd name="connsiteX1" fmla="*/ 1016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2032000"/>
                </a:moveTo>
                <a:lnTo>
                  <a:pt x="1016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6100" tIns="1054100" rIns="546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000" kern="1200" dirty="0" smtClean="0">
                <a:solidFill>
                  <a:schemeClr val="tx1"/>
                </a:solidFill>
              </a:rPr>
              <a:t>SALVAGUARDIA</a:t>
            </a:r>
            <a:endParaRPr lang="es-EC" sz="1000" kern="1200" dirty="0">
              <a:solidFill>
                <a:schemeClr val="tx1"/>
              </a:solidFill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3347864" y="3485231"/>
            <a:ext cx="2032000" cy="2032001"/>
          </a:xfrm>
          <a:custGeom>
            <a:avLst/>
            <a:gdLst>
              <a:gd name="connsiteX0" fmla="*/ 0 w 2032000"/>
              <a:gd name="connsiteY0" fmla="*/ 2032000 h 2032000"/>
              <a:gd name="connsiteX1" fmla="*/ 1016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2032000" y="0"/>
                </a:moveTo>
                <a:lnTo>
                  <a:pt x="1016000" y="2032000"/>
                </a:lnTo>
                <a:lnTo>
                  <a:pt x="0" y="0"/>
                </a:lnTo>
                <a:lnTo>
                  <a:pt x="203200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6100" tIns="38100" rIns="546099" bIns="105410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000" kern="1200" dirty="0" smtClean="0">
                <a:solidFill>
                  <a:schemeClr val="tx1"/>
                </a:solidFill>
              </a:rPr>
              <a:t>IMPORTACIONES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000" kern="1200" dirty="0" smtClean="0">
                <a:solidFill>
                  <a:schemeClr val="tx1"/>
                </a:solidFill>
              </a:rPr>
              <a:t>1/3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000" kern="1200" dirty="0" smtClean="0">
                <a:solidFill>
                  <a:schemeClr val="tx1"/>
                </a:solidFill>
              </a:rPr>
              <a:t>AFECTADAS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-22250"/>
            <a:ext cx="9172575" cy="688657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/>
          <a:srcRect l="31831" t="18981" r="16560" b="11289"/>
          <a:stretch/>
        </p:blipFill>
        <p:spPr bwMode="auto">
          <a:xfrm>
            <a:off x="183480" y="908720"/>
            <a:ext cx="8748463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7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186808" cy="528945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C" sz="3200" b="1" smtClean="0">
                <a:solidFill>
                  <a:srgbClr val="FFFF00"/>
                </a:solidFill>
              </a:rPr>
              <a:t>Objetivo </a:t>
            </a:r>
            <a:r>
              <a:rPr lang="es-EC" sz="3200" b="1" dirty="0">
                <a:solidFill>
                  <a:srgbClr val="FFFF00"/>
                </a:solidFill>
              </a:rPr>
              <a:t>General</a:t>
            </a:r>
          </a:p>
          <a:p>
            <a:pPr marL="0" indent="0" algn="ctr">
              <a:buNone/>
            </a:pPr>
            <a:r>
              <a:rPr lang="es-EC" b="1" dirty="0">
                <a:solidFill>
                  <a:srgbClr val="FFFF00"/>
                </a:solidFill>
              </a:rPr>
              <a:t>Analizar el impacto económico y social que genera el incremento de las salvaguardias determinado por el Gobierno al sector automotriz, ciudad de Quito.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42792" cy="5832648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C" sz="32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C" sz="3200" b="1" dirty="0" smtClean="0">
                <a:solidFill>
                  <a:srgbClr val="FFFF00"/>
                </a:solidFill>
              </a:rPr>
              <a:t>Objetivos </a:t>
            </a:r>
            <a:r>
              <a:rPr lang="es-EC" sz="3200" b="1" dirty="0">
                <a:solidFill>
                  <a:srgbClr val="FFFF00"/>
                </a:solidFill>
              </a:rPr>
              <a:t>específicos</a:t>
            </a:r>
          </a:p>
          <a:p>
            <a:pPr lvl="0"/>
            <a:r>
              <a:rPr lang="es-EC" b="1" dirty="0">
                <a:solidFill>
                  <a:srgbClr val="FFFF00"/>
                </a:solidFill>
              </a:rPr>
              <a:t>Elaborar diagnóstico de  la situación  actual</a:t>
            </a:r>
          </a:p>
          <a:p>
            <a:pPr lvl="0"/>
            <a:r>
              <a:rPr lang="es-EC" b="1" dirty="0">
                <a:solidFill>
                  <a:srgbClr val="FFFF00"/>
                </a:solidFill>
              </a:rPr>
              <a:t>Describir los principales problemas  </a:t>
            </a:r>
          </a:p>
          <a:p>
            <a:pPr lvl="0"/>
            <a:r>
              <a:rPr lang="es-EC" b="1" dirty="0">
                <a:solidFill>
                  <a:srgbClr val="FFFF00"/>
                </a:solidFill>
              </a:rPr>
              <a:t>Evaluar la afectación económica y social  del  incremento</a:t>
            </a:r>
          </a:p>
          <a:p>
            <a:pPr lvl="0"/>
            <a:r>
              <a:rPr lang="es-EC" b="1" dirty="0">
                <a:solidFill>
                  <a:srgbClr val="FFFF00"/>
                </a:solidFill>
              </a:rPr>
              <a:t>Determinar las alternativas de solución</a:t>
            </a:r>
          </a:p>
          <a:p>
            <a:pPr marL="0" indent="0" algn="ctr">
              <a:buNone/>
            </a:pPr>
            <a:endParaRPr lang="es-EC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724942"/>
          </a:xfrm>
        </p:spPr>
        <p:txBody>
          <a:bodyPr>
            <a:normAutofit/>
          </a:bodyPr>
          <a:lstStyle/>
          <a:p>
            <a:r>
              <a:rPr lang="es-PR" sz="3600" b="1" dirty="0" smtClean="0">
                <a:solidFill>
                  <a:srgbClr val="FFFF00"/>
                </a:solidFill>
              </a:rPr>
              <a:t>BENEFICIOS DEL SECTOR AUTOMOTRÍZ </a:t>
            </a:r>
            <a:endParaRPr lang="es-EC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6126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606450" y="4332510"/>
            <a:ext cx="20162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>
                <a:solidFill>
                  <a:srgbClr val="FFFF00"/>
                </a:solidFill>
              </a:rPr>
              <a:t>AYMESA, OMNIBUS BB, MARESA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00192" y="2228505"/>
            <a:ext cx="2304256" cy="1272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>
                <a:solidFill>
                  <a:srgbClr val="FFFF00"/>
                </a:solidFill>
              </a:rPr>
              <a:t>RECAUDACIÓN IMPUESTOS ALREDEDOR DE USD 400 </a:t>
            </a:r>
            <a:r>
              <a:rPr lang="es-EC" b="1" dirty="0" smtClean="0">
                <a:solidFill>
                  <a:srgbClr val="FFFF00"/>
                </a:solidFill>
              </a:rPr>
              <a:t>MILLONES ANUALES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63887" y="4332510"/>
            <a:ext cx="2016224" cy="1184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>
                <a:solidFill>
                  <a:srgbClr val="FFFF00"/>
                </a:solidFill>
              </a:rPr>
              <a:t>GENERADORAS DE EMPLEO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11560" y="2228505"/>
            <a:ext cx="2148210" cy="121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>
                <a:solidFill>
                  <a:srgbClr val="FFFF00"/>
                </a:solidFill>
              </a:rPr>
              <a:t> ES IMPORTANTE EN LA ECONOMÍA DEL PAÍS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563887" y="2228505"/>
            <a:ext cx="2016224" cy="1248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>
                <a:solidFill>
                  <a:srgbClr val="FFFF00"/>
                </a:solidFill>
              </a:rPr>
              <a:t>LOS GRANDES INGRESOS</a:t>
            </a:r>
          </a:p>
        </p:txBody>
      </p:sp>
    </p:spTree>
    <p:extLst>
      <p:ext uri="{BB962C8B-B14F-4D97-AF65-F5344CB8AC3E}">
        <p14:creationId xmlns:p14="http://schemas.microsoft.com/office/powerpoint/2010/main" val="14507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400" b="1" dirty="0" smtClean="0">
                <a:solidFill>
                  <a:srgbClr val="FFFF00"/>
                </a:solidFill>
              </a:rPr>
              <a:t>PRODUCCIÓN NACIONAL DE VEHÍCULOS (2014 &amp; 2015) </a:t>
            </a:r>
            <a:endParaRPr lang="es-EC" sz="2400" b="1" dirty="0">
              <a:solidFill>
                <a:srgbClr val="FFFF00"/>
              </a:solidFill>
            </a:endParaRPr>
          </a:p>
        </p:txBody>
      </p:sp>
      <p:pic>
        <p:nvPicPr>
          <p:cNvPr id="6" name="Marcador de contenido 5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061" t="49465" r="43147" b="27812"/>
          <a:stretch/>
        </p:blipFill>
        <p:spPr bwMode="auto">
          <a:xfrm>
            <a:off x="546658" y="1268760"/>
            <a:ext cx="7824316" cy="1719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1945" t="42505" r="43076" b="31833"/>
          <a:stretch/>
        </p:blipFill>
        <p:spPr bwMode="auto">
          <a:xfrm>
            <a:off x="546658" y="3176752"/>
            <a:ext cx="7824316" cy="190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457200" y="5445224"/>
            <a:ext cx="20265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Mayor producción de automóviles  y camionetas</a:t>
            </a:r>
            <a:endParaRPr lang="es-EC" dirty="0"/>
          </a:p>
        </p:txBody>
      </p:sp>
      <p:sp>
        <p:nvSpPr>
          <p:cNvPr id="9" name="Flecha derecha 8"/>
          <p:cNvSpPr/>
          <p:nvPr/>
        </p:nvSpPr>
        <p:spPr>
          <a:xfrm>
            <a:off x="2483768" y="5445224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95%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067944" y="5445224"/>
            <a:ext cx="185766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Reducción 7%</a:t>
            </a:r>
            <a:endParaRPr lang="es-EC" dirty="0"/>
          </a:p>
        </p:txBody>
      </p:sp>
      <p:sp>
        <p:nvSpPr>
          <p:cNvPr id="20" name="Forma libre 19"/>
          <p:cNvSpPr/>
          <p:nvPr/>
        </p:nvSpPr>
        <p:spPr>
          <a:xfrm>
            <a:off x="8244408" y="1844824"/>
            <a:ext cx="519569" cy="2276796"/>
          </a:xfrm>
          <a:custGeom>
            <a:avLst/>
            <a:gdLst>
              <a:gd name="connsiteX0" fmla="*/ 68150 w 519569"/>
              <a:gd name="connsiteY0" fmla="*/ 65356 h 2276796"/>
              <a:gd name="connsiteX1" fmla="*/ 411050 w 519569"/>
              <a:gd name="connsiteY1" fmla="*/ 251093 h 2276796"/>
              <a:gd name="connsiteX2" fmla="*/ 496775 w 519569"/>
              <a:gd name="connsiteY2" fmla="*/ 2094181 h 2276796"/>
              <a:gd name="connsiteX3" fmla="*/ 39575 w 519569"/>
              <a:gd name="connsiteY3" fmla="*/ 2222768 h 2276796"/>
              <a:gd name="connsiteX4" fmla="*/ 53862 w 519569"/>
              <a:gd name="connsiteY4" fmla="*/ 2208481 h 227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69" h="2276796">
                <a:moveTo>
                  <a:pt x="68150" y="65356"/>
                </a:moveTo>
                <a:cubicBezTo>
                  <a:pt x="203881" y="-10844"/>
                  <a:pt x="339613" y="-87044"/>
                  <a:pt x="411050" y="251093"/>
                </a:cubicBezTo>
                <a:cubicBezTo>
                  <a:pt x="482487" y="589230"/>
                  <a:pt x="558688" y="1765568"/>
                  <a:pt x="496775" y="2094181"/>
                </a:cubicBezTo>
                <a:cubicBezTo>
                  <a:pt x="434862" y="2422794"/>
                  <a:pt x="113394" y="2203718"/>
                  <a:pt x="39575" y="2222768"/>
                </a:cubicBezTo>
                <a:cubicBezTo>
                  <a:pt x="-34244" y="2241818"/>
                  <a:pt x="9809" y="2225149"/>
                  <a:pt x="53862" y="2208481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 w="571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27384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EC" sz="2000" b="1" dirty="0" smtClean="0">
                <a:solidFill>
                  <a:srgbClr val="FFFF00"/>
                </a:solidFill>
              </a:rPr>
              <a:t>SECTOR AUTOMOTOR Y SU IMPACTO EN EL CRECIMIENTO SOSTENIDO EN EL ECUADOR</a:t>
            </a:r>
            <a:endParaRPr lang="es-EC" sz="2000" b="1" dirty="0">
              <a:solidFill>
                <a:srgbClr val="FFFF00"/>
              </a:solidFill>
            </a:endParaRP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3"/>
          <a:srcRect l="16847" t="27178" r="17330" b="20558"/>
          <a:stretch/>
        </p:blipFill>
        <p:spPr bwMode="auto">
          <a:xfrm>
            <a:off x="672891" y="1706564"/>
            <a:ext cx="7643526" cy="3954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72891" y="5877272"/>
            <a:ext cx="2098910" cy="64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FFFF00"/>
                </a:solidFill>
              </a:rPr>
              <a:t>El primer </a:t>
            </a:r>
            <a:r>
              <a:rPr lang="es-EC" sz="1400" b="1" dirty="0">
                <a:solidFill>
                  <a:srgbClr val="FFFF00"/>
                </a:solidFill>
              </a:rPr>
              <a:t>trimestre </a:t>
            </a:r>
            <a:r>
              <a:rPr lang="es-EC" sz="1400" b="1" dirty="0" smtClean="0">
                <a:solidFill>
                  <a:srgbClr val="FFFF00"/>
                </a:solidFill>
              </a:rPr>
              <a:t> 2015 </a:t>
            </a:r>
            <a:r>
              <a:rPr lang="es-EC" sz="1400" b="1" dirty="0">
                <a:solidFill>
                  <a:srgbClr val="FFFF00"/>
                </a:solidFill>
              </a:rPr>
              <a:t>las ventas </a:t>
            </a:r>
            <a:r>
              <a:rPr lang="es-EC" sz="1400" b="1" dirty="0" smtClean="0">
                <a:solidFill>
                  <a:srgbClr val="FFFF00"/>
                </a:solidFill>
              </a:rPr>
              <a:t>25.152u. </a:t>
            </a:r>
            <a:endParaRPr lang="es-EC" sz="1400" b="1" dirty="0">
              <a:solidFill>
                <a:srgbClr val="FFFF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084168" y="5904256"/>
            <a:ext cx="1420539" cy="547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FFFF00"/>
                </a:solidFill>
              </a:rPr>
              <a:t>Disminución </a:t>
            </a:r>
            <a:r>
              <a:rPr lang="es-EC" sz="1400" b="1" dirty="0">
                <a:solidFill>
                  <a:srgbClr val="FFFF00"/>
                </a:solidFill>
              </a:rPr>
              <a:t>de 7,18%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378696" y="5877272"/>
            <a:ext cx="2098576" cy="64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FFFF00"/>
                </a:solidFill>
              </a:rPr>
              <a:t>El mismo </a:t>
            </a:r>
            <a:r>
              <a:rPr lang="es-EC" sz="1400" b="1" dirty="0">
                <a:solidFill>
                  <a:srgbClr val="FFFF00"/>
                </a:solidFill>
              </a:rPr>
              <a:t>período </a:t>
            </a:r>
            <a:r>
              <a:rPr lang="es-EC" sz="1400" b="1" dirty="0" smtClean="0">
                <a:solidFill>
                  <a:srgbClr val="FFFF00"/>
                </a:solidFill>
              </a:rPr>
              <a:t>2014 </a:t>
            </a:r>
            <a:r>
              <a:rPr lang="es-EC" sz="1400" b="1" dirty="0">
                <a:solidFill>
                  <a:srgbClr val="FFFF00"/>
                </a:solidFill>
              </a:rPr>
              <a:t>las ventas fueron de </a:t>
            </a:r>
            <a:r>
              <a:rPr lang="es-EC" sz="1400" b="1" dirty="0" smtClean="0">
                <a:solidFill>
                  <a:srgbClr val="FFFF00"/>
                </a:solidFill>
              </a:rPr>
              <a:t>27.097u.</a:t>
            </a:r>
            <a:endParaRPr lang="es-EC" sz="1400" b="1" dirty="0">
              <a:solidFill>
                <a:srgbClr val="FFFF00"/>
              </a:solidFill>
            </a:endParaRPr>
          </a:p>
        </p:txBody>
      </p:sp>
      <p:sp>
        <p:nvSpPr>
          <p:cNvPr id="9" name="Estrella de 4 puntas 2"/>
          <p:cNvSpPr/>
          <p:nvPr/>
        </p:nvSpPr>
        <p:spPr>
          <a:xfrm flipV="1">
            <a:off x="1403648" y="2996952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strella de 4 puntas 8"/>
          <p:cNvSpPr/>
          <p:nvPr/>
        </p:nvSpPr>
        <p:spPr>
          <a:xfrm flipV="1">
            <a:off x="1979712" y="3095249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strella de 4 puntas 11"/>
          <p:cNvSpPr/>
          <p:nvPr/>
        </p:nvSpPr>
        <p:spPr>
          <a:xfrm flipV="1">
            <a:off x="2483768" y="3023241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strella de 4 puntas 2"/>
          <p:cNvSpPr/>
          <p:nvPr/>
        </p:nvSpPr>
        <p:spPr>
          <a:xfrm flipV="1">
            <a:off x="1547664" y="3140968"/>
            <a:ext cx="144016" cy="45719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strella de 4 puntas 8"/>
          <p:cNvSpPr/>
          <p:nvPr/>
        </p:nvSpPr>
        <p:spPr>
          <a:xfrm flipV="1">
            <a:off x="2123728" y="3239265"/>
            <a:ext cx="144016" cy="45719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strella de 4 puntas 11"/>
          <p:cNvSpPr/>
          <p:nvPr/>
        </p:nvSpPr>
        <p:spPr>
          <a:xfrm flipV="1">
            <a:off x="2627784" y="2996952"/>
            <a:ext cx="144016" cy="45719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7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9172575" cy="6886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rgbClr val="FFFF00"/>
                </a:solidFill>
              </a:rPr>
              <a:t>SECTOR AUTOMOTOR Y SU IMPACTO EN EL CRECIMIENTO SOSTENIDO EN EL ECUADOR</a:t>
            </a:r>
            <a:endParaRPr lang="es-EC" sz="2400" b="1" dirty="0">
              <a:solidFill>
                <a:srgbClr val="FFFF00"/>
              </a:solidFill>
            </a:endParaRP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3"/>
          <a:srcRect l="17067" t="30357" r="17789" b="18337"/>
          <a:stretch/>
        </p:blipFill>
        <p:spPr bwMode="auto">
          <a:xfrm>
            <a:off x="430336" y="1668860"/>
            <a:ext cx="8229600" cy="364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72891" y="5589240"/>
            <a:ext cx="2098910" cy="93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venta </a:t>
            </a:r>
            <a:r>
              <a:rPr lang="es-EC" dirty="0"/>
              <a:t>de vehículos pesados aumenta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940152" y="5589240"/>
            <a:ext cx="2736304" cy="93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Disminuye, esta disminuyendo </a:t>
            </a:r>
            <a:r>
              <a:rPr lang="es-EC" dirty="0"/>
              <a:t>su ritmo de trabajo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059832" y="5445224"/>
            <a:ext cx="2448272" cy="126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economía </a:t>
            </a:r>
            <a:r>
              <a:rPr lang="es-EC" dirty="0"/>
              <a:t>se </a:t>
            </a:r>
            <a:r>
              <a:rPr lang="es-EC" dirty="0" smtClean="0"/>
              <a:t>dinamiza</a:t>
            </a:r>
          </a:p>
          <a:p>
            <a:pPr algn="ctr"/>
            <a:r>
              <a:rPr lang="es-EC" dirty="0" smtClean="0"/>
              <a:t>Mayor </a:t>
            </a:r>
            <a:r>
              <a:rPr lang="es-EC" dirty="0"/>
              <a:t>movimiento comercial</a:t>
            </a:r>
          </a:p>
        </p:txBody>
      </p:sp>
      <p:sp>
        <p:nvSpPr>
          <p:cNvPr id="3" name="Estrella de 4 puntas 2"/>
          <p:cNvSpPr/>
          <p:nvPr/>
        </p:nvSpPr>
        <p:spPr>
          <a:xfrm flipV="1">
            <a:off x="4716016" y="2811859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strella de 4 puntas 8"/>
          <p:cNvSpPr/>
          <p:nvPr/>
        </p:nvSpPr>
        <p:spPr>
          <a:xfrm flipV="1">
            <a:off x="5245224" y="2766140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strella de 4 puntas 9"/>
          <p:cNvSpPr/>
          <p:nvPr/>
        </p:nvSpPr>
        <p:spPr>
          <a:xfrm flipV="1">
            <a:off x="7082755" y="2662475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strella de 4 puntas 10"/>
          <p:cNvSpPr/>
          <p:nvPr/>
        </p:nvSpPr>
        <p:spPr>
          <a:xfrm flipV="1">
            <a:off x="6516216" y="2711926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strella de 4 puntas 11"/>
          <p:cNvSpPr/>
          <p:nvPr/>
        </p:nvSpPr>
        <p:spPr>
          <a:xfrm flipV="1">
            <a:off x="5868144" y="2788999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strella de 4 puntas 12"/>
          <p:cNvSpPr/>
          <p:nvPr/>
        </p:nvSpPr>
        <p:spPr>
          <a:xfrm flipV="1">
            <a:off x="7668344" y="2454308"/>
            <a:ext cx="144016" cy="45719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87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900</Words>
  <Application>Microsoft Office PowerPoint</Application>
  <PresentationFormat>Presentación en pantalla (4:3)</PresentationFormat>
  <Paragraphs>206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Cambria Math</vt:lpstr>
      <vt:lpstr>Times New Roman</vt:lpstr>
      <vt:lpstr>Tema de Office</vt:lpstr>
      <vt:lpstr>DEPARTAMENTO DE CIENCIAS ECONÓMICAS, ADMINISTRATIVAS Y DE COMERCIO   CARRERA DE INGENIERÍA EN FINANZAS Y AUDITORÍA </vt:lpstr>
      <vt:lpstr>“INCIDENCIA DE LAS SALVAGUARDIAS DEL 45% FIJADO POR EL GOBIERNO AL SECTOR AUTOMOTRIZ EN EL NORTE DE QUITO EN EL PERÍODO 2014 – 2015”</vt:lpstr>
      <vt:lpstr>ORIGEN DEL PROBLEMA</vt:lpstr>
      <vt:lpstr>Presentación de PowerPoint</vt:lpstr>
      <vt:lpstr>Presentación de PowerPoint</vt:lpstr>
      <vt:lpstr>BENEFICIOS DEL SECTOR AUTOMOTRÍZ </vt:lpstr>
      <vt:lpstr>PRODUCCIÓN NACIONAL DE VEHÍCULOS (2014 &amp; 2015) </vt:lpstr>
      <vt:lpstr>SECTOR AUTOMOTOR Y SU IMPACTO EN EL CRECIMIENTO SOSTENIDO EN EL ECUADOR</vt:lpstr>
      <vt:lpstr>SECTOR AUTOMOTOR Y SU IMPACTO EN EL CRECIMIENTO SOSTENIDO EN EL ECUADOR</vt:lpstr>
      <vt:lpstr>EVOLUCIÓN DE LAS EXPORTACIONES ECUATORIANAS DEL SECTOR AUTOMOTRIZ</vt:lpstr>
      <vt:lpstr>EVOLUCIÓN DE LAS IMPORTACIONES ECUATORIANAS DEL SECTOR AUTOMOTRIZ</vt:lpstr>
      <vt:lpstr>METODOLOGÍA</vt:lpstr>
      <vt:lpstr>FUENTES DE TRABAJO</vt:lpstr>
      <vt:lpstr>LAS SALVAGUARDIAS Y SU EFECTO</vt:lpstr>
      <vt:lpstr>ANÁLISIS FINANCIERO </vt:lpstr>
      <vt:lpstr>EL GOBIERNO</vt:lpstr>
      <vt:lpstr>CONCLUSIONES DE LA INVESTIGACIÓN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Intel</dc:creator>
  <cp:lastModifiedBy>andres</cp:lastModifiedBy>
  <cp:revision>49</cp:revision>
  <dcterms:created xsi:type="dcterms:W3CDTF">2014-01-20T17:43:02Z</dcterms:created>
  <dcterms:modified xsi:type="dcterms:W3CDTF">2016-03-30T16:00:52Z</dcterms:modified>
</cp:coreProperties>
</file>