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 id="265" r:id="rId8"/>
    <p:sldId id="264" r:id="rId9"/>
    <p:sldId id="260" r:id="rId10"/>
    <p:sldId id="268" r:id="rId11"/>
    <p:sldId id="287" r:id="rId12"/>
    <p:sldId id="270" r:id="rId13"/>
    <p:sldId id="271" r:id="rId14"/>
    <p:sldId id="272" r:id="rId15"/>
    <p:sldId id="273" r:id="rId16"/>
    <p:sldId id="275" r:id="rId17"/>
    <p:sldId id="277" r:id="rId18"/>
    <p:sldId id="281" r:id="rId19"/>
    <p:sldId id="284" r:id="rId20"/>
    <p:sldId id="285" r:id="rId21"/>
    <p:sldId id="286" r:id="rId22"/>
    <p:sldId id="290" r:id="rId23"/>
    <p:sldId id="289" r:id="rId24"/>
    <p:sldId id="292" r:id="rId25"/>
    <p:sldId id="294" r:id="rId26"/>
    <p:sldId id="295" r:id="rId27"/>
    <p:sldId id="299" r:id="rId28"/>
    <p:sldId id="301" r:id="rId29"/>
    <p:sldId id="303" r:id="rId30"/>
    <p:sldId id="307" r:id="rId31"/>
    <p:sldId id="309"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328" r:id="rId46"/>
    <p:sldId id="329" r:id="rId4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8" autoAdjust="0"/>
    <p:restoredTop sz="94669"/>
  </p:normalViewPr>
  <p:slideViewPr>
    <p:cSldViewPr>
      <p:cViewPr varScale="1">
        <p:scale>
          <a:sx n="87" d="100"/>
          <a:sy n="87" d="100"/>
        </p:scale>
        <p:origin x="2088" y="200"/>
      </p:cViewPr>
      <p:guideLst>
        <p:guide orient="horz" pos="2160"/>
        <p:guide pos="2880"/>
      </p:guideLst>
    </p:cSldViewPr>
  </p:slideViewPr>
  <p:notesTextViewPr>
    <p:cViewPr>
      <p:scale>
        <a:sx n="1" d="1"/>
        <a:sy n="1" d="1"/>
      </p:scale>
      <p:origin x="0" y="0"/>
    </p:cViewPr>
  </p:notesTextViewPr>
  <p:sorterViewPr>
    <p:cViewPr>
      <p:scale>
        <a:sx n="100" d="100"/>
        <a:sy n="100" d="100"/>
      </p:scale>
      <p:origin x="0" y="120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951C664-017B-45D6-8742-C040639C8338}" type="datetimeFigureOut">
              <a:rPr lang="es-ES" smtClean="0"/>
              <a:t>12/4/16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55B21BC-C1B7-4385-8A65-BE3A59FD87A2}" type="slidenum">
              <a:rPr lang="es-ES" smtClean="0"/>
              <a:t>‹Nr.›</a:t>
            </a:fld>
            <a:endParaRPr lang="es-ES"/>
          </a:p>
        </p:txBody>
      </p:sp>
    </p:spTree>
    <p:extLst>
      <p:ext uri="{BB962C8B-B14F-4D97-AF65-F5344CB8AC3E}">
        <p14:creationId xmlns:p14="http://schemas.microsoft.com/office/powerpoint/2010/main" val="254528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951C664-017B-45D6-8742-C040639C8338}" type="datetimeFigureOut">
              <a:rPr lang="es-ES" smtClean="0"/>
              <a:t>12/4/16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55B21BC-C1B7-4385-8A65-BE3A59FD87A2}" type="slidenum">
              <a:rPr lang="es-ES" smtClean="0"/>
              <a:t>‹Nr.›</a:t>
            </a:fld>
            <a:endParaRPr lang="es-ES"/>
          </a:p>
        </p:txBody>
      </p:sp>
    </p:spTree>
    <p:extLst>
      <p:ext uri="{BB962C8B-B14F-4D97-AF65-F5344CB8AC3E}">
        <p14:creationId xmlns:p14="http://schemas.microsoft.com/office/powerpoint/2010/main" val="2920443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951C664-017B-45D6-8742-C040639C8338}" type="datetimeFigureOut">
              <a:rPr lang="es-ES" smtClean="0"/>
              <a:t>12/4/16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55B21BC-C1B7-4385-8A65-BE3A59FD87A2}" type="slidenum">
              <a:rPr lang="es-ES" smtClean="0"/>
              <a:t>‹Nr.›</a:t>
            </a:fld>
            <a:endParaRPr lang="es-ES"/>
          </a:p>
        </p:txBody>
      </p:sp>
    </p:spTree>
    <p:extLst>
      <p:ext uri="{BB962C8B-B14F-4D97-AF65-F5344CB8AC3E}">
        <p14:creationId xmlns:p14="http://schemas.microsoft.com/office/powerpoint/2010/main" val="260069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951C664-017B-45D6-8742-C040639C8338}" type="datetimeFigureOut">
              <a:rPr lang="es-ES" smtClean="0"/>
              <a:t>12/4/16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55B21BC-C1B7-4385-8A65-BE3A59FD87A2}" type="slidenum">
              <a:rPr lang="es-ES" smtClean="0"/>
              <a:t>‹Nr.›</a:t>
            </a:fld>
            <a:endParaRPr lang="es-ES"/>
          </a:p>
        </p:txBody>
      </p:sp>
    </p:spTree>
    <p:extLst>
      <p:ext uri="{BB962C8B-B14F-4D97-AF65-F5344CB8AC3E}">
        <p14:creationId xmlns:p14="http://schemas.microsoft.com/office/powerpoint/2010/main" val="386079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951C664-017B-45D6-8742-C040639C8338}" type="datetimeFigureOut">
              <a:rPr lang="es-ES" smtClean="0"/>
              <a:t>12/4/16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55B21BC-C1B7-4385-8A65-BE3A59FD87A2}" type="slidenum">
              <a:rPr lang="es-ES" smtClean="0"/>
              <a:t>‹Nr.›</a:t>
            </a:fld>
            <a:endParaRPr lang="es-ES"/>
          </a:p>
        </p:txBody>
      </p:sp>
    </p:spTree>
    <p:extLst>
      <p:ext uri="{BB962C8B-B14F-4D97-AF65-F5344CB8AC3E}">
        <p14:creationId xmlns:p14="http://schemas.microsoft.com/office/powerpoint/2010/main" val="1083366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951C664-017B-45D6-8742-C040639C8338}" type="datetimeFigureOut">
              <a:rPr lang="es-ES" smtClean="0"/>
              <a:t>12/4/16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55B21BC-C1B7-4385-8A65-BE3A59FD87A2}" type="slidenum">
              <a:rPr lang="es-ES" smtClean="0"/>
              <a:t>‹Nr.›</a:t>
            </a:fld>
            <a:endParaRPr lang="es-ES"/>
          </a:p>
        </p:txBody>
      </p:sp>
    </p:spTree>
    <p:extLst>
      <p:ext uri="{BB962C8B-B14F-4D97-AF65-F5344CB8AC3E}">
        <p14:creationId xmlns:p14="http://schemas.microsoft.com/office/powerpoint/2010/main" val="760996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951C664-017B-45D6-8742-C040639C8338}" type="datetimeFigureOut">
              <a:rPr lang="es-ES" smtClean="0"/>
              <a:t>12/4/16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55B21BC-C1B7-4385-8A65-BE3A59FD87A2}" type="slidenum">
              <a:rPr lang="es-ES" smtClean="0"/>
              <a:t>‹Nr.›</a:t>
            </a:fld>
            <a:endParaRPr lang="es-ES"/>
          </a:p>
        </p:txBody>
      </p:sp>
    </p:spTree>
    <p:extLst>
      <p:ext uri="{BB962C8B-B14F-4D97-AF65-F5344CB8AC3E}">
        <p14:creationId xmlns:p14="http://schemas.microsoft.com/office/powerpoint/2010/main" val="1774773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951C664-017B-45D6-8742-C040639C8338}" type="datetimeFigureOut">
              <a:rPr lang="es-ES" smtClean="0"/>
              <a:t>12/4/16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55B21BC-C1B7-4385-8A65-BE3A59FD87A2}" type="slidenum">
              <a:rPr lang="es-ES" smtClean="0"/>
              <a:t>‹Nr.›</a:t>
            </a:fld>
            <a:endParaRPr lang="es-ES"/>
          </a:p>
        </p:txBody>
      </p:sp>
    </p:spTree>
    <p:extLst>
      <p:ext uri="{BB962C8B-B14F-4D97-AF65-F5344CB8AC3E}">
        <p14:creationId xmlns:p14="http://schemas.microsoft.com/office/powerpoint/2010/main" val="239274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951C664-017B-45D6-8742-C040639C8338}" type="datetimeFigureOut">
              <a:rPr lang="es-ES" smtClean="0"/>
              <a:t>12/4/16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55B21BC-C1B7-4385-8A65-BE3A59FD87A2}" type="slidenum">
              <a:rPr lang="es-ES" smtClean="0"/>
              <a:t>‹Nr.›</a:t>
            </a:fld>
            <a:endParaRPr lang="es-ES"/>
          </a:p>
        </p:txBody>
      </p:sp>
    </p:spTree>
    <p:extLst>
      <p:ext uri="{BB962C8B-B14F-4D97-AF65-F5344CB8AC3E}">
        <p14:creationId xmlns:p14="http://schemas.microsoft.com/office/powerpoint/2010/main" val="185014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951C664-017B-45D6-8742-C040639C8338}" type="datetimeFigureOut">
              <a:rPr lang="es-ES" smtClean="0"/>
              <a:t>12/4/16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55B21BC-C1B7-4385-8A65-BE3A59FD87A2}" type="slidenum">
              <a:rPr lang="es-ES" smtClean="0"/>
              <a:t>‹Nr.›</a:t>
            </a:fld>
            <a:endParaRPr lang="es-ES"/>
          </a:p>
        </p:txBody>
      </p:sp>
    </p:spTree>
    <p:extLst>
      <p:ext uri="{BB962C8B-B14F-4D97-AF65-F5344CB8AC3E}">
        <p14:creationId xmlns:p14="http://schemas.microsoft.com/office/powerpoint/2010/main" val="1393082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951C664-017B-45D6-8742-C040639C8338}" type="datetimeFigureOut">
              <a:rPr lang="es-ES" smtClean="0"/>
              <a:t>12/4/16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55B21BC-C1B7-4385-8A65-BE3A59FD87A2}" type="slidenum">
              <a:rPr lang="es-ES" smtClean="0"/>
              <a:t>‹Nr.›</a:t>
            </a:fld>
            <a:endParaRPr lang="es-ES"/>
          </a:p>
        </p:txBody>
      </p:sp>
    </p:spTree>
    <p:extLst>
      <p:ext uri="{BB962C8B-B14F-4D97-AF65-F5344CB8AC3E}">
        <p14:creationId xmlns:p14="http://schemas.microsoft.com/office/powerpoint/2010/main" val="15698399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1C664-017B-45D6-8742-C040639C8338}" type="datetimeFigureOut">
              <a:rPr lang="es-ES" smtClean="0"/>
              <a:t>12/4/16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B21BC-C1B7-4385-8A65-BE3A59FD87A2}" type="slidenum">
              <a:rPr lang="es-ES" smtClean="0"/>
              <a:t>‹Nr.›</a:t>
            </a:fld>
            <a:endParaRPr lang="es-ES"/>
          </a:p>
        </p:txBody>
      </p:sp>
    </p:spTree>
    <p:extLst>
      <p:ext uri="{BB962C8B-B14F-4D97-AF65-F5344CB8AC3E}">
        <p14:creationId xmlns:p14="http://schemas.microsoft.com/office/powerpoint/2010/main" val="4188624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04664"/>
            <a:ext cx="6768752" cy="1631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9348" y="2204864"/>
            <a:ext cx="563498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331640" y="3284984"/>
            <a:ext cx="6696744" cy="3046988"/>
          </a:xfrm>
          <a:prstGeom prst="rect">
            <a:avLst/>
          </a:prstGeom>
        </p:spPr>
        <p:txBody>
          <a:bodyPr wrap="square">
            <a:spAutoFit/>
          </a:bodyPr>
          <a:lstStyle/>
          <a:p>
            <a:pPr algn="ctr"/>
            <a:r>
              <a:rPr lang="es-ES" sz="1600" b="1" dirty="0" smtClean="0">
                <a:latin typeface="Arial" pitchFamily="34" charset="0"/>
                <a:cs typeface="Arial" pitchFamily="34" charset="0"/>
              </a:rPr>
              <a:t>TRABAJO DE TITULACIÓN PREVIO A LA OBTENCIÓN DEL TÍTULO DE INGENIERA COMERCIAL</a:t>
            </a:r>
          </a:p>
          <a:p>
            <a:pPr algn="ctr"/>
            <a:endParaRPr lang="es-ES" sz="1600" b="1" dirty="0" smtClean="0">
              <a:latin typeface="Arial" pitchFamily="34" charset="0"/>
              <a:cs typeface="Arial" pitchFamily="34" charset="0"/>
            </a:endParaRPr>
          </a:p>
          <a:p>
            <a:pPr algn="ctr"/>
            <a:r>
              <a:rPr lang="es-ES" sz="1600" b="1" dirty="0" smtClean="0">
                <a:latin typeface="Arial" pitchFamily="34" charset="0"/>
                <a:cs typeface="Arial" pitchFamily="34" charset="0"/>
              </a:rPr>
              <a:t>TEMA: “Análisis de la Gestión Administrativa y Financiera de las Pymes ubicadas en el sector sur del Distrito Metropolitano de Quito, y su impacto en el Desarrollo Económico y Social de la Población. Períodos 2012, 2013 y 2014.”</a:t>
            </a:r>
          </a:p>
          <a:p>
            <a:pPr algn="ctr"/>
            <a:endParaRPr lang="es-ES" sz="1600" b="1" dirty="0">
              <a:latin typeface="Arial" pitchFamily="34" charset="0"/>
              <a:cs typeface="Arial" pitchFamily="34" charset="0"/>
            </a:endParaRPr>
          </a:p>
          <a:p>
            <a:pPr algn="ctr"/>
            <a:r>
              <a:rPr lang="es-ES" sz="1600" b="1" dirty="0" smtClean="0">
                <a:latin typeface="Arial" pitchFamily="34" charset="0"/>
                <a:cs typeface="Arial" pitchFamily="34" charset="0"/>
              </a:rPr>
              <a:t>AUTOR: BAQUERO VÁSQUEZ VIVIANA</a:t>
            </a:r>
          </a:p>
          <a:p>
            <a:pPr algn="ctr"/>
            <a:endParaRPr lang="es-ES" sz="1600" b="1" dirty="0" smtClean="0">
              <a:latin typeface="Arial" pitchFamily="34" charset="0"/>
              <a:cs typeface="Arial" pitchFamily="34" charset="0"/>
            </a:endParaRPr>
          </a:p>
          <a:p>
            <a:pPr algn="ctr"/>
            <a:r>
              <a:rPr lang="es-ES" sz="1600" b="1" dirty="0" smtClean="0">
                <a:latin typeface="Arial" pitchFamily="34" charset="0"/>
                <a:cs typeface="Arial" pitchFamily="34" charset="0"/>
              </a:rPr>
              <a:t>DIRECTOR: ING. CARRILLO ÁLVARO P., MBA</a:t>
            </a:r>
          </a:p>
          <a:p>
            <a:pPr algn="ctr"/>
            <a:endParaRPr lang="es-ES" sz="1600" b="1" dirty="0">
              <a:latin typeface="Arial" pitchFamily="34" charset="0"/>
              <a:cs typeface="Arial" pitchFamily="34" charset="0"/>
            </a:endParaRPr>
          </a:p>
        </p:txBody>
      </p:sp>
    </p:spTree>
    <p:extLst>
      <p:ext uri="{BB962C8B-B14F-4D97-AF65-F5344CB8AC3E}">
        <p14:creationId xmlns:p14="http://schemas.microsoft.com/office/powerpoint/2010/main" val="482637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76672"/>
            <a:ext cx="8229600" cy="5505475"/>
          </a:xfrm>
        </p:spPr>
        <p:txBody>
          <a:bodyPr>
            <a:normAutofit/>
          </a:bodyPr>
          <a:lstStyle/>
          <a:p>
            <a:pPr marL="0" indent="0" algn="just">
              <a:buNone/>
            </a:pPr>
            <a:r>
              <a:rPr lang="es-ES" sz="2400" b="1" dirty="0" smtClean="0">
                <a:solidFill>
                  <a:schemeClr val="accent1">
                    <a:lumMod val="75000"/>
                  </a:schemeClr>
                </a:solidFill>
                <a:latin typeface="Arial" pitchFamily="34" charset="0"/>
                <a:cs typeface="Arial" pitchFamily="34" charset="0"/>
              </a:rPr>
              <a:t>PLAN MUESTRAL</a:t>
            </a:r>
          </a:p>
          <a:p>
            <a:pPr marL="0" indent="0" algn="just">
              <a:buNone/>
            </a:pPr>
            <a:endParaRPr lang="es-ES" sz="2000" b="1" dirty="0" smtClean="0">
              <a:solidFill>
                <a:schemeClr val="accent1">
                  <a:lumMod val="75000"/>
                </a:schemeClr>
              </a:solidFill>
              <a:latin typeface="Arial" pitchFamily="34" charset="0"/>
              <a:cs typeface="Arial" pitchFamily="34" charset="0"/>
            </a:endParaRPr>
          </a:p>
          <a:p>
            <a:pPr marL="0" indent="0" algn="just">
              <a:buNone/>
            </a:pPr>
            <a:r>
              <a:rPr lang="es-ES" sz="2000" b="1" dirty="0" smtClean="0">
                <a:solidFill>
                  <a:schemeClr val="accent1">
                    <a:lumMod val="75000"/>
                  </a:schemeClr>
                </a:solidFill>
                <a:latin typeface="Arial" pitchFamily="34" charset="0"/>
                <a:cs typeface="Arial" pitchFamily="34" charset="0"/>
              </a:rPr>
              <a:t>Población:</a:t>
            </a:r>
          </a:p>
          <a:p>
            <a:pPr marL="0" indent="0">
              <a:buNone/>
            </a:pPr>
            <a:r>
              <a:rPr lang="es-ES" sz="2000" dirty="0" smtClean="0">
                <a:latin typeface="Arial" pitchFamily="34" charset="0"/>
                <a:cs typeface="Arial" pitchFamily="34" charset="0"/>
              </a:rPr>
              <a:t>En el DMQ se registraron 9.491 PYMES de las cuales 1.372 corresponden a las PYMES que se ubican en el sector Sur de la ciudad y representan el 14,45%.</a:t>
            </a:r>
          </a:p>
          <a:p>
            <a:pPr marL="0" indent="0">
              <a:buNone/>
            </a:pPr>
            <a:endParaRPr lang="es-ES" sz="2000" dirty="0" smtClean="0">
              <a:latin typeface="Arial" pitchFamily="34" charset="0"/>
              <a:cs typeface="Arial" pitchFamily="34" charset="0"/>
            </a:endParaRPr>
          </a:p>
          <a:p>
            <a:pPr marL="0" indent="0" algn="just">
              <a:buNone/>
            </a:pPr>
            <a:r>
              <a:rPr lang="es-ES" sz="2000" b="1" dirty="0" smtClean="0">
                <a:solidFill>
                  <a:schemeClr val="accent1">
                    <a:lumMod val="75000"/>
                  </a:schemeClr>
                </a:solidFill>
                <a:latin typeface="Arial" pitchFamily="34" charset="0"/>
                <a:cs typeface="Arial" pitchFamily="34" charset="0"/>
              </a:rPr>
              <a:t>Error </a:t>
            </a:r>
            <a:r>
              <a:rPr lang="es-ES" sz="2000" b="1" dirty="0" err="1" smtClean="0">
                <a:solidFill>
                  <a:schemeClr val="accent1">
                    <a:lumMod val="75000"/>
                  </a:schemeClr>
                </a:solidFill>
                <a:latin typeface="Arial" pitchFamily="34" charset="0"/>
                <a:cs typeface="Arial" pitchFamily="34" charset="0"/>
              </a:rPr>
              <a:t>muestral</a:t>
            </a:r>
            <a:r>
              <a:rPr lang="es-ES" sz="2000" b="1" dirty="0" smtClean="0">
                <a:solidFill>
                  <a:schemeClr val="accent1">
                    <a:lumMod val="75000"/>
                  </a:schemeClr>
                </a:solidFill>
                <a:latin typeface="Arial" pitchFamily="34" charset="0"/>
                <a:cs typeface="Arial" pitchFamily="34" charset="0"/>
              </a:rPr>
              <a:t>: </a:t>
            </a:r>
            <a:r>
              <a:rPr lang="es-ES" sz="2000" dirty="0" smtClean="0">
                <a:latin typeface="Arial" pitchFamily="34" charset="0"/>
                <a:cs typeface="Arial" pitchFamily="34" charset="0"/>
              </a:rPr>
              <a:t>5%</a:t>
            </a:r>
          </a:p>
          <a:p>
            <a:pPr marL="0" indent="0" algn="just">
              <a:buNone/>
            </a:pPr>
            <a:r>
              <a:rPr lang="es-ES" sz="2000" b="1" dirty="0" smtClean="0">
                <a:solidFill>
                  <a:schemeClr val="accent1">
                    <a:lumMod val="75000"/>
                  </a:schemeClr>
                </a:solidFill>
                <a:latin typeface="Arial" pitchFamily="34" charset="0"/>
                <a:cs typeface="Arial" pitchFamily="34" charset="0"/>
              </a:rPr>
              <a:t>Nivel de confianza: </a:t>
            </a:r>
            <a:r>
              <a:rPr lang="es-ES" sz="2000" dirty="0" smtClean="0">
                <a:latin typeface="Arial" pitchFamily="34" charset="0"/>
                <a:cs typeface="Arial" pitchFamily="34" charset="0"/>
              </a:rPr>
              <a:t>95%, eso significa que z</a:t>
            </a:r>
            <a:r>
              <a:rPr lang="en-US" sz="2000" dirty="0" smtClean="0">
                <a:latin typeface="Arial" pitchFamily="34" charset="0"/>
                <a:cs typeface="Arial" pitchFamily="34" charset="0"/>
              </a:rPr>
              <a:t>=1,96</a:t>
            </a:r>
          </a:p>
          <a:p>
            <a:pPr marL="0" indent="0" algn="just">
              <a:buNone/>
            </a:pPr>
            <a:r>
              <a:rPr lang="en-US" sz="2000" b="1" dirty="0" err="1" smtClean="0">
                <a:solidFill>
                  <a:schemeClr val="accent1">
                    <a:lumMod val="75000"/>
                  </a:schemeClr>
                </a:solidFill>
                <a:latin typeface="Arial" pitchFamily="34" charset="0"/>
                <a:cs typeface="Arial" pitchFamily="34" charset="0"/>
              </a:rPr>
              <a:t>Probabilidad</a:t>
            </a:r>
            <a:r>
              <a:rPr lang="en-US" sz="2000" b="1" dirty="0" smtClean="0">
                <a:solidFill>
                  <a:schemeClr val="accent1">
                    <a:lumMod val="75000"/>
                  </a:schemeClr>
                </a:solidFill>
                <a:latin typeface="Arial" pitchFamily="34" charset="0"/>
                <a:cs typeface="Arial" pitchFamily="34" charset="0"/>
              </a:rPr>
              <a:t> de </a:t>
            </a:r>
            <a:r>
              <a:rPr lang="en-US" sz="2000" b="1" dirty="0" err="1" smtClean="0">
                <a:solidFill>
                  <a:schemeClr val="accent1">
                    <a:lumMod val="75000"/>
                  </a:schemeClr>
                </a:solidFill>
                <a:latin typeface="Arial" pitchFamily="34" charset="0"/>
                <a:cs typeface="Arial" pitchFamily="34" charset="0"/>
              </a:rPr>
              <a:t>ocurrencia</a:t>
            </a:r>
            <a:r>
              <a:rPr lang="en-US" sz="2000" b="1" dirty="0" smtClean="0">
                <a:solidFill>
                  <a:schemeClr val="accent1">
                    <a:lumMod val="75000"/>
                  </a:schemeClr>
                </a:solidFill>
                <a:latin typeface="Arial" pitchFamily="34" charset="0"/>
                <a:cs typeface="Arial" pitchFamily="34" charset="0"/>
              </a:rPr>
              <a:t>: </a:t>
            </a:r>
            <a:r>
              <a:rPr lang="en-US" sz="2000" dirty="0" smtClean="0">
                <a:latin typeface="Arial" pitchFamily="34" charset="0"/>
                <a:cs typeface="Arial" pitchFamily="34" charset="0"/>
              </a:rPr>
              <a:t>84,21%</a:t>
            </a:r>
          </a:p>
          <a:p>
            <a:pPr marL="0" indent="0" algn="just">
              <a:buNone/>
            </a:pPr>
            <a:r>
              <a:rPr lang="en-US" sz="2000" b="1" dirty="0" err="1" smtClean="0">
                <a:solidFill>
                  <a:schemeClr val="accent1">
                    <a:lumMod val="75000"/>
                  </a:schemeClr>
                </a:solidFill>
                <a:latin typeface="Arial" pitchFamily="34" charset="0"/>
                <a:cs typeface="Arial" pitchFamily="34" charset="0"/>
              </a:rPr>
              <a:t>Probabilidad</a:t>
            </a:r>
            <a:r>
              <a:rPr lang="en-US" sz="2000" b="1" dirty="0" smtClean="0">
                <a:solidFill>
                  <a:schemeClr val="accent1">
                    <a:lumMod val="75000"/>
                  </a:schemeClr>
                </a:solidFill>
                <a:latin typeface="Arial" pitchFamily="34" charset="0"/>
                <a:cs typeface="Arial" pitchFamily="34" charset="0"/>
              </a:rPr>
              <a:t> de no </a:t>
            </a:r>
            <a:r>
              <a:rPr lang="en-US" sz="2000" b="1" dirty="0" err="1" smtClean="0">
                <a:solidFill>
                  <a:schemeClr val="accent1">
                    <a:lumMod val="75000"/>
                  </a:schemeClr>
                </a:solidFill>
                <a:latin typeface="Arial" pitchFamily="34" charset="0"/>
                <a:cs typeface="Arial" pitchFamily="34" charset="0"/>
              </a:rPr>
              <a:t>ocurrencia</a:t>
            </a:r>
            <a:r>
              <a:rPr lang="en-US" sz="2000" b="1" dirty="0" smtClean="0">
                <a:solidFill>
                  <a:schemeClr val="accent1">
                    <a:lumMod val="75000"/>
                  </a:schemeClr>
                </a:solidFill>
                <a:latin typeface="Arial" pitchFamily="34" charset="0"/>
                <a:cs typeface="Arial" pitchFamily="34" charset="0"/>
              </a:rPr>
              <a:t>: </a:t>
            </a:r>
            <a:r>
              <a:rPr lang="en-US" sz="2000" dirty="0" smtClean="0">
                <a:latin typeface="Arial" pitchFamily="34" charset="0"/>
                <a:cs typeface="Arial" pitchFamily="34" charset="0"/>
              </a:rPr>
              <a:t>15,79%</a:t>
            </a:r>
          </a:p>
          <a:p>
            <a:pPr marL="0" indent="0" algn="just">
              <a:buNone/>
            </a:pPr>
            <a:r>
              <a:rPr lang="en-US" sz="2000" b="1" dirty="0">
                <a:solidFill>
                  <a:schemeClr val="accent1">
                    <a:lumMod val="75000"/>
                  </a:schemeClr>
                </a:solidFill>
                <a:latin typeface="Arial" pitchFamily="34" charset="0"/>
                <a:cs typeface="Arial" pitchFamily="34" charset="0"/>
              </a:rPr>
              <a:t>Tama</a:t>
            </a:r>
            <a:r>
              <a:rPr lang="es-ES" sz="2000" b="1" dirty="0" err="1">
                <a:solidFill>
                  <a:schemeClr val="accent1">
                    <a:lumMod val="75000"/>
                  </a:schemeClr>
                </a:solidFill>
                <a:latin typeface="Arial" pitchFamily="34" charset="0"/>
                <a:cs typeface="Arial" pitchFamily="34" charset="0"/>
              </a:rPr>
              <a:t>ño</a:t>
            </a:r>
            <a:r>
              <a:rPr lang="es-ES" sz="2000" b="1" dirty="0">
                <a:solidFill>
                  <a:schemeClr val="accent1">
                    <a:lumMod val="75000"/>
                  </a:schemeClr>
                </a:solidFill>
                <a:latin typeface="Arial" pitchFamily="34" charset="0"/>
                <a:cs typeface="Arial" pitchFamily="34" charset="0"/>
              </a:rPr>
              <a:t> de la muestra: </a:t>
            </a:r>
            <a:r>
              <a:rPr lang="es-ES" sz="2000" dirty="0" smtClean="0">
                <a:latin typeface="Arial" pitchFamily="34" charset="0"/>
                <a:cs typeface="Arial" pitchFamily="34" charset="0"/>
              </a:rPr>
              <a:t>178</a:t>
            </a:r>
          </a:p>
          <a:p>
            <a:pPr marL="0" indent="0" algn="just">
              <a:buNone/>
            </a:pPr>
            <a:endParaRPr lang="en-US" sz="2000" dirty="0" smtClean="0">
              <a:latin typeface="Arial" pitchFamily="34" charset="0"/>
              <a:cs typeface="Arial" pitchFamily="34" charset="0"/>
            </a:endParaRPr>
          </a:p>
          <a:p>
            <a:pPr marL="0" indent="0" algn="just">
              <a:buNone/>
            </a:pPr>
            <a:endParaRPr lang="es-ES" sz="2000" dirty="0" smtClean="0">
              <a:latin typeface="Arial" pitchFamily="34" charset="0"/>
              <a:cs typeface="Arial" pitchFamily="34" charset="0"/>
            </a:endParaRPr>
          </a:p>
          <a:p>
            <a:pPr marL="0" indent="0" algn="just">
              <a:buNone/>
            </a:pPr>
            <a:endParaRPr lang="es-ES" sz="2400" b="1" dirty="0" smtClean="0">
              <a:latin typeface="Arial" pitchFamily="34" charset="0"/>
              <a:cs typeface="Arial" pitchFamily="34" charset="0"/>
            </a:endParaRPr>
          </a:p>
          <a:p>
            <a:pPr marL="0" indent="0">
              <a:buNone/>
            </a:pPr>
            <a:endParaRPr lang="es-ES" dirty="0">
              <a:latin typeface="Arial" pitchFamily="34" charset="0"/>
              <a:cs typeface="Arial" pitchFamily="34" charset="0"/>
            </a:endParaRPr>
          </a:p>
        </p:txBody>
      </p:sp>
      <p:pic>
        <p:nvPicPr>
          <p:cNvPr id="6151" name="Picture 7" descr="n=\frac{{Z}^{2}_{\alpha}Npq}{e^2(N-1)+{Z}^{2}_{\alpha}p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5085184"/>
            <a:ext cx="2664296"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662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39552" y="2276872"/>
            <a:ext cx="8229600" cy="1143000"/>
          </a:xfrm>
        </p:spPr>
        <p:txBody>
          <a:bodyPr>
            <a:noAutofit/>
          </a:bodyPr>
          <a:lstStyle/>
          <a:p>
            <a:r>
              <a:rPr lang="es-ES" sz="2800" b="1" dirty="0" smtClean="0">
                <a:solidFill>
                  <a:schemeClr val="accent1">
                    <a:lumMod val="75000"/>
                  </a:schemeClr>
                </a:solidFill>
                <a:latin typeface="Arial" pitchFamily="34" charset="0"/>
                <a:cs typeface="Arial" pitchFamily="34" charset="0"/>
              </a:rPr>
              <a:t>ANALISIS Y DISCUSIÓN DE RESULTADOS</a:t>
            </a:r>
            <a:endParaRPr lang="es-ES" sz="2800" b="1" dirty="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620653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Gráfico 11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268760"/>
            <a:ext cx="6048672"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Tabla"/>
          <p:cNvGraphicFramePr>
            <a:graphicFrameLocks noGrp="1"/>
          </p:cNvGraphicFramePr>
          <p:nvPr>
            <p:extLst>
              <p:ext uri="{D42A27DB-BD31-4B8C-83A1-F6EECF244321}">
                <p14:modId xmlns:p14="http://schemas.microsoft.com/office/powerpoint/2010/main" val="4007481378"/>
              </p:ext>
            </p:extLst>
          </p:nvPr>
        </p:nvGraphicFramePr>
        <p:xfrm>
          <a:off x="1835694" y="5013176"/>
          <a:ext cx="6048673" cy="841248"/>
        </p:xfrm>
        <a:graphic>
          <a:graphicData uri="http://schemas.openxmlformats.org/drawingml/2006/table">
            <a:tbl>
              <a:tblPr firstRow="1" firstCol="1" bandRow="1"/>
              <a:tblGrid>
                <a:gridCol w="2642029"/>
                <a:gridCol w="1736290"/>
                <a:gridCol w="1670354"/>
              </a:tblGrid>
              <a:tr h="190500">
                <a:tc>
                  <a:txBody>
                    <a:bodyPr/>
                    <a:lstStyle/>
                    <a:p>
                      <a:endParaRPr lang="es-ES" sz="1000" dirty="0">
                        <a:effectLst/>
                        <a:latin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Arial"/>
                          <a:ea typeface="Times New Roman"/>
                          <a:cs typeface="Times New Roman"/>
                        </a:rPr>
                        <a:t>Frecuencia</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Arial"/>
                          <a:ea typeface="Times New Roman"/>
                          <a:cs typeface="Times New Roman"/>
                        </a:rPr>
                        <a:t>Porcentaje</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r>
              <a:tr h="190500">
                <a:tc>
                  <a:txBody>
                    <a:bodyPr/>
                    <a:lstStyle/>
                    <a:p>
                      <a:pPr algn="r">
                        <a:lnSpc>
                          <a:spcPct val="115000"/>
                        </a:lnSpc>
                        <a:spcAft>
                          <a:spcPts val="0"/>
                        </a:spcAft>
                      </a:pPr>
                      <a:r>
                        <a:rPr lang="es-ES" sz="1200" b="1" i="1" smtClean="0">
                          <a:solidFill>
                            <a:srgbClr val="000000"/>
                          </a:solidFill>
                          <a:effectLst/>
                          <a:latin typeface="Arial"/>
                          <a:ea typeface="Times New Roman"/>
                          <a:cs typeface="Times New Roman"/>
                        </a:rPr>
                        <a:t>Persona Natural</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FFFFFF"/>
                    </a:solidFill>
                  </a:tcPr>
                </a:tc>
                <a:tc>
                  <a:txBody>
                    <a:bodyPr/>
                    <a:lstStyle/>
                    <a:p>
                      <a:pPr algn="r">
                        <a:lnSpc>
                          <a:spcPct val="115000"/>
                        </a:lnSpc>
                        <a:spcAft>
                          <a:spcPts val="0"/>
                        </a:spcAft>
                      </a:pPr>
                      <a:r>
                        <a:rPr lang="es-ES" sz="1200" dirty="0">
                          <a:solidFill>
                            <a:srgbClr val="000000"/>
                          </a:solidFill>
                          <a:effectLst/>
                          <a:latin typeface="Arial"/>
                          <a:ea typeface="Times New Roman"/>
                          <a:cs typeface="Times New Roman"/>
                        </a:rPr>
                        <a:t>56</a:t>
                      </a:r>
                      <a:endParaRPr lang="es-ES"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gn="r">
                        <a:lnSpc>
                          <a:spcPct val="115000"/>
                        </a:lnSpc>
                        <a:spcAft>
                          <a:spcPts val="0"/>
                        </a:spcAft>
                      </a:pPr>
                      <a:r>
                        <a:rPr lang="es-ES" sz="1200">
                          <a:solidFill>
                            <a:srgbClr val="000000"/>
                          </a:solidFill>
                          <a:effectLst/>
                          <a:latin typeface="Arial"/>
                          <a:ea typeface="Times New Roman"/>
                          <a:cs typeface="Times New Roman"/>
                        </a:rPr>
                        <a:t>31,46%</a:t>
                      </a:r>
                      <a:endParaRPr lang="es-ES" sz="1100">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r>
              <a:tr h="190500">
                <a:tc>
                  <a:txBody>
                    <a:bodyPr/>
                    <a:lstStyle/>
                    <a:p>
                      <a:pPr algn="r">
                        <a:lnSpc>
                          <a:spcPct val="115000"/>
                        </a:lnSpc>
                        <a:spcAft>
                          <a:spcPts val="0"/>
                        </a:spcAft>
                      </a:pPr>
                      <a:r>
                        <a:rPr lang="es-ES" sz="1200" b="1" i="1" dirty="0" smtClean="0">
                          <a:solidFill>
                            <a:srgbClr val="000000"/>
                          </a:solidFill>
                          <a:effectLst/>
                          <a:latin typeface="Arial"/>
                          <a:ea typeface="Times New Roman"/>
                          <a:cs typeface="Times New Roman"/>
                        </a:rPr>
                        <a:t>Persona Jurídica</a:t>
                      </a:r>
                      <a:endParaRPr lang="es-ES" sz="1100" dirty="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a:ea typeface="Times New Roman"/>
                          <a:cs typeface="Times New Roman"/>
                        </a:rPr>
                        <a:t>122</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Arial"/>
                          <a:ea typeface="Times New Roman"/>
                          <a:cs typeface="Times New Roman"/>
                        </a:rPr>
                        <a:t>68,54%</a:t>
                      </a:r>
                      <a:endParaRPr lang="es-ES" sz="1100">
                        <a:effectLst/>
                        <a:latin typeface="Calibri"/>
                        <a:ea typeface="Calibri"/>
                        <a:cs typeface="Times New Roman"/>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200" b="1" i="1" dirty="0" smtClean="0">
                          <a:solidFill>
                            <a:srgbClr val="000000"/>
                          </a:solidFill>
                          <a:effectLst/>
                          <a:latin typeface="Arial"/>
                          <a:ea typeface="Times New Roman"/>
                          <a:cs typeface="Times New Roman"/>
                        </a:rPr>
                        <a:t>Total</a:t>
                      </a:r>
                      <a:endParaRPr lang="es-ES" sz="1100" dirty="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a:ea typeface="Times New Roman"/>
                          <a:cs typeface="Times New Roman"/>
                        </a:rPr>
                        <a:t>178</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dirty="0">
                          <a:solidFill>
                            <a:srgbClr val="000000"/>
                          </a:solidFill>
                          <a:effectLst/>
                          <a:latin typeface="Arial"/>
                          <a:ea typeface="Times New Roman"/>
                          <a:cs typeface="Times New Roman"/>
                        </a:rPr>
                        <a:t>100,00%</a:t>
                      </a:r>
                      <a:endParaRPr lang="es-ES" sz="1100" dirty="0">
                        <a:effectLst/>
                        <a:latin typeface="Calibri"/>
                        <a:ea typeface="Calibri"/>
                        <a:cs typeface="Times New Roman"/>
                      </a:endParaRPr>
                    </a:p>
                  </a:txBody>
                  <a:tcPr marL="68580" marR="68580" marT="0" marB="0">
                    <a:lnL>
                      <a:noFill/>
                    </a:lnL>
                    <a:lnR>
                      <a:noFill/>
                    </a:lnR>
                    <a:lnT>
                      <a:noFill/>
                    </a:lnT>
                    <a:lnB>
                      <a:noFill/>
                    </a:lnB>
                    <a:solidFill>
                      <a:srgbClr val="EAF1DD"/>
                    </a:solidFill>
                  </a:tcPr>
                </a:tc>
              </a:tr>
            </a:tbl>
          </a:graphicData>
        </a:graphic>
      </p:graphicFrame>
      <p:sp>
        <p:nvSpPr>
          <p:cNvPr id="6" name="5 Rectángulo"/>
          <p:cNvSpPr/>
          <p:nvPr/>
        </p:nvSpPr>
        <p:spPr>
          <a:xfrm>
            <a:off x="1691680" y="620688"/>
            <a:ext cx="2039982" cy="369332"/>
          </a:xfrm>
          <a:prstGeom prst="rect">
            <a:avLst/>
          </a:prstGeom>
        </p:spPr>
        <p:txBody>
          <a:bodyPr wrap="none">
            <a:spAutoFit/>
          </a:bodyPr>
          <a:lstStyle/>
          <a:p>
            <a:r>
              <a:rPr lang="es-ES" b="1" dirty="0" smtClean="0">
                <a:solidFill>
                  <a:schemeClr val="tx2">
                    <a:lumMod val="75000"/>
                  </a:schemeClr>
                </a:solidFill>
                <a:effectLst/>
                <a:latin typeface="Arial"/>
                <a:ea typeface="Calibri"/>
              </a:rPr>
              <a:t>Tipo de Empresa</a:t>
            </a:r>
            <a:endParaRPr lang="es-ES" b="1" dirty="0">
              <a:solidFill>
                <a:schemeClr val="tx2">
                  <a:lumMod val="75000"/>
                </a:schemeClr>
              </a:solidFill>
            </a:endParaRPr>
          </a:p>
        </p:txBody>
      </p:sp>
      <p:sp>
        <p:nvSpPr>
          <p:cNvPr id="7" name="6 CuadroTexto"/>
          <p:cNvSpPr txBox="1"/>
          <p:nvPr/>
        </p:nvSpPr>
        <p:spPr>
          <a:xfrm>
            <a:off x="1835696" y="6165304"/>
            <a:ext cx="2160240" cy="276999"/>
          </a:xfrm>
          <a:prstGeom prst="rect">
            <a:avLst/>
          </a:prstGeom>
          <a:noFill/>
        </p:spPr>
        <p:txBody>
          <a:bodyPr wrap="square" rtlCol="0">
            <a:spAutoFit/>
          </a:bodyPr>
          <a:lstStyle/>
          <a:p>
            <a:r>
              <a:rPr lang="es-ES" sz="1200" dirty="0" smtClean="0">
                <a:latin typeface="Arial" pitchFamily="34" charset="0"/>
                <a:cs typeface="Arial" pitchFamily="34" charset="0"/>
              </a:rPr>
              <a:t>Fuente: Encuestas</a:t>
            </a:r>
            <a:endParaRPr lang="es-ES" sz="1200" dirty="0">
              <a:latin typeface="Arial" pitchFamily="34" charset="0"/>
              <a:cs typeface="Arial" pitchFamily="34" charset="0"/>
            </a:endParaRPr>
          </a:p>
        </p:txBody>
      </p:sp>
    </p:spTree>
    <p:extLst>
      <p:ext uri="{BB962C8B-B14F-4D97-AF65-F5344CB8AC3E}">
        <p14:creationId xmlns:p14="http://schemas.microsoft.com/office/powerpoint/2010/main" val="3485367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691680" y="476672"/>
            <a:ext cx="2800831" cy="369332"/>
          </a:xfrm>
          <a:prstGeom prst="rect">
            <a:avLst/>
          </a:prstGeom>
        </p:spPr>
        <p:txBody>
          <a:bodyPr wrap="none">
            <a:spAutoFit/>
          </a:bodyPr>
          <a:lstStyle/>
          <a:p>
            <a:r>
              <a:rPr lang="es-ES" b="1" dirty="0" smtClean="0">
                <a:solidFill>
                  <a:schemeClr val="tx2">
                    <a:lumMod val="75000"/>
                  </a:schemeClr>
                </a:solidFill>
                <a:effectLst/>
                <a:latin typeface="Arial"/>
                <a:ea typeface="Calibri"/>
              </a:rPr>
              <a:t>Tipo de  Administración</a:t>
            </a:r>
            <a:endParaRPr lang="es-ES" b="1" dirty="0">
              <a:solidFill>
                <a:schemeClr val="tx2">
                  <a:lumMod val="75000"/>
                </a:schemeClr>
              </a:solidFill>
            </a:endParaRPr>
          </a:p>
        </p:txBody>
      </p:sp>
      <p:sp>
        <p:nvSpPr>
          <p:cNvPr id="7" name="6 CuadroTexto"/>
          <p:cNvSpPr txBox="1"/>
          <p:nvPr/>
        </p:nvSpPr>
        <p:spPr>
          <a:xfrm>
            <a:off x="1835696" y="6165304"/>
            <a:ext cx="2160240" cy="276999"/>
          </a:xfrm>
          <a:prstGeom prst="rect">
            <a:avLst/>
          </a:prstGeom>
          <a:noFill/>
        </p:spPr>
        <p:txBody>
          <a:bodyPr wrap="square" rtlCol="0">
            <a:spAutoFit/>
          </a:bodyPr>
          <a:lstStyle/>
          <a:p>
            <a:r>
              <a:rPr lang="es-ES" sz="1200" dirty="0" smtClean="0">
                <a:latin typeface="Arial" pitchFamily="34" charset="0"/>
                <a:cs typeface="Arial" pitchFamily="34" charset="0"/>
              </a:rPr>
              <a:t>Fuente: Encuestas</a:t>
            </a:r>
            <a:endParaRPr lang="es-ES" sz="1200" dirty="0">
              <a:latin typeface="Arial" pitchFamily="34" charset="0"/>
              <a:cs typeface="Arial"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241" name="Gráfico 13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052736"/>
            <a:ext cx="6048672" cy="37947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3686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473590810"/>
              </p:ext>
            </p:extLst>
          </p:nvPr>
        </p:nvGraphicFramePr>
        <p:xfrm>
          <a:off x="1691680" y="4991532"/>
          <a:ext cx="6048673" cy="841248"/>
        </p:xfrm>
        <a:graphic>
          <a:graphicData uri="http://schemas.openxmlformats.org/drawingml/2006/table">
            <a:tbl>
              <a:tblPr firstRow="1" firstCol="1" bandRow="1"/>
              <a:tblGrid>
                <a:gridCol w="2419469"/>
                <a:gridCol w="1814602"/>
                <a:gridCol w="1814602"/>
              </a:tblGrid>
              <a:tr h="190500">
                <a:tc>
                  <a:txBody>
                    <a:bodyPr/>
                    <a:lstStyle/>
                    <a:p>
                      <a:endParaRPr lang="es-ES" sz="1000">
                        <a:effectLst/>
                        <a:latin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Arial"/>
                          <a:ea typeface="Times New Roman"/>
                          <a:cs typeface="Times New Roman"/>
                        </a:rPr>
                        <a:t>Frecuencia</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Arial"/>
                          <a:ea typeface="Times New Roman"/>
                          <a:cs typeface="Times New Roman"/>
                        </a:rPr>
                        <a:t>Porcentaje</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r>
              <a:tr h="190500">
                <a:tc>
                  <a:txBody>
                    <a:bodyPr/>
                    <a:lstStyle/>
                    <a:p>
                      <a:pPr algn="r">
                        <a:lnSpc>
                          <a:spcPct val="115000"/>
                        </a:lnSpc>
                        <a:spcAft>
                          <a:spcPts val="0"/>
                        </a:spcAft>
                      </a:pPr>
                      <a:r>
                        <a:rPr lang="es-ES" sz="1200" b="1" i="1">
                          <a:solidFill>
                            <a:srgbClr val="000000"/>
                          </a:solidFill>
                          <a:effectLst/>
                          <a:latin typeface="Arial"/>
                          <a:ea typeface="Times New Roman"/>
                          <a:cs typeface="Times New Roman"/>
                        </a:rPr>
                        <a:t>Familiar</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a:ea typeface="Times New Roman"/>
                          <a:cs typeface="Times New Roman"/>
                        </a:rPr>
                        <a:t>131</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gn="r">
                        <a:lnSpc>
                          <a:spcPct val="115000"/>
                        </a:lnSpc>
                        <a:spcAft>
                          <a:spcPts val="0"/>
                        </a:spcAft>
                      </a:pPr>
                      <a:r>
                        <a:rPr lang="es-ES" sz="1200">
                          <a:solidFill>
                            <a:srgbClr val="000000"/>
                          </a:solidFill>
                          <a:effectLst/>
                          <a:latin typeface="Arial"/>
                          <a:ea typeface="Times New Roman"/>
                          <a:cs typeface="Times New Roman"/>
                        </a:rPr>
                        <a:t>73,60%</a:t>
                      </a:r>
                      <a:endParaRPr lang="es-ES" sz="1100">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r>
              <a:tr h="190500">
                <a:tc>
                  <a:txBody>
                    <a:bodyPr/>
                    <a:lstStyle/>
                    <a:p>
                      <a:pPr algn="r">
                        <a:lnSpc>
                          <a:spcPct val="115000"/>
                        </a:lnSpc>
                        <a:spcAft>
                          <a:spcPts val="0"/>
                        </a:spcAft>
                      </a:pPr>
                      <a:r>
                        <a:rPr lang="es-ES" sz="1200" b="1" i="1">
                          <a:solidFill>
                            <a:srgbClr val="000000"/>
                          </a:solidFill>
                          <a:effectLst/>
                          <a:latin typeface="Arial"/>
                          <a:ea typeface="Times New Roman"/>
                          <a:cs typeface="Times New Roman"/>
                        </a:rPr>
                        <a:t>Otra</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a:ea typeface="Times New Roman"/>
                          <a:cs typeface="Times New Roman"/>
                        </a:rPr>
                        <a:t>47</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Arial"/>
                          <a:ea typeface="Times New Roman"/>
                          <a:cs typeface="Times New Roman"/>
                        </a:rPr>
                        <a:t>26,40%</a:t>
                      </a:r>
                      <a:endParaRPr lang="es-ES" sz="1100">
                        <a:effectLst/>
                        <a:latin typeface="Calibri"/>
                        <a:ea typeface="Calibri"/>
                        <a:cs typeface="Times New Roman"/>
                      </a:endParaRPr>
                    </a:p>
                  </a:txBody>
                  <a:tcPr marL="68580" marR="68580" marT="0" marB="0">
                    <a:lnL>
                      <a:noFill/>
                    </a:lnL>
                    <a:lnR>
                      <a:noFill/>
                    </a:lnR>
                    <a:lnT>
                      <a:noFill/>
                    </a:lnT>
                    <a:lnB>
                      <a:noFill/>
                    </a:lnB>
                  </a:tcPr>
                </a:tc>
              </a:tr>
              <a:tr h="190500">
                <a:tc>
                  <a:txBody>
                    <a:bodyPr/>
                    <a:lstStyle/>
                    <a:p>
                      <a:endParaRPr lang="es-ES" sz="1000">
                        <a:effectLst/>
                        <a:latin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a:ea typeface="Times New Roman"/>
                          <a:cs typeface="Times New Roman"/>
                        </a:rPr>
                        <a:t>178</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dirty="0">
                          <a:solidFill>
                            <a:srgbClr val="000000"/>
                          </a:solidFill>
                          <a:effectLst/>
                          <a:latin typeface="Arial"/>
                          <a:ea typeface="Times New Roman"/>
                          <a:cs typeface="Times New Roman"/>
                        </a:rPr>
                        <a:t>100,00%</a:t>
                      </a:r>
                      <a:endParaRPr lang="es-ES" sz="1100" dirty="0">
                        <a:effectLst/>
                        <a:latin typeface="Calibri"/>
                        <a:ea typeface="Calibri"/>
                        <a:cs typeface="Times New Roman"/>
                      </a:endParaRPr>
                    </a:p>
                  </a:txBody>
                  <a:tcPr marL="68580" marR="68580" marT="0" marB="0">
                    <a:lnL>
                      <a:noFill/>
                    </a:lnL>
                    <a:lnR>
                      <a:noFill/>
                    </a:lnR>
                    <a:lnT>
                      <a:noFill/>
                    </a:lnT>
                    <a:lnB>
                      <a:noFill/>
                    </a:lnB>
                    <a:solidFill>
                      <a:srgbClr val="EAF1DD"/>
                    </a:solidFill>
                  </a:tcPr>
                </a:tc>
              </a:tr>
            </a:tbl>
          </a:graphicData>
        </a:graphic>
      </p:graphicFrame>
    </p:spTree>
    <p:extLst>
      <p:ext uri="{BB962C8B-B14F-4D97-AF65-F5344CB8AC3E}">
        <p14:creationId xmlns:p14="http://schemas.microsoft.com/office/powerpoint/2010/main" val="2114722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672016" y="620688"/>
            <a:ext cx="2852063" cy="369332"/>
          </a:xfrm>
          <a:prstGeom prst="rect">
            <a:avLst/>
          </a:prstGeom>
        </p:spPr>
        <p:txBody>
          <a:bodyPr wrap="none">
            <a:spAutoFit/>
          </a:bodyPr>
          <a:lstStyle/>
          <a:p>
            <a:r>
              <a:rPr lang="es-ES" b="1" dirty="0" smtClean="0">
                <a:solidFill>
                  <a:schemeClr val="tx2">
                    <a:lumMod val="75000"/>
                  </a:schemeClr>
                </a:solidFill>
                <a:effectLst/>
                <a:latin typeface="Arial"/>
                <a:ea typeface="Calibri"/>
              </a:rPr>
              <a:t>Actividad de la Empresa</a:t>
            </a:r>
            <a:endParaRPr lang="es-ES" b="1" dirty="0">
              <a:solidFill>
                <a:schemeClr val="tx2">
                  <a:lumMod val="75000"/>
                </a:schemeClr>
              </a:solidFill>
            </a:endParaRPr>
          </a:p>
        </p:txBody>
      </p:sp>
      <p:sp>
        <p:nvSpPr>
          <p:cNvPr id="7" name="6 CuadroTexto"/>
          <p:cNvSpPr txBox="1"/>
          <p:nvPr/>
        </p:nvSpPr>
        <p:spPr>
          <a:xfrm>
            <a:off x="1835696" y="6165304"/>
            <a:ext cx="2160240" cy="276999"/>
          </a:xfrm>
          <a:prstGeom prst="rect">
            <a:avLst/>
          </a:prstGeom>
          <a:noFill/>
        </p:spPr>
        <p:txBody>
          <a:bodyPr wrap="square" rtlCol="0">
            <a:spAutoFit/>
          </a:bodyPr>
          <a:lstStyle/>
          <a:p>
            <a:r>
              <a:rPr lang="es-ES" sz="1200" dirty="0" smtClean="0">
                <a:latin typeface="Arial" pitchFamily="34" charset="0"/>
                <a:cs typeface="Arial" pitchFamily="34" charset="0"/>
              </a:rPr>
              <a:t>Fuente: Encuestas</a:t>
            </a:r>
            <a:endParaRPr lang="es-ES" sz="1200" dirty="0">
              <a:latin typeface="Arial" pitchFamily="34" charset="0"/>
              <a:cs typeface="Arial"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3"/>
          <p:cNvSpPr>
            <a:spLocks noChangeArrowheads="1"/>
          </p:cNvSpPr>
          <p:nvPr/>
        </p:nvSpPr>
        <p:spPr bwMode="auto">
          <a:xfrm>
            <a:off x="0" y="3686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1265" name="Gráfico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016" y="1268760"/>
            <a:ext cx="6284360" cy="345638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0" y="3276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9 Tabla"/>
          <p:cNvGraphicFramePr>
            <a:graphicFrameLocks noGrp="1"/>
          </p:cNvGraphicFramePr>
          <p:nvPr>
            <p:extLst>
              <p:ext uri="{D42A27DB-BD31-4B8C-83A1-F6EECF244321}">
                <p14:modId xmlns:p14="http://schemas.microsoft.com/office/powerpoint/2010/main" val="2007144060"/>
              </p:ext>
            </p:extLst>
          </p:nvPr>
        </p:nvGraphicFramePr>
        <p:xfrm>
          <a:off x="1691680" y="4855266"/>
          <a:ext cx="6264696" cy="1310040"/>
        </p:xfrm>
        <a:graphic>
          <a:graphicData uri="http://schemas.openxmlformats.org/drawingml/2006/table">
            <a:tbl>
              <a:tblPr firstRow="1" firstCol="1" bandRow="1"/>
              <a:tblGrid>
                <a:gridCol w="2505878"/>
                <a:gridCol w="1879409"/>
                <a:gridCol w="1879409"/>
              </a:tblGrid>
              <a:tr h="262008">
                <a:tc>
                  <a:txBody>
                    <a:bodyPr/>
                    <a:lstStyle/>
                    <a:p>
                      <a:endParaRPr lang="es-ES" sz="1000" dirty="0">
                        <a:effectLst/>
                        <a:latin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Frecuencia</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Porcentaje</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r>
              <a:tr h="262008">
                <a:tc>
                  <a:txBody>
                    <a:bodyPr/>
                    <a:lstStyle/>
                    <a:p>
                      <a:pPr algn="r">
                        <a:lnSpc>
                          <a:spcPct val="115000"/>
                        </a:lnSpc>
                        <a:spcAft>
                          <a:spcPts val="0"/>
                        </a:spcAft>
                      </a:pPr>
                      <a:r>
                        <a:rPr lang="es-ES" sz="1200" b="1" i="1">
                          <a:solidFill>
                            <a:srgbClr val="000000"/>
                          </a:solidFill>
                          <a:effectLst/>
                          <a:latin typeface="Calibri"/>
                          <a:ea typeface="Times New Roman"/>
                          <a:cs typeface="Times New Roman"/>
                        </a:rPr>
                        <a:t>Comercial </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84</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47,19%</a:t>
                      </a:r>
                      <a:endParaRPr lang="es-ES" sz="1100">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r>
              <a:tr h="262008">
                <a:tc>
                  <a:txBody>
                    <a:bodyPr/>
                    <a:lstStyle/>
                    <a:p>
                      <a:pPr algn="r">
                        <a:lnSpc>
                          <a:spcPct val="115000"/>
                        </a:lnSpc>
                        <a:spcAft>
                          <a:spcPts val="0"/>
                        </a:spcAft>
                      </a:pPr>
                      <a:r>
                        <a:rPr lang="es-ES" sz="1200" b="1" i="1">
                          <a:solidFill>
                            <a:srgbClr val="000000"/>
                          </a:solidFill>
                          <a:effectLst/>
                          <a:latin typeface="Calibri"/>
                          <a:ea typeface="Times New Roman"/>
                          <a:cs typeface="Times New Roman"/>
                        </a:rPr>
                        <a:t>Industrial</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dirty="0">
                          <a:solidFill>
                            <a:srgbClr val="000000"/>
                          </a:solidFill>
                          <a:effectLst/>
                          <a:latin typeface="Calibri"/>
                          <a:ea typeface="Times New Roman"/>
                          <a:cs typeface="Times New Roman"/>
                        </a:rPr>
                        <a:t>33</a:t>
                      </a:r>
                      <a:endParaRPr lang="es-ES"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18,54%</a:t>
                      </a:r>
                      <a:endParaRPr lang="es-ES" sz="1100">
                        <a:effectLst/>
                        <a:latin typeface="Calibri"/>
                        <a:ea typeface="Calibri"/>
                        <a:cs typeface="Times New Roman"/>
                      </a:endParaRPr>
                    </a:p>
                  </a:txBody>
                  <a:tcPr marL="68580" marR="68580" marT="0" marB="0">
                    <a:lnL>
                      <a:noFill/>
                    </a:lnL>
                    <a:lnR>
                      <a:noFill/>
                    </a:lnR>
                    <a:lnT>
                      <a:noFill/>
                    </a:lnT>
                    <a:lnB>
                      <a:noFill/>
                    </a:lnB>
                  </a:tcPr>
                </a:tc>
              </a:tr>
              <a:tr h="262008">
                <a:tc>
                  <a:txBody>
                    <a:bodyPr/>
                    <a:lstStyle/>
                    <a:p>
                      <a:pPr algn="r">
                        <a:lnSpc>
                          <a:spcPct val="115000"/>
                        </a:lnSpc>
                        <a:spcAft>
                          <a:spcPts val="0"/>
                        </a:spcAft>
                      </a:pPr>
                      <a:r>
                        <a:rPr lang="es-ES" sz="1200" b="1" i="1">
                          <a:solidFill>
                            <a:srgbClr val="000000"/>
                          </a:solidFill>
                          <a:effectLst/>
                          <a:latin typeface="Calibri"/>
                          <a:ea typeface="Times New Roman"/>
                          <a:cs typeface="Times New Roman"/>
                        </a:rPr>
                        <a:t>Servicios</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61</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34,27%</a:t>
                      </a:r>
                      <a:endParaRPr lang="es-ES" sz="1100">
                        <a:effectLst/>
                        <a:latin typeface="Calibri"/>
                        <a:ea typeface="Calibri"/>
                        <a:cs typeface="Times New Roman"/>
                      </a:endParaRPr>
                    </a:p>
                  </a:txBody>
                  <a:tcPr marL="68580" marR="68580" marT="0" marB="0">
                    <a:lnL>
                      <a:noFill/>
                    </a:lnL>
                    <a:lnR>
                      <a:noFill/>
                    </a:lnR>
                    <a:lnT>
                      <a:noFill/>
                    </a:lnT>
                    <a:lnB>
                      <a:noFill/>
                    </a:lnB>
                    <a:solidFill>
                      <a:srgbClr val="EAF1DD"/>
                    </a:solidFill>
                  </a:tcPr>
                </a:tc>
              </a:tr>
              <a:tr h="262008">
                <a:tc>
                  <a:txBody>
                    <a:bodyPr/>
                    <a:lstStyle/>
                    <a:p>
                      <a:endParaRPr lang="es-ES" sz="1000">
                        <a:effectLst/>
                        <a:latin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178</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dirty="0">
                          <a:solidFill>
                            <a:srgbClr val="000000"/>
                          </a:solidFill>
                          <a:effectLst/>
                          <a:latin typeface="Calibri"/>
                          <a:ea typeface="Times New Roman"/>
                          <a:cs typeface="Times New Roman"/>
                        </a:rPr>
                        <a:t>100,00%</a:t>
                      </a:r>
                      <a:endParaRPr lang="es-ES" sz="110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1537742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691680" y="476672"/>
            <a:ext cx="1159292" cy="369332"/>
          </a:xfrm>
          <a:prstGeom prst="rect">
            <a:avLst/>
          </a:prstGeom>
        </p:spPr>
        <p:txBody>
          <a:bodyPr wrap="none">
            <a:spAutoFit/>
          </a:bodyPr>
          <a:lstStyle/>
          <a:p>
            <a:r>
              <a:rPr lang="es-ES" b="1" dirty="0" smtClean="0">
                <a:solidFill>
                  <a:schemeClr val="tx2">
                    <a:lumMod val="75000"/>
                  </a:schemeClr>
                </a:solidFill>
                <a:latin typeface="Arial"/>
              </a:rPr>
              <a:t>Personal</a:t>
            </a:r>
            <a:endParaRPr lang="es-ES" b="1" dirty="0">
              <a:solidFill>
                <a:schemeClr val="tx2">
                  <a:lumMod val="75000"/>
                </a:schemeClr>
              </a:solidFill>
            </a:endParaRPr>
          </a:p>
        </p:txBody>
      </p:sp>
      <p:sp>
        <p:nvSpPr>
          <p:cNvPr id="7" name="6 CuadroTexto"/>
          <p:cNvSpPr txBox="1"/>
          <p:nvPr/>
        </p:nvSpPr>
        <p:spPr>
          <a:xfrm>
            <a:off x="1835696" y="6165304"/>
            <a:ext cx="2160240" cy="276999"/>
          </a:xfrm>
          <a:prstGeom prst="rect">
            <a:avLst/>
          </a:prstGeom>
          <a:noFill/>
        </p:spPr>
        <p:txBody>
          <a:bodyPr wrap="square" rtlCol="0">
            <a:spAutoFit/>
          </a:bodyPr>
          <a:lstStyle/>
          <a:p>
            <a:r>
              <a:rPr lang="es-ES" sz="1200" dirty="0" smtClean="0">
                <a:latin typeface="Arial" pitchFamily="34" charset="0"/>
                <a:cs typeface="Arial" pitchFamily="34" charset="0"/>
              </a:rPr>
              <a:t>Fuente: Encuestas</a:t>
            </a:r>
            <a:endParaRPr lang="es-ES" sz="1200" dirty="0">
              <a:latin typeface="Arial" pitchFamily="34" charset="0"/>
              <a:cs typeface="Arial"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3"/>
          <p:cNvSpPr>
            <a:spLocks noChangeArrowheads="1"/>
          </p:cNvSpPr>
          <p:nvPr/>
        </p:nvSpPr>
        <p:spPr bwMode="auto">
          <a:xfrm>
            <a:off x="0" y="3686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3"/>
          <p:cNvSpPr>
            <a:spLocks noChangeArrowheads="1"/>
          </p:cNvSpPr>
          <p:nvPr/>
        </p:nvSpPr>
        <p:spPr bwMode="auto">
          <a:xfrm>
            <a:off x="0" y="3276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290" name="Gráfico 1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052736"/>
            <a:ext cx="6192688" cy="336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8 Tabla"/>
          <p:cNvGraphicFramePr>
            <a:graphicFrameLocks noGrp="1"/>
          </p:cNvGraphicFramePr>
          <p:nvPr>
            <p:extLst>
              <p:ext uri="{D42A27DB-BD31-4B8C-83A1-F6EECF244321}">
                <p14:modId xmlns:p14="http://schemas.microsoft.com/office/powerpoint/2010/main" val="24703865"/>
              </p:ext>
            </p:extLst>
          </p:nvPr>
        </p:nvGraphicFramePr>
        <p:xfrm>
          <a:off x="1801416" y="4509120"/>
          <a:ext cx="6082953" cy="1472184"/>
        </p:xfrm>
        <a:graphic>
          <a:graphicData uri="http://schemas.openxmlformats.org/drawingml/2006/table">
            <a:tbl>
              <a:tblPr firstRow="1" firstCol="1" bandRow="1"/>
              <a:tblGrid>
                <a:gridCol w="1477090"/>
                <a:gridCol w="1263810"/>
                <a:gridCol w="1259842"/>
                <a:gridCol w="2082211"/>
              </a:tblGrid>
              <a:tr h="190500">
                <a:tc>
                  <a:txBody>
                    <a:bodyPr/>
                    <a:lstStyle/>
                    <a:p>
                      <a:endParaRPr lang="es-ES" sz="1000">
                        <a:effectLst/>
                        <a:latin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Frecuencia</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Porcentaje</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endParaRPr lang="es-ES" sz="1000">
                        <a:effectLst/>
                        <a:latin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De 1 a 10</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5</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2,81%</a:t>
                      </a:r>
                      <a:endParaRPr lang="es-ES" sz="1100">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nSpc>
                          <a:spcPct val="115000"/>
                        </a:lnSpc>
                        <a:spcAft>
                          <a:spcPts val="0"/>
                        </a:spcAft>
                      </a:pPr>
                      <a:r>
                        <a:rPr lang="es-ES" sz="1200">
                          <a:solidFill>
                            <a:srgbClr val="000000"/>
                          </a:solidFill>
                          <a:effectLst/>
                          <a:latin typeface="Calibri"/>
                          <a:ea typeface="Times New Roman"/>
                          <a:cs typeface="Times New Roman"/>
                        </a:rPr>
                        <a:t>Microempresa</a:t>
                      </a:r>
                      <a:endParaRPr lang="es-ES" sz="1100">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De 11 a 20</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12</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6,74%</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S" sz="1200">
                          <a:solidFill>
                            <a:srgbClr val="000000"/>
                          </a:solidFill>
                          <a:effectLst/>
                          <a:latin typeface="Calibri"/>
                          <a:ea typeface="Times New Roman"/>
                          <a:cs typeface="Times New Roman"/>
                        </a:rPr>
                        <a:t>Taller Artesanal</a:t>
                      </a:r>
                      <a:endParaRPr lang="es-ES" sz="1100">
                        <a:effectLst/>
                        <a:latin typeface="Calibri"/>
                        <a:ea typeface="Calibri"/>
                        <a:cs typeface="Times New Roman"/>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De 21 a 50</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71</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39,89%</a:t>
                      </a:r>
                      <a:endParaRPr lang="es-ES" sz="1100">
                        <a:effectLst/>
                        <a:latin typeface="Calibri"/>
                        <a:ea typeface="Calibri"/>
                        <a:cs typeface="Times New Roman"/>
                      </a:endParaRPr>
                    </a:p>
                  </a:txBody>
                  <a:tcPr marL="68580" marR="68580" marT="0" marB="0">
                    <a:lnL>
                      <a:noFill/>
                    </a:lnL>
                    <a:lnR>
                      <a:noFill/>
                    </a:lnR>
                    <a:lnT>
                      <a:noFill/>
                    </a:lnT>
                    <a:lnB>
                      <a:noFill/>
                    </a:lnB>
                    <a:solidFill>
                      <a:srgbClr val="EAF1DD"/>
                    </a:solidFill>
                  </a:tcPr>
                </a:tc>
                <a:tc>
                  <a:txBody>
                    <a:bodyPr/>
                    <a:lstStyle/>
                    <a:p>
                      <a:pPr>
                        <a:lnSpc>
                          <a:spcPct val="115000"/>
                        </a:lnSpc>
                        <a:spcAft>
                          <a:spcPts val="0"/>
                        </a:spcAft>
                      </a:pPr>
                      <a:r>
                        <a:rPr lang="es-ES" sz="1200">
                          <a:solidFill>
                            <a:srgbClr val="000000"/>
                          </a:solidFill>
                          <a:effectLst/>
                          <a:latin typeface="Calibri"/>
                          <a:ea typeface="Times New Roman"/>
                          <a:cs typeface="Times New Roman"/>
                        </a:rPr>
                        <a:t>Pequeña Empresa</a:t>
                      </a:r>
                      <a:endParaRPr lang="es-ES" sz="1100">
                        <a:effectLst/>
                        <a:latin typeface="Calibri"/>
                        <a:ea typeface="Calibri"/>
                        <a:cs typeface="Times New Roman"/>
                      </a:endParaRPr>
                    </a:p>
                  </a:txBody>
                  <a:tcPr marL="68580" marR="68580" marT="0" marB="0">
                    <a:lnL>
                      <a:noFill/>
                    </a:lnL>
                    <a:lnR>
                      <a:noFill/>
                    </a:lnR>
                    <a:lnT>
                      <a:noFill/>
                    </a:lnT>
                    <a:lnB>
                      <a:noFill/>
                    </a:lnB>
                    <a:solidFill>
                      <a:srgbClr val="EAF1DD"/>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De 50 a 100</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78</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43,82%</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S" sz="1200">
                          <a:solidFill>
                            <a:srgbClr val="000000"/>
                          </a:solidFill>
                          <a:effectLst/>
                          <a:latin typeface="Calibri"/>
                          <a:ea typeface="Times New Roman"/>
                          <a:cs typeface="Times New Roman"/>
                        </a:rPr>
                        <a:t>Mediana Empresa</a:t>
                      </a:r>
                      <a:endParaRPr lang="es-ES" sz="1100">
                        <a:effectLst/>
                        <a:latin typeface="Calibri"/>
                        <a:ea typeface="Calibri"/>
                        <a:cs typeface="Times New Roman"/>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Más de 100</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12</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6,74%</a:t>
                      </a:r>
                      <a:endParaRPr lang="es-ES" sz="1100">
                        <a:effectLst/>
                        <a:latin typeface="Calibri"/>
                        <a:ea typeface="Calibri"/>
                        <a:cs typeface="Times New Roman"/>
                      </a:endParaRPr>
                    </a:p>
                  </a:txBody>
                  <a:tcPr marL="68580" marR="68580" marT="0" marB="0">
                    <a:lnL>
                      <a:noFill/>
                    </a:lnL>
                    <a:lnR>
                      <a:noFill/>
                    </a:lnR>
                    <a:lnT>
                      <a:noFill/>
                    </a:lnT>
                    <a:lnB>
                      <a:noFill/>
                    </a:lnB>
                    <a:solidFill>
                      <a:srgbClr val="EAF1DD"/>
                    </a:solidFill>
                  </a:tcPr>
                </a:tc>
                <a:tc>
                  <a:txBody>
                    <a:bodyPr/>
                    <a:lstStyle/>
                    <a:p>
                      <a:pPr>
                        <a:lnSpc>
                          <a:spcPct val="115000"/>
                        </a:lnSpc>
                        <a:spcAft>
                          <a:spcPts val="0"/>
                        </a:spcAft>
                      </a:pPr>
                      <a:r>
                        <a:rPr lang="es-ES" sz="1200">
                          <a:solidFill>
                            <a:srgbClr val="000000"/>
                          </a:solidFill>
                          <a:effectLst/>
                          <a:latin typeface="Calibri"/>
                          <a:ea typeface="Times New Roman"/>
                          <a:cs typeface="Times New Roman"/>
                        </a:rPr>
                        <a:t>Gran Empresa</a:t>
                      </a:r>
                      <a:endParaRPr lang="es-ES" sz="1100">
                        <a:effectLst/>
                        <a:latin typeface="Calibri"/>
                        <a:ea typeface="Calibri"/>
                        <a:cs typeface="Times New Roman"/>
                      </a:endParaRPr>
                    </a:p>
                  </a:txBody>
                  <a:tcPr marL="68580" marR="68580" marT="0" marB="0">
                    <a:lnL>
                      <a:noFill/>
                    </a:lnL>
                    <a:lnR>
                      <a:noFill/>
                    </a:lnR>
                    <a:lnT>
                      <a:noFill/>
                    </a:lnT>
                    <a:lnB>
                      <a:noFill/>
                    </a:lnB>
                    <a:solidFill>
                      <a:srgbClr val="EAF1DD"/>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Total</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178</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100,00%</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endParaRPr lang="es-ES" sz="1000" dirty="0">
                        <a:effectLst/>
                        <a:latin typeface="Calibri"/>
                        <a:cs typeface="Times New Roman"/>
                      </a:endParaRP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3105525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614592" y="476672"/>
            <a:ext cx="3352200" cy="369332"/>
          </a:xfrm>
          <a:prstGeom prst="rect">
            <a:avLst/>
          </a:prstGeom>
        </p:spPr>
        <p:txBody>
          <a:bodyPr wrap="none">
            <a:spAutoFit/>
          </a:bodyPr>
          <a:lstStyle/>
          <a:p>
            <a:r>
              <a:rPr lang="es-ES" b="1" dirty="0" smtClean="0">
                <a:solidFill>
                  <a:schemeClr val="tx2">
                    <a:lumMod val="75000"/>
                  </a:schemeClr>
                </a:solidFill>
                <a:latin typeface="Arial"/>
              </a:rPr>
              <a:t>Elabora Estados Financieros</a:t>
            </a:r>
            <a:endParaRPr lang="es-ES" b="1" dirty="0">
              <a:solidFill>
                <a:schemeClr val="tx2">
                  <a:lumMod val="75000"/>
                </a:schemeClr>
              </a:solidFill>
            </a:endParaRPr>
          </a:p>
        </p:txBody>
      </p:sp>
      <p:sp>
        <p:nvSpPr>
          <p:cNvPr id="7" name="6 CuadroTexto"/>
          <p:cNvSpPr txBox="1"/>
          <p:nvPr/>
        </p:nvSpPr>
        <p:spPr>
          <a:xfrm>
            <a:off x="1835696" y="6165304"/>
            <a:ext cx="2160240" cy="276999"/>
          </a:xfrm>
          <a:prstGeom prst="rect">
            <a:avLst/>
          </a:prstGeom>
          <a:noFill/>
        </p:spPr>
        <p:txBody>
          <a:bodyPr wrap="square" rtlCol="0">
            <a:spAutoFit/>
          </a:bodyPr>
          <a:lstStyle/>
          <a:p>
            <a:r>
              <a:rPr lang="es-ES" sz="1200" dirty="0" smtClean="0">
                <a:latin typeface="Arial" pitchFamily="34" charset="0"/>
                <a:cs typeface="Arial" pitchFamily="34" charset="0"/>
              </a:rPr>
              <a:t>Fuente: Encuestas</a:t>
            </a:r>
            <a:endParaRPr lang="es-ES" sz="1200" dirty="0">
              <a:latin typeface="Arial" pitchFamily="34" charset="0"/>
              <a:cs typeface="Arial"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3"/>
          <p:cNvSpPr>
            <a:spLocks noChangeArrowheads="1"/>
          </p:cNvSpPr>
          <p:nvPr/>
        </p:nvSpPr>
        <p:spPr bwMode="auto">
          <a:xfrm>
            <a:off x="0" y="3686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3"/>
          <p:cNvSpPr>
            <a:spLocks noChangeArrowheads="1"/>
          </p:cNvSpPr>
          <p:nvPr/>
        </p:nvSpPr>
        <p:spPr bwMode="auto">
          <a:xfrm>
            <a:off x="0" y="3276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13315" name="Gráfico 2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592" y="1052736"/>
            <a:ext cx="6413792"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10 Tabla"/>
          <p:cNvGraphicFramePr>
            <a:graphicFrameLocks noGrp="1"/>
          </p:cNvGraphicFramePr>
          <p:nvPr>
            <p:extLst>
              <p:ext uri="{D42A27DB-BD31-4B8C-83A1-F6EECF244321}">
                <p14:modId xmlns:p14="http://schemas.microsoft.com/office/powerpoint/2010/main" val="3176040416"/>
              </p:ext>
            </p:extLst>
          </p:nvPr>
        </p:nvGraphicFramePr>
        <p:xfrm>
          <a:off x="1620474" y="4741800"/>
          <a:ext cx="6407910" cy="1207481"/>
        </p:xfrm>
        <a:graphic>
          <a:graphicData uri="http://schemas.openxmlformats.org/drawingml/2006/table">
            <a:tbl>
              <a:tblPr firstRow="1" firstCol="1" bandRow="1"/>
              <a:tblGrid>
                <a:gridCol w="2474097"/>
                <a:gridCol w="1969999"/>
                <a:gridCol w="1963814"/>
              </a:tblGrid>
              <a:tr h="260018">
                <a:tc>
                  <a:txBody>
                    <a:bodyPr/>
                    <a:lstStyle/>
                    <a:p>
                      <a:endParaRPr lang="es-ES" sz="1000" dirty="0">
                        <a:effectLst/>
                        <a:latin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Frecuencia</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Porcentaje</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r>
              <a:tr h="260018">
                <a:tc>
                  <a:txBody>
                    <a:bodyPr/>
                    <a:lstStyle/>
                    <a:p>
                      <a:pPr algn="r">
                        <a:lnSpc>
                          <a:spcPct val="115000"/>
                        </a:lnSpc>
                        <a:spcAft>
                          <a:spcPts val="0"/>
                        </a:spcAft>
                      </a:pPr>
                      <a:r>
                        <a:rPr lang="es-ES" sz="1200" b="1" i="1">
                          <a:solidFill>
                            <a:srgbClr val="000000"/>
                          </a:solidFill>
                          <a:effectLst/>
                          <a:latin typeface="Calibri"/>
                          <a:ea typeface="Times New Roman"/>
                          <a:cs typeface="Times New Roman"/>
                        </a:rPr>
                        <a:t>Si</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159</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89,33%</a:t>
                      </a:r>
                      <a:endParaRPr lang="es-ES" sz="1100">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r>
              <a:tr h="260018">
                <a:tc>
                  <a:txBody>
                    <a:bodyPr/>
                    <a:lstStyle/>
                    <a:p>
                      <a:pPr algn="r">
                        <a:lnSpc>
                          <a:spcPct val="115000"/>
                        </a:lnSpc>
                        <a:spcAft>
                          <a:spcPts val="0"/>
                        </a:spcAft>
                      </a:pPr>
                      <a:r>
                        <a:rPr lang="es-ES" sz="1200" b="1" i="1">
                          <a:solidFill>
                            <a:srgbClr val="000000"/>
                          </a:solidFill>
                          <a:effectLst/>
                          <a:latin typeface="Calibri"/>
                          <a:ea typeface="Times New Roman"/>
                          <a:cs typeface="Times New Roman"/>
                        </a:rPr>
                        <a:t>No</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19</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10,67%</a:t>
                      </a:r>
                      <a:endParaRPr lang="es-ES" sz="1100">
                        <a:effectLst/>
                        <a:latin typeface="Calibri"/>
                        <a:ea typeface="Calibri"/>
                        <a:cs typeface="Times New Roman"/>
                      </a:endParaRPr>
                    </a:p>
                  </a:txBody>
                  <a:tcPr marL="68580" marR="68580" marT="0" marB="0">
                    <a:lnL>
                      <a:noFill/>
                    </a:lnL>
                    <a:lnR>
                      <a:noFill/>
                    </a:lnR>
                    <a:lnT>
                      <a:noFill/>
                    </a:lnT>
                    <a:lnB>
                      <a:noFill/>
                    </a:lnB>
                  </a:tcPr>
                </a:tc>
              </a:tr>
              <a:tr h="427427">
                <a:tc>
                  <a:txBody>
                    <a:bodyPr/>
                    <a:lstStyle/>
                    <a:p>
                      <a:pPr algn="r">
                        <a:lnSpc>
                          <a:spcPct val="115000"/>
                        </a:lnSpc>
                        <a:spcAft>
                          <a:spcPts val="0"/>
                        </a:spcAft>
                      </a:pPr>
                      <a:r>
                        <a:rPr lang="es-ES" sz="1200" b="1" i="1">
                          <a:solidFill>
                            <a:srgbClr val="000000"/>
                          </a:solidFill>
                          <a:effectLst/>
                          <a:latin typeface="Calibri"/>
                          <a:ea typeface="Times New Roman"/>
                          <a:cs typeface="Times New Roman"/>
                        </a:rPr>
                        <a:t>Total</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dirty="0">
                          <a:solidFill>
                            <a:srgbClr val="000000"/>
                          </a:solidFill>
                          <a:effectLst/>
                          <a:latin typeface="Calibri"/>
                          <a:ea typeface="Times New Roman"/>
                          <a:cs typeface="Times New Roman"/>
                        </a:rPr>
                        <a:t>178</a:t>
                      </a:r>
                      <a:endParaRPr lang="es-ES"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dirty="0">
                          <a:solidFill>
                            <a:srgbClr val="000000"/>
                          </a:solidFill>
                          <a:effectLst/>
                          <a:latin typeface="Calibri"/>
                          <a:ea typeface="Times New Roman"/>
                          <a:cs typeface="Times New Roman"/>
                        </a:rPr>
                        <a:t>100,00%</a:t>
                      </a:r>
                      <a:endParaRPr lang="es-ES" sz="1100" dirty="0">
                        <a:effectLst/>
                        <a:latin typeface="Calibri"/>
                        <a:ea typeface="Calibri"/>
                        <a:cs typeface="Times New Roman"/>
                      </a:endParaRPr>
                    </a:p>
                  </a:txBody>
                  <a:tcPr marL="68580" marR="68580" marT="0" marB="0">
                    <a:lnL>
                      <a:noFill/>
                    </a:lnL>
                    <a:lnR>
                      <a:noFill/>
                    </a:lnR>
                    <a:lnT>
                      <a:noFill/>
                    </a:lnT>
                    <a:lnB>
                      <a:noFill/>
                    </a:lnB>
                    <a:solidFill>
                      <a:srgbClr val="EAF1DD"/>
                    </a:solidFill>
                  </a:tcPr>
                </a:tc>
              </a:tr>
            </a:tbl>
          </a:graphicData>
        </a:graphic>
      </p:graphicFrame>
    </p:spTree>
    <p:extLst>
      <p:ext uri="{BB962C8B-B14F-4D97-AF65-F5344CB8AC3E}">
        <p14:creationId xmlns:p14="http://schemas.microsoft.com/office/powerpoint/2010/main" val="2136038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614592" y="404664"/>
            <a:ext cx="3279488" cy="369332"/>
          </a:xfrm>
          <a:prstGeom prst="rect">
            <a:avLst/>
          </a:prstGeom>
        </p:spPr>
        <p:txBody>
          <a:bodyPr wrap="none">
            <a:spAutoFit/>
          </a:bodyPr>
          <a:lstStyle/>
          <a:p>
            <a:r>
              <a:rPr lang="es-ES" b="1" dirty="0" smtClean="0">
                <a:solidFill>
                  <a:schemeClr val="tx2">
                    <a:lumMod val="75000"/>
                  </a:schemeClr>
                </a:solidFill>
                <a:latin typeface="Arial"/>
              </a:rPr>
              <a:t>Realiza Análisis Financieros</a:t>
            </a:r>
            <a:endParaRPr lang="es-ES" b="1" dirty="0">
              <a:solidFill>
                <a:schemeClr val="tx2">
                  <a:lumMod val="75000"/>
                </a:schemeClr>
              </a:solidFill>
            </a:endParaRPr>
          </a:p>
        </p:txBody>
      </p:sp>
      <p:sp>
        <p:nvSpPr>
          <p:cNvPr id="7" name="6 CuadroTexto"/>
          <p:cNvSpPr txBox="1"/>
          <p:nvPr/>
        </p:nvSpPr>
        <p:spPr>
          <a:xfrm>
            <a:off x="1835696" y="6165304"/>
            <a:ext cx="2160240" cy="276999"/>
          </a:xfrm>
          <a:prstGeom prst="rect">
            <a:avLst/>
          </a:prstGeom>
          <a:noFill/>
        </p:spPr>
        <p:txBody>
          <a:bodyPr wrap="square" rtlCol="0">
            <a:spAutoFit/>
          </a:bodyPr>
          <a:lstStyle/>
          <a:p>
            <a:r>
              <a:rPr lang="es-ES" sz="1200" dirty="0" smtClean="0">
                <a:latin typeface="Arial" pitchFamily="34" charset="0"/>
                <a:cs typeface="Arial" pitchFamily="34" charset="0"/>
              </a:rPr>
              <a:t>Fuente: Encuestas</a:t>
            </a:r>
            <a:endParaRPr lang="es-ES" sz="1200" dirty="0">
              <a:latin typeface="Arial" pitchFamily="34" charset="0"/>
              <a:cs typeface="Arial"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3"/>
          <p:cNvSpPr>
            <a:spLocks noChangeArrowheads="1"/>
          </p:cNvSpPr>
          <p:nvPr/>
        </p:nvSpPr>
        <p:spPr bwMode="auto">
          <a:xfrm>
            <a:off x="0" y="3276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3"/>
          <p:cNvSpPr>
            <a:spLocks noChangeArrowheads="1"/>
          </p:cNvSpPr>
          <p:nvPr/>
        </p:nvSpPr>
        <p:spPr bwMode="auto">
          <a:xfrm>
            <a:off x="0" y="3295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15362" name="Gráfico 2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592" y="908720"/>
            <a:ext cx="6197768"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Tabla"/>
          <p:cNvGraphicFramePr>
            <a:graphicFrameLocks noGrp="1"/>
          </p:cNvGraphicFramePr>
          <p:nvPr>
            <p:extLst>
              <p:ext uri="{D42A27DB-BD31-4B8C-83A1-F6EECF244321}">
                <p14:modId xmlns:p14="http://schemas.microsoft.com/office/powerpoint/2010/main" val="1296997282"/>
              </p:ext>
            </p:extLst>
          </p:nvPr>
        </p:nvGraphicFramePr>
        <p:xfrm>
          <a:off x="1614593" y="5085184"/>
          <a:ext cx="6197768" cy="936104"/>
        </p:xfrm>
        <a:graphic>
          <a:graphicData uri="http://schemas.openxmlformats.org/drawingml/2006/table">
            <a:tbl>
              <a:tblPr firstRow="1" firstCol="1" bandRow="1"/>
              <a:tblGrid>
                <a:gridCol w="2392960"/>
                <a:gridCol w="1905396"/>
                <a:gridCol w="1899412"/>
              </a:tblGrid>
              <a:tr h="234026">
                <a:tc>
                  <a:txBody>
                    <a:bodyPr/>
                    <a:lstStyle/>
                    <a:p>
                      <a:endParaRPr lang="es-ES" sz="1000" dirty="0">
                        <a:effectLst/>
                        <a:latin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Frecuencia</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Porcentaje</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r>
              <a:tr h="234026">
                <a:tc>
                  <a:txBody>
                    <a:bodyPr/>
                    <a:lstStyle/>
                    <a:p>
                      <a:pPr algn="r">
                        <a:lnSpc>
                          <a:spcPct val="115000"/>
                        </a:lnSpc>
                        <a:spcAft>
                          <a:spcPts val="0"/>
                        </a:spcAft>
                      </a:pPr>
                      <a:r>
                        <a:rPr lang="es-ES" sz="1200" b="1" i="1" dirty="0">
                          <a:solidFill>
                            <a:srgbClr val="000000"/>
                          </a:solidFill>
                          <a:effectLst/>
                          <a:latin typeface="Calibri"/>
                          <a:ea typeface="Times New Roman"/>
                          <a:cs typeface="Times New Roman"/>
                        </a:rPr>
                        <a:t>Si</a:t>
                      </a:r>
                      <a:endParaRPr lang="es-ES" sz="1100" dirty="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104</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65,41%</a:t>
                      </a:r>
                      <a:endParaRPr lang="es-ES" sz="1100">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r>
              <a:tr h="234026">
                <a:tc>
                  <a:txBody>
                    <a:bodyPr/>
                    <a:lstStyle/>
                    <a:p>
                      <a:pPr algn="r">
                        <a:lnSpc>
                          <a:spcPct val="115000"/>
                        </a:lnSpc>
                        <a:spcAft>
                          <a:spcPts val="0"/>
                        </a:spcAft>
                      </a:pPr>
                      <a:r>
                        <a:rPr lang="es-ES" sz="1200" b="1" i="1">
                          <a:solidFill>
                            <a:srgbClr val="000000"/>
                          </a:solidFill>
                          <a:effectLst/>
                          <a:latin typeface="Calibri"/>
                          <a:ea typeface="Times New Roman"/>
                          <a:cs typeface="Times New Roman"/>
                        </a:rPr>
                        <a:t>No</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55</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34,59%</a:t>
                      </a:r>
                      <a:endParaRPr lang="es-ES" sz="1100">
                        <a:effectLst/>
                        <a:latin typeface="Calibri"/>
                        <a:ea typeface="Calibri"/>
                        <a:cs typeface="Times New Roman"/>
                      </a:endParaRPr>
                    </a:p>
                  </a:txBody>
                  <a:tcPr marL="68580" marR="68580" marT="0" marB="0">
                    <a:lnL>
                      <a:noFill/>
                    </a:lnL>
                    <a:lnR>
                      <a:noFill/>
                    </a:lnR>
                    <a:lnT>
                      <a:noFill/>
                    </a:lnT>
                    <a:lnB>
                      <a:noFill/>
                    </a:lnB>
                  </a:tcPr>
                </a:tc>
              </a:tr>
              <a:tr h="234026">
                <a:tc>
                  <a:txBody>
                    <a:bodyPr/>
                    <a:lstStyle/>
                    <a:p>
                      <a:pPr algn="r">
                        <a:lnSpc>
                          <a:spcPct val="115000"/>
                        </a:lnSpc>
                        <a:spcAft>
                          <a:spcPts val="0"/>
                        </a:spcAft>
                      </a:pPr>
                      <a:r>
                        <a:rPr lang="es-ES" sz="1200" b="1" i="1">
                          <a:solidFill>
                            <a:srgbClr val="000000"/>
                          </a:solidFill>
                          <a:effectLst/>
                          <a:latin typeface="Calibri"/>
                          <a:ea typeface="Times New Roman"/>
                          <a:cs typeface="Times New Roman"/>
                        </a:rPr>
                        <a:t>Total</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dirty="0">
                          <a:solidFill>
                            <a:srgbClr val="000000"/>
                          </a:solidFill>
                          <a:effectLst/>
                          <a:latin typeface="Calibri"/>
                          <a:ea typeface="Times New Roman"/>
                          <a:cs typeface="Times New Roman"/>
                        </a:rPr>
                        <a:t>159</a:t>
                      </a:r>
                      <a:endParaRPr lang="es-ES"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dirty="0">
                          <a:solidFill>
                            <a:srgbClr val="000000"/>
                          </a:solidFill>
                          <a:effectLst/>
                          <a:latin typeface="Calibri"/>
                          <a:ea typeface="Times New Roman"/>
                          <a:cs typeface="Times New Roman"/>
                        </a:rPr>
                        <a:t>100,00%</a:t>
                      </a:r>
                      <a:endParaRPr lang="es-ES" sz="1100" dirty="0">
                        <a:effectLst/>
                        <a:latin typeface="Calibri"/>
                        <a:ea typeface="Calibri"/>
                        <a:cs typeface="Times New Roman"/>
                      </a:endParaRPr>
                    </a:p>
                  </a:txBody>
                  <a:tcPr marL="68580" marR="68580" marT="0" marB="0">
                    <a:lnL>
                      <a:noFill/>
                    </a:lnL>
                    <a:lnR>
                      <a:noFill/>
                    </a:lnR>
                    <a:lnT>
                      <a:noFill/>
                    </a:lnT>
                    <a:lnB>
                      <a:noFill/>
                    </a:lnB>
                    <a:solidFill>
                      <a:srgbClr val="EAF1DD"/>
                    </a:solidFill>
                  </a:tcPr>
                </a:tc>
              </a:tr>
            </a:tbl>
          </a:graphicData>
        </a:graphic>
      </p:graphicFrame>
    </p:spTree>
    <p:extLst>
      <p:ext uri="{BB962C8B-B14F-4D97-AF65-F5344CB8AC3E}">
        <p14:creationId xmlns:p14="http://schemas.microsoft.com/office/powerpoint/2010/main" val="3378194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614592" y="332656"/>
            <a:ext cx="3736920" cy="369332"/>
          </a:xfrm>
          <a:prstGeom prst="rect">
            <a:avLst/>
          </a:prstGeom>
        </p:spPr>
        <p:txBody>
          <a:bodyPr wrap="none">
            <a:spAutoFit/>
          </a:bodyPr>
          <a:lstStyle/>
          <a:p>
            <a:r>
              <a:rPr lang="es-ES" b="1" dirty="0" smtClean="0">
                <a:solidFill>
                  <a:schemeClr val="tx2">
                    <a:lumMod val="75000"/>
                  </a:schemeClr>
                </a:solidFill>
                <a:latin typeface="Arial"/>
              </a:rPr>
              <a:t>Establece Objetivos Financieros</a:t>
            </a:r>
            <a:endParaRPr lang="es-ES" b="1" dirty="0">
              <a:solidFill>
                <a:schemeClr val="tx2">
                  <a:lumMod val="75000"/>
                </a:schemeClr>
              </a:solidFill>
            </a:endParaRPr>
          </a:p>
        </p:txBody>
      </p:sp>
      <p:sp>
        <p:nvSpPr>
          <p:cNvPr id="7" name="6 CuadroTexto"/>
          <p:cNvSpPr txBox="1"/>
          <p:nvPr/>
        </p:nvSpPr>
        <p:spPr>
          <a:xfrm>
            <a:off x="1835696" y="6165304"/>
            <a:ext cx="2160240" cy="276999"/>
          </a:xfrm>
          <a:prstGeom prst="rect">
            <a:avLst/>
          </a:prstGeom>
          <a:noFill/>
        </p:spPr>
        <p:txBody>
          <a:bodyPr wrap="square" rtlCol="0">
            <a:spAutoFit/>
          </a:bodyPr>
          <a:lstStyle/>
          <a:p>
            <a:r>
              <a:rPr lang="es-ES" sz="1200" dirty="0" smtClean="0">
                <a:latin typeface="Arial" pitchFamily="34" charset="0"/>
                <a:cs typeface="Arial" pitchFamily="34" charset="0"/>
              </a:rPr>
              <a:t>Fuente: Encuestas</a:t>
            </a:r>
            <a:endParaRPr lang="es-ES" sz="1200" dirty="0">
              <a:latin typeface="Arial" pitchFamily="34" charset="0"/>
              <a:cs typeface="Arial"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2" name="Rectangle 3"/>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9458" name="Gráfico 3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076" y="980728"/>
            <a:ext cx="6580323"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12 Tabla"/>
          <p:cNvGraphicFramePr>
            <a:graphicFrameLocks noGrp="1"/>
          </p:cNvGraphicFramePr>
          <p:nvPr>
            <p:extLst>
              <p:ext uri="{D42A27DB-BD31-4B8C-83A1-F6EECF244321}">
                <p14:modId xmlns:p14="http://schemas.microsoft.com/office/powerpoint/2010/main" val="3304395543"/>
              </p:ext>
            </p:extLst>
          </p:nvPr>
        </p:nvGraphicFramePr>
        <p:xfrm>
          <a:off x="1645815" y="5108032"/>
          <a:ext cx="6526583" cy="841248"/>
        </p:xfrm>
        <a:graphic>
          <a:graphicData uri="http://schemas.openxmlformats.org/drawingml/2006/table">
            <a:tbl>
              <a:tblPr firstRow="1" firstCol="1" bandRow="1"/>
              <a:tblGrid>
                <a:gridCol w="2610633"/>
                <a:gridCol w="1957975"/>
                <a:gridCol w="1957975"/>
              </a:tblGrid>
              <a:tr h="190500">
                <a:tc>
                  <a:txBody>
                    <a:bodyPr/>
                    <a:lstStyle/>
                    <a:p>
                      <a:endParaRPr lang="es-ES" sz="1000">
                        <a:effectLst/>
                        <a:latin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Frecuencia</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Porcentaje</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Si</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121</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67,98%</a:t>
                      </a:r>
                      <a:endParaRPr lang="es-ES" sz="1100">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No</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57</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32,02%</a:t>
                      </a:r>
                      <a:endParaRPr lang="es-ES" sz="1100">
                        <a:effectLst/>
                        <a:latin typeface="Calibri"/>
                        <a:ea typeface="Calibri"/>
                        <a:cs typeface="Times New Roman"/>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Total</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178</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dirty="0">
                          <a:solidFill>
                            <a:srgbClr val="000000"/>
                          </a:solidFill>
                          <a:effectLst/>
                          <a:latin typeface="Calibri"/>
                          <a:ea typeface="Times New Roman"/>
                          <a:cs typeface="Times New Roman"/>
                        </a:rPr>
                        <a:t>100,00%</a:t>
                      </a:r>
                      <a:endParaRPr lang="es-ES" sz="1100" dirty="0">
                        <a:effectLst/>
                        <a:latin typeface="Calibri"/>
                        <a:ea typeface="Calibri"/>
                        <a:cs typeface="Times New Roman"/>
                      </a:endParaRPr>
                    </a:p>
                  </a:txBody>
                  <a:tcPr marL="68580" marR="68580" marT="0" marB="0">
                    <a:lnL>
                      <a:noFill/>
                    </a:lnL>
                    <a:lnR>
                      <a:noFill/>
                    </a:lnR>
                    <a:lnT>
                      <a:noFill/>
                    </a:lnT>
                    <a:lnB>
                      <a:noFill/>
                    </a:lnB>
                    <a:solidFill>
                      <a:srgbClr val="EAF1DD"/>
                    </a:solidFill>
                  </a:tcPr>
                </a:tc>
              </a:tr>
            </a:tbl>
          </a:graphicData>
        </a:graphic>
      </p:graphicFrame>
    </p:spTree>
    <p:extLst>
      <p:ext uri="{BB962C8B-B14F-4D97-AF65-F5344CB8AC3E}">
        <p14:creationId xmlns:p14="http://schemas.microsoft.com/office/powerpoint/2010/main" val="4050323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403648" y="476672"/>
            <a:ext cx="5840060" cy="369332"/>
          </a:xfrm>
          <a:prstGeom prst="rect">
            <a:avLst/>
          </a:prstGeom>
        </p:spPr>
        <p:txBody>
          <a:bodyPr wrap="none">
            <a:spAutoFit/>
          </a:bodyPr>
          <a:lstStyle/>
          <a:p>
            <a:r>
              <a:rPr lang="es-ES" b="1" dirty="0" smtClean="0">
                <a:solidFill>
                  <a:schemeClr val="tx2">
                    <a:lumMod val="75000"/>
                  </a:schemeClr>
                </a:solidFill>
                <a:latin typeface="Arial"/>
              </a:rPr>
              <a:t>Evalúa el nivel de rentabilidad que tiene su negocio</a:t>
            </a:r>
            <a:endParaRPr lang="es-ES" b="1" dirty="0">
              <a:solidFill>
                <a:schemeClr val="tx2">
                  <a:lumMod val="75000"/>
                </a:schemeClr>
              </a:solidFill>
            </a:endParaRPr>
          </a:p>
        </p:txBody>
      </p:sp>
      <p:sp>
        <p:nvSpPr>
          <p:cNvPr id="7" name="6 CuadroTexto"/>
          <p:cNvSpPr txBox="1"/>
          <p:nvPr/>
        </p:nvSpPr>
        <p:spPr>
          <a:xfrm>
            <a:off x="1835696" y="6165304"/>
            <a:ext cx="2160240" cy="276999"/>
          </a:xfrm>
          <a:prstGeom prst="rect">
            <a:avLst/>
          </a:prstGeom>
          <a:noFill/>
        </p:spPr>
        <p:txBody>
          <a:bodyPr wrap="square" rtlCol="0">
            <a:spAutoFit/>
          </a:bodyPr>
          <a:lstStyle/>
          <a:p>
            <a:r>
              <a:rPr lang="es-ES" sz="1200" dirty="0" smtClean="0">
                <a:latin typeface="Arial" pitchFamily="34" charset="0"/>
                <a:cs typeface="Arial" pitchFamily="34" charset="0"/>
              </a:rPr>
              <a:t>Fuente: Encuestas</a:t>
            </a:r>
            <a:endParaRPr lang="es-ES" sz="1200" dirty="0">
              <a:latin typeface="Arial" pitchFamily="34" charset="0"/>
              <a:cs typeface="Arial"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2" name="Rectangle 3"/>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1" name="Rectangle 3"/>
          <p:cNvSpPr>
            <a:spLocks noChangeArrowheads="1"/>
          </p:cNvSpPr>
          <p:nvPr/>
        </p:nvSpPr>
        <p:spPr bwMode="auto">
          <a:xfrm>
            <a:off x="0" y="4019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5" name="Rectangle 3"/>
          <p:cNvSpPr>
            <a:spLocks noChangeArrowheads="1"/>
          </p:cNvSpPr>
          <p:nvPr/>
        </p:nvSpPr>
        <p:spPr bwMode="auto">
          <a:xfrm>
            <a:off x="0" y="414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22530" name="Gráfico 4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80728"/>
            <a:ext cx="662473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13 Tabla"/>
          <p:cNvGraphicFramePr>
            <a:graphicFrameLocks noGrp="1"/>
          </p:cNvGraphicFramePr>
          <p:nvPr>
            <p:extLst>
              <p:ext uri="{D42A27DB-BD31-4B8C-83A1-F6EECF244321}">
                <p14:modId xmlns:p14="http://schemas.microsoft.com/office/powerpoint/2010/main" val="1547188659"/>
              </p:ext>
            </p:extLst>
          </p:nvPr>
        </p:nvGraphicFramePr>
        <p:xfrm>
          <a:off x="1403648" y="5108032"/>
          <a:ext cx="6624736" cy="841248"/>
        </p:xfrm>
        <a:graphic>
          <a:graphicData uri="http://schemas.openxmlformats.org/drawingml/2006/table">
            <a:tbl>
              <a:tblPr firstRow="1" firstCol="1" bandRow="1"/>
              <a:tblGrid>
                <a:gridCol w="2557813"/>
                <a:gridCol w="2036659"/>
                <a:gridCol w="2030264"/>
              </a:tblGrid>
              <a:tr h="190500">
                <a:tc>
                  <a:txBody>
                    <a:bodyPr/>
                    <a:lstStyle/>
                    <a:p>
                      <a:endParaRPr lang="es-ES" sz="1000">
                        <a:effectLst/>
                        <a:latin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Frecuencia</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Porcentaje</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Si</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94</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77,69%</a:t>
                      </a:r>
                      <a:endParaRPr lang="es-ES" sz="1100">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No</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27</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22,31%</a:t>
                      </a:r>
                      <a:endParaRPr lang="es-ES" sz="1100">
                        <a:effectLst/>
                        <a:latin typeface="Calibri"/>
                        <a:ea typeface="Calibri"/>
                        <a:cs typeface="Times New Roman"/>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Total</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121</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dirty="0">
                          <a:solidFill>
                            <a:srgbClr val="000000"/>
                          </a:solidFill>
                          <a:effectLst/>
                          <a:latin typeface="Calibri"/>
                          <a:ea typeface="Times New Roman"/>
                          <a:cs typeface="Times New Roman"/>
                        </a:rPr>
                        <a:t>100,00%</a:t>
                      </a:r>
                      <a:endParaRPr lang="es-ES" sz="1100" dirty="0">
                        <a:effectLst/>
                        <a:latin typeface="Calibri"/>
                        <a:ea typeface="Calibri"/>
                        <a:cs typeface="Times New Roman"/>
                      </a:endParaRPr>
                    </a:p>
                  </a:txBody>
                  <a:tcPr marL="68580" marR="68580" marT="0" marB="0">
                    <a:lnL>
                      <a:noFill/>
                    </a:lnL>
                    <a:lnR>
                      <a:noFill/>
                    </a:lnR>
                    <a:lnT>
                      <a:noFill/>
                    </a:lnT>
                    <a:lnB>
                      <a:noFill/>
                    </a:lnB>
                    <a:solidFill>
                      <a:srgbClr val="EAF1DD"/>
                    </a:solidFill>
                  </a:tcPr>
                </a:tc>
              </a:tr>
            </a:tbl>
          </a:graphicData>
        </a:graphic>
      </p:graphicFrame>
    </p:spTree>
    <p:extLst>
      <p:ext uri="{BB962C8B-B14F-4D97-AF65-F5344CB8AC3E}">
        <p14:creationId xmlns:p14="http://schemas.microsoft.com/office/powerpoint/2010/main" val="881799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accent1">
                    <a:lumMod val="75000"/>
                  </a:schemeClr>
                </a:solidFill>
                <a:latin typeface="Arial" pitchFamily="34" charset="0"/>
                <a:cs typeface="Arial" pitchFamily="34" charset="0"/>
              </a:rPr>
              <a:t>TITULO</a:t>
            </a:r>
            <a:endParaRPr lang="es-ES" b="1" dirty="0">
              <a:solidFill>
                <a:schemeClr val="accent1">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457200" y="2143397"/>
            <a:ext cx="8229600" cy="3301827"/>
          </a:xfrm>
        </p:spPr>
        <p:style>
          <a:lnRef idx="1">
            <a:schemeClr val="accent1"/>
          </a:lnRef>
          <a:fillRef idx="3">
            <a:schemeClr val="accent1"/>
          </a:fillRef>
          <a:effectRef idx="2">
            <a:schemeClr val="accent1"/>
          </a:effectRef>
          <a:fontRef idx="minor">
            <a:schemeClr val="lt1"/>
          </a:fontRef>
        </p:style>
        <p:txBody>
          <a:bodyPr/>
          <a:lstStyle/>
          <a:p>
            <a:pPr marL="0" indent="0" algn="ctr">
              <a:buNone/>
            </a:pPr>
            <a:r>
              <a:rPr lang="es-ES" dirty="0" smtClean="0">
                <a:latin typeface="Arial" pitchFamily="34" charset="0"/>
                <a:cs typeface="Arial" pitchFamily="34" charset="0"/>
              </a:rPr>
              <a:t>“Análisis de la Gestión Administrativa y Financiera de las Pymes ubicadas en el sector sur del Distrito Metropolitano de Quito, y su impacto en el Desarrollo Económico y Social de la Población. Períodos 2012, 2013 y 2014.”</a:t>
            </a:r>
          </a:p>
          <a:p>
            <a:pPr marL="0" indent="0" algn="ctr">
              <a:buNone/>
            </a:pPr>
            <a:endParaRPr lang="es-ES" dirty="0">
              <a:latin typeface="Arial" pitchFamily="34" charset="0"/>
              <a:cs typeface="Arial" pitchFamily="34" charset="0"/>
            </a:endParaRPr>
          </a:p>
        </p:txBody>
      </p:sp>
    </p:spTree>
    <p:extLst>
      <p:ext uri="{BB962C8B-B14F-4D97-AF65-F5344CB8AC3E}">
        <p14:creationId xmlns:p14="http://schemas.microsoft.com/office/powerpoint/2010/main" val="3463307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403648" y="332656"/>
            <a:ext cx="5391219" cy="369332"/>
          </a:xfrm>
          <a:prstGeom prst="rect">
            <a:avLst/>
          </a:prstGeom>
        </p:spPr>
        <p:txBody>
          <a:bodyPr wrap="none">
            <a:spAutoFit/>
          </a:bodyPr>
          <a:lstStyle/>
          <a:p>
            <a:r>
              <a:rPr lang="es-ES" b="1" dirty="0" smtClean="0">
                <a:solidFill>
                  <a:schemeClr val="tx2">
                    <a:lumMod val="75000"/>
                  </a:schemeClr>
                </a:solidFill>
                <a:latin typeface="Arial"/>
              </a:rPr>
              <a:t>Evalúa el nivel de liquidez que tiene su negocio</a:t>
            </a:r>
            <a:endParaRPr lang="es-ES" b="1" dirty="0">
              <a:solidFill>
                <a:schemeClr val="tx2">
                  <a:lumMod val="75000"/>
                </a:schemeClr>
              </a:solidFill>
            </a:endParaRPr>
          </a:p>
        </p:txBody>
      </p:sp>
      <p:sp>
        <p:nvSpPr>
          <p:cNvPr id="7" name="6 CuadroTexto"/>
          <p:cNvSpPr txBox="1"/>
          <p:nvPr/>
        </p:nvSpPr>
        <p:spPr>
          <a:xfrm>
            <a:off x="1835696" y="6165304"/>
            <a:ext cx="2160240" cy="276999"/>
          </a:xfrm>
          <a:prstGeom prst="rect">
            <a:avLst/>
          </a:prstGeom>
          <a:noFill/>
        </p:spPr>
        <p:txBody>
          <a:bodyPr wrap="square" rtlCol="0">
            <a:spAutoFit/>
          </a:bodyPr>
          <a:lstStyle/>
          <a:p>
            <a:r>
              <a:rPr lang="es-ES" sz="1200" dirty="0" smtClean="0">
                <a:latin typeface="Arial" pitchFamily="34" charset="0"/>
                <a:cs typeface="Arial" pitchFamily="34" charset="0"/>
              </a:rPr>
              <a:t>Fuente: Encuestas</a:t>
            </a:r>
            <a:endParaRPr lang="es-ES" sz="1200" dirty="0">
              <a:latin typeface="Arial" pitchFamily="34" charset="0"/>
              <a:cs typeface="Arial"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2" name="Rectangle 3"/>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1" name="Rectangle 3"/>
          <p:cNvSpPr>
            <a:spLocks noChangeArrowheads="1"/>
          </p:cNvSpPr>
          <p:nvPr/>
        </p:nvSpPr>
        <p:spPr bwMode="auto">
          <a:xfrm>
            <a:off x="0" y="4019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5" name="Rectangle 3"/>
          <p:cNvSpPr>
            <a:spLocks noChangeArrowheads="1"/>
          </p:cNvSpPr>
          <p:nvPr/>
        </p:nvSpPr>
        <p:spPr bwMode="auto">
          <a:xfrm>
            <a:off x="0" y="414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22530" name="Gráfico 4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052736"/>
            <a:ext cx="6624736"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13 Tabla"/>
          <p:cNvGraphicFramePr>
            <a:graphicFrameLocks noGrp="1"/>
          </p:cNvGraphicFramePr>
          <p:nvPr>
            <p:extLst>
              <p:ext uri="{D42A27DB-BD31-4B8C-83A1-F6EECF244321}">
                <p14:modId xmlns:p14="http://schemas.microsoft.com/office/powerpoint/2010/main" val="2337062970"/>
              </p:ext>
            </p:extLst>
          </p:nvPr>
        </p:nvGraphicFramePr>
        <p:xfrm>
          <a:off x="1403648" y="5108032"/>
          <a:ext cx="6624736" cy="841248"/>
        </p:xfrm>
        <a:graphic>
          <a:graphicData uri="http://schemas.openxmlformats.org/drawingml/2006/table">
            <a:tbl>
              <a:tblPr firstRow="1" firstCol="1" bandRow="1"/>
              <a:tblGrid>
                <a:gridCol w="2557813"/>
                <a:gridCol w="2036659"/>
                <a:gridCol w="2030264"/>
              </a:tblGrid>
              <a:tr h="190500">
                <a:tc>
                  <a:txBody>
                    <a:bodyPr/>
                    <a:lstStyle/>
                    <a:p>
                      <a:endParaRPr lang="es-ES" sz="1000">
                        <a:effectLst/>
                        <a:latin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Frecuencia</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Porcentaje</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Si</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94</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77,69%</a:t>
                      </a:r>
                      <a:endParaRPr lang="es-ES" sz="1100">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No</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27</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22,31%</a:t>
                      </a:r>
                      <a:endParaRPr lang="es-ES" sz="1100">
                        <a:effectLst/>
                        <a:latin typeface="Calibri"/>
                        <a:ea typeface="Calibri"/>
                        <a:cs typeface="Times New Roman"/>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Total</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121</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dirty="0">
                          <a:solidFill>
                            <a:srgbClr val="000000"/>
                          </a:solidFill>
                          <a:effectLst/>
                          <a:latin typeface="Calibri"/>
                          <a:ea typeface="Times New Roman"/>
                          <a:cs typeface="Times New Roman"/>
                        </a:rPr>
                        <a:t>100,00%</a:t>
                      </a:r>
                      <a:endParaRPr lang="es-ES" sz="1100" dirty="0">
                        <a:effectLst/>
                        <a:latin typeface="Calibri"/>
                        <a:ea typeface="Calibri"/>
                        <a:cs typeface="Times New Roman"/>
                      </a:endParaRPr>
                    </a:p>
                  </a:txBody>
                  <a:tcPr marL="68580" marR="68580" marT="0" marB="0">
                    <a:lnL>
                      <a:noFill/>
                    </a:lnL>
                    <a:lnR>
                      <a:noFill/>
                    </a:lnR>
                    <a:lnT>
                      <a:noFill/>
                    </a:lnT>
                    <a:lnB>
                      <a:noFill/>
                    </a:lnB>
                    <a:solidFill>
                      <a:srgbClr val="EAF1DD"/>
                    </a:solidFill>
                  </a:tcPr>
                </a:tc>
              </a:tr>
            </a:tbl>
          </a:graphicData>
        </a:graphic>
      </p:graphicFrame>
    </p:spTree>
    <p:extLst>
      <p:ext uri="{BB962C8B-B14F-4D97-AF65-F5344CB8AC3E}">
        <p14:creationId xmlns:p14="http://schemas.microsoft.com/office/powerpoint/2010/main" val="3780052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403648" y="404664"/>
            <a:ext cx="5993949" cy="369332"/>
          </a:xfrm>
          <a:prstGeom prst="rect">
            <a:avLst/>
          </a:prstGeom>
        </p:spPr>
        <p:txBody>
          <a:bodyPr wrap="none">
            <a:spAutoFit/>
          </a:bodyPr>
          <a:lstStyle/>
          <a:p>
            <a:r>
              <a:rPr lang="es-ES" b="1" dirty="0" smtClean="0">
                <a:solidFill>
                  <a:schemeClr val="tx2">
                    <a:lumMod val="75000"/>
                  </a:schemeClr>
                </a:solidFill>
                <a:latin typeface="Arial"/>
              </a:rPr>
              <a:t>El rendimiento que tiene su negocio lo compara con:</a:t>
            </a:r>
            <a:endParaRPr lang="es-ES" b="1" dirty="0">
              <a:solidFill>
                <a:schemeClr val="tx2">
                  <a:lumMod val="75000"/>
                </a:schemeClr>
              </a:solidFill>
            </a:endParaRPr>
          </a:p>
        </p:txBody>
      </p:sp>
      <p:sp>
        <p:nvSpPr>
          <p:cNvPr id="7" name="6 CuadroTexto"/>
          <p:cNvSpPr txBox="1"/>
          <p:nvPr/>
        </p:nvSpPr>
        <p:spPr>
          <a:xfrm>
            <a:off x="1835696" y="6165304"/>
            <a:ext cx="2160240" cy="276999"/>
          </a:xfrm>
          <a:prstGeom prst="rect">
            <a:avLst/>
          </a:prstGeom>
          <a:noFill/>
        </p:spPr>
        <p:txBody>
          <a:bodyPr wrap="square" rtlCol="0">
            <a:spAutoFit/>
          </a:bodyPr>
          <a:lstStyle/>
          <a:p>
            <a:r>
              <a:rPr lang="es-ES" sz="1200" dirty="0" smtClean="0">
                <a:latin typeface="Arial" pitchFamily="34" charset="0"/>
                <a:cs typeface="Arial" pitchFamily="34" charset="0"/>
              </a:rPr>
              <a:t>Fuente: Encuestas</a:t>
            </a:r>
            <a:endParaRPr lang="es-ES" sz="1200" dirty="0">
              <a:latin typeface="Arial" pitchFamily="34" charset="0"/>
              <a:cs typeface="Arial"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2" name="Rectangle 3"/>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1" name="Rectangle 3"/>
          <p:cNvSpPr>
            <a:spLocks noChangeArrowheads="1"/>
          </p:cNvSpPr>
          <p:nvPr/>
        </p:nvSpPr>
        <p:spPr bwMode="auto">
          <a:xfrm>
            <a:off x="0" y="4019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5" name="Rectangle 3"/>
          <p:cNvSpPr>
            <a:spLocks noChangeArrowheads="1"/>
          </p:cNvSpPr>
          <p:nvPr/>
        </p:nvSpPr>
        <p:spPr bwMode="auto">
          <a:xfrm>
            <a:off x="0" y="414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23553" name="Gráfico 4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784" y="980729"/>
            <a:ext cx="6638600" cy="374441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p:cNvSpPr>
            <a:spLocks noChangeArrowheads="1"/>
          </p:cNvSpPr>
          <p:nvPr/>
        </p:nvSpPr>
        <p:spPr bwMode="auto">
          <a:xfrm>
            <a:off x="0" y="3476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8" name="17 Tabla"/>
          <p:cNvGraphicFramePr>
            <a:graphicFrameLocks noGrp="1"/>
          </p:cNvGraphicFramePr>
          <p:nvPr>
            <p:extLst>
              <p:ext uri="{D42A27DB-BD31-4B8C-83A1-F6EECF244321}">
                <p14:modId xmlns:p14="http://schemas.microsoft.com/office/powerpoint/2010/main" val="2865080130"/>
              </p:ext>
            </p:extLst>
          </p:nvPr>
        </p:nvGraphicFramePr>
        <p:xfrm>
          <a:off x="1405826" y="4831424"/>
          <a:ext cx="6622558" cy="1261872"/>
        </p:xfrm>
        <a:graphic>
          <a:graphicData uri="http://schemas.openxmlformats.org/drawingml/2006/table">
            <a:tbl>
              <a:tblPr firstRow="1" firstCol="1" bandRow="1"/>
              <a:tblGrid>
                <a:gridCol w="4748528"/>
                <a:gridCol w="1874030"/>
              </a:tblGrid>
              <a:tr h="190500">
                <a:tc>
                  <a:txBody>
                    <a:bodyPr/>
                    <a:lstStyle/>
                    <a:p>
                      <a:endParaRPr lang="es-ES" sz="1000">
                        <a:effectLst/>
                        <a:latin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Porcentaje</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Los Objetivos planteados </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36,58%</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EAF1DD"/>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Otros períodos de la empresa</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35,02%</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Competencia      </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17,51%</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Otros</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10,89%</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Total</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dirty="0">
                          <a:solidFill>
                            <a:srgbClr val="000000"/>
                          </a:solidFill>
                          <a:effectLst/>
                          <a:latin typeface="Calibri"/>
                          <a:ea typeface="Times New Roman"/>
                          <a:cs typeface="Times New Roman"/>
                        </a:rPr>
                        <a:t>100,00%</a:t>
                      </a:r>
                      <a:endParaRPr lang="es-ES"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r>
            </a:tbl>
          </a:graphicData>
        </a:graphic>
      </p:graphicFrame>
    </p:spTree>
    <p:extLst>
      <p:ext uri="{BB962C8B-B14F-4D97-AF65-F5344CB8AC3E}">
        <p14:creationId xmlns:p14="http://schemas.microsoft.com/office/powerpoint/2010/main" val="979613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971600" y="404664"/>
            <a:ext cx="7609776" cy="646331"/>
          </a:xfrm>
          <a:prstGeom prst="rect">
            <a:avLst/>
          </a:prstGeom>
        </p:spPr>
        <p:txBody>
          <a:bodyPr wrap="none">
            <a:spAutoFit/>
          </a:bodyPr>
          <a:lstStyle/>
          <a:p>
            <a:r>
              <a:rPr lang="es-ES" b="1" dirty="0" smtClean="0">
                <a:solidFill>
                  <a:schemeClr val="tx2">
                    <a:lumMod val="75000"/>
                  </a:schemeClr>
                </a:solidFill>
                <a:latin typeface="Arial"/>
              </a:rPr>
              <a:t>Existe un departamento o una unidad de Contabilidad y</a:t>
            </a:r>
            <a:r>
              <a:rPr lang="en-US" b="1" dirty="0" smtClean="0">
                <a:solidFill>
                  <a:schemeClr val="tx2">
                    <a:lumMod val="75000"/>
                  </a:schemeClr>
                </a:solidFill>
                <a:latin typeface="Arial"/>
              </a:rPr>
              <a:t>/o </a:t>
            </a:r>
            <a:r>
              <a:rPr lang="en-US" b="1" dirty="0" err="1" smtClean="0">
                <a:solidFill>
                  <a:schemeClr val="tx2">
                    <a:lumMod val="75000"/>
                  </a:schemeClr>
                </a:solidFill>
                <a:latin typeface="Arial"/>
              </a:rPr>
              <a:t>Finanzas</a:t>
            </a:r>
            <a:r>
              <a:rPr lang="en-US" b="1" dirty="0" smtClean="0">
                <a:solidFill>
                  <a:schemeClr val="tx2">
                    <a:lumMod val="75000"/>
                  </a:schemeClr>
                </a:solidFill>
                <a:latin typeface="Arial"/>
              </a:rPr>
              <a:t> </a:t>
            </a:r>
          </a:p>
          <a:p>
            <a:r>
              <a:rPr lang="en-US" b="1" dirty="0" smtClean="0">
                <a:solidFill>
                  <a:schemeClr val="tx2">
                    <a:lumMod val="75000"/>
                  </a:schemeClr>
                </a:solidFill>
                <a:latin typeface="Arial"/>
              </a:rPr>
              <a:t>en </a:t>
            </a:r>
            <a:r>
              <a:rPr lang="en-US" b="1" dirty="0" err="1" smtClean="0">
                <a:solidFill>
                  <a:schemeClr val="tx2">
                    <a:lumMod val="75000"/>
                  </a:schemeClr>
                </a:solidFill>
                <a:latin typeface="Arial"/>
              </a:rPr>
              <a:t>su</a:t>
            </a:r>
            <a:r>
              <a:rPr lang="en-US" b="1" dirty="0" smtClean="0">
                <a:solidFill>
                  <a:schemeClr val="tx2">
                    <a:lumMod val="75000"/>
                  </a:schemeClr>
                </a:solidFill>
                <a:latin typeface="Arial"/>
              </a:rPr>
              <a:t> </a:t>
            </a:r>
            <a:r>
              <a:rPr lang="en-US" b="1" dirty="0" err="1" smtClean="0">
                <a:solidFill>
                  <a:schemeClr val="tx2">
                    <a:lumMod val="75000"/>
                  </a:schemeClr>
                </a:solidFill>
                <a:latin typeface="Arial"/>
              </a:rPr>
              <a:t>negocio</a:t>
            </a:r>
            <a:r>
              <a:rPr lang="en-US" b="1" dirty="0" smtClean="0">
                <a:solidFill>
                  <a:schemeClr val="tx2">
                    <a:lumMod val="75000"/>
                  </a:schemeClr>
                </a:solidFill>
                <a:latin typeface="Arial"/>
              </a:rPr>
              <a:t>?</a:t>
            </a:r>
            <a:endParaRPr lang="es-ES" b="1" dirty="0">
              <a:solidFill>
                <a:schemeClr val="tx2">
                  <a:lumMod val="75000"/>
                </a:schemeClr>
              </a:solidFill>
            </a:endParaRPr>
          </a:p>
        </p:txBody>
      </p:sp>
      <p:sp>
        <p:nvSpPr>
          <p:cNvPr id="7" name="6 CuadroTexto"/>
          <p:cNvSpPr txBox="1"/>
          <p:nvPr/>
        </p:nvSpPr>
        <p:spPr>
          <a:xfrm>
            <a:off x="1187624" y="6165304"/>
            <a:ext cx="2160240" cy="276999"/>
          </a:xfrm>
          <a:prstGeom prst="rect">
            <a:avLst/>
          </a:prstGeom>
          <a:noFill/>
        </p:spPr>
        <p:txBody>
          <a:bodyPr wrap="square" rtlCol="0">
            <a:spAutoFit/>
          </a:bodyPr>
          <a:lstStyle/>
          <a:p>
            <a:r>
              <a:rPr lang="es-ES" sz="1200" dirty="0" smtClean="0">
                <a:latin typeface="Arial" pitchFamily="34" charset="0"/>
                <a:cs typeface="Arial" pitchFamily="34" charset="0"/>
              </a:rPr>
              <a:t>Fuente: Encuestas</a:t>
            </a:r>
            <a:endParaRPr lang="es-ES" sz="1200" dirty="0">
              <a:latin typeface="Arial" pitchFamily="34" charset="0"/>
              <a:cs typeface="Arial"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2" name="Rectangle 3"/>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1" name="Rectangle 3"/>
          <p:cNvSpPr>
            <a:spLocks noChangeArrowheads="1"/>
          </p:cNvSpPr>
          <p:nvPr/>
        </p:nvSpPr>
        <p:spPr bwMode="auto">
          <a:xfrm>
            <a:off x="0" y="4019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5" name="Rectangle 3"/>
          <p:cNvSpPr>
            <a:spLocks noChangeArrowheads="1"/>
          </p:cNvSpPr>
          <p:nvPr/>
        </p:nvSpPr>
        <p:spPr bwMode="auto">
          <a:xfrm>
            <a:off x="0" y="414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3"/>
          <p:cNvSpPr>
            <a:spLocks noChangeArrowheads="1"/>
          </p:cNvSpPr>
          <p:nvPr/>
        </p:nvSpPr>
        <p:spPr bwMode="auto">
          <a:xfrm>
            <a:off x="0" y="3476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27651" name="Gráfico 4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017" y="1115045"/>
            <a:ext cx="7370415" cy="397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Tabla"/>
          <p:cNvGraphicFramePr>
            <a:graphicFrameLocks noGrp="1"/>
          </p:cNvGraphicFramePr>
          <p:nvPr>
            <p:extLst>
              <p:ext uri="{D42A27DB-BD31-4B8C-83A1-F6EECF244321}">
                <p14:modId xmlns:p14="http://schemas.microsoft.com/office/powerpoint/2010/main" val="604172987"/>
              </p:ext>
            </p:extLst>
          </p:nvPr>
        </p:nvGraphicFramePr>
        <p:xfrm>
          <a:off x="1090015" y="5180040"/>
          <a:ext cx="7370416" cy="841248"/>
        </p:xfrm>
        <a:graphic>
          <a:graphicData uri="http://schemas.openxmlformats.org/drawingml/2006/table">
            <a:tbl>
              <a:tblPr firstRow="1" firstCol="1" bandRow="1"/>
              <a:tblGrid>
                <a:gridCol w="2948166"/>
                <a:gridCol w="2211125"/>
                <a:gridCol w="2211125"/>
              </a:tblGrid>
              <a:tr h="190500">
                <a:tc>
                  <a:txBody>
                    <a:bodyPr/>
                    <a:lstStyle/>
                    <a:p>
                      <a:endParaRPr lang="es-ES" sz="1000" dirty="0">
                        <a:effectLst/>
                        <a:latin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Frecuencia</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Porcentaje</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Si</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135</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75,84%</a:t>
                      </a:r>
                      <a:endParaRPr lang="es-ES" sz="1100">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No</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dirty="0">
                          <a:solidFill>
                            <a:srgbClr val="000000"/>
                          </a:solidFill>
                          <a:effectLst/>
                          <a:latin typeface="Calibri"/>
                          <a:ea typeface="Times New Roman"/>
                          <a:cs typeface="Times New Roman"/>
                        </a:rPr>
                        <a:t>43</a:t>
                      </a:r>
                      <a:endParaRPr lang="es-ES"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24,16%</a:t>
                      </a:r>
                      <a:endParaRPr lang="es-ES" sz="1100">
                        <a:effectLst/>
                        <a:latin typeface="Calibri"/>
                        <a:ea typeface="Calibri"/>
                        <a:cs typeface="Times New Roman"/>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Total</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178</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dirty="0">
                          <a:solidFill>
                            <a:srgbClr val="000000"/>
                          </a:solidFill>
                          <a:effectLst/>
                          <a:latin typeface="Calibri"/>
                          <a:ea typeface="Times New Roman"/>
                          <a:cs typeface="Times New Roman"/>
                        </a:rPr>
                        <a:t>100,00%</a:t>
                      </a:r>
                      <a:endParaRPr lang="es-ES" sz="1100" dirty="0">
                        <a:effectLst/>
                        <a:latin typeface="Calibri"/>
                        <a:ea typeface="Calibri"/>
                        <a:cs typeface="Times New Roman"/>
                      </a:endParaRPr>
                    </a:p>
                  </a:txBody>
                  <a:tcPr marL="68580" marR="68580" marT="0" marB="0">
                    <a:lnL>
                      <a:noFill/>
                    </a:lnL>
                    <a:lnR>
                      <a:noFill/>
                    </a:lnR>
                    <a:lnT>
                      <a:noFill/>
                    </a:lnT>
                    <a:lnB>
                      <a:noFill/>
                    </a:lnB>
                    <a:solidFill>
                      <a:srgbClr val="EAF1DD"/>
                    </a:solidFill>
                  </a:tcPr>
                </a:tc>
              </a:tr>
            </a:tbl>
          </a:graphicData>
        </a:graphic>
      </p:graphicFrame>
    </p:spTree>
    <p:extLst>
      <p:ext uri="{BB962C8B-B14F-4D97-AF65-F5344CB8AC3E}">
        <p14:creationId xmlns:p14="http://schemas.microsoft.com/office/powerpoint/2010/main" val="2613581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971600" y="404664"/>
            <a:ext cx="7404591" cy="646331"/>
          </a:xfrm>
          <a:prstGeom prst="rect">
            <a:avLst/>
          </a:prstGeom>
        </p:spPr>
        <p:txBody>
          <a:bodyPr wrap="none">
            <a:spAutoFit/>
          </a:bodyPr>
          <a:lstStyle/>
          <a:p>
            <a:r>
              <a:rPr lang="es-ES" b="1" dirty="0" smtClean="0">
                <a:solidFill>
                  <a:schemeClr val="tx2">
                    <a:lumMod val="75000"/>
                  </a:schemeClr>
                </a:solidFill>
                <a:latin typeface="Arial"/>
              </a:rPr>
              <a:t>Existe un </a:t>
            </a:r>
            <a:r>
              <a:rPr lang="en-US" b="1" dirty="0" smtClean="0">
                <a:solidFill>
                  <a:schemeClr val="tx2">
                    <a:lumMod val="75000"/>
                  </a:schemeClr>
                </a:solidFill>
                <a:latin typeface="Arial"/>
              </a:rPr>
              <a:t>Manual de </a:t>
            </a:r>
            <a:r>
              <a:rPr lang="en-US" b="1" dirty="0" err="1" smtClean="0">
                <a:solidFill>
                  <a:schemeClr val="tx2">
                    <a:lumMod val="75000"/>
                  </a:schemeClr>
                </a:solidFill>
                <a:latin typeface="Arial"/>
              </a:rPr>
              <a:t>Funciones</a:t>
            </a:r>
            <a:r>
              <a:rPr lang="en-US" b="1" dirty="0" smtClean="0">
                <a:solidFill>
                  <a:schemeClr val="tx2">
                    <a:lumMod val="75000"/>
                  </a:schemeClr>
                </a:solidFill>
                <a:latin typeface="Arial"/>
              </a:rPr>
              <a:t> </a:t>
            </a:r>
            <a:r>
              <a:rPr lang="en-US" b="1" dirty="0" err="1" smtClean="0">
                <a:solidFill>
                  <a:schemeClr val="tx2">
                    <a:lumMod val="75000"/>
                  </a:schemeClr>
                </a:solidFill>
                <a:latin typeface="Arial"/>
              </a:rPr>
              <a:t>para</a:t>
            </a:r>
            <a:r>
              <a:rPr lang="en-US" b="1" dirty="0" smtClean="0">
                <a:solidFill>
                  <a:schemeClr val="tx2">
                    <a:lumMod val="75000"/>
                  </a:schemeClr>
                </a:solidFill>
                <a:latin typeface="Arial"/>
              </a:rPr>
              <a:t> el personal de </a:t>
            </a:r>
            <a:r>
              <a:rPr lang="en-US" b="1" dirty="0" err="1" smtClean="0">
                <a:solidFill>
                  <a:schemeClr val="tx2">
                    <a:lumMod val="75000"/>
                  </a:schemeClr>
                </a:solidFill>
                <a:latin typeface="Arial"/>
              </a:rPr>
              <a:t>contabilidad</a:t>
            </a:r>
            <a:r>
              <a:rPr lang="en-US" b="1" dirty="0" smtClean="0">
                <a:solidFill>
                  <a:schemeClr val="tx2">
                    <a:lumMod val="75000"/>
                  </a:schemeClr>
                </a:solidFill>
                <a:latin typeface="Arial"/>
              </a:rPr>
              <a:t> y</a:t>
            </a:r>
          </a:p>
          <a:p>
            <a:r>
              <a:rPr lang="en-US" b="1" dirty="0" err="1" smtClean="0">
                <a:solidFill>
                  <a:schemeClr val="tx2">
                    <a:lumMod val="75000"/>
                  </a:schemeClr>
                </a:solidFill>
                <a:latin typeface="Arial"/>
              </a:rPr>
              <a:t>finanzas</a:t>
            </a:r>
            <a:r>
              <a:rPr lang="en-US" b="1" dirty="0" smtClean="0">
                <a:solidFill>
                  <a:schemeClr val="tx2">
                    <a:lumMod val="75000"/>
                  </a:schemeClr>
                </a:solidFill>
                <a:latin typeface="Arial"/>
              </a:rPr>
              <a:t>?</a:t>
            </a:r>
            <a:endParaRPr lang="es-ES" b="1" dirty="0">
              <a:solidFill>
                <a:schemeClr val="tx2">
                  <a:lumMod val="75000"/>
                </a:schemeClr>
              </a:solidFill>
            </a:endParaRPr>
          </a:p>
        </p:txBody>
      </p:sp>
      <p:sp>
        <p:nvSpPr>
          <p:cNvPr id="7" name="6 CuadroTexto"/>
          <p:cNvSpPr txBox="1"/>
          <p:nvPr/>
        </p:nvSpPr>
        <p:spPr>
          <a:xfrm>
            <a:off x="1187624" y="6165304"/>
            <a:ext cx="2160240" cy="276999"/>
          </a:xfrm>
          <a:prstGeom prst="rect">
            <a:avLst/>
          </a:prstGeom>
          <a:noFill/>
        </p:spPr>
        <p:txBody>
          <a:bodyPr wrap="square" rtlCol="0">
            <a:spAutoFit/>
          </a:bodyPr>
          <a:lstStyle/>
          <a:p>
            <a:r>
              <a:rPr lang="es-ES" sz="1200" dirty="0" smtClean="0">
                <a:latin typeface="Arial" pitchFamily="34" charset="0"/>
                <a:cs typeface="Arial" pitchFamily="34" charset="0"/>
              </a:rPr>
              <a:t>Fuente: Encuestas</a:t>
            </a:r>
            <a:endParaRPr lang="es-ES" sz="1200" dirty="0">
              <a:latin typeface="Arial" pitchFamily="34" charset="0"/>
              <a:cs typeface="Arial"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2" name="Rectangle 3"/>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1" name="Rectangle 3"/>
          <p:cNvSpPr>
            <a:spLocks noChangeArrowheads="1"/>
          </p:cNvSpPr>
          <p:nvPr/>
        </p:nvSpPr>
        <p:spPr bwMode="auto">
          <a:xfrm>
            <a:off x="0" y="4019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5" name="Rectangle 3"/>
          <p:cNvSpPr>
            <a:spLocks noChangeArrowheads="1"/>
          </p:cNvSpPr>
          <p:nvPr/>
        </p:nvSpPr>
        <p:spPr bwMode="auto">
          <a:xfrm>
            <a:off x="0" y="414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3"/>
          <p:cNvSpPr>
            <a:spLocks noChangeArrowheads="1"/>
          </p:cNvSpPr>
          <p:nvPr/>
        </p:nvSpPr>
        <p:spPr bwMode="auto">
          <a:xfrm>
            <a:off x="0" y="3476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27652" name="Gráfico 4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633" y="1170037"/>
            <a:ext cx="7310557" cy="377113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6"/>
          <p:cNvSpPr>
            <a:spLocks noChangeArrowheads="1"/>
          </p:cNvSpPr>
          <p:nvPr/>
        </p:nvSpPr>
        <p:spPr bwMode="auto">
          <a:xfrm>
            <a:off x="0" y="3724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9" name="18 Tabla"/>
          <p:cNvGraphicFramePr>
            <a:graphicFrameLocks noGrp="1"/>
          </p:cNvGraphicFramePr>
          <p:nvPr>
            <p:extLst>
              <p:ext uri="{D42A27DB-BD31-4B8C-83A1-F6EECF244321}">
                <p14:modId xmlns:p14="http://schemas.microsoft.com/office/powerpoint/2010/main" val="2033548720"/>
              </p:ext>
            </p:extLst>
          </p:nvPr>
        </p:nvGraphicFramePr>
        <p:xfrm>
          <a:off x="1065632" y="5108032"/>
          <a:ext cx="7310557" cy="841248"/>
        </p:xfrm>
        <a:graphic>
          <a:graphicData uri="http://schemas.openxmlformats.org/drawingml/2006/table">
            <a:tbl>
              <a:tblPr firstRow="1" firstCol="1" bandRow="1"/>
              <a:tblGrid>
                <a:gridCol w="2822609"/>
                <a:gridCol w="2247502"/>
                <a:gridCol w="2240446"/>
              </a:tblGrid>
              <a:tr h="190500">
                <a:tc>
                  <a:txBody>
                    <a:bodyPr/>
                    <a:lstStyle/>
                    <a:p>
                      <a:endParaRPr lang="es-ES" sz="1000">
                        <a:effectLst/>
                        <a:latin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Frecuencia</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Porcentaje</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Si</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101</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74,81%</a:t>
                      </a:r>
                      <a:endParaRPr lang="es-ES" sz="1100">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No</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34</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25,19%</a:t>
                      </a:r>
                      <a:endParaRPr lang="es-ES" sz="1100">
                        <a:effectLst/>
                        <a:latin typeface="Calibri"/>
                        <a:ea typeface="Calibri"/>
                        <a:cs typeface="Times New Roman"/>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Total</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135</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dirty="0">
                          <a:solidFill>
                            <a:srgbClr val="000000"/>
                          </a:solidFill>
                          <a:effectLst/>
                          <a:latin typeface="Calibri"/>
                          <a:ea typeface="Times New Roman"/>
                          <a:cs typeface="Times New Roman"/>
                        </a:rPr>
                        <a:t>100,00%</a:t>
                      </a:r>
                      <a:endParaRPr lang="es-ES" sz="1100" dirty="0">
                        <a:effectLst/>
                        <a:latin typeface="Calibri"/>
                        <a:ea typeface="Calibri"/>
                        <a:cs typeface="Times New Roman"/>
                      </a:endParaRPr>
                    </a:p>
                  </a:txBody>
                  <a:tcPr marL="68580" marR="68580" marT="0" marB="0">
                    <a:lnL>
                      <a:noFill/>
                    </a:lnL>
                    <a:lnR>
                      <a:noFill/>
                    </a:lnR>
                    <a:lnT>
                      <a:noFill/>
                    </a:lnT>
                    <a:lnB>
                      <a:noFill/>
                    </a:lnB>
                    <a:solidFill>
                      <a:srgbClr val="EAF1DD"/>
                    </a:solidFill>
                  </a:tcPr>
                </a:tc>
              </a:tr>
            </a:tbl>
          </a:graphicData>
        </a:graphic>
      </p:graphicFrame>
    </p:spTree>
    <p:extLst>
      <p:ext uri="{BB962C8B-B14F-4D97-AF65-F5344CB8AC3E}">
        <p14:creationId xmlns:p14="http://schemas.microsoft.com/office/powerpoint/2010/main" val="4143685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971600" y="404664"/>
            <a:ext cx="7062574" cy="369332"/>
          </a:xfrm>
          <a:prstGeom prst="rect">
            <a:avLst/>
          </a:prstGeom>
        </p:spPr>
        <p:txBody>
          <a:bodyPr wrap="none">
            <a:spAutoFit/>
          </a:bodyPr>
          <a:lstStyle/>
          <a:p>
            <a:r>
              <a:rPr lang="es-ES" b="1" dirty="0" smtClean="0">
                <a:solidFill>
                  <a:schemeClr val="tx2">
                    <a:lumMod val="75000"/>
                  </a:schemeClr>
                </a:solidFill>
                <a:latin typeface="Arial"/>
              </a:rPr>
              <a:t>Realiza Auditoría como instrumento de control en su negocio</a:t>
            </a:r>
            <a:r>
              <a:rPr lang="en-US" b="1" dirty="0" smtClean="0">
                <a:solidFill>
                  <a:schemeClr val="tx2">
                    <a:lumMod val="75000"/>
                  </a:schemeClr>
                </a:solidFill>
                <a:latin typeface="Arial"/>
              </a:rPr>
              <a:t>?</a:t>
            </a:r>
            <a:endParaRPr lang="es-ES" b="1" dirty="0">
              <a:solidFill>
                <a:schemeClr val="tx2">
                  <a:lumMod val="75000"/>
                </a:schemeClr>
              </a:solidFill>
            </a:endParaRPr>
          </a:p>
        </p:txBody>
      </p:sp>
      <p:sp>
        <p:nvSpPr>
          <p:cNvPr id="7" name="6 CuadroTexto"/>
          <p:cNvSpPr txBox="1"/>
          <p:nvPr/>
        </p:nvSpPr>
        <p:spPr>
          <a:xfrm>
            <a:off x="1187624" y="6165304"/>
            <a:ext cx="2160240" cy="276999"/>
          </a:xfrm>
          <a:prstGeom prst="rect">
            <a:avLst/>
          </a:prstGeom>
          <a:noFill/>
        </p:spPr>
        <p:txBody>
          <a:bodyPr wrap="square" rtlCol="0">
            <a:spAutoFit/>
          </a:bodyPr>
          <a:lstStyle/>
          <a:p>
            <a:r>
              <a:rPr lang="es-ES" sz="1200" dirty="0" smtClean="0">
                <a:latin typeface="Arial" pitchFamily="34" charset="0"/>
                <a:cs typeface="Arial" pitchFamily="34" charset="0"/>
              </a:rPr>
              <a:t>Fuente: Encuestas</a:t>
            </a:r>
            <a:endParaRPr lang="es-ES" sz="1200" dirty="0">
              <a:latin typeface="Arial" pitchFamily="34" charset="0"/>
              <a:cs typeface="Arial"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2" name="Rectangle 3"/>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5" name="Rectangle 3"/>
          <p:cNvSpPr>
            <a:spLocks noChangeArrowheads="1"/>
          </p:cNvSpPr>
          <p:nvPr/>
        </p:nvSpPr>
        <p:spPr bwMode="auto">
          <a:xfrm>
            <a:off x="0" y="414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8" name="Rectangle 3"/>
          <p:cNvSpPr>
            <a:spLocks noChangeArrowheads="1"/>
          </p:cNvSpPr>
          <p:nvPr/>
        </p:nvSpPr>
        <p:spPr bwMode="auto">
          <a:xfrm>
            <a:off x="0" y="3752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30721" name="Gráfico 4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734" y="892671"/>
            <a:ext cx="7068666" cy="404849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3"/>
          <p:cNvSpPr>
            <a:spLocks noChangeArrowheads="1"/>
          </p:cNvSpPr>
          <p:nvPr/>
        </p:nvSpPr>
        <p:spPr bwMode="auto">
          <a:xfrm>
            <a:off x="0" y="3857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1" name="20 Tabla"/>
          <p:cNvGraphicFramePr>
            <a:graphicFrameLocks noGrp="1"/>
          </p:cNvGraphicFramePr>
          <p:nvPr>
            <p:extLst>
              <p:ext uri="{D42A27DB-BD31-4B8C-83A1-F6EECF244321}">
                <p14:modId xmlns:p14="http://schemas.microsoft.com/office/powerpoint/2010/main" val="4052452026"/>
              </p:ext>
            </p:extLst>
          </p:nvPr>
        </p:nvGraphicFramePr>
        <p:xfrm>
          <a:off x="1103734" y="5180040"/>
          <a:ext cx="7068666" cy="841248"/>
        </p:xfrm>
        <a:graphic>
          <a:graphicData uri="http://schemas.openxmlformats.org/drawingml/2006/table">
            <a:tbl>
              <a:tblPr firstRow="1" firstCol="1" bandRow="1"/>
              <a:tblGrid>
                <a:gridCol w="2827466"/>
                <a:gridCol w="2120600"/>
                <a:gridCol w="2120600"/>
              </a:tblGrid>
              <a:tr h="190500">
                <a:tc>
                  <a:txBody>
                    <a:bodyPr/>
                    <a:lstStyle/>
                    <a:p>
                      <a:endParaRPr lang="es-ES" sz="1000">
                        <a:effectLst/>
                        <a:latin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Frecuencia</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Porcentaje</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Si</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104</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58,43%</a:t>
                      </a:r>
                      <a:endParaRPr lang="es-ES" sz="1100">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No</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74</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41,57%</a:t>
                      </a:r>
                      <a:endParaRPr lang="es-ES" sz="1100">
                        <a:effectLst/>
                        <a:latin typeface="Calibri"/>
                        <a:ea typeface="Calibri"/>
                        <a:cs typeface="Times New Roman"/>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Total</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178</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dirty="0">
                          <a:solidFill>
                            <a:srgbClr val="000000"/>
                          </a:solidFill>
                          <a:effectLst/>
                          <a:latin typeface="Calibri"/>
                          <a:ea typeface="Times New Roman"/>
                          <a:cs typeface="Times New Roman"/>
                        </a:rPr>
                        <a:t>100,00%</a:t>
                      </a:r>
                      <a:endParaRPr lang="es-ES" sz="1100" dirty="0">
                        <a:effectLst/>
                        <a:latin typeface="Calibri"/>
                        <a:ea typeface="Calibri"/>
                        <a:cs typeface="Times New Roman"/>
                      </a:endParaRPr>
                    </a:p>
                  </a:txBody>
                  <a:tcPr marL="68580" marR="68580" marT="0" marB="0">
                    <a:lnL>
                      <a:noFill/>
                    </a:lnL>
                    <a:lnR>
                      <a:noFill/>
                    </a:lnR>
                    <a:lnT>
                      <a:noFill/>
                    </a:lnT>
                    <a:lnB>
                      <a:noFill/>
                    </a:lnB>
                    <a:solidFill>
                      <a:srgbClr val="EAF1DD"/>
                    </a:solidFill>
                  </a:tcPr>
                </a:tc>
              </a:tr>
            </a:tbl>
          </a:graphicData>
        </a:graphic>
      </p:graphicFrame>
    </p:spTree>
    <p:extLst>
      <p:ext uri="{BB962C8B-B14F-4D97-AF65-F5344CB8AC3E}">
        <p14:creationId xmlns:p14="http://schemas.microsoft.com/office/powerpoint/2010/main" val="2248162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85557" y="395372"/>
            <a:ext cx="5070619" cy="369332"/>
          </a:xfrm>
          <a:prstGeom prst="rect">
            <a:avLst/>
          </a:prstGeom>
        </p:spPr>
        <p:txBody>
          <a:bodyPr wrap="none">
            <a:spAutoFit/>
          </a:bodyPr>
          <a:lstStyle/>
          <a:p>
            <a:r>
              <a:rPr lang="es-ES" b="1" dirty="0" smtClean="0">
                <a:solidFill>
                  <a:schemeClr val="tx2">
                    <a:lumMod val="75000"/>
                  </a:schemeClr>
                </a:solidFill>
                <a:latin typeface="Arial"/>
              </a:rPr>
              <a:t>Cuenta la empresa con un Plan Estratégico</a:t>
            </a:r>
            <a:r>
              <a:rPr lang="en-US" b="1" dirty="0" smtClean="0">
                <a:solidFill>
                  <a:schemeClr val="tx2">
                    <a:lumMod val="75000"/>
                  </a:schemeClr>
                </a:solidFill>
                <a:latin typeface="Arial"/>
              </a:rPr>
              <a:t>?</a:t>
            </a:r>
            <a:endParaRPr lang="es-ES" b="1" dirty="0">
              <a:solidFill>
                <a:schemeClr val="tx2">
                  <a:lumMod val="75000"/>
                </a:schemeClr>
              </a:solidFill>
            </a:endParaRPr>
          </a:p>
        </p:txBody>
      </p:sp>
      <p:sp>
        <p:nvSpPr>
          <p:cNvPr id="7" name="6 CuadroTexto"/>
          <p:cNvSpPr txBox="1"/>
          <p:nvPr/>
        </p:nvSpPr>
        <p:spPr>
          <a:xfrm>
            <a:off x="1187624" y="6165304"/>
            <a:ext cx="2160240" cy="276999"/>
          </a:xfrm>
          <a:prstGeom prst="rect">
            <a:avLst/>
          </a:prstGeom>
          <a:noFill/>
        </p:spPr>
        <p:txBody>
          <a:bodyPr wrap="square" rtlCol="0">
            <a:spAutoFit/>
          </a:bodyPr>
          <a:lstStyle/>
          <a:p>
            <a:r>
              <a:rPr lang="es-ES" sz="1200" dirty="0" smtClean="0">
                <a:latin typeface="Arial" pitchFamily="34" charset="0"/>
                <a:cs typeface="Arial" pitchFamily="34" charset="0"/>
              </a:rPr>
              <a:t>Fuente: Encuestas</a:t>
            </a:r>
            <a:endParaRPr lang="es-ES" sz="1200" dirty="0">
              <a:latin typeface="Arial" pitchFamily="34" charset="0"/>
              <a:cs typeface="Arial"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2" name="Rectangle 3"/>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5" name="Rectangle 3"/>
          <p:cNvSpPr>
            <a:spLocks noChangeArrowheads="1"/>
          </p:cNvSpPr>
          <p:nvPr/>
        </p:nvSpPr>
        <p:spPr bwMode="auto">
          <a:xfrm>
            <a:off x="0" y="414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8" name="Rectangle 3"/>
          <p:cNvSpPr>
            <a:spLocks noChangeArrowheads="1"/>
          </p:cNvSpPr>
          <p:nvPr/>
        </p:nvSpPr>
        <p:spPr bwMode="auto">
          <a:xfrm>
            <a:off x="0" y="3752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32770" name="Gráfico 5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029" y="1064121"/>
            <a:ext cx="7037363" cy="387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16 Tabla"/>
          <p:cNvGraphicFramePr>
            <a:graphicFrameLocks noGrp="1"/>
          </p:cNvGraphicFramePr>
          <p:nvPr>
            <p:extLst>
              <p:ext uri="{D42A27DB-BD31-4B8C-83A1-F6EECF244321}">
                <p14:modId xmlns:p14="http://schemas.microsoft.com/office/powerpoint/2010/main" val="3838216057"/>
              </p:ext>
            </p:extLst>
          </p:nvPr>
        </p:nvGraphicFramePr>
        <p:xfrm>
          <a:off x="1063028" y="5180040"/>
          <a:ext cx="7037363" cy="841248"/>
        </p:xfrm>
        <a:graphic>
          <a:graphicData uri="http://schemas.openxmlformats.org/drawingml/2006/table">
            <a:tbl>
              <a:tblPr firstRow="1" firstCol="1" bandRow="1"/>
              <a:tblGrid>
                <a:gridCol w="2814945"/>
                <a:gridCol w="2111209"/>
                <a:gridCol w="2111209"/>
              </a:tblGrid>
              <a:tr h="190500">
                <a:tc>
                  <a:txBody>
                    <a:bodyPr/>
                    <a:lstStyle/>
                    <a:p>
                      <a:endParaRPr lang="es-ES" sz="1000">
                        <a:effectLst/>
                        <a:latin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Frecuencia</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Porcentaje</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Si</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121</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67,98%</a:t>
                      </a:r>
                      <a:endParaRPr lang="es-ES" sz="1100">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No</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57</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32,02%</a:t>
                      </a:r>
                      <a:endParaRPr lang="es-ES" sz="1100">
                        <a:effectLst/>
                        <a:latin typeface="Calibri"/>
                        <a:ea typeface="Calibri"/>
                        <a:cs typeface="Times New Roman"/>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Total</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178</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dirty="0">
                          <a:solidFill>
                            <a:srgbClr val="000000"/>
                          </a:solidFill>
                          <a:effectLst/>
                          <a:latin typeface="Calibri"/>
                          <a:ea typeface="Times New Roman"/>
                          <a:cs typeface="Times New Roman"/>
                        </a:rPr>
                        <a:t>100,00%</a:t>
                      </a:r>
                      <a:endParaRPr lang="es-ES" sz="1100" dirty="0">
                        <a:effectLst/>
                        <a:latin typeface="Calibri"/>
                        <a:ea typeface="Calibri"/>
                        <a:cs typeface="Times New Roman"/>
                      </a:endParaRPr>
                    </a:p>
                  </a:txBody>
                  <a:tcPr marL="68580" marR="68580" marT="0" marB="0">
                    <a:lnL>
                      <a:noFill/>
                    </a:lnL>
                    <a:lnR>
                      <a:noFill/>
                    </a:lnR>
                    <a:lnT>
                      <a:noFill/>
                    </a:lnT>
                    <a:lnB>
                      <a:noFill/>
                    </a:lnB>
                    <a:solidFill>
                      <a:srgbClr val="EAF1DD"/>
                    </a:solidFill>
                  </a:tcPr>
                </a:tc>
              </a:tr>
            </a:tbl>
          </a:graphicData>
        </a:graphic>
      </p:graphicFrame>
    </p:spTree>
    <p:extLst>
      <p:ext uri="{BB962C8B-B14F-4D97-AF65-F5344CB8AC3E}">
        <p14:creationId xmlns:p14="http://schemas.microsoft.com/office/powerpoint/2010/main" val="27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85557" y="395372"/>
            <a:ext cx="3518912" cy="369332"/>
          </a:xfrm>
          <a:prstGeom prst="rect">
            <a:avLst/>
          </a:prstGeom>
        </p:spPr>
        <p:txBody>
          <a:bodyPr wrap="none">
            <a:spAutoFit/>
          </a:bodyPr>
          <a:lstStyle/>
          <a:p>
            <a:r>
              <a:rPr lang="es-ES" b="1" dirty="0" smtClean="0">
                <a:solidFill>
                  <a:schemeClr val="tx2">
                    <a:lumMod val="75000"/>
                  </a:schemeClr>
                </a:solidFill>
                <a:latin typeface="Arial"/>
              </a:rPr>
              <a:t>Se evalúa el Plan Estratégico</a:t>
            </a:r>
            <a:r>
              <a:rPr lang="en-US" b="1" dirty="0" smtClean="0">
                <a:solidFill>
                  <a:schemeClr val="tx2">
                    <a:lumMod val="75000"/>
                  </a:schemeClr>
                </a:solidFill>
                <a:latin typeface="Arial"/>
              </a:rPr>
              <a:t>?</a:t>
            </a:r>
            <a:endParaRPr lang="es-ES" b="1" dirty="0">
              <a:solidFill>
                <a:schemeClr val="tx2">
                  <a:lumMod val="75000"/>
                </a:schemeClr>
              </a:solidFill>
            </a:endParaRPr>
          </a:p>
        </p:txBody>
      </p:sp>
      <p:sp>
        <p:nvSpPr>
          <p:cNvPr id="7" name="6 CuadroTexto"/>
          <p:cNvSpPr txBox="1"/>
          <p:nvPr/>
        </p:nvSpPr>
        <p:spPr>
          <a:xfrm>
            <a:off x="1187624" y="6165304"/>
            <a:ext cx="2160240" cy="276999"/>
          </a:xfrm>
          <a:prstGeom prst="rect">
            <a:avLst/>
          </a:prstGeom>
          <a:noFill/>
        </p:spPr>
        <p:txBody>
          <a:bodyPr wrap="square" rtlCol="0">
            <a:spAutoFit/>
          </a:bodyPr>
          <a:lstStyle/>
          <a:p>
            <a:r>
              <a:rPr lang="es-ES" sz="1200" dirty="0" smtClean="0">
                <a:latin typeface="Arial" pitchFamily="34" charset="0"/>
                <a:cs typeface="Arial" pitchFamily="34" charset="0"/>
              </a:rPr>
              <a:t>Fuente: Encuestas</a:t>
            </a:r>
            <a:endParaRPr lang="es-ES" sz="1200" dirty="0">
              <a:latin typeface="Arial" pitchFamily="34" charset="0"/>
              <a:cs typeface="Arial"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2" name="Rectangle 3"/>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5" name="Rectangle 3"/>
          <p:cNvSpPr>
            <a:spLocks noChangeArrowheads="1"/>
          </p:cNvSpPr>
          <p:nvPr/>
        </p:nvSpPr>
        <p:spPr bwMode="auto">
          <a:xfrm>
            <a:off x="0" y="414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8" name="Rectangle 3"/>
          <p:cNvSpPr>
            <a:spLocks noChangeArrowheads="1"/>
          </p:cNvSpPr>
          <p:nvPr/>
        </p:nvSpPr>
        <p:spPr bwMode="auto">
          <a:xfrm>
            <a:off x="0" y="3752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33794" name="Gráfico 5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413" y="1052736"/>
            <a:ext cx="7028979" cy="380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10 Tabla"/>
          <p:cNvGraphicFramePr>
            <a:graphicFrameLocks noGrp="1"/>
          </p:cNvGraphicFramePr>
          <p:nvPr>
            <p:extLst>
              <p:ext uri="{D42A27DB-BD31-4B8C-83A1-F6EECF244321}">
                <p14:modId xmlns:p14="http://schemas.microsoft.com/office/powerpoint/2010/main" val="2991724336"/>
              </p:ext>
            </p:extLst>
          </p:nvPr>
        </p:nvGraphicFramePr>
        <p:xfrm>
          <a:off x="1090158" y="5108032"/>
          <a:ext cx="7010233" cy="841248"/>
        </p:xfrm>
        <a:graphic>
          <a:graphicData uri="http://schemas.openxmlformats.org/drawingml/2006/table">
            <a:tbl>
              <a:tblPr firstRow="1" firstCol="1" bandRow="1"/>
              <a:tblGrid>
                <a:gridCol w="2804093"/>
                <a:gridCol w="2103070"/>
                <a:gridCol w="2103070"/>
              </a:tblGrid>
              <a:tr h="190500">
                <a:tc>
                  <a:txBody>
                    <a:bodyPr/>
                    <a:lstStyle/>
                    <a:p>
                      <a:endParaRPr lang="es-ES" sz="1000">
                        <a:effectLst/>
                        <a:latin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Frecuencia</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Porcentaje</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Si</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91</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75,21%</a:t>
                      </a:r>
                      <a:endParaRPr lang="es-ES" sz="1100">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No</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30</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24,79%</a:t>
                      </a:r>
                      <a:endParaRPr lang="es-ES" sz="1100">
                        <a:effectLst/>
                        <a:latin typeface="Calibri"/>
                        <a:ea typeface="Calibri"/>
                        <a:cs typeface="Times New Roman"/>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Total</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121</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dirty="0">
                          <a:solidFill>
                            <a:srgbClr val="000000"/>
                          </a:solidFill>
                          <a:effectLst/>
                          <a:latin typeface="Calibri"/>
                          <a:ea typeface="Times New Roman"/>
                          <a:cs typeface="Times New Roman"/>
                        </a:rPr>
                        <a:t>100,00%</a:t>
                      </a:r>
                      <a:endParaRPr lang="es-ES" sz="1100" dirty="0">
                        <a:effectLst/>
                        <a:latin typeface="Calibri"/>
                        <a:ea typeface="Calibri"/>
                        <a:cs typeface="Times New Roman"/>
                      </a:endParaRPr>
                    </a:p>
                  </a:txBody>
                  <a:tcPr marL="68580" marR="68580" marT="0" marB="0">
                    <a:lnL>
                      <a:noFill/>
                    </a:lnL>
                    <a:lnR>
                      <a:noFill/>
                    </a:lnR>
                    <a:lnT>
                      <a:noFill/>
                    </a:lnT>
                    <a:lnB>
                      <a:noFill/>
                    </a:lnB>
                    <a:solidFill>
                      <a:srgbClr val="EAF1DD"/>
                    </a:solidFill>
                  </a:tcPr>
                </a:tc>
              </a:tr>
            </a:tbl>
          </a:graphicData>
        </a:graphic>
      </p:graphicFrame>
    </p:spTree>
    <p:extLst>
      <p:ext uri="{BB962C8B-B14F-4D97-AF65-F5344CB8AC3E}">
        <p14:creationId xmlns:p14="http://schemas.microsoft.com/office/powerpoint/2010/main" val="15338511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28208" y="467380"/>
            <a:ext cx="7686720" cy="646331"/>
          </a:xfrm>
          <a:prstGeom prst="rect">
            <a:avLst/>
          </a:prstGeom>
        </p:spPr>
        <p:txBody>
          <a:bodyPr wrap="none">
            <a:spAutoFit/>
          </a:bodyPr>
          <a:lstStyle/>
          <a:p>
            <a:r>
              <a:rPr lang="es-ES" b="1" dirty="0" smtClean="0">
                <a:solidFill>
                  <a:schemeClr val="tx2">
                    <a:lumMod val="75000"/>
                  </a:schemeClr>
                </a:solidFill>
                <a:latin typeface="Arial"/>
              </a:rPr>
              <a:t>Cómo califica el nivel de desempeño del personal de Contabilidad y </a:t>
            </a:r>
          </a:p>
          <a:p>
            <a:r>
              <a:rPr lang="es-ES" b="1" dirty="0" smtClean="0">
                <a:solidFill>
                  <a:schemeClr val="tx2">
                    <a:lumMod val="75000"/>
                  </a:schemeClr>
                </a:solidFill>
                <a:latin typeface="Arial"/>
              </a:rPr>
              <a:t>Finanzas</a:t>
            </a:r>
            <a:r>
              <a:rPr lang="en-US" b="1" dirty="0" smtClean="0">
                <a:solidFill>
                  <a:schemeClr val="tx2">
                    <a:lumMod val="75000"/>
                  </a:schemeClr>
                </a:solidFill>
                <a:latin typeface="Arial"/>
              </a:rPr>
              <a:t>?</a:t>
            </a:r>
            <a:endParaRPr lang="es-ES" b="1" dirty="0">
              <a:solidFill>
                <a:schemeClr val="tx2">
                  <a:lumMod val="75000"/>
                </a:schemeClr>
              </a:solidFill>
            </a:endParaRPr>
          </a:p>
        </p:txBody>
      </p:sp>
      <p:sp>
        <p:nvSpPr>
          <p:cNvPr id="7" name="6 CuadroTexto"/>
          <p:cNvSpPr txBox="1"/>
          <p:nvPr/>
        </p:nvSpPr>
        <p:spPr>
          <a:xfrm>
            <a:off x="1187624" y="6165304"/>
            <a:ext cx="2160240" cy="276999"/>
          </a:xfrm>
          <a:prstGeom prst="rect">
            <a:avLst/>
          </a:prstGeom>
          <a:noFill/>
        </p:spPr>
        <p:txBody>
          <a:bodyPr wrap="square" rtlCol="0">
            <a:spAutoFit/>
          </a:bodyPr>
          <a:lstStyle/>
          <a:p>
            <a:r>
              <a:rPr lang="es-ES" sz="1200" dirty="0" smtClean="0">
                <a:latin typeface="Arial" pitchFamily="34" charset="0"/>
                <a:cs typeface="Arial" pitchFamily="34" charset="0"/>
              </a:rPr>
              <a:t>Fuente: Encuestas</a:t>
            </a:r>
            <a:endParaRPr lang="es-ES" sz="1200" dirty="0">
              <a:latin typeface="Arial" pitchFamily="34" charset="0"/>
              <a:cs typeface="Arial"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2" name="Rectangle 3"/>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5" name="Rectangle 3"/>
          <p:cNvSpPr>
            <a:spLocks noChangeArrowheads="1"/>
          </p:cNvSpPr>
          <p:nvPr/>
        </p:nvSpPr>
        <p:spPr bwMode="auto">
          <a:xfrm>
            <a:off x="0" y="414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8" name="Rectangle 3"/>
          <p:cNvSpPr>
            <a:spLocks noChangeArrowheads="1"/>
          </p:cNvSpPr>
          <p:nvPr/>
        </p:nvSpPr>
        <p:spPr bwMode="auto">
          <a:xfrm>
            <a:off x="0" y="3752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35842" name="Gráfico 6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25" y="1310878"/>
            <a:ext cx="7226399"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10 Tabla"/>
          <p:cNvGraphicFramePr>
            <a:graphicFrameLocks noGrp="1"/>
          </p:cNvGraphicFramePr>
          <p:nvPr>
            <p:extLst>
              <p:ext uri="{D42A27DB-BD31-4B8C-83A1-F6EECF244321}">
                <p14:modId xmlns:p14="http://schemas.microsoft.com/office/powerpoint/2010/main" val="3057491863"/>
              </p:ext>
            </p:extLst>
          </p:nvPr>
        </p:nvGraphicFramePr>
        <p:xfrm>
          <a:off x="1191883" y="4693120"/>
          <a:ext cx="7196540" cy="1472184"/>
        </p:xfrm>
        <a:graphic>
          <a:graphicData uri="http://schemas.openxmlformats.org/drawingml/2006/table">
            <a:tbl>
              <a:tblPr firstRow="1" firstCol="1" bandRow="1"/>
              <a:tblGrid>
                <a:gridCol w="2878616"/>
                <a:gridCol w="2158962"/>
                <a:gridCol w="2158962"/>
              </a:tblGrid>
              <a:tr h="190500">
                <a:tc>
                  <a:txBody>
                    <a:bodyPr/>
                    <a:lstStyle/>
                    <a:p>
                      <a:endParaRPr lang="es-ES" sz="1000">
                        <a:effectLst/>
                        <a:latin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Frecuencia</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Porcentaje</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Excelente</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15</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11,11%</a:t>
                      </a:r>
                      <a:endParaRPr lang="es-ES" sz="1100">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Muy Bueno</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44</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32,59%</a:t>
                      </a:r>
                      <a:endParaRPr lang="es-ES" sz="1100">
                        <a:effectLst/>
                        <a:latin typeface="Calibri"/>
                        <a:ea typeface="Calibri"/>
                        <a:cs typeface="Times New Roman"/>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Bueno</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62</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45,93%</a:t>
                      </a:r>
                      <a:endParaRPr lang="es-ES" sz="1100">
                        <a:effectLst/>
                        <a:latin typeface="Calibri"/>
                        <a:ea typeface="Calibri"/>
                        <a:cs typeface="Times New Roman"/>
                      </a:endParaRPr>
                    </a:p>
                  </a:txBody>
                  <a:tcPr marL="68580" marR="68580" marT="0" marB="0">
                    <a:lnL>
                      <a:noFill/>
                    </a:lnL>
                    <a:lnR>
                      <a:noFill/>
                    </a:lnR>
                    <a:lnT>
                      <a:noFill/>
                    </a:lnT>
                    <a:lnB>
                      <a:noFill/>
                    </a:lnB>
                    <a:solidFill>
                      <a:srgbClr val="EAF1DD"/>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Regular</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12</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8,89%</a:t>
                      </a:r>
                      <a:endParaRPr lang="es-ES" sz="1100">
                        <a:effectLst/>
                        <a:latin typeface="Calibri"/>
                        <a:ea typeface="Calibri"/>
                        <a:cs typeface="Times New Roman"/>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Pésimo</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2</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1,48%</a:t>
                      </a:r>
                      <a:endParaRPr lang="es-ES" sz="1100">
                        <a:effectLst/>
                        <a:latin typeface="Calibri"/>
                        <a:ea typeface="Calibri"/>
                        <a:cs typeface="Times New Roman"/>
                      </a:endParaRPr>
                    </a:p>
                  </a:txBody>
                  <a:tcPr marL="68580" marR="68580" marT="0" marB="0">
                    <a:lnL>
                      <a:noFill/>
                    </a:lnL>
                    <a:lnR>
                      <a:noFill/>
                    </a:lnR>
                    <a:lnT>
                      <a:noFill/>
                    </a:lnT>
                    <a:lnB>
                      <a:noFill/>
                    </a:lnB>
                    <a:solidFill>
                      <a:srgbClr val="EAF1DD"/>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Total</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135</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dirty="0">
                          <a:solidFill>
                            <a:srgbClr val="000000"/>
                          </a:solidFill>
                          <a:effectLst/>
                          <a:latin typeface="Calibri"/>
                          <a:ea typeface="Times New Roman"/>
                          <a:cs typeface="Times New Roman"/>
                        </a:rPr>
                        <a:t>100,00%</a:t>
                      </a:r>
                      <a:endParaRPr lang="es-ES" sz="110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19325970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28208" y="467380"/>
            <a:ext cx="7635424" cy="646331"/>
          </a:xfrm>
          <a:prstGeom prst="rect">
            <a:avLst/>
          </a:prstGeom>
        </p:spPr>
        <p:txBody>
          <a:bodyPr wrap="none">
            <a:spAutoFit/>
          </a:bodyPr>
          <a:lstStyle/>
          <a:p>
            <a:r>
              <a:rPr lang="es-ES" b="1" dirty="0" smtClean="0">
                <a:solidFill>
                  <a:schemeClr val="tx2">
                    <a:lumMod val="75000"/>
                  </a:schemeClr>
                </a:solidFill>
                <a:latin typeface="Arial"/>
              </a:rPr>
              <a:t>En qué nivel de uso tecnológico se encuentra su empresa (equipos,</a:t>
            </a:r>
          </a:p>
          <a:p>
            <a:r>
              <a:rPr lang="es-ES" b="1" dirty="0" smtClean="0">
                <a:solidFill>
                  <a:schemeClr val="tx2">
                    <a:lumMod val="75000"/>
                  </a:schemeClr>
                </a:solidFill>
                <a:latin typeface="Arial"/>
              </a:rPr>
              <a:t>Software, uso de redes sociales, página web, entre otras</a:t>
            </a:r>
            <a:r>
              <a:rPr lang="en-US" b="1" dirty="0" smtClean="0">
                <a:solidFill>
                  <a:schemeClr val="tx2">
                    <a:lumMod val="75000"/>
                  </a:schemeClr>
                </a:solidFill>
                <a:latin typeface="Arial"/>
              </a:rPr>
              <a:t>?</a:t>
            </a:r>
            <a:endParaRPr lang="es-ES" b="1" dirty="0">
              <a:solidFill>
                <a:schemeClr val="tx2">
                  <a:lumMod val="75000"/>
                </a:schemeClr>
              </a:solidFill>
            </a:endParaRPr>
          </a:p>
        </p:txBody>
      </p:sp>
      <p:sp>
        <p:nvSpPr>
          <p:cNvPr id="7" name="6 CuadroTexto"/>
          <p:cNvSpPr txBox="1"/>
          <p:nvPr/>
        </p:nvSpPr>
        <p:spPr>
          <a:xfrm>
            <a:off x="1187624" y="6165304"/>
            <a:ext cx="2160240" cy="276999"/>
          </a:xfrm>
          <a:prstGeom prst="rect">
            <a:avLst/>
          </a:prstGeom>
          <a:noFill/>
        </p:spPr>
        <p:txBody>
          <a:bodyPr wrap="square" rtlCol="0">
            <a:spAutoFit/>
          </a:bodyPr>
          <a:lstStyle/>
          <a:p>
            <a:r>
              <a:rPr lang="es-ES" sz="1200" dirty="0" smtClean="0">
                <a:latin typeface="Arial" pitchFamily="34" charset="0"/>
                <a:cs typeface="Arial" pitchFamily="34" charset="0"/>
              </a:rPr>
              <a:t>Fuente: Encuestas</a:t>
            </a:r>
            <a:endParaRPr lang="es-ES" sz="1200" dirty="0">
              <a:latin typeface="Arial" pitchFamily="34" charset="0"/>
              <a:cs typeface="Arial"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5" name="Rectangle 3"/>
          <p:cNvSpPr>
            <a:spLocks noChangeArrowheads="1"/>
          </p:cNvSpPr>
          <p:nvPr/>
        </p:nvSpPr>
        <p:spPr bwMode="auto">
          <a:xfrm>
            <a:off x="0" y="414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8" name="Rectangle 3"/>
          <p:cNvSpPr>
            <a:spLocks noChangeArrowheads="1"/>
          </p:cNvSpPr>
          <p:nvPr/>
        </p:nvSpPr>
        <p:spPr bwMode="auto">
          <a:xfrm>
            <a:off x="0" y="3752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39938" name="Gráfico 26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142" y="1269546"/>
            <a:ext cx="7115274" cy="3095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10 Tabla"/>
          <p:cNvGraphicFramePr>
            <a:graphicFrameLocks noGrp="1"/>
          </p:cNvGraphicFramePr>
          <p:nvPr>
            <p:extLst>
              <p:ext uri="{D42A27DB-BD31-4B8C-83A1-F6EECF244321}">
                <p14:modId xmlns:p14="http://schemas.microsoft.com/office/powerpoint/2010/main" val="243739293"/>
              </p:ext>
            </p:extLst>
          </p:nvPr>
        </p:nvGraphicFramePr>
        <p:xfrm>
          <a:off x="1205399" y="4549104"/>
          <a:ext cx="7111016" cy="1472184"/>
        </p:xfrm>
        <a:graphic>
          <a:graphicData uri="http://schemas.openxmlformats.org/drawingml/2006/table">
            <a:tbl>
              <a:tblPr firstRow="1" firstCol="1" bandRow="1"/>
              <a:tblGrid>
                <a:gridCol w="2844406"/>
                <a:gridCol w="2133305"/>
                <a:gridCol w="2133305"/>
              </a:tblGrid>
              <a:tr h="190500">
                <a:tc>
                  <a:txBody>
                    <a:bodyPr/>
                    <a:lstStyle/>
                    <a:p>
                      <a:endParaRPr lang="es-ES" sz="1000">
                        <a:effectLst/>
                        <a:latin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Frecuencia</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Porcentaje</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Muy Alto</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63</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35,39%</a:t>
                      </a:r>
                      <a:endParaRPr lang="es-ES" sz="1100">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Alto</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95</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53,37%</a:t>
                      </a:r>
                      <a:endParaRPr lang="es-ES" sz="1100">
                        <a:effectLst/>
                        <a:latin typeface="Calibri"/>
                        <a:ea typeface="Calibri"/>
                        <a:cs typeface="Times New Roman"/>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Moderado</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15</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8,43%</a:t>
                      </a:r>
                      <a:endParaRPr lang="es-ES" sz="1100">
                        <a:effectLst/>
                        <a:latin typeface="Calibri"/>
                        <a:ea typeface="Calibri"/>
                        <a:cs typeface="Times New Roman"/>
                      </a:endParaRPr>
                    </a:p>
                  </a:txBody>
                  <a:tcPr marL="68580" marR="68580" marT="0" marB="0">
                    <a:lnL>
                      <a:noFill/>
                    </a:lnL>
                    <a:lnR>
                      <a:noFill/>
                    </a:lnR>
                    <a:lnT>
                      <a:noFill/>
                    </a:lnT>
                    <a:lnB>
                      <a:noFill/>
                    </a:lnB>
                    <a:solidFill>
                      <a:srgbClr val="EAF1DD"/>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Bajo</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4</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2,25%</a:t>
                      </a:r>
                      <a:endParaRPr lang="es-ES" sz="1100">
                        <a:effectLst/>
                        <a:latin typeface="Calibri"/>
                        <a:ea typeface="Calibri"/>
                        <a:cs typeface="Times New Roman"/>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Muy Bajo</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0,56%</a:t>
                      </a:r>
                      <a:endParaRPr lang="es-ES" sz="1100">
                        <a:effectLst/>
                        <a:latin typeface="Calibri"/>
                        <a:ea typeface="Calibri"/>
                        <a:cs typeface="Times New Roman"/>
                      </a:endParaRPr>
                    </a:p>
                  </a:txBody>
                  <a:tcPr marL="68580" marR="68580" marT="0" marB="0">
                    <a:lnL>
                      <a:noFill/>
                    </a:lnL>
                    <a:lnR>
                      <a:noFill/>
                    </a:lnR>
                    <a:lnT>
                      <a:noFill/>
                    </a:lnT>
                    <a:lnB>
                      <a:noFill/>
                    </a:lnB>
                    <a:solidFill>
                      <a:srgbClr val="EAF1DD"/>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Total</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178</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dirty="0">
                          <a:solidFill>
                            <a:srgbClr val="000000"/>
                          </a:solidFill>
                          <a:effectLst/>
                          <a:latin typeface="Calibri"/>
                          <a:ea typeface="Times New Roman"/>
                          <a:cs typeface="Times New Roman"/>
                        </a:rPr>
                        <a:t>100,00%</a:t>
                      </a:r>
                      <a:endParaRPr lang="es-ES" sz="110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29999468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28208" y="467380"/>
            <a:ext cx="7699544" cy="646331"/>
          </a:xfrm>
          <a:prstGeom prst="rect">
            <a:avLst/>
          </a:prstGeom>
        </p:spPr>
        <p:txBody>
          <a:bodyPr wrap="none">
            <a:spAutoFit/>
          </a:bodyPr>
          <a:lstStyle/>
          <a:p>
            <a:r>
              <a:rPr lang="es-ES" b="1" dirty="0" smtClean="0">
                <a:solidFill>
                  <a:schemeClr val="tx2">
                    <a:lumMod val="75000"/>
                  </a:schemeClr>
                </a:solidFill>
                <a:latin typeface="Arial"/>
              </a:rPr>
              <a:t>Cómo contribuye su empresa al desarrollo económico y social en su</a:t>
            </a:r>
          </a:p>
          <a:p>
            <a:r>
              <a:rPr lang="es-ES" b="1" dirty="0" smtClean="0">
                <a:solidFill>
                  <a:schemeClr val="tx2">
                    <a:lumMod val="75000"/>
                  </a:schemeClr>
                </a:solidFill>
                <a:latin typeface="Arial"/>
              </a:rPr>
              <a:t>ciudad</a:t>
            </a:r>
            <a:r>
              <a:rPr lang="en-US" b="1" dirty="0" smtClean="0">
                <a:solidFill>
                  <a:schemeClr val="tx2">
                    <a:lumMod val="75000"/>
                  </a:schemeClr>
                </a:solidFill>
                <a:latin typeface="Arial"/>
              </a:rPr>
              <a:t>?</a:t>
            </a:r>
            <a:endParaRPr lang="es-ES" b="1" dirty="0">
              <a:solidFill>
                <a:schemeClr val="tx2">
                  <a:lumMod val="75000"/>
                </a:schemeClr>
              </a:solidFill>
            </a:endParaRPr>
          </a:p>
        </p:txBody>
      </p:sp>
      <p:sp>
        <p:nvSpPr>
          <p:cNvPr id="7" name="6 CuadroTexto"/>
          <p:cNvSpPr txBox="1"/>
          <p:nvPr/>
        </p:nvSpPr>
        <p:spPr>
          <a:xfrm>
            <a:off x="1187624" y="6165304"/>
            <a:ext cx="2160240" cy="276999"/>
          </a:xfrm>
          <a:prstGeom prst="rect">
            <a:avLst/>
          </a:prstGeom>
          <a:noFill/>
        </p:spPr>
        <p:txBody>
          <a:bodyPr wrap="square" rtlCol="0">
            <a:spAutoFit/>
          </a:bodyPr>
          <a:lstStyle/>
          <a:p>
            <a:r>
              <a:rPr lang="es-ES" sz="1200" dirty="0" smtClean="0">
                <a:latin typeface="Arial" pitchFamily="34" charset="0"/>
                <a:cs typeface="Arial" pitchFamily="34" charset="0"/>
              </a:rPr>
              <a:t>Fuente: Encuestas</a:t>
            </a:r>
            <a:endParaRPr lang="es-ES" sz="1200" dirty="0">
              <a:latin typeface="Arial" pitchFamily="34" charset="0"/>
              <a:cs typeface="Arial"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5" name="Rectangle 3"/>
          <p:cNvSpPr>
            <a:spLocks noChangeArrowheads="1"/>
          </p:cNvSpPr>
          <p:nvPr/>
        </p:nvSpPr>
        <p:spPr bwMode="auto">
          <a:xfrm>
            <a:off x="0" y="414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8" name="Rectangle 3"/>
          <p:cNvSpPr>
            <a:spLocks noChangeArrowheads="1"/>
          </p:cNvSpPr>
          <p:nvPr/>
        </p:nvSpPr>
        <p:spPr bwMode="auto">
          <a:xfrm>
            <a:off x="0" y="3752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41987" name="Gráfico 11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631" y="1350962"/>
            <a:ext cx="7526809" cy="30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15 Tabla"/>
          <p:cNvGraphicFramePr>
            <a:graphicFrameLocks noGrp="1"/>
          </p:cNvGraphicFramePr>
          <p:nvPr>
            <p:extLst>
              <p:ext uri="{D42A27DB-BD31-4B8C-83A1-F6EECF244321}">
                <p14:modId xmlns:p14="http://schemas.microsoft.com/office/powerpoint/2010/main" val="2216214003"/>
              </p:ext>
            </p:extLst>
          </p:nvPr>
        </p:nvGraphicFramePr>
        <p:xfrm>
          <a:off x="1028208" y="4621112"/>
          <a:ext cx="7504231" cy="1472184"/>
        </p:xfrm>
        <a:graphic>
          <a:graphicData uri="http://schemas.openxmlformats.org/drawingml/2006/table">
            <a:tbl>
              <a:tblPr firstRow="1" firstCol="1" bandRow="1"/>
              <a:tblGrid>
                <a:gridCol w="3639391"/>
                <a:gridCol w="1932420"/>
                <a:gridCol w="1932420"/>
              </a:tblGrid>
              <a:tr h="190500">
                <a:tc>
                  <a:txBody>
                    <a:bodyPr/>
                    <a:lstStyle/>
                    <a:p>
                      <a:endParaRPr lang="es-ES" sz="1000">
                        <a:effectLst/>
                        <a:latin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Frecuencia</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Porcentaje</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Fuentes de Trabajo</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148</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25,61%</a:t>
                      </a:r>
                      <a:endParaRPr lang="es-ES" sz="1100">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Impuestos</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177</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30,62%</a:t>
                      </a:r>
                      <a:endParaRPr lang="es-ES" sz="1100">
                        <a:effectLst/>
                        <a:latin typeface="Calibri"/>
                        <a:ea typeface="Calibri"/>
                        <a:cs typeface="Times New Roman"/>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Comercio</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131</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22,66%</a:t>
                      </a:r>
                      <a:endParaRPr lang="es-ES" sz="1100">
                        <a:effectLst/>
                        <a:latin typeface="Calibri"/>
                        <a:ea typeface="Calibri"/>
                        <a:cs typeface="Times New Roman"/>
                      </a:endParaRPr>
                    </a:p>
                  </a:txBody>
                  <a:tcPr marL="68580" marR="68580" marT="0" marB="0">
                    <a:lnL>
                      <a:noFill/>
                    </a:lnL>
                    <a:lnR>
                      <a:noFill/>
                    </a:lnR>
                    <a:lnT>
                      <a:noFill/>
                    </a:lnT>
                    <a:lnB>
                      <a:noFill/>
                    </a:lnB>
                    <a:solidFill>
                      <a:srgbClr val="EAF1DD"/>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Satisfacción Necesidades</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98</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16,96%</a:t>
                      </a:r>
                      <a:endParaRPr lang="es-ES" sz="1100">
                        <a:effectLst/>
                        <a:latin typeface="Calibri"/>
                        <a:ea typeface="Calibri"/>
                        <a:cs typeface="Times New Roman"/>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Otra</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24</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4,15%</a:t>
                      </a:r>
                      <a:endParaRPr lang="es-ES" sz="1100">
                        <a:effectLst/>
                        <a:latin typeface="Calibri"/>
                        <a:ea typeface="Calibri"/>
                        <a:cs typeface="Times New Roman"/>
                      </a:endParaRPr>
                    </a:p>
                  </a:txBody>
                  <a:tcPr marL="68580" marR="68580" marT="0" marB="0">
                    <a:lnL>
                      <a:noFill/>
                    </a:lnL>
                    <a:lnR>
                      <a:noFill/>
                    </a:lnR>
                    <a:lnT>
                      <a:noFill/>
                    </a:lnT>
                    <a:lnB>
                      <a:noFill/>
                    </a:lnB>
                    <a:solidFill>
                      <a:srgbClr val="EAF1DD"/>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Total</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578</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dirty="0">
                          <a:solidFill>
                            <a:srgbClr val="000000"/>
                          </a:solidFill>
                          <a:effectLst/>
                          <a:latin typeface="Calibri"/>
                          <a:ea typeface="Times New Roman"/>
                          <a:cs typeface="Times New Roman"/>
                        </a:rPr>
                        <a:t>100,00%</a:t>
                      </a:r>
                      <a:endParaRPr lang="es-ES" sz="110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840767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143000"/>
          </a:xfrm>
        </p:spPr>
        <p:txBody>
          <a:bodyPr>
            <a:normAutofit fontScale="90000"/>
          </a:bodyPr>
          <a:lstStyle/>
          <a:p>
            <a:r>
              <a:rPr lang="es-ES" dirty="0" smtClean="0">
                <a:solidFill>
                  <a:schemeClr val="accent1">
                    <a:lumMod val="75000"/>
                  </a:schemeClr>
                </a:solidFill>
                <a:latin typeface="Arial" pitchFamily="34" charset="0"/>
                <a:cs typeface="Arial" pitchFamily="34" charset="0"/>
              </a:rPr>
              <a:t>DESCRIPCIÓN DEL PROYECTO</a:t>
            </a:r>
            <a:endParaRPr lang="es-ES" dirty="0">
              <a:solidFill>
                <a:schemeClr val="accent1">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457200" y="1340768"/>
            <a:ext cx="8229600" cy="5256584"/>
          </a:xfrm>
        </p:spPr>
        <p:txBody>
          <a:bodyPr>
            <a:noAutofit/>
          </a:bodyPr>
          <a:lstStyle/>
          <a:p>
            <a:pPr marL="0" indent="0">
              <a:buNone/>
            </a:pPr>
            <a:r>
              <a:rPr lang="es-ES" sz="1900" dirty="0" smtClean="0">
                <a:latin typeface="Arial" pitchFamily="34" charset="0"/>
                <a:cs typeface="Arial" pitchFamily="34" charset="0"/>
              </a:rPr>
              <a:t>El proyecto de investigación se desarrollará en el Sector Sur del DMQ, con el fin de obtener información primaria y secundaria sobre la estructura administrativa y financiera en los períodos seleccionados. Mediante la aplicación de una encuesta personal a los mandos medios y altos de la PYMES.</a:t>
            </a:r>
          </a:p>
          <a:p>
            <a:pPr marL="2171700" lvl="5" indent="0">
              <a:buNone/>
            </a:pPr>
            <a:r>
              <a:rPr lang="es-ES" sz="1400" dirty="0" smtClean="0">
                <a:latin typeface="Arial" pitchFamily="34" charset="0"/>
                <a:cs typeface="Arial" pitchFamily="34" charset="0"/>
              </a:rPr>
              <a:t>Gestión Administrativa</a:t>
            </a:r>
          </a:p>
          <a:p>
            <a:pPr marL="2914650" lvl="6">
              <a:buClr>
                <a:srgbClr val="FFC000"/>
              </a:buClr>
              <a:buFont typeface="Wingdings" pitchFamily="2" charset="2"/>
              <a:buChar char="v"/>
            </a:pPr>
            <a:r>
              <a:rPr lang="es-ES" sz="1400" dirty="0" smtClean="0">
                <a:latin typeface="Arial" pitchFamily="34" charset="0"/>
                <a:cs typeface="Arial" pitchFamily="34" charset="0"/>
              </a:rPr>
              <a:t>Dirección</a:t>
            </a:r>
          </a:p>
          <a:p>
            <a:pPr marL="2914650" lvl="6">
              <a:buClr>
                <a:srgbClr val="FFC000"/>
              </a:buClr>
              <a:buFont typeface="Wingdings" pitchFamily="2" charset="2"/>
              <a:buChar char="v"/>
            </a:pPr>
            <a:r>
              <a:rPr lang="es-ES" sz="1400" dirty="0" smtClean="0">
                <a:latin typeface="Arial" pitchFamily="34" charset="0"/>
                <a:cs typeface="Arial" pitchFamily="34" charset="0"/>
              </a:rPr>
              <a:t>Organización </a:t>
            </a:r>
          </a:p>
          <a:p>
            <a:pPr marL="2914650" lvl="6">
              <a:buClr>
                <a:srgbClr val="FFC000"/>
              </a:buClr>
              <a:buFont typeface="Wingdings" pitchFamily="2" charset="2"/>
              <a:buChar char="v"/>
            </a:pPr>
            <a:r>
              <a:rPr lang="es-ES" sz="1400" dirty="0" smtClean="0">
                <a:latin typeface="Arial" pitchFamily="34" charset="0"/>
                <a:cs typeface="Arial" pitchFamily="34" charset="0"/>
              </a:rPr>
              <a:t>Control de gestión administrativa</a:t>
            </a:r>
          </a:p>
          <a:p>
            <a:pPr marL="2171700" lvl="5" indent="0">
              <a:buNone/>
            </a:pPr>
            <a:r>
              <a:rPr lang="es-ES" sz="1400" dirty="0" smtClean="0">
                <a:latin typeface="Arial" pitchFamily="34" charset="0"/>
                <a:cs typeface="Arial" pitchFamily="34" charset="0"/>
              </a:rPr>
              <a:t>Información Contable y Financiera:</a:t>
            </a:r>
          </a:p>
          <a:p>
            <a:pPr marL="2914650" lvl="6">
              <a:buClr>
                <a:srgbClr val="00B050"/>
              </a:buClr>
              <a:buFont typeface="Wingdings" pitchFamily="2" charset="2"/>
              <a:buChar char="v"/>
            </a:pPr>
            <a:r>
              <a:rPr lang="es-ES" sz="1400" dirty="0" smtClean="0">
                <a:latin typeface="Arial" pitchFamily="34" charset="0"/>
                <a:cs typeface="Arial" pitchFamily="34" charset="0"/>
              </a:rPr>
              <a:t>Ventas</a:t>
            </a:r>
          </a:p>
          <a:p>
            <a:pPr marL="2914650" lvl="6">
              <a:buClr>
                <a:srgbClr val="00B050"/>
              </a:buClr>
              <a:buFont typeface="Wingdings" pitchFamily="2" charset="2"/>
              <a:buChar char="v"/>
            </a:pPr>
            <a:r>
              <a:rPr lang="es-ES" sz="1400" dirty="0" smtClean="0">
                <a:latin typeface="Arial" pitchFamily="34" charset="0"/>
                <a:cs typeface="Arial" pitchFamily="34" charset="0"/>
              </a:rPr>
              <a:t>Gastos</a:t>
            </a:r>
          </a:p>
          <a:p>
            <a:pPr marL="2914650" lvl="6">
              <a:buClr>
                <a:srgbClr val="00B050"/>
              </a:buClr>
              <a:buFont typeface="Wingdings" pitchFamily="2" charset="2"/>
              <a:buChar char="v"/>
            </a:pPr>
            <a:r>
              <a:rPr lang="es-ES" sz="1400" dirty="0" smtClean="0">
                <a:latin typeface="Arial" pitchFamily="34" charset="0"/>
                <a:cs typeface="Arial" pitchFamily="34" charset="0"/>
              </a:rPr>
              <a:t>Activos</a:t>
            </a:r>
          </a:p>
          <a:p>
            <a:pPr marL="2914650" lvl="6">
              <a:buClr>
                <a:srgbClr val="00B050"/>
              </a:buClr>
              <a:buFont typeface="Wingdings" pitchFamily="2" charset="2"/>
              <a:buChar char="v"/>
            </a:pPr>
            <a:r>
              <a:rPr lang="es-ES" sz="1400" dirty="0" smtClean="0">
                <a:latin typeface="Arial" pitchFamily="34" charset="0"/>
                <a:cs typeface="Arial" pitchFamily="34" charset="0"/>
              </a:rPr>
              <a:t>Pasivos</a:t>
            </a:r>
          </a:p>
          <a:p>
            <a:pPr marL="2914650" lvl="6">
              <a:buClr>
                <a:srgbClr val="00B050"/>
              </a:buClr>
              <a:buFont typeface="Wingdings" pitchFamily="2" charset="2"/>
              <a:buChar char="v"/>
            </a:pPr>
            <a:r>
              <a:rPr lang="es-ES" sz="1400" dirty="0" smtClean="0">
                <a:latin typeface="Arial" pitchFamily="34" charset="0"/>
                <a:cs typeface="Arial" pitchFamily="34" charset="0"/>
              </a:rPr>
              <a:t>Políticas Financieras</a:t>
            </a:r>
          </a:p>
          <a:p>
            <a:pPr marL="2686050" lvl="6" indent="0">
              <a:buNone/>
            </a:pPr>
            <a:endParaRPr lang="es-ES" sz="1400" dirty="0" smtClean="0">
              <a:latin typeface="Arial" pitchFamily="34" charset="0"/>
              <a:cs typeface="Arial" pitchFamily="34" charset="0"/>
            </a:endParaRPr>
          </a:p>
          <a:p>
            <a:pPr marL="0" indent="0">
              <a:buNone/>
            </a:pPr>
            <a:r>
              <a:rPr lang="es-ES" sz="1900" dirty="0" smtClean="0">
                <a:latin typeface="Arial" pitchFamily="34" charset="0"/>
                <a:cs typeface="Arial" pitchFamily="34" charset="0"/>
              </a:rPr>
              <a:t>Con esta información se estructuran los datos consolidados promedio, data que permite evaluar el sector y comparar con indicadores sociales y económicos que ayuden a determinar el impacto que ha generado.</a:t>
            </a:r>
          </a:p>
        </p:txBody>
      </p:sp>
    </p:spTree>
    <p:extLst>
      <p:ext uri="{BB962C8B-B14F-4D97-AF65-F5344CB8AC3E}">
        <p14:creationId xmlns:p14="http://schemas.microsoft.com/office/powerpoint/2010/main" val="24686271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380510" y="467380"/>
            <a:ext cx="3813865" cy="369332"/>
          </a:xfrm>
          <a:prstGeom prst="rect">
            <a:avLst/>
          </a:prstGeom>
        </p:spPr>
        <p:txBody>
          <a:bodyPr wrap="none">
            <a:spAutoFit/>
          </a:bodyPr>
          <a:lstStyle/>
          <a:p>
            <a:r>
              <a:rPr lang="en-US" b="1" dirty="0" smtClean="0">
                <a:solidFill>
                  <a:schemeClr val="tx2">
                    <a:lumMod val="75000"/>
                  </a:schemeClr>
                </a:solidFill>
                <a:latin typeface="Arial"/>
              </a:rPr>
              <a:t>En </a:t>
            </a:r>
            <a:r>
              <a:rPr lang="en-US" b="1" dirty="0" err="1" smtClean="0">
                <a:solidFill>
                  <a:schemeClr val="tx2">
                    <a:lumMod val="75000"/>
                  </a:schemeClr>
                </a:solidFill>
                <a:latin typeface="Arial"/>
              </a:rPr>
              <a:t>qué</a:t>
            </a:r>
            <a:r>
              <a:rPr lang="en-US" b="1" dirty="0" smtClean="0">
                <a:solidFill>
                  <a:schemeClr val="tx2">
                    <a:lumMod val="75000"/>
                  </a:schemeClr>
                </a:solidFill>
                <a:latin typeface="Arial"/>
              </a:rPr>
              <a:t> factor </a:t>
            </a:r>
            <a:r>
              <a:rPr lang="en-US" b="1" dirty="0" err="1" smtClean="0">
                <a:solidFill>
                  <a:schemeClr val="tx2">
                    <a:lumMod val="75000"/>
                  </a:schemeClr>
                </a:solidFill>
                <a:latin typeface="Arial"/>
              </a:rPr>
              <a:t>afecta</a:t>
            </a:r>
            <a:r>
              <a:rPr lang="en-US" b="1" dirty="0" smtClean="0">
                <a:solidFill>
                  <a:schemeClr val="tx2">
                    <a:lumMod val="75000"/>
                  </a:schemeClr>
                </a:solidFill>
                <a:latin typeface="Arial"/>
              </a:rPr>
              <a:t> </a:t>
            </a:r>
            <a:r>
              <a:rPr lang="en-US" b="1" dirty="0" err="1" smtClean="0">
                <a:solidFill>
                  <a:schemeClr val="tx2">
                    <a:lumMod val="75000"/>
                  </a:schemeClr>
                </a:solidFill>
                <a:latin typeface="Arial"/>
              </a:rPr>
              <a:t>su</a:t>
            </a:r>
            <a:r>
              <a:rPr lang="en-US" b="1" dirty="0" smtClean="0">
                <a:solidFill>
                  <a:schemeClr val="tx2">
                    <a:lumMod val="75000"/>
                  </a:schemeClr>
                </a:solidFill>
                <a:latin typeface="Arial"/>
              </a:rPr>
              <a:t> </a:t>
            </a:r>
            <a:r>
              <a:rPr lang="en-US" b="1" dirty="0" err="1" smtClean="0">
                <a:solidFill>
                  <a:schemeClr val="tx2">
                    <a:lumMod val="75000"/>
                  </a:schemeClr>
                </a:solidFill>
                <a:latin typeface="Arial"/>
              </a:rPr>
              <a:t>negocio</a:t>
            </a:r>
            <a:r>
              <a:rPr lang="en-US" b="1" dirty="0" smtClean="0">
                <a:solidFill>
                  <a:schemeClr val="tx2">
                    <a:lumMod val="75000"/>
                  </a:schemeClr>
                </a:solidFill>
                <a:latin typeface="Arial"/>
              </a:rPr>
              <a:t>?</a:t>
            </a:r>
            <a:endParaRPr lang="es-ES" b="1" dirty="0">
              <a:solidFill>
                <a:schemeClr val="tx2">
                  <a:lumMod val="75000"/>
                </a:schemeClr>
              </a:solidFill>
            </a:endParaRPr>
          </a:p>
        </p:txBody>
      </p:sp>
      <p:sp>
        <p:nvSpPr>
          <p:cNvPr id="7" name="6 CuadroTexto"/>
          <p:cNvSpPr txBox="1"/>
          <p:nvPr/>
        </p:nvSpPr>
        <p:spPr>
          <a:xfrm>
            <a:off x="1187624" y="6165304"/>
            <a:ext cx="2160240" cy="276999"/>
          </a:xfrm>
          <a:prstGeom prst="rect">
            <a:avLst/>
          </a:prstGeom>
          <a:noFill/>
        </p:spPr>
        <p:txBody>
          <a:bodyPr wrap="square" rtlCol="0">
            <a:spAutoFit/>
          </a:bodyPr>
          <a:lstStyle/>
          <a:p>
            <a:r>
              <a:rPr lang="es-ES" sz="1200" dirty="0" smtClean="0">
                <a:latin typeface="Arial" pitchFamily="34" charset="0"/>
                <a:cs typeface="Arial" pitchFamily="34" charset="0"/>
              </a:rPr>
              <a:t>Fuente: Encuestas</a:t>
            </a:r>
            <a:endParaRPr lang="es-ES" sz="1200" dirty="0">
              <a:latin typeface="Arial" pitchFamily="34" charset="0"/>
              <a:cs typeface="Arial"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5" name="Rectangle 3"/>
          <p:cNvSpPr>
            <a:spLocks noChangeArrowheads="1"/>
          </p:cNvSpPr>
          <p:nvPr/>
        </p:nvSpPr>
        <p:spPr bwMode="auto">
          <a:xfrm>
            <a:off x="0" y="414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47105" name="Gráfico 15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488" y="980728"/>
            <a:ext cx="6317855"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15 Tabla"/>
          <p:cNvGraphicFramePr>
            <a:graphicFrameLocks noGrp="1"/>
          </p:cNvGraphicFramePr>
          <p:nvPr>
            <p:extLst>
              <p:ext uri="{D42A27DB-BD31-4B8C-83A1-F6EECF244321}">
                <p14:modId xmlns:p14="http://schemas.microsoft.com/office/powerpoint/2010/main" val="3872169516"/>
              </p:ext>
            </p:extLst>
          </p:nvPr>
        </p:nvGraphicFramePr>
        <p:xfrm>
          <a:off x="1350487" y="4581128"/>
          <a:ext cx="6317855" cy="1472184"/>
        </p:xfrm>
        <a:graphic>
          <a:graphicData uri="http://schemas.openxmlformats.org/drawingml/2006/table">
            <a:tbl>
              <a:tblPr firstRow="1" firstCol="1" bandRow="1"/>
              <a:tblGrid>
                <a:gridCol w="3595619"/>
                <a:gridCol w="1361118"/>
                <a:gridCol w="1361118"/>
              </a:tblGrid>
              <a:tr h="190500">
                <a:tc>
                  <a:txBody>
                    <a:bodyPr/>
                    <a:lstStyle/>
                    <a:p>
                      <a:endParaRPr lang="es-ES" sz="1000">
                        <a:effectLst/>
                        <a:latin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Frecuencia</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effectLst/>
                          <a:latin typeface="Calibri"/>
                          <a:ea typeface="Times New Roman"/>
                          <a:cs typeface="Times New Roman"/>
                        </a:rPr>
                        <a:t>Porcentaje</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Reducción de Ventas</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158</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24,53%</a:t>
                      </a:r>
                      <a:endParaRPr lang="es-ES" sz="1100">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Incremento de Costos</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156</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24,22%</a:t>
                      </a:r>
                      <a:endParaRPr lang="es-ES" sz="1100">
                        <a:effectLst/>
                        <a:latin typeface="Calibri"/>
                        <a:ea typeface="Calibri"/>
                        <a:cs typeface="Times New Roman"/>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Reducción de Empleo</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131</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20,34%</a:t>
                      </a:r>
                      <a:endParaRPr lang="es-ES" sz="1100">
                        <a:effectLst/>
                        <a:latin typeface="Calibri"/>
                        <a:ea typeface="Calibri"/>
                        <a:cs typeface="Times New Roman"/>
                      </a:endParaRPr>
                    </a:p>
                  </a:txBody>
                  <a:tcPr marL="68580" marR="68580" marT="0" marB="0">
                    <a:lnL>
                      <a:noFill/>
                    </a:lnL>
                    <a:lnR>
                      <a:noFill/>
                    </a:lnR>
                    <a:lnT>
                      <a:noFill/>
                    </a:lnT>
                    <a:lnB>
                      <a:noFill/>
                    </a:lnB>
                    <a:solidFill>
                      <a:srgbClr val="EAF1DD"/>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Reducción de Utilidades o Pérdidas</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158</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24,53%</a:t>
                      </a:r>
                      <a:endParaRPr lang="es-ES" sz="1100">
                        <a:effectLst/>
                        <a:latin typeface="Calibri"/>
                        <a:ea typeface="Calibri"/>
                        <a:cs typeface="Times New Roman"/>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Otras</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41</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6,37%</a:t>
                      </a:r>
                      <a:endParaRPr lang="es-ES" sz="1100">
                        <a:effectLst/>
                        <a:latin typeface="Calibri"/>
                        <a:ea typeface="Calibri"/>
                        <a:cs typeface="Times New Roman"/>
                      </a:endParaRPr>
                    </a:p>
                  </a:txBody>
                  <a:tcPr marL="68580" marR="68580" marT="0" marB="0">
                    <a:lnL>
                      <a:noFill/>
                    </a:lnL>
                    <a:lnR>
                      <a:noFill/>
                    </a:lnR>
                    <a:lnT>
                      <a:noFill/>
                    </a:lnT>
                    <a:lnB>
                      <a:noFill/>
                    </a:lnB>
                    <a:solidFill>
                      <a:srgbClr val="EAF1DD"/>
                    </a:solidFill>
                  </a:tcPr>
                </a:tc>
              </a:tr>
              <a:tr h="190500">
                <a:tc>
                  <a:txBody>
                    <a:bodyPr/>
                    <a:lstStyle/>
                    <a:p>
                      <a:pPr algn="r">
                        <a:lnSpc>
                          <a:spcPct val="115000"/>
                        </a:lnSpc>
                        <a:spcAft>
                          <a:spcPts val="0"/>
                        </a:spcAft>
                      </a:pPr>
                      <a:r>
                        <a:rPr lang="es-ES" sz="1200" b="1" i="1">
                          <a:solidFill>
                            <a:srgbClr val="000000"/>
                          </a:solidFill>
                          <a:effectLst/>
                          <a:latin typeface="Calibri"/>
                          <a:ea typeface="Times New Roman"/>
                          <a:cs typeface="Times New Roman"/>
                        </a:rPr>
                        <a:t>Total</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Calibri"/>
                          <a:ea typeface="Times New Roman"/>
                          <a:cs typeface="Times New Roman"/>
                        </a:rPr>
                        <a:t>644</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dirty="0">
                          <a:solidFill>
                            <a:srgbClr val="000000"/>
                          </a:solidFill>
                          <a:effectLst/>
                          <a:latin typeface="Calibri"/>
                          <a:ea typeface="Times New Roman"/>
                          <a:cs typeface="Times New Roman"/>
                        </a:rPr>
                        <a:t>100,00%</a:t>
                      </a:r>
                      <a:endParaRPr lang="es-ES" sz="110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5030125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39552" y="2276872"/>
            <a:ext cx="8229600" cy="1143000"/>
          </a:xfrm>
        </p:spPr>
        <p:txBody>
          <a:bodyPr>
            <a:noAutofit/>
          </a:bodyPr>
          <a:lstStyle/>
          <a:p>
            <a:r>
              <a:rPr lang="es-ES" b="1" dirty="0" smtClean="0">
                <a:solidFill>
                  <a:schemeClr val="accent1">
                    <a:lumMod val="75000"/>
                  </a:schemeClr>
                </a:solidFill>
                <a:latin typeface="Arial" pitchFamily="34" charset="0"/>
                <a:cs typeface="Arial" pitchFamily="34" charset="0"/>
              </a:rPr>
              <a:t>PROPUESTA</a:t>
            </a:r>
            <a:endParaRPr lang="es-ES" b="1" dirty="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23018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Autofit/>
          </a:bodyPr>
          <a:lstStyle/>
          <a:p>
            <a:r>
              <a:rPr lang="es-ES" sz="1800" b="1" dirty="0" smtClean="0">
                <a:solidFill>
                  <a:schemeClr val="accent1">
                    <a:lumMod val="75000"/>
                  </a:schemeClr>
                </a:solidFill>
                <a:latin typeface="Arial" pitchFamily="34" charset="0"/>
                <a:cs typeface="Arial" pitchFamily="34" charset="0"/>
              </a:rPr>
              <a:t>GESTIÓN ADMINISTRATIVA DE LAS PYMES DEL SECTOR SUR DEL DMQ.</a:t>
            </a:r>
            <a:endParaRPr lang="es-ES" sz="1800" b="1" dirty="0">
              <a:solidFill>
                <a:schemeClr val="accent1">
                  <a:lumMod val="75000"/>
                </a:schemeClr>
              </a:solidFill>
              <a:latin typeface="Arial" pitchFamily="34" charset="0"/>
              <a:cs typeface="Arial" pitchFamily="34" charset="0"/>
            </a:endParaRPr>
          </a:p>
        </p:txBody>
      </p:sp>
      <p:sp>
        <p:nvSpPr>
          <p:cNvPr id="5" name="4 CuadroTexto"/>
          <p:cNvSpPr txBox="1"/>
          <p:nvPr/>
        </p:nvSpPr>
        <p:spPr>
          <a:xfrm>
            <a:off x="899591" y="1052736"/>
            <a:ext cx="2160241" cy="338554"/>
          </a:xfrm>
          <a:prstGeom prst="rect">
            <a:avLst/>
          </a:prstGeom>
          <a:noFill/>
        </p:spPr>
        <p:txBody>
          <a:bodyPr wrap="square" rtlCol="0">
            <a:spAutoFit/>
          </a:bodyPr>
          <a:lstStyle/>
          <a:p>
            <a:r>
              <a:rPr lang="es-ES" sz="1600" b="1" dirty="0" smtClean="0">
                <a:solidFill>
                  <a:schemeClr val="tx2"/>
                </a:solidFill>
                <a:latin typeface="Arial" pitchFamily="34" charset="0"/>
                <a:cs typeface="Arial" pitchFamily="34" charset="0"/>
              </a:rPr>
              <a:t>PLANIFICACIÓN</a:t>
            </a:r>
            <a:endParaRPr lang="es-ES" sz="1600" b="1" dirty="0">
              <a:solidFill>
                <a:schemeClr val="tx2"/>
              </a:solidFill>
              <a:latin typeface="Arial" pitchFamily="34" charset="0"/>
              <a:cs typeface="Arial"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2898574889"/>
              </p:ext>
            </p:extLst>
          </p:nvPr>
        </p:nvGraphicFramePr>
        <p:xfrm>
          <a:off x="1043610" y="1556792"/>
          <a:ext cx="7272806" cy="4451604"/>
        </p:xfrm>
        <a:graphic>
          <a:graphicData uri="http://schemas.openxmlformats.org/drawingml/2006/table">
            <a:tbl>
              <a:tblPr firstRow="1" firstCol="1" bandRow="1"/>
              <a:tblGrid>
                <a:gridCol w="572966"/>
                <a:gridCol w="2144810"/>
                <a:gridCol w="3673614"/>
                <a:gridCol w="881416"/>
              </a:tblGrid>
              <a:tr h="0">
                <a:tc>
                  <a:txBody>
                    <a:bodyPr/>
                    <a:lstStyle/>
                    <a:p>
                      <a:pPr algn="just">
                        <a:lnSpc>
                          <a:spcPct val="115000"/>
                        </a:lnSpc>
                        <a:spcAft>
                          <a:spcPts val="0"/>
                        </a:spcAft>
                      </a:pPr>
                      <a:r>
                        <a:rPr lang="es-MX" sz="1400" b="1" dirty="0">
                          <a:effectLst/>
                          <a:latin typeface="Arial"/>
                          <a:ea typeface="Times New Roman"/>
                          <a:cs typeface="Times New Roman"/>
                        </a:rPr>
                        <a:t>No.</a:t>
                      </a:r>
                      <a:endParaRPr lang="es-ES" sz="1800" b="1" dirty="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1400" b="1" dirty="0">
                          <a:effectLst/>
                          <a:latin typeface="Arial"/>
                          <a:ea typeface="Times New Roman"/>
                          <a:cs typeface="Times New Roman"/>
                        </a:rPr>
                        <a:t>FACTOR</a:t>
                      </a:r>
                      <a:endParaRPr lang="es-ES" sz="1800" b="1" dirty="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1400" b="1" dirty="0">
                          <a:effectLst/>
                          <a:latin typeface="Arial"/>
                          <a:ea typeface="Times New Roman"/>
                          <a:cs typeface="Times New Roman"/>
                        </a:rPr>
                        <a:t>ESTADO PYME</a:t>
                      </a:r>
                      <a:endParaRPr lang="es-ES" sz="1800" b="1" dirty="0">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MX" sz="1400" b="1" dirty="0">
                          <a:effectLst/>
                          <a:latin typeface="Arial"/>
                          <a:ea typeface="Times New Roman"/>
                          <a:cs typeface="Times New Roman"/>
                        </a:rPr>
                        <a:t>NIVEL</a:t>
                      </a:r>
                      <a:endParaRPr lang="es-ES" sz="1800" b="1" dirty="0">
                        <a:effectLst/>
                        <a:latin typeface="Calibri"/>
                        <a:ea typeface="Calibri"/>
                        <a:cs typeface="Times New Roman"/>
                      </a:endParaRPr>
                    </a:p>
                  </a:txBody>
                  <a:tcPr marL="68580" marR="68580" marT="0" marB="0">
                    <a:lnL>
                      <a:noFill/>
                    </a:lnL>
                    <a:lnR>
                      <a:noFill/>
                    </a:lnR>
                    <a:lnT>
                      <a:noFill/>
                    </a:lnT>
                    <a:lnB>
                      <a:noFill/>
                    </a:lnB>
                  </a:tcPr>
                </a:tc>
              </a:tr>
              <a:tr h="0">
                <a:tc>
                  <a:txBody>
                    <a:bodyPr/>
                    <a:lstStyle/>
                    <a:p>
                      <a:pPr algn="just">
                        <a:lnSpc>
                          <a:spcPct val="115000"/>
                        </a:lnSpc>
                        <a:spcAft>
                          <a:spcPts val="0"/>
                        </a:spcAft>
                      </a:pPr>
                      <a:r>
                        <a:rPr lang="es-MX" sz="1200" dirty="0">
                          <a:effectLst/>
                          <a:latin typeface="Arial"/>
                          <a:ea typeface="Times New Roman"/>
                          <a:cs typeface="Times New Roman"/>
                        </a:rPr>
                        <a:t>1</a:t>
                      </a:r>
                      <a:endParaRPr lang="es-ES" sz="1600" dirty="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1200">
                          <a:effectLst/>
                          <a:latin typeface="Arial"/>
                          <a:ea typeface="Times New Roman"/>
                          <a:cs typeface="Times New Roman"/>
                        </a:rPr>
                        <a:t>PLAN ESTRATÉGICO</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1200">
                          <a:effectLst/>
                          <a:latin typeface="Arial"/>
                          <a:ea typeface="Calibri"/>
                          <a:cs typeface="Times New Roman"/>
                        </a:rPr>
                        <a:t>El 67.98% cuentan con un Plan Estratégico.</a:t>
                      </a:r>
                      <a:endParaRPr lang="es-ES" sz="1600">
                        <a:effectLst/>
                        <a:latin typeface="Calibri"/>
                        <a:ea typeface="Calibri"/>
                        <a:cs typeface="Times New Roman"/>
                      </a:endParaRPr>
                    </a:p>
                    <a:p>
                      <a:pPr algn="just">
                        <a:lnSpc>
                          <a:spcPct val="115000"/>
                        </a:lnSpc>
                        <a:spcAft>
                          <a:spcPts val="0"/>
                        </a:spcAft>
                      </a:pPr>
                      <a:r>
                        <a:rPr lang="es-MX" sz="1200">
                          <a:effectLst/>
                          <a:latin typeface="Arial"/>
                          <a:ea typeface="Times New Roman"/>
                          <a:cs typeface="Times New Roman"/>
                        </a:rPr>
                        <a:t> </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MX" sz="1200" b="1" dirty="0">
                          <a:effectLst/>
                          <a:latin typeface="Arial"/>
                          <a:ea typeface="Times New Roman"/>
                          <a:cs typeface="Times New Roman"/>
                        </a:rPr>
                        <a:t>MEDIO</a:t>
                      </a:r>
                      <a:endParaRPr lang="es-ES" sz="1600" dirty="0">
                        <a:effectLst/>
                        <a:latin typeface="Calibri"/>
                        <a:ea typeface="Calibri"/>
                        <a:cs typeface="Times New Roman"/>
                      </a:endParaRPr>
                    </a:p>
                  </a:txBody>
                  <a:tcPr marL="68580" marR="68580" marT="0" marB="0">
                    <a:lnL>
                      <a:noFill/>
                    </a:lnL>
                    <a:lnR>
                      <a:noFill/>
                    </a:lnR>
                    <a:lnT>
                      <a:noFill/>
                    </a:lnT>
                    <a:lnB>
                      <a:noFill/>
                    </a:lnB>
                    <a:solidFill>
                      <a:srgbClr val="FFFF00"/>
                    </a:solidFill>
                  </a:tcPr>
                </a:tc>
              </a:tr>
              <a:tr h="0">
                <a:tc>
                  <a:txBody>
                    <a:bodyPr/>
                    <a:lstStyle/>
                    <a:p>
                      <a:pPr algn="just">
                        <a:lnSpc>
                          <a:spcPct val="115000"/>
                        </a:lnSpc>
                        <a:spcAft>
                          <a:spcPts val="0"/>
                        </a:spcAft>
                      </a:pPr>
                      <a:r>
                        <a:rPr lang="es-MX" sz="1200">
                          <a:effectLst/>
                          <a:latin typeface="Arial"/>
                          <a:ea typeface="Times New Roman"/>
                          <a:cs typeface="Times New Roman"/>
                        </a:rPr>
                        <a:t>2</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1200" dirty="0">
                          <a:effectLst/>
                          <a:latin typeface="Arial"/>
                          <a:ea typeface="Times New Roman"/>
                          <a:cs typeface="Times New Roman"/>
                        </a:rPr>
                        <a:t>PLAN CAPACITACIÓN</a:t>
                      </a:r>
                      <a:endParaRPr lang="es-ES" sz="1600" dirty="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1200">
                          <a:effectLst/>
                          <a:latin typeface="Arial"/>
                          <a:ea typeface="Times New Roman"/>
                          <a:cs typeface="Times New Roman"/>
                        </a:rPr>
                        <a:t>El 72.47% de las empresas que se encuestaron cuentan con el diseño de planes de capacitación empresarial. </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MX" sz="1200" b="1" dirty="0">
                          <a:effectLst/>
                          <a:latin typeface="Arial"/>
                          <a:ea typeface="Times New Roman"/>
                          <a:cs typeface="Times New Roman"/>
                        </a:rPr>
                        <a:t>ALTO</a:t>
                      </a:r>
                      <a:endParaRPr lang="es-ES" sz="1600" dirty="0">
                        <a:effectLst/>
                        <a:latin typeface="Calibri"/>
                        <a:ea typeface="Calibri"/>
                        <a:cs typeface="Times New Roman"/>
                      </a:endParaRPr>
                    </a:p>
                  </a:txBody>
                  <a:tcPr marL="68580" marR="68580" marT="0" marB="0">
                    <a:lnL>
                      <a:noFill/>
                    </a:lnL>
                    <a:lnR>
                      <a:noFill/>
                    </a:lnR>
                    <a:lnT>
                      <a:noFill/>
                    </a:lnT>
                    <a:lnB>
                      <a:noFill/>
                    </a:lnB>
                    <a:solidFill>
                      <a:srgbClr val="92D050"/>
                    </a:solidFill>
                  </a:tcPr>
                </a:tc>
              </a:tr>
              <a:tr h="0">
                <a:tc>
                  <a:txBody>
                    <a:bodyPr/>
                    <a:lstStyle/>
                    <a:p>
                      <a:pPr algn="just">
                        <a:lnSpc>
                          <a:spcPct val="115000"/>
                        </a:lnSpc>
                        <a:spcAft>
                          <a:spcPts val="0"/>
                        </a:spcAft>
                      </a:pPr>
                      <a:r>
                        <a:rPr lang="es-MX" sz="1200">
                          <a:effectLst/>
                          <a:latin typeface="Arial"/>
                          <a:ea typeface="Times New Roman"/>
                          <a:cs typeface="Times New Roman"/>
                        </a:rPr>
                        <a:t>3</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1200" dirty="0">
                          <a:effectLst/>
                          <a:latin typeface="Arial"/>
                          <a:ea typeface="Times New Roman"/>
                          <a:cs typeface="Times New Roman"/>
                        </a:rPr>
                        <a:t>OBJETIVOS FINANCIEROS</a:t>
                      </a:r>
                      <a:endParaRPr lang="es-ES" sz="1600" dirty="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1200">
                          <a:effectLst/>
                          <a:latin typeface="Arial"/>
                          <a:ea typeface="Times New Roman"/>
                          <a:cs typeface="Times New Roman"/>
                        </a:rPr>
                        <a:t>El 67.98% de la muestra fijan objetivos financieros para sus empresas</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MX" sz="1200" b="1">
                          <a:effectLst/>
                          <a:latin typeface="Arial"/>
                          <a:ea typeface="Times New Roman"/>
                          <a:cs typeface="Times New Roman"/>
                        </a:rPr>
                        <a:t>ALTO</a:t>
                      </a:r>
                      <a:endParaRPr lang="es-ES" sz="1600">
                        <a:effectLst/>
                        <a:latin typeface="Calibri"/>
                        <a:ea typeface="Calibri"/>
                        <a:cs typeface="Times New Roman"/>
                      </a:endParaRPr>
                    </a:p>
                  </a:txBody>
                  <a:tcPr marL="68580" marR="68580" marT="0" marB="0">
                    <a:lnL>
                      <a:noFill/>
                    </a:lnL>
                    <a:lnR>
                      <a:noFill/>
                    </a:lnR>
                    <a:lnT>
                      <a:noFill/>
                    </a:lnT>
                    <a:lnB>
                      <a:noFill/>
                    </a:lnB>
                    <a:solidFill>
                      <a:srgbClr val="92D050"/>
                    </a:solidFill>
                  </a:tcPr>
                </a:tc>
              </a:tr>
              <a:tr h="0">
                <a:tc>
                  <a:txBody>
                    <a:bodyPr/>
                    <a:lstStyle/>
                    <a:p>
                      <a:pPr algn="just">
                        <a:lnSpc>
                          <a:spcPct val="115000"/>
                        </a:lnSpc>
                        <a:spcAft>
                          <a:spcPts val="0"/>
                        </a:spcAft>
                      </a:pPr>
                      <a:r>
                        <a:rPr lang="es-MX" sz="1200">
                          <a:effectLst/>
                          <a:latin typeface="Arial"/>
                          <a:ea typeface="Times New Roman"/>
                          <a:cs typeface="Times New Roman"/>
                        </a:rPr>
                        <a:t>4</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1200" dirty="0">
                          <a:effectLst/>
                          <a:latin typeface="Arial"/>
                          <a:ea typeface="Times New Roman"/>
                          <a:cs typeface="Times New Roman"/>
                        </a:rPr>
                        <a:t>FIJACIÓN DE METAS</a:t>
                      </a:r>
                      <a:endParaRPr lang="es-ES" sz="1600" dirty="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1200" dirty="0">
                          <a:effectLst/>
                          <a:latin typeface="Arial"/>
                          <a:ea typeface="Times New Roman"/>
                          <a:cs typeface="Times New Roman"/>
                        </a:rPr>
                        <a:t>Las PYMES que fijan objetivos financieros, lo hacen principalmente sobre metas de ganancias el 33.88%, un  28.10% se enfoca en otros indicadores, el 25.62% sobre las ventas, y el 12.40% fijan objetivos financieros sobre sus gastos como prioridad</a:t>
                      </a:r>
                      <a:endParaRPr lang="es-ES" sz="1600" dirty="0">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MX" sz="1200" b="1" dirty="0">
                          <a:effectLst/>
                          <a:latin typeface="Arial"/>
                          <a:ea typeface="Times New Roman"/>
                          <a:cs typeface="Times New Roman"/>
                        </a:rPr>
                        <a:t>ALTO</a:t>
                      </a:r>
                      <a:endParaRPr lang="es-ES" sz="1600" dirty="0">
                        <a:effectLst/>
                        <a:latin typeface="Calibri"/>
                        <a:ea typeface="Calibri"/>
                        <a:cs typeface="Times New Roman"/>
                      </a:endParaRPr>
                    </a:p>
                  </a:txBody>
                  <a:tcPr marL="68580" marR="68580" marT="0" marB="0">
                    <a:lnL>
                      <a:noFill/>
                    </a:lnL>
                    <a:lnR>
                      <a:noFill/>
                    </a:lnR>
                    <a:lnT>
                      <a:noFill/>
                    </a:lnT>
                    <a:lnB>
                      <a:noFill/>
                    </a:lnB>
                    <a:solidFill>
                      <a:srgbClr val="92D050"/>
                    </a:solidFill>
                  </a:tcPr>
                </a:tc>
              </a:tr>
              <a:tr h="0">
                <a:tc>
                  <a:txBody>
                    <a:bodyPr/>
                    <a:lstStyle/>
                    <a:p>
                      <a:pPr algn="just">
                        <a:lnSpc>
                          <a:spcPct val="115000"/>
                        </a:lnSpc>
                        <a:spcAft>
                          <a:spcPts val="0"/>
                        </a:spcAft>
                      </a:pPr>
                      <a:r>
                        <a:rPr lang="es-MX" sz="1200">
                          <a:effectLst/>
                          <a:latin typeface="Arial"/>
                          <a:ea typeface="Times New Roman"/>
                          <a:cs typeface="Times New Roman"/>
                        </a:rPr>
                        <a:t>5</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1200">
                          <a:effectLst/>
                          <a:latin typeface="Arial"/>
                          <a:ea typeface="Times New Roman"/>
                          <a:cs typeface="Times New Roman"/>
                        </a:rPr>
                        <a:t>PERÍODOS DE FIJACIÓN OBJETIVOS</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1200" dirty="0">
                          <a:effectLst/>
                          <a:latin typeface="Arial"/>
                          <a:ea typeface="Times New Roman"/>
                          <a:cs typeface="Times New Roman"/>
                        </a:rPr>
                        <a:t>Un 44.63% de la muestra que posee objetivos financieros los formula de manera anual, mientras que el 46.28% lo hace de manera mensual</a:t>
                      </a:r>
                      <a:endParaRPr lang="es-ES" sz="1600" dirty="0">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MX" sz="1200" b="1" dirty="0">
                          <a:effectLst/>
                          <a:latin typeface="Arial"/>
                          <a:ea typeface="Times New Roman"/>
                          <a:cs typeface="Times New Roman"/>
                        </a:rPr>
                        <a:t>ALTO</a:t>
                      </a:r>
                      <a:endParaRPr lang="es-ES" sz="1600" dirty="0">
                        <a:effectLst/>
                        <a:latin typeface="Calibri"/>
                        <a:ea typeface="Calibri"/>
                        <a:cs typeface="Times New Roman"/>
                      </a:endParaRPr>
                    </a:p>
                  </a:txBody>
                  <a:tcPr marL="68580" marR="68580" marT="0" marB="0">
                    <a:lnL>
                      <a:noFill/>
                    </a:lnL>
                    <a:lnR>
                      <a:noFill/>
                    </a:lnR>
                    <a:lnT>
                      <a:noFill/>
                    </a:lnT>
                    <a:lnB>
                      <a:noFill/>
                    </a:lnB>
                    <a:solidFill>
                      <a:srgbClr val="92D050"/>
                    </a:solidFill>
                  </a:tcPr>
                </a:tc>
              </a:tr>
              <a:tr h="0">
                <a:tc>
                  <a:txBody>
                    <a:bodyPr/>
                    <a:lstStyle/>
                    <a:p>
                      <a:pPr algn="just">
                        <a:lnSpc>
                          <a:spcPct val="115000"/>
                        </a:lnSpc>
                        <a:spcAft>
                          <a:spcPts val="0"/>
                        </a:spcAft>
                      </a:pPr>
                      <a:r>
                        <a:rPr lang="es-MX" sz="1200">
                          <a:effectLst/>
                          <a:latin typeface="Arial"/>
                          <a:ea typeface="Times New Roman"/>
                          <a:cs typeface="Times New Roman"/>
                        </a:rPr>
                        <a:t>6</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1200">
                          <a:effectLst/>
                          <a:latin typeface="Arial"/>
                          <a:ea typeface="Times New Roman"/>
                          <a:cs typeface="Times New Roman"/>
                        </a:rPr>
                        <a:t>ELABORACIÓN PRESUPUESTOS</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1200">
                          <a:effectLst/>
                          <a:latin typeface="Arial"/>
                          <a:ea typeface="Times New Roman"/>
                          <a:cs typeface="Times New Roman"/>
                        </a:rPr>
                        <a:t>El 52.81% de las PYMES que se encuestaron como parte de la de la muestra si elaboran presupuestos</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MX" sz="1200" b="1" dirty="0">
                          <a:effectLst/>
                          <a:latin typeface="Arial"/>
                          <a:ea typeface="Times New Roman"/>
                          <a:cs typeface="Times New Roman"/>
                        </a:rPr>
                        <a:t>MEDIO</a:t>
                      </a:r>
                      <a:endParaRPr lang="es-ES" sz="1600" dirty="0">
                        <a:effectLst/>
                        <a:latin typeface="Calibri"/>
                        <a:ea typeface="Calibri"/>
                        <a:cs typeface="Times New Roman"/>
                      </a:endParaRPr>
                    </a:p>
                  </a:txBody>
                  <a:tcPr marL="68580" marR="68580" marT="0" marB="0">
                    <a:lnL>
                      <a:noFill/>
                    </a:lnL>
                    <a:lnR>
                      <a:noFill/>
                    </a:lnR>
                    <a:lnT>
                      <a:noFill/>
                    </a:lnT>
                    <a:lnB>
                      <a:noFill/>
                    </a:lnB>
                    <a:solidFill>
                      <a:srgbClr val="FFFF00"/>
                    </a:solidFill>
                  </a:tcPr>
                </a:tc>
              </a:tr>
              <a:tr h="0">
                <a:tc>
                  <a:txBody>
                    <a:bodyPr/>
                    <a:lstStyle/>
                    <a:p>
                      <a:pPr algn="just">
                        <a:lnSpc>
                          <a:spcPct val="115000"/>
                        </a:lnSpc>
                        <a:spcAft>
                          <a:spcPts val="0"/>
                        </a:spcAft>
                      </a:pPr>
                      <a:r>
                        <a:rPr lang="es-MX" sz="1200">
                          <a:effectLst/>
                          <a:latin typeface="Arial"/>
                          <a:ea typeface="Times New Roman"/>
                          <a:cs typeface="Times New Roman"/>
                        </a:rPr>
                        <a:t>7</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1200">
                          <a:effectLst/>
                          <a:latin typeface="Arial"/>
                          <a:ea typeface="Times New Roman"/>
                          <a:cs typeface="Times New Roman"/>
                        </a:rPr>
                        <a:t>TOMA DE DECISIONES</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1200">
                          <a:effectLst/>
                          <a:latin typeface="Arial"/>
                          <a:ea typeface="Times New Roman"/>
                          <a:cs typeface="Times New Roman"/>
                        </a:rPr>
                        <a:t>El 100% de empresas que analizan estados financieros y los utilizan para la toma de decisiones</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MX" sz="1200" dirty="0">
                          <a:effectLst/>
                          <a:latin typeface="Arial"/>
                          <a:ea typeface="Times New Roman"/>
                          <a:cs typeface="Times New Roman"/>
                        </a:rPr>
                        <a:t>ALTO</a:t>
                      </a:r>
                      <a:endParaRPr lang="es-ES" sz="1600" dirty="0">
                        <a:effectLst/>
                        <a:latin typeface="Calibri"/>
                        <a:ea typeface="Calibri"/>
                        <a:cs typeface="Times New Roman"/>
                      </a:endParaRPr>
                    </a:p>
                  </a:txBody>
                  <a:tcPr marL="68580" marR="68580" marT="0" marB="0">
                    <a:lnL>
                      <a:noFill/>
                    </a:lnL>
                    <a:lnR>
                      <a:noFill/>
                    </a:lnR>
                    <a:lnT>
                      <a:noFill/>
                    </a:lnT>
                    <a:lnB>
                      <a:noFill/>
                    </a:lnB>
                    <a:solidFill>
                      <a:srgbClr val="92D050"/>
                    </a:solidFill>
                  </a:tcPr>
                </a:tc>
              </a:tr>
            </a:tbl>
          </a:graphicData>
        </a:graphic>
      </p:graphicFrame>
    </p:spTree>
    <p:extLst>
      <p:ext uri="{BB962C8B-B14F-4D97-AF65-F5344CB8AC3E}">
        <p14:creationId xmlns:p14="http://schemas.microsoft.com/office/powerpoint/2010/main" val="5136065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Autofit/>
          </a:bodyPr>
          <a:lstStyle/>
          <a:p>
            <a:r>
              <a:rPr lang="es-ES" sz="1800" b="1" dirty="0" smtClean="0">
                <a:solidFill>
                  <a:schemeClr val="accent1">
                    <a:lumMod val="75000"/>
                  </a:schemeClr>
                </a:solidFill>
                <a:latin typeface="Arial" pitchFamily="34" charset="0"/>
                <a:cs typeface="Arial" pitchFamily="34" charset="0"/>
              </a:rPr>
              <a:t>GESTIÓN ADMINISTRATIVA DE LAS PYMES DEL SECTOR SUR DEL DMQ.</a:t>
            </a:r>
            <a:endParaRPr lang="es-ES" sz="1800" b="1" dirty="0">
              <a:solidFill>
                <a:schemeClr val="accent1">
                  <a:lumMod val="75000"/>
                </a:schemeClr>
              </a:solidFill>
              <a:latin typeface="Arial" pitchFamily="34" charset="0"/>
              <a:cs typeface="Arial" pitchFamily="34" charset="0"/>
            </a:endParaRPr>
          </a:p>
        </p:txBody>
      </p:sp>
      <p:sp>
        <p:nvSpPr>
          <p:cNvPr id="5" name="4 CuadroTexto"/>
          <p:cNvSpPr txBox="1"/>
          <p:nvPr/>
        </p:nvSpPr>
        <p:spPr>
          <a:xfrm>
            <a:off x="899591" y="1124744"/>
            <a:ext cx="2160241" cy="369332"/>
          </a:xfrm>
          <a:prstGeom prst="rect">
            <a:avLst/>
          </a:prstGeom>
          <a:noFill/>
        </p:spPr>
        <p:txBody>
          <a:bodyPr wrap="square" rtlCol="0">
            <a:spAutoFit/>
          </a:bodyPr>
          <a:lstStyle/>
          <a:p>
            <a:r>
              <a:rPr lang="es-ES" dirty="0" smtClean="0"/>
              <a:t>ORGANIZACIÓN</a:t>
            </a:r>
            <a:endParaRPr lang="es-ES" dirty="0"/>
          </a:p>
        </p:txBody>
      </p:sp>
      <p:graphicFrame>
        <p:nvGraphicFramePr>
          <p:cNvPr id="6" name="5 Tabla"/>
          <p:cNvGraphicFramePr>
            <a:graphicFrameLocks noGrp="1"/>
          </p:cNvGraphicFramePr>
          <p:nvPr>
            <p:extLst>
              <p:ext uri="{D42A27DB-BD31-4B8C-83A1-F6EECF244321}">
                <p14:modId xmlns:p14="http://schemas.microsoft.com/office/powerpoint/2010/main" val="3656110432"/>
              </p:ext>
            </p:extLst>
          </p:nvPr>
        </p:nvGraphicFramePr>
        <p:xfrm>
          <a:off x="1115616" y="1600200"/>
          <a:ext cx="6984776" cy="4894776"/>
        </p:xfrm>
        <a:graphic>
          <a:graphicData uri="http://schemas.openxmlformats.org/drawingml/2006/table">
            <a:tbl>
              <a:tblPr firstRow="1" firstCol="1" bandRow="1"/>
              <a:tblGrid>
                <a:gridCol w="588775"/>
                <a:gridCol w="1427449"/>
                <a:gridCol w="4014939"/>
                <a:gridCol w="953613"/>
              </a:tblGrid>
              <a:tr h="145999">
                <a:tc>
                  <a:txBody>
                    <a:bodyPr/>
                    <a:lstStyle/>
                    <a:p>
                      <a:pPr algn="just">
                        <a:lnSpc>
                          <a:spcPct val="115000"/>
                        </a:lnSpc>
                        <a:spcAft>
                          <a:spcPts val="0"/>
                        </a:spcAft>
                      </a:pPr>
                      <a:r>
                        <a:rPr lang="es-MX" sz="1400" b="1" dirty="0">
                          <a:effectLst/>
                          <a:latin typeface="Arial"/>
                          <a:ea typeface="Times New Roman"/>
                          <a:cs typeface="Times New Roman"/>
                        </a:rPr>
                        <a:t>No.</a:t>
                      </a:r>
                      <a:endParaRPr lang="es-ES" sz="1600" b="1" dirty="0">
                        <a:effectLst/>
                        <a:latin typeface="Calibri"/>
                        <a:ea typeface="Calibri"/>
                        <a:cs typeface="Times New Roman"/>
                      </a:endParaRPr>
                    </a:p>
                  </a:txBody>
                  <a:tcPr marL="57130" marR="57130" marT="0" marB="0">
                    <a:lnL>
                      <a:noFill/>
                    </a:lnL>
                    <a:lnR>
                      <a:noFill/>
                    </a:lnR>
                    <a:lnT>
                      <a:noFill/>
                    </a:lnT>
                    <a:lnB>
                      <a:noFill/>
                    </a:lnB>
                  </a:tcPr>
                </a:tc>
                <a:tc>
                  <a:txBody>
                    <a:bodyPr/>
                    <a:lstStyle/>
                    <a:p>
                      <a:pPr algn="just">
                        <a:lnSpc>
                          <a:spcPct val="115000"/>
                        </a:lnSpc>
                        <a:spcAft>
                          <a:spcPts val="0"/>
                        </a:spcAft>
                      </a:pPr>
                      <a:r>
                        <a:rPr lang="es-MX" sz="1400" b="1" dirty="0">
                          <a:effectLst/>
                          <a:latin typeface="Arial"/>
                          <a:ea typeface="Times New Roman"/>
                          <a:cs typeface="Times New Roman"/>
                        </a:rPr>
                        <a:t>FACTOR</a:t>
                      </a:r>
                      <a:endParaRPr lang="es-ES" sz="1600" b="1" dirty="0">
                        <a:effectLst/>
                        <a:latin typeface="Calibri"/>
                        <a:ea typeface="Calibri"/>
                        <a:cs typeface="Times New Roman"/>
                      </a:endParaRPr>
                    </a:p>
                  </a:txBody>
                  <a:tcPr marL="57130" marR="57130" marT="0" marB="0">
                    <a:lnL>
                      <a:noFill/>
                    </a:lnL>
                    <a:lnR>
                      <a:noFill/>
                    </a:lnR>
                    <a:lnT>
                      <a:noFill/>
                    </a:lnT>
                    <a:lnB>
                      <a:noFill/>
                    </a:lnB>
                  </a:tcPr>
                </a:tc>
                <a:tc>
                  <a:txBody>
                    <a:bodyPr/>
                    <a:lstStyle/>
                    <a:p>
                      <a:pPr algn="just">
                        <a:lnSpc>
                          <a:spcPct val="115000"/>
                        </a:lnSpc>
                        <a:spcAft>
                          <a:spcPts val="0"/>
                        </a:spcAft>
                      </a:pPr>
                      <a:r>
                        <a:rPr lang="es-MX" sz="1400" b="1" dirty="0">
                          <a:effectLst/>
                          <a:latin typeface="Arial"/>
                          <a:ea typeface="Times New Roman"/>
                          <a:cs typeface="Times New Roman"/>
                        </a:rPr>
                        <a:t>ESTADO PYME</a:t>
                      </a:r>
                      <a:endParaRPr lang="es-ES" sz="1600" b="1" dirty="0">
                        <a:effectLst/>
                        <a:latin typeface="Calibri"/>
                        <a:ea typeface="Calibri"/>
                        <a:cs typeface="Times New Roman"/>
                      </a:endParaRPr>
                    </a:p>
                  </a:txBody>
                  <a:tcPr marL="57130" marR="57130" marT="0" marB="0">
                    <a:lnL>
                      <a:noFill/>
                    </a:lnL>
                    <a:lnR>
                      <a:noFill/>
                    </a:lnR>
                    <a:lnT>
                      <a:noFill/>
                    </a:lnT>
                    <a:lnB>
                      <a:noFill/>
                    </a:lnB>
                  </a:tcPr>
                </a:tc>
                <a:tc>
                  <a:txBody>
                    <a:bodyPr/>
                    <a:lstStyle/>
                    <a:p>
                      <a:pPr algn="ctr">
                        <a:lnSpc>
                          <a:spcPct val="115000"/>
                        </a:lnSpc>
                        <a:spcAft>
                          <a:spcPts val="0"/>
                        </a:spcAft>
                      </a:pPr>
                      <a:r>
                        <a:rPr lang="es-MX" sz="1400" b="1" dirty="0">
                          <a:effectLst/>
                          <a:latin typeface="Arial"/>
                          <a:ea typeface="Times New Roman"/>
                          <a:cs typeface="Times New Roman"/>
                        </a:rPr>
                        <a:t>NIVEL</a:t>
                      </a:r>
                      <a:endParaRPr lang="es-ES" sz="1600" b="1" dirty="0">
                        <a:effectLst/>
                        <a:latin typeface="Calibri"/>
                        <a:ea typeface="Calibri"/>
                        <a:cs typeface="Times New Roman"/>
                      </a:endParaRPr>
                    </a:p>
                  </a:txBody>
                  <a:tcPr marL="57130" marR="57130" marT="0" marB="0">
                    <a:lnL>
                      <a:noFill/>
                    </a:lnL>
                    <a:lnR>
                      <a:noFill/>
                    </a:lnR>
                    <a:lnT>
                      <a:noFill/>
                    </a:lnT>
                    <a:lnB>
                      <a:noFill/>
                    </a:lnB>
                  </a:tcPr>
                </a:tc>
              </a:tr>
              <a:tr h="583995">
                <a:tc>
                  <a:txBody>
                    <a:bodyPr/>
                    <a:lstStyle/>
                    <a:p>
                      <a:pPr algn="just">
                        <a:lnSpc>
                          <a:spcPct val="115000"/>
                        </a:lnSpc>
                        <a:spcAft>
                          <a:spcPts val="0"/>
                        </a:spcAft>
                      </a:pPr>
                      <a:r>
                        <a:rPr lang="es-MX" sz="1100">
                          <a:effectLst/>
                          <a:latin typeface="Arial"/>
                          <a:ea typeface="Times New Roman"/>
                          <a:cs typeface="Times New Roman"/>
                        </a:rPr>
                        <a:t>1</a:t>
                      </a:r>
                      <a:endParaRPr lang="es-ES" sz="1200">
                        <a:effectLst/>
                        <a:latin typeface="Calibri"/>
                        <a:ea typeface="Calibri"/>
                        <a:cs typeface="Times New Roman"/>
                      </a:endParaRPr>
                    </a:p>
                  </a:txBody>
                  <a:tcPr marL="57130" marR="57130" marT="0" marB="0">
                    <a:lnL>
                      <a:noFill/>
                    </a:lnL>
                    <a:lnR>
                      <a:noFill/>
                    </a:lnR>
                    <a:lnT>
                      <a:noFill/>
                    </a:lnT>
                    <a:lnB>
                      <a:noFill/>
                    </a:lnB>
                  </a:tcPr>
                </a:tc>
                <a:tc>
                  <a:txBody>
                    <a:bodyPr/>
                    <a:lstStyle/>
                    <a:p>
                      <a:pPr algn="just">
                        <a:lnSpc>
                          <a:spcPct val="115000"/>
                        </a:lnSpc>
                        <a:spcAft>
                          <a:spcPts val="0"/>
                        </a:spcAft>
                      </a:pPr>
                      <a:r>
                        <a:rPr lang="es-MX" sz="1100">
                          <a:effectLst/>
                          <a:latin typeface="Arial"/>
                          <a:ea typeface="Times New Roman"/>
                          <a:cs typeface="Times New Roman"/>
                        </a:rPr>
                        <a:t>DEPARTAMENTO CONTABLE FINANCIERO</a:t>
                      </a:r>
                      <a:endParaRPr lang="es-ES" sz="1200">
                        <a:effectLst/>
                        <a:latin typeface="Calibri"/>
                        <a:ea typeface="Calibri"/>
                        <a:cs typeface="Times New Roman"/>
                      </a:endParaRPr>
                    </a:p>
                  </a:txBody>
                  <a:tcPr marL="57130" marR="57130" marT="0" marB="0">
                    <a:lnL>
                      <a:noFill/>
                    </a:lnL>
                    <a:lnR>
                      <a:noFill/>
                    </a:lnR>
                    <a:lnT>
                      <a:noFill/>
                    </a:lnT>
                    <a:lnB>
                      <a:noFill/>
                    </a:lnB>
                  </a:tcPr>
                </a:tc>
                <a:tc>
                  <a:txBody>
                    <a:bodyPr/>
                    <a:lstStyle/>
                    <a:p>
                      <a:pPr algn="just">
                        <a:lnSpc>
                          <a:spcPct val="115000"/>
                        </a:lnSpc>
                        <a:spcAft>
                          <a:spcPts val="0"/>
                        </a:spcAft>
                      </a:pPr>
                      <a:r>
                        <a:rPr lang="es-MX" sz="1100" dirty="0">
                          <a:effectLst/>
                          <a:latin typeface="Arial"/>
                          <a:ea typeface="Times New Roman"/>
                          <a:cs typeface="Times New Roman"/>
                        </a:rPr>
                        <a:t>El 75.84% de las empresas poseen un departamento o unidad de finanzas o contabilidad.</a:t>
                      </a:r>
                      <a:endParaRPr lang="es-ES" sz="1200" dirty="0">
                        <a:effectLst/>
                        <a:latin typeface="Calibri"/>
                        <a:ea typeface="Calibri"/>
                        <a:cs typeface="Times New Roman"/>
                      </a:endParaRPr>
                    </a:p>
                    <a:p>
                      <a:pPr algn="just">
                        <a:lnSpc>
                          <a:spcPct val="115000"/>
                        </a:lnSpc>
                        <a:spcAft>
                          <a:spcPts val="0"/>
                        </a:spcAft>
                      </a:pPr>
                      <a:r>
                        <a:rPr lang="es-MX" sz="1100" dirty="0">
                          <a:effectLst/>
                          <a:latin typeface="Arial"/>
                          <a:ea typeface="Times New Roman"/>
                          <a:cs typeface="Times New Roman"/>
                        </a:rPr>
                        <a:t> </a:t>
                      </a:r>
                      <a:endParaRPr lang="es-ES" sz="1200" dirty="0">
                        <a:effectLst/>
                        <a:latin typeface="Calibri"/>
                        <a:ea typeface="Calibri"/>
                        <a:cs typeface="Times New Roman"/>
                      </a:endParaRPr>
                    </a:p>
                  </a:txBody>
                  <a:tcPr marL="57130" marR="57130" marT="0" marB="0">
                    <a:lnL>
                      <a:noFill/>
                    </a:lnL>
                    <a:lnR>
                      <a:noFill/>
                    </a:lnR>
                    <a:lnT>
                      <a:noFill/>
                    </a:lnT>
                    <a:lnB>
                      <a:noFill/>
                    </a:lnB>
                  </a:tcPr>
                </a:tc>
                <a:tc>
                  <a:txBody>
                    <a:bodyPr/>
                    <a:lstStyle/>
                    <a:p>
                      <a:pPr algn="ctr">
                        <a:lnSpc>
                          <a:spcPct val="115000"/>
                        </a:lnSpc>
                        <a:spcAft>
                          <a:spcPts val="0"/>
                        </a:spcAft>
                      </a:pPr>
                      <a:r>
                        <a:rPr lang="es-MX" sz="1100" b="1" dirty="0">
                          <a:effectLst/>
                          <a:latin typeface="Arial"/>
                          <a:ea typeface="Times New Roman"/>
                          <a:cs typeface="Times New Roman"/>
                        </a:rPr>
                        <a:t>ALTO</a:t>
                      </a:r>
                      <a:endParaRPr lang="es-ES" sz="1200" dirty="0">
                        <a:effectLst/>
                        <a:latin typeface="Calibri"/>
                        <a:ea typeface="Calibri"/>
                        <a:cs typeface="Times New Roman"/>
                      </a:endParaRPr>
                    </a:p>
                  </a:txBody>
                  <a:tcPr marL="57130" marR="57130" marT="0" marB="0">
                    <a:lnL>
                      <a:noFill/>
                    </a:lnL>
                    <a:lnR>
                      <a:noFill/>
                    </a:lnR>
                    <a:lnT>
                      <a:noFill/>
                    </a:lnT>
                    <a:lnB>
                      <a:noFill/>
                    </a:lnB>
                    <a:solidFill>
                      <a:srgbClr val="92D050"/>
                    </a:solidFill>
                  </a:tcPr>
                </a:tc>
              </a:tr>
              <a:tr h="583995">
                <a:tc>
                  <a:txBody>
                    <a:bodyPr/>
                    <a:lstStyle/>
                    <a:p>
                      <a:pPr algn="just">
                        <a:lnSpc>
                          <a:spcPct val="115000"/>
                        </a:lnSpc>
                        <a:spcAft>
                          <a:spcPts val="0"/>
                        </a:spcAft>
                      </a:pPr>
                      <a:r>
                        <a:rPr lang="es-MX" sz="1100">
                          <a:effectLst/>
                          <a:latin typeface="Arial"/>
                          <a:ea typeface="Times New Roman"/>
                          <a:cs typeface="Times New Roman"/>
                        </a:rPr>
                        <a:t>2</a:t>
                      </a:r>
                      <a:endParaRPr lang="es-ES" sz="1200">
                        <a:effectLst/>
                        <a:latin typeface="Calibri"/>
                        <a:ea typeface="Calibri"/>
                        <a:cs typeface="Times New Roman"/>
                      </a:endParaRPr>
                    </a:p>
                  </a:txBody>
                  <a:tcPr marL="57130" marR="57130" marT="0" marB="0">
                    <a:lnL>
                      <a:noFill/>
                    </a:lnL>
                    <a:lnR>
                      <a:noFill/>
                    </a:lnR>
                    <a:lnT>
                      <a:noFill/>
                    </a:lnT>
                    <a:lnB>
                      <a:noFill/>
                    </a:lnB>
                  </a:tcPr>
                </a:tc>
                <a:tc>
                  <a:txBody>
                    <a:bodyPr/>
                    <a:lstStyle/>
                    <a:p>
                      <a:pPr algn="just">
                        <a:lnSpc>
                          <a:spcPct val="115000"/>
                        </a:lnSpc>
                        <a:spcAft>
                          <a:spcPts val="0"/>
                        </a:spcAft>
                      </a:pPr>
                      <a:r>
                        <a:rPr lang="es-MX" sz="1100">
                          <a:effectLst/>
                          <a:latin typeface="Arial"/>
                          <a:ea typeface="Times New Roman"/>
                          <a:cs typeface="Times New Roman"/>
                        </a:rPr>
                        <a:t>MANUAL DE FUNCIONES</a:t>
                      </a:r>
                      <a:endParaRPr lang="es-ES" sz="1200">
                        <a:effectLst/>
                        <a:latin typeface="Calibri"/>
                        <a:ea typeface="Calibri"/>
                        <a:cs typeface="Times New Roman"/>
                      </a:endParaRPr>
                    </a:p>
                  </a:txBody>
                  <a:tcPr marL="57130" marR="57130" marT="0" marB="0">
                    <a:lnL>
                      <a:noFill/>
                    </a:lnL>
                    <a:lnR>
                      <a:noFill/>
                    </a:lnR>
                    <a:lnT>
                      <a:noFill/>
                    </a:lnT>
                    <a:lnB>
                      <a:noFill/>
                    </a:lnB>
                  </a:tcPr>
                </a:tc>
                <a:tc>
                  <a:txBody>
                    <a:bodyPr/>
                    <a:lstStyle/>
                    <a:p>
                      <a:pPr algn="just">
                        <a:lnSpc>
                          <a:spcPct val="115000"/>
                        </a:lnSpc>
                        <a:spcAft>
                          <a:spcPts val="0"/>
                        </a:spcAft>
                      </a:pPr>
                      <a:r>
                        <a:rPr lang="es-MX" sz="1100" dirty="0">
                          <a:effectLst/>
                          <a:latin typeface="Arial"/>
                          <a:ea typeface="Times New Roman"/>
                          <a:cs typeface="Times New Roman"/>
                        </a:rPr>
                        <a:t>El 74.81% de las empresas cuentan con un manual de funciones para el desarrollo de las actividades contables y / o financieras.</a:t>
                      </a:r>
                      <a:endParaRPr lang="es-ES" sz="1200" dirty="0">
                        <a:effectLst/>
                        <a:latin typeface="Calibri"/>
                        <a:ea typeface="Calibri"/>
                        <a:cs typeface="Times New Roman"/>
                      </a:endParaRPr>
                    </a:p>
                    <a:p>
                      <a:pPr algn="just">
                        <a:lnSpc>
                          <a:spcPct val="115000"/>
                        </a:lnSpc>
                        <a:spcAft>
                          <a:spcPts val="0"/>
                        </a:spcAft>
                      </a:pPr>
                      <a:r>
                        <a:rPr lang="es-MX" sz="1100" dirty="0">
                          <a:effectLst/>
                          <a:latin typeface="Arial"/>
                          <a:ea typeface="Times New Roman"/>
                          <a:cs typeface="Times New Roman"/>
                        </a:rPr>
                        <a:t> </a:t>
                      </a:r>
                      <a:endParaRPr lang="es-ES" sz="1200" dirty="0">
                        <a:effectLst/>
                        <a:latin typeface="Calibri"/>
                        <a:ea typeface="Calibri"/>
                        <a:cs typeface="Times New Roman"/>
                      </a:endParaRPr>
                    </a:p>
                  </a:txBody>
                  <a:tcPr marL="57130" marR="57130" marT="0" marB="0">
                    <a:lnL>
                      <a:noFill/>
                    </a:lnL>
                    <a:lnR>
                      <a:noFill/>
                    </a:lnR>
                    <a:lnT>
                      <a:noFill/>
                    </a:lnT>
                    <a:lnB>
                      <a:noFill/>
                    </a:lnB>
                  </a:tcPr>
                </a:tc>
                <a:tc>
                  <a:txBody>
                    <a:bodyPr/>
                    <a:lstStyle/>
                    <a:p>
                      <a:pPr algn="ctr">
                        <a:lnSpc>
                          <a:spcPct val="115000"/>
                        </a:lnSpc>
                        <a:spcAft>
                          <a:spcPts val="0"/>
                        </a:spcAft>
                      </a:pPr>
                      <a:r>
                        <a:rPr lang="es-MX" sz="1100" b="1" dirty="0">
                          <a:effectLst/>
                          <a:latin typeface="Arial"/>
                          <a:ea typeface="Times New Roman"/>
                          <a:cs typeface="Times New Roman"/>
                        </a:rPr>
                        <a:t>ALTO</a:t>
                      </a:r>
                      <a:endParaRPr lang="es-ES" sz="1200" dirty="0">
                        <a:effectLst/>
                        <a:latin typeface="Calibri"/>
                        <a:ea typeface="Calibri"/>
                        <a:cs typeface="Times New Roman"/>
                      </a:endParaRPr>
                    </a:p>
                  </a:txBody>
                  <a:tcPr marL="57130" marR="57130" marT="0" marB="0">
                    <a:lnL>
                      <a:noFill/>
                    </a:lnL>
                    <a:lnR>
                      <a:noFill/>
                    </a:lnR>
                    <a:lnT>
                      <a:noFill/>
                    </a:lnT>
                    <a:lnB>
                      <a:noFill/>
                    </a:lnB>
                    <a:solidFill>
                      <a:srgbClr val="92D050"/>
                    </a:solidFill>
                  </a:tcPr>
                </a:tc>
              </a:tr>
              <a:tr h="729994">
                <a:tc>
                  <a:txBody>
                    <a:bodyPr/>
                    <a:lstStyle/>
                    <a:p>
                      <a:pPr algn="just">
                        <a:lnSpc>
                          <a:spcPct val="115000"/>
                        </a:lnSpc>
                        <a:spcAft>
                          <a:spcPts val="0"/>
                        </a:spcAft>
                      </a:pPr>
                      <a:r>
                        <a:rPr lang="es-MX" sz="1100">
                          <a:effectLst/>
                          <a:latin typeface="Arial"/>
                          <a:ea typeface="Times New Roman"/>
                          <a:cs typeface="Times New Roman"/>
                        </a:rPr>
                        <a:t>3</a:t>
                      </a:r>
                      <a:endParaRPr lang="es-ES" sz="1200">
                        <a:effectLst/>
                        <a:latin typeface="Calibri"/>
                        <a:ea typeface="Calibri"/>
                        <a:cs typeface="Times New Roman"/>
                      </a:endParaRPr>
                    </a:p>
                  </a:txBody>
                  <a:tcPr marL="57130" marR="57130" marT="0" marB="0">
                    <a:lnL>
                      <a:noFill/>
                    </a:lnL>
                    <a:lnR>
                      <a:noFill/>
                    </a:lnR>
                    <a:lnT>
                      <a:noFill/>
                    </a:lnT>
                    <a:lnB>
                      <a:noFill/>
                    </a:lnB>
                  </a:tcPr>
                </a:tc>
                <a:tc>
                  <a:txBody>
                    <a:bodyPr/>
                    <a:lstStyle/>
                    <a:p>
                      <a:pPr algn="just">
                        <a:lnSpc>
                          <a:spcPct val="115000"/>
                        </a:lnSpc>
                        <a:spcAft>
                          <a:spcPts val="0"/>
                        </a:spcAft>
                      </a:pPr>
                      <a:r>
                        <a:rPr lang="es-MX" sz="1100">
                          <a:effectLst/>
                          <a:latin typeface="Arial"/>
                          <a:ea typeface="Times New Roman"/>
                          <a:cs typeface="Times New Roman"/>
                        </a:rPr>
                        <a:t>ASESORÍA EXTERNA</a:t>
                      </a:r>
                      <a:endParaRPr lang="es-ES" sz="1200">
                        <a:effectLst/>
                        <a:latin typeface="Calibri"/>
                        <a:ea typeface="Calibri"/>
                        <a:cs typeface="Times New Roman"/>
                      </a:endParaRPr>
                    </a:p>
                  </a:txBody>
                  <a:tcPr marL="57130" marR="57130" marT="0" marB="0">
                    <a:lnL>
                      <a:noFill/>
                    </a:lnL>
                    <a:lnR>
                      <a:noFill/>
                    </a:lnR>
                    <a:lnT>
                      <a:noFill/>
                    </a:lnT>
                    <a:lnB>
                      <a:noFill/>
                    </a:lnB>
                  </a:tcPr>
                </a:tc>
                <a:tc>
                  <a:txBody>
                    <a:bodyPr/>
                    <a:lstStyle/>
                    <a:p>
                      <a:pPr algn="just">
                        <a:lnSpc>
                          <a:spcPct val="115000"/>
                        </a:lnSpc>
                        <a:spcAft>
                          <a:spcPts val="0"/>
                        </a:spcAft>
                      </a:pPr>
                      <a:r>
                        <a:rPr lang="es-MX" sz="1100" dirty="0">
                          <a:effectLst/>
                          <a:latin typeface="Arial"/>
                          <a:ea typeface="Times New Roman"/>
                          <a:cs typeface="Times New Roman"/>
                        </a:rPr>
                        <a:t>El 45.93% de la empresas contratan personal externo especializado en contabilidad para la elaboración de estados financieros, y declaraciones tributarias.</a:t>
                      </a:r>
                      <a:endParaRPr lang="es-ES" sz="1200" dirty="0">
                        <a:effectLst/>
                        <a:latin typeface="Calibri"/>
                        <a:ea typeface="Calibri"/>
                        <a:cs typeface="Times New Roman"/>
                      </a:endParaRPr>
                    </a:p>
                    <a:p>
                      <a:pPr algn="just">
                        <a:lnSpc>
                          <a:spcPct val="115000"/>
                        </a:lnSpc>
                        <a:spcAft>
                          <a:spcPts val="0"/>
                        </a:spcAft>
                      </a:pPr>
                      <a:r>
                        <a:rPr lang="es-MX" sz="1100" dirty="0">
                          <a:effectLst/>
                          <a:latin typeface="Arial"/>
                          <a:ea typeface="Times New Roman"/>
                          <a:cs typeface="Times New Roman"/>
                        </a:rPr>
                        <a:t> </a:t>
                      </a:r>
                      <a:endParaRPr lang="es-ES" sz="1200" dirty="0">
                        <a:effectLst/>
                        <a:latin typeface="Calibri"/>
                        <a:ea typeface="Calibri"/>
                        <a:cs typeface="Times New Roman"/>
                      </a:endParaRPr>
                    </a:p>
                  </a:txBody>
                  <a:tcPr marL="57130" marR="57130" marT="0" marB="0">
                    <a:lnL>
                      <a:noFill/>
                    </a:lnL>
                    <a:lnR>
                      <a:noFill/>
                    </a:lnR>
                    <a:lnT>
                      <a:noFill/>
                    </a:lnT>
                    <a:lnB>
                      <a:noFill/>
                    </a:lnB>
                  </a:tcPr>
                </a:tc>
                <a:tc>
                  <a:txBody>
                    <a:bodyPr/>
                    <a:lstStyle/>
                    <a:p>
                      <a:pPr algn="ctr">
                        <a:lnSpc>
                          <a:spcPct val="115000"/>
                        </a:lnSpc>
                        <a:spcAft>
                          <a:spcPts val="0"/>
                        </a:spcAft>
                      </a:pPr>
                      <a:r>
                        <a:rPr lang="es-MX" sz="1100" b="1" dirty="0">
                          <a:effectLst/>
                          <a:latin typeface="Arial"/>
                          <a:ea typeface="Times New Roman"/>
                          <a:cs typeface="Times New Roman"/>
                        </a:rPr>
                        <a:t>MEDIO</a:t>
                      </a:r>
                      <a:endParaRPr lang="es-ES" sz="1200" dirty="0">
                        <a:effectLst/>
                        <a:latin typeface="Calibri"/>
                        <a:ea typeface="Calibri"/>
                        <a:cs typeface="Times New Roman"/>
                      </a:endParaRPr>
                    </a:p>
                  </a:txBody>
                  <a:tcPr marL="57130" marR="57130" marT="0" marB="0">
                    <a:lnL>
                      <a:noFill/>
                    </a:lnL>
                    <a:lnR>
                      <a:noFill/>
                    </a:lnR>
                    <a:lnT>
                      <a:noFill/>
                    </a:lnT>
                    <a:lnB>
                      <a:noFill/>
                    </a:lnB>
                    <a:solidFill>
                      <a:srgbClr val="FFFF00"/>
                    </a:solidFill>
                  </a:tcPr>
                </a:tc>
              </a:tr>
              <a:tr h="583995">
                <a:tc>
                  <a:txBody>
                    <a:bodyPr/>
                    <a:lstStyle/>
                    <a:p>
                      <a:pPr algn="just">
                        <a:lnSpc>
                          <a:spcPct val="115000"/>
                        </a:lnSpc>
                        <a:spcAft>
                          <a:spcPts val="0"/>
                        </a:spcAft>
                      </a:pPr>
                      <a:r>
                        <a:rPr lang="es-MX" sz="1100">
                          <a:effectLst/>
                          <a:latin typeface="Arial"/>
                          <a:ea typeface="Times New Roman"/>
                          <a:cs typeface="Times New Roman"/>
                        </a:rPr>
                        <a:t>4</a:t>
                      </a:r>
                      <a:endParaRPr lang="es-ES" sz="1200">
                        <a:effectLst/>
                        <a:latin typeface="Calibri"/>
                        <a:ea typeface="Calibri"/>
                        <a:cs typeface="Times New Roman"/>
                      </a:endParaRPr>
                    </a:p>
                  </a:txBody>
                  <a:tcPr marL="57130" marR="57130" marT="0" marB="0">
                    <a:lnL>
                      <a:noFill/>
                    </a:lnL>
                    <a:lnR>
                      <a:noFill/>
                    </a:lnR>
                    <a:lnT>
                      <a:noFill/>
                    </a:lnT>
                    <a:lnB>
                      <a:noFill/>
                    </a:lnB>
                  </a:tcPr>
                </a:tc>
                <a:tc>
                  <a:txBody>
                    <a:bodyPr/>
                    <a:lstStyle/>
                    <a:p>
                      <a:pPr algn="just">
                        <a:lnSpc>
                          <a:spcPct val="115000"/>
                        </a:lnSpc>
                        <a:spcAft>
                          <a:spcPts val="0"/>
                        </a:spcAft>
                      </a:pPr>
                      <a:r>
                        <a:rPr lang="es-MX" sz="1100">
                          <a:effectLst/>
                          <a:latin typeface="Arial"/>
                          <a:ea typeface="Times New Roman"/>
                          <a:cs typeface="Times New Roman"/>
                        </a:rPr>
                        <a:t>SISTEMA INFORMÁTICO</a:t>
                      </a:r>
                      <a:endParaRPr lang="es-ES" sz="1200">
                        <a:effectLst/>
                        <a:latin typeface="Calibri"/>
                        <a:ea typeface="Calibri"/>
                        <a:cs typeface="Times New Roman"/>
                      </a:endParaRPr>
                    </a:p>
                  </a:txBody>
                  <a:tcPr marL="57130" marR="57130" marT="0" marB="0">
                    <a:lnL>
                      <a:noFill/>
                    </a:lnL>
                    <a:lnR>
                      <a:noFill/>
                    </a:lnR>
                    <a:lnT>
                      <a:noFill/>
                    </a:lnT>
                    <a:lnB>
                      <a:noFill/>
                    </a:lnB>
                  </a:tcPr>
                </a:tc>
                <a:tc>
                  <a:txBody>
                    <a:bodyPr/>
                    <a:lstStyle/>
                    <a:p>
                      <a:pPr algn="just">
                        <a:lnSpc>
                          <a:spcPct val="115000"/>
                        </a:lnSpc>
                        <a:spcAft>
                          <a:spcPts val="0"/>
                        </a:spcAft>
                      </a:pPr>
                      <a:r>
                        <a:rPr lang="es-MX" sz="1100" dirty="0">
                          <a:effectLst/>
                          <a:latin typeface="Arial"/>
                          <a:ea typeface="Times New Roman"/>
                          <a:cs typeface="Times New Roman"/>
                        </a:rPr>
                        <a:t>El 80.74% de las empresas cuentan con algún sistema informático para el desarrollo de su contabilidad y financiero.</a:t>
                      </a:r>
                      <a:endParaRPr lang="es-ES" sz="1200" dirty="0">
                        <a:effectLst/>
                        <a:latin typeface="Calibri"/>
                        <a:ea typeface="Calibri"/>
                        <a:cs typeface="Times New Roman"/>
                      </a:endParaRPr>
                    </a:p>
                    <a:p>
                      <a:pPr algn="just">
                        <a:lnSpc>
                          <a:spcPct val="115000"/>
                        </a:lnSpc>
                        <a:spcAft>
                          <a:spcPts val="0"/>
                        </a:spcAft>
                      </a:pPr>
                      <a:r>
                        <a:rPr lang="es-MX" sz="1100" dirty="0">
                          <a:effectLst/>
                          <a:latin typeface="Arial"/>
                          <a:ea typeface="Times New Roman"/>
                          <a:cs typeface="Times New Roman"/>
                        </a:rPr>
                        <a:t> </a:t>
                      </a:r>
                      <a:endParaRPr lang="es-ES" sz="1200" dirty="0">
                        <a:effectLst/>
                        <a:latin typeface="Calibri"/>
                        <a:ea typeface="Calibri"/>
                        <a:cs typeface="Times New Roman"/>
                      </a:endParaRPr>
                    </a:p>
                  </a:txBody>
                  <a:tcPr marL="57130" marR="57130" marT="0" marB="0">
                    <a:lnL>
                      <a:noFill/>
                    </a:lnL>
                    <a:lnR>
                      <a:noFill/>
                    </a:lnR>
                    <a:lnT>
                      <a:noFill/>
                    </a:lnT>
                    <a:lnB>
                      <a:noFill/>
                    </a:lnB>
                  </a:tcPr>
                </a:tc>
                <a:tc>
                  <a:txBody>
                    <a:bodyPr/>
                    <a:lstStyle/>
                    <a:p>
                      <a:pPr algn="ctr">
                        <a:lnSpc>
                          <a:spcPct val="115000"/>
                        </a:lnSpc>
                        <a:spcAft>
                          <a:spcPts val="0"/>
                        </a:spcAft>
                      </a:pPr>
                      <a:r>
                        <a:rPr lang="es-MX" sz="1100" b="1">
                          <a:effectLst/>
                          <a:latin typeface="Arial"/>
                          <a:ea typeface="Times New Roman"/>
                          <a:cs typeface="Times New Roman"/>
                        </a:rPr>
                        <a:t>ALTO</a:t>
                      </a:r>
                      <a:endParaRPr lang="es-ES" sz="1200">
                        <a:effectLst/>
                        <a:latin typeface="Calibri"/>
                        <a:ea typeface="Calibri"/>
                        <a:cs typeface="Times New Roman"/>
                      </a:endParaRPr>
                    </a:p>
                  </a:txBody>
                  <a:tcPr marL="57130" marR="57130" marT="0" marB="0">
                    <a:lnL>
                      <a:noFill/>
                    </a:lnL>
                    <a:lnR>
                      <a:noFill/>
                    </a:lnR>
                    <a:lnT>
                      <a:noFill/>
                    </a:lnT>
                    <a:lnB>
                      <a:noFill/>
                    </a:lnB>
                    <a:solidFill>
                      <a:srgbClr val="92D050"/>
                    </a:solidFill>
                  </a:tcPr>
                </a:tc>
              </a:tr>
              <a:tr h="729994">
                <a:tc>
                  <a:txBody>
                    <a:bodyPr/>
                    <a:lstStyle/>
                    <a:p>
                      <a:pPr algn="just">
                        <a:lnSpc>
                          <a:spcPct val="115000"/>
                        </a:lnSpc>
                        <a:spcAft>
                          <a:spcPts val="0"/>
                        </a:spcAft>
                      </a:pPr>
                      <a:r>
                        <a:rPr lang="es-MX" sz="1100">
                          <a:effectLst/>
                          <a:latin typeface="Arial"/>
                          <a:ea typeface="Times New Roman"/>
                          <a:cs typeface="Times New Roman"/>
                        </a:rPr>
                        <a:t>5</a:t>
                      </a:r>
                      <a:endParaRPr lang="es-ES" sz="1200">
                        <a:effectLst/>
                        <a:latin typeface="Calibri"/>
                        <a:ea typeface="Calibri"/>
                        <a:cs typeface="Times New Roman"/>
                      </a:endParaRPr>
                    </a:p>
                  </a:txBody>
                  <a:tcPr marL="57130" marR="57130" marT="0" marB="0">
                    <a:lnL>
                      <a:noFill/>
                    </a:lnL>
                    <a:lnR>
                      <a:noFill/>
                    </a:lnR>
                    <a:lnT>
                      <a:noFill/>
                    </a:lnT>
                    <a:lnB>
                      <a:noFill/>
                    </a:lnB>
                  </a:tcPr>
                </a:tc>
                <a:tc>
                  <a:txBody>
                    <a:bodyPr/>
                    <a:lstStyle/>
                    <a:p>
                      <a:pPr algn="just">
                        <a:lnSpc>
                          <a:spcPct val="115000"/>
                        </a:lnSpc>
                        <a:spcAft>
                          <a:spcPts val="0"/>
                        </a:spcAft>
                      </a:pPr>
                      <a:r>
                        <a:rPr lang="es-MX" sz="1100">
                          <a:effectLst/>
                          <a:latin typeface="Arial"/>
                          <a:ea typeface="Times New Roman"/>
                          <a:cs typeface="Times New Roman"/>
                        </a:rPr>
                        <a:t>TAMAÑO POR NÚMERO DE PERSONAL</a:t>
                      </a:r>
                      <a:endParaRPr lang="es-ES" sz="1200">
                        <a:effectLst/>
                        <a:latin typeface="Calibri"/>
                        <a:ea typeface="Calibri"/>
                        <a:cs typeface="Times New Roman"/>
                      </a:endParaRPr>
                    </a:p>
                  </a:txBody>
                  <a:tcPr marL="57130" marR="57130" marT="0" marB="0">
                    <a:lnL>
                      <a:noFill/>
                    </a:lnL>
                    <a:lnR>
                      <a:noFill/>
                    </a:lnR>
                    <a:lnT>
                      <a:noFill/>
                    </a:lnT>
                    <a:lnB>
                      <a:noFill/>
                    </a:lnB>
                  </a:tcPr>
                </a:tc>
                <a:tc>
                  <a:txBody>
                    <a:bodyPr/>
                    <a:lstStyle/>
                    <a:p>
                      <a:pPr algn="just">
                        <a:lnSpc>
                          <a:spcPct val="115000"/>
                        </a:lnSpc>
                        <a:spcAft>
                          <a:spcPts val="0"/>
                        </a:spcAft>
                      </a:pPr>
                      <a:r>
                        <a:rPr lang="es-MX" sz="1100" dirty="0">
                          <a:effectLst/>
                          <a:latin typeface="Arial"/>
                          <a:ea typeface="Times New Roman"/>
                          <a:cs typeface="Times New Roman"/>
                        </a:rPr>
                        <a:t>Un 39.89% de las empresas que fueron encuestadas se encuentran en la categoría de Pequeña Empresa y el 43.82% en Mediana Empresa, en su mayor concentración.</a:t>
                      </a:r>
                      <a:endParaRPr lang="es-ES" sz="1200" dirty="0">
                        <a:effectLst/>
                        <a:latin typeface="Calibri"/>
                        <a:ea typeface="Calibri"/>
                        <a:cs typeface="Times New Roman"/>
                      </a:endParaRPr>
                    </a:p>
                  </a:txBody>
                  <a:tcPr marL="57130" marR="57130" marT="0" marB="0">
                    <a:lnL>
                      <a:noFill/>
                    </a:lnL>
                    <a:lnR>
                      <a:noFill/>
                    </a:lnR>
                    <a:lnT>
                      <a:noFill/>
                    </a:lnT>
                    <a:lnB>
                      <a:noFill/>
                    </a:lnB>
                  </a:tcPr>
                </a:tc>
                <a:tc>
                  <a:txBody>
                    <a:bodyPr/>
                    <a:lstStyle/>
                    <a:p>
                      <a:pPr algn="ctr">
                        <a:lnSpc>
                          <a:spcPct val="115000"/>
                        </a:lnSpc>
                        <a:spcAft>
                          <a:spcPts val="0"/>
                        </a:spcAft>
                      </a:pPr>
                      <a:r>
                        <a:rPr lang="es-MX" sz="1100" b="1">
                          <a:effectLst/>
                          <a:latin typeface="Arial"/>
                          <a:ea typeface="Times New Roman"/>
                          <a:cs typeface="Times New Roman"/>
                        </a:rPr>
                        <a:t>MEDIO</a:t>
                      </a:r>
                      <a:endParaRPr lang="es-ES" sz="1200">
                        <a:effectLst/>
                        <a:latin typeface="Calibri"/>
                        <a:ea typeface="Calibri"/>
                        <a:cs typeface="Times New Roman"/>
                      </a:endParaRPr>
                    </a:p>
                  </a:txBody>
                  <a:tcPr marL="57130" marR="57130" marT="0" marB="0">
                    <a:lnL>
                      <a:noFill/>
                    </a:lnL>
                    <a:lnR>
                      <a:noFill/>
                    </a:lnR>
                    <a:lnT>
                      <a:noFill/>
                    </a:lnT>
                    <a:lnB>
                      <a:noFill/>
                    </a:lnB>
                    <a:solidFill>
                      <a:srgbClr val="FFFF00"/>
                    </a:solidFill>
                  </a:tcPr>
                </a:tc>
              </a:tr>
              <a:tr h="729994">
                <a:tc>
                  <a:txBody>
                    <a:bodyPr/>
                    <a:lstStyle/>
                    <a:p>
                      <a:pPr algn="just">
                        <a:lnSpc>
                          <a:spcPct val="115000"/>
                        </a:lnSpc>
                        <a:spcAft>
                          <a:spcPts val="0"/>
                        </a:spcAft>
                      </a:pPr>
                      <a:r>
                        <a:rPr lang="es-MX" sz="1100">
                          <a:effectLst/>
                          <a:latin typeface="Arial"/>
                          <a:ea typeface="Times New Roman"/>
                          <a:cs typeface="Times New Roman"/>
                        </a:rPr>
                        <a:t>6</a:t>
                      </a:r>
                      <a:endParaRPr lang="es-ES" sz="1200">
                        <a:effectLst/>
                        <a:latin typeface="Calibri"/>
                        <a:ea typeface="Calibri"/>
                        <a:cs typeface="Times New Roman"/>
                      </a:endParaRPr>
                    </a:p>
                  </a:txBody>
                  <a:tcPr marL="57130" marR="57130" marT="0" marB="0">
                    <a:lnL>
                      <a:noFill/>
                    </a:lnL>
                    <a:lnR>
                      <a:noFill/>
                    </a:lnR>
                    <a:lnT>
                      <a:noFill/>
                    </a:lnT>
                    <a:lnB>
                      <a:noFill/>
                    </a:lnB>
                  </a:tcPr>
                </a:tc>
                <a:tc>
                  <a:txBody>
                    <a:bodyPr/>
                    <a:lstStyle/>
                    <a:p>
                      <a:pPr algn="just">
                        <a:lnSpc>
                          <a:spcPct val="115000"/>
                        </a:lnSpc>
                        <a:spcAft>
                          <a:spcPts val="0"/>
                        </a:spcAft>
                      </a:pPr>
                      <a:r>
                        <a:rPr lang="es-MX" sz="1100">
                          <a:effectLst/>
                          <a:latin typeface="Arial"/>
                          <a:ea typeface="Times New Roman"/>
                          <a:cs typeface="Times New Roman"/>
                        </a:rPr>
                        <a:t>ELABORACIÓN ESTADOS FINANCIEROS</a:t>
                      </a:r>
                      <a:endParaRPr lang="es-ES" sz="1200">
                        <a:effectLst/>
                        <a:latin typeface="Calibri"/>
                        <a:ea typeface="Calibri"/>
                        <a:cs typeface="Times New Roman"/>
                      </a:endParaRPr>
                    </a:p>
                  </a:txBody>
                  <a:tcPr marL="57130" marR="57130" marT="0" marB="0">
                    <a:lnL>
                      <a:noFill/>
                    </a:lnL>
                    <a:lnR>
                      <a:noFill/>
                    </a:lnR>
                    <a:lnT>
                      <a:noFill/>
                    </a:lnT>
                    <a:lnB>
                      <a:noFill/>
                    </a:lnB>
                  </a:tcPr>
                </a:tc>
                <a:tc>
                  <a:txBody>
                    <a:bodyPr/>
                    <a:lstStyle/>
                    <a:p>
                      <a:pPr algn="just">
                        <a:lnSpc>
                          <a:spcPct val="115000"/>
                        </a:lnSpc>
                        <a:spcAft>
                          <a:spcPts val="0"/>
                        </a:spcAft>
                      </a:pPr>
                      <a:r>
                        <a:rPr lang="es-MX" sz="1100">
                          <a:effectLst/>
                          <a:latin typeface="Arial"/>
                          <a:ea typeface="Times New Roman"/>
                          <a:cs typeface="Times New Roman"/>
                        </a:rPr>
                        <a:t>El 89.33% de las empresas del Sector Sur en la ciudad de Quito si elaboran los estados financieros, apenas un 10.67% no lo hacen y básicamente son las microempresas y talleres artesanales</a:t>
                      </a:r>
                      <a:endParaRPr lang="es-ES" sz="1200">
                        <a:effectLst/>
                        <a:latin typeface="Calibri"/>
                        <a:ea typeface="Calibri"/>
                        <a:cs typeface="Times New Roman"/>
                      </a:endParaRPr>
                    </a:p>
                  </a:txBody>
                  <a:tcPr marL="57130" marR="57130" marT="0" marB="0">
                    <a:lnL>
                      <a:noFill/>
                    </a:lnL>
                    <a:lnR>
                      <a:noFill/>
                    </a:lnR>
                    <a:lnT>
                      <a:noFill/>
                    </a:lnT>
                    <a:lnB>
                      <a:noFill/>
                    </a:lnB>
                  </a:tcPr>
                </a:tc>
                <a:tc>
                  <a:txBody>
                    <a:bodyPr/>
                    <a:lstStyle/>
                    <a:p>
                      <a:pPr algn="ctr">
                        <a:lnSpc>
                          <a:spcPct val="115000"/>
                        </a:lnSpc>
                        <a:spcAft>
                          <a:spcPts val="0"/>
                        </a:spcAft>
                      </a:pPr>
                      <a:r>
                        <a:rPr lang="es-MX" sz="1100" b="1" dirty="0">
                          <a:effectLst/>
                          <a:latin typeface="Arial"/>
                          <a:ea typeface="Times New Roman"/>
                          <a:cs typeface="Times New Roman"/>
                        </a:rPr>
                        <a:t>ALTO</a:t>
                      </a:r>
                      <a:endParaRPr lang="es-ES" sz="1200" dirty="0">
                        <a:effectLst/>
                        <a:latin typeface="Calibri"/>
                        <a:ea typeface="Calibri"/>
                        <a:cs typeface="Times New Roman"/>
                      </a:endParaRPr>
                    </a:p>
                  </a:txBody>
                  <a:tcPr marL="57130" marR="57130" marT="0" marB="0">
                    <a:lnL>
                      <a:noFill/>
                    </a:lnL>
                    <a:lnR>
                      <a:noFill/>
                    </a:lnR>
                    <a:lnT>
                      <a:noFill/>
                    </a:lnT>
                    <a:lnB>
                      <a:noFill/>
                    </a:lnB>
                    <a:solidFill>
                      <a:srgbClr val="92D050"/>
                    </a:solidFill>
                  </a:tcPr>
                </a:tc>
              </a:tr>
              <a:tr h="437996">
                <a:tc>
                  <a:txBody>
                    <a:bodyPr/>
                    <a:lstStyle/>
                    <a:p>
                      <a:pPr algn="just">
                        <a:lnSpc>
                          <a:spcPct val="115000"/>
                        </a:lnSpc>
                        <a:spcAft>
                          <a:spcPts val="0"/>
                        </a:spcAft>
                      </a:pPr>
                      <a:r>
                        <a:rPr lang="es-MX" sz="1100">
                          <a:effectLst/>
                          <a:latin typeface="Arial"/>
                          <a:ea typeface="Times New Roman"/>
                          <a:cs typeface="Times New Roman"/>
                        </a:rPr>
                        <a:t>7</a:t>
                      </a:r>
                      <a:endParaRPr lang="es-ES" sz="1200">
                        <a:effectLst/>
                        <a:latin typeface="Calibri"/>
                        <a:ea typeface="Calibri"/>
                        <a:cs typeface="Times New Roman"/>
                      </a:endParaRPr>
                    </a:p>
                  </a:txBody>
                  <a:tcPr marL="57130" marR="57130" marT="0" marB="0">
                    <a:lnL>
                      <a:noFill/>
                    </a:lnL>
                    <a:lnR>
                      <a:noFill/>
                    </a:lnR>
                    <a:lnT>
                      <a:noFill/>
                    </a:lnT>
                    <a:lnB>
                      <a:noFill/>
                    </a:lnB>
                  </a:tcPr>
                </a:tc>
                <a:tc>
                  <a:txBody>
                    <a:bodyPr/>
                    <a:lstStyle/>
                    <a:p>
                      <a:pPr algn="just">
                        <a:lnSpc>
                          <a:spcPct val="115000"/>
                        </a:lnSpc>
                        <a:spcAft>
                          <a:spcPts val="0"/>
                        </a:spcAft>
                      </a:pPr>
                      <a:r>
                        <a:rPr lang="es-MX" sz="1100">
                          <a:effectLst/>
                          <a:latin typeface="Arial"/>
                          <a:ea typeface="Times New Roman"/>
                          <a:cs typeface="Times New Roman"/>
                        </a:rPr>
                        <a:t>ANÁLISIS FINANCIERO</a:t>
                      </a:r>
                      <a:endParaRPr lang="es-ES" sz="1200">
                        <a:effectLst/>
                        <a:latin typeface="Calibri"/>
                        <a:ea typeface="Calibri"/>
                        <a:cs typeface="Times New Roman"/>
                      </a:endParaRPr>
                    </a:p>
                  </a:txBody>
                  <a:tcPr marL="57130" marR="57130" marT="0" marB="0">
                    <a:lnL>
                      <a:noFill/>
                    </a:lnL>
                    <a:lnR>
                      <a:noFill/>
                    </a:lnR>
                    <a:lnT>
                      <a:noFill/>
                    </a:lnT>
                    <a:lnB>
                      <a:noFill/>
                    </a:lnB>
                  </a:tcPr>
                </a:tc>
                <a:tc>
                  <a:txBody>
                    <a:bodyPr/>
                    <a:lstStyle/>
                    <a:p>
                      <a:pPr algn="just">
                        <a:lnSpc>
                          <a:spcPct val="115000"/>
                        </a:lnSpc>
                        <a:spcAft>
                          <a:spcPts val="0"/>
                        </a:spcAft>
                      </a:pPr>
                      <a:r>
                        <a:rPr lang="es-MX" sz="1100">
                          <a:effectLst/>
                          <a:latin typeface="Arial"/>
                          <a:ea typeface="Times New Roman"/>
                          <a:cs typeface="Times New Roman"/>
                        </a:rPr>
                        <a:t>El 65.41% de las empresas que se encuestaron en el sur del DMQ si realizan algún tipo de análisis  financiero</a:t>
                      </a:r>
                      <a:endParaRPr lang="es-ES" sz="1200">
                        <a:effectLst/>
                        <a:latin typeface="Calibri"/>
                        <a:ea typeface="Calibri"/>
                        <a:cs typeface="Times New Roman"/>
                      </a:endParaRPr>
                    </a:p>
                  </a:txBody>
                  <a:tcPr marL="57130" marR="57130" marT="0" marB="0">
                    <a:lnL>
                      <a:noFill/>
                    </a:lnL>
                    <a:lnR>
                      <a:noFill/>
                    </a:lnR>
                    <a:lnT>
                      <a:noFill/>
                    </a:lnT>
                    <a:lnB>
                      <a:noFill/>
                    </a:lnB>
                  </a:tcPr>
                </a:tc>
                <a:tc>
                  <a:txBody>
                    <a:bodyPr/>
                    <a:lstStyle/>
                    <a:p>
                      <a:pPr algn="ctr">
                        <a:lnSpc>
                          <a:spcPct val="115000"/>
                        </a:lnSpc>
                        <a:spcAft>
                          <a:spcPts val="0"/>
                        </a:spcAft>
                      </a:pPr>
                      <a:r>
                        <a:rPr lang="es-MX" sz="1100" b="1" dirty="0">
                          <a:effectLst/>
                          <a:latin typeface="Arial"/>
                          <a:ea typeface="Times New Roman"/>
                          <a:cs typeface="Times New Roman"/>
                        </a:rPr>
                        <a:t>ALTO</a:t>
                      </a:r>
                      <a:endParaRPr lang="es-ES" sz="1200" dirty="0">
                        <a:effectLst/>
                        <a:latin typeface="Calibri"/>
                        <a:ea typeface="Calibri"/>
                        <a:cs typeface="Times New Roman"/>
                      </a:endParaRPr>
                    </a:p>
                  </a:txBody>
                  <a:tcPr marL="57130" marR="57130" marT="0" marB="0">
                    <a:lnL>
                      <a:noFill/>
                    </a:lnL>
                    <a:lnR>
                      <a:noFill/>
                    </a:lnR>
                    <a:lnT>
                      <a:noFill/>
                    </a:lnT>
                    <a:lnB>
                      <a:noFill/>
                    </a:lnB>
                    <a:solidFill>
                      <a:srgbClr val="92D050"/>
                    </a:solidFill>
                  </a:tcPr>
                </a:tc>
              </a:tr>
            </a:tbl>
          </a:graphicData>
        </a:graphic>
      </p:graphicFrame>
    </p:spTree>
    <p:extLst>
      <p:ext uri="{BB962C8B-B14F-4D97-AF65-F5344CB8AC3E}">
        <p14:creationId xmlns:p14="http://schemas.microsoft.com/office/powerpoint/2010/main" val="33763639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Autofit/>
          </a:bodyPr>
          <a:lstStyle/>
          <a:p>
            <a:r>
              <a:rPr lang="es-ES" sz="1800" b="1" dirty="0" smtClean="0">
                <a:solidFill>
                  <a:schemeClr val="accent1">
                    <a:lumMod val="75000"/>
                  </a:schemeClr>
                </a:solidFill>
                <a:latin typeface="Arial" pitchFamily="34" charset="0"/>
                <a:cs typeface="Arial" pitchFamily="34" charset="0"/>
              </a:rPr>
              <a:t>GESTIÓN ADMINISTRATIVA DE LAS PYMES DEL SECTOR SUR DEL DMQ.</a:t>
            </a:r>
            <a:endParaRPr lang="es-ES" sz="1800" b="1" dirty="0">
              <a:solidFill>
                <a:schemeClr val="accent1">
                  <a:lumMod val="75000"/>
                </a:schemeClr>
              </a:solidFill>
              <a:latin typeface="Arial" pitchFamily="34" charset="0"/>
              <a:cs typeface="Arial" pitchFamily="34" charset="0"/>
            </a:endParaRPr>
          </a:p>
        </p:txBody>
      </p:sp>
      <p:sp>
        <p:nvSpPr>
          <p:cNvPr id="5" name="4 CuadroTexto"/>
          <p:cNvSpPr txBox="1"/>
          <p:nvPr/>
        </p:nvSpPr>
        <p:spPr>
          <a:xfrm>
            <a:off x="899591" y="1124744"/>
            <a:ext cx="2160241" cy="369332"/>
          </a:xfrm>
          <a:prstGeom prst="rect">
            <a:avLst/>
          </a:prstGeom>
          <a:noFill/>
        </p:spPr>
        <p:txBody>
          <a:bodyPr wrap="square" rtlCol="0">
            <a:spAutoFit/>
          </a:bodyPr>
          <a:lstStyle/>
          <a:p>
            <a:r>
              <a:rPr lang="es-ES" dirty="0" smtClean="0"/>
              <a:t>DIRECCIÓN</a:t>
            </a: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1445227549"/>
              </p:ext>
            </p:extLst>
          </p:nvPr>
        </p:nvGraphicFramePr>
        <p:xfrm>
          <a:off x="1043608" y="1495889"/>
          <a:ext cx="7200799" cy="3921429"/>
        </p:xfrm>
        <a:graphic>
          <a:graphicData uri="http://schemas.openxmlformats.org/drawingml/2006/table">
            <a:tbl>
              <a:tblPr firstRow="1" firstCol="1" bandRow="1"/>
              <a:tblGrid>
                <a:gridCol w="606984"/>
                <a:gridCol w="1697272"/>
                <a:gridCol w="3913437"/>
                <a:gridCol w="983106"/>
              </a:tblGrid>
              <a:tr h="420943">
                <a:tc>
                  <a:txBody>
                    <a:bodyPr/>
                    <a:lstStyle/>
                    <a:p>
                      <a:pPr algn="just">
                        <a:lnSpc>
                          <a:spcPct val="115000"/>
                        </a:lnSpc>
                        <a:spcAft>
                          <a:spcPts val="0"/>
                        </a:spcAft>
                      </a:pPr>
                      <a:r>
                        <a:rPr lang="es-MX" sz="1600" b="1" dirty="0">
                          <a:effectLst/>
                          <a:latin typeface="Arial"/>
                          <a:ea typeface="Times New Roman"/>
                          <a:cs typeface="Times New Roman"/>
                        </a:rPr>
                        <a:t>No.</a:t>
                      </a:r>
                      <a:endParaRPr lang="es-ES" sz="2000" b="1" dirty="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1600" b="1" dirty="0">
                          <a:effectLst/>
                          <a:latin typeface="Arial"/>
                          <a:ea typeface="Times New Roman"/>
                          <a:cs typeface="Times New Roman"/>
                        </a:rPr>
                        <a:t>FACTOR</a:t>
                      </a:r>
                      <a:endParaRPr lang="es-ES" sz="2000" b="1" dirty="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1600" b="1" dirty="0">
                          <a:effectLst/>
                          <a:latin typeface="Arial"/>
                          <a:ea typeface="Times New Roman"/>
                          <a:cs typeface="Times New Roman"/>
                        </a:rPr>
                        <a:t>ESTADO PYME</a:t>
                      </a:r>
                      <a:endParaRPr lang="es-ES" sz="2000" b="1" dirty="0">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MX" sz="1600" b="1" dirty="0">
                          <a:effectLst/>
                          <a:latin typeface="Arial"/>
                          <a:ea typeface="Times New Roman"/>
                          <a:cs typeface="Times New Roman"/>
                        </a:rPr>
                        <a:t>NIVEL</a:t>
                      </a:r>
                      <a:endParaRPr lang="es-ES" sz="2000" b="1" dirty="0">
                        <a:effectLst/>
                        <a:latin typeface="Calibri"/>
                        <a:ea typeface="Calibri"/>
                        <a:cs typeface="Times New Roman"/>
                      </a:endParaRPr>
                    </a:p>
                  </a:txBody>
                  <a:tcPr marL="68580" marR="68580" marT="0" marB="0">
                    <a:lnL>
                      <a:noFill/>
                    </a:lnL>
                    <a:lnR>
                      <a:noFill/>
                    </a:lnR>
                    <a:lnT>
                      <a:noFill/>
                    </a:lnT>
                    <a:lnB>
                      <a:noFill/>
                    </a:lnB>
                  </a:tcPr>
                </a:tc>
              </a:tr>
              <a:tr h="270248">
                <a:tc>
                  <a:txBody>
                    <a:bodyPr/>
                    <a:lstStyle/>
                    <a:p>
                      <a:pPr algn="just">
                        <a:lnSpc>
                          <a:spcPct val="115000"/>
                        </a:lnSpc>
                        <a:spcAft>
                          <a:spcPts val="0"/>
                        </a:spcAft>
                      </a:pPr>
                      <a:r>
                        <a:rPr lang="es-MX" sz="1400" dirty="0">
                          <a:effectLst/>
                          <a:latin typeface="Arial"/>
                          <a:ea typeface="Times New Roman"/>
                          <a:cs typeface="Times New Roman"/>
                        </a:rPr>
                        <a:t>1</a:t>
                      </a:r>
                      <a:endParaRPr lang="es-ES" sz="1800" dirty="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1400">
                          <a:effectLst/>
                          <a:latin typeface="Arial"/>
                          <a:ea typeface="Times New Roman"/>
                          <a:cs typeface="Times New Roman"/>
                        </a:rPr>
                        <a:t>PROPIEDAD</a:t>
                      </a:r>
                      <a:endParaRPr lang="es-ES" sz="180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1400">
                          <a:effectLst/>
                          <a:latin typeface="Arial"/>
                          <a:ea typeface="Times New Roman"/>
                          <a:cs typeface="Times New Roman"/>
                        </a:rPr>
                        <a:t>Un 73.60% son empresas de estructura familiar.</a:t>
                      </a:r>
                      <a:endParaRPr lang="es-ES" sz="1800">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MX" sz="1400" b="1">
                          <a:effectLst/>
                          <a:latin typeface="Arial"/>
                          <a:ea typeface="Times New Roman"/>
                          <a:cs typeface="Times New Roman"/>
                        </a:rPr>
                        <a:t>ALTO</a:t>
                      </a:r>
                      <a:endParaRPr lang="es-ES" sz="1800">
                        <a:effectLst/>
                        <a:latin typeface="Calibri"/>
                        <a:ea typeface="Calibri"/>
                        <a:cs typeface="Times New Roman"/>
                      </a:endParaRPr>
                    </a:p>
                  </a:txBody>
                  <a:tcPr marL="68580" marR="68580" marT="0" marB="0">
                    <a:lnL>
                      <a:noFill/>
                    </a:lnL>
                    <a:lnR>
                      <a:noFill/>
                    </a:lnR>
                    <a:lnT>
                      <a:noFill/>
                    </a:lnT>
                    <a:lnB>
                      <a:noFill/>
                    </a:lnB>
                    <a:solidFill>
                      <a:srgbClr val="92D050"/>
                    </a:solidFill>
                  </a:tcPr>
                </a:tc>
              </a:tr>
              <a:tr h="559110">
                <a:tc>
                  <a:txBody>
                    <a:bodyPr/>
                    <a:lstStyle/>
                    <a:p>
                      <a:pPr algn="just">
                        <a:lnSpc>
                          <a:spcPct val="115000"/>
                        </a:lnSpc>
                        <a:spcAft>
                          <a:spcPts val="0"/>
                        </a:spcAft>
                      </a:pPr>
                      <a:r>
                        <a:rPr lang="es-MX" sz="1400">
                          <a:effectLst/>
                          <a:latin typeface="Arial"/>
                          <a:ea typeface="Times New Roman"/>
                          <a:cs typeface="Times New Roman"/>
                        </a:rPr>
                        <a:t>2</a:t>
                      </a:r>
                      <a:endParaRPr lang="es-ES" sz="180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1400">
                          <a:effectLst/>
                          <a:latin typeface="Arial"/>
                          <a:ea typeface="Times New Roman"/>
                          <a:cs typeface="Times New Roman"/>
                        </a:rPr>
                        <a:t>INCENTIVOS</a:t>
                      </a:r>
                      <a:endParaRPr lang="es-ES" sz="180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1400" dirty="0">
                          <a:effectLst/>
                          <a:latin typeface="Arial"/>
                          <a:ea typeface="Times New Roman"/>
                          <a:cs typeface="Times New Roman"/>
                        </a:rPr>
                        <a:t>El 72,47% de las empresas si cuentan con algún tipo de sistema de incentivos para su personal.</a:t>
                      </a:r>
                      <a:endParaRPr lang="es-ES" sz="1800" dirty="0">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MX" sz="1400" b="1">
                          <a:effectLst/>
                          <a:latin typeface="Arial"/>
                          <a:ea typeface="Times New Roman"/>
                          <a:cs typeface="Times New Roman"/>
                        </a:rPr>
                        <a:t>ALTO</a:t>
                      </a:r>
                      <a:endParaRPr lang="es-ES" sz="1800">
                        <a:effectLst/>
                        <a:latin typeface="Calibri"/>
                        <a:ea typeface="Calibri"/>
                        <a:cs typeface="Times New Roman"/>
                      </a:endParaRPr>
                    </a:p>
                  </a:txBody>
                  <a:tcPr marL="68580" marR="68580" marT="0" marB="0">
                    <a:lnL>
                      <a:noFill/>
                    </a:lnL>
                    <a:lnR>
                      <a:noFill/>
                    </a:lnR>
                    <a:lnT>
                      <a:noFill/>
                    </a:lnT>
                    <a:lnB>
                      <a:noFill/>
                    </a:lnB>
                    <a:solidFill>
                      <a:srgbClr val="92D050"/>
                    </a:solidFill>
                  </a:tcPr>
                </a:tc>
              </a:tr>
              <a:tr h="1136833">
                <a:tc>
                  <a:txBody>
                    <a:bodyPr/>
                    <a:lstStyle/>
                    <a:p>
                      <a:pPr algn="just">
                        <a:lnSpc>
                          <a:spcPct val="115000"/>
                        </a:lnSpc>
                        <a:spcAft>
                          <a:spcPts val="0"/>
                        </a:spcAft>
                      </a:pPr>
                      <a:r>
                        <a:rPr lang="es-MX" sz="1400">
                          <a:effectLst/>
                          <a:latin typeface="Arial"/>
                          <a:ea typeface="Times New Roman"/>
                          <a:cs typeface="Times New Roman"/>
                        </a:rPr>
                        <a:t>3</a:t>
                      </a:r>
                      <a:endParaRPr lang="es-ES" sz="180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1400">
                          <a:effectLst/>
                          <a:latin typeface="Arial"/>
                          <a:ea typeface="Times New Roman"/>
                          <a:cs typeface="Times New Roman"/>
                        </a:rPr>
                        <a:t>ACTIVIDAD</a:t>
                      </a:r>
                      <a:endParaRPr lang="es-ES" sz="180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1400" dirty="0">
                          <a:effectLst/>
                          <a:latin typeface="Arial"/>
                          <a:ea typeface="Times New Roman"/>
                          <a:cs typeface="Times New Roman"/>
                        </a:rPr>
                        <a:t>El 42.19% son empresas de tipo comercial, el 34.27% de servicios y un 18.54% están dedicadas a la industria, en el Distrito Metropolitano de Quito, sector sur.</a:t>
                      </a:r>
                      <a:endParaRPr lang="es-ES" sz="1800" dirty="0">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MX" sz="1400" b="1">
                          <a:effectLst/>
                          <a:latin typeface="Arial"/>
                          <a:ea typeface="Times New Roman"/>
                          <a:cs typeface="Times New Roman"/>
                        </a:rPr>
                        <a:t>NO APLICA</a:t>
                      </a:r>
                      <a:endParaRPr lang="es-ES" sz="1800">
                        <a:effectLst/>
                        <a:latin typeface="Calibri"/>
                        <a:ea typeface="Calibri"/>
                        <a:cs typeface="Times New Roman"/>
                      </a:endParaRPr>
                    </a:p>
                  </a:txBody>
                  <a:tcPr marL="68580" marR="68580" marT="0" marB="0">
                    <a:lnL>
                      <a:noFill/>
                    </a:lnL>
                    <a:lnR>
                      <a:noFill/>
                    </a:lnR>
                    <a:lnT>
                      <a:noFill/>
                    </a:lnT>
                    <a:lnB>
                      <a:noFill/>
                    </a:lnB>
                    <a:solidFill>
                      <a:srgbClr val="FFFFFF"/>
                    </a:solidFill>
                  </a:tcPr>
                </a:tc>
              </a:tr>
              <a:tr h="1136833">
                <a:tc>
                  <a:txBody>
                    <a:bodyPr/>
                    <a:lstStyle/>
                    <a:p>
                      <a:pPr algn="just">
                        <a:lnSpc>
                          <a:spcPct val="115000"/>
                        </a:lnSpc>
                        <a:spcAft>
                          <a:spcPts val="0"/>
                        </a:spcAft>
                      </a:pPr>
                      <a:r>
                        <a:rPr lang="es-MX" sz="1400">
                          <a:effectLst/>
                          <a:latin typeface="Arial"/>
                          <a:ea typeface="Times New Roman"/>
                          <a:cs typeface="Times New Roman"/>
                        </a:rPr>
                        <a:t>4</a:t>
                      </a:r>
                      <a:endParaRPr lang="es-ES" sz="180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1400">
                          <a:effectLst/>
                          <a:latin typeface="Arial"/>
                          <a:ea typeface="Times New Roman"/>
                          <a:cs typeface="Times New Roman"/>
                        </a:rPr>
                        <a:t>VIDA EMPRESARIAL EN EL MERCADO</a:t>
                      </a:r>
                      <a:endParaRPr lang="es-ES" sz="180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1400">
                          <a:effectLst/>
                          <a:latin typeface="Arial"/>
                          <a:ea typeface="Times New Roman"/>
                          <a:cs typeface="Times New Roman"/>
                        </a:rPr>
                        <a:t>Las PYMES en el Sur del se concentran en edades superiores a los 10 años y más, con un amplio 45.51% de empresas que se ubican en el rango entre 16 y 20 años</a:t>
                      </a:r>
                      <a:endParaRPr lang="es-ES" sz="1800">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MX" sz="1400" b="1" dirty="0">
                          <a:effectLst/>
                          <a:latin typeface="Arial"/>
                          <a:ea typeface="Times New Roman"/>
                          <a:cs typeface="Times New Roman"/>
                        </a:rPr>
                        <a:t>ALTO</a:t>
                      </a:r>
                      <a:endParaRPr lang="es-ES" sz="1800" dirty="0">
                        <a:effectLst/>
                        <a:latin typeface="Calibri"/>
                        <a:ea typeface="Calibri"/>
                        <a:cs typeface="Times New Roman"/>
                      </a:endParaRPr>
                    </a:p>
                  </a:txBody>
                  <a:tcPr marL="68580" marR="68580" marT="0" marB="0">
                    <a:lnL>
                      <a:noFill/>
                    </a:lnL>
                    <a:lnR>
                      <a:noFill/>
                    </a:lnR>
                    <a:lnT>
                      <a:noFill/>
                    </a:lnT>
                    <a:lnB>
                      <a:noFill/>
                    </a:lnB>
                    <a:solidFill>
                      <a:srgbClr val="92D050"/>
                    </a:solidFill>
                  </a:tcPr>
                </a:tc>
              </a:tr>
            </a:tbl>
          </a:graphicData>
        </a:graphic>
      </p:graphicFrame>
    </p:spTree>
    <p:extLst>
      <p:ext uri="{BB962C8B-B14F-4D97-AF65-F5344CB8AC3E}">
        <p14:creationId xmlns:p14="http://schemas.microsoft.com/office/powerpoint/2010/main" val="14843071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Autofit/>
          </a:bodyPr>
          <a:lstStyle/>
          <a:p>
            <a:r>
              <a:rPr lang="es-ES" sz="1800" b="1" dirty="0" smtClean="0">
                <a:solidFill>
                  <a:schemeClr val="accent1">
                    <a:lumMod val="75000"/>
                  </a:schemeClr>
                </a:solidFill>
                <a:latin typeface="Arial" pitchFamily="34" charset="0"/>
                <a:cs typeface="Arial" pitchFamily="34" charset="0"/>
              </a:rPr>
              <a:t>GESTIÓN ADMINISTRATIVA DE LAS PYMES DEL SECTOR SUR DEL DMQ.</a:t>
            </a:r>
            <a:endParaRPr lang="es-ES" sz="1800" b="1" dirty="0">
              <a:solidFill>
                <a:schemeClr val="accent1">
                  <a:lumMod val="75000"/>
                </a:schemeClr>
              </a:solidFill>
              <a:latin typeface="Arial" pitchFamily="34" charset="0"/>
              <a:cs typeface="Arial" pitchFamily="34" charset="0"/>
            </a:endParaRPr>
          </a:p>
        </p:txBody>
      </p:sp>
      <p:sp>
        <p:nvSpPr>
          <p:cNvPr id="5" name="4 CuadroTexto"/>
          <p:cNvSpPr txBox="1"/>
          <p:nvPr/>
        </p:nvSpPr>
        <p:spPr>
          <a:xfrm>
            <a:off x="899591" y="1124744"/>
            <a:ext cx="2160241" cy="369332"/>
          </a:xfrm>
          <a:prstGeom prst="rect">
            <a:avLst/>
          </a:prstGeom>
          <a:noFill/>
        </p:spPr>
        <p:txBody>
          <a:bodyPr wrap="square" rtlCol="0">
            <a:spAutoFit/>
          </a:bodyPr>
          <a:lstStyle/>
          <a:p>
            <a:r>
              <a:rPr lang="es-ES" dirty="0" smtClean="0"/>
              <a:t>CONTROL</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2169041274"/>
              </p:ext>
            </p:extLst>
          </p:nvPr>
        </p:nvGraphicFramePr>
        <p:xfrm>
          <a:off x="827585" y="1556792"/>
          <a:ext cx="7704856" cy="4878754"/>
        </p:xfrm>
        <a:graphic>
          <a:graphicData uri="http://schemas.openxmlformats.org/drawingml/2006/table">
            <a:tbl>
              <a:tblPr firstRow="1" firstCol="1" bandRow="1"/>
              <a:tblGrid>
                <a:gridCol w="649473"/>
                <a:gridCol w="1510766"/>
                <a:gridCol w="4492693"/>
                <a:gridCol w="1051924"/>
              </a:tblGrid>
              <a:tr h="356590">
                <a:tc>
                  <a:txBody>
                    <a:bodyPr/>
                    <a:lstStyle/>
                    <a:p>
                      <a:pPr algn="ctr">
                        <a:lnSpc>
                          <a:spcPct val="115000"/>
                        </a:lnSpc>
                        <a:spcAft>
                          <a:spcPts val="0"/>
                        </a:spcAft>
                      </a:pPr>
                      <a:r>
                        <a:rPr lang="es-MX" sz="1400" b="1" dirty="0">
                          <a:effectLst/>
                          <a:latin typeface="Arial"/>
                          <a:ea typeface="Times New Roman"/>
                          <a:cs typeface="Times New Roman"/>
                        </a:rPr>
                        <a:t>No.</a:t>
                      </a:r>
                      <a:endParaRPr lang="es-ES" sz="1400" b="1" dirty="0">
                        <a:effectLst/>
                        <a:latin typeface="Calibri"/>
                        <a:ea typeface="Calibri"/>
                        <a:cs typeface="Times New Roman"/>
                      </a:endParaRPr>
                    </a:p>
                  </a:txBody>
                  <a:tcPr marL="52089" marR="52089" marT="0" marB="0">
                    <a:lnL>
                      <a:noFill/>
                    </a:lnL>
                    <a:lnR>
                      <a:noFill/>
                    </a:lnR>
                    <a:lnT>
                      <a:noFill/>
                    </a:lnT>
                    <a:lnB>
                      <a:noFill/>
                    </a:lnB>
                  </a:tcPr>
                </a:tc>
                <a:tc>
                  <a:txBody>
                    <a:bodyPr/>
                    <a:lstStyle/>
                    <a:p>
                      <a:pPr algn="just">
                        <a:lnSpc>
                          <a:spcPct val="115000"/>
                        </a:lnSpc>
                        <a:spcAft>
                          <a:spcPts val="0"/>
                        </a:spcAft>
                      </a:pPr>
                      <a:r>
                        <a:rPr lang="es-MX" sz="1400" b="1" dirty="0">
                          <a:effectLst/>
                          <a:latin typeface="Arial"/>
                          <a:ea typeface="Times New Roman"/>
                          <a:cs typeface="Times New Roman"/>
                        </a:rPr>
                        <a:t>FACTOR</a:t>
                      </a:r>
                      <a:endParaRPr lang="es-ES" sz="1400" b="1" dirty="0">
                        <a:effectLst/>
                        <a:latin typeface="Calibri"/>
                        <a:ea typeface="Calibri"/>
                        <a:cs typeface="Times New Roman"/>
                      </a:endParaRPr>
                    </a:p>
                  </a:txBody>
                  <a:tcPr marL="52089" marR="52089" marT="0" marB="0">
                    <a:lnL>
                      <a:noFill/>
                    </a:lnL>
                    <a:lnR>
                      <a:noFill/>
                    </a:lnR>
                    <a:lnT>
                      <a:noFill/>
                    </a:lnT>
                    <a:lnB>
                      <a:noFill/>
                    </a:lnB>
                  </a:tcPr>
                </a:tc>
                <a:tc>
                  <a:txBody>
                    <a:bodyPr/>
                    <a:lstStyle/>
                    <a:p>
                      <a:pPr algn="just">
                        <a:lnSpc>
                          <a:spcPct val="115000"/>
                        </a:lnSpc>
                        <a:spcAft>
                          <a:spcPts val="0"/>
                        </a:spcAft>
                      </a:pPr>
                      <a:r>
                        <a:rPr lang="es-MX" sz="1400" b="1" dirty="0">
                          <a:effectLst/>
                          <a:latin typeface="Arial"/>
                          <a:ea typeface="Times New Roman"/>
                          <a:cs typeface="Times New Roman"/>
                        </a:rPr>
                        <a:t>ESTADO PYME</a:t>
                      </a:r>
                      <a:endParaRPr lang="es-ES" sz="1400" b="1" dirty="0">
                        <a:effectLst/>
                        <a:latin typeface="Calibri"/>
                        <a:ea typeface="Calibri"/>
                        <a:cs typeface="Times New Roman"/>
                      </a:endParaRPr>
                    </a:p>
                  </a:txBody>
                  <a:tcPr marL="52089" marR="52089" marT="0" marB="0">
                    <a:lnL>
                      <a:noFill/>
                    </a:lnL>
                    <a:lnR>
                      <a:noFill/>
                    </a:lnR>
                    <a:lnT>
                      <a:noFill/>
                    </a:lnT>
                    <a:lnB>
                      <a:noFill/>
                    </a:lnB>
                  </a:tcPr>
                </a:tc>
                <a:tc>
                  <a:txBody>
                    <a:bodyPr/>
                    <a:lstStyle/>
                    <a:p>
                      <a:pPr algn="ctr">
                        <a:lnSpc>
                          <a:spcPct val="115000"/>
                        </a:lnSpc>
                        <a:spcAft>
                          <a:spcPts val="0"/>
                        </a:spcAft>
                      </a:pPr>
                      <a:r>
                        <a:rPr lang="es-MX" sz="1400" b="1" dirty="0">
                          <a:effectLst/>
                          <a:latin typeface="Arial"/>
                          <a:ea typeface="Times New Roman"/>
                          <a:cs typeface="Times New Roman"/>
                        </a:rPr>
                        <a:t>NIVEL</a:t>
                      </a:r>
                      <a:endParaRPr lang="es-ES" sz="1400" b="1" dirty="0">
                        <a:effectLst/>
                        <a:latin typeface="Calibri"/>
                        <a:ea typeface="Calibri"/>
                        <a:cs typeface="Times New Roman"/>
                      </a:endParaRPr>
                    </a:p>
                  </a:txBody>
                  <a:tcPr marL="52089" marR="52089" marT="0" marB="0">
                    <a:lnL>
                      <a:noFill/>
                    </a:lnL>
                    <a:lnR>
                      <a:noFill/>
                    </a:lnR>
                    <a:lnT>
                      <a:noFill/>
                    </a:lnT>
                    <a:lnB>
                      <a:noFill/>
                    </a:lnB>
                  </a:tcPr>
                </a:tc>
              </a:tr>
              <a:tr h="532466">
                <a:tc>
                  <a:txBody>
                    <a:bodyPr/>
                    <a:lstStyle/>
                    <a:p>
                      <a:pPr algn="ctr">
                        <a:lnSpc>
                          <a:spcPct val="115000"/>
                        </a:lnSpc>
                        <a:spcAft>
                          <a:spcPts val="0"/>
                        </a:spcAft>
                      </a:pPr>
                      <a:r>
                        <a:rPr lang="es-MX" sz="1050" dirty="0">
                          <a:effectLst/>
                          <a:latin typeface="Arial"/>
                          <a:ea typeface="Times New Roman"/>
                          <a:cs typeface="Times New Roman"/>
                        </a:rPr>
                        <a:t>1</a:t>
                      </a:r>
                      <a:endParaRPr lang="es-ES" sz="1050" dirty="0">
                        <a:effectLst/>
                        <a:latin typeface="Calibri"/>
                        <a:ea typeface="Calibri"/>
                        <a:cs typeface="Times New Roman"/>
                      </a:endParaRPr>
                    </a:p>
                  </a:txBody>
                  <a:tcPr marL="52089" marR="52089" marT="0" marB="0">
                    <a:lnL>
                      <a:noFill/>
                    </a:lnL>
                    <a:lnR>
                      <a:noFill/>
                    </a:lnR>
                    <a:lnT>
                      <a:noFill/>
                    </a:lnT>
                    <a:lnB>
                      <a:noFill/>
                    </a:lnB>
                  </a:tcPr>
                </a:tc>
                <a:tc>
                  <a:txBody>
                    <a:bodyPr/>
                    <a:lstStyle/>
                    <a:p>
                      <a:pPr algn="just">
                        <a:lnSpc>
                          <a:spcPct val="115000"/>
                        </a:lnSpc>
                        <a:spcAft>
                          <a:spcPts val="0"/>
                        </a:spcAft>
                      </a:pPr>
                      <a:r>
                        <a:rPr lang="es-MX" sz="1050" dirty="0">
                          <a:effectLst/>
                          <a:latin typeface="Arial"/>
                          <a:ea typeface="Times New Roman"/>
                          <a:cs typeface="Times New Roman"/>
                        </a:rPr>
                        <a:t>EVALUACIÓN PLAN ESTRATÉGICO</a:t>
                      </a:r>
                      <a:endParaRPr lang="es-ES" sz="1050" dirty="0">
                        <a:effectLst/>
                        <a:latin typeface="Calibri"/>
                        <a:ea typeface="Calibri"/>
                        <a:cs typeface="Times New Roman"/>
                      </a:endParaRPr>
                    </a:p>
                  </a:txBody>
                  <a:tcPr marL="52089" marR="52089" marT="0" marB="0">
                    <a:lnL>
                      <a:noFill/>
                    </a:lnL>
                    <a:lnR>
                      <a:noFill/>
                    </a:lnR>
                    <a:lnT>
                      <a:noFill/>
                    </a:lnT>
                    <a:lnB>
                      <a:noFill/>
                    </a:lnB>
                  </a:tcPr>
                </a:tc>
                <a:tc>
                  <a:txBody>
                    <a:bodyPr/>
                    <a:lstStyle/>
                    <a:p>
                      <a:pPr algn="just">
                        <a:lnSpc>
                          <a:spcPct val="115000"/>
                        </a:lnSpc>
                        <a:spcAft>
                          <a:spcPts val="0"/>
                        </a:spcAft>
                      </a:pPr>
                      <a:r>
                        <a:rPr lang="es-MX" sz="1050" dirty="0">
                          <a:effectLst/>
                          <a:latin typeface="Arial"/>
                          <a:ea typeface="Times New Roman"/>
                          <a:cs typeface="Times New Roman"/>
                        </a:rPr>
                        <a:t>El 75.21% de las empresas que cuentan con un Plan estratégico formal si realizan un seguimiento y evaluación para el cumplimiento del mismo. </a:t>
                      </a:r>
                      <a:endParaRPr lang="es-ES" sz="1050" dirty="0">
                        <a:effectLst/>
                        <a:latin typeface="Calibri"/>
                        <a:ea typeface="Calibri"/>
                        <a:cs typeface="Times New Roman"/>
                      </a:endParaRPr>
                    </a:p>
                  </a:txBody>
                  <a:tcPr marL="52089" marR="52089" marT="0" marB="0">
                    <a:lnL>
                      <a:noFill/>
                    </a:lnL>
                    <a:lnR>
                      <a:noFill/>
                    </a:lnR>
                    <a:lnT>
                      <a:noFill/>
                    </a:lnT>
                    <a:lnB>
                      <a:noFill/>
                    </a:lnB>
                  </a:tcPr>
                </a:tc>
                <a:tc>
                  <a:txBody>
                    <a:bodyPr/>
                    <a:lstStyle/>
                    <a:p>
                      <a:pPr algn="ctr">
                        <a:lnSpc>
                          <a:spcPct val="115000"/>
                        </a:lnSpc>
                        <a:spcAft>
                          <a:spcPts val="0"/>
                        </a:spcAft>
                      </a:pPr>
                      <a:r>
                        <a:rPr lang="es-MX" sz="1050" b="1">
                          <a:effectLst/>
                          <a:latin typeface="Arial"/>
                          <a:ea typeface="Times New Roman"/>
                          <a:cs typeface="Times New Roman"/>
                        </a:rPr>
                        <a:t>ALTO</a:t>
                      </a:r>
                      <a:endParaRPr lang="es-ES" sz="1050">
                        <a:effectLst/>
                        <a:latin typeface="Calibri"/>
                        <a:ea typeface="Calibri"/>
                        <a:cs typeface="Times New Roman"/>
                      </a:endParaRPr>
                    </a:p>
                  </a:txBody>
                  <a:tcPr marL="52089" marR="52089" marT="0" marB="0">
                    <a:lnL>
                      <a:noFill/>
                    </a:lnL>
                    <a:lnR>
                      <a:noFill/>
                    </a:lnR>
                    <a:lnT>
                      <a:noFill/>
                    </a:lnT>
                    <a:lnB>
                      <a:noFill/>
                    </a:lnB>
                    <a:solidFill>
                      <a:srgbClr val="92D050"/>
                    </a:solidFill>
                  </a:tcPr>
                </a:tc>
              </a:tr>
              <a:tr h="532466">
                <a:tc>
                  <a:txBody>
                    <a:bodyPr/>
                    <a:lstStyle/>
                    <a:p>
                      <a:pPr algn="ctr">
                        <a:lnSpc>
                          <a:spcPct val="115000"/>
                        </a:lnSpc>
                        <a:spcAft>
                          <a:spcPts val="0"/>
                        </a:spcAft>
                      </a:pPr>
                      <a:r>
                        <a:rPr lang="es-MX" sz="1050">
                          <a:effectLst/>
                          <a:latin typeface="Arial"/>
                          <a:ea typeface="Times New Roman"/>
                          <a:cs typeface="Times New Roman"/>
                        </a:rPr>
                        <a:t>2</a:t>
                      </a:r>
                      <a:endParaRPr lang="es-ES" sz="1050">
                        <a:effectLst/>
                        <a:latin typeface="Calibri"/>
                        <a:ea typeface="Calibri"/>
                        <a:cs typeface="Times New Roman"/>
                      </a:endParaRPr>
                    </a:p>
                  </a:txBody>
                  <a:tcPr marL="52089" marR="52089" marT="0" marB="0">
                    <a:lnL>
                      <a:noFill/>
                    </a:lnL>
                    <a:lnR>
                      <a:noFill/>
                    </a:lnR>
                    <a:lnT>
                      <a:noFill/>
                    </a:lnT>
                    <a:lnB>
                      <a:noFill/>
                    </a:lnB>
                  </a:tcPr>
                </a:tc>
                <a:tc>
                  <a:txBody>
                    <a:bodyPr/>
                    <a:lstStyle/>
                    <a:p>
                      <a:pPr algn="just">
                        <a:lnSpc>
                          <a:spcPct val="115000"/>
                        </a:lnSpc>
                        <a:spcAft>
                          <a:spcPts val="0"/>
                        </a:spcAft>
                      </a:pPr>
                      <a:r>
                        <a:rPr lang="es-MX" sz="1050" dirty="0">
                          <a:effectLst/>
                          <a:latin typeface="Arial"/>
                          <a:ea typeface="Times New Roman"/>
                          <a:cs typeface="Times New Roman"/>
                        </a:rPr>
                        <a:t>EVALUACIÓN DE DESEMPEÑO</a:t>
                      </a:r>
                      <a:endParaRPr lang="es-ES" sz="1050" dirty="0">
                        <a:effectLst/>
                        <a:latin typeface="Calibri"/>
                        <a:ea typeface="Calibri"/>
                        <a:cs typeface="Times New Roman"/>
                      </a:endParaRPr>
                    </a:p>
                  </a:txBody>
                  <a:tcPr marL="52089" marR="52089" marT="0" marB="0">
                    <a:lnL>
                      <a:noFill/>
                    </a:lnL>
                    <a:lnR>
                      <a:noFill/>
                    </a:lnR>
                    <a:lnT>
                      <a:noFill/>
                    </a:lnT>
                    <a:lnB>
                      <a:noFill/>
                    </a:lnB>
                  </a:tcPr>
                </a:tc>
                <a:tc>
                  <a:txBody>
                    <a:bodyPr/>
                    <a:lstStyle/>
                    <a:p>
                      <a:pPr algn="just">
                        <a:lnSpc>
                          <a:spcPct val="115000"/>
                        </a:lnSpc>
                        <a:spcAft>
                          <a:spcPts val="0"/>
                        </a:spcAft>
                      </a:pPr>
                      <a:r>
                        <a:rPr lang="es-MX" sz="1050">
                          <a:effectLst/>
                          <a:latin typeface="Arial"/>
                          <a:ea typeface="Times New Roman"/>
                          <a:cs typeface="Times New Roman"/>
                        </a:rPr>
                        <a:t>El 72,47% de las empresas cuentan con algún tipo de sistema de evaluación del desempeño de su personal.</a:t>
                      </a:r>
                      <a:endParaRPr lang="es-ES" sz="1050">
                        <a:effectLst/>
                        <a:latin typeface="Calibri"/>
                        <a:ea typeface="Calibri"/>
                        <a:cs typeface="Times New Roman"/>
                      </a:endParaRPr>
                    </a:p>
                    <a:p>
                      <a:pPr algn="just">
                        <a:lnSpc>
                          <a:spcPct val="115000"/>
                        </a:lnSpc>
                        <a:spcAft>
                          <a:spcPts val="0"/>
                        </a:spcAft>
                      </a:pPr>
                      <a:r>
                        <a:rPr lang="es-MX" sz="1050">
                          <a:effectLst/>
                          <a:latin typeface="Arial"/>
                          <a:ea typeface="Times New Roman"/>
                          <a:cs typeface="Times New Roman"/>
                        </a:rPr>
                        <a:t> </a:t>
                      </a:r>
                      <a:endParaRPr lang="es-ES" sz="1050">
                        <a:effectLst/>
                        <a:latin typeface="Calibri"/>
                        <a:ea typeface="Calibri"/>
                        <a:cs typeface="Times New Roman"/>
                      </a:endParaRPr>
                    </a:p>
                  </a:txBody>
                  <a:tcPr marL="52089" marR="52089" marT="0" marB="0">
                    <a:lnL>
                      <a:noFill/>
                    </a:lnL>
                    <a:lnR>
                      <a:noFill/>
                    </a:lnR>
                    <a:lnT>
                      <a:noFill/>
                    </a:lnT>
                    <a:lnB>
                      <a:noFill/>
                    </a:lnB>
                  </a:tcPr>
                </a:tc>
                <a:tc>
                  <a:txBody>
                    <a:bodyPr/>
                    <a:lstStyle/>
                    <a:p>
                      <a:pPr algn="ctr">
                        <a:lnSpc>
                          <a:spcPct val="115000"/>
                        </a:lnSpc>
                        <a:spcAft>
                          <a:spcPts val="0"/>
                        </a:spcAft>
                      </a:pPr>
                      <a:r>
                        <a:rPr lang="es-MX" sz="1050" b="1">
                          <a:effectLst/>
                          <a:latin typeface="Arial"/>
                          <a:ea typeface="Times New Roman"/>
                          <a:cs typeface="Times New Roman"/>
                        </a:rPr>
                        <a:t>ALTO</a:t>
                      </a:r>
                      <a:endParaRPr lang="es-ES" sz="1050">
                        <a:effectLst/>
                        <a:latin typeface="Calibri"/>
                        <a:ea typeface="Calibri"/>
                        <a:cs typeface="Times New Roman"/>
                      </a:endParaRPr>
                    </a:p>
                  </a:txBody>
                  <a:tcPr marL="52089" marR="52089" marT="0" marB="0">
                    <a:lnL>
                      <a:noFill/>
                    </a:lnL>
                    <a:lnR>
                      <a:noFill/>
                    </a:lnR>
                    <a:lnT>
                      <a:noFill/>
                    </a:lnT>
                    <a:lnB>
                      <a:noFill/>
                    </a:lnB>
                    <a:solidFill>
                      <a:srgbClr val="92D050"/>
                    </a:solidFill>
                  </a:tcPr>
                </a:tc>
              </a:tr>
              <a:tr h="399350">
                <a:tc>
                  <a:txBody>
                    <a:bodyPr/>
                    <a:lstStyle/>
                    <a:p>
                      <a:pPr algn="ctr">
                        <a:lnSpc>
                          <a:spcPct val="115000"/>
                        </a:lnSpc>
                        <a:spcAft>
                          <a:spcPts val="0"/>
                        </a:spcAft>
                      </a:pPr>
                      <a:r>
                        <a:rPr lang="es-MX" sz="1050">
                          <a:effectLst/>
                          <a:latin typeface="Arial"/>
                          <a:ea typeface="Times New Roman"/>
                          <a:cs typeface="Times New Roman"/>
                        </a:rPr>
                        <a:t>3</a:t>
                      </a:r>
                      <a:endParaRPr lang="es-ES" sz="1050">
                        <a:effectLst/>
                        <a:latin typeface="Calibri"/>
                        <a:ea typeface="Calibri"/>
                        <a:cs typeface="Times New Roman"/>
                      </a:endParaRPr>
                    </a:p>
                  </a:txBody>
                  <a:tcPr marL="52089" marR="52089" marT="0" marB="0">
                    <a:lnL>
                      <a:noFill/>
                    </a:lnL>
                    <a:lnR>
                      <a:noFill/>
                    </a:lnR>
                    <a:lnT>
                      <a:noFill/>
                    </a:lnT>
                    <a:lnB>
                      <a:noFill/>
                    </a:lnB>
                  </a:tcPr>
                </a:tc>
                <a:tc>
                  <a:txBody>
                    <a:bodyPr/>
                    <a:lstStyle/>
                    <a:p>
                      <a:pPr algn="just">
                        <a:lnSpc>
                          <a:spcPct val="115000"/>
                        </a:lnSpc>
                        <a:spcAft>
                          <a:spcPts val="0"/>
                        </a:spcAft>
                      </a:pPr>
                      <a:r>
                        <a:rPr lang="es-MX" sz="1050" dirty="0">
                          <a:effectLst/>
                          <a:latin typeface="Arial"/>
                          <a:ea typeface="Times New Roman"/>
                          <a:cs typeface="Times New Roman"/>
                        </a:rPr>
                        <a:t>AUDITORÍA</a:t>
                      </a:r>
                      <a:endParaRPr lang="es-ES" sz="1050" dirty="0">
                        <a:effectLst/>
                        <a:latin typeface="Calibri"/>
                        <a:ea typeface="Calibri"/>
                        <a:cs typeface="Times New Roman"/>
                      </a:endParaRPr>
                    </a:p>
                  </a:txBody>
                  <a:tcPr marL="52089" marR="52089" marT="0" marB="0">
                    <a:lnL>
                      <a:noFill/>
                    </a:lnL>
                    <a:lnR>
                      <a:noFill/>
                    </a:lnR>
                    <a:lnT>
                      <a:noFill/>
                    </a:lnT>
                    <a:lnB>
                      <a:noFill/>
                    </a:lnB>
                  </a:tcPr>
                </a:tc>
                <a:tc>
                  <a:txBody>
                    <a:bodyPr/>
                    <a:lstStyle/>
                    <a:p>
                      <a:pPr algn="just">
                        <a:lnSpc>
                          <a:spcPct val="115000"/>
                        </a:lnSpc>
                        <a:spcAft>
                          <a:spcPts val="0"/>
                        </a:spcAft>
                      </a:pPr>
                      <a:r>
                        <a:rPr lang="es-MX" sz="1050">
                          <a:effectLst/>
                          <a:latin typeface="Arial"/>
                          <a:ea typeface="Times New Roman"/>
                          <a:cs typeface="Times New Roman"/>
                        </a:rPr>
                        <a:t>El 58.43% realizan Auditorías como un instrumento de apoyo y control para la gestión.</a:t>
                      </a:r>
                      <a:endParaRPr lang="es-ES" sz="1050">
                        <a:effectLst/>
                        <a:latin typeface="Calibri"/>
                        <a:ea typeface="Calibri"/>
                        <a:cs typeface="Times New Roman"/>
                      </a:endParaRPr>
                    </a:p>
                  </a:txBody>
                  <a:tcPr marL="52089" marR="52089" marT="0" marB="0">
                    <a:lnL>
                      <a:noFill/>
                    </a:lnL>
                    <a:lnR>
                      <a:noFill/>
                    </a:lnR>
                    <a:lnT>
                      <a:noFill/>
                    </a:lnT>
                    <a:lnB>
                      <a:noFill/>
                    </a:lnB>
                  </a:tcPr>
                </a:tc>
                <a:tc>
                  <a:txBody>
                    <a:bodyPr/>
                    <a:lstStyle/>
                    <a:p>
                      <a:pPr algn="ctr">
                        <a:lnSpc>
                          <a:spcPct val="115000"/>
                        </a:lnSpc>
                        <a:spcAft>
                          <a:spcPts val="0"/>
                        </a:spcAft>
                      </a:pPr>
                      <a:r>
                        <a:rPr lang="es-MX" sz="1050" b="1">
                          <a:effectLst/>
                          <a:latin typeface="Arial"/>
                          <a:ea typeface="Times New Roman"/>
                          <a:cs typeface="Times New Roman"/>
                        </a:rPr>
                        <a:t>MEDIO</a:t>
                      </a:r>
                      <a:endParaRPr lang="es-ES" sz="1050">
                        <a:effectLst/>
                        <a:latin typeface="Calibri"/>
                        <a:ea typeface="Calibri"/>
                        <a:cs typeface="Times New Roman"/>
                      </a:endParaRPr>
                    </a:p>
                  </a:txBody>
                  <a:tcPr marL="52089" marR="52089" marT="0" marB="0">
                    <a:lnL>
                      <a:noFill/>
                    </a:lnL>
                    <a:lnR>
                      <a:noFill/>
                    </a:lnR>
                    <a:lnT>
                      <a:noFill/>
                    </a:lnT>
                    <a:lnB>
                      <a:noFill/>
                    </a:lnB>
                    <a:solidFill>
                      <a:srgbClr val="FFFF00"/>
                    </a:solidFill>
                  </a:tcPr>
                </a:tc>
              </a:tr>
              <a:tr h="665583">
                <a:tc>
                  <a:txBody>
                    <a:bodyPr/>
                    <a:lstStyle/>
                    <a:p>
                      <a:pPr algn="ctr">
                        <a:lnSpc>
                          <a:spcPct val="115000"/>
                        </a:lnSpc>
                        <a:spcAft>
                          <a:spcPts val="0"/>
                        </a:spcAft>
                      </a:pPr>
                      <a:r>
                        <a:rPr lang="es-MX" sz="1050">
                          <a:effectLst/>
                          <a:latin typeface="Arial"/>
                          <a:ea typeface="Times New Roman"/>
                          <a:cs typeface="Times New Roman"/>
                        </a:rPr>
                        <a:t>4</a:t>
                      </a:r>
                      <a:endParaRPr lang="es-ES" sz="1050">
                        <a:effectLst/>
                        <a:latin typeface="Calibri"/>
                        <a:ea typeface="Calibri"/>
                        <a:cs typeface="Times New Roman"/>
                      </a:endParaRPr>
                    </a:p>
                  </a:txBody>
                  <a:tcPr marL="52089" marR="52089" marT="0" marB="0">
                    <a:lnL>
                      <a:noFill/>
                    </a:lnL>
                    <a:lnR>
                      <a:noFill/>
                    </a:lnR>
                    <a:lnT>
                      <a:noFill/>
                    </a:lnT>
                    <a:lnB>
                      <a:noFill/>
                    </a:lnB>
                  </a:tcPr>
                </a:tc>
                <a:tc>
                  <a:txBody>
                    <a:bodyPr/>
                    <a:lstStyle/>
                    <a:p>
                      <a:pPr algn="just">
                        <a:lnSpc>
                          <a:spcPct val="115000"/>
                        </a:lnSpc>
                        <a:spcAft>
                          <a:spcPts val="0"/>
                        </a:spcAft>
                      </a:pPr>
                      <a:r>
                        <a:rPr lang="es-MX" sz="1050">
                          <a:effectLst/>
                          <a:latin typeface="Arial"/>
                          <a:ea typeface="Times New Roman"/>
                          <a:cs typeface="Times New Roman"/>
                        </a:rPr>
                        <a:t>DESEMPEÑO PERSONAL CONTABLE FINANCIERO</a:t>
                      </a:r>
                      <a:endParaRPr lang="es-ES" sz="1050">
                        <a:effectLst/>
                        <a:latin typeface="Calibri"/>
                        <a:ea typeface="Calibri"/>
                        <a:cs typeface="Times New Roman"/>
                      </a:endParaRPr>
                    </a:p>
                  </a:txBody>
                  <a:tcPr marL="52089" marR="52089" marT="0" marB="0">
                    <a:lnL>
                      <a:noFill/>
                    </a:lnL>
                    <a:lnR>
                      <a:noFill/>
                    </a:lnR>
                    <a:lnT>
                      <a:noFill/>
                    </a:lnT>
                    <a:lnB>
                      <a:noFill/>
                    </a:lnB>
                  </a:tcPr>
                </a:tc>
                <a:tc>
                  <a:txBody>
                    <a:bodyPr/>
                    <a:lstStyle/>
                    <a:p>
                      <a:pPr algn="just">
                        <a:lnSpc>
                          <a:spcPct val="115000"/>
                        </a:lnSpc>
                        <a:spcAft>
                          <a:spcPts val="0"/>
                        </a:spcAft>
                      </a:pPr>
                      <a:r>
                        <a:rPr lang="es-MX" sz="1050" dirty="0">
                          <a:effectLst/>
                          <a:latin typeface="Arial"/>
                          <a:ea typeface="Times New Roman"/>
                          <a:cs typeface="Times New Roman"/>
                        </a:rPr>
                        <a:t>La evaluación del personal de contabilidad interno de la empresa, se concentra en los niveles de Muy Bueno y Bueno, con un 32.59% y un 45.93% respectivamente.</a:t>
                      </a:r>
                      <a:endParaRPr lang="es-ES" sz="1050" dirty="0">
                        <a:effectLst/>
                        <a:latin typeface="Calibri"/>
                        <a:ea typeface="Calibri"/>
                        <a:cs typeface="Times New Roman"/>
                      </a:endParaRPr>
                    </a:p>
                    <a:p>
                      <a:pPr algn="just">
                        <a:lnSpc>
                          <a:spcPct val="115000"/>
                        </a:lnSpc>
                        <a:spcAft>
                          <a:spcPts val="0"/>
                        </a:spcAft>
                      </a:pPr>
                      <a:r>
                        <a:rPr lang="es-MX" sz="1050" dirty="0">
                          <a:effectLst/>
                          <a:latin typeface="Arial"/>
                          <a:ea typeface="Times New Roman"/>
                          <a:cs typeface="Times New Roman"/>
                        </a:rPr>
                        <a:t> </a:t>
                      </a:r>
                      <a:endParaRPr lang="es-ES" sz="1050" dirty="0">
                        <a:effectLst/>
                        <a:latin typeface="Calibri"/>
                        <a:ea typeface="Calibri"/>
                        <a:cs typeface="Times New Roman"/>
                      </a:endParaRPr>
                    </a:p>
                  </a:txBody>
                  <a:tcPr marL="52089" marR="52089" marT="0" marB="0">
                    <a:lnL>
                      <a:noFill/>
                    </a:lnL>
                    <a:lnR>
                      <a:noFill/>
                    </a:lnR>
                    <a:lnT>
                      <a:noFill/>
                    </a:lnT>
                    <a:lnB>
                      <a:noFill/>
                    </a:lnB>
                  </a:tcPr>
                </a:tc>
                <a:tc>
                  <a:txBody>
                    <a:bodyPr/>
                    <a:lstStyle/>
                    <a:p>
                      <a:pPr algn="ctr">
                        <a:lnSpc>
                          <a:spcPct val="115000"/>
                        </a:lnSpc>
                        <a:spcAft>
                          <a:spcPts val="0"/>
                        </a:spcAft>
                      </a:pPr>
                      <a:r>
                        <a:rPr lang="es-MX" sz="1050" b="1">
                          <a:effectLst/>
                          <a:latin typeface="Arial"/>
                          <a:ea typeface="Times New Roman"/>
                          <a:cs typeface="Times New Roman"/>
                        </a:rPr>
                        <a:t>ALTO</a:t>
                      </a:r>
                      <a:endParaRPr lang="es-ES" sz="1050">
                        <a:effectLst/>
                        <a:latin typeface="Calibri"/>
                        <a:ea typeface="Calibri"/>
                        <a:cs typeface="Times New Roman"/>
                      </a:endParaRPr>
                    </a:p>
                  </a:txBody>
                  <a:tcPr marL="52089" marR="52089" marT="0" marB="0">
                    <a:lnL>
                      <a:noFill/>
                    </a:lnL>
                    <a:lnR>
                      <a:noFill/>
                    </a:lnR>
                    <a:lnT>
                      <a:noFill/>
                    </a:lnT>
                    <a:lnB>
                      <a:noFill/>
                    </a:lnB>
                    <a:solidFill>
                      <a:srgbClr val="92D050"/>
                    </a:solidFill>
                  </a:tcPr>
                </a:tc>
              </a:tr>
              <a:tr h="532466">
                <a:tc>
                  <a:txBody>
                    <a:bodyPr/>
                    <a:lstStyle/>
                    <a:p>
                      <a:pPr algn="ctr">
                        <a:lnSpc>
                          <a:spcPct val="115000"/>
                        </a:lnSpc>
                        <a:spcAft>
                          <a:spcPts val="0"/>
                        </a:spcAft>
                      </a:pPr>
                      <a:r>
                        <a:rPr lang="es-MX" sz="1050">
                          <a:effectLst/>
                          <a:latin typeface="Arial"/>
                          <a:ea typeface="Times New Roman"/>
                          <a:cs typeface="Times New Roman"/>
                        </a:rPr>
                        <a:t>5</a:t>
                      </a:r>
                      <a:endParaRPr lang="es-ES" sz="1050">
                        <a:effectLst/>
                        <a:latin typeface="Calibri"/>
                        <a:ea typeface="Calibri"/>
                        <a:cs typeface="Times New Roman"/>
                      </a:endParaRPr>
                    </a:p>
                  </a:txBody>
                  <a:tcPr marL="52089" marR="52089" marT="0" marB="0">
                    <a:lnL>
                      <a:noFill/>
                    </a:lnL>
                    <a:lnR>
                      <a:noFill/>
                    </a:lnR>
                    <a:lnT>
                      <a:noFill/>
                    </a:lnT>
                    <a:lnB>
                      <a:noFill/>
                    </a:lnB>
                  </a:tcPr>
                </a:tc>
                <a:tc>
                  <a:txBody>
                    <a:bodyPr/>
                    <a:lstStyle/>
                    <a:p>
                      <a:pPr algn="just">
                        <a:lnSpc>
                          <a:spcPct val="115000"/>
                        </a:lnSpc>
                        <a:spcAft>
                          <a:spcPts val="0"/>
                        </a:spcAft>
                      </a:pPr>
                      <a:r>
                        <a:rPr lang="es-MX" sz="1050">
                          <a:effectLst/>
                          <a:latin typeface="Arial"/>
                          <a:ea typeface="Times New Roman"/>
                          <a:cs typeface="Times New Roman"/>
                        </a:rPr>
                        <a:t>CALIDAD DE PRODUCTOS / SERVICIOS</a:t>
                      </a:r>
                      <a:endParaRPr lang="es-ES" sz="1050">
                        <a:effectLst/>
                        <a:latin typeface="Calibri"/>
                        <a:ea typeface="Calibri"/>
                        <a:cs typeface="Times New Roman"/>
                      </a:endParaRPr>
                    </a:p>
                  </a:txBody>
                  <a:tcPr marL="52089" marR="52089" marT="0" marB="0">
                    <a:lnL>
                      <a:noFill/>
                    </a:lnL>
                    <a:lnR>
                      <a:noFill/>
                    </a:lnR>
                    <a:lnT>
                      <a:noFill/>
                    </a:lnT>
                    <a:lnB>
                      <a:noFill/>
                    </a:lnB>
                  </a:tcPr>
                </a:tc>
                <a:tc>
                  <a:txBody>
                    <a:bodyPr/>
                    <a:lstStyle/>
                    <a:p>
                      <a:pPr algn="just">
                        <a:lnSpc>
                          <a:spcPct val="115000"/>
                        </a:lnSpc>
                        <a:spcAft>
                          <a:spcPts val="0"/>
                        </a:spcAft>
                      </a:pPr>
                      <a:r>
                        <a:rPr lang="es-MX" sz="1050" dirty="0">
                          <a:effectLst/>
                          <a:latin typeface="Arial"/>
                          <a:ea typeface="Times New Roman"/>
                          <a:cs typeface="Times New Roman"/>
                        </a:rPr>
                        <a:t>Se concentran en los niveles de Excelente y Muy Bueno con un 35.39% y un 53.37% respectivamente.</a:t>
                      </a:r>
                      <a:endParaRPr lang="es-ES" sz="1050" dirty="0">
                        <a:effectLst/>
                        <a:latin typeface="Calibri"/>
                        <a:ea typeface="Calibri"/>
                        <a:cs typeface="Times New Roman"/>
                      </a:endParaRPr>
                    </a:p>
                    <a:p>
                      <a:pPr algn="just">
                        <a:lnSpc>
                          <a:spcPct val="115000"/>
                        </a:lnSpc>
                        <a:spcAft>
                          <a:spcPts val="0"/>
                        </a:spcAft>
                      </a:pPr>
                      <a:r>
                        <a:rPr lang="es-MX" sz="1050" dirty="0">
                          <a:effectLst/>
                          <a:latin typeface="Arial"/>
                          <a:ea typeface="Times New Roman"/>
                          <a:cs typeface="Times New Roman"/>
                        </a:rPr>
                        <a:t> </a:t>
                      </a:r>
                      <a:endParaRPr lang="es-ES" sz="1050" dirty="0">
                        <a:effectLst/>
                        <a:latin typeface="Calibri"/>
                        <a:ea typeface="Calibri"/>
                        <a:cs typeface="Times New Roman"/>
                      </a:endParaRPr>
                    </a:p>
                  </a:txBody>
                  <a:tcPr marL="52089" marR="52089" marT="0" marB="0">
                    <a:lnL>
                      <a:noFill/>
                    </a:lnL>
                    <a:lnR>
                      <a:noFill/>
                    </a:lnR>
                    <a:lnT>
                      <a:noFill/>
                    </a:lnT>
                    <a:lnB>
                      <a:noFill/>
                    </a:lnB>
                  </a:tcPr>
                </a:tc>
                <a:tc>
                  <a:txBody>
                    <a:bodyPr/>
                    <a:lstStyle/>
                    <a:p>
                      <a:pPr algn="ctr">
                        <a:lnSpc>
                          <a:spcPct val="115000"/>
                        </a:lnSpc>
                        <a:spcAft>
                          <a:spcPts val="0"/>
                        </a:spcAft>
                      </a:pPr>
                      <a:r>
                        <a:rPr lang="es-MX" sz="1050" b="1">
                          <a:effectLst/>
                          <a:latin typeface="Arial"/>
                          <a:ea typeface="Times New Roman"/>
                          <a:cs typeface="Times New Roman"/>
                        </a:rPr>
                        <a:t>ALTO</a:t>
                      </a:r>
                      <a:endParaRPr lang="es-ES" sz="1050">
                        <a:effectLst/>
                        <a:latin typeface="Calibri"/>
                        <a:ea typeface="Calibri"/>
                        <a:cs typeface="Times New Roman"/>
                      </a:endParaRPr>
                    </a:p>
                  </a:txBody>
                  <a:tcPr marL="52089" marR="52089" marT="0" marB="0">
                    <a:lnL>
                      <a:noFill/>
                    </a:lnL>
                    <a:lnR>
                      <a:noFill/>
                    </a:lnR>
                    <a:lnT>
                      <a:noFill/>
                    </a:lnT>
                    <a:lnB>
                      <a:noFill/>
                    </a:lnB>
                    <a:solidFill>
                      <a:srgbClr val="92D050"/>
                    </a:solidFill>
                  </a:tcPr>
                </a:tc>
              </a:tr>
              <a:tr h="532466">
                <a:tc>
                  <a:txBody>
                    <a:bodyPr/>
                    <a:lstStyle/>
                    <a:p>
                      <a:pPr algn="ctr">
                        <a:lnSpc>
                          <a:spcPct val="115000"/>
                        </a:lnSpc>
                        <a:spcAft>
                          <a:spcPts val="0"/>
                        </a:spcAft>
                      </a:pPr>
                      <a:r>
                        <a:rPr lang="es-MX" sz="1050">
                          <a:effectLst/>
                          <a:latin typeface="Arial"/>
                          <a:ea typeface="Times New Roman"/>
                          <a:cs typeface="Times New Roman"/>
                        </a:rPr>
                        <a:t>6</a:t>
                      </a:r>
                      <a:endParaRPr lang="es-ES" sz="1050">
                        <a:effectLst/>
                        <a:latin typeface="Calibri"/>
                        <a:ea typeface="Calibri"/>
                        <a:cs typeface="Times New Roman"/>
                      </a:endParaRPr>
                    </a:p>
                  </a:txBody>
                  <a:tcPr marL="52089" marR="52089" marT="0" marB="0">
                    <a:lnL>
                      <a:noFill/>
                    </a:lnL>
                    <a:lnR>
                      <a:noFill/>
                    </a:lnR>
                    <a:lnT>
                      <a:noFill/>
                    </a:lnT>
                    <a:lnB>
                      <a:noFill/>
                    </a:lnB>
                  </a:tcPr>
                </a:tc>
                <a:tc>
                  <a:txBody>
                    <a:bodyPr/>
                    <a:lstStyle/>
                    <a:p>
                      <a:pPr algn="just">
                        <a:lnSpc>
                          <a:spcPct val="115000"/>
                        </a:lnSpc>
                        <a:spcAft>
                          <a:spcPts val="0"/>
                        </a:spcAft>
                      </a:pPr>
                      <a:r>
                        <a:rPr lang="es-MX" sz="1050">
                          <a:effectLst/>
                          <a:latin typeface="Arial"/>
                          <a:ea typeface="Times New Roman"/>
                          <a:cs typeface="Times New Roman"/>
                        </a:rPr>
                        <a:t>RENTABILIDAD</a:t>
                      </a:r>
                      <a:endParaRPr lang="es-ES" sz="1050">
                        <a:effectLst/>
                        <a:latin typeface="Calibri"/>
                        <a:ea typeface="Calibri"/>
                        <a:cs typeface="Times New Roman"/>
                      </a:endParaRPr>
                    </a:p>
                  </a:txBody>
                  <a:tcPr marL="52089" marR="52089" marT="0" marB="0">
                    <a:lnL>
                      <a:noFill/>
                    </a:lnL>
                    <a:lnR>
                      <a:noFill/>
                    </a:lnR>
                    <a:lnT>
                      <a:noFill/>
                    </a:lnT>
                    <a:lnB>
                      <a:noFill/>
                    </a:lnB>
                  </a:tcPr>
                </a:tc>
                <a:tc>
                  <a:txBody>
                    <a:bodyPr/>
                    <a:lstStyle/>
                    <a:p>
                      <a:pPr algn="just">
                        <a:lnSpc>
                          <a:spcPct val="115000"/>
                        </a:lnSpc>
                        <a:spcAft>
                          <a:spcPts val="0"/>
                        </a:spcAft>
                      </a:pPr>
                      <a:r>
                        <a:rPr lang="es-MX" sz="1050">
                          <a:effectLst/>
                          <a:latin typeface="Arial"/>
                          <a:ea typeface="Times New Roman"/>
                          <a:cs typeface="Times New Roman"/>
                        </a:rPr>
                        <a:t>El 77.69% de las PYMES, realizan evaluaciones de la rentabilidad que tiene el negocio, un 22.31% no lo hacen técnicamente, se fijan sólo en las utilidades.</a:t>
                      </a:r>
                      <a:endParaRPr lang="es-ES" sz="1050">
                        <a:effectLst/>
                        <a:latin typeface="Calibri"/>
                        <a:ea typeface="Calibri"/>
                        <a:cs typeface="Times New Roman"/>
                      </a:endParaRPr>
                    </a:p>
                  </a:txBody>
                  <a:tcPr marL="52089" marR="52089" marT="0" marB="0">
                    <a:lnL>
                      <a:noFill/>
                    </a:lnL>
                    <a:lnR>
                      <a:noFill/>
                    </a:lnR>
                    <a:lnT>
                      <a:noFill/>
                    </a:lnT>
                    <a:lnB>
                      <a:noFill/>
                    </a:lnB>
                  </a:tcPr>
                </a:tc>
                <a:tc>
                  <a:txBody>
                    <a:bodyPr/>
                    <a:lstStyle/>
                    <a:p>
                      <a:pPr algn="ctr">
                        <a:lnSpc>
                          <a:spcPct val="115000"/>
                        </a:lnSpc>
                        <a:spcAft>
                          <a:spcPts val="0"/>
                        </a:spcAft>
                      </a:pPr>
                      <a:r>
                        <a:rPr lang="es-MX" sz="1050" b="1" dirty="0">
                          <a:effectLst/>
                          <a:latin typeface="Arial"/>
                          <a:ea typeface="Times New Roman"/>
                          <a:cs typeface="Times New Roman"/>
                        </a:rPr>
                        <a:t>ALTO</a:t>
                      </a:r>
                      <a:endParaRPr lang="es-ES" sz="1050" dirty="0">
                        <a:effectLst/>
                        <a:latin typeface="Calibri"/>
                        <a:ea typeface="Calibri"/>
                        <a:cs typeface="Times New Roman"/>
                      </a:endParaRPr>
                    </a:p>
                  </a:txBody>
                  <a:tcPr marL="52089" marR="52089" marT="0" marB="0">
                    <a:lnL>
                      <a:noFill/>
                    </a:lnL>
                    <a:lnR>
                      <a:noFill/>
                    </a:lnR>
                    <a:lnT>
                      <a:noFill/>
                    </a:lnT>
                    <a:lnB>
                      <a:noFill/>
                    </a:lnB>
                    <a:solidFill>
                      <a:srgbClr val="92D050"/>
                    </a:solidFill>
                  </a:tcPr>
                </a:tc>
              </a:tr>
              <a:tr h="266233">
                <a:tc>
                  <a:txBody>
                    <a:bodyPr/>
                    <a:lstStyle/>
                    <a:p>
                      <a:pPr algn="ctr">
                        <a:lnSpc>
                          <a:spcPct val="115000"/>
                        </a:lnSpc>
                        <a:spcAft>
                          <a:spcPts val="0"/>
                        </a:spcAft>
                      </a:pPr>
                      <a:r>
                        <a:rPr lang="es-MX" sz="1050">
                          <a:effectLst/>
                          <a:latin typeface="Arial"/>
                          <a:ea typeface="Times New Roman"/>
                          <a:cs typeface="Times New Roman"/>
                        </a:rPr>
                        <a:t>7</a:t>
                      </a:r>
                      <a:endParaRPr lang="es-ES" sz="1050">
                        <a:effectLst/>
                        <a:latin typeface="Calibri"/>
                        <a:ea typeface="Calibri"/>
                        <a:cs typeface="Times New Roman"/>
                      </a:endParaRPr>
                    </a:p>
                  </a:txBody>
                  <a:tcPr marL="52089" marR="52089" marT="0" marB="0">
                    <a:lnL>
                      <a:noFill/>
                    </a:lnL>
                    <a:lnR>
                      <a:noFill/>
                    </a:lnR>
                    <a:lnT>
                      <a:noFill/>
                    </a:lnT>
                    <a:lnB>
                      <a:noFill/>
                    </a:lnB>
                  </a:tcPr>
                </a:tc>
                <a:tc>
                  <a:txBody>
                    <a:bodyPr/>
                    <a:lstStyle/>
                    <a:p>
                      <a:pPr algn="just">
                        <a:lnSpc>
                          <a:spcPct val="115000"/>
                        </a:lnSpc>
                        <a:spcAft>
                          <a:spcPts val="0"/>
                        </a:spcAft>
                      </a:pPr>
                      <a:r>
                        <a:rPr lang="es-MX" sz="1050">
                          <a:effectLst/>
                          <a:latin typeface="Arial"/>
                          <a:ea typeface="Times New Roman"/>
                          <a:cs typeface="Times New Roman"/>
                        </a:rPr>
                        <a:t>LIQUIDEZ</a:t>
                      </a:r>
                      <a:endParaRPr lang="es-ES" sz="1050">
                        <a:effectLst/>
                        <a:latin typeface="Calibri"/>
                        <a:ea typeface="Calibri"/>
                        <a:cs typeface="Times New Roman"/>
                      </a:endParaRPr>
                    </a:p>
                  </a:txBody>
                  <a:tcPr marL="52089" marR="52089" marT="0" marB="0">
                    <a:lnL>
                      <a:noFill/>
                    </a:lnL>
                    <a:lnR>
                      <a:noFill/>
                    </a:lnR>
                    <a:lnT>
                      <a:noFill/>
                    </a:lnT>
                    <a:lnB>
                      <a:noFill/>
                    </a:lnB>
                  </a:tcPr>
                </a:tc>
                <a:tc>
                  <a:txBody>
                    <a:bodyPr/>
                    <a:lstStyle/>
                    <a:p>
                      <a:pPr algn="just">
                        <a:lnSpc>
                          <a:spcPct val="115000"/>
                        </a:lnSpc>
                        <a:spcAft>
                          <a:spcPts val="0"/>
                        </a:spcAft>
                      </a:pPr>
                      <a:r>
                        <a:rPr lang="es-MX" sz="1050">
                          <a:effectLst/>
                          <a:latin typeface="Arial"/>
                          <a:ea typeface="Times New Roman"/>
                          <a:cs typeface="Times New Roman"/>
                        </a:rPr>
                        <a:t>El 77.69% de las PYMES realizan evaluaciones de la liquidez</a:t>
                      </a:r>
                      <a:endParaRPr lang="es-ES" sz="1050">
                        <a:effectLst/>
                        <a:latin typeface="Calibri"/>
                        <a:ea typeface="Calibri"/>
                        <a:cs typeface="Times New Roman"/>
                      </a:endParaRPr>
                    </a:p>
                  </a:txBody>
                  <a:tcPr marL="52089" marR="52089" marT="0" marB="0">
                    <a:lnL>
                      <a:noFill/>
                    </a:lnL>
                    <a:lnR>
                      <a:noFill/>
                    </a:lnR>
                    <a:lnT>
                      <a:noFill/>
                    </a:lnT>
                    <a:lnB>
                      <a:noFill/>
                    </a:lnB>
                  </a:tcPr>
                </a:tc>
                <a:tc>
                  <a:txBody>
                    <a:bodyPr/>
                    <a:lstStyle/>
                    <a:p>
                      <a:pPr algn="ctr">
                        <a:lnSpc>
                          <a:spcPct val="115000"/>
                        </a:lnSpc>
                        <a:spcAft>
                          <a:spcPts val="0"/>
                        </a:spcAft>
                      </a:pPr>
                      <a:r>
                        <a:rPr lang="es-MX" sz="1050" b="1">
                          <a:effectLst/>
                          <a:latin typeface="Arial"/>
                          <a:ea typeface="Times New Roman"/>
                          <a:cs typeface="Times New Roman"/>
                        </a:rPr>
                        <a:t>ALTO</a:t>
                      </a:r>
                      <a:endParaRPr lang="es-ES" sz="1050">
                        <a:effectLst/>
                        <a:latin typeface="Calibri"/>
                        <a:ea typeface="Calibri"/>
                        <a:cs typeface="Times New Roman"/>
                      </a:endParaRPr>
                    </a:p>
                  </a:txBody>
                  <a:tcPr marL="52089" marR="52089" marT="0" marB="0">
                    <a:lnL>
                      <a:noFill/>
                    </a:lnL>
                    <a:lnR>
                      <a:noFill/>
                    </a:lnR>
                    <a:lnT>
                      <a:noFill/>
                    </a:lnT>
                    <a:lnB>
                      <a:noFill/>
                    </a:lnB>
                    <a:solidFill>
                      <a:srgbClr val="92D050"/>
                    </a:solidFill>
                  </a:tcPr>
                </a:tc>
              </a:tr>
              <a:tr h="931816">
                <a:tc>
                  <a:txBody>
                    <a:bodyPr/>
                    <a:lstStyle/>
                    <a:p>
                      <a:pPr algn="ctr">
                        <a:lnSpc>
                          <a:spcPct val="115000"/>
                        </a:lnSpc>
                        <a:spcAft>
                          <a:spcPts val="0"/>
                        </a:spcAft>
                      </a:pPr>
                      <a:r>
                        <a:rPr lang="es-MX" sz="1050">
                          <a:effectLst/>
                          <a:latin typeface="Arial"/>
                          <a:ea typeface="Times New Roman"/>
                          <a:cs typeface="Times New Roman"/>
                        </a:rPr>
                        <a:t>8</a:t>
                      </a:r>
                      <a:endParaRPr lang="es-ES" sz="1050">
                        <a:effectLst/>
                        <a:latin typeface="Calibri"/>
                        <a:ea typeface="Calibri"/>
                        <a:cs typeface="Times New Roman"/>
                      </a:endParaRPr>
                    </a:p>
                  </a:txBody>
                  <a:tcPr marL="52089" marR="52089" marT="0" marB="0">
                    <a:lnL>
                      <a:noFill/>
                    </a:lnL>
                    <a:lnR>
                      <a:noFill/>
                    </a:lnR>
                    <a:lnT>
                      <a:noFill/>
                    </a:lnT>
                    <a:lnB>
                      <a:noFill/>
                    </a:lnB>
                  </a:tcPr>
                </a:tc>
                <a:tc>
                  <a:txBody>
                    <a:bodyPr/>
                    <a:lstStyle/>
                    <a:p>
                      <a:pPr algn="just">
                        <a:lnSpc>
                          <a:spcPct val="115000"/>
                        </a:lnSpc>
                        <a:spcAft>
                          <a:spcPts val="0"/>
                        </a:spcAft>
                      </a:pPr>
                      <a:r>
                        <a:rPr lang="es-MX" sz="1050">
                          <a:effectLst/>
                          <a:latin typeface="Arial"/>
                          <a:ea typeface="Times New Roman"/>
                          <a:cs typeface="Times New Roman"/>
                        </a:rPr>
                        <a:t>ESTÁNDAR DE COMPARACIÓN METAS FINANCIERAS</a:t>
                      </a:r>
                      <a:endParaRPr lang="es-ES" sz="1050">
                        <a:effectLst/>
                        <a:latin typeface="Calibri"/>
                        <a:ea typeface="Calibri"/>
                        <a:cs typeface="Times New Roman"/>
                      </a:endParaRPr>
                    </a:p>
                  </a:txBody>
                  <a:tcPr marL="52089" marR="52089" marT="0" marB="0">
                    <a:lnL>
                      <a:noFill/>
                    </a:lnL>
                    <a:lnR>
                      <a:noFill/>
                    </a:lnR>
                    <a:lnT>
                      <a:noFill/>
                    </a:lnT>
                    <a:lnB>
                      <a:noFill/>
                    </a:lnB>
                  </a:tcPr>
                </a:tc>
                <a:tc>
                  <a:txBody>
                    <a:bodyPr/>
                    <a:lstStyle/>
                    <a:p>
                      <a:pPr algn="just">
                        <a:lnSpc>
                          <a:spcPct val="115000"/>
                        </a:lnSpc>
                        <a:spcAft>
                          <a:spcPts val="0"/>
                        </a:spcAft>
                      </a:pPr>
                      <a:r>
                        <a:rPr lang="es-MX" sz="1050">
                          <a:effectLst/>
                          <a:latin typeface="Arial"/>
                          <a:ea typeface="Times New Roman"/>
                          <a:cs typeface="Times New Roman"/>
                        </a:rPr>
                        <a:t>El 36.58% de las realizan evaluaciones de la rentabilidad de sus negocios comparando sus niveles de rendimiento con los objetivos planteados, también en un 35.02% se comparan la eficiencia con otros períodos de la misma empresa, y el 17.51% lo hacen con la competencia.</a:t>
                      </a:r>
                      <a:endParaRPr lang="es-ES" sz="1050">
                        <a:effectLst/>
                        <a:latin typeface="Calibri"/>
                        <a:ea typeface="Calibri"/>
                        <a:cs typeface="Times New Roman"/>
                      </a:endParaRPr>
                    </a:p>
                  </a:txBody>
                  <a:tcPr marL="52089" marR="52089" marT="0" marB="0">
                    <a:lnL>
                      <a:noFill/>
                    </a:lnL>
                    <a:lnR>
                      <a:noFill/>
                    </a:lnR>
                    <a:lnT>
                      <a:noFill/>
                    </a:lnT>
                    <a:lnB>
                      <a:noFill/>
                    </a:lnB>
                  </a:tcPr>
                </a:tc>
                <a:tc>
                  <a:txBody>
                    <a:bodyPr/>
                    <a:lstStyle/>
                    <a:p>
                      <a:pPr algn="ctr">
                        <a:lnSpc>
                          <a:spcPct val="115000"/>
                        </a:lnSpc>
                        <a:spcAft>
                          <a:spcPts val="0"/>
                        </a:spcAft>
                      </a:pPr>
                      <a:r>
                        <a:rPr lang="es-MX" sz="1050" b="1" dirty="0">
                          <a:effectLst/>
                          <a:latin typeface="Arial"/>
                          <a:ea typeface="Times New Roman"/>
                          <a:cs typeface="Times New Roman"/>
                        </a:rPr>
                        <a:t>ALTO</a:t>
                      </a:r>
                      <a:endParaRPr lang="es-ES" sz="1050" dirty="0">
                        <a:effectLst/>
                        <a:latin typeface="Calibri"/>
                        <a:ea typeface="Calibri"/>
                        <a:cs typeface="Times New Roman"/>
                      </a:endParaRPr>
                    </a:p>
                  </a:txBody>
                  <a:tcPr marL="52089" marR="52089" marT="0" marB="0">
                    <a:lnL>
                      <a:noFill/>
                    </a:lnL>
                    <a:lnR>
                      <a:noFill/>
                    </a:lnR>
                    <a:lnT>
                      <a:noFill/>
                    </a:lnT>
                    <a:lnB>
                      <a:noFill/>
                    </a:lnB>
                    <a:solidFill>
                      <a:srgbClr val="92D050"/>
                    </a:solidFill>
                  </a:tcPr>
                </a:tc>
              </a:tr>
            </a:tbl>
          </a:graphicData>
        </a:graphic>
      </p:graphicFrame>
    </p:spTree>
    <p:extLst>
      <p:ext uri="{BB962C8B-B14F-4D97-AF65-F5344CB8AC3E}">
        <p14:creationId xmlns:p14="http://schemas.microsoft.com/office/powerpoint/2010/main" val="33785871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Autofit/>
          </a:bodyPr>
          <a:lstStyle/>
          <a:p>
            <a:r>
              <a:rPr lang="es-ES" sz="1800" b="1" dirty="0" smtClean="0">
                <a:solidFill>
                  <a:schemeClr val="accent1">
                    <a:lumMod val="75000"/>
                  </a:schemeClr>
                </a:solidFill>
                <a:latin typeface="Arial" pitchFamily="34" charset="0"/>
                <a:cs typeface="Arial" pitchFamily="34" charset="0"/>
              </a:rPr>
              <a:t>GESTIÓN FINANCIERA DE LAS PYMES DEL SECTOR SUR DEL DMQ.</a:t>
            </a:r>
            <a:endParaRPr lang="es-ES" sz="1800" b="1" dirty="0">
              <a:solidFill>
                <a:schemeClr val="accent1">
                  <a:lumMod val="75000"/>
                </a:schemeClr>
              </a:solidFill>
              <a:latin typeface="Arial" pitchFamily="34" charset="0"/>
              <a:cs typeface="Arial" pitchFamily="34" charset="0"/>
            </a:endParaRPr>
          </a:p>
        </p:txBody>
      </p:sp>
      <p:sp>
        <p:nvSpPr>
          <p:cNvPr id="5" name="4 CuadroTexto"/>
          <p:cNvSpPr txBox="1"/>
          <p:nvPr/>
        </p:nvSpPr>
        <p:spPr>
          <a:xfrm>
            <a:off x="899591" y="1124744"/>
            <a:ext cx="5256585" cy="646331"/>
          </a:xfrm>
          <a:prstGeom prst="rect">
            <a:avLst/>
          </a:prstGeom>
          <a:noFill/>
        </p:spPr>
        <p:txBody>
          <a:bodyPr wrap="square" rtlCol="0">
            <a:spAutoFit/>
          </a:bodyPr>
          <a:lstStyle/>
          <a:p>
            <a:r>
              <a:rPr lang="es-ES" dirty="0" smtClean="0"/>
              <a:t>ESTADO DE PÉRDIDAS Y GANANCIAS PROMEDIO (POR PYME)</a:t>
            </a: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1178855526"/>
              </p:ext>
            </p:extLst>
          </p:nvPr>
        </p:nvGraphicFramePr>
        <p:xfrm>
          <a:off x="467544" y="1919543"/>
          <a:ext cx="3744417" cy="4101744"/>
        </p:xfrm>
        <a:graphic>
          <a:graphicData uri="http://schemas.openxmlformats.org/drawingml/2006/table">
            <a:tbl>
              <a:tblPr firstRow="1" firstCol="1" bandRow="1"/>
              <a:tblGrid>
                <a:gridCol w="989092"/>
                <a:gridCol w="918441"/>
                <a:gridCol w="918442"/>
                <a:gridCol w="918442"/>
              </a:tblGrid>
              <a:tr h="281939">
                <a:tc>
                  <a:txBody>
                    <a:bodyPr/>
                    <a:lstStyle/>
                    <a:p>
                      <a:endParaRPr lang="es-ES" sz="1000" dirty="0">
                        <a:effectLst/>
                        <a:latin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000" i="1">
                          <a:solidFill>
                            <a:srgbClr val="000000"/>
                          </a:solidFill>
                          <a:effectLst/>
                          <a:latin typeface="Calibri"/>
                          <a:ea typeface="Times New Roman"/>
                          <a:cs typeface="Times New Roman"/>
                        </a:rPr>
                        <a:t>2012</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000" i="1">
                          <a:solidFill>
                            <a:srgbClr val="000000"/>
                          </a:solidFill>
                          <a:effectLst/>
                          <a:latin typeface="Calibri"/>
                          <a:ea typeface="Times New Roman"/>
                          <a:cs typeface="Times New Roman"/>
                        </a:rPr>
                        <a:t>2013</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000" i="1">
                          <a:solidFill>
                            <a:srgbClr val="000000"/>
                          </a:solidFill>
                          <a:effectLst/>
                          <a:latin typeface="Calibri"/>
                          <a:ea typeface="Times New Roman"/>
                          <a:cs typeface="Times New Roman"/>
                        </a:rPr>
                        <a:t>2014</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r>
              <a:tr h="281939">
                <a:tc>
                  <a:txBody>
                    <a:bodyPr/>
                    <a:lstStyle/>
                    <a:p>
                      <a:pPr algn="r">
                        <a:lnSpc>
                          <a:spcPct val="115000"/>
                        </a:lnSpc>
                        <a:spcAft>
                          <a:spcPts val="0"/>
                        </a:spcAft>
                      </a:pPr>
                      <a:r>
                        <a:rPr lang="es-ES" sz="1000" i="1">
                          <a:solidFill>
                            <a:srgbClr val="000000"/>
                          </a:solidFill>
                          <a:effectLst/>
                          <a:latin typeface="Calibri"/>
                          <a:ea typeface="Times New Roman"/>
                          <a:cs typeface="Times New Roman"/>
                        </a:rPr>
                        <a:t>Ventas Netas</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FFFFFF"/>
                    </a:solidFill>
                  </a:tcPr>
                </a:tc>
                <a:tc>
                  <a:txBody>
                    <a:bodyPr/>
                    <a:lstStyle/>
                    <a:p>
                      <a:pPr>
                        <a:lnSpc>
                          <a:spcPct val="115000"/>
                        </a:lnSpc>
                        <a:spcAft>
                          <a:spcPts val="0"/>
                        </a:spcAft>
                      </a:pPr>
                      <a:r>
                        <a:rPr lang="es-ES" sz="1000">
                          <a:solidFill>
                            <a:srgbClr val="000000"/>
                          </a:solidFill>
                          <a:effectLst/>
                          <a:latin typeface="Calibri"/>
                          <a:ea typeface="Times New Roman"/>
                          <a:cs typeface="Times New Roman"/>
                        </a:rPr>
                        <a:t>      915.423,98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nSpc>
                          <a:spcPct val="115000"/>
                        </a:lnSpc>
                        <a:spcAft>
                          <a:spcPts val="0"/>
                        </a:spcAft>
                      </a:pPr>
                      <a:r>
                        <a:rPr lang="es-ES" sz="1000">
                          <a:solidFill>
                            <a:srgbClr val="000000"/>
                          </a:solidFill>
                          <a:effectLst/>
                          <a:latin typeface="Calibri"/>
                          <a:ea typeface="Times New Roman"/>
                          <a:cs typeface="Times New Roman"/>
                        </a:rPr>
                        <a:t>   1.138.146,63 </a:t>
                      </a:r>
                      <a:endParaRPr lang="es-ES" sz="1100">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nSpc>
                          <a:spcPct val="115000"/>
                        </a:lnSpc>
                        <a:spcAft>
                          <a:spcPts val="0"/>
                        </a:spcAft>
                      </a:pPr>
                      <a:r>
                        <a:rPr lang="es-ES" sz="1000">
                          <a:solidFill>
                            <a:srgbClr val="000000"/>
                          </a:solidFill>
                          <a:effectLst/>
                          <a:latin typeface="Calibri"/>
                          <a:ea typeface="Times New Roman"/>
                          <a:cs typeface="Times New Roman"/>
                        </a:rPr>
                        <a:t>      941.816,34 </a:t>
                      </a:r>
                      <a:endParaRPr lang="es-ES" sz="1100">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r>
              <a:tr h="281939">
                <a:tc>
                  <a:txBody>
                    <a:bodyPr/>
                    <a:lstStyle/>
                    <a:p>
                      <a:pPr algn="r">
                        <a:lnSpc>
                          <a:spcPct val="115000"/>
                        </a:lnSpc>
                        <a:spcAft>
                          <a:spcPts val="0"/>
                        </a:spcAft>
                      </a:pPr>
                      <a:r>
                        <a:rPr lang="es-ES" sz="1000" i="1">
                          <a:solidFill>
                            <a:srgbClr val="000000"/>
                          </a:solidFill>
                          <a:effectLst/>
                          <a:latin typeface="Calibri"/>
                          <a:ea typeface="Times New Roman"/>
                          <a:cs typeface="Times New Roman"/>
                        </a:rPr>
                        <a:t>Costo de Ventas</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nSpc>
                          <a:spcPct val="115000"/>
                        </a:lnSpc>
                        <a:spcAft>
                          <a:spcPts val="0"/>
                        </a:spcAft>
                      </a:pPr>
                      <a:r>
                        <a:rPr lang="es-ES" sz="1000">
                          <a:solidFill>
                            <a:srgbClr val="000000"/>
                          </a:solidFill>
                          <a:effectLst/>
                          <a:latin typeface="Calibri"/>
                          <a:ea typeface="Times New Roman"/>
                          <a:cs typeface="Times New Roman"/>
                        </a:rPr>
                        <a:t>      478.642,11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s-ES" sz="1000">
                          <a:solidFill>
                            <a:srgbClr val="000000"/>
                          </a:solidFill>
                          <a:effectLst/>
                          <a:latin typeface="Calibri"/>
                          <a:ea typeface="Times New Roman"/>
                          <a:cs typeface="Times New Roman"/>
                        </a:rPr>
                        <a:t>      574.418,40 </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S" sz="1000">
                          <a:solidFill>
                            <a:srgbClr val="000000"/>
                          </a:solidFill>
                          <a:effectLst/>
                          <a:latin typeface="Calibri"/>
                          <a:ea typeface="Times New Roman"/>
                          <a:cs typeface="Times New Roman"/>
                        </a:rPr>
                        <a:t>      533.749,57 </a:t>
                      </a:r>
                      <a:endParaRPr lang="es-ES" sz="1100">
                        <a:effectLst/>
                        <a:latin typeface="Calibri"/>
                        <a:ea typeface="Calibri"/>
                        <a:cs typeface="Times New Roman"/>
                      </a:endParaRPr>
                    </a:p>
                  </a:txBody>
                  <a:tcPr marL="68580" marR="68580" marT="0" marB="0">
                    <a:lnL>
                      <a:noFill/>
                    </a:lnL>
                    <a:lnR>
                      <a:noFill/>
                    </a:lnR>
                    <a:lnT>
                      <a:noFill/>
                    </a:lnT>
                    <a:lnB>
                      <a:noFill/>
                    </a:lnB>
                  </a:tcPr>
                </a:tc>
              </a:tr>
              <a:tr h="401685">
                <a:tc>
                  <a:txBody>
                    <a:bodyPr/>
                    <a:lstStyle/>
                    <a:p>
                      <a:pPr algn="r">
                        <a:lnSpc>
                          <a:spcPct val="115000"/>
                        </a:lnSpc>
                        <a:spcAft>
                          <a:spcPts val="0"/>
                        </a:spcAft>
                      </a:pPr>
                      <a:r>
                        <a:rPr lang="es-ES" sz="1000" i="1">
                          <a:solidFill>
                            <a:srgbClr val="000000"/>
                          </a:solidFill>
                          <a:effectLst/>
                          <a:latin typeface="Calibri"/>
                          <a:ea typeface="Times New Roman"/>
                          <a:cs typeface="Times New Roman"/>
                        </a:rPr>
                        <a:t>UTILIDAD BRUTA</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nSpc>
                          <a:spcPct val="115000"/>
                        </a:lnSpc>
                        <a:spcAft>
                          <a:spcPts val="0"/>
                        </a:spcAft>
                      </a:pPr>
                      <a:r>
                        <a:rPr lang="es-ES" sz="1000">
                          <a:solidFill>
                            <a:srgbClr val="000000"/>
                          </a:solidFill>
                          <a:effectLst/>
                          <a:latin typeface="Calibri"/>
                          <a:ea typeface="Times New Roman"/>
                          <a:cs typeface="Times New Roman"/>
                        </a:rPr>
                        <a:t>      436.781,87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nSpc>
                          <a:spcPct val="115000"/>
                        </a:lnSpc>
                        <a:spcAft>
                          <a:spcPts val="0"/>
                        </a:spcAft>
                      </a:pPr>
                      <a:r>
                        <a:rPr lang="es-ES" sz="1000">
                          <a:solidFill>
                            <a:srgbClr val="000000"/>
                          </a:solidFill>
                          <a:effectLst/>
                          <a:latin typeface="Calibri"/>
                          <a:ea typeface="Times New Roman"/>
                          <a:cs typeface="Times New Roman"/>
                        </a:rPr>
                        <a:t>      563.728,24 </a:t>
                      </a:r>
                      <a:endParaRPr lang="es-ES" sz="1100">
                        <a:effectLst/>
                        <a:latin typeface="Calibri"/>
                        <a:ea typeface="Calibri"/>
                        <a:cs typeface="Times New Roman"/>
                      </a:endParaRPr>
                    </a:p>
                  </a:txBody>
                  <a:tcPr marL="68580" marR="68580" marT="0" marB="0">
                    <a:lnL>
                      <a:noFill/>
                    </a:lnL>
                    <a:lnR>
                      <a:noFill/>
                    </a:lnR>
                    <a:lnT>
                      <a:noFill/>
                    </a:lnT>
                    <a:lnB>
                      <a:noFill/>
                    </a:lnB>
                    <a:solidFill>
                      <a:srgbClr val="EAF1DD"/>
                    </a:solidFill>
                  </a:tcPr>
                </a:tc>
                <a:tc>
                  <a:txBody>
                    <a:bodyPr/>
                    <a:lstStyle/>
                    <a:p>
                      <a:pPr>
                        <a:lnSpc>
                          <a:spcPct val="115000"/>
                        </a:lnSpc>
                        <a:spcAft>
                          <a:spcPts val="0"/>
                        </a:spcAft>
                      </a:pPr>
                      <a:r>
                        <a:rPr lang="es-ES" sz="1000">
                          <a:solidFill>
                            <a:srgbClr val="000000"/>
                          </a:solidFill>
                          <a:effectLst/>
                          <a:latin typeface="Calibri"/>
                          <a:ea typeface="Times New Roman"/>
                          <a:cs typeface="Times New Roman"/>
                        </a:rPr>
                        <a:t>      408.066,77 </a:t>
                      </a:r>
                      <a:endParaRPr lang="es-ES" sz="1100">
                        <a:effectLst/>
                        <a:latin typeface="Calibri"/>
                        <a:ea typeface="Calibri"/>
                        <a:cs typeface="Times New Roman"/>
                      </a:endParaRPr>
                    </a:p>
                  </a:txBody>
                  <a:tcPr marL="68580" marR="68580" marT="0" marB="0">
                    <a:lnL>
                      <a:noFill/>
                    </a:lnL>
                    <a:lnR>
                      <a:noFill/>
                    </a:lnR>
                    <a:lnT>
                      <a:noFill/>
                    </a:lnT>
                    <a:lnB>
                      <a:noFill/>
                    </a:lnB>
                    <a:solidFill>
                      <a:srgbClr val="EAF1DD"/>
                    </a:solidFill>
                  </a:tcPr>
                </a:tc>
              </a:tr>
              <a:tr h="401685">
                <a:tc>
                  <a:txBody>
                    <a:bodyPr/>
                    <a:lstStyle/>
                    <a:p>
                      <a:pPr algn="r">
                        <a:lnSpc>
                          <a:spcPct val="115000"/>
                        </a:lnSpc>
                        <a:spcAft>
                          <a:spcPts val="0"/>
                        </a:spcAft>
                      </a:pPr>
                      <a:r>
                        <a:rPr lang="es-ES" sz="1000" i="1">
                          <a:solidFill>
                            <a:srgbClr val="000000"/>
                          </a:solidFill>
                          <a:effectLst/>
                          <a:latin typeface="Calibri"/>
                          <a:ea typeface="Times New Roman"/>
                          <a:cs typeface="Times New Roman"/>
                        </a:rPr>
                        <a:t>Gastos Administrativos</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nSpc>
                          <a:spcPct val="115000"/>
                        </a:lnSpc>
                        <a:spcAft>
                          <a:spcPts val="0"/>
                        </a:spcAft>
                      </a:pPr>
                      <a:r>
                        <a:rPr lang="es-ES" sz="1000">
                          <a:solidFill>
                            <a:srgbClr val="000000"/>
                          </a:solidFill>
                          <a:effectLst/>
                          <a:latin typeface="Calibri"/>
                          <a:ea typeface="Times New Roman"/>
                          <a:cs typeface="Times New Roman"/>
                        </a:rPr>
                        <a:t>      111.542,18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s-ES" sz="1000">
                          <a:solidFill>
                            <a:srgbClr val="000000"/>
                          </a:solidFill>
                          <a:effectLst/>
                          <a:latin typeface="Calibri"/>
                          <a:ea typeface="Times New Roman"/>
                          <a:cs typeface="Times New Roman"/>
                        </a:rPr>
                        <a:t>      129.567,40 </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S" sz="1000">
                          <a:solidFill>
                            <a:srgbClr val="000000"/>
                          </a:solidFill>
                          <a:effectLst/>
                          <a:latin typeface="Calibri"/>
                          <a:ea typeface="Times New Roman"/>
                          <a:cs typeface="Times New Roman"/>
                        </a:rPr>
                        <a:t>      140.762,02 </a:t>
                      </a:r>
                      <a:endParaRPr lang="es-ES" sz="1100">
                        <a:effectLst/>
                        <a:latin typeface="Calibri"/>
                        <a:ea typeface="Calibri"/>
                        <a:cs typeface="Times New Roman"/>
                      </a:endParaRPr>
                    </a:p>
                  </a:txBody>
                  <a:tcPr marL="68580" marR="68580" marT="0" marB="0">
                    <a:lnL>
                      <a:noFill/>
                    </a:lnL>
                    <a:lnR>
                      <a:noFill/>
                    </a:lnR>
                    <a:lnT>
                      <a:noFill/>
                    </a:lnT>
                    <a:lnB>
                      <a:noFill/>
                    </a:lnB>
                  </a:tcPr>
                </a:tc>
              </a:tr>
              <a:tr h="401685">
                <a:tc>
                  <a:txBody>
                    <a:bodyPr/>
                    <a:lstStyle/>
                    <a:p>
                      <a:pPr algn="r">
                        <a:lnSpc>
                          <a:spcPct val="115000"/>
                        </a:lnSpc>
                        <a:spcAft>
                          <a:spcPts val="0"/>
                        </a:spcAft>
                      </a:pPr>
                      <a:r>
                        <a:rPr lang="es-ES" sz="1000" i="1">
                          <a:solidFill>
                            <a:srgbClr val="000000"/>
                          </a:solidFill>
                          <a:effectLst/>
                          <a:latin typeface="Calibri"/>
                          <a:ea typeface="Times New Roman"/>
                          <a:cs typeface="Times New Roman"/>
                        </a:rPr>
                        <a:t>Gastos de Ventas</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nSpc>
                          <a:spcPct val="115000"/>
                        </a:lnSpc>
                        <a:spcAft>
                          <a:spcPts val="0"/>
                        </a:spcAft>
                      </a:pPr>
                      <a:r>
                        <a:rPr lang="es-ES" sz="1000">
                          <a:solidFill>
                            <a:srgbClr val="000000"/>
                          </a:solidFill>
                          <a:effectLst/>
                          <a:latin typeface="Calibri"/>
                          <a:ea typeface="Times New Roman"/>
                          <a:cs typeface="Times New Roman"/>
                        </a:rPr>
                        <a:t>         60.245,78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nSpc>
                          <a:spcPct val="115000"/>
                        </a:lnSpc>
                        <a:spcAft>
                          <a:spcPts val="0"/>
                        </a:spcAft>
                      </a:pPr>
                      <a:r>
                        <a:rPr lang="es-ES" sz="1000">
                          <a:solidFill>
                            <a:srgbClr val="000000"/>
                          </a:solidFill>
                          <a:effectLst/>
                          <a:latin typeface="Calibri"/>
                          <a:ea typeface="Times New Roman"/>
                          <a:cs typeface="Times New Roman"/>
                        </a:rPr>
                        <a:t>         75.975,95 </a:t>
                      </a:r>
                      <a:endParaRPr lang="es-ES" sz="1100">
                        <a:effectLst/>
                        <a:latin typeface="Calibri"/>
                        <a:ea typeface="Calibri"/>
                        <a:cs typeface="Times New Roman"/>
                      </a:endParaRPr>
                    </a:p>
                  </a:txBody>
                  <a:tcPr marL="68580" marR="68580" marT="0" marB="0">
                    <a:lnL>
                      <a:noFill/>
                    </a:lnL>
                    <a:lnR>
                      <a:noFill/>
                    </a:lnR>
                    <a:lnT>
                      <a:noFill/>
                    </a:lnT>
                    <a:lnB>
                      <a:noFill/>
                    </a:lnB>
                    <a:solidFill>
                      <a:srgbClr val="EAF1DD"/>
                    </a:solidFill>
                  </a:tcPr>
                </a:tc>
                <a:tc>
                  <a:txBody>
                    <a:bodyPr/>
                    <a:lstStyle/>
                    <a:p>
                      <a:pPr>
                        <a:lnSpc>
                          <a:spcPct val="115000"/>
                        </a:lnSpc>
                        <a:spcAft>
                          <a:spcPts val="0"/>
                        </a:spcAft>
                      </a:pPr>
                      <a:r>
                        <a:rPr lang="es-ES" sz="1000">
                          <a:solidFill>
                            <a:srgbClr val="000000"/>
                          </a:solidFill>
                          <a:effectLst/>
                          <a:latin typeface="Calibri"/>
                          <a:ea typeface="Times New Roman"/>
                          <a:cs typeface="Times New Roman"/>
                        </a:rPr>
                        <a:t>         55.462,45 </a:t>
                      </a:r>
                      <a:endParaRPr lang="es-ES" sz="1100">
                        <a:effectLst/>
                        <a:latin typeface="Calibri"/>
                        <a:ea typeface="Calibri"/>
                        <a:cs typeface="Times New Roman"/>
                      </a:endParaRPr>
                    </a:p>
                  </a:txBody>
                  <a:tcPr marL="68580" marR="68580" marT="0" marB="0">
                    <a:lnL>
                      <a:noFill/>
                    </a:lnL>
                    <a:lnR>
                      <a:noFill/>
                    </a:lnR>
                    <a:lnT>
                      <a:noFill/>
                    </a:lnT>
                    <a:lnB>
                      <a:noFill/>
                    </a:lnB>
                    <a:solidFill>
                      <a:srgbClr val="EAF1DD"/>
                    </a:solidFill>
                  </a:tcPr>
                </a:tc>
              </a:tr>
              <a:tr h="401685">
                <a:tc>
                  <a:txBody>
                    <a:bodyPr/>
                    <a:lstStyle/>
                    <a:p>
                      <a:pPr algn="r">
                        <a:lnSpc>
                          <a:spcPct val="115000"/>
                        </a:lnSpc>
                        <a:spcAft>
                          <a:spcPts val="0"/>
                        </a:spcAft>
                      </a:pPr>
                      <a:r>
                        <a:rPr lang="es-ES" sz="1000" i="1">
                          <a:solidFill>
                            <a:srgbClr val="000000"/>
                          </a:solidFill>
                          <a:effectLst/>
                          <a:latin typeface="Calibri"/>
                          <a:ea typeface="Times New Roman"/>
                          <a:cs typeface="Times New Roman"/>
                        </a:rPr>
                        <a:t>UTILIDAD OPERACIONAL</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nSpc>
                          <a:spcPct val="115000"/>
                        </a:lnSpc>
                        <a:spcAft>
                          <a:spcPts val="0"/>
                        </a:spcAft>
                      </a:pPr>
                      <a:r>
                        <a:rPr lang="es-ES" sz="1000">
                          <a:solidFill>
                            <a:srgbClr val="000000"/>
                          </a:solidFill>
                          <a:effectLst/>
                          <a:latin typeface="Calibri"/>
                          <a:ea typeface="Times New Roman"/>
                          <a:cs typeface="Times New Roman"/>
                        </a:rPr>
                        <a:t>      264.993,91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s-ES" sz="1000">
                          <a:solidFill>
                            <a:srgbClr val="000000"/>
                          </a:solidFill>
                          <a:effectLst/>
                          <a:latin typeface="Calibri"/>
                          <a:ea typeface="Times New Roman"/>
                          <a:cs typeface="Times New Roman"/>
                        </a:rPr>
                        <a:t>      358.184,89 </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S" sz="1000">
                          <a:solidFill>
                            <a:srgbClr val="000000"/>
                          </a:solidFill>
                          <a:effectLst/>
                          <a:latin typeface="Calibri"/>
                          <a:ea typeface="Times New Roman"/>
                          <a:cs typeface="Times New Roman"/>
                        </a:rPr>
                        <a:t>      211.842,30 </a:t>
                      </a:r>
                      <a:endParaRPr lang="es-ES" sz="1100">
                        <a:effectLst/>
                        <a:latin typeface="Calibri"/>
                        <a:ea typeface="Calibri"/>
                        <a:cs typeface="Times New Roman"/>
                      </a:endParaRPr>
                    </a:p>
                  </a:txBody>
                  <a:tcPr marL="68580" marR="68580" marT="0" marB="0">
                    <a:lnL>
                      <a:noFill/>
                    </a:lnL>
                    <a:lnR>
                      <a:noFill/>
                    </a:lnR>
                    <a:lnT>
                      <a:noFill/>
                    </a:lnT>
                    <a:lnB>
                      <a:noFill/>
                    </a:lnB>
                  </a:tcPr>
                </a:tc>
              </a:tr>
              <a:tr h="401685">
                <a:tc>
                  <a:txBody>
                    <a:bodyPr/>
                    <a:lstStyle/>
                    <a:p>
                      <a:pPr algn="r">
                        <a:lnSpc>
                          <a:spcPct val="115000"/>
                        </a:lnSpc>
                        <a:spcAft>
                          <a:spcPts val="0"/>
                        </a:spcAft>
                      </a:pPr>
                      <a:r>
                        <a:rPr lang="es-ES" sz="1000" i="1">
                          <a:solidFill>
                            <a:srgbClr val="000000"/>
                          </a:solidFill>
                          <a:effectLst/>
                          <a:latin typeface="Calibri"/>
                          <a:ea typeface="Times New Roman"/>
                          <a:cs typeface="Times New Roman"/>
                        </a:rPr>
                        <a:t>Gastos Financieros</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nSpc>
                          <a:spcPct val="115000"/>
                        </a:lnSpc>
                        <a:spcAft>
                          <a:spcPts val="0"/>
                        </a:spcAft>
                      </a:pPr>
                      <a:r>
                        <a:rPr lang="es-ES" sz="1000">
                          <a:solidFill>
                            <a:srgbClr val="000000"/>
                          </a:solidFill>
                          <a:effectLst/>
                          <a:latin typeface="Calibri"/>
                          <a:ea typeface="Times New Roman"/>
                          <a:cs typeface="Times New Roman"/>
                        </a:rPr>
                        <a:t>         24.564,46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nSpc>
                          <a:spcPct val="115000"/>
                        </a:lnSpc>
                        <a:spcAft>
                          <a:spcPts val="0"/>
                        </a:spcAft>
                      </a:pPr>
                      <a:r>
                        <a:rPr lang="es-ES" sz="1000">
                          <a:solidFill>
                            <a:srgbClr val="000000"/>
                          </a:solidFill>
                          <a:effectLst/>
                          <a:latin typeface="Calibri"/>
                          <a:ea typeface="Times New Roman"/>
                          <a:cs typeface="Times New Roman"/>
                        </a:rPr>
                        <a:t>         44.216,03 </a:t>
                      </a:r>
                      <a:endParaRPr lang="es-ES" sz="1100">
                        <a:effectLst/>
                        <a:latin typeface="Calibri"/>
                        <a:ea typeface="Calibri"/>
                        <a:cs typeface="Times New Roman"/>
                      </a:endParaRPr>
                    </a:p>
                  </a:txBody>
                  <a:tcPr marL="68580" marR="68580" marT="0" marB="0">
                    <a:lnL>
                      <a:noFill/>
                    </a:lnL>
                    <a:lnR>
                      <a:noFill/>
                    </a:lnR>
                    <a:lnT>
                      <a:noFill/>
                    </a:lnT>
                    <a:lnB>
                      <a:noFill/>
                    </a:lnB>
                    <a:solidFill>
                      <a:srgbClr val="EAF1DD"/>
                    </a:solidFill>
                  </a:tcPr>
                </a:tc>
                <a:tc>
                  <a:txBody>
                    <a:bodyPr/>
                    <a:lstStyle/>
                    <a:p>
                      <a:pPr>
                        <a:lnSpc>
                          <a:spcPct val="115000"/>
                        </a:lnSpc>
                        <a:spcAft>
                          <a:spcPts val="0"/>
                        </a:spcAft>
                      </a:pPr>
                      <a:r>
                        <a:rPr lang="es-ES" sz="1000">
                          <a:solidFill>
                            <a:srgbClr val="000000"/>
                          </a:solidFill>
                          <a:effectLst/>
                          <a:latin typeface="Calibri"/>
                          <a:ea typeface="Times New Roman"/>
                          <a:cs typeface="Times New Roman"/>
                        </a:rPr>
                        <a:t>      153.920,71 </a:t>
                      </a:r>
                      <a:endParaRPr lang="es-ES" sz="1100">
                        <a:effectLst/>
                        <a:latin typeface="Calibri"/>
                        <a:ea typeface="Calibri"/>
                        <a:cs typeface="Times New Roman"/>
                      </a:endParaRPr>
                    </a:p>
                  </a:txBody>
                  <a:tcPr marL="68580" marR="68580" marT="0" marB="0">
                    <a:lnL>
                      <a:noFill/>
                    </a:lnL>
                    <a:lnR>
                      <a:noFill/>
                    </a:lnR>
                    <a:lnT>
                      <a:noFill/>
                    </a:lnT>
                    <a:lnB>
                      <a:noFill/>
                    </a:lnB>
                    <a:solidFill>
                      <a:srgbClr val="EAF1DD"/>
                    </a:solidFill>
                  </a:tcPr>
                </a:tc>
              </a:tr>
              <a:tr h="401685">
                <a:tc>
                  <a:txBody>
                    <a:bodyPr/>
                    <a:lstStyle/>
                    <a:p>
                      <a:pPr algn="r">
                        <a:lnSpc>
                          <a:spcPct val="115000"/>
                        </a:lnSpc>
                        <a:spcAft>
                          <a:spcPts val="0"/>
                        </a:spcAft>
                      </a:pPr>
                      <a:r>
                        <a:rPr lang="es-ES" sz="1000" i="1">
                          <a:solidFill>
                            <a:srgbClr val="000000"/>
                          </a:solidFill>
                          <a:effectLst/>
                          <a:latin typeface="Calibri"/>
                          <a:ea typeface="Times New Roman"/>
                          <a:cs typeface="Times New Roman"/>
                        </a:rPr>
                        <a:t>UTILIDAD ANTES IR Y PT</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nSpc>
                          <a:spcPct val="115000"/>
                        </a:lnSpc>
                        <a:spcAft>
                          <a:spcPts val="0"/>
                        </a:spcAft>
                      </a:pPr>
                      <a:r>
                        <a:rPr lang="es-ES" sz="1000">
                          <a:solidFill>
                            <a:srgbClr val="000000"/>
                          </a:solidFill>
                          <a:effectLst/>
                          <a:latin typeface="Calibri"/>
                          <a:ea typeface="Times New Roman"/>
                          <a:cs typeface="Times New Roman"/>
                        </a:rPr>
                        <a:t>      240.429,45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s-ES" sz="1000">
                          <a:solidFill>
                            <a:srgbClr val="000000"/>
                          </a:solidFill>
                          <a:effectLst/>
                          <a:latin typeface="Calibri"/>
                          <a:ea typeface="Times New Roman"/>
                          <a:cs typeface="Times New Roman"/>
                        </a:rPr>
                        <a:t>      313.968,86 </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S" sz="1000">
                          <a:solidFill>
                            <a:srgbClr val="000000"/>
                          </a:solidFill>
                          <a:effectLst/>
                          <a:latin typeface="Calibri"/>
                          <a:ea typeface="Times New Roman"/>
                          <a:cs typeface="Times New Roman"/>
                        </a:rPr>
                        <a:t>         57.921,59 </a:t>
                      </a:r>
                      <a:endParaRPr lang="es-ES" sz="1100">
                        <a:effectLst/>
                        <a:latin typeface="Calibri"/>
                        <a:ea typeface="Calibri"/>
                        <a:cs typeface="Times New Roman"/>
                      </a:endParaRPr>
                    </a:p>
                  </a:txBody>
                  <a:tcPr marL="68580" marR="68580" marT="0" marB="0">
                    <a:lnL>
                      <a:noFill/>
                    </a:lnL>
                    <a:lnR>
                      <a:noFill/>
                    </a:lnR>
                    <a:lnT>
                      <a:noFill/>
                    </a:lnT>
                    <a:lnB>
                      <a:noFill/>
                    </a:lnB>
                  </a:tcPr>
                </a:tc>
              </a:tr>
              <a:tr h="281939">
                <a:tc>
                  <a:txBody>
                    <a:bodyPr/>
                    <a:lstStyle/>
                    <a:p>
                      <a:pPr algn="r">
                        <a:lnSpc>
                          <a:spcPct val="115000"/>
                        </a:lnSpc>
                        <a:spcAft>
                          <a:spcPts val="0"/>
                        </a:spcAft>
                      </a:pPr>
                      <a:r>
                        <a:rPr lang="es-ES" sz="1000" i="1">
                          <a:solidFill>
                            <a:srgbClr val="000000"/>
                          </a:solidFill>
                          <a:effectLst/>
                          <a:latin typeface="Calibri"/>
                          <a:ea typeface="Times New Roman"/>
                          <a:cs typeface="Times New Roman"/>
                        </a:rPr>
                        <a:t>15% PT</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nSpc>
                          <a:spcPct val="115000"/>
                        </a:lnSpc>
                        <a:spcAft>
                          <a:spcPts val="0"/>
                        </a:spcAft>
                      </a:pPr>
                      <a:r>
                        <a:rPr lang="es-ES" sz="1000">
                          <a:solidFill>
                            <a:srgbClr val="000000"/>
                          </a:solidFill>
                          <a:effectLst/>
                          <a:latin typeface="Calibri"/>
                          <a:ea typeface="Times New Roman"/>
                          <a:cs typeface="Times New Roman"/>
                        </a:rPr>
                        <a:t>         36.064,42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nSpc>
                          <a:spcPct val="115000"/>
                        </a:lnSpc>
                        <a:spcAft>
                          <a:spcPts val="0"/>
                        </a:spcAft>
                      </a:pPr>
                      <a:r>
                        <a:rPr lang="es-ES" sz="1000">
                          <a:solidFill>
                            <a:srgbClr val="000000"/>
                          </a:solidFill>
                          <a:effectLst/>
                          <a:latin typeface="Calibri"/>
                          <a:ea typeface="Times New Roman"/>
                          <a:cs typeface="Times New Roman"/>
                        </a:rPr>
                        <a:t>         47.095,33 </a:t>
                      </a:r>
                      <a:endParaRPr lang="es-ES" sz="1100">
                        <a:effectLst/>
                        <a:latin typeface="Calibri"/>
                        <a:ea typeface="Calibri"/>
                        <a:cs typeface="Times New Roman"/>
                      </a:endParaRPr>
                    </a:p>
                  </a:txBody>
                  <a:tcPr marL="68580" marR="68580" marT="0" marB="0">
                    <a:lnL>
                      <a:noFill/>
                    </a:lnL>
                    <a:lnR>
                      <a:noFill/>
                    </a:lnR>
                    <a:lnT>
                      <a:noFill/>
                    </a:lnT>
                    <a:lnB>
                      <a:noFill/>
                    </a:lnB>
                    <a:solidFill>
                      <a:srgbClr val="EAF1DD"/>
                    </a:solidFill>
                  </a:tcPr>
                </a:tc>
                <a:tc>
                  <a:txBody>
                    <a:bodyPr/>
                    <a:lstStyle/>
                    <a:p>
                      <a:pPr>
                        <a:lnSpc>
                          <a:spcPct val="115000"/>
                        </a:lnSpc>
                        <a:spcAft>
                          <a:spcPts val="0"/>
                        </a:spcAft>
                      </a:pPr>
                      <a:r>
                        <a:rPr lang="es-ES" sz="1000">
                          <a:solidFill>
                            <a:srgbClr val="000000"/>
                          </a:solidFill>
                          <a:effectLst/>
                          <a:latin typeface="Calibri"/>
                          <a:ea typeface="Times New Roman"/>
                          <a:cs typeface="Times New Roman"/>
                        </a:rPr>
                        <a:t>           8.688,24 </a:t>
                      </a:r>
                      <a:endParaRPr lang="es-ES" sz="1100">
                        <a:effectLst/>
                        <a:latin typeface="Calibri"/>
                        <a:ea typeface="Calibri"/>
                        <a:cs typeface="Times New Roman"/>
                      </a:endParaRPr>
                    </a:p>
                  </a:txBody>
                  <a:tcPr marL="68580" marR="68580" marT="0" marB="0">
                    <a:lnL>
                      <a:noFill/>
                    </a:lnL>
                    <a:lnR>
                      <a:noFill/>
                    </a:lnR>
                    <a:lnT>
                      <a:noFill/>
                    </a:lnT>
                    <a:lnB>
                      <a:noFill/>
                    </a:lnB>
                    <a:solidFill>
                      <a:srgbClr val="EAF1DD"/>
                    </a:solidFill>
                  </a:tcPr>
                </a:tc>
              </a:tr>
              <a:tr h="281939">
                <a:tc>
                  <a:txBody>
                    <a:bodyPr/>
                    <a:lstStyle/>
                    <a:p>
                      <a:pPr algn="r">
                        <a:lnSpc>
                          <a:spcPct val="115000"/>
                        </a:lnSpc>
                        <a:spcAft>
                          <a:spcPts val="0"/>
                        </a:spcAft>
                      </a:pPr>
                      <a:r>
                        <a:rPr lang="es-ES" sz="1000" i="1">
                          <a:solidFill>
                            <a:srgbClr val="000000"/>
                          </a:solidFill>
                          <a:effectLst/>
                          <a:latin typeface="Calibri"/>
                          <a:ea typeface="Times New Roman"/>
                          <a:cs typeface="Times New Roman"/>
                        </a:rPr>
                        <a:t>IR</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nSpc>
                          <a:spcPct val="115000"/>
                        </a:lnSpc>
                        <a:spcAft>
                          <a:spcPts val="0"/>
                        </a:spcAft>
                      </a:pPr>
                      <a:r>
                        <a:rPr lang="es-ES" sz="1000">
                          <a:solidFill>
                            <a:srgbClr val="000000"/>
                          </a:solidFill>
                          <a:effectLst/>
                          <a:latin typeface="Calibri"/>
                          <a:ea typeface="Times New Roman"/>
                          <a:cs typeface="Times New Roman"/>
                        </a:rPr>
                        <a:t>         57.703,07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s-ES" sz="1000">
                          <a:solidFill>
                            <a:srgbClr val="000000"/>
                          </a:solidFill>
                          <a:effectLst/>
                          <a:latin typeface="Calibri"/>
                          <a:ea typeface="Times New Roman"/>
                          <a:cs typeface="Times New Roman"/>
                        </a:rPr>
                        <a:t>         75.352,53 </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S" sz="1000">
                          <a:solidFill>
                            <a:srgbClr val="000000"/>
                          </a:solidFill>
                          <a:effectLst/>
                          <a:latin typeface="Calibri"/>
                          <a:ea typeface="Times New Roman"/>
                          <a:cs typeface="Times New Roman"/>
                        </a:rPr>
                        <a:t>         13.901,18 </a:t>
                      </a:r>
                      <a:endParaRPr lang="es-ES" sz="1100">
                        <a:effectLst/>
                        <a:latin typeface="Calibri"/>
                        <a:ea typeface="Calibri"/>
                        <a:cs typeface="Times New Roman"/>
                      </a:endParaRPr>
                    </a:p>
                  </a:txBody>
                  <a:tcPr marL="68580" marR="68580" marT="0" marB="0">
                    <a:lnL>
                      <a:noFill/>
                    </a:lnL>
                    <a:lnR>
                      <a:noFill/>
                    </a:lnR>
                    <a:lnT>
                      <a:noFill/>
                    </a:lnT>
                    <a:lnB>
                      <a:noFill/>
                    </a:lnB>
                  </a:tcPr>
                </a:tc>
              </a:tr>
              <a:tr h="281939">
                <a:tc>
                  <a:txBody>
                    <a:bodyPr/>
                    <a:lstStyle/>
                    <a:p>
                      <a:pPr algn="r">
                        <a:lnSpc>
                          <a:spcPct val="115000"/>
                        </a:lnSpc>
                        <a:spcAft>
                          <a:spcPts val="0"/>
                        </a:spcAft>
                      </a:pPr>
                      <a:r>
                        <a:rPr lang="es-ES" sz="1000" i="1">
                          <a:solidFill>
                            <a:srgbClr val="000000"/>
                          </a:solidFill>
                          <a:effectLst/>
                          <a:latin typeface="Calibri"/>
                          <a:ea typeface="Times New Roman"/>
                          <a:cs typeface="Times New Roman"/>
                        </a:rPr>
                        <a:t>UTILIDAD NETA</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nSpc>
                          <a:spcPct val="115000"/>
                        </a:lnSpc>
                        <a:spcAft>
                          <a:spcPts val="0"/>
                        </a:spcAft>
                      </a:pPr>
                      <a:r>
                        <a:rPr lang="es-ES" sz="1000">
                          <a:solidFill>
                            <a:srgbClr val="000000"/>
                          </a:solidFill>
                          <a:effectLst/>
                          <a:latin typeface="Calibri"/>
                          <a:ea typeface="Times New Roman"/>
                          <a:cs typeface="Times New Roman"/>
                        </a:rPr>
                        <a:t>      146.661,96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nSpc>
                          <a:spcPct val="115000"/>
                        </a:lnSpc>
                        <a:spcAft>
                          <a:spcPts val="0"/>
                        </a:spcAft>
                      </a:pPr>
                      <a:r>
                        <a:rPr lang="es-ES" sz="1000">
                          <a:solidFill>
                            <a:srgbClr val="000000"/>
                          </a:solidFill>
                          <a:effectLst/>
                          <a:latin typeface="Calibri"/>
                          <a:ea typeface="Times New Roman"/>
                          <a:cs typeface="Times New Roman"/>
                        </a:rPr>
                        <a:t>      191.521,01 </a:t>
                      </a:r>
                      <a:endParaRPr lang="es-ES" sz="1100">
                        <a:effectLst/>
                        <a:latin typeface="Calibri"/>
                        <a:ea typeface="Calibri"/>
                        <a:cs typeface="Times New Roman"/>
                      </a:endParaRPr>
                    </a:p>
                  </a:txBody>
                  <a:tcPr marL="68580" marR="68580" marT="0" marB="0">
                    <a:lnL>
                      <a:noFill/>
                    </a:lnL>
                    <a:lnR>
                      <a:noFill/>
                    </a:lnR>
                    <a:lnT>
                      <a:noFill/>
                    </a:lnT>
                    <a:lnB>
                      <a:noFill/>
                    </a:lnB>
                    <a:solidFill>
                      <a:srgbClr val="EAF1DD"/>
                    </a:solidFill>
                  </a:tcPr>
                </a:tc>
                <a:tc>
                  <a:txBody>
                    <a:bodyPr/>
                    <a:lstStyle/>
                    <a:p>
                      <a:pPr>
                        <a:lnSpc>
                          <a:spcPct val="115000"/>
                        </a:lnSpc>
                        <a:spcAft>
                          <a:spcPts val="0"/>
                        </a:spcAft>
                      </a:pPr>
                      <a:r>
                        <a:rPr lang="es-ES" sz="1000" dirty="0">
                          <a:solidFill>
                            <a:srgbClr val="000000"/>
                          </a:solidFill>
                          <a:effectLst/>
                          <a:latin typeface="Calibri"/>
                          <a:ea typeface="Times New Roman"/>
                          <a:cs typeface="Times New Roman"/>
                        </a:rPr>
                        <a:t>         35.332,17 </a:t>
                      </a:r>
                      <a:endParaRPr lang="es-ES" sz="1100" dirty="0">
                        <a:effectLst/>
                        <a:latin typeface="Calibri"/>
                        <a:ea typeface="Calibri"/>
                        <a:cs typeface="Times New Roman"/>
                      </a:endParaRPr>
                    </a:p>
                  </a:txBody>
                  <a:tcPr marL="68580" marR="68580" marT="0" marB="0">
                    <a:lnL>
                      <a:noFill/>
                    </a:lnL>
                    <a:lnR>
                      <a:noFill/>
                    </a:lnR>
                    <a:lnT>
                      <a:noFill/>
                    </a:lnT>
                    <a:lnB>
                      <a:noFill/>
                    </a:lnB>
                    <a:solidFill>
                      <a:srgbClr val="EAF1DD"/>
                    </a:solidFill>
                  </a:tcPr>
                </a:tc>
              </a:tr>
            </a:tbl>
          </a:graphicData>
        </a:graphic>
      </p:graphicFrame>
      <p:pic>
        <p:nvPicPr>
          <p:cNvPr id="7170" name="Gráfico 24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204864"/>
            <a:ext cx="4534024"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15452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Autofit/>
          </a:bodyPr>
          <a:lstStyle/>
          <a:p>
            <a:r>
              <a:rPr lang="es-ES" sz="1800" b="1" dirty="0" smtClean="0">
                <a:solidFill>
                  <a:schemeClr val="accent1">
                    <a:lumMod val="75000"/>
                  </a:schemeClr>
                </a:solidFill>
                <a:latin typeface="Arial" pitchFamily="34" charset="0"/>
                <a:cs typeface="Arial" pitchFamily="34" charset="0"/>
              </a:rPr>
              <a:t>GESTIÓN FINANCIERA DE LAS PYMES DEL SECTOR SUR DEL DMQ.</a:t>
            </a:r>
            <a:endParaRPr lang="es-ES" sz="1800" b="1" dirty="0">
              <a:solidFill>
                <a:schemeClr val="accent1">
                  <a:lumMod val="75000"/>
                </a:schemeClr>
              </a:solidFill>
              <a:latin typeface="Arial" pitchFamily="34" charset="0"/>
              <a:cs typeface="Arial" pitchFamily="34" charset="0"/>
            </a:endParaRPr>
          </a:p>
        </p:txBody>
      </p:sp>
      <p:sp>
        <p:nvSpPr>
          <p:cNvPr id="5" name="4 CuadroTexto"/>
          <p:cNvSpPr txBox="1"/>
          <p:nvPr/>
        </p:nvSpPr>
        <p:spPr>
          <a:xfrm>
            <a:off x="899591" y="1124744"/>
            <a:ext cx="5256585" cy="369332"/>
          </a:xfrm>
          <a:prstGeom prst="rect">
            <a:avLst/>
          </a:prstGeom>
          <a:noFill/>
        </p:spPr>
        <p:txBody>
          <a:bodyPr wrap="square" rtlCol="0">
            <a:spAutoFit/>
          </a:bodyPr>
          <a:lstStyle/>
          <a:p>
            <a:r>
              <a:rPr lang="es-ES" dirty="0" smtClean="0"/>
              <a:t>BALANCE GENERAL </a:t>
            </a:r>
            <a:r>
              <a:rPr lang="es-ES" dirty="0"/>
              <a:t>PROMEDIO (POR PYME)</a:t>
            </a:r>
          </a:p>
        </p:txBody>
      </p:sp>
      <p:graphicFrame>
        <p:nvGraphicFramePr>
          <p:cNvPr id="4" name="3 Tabla"/>
          <p:cNvGraphicFramePr>
            <a:graphicFrameLocks noGrp="1"/>
          </p:cNvGraphicFramePr>
          <p:nvPr>
            <p:extLst>
              <p:ext uri="{D42A27DB-BD31-4B8C-83A1-F6EECF244321}">
                <p14:modId xmlns:p14="http://schemas.microsoft.com/office/powerpoint/2010/main" val="146396241"/>
              </p:ext>
            </p:extLst>
          </p:nvPr>
        </p:nvGraphicFramePr>
        <p:xfrm>
          <a:off x="259115" y="1661303"/>
          <a:ext cx="3880837" cy="4749546"/>
        </p:xfrm>
        <a:graphic>
          <a:graphicData uri="http://schemas.openxmlformats.org/drawingml/2006/table">
            <a:tbl>
              <a:tblPr firstRow="1" firstCol="1" bandRow="1"/>
              <a:tblGrid>
                <a:gridCol w="1109913"/>
                <a:gridCol w="87894"/>
                <a:gridCol w="813451"/>
                <a:gridCol w="897398"/>
                <a:gridCol w="972181"/>
              </a:tblGrid>
              <a:tr h="186300">
                <a:tc gridSpan="2">
                  <a:txBody>
                    <a:bodyPr/>
                    <a:lstStyle/>
                    <a:p>
                      <a:endParaRPr lang="es-ES" sz="900" dirty="0">
                        <a:effectLst/>
                        <a:latin typeface="Calibri"/>
                        <a:cs typeface="Times New Roman"/>
                      </a:endParaRPr>
                    </a:p>
                  </a:txBody>
                  <a:tcPr marL="59232" marR="59232"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hMerge="1">
                  <a:txBody>
                    <a:bodyPr/>
                    <a:lstStyle/>
                    <a:p>
                      <a:endParaRPr lang="es-ES"/>
                    </a:p>
                  </a:txBody>
                  <a:tcPr/>
                </a:tc>
                <a:tc>
                  <a:txBody>
                    <a:bodyPr/>
                    <a:lstStyle/>
                    <a:p>
                      <a:pPr algn="r">
                        <a:lnSpc>
                          <a:spcPct val="115000"/>
                        </a:lnSpc>
                        <a:spcAft>
                          <a:spcPts val="0"/>
                        </a:spcAft>
                      </a:pPr>
                      <a:r>
                        <a:rPr lang="es-ES" sz="1100" b="1" i="1">
                          <a:solidFill>
                            <a:srgbClr val="000000"/>
                          </a:solidFill>
                          <a:effectLst/>
                          <a:latin typeface="Calibri"/>
                          <a:ea typeface="Times New Roman"/>
                          <a:cs typeface="Times New Roman"/>
                        </a:rPr>
                        <a:t>2012</a:t>
                      </a:r>
                      <a:endParaRPr lang="es-ES" sz="1000">
                        <a:effectLst/>
                        <a:latin typeface="Calibri"/>
                        <a:ea typeface="Calibri"/>
                        <a:cs typeface="Times New Roman"/>
                      </a:endParaRPr>
                    </a:p>
                  </a:txBody>
                  <a:tcPr marL="59232" marR="59232"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100" b="1" i="1">
                          <a:solidFill>
                            <a:srgbClr val="000000"/>
                          </a:solidFill>
                          <a:effectLst/>
                          <a:latin typeface="Calibri"/>
                          <a:ea typeface="Times New Roman"/>
                          <a:cs typeface="Times New Roman"/>
                        </a:rPr>
                        <a:t>2013</a:t>
                      </a:r>
                      <a:endParaRPr lang="es-ES" sz="1000">
                        <a:effectLst/>
                        <a:latin typeface="Calibri"/>
                        <a:ea typeface="Calibri"/>
                        <a:cs typeface="Times New Roman"/>
                      </a:endParaRPr>
                    </a:p>
                  </a:txBody>
                  <a:tcPr marL="59232" marR="59232"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100" b="1" i="1">
                          <a:solidFill>
                            <a:srgbClr val="000000"/>
                          </a:solidFill>
                          <a:effectLst/>
                          <a:latin typeface="Calibri"/>
                          <a:ea typeface="Times New Roman"/>
                          <a:cs typeface="Times New Roman"/>
                        </a:rPr>
                        <a:t>2014</a:t>
                      </a:r>
                      <a:endParaRPr lang="es-ES" sz="1000">
                        <a:effectLst/>
                        <a:latin typeface="Calibri"/>
                        <a:ea typeface="Calibri"/>
                        <a:cs typeface="Times New Roman"/>
                      </a:endParaRPr>
                    </a:p>
                  </a:txBody>
                  <a:tcPr marL="59232" marR="59232"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r>
              <a:tr h="186300">
                <a:tc gridSpan="3">
                  <a:txBody>
                    <a:bodyPr/>
                    <a:lstStyle/>
                    <a:p>
                      <a:pPr algn="r">
                        <a:lnSpc>
                          <a:spcPct val="115000"/>
                        </a:lnSpc>
                        <a:spcAft>
                          <a:spcPts val="0"/>
                        </a:spcAft>
                      </a:pPr>
                      <a:r>
                        <a:rPr lang="es-ES" sz="1100" b="1" i="1">
                          <a:solidFill>
                            <a:srgbClr val="000000"/>
                          </a:solidFill>
                          <a:effectLst/>
                          <a:latin typeface="Calibri"/>
                          <a:ea typeface="Times New Roman"/>
                          <a:cs typeface="Times New Roman"/>
                        </a:rPr>
                        <a:t>Activos Corrientes</a:t>
                      </a:r>
                      <a:endParaRPr lang="es-ES" sz="1000">
                        <a:effectLst/>
                        <a:latin typeface="Calibri"/>
                        <a:ea typeface="Calibri"/>
                        <a:cs typeface="Times New Roman"/>
                      </a:endParaRPr>
                    </a:p>
                  </a:txBody>
                  <a:tcPr marL="59232" marR="59232"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a:txBody>
                    <a:bodyPr/>
                    <a:lstStyle/>
                    <a:p>
                      <a:endParaRPr lang="es-ES" sz="900">
                        <a:effectLst/>
                        <a:latin typeface="Calibri"/>
                        <a:cs typeface="Times New Roman"/>
                      </a:endParaRPr>
                    </a:p>
                  </a:txBody>
                  <a:tcPr marL="59232" marR="59232"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endParaRPr lang="es-ES" sz="900">
                        <a:effectLst/>
                        <a:latin typeface="Calibri"/>
                        <a:cs typeface="Times New Roman"/>
                      </a:endParaRPr>
                    </a:p>
                  </a:txBody>
                  <a:tcPr marL="59232" marR="59232"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r>
              <a:tr h="186300">
                <a:tc>
                  <a:txBody>
                    <a:bodyPr/>
                    <a:lstStyle/>
                    <a:p>
                      <a:pPr algn="r">
                        <a:lnSpc>
                          <a:spcPct val="115000"/>
                        </a:lnSpc>
                        <a:spcAft>
                          <a:spcPts val="0"/>
                        </a:spcAft>
                      </a:pPr>
                      <a:r>
                        <a:rPr lang="es-ES" sz="1100" b="1" i="1">
                          <a:solidFill>
                            <a:srgbClr val="000000"/>
                          </a:solidFill>
                          <a:effectLst/>
                          <a:latin typeface="Calibri"/>
                          <a:ea typeface="Times New Roman"/>
                          <a:cs typeface="Times New Roman"/>
                        </a:rPr>
                        <a:t>Caja</a:t>
                      </a:r>
                      <a:endParaRPr lang="es-ES" sz="1000">
                        <a:effectLst/>
                        <a:latin typeface="Calibri"/>
                        <a:ea typeface="Calibri"/>
                        <a:cs typeface="Times New Roman"/>
                      </a:endParaRPr>
                    </a:p>
                  </a:txBody>
                  <a:tcPr marL="59232" marR="59232"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gridSpan="2">
                  <a:txBody>
                    <a:bodyPr/>
                    <a:lstStyle/>
                    <a:p>
                      <a:pPr>
                        <a:lnSpc>
                          <a:spcPct val="115000"/>
                        </a:lnSpc>
                        <a:spcAft>
                          <a:spcPts val="0"/>
                        </a:spcAft>
                      </a:pPr>
                      <a:r>
                        <a:rPr lang="es-ES" sz="1000">
                          <a:solidFill>
                            <a:srgbClr val="000000"/>
                          </a:solidFill>
                          <a:effectLst/>
                          <a:latin typeface="Calibri"/>
                          <a:ea typeface="Times New Roman"/>
                          <a:cs typeface="Times New Roman"/>
                        </a:rPr>
                        <a:t>      154.235,61 </a:t>
                      </a:r>
                      <a:endParaRPr lang="es-ES" sz="1000">
                        <a:effectLst/>
                        <a:latin typeface="Calibri"/>
                        <a:ea typeface="Calibri"/>
                        <a:cs typeface="Times New Roman"/>
                      </a:endParaRPr>
                    </a:p>
                  </a:txBody>
                  <a:tcPr marL="59232" marR="59232" marT="0" marB="0">
                    <a:lnL w="12700" cap="flat" cmpd="sng" algn="ctr">
                      <a:solidFill>
                        <a:srgbClr val="9BBB59"/>
                      </a:solidFill>
                      <a:prstDash val="solid"/>
                      <a:round/>
                      <a:headEnd type="none" w="med" len="med"/>
                      <a:tailEnd type="none" w="med" len="med"/>
                    </a:lnL>
                    <a:lnR>
                      <a:noFill/>
                    </a:lnR>
                    <a:lnT>
                      <a:noFill/>
                    </a:lnT>
                    <a:lnB>
                      <a:noFill/>
                    </a:lnB>
                  </a:tcPr>
                </a:tc>
                <a:tc hMerge="1">
                  <a:txBody>
                    <a:bodyPr/>
                    <a:lstStyle/>
                    <a:p>
                      <a:pPr>
                        <a:lnSpc>
                          <a:spcPct val="115000"/>
                        </a:lnSpc>
                        <a:spcAft>
                          <a:spcPts val="0"/>
                        </a:spcAft>
                      </a:pPr>
                      <a:endParaRPr lang="es-ES" sz="1000">
                        <a:effectLst/>
                        <a:latin typeface="Calibri"/>
                        <a:ea typeface="Calibri"/>
                        <a:cs typeface="Times New Roman"/>
                      </a:endParaRPr>
                    </a:p>
                  </a:txBody>
                  <a:tcPr marL="59232" marR="59232"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s-ES" sz="1000">
                          <a:solidFill>
                            <a:srgbClr val="000000"/>
                          </a:solidFill>
                          <a:effectLst/>
                          <a:latin typeface="Calibri"/>
                          <a:ea typeface="Times New Roman"/>
                          <a:cs typeface="Times New Roman"/>
                        </a:rPr>
                        <a:t>      219.862,86 </a:t>
                      </a:r>
                      <a:endParaRPr lang="es-ES" sz="1000">
                        <a:effectLst/>
                        <a:latin typeface="Calibri"/>
                        <a:ea typeface="Calibri"/>
                        <a:cs typeface="Times New Roman"/>
                      </a:endParaRPr>
                    </a:p>
                  </a:txBody>
                  <a:tcPr marL="59232" marR="59232" marT="0" marB="0">
                    <a:lnL>
                      <a:noFill/>
                    </a:lnL>
                    <a:lnR>
                      <a:noFill/>
                    </a:lnR>
                    <a:lnT>
                      <a:noFill/>
                    </a:lnT>
                    <a:lnB>
                      <a:noFill/>
                    </a:lnB>
                  </a:tcPr>
                </a:tc>
                <a:tc>
                  <a:txBody>
                    <a:bodyPr/>
                    <a:lstStyle/>
                    <a:p>
                      <a:pPr>
                        <a:lnSpc>
                          <a:spcPct val="115000"/>
                        </a:lnSpc>
                        <a:spcAft>
                          <a:spcPts val="0"/>
                        </a:spcAft>
                      </a:pPr>
                      <a:r>
                        <a:rPr lang="es-ES" sz="1000">
                          <a:solidFill>
                            <a:srgbClr val="000000"/>
                          </a:solidFill>
                          <a:effectLst/>
                          <a:latin typeface="Calibri"/>
                          <a:ea typeface="Times New Roman"/>
                          <a:cs typeface="Times New Roman"/>
                        </a:rPr>
                        <a:t>      135.237,65 </a:t>
                      </a:r>
                      <a:endParaRPr lang="es-ES" sz="1000">
                        <a:effectLst/>
                        <a:latin typeface="Calibri"/>
                        <a:ea typeface="Calibri"/>
                        <a:cs typeface="Times New Roman"/>
                      </a:endParaRPr>
                    </a:p>
                  </a:txBody>
                  <a:tcPr marL="59232" marR="59232" marT="0" marB="0">
                    <a:lnL>
                      <a:noFill/>
                    </a:lnL>
                    <a:lnR>
                      <a:noFill/>
                    </a:lnR>
                    <a:lnT>
                      <a:noFill/>
                    </a:lnT>
                    <a:lnB>
                      <a:noFill/>
                    </a:lnB>
                  </a:tcPr>
                </a:tc>
              </a:tr>
              <a:tr h="186300">
                <a:tc>
                  <a:txBody>
                    <a:bodyPr/>
                    <a:lstStyle/>
                    <a:p>
                      <a:pPr algn="r">
                        <a:lnSpc>
                          <a:spcPct val="115000"/>
                        </a:lnSpc>
                        <a:spcAft>
                          <a:spcPts val="0"/>
                        </a:spcAft>
                      </a:pPr>
                      <a:r>
                        <a:rPr lang="es-ES" sz="1100" b="1" i="1">
                          <a:solidFill>
                            <a:srgbClr val="000000"/>
                          </a:solidFill>
                          <a:effectLst/>
                          <a:latin typeface="Calibri"/>
                          <a:ea typeface="Times New Roman"/>
                          <a:cs typeface="Times New Roman"/>
                        </a:rPr>
                        <a:t>Inventarios</a:t>
                      </a:r>
                      <a:endParaRPr lang="es-ES" sz="1000">
                        <a:effectLst/>
                        <a:latin typeface="Calibri"/>
                        <a:ea typeface="Calibri"/>
                        <a:cs typeface="Times New Roman"/>
                      </a:endParaRPr>
                    </a:p>
                  </a:txBody>
                  <a:tcPr marL="59232" marR="59232"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gridSpan="2">
                  <a:txBody>
                    <a:bodyPr/>
                    <a:lstStyle/>
                    <a:p>
                      <a:pPr>
                        <a:lnSpc>
                          <a:spcPct val="115000"/>
                        </a:lnSpc>
                        <a:spcAft>
                          <a:spcPts val="0"/>
                        </a:spcAft>
                      </a:pPr>
                      <a:r>
                        <a:rPr lang="es-ES" sz="1000">
                          <a:solidFill>
                            <a:srgbClr val="000000"/>
                          </a:solidFill>
                          <a:effectLst/>
                          <a:latin typeface="Calibri"/>
                          <a:ea typeface="Times New Roman"/>
                          <a:cs typeface="Times New Roman"/>
                        </a:rPr>
                        <a:t>      350.220,10 </a:t>
                      </a:r>
                      <a:endParaRPr lang="es-ES" sz="1000">
                        <a:effectLst/>
                        <a:latin typeface="Calibri"/>
                        <a:ea typeface="Calibri"/>
                        <a:cs typeface="Times New Roman"/>
                      </a:endParaRPr>
                    </a:p>
                  </a:txBody>
                  <a:tcPr marL="59232" marR="59232"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hMerge="1">
                  <a:txBody>
                    <a:bodyPr/>
                    <a:lstStyle/>
                    <a:p>
                      <a:pPr>
                        <a:lnSpc>
                          <a:spcPct val="115000"/>
                        </a:lnSpc>
                        <a:spcAft>
                          <a:spcPts val="0"/>
                        </a:spcAft>
                      </a:pPr>
                      <a:endParaRPr lang="es-ES" sz="1000">
                        <a:effectLst/>
                        <a:latin typeface="Calibri"/>
                        <a:ea typeface="Calibri"/>
                        <a:cs typeface="Times New Roman"/>
                      </a:endParaRPr>
                    </a:p>
                  </a:txBody>
                  <a:tcPr marL="59232" marR="59232"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nSpc>
                          <a:spcPct val="115000"/>
                        </a:lnSpc>
                        <a:spcAft>
                          <a:spcPts val="0"/>
                        </a:spcAft>
                      </a:pPr>
                      <a:r>
                        <a:rPr lang="es-ES" sz="1000">
                          <a:solidFill>
                            <a:srgbClr val="000000"/>
                          </a:solidFill>
                          <a:effectLst/>
                          <a:latin typeface="Calibri"/>
                          <a:ea typeface="Times New Roman"/>
                          <a:cs typeface="Times New Roman"/>
                        </a:rPr>
                        <a:t>      334.145,00 </a:t>
                      </a:r>
                      <a:endParaRPr lang="es-ES" sz="1000">
                        <a:effectLst/>
                        <a:latin typeface="Calibri"/>
                        <a:ea typeface="Calibri"/>
                        <a:cs typeface="Times New Roman"/>
                      </a:endParaRPr>
                    </a:p>
                  </a:txBody>
                  <a:tcPr marL="59232" marR="59232" marT="0" marB="0">
                    <a:lnL>
                      <a:noFill/>
                    </a:lnL>
                    <a:lnR>
                      <a:noFill/>
                    </a:lnR>
                    <a:lnT>
                      <a:noFill/>
                    </a:lnT>
                    <a:lnB>
                      <a:noFill/>
                    </a:lnB>
                    <a:solidFill>
                      <a:srgbClr val="EAF1DD"/>
                    </a:solidFill>
                  </a:tcPr>
                </a:tc>
                <a:tc>
                  <a:txBody>
                    <a:bodyPr/>
                    <a:lstStyle/>
                    <a:p>
                      <a:pPr>
                        <a:lnSpc>
                          <a:spcPct val="115000"/>
                        </a:lnSpc>
                        <a:spcAft>
                          <a:spcPts val="0"/>
                        </a:spcAft>
                      </a:pPr>
                      <a:r>
                        <a:rPr lang="es-ES" sz="1000">
                          <a:solidFill>
                            <a:srgbClr val="000000"/>
                          </a:solidFill>
                          <a:effectLst/>
                          <a:latin typeface="Calibri"/>
                          <a:ea typeface="Times New Roman"/>
                          <a:cs typeface="Times New Roman"/>
                        </a:rPr>
                        <a:t>      387.608,20 </a:t>
                      </a:r>
                      <a:endParaRPr lang="es-ES" sz="1000">
                        <a:effectLst/>
                        <a:latin typeface="Calibri"/>
                        <a:ea typeface="Calibri"/>
                        <a:cs typeface="Times New Roman"/>
                      </a:endParaRPr>
                    </a:p>
                  </a:txBody>
                  <a:tcPr marL="59232" marR="59232" marT="0" marB="0">
                    <a:lnL>
                      <a:noFill/>
                    </a:lnL>
                    <a:lnR>
                      <a:noFill/>
                    </a:lnR>
                    <a:lnT>
                      <a:noFill/>
                    </a:lnT>
                    <a:lnB>
                      <a:noFill/>
                    </a:lnB>
                    <a:solidFill>
                      <a:srgbClr val="EAF1DD"/>
                    </a:solidFill>
                  </a:tcPr>
                </a:tc>
              </a:tr>
              <a:tr h="372601">
                <a:tc>
                  <a:txBody>
                    <a:bodyPr/>
                    <a:lstStyle/>
                    <a:p>
                      <a:pPr algn="r">
                        <a:lnSpc>
                          <a:spcPct val="115000"/>
                        </a:lnSpc>
                        <a:spcAft>
                          <a:spcPts val="0"/>
                        </a:spcAft>
                      </a:pPr>
                      <a:r>
                        <a:rPr lang="es-ES" sz="1100" b="1" i="1" dirty="0">
                          <a:solidFill>
                            <a:srgbClr val="000000"/>
                          </a:solidFill>
                          <a:effectLst/>
                          <a:latin typeface="Calibri"/>
                          <a:ea typeface="Times New Roman"/>
                          <a:cs typeface="Times New Roman"/>
                        </a:rPr>
                        <a:t>Cuentas </a:t>
                      </a:r>
                      <a:r>
                        <a:rPr lang="es-ES" sz="1100" b="1" i="1" dirty="0" smtClean="0">
                          <a:solidFill>
                            <a:srgbClr val="000000"/>
                          </a:solidFill>
                          <a:effectLst/>
                          <a:latin typeface="Calibri"/>
                          <a:ea typeface="Times New Roman"/>
                          <a:cs typeface="Times New Roman"/>
                        </a:rPr>
                        <a:t>por </a:t>
                      </a:r>
                      <a:r>
                        <a:rPr lang="es-ES" sz="1100" b="1" i="1" dirty="0">
                          <a:solidFill>
                            <a:srgbClr val="000000"/>
                          </a:solidFill>
                          <a:effectLst/>
                          <a:latin typeface="Calibri"/>
                          <a:ea typeface="Times New Roman"/>
                          <a:cs typeface="Times New Roman"/>
                        </a:rPr>
                        <a:t>Cobrar</a:t>
                      </a:r>
                      <a:endParaRPr lang="es-ES" sz="1000" dirty="0">
                        <a:effectLst/>
                        <a:latin typeface="Calibri"/>
                        <a:ea typeface="Calibri"/>
                        <a:cs typeface="Times New Roman"/>
                      </a:endParaRPr>
                    </a:p>
                  </a:txBody>
                  <a:tcPr marL="59232" marR="59232"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gridSpan="2">
                  <a:txBody>
                    <a:bodyPr/>
                    <a:lstStyle/>
                    <a:p>
                      <a:pPr>
                        <a:lnSpc>
                          <a:spcPct val="115000"/>
                        </a:lnSpc>
                        <a:spcAft>
                          <a:spcPts val="0"/>
                        </a:spcAft>
                      </a:pPr>
                      <a:r>
                        <a:rPr lang="es-ES" sz="1000">
                          <a:solidFill>
                            <a:srgbClr val="000000"/>
                          </a:solidFill>
                          <a:effectLst/>
                          <a:latin typeface="Calibri"/>
                          <a:ea typeface="Times New Roman"/>
                          <a:cs typeface="Times New Roman"/>
                        </a:rPr>
                        <a:t>      516.258,44 </a:t>
                      </a:r>
                      <a:endParaRPr lang="es-ES" sz="1000">
                        <a:effectLst/>
                        <a:latin typeface="Calibri"/>
                        <a:ea typeface="Calibri"/>
                        <a:cs typeface="Times New Roman"/>
                      </a:endParaRPr>
                    </a:p>
                  </a:txBody>
                  <a:tcPr marL="59232" marR="59232" marT="0" marB="0">
                    <a:lnL w="12700" cap="flat" cmpd="sng" algn="ctr">
                      <a:solidFill>
                        <a:srgbClr val="9BBB59"/>
                      </a:solidFill>
                      <a:prstDash val="solid"/>
                      <a:round/>
                      <a:headEnd type="none" w="med" len="med"/>
                      <a:tailEnd type="none" w="med" len="med"/>
                    </a:lnL>
                    <a:lnR>
                      <a:noFill/>
                    </a:lnR>
                    <a:lnT>
                      <a:noFill/>
                    </a:lnT>
                    <a:lnB>
                      <a:noFill/>
                    </a:lnB>
                  </a:tcPr>
                </a:tc>
                <a:tc hMerge="1">
                  <a:txBody>
                    <a:bodyPr/>
                    <a:lstStyle/>
                    <a:p>
                      <a:pPr>
                        <a:lnSpc>
                          <a:spcPct val="115000"/>
                        </a:lnSpc>
                        <a:spcAft>
                          <a:spcPts val="0"/>
                        </a:spcAft>
                      </a:pPr>
                      <a:endParaRPr lang="es-ES" sz="1000">
                        <a:effectLst/>
                        <a:latin typeface="Calibri"/>
                        <a:ea typeface="Calibri"/>
                        <a:cs typeface="Times New Roman"/>
                      </a:endParaRPr>
                    </a:p>
                  </a:txBody>
                  <a:tcPr marL="59232" marR="59232"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s-ES" sz="1000">
                          <a:solidFill>
                            <a:srgbClr val="000000"/>
                          </a:solidFill>
                          <a:effectLst/>
                          <a:latin typeface="Calibri"/>
                          <a:ea typeface="Times New Roman"/>
                          <a:cs typeface="Times New Roman"/>
                        </a:rPr>
                        <a:t>      573.614,75 </a:t>
                      </a:r>
                      <a:endParaRPr lang="es-ES" sz="1000">
                        <a:effectLst/>
                        <a:latin typeface="Calibri"/>
                        <a:ea typeface="Calibri"/>
                        <a:cs typeface="Times New Roman"/>
                      </a:endParaRPr>
                    </a:p>
                  </a:txBody>
                  <a:tcPr marL="59232" marR="59232" marT="0" marB="0">
                    <a:lnL>
                      <a:noFill/>
                    </a:lnL>
                    <a:lnR>
                      <a:noFill/>
                    </a:lnR>
                    <a:lnT>
                      <a:noFill/>
                    </a:lnT>
                    <a:lnB>
                      <a:noFill/>
                    </a:lnB>
                  </a:tcPr>
                </a:tc>
                <a:tc>
                  <a:txBody>
                    <a:bodyPr/>
                    <a:lstStyle/>
                    <a:p>
                      <a:pPr>
                        <a:lnSpc>
                          <a:spcPct val="115000"/>
                        </a:lnSpc>
                        <a:spcAft>
                          <a:spcPts val="0"/>
                        </a:spcAft>
                      </a:pPr>
                      <a:r>
                        <a:rPr lang="es-ES" sz="1000">
                          <a:solidFill>
                            <a:srgbClr val="000000"/>
                          </a:solidFill>
                          <a:effectLst/>
                          <a:latin typeface="Calibri"/>
                          <a:ea typeface="Times New Roman"/>
                          <a:cs typeface="Times New Roman"/>
                        </a:rPr>
                        <a:t>      679.217,23 </a:t>
                      </a:r>
                      <a:endParaRPr lang="es-ES" sz="1000">
                        <a:effectLst/>
                        <a:latin typeface="Calibri"/>
                        <a:ea typeface="Calibri"/>
                        <a:cs typeface="Times New Roman"/>
                      </a:endParaRPr>
                    </a:p>
                  </a:txBody>
                  <a:tcPr marL="59232" marR="59232" marT="0" marB="0">
                    <a:lnL>
                      <a:noFill/>
                    </a:lnL>
                    <a:lnR>
                      <a:noFill/>
                    </a:lnR>
                    <a:lnT>
                      <a:noFill/>
                    </a:lnT>
                    <a:lnB>
                      <a:noFill/>
                    </a:lnB>
                  </a:tcPr>
                </a:tc>
              </a:tr>
              <a:tr h="372601">
                <a:tc>
                  <a:txBody>
                    <a:bodyPr/>
                    <a:lstStyle/>
                    <a:p>
                      <a:pPr algn="r">
                        <a:lnSpc>
                          <a:spcPct val="115000"/>
                        </a:lnSpc>
                        <a:spcAft>
                          <a:spcPts val="0"/>
                        </a:spcAft>
                      </a:pPr>
                      <a:r>
                        <a:rPr lang="es-ES" sz="1100" b="1" i="1">
                          <a:solidFill>
                            <a:srgbClr val="000000"/>
                          </a:solidFill>
                          <a:effectLst/>
                          <a:latin typeface="Calibri"/>
                          <a:ea typeface="Times New Roman"/>
                          <a:cs typeface="Times New Roman"/>
                        </a:rPr>
                        <a:t>ACTIVO CORRIENTE</a:t>
                      </a:r>
                      <a:endParaRPr lang="es-ES" sz="1000">
                        <a:effectLst/>
                        <a:latin typeface="Calibri"/>
                        <a:ea typeface="Calibri"/>
                        <a:cs typeface="Times New Roman"/>
                      </a:endParaRPr>
                    </a:p>
                  </a:txBody>
                  <a:tcPr marL="59232" marR="59232"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gridSpan="2">
                  <a:txBody>
                    <a:bodyPr/>
                    <a:lstStyle/>
                    <a:p>
                      <a:pPr>
                        <a:lnSpc>
                          <a:spcPct val="115000"/>
                        </a:lnSpc>
                        <a:spcAft>
                          <a:spcPts val="0"/>
                        </a:spcAft>
                      </a:pPr>
                      <a:r>
                        <a:rPr lang="es-ES" sz="1000" dirty="0">
                          <a:solidFill>
                            <a:srgbClr val="000000"/>
                          </a:solidFill>
                          <a:effectLst/>
                          <a:latin typeface="Calibri"/>
                          <a:ea typeface="Times New Roman"/>
                          <a:cs typeface="Times New Roman"/>
                        </a:rPr>
                        <a:t>  </a:t>
                      </a:r>
                      <a:endParaRPr lang="es-ES" sz="1000" dirty="0" smtClean="0">
                        <a:solidFill>
                          <a:srgbClr val="000000"/>
                        </a:solidFill>
                        <a:effectLst/>
                        <a:latin typeface="Calibri"/>
                        <a:ea typeface="Times New Roman"/>
                        <a:cs typeface="Times New Roman"/>
                      </a:endParaRPr>
                    </a:p>
                    <a:p>
                      <a:pPr>
                        <a:lnSpc>
                          <a:spcPct val="115000"/>
                        </a:lnSpc>
                        <a:spcAft>
                          <a:spcPts val="0"/>
                        </a:spcAft>
                      </a:pPr>
                      <a:r>
                        <a:rPr lang="es-ES" sz="1000" dirty="0" smtClean="0">
                          <a:solidFill>
                            <a:srgbClr val="000000"/>
                          </a:solidFill>
                          <a:effectLst/>
                          <a:latin typeface="Calibri"/>
                          <a:ea typeface="Times New Roman"/>
                          <a:cs typeface="Times New Roman"/>
                        </a:rPr>
                        <a:t> </a:t>
                      </a:r>
                      <a:r>
                        <a:rPr lang="es-ES" sz="1000" dirty="0">
                          <a:solidFill>
                            <a:srgbClr val="000000"/>
                          </a:solidFill>
                          <a:effectLst/>
                          <a:latin typeface="Calibri"/>
                          <a:ea typeface="Times New Roman"/>
                          <a:cs typeface="Times New Roman"/>
                        </a:rPr>
                        <a:t>1.020.714,15 </a:t>
                      </a:r>
                      <a:endParaRPr lang="es-ES" sz="1000" dirty="0">
                        <a:effectLst/>
                        <a:latin typeface="Calibri"/>
                        <a:ea typeface="Calibri"/>
                        <a:cs typeface="Times New Roman"/>
                      </a:endParaRPr>
                    </a:p>
                  </a:txBody>
                  <a:tcPr marL="59232" marR="59232"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hMerge="1">
                  <a:txBody>
                    <a:bodyPr/>
                    <a:lstStyle/>
                    <a:p>
                      <a:pPr>
                        <a:lnSpc>
                          <a:spcPct val="115000"/>
                        </a:lnSpc>
                        <a:spcAft>
                          <a:spcPts val="0"/>
                        </a:spcAft>
                      </a:pPr>
                      <a:endParaRPr lang="es-ES" sz="1000">
                        <a:effectLst/>
                        <a:latin typeface="Calibri"/>
                        <a:ea typeface="Calibri"/>
                        <a:cs typeface="Times New Roman"/>
                      </a:endParaRPr>
                    </a:p>
                  </a:txBody>
                  <a:tcPr marL="59232" marR="59232"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nSpc>
                          <a:spcPct val="115000"/>
                        </a:lnSpc>
                        <a:spcAft>
                          <a:spcPts val="0"/>
                        </a:spcAft>
                      </a:pPr>
                      <a:r>
                        <a:rPr lang="es-ES" sz="1000" dirty="0">
                          <a:solidFill>
                            <a:srgbClr val="000000"/>
                          </a:solidFill>
                          <a:effectLst/>
                          <a:latin typeface="Calibri"/>
                          <a:ea typeface="Times New Roman"/>
                          <a:cs typeface="Times New Roman"/>
                        </a:rPr>
                        <a:t> </a:t>
                      </a:r>
                      <a:endParaRPr lang="es-ES" sz="1000" dirty="0" smtClean="0">
                        <a:solidFill>
                          <a:srgbClr val="000000"/>
                        </a:solidFill>
                        <a:effectLst/>
                        <a:latin typeface="Calibri"/>
                        <a:ea typeface="Times New Roman"/>
                        <a:cs typeface="Times New Roman"/>
                      </a:endParaRPr>
                    </a:p>
                    <a:p>
                      <a:pPr>
                        <a:lnSpc>
                          <a:spcPct val="115000"/>
                        </a:lnSpc>
                        <a:spcAft>
                          <a:spcPts val="0"/>
                        </a:spcAft>
                      </a:pPr>
                      <a:r>
                        <a:rPr lang="es-ES" sz="1000" dirty="0" smtClean="0">
                          <a:solidFill>
                            <a:srgbClr val="000000"/>
                          </a:solidFill>
                          <a:effectLst/>
                          <a:latin typeface="Calibri"/>
                          <a:ea typeface="Times New Roman"/>
                          <a:cs typeface="Times New Roman"/>
                        </a:rPr>
                        <a:t>  </a:t>
                      </a:r>
                      <a:r>
                        <a:rPr lang="es-ES" sz="1000" dirty="0">
                          <a:solidFill>
                            <a:srgbClr val="000000"/>
                          </a:solidFill>
                          <a:effectLst/>
                          <a:latin typeface="Calibri"/>
                          <a:ea typeface="Times New Roman"/>
                          <a:cs typeface="Times New Roman"/>
                        </a:rPr>
                        <a:t>1.127.622,61 </a:t>
                      </a:r>
                      <a:endParaRPr lang="es-ES" sz="1000" dirty="0">
                        <a:effectLst/>
                        <a:latin typeface="Calibri"/>
                        <a:ea typeface="Calibri"/>
                        <a:cs typeface="Times New Roman"/>
                      </a:endParaRPr>
                    </a:p>
                  </a:txBody>
                  <a:tcPr marL="59232" marR="59232" marT="0" marB="0">
                    <a:lnL>
                      <a:noFill/>
                    </a:lnL>
                    <a:lnR>
                      <a:noFill/>
                    </a:lnR>
                    <a:lnT>
                      <a:noFill/>
                    </a:lnT>
                    <a:lnB>
                      <a:noFill/>
                    </a:lnB>
                    <a:solidFill>
                      <a:srgbClr val="EAF1DD"/>
                    </a:solidFill>
                  </a:tcPr>
                </a:tc>
                <a:tc>
                  <a:txBody>
                    <a:bodyPr/>
                    <a:lstStyle/>
                    <a:p>
                      <a:pPr>
                        <a:lnSpc>
                          <a:spcPct val="115000"/>
                        </a:lnSpc>
                        <a:spcAft>
                          <a:spcPts val="0"/>
                        </a:spcAft>
                      </a:pPr>
                      <a:r>
                        <a:rPr lang="es-ES" sz="1000" dirty="0">
                          <a:solidFill>
                            <a:srgbClr val="000000"/>
                          </a:solidFill>
                          <a:effectLst/>
                          <a:latin typeface="Calibri"/>
                          <a:ea typeface="Times New Roman"/>
                          <a:cs typeface="Times New Roman"/>
                        </a:rPr>
                        <a:t>  </a:t>
                      </a:r>
                      <a:endParaRPr lang="es-ES" sz="1000" dirty="0" smtClean="0">
                        <a:solidFill>
                          <a:srgbClr val="000000"/>
                        </a:solidFill>
                        <a:effectLst/>
                        <a:latin typeface="Calibri"/>
                        <a:ea typeface="Times New Roman"/>
                        <a:cs typeface="Times New Roman"/>
                      </a:endParaRPr>
                    </a:p>
                    <a:p>
                      <a:pPr>
                        <a:lnSpc>
                          <a:spcPct val="115000"/>
                        </a:lnSpc>
                        <a:spcAft>
                          <a:spcPts val="0"/>
                        </a:spcAft>
                      </a:pPr>
                      <a:r>
                        <a:rPr lang="es-ES" sz="1000" dirty="0" smtClean="0">
                          <a:solidFill>
                            <a:srgbClr val="000000"/>
                          </a:solidFill>
                          <a:effectLst/>
                          <a:latin typeface="Calibri"/>
                          <a:ea typeface="Times New Roman"/>
                          <a:cs typeface="Times New Roman"/>
                        </a:rPr>
                        <a:t> </a:t>
                      </a:r>
                      <a:r>
                        <a:rPr lang="es-ES" sz="1000" dirty="0">
                          <a:solidFill>
                            <a:srgbClr val="000000"/>
                          </a:solidFill>
                          <a:effectLst/>
                          <a:latin typeface="Calibri"/>
                          <a:ea typeface="Times New Roman"/>
                          <a:cs typeface="Times New Roman"/>
                        </a:rPr>
                        <a:t>1.202.063,07 </a:t>
                      </a:r>
                      <a:endParaRPr lang="es-ES" sz="1000" dirty="0">
                        <a:effectLst/>
                        <a:latin typeface="Calibri"/>
                        <a:ea typeface="Calibri"/>
                        <a:cs typeface="Times New Roman"/>
                      </a:endParaRPr>
                    </a:p>
                  </a:txBody>
                  <a:tcPr marL="59232" marR="59232" marT="0" marB="0">
                    <a:lnL>
                      <a:noFill/>
                    </a:lnL>
                    <a:lnR>
                      <a:noFill/>
                    </a:lnR>
                    <a:lnT>
                      <a:noFill/>
                    </a:lnT>
                    <a:lnB>
                      <a:noFill/>
                    </a:lnB>
                    <a:solidFill>
                      <a:srgbClr val="EAF1DD"/>
                    </a:solidFill>
                  </a:tcPr>
                </a:tc>
              </a:tr>
              <a:tr h="186300">
                <a:tc>
                  <a:txBody>
                    <a:bodyPr/>
                    <a:lstStyle/>
                    <a:p>
                      <a:pPr algn="r">
                        <a:lnSpc>
                          <a:spcPct val="115000"/>
                        </a:lnSpc>
                        <a:spcAft>
                          <a:spcPts val="0"/>
                        </a:spcAft>
                      </a:pPr>
                      <a:r>
                        <a:rPr lang="es-ES" sz="1100" b="1" i="1">
                          <a:solidFill>
                            <a:srgbClr val="000000"/>
                          </a:solidFill>
                          <a:effectLst/>
                          <a:latin typeface="Calibri"/>
                          <a:ea typeface="Times New Roman"/>
                          <a:cs typeface="Times New Roman"/>
                        </a:rPr>
                        <a:t>ACTIVO FIJO</a:t>
                      </a:r>
                      <a:endParaRPr lang="es-ES" sz="1000">
                        <a:effectLst/>
                        <a:latin typeface="Calibri"/>
                        <a:ea typeface="Calibri"/>
                        <a:cs typeface="Times New Roman"/>
                      </a:endParaRPr>
                    </a:p>
                  </a:txBody>
                  <a:tcPr marL="59232" marR="59232"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gridSpan="2">
                  <a:txBody>
                    <a:bodyPr/>
                    <a:lstStyle/>
                    <a:p>
                      <a:pPr>
                        <a:lnSpc>
                          <a:spcPct val="115000"/>
                        </a:lnSpc>
                        <a:spcAft>
                          <a:spcPts val="0"/>
                        </a:spcAft>
                      </a:pPr>
                      <a:r>
                        <a:rPr lang="es-ES" sz="1000">
                          <a:solidFill>
                            <a:srgbClr val="000000"/>
                          </a:solidFill>
                          <a:effectLst/>
                          <a:latin typeface="Calibri"/>
                          <a:ea typeface="Times New Roman"/>
                          <a:cs typeface="Times New Roman"/>
                        </a:rPr>
                        <a:t>      455.328,53 </a:t>
                      </a:r>
                      <a:endParaRPr lang="es-ES" sz="1000">
                        <a:effectLst/>
                        <a:latin typeface="Calibri"/>
                        <a:ea typeface="Calibri"/>
                        <a:cs typeface="Times New Roman"/>
                      </a:endParaRPr>
                    </a:p>
                  </a:txBody>
                  <a:tcPr marL="59232" marR="59232" marT="0" marB="0">
                    <a:lnL w="12700" cap="flat" cmpd="sng" algn="ctr">
                      <a:solidFill>
                        <a:srgbClr val="9BBB59"/>
                      </a:solidFill>
                      <a:prstDash val="solid"/>
                      <a:round/>
                      <a:headEnd type="none" w="med" len="med"/>
                      <a:tailEnd type="none" w="med" len="med"/>
                    </a:lnL>
                    <a:lnR>
                      <a:noFill/>
                    </a:lnR>
                    <a:lnT>
                      <a:noFill/>
                    </a:lnT>
                    <a:lnB>
                      <a:noFill/>
                    </a:lnB>
                  </a:tcPr>
                </a:tc>
                <a:tc hMerge="1">
                  <a:txBody>
                    <a:bodyPr/>
                    <a:lstStyle/>
                    <a:p>
                      <a:pPr>
                        <a:lnSpc>
                          <a:spcPct val="115000"/>
                        </a:lnSpc>
                        <a:spcAft>
                          <a:spcPts val="0"/>
                        </a:spcAft>
                      </a:pPr>
                      <a:endParaRPr lang="es-ES" sz="1000">
                        <a:effectLst/>
                        <a:latin typeface="Calibri"/>
                        <a:ea typeface="Calibri"/>
                        <a:cs typeface="Times New Roman"/>
                      </a:endParaRPr>
                    </a:p>
                  </a:txBody>
                  <a:tcPr marL="59232" marR="59232"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s-ES" sz="1000">
                          <a:solidFill>
                            <a:srgbClr val="000000"/>
                          </a:solidFill>
                          <a:effectLst/>
                          <a:latin typeface="Calibri"/>
                          <a:ea typeface="Times New Roman"/>
                          <a:cs typeface="Times New Roman"/>
                        </a:rPr>
                        <a:t>      632.496,86 </a:t>
                      </a:r>
                      <a:endParaRPr lang="es-ES" sz="1000">
                        <a:effectLst/>
                        <a:latin typeface="Calibri"/>
                        <a:ea typeface="Calibri"/>
                        <a:cs typeface="Times New Roman"/>
                      </a:endParaRPr>
                    </a:p>
                  </a:txBody>
                  <a:tcPr marL="59232" marR="59232" marT="0" marB="0">
                    <a:lnL>
                      <a:noFill/>
                    </a:lnL>
                    <a:lnR>
                      <a:noFill/>
                    </a:lnR>
                    <a:lnT>
                      <a:noFill/>
                    </a:lnT>
                    <a:lnB>
                      <a:noFill/>
                    </a:lnB>
                  </a:tcPr>
                </a:tc>
                <a:tc>
                  <a:txBody>
                    <a:bodyPr/>
                    <a:lstStyle/>
                    <a:p>
                      <a:pPr>
                        <a:lnSpc>
                          <a:spcPct val="115000"/>
                        </a:lnSpc>
                        <a:spcAft>
                          <a:spcPts val="0"/>
                        </a:spcAft>
                      </a:pPr>
                      <a:r>
                        <a:rPr lang="es-ES" sz="1000">
                          <a:solidFill>
                            <a:srgbClr val="000000"/>
                          </a:solidFill>
                          <a:effectLst/>
                          <a:latin typeface="Calibri"/>
                          <a:ea typeface="Times New Roman"/>
                          <a:cs typeface="Times New Roman"/>
                        </a:rPr>
                        <a:t>      496.573,29 </a:t>
                      </a:r>
                      <a:endParaRPr lang="es-ES" sz="1000">
                        <a:effectLst/>
                        <a:latin typeface="Calibri"/>
                        <a:ea typeface="Calibri"/>
                        <a:cs typeface="Times New Roman"/>
                      </a:endParaRPr>
                    </a:p>
                  </a:txBody>
                  <a:tcPr marL="59232" marR="59232" marT="0" marB="0">
                    <a:lnL>
                      <a:noFill/>
                    </a:lnL>
                    <a:lnR>
                      <a:noFill/>
                    </a:lnR>
                    <a:lnT>
                      <a:noFill/>
                    </a:lnT>
                    <a:lnB>
                      <a:noFill/>
                    </a:lnB>
                  </a:tcPr>
                </a:tc>
              </a:tr>
              <a:tr h="331851">
                <a:tc>
                  <a:txBody>
                    <a:bodyPr/>
                    <a:lstStyle/>
                    <a:p>
                      <a:pPr algn="r">
                        <a:lnSpc>
                          <a:spcPct val="115000"/>
                        </a:lnSpc>
                        <a:spcAft>
                          <a:spcPts val="0"/>
                        </a:spcAft>
                      </a:pPr>
                      <a:r>
                        <a:rPr lang="es-ES" sz="1100" b="1" i="1">
                          <a:solidFill>
                            <a:srgbClr val="000000"/>
                          </a:solidFill>
                          <a:effectLst/>
                          <a:latin typeface="Calibri"/>
                          <a:ea typeface="Times New Roman"/>
                          <a:cs typeface="Times New Roman"/>
                        </a:rPr>
                        <a:t>ACTIVO TOTAL</a:t>
                      </a:r>
                      <a:endParaRPr lang="es-ES" sz="1000">
                        <a:effectLst/>
                        <a:latin typeface="Calibri"/>
                        <a:ea typeface="Calibri"/>
                        <a:cs typeface="Times New Roman"/>
                      </a:endParaRPr>
                    </a:p>
                  </a:txBody>
                  <a:tcPr marL="59232" marR="59232"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gridSpan="2">
                  <a:txBody>
                    <a:bodyPr/>
                    <a:lstStyle/>
                    <a:p>
                      <a:pPr>
                        <a:lnSpc>
                          <a:spcPct val="115000"/>
                        </a:lnSpc>
                        <a:spcAft>
                          <a:spcPts val="0"/>
                        </a:spcAft>
                      </a:pPr>
                      <a:r>
                        <a:rPr lang="es-ES" sz="1000" dirty="0">
                          <a:solidFill>
                            <a:srgbClr val="000000"/>
                          </a:solidFill>
                          <a:effectLst/>
                          <a:latin typeface="Calibri"/>
                          <a:ea typeface="Times New Roman"/>
                          <a:cs typeface="Times New Roman"/>
                        </a:rPr>
                        <a:t>  </a:t>
                      </a:r>
                      <a:endParaRPr lang="es-ES" sz="1000" dirty="0" smtClean="0">
                        <a:solidFill>
                          <a:srgbClr val="000000"/>
                        </a:solidFill>
                        <a:effectLst/>
                        <a:latin typeface="Calibri"/>
                        <a:ea typeface="Times New Roman"/>
                        <a:cs typeface="Times New Roman"/>
                      </a:endParaRPr>
                    </a:p>
                    <a:p>
                      <a:pPr>
                        <a:lnSpc>
                          <a:spcPct val="115000"/>
                        </a:lnSpc>
                        <a:spcAft>
                          <a:spcPts val="0"/>
                        </a:spcAft>
                      </a:pPr>
                      <a:r>
                        <a:rPr lang="es-ES" sz="1000" dirty="0" smtClean="0">
                          <a:solidFill>
                            <a:srgbClr val="000000"/>
                          </a:solidFill>
                          <a:effectLst/>
                          <a:latin typeface="Calibri"/>
                          <a:ea typeface="Times New Roman"/>
                          <a:cs typeface="Times New Roman"/>
                        </a:rPr>
                        <a:t> </a:t>
                      </a:r>
                      <a:r>
                        <a:rPr lang="es-ES" sz="1000" dirty="0">
                          <a:solidFill>
                            <a:srgbClr val="000000"/>
                          </a:solidFill>
                          <a:effectLst/>
                          <a:latin typeface="Calibri"/>
                          <a:ea typeface="Times New Roman"/>
                          <a:cs typeface="Times New Roman"/>
                        </a:rPr>
                        <a:t>1.476.042,68 </a:t>
                      </a:r>
                      <a:endParaRPr lang="es-ES" sz="1000" dirty="0">
                        <a:effectLst/>
                        <a:latin typeface="Calibri"/>
                        <a:ea typeface="Calibri"/>
                        <a:cs typeface="Times New Roman"/>
                      </a:endParaRPr>
                    </a:p>
                  </a:txBody>
                  <a:tcPr marL="59232" marR="59232"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hMerge="1">
                  <a:txBody>
                    <a:bodyPr/>
                    <a:lstStyle/>
                    <a:p>
                      <a:pPr>
                        <a:lnSpc>
                          <a:spcPct val="115000"/>
                        </a:lnSpc>
                        <a:spcAft>
                          <a:spcPts val="0"/>
                        </a:spcAft>
                      </a:pPr>
                      <a:endParaRPr lang="es-ES" sz="1000">
                        <a:effectLst/>
                        <a:latin typeface="Calibri"/>
                        <a:ea typeface="Calibri"/>
                        <a:cs typeface="Times New Roman"/>
                      </a:endParaRPr>
                    </a:p>
                  </a:txBody>
                  <a:tcPr marL="59232" marR="59232"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nSpc>
                          <a:spcPct val="115000"/>
                        </a:lnSpc>
                        <a:spcAft>
                          <a:spcPts val="0"/>
                        </a:spcAft>
                      </a:pPr>
                      <a:r>
                        <a:rPr lang="es-ES" sz="1000" dirty="0">
                          <a:solidFill>
                            <a:srgbClr val="000000"/>
                          </a:solidFill>
                          <a:effectLst/>
                          <a:latin typeface="Calibri"/>
                          <a:ea typeface="Times New Roman"/>
                          <a:cs typeface="Times New Roman"/>
                        </a:rPr>
                        <a:t>  </a:t>
                      </a:r>
                      <a:endParaRPr lang="es-ES" sz="1000" dirty="0" smtClean="0">
                        <a:solidFill>
                          <a:srgbClr val="000000"/>
                        </a:solidFill>
                        <a:effectLst/>
                        <a:latin typeface="Calibri"/>
                        <a:ea typeface="Times New Roman"/>
                        <a:cs typeface="Times New Roman"/>
                      </a:endParaRPr>
                    </a:p>
                    <a:p>
                      <a:pPr>
                        <a:lnSpc>
                          <a:spcPct val="115000"/>
                        </a:lnSpc>
                        <a:spcAft>
                          <a:spcPts val="0"/>
                        </a:spcAft>
                      </a:pPr>
                      <a:r>
                        <a:rPr lang="es-ES" sz="1000" dirty="0" smtClean="0">
                          <a:solidFill>
                            <a:srgbClr val="000000"/>
                          </a:solidFill>
                          <a:effectLst/>
                          <a:latin typeface="Calibri"/>
                          <a:ea typeface="Times New Roman"/>
                          <a:cs typeface="Times New Roman"/>
                        </a:rPr>
                        <a:t> </a:t>
                      </a:r>
                      <a:r>
                        <a:rPr lang="es-ES" sz="1000" dirty="0">
                          <a:solidFill>
                            <a:srgbClr val="000000"/>
                          </a:solidFill>
                          <a:effectLst/>
                          <a:latin typeface="Calibri"/>
                          <a:ea typeface="Times New Roman"/>
                          <a:cs typeface="Times New Roman"/>
                        </a:rPr>
                        <a:t>1.760.119,47 </a:t>
                      </a:r>
                      <a:endParaRPr lang="es-ES" sz="1000" dirty="0">
                        <a:effectLst/>
                        <a:latin typeface="Calibri"/>
                        <a:ea typeface="Calibri"/>
                        <a:cs typeface="Times New Roman"/>
                      </a:endParaRPr>
                    </a:p>
                  </a:txBody>
                  <a:tcPr marL="59232" marR="59232" marT="0" marB="0">
                    <a:lnL>
                      <a:noFill/>
                    </a:lnL>
                    <a:lnR>
                      <a:noFill/>
                    </a:lnR>
                    <a:lnT>
                      <a:noFill/>
                    </a:lnT>
                    <a:lnB>
                      <a:noFill/>
                    </a:lnB>
                    <a:solidFill>
                      <a:srgbClr val="EAF1DD"/>
                    </a:solidFill>
                  </a:tcPr>
                </a:tc>
                <a:tc>
                  <a:txBody>
                    <a:bodyPr/>
                    <a:lstStyle/>
                    <a:p>
                      <a:pPr>
                        <a:lnSpc>
                          <a:spcPct val="115000"/>
                        </a:lnSpc>
                        <a:spcAft>
                          <a:spcPts val="0"/>
                        </a:spcAft>
                      </a:pPr>
                      <a:r>
                        <a:rPr lang="es-ES" sz="1000" dirty="0">
                          <a:solidFill>
                            <a:srgbClr val="000000"/>
                          </a:solidFill>
                          <a:effectLst/>
                          <a:latin typeface="Calibri"/>
                          <a:ea typeface="Times New Roman"/>
                          <a:cs typeface="Times New Roman"/>
                        </a:rPr>
                        <a:t>  </a:t>
                      </a:r>
                      <a:endParaRPr lang="es-ES" sz="1000" dirty="0" smtClean="0">
                        <a:solidFill>
                          <a:srgbClr val="000000"/>
                        </a:solidFill>
                        <a:effectLst/>
                        <a:latin typeface="Calibri"/>
                        <a:ea typeface="Times New Roman"/>
                        <a:cs typeface="Times New Roman"/>
                      </a:endParaRPr>
                    </a:p>
                    <a:p>
                      <a:pPr>
                        <a:lnSpc>
                          <a:spcPct val="115000"/>
                        </a:lnSpc>
                        <a:spcAft>
                          <a:spcPts val="0"/>
                        </a:spcAft>
                      </a:pPr>
                      <a:r>
                        <a:rPr lang="es-ES" sz="1000" dirty="0" smtClean="0">
                          <a:solidFill>
                            <a:srgbClr val="000000"/>
                          </a:solidFill>
                          <a:effectLst/>
                          <a:latin typeface="Calibri"/>
                          <a:ea typeface="Times New Roman"/>
                          <a:cs typeface="Times New Roman"/>
                        </a:rPr>
                        <a:t> </a:t>
                      </a:r>
                      <a:r>
                        <a:rPr lang="es-ES" sz="1000" dirty="0">
                          <a:solidFill>
                            <a:srgbClr val="000000"/>
                          </a:solidFill>
                          <a:effectLst/>
                          <a:latin typeface="Calibri"/>
                          <a:ea typeface="Times New Roman"/>
                          <a:cs typeface="Times New Roman"/>
                        </a:rPr>
                        <a:t>1.698.636,36 </a:t>
                      </a:r>
                      <a:endParaRPr lang="es-ES" sz="1000" dirty="0">
                        <a:effectLst/>
                        <a:latin typeface="Calibri"/>
                        <a:ea typeface="Calibri"/>
                        <a:cs typeface="Times New Roman"/>
                      </a:endParaRPr>
                    </a:p>
                  </a:txBody>
                  <a:tcPr marL="59232" marR="59232" marT="0" marB="0">
                    <a:lnL>
                      <a:noFill/>
                    </a:lnL>
                    <a:lnR>
                      <a:noFill/>
                    </a:lnR>
                    <a:lnT>
                      <a:noFill/>
                    </a:lnT>
                    <a:lnB>
                      <a:noFill/>
                    </a:lnB>
                    <a:solidFill>
                      <a:srgbClr val="EAF1DD"/>
                    </a:solidFill>
                  </a:tcPr>
                </a:tc>
              </a:tr>
              <a:tr h="186300">
                <a:tc>
                  <a:txBody>
                    <a:bodyPr/>
                    <a:lstStyle/>
                    <a:p>
                      <a:pPr algn="r">
                        <a:lnSpc>
                          <a:spcPct val="115000"/>
                        </a:lnSpc>
                        <a:spcAft>
                          <a:spcPts val="0"/>
                        </a:spcAft>
                      </a:pPr>
                      <a:r>
                        <a:rPr lang="es-ES" sz="1100" b="1" i="1">
                          <a:solidFill>
                            <a:srgbClr val="000000"/>
                          </a:solidFill>
                          <a:effectLst/>
                          <a:latin typeface="Calibri"/>
                          <a:ea typeface="Times New Roman"/>
                          <a:cs typeface="Times New Roman"/>
                        </a:rPr>
                        <a:t>Pasivos</a:t>
                      </a:r>
                      <a:endParaRPr lang="es-ES" sz="1000">
                        <a:effectLst/>
                        <a:latin typeface="Calibri"/>
                        <a:ea typeface="Calibri"/>
                        <a:cs typeface="Times New Roman"/>
                      </a:endParaRPr>
                    </a:p>
                  </a:txBody>
                  <a:tcPr marL="59232" marR="59232"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gridSpan="2">
                  <a:txBody>
                    <a:bodyPr/>
                    <a:lstStyle/>
                    <a:p>
                      <a:pPr>
                        <a:lnSpc>
                          <a:spcPct val="115000"/>
                        </a:lnSpc>
                        <a:spcAft>
                          <a:spcPts val="0"/>
                        </a:spcAft>
                      </a:pPr>
                      <a:r>
                        <a:rPr lang="es-ES" sz="1000">
                          <a:solidFill>
                            <a:srgbClr val="000000"/>
                          </a:solidFill>
                          <a:effectLst/>
                          <a:latin typeface="Calibri"/>
                          <a:ea typeface="Times New Roman"/>
                          <a:cs typeface="Times New Roman"/>
                        </a:rPr>
                        <a:t>                        -   </a:t>
                      </a:r>
                      <a:endParaRPr lang="es-ES" sz="1000">
                        <a:effectLst/>
                        <a:latin typeface="Calibri"/>
                        <a:ea typeface="Calibri"/>
                        <a:cs typeface="Times New Roman"/>
                      </a:endParaRPr>
                    </a:p>
                  </a:txBody>
                  <a:tcPr marL="59232" marR="59232" marT="0" marB="0">
                    <a:lnL w="12700" cap="flat" cmpd="sng" algn="ctr">
                      <a:solidFill>
                        <a:srgbClr val="9BBB59"/>
                      </a:solidFill>
                      <a:prstDash val="solid"/>
                      <a:round/>
                      <a:headEnd type="none" w="med" len="med"/>
                      <a:tailEnd type="none" w="med" len="med"/>
                    </a:lnL>
                    <a:lnR>
                      <a:noFill/>
                    </a:lnR>
                    <a:lnT>
                      <a:noFill/>
                    </a:lnT>
                    <a:lnB>
                      <a:noFill/>
                    </a:lnB>
                  </a:tcPr>
                </a:tc>
                <a:tc hMerge="1">
                  <a:txBody>
                    <a:bodyPr/>
                    <a:lstStyle/>
                    <a:p>
                      <a:pPr>
                        <a:lnSpc>
                          <a:spcPct val="115000"/>
                        </a:lnSpc>
                        <a:spcAft>
                          <a:spcPts val="0"/>
                        </a:spcAft>
                      </a:pPr>
                      <a:endParaRPr lang="es-ES" sz="1000">
                        <a:effectLst/>
                        <a:latin typeface="Calibri"/>
                        <a:ea typeface="Calibri"/>
                        <a:cs typeface="Times New Roman"/>
                      </a:endParaRPr>
                    </a:p>
                  </a:txBody>
                  <a:tcPr marL="59232" marR="59232"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s-ES" sz="1000">
                          <a:solidFill>
                            <a:srgbClr val="000000"/>
                          </a:solidFill>
                          <a:effectLst/>
                          <a:latin typeface="Calibri"/>
                          <a:ea typeface="Times New Roman"/>
                          <a:cs typeface="Times New Roman"/>
                        </a:rPr>
                        <a:t>                        -   </a:t>
                      </a:r>
                      <a:endParaRPr lang="es-ES" sz="1000">
                        <a:effectLst/>
                        <a:latin typeface="Calibri"/>
                        <a:ea typeface="Calibri"/>
                        <a:cs typeface="Times New Roman"/>
                      </a:endParaRPr>
                    </a:p>
                  </a:txBody>
                  <a:tcPr marL="59232" marR="59232" marT="0" marB="0">
                    <a:lnL>
                      <a:noFill/>
                    </a:lnL>
                    <a:lnR>
                      <a:noFill/>
                    </a:lnR>
                    <a:lnT>
                      <a:noFill/>
                    </a:lnT>
                    <a:lnB>
                      <a:noFill/>
                    </a:lnB>
                  </a:tcPr>
                </a:tc>
                <a:tc>
                  <a:txBody>
                    <a:bodyPr/>
                    <a:lstStyle/>
                    <a:p>
                      <a:pPr>
                        <a:lnSpc>
                          <a:spcPct val="115000"/>
                        </a:lnSpc>
                        <a:spcAft>
                          <a:spcPts val="0"/>
                        </a:spcAft>
                      </a:pPr>
                      <a:r>
                        <a:rPr lang="es-ES" sz="1000">
                          <a:solidFill>
                            <a:srgbClr val="000000"/>
                          </a:solidFill>
                          <a:effectLst/>
                          <a:latin typeface="Calibri"/>
                          <a:ea typeface="Times New Roman"/>
                          <a:cs typeface="Times New Roman"/>
                        </a:rPr>
                        <a:t>                        -   </a:t>
                      </a:r>
                      <a:endParaRPr lang="es-ES" sz="1000">
                        <a:effectLst/>
                        <a:latin typeface="Calibri"/>
                        <a:ea typeface="Calibri"/>
                        <a:cs typeface="Times New Roman"/>
                      </a:endParaRPr>
                    </a:p>
                  </a:txBody>
                  <a:tcPr marL="59232" marR="59232" marT="0" marB="0">
                    <a:lnL>
                      <a:noFill/>
                    </a:lnL>
                    <a:lnR>
                      <a:noFill/>
                    </a:lnR>
                    <a:lnT>
                      <a:noFill/>
                    </a:lnT>
                    <a:lnB>
                      <a:noFill/>
                    </a:lnB>
                  </a:tcPr>
                </a:tc>
              </a:tr>
              <a:tr h="372601">
                <a:tc>
                  <a:txBody>
                    <a:bodyPr/>
                    <a:lstStyle/>
                    <a:p>
                      <a:pPr algn="r">
                        <a:lnSpc>
                          <a:spcPct val="115000"/>
                        </a:lnSpc>
                        <a:spcAft>
                          <a:spcPts val="0"/>
                        </a:spcAft>
                      </a:pPr>
                      <a:r>
                        <a:rPr lang="es-ES" sz="1100" b="1" i="1">
                          <a:solidFill>
                            <a:srgbClr val="000000"/>
                          </a:solidFill>
                          <a:effectLst/>
                          <a:latin typeface="Calibri"/>
                          <a:ea typeface="Times New Roman"/>
                          <a:cs typeface="Times New Roman"/>
                        </a:rPr>
                        <a:t>PASIVO CORRIENTE</a:t>
                      </a:r>
                      <a:endParaRPr lang="es-ES" sz="1000">
                        <a:effectLst/>
                        <a:latin typeface="Calibri"/>
                        <a:ea typeface="Calibri"/>
                        <a:cs typeface="Times New Roman"/>
                      </a:endParaRPr>
                    </a:p>
                  </a:txBody>
                  <a:tcPr marL="59232" marR="59232"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gridSpan="2">
                  <a:txBody>
                    <a:bodyPr/>
                    <a:lstStyle/>
                    <a:p>
                      <a:pPr>
                        <a:lnSpc>
                          <a:spcPct val="115000"/>
                        </a:lnSpc>
                        <a:spcAft>
                          <a:spcPts val="0"/>
                        </a:spcAft>
                      </a:pPr>
                      <a:r>
                        <a:rPr lang="es-ES" sz="1000">
                          <a:solidFill>
                            <a:srgbClr val="000000"/>
                          </a:solidFill>
                          <a:effectLst/>
                          <a:latin typeface="Calibri"/>
                          <a:ea typeface="Times New Roman"/>
                          <a:cs typeface="Times New Roman"/>
                        </a:rPr>
                        <a:t>      480.125,40 </a:t>
                      </a:r>
                      <a:endParaRPr lang="es-ES" sz="1000">
                        <a:effectLst/>
                        <a:latin typeface="Calibri"/>
                        <a:ea typeface="Calibri"/>
                        <a:cs typeface="Times New Roman"/>
                      </a:endParaRPr>
                    </a:p>
                  </a:txBody>
                  <a:tcPr marL="59232" marR="59232"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hMerge="1">
                  <a:txBody>
                    <a:bodyPr/>
                    <a:lstStyle/>
                    <a:p>
                      <a:pPr>
                        <a:lnSpc>
                          <a:spcPct val="115000"/>
                        </a:lnSpc>
                        <a:spcAft>
                          <a:spcPts val="0"/>
                        </a:spcAft>
                      </a:pPr>
                      <a:endParaRPr lang="es-ES" sz="1000">
                        <a:effectLst/>
                        <a:latin typeface="Calibri"/>
                        <a:ea typeface="Calibri"/>
                        <a:cs typeface="Times New Roman"/>
                      </a:endParaRPr>
                    </a:p>
                  </a:txBody>
                  <a:tcPr marL="59232" marR="59232"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nSpc>
                          <a:spcPct val="115000"/>
                        </a:lnSpc>
                        <a:spcAft>
                          <a:spcPts val="0"/>
                        </a:spcAft>
                      </a:pPr>
                      <a:r>
                        <a:rPr lang="es-ES" sz="1000">
                          <a:solidFill>
                            <a:srgbClr val="000000"/>
                          </a:solidFill>
                          <a:effectLst/>
                          <a:latin typeface="Calibri"/>
                          <a:ea typeface="Times New Roman"/>
                          <a:cs typeface="Times New Roman"/>
                        </a:rPr>
                        <a:t>      618.929,65 </a:t>
                      </a:r>
                      <a:endParaRPr lang="es-ES" sz="1000">
                        <a:effectLst/>
                        <a:latin typeface="Calibri"/>
                        <a:ea typeface="Calibri"/>
                        <a:cs typeface="Times New Roman"/>
                      </a:endParaRPr>
                    </a:p>
                  </a:txBody>
                  <a:tcPr marL="59232" marR="59232" marT="0" marB="0">
                    <a:lnL>
                      <a:noFill/>
                    </a:lnL>
                    <a:lnR>
                      <a:noFill/>
                    </a:lnR>
                    <a:lnT>
                      <a:noFill/>
                    </a:lnT>
                    <a:lnB>
                      <a:noFill/>
                    </a:lnB>
                    <a:solidFill>
                      <a:srgbClr val="EAF1DD"/>
                    </a:solidFill>
                  </a:tcPr>
                </a:tc>
                <a:tc>
                  <a:txBody>
                    <a:bodyPr/>
                    <a:lstStyle/>
                    <a:p>
                      <a:pPr>
                        <a:lnSpc>
                          <a:spcPct val="115000"/>
                        </a:lnSpc>
                        <a:spcAft>
                          <a:spcPts val="0"/>
                        </a:spcAft>
                      </a:pPr>
                      <a:r>
                        <a:rPr lang="es-ES" sz="1000">
                          <a:solidFill>
                            <a:srgbClr val="000000"/>
                          </a:solidFill>
                          <a:effectLst/>
                          <a:latin typeface="Calibri"/>
                          <a:ea typeface="Times New Roman"/>
                          <a:cs typeface="Times New Roman"/>
                        </a:rPr>
                        <a:t>      796.005,43 </a:t>
                      </a:r>
                      <a:endParaRPr lang="es-ES" sz="1000">
                        <a:effectLst/>
                        <a:latin typeface="Calibri"/>
                        <a:ea typeface="Calibri"/>
                        <a:cs typeface="Times New Roman"/>
                      </a:endParaRPr>
                    </a:p>
                  </a:txBody>
                  <a:tcPr marL="59232" marR="59232" marT="0" marB="0">
                    <a:lnL>
                      <a:noFill/>
                    </a:lnL>
                    <a:lnR>
                      <a:noFill/>
                    </a:lnR>
                    <a:lnT>
                      <a:noFill/>
                    </a:lnT>
                    <a:lnB>
                      <a:noFill/>
                    </a:lnB>
                    <a:solidFill>
                      <a:srgbClr val="EAF1DD"/>
                    </a:solidFill>
                  </a:tcPr>
                </a:tc>
              </a:tr>
              <a:tr h="372601">
                <a:tc>
                  <a:txBody>
                    <a:bodyPr/>
                    <a:lstStyle/>
                    <a:p>
                      <a:pPr algn="r">
                        <a:lnSpc>
                          <a:spcPct val="115000"/>
                        </a:lnSpc>
                        <a:spcAft>
                          <a:spcPts val="0"/>
                        </a:spcAft>
                      </a:pPr>
                      <a:r>
                        <a:rPr lang="es-ES" sz="1100" b="1" i="1">
                          <a:solidFill>
                            <a:srgbClr val="000000"/>
                          </a:solidFill>
                          <a:effectLst/>
                          <a:latin typeface="Calibri"/>
                          <a:ea typeface="Times New Roman"/>
                          <a:cs typeface="Times New Roman"/>
                        </a:rPr>
                        <a:t>PASIVO NO CORRIENTE</a:t>
                      </a:r>
                      <a:endParaRPr lang="es-ES" sz="1000">
                        <a:effectLst/>
                        <a:latin typeface="Calibri"/>
                        <a:ea typeface="Calibri"/>
                        <a:cs typeface="Times New Roman"/>
                      </a:endParaRPr>
                    </a:p>
                  </a:txBody>
                  <a:tcPr marL="59232" marR="59232"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gridSpan="2">
                  <a:txBody>
                    <a:bodyPr/>
                    <a:lstStyle/>
                    <a:p>
                      <a:pPr>
                        <a:lnSpc>
                          <a:spcPct val="115000"/>
                        </a:lnSpc>
                        <a:spcAft>
                          <a:spcPts val="0"/>
                        </a:spcAft>
                      </a:pPr>
                      <a:r>
                        <a:rPr lang="es-ES" sz="1000">
                          <a:solidFill>
                            <a:srgbClr val="000000"/>
                          </a:solidFill>
                          <a:effectLst/>
                          <a:latin typeface="Calibri"/>
                          <a:ea typeface="Times New Roman"/>
                          <a:cs typeface="Times New Roman"/>
                        </a:rPr>
                        <a:t>      564.125,15 </a:t>
                      </a:r>
                      <a:endParaRPr lang="es-ES" sz="1000">
                        <a:effectLst/>
                        <a:latin typeface="Calibri"/>
                        <a:ea typeface="Calibri"/>
                        <a:cs typeface="Times New Roman"/>
                      </a:endParaRPr>
                    </a:p>
                  </a:txBody>
                  <a:tcPr marL="59232" marR="59232" marT="0" marB="0">
                    <a:lnL w="12700" cap="flat" cmpd="sng" algn="ctr">
                      <a:solidFill>
                        <a:srgbClr val="9BBB59"/>
                      </a:solidFill>
                      <a:prstDash val="solid"/>
                      <a:round/>
                      <a:headEnd type="none" w="med" len="med"/>
                      <a:tailEnd type="none" w="med" len="med"/>
                    </a:lnL>
                    <a:lnR>
                      <a:noFill/>
                    </a:lnR>
                    <a:lnT>
                      <a:noFill/>
                    </a:lnT>
                    <a:lnB>
                      <a:noFill/>
                    </a:lnB>
                  </a:tcPr>
                </a:tc>
                <a:tc hMerge="1">
                  <a:txBody>
                    <a:bodyPr/>
                    <a:lstStyle/>
                    <a:p>
                      <a:pPr>
                        <a:lnSpc>
                          <a:spcPct val="115000"/>
                        </a:lnSpc>
                        <a:spcAft>
                          <a:spcPts val="0"/>
                        </a:spcAft>
                      </a:pPr>
                      <a:endParaRPr lang="es-ES" sz="1000">
                        <a:effectLst/>
                        <a:latin typeface="Calibri"/>
                        <a:ea typeface="Calibri"/>
                        <a:cs typeface="Times New Roman"/>
                      </a:endParaRPr>
                    </a:p>
                  </a:txBody>
                  <a:tcPr marL="59232" marR="59232"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s-ES" sz="1000">
                          <a:solidFill>
                            <a:srgbClr val="000000"/>
                          </a:solidFill>
                          <a:effectLst/>
                          <a:latin typeface="Calibri"/>
                          <a:ea typeface="Times New Roman"/>
                          <a:cs typeface="Times New Roman"/>
                        </a:rPr>
                        <a:t>      552.165,70 </a:t>
                      </a:r>
                      <a:endParaRPr lang="es-ES" sz="1000">
                        <a:effectLst/>
                        <a:latin typeface="Calibri"/>
                        <a:ea typeface="Calibri"/>
                        <a:cs typeface="Times New Roman"/>
                      </a:endParaRPr>
                    </a:p>
                  </a:txBody>
                  <a:tcPr marL="59232" marR="59232" marT="0" marB="0">
                    <a:lnL>
                      <a:noFill/>
                    </a:lnL>
                    <a:lnR>
                      <a:noFill/>
                    </a:lnR>
                    <a:lnT>
                      <a:noFill/>
                    </a:lnT>
                    <a:lnB>
                      <a:noFill/>
                    </a:lnB>
                  </a:tcPr>
                </a:tc>
                <a:tc>
                  <a:txBody>
                    <a:bodyPr/>
                    <a:lstStyle/>
                    <a:p>
                      <a:pPr>
                        <a:lnSpc>
                          <a:spcPct val="115000"/>
                        </a:lnSpc>
                        <a:spcAft>
                          <a:spcPts val="0"/>
                        </a:spcAft>
                      </a:pPr>
                      <a:r>
                        <a:rPr lang="es-ES" sz="1000">
                          <a:solidFill>
                            <a:srgbClr val="000000"/>
                          </a:solidFill>
                          <a:effectLst/>
                          <a:latin typeface="Calibri"/>
                          <a:ea typeface="Times New Roman"/>
                          <a:cs typeface="Times New Roman"/>
                        </a:rPr>
                        <a:t>      646.089,08 </a:t>
                      </a:r>
                      <a:endParaRPr lang="es-ES" sz="1000">
                        <a:effectLst/>
                        <a:latin typeface="Calibri"/>
                        <a:ea typeface="Calibri"/>
                        <a:cs typeface="Times New Roman"/>
                      </a:endParaRPr>
                    </a:p>
                  </a:txBody>
                  <a:tcPr marL="59232" marR="59232" marT="0" marB="0">
                    <a:lnL>
                      <a:noFill/>
                    </a:lnL>
                    <a:lnR>
                      <a:noFill/>
                    </a:lnR>
                    <a:lnT>
                      <a:noFill/>
                    </a:lnT>
                    <a:lnB>
                      <a:noFill/>
                    </a:lnB>
                  </a:tcPr>
                </a:tc>
              </a:tr>
              <a:tr h="331851">
                <a:tc>
                  <a:txBody>
                    <a:bodyPr/>
                    <a:lstStyle/>
                    <a:p>
                      <a:pPr algn="r">
                        <a:lnSpc>
                          <a:spcPct val="115000"/>
                        </a:lnSpc>
                        <a:spcAft>
                          <a:spcPts val="0"/>
                        </a:spcAft>
                      </a:pPr>
                      <a:r>
                        <a:rPr lang="es-ES" sz="1100" b="1" i="1">
                          <a:solidFill>
                            <a:srgbClr val="000000"/>
                          </a:solidFill>
                          <a:effectLst/>
                          <a:latin typeface="Calibri"/>
                          <a:ea typeface="Times New Roman"/>
                          <a:cs typeface="Times New Roman"/>
                        </a:rPr>
                        <a:t>PASIVO TOTAL</a:t>
                      </a:r>
                      <a:endParaRPr lang="es-ES" sz="1000">
                        <a:effectLst/>
                        <a:latin typeface="Calibri"/>
                        <a:ea typeface="Calibri"/>
                        <a:cs typeface="Times New Roman"/>
                      </a:endParaRPr>
                    </a:p>
                  </a:txBody>
                  <a:tcPr marL="59232" marR="59232"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gridSpan="2">
                  <a:txBody>
                    <a:bodyPr/>
                    <a:lstStyle/>
                    <a:p>
                      <a:pPr>
                        <a:lnSpc>
                          <a:spcPct val="115000"/>
                        </a:lnSpc>
                        <a:spcAft>
                          <a:spcPts val="0"/>
                        </a:spcAft>
                      </a:pPr>
                      <a:r>
                        <a:rPr lang="es-ES" sz="1000" dirty="0">
                          <a:solidFill>
                            <a:srgbClr val="000000"/>
                          </a:solidFill>
                          <a:effectLst/>
                          <a:latin typeface="Calibri"/>
                          <a:ea typeface="Times New Roman"/>
                          <a:cs typeface="Times New Roman"/>
                        </a:rPr>
                        <a:t>  </a:t>
                      </a:r>
                      <a:endParaRPr lang="es-ES" sz="1000" dirty="0" smtClean="0">
                        <a:solidFill>
                          <a:srgbClr val="000000"/>
                        </a:solidFill>
                        <a:effectLst/>
                        <a:latin typeface="Calibri"/>
                        <a:ea typeface="Times New Roman"/>
                        <a:cs typeface="Times New Roman"/>
                      </a:endParaRPr>
                    </a:p>
                    <a:p>
                      <a:pPr>
                        <a:lnSpc>
                          <a:spcPct val="115000"/>
                        </a:lnSpc>
                        <a:spcAft>
                          <a:spcPts val="0"/>
                        </a:spcAft>
                      </a:pPr>
                      <a:r>
                        <a:rPr lang="es-ES" sz="1000" dirty="0" smtClean="0">
                          <a:solidFill>
                            <a:srgbClr val="000000"/>
                          </a:solidFill>
                          <a:effectLst/>
                          <a:latin typeface="Calibri"/>
                          <a:ea typeface="Times New Roman"/>
                          <a:cs typeface="Times New Roman"/>
                        </a:rPr>
                        <a:t> </a:t>
                      </a:r>
                      <a:r>
                        <a:rPr lang="es-ES" sz="1000" dirty="0">
                          <a:solidFill>
                            <a:srgbClr val="000000"/>
                          </a:solidFill>
                          <a:effectLst/>
                          <a:latin typeface="Calibri"/>
                          <a:ea typeface="Times New Roman"/>
                          <a:cs typeface="Times New Roman"/>
                        </a:rPr>
                        <a:t>1.044.250,55 </a:t>
                      </a:r>
                      <a:endParaRPr lang="es-ES" sz="1000" dirty="0">
                        <a:effectLst/>
                        <a:latin typeface="Calibri"/>
                        <a:ea typeface="Calibri"/>
                        <a:cs typeface="Times New Roman"/>
                      </a:endParaRPr>
                    </a:p>
                  </a:txBody>
                  <a:tcPr marL="59232" marR="59232"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hMerge="1">
                  <a:txBody>
                    <a:bodyPr/>
                    <a:lstStyle/>
                    <a:p>
                      <a:pPr>
                        <a:lnSpc>
                          <a:spcPct val="115000"/>
                        </a:lnSpc>
                        <a:spcAft>
                          <a:spcPts val="0"/>
                        </a:spcAft>
                      </a:pPr>
                      <a:endParaRPr lang="es-ES" sz="1000">
                        <a:effectLst/>
                        <a:latin typeface="Calibri"/>
                        <a:ea typeface="Calibri"/>
                        <a:cs typeface="Times New Roman"/>
                      </a:endParaRPr>
                    </a:p>
                  </a:txBody>
                  <a:tcPr marL="59232" marR="59232"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nSpc>
                          <a:spcPct val="115000"/>
                        </a:lnSpc>
                        <a:spcAft>
                          <a:spcPts val="0"/>
                        </a:spcAft>
                      </a:pPr>
                      <a:r>
                        <a:rPr lang="es-ES" sz="1000" dirty="0">
                          <a:solidFill>
                            <a:srgbClr val="000000"/>
                          </a:solidFill>
                          <a:effectLst/>
                          <a:latin typeface="Calibri"/>
                          <a:ea typeface="Times New Roman"/>
                          <a:cs typeface="Times New Roman"/>
                        </a:rPr>
                        <a:t>   </a:t>
                      </a:r>
                      <a:endParaRPr lang="es-ES" sz="1000" dirty="0" smtClean="0">
                        <a:solidFill>
                          <a:srgbClr val="000000"/>
                        </a:solidFill>
                        <a:effectLst/>
                        <a:latin typeface="Calibri"/>
                        <a:ea typeface="Times New Roman"/>
                        <a:cs typeface="Times New Roman"/>
                      </a:endParaRPr>
                    </a:p>
                    <a:p>
                      <a:pPr>
                        <a:lnSpc>
                          <a:spcPct val="115000"/>
                        </a:lnSpc>
                        <a:spcAft>
                          <a:spcPts val="0"/>
                        </a:spcAft>
                      </a:pPr>
                      <a:r>
                        <a:rPr lang="es-ES" sz="1000" dirty="0" smtClean="0">
                          <a:solidFill>
                            <a:srgbClr val="000000"/>
                          </a:solidFill>
                          <a:effectLst/>
                          <a:latin typeface="Calibri"/>
                          <a:ea typeface="Times New Roman"/>
                          <a:cs typeface="Times New Roman"/>
                        </a:rPr>
                        <a:t>1.171.095,35 </a:t>
                      </a:r>
                      <a:endParaRPr lang="es-ES" sz="1000" dirty="0">
                        <a:effectLst/>
                        <a:latin typeface="Calibri"/>
                        <a:ea typeface="Calibri"/>
                        <a:cs typeface="Times New Roman"/>
                      </a:endParaRPr>
                    </a:p>
                  </a:txBody>
                  <a:tcPr marL="59232" marR="59232" marT="0" marB="0">
                    <a:lnL>
                      <a:noFill/>
                    </a:lnL>
                    <a:lnR>
                      <a:noFill/>
                    </a:lnR>
                    <a:lnT>
                      <a:noFill/>
                    </a:lnT>
                    <a:lnB>
                      <a:noFill/>
                    </a:lnB>
                    <a:solidFill>
                      <a:srgbClr val="EAF1DD"/>
                    </a:solidFill>
                  </a:tcPr>
                </a:tc>
                <a:tc>
                  <a:txBody>
                    <a:bodyPr/>
                    <a:lstStyle/>
                    <a:p>
                      <a:pPr>
                        <a:lnSpc>
                          <a:spcPct val="115000"/>
                        </a:lnSpc>
                        <a:spcAft>
                          <a:spcPts val="0"/>
                        </a:spcAft>
                      </a:pPr>
                      <a:r>
                        <a:rPr lang="es-ES" sz="1000" dirty="0">
                          <a:solidFill>
                            <a:srgbClr val="000000"/>
                          </a:solidFill>
                          <a:effectLst/>
                          <a:latin typeface="Calibri"/>
                          <a:ea typeface="Times New Roman"/>
                          <a:cs typeface="Times New Roman"/>
                        </a:rPr>
                        <a:t>  </a:t>
                      </a:r>
                      <a:endParaRPr lang="es-ES" sz="1000" dirty="0" smtClean="0">
                        <a:solidFill>
                          <a:srgbClr val="000000"/>
                        </a:solidFill>
                        <a:effectLst/>
                        <a:latin typeface="Calibri"/>
                        <a:ea typeface="Times New Roman"/>
                        <a:cs typeface="Times New Roman"/>
                      </a:endParaRPr>
                    </a:p>
                    <a:p>
                      <a:pPr>
                        <a:lnSpc>
                          <a:spcPct val="115000"/>
                        </a:lnSpc>
                        <a:spcAft>
                          <a:spcPts val="0"/>
                        </a:spcAft>
                      </a:pPr>
                      <a:r>
                        <a:rPr lang="es-ES" sz="1000" dirty="0" smtClean="0">
                          <a:solidFill>
                            <a:srgbClr val="000000"/>
                          </a:solidFill>
                          <a:effectLst/>
                          <a:latin typeface="Calibri"/>
                          <a:ea typeface="Times New Roman"/>
                          <a:cs typeface="Times New Roman"/>
                        </a:rPr>
                        <a:t> </a:t>
                      </a:r>
                      <a:r>
                        <a:rPr lang="es-ES" sz="1000" dirty="0">
                          <a:solidFill>
                            <a:srgbClr val="000000"/>
                          </a:solidFill>
                          <a:effectLst/>
                          <a:latin typeface="Calibri"/>
                          <a:ea typeface="Times New Roman"/>
                          <a:cs typeface="Times New Roman"/>
                        </a:rPr>
                        <a:t>1.442.094,51 </a:t>
                      </a:r>
                      <a:endParaRPr lang="es-ES" sz="1000" dirty="0">
                        <a:effectLst/>
                        <a:latin typeface="Calibri"/>
                        <a:ea typeface="Calibri"/>
                        <a:cs typeface="Times New Roman"/>
                      </a:endParaRPr>
                    </a:p>
                  </a:txBody>
                  <a:tcPr marL="59232" marR="59232" marT="0" marB="0">
                    <a:lnL>
                      <a:noFill/>
                    </a:lnL>
                    <a:lnR>
                      <a:noFill/>
                    </a:lnR>
                    <a:lnT>
                      <a:noFill/>
                    </a:lnT>
                    <a:lnB>
                      <a:noFill/>
                    </a:lnB>
                    <a:solidFill>
                      <a:srgbClr val="EAF1DD"/>
                    </a:solidFill>
                  </a:tcPr>
                </a:tc>
              </a:tr>
              <a:tr h="186300">
                <a:tc>
                  <a:txBody>
                    <a:bodyPr/>
                    <a:lstStyle/>
                    <a:p>
                      <a:pPr algn="r">
                        <a:lnSpc>
                          <a:spcPct val="115000"/>
                        </a:lnSpc>
                        <a:spcAft>
                          <a:spcPts val="0"/>
                        </a:spcAft>
                      </a:pPr>
                      <a:r>
                        <a:rPr lang="es-ES" sz="1100" b="1" i="1">
                          <a:solidFill>
                            <a:srgbClr val="000000"/>
                          </a:solidFill>
                          <a:effectLst/>
                          <a:latin typeface="Calibri"/>
                          <a:ea typeface="Times New Roman"/>
                          <a:cs typeface="Times New Roman"/>
                        </a:rPr>
                        <a:t>Patrimonio</a:t>
                      </a:r>
                      <a:endParaRPr lang="es-ES" sz="1000">
                        <a:effectLst/>
                        <a:latin typeface="Calibri"/>
                        <a:ea typeface="Calibri"/>
                        <a:cs typeface="Times New Roman"/>
                      </a:endParaRPr>
                    </a:p>
                  </a:txBody>
                  <a:tcPr marL="59232" marR="59232"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gridSpan="2">
                  <a:txBody>
                    <a:bodyPr/>
                    <a:lstStyle/>
                    <a:p>
                      <a:pPr>
                        <a:lnSpc>
                          <a:spcPct val="115000"/>
                        </a:lnSpc>
                        <a:spcAft>
                          <a:spcPts val="0"/>
                        </a:spcAft>
                      </a:pPr>
                      <a:r>
                        <a:rPr lang="es-ES" sz="1000">
                          <a:solidFill>
                            <a:srgbClr val="000000"/>
                          </a:solidFill>
                          <a:effectLst/>
                          <a:latin typeface="Calibri"/>
                          <a:ea typeface="Times New Roman"/>
                          <a:cs typeface="Times New Roman"/>
                        </a:rPr>
                        <a:t>                        -   </a:t>
                      </a:r>
                      <a:endParaRPr lang="es-ES" sz="1000">
                        <a:effectLst/>
                        <a:latin typeface="Calibri"/>
                        <a:ea typeface="Calibri"/>
                        <a:cs typeface="Times New Roman"/>
                      </a:endParaRPr>
                    </a:p>
                  </a:txBody>
                  <a:tcPr marL="59232" marR="59232" marT="0" marB="0">
                    <a:lnL w="12700" cap="flat" cmpd="sng" algn="ctr">
                      <a:solidFill>
                        <a:srgbClr val="9BBB59"/>
                      </a:solidFill>
                      <a:prstDash val="solid"/>
                      <a:round/>
                      <a:headEnd type="none" w="med" len="med"/>
                      <a:tailEnd type="none" w="med" len="med"/>
                    </a:lnL>
                    <a:lnR>
                      <a:noFill/>
                    </a:lnR>
                    <a:lnT>
                      <a:noFill/>
                    </a:lnT>
                    <a:lnB>
                      <a:noFill/>
                    </a:lnB>
                  </a:tcPr>
                </a:tc>
                <a:tc hMerge="1">
                  <a:txBody>
                    <a:bodyPr/>
                    <a:lstStyle/>
                    <a:p>
                      <a:pPr>
                        <a:lnSpc>
                          <a:spcPct val="115000"/>
                        </a:lnSpc>
                        <a:spcAft>
                          <a:spcPts val="0"/>
                        </a:spcAft>
                      </a:pPr>
                      <a:endParaRPr lang="es-ES" sz="1000">
                        <a:effectLst/>
                        <a:latin typeface="Calibri"/>
                        <a:ea typeface="Calibri"/>
                        <a:cs typeface="Times New Roman"/>
                      </a:endParaRPr>
                    </a:p>
                  </a:txBody>
                  <a:tcPr marL="59232" marR="59232"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s-ES" sz="1000">
                          <a:solidFill>
                            <a:srgbClr val="000000"/>
                          </a:solidFill>
                          <a:effectLst/>
                          <a:latin typeface="Calibri"/>
                          <a:ea typeface="Times New Roman"/>
                          <a:cs typeface="Times New Roman"/>
                        </a:rPr>
                        <a:t>                        -   </a:t>
                      </a:r>
                      <a:endParaRPr lang="es-ES" sz="1000">
                        <a:effectLst/>
                        <a:latin typeface="Calibri"/>
                        <a:ea typeface="Calibri"/>
                        <a:cs typeface="Times New Roman"/>
                      </a:endParaRPr>
                    </a:p>
                  </a:txBody>
                  <a:tcPr marL="59232" marR="59232" marT="0" marB="0">
                    <a:lnL>
                      <a:noFill/>
                    </a:lnL>
                    <a:lnR>
                      <a:noFill/>
                    </a:lnR>
                    <a:lnT>
                      <a:noFill/>
                    </a:lnT>
                    <a:lnB>
                      <a:noFill/>
                    </a:lnB>
                  </a:tcPr>
                </a:tc>
                <a:tc>
                  <a:txBody>
                    <a:bodyPr/>
                    <a:lstStyle/>
                    <a:p>
                      <a:pPr>
                        <a:lnSpc>
                          <a:spcPct val="115000"/>
                        </a:lnSpc>
                        <a:spcAft>
                          <a:spcPts val="0"/>
                        </a:spcAft>
                      </a:pPr>
                      <a:r>
                        <a:rPr lang="es-ES" sz="1000">
                          <a:solidFill>
                            <a:srgbClr val="000000"/>
                          </a:solidFill>
                          <a:effectLst/>
                          <a:latin typeface="Calibri"/>
                          <a:ea typeface="Times New Roman"/>
                          <a:cs typeface="Times New Roman"/>
                        </a:rPr>
                        <a:t>                        -   </a:t>
                      </a:r>
                      <a:endParaRPr lang="es-ES" sz="1000">
                        <a:effectLst/>
                        <a:latin typeface="Calibri"/>
                        <a:ea typeface="Calibri"/>
                        <a:cs typeface="Times New Roman"/>
                      </a:endParaRPr>
                    </a:p>
                  </a:txBody>
                  <a:tcPr marL="59232" marR="59232" marT="0" marB="0">
                    <a:lnL>
                      <a:noFill/>
                    </a:lnL>
                    <a:lnR>
                      <a:noFill/>
                    </a:lnR>
                    <a:lnT>
                      <a:noFill/>
                    </a:lnT>
                    <a:lnB>
                      <a:noFill/>
                    </a:lnB>
                  </a:tcPr>
                </a:tc>
              </a:tr>
              <a:tr h="186300">
                <a:tc>
                  <a:txBody>
                    <a:bodyPr/>
                    <a:lstStyle/>
                    <a:p>
                      <a:pPr algn="r">
                        <a:lnSpc>
                          <a:spcPct val="115000"/>
                        </a:lnSpc>
                        <a:spcAft>
                          <a:spcPts val="0"/>
                        </a:spcAft>
                      </a:pPr>
                      <a:r>
                        <a:rPr lang="es-ES" sz="1100" b="1" i="1">
                          <a:solidFill>
                            <a:srgbClr val="000000"/>
                          </a:solidFill>
                          <a:effectLst/>
                          <a:latin typeface="Calibri"/>
                          <a:ea typeface="Times New Roman"/>
                          <a:cs typeface="Times New Roman"/>
                        </a:rPr>
                        <a:t>Capital</a:t>
                      </a:r>
                      <a:endParaRPr lang="es-ES" sz="1000">
                        <a:effectLst/>
                        <a:latin typeface="Calibri"/>
                        <a:ea typeface="Calibri"/>
                        <a:cs typeface="Times New Roman"/>
                      </a:endParaRPr>
                    </a:p>
                  </a:txBody>
                  <a:tcPr marL="59232" marR="59232"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gridSpan="2">
                  <a:txBody>
                    <a:bodyPr/>
                    <a:lstStyle/>
                    <a:p>
                      <a:pPr>
                        <a:lnSpc>
                          <a:spcPct val="115000"/>
                        </a:lnSpc>
                        <a:spcAft>
                          <a:spcPts val="0"/>
                        </a:spcAft>
                      </a:pPr>
                      <a:r>
                        <a:rPr lang="es-ES" sz="1000">
                          <a:solidFill>
                            <a:srgbClr val="000000"/>
                          </a:solidFill>
                          <a:effectLst/>
                          <a:latin typeface="Calibri"/>
                          <a:ea typeface="Times New Roman"/>
                          <a:cs typeface="Times New Roman"/>
                        </a:rPr>
                        <a:t>      285.130,17 </a:t>
                      </a:r>
                      <a:endParaRPr lang="es-ES" sz="1000">
                        <a:effectLst/>
                        <a:latin typeface="Calibri"/>
                        <a:ea typeface="Calibri"/>
                        <a:cs typeface="Times New Roman"/>
                      </a:endParaRPr>
                    </a:p>
                  </a:txBody>
                  <a:tcPr marL="59232" marR="59232"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hMerge="1">
                  <a:txBody>
                    <a:bodyPr/>
                    <a:lstStyle/>
                    <a:p>
                      <a:pPr>
                        <a:lnSpc>
                          <a:spcPct val="115000"/>
                        </a:lnSpc>
                        <a:spcAft>
                          <a:spcPts val="0"/>
                        </a:spcAft>
                      </a:pPr>
                      <a:endParaRPr lang="es-ES" sz="1000">
                        <a:effectLst/>
                        <a:latin typeface="Calibri"/>
                        <a:ea typeface="Calibri"/>
                        <a:cs typeface="Times New Roman"/>
                      </a:endParaRPr>
                    </a:p>
                  </a:txBody>
                  <a:tcPr marL="59232" marR="59232"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nSpc>
                          <a:spcPct val="115000"/>
                        </a:lnSpc>
                        <a:spcAft>
                          <a:spcPts val="0"/>
                        </a:spcAft>
                      </a:pPr>
                      <a:r>
                        <a:rPr lang="es-ES" sz="1000">
                          <a:solidFill>
                            <a:srgbClr val="000000"/>
                          </a:solidFill>
                          <a:effectLst/>
                          <a:latin typeface="Calibri"/>
                          <a:ea typeface="Times New Roman"/>
                          <a:cs typeface="Times New Roman"/>
                        </a:rPr>
                        <a:t>      397.503,12 </a:t>
                      </a:r>
                      <a:endParaRPr lang="es-ES" sz="1000">
                        <a:effectLst/>
                        <a:latin typeface="Calibri"/>
                        <a:ea typeface="Calibri"/>
                        <a:cs typeface="Times New Roman"/>
                      </a:endParaRPr>
                    </a:p>
                  </a:txBody>
                  <a:tcPr marL="59232" marR="59232" marT="0" marB="0">
                    <a:lnL>
                      <a:noFill/>
                    </a:lnL>
                    <a:lnR>
                      <a:noFill/>
                    </a:lnR>
                    <a:lnT>
                      <a:noFill/>
                    </a:lnT>
                    <a:lnB>
                      <a:noFill/>
                    </a:lnB>
                    <a:solidFill>
                      <a:srgbClr val="EAF1DD"/>
                    </a:solidFill>
                  </a:tcPr>
                </a:tc>
                <a:tc>
                  <a:txBody>
                    <a:bodyPr/>
                    <a:lstStyle/>
                    <a:p>
                      <a:pPr>
                        <a:lnSpc>
                          <a:spcPct val="115000"/>
                        </a:lnSpc>
                        <a:spcAft>
                          <a:spcPts val="0"/>
                        </a:spcAft>
                      </a:pPr>
                      <a:r>
                        <a:rPr lang="es-ES" sz="1000">
                          <a:solidFill>
                            <a:srgbClr val="000000"/>
                          </a:solidFill>
                          <a:effectLst/>
                          <a:latin typeface="Calibri"/>
                          <a:ea typeface="Times New Roman"/>
                          <a:cs typeface="Times New Roman"/>
                        </a:rPr>
                        <a:t>      221.209,68 </a:t>
                      </a:r>
                      <a:endParaRPr lang="es-ES" sz="1000">
                        <a:effectLst/>
                        <a:latin typeface="Calibri"/>
                        <a:ea typeface="Calibri"/>
                        <a:cs typeface="Times New Roman"/>
                      </a:endParaRPr>
                    </a:p>
                  </a:txBody>
                  <a:tcPr marL="59232" marR="59232" marT="0" marB="0">
                    <a:lnL>
                      <a:noFill/>
                    </a:lnL>
                    <a:lnR>
                      <a:noFill/>
                    </a:lnR>
                    <a:lnT>
                      <a:noFill/>
                    </a:lnT>
                    <a:lnB>
                      <a:noFill/>
                    </a:lnB>
                    <a:solidFill>
                      <a:srgbClr val="EAF1DD"/>
                    </a:solidFill>
                  </a:tcPr>
                </a:tc>
              </a:tr>
              <a:tr h="186300">
                <a:tc>
                  <a:txBody>
                    <a:bodyPr/>
                    <a:lstStyle/>
                    <a:p>
                      <a:pPr algn="r">
                        <a:lnSpc>
                          <a:spcPct val="115000"/>
                        </a:lnSpc>
                        <a:spcAft>
                          <a:spcPts val="0"/>
                        </a:spcAft>
                      </a:pPr>
                      <a:r>
                        <a:rPr lang="es-ES" sz="1100" b="1" i="1">
                          <a:solidFill>
                            <a:srgbClr val="000000"/>
                          </a:solidFill>
                          <a:effectLst/>
                          <a:latin typeface="Calibri"/>
                          <a:ea typeface="Times New Roman"/>
                          <a:cs typeface="Times New Roman"/>
                        </a:rPr>
                        <a:t>Utilidades</a:t>
                      </a:r>
                      <a:endParaRPr lang="es-ES" sz="1000">
                        <a:effectLst/>
                        <a:latin typeface="Calibri"/>
                        <a:ea typeface="Calibri"/>
                        <a:cs typeface="Times New Roman"/>
                      </a:endParaRPr>
                    </a:p>
                  </a:txBody>
                  <a:tcPr marL="59232" marR="59232"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gridSpan="2">
                  <a:txBody>
                    <a:bodyPr/>
                    <a:lstStyle/>
                    <a:p>
                      <a:pPr>
                        <a:lnSpc>
                          <a:spcPct val="115000"/>
                        </a:lnSpc>
                        <a:spcAft>
                          <a:spcPts val="0"/>
                        </a:spcAft>
                      </a:pPr>
                      <a:r>
                        <a:rPr lang="es-ES" sz="1000">
                          <a:solidFill>
                            <a:srgbClr val="000000"/>
                          </a:solidFill>
                          <a:effectLst/>
                          <a:latin typeface="Calibri"/>
                          <a:ea typeface="Times New Roman"/>
                          <a:cs typeface="Times New Roman"/>
                        </a:rPr>
                        <a:t>      146.661,96 </a:t>
                      </a:r>
                      <a:endParaRPr lang="es-ES" sz="1000">
                        <a:effectLst/>
                        <a:latin typeface="Calibri"/>
                        <a:ea typeface="Calibri"/>
                        <a:cs typeface="Times New Roman"/>
                      </a:endParaRPr>
                    </a:p>
                  </a:txBody>
                  <a:tcPr marL="59232" marR="59232" marT="0" marB="0">
                    <a:lnL w="12700" cap="flat" cmpd="sng" algn="ctr">
                      <a:solidFill>
                        <a:srgbClr val="9BBB59"/>
                      </a:solidFill>
                      <a:prstDash val="solid"/>
                      <a:round/>
                      <a:headEnd type="none" w="med" len="med"/>
                      <a:tailEnd type="none" w="med" len="med"/>
                    </a:lnL>
                    <a:lnR>
                      <a:noFill/>
                    </a:lnR>
                    <a:lnT>
                      <a:noFill/>
                    </a:lnT>
                    <a:lnB>
                      <a:noFill/>
                    </a:lnB>
                  </a:tcPr>
                </a:tc>
                <a:tc hMerge="1">
                  <a:txBody>
                    <a:bodyPr/>
                    <a:lstStyle/>
                    <a:p>
                      <a:pPr>
                        <a:lnSpc>
                          <a:spcPct val="115000"/>
                        </a:lnSpc>
                        <a:spcAft>
                          <a:spcPts val="0"/>
                        </a:spcAft>
                      </a:pPr>
                      <a:endParaRPr lang="es-ES" sz="1000">
                        <a:effectLst/>
                        <a:latin typeface="Calibri"/>
                        <a:ea typeface="Calibri"/>
                        <a:cs typeface="Times New Roman"/>
                      </a:endParaRPr>
                    </a:p>
                  </a:txBody>
                  <a:tcPr marL="59232" marR="59232"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s-ES" sz="1000">
                          <a:solidFill>
                            <a:srgbClr val="000000"/>
                          </a:solidFill>
                          <a:effectLst/>
                          <a:latin typeface="Calibri"/>
                          <a:ea typeface="Times New Roman"/>
                          <a:cs typeface="Times New Roman"/>
                        </a:rPr>
                        <a:t>      191.521,01 </a:t>
                      </a:r>
                      <a:endParaRPr lang="es-ES" sz="1000">
                        <a:effectLst/>
                        <a:latin typeface="Calibri"/>
                        <a:ea typeface="Calibri"/>
                        <a:cs typeface="Times New Roman"/>
                      </a:endParaRPr>
                    </a:p>
                  </a:txBody>
                  <a:tcPr marL="59232" marR="59232" marT="0" marB="0">
                    <a:lnL>
                      <a:noFill/>
                    </a:lnL>
                    <a:lnR>
                      <a:noFill/>
                    </a:lnR>
                    <a:lnT>
                      <a:noFill/>
                    </a:lnT>
                    <a:lnB>
                      <a:noFill/>
                    </a:lnB>
                  </a:tcPr>
                </a:tc>
                <a:tc>
                  <a:txBody>
                    <a:bodyPr/>
                    <a:lstStyle/>
                    <a:p>
                      <a:pPr>
                        <a:lnSpc>
                          <a:spcPct val="115000"/>
                        </a:lnSpc>
                        <a:spcAft>
                          <a:spcPts val="0"/>
                        </a:spcAft>
                      </a:pPr>
                      <a:r>
                        <a:rPr lang="es-ES" sz="1000">
                          <a:solidFill>
                            <a:srgbClr val="000000"/>
                          </a:solidFill>
                          <a:effectLst/>
                          <a:latin typeface="Calibri"/>
                          <a:ea typeface="Times New Roman"/>
                          <a:cs typeface="Times New Roman"/>
                        </a:rPr>
                        <a:t>         35.332,17 </a:t>
                      </a:r>
                      <a:endParaRPr lang="es-ES" sz="1000">
                        <a:effectLst/>
                        <a:latin typeface="Calibri"/>
                        <a:ea typeface="Calibri"/>
                        <a:cs typeface="Times New Roman"/>
                      </a:endParaRPr>
                    </a:p>
                  </a:txBody>
                  <a:tcPr marL="59232" marR="59232" marT="0" marB="0">
                    <a:lnL>
                      <a:noFill/>
                    </a:lnL>
                    <a:lnR>
                      <a:noFill/>
                    </a:lnR>
                    <a:lnT>
                      <a:noFill/>
                    </a:lnT>
                    <a:lnB>
                      <a:noFill/>
                    </a:lnB>
                  </a:tcPr>
                </a:tc>
              </a:tr>
              <a:tr h="372601">
                <a:tc>
                  <a:txBody>
                    <a:bodyPr/>
                    <a:lstStyle/>
                    <a:p>
                      <a:pPr algn="r">
                        <a:lnSpc>
                          <a:spcPct val="115000"/>
                        </a:lnSpc>
                        <a:spcAft>
                          <a:spcPts val="0"/>
                        </a:spcAft>
                      </a:pPr>
                      <a:r>
                        <a:rPr lang="es-ES" sz="1100" b="1" i="1">
                          <a:solidFill>
                            <a:srgbClr val="000000"/>
                          </a:solidFill>
                          <a:effectLst/>
                          <a:latin typeface="Calibri"/>
                          <a:ea typeface="Times New Roman"/>
                          <a:cs typeface="Times New Roman"/>
                        </a:rPr>
                        <a:t>PATRIMONIO TOTAL</a:t>
                      </a:r>
                      <a:endParaRPr lang="es-ES" sz="1000">
                        <a:effectLst/>
                        <a:latin typeface="Calibri"/>
                        <a:ea typeface="Calibri"/>
                        <a:cs typeface="Times New Roman"/>
                      </a:endParaRPr>
                    </a:p>
                  </a:txBody>
                  <a:tcPr marL="59232" marR="59232"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gridSpan="2">
                  <a:txBody>
                    <a:bodyPr/>
                    <a:lstStyle/>
                    <a:p>
                      <a:pPr>
                        <a:lnSpc>
                          <a:spcPct val="115000"/>
                        </a:lnSpc>
                        <a:spcAft>
                          <a:spcPts val="0"/>
                        </a:spcAft>
                      </a:pPr>
                      <a:r>
                        <a:rPr lang="es-ES" sz="1000">
                          <a:solidFill>
                            <a:srgbClr val="000000"/>
                          </a:solidFill>
                          <a:effectLst/>
                          <a:latin typeface="Calibri"/>
                          <a:ea typeface="Times New Roman"/>
                          <a:cs typeface="Times New Roman"/>
                        </a:rPr>
                        <a:t>      431.792,13 </a:t>
                      </a:r>
                      <a:endParaRPr lang="es-ES" sz="1000">
                        <a:effectLst/>
                        <a:latin typeface="Calibri"/>
                        <a:ea typeface="Calibri"/>
                        <a:cs typeface="Times New Roman"/>
                      </a:endParaRPr>
                    </a:p>
                  </a:txBody>
                  <a:tcPr marL="59232" marR="59232"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hMerge="1">
                  <a:txBody>
                    <a:bodyPr/>
                    <a:lstStyle/>
                    <a:p>
                      <a:pPr>
                        <a:lnSpc>
                          <a:spcPct val="115000"/>
                        </a:lnSpc>
                        <a:spcAft>
                          <a:spcPts val="0"/>
                        </a:spcAft>
                      </a:pPr>
                      <a:endParaRPr lang="es-ES" sz="1000">
                        <a:effectLst/>
                        <a:latin typeface="Calibri"/>
                        <a:ea typeface="Calibri"/>
                        <a:cs typeface="Times New Roman"/>
                      </a:endParaRPr>
                    </a:p>
                  </a:txBody>
                  <a:tcPr marL="59232" marR="59232"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nSpc>
                          <a:spcPct val="115000"/>
                        </a:lnSpc>
                        <a:spcAft>
                          <a:spcPts val="0"/>
                        </a:spcAft>
                      </a:pPr>
                      <a:r>
                        <a:rPr lang="es-ES" sz="1000">
                          <a:solidFill>
                            <a:srgbClr val="000000"/>
                          </a:solidFill>
                          <a:effectLst/>
                          <a:latin typeface="Calibri"/>
                          <a:ea typeface="Times New Roman"/>
                          <a:cs typeface="Times New Roman"/>
                        </a:rPr>
                        <a:t>      589.024,12 </a:t>
                      </a:r>
                      <a:endParaRPr lang="es-ES" sz="1000">
                        <a:effectLst/>
                        <a:latin typeface="Calibri"/>
                        <a:ea typeface="Calibri"/>
                        <a:cs typeface="Times New Roman"/>
                      </a:endParaRPr>
                    </a:p>
                  </a:txBody>
                  <a:tcPr marL="59232" marR="59232" marT="0" marB="0">
                    <a:lnL>
                      <a:noFill/>
                    </a:lnL>
                    <a:lnR>
                      <a:noFill/>
                    </a:lnR>
                    <a:lnT>
                      <a:noFill/>
                    </a:lnT>
                    <a:lnB>
                      <a:noFill/>
                    </a:lnB>
                    <a:solidFill>
                      <a:srgbClr val="EAF1DD"/>
                    </a:solidFill>
                  </a:tcPr>
                </a:tc>
                <a:tc>
                  <a:txBody>
                    <a:bodyPr/>
                    <a:lstStyle/>
                    <a:p>
                      <a:pPr>
                        <a:lnSpc>
                          <a:spcPct val="115000"/>
                        </a:lnSpc>
                        <a:spcAft>
                          <a:spcPts val="0"/>
                        </a:spcAft>
                      </a:pPr>
                      <a:r>
                        <a:rPr lang="es-ES" sz="1000">
                          <a:solidFill>
                            <a:srgbClr val="000000"/>
                          </a:solidFill>
                          <a:effectLst/>
                          <a:latin typeface="Calibri"/>
                          <a:ea typeface="Times New Roman"/>
                          <a:cs typeface="Times New Roman"/>
                        </a:rPr>
                        <a:t>      256.541,85 </a:t>
                      </a:r>
                      <a:endParaRPr lang="es-ES" sz="1000">
                        <a:effectLst/>
                        <a:latin typeface="Calibri"/>
                        <a:ea typeface="Calibri"/>
                        <a:cs typeface="Times New Roman"/>
                      </a:endParaRPr>
                    </a:p>
                  </a:txBody>
                  <a:tcPr marL="59232" marR="59232" marT="0" marB="0">
                    <a:lnL>
                      <a:noFill/>
                    </a:lnL>
                    <a:lnR>
                      <a:noFill/>
                    </a:lnR>
                    <a:lnT>
                      <a:noFill/>
                    </a:lnT>
                    <a:lnB>
                      <a:noFill/>
                    </a:lnB>
                    <a:solidFill>
                      <a:srgbClr val="EAF1DD"/>
                    </a:solidFill>
                  </a:tcPr>
                </a:tc>
              </a:tr>
              <a:tr h="372601">
                <a:tc>
                  <a:txBody>
                    <a:bodyPr/>
                    <a:lstStyle/>
                    <a:p>
                      <a:pPr algn="r">
                        <a:lnSpc>
                          <a:spcPct val="115000"/>
                        </a:lnSpc>
                        <a:spcAft>
                          <a:spcPts val="0"/>
                        </a:spcAft>
                      </a:pPr>
                      <a:r>
                        <a:rPr lang="es-ES" sz="1100" b="1" i="1">
                          <a:solidFill>
                            <a:srgbClr val="000000"/>
                          </a:solidFill>
                          <a:effectLst/>
                          <a:latin typeface="Calibri"/>
                          <a:ea typeface="Times New Roman"/>
                          <a:cs typeface="Times New Roman"/>
                        </a:rPr>
                        <a:t>PASIVO Y PATRIMONIO</a:t>
                      </a:r>
                      <a:endParaRPr lang="es-ES" sz="1000">
                        <a:effectLst/>
                        <a:latin typeface="Calibri"/>
                        <a:ea typeface="Calibri"/>
                        <a:cs typeface="Times New Roman"/>
                      </a:endParaRPr>
                    </a:p>
                  </a:txBody>
                  <a:tcPr marL="59232" marR="59232"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gridSpan="2">
                  <a:txBody>
                    <a:bodyPr/>
                    <a:lstStyle/>
                    <a:p>
                      <a:pPr algn="ctr">
                        <a:lnSpc>
                          <a:spcPct val="115000"/>
                        </a:lnSpc>
                        <a:spcAft>
                          <a:spcPts val="0"/>
                        </a:spcAft>
                      </a:pPr>
                      <a:r>
                        <a:rPr lang="es-ES" sz="1000" dirty="0">
                          <a:solidFill>
                            <a:srgbClr val="000000"/>
                          </a:solidFill>
                          <a:effectLst/>
                          <a:latin typeface="Calibri"/>
                          <a:ea typeface="Times New Roman"/>
                          <a:cs typeface="Times New Roman"/>
                        </a:rPr>
                        <a:t>   </a:t>
                      </a:r>
                      <a:endParaRPr lang="es-ES" sz="1000" dirty="0" smtClean="0">
                        <a:solidFill>
                          <a:srgbClr val="000000"/>
                        </a:solidFill>
                        <a:effectLst/>
                        <a:latin typeface="Calibri"/>
                        <a:ea typeface="Times New Roman"/>
                        <a:cs typeface="Times New Roman"/>
                      </a:endParaRPr>
                    </a:p>
                    <a:p>
                      <a:pPr algn="ctr">
                        <a:lnSpc>
                          <a:spcPct val="115000"/>
                        </a:lnSpc>
                        <a:spcAft>
                          <a:spcPts val="0"/>
                        </a:spcAft>
                      </a:pPr>
                      <a:r>
                        <a:rPr lang="es-ES" sz="1000" dirty="0" smtClean="0">
                          <a:solidFill>
                            <a:srgbClr val="000000"/>
                          </a:solidFill>
                          <a:effectLst/>
                          <a:latin typeface="Calibri"/>
                          <a:ea typeface="Times New Roman"/>
                          <a:cs typeface="Times New Roman"/>
                        </a:rPr>
                        <a:t>1.476.042,68 </a:t>
                      </a:r>
                      <a:endParaRPr lang="es-ES" sz="1000" dirty="0">
                        <a:effectLst/>
                        <a:latin typeface="Calibri"/>
                        <a:ea typeface="Calibri"/>
                        <a:cs typeface="Times New Roman"/>
                      </a:endParaRPr>
                    </a:p>
                  </a:txBody>
                  <a:tcPr marL="59232" marR="59232" marT="0" marB="0">
                    <a:lnL w="12700" cap="flat" cmpd="sng" algn="ctr">
                      <a:solidFill>
                        <a:srgbClr val="9BBB59"/>
                      </a:solidFill>
                      <a:prstDash val="solid"/>
                      <a:round/>
                      <a:headEnd type="none" w="med" len="med"/>
                      <a:tailEnd type="none" w="med" len="med"/>
                    </a:lnL>
                    <a:lnR>
                      <a:noFill/>
                    </a:lnR>
                    <a:lnT>
                      <a:noFill/>
                    </a:lnT>
                    <a:lnB>
                      <a:noFill/>
                    </a:lnB>
                  </a:tcPr>
                </a:tc>
                <a:tc hMerge="1">
                  <a:txBody>
                    <a:bodyPr/>
                    <a:lstStyle/>
                    <a:p>
                      <a:pPr>
                        <a:lnSpc>
                          <a:spcPct val="115000"/>
                        </a:lnSpc>
                        <a:spcAft>
                          <a:spcPts val="0"/>
                        </a:spcAft>
                      </a:pPr>
                      <a:endParaRPr lang="es-ES" sz="1000">
                        <a:effectLst/>
                        <a:latin typeface="Calibri"/>
                        <a:ea typeface="Calibri"/>
                        <a:cs typeface="Times New Roman"/>
                      </a:endParaRPr>
                    </a:p>
                  </a:txBody>
                  <a:tcPr marL="59232" marR="59232"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ES" sz="1000" dirty="0">
                          <a:solidFill>
                            <a:srgbClr val="000000"/>
                          </a:solidFill>
                          <a:effectLst/>
                          <a:latin typeface="Calibri"/>
                          <a:ea typeface="Times New Roman"/>
                          <a:cs typeface="Times New Roman"/>
                        </a:rPr>
                        <a:t> </a:t>
                      </a:r>
                      <a:endParaRPr lang="es-ES" sz="1000" dirty="0" smtClean="0">
                        <a:solidFill>
                          <a:srgbClr val="000000"/>
                        </a:solidFill>
                        <a:effectLst/>
                        <a:latin typeface="Calibri"/>
                        <a:ea typeface="Times New Roman"/>
                        <a:cs typeface="Times New Roman"/>
                      </a:endParaRPr>
                    </a:p>
                    <a:p>
                      <a:pPr algn="ctr">
                        <a:lnSpc>
                          <a:spcPct val="115000"/>
                        </a:lnSpc>
                        <a:spcAft>
                          <a:spcPts val="0"/>
                        </a:spcAft>
                      </a:pPr>
                      <a:r>
                        <a:rPr lang="es-ES" sz="1000" dirty="0" smtClean="0">
                          <a:solidFill>
                            <a:srgbClr val="000000"/>
                          </a:solidFill>
                          <a:effectLst/>
                          <a:latin typeface="Calibri"/>
                          <a:ea typeface="Times New Roman"/>
                          <a:cs typeface="Times New Roman"/>
                        </a:rPr>
                        <a:t>  </a:t>
                      </a:r>
                      <a:r>
                        <a:rPr lang="es-ES" sz="1000" dirty="0">
                          <a:solidFill>
                            <a:srgbClr val="000000"/>
                          </a:solidFill>
                          <a:effectLst/>
                          <a:latin typeface="Calibri"/>
                          <a:ea typeface="Times New Roman"/>
                          <a:cs typeface="Times New Roman"/>
                        </a:rPr>
                        <a:t>1.760.119,47 </a:t>
                      </a:r>
                      <a:endParaRPr lang="es-ES" sz="1000" dirty="0">
                        <a:effectLst/>
                        <a:latin typeface="Calibri"/>
                        <a:ea typeface="Calibri"/>
                        <a:cs typeface="Times New Roman"/>
                      </a:endParaRPr>
                    </a:p>
                  </a:txBody>
                  <a:tcPr marL="59232" marR="59232" marT="0" marB="0">
                    <a:lnL>
                      <a:noFill/>
                    </a:lnL>
                    <a:lnR>
                      <a:noFill/>
                    </a:lnR>
                    <a:lnT>
                      <a:noFill/>
                    </a:lnT>
                    <a:lnB>
                      <a:noFill/>
                    </a:lnB>
                  </a:tcPr>
                </a:tc>
                <a:tc>
                  <a:txBody>
                    <a:bodyPr/>
                    <a:lstStyle/>
                    <a:p>
                      <a:pPr algn="ctr">
                        <a:lnSpc>
                          <a:spcPct val="115000"/>
                        </a:lnSpc>
                        <a:spcAft>
                          <a:spcPts val="0"/>
                        </a:spcAft>
                      </a:pPr>
                      <a:r>
                        <a:rPr lang="es-ES" sz="1000" dirty="0">
                          <a:solidFill>
                            <a:srgbClr val="000000"/>
                          </a:solidFill>
                          <a:effectLst/>
                          <a:latin typeface="Calibri"/>
                          <a:ea typeface="Times New Roman"/>
                          <a:cs typeface="Times New Roman"/>
                        </a:rPr>
                        <a:t>  </a:t>
                      </a:r>
                      <a:endParaRPr lang="es-ES" sz="1000" dirty="0" smtClean="0">
                        <a:solidFill>
                          <a:srgbClr val="000000"/>
                        </a:solidFill>
                        <a:effectLst/>
                        <a:latin typeface="Calibri"/>
                        <a:ea typeface="Times New Roman"/>
                        <a:cs typeface="Times New Roman"/>
                      </a:endParaRPr>
                    </a:p>
                    <a:p>
                      <a:pPr algn="ctr">
                        <a:lnSpc>
                          <a:spcPct val="115000"/>
                        </a:lnSpc>
                        <a:spcAft>
                          <a:spcPts val="0"/>
                        </a:spcAft>
                      </a:pPr>
                      <a:r>
                        <a:rPr lang="es-ES" sz="1000" dirty="0" smtClean="0">
                          <a:solidFill>
                            <a:srgbClr val="000000"/>
                          </a:solidFill>
                          <a:effectLst/>
                          <a:latin typeface="Calibri"/>
                          <a:ea typeface="Times New Roman"/>
                          <a:cs typeface="Times New Roman"/>
                        </a:rPr>
                        <a:t> </a:t>
                      </a:r>
                      <a:r>
                        <a:rPr lang="es-ES" sz="1000" dirty="0">
                          <a:solidFill>
                            <a:srgbClr val="000000"/>
                          </a:solidFill>
                          <a:effectLst/>
                          <a:latin typeface="Calibri"/>
                          <a:ea typeface="Times New Roman"/>
                          <a:cs typeface="Times New Roman"/>
                        </a:rPr>
                        <a:t>1.698.636,36 </a:t>
                      </a:r>
                      <a:endParaRPr lang="es-ES" sz="1000" dirty="0">
                        <a:effectLst/>
                        <a:latin typeface="Calibri"/>
                        <a:ea typeface="Calibri"/>
                        <a:cs typeface="Times New Roman"/>
                      </a:endParaRPr>
                    </a:p>
                  </a:txBody>
                  <a:tcPr marL="59232" marR="59232" marT="0" marB="0">
                    <a:lnL>
                      <a:noFill/>
                    </a:lnL>
                    <a:lnR>
                      <a:noFill/>
                    </a:lnR>
                    <a:lnT>
                      <a:noFill/>
                    </a:lnT>
                    <a:lnB>
                      <a:noFill/>
                    </a:lnB>
                  </a:tcPr>
                </a:tc>
              </a:tr>
            </a:tbl>
          </a:graphicData>
        </a:graphic>
      </p:graphicFrame>
      <p:pic>
        <p:nvPicPr>
          <p:cNvPr id="8193" name="Gráfico 24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772816"/>
            <a:ext cx="4824536"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2438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Autofit/>
          </a:bodyPr>
          <a:lstStyle/>
          <a:p>
            <a:r>
              <a:rPr lang="es-ES" sz="1800" b="1" dirty="0" smtClean="0">
                <a:solidFill>
                  <a:schemeClr val="accent1">
                    <a:lumMod val="75000"/>
                  </a:schemeClr>
                </a:solidFill>
                <a:latin typeface="Arial" pitchFamily="34" charset="0"/>
                <a:cs typeface="Arial" pitchFamily="34" charset="0"/>
              </a:rPr>
              <a:t>GESTIÓN FINANCIERA DE LAS PYMES DEL SECTOR SUR DEL DMQ.</a:t>
            </a:r>
            <a:endParaRPr lang="es-ES" sz="1800" b="1" dirty="0">
              <a:solidFill>
                <a:schemeClr val="accent1">
                  <a:lumMod val="75000"/>
                </a:schemeClr>
              </a:solidFill>
              <a:latin typeface="Arial" pitchFamily="34" charset="0"/>
              <a:cs typeface="Arial" pitchFamily="34" charset="0"/>
            </a:endParaRPr>
          </a:p>
        </p:txBody>
      </p:sp>
      <p:sp>
        <p:nvSpPr>
          <p:cNvPr id="5" name="4 CuadroTexto"/>
          <p:cNvSpPr txBox="1"/>
          <p:nvPr/>
        </p:nvSpPr>
        <p:spPr>
          <a:xfrm>
            <a:off x="899591" y="1124744"/>
            <a:ext cx="5256585" cy="369332"/>
          </a:xfrm>
          <a:prstGeom prst="rect">
            <a:avLst/>
          </a:prstGeom>
          <a:noFill/>
        </p:spPr>
        <p:txBody>
          <a:bodyPr wrap="square" rtlCol="0">
            <a:spAutoFit/>
          </a:bodyPr>
          <a:lstStyle/>
          <a:p>
            <a:r>
              <a:rPr lang="es-ES" dirty="0" smtClean="0"/>
              <a:t>ESTADOS DE RESULTADOS HORIZONTAL</a:t>
            </a: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1773003193"/>
              </p:ext>
            </p:extLst>
          </p:nvPr>
        </p:nvGraphicFramePr>
        <p:xfrm>
          <a:off x="395537" y="1772812"/>
          <a:ext cx="3456384" cy="4608520"/>
        </p:xfrm>
        <a:graphic>
          <a:graphicData uri="http://schemas.openxmlformats.org/drawingml/2006/table">
            <a:tbl>
              <a:tblPr firstRow="1" firstCol="1" bandRow="1"/>
              <a:tblGrid>
                <a:gridCol w="1872207"/>
                <a:gridCol w="720080"/>
                <a:gridCol w="864097"/>
              </a:tblGrid>
              <a:tr h="288033">
                <a:tc>
                  <a:txBody>
                    <a:bodyPr/>
                    <a:lstStyle/>
                    <a:p>
                      <a:endParaRPr lang="es-ES" sz="1000">
                        <a:effectLst/>
                        <a:latin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b="1" i="1" dirty="0">
                          <a:solidFill>
                            <a:srgbClr val="000000"/>
                          </a:solidFill>
                          <a:effectLst/>
                          <a:latin typeface="Arial" pitchFamily="34" charset="0"/>
                          <a:ea typeface="Times New Roman"/>
                          <a:cs typeface="Arial" pitchFamily="34" charset="0"/>
                        </a:rPr>
                        <a:t>2013</a:t>
                      </a:r>
                      <a:endParaRPr lang="es-ES" sz="1200" dirty="0">
                        <a:effectLst/>
                        <a:latin typeface="Arial" pitchFamily="34" charset="0"/>
                        <a:ea typeface="Calibri"/>
                        <a:cs typeface="Arial" pitchFamily="34" charset="0"/>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b="1" i="1" dirty="0">
                          <a:solidFill>
                            <a:srgbClr val="000000"/>
                          </a:solidFill>
                          <a:effectLst/>
                          <a:latin typeface="Arial" pitchFamily="34" charset="0"/>
                          <a:ea typeface="Times New Roman"/>
                          <a:cs typeface="Arial" pitchFamily="34" charset="0"/>
                        </a:rPr>
                        <a:t>2014</a:t>
                      </a:r>
                      <a:endParaRPr lang="es-ES" sz="1200" dirty="0">
                        <a:effectLst/>
                        <a:latin typeface="Arial" pitchFamily="34" charset="0"/>
                        <a:ea typeface="Calibri"/>
                        <a:cs typeface="Arial" pitchFamily="34" charset="0"/>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r>
              <a:tr h="288033">
                <a:tc>
                  <a:txBody>
                    <a:bodyPr/>
                    <a:lstStyle/>
                    <a:p>
                      <a:pPr algn="r">
                        <a:lnSpc>
                          <a:spcPct val="115000"/>
                        </a:lnSpc>
                        <a:spcAft>
                          <a:spcPts val="0"/>
                        </a:spcAft>
                      </a:pPr>
                      <a:r>
                        <a:rPr lang="es-ES" sz="1300" b="1" i="1">
                          <a:solidFill>
                            <a:srgbClr val="000000"/>
                          </a:solidFill>
                          <a:effectLst/>
                          <a:latin typeface="Calibri"/>
                          <a:ea typeface="Times New Roman"/>
                          <a:cs typeface="Times New Roman"/>
                        </a:rPr>
                        <a:t>Ventas Netas</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24,33%</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-17,25%</a:t>
                      </a:r>
                      <a:endParaRPr lang="es-ES" sz="1200" dirty="0">
                        <a:effectLst/>
                        <a:latin typeface="Arial" pitchFamily="34" charset="0"/>
                        <a:ea typeface="Calibri"/>
                        <a:cs typeface="Arial"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r>
              <a:tr h="288033">
                <a:tc>
                  <a:txBody>
                    <a:bodyPr/>
                    <a:lstStyle/>
                    <a:p>
                      <a:pPr algn="r">
                        <a:lnSpc>
                          <a:spcPct val="115000"/>
                        </a:lnSpc>
                        <a:spcAft>
                          <a:spcPts val="0"/>
                        </a:spcAft>
                      </a:pPr>
                      <a:r>
                        <a:rPr lang="es-ES" sz="1300" b="1" i="1">
                          <a:solidFill>
                            <a:srgbClr val="000000"/>
                          </a:solidFill>
                          <a:effectLst/>
                          <a:latin typeface="Calibri"/>
                          <a:ea typeface="Times New Roman"/>
                          <a:cs typeface="Times New Roman"/>
                        </a:rPr>
                        <a:t>Costo de Ventas</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20,01%</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-7,08%</a:t>
                      </a:r>
                      <a:endParaRPr lang="es-ES" sz="1200" dirty="0">
                        <a:effectLst/>
                        <a:latin typeface="Arial" pitchFamily="34" charset="0"/>
                        <a:ea typeface="Calibri"/>
                        <a:cs typeface="Arial" pitchFamily="34" charset="0"/>
                      </a:endParaRPr>
                    </a:p>
                  </a:txBody>
                  <a:tcPr marL="68580" marR="68580" marT="0" marB="0">
                    <a:lnL>
                      <a:noFill/>
                    </a:lnL>
                    <a:lnR>
                      <a:noFill/>
                    </a:lnR>
                    <a:lnT>
                      <a:noFill/>
                    </a:lnT>
                    <a:lnB>
                      <a:noFill/>
                    </a:lnB>
                  </a:tcPr>
                </a:tc>
              </a:tr>
              <a:tr h="288033">
                <a:tc>
                  <a:txBody>
                    <a:bodyPr/>
                    <a:lstStyle/>
                    <a:p>
                      <a:pPr algn="r">
                        <a:lnSpc>
                          <a:spcPct val="115000"/>
                        </a:lnSpc>
                        <a:spcAft>
                          <a:spcPts val="0"/>
                        </a:spcAft>
                      </a:pPr>
                      <a:r>
                        <a:rPr lang="es-ES" sz="1300" b="1" i="1">
                          <a:solidFill>
                            <a:srgbClr val="000000"/>
                          </a:solidFill>
                          <a:effectLst/>
                          <a:latin typeface="Calibri"/>
                          <a:ea typeface="Times New Roman"/>
                          <a:cs typeface="Times New Roman"/>
                        </a:rPr>
                        <a:t>UTILIDAD BRUTA</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29,06%</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-27,61%</a:t>
                      </a:r>
                      <a:endParaRPr lang="es-ES" sz="1200" dirty="0">
                        <a:effectLst/>
                        <a:latin typeface="Arial" pitchFamily="34" charset="0"/>
                        <a:ea typeface="Calibri"/>
                        <a:cs typeface="Arial" pitchFamily="34" charset="0"/>
                      </a:endParaRPr>
                    </a:p>
                  </a:txBody>
                  <a:tcPr marL="68580" marR="68580" marT="0" marB="0">
                    <a:lnL>
                      <a:noFill/>
                    </a:lnL>
                    <a:lnR>
                      <a:noFill/>
                    </a:lnR>
                    <a:lnT>
                      <a:noFill/>
                    </a:lnT>
                    <a:lnB>
                      <a:noFill/>
                    </a:lnB>
                    <a:solidFill>
                      <a:srgbClr val="EAF1DD"/>
                    </a:solidFill>
                  </a:tcPr>
                </a:tc>
              </a:tr>
              <a:tr h="576064">
                <a:tc>
                  <a:txBody>
                    <a:bodyPr/>
                    <a:lstStyle/>
                    <a:p>
                      <a:pPr algn="r">
                        <a:lnSpc>
                          <a:spcPct val="115000"/>
                        </a:lnSpc>
                        <a:spcAft>
                          <a:spcPts val="0"/>
                        </a:spcAft>
                      </a:pPr>
                      <a:r>
                        <a:rPr lang="es-ES" sz="1300" b="1" i="1">
                          <a:solidFill>
                            <a:srgbClr val="000000"/>
                          </a:solidFill>
                          <a:effectLst/>
                          <a:latin typeface="Calibri"/>
                          <a:ea typeface="Times New Roman"/>
                          <a:cs typeface="Times New Roman"/>
                        </a:rPr>
                        <a:t>Gastos Administrativos</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16,16%</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8,64%</a:t>
                      </a:r>
                      <a:endParaRPr lang="es-ES" sz="1200" dirty="0">
                        <a:effectLst/>
                        <a:latin typeface="Arial" pitchFamily="34" charset="0"/>
                        <a:ea typeface="Calibri"/>
                        <a:cs typeface="Arial" pitchFamily="34" charset="0"/>
                      </a:endParaRPr>
                    </a:p>
                  </a:txBody>
                  <a:tcPr marL="68580" marR="68580" marT="0" marB="0">
                    <a:lnL>
                      <a:noFill/>
                    </a:lnL>
                    <a:lnR>
                      <a:noFill/>
                    </a:lnR>
                    <a:lnT>
                      <a:noFill/>
                    </a:lnT>
                    <a:lnB>
                      <a:noFill/>
                    </a:lnB>
                  </a:tcPr>
                </a:tc>
              </a:tr>
              <a:tr h="288033">
                <a:tc>
                  <a:txBody>
                    <a:bodyPr/>
                    <a:lstStyle/>
                    <a:p>
                      <a:pPr algn="r">
                        <a:lnSpc>
                          <a:spcPct val="115000"/>
                        </a:lnSpc>
                        <a:spcAft>
                          <a:spcPts val="0"/>
                        </a:spcAft>
                      </a:pPr>
                      <a:r>
                        <a:rPr lang="es-ES" sz="1300" b="1" i="1">
                          <a:solidFill>
                            <a:srgbClr val="000000"/>
                          </a:solidFill>
                          <a:effectLst/>
                          <a:latin typeface="Calibri"/>
                          <a:ea typeface="Times New Roman"/>
                          <a:cs typeface="Times New Roman"/>
                        </a:rPr>
                        <a:t>Gastos de Ventas</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26,11%</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-27,00%</a:t>
                      </a:r>
                      <a:endParaRPr lang="es-ES" sz="1200" dirty="0">
                        <a:effectLst/>
                        <a:latin typeface="Arial" pitchFamily="34" charset="0"/>
                        <a:ea typeface="Calibri"/>
                        <a:cs typeface="Arial" pitchFamily="34" charset="0"/>
                      </a:endParaRPr>
                    </a:p>
                  </a:txBody>
                  <a:tcPr marL="68580" marR="68580" marT="0" marB="0">
                    <a:lnL>
                      <a:noFill/>
                    </a:lnL>
                    <a:lnR>
                      <a:noFill/>
                    </a:lnR>
                    <a:lnT>
                      <a:noFill/>
                    </a:lnT>
                    <a:lnB>
                      <a:noFill/>
                    </a:lnB>
                    <a:solidFill>
                      <a:srgbClr val="EAF1DD"/>
                    </a:solidFill>
                  </a:tcPr>
                </a:tc>
              </a:tr>
              <a:tr h="576064">
                <a:tc>
                  <a:txBody>
                    <a:bodyPr/>
                    <a:lstStyle/>
                    <a:p>
                      <a:pPr algn="r">
                        <a:lnSpc>
                          <a:spcPct val="115000"/>
                        </a:lnSpc>
                        <a:spcAft>
                          <a:spcPts val="0"/>
                        </a:spcAft>
                      </a:pPr>
                      <a:r>
                        <a:rPr lang="es-ES" sz="1300" b="1" i="1">
                          <a:solidFill>
                            <a:srgbClr val="000000"/>
                          </a:solidFill>
                          <a:effectLst/>
                          <a:latin typeface="Calibri"/>
                          <a:ea typeface="Times New Roman"/>
                          <a:cs typeface="Times New Roman"/>
                        </a:rPr>
                        <a:t>UTILIDAD OPERACIONAL</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35,17%</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-40,86%</a:t>
                      </a:r>
                      <a:endParaRPr lang="es-ES" sz="1200">
                        <a:effectLst/>
                        <a:latin typeface="Arial" pitchFamily="34" charset="0"/>
                        <a:ea typeface="Calibri"/>
                        <a:cs typeface="Arial" pitchFamily="34" charset="0"/>
                      </a:endParaRPr>
                    </a:p>
                  </a:txBody>
                  <a:tcPr marL="68580" marR="68580" marT="0" marB="0">
                    <a:lnL>
                      <a:noFill/>
                    </a:lnL>
                    <a:lnR>
                      <a:noFill/>
                    </a:lnR>
                    <a:lnT>
                      <a:noFill/>
                    </a:lnT>
                    <a:lnB>
                      <a:noFill/>
                    </a:lnB>
                  </a:tcPr>
                </a:tc>
              </a:tr>
              <a:tr h="576064">
                <a:tc>
                  <a:txBody>
                    <a:bodyPr/>
                    <a:lstStyle/>
                    <a:p>
                      <a:pPr algn="r">
                        <a:lnSpc>
                          <a:spcPct val="115000"/>
                        </a:lnSpc>
                        <a:spcAft>
                          <a:spcPts val="0"/>
                        </a:spcAft>
                      </a:pPr>
                      <a:r>
                        <a:rPr lang="es-ES" sz="1300" b="1" i="1">
                          <a:solidFill>
                            <a:srgbClr val="000000"/>
                          </a:solidFill>
                          <a:effectLst/>
                          <a:latin typeface="Calibri"/>
                          <a:ea typeface="Times New Roman"/>
                          <a:cs typeface="Times New Roman"/>
                        </a:rPr>
                        <a:t>Gastos Financieros</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80,00%</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248,11%</a:t>
                      </a:r>
                      <a:endParaRPr lang="es-ES" sz="1200" dirty="0">
                        <a:effectLst/>
                        <a:latin typeface="Arial" pitchFamily="34" charset="0"/>
                        <a:ea typeface="Calibri"/>
                        <a:cs typeface="Arial" pitchFamily="34" charset="0"/>
                      </a:endParaRPr>
                    </a:p>
                  </a:txBody>
                  <a:tcPr marL="68580" marR="68580" marT="0" marB="0">
                    <a:lnL>
                      <a:noFill/>
                    </a:lnL>
                    <a:lnR>
                      <a:noFill/>
                    </a:lnR>
                    <a:lnT>
                      <a:noFill/>
                    </a:lnT>
                    <a:lnB>
                      <a:noFill/>
                    </a:lnB>
                    <a:solidFill>
                      <a:srgbClr val="EAF1DD"/>
                    </a:solidFill>
                  </a:tcPr>
                </a:tc>
              </a:tr>
              <a:tr h="576064">
                <a:tc>
                  <a:txBody>
                    <a:bodyPr/>
                    <a:lstStyle/>
                    <a:p>
                      <a:pPr algn="r">
                        <a:lnSpc>
                          <a:spcPct val="115000"/>
                        </a:lnSpc>
                        <a:spcAft>
                          <a:spcPts val="0"/>
                        </a:spcAft>
                      </a:pPr>
                      <a:r>
                        <a:rPr lang="es-ES" sz="1300" b="1" i="1">
                          <a:solidFill>
                            <a:srgbClr val="000000"/>
                          </a:solidFill>
                          <a:effectLst/>
                          <a:latin typeface="Calibri"/>
                          <a:ea typeface="Times New Roman"/>
                          <a:cs typeface="Times New Roman"/>
                        </a:rPr>
                        <a:t>UTILIDAD ANTES IR Y PT</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30,59%</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-81,55%</a:t>
                      </a:r>
                      <a:endParaRPr lang="es-ES" sz="1200" dirty="0">
                        <a:effectLst/>
                        <a:latin typeface="Arial" pitchFamily="34" charset="0"/>
                        <a:ea typeface="Calibri"/>
                        <a:cs typeface="Arial" pitchFamily="34" charset="0"/>
                      </a:endParaRPr>
                    </a:p>
                  </a:txBody>
                  <a:tcPr marL="68580" marR="68580" marT="0" marB="0">
                    <a:lnL>
                      <a:noFill/>
                    </a:lnL>
                    <a:lnR>
                      <a:noFill/>
                    </a:lnR>
                    <a:lnT>
                      <a:noFill/>
                    </a:lnT>
                    <a:lnB>
                      <a:noFill/>
                    </a:lnB>
                  </a:tcPr>
                </a:tc>
              </a:tr>
              <a:tr h="288033">
                <a:tc>
                  <a:txBody>
                    <a:bodyPr/>
                    <a:lstStyle/>
                    <a:p>
                      <a:pPr algn="r">
                        <a:lnSpc>
                          <a:spcPct val="115000"/>
                        </a:lnSpc>
                        <a:spcAft>
                          <a:spcPts val="0"/>
                        </a:spcAft>
                      </a:pPr>
                      <a:r>
                        <a:rPr lang="es-ES" sz="1300" b="1" i="1">
                          <a:solidFill>
                            <a:srgbClr val="000000"/>
                          </a:solidFill>
                          <a:effectLst/>
                          <a:latin typeface="Calibri"/>
                          <a:ea typeface="Times New Roman"/>
                          <a:cs typeface="Times New Roman"/>
                        </a:rPr>
                        <a:t>15% PT</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30,59%</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-81,55%</a:t>
                      </a:r>
                      <a:endParaRPr lang="es-ES" sz="1200" dirty="0">
                        <a:effectLst/>
                        <a:latin typeface="Arial" pitchFamily="34" charset="0"/>
                        <a:ea typeface="Calibri"/>
                        <a:cs typeface="Arial" pitchFamily="34" charset="0"/>
                      </a:endParaRPr>
                    </a:p>
                  </a:txBody>
                  <a:tcPr marL="68580" marR="68580" marT="0" marB="0">
                    <a:lnL>
                      <a:noFill/>
                    </a:lnL>
                    <a:lnR>
                      <a:noFill/>
                    </a:lnR>
                    <a:lnT>
                      <a:noFill/>
                    </a:lnT>
                    <a:lnB>
                      <a:noFill/>
                    </a:lnB>
                    <a:solidFill>
                      <a:srgbClr val="EAF1DD"/>
                    </a:solidFill>
                  </a:tcPr>
                </a:tc>
              </a:tr>
              <a:tr h="288033">
                <a:tc>
                  <a:txBody>
                    <a:bodyPr/>
                    <a:lstStyle/>
                    <a:p>
                      <a:pPr algn="r">
                        <a:lnSpc>
                          <a:spcPct val="115000"/>
                        </a:lnSpc>
                        <a:spcAft>
                          <a:spcPts val="0"/>
                        </a:spcAft>
                      </a:pPr>
                      <a:r>
                        <a:rPr lang="es-ES" sz="1300" b="1" i="1">
                          <a:solidFill>
                            <a:srgbClr val="000000"/>
                          </a:solidFill>
                          <a:effectLst/>
                          <a:latin typeface="Calibri"/>
                          <a:ea typeface="Times New Roman"/>
                          <a:cs typeface="Times New Roman"/>
                        </a:rPr>
                        <a:t>IR</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30,59%</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-81,55%</a:t>
                      </a:r>
                      <a:endParaRPr lang="es-ES" sz="1200" dirty="0">
                        <a:effectLst/>
                        <a:latin typeface="Arial" pitchFamily="34" charset="0"/>
                        <a:ea typeface="Calibri"/>
                        <a:cs typeface="Arial" pitchFamily="34" charset="0"/>
                      </a:endParaRPr>
                    </a:p>
                  </a:txBody>
                  <a:tcPr marL="68580" marR="68580" marT="0" marB="0">
                    <a:lnL>
                      <a:noFill/>
                    </a:lnL>
                    <a:lnR>
                      <a:noFill/>
                    </a:lnR>
                    <a:lnT>
                      <a:noFill/>
                    </a:lnT>
                    <a:lnB>
                      <a:noFill/>
                    </a:lnB>
                  </a:tcPr>
                </a:tc>
              </a:tr>
              <a:tr h="288033">
                <a:tc>
                  <a:txBody>
                    <a:bodyPr/>
                    <a:lstStyle/>
                    <a:p>
                      <a:pPr algn="r">
                        <a:lnSpc>
                          <a:spcPct val="115000"/>
                        </a:lnSpc>
                        <a:spcAft>
                          <a:spcPts val="0"/>
                        </a:spcAft>
                      </a:pPr>
                      <a:r>
                        <a:rPr lang="es-ES" sz="1300" b="1" i="1">
                          <a:solidFill>
                            <a:srgbClr val="000000"/>
                          </a:solidFill>
                          <a:effectLst/>
                          <a:latin typeface="Calibri"/>
                          <a:ea typeface="Times New Roman"/>
                          <a:cs typeface="Times New Roman"/>
                        </a:rPr>
                        <a:t>UTILIDAD NETA</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30,59%</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-81,55%</a:t>
                      </a:r>
                      <a:endParaRPr lang="es-ES" sz="1200" dirty="0">
                        <a:effectLst/>
                        <a:latin typeface="Arial" pitchFamily="34" charset="0"/>
                        <a:ea typeface="Calibri"/>
                        <a:cs typeface="Arial" pitchFamily="34" charset="0"/>
                      </a:endParaRPr>
                    </a:p>
                  </a:txBody>
                  <a:tcPr marL="68580" marR="68580" marT="0" marB="0">
                    <a:lnL>
                      <a:noFill/>
                    </a:lnL>
                    <a:lnR>
                      <a:noFill/>
                    </a:lnR>
                    <a:lnT>
                      <a:noFill/>
                    </a:lnT>
                    <a:lnB>
                      <a:noFill/>
                    </a:lnB>
                    <a:solidFill>
                      <a:srgbClr val="EAF1DD"/>
                    </a:solidFill>
                  </a:tcPr>
                </a:tc>
              </a:tr>
            </a:tbl>
          </a:graphicData>
        </a:graphic>
      </p:graphicFrame>
      <p:pic>
        <p:nvPicPr>
          <p:cNvPr id="9217" name="Gráfico 24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772816"/>
            <a:ext cx="49053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10492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Autofit/>
          </a:bodyPr>
          <a:lstStyle/>
          <a:p>
            <a:r>
              <a:rPr lang="es-ES" sz="1800" b="1" dirty="0" smtClean="0">
                <a:solidFill>
                  <a:schemeClr val="accent1">
                    <a:lumMod val="75000"/>
                  </a:schemeClr>
                </a:solidFill>
                <a:latin typeface="Arial" pitchFamily="34" charset="0"/>
                <a:cs typeface="Arial" pitchFamily="34" charset="0"/>
              </a:rPr>
              <a:t>GESTIÓN FINANCIERA DE LAS PYMES DEL SECTOR SUR DEL DMQ.</a:t>
            </a:r>
            <a:endParaRPr lang="es-ES" sz="1800" b="1" dirty="0">
              <a:solidFill>
                <a:schemeClr val="accent1">
                  <a:lumMod val="75000"/>
                </a:schemeClr>
              </a:solidFill>
              <a:latin typeface="Arial" pitchFamily="34" charset="0"/>
              <a:cs typeface="Arial" pitchFamily="34" charset="0"/>
            </a:endParaRPr>
          </a:p>
        </p:txBody>
      </p:sp>
      <p:sp>
        <p:nvSpPr>
          <p:cNvPr id="5" name="4 CuadroTexto"/>
          <p:cNvSpPr txBox="1"/>
          <p:nvPr/>
        </p:nvSpPr>
        <p:spPr>
          <a:xfrm>
            <a:off x="899591" y="1124744"/>
            <a:ext cx="5256585" cy="369332"/>
          </a:xfrm>
          <a:prstGeom prst="rect">
            <a:avLst/>
          </a:prstGeom>
          <a:noFill/>
        </p:spPr>
        <p:txBody>
          <a:bodyPr wrap="square" rtlCol="0">
            <a:spAutoFit/>
          </a:bodyPr>
          <a:lstStyle/>
          <a:p>
            <a:r>
              <a:rPr lang="es-ES" dirty="0" smtClean="0"/>
              <a:t>BALANCE GENERAL HORIZONTAL</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2176756424"/>
              </p:ext>
            </p:extLst>
          </p:nvPr>
        </p:nvGraphicFramePr>
        <p:xfrm>
          <a:off x="539552" y="1772816"/>
          <a:ext cx="3168352" cy="4328922"/>
        </p:xfrm>
        <a:graphic>
          <a:graphicData uri="http://schemas.openxmlformats.org/drawingml/2006/table">
            <a:tbl>
              <a:tblPr firstRow="1" firstCol="1" bandRow="1"/>
              <a:tblGrid>
                <a:gridCol w="1526917"/>
                <a:gridCol w="916150"/>
                <a:gridCol w="725285"/>
              </a:tblGrid>
              <a:tr h="190500">
                <a:tc>
                  <a:txBody>
                    <a:bodyPr/>
                    <a:lstStyle/>
                    <a:p>
                      <a:endParaRPr lang="es-ES" sz="1000">
                        <a:effectLst/>
                        <a:latin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300" i="1">
                          <a:solidFill>
                            <a:srgbClr val="000000"/>
                          </a:solidFill>
                          <a:effectLst/>
                          <a:latin typeface="Calibri"/>
                          <a:ea typeface="Times New Roman"/>
                          <a:cs typeface="Times New Roman"/>
                        </a:rPr>
                        <a:t>2013</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300" i="1">
                          <a:solidFill>
                            <a:srgbClr val="000000"/>
                          </a:solidFill>
                          <a:effectLst/>
                          <a:latin typeface="Calibri"/>
                          <a:ea typeface="Times New Roman"/>
                          <a:cs typeface="Times New Roman"/>
                        </a:rPr>
                        <a:t>2014</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r>
              <a:tr h="190500">
                <a:tc>
                  <a:txBody>
                    <a:bodyPr/>
                    <a:lstStyle/>
                    <a:p>
                      <a:pPr algn="r">
                        <a:lnSpc>
                          <a:spcPct val="115000"/>
                        </a:lnSpc>
                        <a:spcAft>
                          <a:spcPts val="0"/>
                        </a:spcAft>
                      </a:pPr>
                      <a:r>
                        <a:rPr lang="es-ES" sz="1300" i="1">
                          <a:solidFill>
                            <a:srgbClr val="000000"/>
                          </a:solidFill>
                          <a:effectLst/>
                          <a:latin typeface="Calibri"/>
                          <a:ea typeface="Times New Roman"/>
                          <a:cs typeface="Times New Roman"/>
                        </a:rPr>
                        <a:t>Activos Corrientes</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FFFFFF"/>
                    </a:solidFill>
                  </a:tcPr>
                </a:tc>
                <a:tc>
                  <a:txBody>
                    <a:bodyPr/>
                    <a:lstStyle/>
                    <a:p>
                      <a:endParaRPr lang="es-ES" sz="1050" dirty="0">
                        <a:effectLst/>
                        <a:latin typeface="Arial" pitchFamily="34" charset="0"/>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endParaRPr lang="es-ES" sz="1050">
                        <a:effectLst/>
                        <a:latin typeface="Arial" pitchFamily="34" charset="0"/>
                        <a:cs typeface="Arial"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r>
              <a:tr h="190500">
                <a:tc>
                  <a:txBody>
                    <a:bodyPr/>
                    <a:lstStyle/>
                    <a:p>
                      <a:pPr algn="r">
                        <a:lnSpc>
                          <a:spcPct val="115000"/>
                        </a:lnSpc>
                        <a:spcAft>
                          <a:spcPts val="0"/>
                        </a:spcAft>
                      </a:pPr>
                      <a:r>
                        <a:rPr lang="es-ES" sz="1300" i="1">
                          <a:solidFill>
                            <a:srgbClr val="000000"/>
                          </a:solidFill>
                          <a:effectLst/>
                          <a:latin typeface="Calibri"/>
                          <a:ea typeface="Times New Roman"/>
                          <a:cs typeface="Times New Roman"/>
                        </a:rPr>
                        <a:t>Caja</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42,55%</a:t>
                      </a:r>
                      <a:endParaRPr lang="es-ES" sz="1200" dirty="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-38,49%</a:t>
                      </a:r>
                      <a:endParaRPr lang="es-ES" sz="1200">
                        <a:effectLst/>
                        <a:latin typeface="Arial" pitchFamily="34" charset="0"/>
                        <a:ea typeface="Calibri"/>
                        <a:cs typeface="Arial" pitchFamily="34" charset="0"/>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300" i="1">
                          <a:solidFill>
                            <a:srgbClr val="000000"/>
                          </a:solidFill>
                          <a:effectLst/>
                          <a:latin typeface="Calibri"/>
                          <a:ea typeface="Times New Roman"/>
                          <a:cs typeface="Times New Roman"/>
                        </a:rPr>
                        <a:t>Inventarios</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-4,59%</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16,00%</a:t>
                      </a:r>
                      <a:endParaRPr lang="es-ES" sz="1200" dirty="0">
                        <a:effectLst/>
                        <a:latin typeface="Arial" pitchFamily="34" charset="0"/>
                        <a:ea typeface="Calibri"/>
                        <a:cs typeface="Arial" pitchFamily="34" charset="0"/>
                      </a:endParaRPr>
                    </a:p>
                  </a:txBody>
                  <a:tcPr marL="68580" marR="68580" marT="0" marB="0">
                    <a:lnL>
                      <a:noFill/>
                    </a:lnL>
                    <a:lnR>
                      <a:noFill/>
                    </a:lnR>
                    <a:lnT>
                      <a:noFill/>
                    </a:lnT>
                    <a:lnB>
                      <a:noFill/>
                    </a:lnB>
                    <a:solidFill>
                      <a:srgbClr val="EAF1DD"/>
                    </a:solidFill>
                  </a:tcPr>
                </a:tc>
              </a:tr>
              <a:tr h="190500">
                <a:tc>
                  <a:txBody>
                    <a:bodyPr/>
                    <a:lstStyle/>
                    <a:p>
                      <a:pPr algn="r">
                        <a:lnSpc>
                          <a:spcPct val="115000"/>
                        </a:lnSpc>
                        <a:spcAft>
                          <a:spcPts val="0"/>
                        </a:spcAft>
                      </a:pPr>
                      <a:r>
                        <a:rPr lang="es-ES" sz="1300" i="1">
                          <a:solidFill>
                            <a:srgbClr val="000000"/>
                          </a:solidFill>
                          <a:effectLst/>
                          <a:latin typeface="Calibri"/>
                          <a:ea typeface="Times New Roman"/>
                          <a:cs typeface="Times New Roman"/>
                        </a:rPr>
                        <a:t>Cuentas ´por Cobrar</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11,11%</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18,41%</a:t>
                      </a:r>
                      <a:endParaRPr lang="es-ES" sz="1200" dirty="0">
                        <a:effectLst/>
                        <a:latin typeface="Arial" pitchFamily="34" charset="0"/>
                        <a:ea typeface="Calibri"/>
                        <a:cs typeface="Arial" pitchFamily="34" charset="0"/>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300" i="1">
                          <a:solidFill>
                            <a:srgbClr val="000000"/>
                          </a:solidFill>
                          <a:effectLst/>
                          <a:latin typeface="Calibri"/>
                          <a:ea typeface="Times New Roman"/>
                          <a:cs typeface="Times New Roman"/>
                        </a:rPr>
                        <a:t>ACTIVO CORRIENTE</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10,47%</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6,60%</a:t>
                      </a:r>
                      <a:endParaRPr lang="es-ES" sz="1200" dirty="0">
                        <a:effectLst/>
                        <a:latin typeface="Arial" pitchFamily="34" charset="0"/>
                        <a:ea typeface="Calibri"/>
                        <a:cs typeface="Arial" pitchFamily="34" charset="0"/>
                      </a:endParaRPr>
                    </a:p>
                  </a:txBody>
                  <a:tcPr marL="68580" marR="68580" marT="0" marB="0">
                    <a:lnL>
                      <a:noFill/>
                    </a:lnL>
                    <a:lnR>
                      <a:noFill/>
                    </a:lnR>
                    <a:lnT>
                      <a:noFill/>
                    </a:lnT>
                    <a:lnB>
                      <a:noFill/>
                    </a:lnB>
                    <a:solidFill>
                      <a:srgbClr val="EAF1DD"/>
                    </a:solidFill>
                  </a:tcPr>
                </a:tc>
              </a:tr>
              <a:tr h="190500">
                <a:tc>
                  <a:txBody>
                    <a:bodyPr/>
                    <a:lstStyle/>
                    <a:p>
                      <a:pPr algn="r">
                        <a:lnSpc>
                          <a:spcPct val="115000"/>
                        </a:lnSpc>
                        <a:spcAft>
                          <a:spcPts val="0"/>
                        </a:spcAft>
                      </a:pPr>
                      <a:r>
                        <a:rPr lang="es-ES" sz="1300" i="1">
                          <a:solidFill>
                            <a:srgbClr val="000000"/>
                          </a:solidFill>
                          <a:effectLst/>
                          <a:latin typeface="Calibri"/>
                          <a:ea typeface="Times New Roman"/>
                          <a:cs typeface="Times New Roman"/>
                        </a:rPr>
                        <a:t>ACTIVO FIJO</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38,91%</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-21,49%</a:t>
                      </a:r>
                      <a:endParaRPr lang="es-ES" sz="1200">
                        <a:effectLst/>
                        <a:latin typeface="Arial" pitchFamily="34" charset="0"/>
                        <a:ea typeface="Calibri"/>
                        <a:cs typeface="Arial" pitchFamily="34" charset="0"/>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300" i="1">
                          <a:solidFill>
                            <a:srgbClr val="000000"/>
                          </a:solidFill>
                          <a:effectLst/>
                          <a:latin typeface="Calibri"/>
                          <a:ea typeface="Times New Roman"/>
                          <a:cs typeface="Times New Roman"/>
                        </a:rPr>
                        <a:t>ACTIVO TOTAL</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19,25%</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-3,49%</a:t>
                      </a:r>
                      <a:endParaRPr lang="es-ES" sz="1200">
                        <a:effectLst/>
                        <a:latin typeface="Arial" pitchFamily="34" charset="0"/>
                        <a:ea typeface="Calibri"/>
                        <a:cs typeface="Arial" pitchFamily="34" charset="0"/>
                      </a:endParaRPr>
                    </a:p>
                  </a:txBody>
                  <a:tcPr marL="68580" marR="68580" marT="0" marB="0">
                    <a:lnL>
                      <a:noFill/>
                    </a:lnL>
                    <a:lnR>
                      <a:noFill/>
                    </a:lnR>
                    <a:lnT>
                      <a:noFill/>
                    </a:lnT>
                    <a:lnB>
                      <a:noFill/>
                    </a:lnB>
                    <a:solidFill>
                      <a:srgbClr val="EAF1DD"/>
                    </a:solidFill>
                  </a:tcPr>
                </a:tc>
              </a:tr>
              <a:tr h="190500">
                <a:tc>
                  <a:txBody>
                    <a:bodyPr/>
                    <a:lstStyle/>
                    <a:p>
                      <a:pPr algn="r">
                        <a:lnSpc>
                          <a:spcPct val="115000"/>
                        </a:lnSpc>
                        <a:spcAft>
                          <a:spcPts val="0"/>
                        </a:spcAft>
                      </a:pPr>
                      <a:r>
                        <a:rPr lang="es-ES" sz="1300" i="1">
                          <a:solidFill>
                            <a:srgbClr val="000000"/>
                          </a:solidFill>
                          <a:effectLst/>
                          <a:latin typeface="Calibri"/>
                          <a:ea typeface="Times New Roman"/>
                          <a:cs typeface="Times New Roman"/>
                        </a:rPr>
                        <a:t>Pasivos</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endParaRPr lang="es-ES" sz="1050">
                        <a:effectLst/>
                        <a:latin typeface="Arial" pitchFamily="34" charset="0"/>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endParaRPr lang="es-ES" sz="1050" dirty="0">
                        <a:effectLst/>
                        <a:latin typeface="Arial" pitchFamily="34" charset="0"/>
                        <a:cs typeface="Arial" pitchFamily="34" charset="0"/>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300" i="1">
                          <a:solidFill>
                            <a:srgbClr val="000000"/>
                          </a:solidFill>
                          <a:effectLst/>
                          <a:latin typeface="Calibri"/>
                          <a:ea typeface="Times New Roman"/>
                          <a:cs typeface="Times New Roman"/>
                        </a:rPr>
                        <a:t>PASIVO CORRIENTE</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28,91%</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28,61%</a:t>
                      </a:r>
                      <a:endParaRPr lang="es-ES" sz="1200" dirty="0">
                        <a:effectLst/>
                        <a:latin typeface="Arial" pitchFamily="34" charset="0"/>
                        <a:ea typeface="Calibri"/>
                        <a:cs typeface="Arial" pitchFamily="34" charset="0"/>
                      </a:endParaRPr>
                    </a:p>
                  </a:txBody>
                  <a:tcPr marL="68580" marR="68580" marT="0" marB="0">
                    <a:lnL>
                      <a:noFill/>
                    </a:lnL>
                    <a:lnR>
                      <a:noFill/>
                    </a:lnR>
                    <a:lnT>
                      <a:noFill/>
                    </a:lnT>
                    <a:lnB>
                      <a:noFill/>
                    </a:lnB>
                    <a:solidFill>
                      <a:srgbClr val="EAF1DD"/>
                    </a:solidFill>
                  </a:tcPr>
                </a:tc>
              </a:tr>
              <a:tr h="190500">
                <a:tc>
                  <a:txBody>
                    <a:bodyPr/>
                    <a:lstStyle/>
                    <a:p>
                      <a:pPr algn="r">
                        <a:lnSpc>
                          <a:spcPct val="115000"/>
                        </a:lnSpc>
                        <a:spcAft>
                          <a:spcPts val="0"/>
                        </a:spcAft>
                      </a:pPr>
                      <a:r>
                        <a:rPr lang="es-ES" sz="1300" i="1">
                          <a:solidFill>
                            <a:srgbClr val="000000"/>
                          </a:solidFill>
                          <a:effectLst/>
                          <a:latin typeface="Calibri"/>
                          <a:ea typeface="Times New Roman"/>
                          <a:cs typeface="Times New Roman"/>
                        </a:rPr>
                        <a:t>PASIVO NO CORRIENTE</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-2,12%</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17,01%</a:t>
                      </a:r>
                      <a:endParaRPr lang="es-ES" sz="1200" dirty="0">
                        <a:effectLst/>
                        <a:latin typeface="Arial" pitchFamily="34" charset="0"/>
                        <a:ea typeface="Calibri"/>
                        <a:cs typeface="Arial" pitchFamily="34" charset="0"/>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300" i="1">
                          <a:solidFill>
                            <a:srgbClr val="000000"/>
                          </a:solidFill>
                          <a:effectLst/>
                          <a:latin typeface="Calibri"/>
                          <a:ea typeface="Times New Roman"/>
                          <a:cs typeface="Times New Roman"/>
                        </a:rPr>
                        <a:t>PASIVO TOTAL</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12,15%</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23,14%</a:t>
                      </a:r>
                      <a:endParaRPr lang="es-ES" sz="1200">
                        <a:effectLst/>
                        <a:latin typeface="Arial" pitchFamily="34" charset="0"/>
                        <a:ea typeface="Calibri"/>
                        <a:cs typeface="Arial" pitchFamily="34" charset="0"/>
                      </a:endParaRPr>
                    </a:p>
                  </a:txBody>
                  <a:tcPr marL="68580" marR="68580" marT="0" marB="0">
                    <a:lnL>
                      <a:noFill/>
                    </a:lnL>
                    <a:lnR>
                      <a:noFill/>
                    </a:lnR>
                    <a:lnT>
                      <a:noFill/>
                    </a:lnT>
                    <a:lnB>
                      <a:noFill/>
                    </a:lnB>
                    <a:solidFill>
                      <a:srgbClr val="EAF1DD"/>
                    </a:solidFill>
                  </a:tcPr>
                </a:tc>
              </a:tr>
              <a:tr h="190500">
                <a:tc>
                  <a:txBody>
                    <a:bodyPr/>
                    <a:lstStyle/>
                    <a:p>
                      <a:pPr algn="r">
                        <a:lnSpc>
                          <a:spcPct val="115000"/>
                        </a:lnSpc>
                        <a:spcAft>
                          <a:spcPts val="0"/>
                        </a:spcAft>
                      </a:pPr>
                      <a:r>
                        <a:rPr lang="es-ES" sz="1300" i="1">
                          <a:solidFill>
                            <a:srgbClr val="000000"/>
                          </a:solidFill>
                          <a:effectLst/>
                          <a:latin typeface="Calibri"/>
                          <a:ea typeface="Times New Roman"/>
                          <a:cs typeface="Times New Roman"/>
                        </a:rPr>
                        <a:t>Patrimonio</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endParaRPr lang="es-ES" sz="1050">
                        <a:effectLst/>
                        <a:latin typeface="Arial" pitchFamily="34" charset="0"/>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endParaRPr lang="es-ES" sz="1050">
                        <a:effectLst/>
                        <a:latin typeface="Arial" pitchFamily="34" charset="0"/>
                        <a:cs typeface="Arial" pitchFamily="34" charset="0"/>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300" i="1">
                          <a:solidFill>
                            <a:srgbClr val="000000"/>
                          </a:solidFill>
                          <a:effectLst/>
                          <a:latin typeface="Calibri"/>
                          <a:ea typeface="Times New Roman"/>
                          <a:cs typeface="Times New Roman"/>
                        </a:rPr>
                        <a:t>Capital</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39,41%</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-44,35%</a:t>
                      </a:r>
                      <a:endParaRPr lang="es-ES" sz="1200">
                        <a:effectLst/>
                        <a:latin typeface="Arial" pitchFamily="34" charset="0"/>
                        <a:ea typeface="Calibri"/>
                        <a:cs typeface="Arial" pitchFamily="34" charset="0"/>
                      </a:endParaRPr>
                    </a:p>
                  </a:txBody>
                  <a:tcPr marL="68580" marR="68580" marT="0" marB="0">
                    <a:lnL>
                      <a:noFill/>
                    </a:lnL>
                    <a:lnR>
                      <a:noFill/>
                    </a:lnR>
                    <a:lnT>
                      <a:noFill/>
                    </a:lnT>
                    <a:lnB>
                      <a:noFill/>
                    </a:lnB>
                    <a:solidFill>
                      <a:srgbClr val="EAF1DD"/>
                    </a:solidFill>
                  </a:tcPr>
                </a:tc>
              </a:tr>
              <a:tr h="190500">
                <a:tc>
                  <a:txBody>
                    <a:bodyPr/>
                    <a:lstStyle/>
                    <a:p>
                      <a:pPr algn="r">
                        <a:lnSpc>
                          <a:spcPct val="115000"/>
                        </a:lnSpc>
                        <a:spcAft>
                          <a:spcPts val="0"/>
                        </a:spcAft>
                      </a:pPr>
                      <a:r>
                        <a:rPr lang="es-ES" sz="1300" i="1">
                          <a:solidFill>
                            <a:srgbClr val="000000"/>
                          </a:solidFill>
                          <a:effectLst/>
                          <a:latin typeface="Calibri"/>
                          <a:ea typeface="Times New Roman"/>
                          <a:cs typeface="Times New Roman"/>
                        </a:rPr>
                        <a:t>Utilidades</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30,59%</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-81,55%</a:t>
                      </a:r>
                      <a:endParaRPr lang="es-ES" sz="1200" dirty="0">
                        <a:effectLst/>
                        <a:latin typeface="Arial" pitchFamily="34" charset="0"/>
                        <a:ea typeface="Calibri"/>
                        <a:cs typeface="Arial" pitchFamily="34" charset="0"/>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300" i="1">
                          <a:solidFill>
                            <a:srgbClr val="000000"/>
                          </a:solidFill>
                          <a:effectLst/>
                          <a:latin typeface="Calibri"/>
                          <a:ea typeface="Times New Roman"/>
                          <a:cs typeface="Times New Roman"/>
                        </a:rPr>
                        <a:t>PATRIMONIO TOTAL</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36,41%</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-56,45%</a:t>
                      </a:r>
                      <a:endParaRPr lang="es-ES" sz="1200">
                        <a:effectLst/>
                        <a:latin typeface="Arial" pitchFamily="34" charset="0"/>
                        <a:ea typeface="Calibri"/>
                        <a:cs typeface="Arial" pitchFamily="34" charset="0"/>
                      </a:endParaRPr>
                    </a:p>
                  </a:txBody>
                  <a:tcPr marL="68580" marR="68580" marT="0" marB="0">
                    <a:lnL>
                      <a:noFill/>
                    </a:lnL>
                    <a:lnR>
                      <a:noFill/>
                    </a:lnR>
                    <a:lnT>
                      <a:noFill/>
                    </a:lnT>
                    <a:lnB>
                      <a:noFill/>
                    </a:lnB>
                    <a:solidFill>
                      <a:srgbClr val="EAF1DD"/>
                    </a:solidFill>
                  </a:tcPr>
                </a:tc>
              </a:tr>
              <a:tr h="190500">
                <a:tc>
                  <a:txBody>
                    <a:bodyPr/>
                    <a:lstStyle/>
                    <a:p>
                      <a:pPr algn="r">
                        <a:lnSpc>
                          <a:spcPct val="115000"/>
                        </a:lnSpc>
                        <a:spcAft>
                          <a:spcPts val="0"/>
                        </a:spcAft>
                      </a:pPr>
                      <a:r>
                        <a:rPr lang="es-ES" sz="1300" i="1">
                          <a:solidFill>
                            <a:srgbClr val="000000"/>
                          </a:solidFill>
                          <a:effectLst/>
                          <a:latin typeface="Calibri"/>
                          <a:ea typeface="Times New Roman"/>
                          <a:cs typeface="Times New Roman"/>
                        </a:rPr>
                        <a:t>PASIVO Y PATRIMONIO</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19,25%</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-3,49%</a:t>
                      </a:r>
                      <a:endParaRPr lang="es-ES" sz="1200" dirty="0">
                        <a:effectLst/>
                        <a:latin typeface="Arial" pitchFamily="34" charset="0"/>
                        <a:ea typeface="Calibri"/>
                        <a:cs typeface="Arial" pitchFamily="34" charset="0"/>
                      </a:endParaRPr>
                    </a:p>
                  </a:txBody>
                  <a:tcPr marL="68580" marR="68580" marT="0" marB="0">
                    <a:lnL>
                      <a:noFill/>
                    </a:lnL>
                    <a:lnR>
                      <a:noFill/>
                    </a:lnR>
                    <a:lnT>
                      <a:noFill/>
                    </a:lnT>
                    <a:lnB>
                      <a:noFill/>
                    </a:lnB>
                  </a:tcPr>
                </a:tc>
              </a:tr>
            </a:tbl>
          </a:graphicData>
        </a:graphic>
      </p:graphicFrame>
      <p:pic>
        <p:nvPicPr>
          <p:cNvPr id="10241" name="Gráfico 24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988840"/>
            <a:ext cx="5099050" cy="410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6961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solidFill>
                  <a:schemeClr val="accent1">
                    <a:lumMod val="75000"/>
                  </a:schemeClr>
                </a:solidFill>
                <a:latin typeface="Arial" pitchFamily="34" charset="0"/>
                <a:cs typeface="Arial" pitchFamily="34" charset="0"/>
              </a:rPr>
              <a:t>PLANTEAMIENTO DEL PROBLEMA</a:t>
            </a:r>
            <a:endParaRPr lang="es-ES" sz="3600" dirty="0">
              <a:solidFill>
                <a:schemeClr val="accent1">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457200" y="1600200"/>
            <a:ext cx="8229600" cy="4709120"/>
          </a:xfrm>
        </p:spPr>
        <p:txBody>
          <a:bodyPr>
            <a:normAutofit fontScale="85000" lnSpcReduction="20000"/>
          </a:bodyPr>
          <a:lstStyle/>
          <a:p>
            <a:pPr marL="114300" indent="0" algn="just">
              <a:buNone/>
            </a:pPr>
            <a:r>
              <a:rPr lang="es-ES" sz="2700" dirty="0" smtClean="0">
                <a:latin typeface="Arial" pitchFamily="34" charset="0"/>
                <a:cs typeface="Arial" pitchFamily="34" charset="0"/>
              </a:rPr>
              <a:t>Las empresas PYMES y las microempresas constituyen, sin duda, la principal fuerza productiva del Ecuador, constituyen la mayoría dentro del tejido empresarial.</a:t>
            </a:r>
          </a:p>
          <a:p>
            <a:pPr marL="114300" indent="0">
              <a:buNone/>
            </a:pPr>
            <a:endParaRPr lang="es-ES" sz="2700" dirty="0" smtClean="0">
              <a:latin typeface="Arial" pitchFamily="34" charset="0"/>
              <a:cs typeface="Arial" pitchFamily="34" charset="0"/>
            </a:endParaRPr>
          </a:p>
          <a:p>
            <a:pPr marL="114300" indent="0">
              <a:buNone/>
            </a:pPr>
            <a:r>
              <a:rPr lang="es-ES" sz="2700" dirty="0" smtClean="0">
                <a:latin typeface="Arial" pitchFamily="34" charset="0"/>
                <a:cs typeface="Arial" pitchFamily="34" charset="0"/>
              </a:rPr>
              <a:t>Según Superintendencia de Compañías.</a:t>
            </a:r>
          </a:p>
          <a:p>
            <a:pPr marL="114300" indent="0" algn="just">
              <a:buNone/>
            </a:pPr>
            <a:r>
              <a:rPr lang="es-ES" sz="2700" dirty="0" smtClean="0">
                <a:latin typeface="Arial" pitchFamily="34" charset="0"/>
                <a:cs typeface="Arial" pitchFamily="34" charset="0"/>
              </a:rPr>
              <a:t>Las Pymes registran un 36%, mientras que las Microempresas representan el 60%.</a:t>
            </a:r>
          </a:p>
          <a:p>
            <a:pPr marL="114300" indent="0">
              <a:buNone/>
            </a:pPr>
            <a:endParaRPr lang="es-ES" sz="2700" dirty="0" smtClean="0">
              <a:latin typeface="Arial" pitchFamily="34" charset="0"/>
              <a:cs typeface="Arial" pitchFamily="34" charset="0"/>
            </a:endParaRPr>
          </a:p>
          <a:p>
            <a:pPr marL="114300" indent="0">
              <a:buNone/>
            </a:pPr>
            <a:r>
              <a:rPr lang="es-ES" sz="2700" dirty="0" smtClean="0">
                <a:latin typeface="Arial" pitchFamily="34" charset="0"/>
                <a:cs typeface="Arial" pitchFamily="34" charset="0"/>
              </a:rPr>
              <a:t>Según el INEC.</a:t>
            </a:r>
          </a:p>
          <a:p>
            <a:pPr marL="114300" indent="0" algn="just">
              <a:buNone/>
            </a:pPr>
            <a:r>
              <a:rPr lang="es-ES" sz="2700" dirty="0" smtClean="0">
                <a:latin typeface="Arial" pitchFamily="34" charset="0"/>
                <a:cs typeface="Arial" pitchFamily="34" charset="0"/>
              </a:rPr>
              <a:t>De acuerdo al Censo realizado en el año 2010, los establecimientos económicos llegan casi a medio millón, de los cuales el 95% corresponde a microempresas y el 4,3% a Pymes, según la definición que toma en cuenta el número de trabajadores.</a:t>
            </a:r>
          </a:p>
          <a:p>
            <a:pPr lvl="2">
              <a:buFont typeface="Wingdings" pitchFamily="2" charset="2"/>
              <a:buChar char="v"/>
            </a:pPr>
            <a:endParaRPr lang="es-ES" sz="2000" dirty="0">
              <a:latin typeface="Arial" pitchFamily="34" charset="0"/>
              <a:cs typeface="Arial" pitchFamily="34" charset="0"/>
            </a:endParaRPr>
          </a:p>
          <a:p>
            <a:pPr marL="914400" lvl="2" indent="0">
              <a:buNone/>
            </a:pPr>
            <a:endParaRPr lang="es-ES" sz="2000" dirty="0" smtClean="0">
              <a:latin typeface="Arial" pitchFamily="34" charset="0"/>
              <a:cs typeface="Arial" pitchFamily="34" charset="0"/>
            </a:endParaRPr>
          </a:p>
          <a:p>
            <a:pPr marL="0" indent="0">
              <a:buNone/>
            </a:pPr>
            <a:endParaRPr lang="es-ES" sz="2800" dirty="0" smtClean="0">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492896"/>
            <a:ext cx="2597879"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3842370"/>
            <a:ext cx="2230864"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5524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Autofit/>
          </a:bodyPr>
          <a:lstStyle/>
          <a:p>
            <a:r>
              <a:rPr lang="es-ES" sz="1800" b="1" dirty="0" smtClean="0">
                <a:solidFill>
                  <a:schemeClr val="accent1">
                    <a:lumMod val="75000"/>
                  </a:schemeClr>
                </a:solidFill>
                <a:latin typeface="Arial" pitchFamily="34" charset="0"/>
                <a:cs typeface="Arial" pitchFamily="34" charset="0"/>
              </a:rPr>
              <a:t>GESTIÓN FINANCIERA DE LAS PYMES DEL SECTOR SUR DEL DMQ.</a:t>
            </a:r>
            <a:endParaRPr lang="es-ES" sz="1800" b="1" dirty="0">
              <a:solidFill>
                <a:schemeClr val="accent1">
                  <a:lumMod val="75000"/>
                </a:schemeClr>
              </a:solidFill>
              <a:latin typeface="Arial" pitchFamily="34" charset="0"/>
              <a:cs typeface="Arial" pitchFamily="34" charset="0"/>
            </a:endParaRPr>
          </a:p>
        </p:txBody>
      </p:sp>
      <p:sp>
        <p:nvSpPr>
          <p:cNvPr id="5" name="4 CuadroTexto"/>
          <p:cNvSpPr txBox="1"/>
          <p:nvPr/>
        </p:nvSpPr>
        <p:spPr>
          <a:xfrm>
            <a:off x="899591" y="1124744"/>
            <a:ext cx="5256585" cy="369332"/>
          </a:xfrm>
          <a:prstGeom prst="rect">
            <a:avLst/>
          </a:prstGeom>
          <a:noFill/>
        </p:spPr>
        <p:txBody>
          <a:bodyPr wrap="square" rtlCol="0">
            <a:spAutoFit/>
          </a:bodyPr>
          <a:lstStyle/>
          <a:p>
            <a:r>
              <a:rPr lang="es-ES" dirty="0" smtClean="0"/>
              <a:t>BALANCE GENERAL HORIZONTAL</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4232899159"/>
              </p:ext>
            </p:extLst>
          </p:nvPr>
        </p:nvGraphicFramePr>
        <p:xfrm>
          <a:off x="539552" y="1772816"/>
          <a:ext cx="3168352" cy="4328922"/>
        </p:xfrm>
        <a:graphic>
          <a:graphicData uri="http://schemas.openxmlformats.org/drawingml/2006/table">
            <a:tbl>
              <a:tblPr firstRow="1" firstCol="1" bandRow="1"/>
              <a:tblGrid>
                <a:gridCol w="1526917"/>
                <a:gridCol w="916150"/>
                <a:gridCol w="725285"/>
              </a:tblGrid>
              <a:tr h="190500">
                <a:tc>
                  <a:txBody>
                    <a:bodyPr/>
                    <a:lstStyle/>
                    <a:p>
                      <a:endParaRPr lang="es-ES" sz="1000">
                        <a:effectLst/>
                        <a:latin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300" i="1">
                          <a:solidFill>
                            <a:srgbClr val="000000"/>
                          </a:solidFill>
                          <a:effectLst/>
                          <a:latin typeface="Calibri"/>
                          <a:ea typeface="Times New Roman"/>
                          <a:cs typeface="Times New Roman"/>
                        </a:rPr>
                        <a:t>2013</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300" i="1">
                          <a:solidFill>
                            <a:srgbClr val="000000"/>
                          </a:solidFill>
                          <a:effectLst/>
                          <a:latin typeface="Calibri"/>
                          <a:ea typeface="Times New Roman"/>
                          <a:cs typeface="Times New Roman"/>
                        </a:rPr>
                        <a:t>2014</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r>
              <a:tr h="190500">
                <a:tc>
                  <a:txBody>
                    <a:bodyPr/>
                    <a:lstStyle/>
                    <a:p>
                      <a:pPr algn="r">
                        <a:lnSpc>
                          <a:spcPct val="115000"/>
                        </a:lnSpc>
                        <a:spcAft>
                          <a:spcPts val="0"/>
                        </a:spcAft>
                      </a:pPr>
                      <a:r>
                        <a:rPr lang="es-ES" sz="1300" i="1">
                          <a:solidFill>
                            <a:srgbClr val="000000"/>
                          </a:solidFill>
                          <a:effectLst/>
                          <a:latin typeface="Calibri"/>
                          <a:ea typeface="Times New Roman"/>
                          <a:cs typeface="Times New Roman"/>
                        </a:rPr>
                        <a:t>Activos Corrientes</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FFFFFF"/>
                    </a:solidFill>
                  </a:tcPr>
                </a:tc>
                <a:tc>
                  <a:txBody>
                    <a:bodyPr/>
                    <a:lstStyle/>
                    <a:p>
                      <a:endParaRPr lang="es-ES" sz="1050" dirty="0">
                        <a:effectLst/>
                        <a:latin typeface="Arial" pitchFamily="34" charset="0"/>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endParaRPr lang="es-ES" sz="1050">
                        <a:effectLst/>
                        <a:latin typeface="Arial" pitchFamily="34" charset="0"/>
                        <a:cs typeface="Arial"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r>
              <a:tr h="190500">
                <a:tc>
                  <a:txBody>
                    <a:bodyPr/>
                    <a:lstStyle/>
                    <a:p>
                      <a:pPr algn="r">
                        <a:lnSpc>
                          <a:spcPct val="115000"/>
                        </a:lnSpc>
                        <a:spcAft>
                          <a:spcPts val="0"/>
                        </a:spcAft>
                      </a:pPr>
                      <a:r>
                        <a:rPr lang="es-ES" sz="1300" i="1">
                          <a:solidFill>
                            <a:srgbClr val="000000"/>
                          </a:solidFill>
                          <a:effectLst/>
                          <a:latin typeface="Calibri"/>
                          <a:ea typeface="Times New Roman"/>
                          <a:cs typeface="Times New Roman"/>
                        </a:rPr>
                        <a:t>Caja</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42,55%</a:t>
                      </a:r>
                      <a:endParaRPr lang="es-ES" sz="1200" dirty="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-38,49%</a:t>
                      </a:r>
                      <a:endParaRPr lang="es-ES" sz="1200">
                        <a:effectLst/>
                        <a:latin typeface="Arial" pitchFamily="34" charset="0"/>
                        <a:ea typeface="Calibri"/>
                        <a:cs typeface="Arial" pitchFamily="34" charset="0"/>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300" i="1">
                          <a:solidFill>
                            <a:srgbClr val="000000"/>
                          </a:solidFill>
                          <a:effectLst/>
                          <a:latin typeface="Calibri"/>
                          <a:ea typeface="Times New Roman"/>
                          <a:cs typeface="Times New Roman"/>
                        </a:rPr>
                        <a:t>Inventarios</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-4,59%</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16,00%</a:t>
                      </a:r>
                      <a:endParaRPr lang="es-ES" sz="1200" dirty="0">
                        <a:effectLst/>
                        <a:latin typeface="Arial" pitchFamily="34" charset="0"/>
                        <a:ea typeface="Calibri"/>
                        <a:cs typeface="Arial" pitchFamily="34" charset="0"/>
                      </a:endParaRPr>
                    </a:p>
                  </a:txBody>
                  <a:tcPr marL="68580" marR="68580" marT="0" marB="0">
                    <a:lnL>
                      <a:noFill/>
                    </a:lnL>
                    <a:lnR>
                      <a:noFill/>
                    </a:lnR>
                    <a:lnT>
                      <a:noFill/>
                    </a:lnT>
                    <a:lnB>
                      <a:noFill/>
                    </a:lnB>
                    <a:solidFill>
                      <a:srgbClr val="EAF1DD"/>
                    </a:solidFill>
                  </a:tcPr>
                </a:tc>
              </a:tr>
              <a:tr h="190500">
                <a:tc>
                  <a:txBody>
                    <a:bodyPr/>
                    <a:lstStyle/>
                    <a:p>
                      <a:pPr algn="r">
                        <a:lnSpc>
                          <a:spcPct val="115000"/>
                        </a:lnSpc>
                        <a:spcAft>
                          <a:spcPts val="0"/>
                        </a:spcAft>
                      </a:pPr>
                      <a:r>
                        <a:rPr lang="es-ES" sz="1300" i="1">
                          <a:solidFill>
                            <a:srgbClr val="000000"/>
                          </a:solidFill>
                          <a:effectLst/>
                          <a:latin typeface="Calibri"/>
                          <a:ea typeface="Times New Roman"/>
                          <a:cs typeface="Times New Roman"/>
                        </a:rPr>
                        <a:t>Cuentas ´por Cobrar</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11,11%</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18,41%</a:t>
                      </a:r>
                      <a:endParaRPr lang="es-ES" sz="1200" dirty="0">
                        <a:effectLst/>
                        <a:latin typeface="Arial" pitchFamily="34" charset="0"/>
                        <a:ea typeface="Calibri"/>
                        <a:cs typeface="Arial" pitchFamily="34" charset="0"/>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300" i="1">
                          <a:solidFill>
                            <a:srgbClr val="000000"/>
                          </a:solidFill>
                          <a:effectLst/>
                          <a:latin typeface="Calibri"/>
                          <a:ea typeface="Times New Roman"/>
                          <a:cs typeface="Times New Roman"/>
                        </a:rPr>
                        <a:t>ACTIVO CORRIENTE</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10,47%</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6,60%</a:t>
                      </a:r>
                      <a:endParaRPr lang="es-ES" sz="1200" dirty="0">
                        <a:effectLst/>
                        <a:latin typeface="Arial" pitchFamily="34" charset="0"/>
                        <a:ea typeface="Calibri"/>
                        <a:cs typeface="Arial" pitchFamily="34" charset="0"/>
                      </a:endParaRPr>
                    </a:p>
                  </a:txBody>
                  <a:tcPr marL="68580" marR="68580" marT="0" marB="0">
                    <a:lnL>
                      <a:noFill/>
                    </a:lnL>
                    <a:lnR>
                      <a:noFill/>
                    </a:lnR>
                    <a:lnT>
                      <a:noFill/>
                    </a:lnT>
                    <a:lnB>
                      <a:noFill/>
                    </a:lnB>
                    <a:solidFill>
                      <a:srgbClr val="EAF1DD"/>
                    </a:solidFill>
                  </a:tcPr>
                </a:tc>
              </a:tr>
              <a:tr h="190500">
                <a:tc>
                  <a:txBody>
                    <a:bodyPr/>
                    <a:lstStyle/>
                    <a:p>
                      <a:pPr algn="r">
                        <a:lnSpc>
                          <a:spcPct val="115000"/>
                        </a:lnSpc>
                        <a:spcAft>
                          <a:spcPts val="0"/>
                        </a:spcAft>
                      </a:pPr>
                      <a:r>
                        <a:rPr lang="es-ES" sz="1300" i="1">
                          <a:solidFill>
                            <a:srgbClr val="000000"/>
                          </a:solidFill>
                          <a:effectLst/>
                          <a:latin typeface="Calibri"/>
                          <a:ea typeface="Times New Roman"/>
                          <a:cs typeface="Times New Roman"/>
                        </a:rPr>
                        <a:t>ACTIVO FIJO</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38,91%</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-21,49%</a:t>
                      </a:r>
                      <a:endParaRPr lang="es-ES" sz="1200">
                        <a:effectLst/>
                        <a:latin typeface="Arial" pitchFamily="34" charset="0"/>
                        <a:ea typeface="Calibri"/>
                        <a:cs typeface="Arial" pitchFamily="34" charset="0"/>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300" i="1">
                          <a:solidFill>
                            <a:srgbClr val="000000"/>
                          </a:solidFill>
                          <a:effectLst/>
                          <a:latin typeface="Calibri"/>
                          <a:ea typeface="Times New Roman"/>
                          <a:cs typeface="Times New Roman"/>
                        </a:rPr>
                        <a:t>ACTIVO TOTAL</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19,25%</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-3,49%</a:t>
                      </a:r>
                      <a:endParaRPr lang="es-ES" sz="1200">
                        <a:effectLst/>
                        <a:latin typeface="Arial" pitchFamily="34" charset="0"/>
                        <a:ea typeface="Calibri"/>
                        <a:cs typeface="Arial" pitchFamily="34" charset="0"/>
                      </a:endParaRPr>
                    </a:p>
                  </a:txBody>
                  <a:tcPr marL="68580" marR="68580" marT="0" marB="0">
                    <a:lnL>
                      <a:noFill/>
                    </a:lnL>
                    <a:lnR>
                      <a:noFill/>
                    </a:lnR>
                    <a:lnT>
                      <a:noFill/>
                    </a:lnT>
                    <a:lnB>
                      <a:noFill/>
                    </a:lnB>
                    <a:solidFill>
                      <a:srgbClr val="EAF1DD"/>
                    </a:solidFill>
                  </a:tcPr>
                </a:tc>
              </a:tr>
              <a:tr h="190500">
                <a:tc>
                  <a:txBody>
                    <a:bodyPr/>
                    <a:lstStyle/>
                    <a:p>
                      <a:pPr algn="r">
                        <a:lnSpc>
                          <a:spcPct val="115000"/>
                        </a:lnSpc>
                        <a:spcAft>
                          <a:spcPts val="0"/>
                        </a:spcAft>
                      </a:pPr>
                      <a:r>
                        <a:rPr lang="es-ES" sz="1300" i="1">
                          <a:solidFill>
                            <a:srgbClr val="000000"/>
                          </a:solidFill>
                          <a:effectLst/>
                          <a:latin typeface="Calibri"/>
                          <a:ea typeface="Times New Roman"/>
                          <a:cs typeface="Times New Roman"/>
                        </a:rPr>
                        <a:t>Pasivos</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endParaRPr lang="es-ES" sz="1050">
                        <a:effectLst/>
                        <a:latin typeface="Arial" pitchFamily="34" charset="0"/>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endParaRPr lang="es-ES" sz="1050" dirty="0">
                        <a:effectLst/>
                        <a:latin typeface="Arial" pitchFamily="34" charset="0"/>
                        <a:cs typeface="Arial" pitchFamily="34" charset="0"/>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300" i="1">
                          <a:solidFill>
                            <a:srgbClr val="000000"/>
                          </a:solidFill>
                          <a:effectLst/>
                          <a:latin typeface="Calibri"/>
                          <a:ea typeface="Times New Roman"/>
                          <a:cs typeface="Times New Roman"/>
                        </a:rPr>
                        <a:t>PASIVO CORRIENTE</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28,91%</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28,61%</a:t>
                      </a:r>
                      <a:endParaRPr lang="es-ES" sz="1200" dirty="0">
                        <a:effectLst/>
                        <a:latin typeface="Arial" pitchFamily="34" charset="0"/>
                        <a:ea typeface="Calibri"/>
                        <a:cs typeface="Arial" pitchFamily="34" charset="0"/>
                      </a:endParaRPr>
                    </a:p>
                  </a:txBody>
                  <a:tcPr marL="68580" marR="68580" marT="0" marB="0">
                    <a:lnL>
                      <a:noFill/>
                    </a:lnL>
                    <a:lnR>
                      <a:noFill/>
                    </a:lnR>
                    <a:lnT>
                      <a:noFill/>
                    </a:lnT>
                    <a:lnB>
                      <a:noFill/>
                    </a:lnB>
                    <a:solidFill>
                      <a:srgbClr val="EAF1DD"/>
                    </a:solidFill>
                  </a:tcPr>
                </a:tc>
              </a:tr>
              <a:tr h="190500">
                <a:tc>
                  <a:txBody>
                    <a:bodyPr/>
                    <a:lstStyle/>
                    <a:p>
                      <a:pPr algn="r">
                        <a:lnSpc>
                          <a:spcPct val="115000"/>
                        </a:lnSpc>
                        <a:spcAft>
                          <a:spcPts val="0"/>
                        </a:spcAft>
                      </a:pPr>
                      <a:r>
                        <a:rPr lang="es-ES" sz="1300" i="1">
                          <a:solidFill>
                            <a:srgbClr val="000000"/>
                          </a:solidFill>
                          <a:effectLst/>
                          <a:latin typeface="Calibri"/>
                          <a:ea typeface="Times New Roman"/>
                          <a:cs typeface="Times New Roman"/>
                        </a:rPr>
                        <a:t>PASIVO NO CORRIENTE</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-2,12%</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17,01%</a:t>
                      </a:r>
                      <a:endParaRPr lang="es-ES" sz="1200" dirty="0">
                        <a:effectLst/>
                        <a:latin typeface="Arial" pitchFamily="34" charset="0"/>
                        <a:ea typeface="Calibri"/>
                        <a:cs typeface="Arial" pitchFamily="34" charset="0"/>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300" i="1">
                          <a:solidFill>
                            <a:srgbClr val="000000"/>
                          </a:solidFill>
                          <a:effectLst/>
                          <a:latin typeface="Calibri"/>
                          <a:ea typeface="Times New Roman"/>
                          <a:cs typeface="Times New Roman"/>
                        </a:rPr>
                        <a:t>PASIVO TOTAL</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12,15%</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23,14%</a:t>
                      </a:r>
                      <a:endParaRPr lang="es-ES" sz="1200">
                        <a:effectLst/>
                        <a:latin typeface="Arial" pitchFamily="34" charset="0"/>
                        <a:ea typeface="Calibri"/>
                        <a:cs typeface="Arial" pitchFamily="34" charset="0"/>
                      </a:endParaRPr>
                    </a:p>
                  </a:txBody>
                  <a:tcPr marL="68580" marR="68580" marT="0" marB="0">
                    <a:lnL>
                      <a:noFill/>
                    </a:lnL>
                    <a:lnR>
                      <a:noFill/>
                    </a:lnR>
                    <a:lnT>
                      <a:noFill/>
                    </a:lnT>
                    <a:lnB>
                      <a:noFill/>
                    </a:lnB>
                    <a:solidFill>
                      <a:srgbClr val="EAF1DD"/>
                    </a:solidFill>
                  </a:tcPr>
                </a:tc>
              </a:tr>
              <a:tr h="190500">
                <a:tc>
                  <a:txBody>
                    <a:bodyPr/>
                    <a:lstStyle/>
                    <a:p>
                      <a:pPr algn="r">
                        <a:lnSpc>
                          <a:spcPct val="115000"/>
                        </a:lnSpc>
                        <a:spcAft>
                          <a:spcPts val="0"/>
                        </a:spcAft>
                      </a:pPr>
                      <a:r>
                        <a:rPr lang="es-ES" sz="1300" i="1">
                          <a:solidFill>
                            <a:srgbClr val="000000"/>
                          </a:solidFill>
                          <a:effectLst/>
                          <a:latin typeface="Calibri"/>
                          <a:ea typeface="Times New Roman"/>
                          <a:cs typeface="Times New Roman"/>
                        </a:rPr>
                        <a:t>Patrimonio</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endParaRPr lang="es-ES" sz="1050">
                        <a:effectLst/>
                        <a:latin typeface="Arial" pitchFamily="34" charset="0"/>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endParaRPr lang="es-ES" sz="1050">
                        <a:effectLst/>
                        <a:latin typeface="Arial" pitchFamily="34" charset="0"/>
                        <a:cs typeface="Arial" pitchFamily="34" charset="0"/>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300" i="1">
                          <a:solidFill>
                            <a:srgbClr val="000000"/>
                          </a:solidFill>
                          <a:effectLst/>
                          <a:latin typeface="Calibri"/>
                          <a:ea typeface="Times New Roman"/>
                          <a:cs typeface="Times New Roman"/>
                        </a:rPr>
                        <a:t>Capital</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39,41%</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-44,35%</a:t>
                      </a:r>
                      <a:endParaRPr lang="es-ES" sz="1200">
                        <a:effectLst/>
                        <a:latin typeface="Arial" pitchFamily="34" charset="0"/>
                        <a:ea typeface="Calibri"/>
                        <a:cs typeface="Arial" pitchFamily="34" charset="0"/>
                      </a:endParaRPr>
                    </a:p>
                  </a:txBody>
                  <a:tcPr marL="68580" marR="68580" marT="0" marB="0">
                    <a:lnL>
                      <a:noFill/>
                    </a:lnL>
                    <a:lnR>
                      <a:noFill/>
                    </a:lnR>
                    <a:lnT>
                      <a:noFill/>
                    </a:lnT>
                    <a:lnB>
                      <a:noFill/>
                    </a:lnB>
                    <a:solidFill>
                      <a:srgbClr val="EAF1DD"/>
                    </a:solidFill>
                  </a:tcPr>
                </a:tc>
              </a:tr>
              <a:tr h="190500">
                <a:tc>
                  <a:txBody>
                    <a:bodyPr/>
                    <a:lstStyle/>
                    <a:p>
                      <a:pPr algn="r">
                        <a:lnSpc>
                          <a:spcPct val="115000"/>
                        </a:lnSpc>
                        <a:spcAft>
                          <a:spcPts val="0"/>
                        </a:spcAft>
                      </a:pPr>
                      <a:r>
                        <a:rPr lang="es-ES" sz="1300" i="1">
                          <a:solidFill>
                            <a:srgbClr val="000000"/>
                          </a:solidFill>
                          <a:effectLst/>
                          <a:latin typeface="Calibri"/>
                          <a:ea typeface="Times New Roman"/>
                          <a:cs typeface="Times New Roman"/>
                        </a:rPr>
                        <a:t>Utilidades</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30,59%</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-81,55%</a:t>
                      </a:r>
                      <a:endParaRPr lang="es-ES" sz="1200" dirty="0">
                        <a:effectLst/>
                        <a:latin typeface="Arial" pitchFamily="34" charset="0"/>
                        <a:ea typeface="Calibri"/>
                        <a:cs typeface="Arial" pitchFamily="34" charset="0"/>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300" i="1">
                          <a:solidFill>
                            <a:srgbClr val="000000"/>
                          </a:solidFill>
                          <a:effectLst/>
                          <a:latin typeface="Calibri"/>
                          <a:ea typeface="Times New Roman"/>
                          <a:cs typeface="Times New Roman"/>
                        </a:rPr>
                        <a:t>PATRIMONIO TOTAL</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36,41%</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-56,45%</a:t>
                      </a:r>
                      <a:endParaRPr lang="es-ES" sz="1200">
                        <a:effectLst/>
                        <a:latin typeface="Arial" pitchFamily="34" charset="0"/>
                        <a:ea typeface="Calibri"/>
                        <a:cs typeface="Arial" pitchFamily="34" charset="0"/>
                      </a:endParaRPr>
                    </a:p>
                  </a:txBody>
                  <a:tcPr marL="68580" marR="68580" marT="0" marB="0">
                    <a:lnL>
                      <a:noFill/>
                    </a:lnL>
                    <a:lnR>
                      <a:noFill/>
                    </a:lnR>
                    <a:lnT>
                      <a:noFill/>
                    </a:lnT>
                    <a:lnB>
                      <a:noFill/>
                    </a:lnB>
                    <a:solidFill>
                      <a:srgbClr val="EAF1DD"/>
                    </a:solidFill>
                  </a:tcPr>
                </a:tc>
              </a:tr>
              <a:tr h="190500">
                <a:tc>
                  <a:txBody>
                    <a:bodyPr/>
                    <a:lstStyle/>
                    <a:p>
                      <a:pPr algn="r">
                        <a:lnSpc>
                          <a:spcPct val="115000"/>
                        </a:lnSpc>
                        <a:spcAft>
                          <a:spcPts val="0"/>
                        </a:spcAft>
                      </a:pPr>
                      <a:r>
                        <a:rPr lang="es-ES" sz="1300" i="1">
                          <a:solidFill>
                            <a:srgbClr val="000000"/>
                          </a:solidFill>
                          <a:effectLst/>
                          <a:latin typeface="Calibri"/>
                          <a:ea typeface="Times New Roman"/>
                          <a:cs typeface="Times New Roman"/>
                        </a:rPr>
                        <a:t>PASIVO Y PATRIMONIO</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19,25%</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-3,49%</a:t>
                      </a:r>
                      <a:endParaRPr lang="es-ES" sz="1200" dirty="0">
                        <a:effectLst/>
                        <a:latin typeface="Arial" pitchFamily="34" charset="0"/>
                        <a:ea typeface="Calibri"/>
                        <a:cs typeface="Arial" pitchFamily="34" charset="0"/>
                      </a:endParaRPr>
                    </a:p>
                  </a:txBody>
                  <a:tcPr marL="68580" marR="68580" marT="0" marB="0">
                    <a:lnL>
                      <a:noFill/>
                    </a:lnL>
                    <a:lnR>
                      <a:noFill/>
                    </a:lnR>
                    <a:lnT>
                      <a:noFill/>
                    </a:lnT>
                    <a:lnB>
                      <a:noFill/>
                    </a:lnB>
                  </a:tcPr>
                </a:tc>
              </a:tr>
            </a:tbl>
          </a:graphicData>
        </a:graphic>
      </p:graphicFrame>
      <p:pic>
        <p:nvPicPr>
          <p:cNvPr id="10241" name="Gráfico 24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988840"/>
            <a:ext cx="5099050" cy="410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45344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Autofit/>
          </a:bodyPr>
          <a:lstStyle/>
          <a:p>
            <a:r>
              <a:rPr lang="es-ES" sz="1800" b="1" dirty="0" smtClean="0">
                <a:solidFill>
                  <a:schemeClr val="accent1">
                    <a:lumMod val="75000"/>
                  </a:schemeClr>
                </a:solidFill>
                <a:latin typeface="Arial" pitchFamily="34" charset="0"/>
                <a:cs typeface="Arial" pitchFamily="34" charset="0"/>
              </a:rPr>
              <a:t>GESTIÓN FINANCIERA DE LAS PYMES DEL SECTOR SUR DEL DMQ.</a:t>
            </a:r>
            <a:endParaRPr lang="es-ES" sz="1800" b="1" dirty="0">
              <a:solidFill>
                <a:schemeClr val="accent1">
                  <a:lumMod val="75000"/>
                </a:schemeClr>
              </a:solidFill>
              <a:latin typeface="Arial" pitchFamily="34" charset="0"/>
              <a:cs typeface="Arial" pitchFamily="34" charset="0"/>
            </a:endParaRPr>
          </a:p>
        </p:txBody>
      </p:sp>
      <p:sp>
        <p:nvSpPr>
          <p:cNvPr id="5" name="4 CuadroTexto"/>
          <p:cNvSpPr txBox="1"/>
          <p:nvPr/>
        </p:nvSpPr>
        <p:spPr>
          <a:xfrm>
            <a:off x="899591" y="1124744"/>
            <a:ext cx="5256585" cy="369332"/>
          </a:xfrm>
          <a:prstGeom prst="rect">
            <a:avLst/>
          </a:prstGeom>
          <a:noFill/>
        </p:spPr>
        <p:txBody>
          <a:bodyPr wrap="square" rtlCol="0">
            <a:spAutoFit/>
          </a:bodyPr>
          <a:lstStyle/>
          <a:p>
            <a:r>
              <a:rPr lang="es-ES" dirty="0" smtClean="0"/>
              <a:t>ESTADO DE RESULTADOS VERTICAL</a:t>
            </a: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2884442526"/>
              </p:ext>
            </p:extLst>
          </p:nvPr>
        </p:nvGraphicFramePr>
        <p:xfrm>
          <a:off x="539552" y="1988844"/>
          <a:ext cx="3816424" cy="4104450"/>
        </p:xfrm>
        <a:graphic>
          <a:graphicData uri="http://schemas.openxmlformats.org/drawingml/2006/table">
            <a:tbl>
              <a:tblPr firstRow="1" firstCol="1" bandRow="1"/>
              <a:tblGrid>
                <a:gridCol w="1473005"/>
                <a:gridCol w="736503"/>
                <a:gridCol w="736503"/>
                <a:gridCol w="870413"/>
              </a:tblGrid>
              <a:tr h="273630">
                <a:tc>
                  <a:txBody>
                    <a:bodyPr/>
                    <a:lstStyle/>
                    <a:p>
                      <a:endParaRPr lang="es-ES" sz="1000">
                        <a:effectLst/>
                        <a:latin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300" i="1">
                          <a:solidFill>
                            <a:srgbClr val="000000"/>
                          </a:solidFill>
                          <a:effectLst/>
                          <a:latin typeface="Calibri"/>
                          <a:ea typeface="Times New Roman"/>
                          <a:cs typeface="Times New Roman"/>
                        </a:rPr>
                        <a:t>2012</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300" i="1">
                          <a:solidFill>
                            <a:srgbClr val="000000"/>
                          </a:solidFill>
                          <a:effectLst/>
                          <a:latin typeface="Calibri"/>
                          <a:ea typeface="Times New Roman"/>
                          <a:cs typeface="Times New Roman"/>
                        </a:rPr>
                        <a:t>2013</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300" i="1" dirty="0" smtClean="0">
                          <a:solidFill>
                            <a:srgbClr val="000000"/>
                          </a:solidFill>
                          <a:effectLst/>
                          <a:latin typeface="Calibri"/>
                          <a:ea typeface="Times New Roman"/>
                          <a:cs typeface="Times New Roman"/>
                        </a:rPr>
                        <a:t>2014</a:t>
                      </a:r>
                      <a:endParaRPr lang="es-ES" sz="1100" dirty="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r>
              <a:tr h="273630">
                <a:tc>
                  <a:txBody>
                    <a:bodyPr/>
                    <a:lstStyle/>
                    <a:p>
                      <a:pPr algn="r">
                        <a:lnSpc>
                          <a:spcPct val="115000"/>
                        </a:lnSpc>
                        <a:spcAft>
                          <a:spcPts val="0"/>
                        </a:spcAft>
                      </a:pPr>
                      <a:r>
                        <a:rPr lang="es-ES" sz="1300" i="1">
                          <a:solidFill>
                            <a:srgbClr val="000000"/>
                          </a:solidFill>
                          <a:effectLst/>
                          <a:latin typeface="Calibri"/>
                          <a:ea typeface="Times New Roman"/>
                          <a:cs typeface="Times New Roman"/>
                        </a:rPr>
                        <a:t>Ventas Netas</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FFFFFF"/>
                    </a:solidFill>
                  </a:tcPr>
                </a:tc>
                <a:tc>
                  <a:txBody>
                    <a:bodyPr/>
                    <a:lstStyle/>
                    <a:p>
                      <a:pPr algn="r">
                        <a:lnSpc>
                          <a:spcPct val="115000"/>
                        </a:lnSpc>
                        <a:spcAft>
                          <a:spcPts val="0"/>
                        </a:spcAft>
                      </a:pPr>
                      <a:r>
                        <a:rPr lang="es-ES" sz="1100">
                          <a:solidFill>
                            <a:srgbClr val="000000"/>
                          </a:solidFill>
                          <a:effectLst/>
                          <a:latin typeface="Calibri"/>
                          <a:ea typeface="Times New Roman"/>
                          <a:cs typeface="Times New Roman"/>
                        </a:rPr>
                        <a:t>100,00%</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gn="r">
                        <a:lnSpc>
                          <a:spcPct val="115000"/>
                        </a:lnSpc>
                        <a:spcAft>
                          <a:spcPts val="0"/>
                        </a:spcAft>
                      </a:pPr>
                      <a:r>
                        <a:rPr lang="es-ES" sz="1100">
                          <a:solidFill>
                            <a:srgbClr val="000000"/>
                          </a:solidFill>
                          <a:effectLst/>
                          <a:latin typeface="Calibri"/>
                          <a:ea typeface="Times New Roman"/>
                          <a:cs typeface="Times New Roman"/>
                        </a:rPr>
                        <a:t>100,00%</a:t>
                      </a:r>
                      <a:endParaRPr lang="es-ES" sz="1100">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gn="r">
                        <a:lnSpc>
                          <a:spcPct val="115000"/>
                        </a:lnSpc>
                        <a:spcAft>
                          <a:spcPts val="0"/>
                        </a:spcAft>
                      </a:pPr>
                      <a:r>
                        <a:rPr lang="es-ES" sz="1100">
                          <a:solidFill>
                            <a:srgbClr val="000000"/>
                          </a:solidFill>
                          <a:effectLst/>
                          <a:latin typeface="Calibri"/>
                          <a:ea typeface="Times New Roman"/>
                          <a:cs typeface="Times New Roman"/>
                        </a:rPr>
                        <a:t>100,00%</a:t>
                      </a:r>
                      <a:endParaRPr lang="es-ES" sz="1100">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r>
              <a:tr h="273630">
                <a:tc>
                  <a:txBody>
                    <a:bodyPr/>
                    <a:lstStyle/>
                    <a:p>
                      <a:pPr algn="r">
                        <a:lnSpc>
                          <a:spcPct val="115000"/>
                        </a:lnSpc>
                        <a:spcAft>
                          <a:spcPts val="0"/>
                        </a:spcAft>
                      </a:pPr>
                      <a:r>
                        <a:rPr lang="es-ES" sz="1300" i="1">
                          <a:solidFill>
                            <a:srgbClr val="000000"/>
                          </a:solidFill>
                          <a:effectLst/>
                          <a:latin typeface="Calibri"/>
                          <a:ea typeface="Times New Roman"/>
                          <a:cs typeface="Times New Roman"/>
                        </a:rPr>
                        <a:t>Costo de Ventas</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100">
                          <a:solidFill>
                            <a:srgbClr val="000000"/>
                          </a:solidFill>
                          <a:effectLst/>
                          <a:latin typeface="Calibri"/>
                          <a:ea typeface="Times New Roman"/>
                          <a:cs typeface="Times New Roman"/>
                        </a:rPr>
                        <a:t>52,29%</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100">
                          <a:solidFill>
                            <a:srgbClr val="000000"/>
                          </a:solidFill>
                          <a:effectLst/>
                          <a:latin typeface="Calibri"/>
                          <a:ea typeface="Times New Roman"/>
                          <a:cs typeface="Times New Roman"/>
                        </a:rPr>
                        <a:t>50,47%</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S" sz="1100">
                          <a:solidFill>
                            <a:srgbClr val="000000"/>
                          </a:solidFill>
                          <a:effectLst/>
                          <a:latin typeface="Calibri"/>
                          <a:ea typeface="Times New Roman"/>
                          <a:cs typeface="Times New Roman"/>
                        </a:rPr>
                        <a:t>56,67%</a:t>
                      </a:r>
                      <a:endParaRPr lang="es-ES" sz="1100">
                        <a:effectLst/>
                        <a:latin typeface="Calibri"/>
                        <a:ea typeface="Calibri"/>
                        <a:cs typeface="Times New Roman"/>
                      </a:endParaRPr>
                    </a:p>
                  </a:txBody>
                  <a:tcPr marL="68580" marR="68580" marT="0" marB="0">
                    <a:lnL>
                      <a:noFill/>
                    </a:lnL>
                    <a:lnR>
                      <a:noFill/>
                    </a:lnR>
                    <a:lnT>
                      <a:noFill/>
                    </a:lnT>
                    <a:lnB>
                      <a:noFill/>
                    </a:lnB>
                  </a:tcPr>
                </a:tc>
              </a:tr>
              <a:tr h="273630">
                <a:tc>
                  <a:txBody>
                    <a:bodyPr/>
                    <a:lstStyle/>
                    <a:p>
                      <a:pPr algn="r">
                        <a:lnSpc>
                          <a:spcPct val="115000"/>
                        </a:lnSpc>
                        <a:spcAft>
                          <a:spcPts val="0"/>
                        </a:spcAft>
                      </a:pPr>
                      <a:r>
                        <a:rPr lang="es-ES" sz="1300" i="1">
                          <a:solidFill>
                            <a:srgbClr val="000000"/>
                          </a:solidFill>
                          <a:effectLst/>
                          <a:latin typeface="Calibri"/>
                          <a:ea typeface="Times New Roman"/>
                          <a:cs typeface="Times New Roman"/>
                        </a:rPr>
                        <a:t>UTILIDAD BRUTA</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100">
                          <a:solidFill>
                            <a:srgbClr val="000000"/>
                          </a:solidFill>
                          <a:effectLst/>
                          <a:latin typeface="Calibri"/>
                          <a:ea typeface="Times New Roman"/>
                          <a:cs typeface="Times New Roman"/>
                        </a:rPr>
                        <a:t>47,71%</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100">
                          <a:solidFill>
                            <a:srgbClr val="000000"/>
                          </a:solidFill>
                          <a:effectLst/>
                          <a:latin typeface="Calibri"/>
                          <a:ea typeface="Times New Roman"/>
                          <a:cs typeface="Times New Roman"/>
                        </a:rPr>
                        <a:t>49,53%</a:t>
                      </a:r>
                      <a:endParaRPr lang="es-ES" sz="1100">
                        <a:effectLst/>
                        <a:latin typeface="Calibri"/>
                        <a:ea typeface="Calibri"/>
                        <a:cs typeface="Times New Roman"/>
                      </a:endParaRPr>
                    </a:p>
                  </a:txBody>
                  <a:tcPr marL="68580" marR="68580" marT="0" marB="0">
                    <a:lnL>
                      <a:noFill/>
                    </a:lnL>
                    <a:lnR>
                      <a:noFill/>
                    </a:lnR>
                    <a:lnT>
                      <a:noFill/>
                    </a:lnT>
                    <a:lnB>
                      <a:noFill/>
                    </a:lnB>
                    <a:solidFill>
                      <a:srgbClr val="EAF1DD"/>
                    </a:solidFill>
                  </a:tcPr>
                </a:tc>
                <a:tc>
                  <a:txBody>
                    <a:bodyPr/>
                    <a:lstStyle/>
                    <a:p>
                      <a:pPr algn="r">
                        <a:lnSpc>
                          <a:spcPct val="115000"/>
                        </a:lnSpc>
                        <a:spcAft>
                          <a:spcPts val="0"/>
                        </a:spcAft>
                      </a:pPr>
                      <a:r>
                        <a:rPr lang="es-ES" sz="1100">
                          <a:solidFill>
                            <a:srgbClr val="000000"/>
                          </a:solidFill>
                          <a:effectLst/>
                          <a:latin typeface="Calibri"/>
                          <a:ea typeface="Times New Roman"/>
                          <a:cs typeface="Times New Roman"/>
                        </a:rPr>
                        <a:t>43,33%</a:t>
                      </a:r>
                      <a:endParaRPr lang="es-ES" sz="1100">
                        <a:effectLst/>
                        <a:latin typeface="Calibri"/>
                        <a:ea typeface="Calibri"/>
                        <a:cs typeface="Times New Roman"/>
                      </a:endParaRPr>
                    </a:p>
                  </a:txBody>
                  <a:tcPr marL="68580" marR="68580" marT="0" marB="0">
                    <a:lnL>
                      <a:noFill/>
                    </a:lnL>
                    <a:lnR>
                      <a:noFill/>
                    </a:lnR>
                    <a:lnT>
                      <a:noFill/>
                    </a:lnT>
                    <a:lnB>
                      <a:noFill/>
                    </a:lnB>
                    <a:solidFill>
                      <a:srgbClr val="EAF1DD"/>
                    </a:solidFill>
                  </a:tcPr>
                </a:tc>
              </a:tr>
              <a:tr h="547260">
                <a:tc>
                  <a:txBody>
                    <a:bodyPr/>
                    <a:lstStyle/>
                    <a:p>
                      <a:pPr algn="r">
                        <a:lnSpc>
                          <a:spcPct val="115000"/>
                        </a:lnSpc>
                        <a:spcAft>
                          <a:spcPts val="0"/>
                        </a:spcAft>
                      </a:pPr>
                      <a:r>
                        <a:rPr lang="es-ES" sz="1300" i="1">
                          <a:solidFill>
                            <a:srgbClr val="000000"/>
                          </a:solidFill>
                          <a:effectLst/>
                          <a:latin typeface="Calibri"/>
                          <a:ea typeface="Times New Roman"/>
                          <a:cs typeface="Times New Roman"/>
                        </a:rPr>
                        <a:t>Gastos Administrativos</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100">
                          <a:solidFill>
                            <a:srgbClr val="000000"/>
                          </a:solidFill>
                          <a:effectLst/>
                          <a:latin typeface="Calibri"/>
                          <a:ea typeface="Times New Roman"/>
                          <a:cs typeface="Times New Roman"/>
                        </a:rPr>
                        <a:t>12,18%</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100">
                          <a:solidFill>
                            <a:srgbClr val="000000"/>
                          </a:solidFill>
                          <a:effectLst/>
                          <a:latin typeface="Calibri"/>
                          <a:ea typeface="Times New Roman"/>
                          <a:cs typeface="Times New Roman"/>
                        </a:rPr>
                        <a:t>11,38%</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S" sz="1100">
                          <a:solidFill>
                            <a:srgbClr val="000000"/>
                          </a:solidFill>
                          <a:effectLst/>
                          <a:latin typeface="Calibri"/>
                          <a:ea typeface="Times New Roman"/>
                          <a:cs typeface="Times New Roman"/>
                        </a:rPr>
                        <a:t>14,95%</a:t>
                      </a:r>
                      <a:endParaRPr lang="es-ES" sz="1100">
                        <a:effectLst/>
                        <a:latin typeface="Calibri"/>
                        <a:ea typeface="Calibri"/>
                        <a:cs typeface="Times New Roman"/>
                      </a:endParaRPr>
                    </a:p>
                  </a:txBody>
                  <a:tcPr marL="68580" marR="68580" marT="0" marB="0">
                    <a:lnL>
                      <a:noFill/>
                    </a:lnL>
                    <a:lnR>
                      <a:noFill/>
                    </a:lnR>
                    <a:lnT>
                      <a:noFill/>
                    </a:lnT>
                    <a:lnB>
                      <a:noFill/>
                    </a:lnB>
                  </a:tcPr>
                </a:tc>
              </a:tr>
              <a:tr h="273630">
                <a:tc>
                  <a:txBody>
                    <a:bodyPr/>
                    <a:lstStyle/>
                    <a:p>
                      <a:pPr algn="r">
                        <a:lnSpc>
                          <a:spcPct val="115000"/>
                        </a:lnSpc>
                        <a:spcAft>
                          <a:spcPts val="0"/>
                        </a:spcAft>
                      </a:pPr>
                      <a:r>
                        <a:rPr lang="es-ES" sz="1300" i="1">
                          <a:solidFill>
                            <a:srgbClr val="000000"/>
                          </a:solidFill>
                          <a:effectLst/>
                          <a:latin typeface="Calibri"/>
                          <a:ea typeface="Times New Roman"/>
                          <a:cs typeface="Times New Roman"/>
                        </a:rPr>
                        <a:t>Gastos de Ventas</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100">
                          <a:solidFill>
                            <a:srgbClr val="000000"/>
                          </a:solidFill>
                          <a:effectLst/>
                          <a:latin typeface="Calibri"/>
                          <a:ea typeface="Times New Roman"/>
                          <a:cs typeface="Times New Roman"/>
                        </a:rPr>
                        <a:t>6,58%</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100">
                          <a:solidFill>
                            <a:srgbClr val="000000"/>
                          </a:solidFill>
                          <a:effectLst/>
                          <a:latin typeface="Calibri"/>
                          <a:ea typeface="Times New Roman"/>
                          <a:cs typeface="Times New Roman"/>
                        </a:rPr>
                        <a:t>6,68%</a:t>
                      </a:r>
                      <a:endParaRPr lang="es-ES" sz="1100">
                        <a:effectLst/>
                        <a:latin typeface="Calibri"/>
                        <a:ea typeface="Calibri"/>
                        <a:cs typeface="Times New Roman"/>
                      </a:endParaRPr>
                    </a:p>
                  </a:txBody>
                  <a:tcPr marL="68580" marR="68580" marT="0" marB="0">
                    <a:lnL>
                      <a:noFill/>
                    </a:lnL>
                    <a:lnR>
                      <a:noFill/>
                    </a:lnR>
                    <a:lnT>
                      <a:noFill/>
                    </a:lnT>
                    <a:lnB>
                      <a:noFill/>
                    </a:lnB>
                    <a:solidFill>
                      <a:srgbClr val="EAF1DD"/>
                    </a:solidFill>
                  </a:tcPr>
                </a:tc>
                <a:tc>
                  <a:txBody>
                    <a:bodyPr/>
                    <a:lstStyle/>
                    <a:p>
                      <a:pPr algn="r">
                        <a:lnSpc>
                          <a:spcPct val="115000"/>
                        </a:lnSpc>
                        <a:spcAft>
                          <a:spcPts val="0"/>
                        </a:spcAft>
                      </a:pPr>
                      <a:r>
                        <a:rPr lang="es-ES" sz="1100">
                          <a:solidFill>
                            <a:srgbClr val="000000"/>
                          </a:solidFill>
                          <a:effectLst/>
                          <a:latin typeface="Calibri"/>
                          <a:ea typeface="Times New Roman"/>
                          <a:cs typeface="Times New Roman"/>
                        </a:rPr>
                        <a:t>5,89%</a:t>
                      </a:r>
                      <a:endParaRPr lang="es-ES" sz="1100">
                        <a:effectLst/>
                        <a:latin typeface="Calibri"/>
                        <a:ea typeface="Calibri"/>
                        <a:cs typeface="Times New Roman"/>
                      </a:endParaRPr>
                    </a:p>
                  </a:txBody>
                  <a:tcPr marL="68580" marR="68580" marT="0" marB="0">
                    <a:lnL>
                      <a:noFill/>
                    </a:lnL>
                    <a:lnR>
                      <a:noFill/>
                    </a:lnR>
                    <a:lnT>
                      <a:noFill/>
                    </a:lnT>
                    <a:lnB>
                      <a:noFill/>
                    </a:lnB>
                    <a:solidFill>
                      <a:srgbClr val="EAF1DD"/>
                    </a:solidFill>
                  </a:tcPr>
                </a:tc>
              </a:tr>
              <a:tr h="547260">
                <a:tc>
                  <a:txBody>
                    <a:bodyPr/>
                    <a:lstStyle/>
                    <a:p>
                      <a:pPr algn="r">
                        <a:lnSpc>
                          <a:spcPct val="115000"/>
                        </a:lnSpc>
                        <a:spcAft>
                          <a:spcPts val="0"/>
                        </a:spcAft>
                      </a:pPr>
                      <a:r>
                        <a:rPr lang="es-ES" sz="1300" i="1">
                          <a:solidFill>
                            <a:srgbClr val="000000"/>
                          </a:solidFill>
                          <a:effectLst/>
                          <a:latin typeface="Calibri"/>
                          <a:ea typeface="Times New Roman"/>
                          <a:cs typeface="Times New Roman"/>
                        </a:rPr>
                        <a:t>UTILIDAD OPERACIONAL</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100">
                          <a:solidFill>
                            <a:srgbClr val="000000"/>
                          </a:solidFill>
                          <a:effectLst/>
                          <a:latin typeface="Calibri"/>
                          <a:ea typeface="Times New Roman"/>
                          <a:cs typeface="Times New Roman"/>
                        </a:rPr>
                        <a:t>28,95%</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100">
                          <a:solidFill>
                            <a:srgbClr val="000000"/>
                          </a:solidFill>
                          <a:effectLst/>
                          <a:latin typeface="Calibri"/>
                          <a:ea typeface="Times New Roman"/>
                          <a:cs typeface="Times New Roman"/>
                        </a:rPr>
                        <a:t>31,47%</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S" sz="1100">
                          <a:solidFill>
                            <a:srgbClr val="000000"/>
                          </a:solidFill>
                          <a:effectLst/>
                          <a:latin typeface="Calibri"/>
                          <a:ea typeface="Times New Roman"/>
                          <a:cs typeface="Times New Roman"/>
                        </a:rPr>
                        <a:t>22,49%</a:t>
                      </a:r>
                      <a:endParaRPr lang="es-ES" sz="1100">
                        <a:effectLst/>
                        <a:latin typeface="Calibri"/>
                        <a:ea typeface="Calibri"/>
                        <a:cs typeface="Times New Roman"/>
                      </a:endParaRPr>
                    </a:p>
                  </a:txBody>
                  <a:tcPr marL="68580" marR="68580" marT="0" marB="0">
                    <a:lnL>
                      <a:noFill/>
                    </a:lnL>
                    <a:lnR>
                      <a:noFill/>
                    </a:lnR>
                    <a:lnT>
                      <a:noFill/>
                    </a:lnT>
                    <a:lnB>
                      <a:noFill/>
                    </a:lnB>
                  </a:tcPr>
                </a:tc>
              </a:tr>
              <a:tr h="273630">
                <a:tc>
                  <a:txBody>
                    <a:bodyPr/>
                    <a:lstStyle/>
                    <a:p>
                      <a:pPr algn="r">
                        <a:lnSpc>
                          <a:spcPct val="115000"/>
                        </a:lnSpc>
                        <a:spcAft>
                          <a:spcPts val="0"/>
                        </a:spcAft>
                      </a:pPr>
                      <a:r>
                        <a:rPr lang="es-ES" sz="1300" i="1">
                          <a:solidFill>
                            <a:srgbClr val="000000"/>
                          </a:solidFill>
                          <a:effectLst/>
                          <a:latin typeface="Calibri"/>
                          <a:ea typeface="Times New Roman"/>
                          <a:cs typeface="Times New Roman"/>
                        </a:rPr>
                        <a:t>Gastos Financieros</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100">
                          <a:solidFill>
                            <a:srgbClr val="000000"/>
                          </a:solidFill>
                          <a:effectLst/>
                          <a:latin typeface="Calibri"/>
                          <a:ea typeface="Times New Roman"/>
                          <a:cs typeface="Times New Roman"/>
                        </a:rPr>
                        <a:t>2,68%</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100">
                          <a:solidFill>
                            <a:srgbClr val="000000"/>
                          </a:solidFill>
                          <a:effectLst/>
                          <a:latin typeface="Calibri"/>
                          <a:ea typeface="Times New Roman"/>
                          <a:cs typeface="Times New Roman"/>
                        </a:rPr>
                        <a:t>3,88%</a:t>
                      </a:r>
                      <a:endParaRPr lang="es-ES" sz="1100">
                        <a:effectLst/>
                        <a:latin typeface="Calibri"/>
                        <a:ea typeface="Calibri"/>
                        <a:cs typeface="Times New Roman"/>
                      </a:endParaRPr>
                    </a:p>
                  </a:txBody>
                  <a:tcPr marL="68580" marR="68580" marT="0" marB="0">
                    <a:lnL>
                      <a:noFill/>
                    </a:lnL>
                    <a:lnR>
                      <a:noFill/>
                    </a:lnR>
                    <a:lnT>
                      <a:noFill/>
                    </a:lnT>
                    <a:lnB>
                      <a:noFill/>
                    </a:lnB>
                    <a:solidFill>
                      <a:srgbClr val="EAF1DD"/>
                    </a:solidFill>
                  </a:tcPr>
                </a:tc>
                <a:tc>
                  <a:txBody>
                    <a:bodyPr/>
                    <a:lstStyle/>
                    <a:p>
                      <a:pPr algn="r">
                        <a:lnSpc>
                          <a:spcPct val="115000"/>
                        </a:lnSpc>
                        <a:spcAft>
                          <a:spcPts val="0"/>
                        </a:spcAft>
                      </a:pPr>
                      <a:r>
                        <a:rPr lang="es-ES" sz="1100">
                          <a:solidFill>
                            <a:srgbClr val="000000"/>
                          </a:solidFill>
                          <a:effectLst/>
                          <a:latin typeface="Calibri"/>
                          <a:ea typeface="Times New Roman"/>
                          <a:cs typeface="Times New Roman"/>
                        </a:rPr>
                        <a:t>16,34%</a:t>
                      </a:r>
                      <a:endParaRPr lang="es-ES" sz="1100">
                        <a:effectLst/>
                        <a:latin typeface="Calibri"/>
                        <a:ea typeface="Calibri"/>
                        <a:cs typeface="Times New Roman"/>
                      </a:endParaRPr>
                    </a:p>
                  </a:txBody>
                  <a:tcPr marL="68580" marR="68580" marT="0" marB="0">
                    <a:lnL>
                      <a:noFill/>
                    </a:lnL>
                    <a:lnR>
                      <a:noFill/>
                    </a:lnR>
                    <a:lnT>
                      <a:noFill/>
                    </a:lnT>
                    <a:lnB>
                      <a:noFill/>
                    </a:lnB>
                    <a:solidFill>
                      <a:srgbClr val="EAF1DD"/>
                    </a:solidFill>
                  </a:tcPr>
                </a:tc>
              </a:tr>
              <a:tr h="547260">
                <a:tc>
                  <a:txBody>
                    <a:bodyPr/>
                    <a:lstStyle/>
                    <a:p>
                      <a:pPr algn="r">
                        <a:lnSpc>
                          <a:spcPct val="115000"/>
                        </a:lnSpc>
                        <a:spcAft>
                          <a:spcPts val="0"/>
                        </a:spcAft>
                      </a:pPr>
                      <a:r>
                        <a:rPr lang="es-ES" sz="1300" i="1">
                          <a:solidFill>
                            <a:srgbClr val="000000"/>
                          </a:solidFill>
                          <a:effectLst/>
                          <a:latin typeface="Calibri"/>
                          <a:ea typeface="Times New Roman"/>
                          <a:cs typeface="Times New Roman"/>
                        </a:rPr>
                        <a:t>UTILIDAD ANTES IR Y PT</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100">
                          <a:solidFill>
                            <a:srgbClr val="000000"/>
                          </a:solidFill>
                          <a:effectLst/>
                          <a:latin typeface="Calibri"/>
                          <a:ea typeface="Times New Roman"/>
                          <a:cs typeface="Times New Roman"/>
                        </a:rPr>
                        <a:t>26,26%</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100">
                          <a:solidFill>
                            <a:srgbClr val="000000"/>
                          </a:solidFill>
                          <a:effectLst/>
                          <a:latin typeface="Calibri"/>
                          <a:ea typeface="Times New Roman"/>
                          <a:cs typeface="Times New Roman"/>
                        </a:rPr>
                        <a:t>27,59%</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S" sz="1100">
                          <a:solidFill>
                            <a:srgbClr val="000000"/>
                          </a:solidFill>
                          <a:effectLst/>
                          <a:latin typeface="Calibri"/>
                          <a:ea typeface="Times New Roman"/>
                          <a:cs typeface="Times New Roman"/>
                        </a:rPr>
                        <a:t>6,15%</a:t>
                      </a:r>
                      <a:endParaRPr lang="es-ES" sz="1100">
                        <a:effectLst/>
                        <a:latin typeface="Calibri"/>
                        <a:ea typeface="Calibri"/>
                        <a:cs typeface="Times New Roman"/>
                      </a:endParaRPr>
                    </a:p>
                  </a:txBody>
                  <a:tcPr marL="68580" marR="68580" marT="0" marB="0">
                    <a:lnL>
                      <a:noFill/>
                    </a:lnL>
                    <a:lnR>
                      <a:noFill/>
                    </a:lnR>
                    <a:lnT>
                      <a:noFill/>
                    </a:lnT>
                    <a:lnB>
                      <a:noFill/>
                    </a:lnB>
                  </a:tcPr>
                </a:tc>
              </a:tr>
              <a:tr h="273630">
                <a:tc>
                  <a:txBody>
                    <a:bodyPr/>
                    <a:lstStyle/>
                    <a:p>
                      <a:pPr algn="r">
                        <a:lnSpc>
                          <a:spcPct val="115000"/>
                        </a:lnSpc>
                        <a:spcAft>
                          <a:spcPts val="0"/>
                        </a:spcAft>
                      </a:pPr>
                      <a:r>
                        <a:rPr lang="es-ES" sz="1300" i="1">
                          <a:solidFill>
                            <a:srgbClr val="000000"/>
                          </a:solidFill>
                          <a:effectLst/>
                          <a:latin typeface="Calibri"/>
                          <a:ea typeface="Times New Roman"/>
                          <a:cs typeface="Times New Roman"/>
                        </a:rPr>
                        <a:t>15% PT</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100">
                          <a:solidFill>
                            <a:srgbClr val="000000"/>
                          </a:solidFill>
                          <a:effectLst/>
                          <a:latin typeface="Calibri"/>
                          <a:ea typeface="Times New Roman"/>
                          <a:cs typeface="Times New Roman"/>
                        </a:rPr>
                        <a:t>3,94%</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100">
                          <a:solidFill>
                            <a:srgbClr val="000000"/>
                          </a:solidFill>
                          <a:effectLst/>
                          <a:latin typeface="Calibri"/>
                          <a:ea typeface="Times New Roman"/>
                          <a:cs typeface="Times New Roman"/>
                        </a:rPr>
                        <a:t>4,14%</a:t>
                      </a:r>
                      <a:endParaRPr lang="es-ES" sz="1100">
                        <a:effectLst/>
                        <a:latin typeface="Calibri"/>
                        <a:ea typeface="Calibri"/>
                        <a:cs typeface="Times New Roman"/>
                      </a:endParaRPr>
                    </a:p>
                  </a:txBody>
                  <a:tcPr marL="68580" marR="68580" marT="0" marB="0">
                    <a:lnL>
                      <a:noFill/>
                    </a:lnL>
                    <a:lnR>
                      <a:noFill/>
                    </a:lnR>
                    <a:lnT>
                      <a:noFill/>
                    </a:lnT>
                    <a:lnB>
                      <a:noFill/>
                    </a:lnB>
                    <a:solidFill>
                      <a:srgbClr val="EAF1DD"/>
                    </a:solidFill>
                  </a:tcPr>
                </a:tc>
                <a:tc>
                  <a:txBody>
                    <a:bodyPr/>
                    <a:lstStyle/>
                    <a:p>
                      <a:pPr algn="r">
                        <a:lnSpc>
                          <a:spcPct val="115000"/>
                        </a:lnSpc>
                        <a:spcAft>
                          <a:spcPts val="0"/>
                        </a:spcAft>
                      </a:pPr>
                      <a:r>
                        <a:rPr lang="es-ES" sz="1100">
                          <a:solidFill>
                            <a:srgbClr val="000000"/>
                          </a:solidFill>
                          <a:effectLst/>
                          <a:latin typeface="Calibri"/>
                          <a:ea typeface="Times New Roman"/>
                          <a:cs typeface="Times New Roman"/>
                        </a:rPr>
                        <a:t>0,92%</a:t>
                      </a:r>
                      <a:endParaRPr lang="es-ES" sz="1100">
                        <a:effectLst/>
                        <a:latin typeface="Calibri"/>
                        <a:ea typeface="Calibri"/>
                        <a:cs typeface="Times New Roman"/>
                      </a:endParaRPr>
                    </a:p>
                  </a:txBody>
                  <a:tcPr marL="68580" marR="68580" marT="0" marB="0">
                    <a:lnL>
                      <a:noFill/>
                    </a:lnL>
                    <a:lnR>
                      <a:noFill/>
                    </a:lnR>
                    <a:lnT>
                      <a:noFill/>
                    </a:lnT>
                    <a:lnB>
                      <a:noFill/>
                    </a:lnB>
                    <a:solidFill>
                      <a:srgbClr val="EAF1DD"/>
                    </a:solidFill>
                  </a:tcPr>
                </a:tc>
              </a:tr>
              <a:tr h="273630">
                <a:tc>
                  <a:txBody>
                    <a:bodyPr/>
                    <a:lstStyle/>
                    <a:p>
                      <a:pPr algn="r">
                        <a:lnSpc>
                          <a:spcPct val="115000"/>
                        </a:lnSpc>
                        <a:spcAft>
                          <a:spcPts val="0"/>
                        </a:spcAft>
                      </a:pPr>
                      <a:r>
                        <a:rPr lang="es-ES" sz="1300" i="1">
                          <a:solidFill>
                            <a:srgbClr val="000000"/>
                          </a:solidFill>
                          <a:effectLst/>
                          <a:latin typeface="Calibri"/>
                          <a:ea typeface="Times New Roman"/>
                          <a:cs typeface="Times New Roman"/>
                        </a:rPr>
                        <a:t>IR</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100">
                          <a:solidFill>
                            <a:srgbClr val="000000"/>
                          </a:solidFill>
                          <a:effectLst/>
                          <a:latin typeface="Calibri"/>
                          <a:ea typeface="Times New Roman"/>
                          <a:cs typeface="Times New Roman"/>
                        </a:rPr>
                        <a:t>6,30%</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100">
                          <a:solidFill>
                            <a:srgbClr val="000000"/>
                          </a:solidFill>
                          <a:effectLst/>
                          <a:latin typeface="Calibri"/>
                          <a:ea typeface="Times New Roman"/>
                          <a:cs typeface="Times New Roman"/>
                        </a:rPr>
                        <a:t>6,62%</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S" sz="1100">
                          <a:solidFill>
                            <a:srgbClr val="000000"/>
                          </a:solidFill>
                          <a:effectLst/>
                          <a:latin typeface="Calibri"/>
                          <a:ea typeface="Times New Roman"/>
                          <a:cs typeface="Times New Roman"/>
                        </a:rPr>
                        <a:t>1,48%</a:t>
                      </a:r>
                      <a:endParaRPr lang="es-ES" sz="1100">
                        <a:effectLst/>
                        <a:latin typeface="Calibri"/>
                        <a:ea typeface="Calibri"/>
                        <a:cs typeface="Times New Roman"/>
                      </a:endParaRPr>
                    </a:p>
                  </a:txBody>
                  <a:tcPr marL="68580" marR="68580" marT="0" marB="0">
                    <a:lnL>
                      <a:noFill/>
                    </a:lnL>
                    <a:lnR>
                      <a:noFill/>
                    </a:lnR>
                    <a:lnT>
                      <a:noFill/>
                    </a:lnT>
                    <a:lnB>
                      <a:noFill/>
                    </a:lnB>
                  </a:tcPr>
                </a:tc>
              </a:tr>
              <a:tr h="273630">
                <a:tc>
                  <a:txBody>
                    <a:bodyPr/>
                    <a:lstStyle/>
                    <a:p>
                      <a:pPr algn="r">
                        <a:lnSpc>
                          <a:spcPct val="115000"/>
                        </a:lnSpc>
                        <a:spcAft>
                          <a:spcPts val="0"/>
                        </a:spcAft>
                      </a:pPr>
                      <a:r>
                        <a:rPr lang="es-ES" sz="1300" i="1">
                          <a:solidFill>
                            <a:srgbClr val="000000"/>
                          </a:solidFill>
                          <a:effectLst/>
                          <a:latin typeface="Calibri"/>
                          <a:ea typeface="Times New Roman"/>
                          <a:cs typeface="Times New Roman"/>
                        </a:rPr>
                        <a:t>UTILIDAD NETA</a:t>
                      </a:r>
                      <a:endParaRPr lang="es-ES" sz="11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100">
                          <a:solidFill>
                            <a:srgbClr val="000000"/>
                          </a:solidFill>
                          <a:effectLst/>
                          <a:latin typeface="Calibri"/>
                          <a:ea typeface="Times New Roman"/>
                          <a:cs typeface="Times New Roman"/>
                        </a:rPr>
                        <a:t>16,02%</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100">
                          <a:solidFill>
                            <a:srgbClr val="000000"/>
                          </a:solidFill>
                          <a:effectLst/>
                          <a:latin typeface="Calibri"/>
                          <a:ea typeface="Times New Roman"/>
                          <a:cs typeface="Times New Roman"/>
                        </a:rPr>
                        <a:t>16,83%</a:t>
                      </a:r>
                      <a:endParaRPr lang="es-ES" sz="1100">
                        <a:effectLst/>
                        <a:latin typeface="Calibri"/>
                        <a:ea typeface="Calibri"/>
                        <a:cs typeface="Times New Roman"/>
                      </a:endParaRPr>
                    </a:p>
                  </a:txBody>
                  <a:tcPr marL="68580" marR="68580" marT="0" marB="0">
                    <a:lnL>
                      <a:noFill/>
                    </a:lnL>
                    <a:lnR>
                      <a:noFill/>
                    </a:lnR>
                    <a:lnT>
                      <a:noFill/>
                    </a:lnT>
                    <a:lnB>
                      <a:noFill/>
                    </a:lnB>
                    <a:solidFill>
                      <a:srgbClr val="EAF1DD"/>
                    </a:solidFill>
                  </a:tcPr>
                </a:tc>
                <a:tc>
                  <a:txBody>
                    <a:bodyPr/>
                    <a:lstStyle/>
                    <a:p>
                      <a:pPr algn="r">
                        <a:lnSpc>
                          <a:spcPct val="115000"/>
                        </a:lnSpc>
                        <a:spcAft>
                          <a:spcPts val="0"/>
                        </a:spcAft>
                      </a:pPr>
                      <a:r>
                        <a:rPr lang="es-ES" sz="1100" dirty="0">
                          <a:solidFill>
                            <a:srgbClr val="000000"/>
                          </a:solidFill>
                          <a:effectLst/>
                          <a:latin typeface="Calibri"/>
                          <a:ea typeface="Times New Roman"/>
                          <a:cs typeface="Times New Roman"/>
                        </a:rPr>
                        <a:t>3,75%</a:t>
                      </a:r>
                      <a:endParaRPr lang="es-ES" sz="1100" dirty="0">
                        <a:effectLst/>
                        <a:latin typeface="Calibri"/>
                        <a:ea typeface="Calibri"/>
                        <a:cs typeface="Times New Roman"/>
                      </a:endParaRPr>
                    </a:p>
                  </a:txBody>
                  <a:tcPr marL="68580" marR="68580" marT="0" marB="0">
                    <a:lnL>
                      <a:noFill/>
                    </a:lnL>
                    <a:lnR>
                      <a:noFill/>
                    </a:lnR>
                    <a:lnT>
                      <a:noFill/>
                    </a:lnT>
                    <a:lnB>
                      <a:noFill/>
                    </a:lnB>
                    <a:solidFill>
                      <a:srgbClr val="EAF1DD"/>
                    </a:solidFill>
                  </a:tcPr>
                </a:tc>
              </a:tr>
            </a:tbl>
          </a:graphicData>
        </a:graphic>
      </p:graphicFrame>
      <p:pic>
        <p:nvPicPr>
          <p:cNvPr id="11265" name="Gráfico 24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916832"/>
            <a:ext cx="4608513"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34132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Autofit/>
          </a:bodyPr>
          <a:lstStyle/>
          <a:p>
            <a:r>
              <a:rPr lang="es-ES" sz="1800" b="1" dirty="0" smtClean="0">
                <a:solidFill>
                  <a:schemeClr val="accent1">
                    <a:lumMod val="75000"/>
                  </a:schemeClr>
                </a:solidFill>
                <a:latin typeface="Arial" pitchFamily="34" charset="0"/>
                <a:cs typeface="Arial" pitchFamily="34" charset="0"/>
              </a:rPr>
              <a:t>GESTIÓN FINANCIERA DE LAS PYMES DEL SECTOR SUR DEL DMQ.</a:t>
            </a:r>
            <a:endParaRPr lang="es-ES" sz="1800" b="1" dirty="0">
              <a:solidFill>
                <a:schemeClr val="accent1">
                  <a:lumMod val="75000"/>
                </a:schemeClr>
              </a:solidFill>
              <a:latin typeface="Arial" pitchFamily="34" charset="0"/>
              <a:cs typeface="Arial" pitchFamily="34" charset="0"/>
            </a:endParaRPr>
          </a:p>
        </p:txBody>
      </p:sp>
      <p:sp>
        <p:nvSpPr>
          <p:cNvPr id="5" name="4 CuadroTexto"/>
          <p:cNvSpPr txBox="1"/>
          <p:nvPr/>
        </p:nvSpPr>
        <p:spPr>
          <a:xfrm>
            <a:off x="899591" y="1124744"/>
            <a:ext cx="5256585" cy="369332"/>
          </a:xfrm>
          <a:prstGeom prst="rect">
            <a:avLst/>
          </a:prstGeom>
          <a:noFill/>
        </p:spPr>
        <p:txBody>
          <a:bodyPr wrap="square" rtlCol="0">
            <a:spAutoFit/>
          </a:bodyPr>
          <a:lstStyle/>
          <a:p>
            <a:r>
              <a:rPr lang="es-ES" dirty="0" smtClean="0"/>
              <a:t>BALANCE GENERAL VERTICAL</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2334823274"/>
              </p:ext>
            </p:extLst>
          </p:nvPr>
        </p:nvGraphicFramePr>
        <p:xfrm>
          <a:off x="251520" y="1614704"/>
          <a:ext cx="3960441" cy="4550600"/>
        </p:xfrm>
        <a:graphic>
          <a:graphicData uri="http://schemas.openxmlformats.org/drawingml/2006/table">
            <a:tbl>
              <a:tblPr firstRow="1" firstCol="1" bandRow="1"/>
              <a:tblGrid>
                <a:gridCol w="1697724"/>
                <a:gridCol w="754239"/>
                <a:gridCol w="754239"/>
                <a:gridCol w="754239"/>
              </a:tblGrid>
              <a:tr h="226298">
                <a:tc>
                  <a:txBody>
                    <a:bodyPr/>
                    <a:lstStyle/>
                    <a:p>
                      <a:pPr algn="l"/>
                      <a:endParaRPr lang="es-ES" sz="1000" dirty="0">
                        <a:effectLst/>
                        <a:latin typeface="Calibri"/>
                        <a:cs typeface="Times New Roman"/>
                      </a:endParaRPr>
                    </a:p>
                  </a:txBody>
                  <a:tcPr marL="68116" marR="68116"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300" i="1">
                          <a:solidFill>
                            <a:srgbClr val="000000"/>
                          </a:solidFill>
                          <a:effectLst/>
                          <a:latin typeface="Calibri"/>
                          <a:ea typeface="Times New Roman"/>
                          <a:cs typeface="Times New Roman"/>
                        </a:rPr>
                        <a:t>2012</a:t>
                      </a:r>
                      <a:endParaRPr lang="es-ES" sz="1100">
                        <a:effectLst/>
                        <a:latin typeface="Calibri"/>
                        <a:ea typeface="Calibri"/>
                        <a:cs typeface="Times New Roman"/>
                      </a:endParaRPr>
                    </a:p>
                  </a:txBody>
                  <a:tcPr marL="68116" marR="68116"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300" i="1">
                          <a:solidFill>
                            <a:srgbClr val="000000"/>
                          </a:solidFill>
                          <a:effectLst/>
                          <a:latin typeface="Calibri"/>
                          <a:ea typeface="Times New Roman"/>
                          <a:cs typeface="Times New Roman"/>
                        </a:rPr>
                        <a:t>2013</a:t>
                      </a:r>
                      <a:endParaRPr lang="es-ES" sz="1100">
                        <a:effectLst/>
                        <a:latin typeface="Calibri"/>
                        <a:ea typeface="Calibri"/>
                        <a:cs typeface="Times New Roman"/>
                      </a:endParaRPr>
                    </a:p>
                  </a:txBody>
                  <a:tcPr marL="68116" marR="68116"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300" i="1">
                          <a:solidFill>
                            <a:srgbClr val="000000"/>
                          </a:solidFill>
                          <a:effectLst/>
                          <a:latin typeface="Calibri"/>
                          <a:ea typeface="Times New Roman"/>
                          <a:cs typeface="Times New Roman"/>
                        </a:rPr>
                        <a:t>2014</a:t>
                      </a:r>
                      <a:endParaRPr lang="es-ES" sz="1100">
                        <a:effectLst/>
                        <a:latin typeface="Calibri"/>
                        <a:ea typeface="Calibri"/>
                        <a:cs typeface="Times New Roman"/>
                      </a:endParaRPr>
                    </a:p>
                  </a:txBody>
                  <a:tcPr marL="68116" marR="68116"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r>
              <a:tr h="226298">
                <a:tc>
                  <a:txBody>
                    <a:bodyPr/>
                    <a:lstStyle/>
                    <a:p>
                      <a:pPr algn="r">
                        <a:lnSpc>
                          <a:spcPct val="115000"/>
                        </a:lnSpc>
                        <a:spcAft>
                          <a:spcPts val="0"/>
                        </a:spcAft>
                      </a:pPr>
                      <a:r>
                        <a:rPr lang="es-ES" sz="1300" i="1">
                          <a:solidFill>
                            <a:srgbClr val="000000"/>
                          </a:solidFill>
                          <a:effectLst/>
                          <a:latin typeface="Calibri"/>
                          <a:ea typeface="Times New Roman"/>
                          <a:cs typeface="Times New Roman"/>
                        </a:rPr>
                        <a:t>Activos Corrientes</a:t>
                      </a:r>
                      <a:endParaRPr lang="es-ES" sz="1100">
                        <a:effectLst/>
                        <a:latin typeface="Calibri"/>
                        <a:ea typeface="Calibri"/>
                        <a:cs typeface="Times New Roman"/>
                      </a:endParaRPr>
                    </a:p>
                  </a:txBody>
                  <a:tcPr marL="68116" marR="68116"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FFFFFF"/>
                    </a:solidFill>
                  </a:tcPr>
                </a:tc>
                <a:tc>
                  <a:txBody>
                    <a:bodyPr/>
                    <a:lstStyle/>
                    <a:p>
                      <a:pPr algn="l"/>
                      <a:endParaRPr lang="es-ES" sz="1000">
                        <a:effectLst/>
                        <a:latin typeface="Calibri"/>
                        <a:cs typeface="Times New Roman"/>
                      </a:endParaRPr>
                    </a:p>
                  </a:txBody>
                  <a:tcPr marL="68116" marR="68116"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gn="l"/>
                      <a:endParaRPr lang="es-ES" sz="1000">
                        <a:effectLst/>
                        <a:latin typeface="Calibri"/>
                        <a:cs typeface="Times New Roman"/>
                      </a:endParaRPr>
                    </a:p>
                  </a:txBody>
                  <a:tcPr marL="68116" marR="68116"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gn="l"/>
                      <a:endParaRPr lang="es-ES" sz="1000">
                        <a:effectLst/>
                        <a:latin typeface="Calibri"/>
                        <a:cs typeface="Times New Roman"/>
                      </a:endParaRPr>
                    </a:p>
                  </a:txBody>
                  <a:tcPr marL="68116" marR="68116"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r>
              <a:tr h="226298">
                <a:tc>
                  <a:txBody>
                    <a:bodyPr/>
                    <a:lstStyle/>
                    <a:p>
                      <a:pPr algn="r">
                        <a:lnSpc>
                          <a:spcPct val="115000"/>
                        </a:lnSpc>
                        <a:spcAft>
                          <a:spcPts val="0"/>
                        </a:spcAft>
                      </a:pPr>
                      <a:r>
                        <a:rPr lang="es-ES" sz="1300" i="1">
                          <a:solidFill>
                            <a:srgbClr val="000000"/>
                          </a:solidFill>
                          <a:effectLst/>
                          <a:latin typeface="Calibri"/>
                          <a:ea typeface="Times New Roman"/>
                          <a:cs typeface="Times New Roman"/>
                        </a:rPr>
                        <a:t>Caja</a:t>
                      </a:r>
                      <a:endParaRPr lang="es-ES" sz="1100">
                        <a:effectLst/>
                        <a:latin typeface="Calibri"/>
                        <a:ea typeface="Calibri"/>
                        <a:cs typeface="Times New Roman"/>
                      </a:endParaRPr>
                    </a:p>
                  </a:txBody>
                  <a:tcPr marL="68116" marR="68116"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10,45%</a:t>
                      </a:r>
                      <a:endParaRPr lang="es-ES" sz="1200" dirty="0">
                        <a:effectLst/>
                        <a:latin typeface="Arial" pitchFamily="34" charset="0"/>
                        <a:ea typeface="Calibri"/>
                        <a:cs typeface="Arial" pitchFamily="34" charset="0"/>
                      </a:endParaRPr>
                    </a:p>
                  </a:txBody>
                  <a:tcPr marL="68116" marR="68116"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12,49%</a:t>
                      </a:r>
                      <a:endParaRPr lang="es-ES" sz="1200">
                        <a:effectLst/>
                        <a:latin typeface="Arial" pitchFamily="34" charset="0"/>
                        <a:ea typeface="Calibri"/>
                        <a:cs typeface="Arial" pitchFamily="34" charset="0"/>
                      </a:endParaRPr>
                    </a:p>
                  </a:txBody>
                  <a:tcPr marL="68116" marR="68116" marT="0" marB="0">
                    <a:lnL>
                      <a:noFill/>
                    </a:lnL>
                    <a:lnR>
                      <a:noFill/>
                    </a:lnR>
                    <a:lnT>
                      <a:noFill/>
                    </a:lnT>
                    <a:lnB>
                      <a:noFill/>
                    </a:lnB>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7,96%</a:t>
                      </a:r>
                      <a:endParaRPr lang="es-ES" sz="1200">
                        <a:effectLst/>
                        <a:latin typeface="Arial" pitchFamily="34" charset="0"/>
                        <a:ea typeface="Calibri"/>
                        <a:cs typeface="Arial" pitchFamily="34" charset="0"/>
                      </a:endParaRPr>
                    </a:p>
                  </a:txBody>
                  <a:tcPr marL="68116" marR="68116" marT="0" marB="0">
                    <a:lnL>
                      <a:noFill/>
                    </a:lnL>
                    <a:lnR>
                      <a:noFill/>
                    </a:lnR>
                    <a:lnT>
                      <a:noFill/>
                    </a:lnT>
                    <a:lnB>
                      <a:noFill/>
                    </a:lnB>
                  </a:tcPr>
                </a:tc>
              </a:tr>
              <a:tr h="226298">
                <a:tc>
                  <a:txBody>
                    <a:bodyPr/>
                    <a:lstStyle/>
                    <a:p>
                      <a:pPr algn="r">
                        <a:lnSpc>
                          <a:spcPct val="115000"/>
                        </a:lnSpc>
                        <a:spcAft>
                          <a:spcPts val="0"/>
                        </a:spcAft>
                      </a:pPr>
                      <a:r>
                        <a:rPr lang="es-ES" sz="1300" i="1">
                          <a:solidFill>
                            <a:srgbClr val="000000"/>
                          </a:solidFill>
                          <a:effectLst/>
                          <a:latin typeface="Calibri"/>
                          <a:ea typeface="Times New Roman"/>
                          <a:cs typeface="Times New Roman"/>
                        </a:rPr>
                        <a:t>Inventarios</a:t>
                      </a:r>
                      <a:endParaRPr lang="es-ES" sz="1100">
                        <a:effectLst/>
                        <a:latin typeface="Calibri"/>
                        <a:ea typeface="Calibri"/>
                        <a:cs typeface="Times New Roman"/>
                      </a:endParaRPr>
                    </a:p>
                  </a:txBody>
                  <a:tcPr marL="68116" marR="68116"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23,73%</a:t>
                      </a:r>
                      <a:endParaRPr lang="es-ES" sz="1200">
                        <a:effectLst/>
                        <a:latin typeface="Arial" pitchFamily="34" charset="0"/>
                        <a:ea typeface="Calibri"/>
                        <a:cs typeface="Arial" pitchFamily="34" charset="0"/>
                      </a:endParaRPr>
                    </a:p>
                  </a:txBody>
                  <a:tcPr marL="68116" marR="68116"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18,98%</a:t>
                      </a:r>
                      <a:endParaRPr lang="es-ES" sz="1200" dirty="0">
                        <a:effectLst/>
                        <a:latin typeface="Arial" pitchFamily="34" charset="0"/>
                        <a:ea typeface="Calibri"/>
                        <a:cs typeface="Arial" pitchFamily="34" charset="0"/>
                      </a:endParaRPr>
                    </a:p>
                  </a:txBody>
                  <a:tcPr marL="68116" marR="68116" marT="0" marB="0">
                    <a:lnL>
                      <a:noFill/>
                    </a:lnL>
                    <a:lnR>
                      <a:noFill/>
                    </a:lnR>
                    <a:lnT>
                      <a:noFill/>
                    </a:lnT>
                    <a:lnB>
                      <a:noFill/>
                    </a:lnB>
                    <a:solidFill>
                      <a:srgbClr val="EAF1DD"/>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22,82%</a:t>
                      </a:r>
                      <a:endParaRPr lang="es-ES" sz="1200">
                        <a:effectLst/>
                        <a:latin typeface="Arial" pitchFamily="34" charset="0"/>
                        <a:ea typeface="Calibri"/>
                        <a:cs typeface="Arial" pitchFamily="34" charset="0"/>
                      </a:endParaRPr>
                    </a:p>
                  </a:txBody>
                  <a:tcPr marL="68116" marR="68116" marT="0" marB="0">
                    <a:lnL>
                      <a:noFill/>
                    </a:lnL>
                    <a:lnR>
                      <a:noFill/>
                    </a:lnR>
                    <a:lnT>
                      <a:noFill/>
                    </a:lnT>
                    <a:lnB>
                      <a:noFill/>
                    </a:lnB>
                    <a:solidFill>
                      <a:srgbClr val="EAF1DD"/>
                    </a:solidFill>
                  </a:tcPr>
                </a:tc>
              </a:tr>
              <a:tr h="226298">
                <a:tc>
                  <a:txBody>
                    <a:bodyPr/>
                    <a:lstStyle/>
                    <a:p>
                      <a:pPr algn="r">
                        <a:lnSpc>
                          <a:spcPct val="115000"/>
                        </a:lnSpc>
                        <a:spcAft>
                          <a:spcPts val="0"/>
                        </a:spcAft>
                      </a:pPr>
                      <a:r>
                        <a:rPr lang="es-ES" sz="1300" i="1">
                          <a:solidFill>
                            <a:srgbClr val="000000"/>
                          </a:solidFill>
                          <a:effectLst/>
                          <a:latin typeface="Calibri"/>
                          <a:ea typeface="Times New Roman"/>
                          <a:cs typeface="Times New Roman"/>
                        </a:rPr>
                        <a:t>Cuentas ´por Cobrar</a:t>
                      </a:r>
                      <a:endParaRPr lang="es-ES" sz="1100">
                        <a:effectLst/>
                        <a:latin typeface="Calibri"/>
                        <a:ea typeface="Calibri"/>
                        <a:cs typeface="Times New Roman"/>
                      </a:endParaRPr>
                    </a:p>
                  </a:txBody>
                  <a:tcPr marL="68116" marR="68116"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34,98%</a:t>
                      </a:r>
                      <a:endParaRPr lang="es-ES" sz="1200">
                        <a:effectLst/>
                        <a:latin typeface="Arial" pitchFamily="34" charset="0"/>
                        <a:ea typeface="Calibri"/>
                        <a:cs typeface="Arial" pitchFamily="34" charset="0"/>
                      </a:endParaRPr>
                    </a:p>
                  </a:txBody>
                  <a:tcPr marL="68116" marR="68116"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32,59%</a:t>
                      </a:r>
                      <a:endParaRPr lang="es-ES" sz="1200">
                        <a:effectLst/>
                        <a:latin typeface="Arial" pitchFamily="34" charset="0"/>
                        <a:ea typeface="Calibri"/>
                        <a:cs typeface="Arial" pitchFamily="34" charset="0"/>
                      </a:endParaRPr>
                    </a:p>
                  </a:txBody>
                  <a:tcPr marL="68116" marR="68116" marT="0" marB="0">
                    <a:lnL>
                      <a:noFill/>
                    </a:lnL>
                    <a:lnR>
                      <a:noFill/>
                    </a:lnR>
                    <a:lnT>
                      <a:noFill/>
                    </a:lnT>
                    <a:lnB>
                      <a:noFill/>
                    </a:lnB>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39,99%</a:t>
                      </a:r>
                      <a:endParaRPr lang="es-ES" sz="1200">
                        <a:effectLst/>
                        <a:latin typeface="Arial" pitchFamily="34" charset="0"/>
                        <a:ea typeface="Calibri"/>
                        <a:cs typeface="Arial" pitchFamily="34" charset="0"/>
                      </a:endParaRPr>
                    </a:p>
                  </a:txBody>
                  <a:tcPr marL="68116" marR="68116" marT="0" marB="0">
                    <a:lnL>
                      <a:noFill/>
                    </a:lnL>
                    <a:lnR>
                      <a:noFill/>
                    </a:lnR>
                    <a:lnT>
                      <a:noFill/>
                    </a:lnT>
                    <a:lnB>
                      <a:noFill/>
                    </a:lnB>
                  </a:tcPr>
                </a:tc>
              </a:tr>
              <a:tr h="226298">
                <a:tc>
                  <a:txBody>
                    <a:bodyPr/>
                    <a:lstStyle/>
                    <a:p>
                      <a:pPr algn="r">
                        <a:lnSpc>
                          <a:spcPct val="115000"/>
                        </a:lnSpc>
                        <a:spcAft>
                          <a:spcPts val="0"/>
                        </a:spcAft>
                      </a:pPr>
                      <a:r>
                        <a:rPr lang="es-ES" sz="1300" i="1">
                          <a:solidFill>
                            <a:srgbClr val="000000"/>
                          </a:solidFill>
                          <a:effectLst/>
                          <a:latin typeface="Calibri"/>
                          <a:ea typeface="Times New Roman"/>
                          <a:cs typeface="Times New Roman"/>
                        </a:rPr>
                        <a:t>ACTIVO CORRIENTE</a:t>
                      </a:r>
                      <a:endParaRPr lang="es-ES" sz="1100">
                        <a:effectLst/>
                        <a:latin typeface="Calibri"/>
                        <a:ea typeface="Calibri"/>
                        <a:cs typeface="Times New Roman"/>
                      </a:endParaRPr>
                    </a:p>
                  </a:txBody>
                  <a:tcPr marL="68116" marR="68116"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69,15%</a:t>
                      </a:r>
                      <a:endParaRPr lang="es-ES" sz="1200">
                        <a:effectLst/>
                        <a:latin typeface="Arial" pitchFamily="34" charset="0"/>
                        <a:ea typeface="Calibri"/>
                        <a:cs typeface="Arial" pitchFamily="34" charset="0"/>
                      </a:endParaRPr>
                    </a:p>
                  </a:txBody>
                  <a:tcPr marL="68116" marR="68116"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64,07%</a:t>
                      </a:r>
                      <a:endParaRPr lang="es-ES" sz="1200">
                        <a:effectLst/>
                        <a:latin typeface="Arial" pitchFamily="34" charset="0"/>
                        <a:ea typeface="Calibri"/>
                        <a:cs typeface="Arial" pitchFamily="34" charset="0"/>
                      </a:endParaRPr>
                    </a:p>
                  </a:txBody>
                  <a:tcPr marL="68116" marR="68116" marT="0" marB="0">
                    <a:lnL>
                      <a:noFill/>
                    </a:lnL>
                    <a:lnR>
                      <a:noFill/>
                    </a:lnR>
                    <a:lnT>
                      <a:noFill/>
                    </a:lnT>
                    <a:lnB>
                      <a:noFill/>
                    </a:lnB>
                    <a:solidFill>
                      <a:srgbClr val="EAF1DD"/>
                    </a:solidFill>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70,77%</a:t>
                      </a:r>
                      <a:endParaRPr lang="es-ES" sz="1200" dirty="0">
                        <a:effectLst/>
                        <a:latin typeface="Arial" pitchFamily="34" charset="0"/>
                        <a:ea typeface="Calibri"/>
                        <a:cs typeface="Arial" pitchFamily="34" charset="0"/>
                      </a:endParaRPr>
                    </a:p>
                  </a:txBody>
                  <a:tcPr marL="68116" marR="68116" marT="0" marB="0">
                    <a:lnL>
                      <a:noFill/>
                    </a:lnL>
                    <a:lnR>
                      <a:noFill/>
                    </a:lnR>
                    <a:lnT>
                      <a:noFill/>
                    </a:lnT>
                    <a:lnB>
                      <a:noFill/>
                    </a:lnB>
                    <a:solidFill>
                      <a:srgbClr val="EAF1DD"/>
                    </a:solidFill>
                  </a:tcPr>
                </a:tc>
              </a:tr>
              <a:tr h="226298">
                <a:tc>
                  <a:txBody>
                    <a:bodyPr/>
                    <a:lstStyle/>
                    <a:p>
                      <a:pPr algn="r">
                        <a:lnSpc>
                          <a:spcPct val="115000"/>
                        </a:lnSpc>
                        <a:spcAft>
                          <a:spcPts val="0"/>
                        </a:spcAft>
                      </a:pPr>
                      <a:r>
                        <a:rPr lang="es-ES" sz="1300" i="1">
                          <a:solidFill>
                            <a:srgbClr val="000000"/>
                          </a:solidFill>
                          <a:effectLst/>
                          <a:latin typeface="Calibri"/>
                          <a:ea typeface="Times New Roman"/>
                          <a:cs typeface="Times New Roman"/>
                        </a:rPr>
                        <a:t>ACTIVO FIJO</a:t>
                      </a:r>
                      <a:endParaRPr lang="es-ES" sz="1100">
                        <a:effectLst/>
                        <a:latin typeface="Calibri"/>
                        <a:ea typeface="Calibri"/>
                        <a:cs typeface="Times New Roman"/>
                      </a:endParaRPr>
                    </a:p>
                  </a:txBody>
                  <a:tcPr marL="68116" marR="68116"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30,85%</a:t>
                      </a:r>
                      <a:endParaRPr lang="es-ES" sz="1200">
                        <a:effectLst/>
                        <a:latin typeface="Arial" pitchFamily="34" charset="0"/>
                        <a:ea typeface="Calibri"/>
                        <a:cs typeface="Arial" pitchFamily="34" charset="0"/>
                      </a:endParaRPr>
                    </a:p>
                  </a:txBody>
                  <a:tcPr marL="68116" marR="68116"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35,93%</a:t>
                      </a:r>
                      <a:endParaRPr lang="es-ES" sz="1200">
                        <a:effectLst/>
                        <a:latin typeface="Arial" pitchFamily="34" charset="0"/>
                        <a:ea typeface="Calibri"/>
                        <a:cs typeface="Arial" pitchFamily="34" charset="0"/>
                      </a:endParaRPr>
                    </a:p>
                  </a:txBody>
                  <a:tcPr marL="68116" marR="68116" marT="0" marB="0">
                    <a:lnL>
                      <a:noFill/>
                    </a:lnL>
                    <a:lnR>
                      <a:noFill/>
                    </a:lnR>
                    <a:lnT>
                      <a:noFill/>
                    </a:lnT>
                    <a:lnB>
                      <a:noFill/>
                    </a:lnB>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29,23%</a:t>
                      </a:r>
                      <a:endParaRPr lang="es-ES" sz="1200" dirty="0">
                        <a:effectLst/>
                        <a:latin typeface="Arial" pitchFamily="34" charset="0"/>
                        <a:ea typeface="Calibri"/>
                        <a:cs typeface="Arial" pitchFamily="34" charset="0"/>
                      </a:endParaRPr>
                    </a:p>
                  </a:txBody>
                  <a:tcPr marL="68116" marR="68116" marT="0" marB="0">
                    <a:lnL>
                      <a:noFill/>
                    </a:lnL>
                    <a:lnR>
                      <a:noFill/>
                    </a:lnR>
                    <a:lnT>
                      <a:noFill/>
                    </a:lnT>
                    <a:lnB>
                      <a:noFill/>
                    </a:lnB>
                  </a:tcPr>
                </a:tc>
              </a:tr>
              <a:tr h="226298">
                <a:tc>
                  <a:txBody>
                    <a:bodyPr/>
                    <a:lstStyle/>
                    <a:p>
                      <a:pPr algn="r">
                        <a:lnSpc>
                          <a:spcPct val="115000"/>
                        </a:lnSpc>
                        <a:spcAft>
                          <a:spcPts val="0"/>
                        </a:spcAft>
                      </a:pPr>
                      <a:r>
                        <a:rPr lang="es-ES" sz="1300" i="1">
                          <a:solidFill>
                            <a:srgbClr val="000000"/>
                          </a:solidFill>
                          <a:effectLst/>
                          <a:latin typeface="Calibri"/>
                          <a:ea typeface="Times New Roman"/>
                          <a:cs typeface="Times New Roman"/>
                        </a:rPr>
                        <a:t>ACTIVO TOTAL</a:t>
                      </a:r>
                      <a:endParaRPr lang="es-ES" sz="1100">
                        <a:effectLst/>
                        <a:latin typeface="Calibri"/>
                        <a:ea typeface="Calibri"/>
                        <a:cs typeface="Times New Roman"/>
                      </a:endParaRPr>
                    </a:p>
                  </a:txBody>
                  <a:tcPr marL="68116" marR="68116"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100,00%</a:t>
                      </a:r>
                      <a:endParaRPr lang="es-ES" sz="1200">
                        <a:effectLst/>
                        <a:latin typeface="Arial" pitchFamily="34" charset="0"/>
                        <a:ea typeface="Calibri"/>
                        <a:cs typeface="Arial" pitchFamily="34" charset="0"/>
                      </a:endParaRPr>
                    </a:p>
                  </a:txBody>
                  <a:tcPr marL="68116" marR="68116"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100,00%</a:t>
                      </a:r>
                      <a:endParaRPr lang="es-ES" sz="1200">
                        <a:effectLst/>
                        <a:latin typeface="Arial" pitchFamily="34" charset="0"/>
                        <a:ea typeface="Calibri"/>
                        <a:cs typeface="Arial" pitchFamily="34" charset="0"/>
                      </a:endParaRPr>
                    </a:p>
                  </a:txBody>
                  <a:tcPr marL="68116" marR="68116" marT="0" marB="0">
                    <a:lnL>
                      <a:noFill/>
                    </a:lnL>
                    <a:lnR>
                      <a:noFill/>
                    </a:lnR>
                    <a:lnT>
                      <a:noFill/>
                    </a:lnT>
                    <a:lnB>
                      <a:noFill/>
                    </a:lnB>
                    <a:solidFill>
                      <a:srgbClr val="EAF1DD"/>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100,00%</a:t>
                      </a:r>
                      <a:endParaRPr lang="es-ES" sz="1200">
                        <a:effectLst/>
                        <a:latin typeface="Arial" pitchFamily="34" charset="0"/>
                        <a:ea typeface="Calibri"/>
                        <a:cs typeface="Arial" pitchFamily="34" charset="0"/>
                      </a:endParaRPr>
                    </a:p>
                  </a:txBody>
                  <a:tcPr marL="68116" marR="68116" marT="0" marB="0">
                    <a:lnL>
                      <a:noFill/>
                    </a:lnL>
                    <a:lnR>
                      <a:noFill/>
                    </a:lnR>
                    <a:lnT>
                      <a:noFill/>
                    </a:lnT>
                    <a:lnB>
                      <a:noFill/>
                    </a:lnB>
                    <a:solidFill>
                      <a:srgbClr val="EAF1DD"/>
                    </a:solidFill>
                  </a:tcPr>
                </a:tc>
              </a:tr>
              <a:tr h="226298">
                <a:tc>
                  <a:txBody>
                    <a:bodyPr/>
                    <a:lstStyle/>
                    <a:p>
                      <a:pPr algn="r">
                        <a:lnSpc>
                          <a:spcPct val="115000"/>
                        </a:lnSpc>
                        <a:spcAft>
                          <a:spcPts val="0"/>
                        </a:spcAft>
                      </a:pPr>
                      <a:r>
                        <a:rPr lang="es-ES" sz="1300" i="1">
                          <a:solidFill>
                            <a:srgbClr val="000000"/>
                          </a:solidFill>
                          <a:effectLst/>
                          <a:latin typeface="Calibri"/>
                          <a:ea typeface="Times New Roman"/>
                          <a:cs typeface="Times New Roman"/>
                        </a:rPr>
                        <a:t> </a:t>
                      </a:r>
                      <a:endParaRPr lang="es-ES" sz="1100">
                        <a:effectLst/>
                        <a:latin typeface="Calibri"/>
                        <a:ea typeface="Calibri"/>
                        <a:cs typeface="Times New Roman"/>
                      </a:endParaRPr>
                    </a:p>
                  </a:txBody>
                  <a:tcPr marL="68116" marR="68116"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l">
                        <a:lnSpc>
                          <a:spcPct val="115000"/>
                        </a:lnSpc>
                        <a:spcAft>
                          <a:spcPts val="0"/>
                        </a:spcAft>
                      </a:pPr>
                      <a:r>
                        <a:rPr lang="es-ES" sz="1200">
                          <a:solidFill>
                            <a:srgbClr val="000000"/>
                          </a:solidFill>
                          <a:effectLst/>
                          <a:latin typeface="Arial" pitchFamily="34" charset="0"/>
                          <a:ea typeface="Times New Roman"/>
                          <a:cs typeface="Arial" pitchFamily="34" charset="0"/>
                        </a:rPr>
                        <a:t> </a:t>
                      </a:r>
                      <a:endParaRPr lang="es-ES" sz="1200">
                        <a:effectLst/>
                        <a:latin typeface="Arial" pitchFamily="34" charset="0"/>
                        <a:ea typeface="Calibri"/>
                        <a:cs typeface="Arial" pitchFamily="34" charset="0"/>
                      </a:endParaRPr>
                    </a:p>
                  </a:txBody>
                  <a:tcPr marL="68116" marR="68116"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l">
                        <a:lnSpc>
                          <a:spcPct val="115000"/>
                        </a:lnSpc>
                        <a:spcAft>
                          <a:spcPts val="0"/>
                        </a:spcAft>
                      </a:pPr>
                      <a:r>
                        <a:rPr lang="es-ES" sz="1200">
                          <a:solidFill>
                            <a:srgbClr val="000000"/>
                          </a:solidFill>
                          <a:effectLst/>
                          <a:latin typeface="Arial" pitchFamily="34" charset="0"/>
                          <a:ea typeface="Times New Roman"/>
                          <a:cs typeface="Arial" pitchFamily="34" charset="0"/>
                        </a:rPr>
                        <a:t> </a:t>
                      </a:r>
                      <a:endParaRPr lang="es-ES" sz="1200">
                        <a:effectLst/>
                        <a:latin typeface="Arial" pitchFamily="34" charset="0"/>
                        <a:ea typeface="Calibri"/>
                        <a:cs typeface="Arial" pitchFamily="34" charset="0"/>
                      </a:endParaRPr>
                    </a:p>
                  </a:txBody>
                  <a:tcPr marL="68116" marR="68116" marT="0" marB="0">
                    <a:lnL>
                      <a:noFill/>
                    </a:lnL>
                    <a:lnR>
                      <a:noFill/>
                    </a:lnR>
                    <a:lnT>
                      <a:noFill/>
                    </a:lnT>
                    <a:lnB>
                      <a:noFill/>
                    </a:lnB>
                  </a:tcPr>
                </a:tc>
                <a:tc>
                  <a:txBody>
                    <a:bodyPr/>
                    <a:lstStyle/>
                    <a:p>
                      <a:pPr algn="l">
                        <a:lnSpc>
                          <a:spcPct val="115000"/>
                        </a:lnSpc>
                        <a:spcAft>
                          <a:spcPts val="0"/>
                        </a:spcAft>
                      </a:pPr>
                      <a:r>
                        <a:rPr lang="es-ES" sz="1200" dirty="0">
                          <a:solidFill>
                            <a:srgbClr val="000000"/>
                          </a:solidFill>
                          <a:effectLst/>
                          <a:latin typeface="Arial" pitchFamily="34" charset="0"/>
                          <a:ea typeface="Times New Roman"/>
                          <a:cs typeface="Arial" pitchFamily="34" charset="0"/>
                        </a:rPr>
                        <a:t> </a:t>
                      </a:r>
                      <a:endParaRPr lang="es-ES" sz="1200" dirty="0">
                        <a:effectLst/>
                        <a:latin typeface="Arial" pitchFamily="34" charset="0"/>
                        <a:ea typeface="Calibri"/>
                        <a:cs typeface="Arial" pitchFamily="34" charset="0"/>
                      </a:endParaRPr>
                    </a:p>
                  </a:txBody>
                  <a:tcPr marL="68116" marR="68116" marT="0" marB="0">
                    <a:lnL>
                      <a:noFill/>
                    </a:lnL>
                    <a:lnR>
                      <a:noFill/>
                    </a:lnR>
                    <a:lnT>
                      <a:noFill/>
                    </a:lnT>
                    <a:lnB>
                      <a:noFill/>
                    </a:lnB>
                  </a:tcPr>
                </a:tc>
              </a:tr>
              <a:tr h="226298">
                <a:tc>
                  <a:txBody>
                    <a:bodyPr/>
                    <a:lstStyle/>
                    <a:p>
                      <a:pPr algn="r">
                        <a:lnSpc>
                          <a:spcPct val="115000"/>
                        </a:lnSpc>
                        <a:spcAft>
                          <a:spcPts val="0"/>
                        </a:spcAft>
                      </a:pPr>
                      <a:r>
                        <a:rPr lang="es-ES" sz="1300" i="1">
                          <a:solidFill>
                            <a:srgbClr val="000000"/>
                          </a:solidFill>
                          <a:effectLst/>
                          <a:latin typeface="Calibri"/>
                          <a:ea typeface="Times New Roman"/>
                          <a:cs typeface="Times New Roman"/>
                        </a:rPr>
                        <a:t>Pasivos</a:t>
                      </a:r>
                      <a:endParaRPr lang="es-ES" sz="1100">
                        <a:effectLst/>
                        <a:latin typeface="Calibri"/>
                        <a:ea typeface="Calibri"/>
                        <a:cs typeface="Times New Roman"/>
                      </a:endParaRPr>
                    </a:p>
                  </a:txBody>
                  <a:tcPr marL="68116" marR="68116"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l"/>
                      <a:endParaRPr lang="es-ES" sz="1050">
                        <a:effectLst/>
                        <a:latin typeface="Arial" pitchFamily="34" charset="0"/>
                        <a:cs typeface="Arial" pitchFamily="34" charset="0"/>
                      </a:endParaRPr>
                    </a:p>
                  </a:txBody>
                  <a:tcPr marL="68116" marR="68116"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l"/>
                      <a:endParaRPr lang="es-ES" sz="1050">
                        <a:effectLst/>
                        <a:latin typeface="Arial" pitchFamily="34" charset="0"/>
                        <a:cs typeface="Arial" pitchFamily="34" charset="0"/>
                      </a:endParaRPr>
                    </a:p>
                  </a:txBody>
                  <a:tcPr marL="68116" marR="68116" marT="0" marB="0">
                    <a:lnL>
                      <a:noFill/>
                    </a:lnL>
                    <a:lnR>
                      <a:noFill/>
                    </a:lnR>
                    <a:lnT>
                      <a:noFill/>
                    </a:lnT>
                    <a:lnB>
                      <a:noFill/>
                    </a:lnB>
                    <a:solidFill>
                      <a:srgbClr val="EAF1DD"/>
                    </a:solidFill>
                  </a:tcPr>
                </a:tc>
                <a:tc>
                  <a:txBody>
                    <a:bodyPr/>
                    <a:lstStyle/>
                    <a:p>
                      <a:pPr algn="l"/>
                      <a:endParaRPr lang="es-ES" sz="1050" dirty="0">
                        <a:effectLst/>
                        <a:latin typeface="Arial" pitchFamily="34" charset="0"/>
                        <a:cs typeface="Arial" pitchFamily="34" charset="0"/>
                      </a:endParaRPr>
                    </a:p>
                  </a:txBody>
                  <a:tcPr marL="68116" marR="68116" marT="0" marB="0">
                    <a:lnL>
                      <a:noFill/>
                    </a:lnL>
                    <a:lnR>
                      <a:noFill/>
                    </a:lnR>
                    <a:lnT>
                      <a:noFill/>
                    </a:lnT>
                    <a:lnB>
                      <a:noFill/>
                    </a:lnB>
                    <a:solidFill>
                      <a:srgbClr val="EAF1DD"/>
                    </a:solidFill>
                  </a:tcPr>
                </a:tc>
              </a:tr>
              <a:tr h="226298">
                <a:tc>
                  <a:txBody>
                    <a:bodyPr/>
                    <a:lstStyle/>
                    <a:p>
                      <a:pPr algn="r">
                        <a:lnSpc>
                          <a:spcPct val="115000"/>
                        </a:lnSpc>
                        <a:spcAft>
                          <a:spcPts val="0"/>
                        </a:spcAft>
                      </a:pPr>
                      <a:r>
                        <a:rPr lang="es-ES" sz="1300" i="1">
                          <a:solidFill>
                            <a:srgbClr val="000000"/>
                          </a:solidFill>
                          <a:effectLst/>
                          <a:latin typeface="Calibri"/>
                          <a:ea typeface="Times New Roman"/>
                          <a:cs typeface="Times New Roman"/>
                        </a:rPr>
                        <a:t>PASIVO CORRIENTE</a:t>
                      </a:r>
                      <a:endParaRPr lang="es-ES" sz="1100">
                        <a:effectLst/>
                        <a:latin typeface="Calibri"/>
                        <a:ea typeface="Calibri"/>
                        <a:cs typeface="Times New Roman"/>
                      </a:endParaRPr>
                    </a:p>
                  </a:txBody>
                  <a:tcPr marL="68116" marR="68116"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32,53%</a:t>
                      </a:r>
                      <a:endParaRPr lang="es-ES" sz="1200">
                        <a:effectLst/>
                        <a:latin typeface="Arial" pitchFamily="34" charset="0"/>
                        <a:ea typeface="Calibri"/>
                        <a:cs typeface="Arial" pitchFamily="34" charset="0"/>
                      </a:endParaRPr>
                    </a:p>
                  </a:txBody>
                  <a:tcPr marL="68116" marR="68116"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35,16%</a:t>
                      </a:r>
                      <a:endParaRPr lang="es-ES" sz="1200">
                        <a:effectLst/>
                        <a:latin typeface="Arial" pitchFamily="34" charset="0"/>
                        <a:ea typeface="Calibri"/>
                        <a:cs typeface="Arial" pitchFamily="34" charset="0"/>
                      </a:endParaRPr>
                    </a:p>
                  </a:txBody>
                  <a:tcPr marL="68116" marR="68116" marT="0" marB="0">
                    <a:lnL>
                      <a:noFill/>
                    </a:lnL>
                    <a:lnR>
                      <a:noFill/>
                    </a:lnR>
                    <a:lnT>
                      <a:noFill/>
                    </a:lnT>
                    <a:lnB>
                      <a:noFill/>
                    </a:lnB>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46,86%</a:t>
                      </a:r>
                      <a:endParaRPr lang="es-ES" sz="1200">
                        <a:effectLst/>
                        <a:latin typeface="Arial" pitchFamily="34" charset="0"/>
                        <a:ea typeface="Calibri"/>
                        <a:cs typeface="Arial" pitchFamily="34" charset="0"/>
                      </a:endParaRPr>
                    </a:p>
                  </a:txBody>
                  <a:tcPr marL="68116" marR="68116" marT="0" marB="0">
                    <a:lnL>
                      <a:noFill/>
                    </a:lnL>
                    <a:lnR>
                      <a:noFill/>
                    </a:lnR>
                    <a:lnT>
                      <a:noFill/>
                    </a:lnT>
                    <a:lnB>
                      <a:noFill/>
                    </a:lnB>
                  </a:tcPr>
                </a:tc>
              </a:tr>
              <a:tr h="452596">
                <a:tc>
                  <a:txBody>
                    <a:bodyPr/>
                    <a:lstStyle/>
                    <a:p>
                      <a:pPr algn="r">
                        <a:lnSpc>
                          <a:spcPct val="115000"/>
                        </a:lnSpc>
                        <a:spcAft>
                          <a:spcPts val="0"/>
                        </a:spcAft>
                      </a:pPr>
                      <a:r>
                        <a:rPr lang="es-ES" sz="1300" i="1">
                          <a:solidFill>
                            <a:srgbClr val="000000"/>
                          </a:solidFill>
                          <a:effectLst/>
                          <a:latin typeface="Calibri"/>
                          <a:ea typeface="Times New Roman"/>
                          <a:cs typeface="Times New Roman"/>
                        </a:rPr>
                        <a:t>PASIVO NO CORRIENTE</a:t>
                      </a:r>
                      <a:endParaRPr lang="es-ES" sz="1100">
                        <a:effectLst/>
                        <a:latin typeface="Calibri"/>
                        <a:ea typeface="Calibri"/>
                        <a:cs typeface="Times New Roman"/>
                      </a:endParaRPr>
                    </a:p>
                  </a:txBody>
                  <a:tcPr marL="68116" marR="68116"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38,22%</a:t>
                      </a:r>
                      <a:endParaRPr lang="es-ES" sz="1200">
                        <a:effectLst/>
                        <a:latin typeface="Arial" pitchFamily="34" charset="0"/>
                        <a:ea typeface="Calibri"/>
                        <a:cs typeface="Arial" pitchFamily="34" charset="0"/>
                      </a:endParaRPr>
                    </a:p>
                  </a:txBody>
                  <a:tcPr marL="68116" marR="68116"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31,37%</a:t>
                      </a:r>
                      <a:endParaRPr lang="es-ES" sz="1200">
                        <a:effectLst/>
                        <a:latin typeface="Arial" pitchFamily="34" charset="0"/>
                        <a:ea typeface="Calibri"/>
                        <a:cs typeface="Arial" pitchFamily="34" charset="0"/>
                      </a:endParaRPr>
                    </a:p>
                  </a:txBody>
                  <a:tcPr marL="68116" marR="68116" marT="0" marB="0">
                    <a:lnL>
                      <a:noFill/>
                    </a:lnL>
                    <a:lnR>
                      <a:noFill/>
                    </a:lnR>
                    <a:lnT>
                      <a:noFill/>
                    </a:lnT>
                    <a:lnB>
                      <a:noFill/>
                    </a:lnB>
                    <a:solidFill>
                      <a:srgbClr val="EAF1DD"/>
                    </a:solidFill>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38,04%</a:t>
                      </a:r>
                      <a:endParaRPr lang="es-ES" sz="1200" dirty="0">
                        <a:effectLst/>
                        <a:latin typeface="Arial" pitchFamily="34" charset="0"/>
                        <a:ea typeface="Calibri"/>
                        <a:cs typeface="Arial" pitchFamily="34" charset="0"/>
                      </a:endParaRPr>
                    </a:p>
                  </a:txBody>
                  <a:tcPr marL="68116" marR="68116" marT="0" marB="0">
                    <a:lnL>
                      <a:noFill/>
                    </a:lnL>
                    <a:lnR>
                      <a:noFill/>
                    </a:lnR>
                    <a:lnT>
                      <a:noFill/>
                    </a:lnT>
                    <a:lnB>
                      <a:noFill/>
                    </a:lnB>
                    <a:solidFill>
                      <a:srgbClr val="EAF1DD"/>
                    </a:solidFill>
                  </a:tcPr>
                </a:tc>
              </a:tr>
              <a:tr h="226298">
                <a:tc>
                  <a:txBody>
                    <a:bodyPr/>
                    <a:lstStyle/>
                    <a:p>
                      <a:pPr algn="r">
                        <a:lnSpc>
                          <a:spcPct val="115000"/>
                        </a:lnSpc>
                        <a:spcAft>
                          <a:spcPts val="0"/>
                        </a:spcAft>
                      </a:pPr>
                      <a:r>
                        <a:rPr lang="es-ES" sz="1300" i="1">
                          <a:solidFill>
                            <a:srgbClr val="000000"/>
                          </a:solidFill>
                          <a:effectLst/>
                          <a:latin typeface="Calibri"/>
                          <a:ea typeface="Times New Roman"/>
                          <a:cs typeface="Times New Roman"/>
                        </a:rPr>
                        <a:t>PASIVO TOTAL</a:t>
                      </a:r>
                      <a:endParaRPr lang="es-ES" sz="1100">
                        <a:effectLst/>
                        <a:latin typeface="Calibri"/>
                        <a:ea typeface="Calibri"/>
                        <a:cs typeface="Times New Roman"/>
                      </a:endParaRPr>
                    </a:p>
                  </a:txBody>
                  <a:tcPr marL="68116" marR="68116"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70,75%</a:t>
                      </a:r>
                      <a:endParaRPr lang="es-ES" sz="1200">
                        <a:effectLst/>
                        <a:latin typeface="Arial" pitchFamily="34" charset="0"/>
                        <a:ea typeface="Calibri"/>
                        <a:cs typeface="Arial" pitchFamily="34" charset="0"/>
                      </a:endParaRPr>
                    </a:p>
                  </a:txBody>
                  <a:tcPr marL="68116" marR="68116"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66,53%</a:t>
                      </a:r>
                      <a:endParaRPr lang="es-ES" sz="1200">
                        <a:effectLst/>
                        <a:latin typeface="Arial" pitchFamily="34" charset="0"/>
                        <a:ea typeface="Calibri"/>
                        <a:cs typeface="Arial" pitchFamily="34" charset="0"/>
                      </a:endParaRPr>
                    </a:p>
                  </a:txBody>
                  <a:tcPr marL="68116" marR="68116" marT="0" marB="0">
                    <a:lnL>
                      <a:noFill/>
                    </a:lnL>
                    <a:lnR>
                      <a:noFill/>
                    </a:lnR>
                    <a:lnT>
                      <a:noFill/>
                    </a:lnT>
                    <a:lnB>
                      <a:noFill/>
                    </a:lnB>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84,90%</a:t>
                      </a:r>
                      <a:endParaRPr lang="es-ES" sz="1200" dirty="0">
                        <a:effectLst/>
                        <a:latin typeface="Arial" pitchFamily="34" charset="0"/>
                        <a:ea typeface="Calibri"/>
                        <a:cs typeface="Arial" pitchFamily="34" charset="0"/>
                      </a:endParaRPr>
                    </a:p>
                  </a:txBody>
                  <a:tcPr marL="68116" marR="68116" marT="0" marB="0">
                    <a:lnL>
                      <a:noFill/>
                    </a:lnL>
                    <a:lnR>
                      <a:noFill/>
                    </a:lnR>
                    <a:lnT>
                      <a:noFill/>
                    </a:lnT>
                    <a:lnB>
                      <a:noFill/>
                    </a:lnB>
                  </a:tcPr>
                </a:tc>
              </a:tr>
              <a:tr h="226298">
                <a:tc>
                  <a:txBody>
                    <a:bodyPr/>
                    <a:lstStyle/>
                    <a:p>
                      <a:pPr algn="r">
                        <a:lnSpc>
                          <a:spcPct val="115000"/>
                        </a:lnSpc>
                        <a:spcAft>
                          <a:spcPts val="0"/>
                        </a:spcAft>
                      </a:pPr>
                      <a:r>
                        <a:rPr lang="es-ES" sz="1300" i="1">
                          <a:solidFill>
                            <a:srgbClr val="000000"/>
                          </a:solidFill>
                          <a:effectLst/>
                          <a:latin typeface="Calibri"/>
                          <a:ea typeface="Times New Roman"/>
                          <a:cs typeface="Times New Roman"/>
                        </a:rPr>
                        <a:t>Patrimonio</a:t>
                      </a:r>
                      <a:endParaRPr lang="es-ES" sz="1100">
                        <a:effectLst/>
                        <a:latin typeface="Calibri"/>
                        <a:ea typeface="Calibri"/>
                        <a:cs typeface="Times New Roman"/>
                      </a:endParaRPr>
                    </a:p>
                  </a:txBody>
                  <a:tcPr marL="68116" marR="68116"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l"/>
                      <a:endParaRPr lang="es-ES" sz="1050">
                        <a:effectLst/>
                        <a:latin typeface="Arial" pitchFamily="34" charset="0"/>
                        <a:cs typeface="Arial" pitchFamily="34" charset="0"/>
                      </a:endParaRPr>
                    </a:p>
                  </a:txBody>
                  <a:tcPr marL="68116" marR="68116"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l"/>
                      <a:endParaRPr lang="es-ES" sz="1050">
                        <a:effectLst/>
                        <a:latin typeface="Arial" pitchFamily="34" charset="0"/>
                        <a:cs typeface="Arial" pitchFamily="34" charset="0"/>
                      </a:endParaRPr>
                    </a:p>
                  </a:txBody>
                  <a:tcPr marL="68116" marR="68116" marT="0" marB="0">
                    <a:lnL>
                      <a:noFill/>
                    </a:lnL>
                    <a:lnR>
                      <a:noFill/>
                    </a:lnR>
                    <a:lnT>
                      <a:noFill/>
                    </a:lnT>
                    <a:lnB>
                      <a:noFill/>
                    </a:lnB>
                    <a:solidFill>
                      <a:srgbClr val="EAF1DD"/>
                    </a:solidFill>
                  </a:tcPr>
                </a:tc>
                <a:tc>
                  <a:txBody>
                    <a:bodyPr/>
                    <a:lstStyle/>
                    <a:p>
                      <a:pPr algn="l"/>
                      <a:endParaRPr lang="es-ES" sz="1050" dirty="0">
                        <a:effectLst/>
                        <a:latin typeface="Arial" pitchFamily="34" charset="0"/>
                        <a:cs typeface="Arial" pitchFamily="34" charset="0"/>
                      </a:endParaRPr>
                    </a:p>
                  </a:txBody>
                  <a:tcPr marL="68116" marR="68116" marT="0" marB="0">
                    <a:lnL>
                      <a:noFill/>
                    </a:lnL>
                    <a:lnR>
                      <a:noFill/>
                    </a:lnR>
                    <a:lnT>
                      <a:noFill/>
                    </a:lnT>
                    <a:lnB>
                      <a:noFill/>
                    </a:lnB>
                    <a:solidFill>
                      <a:srgbClr val="EAF1DD"/>
                    </a:solidFill>
                  </a:tcPr>
                </a:tc>
              </a:tr>
              <a:tr h="226298">
                <a:tc>
                  <a:txBody>
                    <a:bodyPr/>
                    <a:lstStyle/>
                    <a:p>
                      <a:pPr algn="r">
                        <a:lnSpc>
                          <a:spcPct val="115000"/>
                        </a:lnSpc>
                        <a:spcAft>
                          <a:spcPts val="0"/>
                        </a:spcAft>
                      </a:pPr>
                      <a:r>
                        <a:rPr lang="es-ES" sz="1300" i="1">
                          <a:solidFill>
                            <a:srgbClr val="000000"/>
                          </a:solidFill>
                          <a:effectLst/>
                          <a:latin typeface="Calibri"/>
                          <a:ea typeface="Times New Roman"/>
                          <a:cs typeface="Times New Roman"/>
                        </a:rPr>
                        <a:t>Capital</a:t>
                      </a:r>
                      <a:endParaRPr lang="es-ES" sz="1100">
                        <a:effectLst/>
                        <a:latin typeface="Calibri"/>
                        <a:ea typeface="Calibri"/>
                        <a:cs typeface="Times New Roman"/>
                      </a:endParaRPr>
                    </a:p>
                  </a:txBody>
                  <a:tcPr marL="68116" marR="68116"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19,32%</a:t>
                      </a:r>
                      <a:endParaRPr lang="es-ES" sz="1200">
                        <a:effectLst/>
                        <a:latin typeface="Arial" pitchFamily="34" charset="0"/>
                        <a:ea typeface="Calibri"/>
                        <a:cs typeface="Arial" pitchFamily="34" charset="0"/>
                      </a:endParaRPr>
                    </a:p>
                  </a:txBody>
                  <a:tcPr marL="68116" marR="68116"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22,58%</a:t>
                      </a:r>
                      <a:endParaRPr lang="es-ES" sz="1200">
                        <a:effectLst/>
                        <a:latin typeface="Arial" pitchFamily="34" charset="0"/>
                        <a:ea typeface="Calibri"/>
                        <a:cs typeface="Arial" pitchFamily="34" charset="0"/>
                      </a:endParaRPr>
                    </a:p>
                  </a:txBody>
                  <a:tcPr marL="68116" marR="68116" marT="0" marB="0">
                    <a:lnL>
                      <a:noFill/>
                    </a:lnL>
                    <a:lnR>
                      <a:noFill/>
                    </a:lnR>
                    <a:lnT>
                      <a:noFill/>
                    </a:lnT>
                    <a:lnB>
                      <a:noFill/>
                    </a:lnB>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13,02%</a:t>
                      </a:r>
                      <a:endParaRPr lang="es-ES" sz="1200">
                        <a:effectLst/>
                        <a:latin typeface="Arial" pitchFamily="34" charset="0"/>
                        <a:ea typeface="Calibri"/>
                        <a:cs typeface="Arial" pitchFamily="34" charset="0"/>
                      </a:endParaRPr>
                    </a:p>
                  </a:txBody>
                  <a:tcPr marL="68116" marR="68116" marT="0" marB="0">
                    <a:lnL>
                      <a:noFill/>
                    </a:lnL>
                    <a:lnR>
                      <a:noFill/>
                    </a:lnR>
                    <a:lnT>
                      <a:noFill/>
                    </a:lnT>
                    <a:lnB>
                      <a:noFill/>
                    </a:lnB>
                  </a:tcPr>
                </a:tc>
              </a:tr>
              <a:tr h="226298">
                <a:tc>
                  <a:txBody>
                    <a:bodyPr/>
                    <a:lstStyle/>
                    <a:p>
                      <a:pPr algn="r">
                        <a:lnSpc>
                          <a:spcPct val="115000"/>
                        </a:lnSpc>
                        <a:spcAft>
                          <a:spcPts val="0"/>
                        </a:spcAft>
                      </a:pPr>
                      <a:r>
                        <a:rPr lang="es-ES" sz="1300" i="1">
                          <a:solidFill>
                            <a:srgbClr val="000000"/>
                          </a:solidFill>
                          <a:effectLst/>
                          <a:latin typeface="Calibri"/>
                          <a:ea typeface="Times New Roman"/>
                          <a:cs typeface="Times New Roman"/>
                        </a:rPr>
                        <a:t>Utilidades</a:t>
                      </a:r>
                      <a:endParaRPr lang="es-ES" sz="1100">
                        <a:effectLst/>
                        <a:latin typeface="Calibri"/>
                        <a:ea typeface="Calibri"/>
                        <a:cs typeface="Times New Roman"/>
                      </a:endParaRPr>
                    </a:p>
                  </a:txBody>
                  <a:tcPr marL="68116" marR="68116"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9,94%</a:t>
                      </a:r>
                      <a:endParaRPr lang="es-ES" sz="1200">
                        <a:effectLst/>
                        <a:latin typeface="Arial" pitchFamily="34" charset="0"/>
                        <a:ea typeface="Calibri"/>
                        <a:cs typeface="Arial" pitchFamily="34" charset="0"/>
                      </a:endParaRPr>
                    </a:p>
                  </a:txBody>
                  <a:tcPr marL="68116" marR="68116"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10,88%</a:t>
                      </a:r>
                      <a:endParaRPr lang="es-ES" sz="1200">
                        <a:effectLst/>
                        <a:latin typeface="Arial" pitchFamily="34" charset="0"/>
                        <a:ea typeface="Calibri"/>
                        <a:cs typeface="Arial" pitchFamily="34" charset="0"/>
                      </a:endParaRPr>
                    </a:p>
                  </a:txBody>
                  <a:tcPr marL="68116" marR="68116" marT="0" marB="0">
                    <a:lnL>
                      <a:noFill/>
                    </a:lnL>
                    <a:lnR>
                      <a:noFill/>
                    </a:lnR>
                    <a:lnT>
                      <a:noFill/>
                    </a:lnT>
                    <a:lnB>
                      <a:noFill/>
                    </a:lnB>
                    <a:solidFill>
                      <a:srgbClr val="EAF1DD"/>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2,08%</a:t>
                      </a:r>
                      <a:endParaRPr lang="es-ES" sz="1200">
                        <a:effectLst/>
                        <a:latin typeface="Arial" pitchFamily="34" charset="0"/>
                        <a:ea typeface="Calibri"/>
                        <a:cs typeface="Arial" pitchFamily="34" charset="0"/>
                      </a:endParaRPr>
                    </a:p>
                  </a:txBody>
                  <a:tcPr marL="68116" marR="68116" marT="0" marB="0">
                    <a:lnL>
                      <a:noFill/>
                    </a:lnL>
                    <a:lnR>
                      <a:noFill/>
                    </a:lnR>
                    <a:lnT>
                      <a:noFill/>
                    </a:lnT>
                    <a:lnB>
                      <a:noFill/>
                    </a:lnB>
                    <a:solidFill>
                      <a:srgbClr val="EAF1DD"/>
                    </a:solidFill>
                  </a:tcPr>
                </a:tc>
              </a:tr>
              <a:tr h="226298">
                <a:tc>
                  <a:txBody>
                    <a:bodyPr/>
                    <a:lstStyle/>
                    <a:p>
                      <a:pPr algn="r">
                        <a:lnSpc>
                          <a:spcPct val="115000"/>
                        </a:lnSpc>
                        <a:spcAft>
                          <a:spcPts val="0"/>
                        </a:spcAft>
                      </a:pPr>
                      <a:r>
                        <a:rPr lang="es-ES" sz="1300" i="1">
                          <a:solidFill>
                            <a:srgbClr val="000000"/>
                          </a:solidFill>
                          <a:effectLst/>
                          <a:latin typeface="Calibri"/>
                          <a:ea typeface="Times New Roman"/>
                          <a:cs typeface="Times New Roman"/>
                        </a:rPr>
                        <a:t>PATRIMONIO TOTAL</a:t>
                      </a:r>
                      <a:endParaRPr lang="es-ES" sz="1100">
                        <a:effectLst/>
                        <a:latin typeface="Calibri"/>
                        <a:ea typeface="Calibri"/>
                        <a:cs typeface="Times New Roman"/>
                      </a:endParaRPr>
                    </a:p>
                  </a:txBody>
                  <a:tcPr marL="68116" marR="68116"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29,25%</a:t>
                      </a:r>
                      <a:endParaRPr lang="es-ES" sz="1200">
                        <a:effectLst/>
                        <a:latin typeface="Arial" pitchFamily="34" charset="0"/>
                        <a:ea typeface="Calibri"/>
                        <a:cs typeface="Arial" pitchFamily="34" charset="0"/>
                      </a:endParaRPr>
                    </a:p>
                  </a:txBody>
                  <a:tcPr marL="68116" marR="68116"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33,47%</a:t>
                      </a:r>
                      <a:endParaRPr lang="es-ES" sz="1200">
                        <a:effectLst/>
                        <a:latin typeface="Arial" pitchFamily="34" charset="0"/>
                        <a:ea typeface="Calibri"/>
                        <a:cs typeface="Arial" pitchFamily="34" charset="0"/>
                      </a:endParaRPr>
                    </a:p>
                  </a:txBody>
                  <a:tcPr marL="68116" marR="68116" marT="0" marB="0">
                    <a:lnL>
                      <a:noFill/>
                    </a:lnL>
                    <a:lnR>
                      <a:noFill/>
                    </a:lnR>
                    <a:lnT>
                      <a:noFill/>
                    </a:lnT>
                    <a:lnB>
                      <a:noFill/>
                    </a:lnB>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15,10%</a:t>
                      </a:r>
                      <a:endParaRPr lang="es-ES" sz="1200">
                        <a:effectLst/>
                        <a:latin typeface="Arial" pitchFamily="34" charset="0"/>
                        <a:ea typeface="Calibri"/>
                        <a:cs typeface="Arial" pitchFamily="34" charset="0"/>
                      </a:endParaRPr>
                    </a:p>
                  </a:txBody>
                  <a:tcPr marL="68116" marR="68116" marT="0" marB="0">
                    <a:lnL>
                      <a:noFill/>
                    </a:lnL>
                    <a:lnR>
                      <a:noFill/>
                    </a:lnR>
                    <a:lnT>
                      <a:noFill/>
                    </a:lnT>
                    <a:lnB>
                      <a:noFill/>
                    </a:lnB>
                  </a:tcPr>
                </a:tc>
              </a:tr>
              <a:tr h="452596">
                <a:tc>
                  <a:txBody>
                    <a:bodyPr/>
                    <a:lstStyle/>
                    <a:p>
                      <a:pPr algn="r">
                        <a:lnSpc>
                          <a:spcPct val="115000"/>
                        </a:lnSpc>
                        <a:spcAft>
                          <a:spcPts val="0"/>
                        </a:spcAft>
                      </a:pPr>
                      <a:r>
                        <a:rPr lang="es-ES" sz="1300" i="1">
                          <a:solidFill>
                            <a:srgbClr val="000000"/>
                          </a:solidFill>
                          <a:effectLst/>
                          <a:latin typeface="Calibri"/>
                          <a:ea typeface="Times New Roman"/>
                          <a:cs typeface="Times New Roman"/>
                        </a:rPr>
                        <a:t>PASIVO Y PATRIMONIO</a:t>
                      </a:r>
                      <a:endParaRPr lang="es-ES" sz="1100">
                        <a:effectLst/>
                        <a:latin typeface="Calibri"/>
                        <a:ea typeface="Calibri"/>
                        <a:cs typeface="Times New Roman"/>
                      </a:endParaRPr>
                    </a:p>
                  </a:txBody>
                  <a:tcPr marL="68116" marR="68116"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100,00%</a:t>
                      </a:r>
                      <a:endParaRPr lang="es-ES" sz="1200">
                        <a:effectLst/>
                        <a:latin typeface="Arial" pitchFamily="34" charset="0"/>
                        <a:ea typeface="Calibri"/>
                        <a:cs typeface="Arial" pitchFamily="34" charset="0"/>
                      </a:endParaRPr>
                    </a:p>
                  </a:txBody>
                  <a:tcPr marL="68116" marR="68116"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100,00%</a:t>
                      </a:r>
                      <a:endParaRPr lang="es-ES" sz="1200">
                        <a:effectLst/>
                        <a:latin typeface="Arial" pitchFamily="34" charset="0"/>
                        <a:ea typeface="Calibri"/>
                        <a:cs typeface="Arial" pitchFamily="34" charset="0"/>
                      </a:endParaRPr>
                    </a:p>
                  </a:txBody>
                  <a:tcPr marL="68116" marR="68116" marT="0" marB="0">
                    <a:lnL>
                      <a:noFill/>
                    </a:lnL>
                    <a:lnR>
                      <a:noFill/>
                    </a:lnR>
                    <a:lnT>
                      <a:noFill/>
                    </a:lnT>
                    <a:lnB>
                      <a:noFill/>
                    </a:lnB>
                    <a:solidFill>
                      <a:srgbClr val="EAF1DD"/>
                    </a:solidFill>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100,00%</a:t>
                      </a:r>
                      <a:endParaRPr lang="es-ES" sz="1200" dirty="0">
                        <a:effectLst/>
                        <a:latin typeface="Arial" pitchFamily="34" charset="0"/>
                        <a:ea typeface="Calibri"/>
                        <a:cs typeface="Arial" pitchFamily="34" charset="0"/>
                      </a:endParaRPr>
                    </a:p>
                  </a:txBody>
                  <a:tcPr marL="68116" marR="68116" marT="0" marB="0">
                    <a:lnL>
                      <a:noFill/>
                    </a:lnL>
                    <a:lnR>
                      <a:noFill/>
                    </a:lnR>
                    <a:lnT>
                      <a:noFill/>
                    </a:lnT>
                    <a:lnB>
                      <a:noFill/>
                    </a:lnB>
                    <a:solidFill>
                      <a:srgbClr val="EAF1DD"/>
                    </a:solidFill>
                  </a:tcPr>
                </a:tc>
              </a:tr>
            </a:tbl>
          </a:graphicData>
        </a:graphic>
      </p:graphicFrame>
      <p:pic>
        <p:nvPicPr>
          <p:cNvPr id="13313" name="Gráfico 24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772816"/>
            <a:ext cx="4788024"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93757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Autofit/>
          </a:bodyPr>
          <a:lstStyle/>
          <a:p>
            <a:r>
              <a:rPr lang="es-ES" sz="1800" b="1" dirty="0" smtClean="0">
                <a:solidFill>
                  <a:schemeClr val="accent1">
                    <a:lumMod val="75000"/>
                  </a:schemeClr>
                </a:solidFill>
                <a:latin typeface="Arial" pitchFamily="34" charset="0"/>
                <a:cs typeface="Arial" pitchFamily="34" charset="0"/>
              </a:rPr>
              <a:t>GESTIÓN FINANCIERA DE LAS PYMES DEL SECTOR SUR DEL DMQ.</a:t>
            </a:r>
            <a:endParaRPr lang="es-ES" sz="1800" b="1" dirty="0">
              <a:solidFill>
                <a:schemeClr val="accent1">
                  <a:lumMod val="75000"/>
                </a:schemeClr>
              </a:solidFill>
              <a:latin typeface="Arial" pitchFamily="34" charset="0"/>
              <a:cs typeface="Arial" pitchFamily="34" charset="0"/>
            </a:endParaRPr>
          </a:p>
        </p:txBody>
      </p:sp>
      <p:sp>
        <p:nvSpPr>
          <p:cNvPr id="5" name="4 CuadroTexto"/>
          <p:cNvSpPr txBox="1"/>
          <p:nvPr/>
        </p:nvSpPr>
        <p:spPr>
          <a:xfrm>
            <a:off x="899591" y="1124744"/>
            <a:ext cx="5256585" cy="369332"/>
          </a:xfrm>
          <a:prstGeom prst="rect">
            <a:avLst/>
          </a:prstGeom>
          <a:noFill/>
        </p:spPr>
        <p:txBody>
          <a:bodyPr wrap="square" rtlCol="0">
            <a:spAutoFit/>
          </a:bodyPr>
          <a:lstStyle/>
          <a:p>
            <a:r>
              <a:rPr lang="es-ES" dirty="0" smtClean="0"/>
              <a:t>LIQUIDEZ</a:t>
            </a: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1000821189"/>
              </p:ext>
            </p:extLst>
          </p:nvPr>
        </p:nvGraphicFramePr>
        <p:xfrm>
          <a:off x="1043608" y="1772817"/>
          <a:ext cx="6892915" cy="1717548"/>
        </p:xfrm>
        <a:graphic>
          <a:graphicData uri="http://schemas.openxmlformats.org/drawingml/2006/table">
            <a:tbl>
              <a:tblPr firstRow="1" firstCol="1" bandRow="1"/>
              <a:tblGrid>
                <a:gridCol w="2304256"/>
                <a:gridCol w="1584176"/>
                <a:gridCol w="1564323"/>
                <a:gridCol w="1440160"/>
              </a:tblGrid>
              <a:tr h="216024">
                <a:tc>
                  <a:txBody>
                    <a:bodyPr/>
                    <a:lstStyle/>
                    <a:p>
                      <a:pPr algn="r">
                        <a:lnSpc>
                          <a:spcPct val="115000"/>
                        </a:lnSpc>
                        <a:spcAft>
                          <a:spcPts val="0"/>
                        </a:spcAft>
                      </a:pPr>
                      <a:r>
                        <a:rPr lang="es-ES" sz="1400" i="1" dirty="0">
                          <a:solidFill>
                            <a:srgbClr val="000000"/>
                          </a:solidFill>
                          <a:effectLst/>
                          <a:latin typeface="Arial" pitchFamily="34" charset="0"/>
                          <a:ea typeface="Times New Roman"/>
                          <a:cs typeface="Arial" pitchFamily="34" charset="0"/>
                        </a:rPr>
                        <a:t>LIQUIDEZ</a:t>
                      </a:r>
                      <a:endParaRPr lang="es-ES" sz="1800" dirty="0">
                        <a:effectLst/>
                        <a:latin typeface="Arial" pitchFamily="34" charset="0"/>
                        <a:ea typeface="Calibri"/>
                        <a:cs typeface="Arial" pitchFamily="34" charset="0"/>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i="1" dirty="0">
                          <a:solidFill>
                            <a:srgbClr val="000000"/>
                          </a:solidFill>
                          <a:effectLst/>
                          <a:latin typeface="Arial" pitchFamily="34" charset="0"/>
                          <a:ea typeface="Times New Roman"/>
                          <a:cs typeface="Arial" pitchFamily="34" charset="0"/>
                        </a:rPr>
                        <a:t>Año 2012</a:t>
                      </a:r>
                      <a:endParaRPr lang="es-ES" sz="1800" dirty="0">
                        <a:effectLst/>
                        <a:latin typeface="Arial" pitchFamily="34" charset="0"/>
                        <a:ea typeface="Calibri"/>
                        <a:cs typeface="Arial" pitchFamily="34" charset="0"/>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i="1">
                          <a:solidFill>
                            <a:srgbClr val="000000"/>
                          </a:solidFill>
                          <a:effectLst/>
                          <a:latin typeface="Arial" pitchFamily="34" charset="0"/>
                          <a:ea typeface="Times New Roman"/>
                          <a:cs typeface="Arial" pitchFamily="34" charset="0"/>
                        </a:rPr>
                        <a:t>Año 2013</a:t>
                      </a:r>
                      <a:endParaRPr lang="es-ES" sz="1800">
                        <a:effectLst/>
                        <a:latin typeface="Arial" pitchFamily="34" charset="0"/>
                        <a:ea typeface="Calibri"/>
                        <a:cs typeface="Arial" pitchFamily="34" charset="0"/>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i="1">
                          <a:solidFill>
                            <a:srgbClr val="000000"/>
                          </a:solidFill>
                          <a:effectLst/>
                          <a:latin typeface="Arial" pitchFamily="34" charset="0"/>
                          <a:ea typeface="Times New Roman"/>
                          <a:cs typeface="Arial" pitchFamily="34" charset="0"/>
                        </a:rPr>
                        <a:t>Año 2014</a:t>
                      </a:r>
                      <a:endParaRPr lang="es-ES" sz="1800">
                        <a:effectLst/>
                        <a:latin typeface="Arial" pitchFamily="34" charset="0"/>
                        <a:ea typeface="Calibri"/>
                        <a:cs typeface="Arial" pitchFamily="34" charset="0"/>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r>
              <a:tr h="432048">
                <a:tc>
                  <a:txBody>
                    <a:bodyPr/>
                    <a:lstStyle/>
                    <a:p>
                      <a:pPr algn="r">
                        <a:lnSpc>
                          <a:spcPct val="115000"/>
                        </a:lnSpc>
                        <a:spcAft>
                          <a:spcPts val="0"/>
                        </a:spcAft>
                      </a:pPr>
                      <a:r>
                        <a:rPr lang="es-ES" sz="1400" i="1" dirty="0">
                          <a:solidFill>
                            <a:srgbClr val="000000"/>
                          </a:solidFill>
                          <a:effectLst/>
                          <a:latin typeface="Arial" pitchFamily="34" charset="0"/>
                          <a:ea typeface="Times New Roman"/>
                          <a:cs typeface="Arial" pitchFamily="34" charset="0"/>
                        </a:rPr>
                        <a:t>Razón Circulante</a:t>
                      </a:r>
                      <a:endParaRPr lang="es-ES" sz="1800" dirty="0">
                        <a:effectLst/>
                        <a:latin typeface="Arial" pitchFamily="34" charset="0"/>
                        <a:ea typeface="Calibri"/>
                        <a:cs typeface="Arial" pitchFamily="34" charset="0"/>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FFFFFF"/>
                    </a:solidFill>
                  </a:tcPr>
                </a:tc>
                <a:tc>
                  <a:txBody>
                    <a:bodyPr/>
                    <a:lstStyle/>
                    <a:p>
                      <a:pPr algn="r">
                        <a:lnSpc>
                          <a:spcPct val="115000"/>
                        </a:lnSpc>
                        <a:spcAft>
                          <a:spcPts val="0"/>
                        </a:spcAft>
                      </a:pPr>
                      <a:r>
                        <a:rPr lang="es-ES" sz="1400" dirty="0">
                          <a:solidFill>
                            <a:srgbClr val="000000"/>
                          </a:solidFill>
                          <a:effectLst/>
                          <a:latin typeface="Arial" pitchFamily="34" charset="0"/>
                          <a:ea typeface="Times New Roman"/>
                          <a:cs typeface="Arial" pitchFamily="34" charset="0"/>
                        </a:rPr>
                        <a:t>                    2,13 </a:t>
                      </a:r>
                      <a:endParaRPr lang="es-ES" sz="1800" dirty="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gn="r">
                        <a:lnSpc>
                          <a:spcPct val="115000"/>
                        </a:lnSpc>
                        <a:spcAft>
                          <a:spcPts val="0"/>
                        </a:spcAft>
                      </a:pPr>
                      <a:r>
                        <a:rPr lang="es-ES" sz="1400" dirty="0">
                          <a:solidFill>
                            <a:srgbClr val="000000"/>
                          </a:solidFill>
                          <a:effectLst/>
                          <a:latin typeface="Arial" pitchFamily="34" charset="0"/>
                          <a:ea typeface="Times New Roman"/>
                          <a:cs typeface="Arial" pitchFamily="34" charset="0"/>
                        </a:rPr>
                        <a:t>                              1,82 </a:t>
                      </a:r>
                      <a:endParaRPr lang="es-ES" sz="1800" dirty="0">
                        <a:effectLst/>
                        <a:latin typeface="Arial" pitchFamily="34" charset="0"/>
                        <a:ea typeface="Calibri"/>
                        <a:cs typeface="Arial"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gn="r">
                        <a:lnSpc>
                          <a:spcPct val="115000"/>
                        </a:lnSpc>
                        <a:spcAft>
                          <a:spcPts val="0"/>
                        </a:spcAft>
                      </a:pPr>
                      <a:r>
                        <a:rPr lang="es-ES" sz="1400" dirty="0">
                          <a:solidFill>
                            <a:srgbClr val="000000"/>
                          </a:solidFill>
                          <a:effectLst/>
                          <a:latin typeface="Arial" pitchFamily="34" charset="0"/>
                          <a:ea typeface="Times New Roman"/>
                          <a:cs typeface="Arial" pitchFamily="34" charset="0"/>
                        </a:rPr>
                        <a:t>                              1,51 </a:t>
                      </a:r>
                      <a:endParaRPr lang="es-ES" sz="1800" dirty="0">
                        <a:effectLst/>
                        <a:latin typeface="Arial" pitchFamily="34" charset="0"/>
                        <a:ea typeface="Calibri"/>
                        <a:cs typeface="Arial"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r>
              <a:tr h="432048">
                <a:tc>
                  <a:txBody>
                    <a:bodyPr/>
                    <a:lstStyle/>
                    <a:p>
                      <a:pPr algn="r">
                        <a:lnSpc>
                          <a:spcPct val="115000"/>
                        </a:lnSpc>
                        <a:spcAft>
                          <a:spcPts val="0"/>
                        </a:spcAft>
                      </a:pPr>
                      <a:r>
                        <a:rPr lang="es-ES" sz="1400" i="1">
                          <a:solidFill>
                            <a:srgbClr val="000000"/>
                          </a:solidFill>
                          <a:effectLst/>
                          <a:latin typeface="Arial" pitchFamily="34" charset="0"/>
                          <a:ea typeface="Times New Roman"/>
                          <a:cs typeface="Arial" pitchFamily="34" charset="0"/>
                        </a:rPr>
                        <a:t>Prueba Ácida</a:t>
                      </a:r>
                      <a:endParaRPr lang="es-ES" sz="1800">
                        <a:effectLst/>
                        <a:latin typeface="Arial" pitchFamily="34" charset="0"/>
                        <a:ea typeface="Calibri"/>
                        <a:cs typeface="Arial" pitchFamily="34" charset="0"/>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400" dirty="0">
                          <a:solidFill>
                            <a:srgbClr val="000000"/>
                          </a:solidFill>
                          <a:effectLst/>
                          <a:latin typeface="Arial" pitchFamily="34" charset="0"/>
                          <a:ea typeface="Times New Roman"/>
                          <a:cs typeface="Arial" pitchFamily="34" charset="0"/>
                        </a:rPr>
                        <a:t>                    1,40 </a:t>
                      </a:r>
                      <a:endParaRPr lang="es-ES" sz="1800" dirty="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400" dirty="0">
                          <a:solidFill>
                            <a:srgbClr val="000000"/>
                          </a:solidFill>
                          <a:effectLst/>
                          <a:latin typeface="Arial" pitchFamily="34" charset="0"/>
                          <a:ea typeface="Times New Roman"/>
                          <a:cs typeface="Arial" pitchFamily="34" charset="0"/>
                        </a:rPr>
                        <a:t>                              1,28 </a:t>
                      </a:r>
                      <a:endParaRPr lang="es-ES" sz="1800" dirty="0">
                        <a:effectLst/>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gn="r">
                        <a:lnSpc>
                          <a:spcPct val="115000"/>
                        </a:lnSpc>
                        <a:spcAft>
                          <a:spcPts val="0"/>
                        </a:spcAft>
                      </a:pPr>
                      <a:r>
                        <a:rPr lang="es-ES" sz="1400" dirty="0">
                          <a:solidFill>
                            <a:srgbClr val="000000"/>
                          </a:solidFill>
                          <a:effectLst/>
                          <a:latin typeface="Arial" pitchFamily="34" charset="0"/>
                          <a:ea typeface="Times New Roman"/>
                          <a:cs typeface="Arial" pitchFamily="34" charset="0"/>
                        </a:rPr>
                        <a:t>                              1,02 </a:t>
                      </a:r>
                      <a:endParaRPr lang="es-ES" sz="1800" dirty="0">
                        <a:effectLst/>
                        <a:latin typeface="Arial" pitchFamily="34" charset="0"/>
                        <a:ea typeface="Calibri"/>
                        <a:cs typeface="Arial" pitchFamily="34" charset="0"/>
                      </a:endParaRPr>
                    </a:p>
                  </a:txBody>
                  <a:tcPr marL="68580" marR="68580" marT="0" marB="0">
                    <a:lnL>
                      <a:noFill/>
                    </a:lnL>
                    <a:lnR>
                      <a:noFill/>
                    </a:lnR>
                    <a:lnT>
                      <a:noFill/>
                    </a:lnT>
                    <a:lnB>
                      <a:noFill/>
                    </a:lnB>
                  </a:tcPr>
                </a:tc>
              </a:tr>
              <a:tr h="432048">
                <a:tc>
                  <a:txBody>
                    <a:bodyPr/>
                    <a:lstStyle/>
                    <a:p>
                      <a:pPr algn="r">
                        <a:lnSpc>
                          <a:spcPct val="115000"/>
                        </a:lnSpc>
                        <a:spcAft>
                          <a:spcPts val="0"/>
                        </a:spcAft>
                      </a:pPr>
                      <a:r>
                        <a:rPr lang="es-ES" sz="1400" i="1">
                          <a:solidFill>
                            <a:srgbClr val="000000"/>
                          </a:solidFill>
                          <a:effectLst/>
                          <a:latin typeface="Arial" pitchFamily="34" charset="0"/>
                          <a:ea typeface="Times New Roman"/>
                          <a:cs typeface="Arial" pitchFamily="34" charset="0"/>
                        </a:rPr>
                        <a:t>Capital Neto de Trabajo</a:t>
                      </a:r>
                      <a:endParaRPr lang="es-ES" sz="1800">
                        <a:effectLst/>
                        <a:latin typeface="Arial" pitchFamily="34" charset="0"/>
                        <a:ea typeface="Calibri"/>
                        <a:cs typeface="Arial" pitchFamily="34" charset="0"/>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400" dirty="0">
                          <a:solidFill>
                            <a:srgbClr val="000000"/>
                          </a:solidFill>
                          <a:effectLst/>
                          <a:latin typeface="Arial" pitchFamily="34" charset="0"/>
                          <a:ea typeface="Times New Roman"/>
                          <a:cs typeface="Arial" pitchFamily="34" charset="0"/>
                        </a:rPr>
                        <a:t>        </a:t>
                      </a:r>
                      <a:endParaRPr lang="es-ES" sz="1400" dirty="0" smtClean="0">
                        <a:solidFill>
                          <a:srgbClr val="000000"/>
                        </a:solidFill>
                        <a:effectLst/>
                        <a:latin typeface="Arial" pitchFamily="34" charset="0"/>
                        <a:ea typeface="Times New Roman"/>
                        <a:cs typeface="Arial" pitchFamily="34" charset="0"/>
                      </a:endParaRPr>
                    </a:p>
                    <a:p>
                      <a:pPr algn="r">
                        <a:lnSpc>
                          <a:spcPct val="115000"/>
                        </a:lnSpc>
                        <a:spcAft>
                          <a:spcPts val="0"/>
                        </a:spcAft>
                      </a:pPr>
                      <a:r>
                        <a:rPr lang="es-ES" sz="1400" dirty="0" smtClean="0">
                          <a:solidFill>
                            <a:srgbClr val="000000"/>
                          </a:solidFill>
                          <a:effectLst/>
                          <a:latin typeface="Arial" pitchFamily="34" charset="0"/>
                          <a:ea typeface="Times New Roman"/>
                          <a:cs typeface="Arial" pitchFamily="34" charset="0"/>
                        </a:rPr>
                        <a:t>540.588,75 </a:t>
                      </a:r>
                      <a:endParaRPr lang="es-ES" sz="1800" dirty="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400">
                          <a:solidFill>
                            <a:srgbClr val="000000"/>
                          </a:solidFill>
                          <a:effectLst/>
                          <a:latin typeface="Arial" pitchFamily="34" charset="0"/>
                          <a:ea typeface="Times New Roman"/>
                          <a:cs typeface="Arial" pitchFamily="34" charset="0"/>
                        </a:rPr>
                        <a:t>                 508.692,96 </a:t>
                      </a:r>
                      <a:endParaRPr lang="es-ES" sz="1800">
                        <a:effectLst/>
                        <a:latin typeface="Arial" pitchFamily="34" charset="0"/>
                        <a:ea typeface="Calibri"/>
                        <a:cs typeface="Arial" pitchFamily="34" charset="0"/>
                      </a:endParaRPr>
                    </a:p>
                  </a:txBody>
                  <a:tcPr marL="68580" marR="68580" marT="0" marB="0">
                    <a:lnL>
                      <a:noFill/>
                    </a:lnL>
                    <a:lnR>
                      <a:noFill/>
                    </a:lnR>
                    <a:lnT>
                      <a:noFill/>
                    </a:lnT>
                    <a:lnB>
                      <a:noFill/>
                    </a:lnB>
                    <a:solidFill>
                      <a:srgbClr val="EAF1DD"/>
                    </a:solidFill>
                  </a:tcPr>
                </a:tc>
                <a:tc>
                  <a:txBody>
                    <a:bodyPr/>
                    <a:lstStyle/>
                    <a:p>
                      <a:pPr algn="r">
                        <a:lnSpc>
                          <a:spcPct val="115000"/>
                        </a:lnSpc>
                        <a:spcAft>
                          <a:spcPts val="0"/>
                        </a:spcAft>
                      </a:pPr>
                      <a:r>
                        <a:rPr lang="es-ES" sz="1400" dirty="0">
                          <a:solidFill>
                            <a:srgbClr val="000000"/>
                          </a:solidFill>
                          <a:effectLst/>
                          <a:latin typeface="Arial" pitchFamily="34" charset="0"/>
                          <a:ea typeface="Times New Roman"/>
                          <a:cs typeface="Arial" pitchFamily="34" charset="0"/>
                        </a:rPr>
                        <a:t>                 406.057,65 </a:t>
                      </a:r>
                      <a:endParaRPr lang="es-ES" sz="1800" dirty="0">
                        <a:effectLst/>
                        <a:latin typeface="Arial" pitchFamily="34" charset="0"/>
                        <a:ea typeface="Calibri"/>
                        <a:cs typeface="Arial" pitchFamily="34" charset="0"/>
                      </a:endParaRPr>
                    </a:p>
                  </a:txBody>
                  <a:tcPr marL="68580" marR="68580" marT="0" marB="0">
                    <a:lnL>
                      <a:noFill/>
                    </a:lnL>
                    <a:lnR>
                      <a:noFill/>
                    </a:lnR>
                    <a:lnT>
                      <a:noFill/>
                    </a:lnT>
                    <a:lnB>
                      <a:noFill/>
                    </a:lnB>
                    <a:solidFill>
                      <a:srgbClr val="EAF1DD"/>
                    </a:solidFill>
                  </a:tcPr>
                </a:tc>
              </a:tr>
            </a:tbl>
          </a:graphicData>
        </a:graphic>
      </p:graphicFrame>
      <p:pic>
        <p:nvPicPr>
          <p:cNvPr id="14337" name="Gráfico 24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429000"/>
            <a:ext cx="6696744"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5359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Autofit/>
          </a:bodyPr>
          <a:lstStyle/>
          <a:p>
            <a:r>
              <a:rPr lang="es-ES" sz="1800" b="1" dirty="0" smtClean="0">
                <a:solidFill>
                  <a:schemeClr val="accent1">
                    <a:lumMod val="75000"/>
                  </a:schemeClr>
                </a:solidFill>
                <a:latin typeface="Arial" pitchFamily="34" charset="0"/>
                <a:cs typeface="Arial" pitchFamily="34" charset="0"/>
              </a:rPr>
              <a:t>GESTIÓN FINANCIERA DE LAS PYMES DEL SECTOR SUR DEL DMQ.</a:t>
            </a:r>
            <a:endParaRPr lang="es-ES" sz="1800" b="1" dirty="0">
              <a:solidFill>
                <a:schemeClr val="accent1">
                  <a:lumMod val="75000"/>
                </a:schemeClr>
              </a:solidFill>
              <a:latin typeface="Arial" pitchFamily="34" charset="0"/>
              <a:cs typeface="Arial" pitchFamily="34" charset="0"/>
            </a:endParaRPr>
          </a:p>
        </p:txBody>
      </p:sp>
      <p:sp>
        <p:nvSpPr>
          <p:cNvPr id="5" name="4 CuadroTexto"/>
          <p:cNvSpPr txBox="1"/>
          <p:nvPr/>
        </p:nvSpPr>
        <p:spPr>
          <a:xfrm>
            <a:off x="899591" y="1124744"/>
            <a:ext cx="5256585" cy="369332"/>
          </a:xfrm>
          <a:prstGeom prst="rect">
            <a:avLst/>
          </a:prstGeom>
          <a:noFill/>
        </p:spPr>
        <p:txBody>
          <a:bodyPr wrap="square" rtlCol="0">
            <a:spAutoFit/>
          </a:bodyPr>
          <a:lstStyle/>
          <a:p>
            <a:r>
              <a:rPr lang="es-ES" dirty="0" smtClean="0"/>
              <a:t>RENTABILIDAD</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2733927437"/>
              </p:ext>
            </p:extLst>
          </p:nvPr>
        </p:nvGraphicFramePr>
        <p:xfrm>
          <a:off x="1282761" y="1628800"/>
          <a:ext cx="6673614" cy="1472184"/>
        </p:xfrm>
        <a:graphic>
          <a:graphicData uri="http://schemas.openxmlformats.org/drawingml/2006/table">
            <a:tbl>
              <a:tblPr firstRow="1" firstCol="1" bandRow="1"/>
              <a:tblGrid>
                <a:gridCol w="1909161"/>
                <a:gridCol w="1588151"/>
                <a:gridCol w="1588151"/>
                <a:gridCol w="1588151"/>
              </a:tblGrid>
              <a:tr h="190500">
                <a:tc>
                  <a:txBody>
                    <a:bodyPr/>
                    <a:lstStyle/>
                    <a:p>
                      <a:pPr algn="r">
                        <a:lnSpc>
                          <a:spcPct val="115000"/>
                        </a:lnSpc>
                        <a:spcAft>
                          <a:spcPts val="0"/>
                        </a:spcAft>
                      </a:pPr>
                      <a:r>
                        <a:rPr lang="es-ES" sz="1400" i="1" dirty="0">
                          <a:solidFill>
                            <a:srgbClr val="000000"/>
                          </a:solidFill>
                          <a:effectLst/>
                          <a:latin typeface="Arial" pitchFamily="34" charset="0"/>
                          <a:ea typeface="Times New Roman"/>
                          <a:cs typeface="Arial" pitchFamily="34" charset="0"/>
                        </a:rPr>
                        <a:t>RENTABILIDAD</a:t>
                      </a:r>
                      <a:endParaRPr lang="es-ES" sz="1200" dirty="0">
                        <a:effectLst/>
                        <a:latin typeface="Arial" pitchFamily="34" charset="0"/>
                        <a:ea typeface="Calibri"/>
                        <a:cs typeface="Arial" pitchFamily="34" charset="0"/>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400" i="1">
                          <a:solidFill>
                            <a:srgbClr val="000000"/>
                          </a:solidFill>
                          <a:effectLst/>
                          <a:latin typeface="Arial" pitchFamily="34" charset="0"/>
                          <a:ea typeface="Times New Roman"/>
                          <a:cs typeface="Arial" pitchFamily="34" charset="0"/>
                        </a:rPr>
                        <a:t>Año 2012</a:t>
                      </a:r>
                      <a:endParaRPr lang="es-ES" sz="1200">
                        <a:effectLst/>
                        <a:latin typeface="Arial" pitchFamily="34" charset="0"/>
                        <a:ea typeface="Calibri"/>
                        <a:cs typeface="Arial" pitchFamily="34" charset="0"/>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400" i="1">
                          <a:solidFill>
                            <a:srgbClr val="000000"/>
                          </a:solidFill>
                          <a:effectLst/>
                          <a:latin typeface="Arial" pitchFamily="34" charset="0"/>
                          <a:ea typeface="Times New Roman"/>
                          <a:cs typeface="Arial" pitchFamily="34" charset="0"/>
                        </a:rPr>
                        <a:t>Año 2013</a:t>
                      </a:r>
                      <a:endParaRPr lang="es-ES" sz="1200">
                        <a:effectLst/>
                        <a:latin typeface="Arial" pitchFamily="34" charset="0"/>
                        <a:ea typeface="Calibri"/>
                        <a:cs typeface="Arial" pitchFamily="34" charset="0"/>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nSpc>
                          <a:spcPct val="115000"/>
                        </a:lnSpc>
                        <a:spcAft>
                          <a:spcPts val="0"/>
                        </a:spcAft>
                      </a:pPr>
                      <a:r>
                        <a:rPr lang="es-ES" sz="1400" i="1">
                          <a:solidFill>
                            <a:srgbClr val="000000"/>
                          </a:solidFill>
                          <a:effectLst/>
                          <a:latin typeface="Arial" pitchFamily="34" charset="0"/>
                          <a:ea typeface="Times New Roman"/>
                          <a:cs typeface="Arial" pitchFamily="34" charset="0"/>
                        </a:rPr>
                        <a:t>Año 2014</a:t>
                      </a:r>
                      <a:endParaRPr lang="es-ES" sz="1200">
                        <a:effectLst/>
                        <a:latin typeface="Arial" pitchFamily="34" charset="0"/>
                        <a:ea typeface="Calibri"/>
                        <a:cs typeface="Arial" pitchFamily="34" charset="0"/>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r>
              <a:tr h="190500">
                <a:tc>
                  <a:txBody>
                    <a:bodyPr/>
                    <a:lstStyle/>
                    <a:p>
                      <a:pPr algn="r">
                        <a:lnSpc>
                          <a:spcPct val="115000"/>
                        </a:lnSpc>
                        <a:spcAft>
                          <a:spcPts val="0"/>
                        </a:spcAft>
                      </a:pPr>
                      <a:r>
                        <a:rPr lang="es-ES" sz="1400" i="1" dirty="0">
                          <a:solidFill>
                            <a:srgbClr val="000000"/>
                          </a:solidFill>
                          <a:effectLst/>
                          <a:latin typeface="Arial" pitchFamily="34" charset="0"/>
                          <a:ea typeface="Times New Roman"/>
                          <a:cs typeface="Arial" pitchFamily="34" charset="0"/>
                        </a:rPr>
                        <a:t>Margen Bruto</a:t>
                      </a:r>
                      <a:endParaRPr lang="es-ES" sz="1200" dirty="0">
                        <a:effectLst/>
                        <a:latin typeface="Arial" pitchFamily="34" charset="0"/>
                        <a:ea typeface="Calibri"/>
                        <a:cs typeface="Arial" pitchFamily="34" charset="0"/>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47,71%</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49,53%</a:t>
                      </a:r>
                      <a:endParaRPr lang="es-ES" sz="1200">
                        <a:effectLst/>
                        <a:latin typeface="Arial" pitchFamily="34" charset="0"/>
                        <a:ea typeface="Calibri"/>
                        <a:cs typeface="Arial"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43,33%</a:t>
                      </a:r>
                      <a:endParaRPr lang="es-ES" sz="1200">
                        <a:effectLst/>
                        <a:latin typeface="Arial" pitchFamily="34" charset="0"/>
                        <a:ea typeface="Calibri"/>
                        <a:cs typeface="Arial"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r>
              <a:tr h="190500">
                <a:tc>
                  <a:txBody>
                    <a:bodyPr/>
                    <a:lstStyle/>
                    <a:p>
                      <a:pPr algn="r">
                        <a:lnSpc>
                          <a:spcPct val="115000"/>
                        </a:lnSpc>
                        <a:spcAft>
                          <a:spcPts val="0"/>
                        </a:spcAft>
                      </a:pPr>
                      <a:r>
                        <a:rPr lang="es-ES" sz="1400" i="1">
                          <a:solidFill>
                            <a:srgbClr val="000000"/>
                          </a:solidFill>
                          <a:effectLst/>
                          <a:latin typeface="Arial" pitchFamily="34" charset="0"/>
                          <a:ea typeface="Times New Roman"/>
                          <a:cs typeface="Arial" pitchFamily="34" charset="0"/>
                        </a:rPr>
                        <a:t>Margen Operacional</a:t>
                      </a:r>
                      <a:endParaRPr lang="es-ES" sz="1200">
                        <a:effectLst/>
                        <a:latin typeface="Arial" pitchFamily="34" charset="0"/>
                        <a:ea typeface="Calibri"/>
                        <a:cs typeface="Arial" pitchFamily="34" charset="0"/>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28,95%</a:t>
                      </a:r>
                      <a:endParaRPr lang="es-ES" sz="1200" dirty="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31,47%</a:t>
                      </a:r>
                      <a:endParaRPr lang="es-ES" sz="1200">
                        <a:effectLst/>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22,49%</a:t>
                      </a:r>
                      <a:endParaRPr lang="es-ES" sz="1200">
                        <a:effectLst/>
                        <a:latin typeface="Arial" pitchFamily="34" charset="0"/>
                        <a:ea typeface="Calibri"/>
                        <a:cs typeface="Arial" pitchFamily="34" charset="0"/>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400" i="1">
                          <a:solidFill>
                            <a:srgbClr val="000000"/>
                          </a:solidFill>
                          <a:effectLst/>
                          <a:latin typeface="Arial" pitchFamily="34" charset="0"/>
                          <a:ea typeface="Times New Roman"/>
                          <a:cs typeface="Arial" pitchFamily="34" charset="0"/>
                        </a:rPr>
                        <a:t>Margen Neto</a:t>
                      </a:r>
                      <a:endParaRPr lang="es-ES" sz="1200">
                        <a:effectLst/>
                        <a:latin typeface="Arial" pitchFamily="34" charset="0"/>
                        <a:ea typeface="Calibri"/>
                        <a:cs typeface="Arial" pitchFamily="34" charset="0"/>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16,02%</a:t>
                      </a:r>
                      <a:endParaRPr lang="es-ES" sz="1200" dirty="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16,83%</a:t>
                      </a:r>
                      <a:endParaRPr lang="es-ES" sz="1200">
                        <a:effectLst/>
                        <a:latin typeface="Arial" pitchFamily="34" charset="0"/>
                        <a:ea typeface="Calibri"/>
                        <a:cs typeface="Arial" pitchFamily="34" charset="0"/>
                      </a:endParaRPr>
                    </a:p>
                  </a:txBody>
                  <a:tcPr marL="68580" marR="68580" marT="0" marB="0">
                    <a:lnL>
                      <a:noFill/>
                    </a:lnL>
                    <a:lnR>
                      <a:noFill/>
                    </a:lnR>
                    <a:lnT>
                      <a:noFill/>
                    </a:lnT>
                    <a:lnB>
                      <a:noFill/>
                    </a:lnB>
                    <a:solidFill>
                      <a:srgbClr val="EAF1DD"/>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3,75%</a:t>
                      </a:r>
                      <a:endParaRPr lang="es-ES" sz="1200">
                        <a:effectLst/>
                        <a:latin typeface="Arial" pitchFamily="34" charset="0"/>
                        <a:ea typeface="Calibri"/>
                        <a:cs typeface="Arial" pitchFamily="34" charset="0"/>
                      </a:endParaRPr>
                    </a:p>
                  </a:txBody>
                  <a:tcPr marL="68580" marR="68580" marT="0" marB="0">
                    <a:lnL>
                      <a:noFill/>
                    </a:lnL>
                    <a:lnR>
                      <a:noFill/>
                    </a:lnR>
                    <a:lnT>
                      <a:noFill/>
                    </a:lnT>
                    <a:lnB>
                      <a:noFill/>
                    </a:lnB>
                    <a:solidFill>
                      <a:srgbClr val="EAF1DD"/>
                    </a:solidFill>
                  </a:tcPr>
                </a:tc>
              </a:tr>
              <a:tr h="190500">
                <a:tc>
                  <a:txBody>
                    <a:bodyPr/>
                    <a:lstStyle/>
                    <a:p>
                      <a:pPr algn="r">
                        <a:lnSpc>
                          <a:spcPct val="115000"/>
                        </a:lnSpc>
                        <a:spcAft>
                          <a:spcPts val="0"/>
                        </a:spcAft>
                      </a:pPr>
                      <a:r>
                        <a:rPr lang="es-ES" sz="1400" i="1">
                          <a:solidFill>
                            <a:srgbClr val="000000"/>
                          </a:solidFill>
                          <a:effectLst/>
                          <a:latin typeface="Arial" pitchFamily="34" charset="0"/>
                          <a:ea typeface="Times New Roman"/>
                          <a:cs typeface="Arial" pitchFamily="34" charset="0"/>
                        </a:rPr>
                        <a:t>ROA</a:t>
                      </a:r>
                      <a:endParaRPr lang="es-ES" sz="1200">
                        <a:effectLst/>
                        <a:latin typeface="Arial" pitchFamily="34" charset="0"/>
                        <a:ea typeface="Calibri"/>
                        <a:cs typeface="Arial" pitchFamily="34" charset="0"/>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9,94%</a:t>
                      </a:r>
                      <a:endParaRPr lang="es-ES" sz="1200" dirty="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10,88%</a:t>
                      </a:r>
                      <a:endParaRPr lang="es-ES" sz="1200" dirty="0">
                        <a:effectLst/>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2,08%</a:t>
                      </a:r>
                      <a:endParaRPr lang="es-ES" sz="1200">
                        <a:effectLst/>
                        <a:latin typeface="Arial" pitchFamily="34" charset="0"/>
                        <a:ea typeface="Calibri"/>
                        <a:cs typeface="Arial" pitchFamily="34" charset="0"/>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400" i="1">
                          <a:solidFill>
                            <a:srgbClr val="000000"/>
                          </a:solidFill>
                          <a:effectLst/>
                          <a:latin typeface="Arial" pitchFamily="34" charset="0"/>
                          <a:ea typeface="Times New Roman"/>
                          <a:cs typeface="Arial" pitchFamily="34" charset="0"/>
                        </a:rPr>
                        <a:t>ROE</a:t>
                      </a:r>
                      <a:endParaRPr lang="es-ES" sz="1200">
                        <a:effectLst/>
                        <a:latin typeface="Arial" pitchFamily="34" charset="0"/>
                        <a:ea typeface="Calibri"/>
                        <a:cs typeface="Arial" pitchFamily="34" charset="0"/>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33,97%</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32,51%</a:t>
                      </a:r>
                      <a:endParaRPr lang="es-ES" sz="1200" dirty="0">
                        <a:effectLst/>
                        <a:latin typeface="Arial" pitchFamily="34" charset="0"/>
                        <a:ea typeface="Calibri"/>
                        <a:cs typeface="Arial" pitchFamily="34" charset="0"/>
                      </a:endParaRPr>
                    </a:p>
                  </a:txBody>
                  <a:tcPr marL="68580" marR="68580" marT="0" marB="0">
                    <a:lnL>
                      <a:noFill/>
                    </a:lnL>
                    <a:lnR>
                      <a:noFill/>
                    </a:lnR>
                    <a:lnT>
                      <a:noFill/>
                    </a:lnT>
                    <a:lnB>
                      <a:noFill/>
                    </a:lnB>
                    <a:solidFill>
                      <a:srgbClr val="EAF1DD"/>
                    </a:solidFill>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13,77%</a:t>
                      </a:r>
                      <a:endParaRPr lang="es-ES" sz="1200" dirty="0">
                        <a:effectLst/>
                        <a:latin typeface="Arial" pitchFamily="34" charset="0"/>
                        <a:ea typeface="Calibri"/>
                        <a:cs typeface="Arial" pitchFamily="34" charset="0"/>
                      </a:endParaRPr>
                    </a:p>
                  </a:txBody>
                  <a:tcPr marL="68580" marR="68580" marT="0" marB="0">
                    <a:lnL>
                      <a:noFill/>
                    </a:lnL>
                    <a:lnR>
                      <a:noFill/>
                    </a:lnR>
                    <a:lnT>
                      <a:noFill/>
                    </a:lnT>
                    <a:lnB>
                      <a:noFill/>
                    </a:lnB>
                    <a:solidFill>
                      <a:srgbClr val="EAF1DD"/>
                    </a:solidFill>
                  </a:tcPr>
                </a:tc>
              </a:tr>
            </a:tbl>
          </a:graphicData>
        </a:graphic>
      </p:graphicFrame>
      <p:pic>
        <p:nvPicPr>
          <p:cNvPr id="15361" name="Gráfico 25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048000"/>
            <a:ext cx="6696744"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12649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Autofit/>
          </a:bodyPr>
          <a:lstStyle/>
          <a:p>
            <a:r>
              <a:rPr lang="es-ES" sz="1800" b="1" dirty="0" smtClean="0">
                <a:solidFill>
                  <a:schemeClr val="accent1">
                    <a:lumMod val="75000"/>
                  </a:schemeClr>
                </a:solidFill>
                <a:latin typeface="Arial" pitchFamily="34" charset="0"/>
                <a:cs typeface="Arial" pitchFamily="34" charset="0"/>
              </a:rPr>
              <a:t>GESTIÓN FINANCIERA DE LAS PYMES DEL SECTOR SUR DEL DMQ.</a:t>
            </a:r>
            <a:endParaRPr lang="es-ES" sz="1800" b="1" dirty="0">
              <a:solidFill>
                <a:schemeClr val="accent1">
                  <a:lumMod val="75000"/>
                </a:schemeClr>
              </a:solidFill>
              <a:latin typeface="Arial" pitchFamily="34" charset="0"/>
              <a:cs typeface="Arial" pitchFamily="34" charset="0"/>
            </a:endParaRPr>
          </a:p>
        </p:txBody>
      </p:sp>
      <p:sp>
        <p:nvSpPr>
          <p:cNvPr id="5" name="4 CuadroTexto"/>
          <p:cNvSpPr txBox="1"/>
          <p:nvPr/>
        </p:nvSpPr>
        <p:spPr>
          <a:xfrm>
            <a:off x="899591" y="1124744"/>
            <a:ext cx="5256585" cy="369332"/>
          </a:xfrm>
          <a:prstGeom prst="rect">
            <a:avLst/>
          </a:prstGeom>
          <a:noFill/>
        </p:spPr>
        <p:txBody>
          <a:bodyPr wrap="square" rtlCol="0">
            <a:spAutoFit/>
          </a:bodyPr>
          <a:lstStyle/>
          <a:p>
            <a:r>
              <a:rPr lang="es-ES" dirty="0" smtClean="0"/>
              <a:t>DEUDA</a:t>
            </a: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158176614"/>
              </p:ext>
            </p:extLst>
          </p:nvPr>
        </p:nvGraphicFramePr>
        <p:xfrm>
          <a:off x="1331641" y="1518306"/>
          <a:ext cx="6579978" cy="1022346"/>
        </p:xfrm>
        <a:graphic>
          <a:graphicData uri="http://schemas.openxmlformats.org/drawingml/2006/table">
            <a:tbl>
              <a:tblPr firstRow="1" firstCol="1" bandRow="1"/>
              <a:tblGrid>
                <a:gridCol w="2160239"/>
                <a:gridCol w="1512168"/>
                <a:gridCol w="1512168"/>
                <a:gridCol w="1395403"/>
              </a:tblGrid>
              <a:tr h="300861">
                <a:tc>
                  <a:txBody>
                    <a:bodyPr/>
                    <a:lstStyle/>
                    <a:p>
                      <a:pPr algn="r">
                        <a:lnSpc>
                          <a:spcPct val="115000"/>
                        </a:lnSpc>
                        <a:spcAft>
                          <a:spcPts val="0"/>
                        </a:spcAft>
                      </a:pPr>
                      <a:r>
                        <a:rPr lang="es-ES" sz="1400" i="1" dirty="0">
                          <a:solidFill>
                            <a:srgbClr val="000000"/>
                          </a:solidFill>
                          <a:effectLst/>
                          <a:latin typeface="Arial" pitchFamily="34" charset="0"/>
                          <a:ea typeface="Times New Roman"/>
                          <a:cs typeface="Arial" pitchFamily="34" charset="0"/>
                        </a:rPr>
                        <a:t>ENDEUDAMIENTO</a:t>
                      </a:r>
                      <a:endParaRPr lang="es-ES" sz="1200" dirty="0">
                        <a:effectLst/>
                        <a:latin typeface="Arial" pitchFamily="34" charset="0"/>
                        <a:ea typeface="Calibri"/>
                        <a:cs typeface="Arial" pitchFamily="34" charset="0"/>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i="1">
                          <a:solidFill>
                            <a:srgbClr val="000000"/>
                          </a:solidFill>
                          <a:effectLst/>
                          <a:latin typeface="Arial" pitchFamily="34" charset="0"/>
                          <a:ea typeface="Times New Roman"/>
                          <a:cs typeface="Arial" pitchFamily="34" charset="0"/>
                        </a:rPr>
                        <a:t>Año 2012</a:t>
                      </a:r>
                      <a:endParaRPr lang="es-ES" sz="1200">
                        <a:effectLst/>
                        <a:latin typeface="Arial" pitchFamily="34" charset="0"/>
                        <a:ea typeface="Calibri"/>
                        <a:cs typeface="Arial" pitchFamily="34" charset="0"/>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i="1">
                          <a:solidFill>
                            <a:srgbClr val="000000"/>
                          </a:solidFill>
                          <a:effectLst/>
                          <a:latin typeface="Arial" pitchFamily="34" charset="0"/>
                          <a:ea typeface="Times New Roman"/>
                          <a:cs typeface="Arial" pitchFamily="34" charset="0"/>
                        </a:rPr>
                        <a:t>Año 2013</a:t>
                      </a:r>
                      <a:endParaRPr lang="es-ES" sz="1200">
                        <a:effectLst/>
                        <a:latin typeface="Arial" pitchFamily="34" charset="0"/>
                        <a:ea typeface="Calibri"/>
                        <a:cs typeface="Arial" pitchFamily="34" charset="0"/>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i="1" dirty="0">
                          <a:solidFill>
                            <a:srgbClr val="000000"/>
                          </a:solidFill>
                          <a:effectLst/>
                          <a:latin typeface="Arial" pitchFamily="34" charset="0"/>
                          <a:ea typeface="Times New Roman"/>
                          <a:cs typeface="Arial" pitchFamily="34" charset="0"/>
                        </a:rPr>
                        <a:t>Año 2014</a:t>
                      </a:r>
                      <a:endParaRPr lang="es-ES" sz="1200" dirty="0">
                        <a:effectLst/>
                        <a:latin typeface="Arial" pitchFamily="34" charset="0"/>
                        <a:ea typeface="Calibri"/>
                        <a:cs typeface="Arial" pitchFamily="34" charset="0"/>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r>
              <a:tr h="300861">
                <a:tc>
                  <a:txBody>
                    <a:bodyPr/>
                    <a:lstStyle/>
                    <a:p>
                      <a:pPr algn="r">
                        <a:lnSpc>
                          <a:spcPct val="115000"/>
                        </a:lnSpc>
                        <a:spcAft>
                          <a:spcPts val="0"/>
                        </a:spcAft>
                      </a:pPr>
                      <a:r>
                        <a:rPr lang="es-ES" sz="1400" i="1">
                          <a:solidFill>
                            <a:srgbClr val="000000"/>
                          </a:solidFill>
                          <a:effectLst/>
                          <a:latin typeface="Arial" pitchFamily="34" charset="0"/>
                          <a:ea typeface="Times New Roman"/>
                          <a:cs typeface="Arial" pitchFamily="34" charset="0"/>
                        </a:rPr>
                        <a:t>Razón de Deuda</a:t>
                      </a:r>
                      <a:endParaRPr lang="es-ES" sz="1200">
                        <a:effectLst/>
                        <a:latin typeface="Arial" pitchFamily="34" charset="0"/>
                        <a:ea typeface="Calibri"/>
                        <a:cs typeface="Arial" pitchFamily="34" charset="0"/>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FFFFFF"/>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70,75%</a:t>
                      </a:r>
                      <a:endParaRPr lang="es-ES" sz="120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gn="r">
                        <a:lnSpc>
                          <a:spcPct val="115000"/>
                        </a:lnSpc>
                        <a:spcAft>
                          <a:spcPts val="0"/>
                        </a:spcAft>
                      </a:pPr>
                      <a:r>
                        <a:rPr lang="es-ES" sz="1200">
                          <a:solidFill>
                            <a:srgbClr val="000000"/>
                          </a:solidFill>
                          <a:effectLst/>
                          <a:latin typeface="Arial" pitchFamily="34" charset="0"/>
                          <a:ea typeface="Times New Roman"/>
                          <a:cs typeface="Arial" pitchFamily="34" charset="0"/>
                        </a:rPr>
                        <a:t>66,53%</a:t>
                      </a:r>
                      <a:endParaRPr lang="es-ES" sz="1200">
                        <a:effectLst/>
                        <a:latin typeface="Arial" pitchFamily="34" charset="0"/>
                        <a:ea typeface="Calibri"/>
                        <a:cs typeface="Arial"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84,90%</a:t>
                      </a:r>
                      <a:endParaRPr lang="es-ES" sz="1200" dirty="0">
                        <a:effectLst/>
                        <a:latin typeface="Arial" pitchFamily="34" charset="0"/>
                        <a:ea typeface="Calibri"/>
                        <a:cs typeface="Arial" pitchFamily="34"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r>
              <a:tr h="300861">
                <a:tc>
                  <a:txBody>
                    <a:bodyPr/>
                    <a:lstStyle/>
                    <a:p>
                      <a:pPr algn="r">
                        <a:lnSpc>
                          <a:spcPct val="115000"/>
                        </a:lnSpc>
                        <a:spcAft>
                          <a:spcPts val="0"/>
                        </a:spcAft>
                      </a:pPr>
                      <a:r>
                        <a:rPr lang="es-ES" sz="1400" i="1">
                          <a:solidFill>
                            <a:srgbClr val="000000"/>
                          </a:solidFill>
                          <a:effectLst/>
                          <a:latin typeface="Arial" pitchFamily="34" charset="0"/>
                          <a:ea typeface="Times New Roman"/>
                          <a:cs typeface="Arial" pitchFamily="34" charset="0"/>
                        </a:rPr>
                        <a:t>Cobertura de Intereses</a:t>
                      </a:r>
                      <a:endParaRPr lang="es-ES" sz="1200">
                        <a:effectLst/>
                        <a:latin typeface="Arial" pitchFamily="34" charset="0"/>
                        <a:ea typeface="Calibri"/>
                        <a:cs typeface="Arial" pitchFamily="34" charset="0"/>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200" dirty="0" smtClean="0">
                          <a:solidFill>
                            <a:srgbClr val="000000"/>
                          </a:solidFill>
                          <a:effectLst/>
                          <a:latin typeface="Arial" pitchFamily="34" charset="0"/>
                          <a:ea typeface="Times New Roman"/>
                          <a:cs typeface="Arial" pitchFamily="34" charset="0"/>
                        </a:rPr>
                        <a:t>                         </a:t>
                      </a:r>
                      <a:r>
                        <a:rPr lang="es-ES" sz="1200" dirty="0">
                          <a:solidFill>
                            <a:srgbClr val="000000"/>
                          </a:solidFill>
                          <a:effectLst/>
                          <a:latin typeface="Arial" pitchFamily="34" charset="0"/>
                          <a:ea typeface="Times New Roman"/>
                          <a:cs typeface="Arial" pitchFamily="34" charset="0"/>
                        </a:rPr>
                        <a:t>10,79 </a:t>
                      </a:r>
                      <a:endParaRPr lang="es-ES" sz="1200" dirty="0">
                        <a:effectLst/>
                        <a:latin typeface="Arial" pitchFamily="34" charset="0"/>
                        <a:ea typeface="Calibri"/>
                        <a:cs typeface="Arial" pitchFamily="34" charset="0"/>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                        </a:t>
                      </a:r>
                      <a:endParaRPr lang="es-ES" sz="1200" dirty="0" smtClean="0">
                        <a:solidFill>
                          <a:srgbClr val="000000"/>
                        </a:solidFill>
                        <a:effectLst/>
                        <a:latin typeface="Arial" pitchFamily="34" charset="0"/>
                        <a:ea typeface="Times New Roman"/>
                        <a:cs typeface="Arial" pitchFamily="34" charset="0"/>
                      </a:endParaRPr>
                    </a:p>
                    <a:p>
                      <a:pPr algn="r">
                        <a:lnSpc>
                          <a:spcPct val="115000"/>
                        </a:lnSpc>
                        <a:spcAft>
                          <a:spcPts val="0"/>
                        </a:spcAft>
                      </a:pPr>
                      <a:r>
                        <a:rPr lang="es-ES" sz="1200" dirty="0" smtClean="0">
                          <a:solidFill>
                            <a:srgbClr val="000000"/>
                          </a:solidFill>
                          <a:effectLst/>
                          <a:latin typeface="Arial" pitchFamily="34" charset="0"/>
                          <a:ea typeface="Times New Roman"/>
                          <a:cs typeface="Arial" pitchFamily="34" charset="0"/>
                        </a:rPr>
                        <a:t> </a:t>
                      </a:r>
                      <a:r>
                        <a:rPr lang="es-ES" sz="1200" dirty="0">
                          <a:solidFill>
                            <a:srgbClr val="000000"/>
                          </a:solidFill>
                          <a:effectLst/>
                          <a:latin typeface="Arial" pitchFamily="34" charset="0"/>
                          <a:ea typeface="Times New Roman"/>
                          <a:cs typeface="Arial" pitchFamily="34" charset="0"/>
                        </a:rPr>
                        <a:t>8,10 </a:t>
                      </a:r>
                      <a:endParaRPr lang="es-ES" sz="1200" dirty="0">
                        <a:effectLst/>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gn="r">
                        <a:lnSpc>
                          <a:spcPct val="115000"/>
                        </a:lnSpc>
                        <a:spcAft>
                          <a:spcPts val="0"/>
                        </a:spcAft>
                      </a:pPr>
                      <a:r>
                        <a:rPr lang="es-ES" sz="1200" dirty="0">
                          <a:solidFill>
                            <a:srgbClr val="000000"/>
                          </a:solidFill>
                          <a:effectLst/>
                          <a:latin typeface="Arial" pitchFamily="34" charset="0"/>
                          <a:ea typeface="Times New Roman"/>
                          <a:cs typeface="Arial" pitchFamily="34" charset="0"/>
                        </a:rPr>
                        <a:t>                        1,38   </a:t>
                      </a:r>
                      <a:endParaRPr lang="es-ES" sz="1200" dirty="0">
                        <a:effectLst/>
                        <a:latin typeface="Arial" pitchFamily="34" charset="0"/>
                        <a:ea typeface="Calibri"/>
                        <a:cs typeface="Arial" pitchFamily="34" charset="0"/>
                      </a:endParaRPr>
                    </a:p>
                  </a:txBody>
                  <a:tcPr marL="68580" marR="68580" marT="0" marB="0">
                    <a:lnL>
                      <a:noFill/>
                    </a:lnL>
                    <a:lnR>
                      <a:noFill/>
                    </a:lnR>
                    <a:lnT>
                      <a:noFill/>
                    </a:lnT>
                    <a:lnB>
                      <a:noFill/>
                    </a:lnB>
                  </a:tcPr>
                </a:tc>
              </a:tr>
            </a:tbl>
          </a:graphicData>
        </a:graphic>
      </p:graphicFrame>
      <p:pic>
        <p:nvPicPr>
          <p:cNvPr id="16385" name="Gráfico 25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780928"/>
            <a:ext cx="6624736"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3471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392"/>
            <a:ext cx="8229600" cy="1143000"/>
          </a:xfrm>
        </p:spPr>
        <p:txBody>
          <a:bodyPr>
            <a:noAutofit/>
          </a:bodyPr>
          <a:lstStyle/>
          <a:p>
            <a:r>
              <a:rPr lang="es-ES" sz="1800" b="1" dirty="0" smtClean="0">
                <a:solidFill>
                  <a:schemeClr val="accent1">
                    <a:lumMod val="75000"/>
                  </a:schemeClr>
                </a:solidFill>
                <a:latin typeface="Arial" pitchFamily="34" charset="0"/>
                <a:cs typeface="Arial" pitchFamily="34" charset="0"/>
              </a:rPr>
              <a:t>GESTIÓN FINANCIERA DE LAS PYMES DEL SECTOR SUR DEL DMQ.</a:t>
            </a:r>
            <a:endParaRPr lang="es-ES" sz="1800" b="1" dirty="0">
              <a:solidFill>
                <a:schemeClr val="accent1">
                  <a:lumMod val="75000"/>
                </a:schemeClr>
              </a:solidFill>
              <a:latin typeface="Arial" pitchFamily="34" charset="0"/>
              <a:cs typeface="Arial" pitchFamily="34" charset="0"/>
            </a:endParaRPr>
          </a:p>
        </p:txBody>
      </p:sp>
      <p:sp>
        <p:nvSpPr>
          <p:cNvPr id="5" name="4 CuadroTexto"/>
          <p:cNvSpPr txBox="1"/>
          <p:nvPr/>
        </p:nvSpPr>
        <p:spPr>
          <a:xfrm>
            <a:off x="899591" y="692696"/>
            <a:ext cx="5256585" cy="369332"/>
          </a:xfrm>
          <a:prstGeom prst="rect">
            <a:avLst/>
          </a:prstGeom>
          <a:noFill/>
        </p:spPr>
        <p:txBody>
          <a:bodyPr wrap="square" rtlCol="0">
            <a:spAutoFit/>
          </a:bodyPr>
          <a:lstStyle/>
          <a:p>
            <a:r>
              <a:rPr lang="es-ES" dirty="0" smtClean="0"/>
              <a:t>PUNTO DE EQUILIBRIO</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2279572352"/>
              </p:ext>
            </p:extLst>
          </p:nvPr>
        </p:nvGraphicFramePr>
        <p:xfrm>
          <a:off x="906131" y="1196752"/>
          <a:ext cx="7554300" cy="2453640"/>
        </p:xfrm>
        <a:graphic>
          <a:graphicData uri="http://schemas.openxmlformats.org/drawingml/2006/table">
            <a:tbl>
              <a:tblPr firstRow="1" firstCol="1" bandRow="1"/>
              <a:tblGrid>
                <a:gridCol w="2153701"/>
                <a:gridCol w="1779469"/>
                <a:gridCol w="1883132"/>
                <a:gridCol w="1737998"/>
              </a:tblGrid>
              <a:tr h="190500">
                <a:tc>
                  <a:txBody>
                    <a:bodyPr/>
                    <a:lstStyle/>
                    <a:p>
                      <a:pPr algn="r">
                        <a:lnSpc>
                          <a:spcPct val="115000"/>
                        </a:lnSpc>
                        <a:spcAft>
                          <a:spcPts val="0"/>
                        </a:spcAft>
                      </a:pPr>
                      <a:r>
                        <a:rPr lang="es-ES" sz="1400" i="1" dirty="0">
                          <a:solidFill>
                            <a:srgbClr val="000000"/>
                          </a:solidFill>
                          <a:effectLst/>
                          <a:latin typeface="Calibri"/>
                          <a:ea typeface="Times New Roman"/>
                          <a:cs typeface="Times New Roman"/>
                        </a:rPr>
                        <a:t>PUNTO DE EQUILIBRIO</a:t>
                      </a:r>
                      <a:endParaRPr lang="es-ES" sz="1800" dirty="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i="1" dirty="0">
                          <a:solidFill>
                            <a:srgbClr val="000000"/>
                          </a:solidFill>
                          <a:effectLst/>
                          <a:latin typeface="Calibri"/>
                          <a:ea typeface="Times New Roman"/>
                          <a:cs typeface="Times New Roman"/>
                        </a:rPr>
                        <a:t>Año 2012</a:t>
                      </a:r>
                      <a:endParaRPr lang="es-ES" sz="1800" dirty="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i="1">
                          <a:solidFill>
                            <a:srgbClr val="000000"/>
                          </a:solidFill>
                          <a:effectLst/>
                          <a:latin typeface="Calibri"/>
                          <a:ea typeface="Times New Roman"/>
                          <a:cs typeface="Times New Roman"/>
                        </a:rPr>
                        <a:t>Año 2013</a:t>
                      </a:r>
                      <a:endParaRPr lang="es-ES" sz="18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400" i="1">
                          <a:solidFill>
                            <a:srgbClr val="000000"/>
                          </a:solidFill>
                          <a:effectLst/>
                          <a:latin typeface="Calibri"/>
                          <a:ea typeface="Times New Roman"/>
                          <a:cs typeface="Times New Roman"/>
                        </a:rPr>
                        <a:t>Año 2014</a:t>
                      </a:r>
                      <a:endParaRPr lang="es-ES" sz="1800">
                        <a:effectLst/>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rgbClr val="FFFFFF"/>
                    </a:solidFill>
                  </a:tcPr>
                </a:tc>
              </a:tr>
              <a:tr h="190500">
                <a:tc>
                  <a:txBody>
                    <a:bodyPr/>
                    <a:lstStyle/>
                    <a:p>
                      <a:pPr algn="r">
                        <a:lnSpc>
                          <a:spcPct val="115000"/>
                        </a:lnSpc>
                        <a:spcAft>
                          <a:spcPts val="0"/>
                        </a:spcAft>
                      </a:pPr>
                      <a:r>
                        <a:rPr lang="es-ES" sz="1400" i="1">
                          <a:solidFill>
                            <a:srgbClr val="000000"/>
                          </a:solidFill>
                          <a:effectLst/>
                          <a:latin typeface="Calibri"/>
                          <a:ea typeface="Times New Roman"/>
                          <a:cs typeface="Times New Roman"/>
                        </a:rPr>
                        <a:t>COSTOS FIJOS</a:t>
                      </a:r>
                      <a:endParaRPr lang="es-ES" sz="18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FFFFFF"/>
                    </a:solidFill>
                  </a:tcPr>
                </a:tc>
                <a:tc>
                  <a:txBody>
                    <a:bodyPr/>
                    <a:lstStyle/>
                    <a:p>
                      <a:pPr algn="r">
                        <a:lnSpc>
                          <a:spcPct val="115000"/>
                        </a:lnSpc>
                        <a:spcAft>
                          <a:spcPts val="0"/>
                        </a:spcAft>
                      </a:pPr>
                      <a:r>
                        <a:rPr lang="es-ES" sz="1400" dirty="0">
                          <a:solidFill>
                            <a:srgbClr val="000000"/>
                          </a:solidFill>
                          <a:effectLst/>
                          <a:latin typeface="Calibri"/>
                          <a:ea typeface="Times New Roman"/>
                          <a:cs typeface="Times New Roman"/>
                        </a:rPr>
                        <a:t>                 136.106,64 </a:t>
                      </a:r>
                      <a:endParaRPr lang="es-ES" sz="18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gn="r">
                        <a:lnSpc>
                          <a:spcPct val="115000"/>
                        </a:lnSpc>
                        <a:spcAft>
                          <a:spcPts val="0"/>
                        </a:spcAft>
                      </a:pPr>
                      <a:r>
                        <a:rPr lang="es-ES" sz="1400">
                          <a:solidFill>
                            <a:srgbClr val="000000"/>
                          </a:solidFill>
                          <a:effectLst/>
                          <a:latin typeface="Calibri"/>
                          <a:ea typeface="Times New Roman"/>
                          <a:cs typeface="Times New Roman"/>
                        </a:rPr>
                        <a:t>                 173.783,42 </a:t>
                      </a:r>
                      <a:endParaRPr lang="es-ES" sz="1800">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c>
                  <a:txBody>
                    <a:bodyPr/>
                    <a:lstStyle/>
                    <a:p>
                      <a:pPr algn="r">
                        <a:lnSpc>
                          <a:spcPct val="115000"/>
                        </a:lnSpc>
                        <a:spcAft>
                          <a:spcPts val="0"/>
                        </a:spcAft>
                      </a:pPr>
                      <a:r>
                        <a:rPr lang="es-ES" sz="1400">
                          <a:solidFill>
                            <a:srgbClr val="000000"/>
                          </a:solidFill>
                          <a:effectLst/>
                          <a:latin typeface="Calibri"/>
                          <a:ea typeface="Times New Roman"/>
                          <a:cs typeface="Times New Roman"/>
                        </a:rPr>
                        <a:t>                 294.682,73 </a:t>
                      </a:r>
                      <a:endParaRPr lang="es-ES" sz="1800">
                        <a:effectLst/>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AF1DD"/>
                    </a:solidFill>
                  </a:tcPr>
                </a:tc>
              </a:tr>
              <a:tr h="190500">
                <a:tc>
                  <a:txBody>
                    <a:bodyPr/>
                    <a:lstStyle/>
                    <a:p>
                      <a:pPr algn="r">
                        <a:lnSpc>
                          <a:spcPct val="115000"/>
                        </a:lnSpc>
                        <a:spcAft>
                          <a:spcPts val="0"/>
                        </a:spcAft>
                      </a:pPr>
                      <a:r>
                        <a:rPr lang="es-ES" sz="1400" i="1" dirty="0">
                          <a:solidFill>
                            <a:srgbClr val="000000"/>
                          </a:solidFill>
                          <a:effectLst/>
                          <a:latin typeface="Calibri"/>
                          <a:ea typeface="Times New Roman"/>
                          <a:cs typeface="Times New Roman"/>
                        </a:rPr>
                        <a:t>Gastos administrativos</a:t>
                      </a:r>
                      <a:endParaRPr lang="es-ES" sz="1800" dirty="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400">
                          <a:solidFill>
                            <a:srgbClr val="000000"/>
                          </a:solidFill>
                          <a:effectLst/>
                          <a:latin typeface="Calibri"/>
                          <a:ea typeface="Times New Roman"/>
                          <a:cs typeface="Times New Roman"/>
                        </a:rPr>
                        <a:t>                 111.542,18 </a:t>
                      </a:r>
                      <a:endParaRPr lang="es-ES" sz="18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400">
                          <a:solidFill>
                            <a:srgbClr val="000000"/>
                          </a:solidFill>
                          <a:effectLst/>
                          <a:latin typeface="Calibri"/>
                          <a:ea typeface="Times New Roman"/>
                          <a:cs typeface="Times New Roman"/>
                        </a:rPr>
                        <a:t>                 129.567,40 </a:t>
                      </a:r>
                      <a:endParaRPr lang="es-ES" sz="18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S" sz="1400">
                          <a:solidFill>
                            <a:srgbClr val="000000"/>
                          </a:solidFill>
                          <a:effectLst/>
                          <a:latin typeface="Calibri"/>
                          <a:ea typeface="Times New Roman"/>
                          <a:cs typeface="Times New Roman"/>
                        </a:rPr>
                        <a:t>                 140.762,02 </a:t>
                      </a:r>
                      <a:endParaRPr lang="es-ES" sz="1800">
                        <a:effectLst/>
                        <a:latin typeface="Calibri"/>
                        <a:ea typeface="Calibri"/>
                        <a:cs typeface="Times New Roman"/>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400" i="1">
                          <a:solidFill>
                            <a:srgbClr val="000000"/>
                          </a:solidFill>
                          <a:effectLst/>
                          <a:latin typeface="Calibri"/>
                          <a:ea typeface="Times New Roman"/>
                          <a:cs typeface="Times New Roman"/>
                        </a:rPr>
                        <a:t>Gastos Financieros</a:t>
                      </a:r>
                      <a:endParaRPr lang="es-ES" sz="18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400">
                          <a:solidFill>
                            <a:srgbClr val="000000"/>
                          </a:solidFill>
                          <a:effectLst/>
                          <a:latin typeface="Calibri"/>
                          <a:ea typeface="Times New Roman"/>
                          <a:cs typeface="Times New Roman"/>
                        </a:rPr>
                        <a:t>                    24.564,46 </a:t>
                      </a:r>
                      <a:endParaRPr lang="es-ES" sz="18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400" dirty="0">
                          <a:solidFill>
                            <a:srgbClr val="000000"/>
                          </a:solidFill>
                          <a:effectLst/>
                          <a:latin typeface="Calibri"/>
                          <a:ea typeface="Times New Roman"/>
                          <a:cs typeface="Times New Roman"/>
                        </a:rPr>
                        <a:t>                    44.216,03 </a:t>
                      </a:r>
                      <a:endParaRPr lang="es-ES" sz="1800" dirty="0">
                        <a:effectLst/>
                        <a:latin typeface="Calibri"/>
                        <a:ea typeface="Calibri"/>
                        <a:cs typeface="Times New Roman"/>
                      </a:endParaRPr>
                    </a:p>
                  </a:txBody>
                  <a:tcPr marL="68580" marR="68580" marT="0" marB="0">
                    <a:lnL>
                      <a:noFill/>
                    </a:lnL>
                    <a:lnR>
                      <a:noFill/>
                    </a:lnR>
                    <a:lnT>
                      <a:noFill/>
                    </a:lnT>
                    <a:lnB>
                      <a:noFill/>
                    </a:lnB>
                    <a:solidFill>
                      <a:srgbClr val="EAF1DD"/>
                    </a:solidFill>
                  </a:tcPr>
                </a:tc>
                <a:tc>
                  <a:txBody>
                    <a:bodyPr/>
                    <a:lstStyle/>
                    <a:p>
                      <a:pPr algn="r">
                        <a:lnSpc>
                          <a:spcPct val="115000"/>
                        </a:lnSpc>
                        <a:spcAft>
                          <a:spcPts val="0"/>
                        </a:spcAft>
                      </a:pPr>
                      <a:r>
                        <a:rPr lang="es-ES" sz="1400">
                          <a:solidFill>
                            <a:srgbClr val="000000"/>
                          </a:solidFill>
                          <a:effectLst/>
                          <a:latin typeface="Calibri"/>
                          <a:ea typeface="Times New Roman"/>
                          <a:cs typeface="Times New Roman"/>
                        </a:rPr>
                        <a:t>                 153.920,71 </a:t>
                      </a:r>
                      <a:endParaRPr lang="es-ES" sz="1800">
                        <a:effectLst/>
                        <a:latin typeface="Calibri"/>
                        <a:ea typeface="Calibri"/>
                        <a:cs typeface="Times New Roman"/>
                      </a:endParaRPr>
                    </a:p>
                  </a:txBody>
                  <a:tcPr marL="68580" marR="68580" marT="0" marB="0">
                    <a:lnL>
                      <a:noFill/>
                    </a:lnL>
                    <a:lnR>
                      <a:noFill/>
                    </a:lnR>
                    <a:lnT>
                      <a:noFill/>
                    </a:lnT>
                    <a:lnB>
                      <a:noFill/>
                    </a:lnB>
                    <a:solidFill>
                      <a:srgbClr val="EAF1DD"/>
                    </a:solidFill>
                  </a:tcPr>
                </a:tc>
              </a:tr>
              <a:tr h="190500">
                <a:tc>
                  <a:txBody>
                    <a:bodyPr/>
                    <a:lstStyle/>
                    <a:p>
                      <a:pPr algn="r">
                        <a:lnSpc>
                          <a:spcPct val="115000"/>
                        </a:lnSpc>
                        <a:spcAft>
                          <a:spcPts val="0"/>
                        </a:spcAft>
                      </a:pPr>
                      <a:r>
                        <a:rPr lang="es-ES" sz="1400" i="1" dirty="0">
                          <a:solidFill>
                            <a:srgbClr val="000000"/>
                          </a:solidFill>
                          <a:effectLst/>
                          <a:latin typeface="Calibri"/>
                          <a:ea typeface="Times New Roman"/>
                          <a:cs typeface="Times New Roman"/>
                        </a:rPr>
                        <a:t>COSTOS VARIABLES</a:t>
                      </a:r>
                      <a:endParaRPr lang="es-ES" sz="1800" dirty="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400">
                          <a:solidFill>
                            <a:srgbClr val="000000"/>
                          </a:solidFill>
                          <a:effectLst/>
                          <a:latin typeface="Calibri"/>
                          <a:ea typeface="Times New Roman"/>
                          <a:cs typeface="Times New Roman"/>
                        </a:rPr>
                        <a:t>                 538.887,89 </a:t>
                      </a:r>
                      <a:endParaRPr lang="es-ES" sz="18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400">
                          <a:solidFill>
                            <a:srgbClr val="000000"/>
                          </a:solidFill>
                          <a:effectLst/>
                          <a:latin typeface="Calibri"/>
                          <a:ea typeface="Times New Roman"/>
                          <a:cs typeface="Times New Roman"/>
                        </a:rPr>
                        <a:t>                 650.394,35 </a:t>
                      </a:r>
                      <a:endParaRPr lang="es-ES" sz="18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S" sz="1400">
                          <a:solidFill>
                            <a:srgbClr val="000000"/>
                          </a:solidFill>
                          <a:effectLst/>
                          <a:latin typeface="Calibri"/>
                          <a:ea typeface="Times New Roman"/>
                          <a:cs typeface="Times New Roman"/>
                        </a:rPr>
                        <a:t>                 589.212,02 </a:t>
                      </a:r>
                      <a:endParaRPr lang="es-ES" sz="1800">
                        <a:effectLst/>
                        <a:latin typeface="Calibri"/>
                        <a:ea typeface="Calibri"/>
                        <a:cs typeface="Times New Roman"/>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400" i="1">
                          <a:solidFill>
                            <a:srgbClr val="000000"/>
                          </a:solidFill>
                          <a:effectLst/>
                          <a:latin typeface="Calibri"/>
                          <a:ea typeface="Times New Roman"/>
                          <a:cs typeface="Times New Roman"/>
                        </a:rPr>
                        <a:t>Costo de Ventas</a:t>
                      </a:r>
                      <a:endParaRPr lang="es-ES" sz="18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400">
                          <a:solidFill>
                            <a:srgbClr val="000000"/>
                          </a:solidFill>
                          <a:effectLst/>
                          <a:latin typeface="Calibri"/>
                          <a:ea typeface="Times New Roman"/>
                          <a:cs typeface="Times New Roman"/>
                        </a:rPr>
                        <a:t>                 478.642,11 </a:t>
                      </a:r>
                      <a:endParaRPr lang="es-ES" sz="18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400">
                          <a:solidFill>
                            <a:srgbClr val="000000"/>
                          </a:solidFill>
                          <a:effectLst/>
                          <a:latin typeface="Calibri"/>
                          <a:ea typeface="Times New Roman"/>
                          <a:cs typeface="Times New Roman"/>
                        </a:rPr>
                        <a:t>                 574.418,40 </a:t>
                      </a:r>
                      <a:endParaRPr lang="es-ES" sz="1800">
                        <a:effectLst/>
                        <a:latin typeface="Calibri"/>
                        <a:ea typeface="Calibri"/>
                        <a:cs typeface="Times New Roman"/>
                      </a:endParaRPr>
                    </a:p>
                  </a:txBody>
                  <a:tcPr marL="68580" marR="68580" marT="0" marB="0">
                    <a:lnL>
                      <a:noFill/>
                    </a:lnL>
                    <a:lnR>
                      <a:noFill/>
                    </a:lnR>
                    <a:lnT>
                      <a:noFill/>
                    </a:lnT>
                    <a:lnB>
                      <a:noFill/>
                    </a:lnB>
                    <a:solidFill>
                      <a:srgbClr val="EAF1DD"/>
                    </a:solidFill>
                  </a:tcPr>
                </a:tc>
                <a:tc>
                  <a:txBody>
                    <a:bodyPr/>
                    <a:lstStyle/>
                    <a:p>
                      <a:pPr algn="r">
                        <a:lnSpc>
                          <a:spcPct val="115000"/>
                        </a:lnSpc>
                        <a:spcAft>
                          <a:spcPts val="0"/>
                        </a:spcAft>
                      </a:pPr>
                      <a:r>
                        <a:rPr lang="es-ES" sz="1400">
                          <a:solidFill>
                            <a:srgbClr val="000000"/>
                          </a:solidFill>
                          <a:effectLst/>
                          <a:latin typeface="Calibri"/>
                          <a:ea typeface="Times New Roman"/>
                          <a:cs typeface="Times New Roman"/>
                        </a:rPr>
                        <a:t>                 533.749,57 </a:t>
                      </a:r>
                      <a:endParaRPr lang="es-ES" sz="1800">
                        <a:effectLst/>
                        <a:latin typeface="Calibri"/>
                        <a:ea typeface="Calibri"/>
                        <a:cs typeface="Times New Roman"/>
                      </a:endParaRPr>
                    </a:p>
                  </a:txBody>
                  <a:tcPr marL="68580" marR="68580" marT="0" marB="0">
                    <a:lnL>
                      <a:noFill/>
                    </a:lnL>
                    <a:lnR>
                      <a:noFill/>
                    </a:lnR>
                    <a:lnT>
                      <a:noFill/>
                    </a:lnT>
                    <a:lnB>
                      <a:noFill/>
                    </a:lnB>
                    <a:solidFill>
                      <a:srgbClr val="EAF1DD"/>
                    </a:solidFill>
                  </a:tcPr>
                </a:tc>
              </a:tr>
              <a:tr h="190500">
                <a:tc>
                  <a:txBody>
                    <a:bodyPr/>
                    <a:lstStyle/>
                    <a:p>
                      <a:pPr algn="r">
                        <a:lnSpc>
                          <a:spcPct val="115000"/>
                        </a:lnSpc>
                        <a:spcAft>
                          <a:spcPts val="0"/>
                        </a:spcAft>
                      </a:pPr>
                      <a:r>
                        <a:rPr lang="es-ES" sz="1400" i="1">
                          <a:solidFill>
                            <a:srgbClr val="000000"/>
                          </a:solidFill>
                          <a:effectLst/>
                          <a:latin typeface="Calibri"/>
                          <a:ea typeface="Times New Roman"/>
                          <a:cs typeface="Times New Roman"/>
                        </a:rPr>
                        <a:t>Gastos de Ventas</a:t>
                      </a:r>
                      <a:endParaRPr lang="es-ES" sz="18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400">
                          <a:solidFill>
                            <a:srgbClr val="000000"/>
                          </a:solidFill>
                          <a:effectLst/>
                          <a:latin typeface="Calibri"/>
                          <a:ea typeface="Times New Roman"/>
                          <a:cs typeface="Times New Roman"/>
                        </a:rPr>
                        <a:t>                    60.245,78 </a:t>
                      </a:r>
                      <a:endParaRPr lang="es-ES" sz="18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400">
                          <a:solidFill>
                            <a:srgbClr val="000000"/>
                          </a:solidFill>
                          <a:effectLst/>
                          <a:latin typeface="Calibri"/>
                          <a:ea typeface="Times New Roman"/>
                          <a:cs typeface="Times New Roman"/>
                        </a:rPr>
                        <a:t>                    75.975,95 </a:t>
                      </a:r>
                      <a:endParaRPr lang="es-ES" sz="18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S" sz="1400" dirty="0">
                          <a:solidFill>
                            <a:srgbClr val="000000"/>
                          </a:solidFill>
                          <a:effectLst/>
                          <a:latin typeface="Calibri"/>
                          <a:ea typeface="Times New Roman"/>
                          <a:cs typeface="Times New Roman"/>
                        </a:rPr>
                        <a:t>                   55.462,45 </a:t>
                      </a:r>
                      <a:endParaRPr lang="es-ES" sz="1800" dirty="0">
                        <a:effectLst/>
                        <a:latin typeface="Calibri"/>
                        <a:ea typeface="Calibri"/>
                        <a:cs typeface="Times New Roman"/>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400" i="1">
                          <a:solidFill>
                            <a:srgbClr val="000000"/>
                          </a:solidFill>
                          <a:effectLst/>
                          <a:latin typeface="Calibri"/>
                          <a:ea typeface="Times New Roman"/>
                          <a:cs typeface="Times New Roman"/>
                        </a:rPr>
                        <a:t>VENTAS</a:t>
                      </a:r>
                      <a:endParaRPr lang="es-ES" sz="18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400">
                          <a:solidFill>
                            <a:srgbClr val="000000"/>
                          </a:solidFill>
                          <a:effectLst/>
                          <a:latin typeface="Calibri"/>
                          <a:ea typeface="Times New Roman"/>
                          <a:cs typeface="Times New Roman"/>
                        </a:rPr>
                        <a:t>                 915.423,98 </a:t>
                      </a:r>
                      <a:endParaRPr lang="es-ES" sz="18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400">
                          <a:solidFill>
                            <a:srgbClr val="000000"/>
                          </a:solidFill>
                          <a:effectLst/>
                          <a:latin typeface="Calibri"/>
                          <a:ea typeface="Times New Roman"/>
                          <a:cs typeface="Times New Roman"/>
                        </a:rPr>
                        <a:t>              1.138.146,63 </a:t>
                      </a:r>
                      <a:endParaRPr lang="es-ES" sz="1800">
                        <a:effectLst/>
                        <a:latin typeface="Calibri"/>
                        <a:ea typeface="Calibri"/>
                        <a:cs typeface="Times New Roman"/>
                      </a:endParaRPr>
                    </a:p>
                  </a:txBody>
                  <a:tcPr marL="68580" marR="68580" marT="0" marB="0">
                    <a:lnL>
                      <a:noFill/>
                    </a:lnL>
                    <a:lnR>
                      <a:noFill/>
                    </a:lnR>
                    <a:lnT>
                      <a:noFill/>
                    </a:lnT>
                    <a:lnB>
                      <a:noFill/>
                    </a:lnB>
                    <a:solidFill>
                      <a:srgbClr val="EAF1DD"/>
                    </a:solidFill>
                  </a:tcPr>
                </a:tc>
                <a:tc>
                  <a:txBody>
                    <a:bodyPr/>
                    <a:lstStyle/>
                    <a:p>
                      <a:pPr algn="r">
                        <a:lnSpc>
                          <a:spcPct val="115000"/>
                        </a:lnSpc>
                        <a:spcAft>
                          <a:spcPts val="0"/>
                        </a:spcAft>
                      </a:pPr>
                      <a:r>
                        <a:rPr lang="es-ES" sz="1400" dirty="0">
                          <a:solidFill>
                            <a:srgbClr val="000000"/>
                          </a:solidFill>
                          <a:effectLst/>
                          <a:latin typeface="Calibri"/>
                          <a:ea typeface="Times New Roman"/>
                          <a:cs typeface="Times New Roman"/>
                        </a:rPr>
                        <a:t>                 941.816,34 </a:t>
                      </a:r>
                      <a:endParaRPr lang="es-ES" sz="1800" dirty="0">
                        <a:effectLst/>
                        <a:latin typeface="Calibri"/>
                        <a:ea typeface="Calibri"/>
                        <a:cs typeface="Times New Roman"/>
                      </a:endParaRPr>
                    </a:p>
                  </a:txBody>
                  <a:tcPr marL="68580" marR="68580" marT="0" marB="0">
                    <a:lnL>
                      <a:noFill/>
                    </a:lnL>
                    <a:lnR>
                      <a:noFill/>
                    </a:lnR>
                    <a:lnT>
                      <a:noFill/>
                    </a:lnT>
                    <a:lnB>
                      <a:noFill/>
                    </a:lnB>
                    <a:solidFill>
                      <a:srgbClr val="EAF1DD"/>
                    </a:solidFill>
                  </a:tcPr>
                </a:tc>
              </a:tr>
              <a:tr h="190500">
                <a:tc>
                  <a:txBody>
                    <a:bodyPr/>
                    <a:lstStyle/>
                    <a:p>
                      <a:pPr algn="r">
                        <a:lnSpc>
                          <a:spcPct val="115000"/>
                        </a:lnSpc>
                        <a:spcAft>
                          <a:spcPts val="0"/>
                        </a:spcAft>
                      </a:pPr>
                      <a:r>
                        <a:rPr lang="es-ES" sz="1400" i="1">
                          <a:solidFill>
                            <a:srgbClr val="000000"/>
                          </a:solidFill>
                          <a:effectLst/>
                          <a:latin typeface="Calibri"/>
                          <a:ea typeface="Times New Roman"/>
                          <a:cs typeface="Times New Roman"/>
                        </a:rPr>
                        <a:t>PUNTO EQUILIBRIO USD</a:t>
                      </a:r>
                      <a:endParaRPr lang="es-ES" sz="180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400">
                          <a:solidFill>
                            <a:srgbClr val="000000"/>
                          </a:solidFill>
                          <a:effectLst/>
                          <a:latin typeface="Calibri"/>
                          <a:ea typeface="Times New Roman"/>
                          <a:cs typeface="Times New Roman"/>
                        </a:rPr>
                        <a:t>                 330.898,65 </a:t>
                      </a:r>
                      <a:endParaRPr lang="es-ES" sz="18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400">
                          <a:solidFill>
                            <a:srgbClr val="000000"/>
                          </a:solidFill>
                          <a:effectLst/>
                          <a:latin typeface="Calibri"/>
                          <a:ea typeface="Times New Roman"/>
                          <a:cs typeface="Times New Roman"/>
                        </a:rPr>
                        <a:t>                 405.515,31 </a:t>
                      </a:r>
                      <a:endParaRPr lang="es-ES" sz="18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ES" sz="1400" dirty="0">
                          <a:solidFill>
                            <a:srgbClr val="000000"/>
                          </a:solidFill>
                          <a:effectLst/>
                          <a:latin typeface="Calibri"/>
                          <a:ea typeface="Times New Roman"/>
                          <a:cs typeface="Times New Roman"/>
                        </a:rPr>
                        <a:t>                 787.106,10 </a:t>
                      </a:r>
                      <a:endParaRPr lang="es-ES" sz="1800" dirty="0">
                        <a:effectLst/>
                        <a:latin typeface="Calibri"/>
                        <a:ea typeface="Calibri"/>
                        <a:cs typeface="Times New Roman"/>
                      </a:endParaRPr>
                    </a:p>
                  </a:txBody>
                  <a:tcPr marL="68580" marR="68580" marT="0" marB="0">
                    <a:lnL>
                      <a:noFill/>
                    </a:lnL>
                    <a:lnR>
                      <a:noFill/>
                    </a:lnR>
                    <a:lnT>
                      <a:noFill/>
                    </a:lnT>
                    <a:lnB>
                      <a:noFill/>
                    </a:lnB>
                  </a:tcPr>
                </a:tc>
              </a:tr>
              <a:tr h="190500">
                <a:tc>
                  <a:txBody>
                    <a:bodyPr/>
                    <a:lstStyle/>
                    <a:p>
                      <a:pPr algn="r">
                        <a:lnSpc>
                          <a:spcPct val="115000"/>
                        </a:lnSpc>
                        <a:spcAft>
                          <a:spcPts val="0"/>
                        </a:spcAft>
                      </a:pPr>
                      <a:r>
                        <a:rPr lang="es-ES" sz="1400" i="1" dirty="0">
                          <a:solidFill>
                            <a:srgbClr val="000000"/>
                          </a:solidFill>
                          <a:effectLst/>
                          <a:latin typeface="Calibri"/>
                          <a:ea typeface="Times New Roman"/>
                          <a:cs typeface="Times New Roman"/>
                        </a:rPr>
                        <a:t>%</a:t>
                      </a:r>
                      <a:endParaRPr lang="es-ES" sz="1800" dirty="0">
                        <a:effectLst/>
                        <a:latin typeface="Calibri"/>
                        <a:ea typeface="Calibri"/>
                        <a:cs typeface="Times New Roman"/>
                      </a:endParaRPr>
                    </a:p>
                  </a:txBody>
                  <a:tcPr marL="68580" marR="68580"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S" sz="1400">
                          <a:solidFill>
                            <a:srgbClr val="000000"/>
                          </a:solidFill>
                          <a:effectLst/>
                          <a:latin typeface="Calibri"/>
                          <a:ea typeface="Times New Roman"/>
                          <a:cs typeface="Times New Roman"/>
                        </a:rPr>
                        <a:t>36,15%</a:t>
                      </a:r>
                      <a:endParaRPr lang="es-ES" sz="18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a:noFill/>
                    </a:lnR>
                    <a:lnT>
                      <a:noFill/>
                    </a:lnT>
                    <a:lnB>
                      <a:noFill/>
                    </a:lnB>
                    <a:solidFill>
                      <a:srgbClr val="EAF1DD"/>
                    </a:solidFill>
                  </a:tcPr>
                </a:tc>
                <a:tc>
                  <a:txBody>
                    <a:bodyPr/>
                    <a:lstStyle/>
                    <a:p>
                      <a:pPr algn="r">
                        <a:lnSpc>
                          <a:spcPct val="115000"/>
                        </a:lnSpc>
                        <a:spcAft>
                          <a:spcPts val="0"/>
                        </a:spcAft>
                      </a:pPr>
                      <a:r>
                        <a:rPr lang="es-ES" sz="1400">
                          <a:solidFill>
                            <a:srgbClr val="000000"/>
                          </a:solidFill>
                          <a:effectLst/>
                          <a:latin typeface="Calibri"/>
                          <a:ea typeface="Times New Roman"/>
                          <a:cs typeface="Times New Roman"/>
                        </a:rPr>
                        <a:t>35,63%</a:t>
                      </a:r>
                      <a:endParaRPr lang="es-ES" sz="1800">
                        <a:effectLst/>
                        <a:latin typeface="Calibri"/>
                        <a:ea typeface="Calibri"/>
                        <a:cs typeface="Times New Roman"/>
                      </a:endParaRPr>
                    </a:p>
                  </a:txBody>
                  <a:tcPr marL="68580" marR="68580" marT="0" marB="0">
                    <a:lnL>
                      <a:noFill/>
                    </a:lnL>
                    <a:lnR>
                      <a:noFill/>
                    </a:lnR>
                    <a:lnT>
                      <a:noFill/>
                    </a:lnT>
                    <a:lnB>
                      <a:noFill/>
                    </a:lnB>
                    <a:solidFill>
                      <a:srgbClr val="EAF1DD"/>
                    </a:solidFill>
                  </a:tcPr>
                </a:tc>
                <a:tc>
                  <a:txBody>
                    <a:bodyPr/>
                    <a:lstStyle/>
                    <a:p>
                      <a:pPr algn="r">
                        <a:lnSpc>
                          <a:spcPct val="115000"/>
                        </a:lnSpc>
                        <a:spcAft>
                          <a:spcPts val="0"/>
                        </a:spcAft>
                      </a:pPr>
                      <a:r>
                        <a:rPr lang="es-ES" sz="1400" dirty="0">
                          <a:solidFill>
                            <a:srgbClr val="000000"/>
                          </a:solidFill>
                          <a:effectLst/>
                          <a:latin typeface="Calibri"/>
                          <a:ea typeface="Times New Roman"/>
                          <a:cs typeface="Times New Roman"/>
                        </a:rPr>
                        <a:t>83,57%</a:t>
                      </a:r>
                      <a:endParaRPr lang="es-ES" sz="1800" dirty="0">
                        <a:effectLst/>
                        <a:latin typeface="Calibri"/>
                        <a:ea typeface="Calibri"/>
                        <a:cs typeface="Times New Roman"/>
                      </a:endParaRPr>
                    </a:p>
                  </a:txBody>
                  <a:tcPr marL="68580" marR="68580" marT="0" marB="0">
                    <a:lnL>
                      <a:noFill/>
                    </a:lnL>
                    <a:lnR>
                      <a:noFill/>
                    </a:lnR>
                    <a:lnT>
                      <a:noFill/>
                    </a:lnT>
                    <a:lnB>
                      <a:noFill/>
                    </a:lnB>
                    <a:solidFill>
                      <a:srgbClr val="EAF1DD"/>
                    </a:solidFill>
                  </a:tcPr>
                </a:tc>
              </a:tr>
            </a:tbl>
          </a:graphicData>
        </a:graphic>
      </p:graphicFrame>
      <p:pic>
        <p:nvPicPr>
          <p:cNvPr id="17409" name="Gráfico 28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7" y="3789040"/>
            <a:ext cx="7416825" cy="262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1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normAutofit fontScale="90000"/>
          </a:bodyPr>
          <a:lstStyle/>
          <a:p>
            <a:r>
              <a:rPr lang="es-ES" sz="4000" dirty="0" smtClean="0">
                <a:solidFill>
                  <a:schemeClr val="accent1">
                    <a:lumMod val="75000"/>
                  </a:schemeClr>
                </a:solidFill>
                <a:latin typeface="Arial" pitchFamily="34" charset="0"/>
                <a:cs typeface="Arial" pitchFamily="34" charset="0"/>
              </a:rPr>
              <a:t>PLANTEAMIENTO DEL PROBLEMA</a:t>
            </a:r>
            <a:endParaRPr lang="es-ES" sz="4000" dirty="0">
              <a:solidFill>
                <a:schemeClr val="accent1">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457200" y="1196752"/>
            <a:ext cx="8229600" cy="4709120"/>
          </a:xfrm>
        </p:spPr>
        <p:txBody>
          <a:bodyPr>
            <a:normAutofit/>
          </a:bodyPr>
          <a:lstStyle/>
          <a:p>
            <a:pPr marL="114300" indent="0" algn="just">
              <a:buNone/>
            </a:pPr>
            <a:r>
              <a:rPr lang="es-ES" sz="2500" dirty="0" smtClean="0">
                <a:latin typeface="Arial" pitchFamily="34" charset="0"/>
                <a:cs typeface="Arial" pitchFamily="34" charset="0"/>
              </a:rPr>
              <a:t>En el Distrito Metropolitano de Quito se registraron 9.491 PYMES de las cuales 1.372 corresponden a las empresas medianas y pequeñas que se ubican en el Sector Sur de Quito (Eloy Alfaro y </a:t>
            </a:r>
            <a:r>
              <a:rPr lang="es-ES" sz="2500" dirty="0" err="1" smtClean="0">
                <a:latin typeface="Arial" pitchFamily="34" charset="0"/>
                <a:cs typeface="Arial" pitchFamily="34" charset="0"/>
              </a:rPr>
              <a:t>Quitumbe</a:t>
            </a:r>
            <a:r>
              <a:rPr lang="es-ES" sz="2500" dirty="0" smtClean="0">
                <a:latin typeface="Arial" pitchFamily="34" charset="0"/>
                <a:cs typeface="Arial" pitchFamily="34" charset="0"/>
              </a:rPr>
              <a:t>) y representan el 14,75% del total de PYMES.</a:t>
            </a:r>
          </a:p>
          <a:p>
            <a:pPr marL="114300" indent="0">
              <a:buNone/>
            </a:pPr>
            <a:r>
              <a:rPr lang="es-ES" sz="1800" b="1" dirty="0" smtClean="0">
                <a:latin typeface="Arial" pitchFamily="34" charset="0"/>
                <a:cs typeface="Arial" pitchFamily="34" charset="0"/>
              </a:rPr>
              <a:t>      Número de PYMES DMQ</a:t>
            </a:r>
          </a:p>
          <a:p>
            <a:pPr marL="114300" indent="0">
              <a:buNone/>
            </a:pPr>
            <a:endParaRPr lang="es-ES" dirty="0" smtClean="0">
              <a:latin typeface="Arial" pitchFamily="34" charset="0"/>
              <a:cs typeface="Arial" pitchFamily="34" charset="0"/>
            </a:endParaRPr>
          </a:p>
          <a:p>
            <a:pPr lvl="2">
              <a:buFont typeface="Wingdings" pitchFamily="2" charset="2"/>
              <a:buChar char="v"/>
            </a:pPr>
            <a:endParaRPr lang="es-ES" sz="2000" dirty="0">
              <a:latin typeface="Arial" pitchFamily="34" charset="0"/>
              <a:cs typeface="Arial" pitchFamily="34" charset="0"/>
            </a:endParaRPr>
          </a:p>
          <a:p>
            <a:pPr marL="914400" lvl="2" indent="0">
              <a:buNone/>
            </a:pPr>
            <a:endParaRPr lang="es-ES" sz="2000" dirty="0" smtClean="0">
              <a:latin typeface="Arial" pitchFamily="34" charset="0"/>
              <a:cs typeface="Arial" pitchFamily="34" charset="0"/>
            </a:endParaRPr>
          </a:p>
          <a:p>
            <a:pPr marL="0" indent="0">
              <a:buNone/>
            </a:pPr>
            <a:endParaRPr lang="es-ES" sz="2800" dirty="0" smtClean="0">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717032"/>
            <a:ext cx="6552728"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6055963"/>
            <a:ext cx="522128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04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normAutofit fontScale="90000"/>
          </a:bodyPr>
          <a:lstStyle/>
          <a:p>
            <a:r>
              <a:rPr lang="es-ES" sz="4000" dirty="0" smtClean="0">
                <a:solidFill>
                  <a:schemeClr val="accent1">
                    <a:lumMod val="75000"/>
                  </a:schemeClr>
                </a:solidFill>
                <a:latin typeface="Arial" pitchFamily="34" charset="0"/>
                <a:cs typeface="Arial" pitchFamily="34" charset="0"/>
              </a:rPr>
              <a:t>PLANTEAMIENTO DEL PROBLEMA</a:t>
            </a:r>
            <a:endParaRPr lang="es-ES" sz="4000" dirty="0">
              <a:solidFill>
                <a:schemeClr val="accent1">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457200" y="1196752"/>
            <a:ext cx="8229600" cy="5256584"/>
          </a:xfrm>
        </p:spPr>
        <p:txBody>
          <a:bodyPr>
            <a:normAutofit/>
          </a:bodyPr>
          <a:lstStyle/>
          <a:p>
            <a:pPr marL="114300" indent="0" algn="just">
              <a:buNone/>
            </a:pPr>
            <a:r>
              <a:rPr lang="es-ES" sz="2000" dirty="0" smtClean="0">
                <a:solidFill>
                  <a:schemeClr val="accent1">
                    <a:lumMod val="75000"/>
                  </a:schemeClr>
                </a:solidFill>
                <a:latin typeface="Arial" pitchFamily="34" charset="0"/>
                <a:cs typeface="Arial" pitchFamily="34" charset="0"/>
              </a:rPr>
              <a:t>Año 2012:</a:t>
            </a:r>
          </a:p>
          <a:p>
            <a:pPr marL="114300" indent="0" algn="just">
              <a:buNone/>
            </a:pPr>
            <a:r>
              <a:rPr lang="es-ES" sz="2000" dirty="0" smtClean="0">
                <a:latin typeface="Arial" pitchFamily="34" charset="0"/>
                <a:cs typeface="Arial" pitchFamily="34" charset="0"/>
              </a:rPr>
              <a:t>Empresas y país han vivido una bonanza petrolera y madurez que logró la dolarización, mayor poder adquisitivo que genera un incremento en la actividad comercial.</a:t>
            </a:r>
          </a:p>
          <a:p>
            <a:pPr marL="114300" indent="0" algn="just">
              <a:buNone/>
            </a:pPr>
            <a:r>
              <a:rPr lang="es-ES" sz="2000" dirty="0" smtClean="0">
                <a:solidFill>
                  <a:schemeClr val="accent1">
                    <a:lumMod val="75000"/>
                  </a:schemeClr>
                </a:solidFill>
                <a:latin typeface="Arial" pitchFamily="34" charset="0"/>
                <a:cs typeface="Arial" pitchFamily="34" charset="0"/>
              </a:rPr>
              <a:t>Año 2013:</a:t>
            </a:r>
          </a:p>
          <a:p>
            <a:pPr marL="114300" indent="0" algn="just">
              <a:buNone/>
            </a:pPr>
            <a:r>
              <a:rPr lang="es-ES" sz="2000" dirty="0" smtClean="0">
                <a:latin typeface="Arial" pitchFamily="34" charset="0"/>
                <a:cs typeface="Arial" pitchFamily="34" charset="0"/>
              </a:rPr>
              <a:t>Problemas empresariales debido al impacto que generaron las políticas fiscales adoptadas por el gobierno, como lo </a:t>
            </a:r>
            <a:r>
              <a:rPr lang="es-ES" sz="2000" dirty="0" smtClean="0">
                <a:latin typeface="Arial" pitchFamily="34" charset="0"/>
                <a:cs typeface="Arial" pitchFamily="34" charset="0"/>
              </a:rPr>
              <a:t>es </a:t>
            </a:r>
            <a:r>
              <a:rPr lang="es-ES" sz="2000" dirty="0" smtClean="0">
                <a:latin typeface="Arial" pitchFamily="34" charset="0"/>
                <a:cs typeface="Arial" pitchFamily="34" charset="0"/>
              </a:rPr>
              <a:t>el incremento del impuesto a la salida de </a:t>
            </a:r>
            <a:r>
              <a:rPr lang="es-ES" sz="2000" dirty="0" smtClean="0">
                <a:latin typeface="Arial" pitchFamily="34" charset="0"/>
                <a:cs typeface="Arial" pitchFamily="34" charset="0"/>
              </a:rPr>
              <a:t>capitales.</a:t>
            </a:r>
            <a:endParaRPr lang="es-ES" sz="2000" dirty="0" smtClean="0">
              <a:latin typeface="Arial" pitchFamily="34" charset="0"/>
              <a:cs typeface="Arial" pitchFamily="34" charset="0"/>
            </a:endParaRPr>
          </a:p>
          <a:p>
            <a:pPr marL="114300" indent="0" algn="just">
              <a:buNone/>
            </a:pPr>
            <a:endParaRPr lang="es-ES" sz="2500" dirty="0" smtClean="0">
              <a:latin typeface="Arial" pitchFamily="34" charset="0"/>
              <a:cs typeface="Arial" pitchFamily="34" charset="0"/>
            </a:endParaRPr>
          </a:p>
          <a:p>
            <a:pPr marL="114300" indent="0" algn="just">
              <a:buNone/>
            </a:pPr>
            <a:endParaRPr lang="es-ES" sz="2500" dirty="0" smtClean="0">
              <a:latin typeface="Arial" pitchFamily="34" charset="0"/>
              <a:cs typeface="Arial" pitchFamily="34" charset="0"/>
            </a:endParaRPr>
          </a:p>
          <a:p>
            <a:pPr marL="114300" indent="0" algn="just">
              <a:buNone/>
            </a:pPr>
            <a:endParaRPr lang="es-ES" sz="2500" dirty="0">
              <a:latin typeface="Arial" pitchFamily="34" charset="0"/>
              <a:cs typeface="Arial" pitchFamily="34" charset="0"/>
            </a:endParaRPr>
          </a:p>
          <a:p>
            <a:pPr marL="114300" indent="0">
              <a:buNone/>
            </a:pPr>
            <a:endParaRPr lang="es-ES" dirty="0" smtClean="0">
              <a:latin typeface="Arial" pitchFamily="34" charset="0"/>
              <a:cs typeface="Arial" pitchFamily="34" charset="0"/>
            </a:endParaRPr>
          </a:p>
          <a:p>
            <a:pPr lvl="2">
              <a:buFont typeface="Wingdings" pitchFamily="2" charset="2"/>
              <a:buChar char="v"/>
            </a:pPr>
            <a:endParaRPr lang="es-ES" sz="2000" dirty="0">
              <a:latin typeface="Arial" pitchFamily="34" charset="0"/>
              <a:cs typeface="Arial" pitchFamily="34" charset="0"/>
            </a:endParaRPr>
          </a:p>
          <a:p>
            <a:pPr marL="914400" lvl="2" indent="0">
              <a:buNone/>
            </a:pPr>
            <a:endParaRPr lang="es-ES" sz="2000" dirty="0" smtClean="0">
              <a:latin typeface="Arial" pitchFamily="34" charset="0"/>
              <a:cs typeface="Arial" pitchFamily="34" charset="0"/>
            </a:endParaRPr>
          </a:p>
          <a:p>
            <a:pPr marL="0" indent="0">
              <a:buNone/>
            </a:pPr>
            <a:endParaRPr lang="es-ES" sz="2800" dirty="0" smtClean="0">
              <a:latin typeface="Arial" pitchFamily="34" charset="0"/>
              <a:cs typeface="Arial"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2620" y="4365104"/>
            <a:ext cx="4656000" cy="1907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817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normAutofit fontScale="90000"/>
          </a:bodyPr>
          <a:lstStyle/>
          <a:p>
            <a:r>
              <a:rPr lang="es-ES" sz="4000" dirty="0" smtClean="0">
                <a:solidFill>
                  <a:schemeClr val="accent1">
                    <a:lumMod val="75000"/>
                  </a:schemeClr>
                </a:solidFill>
                <a:latin typeface="Arial" pitchFamily="34" charset="0"/>
                <a:cs typeface="Arial" pitchFamily="34" charset="0"/>
              </a:rPr>
              <a:t>PLANTEAMIENTO DEL PROBLEMA</a:t>
            </a:r>
            <a:endParaRPr lang="es-ES" sz="4000" dirty="0">
              <a:solidFill>
                <a:schemeClr val="accent1">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457200" y="1124744"/>
            <a:ext cx="8219256" cy="2736304"/>
          </a:xfrm>
        </p:spPr>
        <p:txBody>
          <a:bodyPr>
            <a:normAutofit/>
          </a:bodyPr>
          <a:lstStyle/>
          <a:p>
            <a:pPr marL="114300" indent="0" algn="just">
              <a:buNone/>
            </a:pPr>
            <a:r>
              <a:rPr lang="es-ES" sz="1800" dirty="0" smtClean="0">
                <a:solidFill>
                  <a:schemeClr val="accent1">
                    <a:lumMod val="75000"/>
                  </a:schemeClr>
                </a:solidFill>
                <a:latin typeface="Arial" pitchFamily="34" charset="0"/>
                <a:cs typeface="Arial" pitchFamily="34" charset="0"/>
              </a:rPr>
              <a:t>Año 2014:</a:t>
            </a:r>
          </a:p>
          <a:p>
            <a:pPr marL="114300" indent="0" algn="just">
              <a:buNone/>
            </a:pPr>
            <a:r>
              <a:rPr lang="es-ES" sz="1800" dirty="0" smtClean="0">
                <a:latin typeface="Arial" pitchFamily="34" charset="0"/>
                <a:cs typeface="Arial" pitchFamily="34" charset="0"/>
              </a:rPr>
              <a:t>Desde el año 2014 </a:t>
            </a:r>
            <a:r>
              <a:rPr lang="es-ES" sz="1800" dirty="0" smtClean="0">
                <a:latin typeface="Arial" pitchFamily="34" charset="0"/>
                <a:cs typeface="Arial" pitchFamily="34" charset="0"/>
              </a:rPr>
              <a:t>tanto las salvaguardias como hasta </a:t>
            </a:r>
            <a:r>
              <a:rPr lang="es-ES" sz="1800" dirty="0" smtClean="0">
                <a:latin typeface="Arial" pitchFamily="34" charset="0"/>
                <a:cs typeface="Arial" pitchFamily="34" charset="0"/>
              </a:rPr>
              <a:t>la caída de precios del petróleo a nivel internacional, la apreciación del dólar y el excesivo gasto público mantienen en alta incertidumbre al sector empresarial del Ecuador, lo que ha provocado un estancamiento en la inversión privada, la limitación de fuentes de trabajo, el alza de los precios de productos y producción, y una alta desconfianza en las políticas del gobierno.</a:t>
            </a:r>
          </a:p>
          <a:p>
            <a:pPr marL="114300" indent="0" algn="just">
              <a:buNone/>
            </a:pPr>
            <a:r>
              <a:rPr lang="es-ES" sz="1800" dirty="0" smtClean="0">
                <a:latin typeface="Arial" pitchFamily="34" charset="0"/>
                <a:cs typeface="Arial" pitchFamily="34" charset="0"/>
              </a:rPr>
              <a:t>El crudo ecuatoriano se cotizó en 98,14 dólares en 2012 y 95,63 dólares en 2013, según Banco Central del Ecuador.</a:t>
            </a:r>
          </a:p>
          <a:p>
            <a:pPr marL="114300" indent="0" algn="just">
              <a:buNone/>
            </a:pPr>
            <a:endParaRPr lang="es-ES" sz="1800" dirty="0" smtClean="0">
              <a:latin typeface="Arial" pitchFamily="34" charset="0"/>
              <a:cs typeface="Arial" pitchFamily="34" charset="0"/>
            </a:endParaRPr>
          </a:p>
          <a:p>
            <a:pPr marL="114300" indent="0" algn="just">
              <a:buNone/>
            </a:pPr>
            <a:endParaRPr lang="es-ES" sz="1800" dirty="0" smtClean="0">
              <a:latin typeface="Arial" pitchFamily="34" charset="0"/>
              <a:cs typeface="Arial" pitchFamily="34" charset="0"/>
            </a:endParaRPr>
          </a:p>
          <a:p>
            <a:pPr marL="114300" indent="0" algn="just">
              <a:buNone/>
            </a:pPr>
            <a:endParaRPr lang="es-ES" sz="1800" dirty="0" smtClean="0">
              <a:latin typeface="Arial" pitchFamily="34" charset="0"/>
              <a:cs typeface="Arial" pitchFamily="34" charset="0"/>
            </a:endParaRPr>
          </a:p>
          <a:p>
            <a:pPr marL="114300" indent="0">
              <a:buNone/>
            </a:pPr>
            <a:endParaRPr lang="es-ES" sz="1800" dirty="0" smtClean="0">
              <a:latin typeface="Arial" pitchFamily="34" charset="0"/>
              <a:cs typeface="Arial" pitchFamily="34" charset="0"/>
            </a:endParaRPr>
          </a:p>
          <a:p>
            <a:pPr lvl="2">
              <a:buFont typeface="Wingdings" pitchFamily="2" charset="2"/>
              <a:buChar char="v"/>
            </a:pPr>
            <a:endParaRPr lang="es-ES" sz="1800" dirty="0" smtClean="0">
              <a:latin typeface="Arial" pitchFamily="34" charset="0"/>
              <a:cs typeface="Arial" pitchFamily="34" charset="0"/>
            </a:endParaRPr>
          </a:p>
          <a:p>
            <a:pPr marL="914400" lvl="2" indent="0">
              <a:buNone/>
            </a:pPr>
            <a:endParaRPr lang="es-ES" sz="1800" dirty="0" smtClean="0">
              <a:latin typeface="Arial" pitchFamily="34" charset="0"/>
              <a:cs typeface="Arial" pitchFamily="34" charset="0"/>
            </a:endParaRPr>
          </a:p>
          <a:p>
            <a:pPr marL="0" indent="0">
              <a:buNone/>
            </a:pPr>
            <a:endParaRPr lang="es-ES" sz="1800" dirty="0" smtClean="0">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933056"/>
            <a:ext cx="6624736"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660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normAutofit fontScale="90000"/>
          </a:bodyPr>
          <a:lstStyle/>
          <a:p>
            <a:r>
              <a:rPr lang="es-ES" sz="4000" dirty="0" smtClean="0">
                <a:solidFill>
                  <a:schemeClr val="accent1">
                    <a:lumMod val="75000"/>
                  </a:schemeClr>
                </a:solidFill>
                <a:latin typeface="Arial" pitchFamily="34" charset="0"/>
                <a:cs typeface="Arial" pitchFamily="34" charset="0"/>
              </a:rPr>
              <a:t>PLANTEAMIENTO DEL PROBLEMA</a:t>
            </a:r>
            <a:endParaRPr lang="es-ES" sz="4000" dirty="0">
              <a:solidFill>
                <a:schemeClr val="accent1">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457200" y="1196752"/>
            <a:ext cx="8229600" cy="4709120"/>
          </a:xfrm>
        </p:spPr>
        <p:txBody>
          <a:bodyPr>
            <a:normAutofit fontScale="62500" lnSpcReduction="20000"/>
          </a:bodyPr>
          <a:lstStyle/>
          <a:p>
            <a:pPr marL="114300" indent="0" algn="just">
              <a:buNone/>
            </a:pPr>
            <a:endParaRPr lang="es-ES" sz="2500" dirty="0">
              <a:latin typeface="Arial" pitchFamily="34" charset="0"/>
              <a:cs typeface="Arial" pitchFamily="34" charset="0"/>
            </a:endParaRPr>
          </a:p>
          <a:p>
            <a:pPr marL="114300" indent="0" algn="just">
              <a:buNone/>
            </a:pPr>
            <a:r>
              <a:rPr lang="es-ES" sz="2500" dirty="0" smtClean="0">
                <a:latin typeface="Arial" pitchFamily="34" charset="0"/>
                <a:cs typeface="Arial" pitchFamily="34" charset="0"/>
              </a:rPr>
              <a:t>Razones más que suficientes que hace imprescindible conocer la estructura administrativa y financiera de las PYMES y su tendencia hacia el futuro, con la finalidad de evaluar los impactos pasados, presentes y futuros que pueden causar en la economía.</a:t>
            </a:r>
          </a:p>
          <a:p>
            <a:pPr marL="114300" indent="0" algn="just">
              <a:buNone/>
            </a:pPr>
            <a:r>
              <a:rPr lang="es-ES" sz="2500" dirty="0" smtClean="0">
                <a:latin typeface="Arial" pitchFamily="34" charset="0"/>
                <a:cs typeface="Arial" pitchFamily="34" charset="0"/>
              </a:rPr>
              <a:t>La PYME contribuye en la generación de empleo nacional, pues de cada 4 puestos de trabajo que existen en el país 3 son generados por aquellas empresas categorizadas como micro, pequeña o medianas empresas.</a:t>
            </a:r>
          </a:p>
          <a:p>
            <a:pPr marL="114300" indent="0" algn="just">
              <a:buNone/>
            </a:pPr>
            <a:endParaRPr lang="es-ES" sz="2500" dirty="0">
              <a:latin typeface="Arial" pitchFamily="34" charset="0"/>
              <a:cs typeface="Arial" pitchFamily="34" charset="0"/>
            </a:endParaRPr>
          </a:p>
          <a:p>
            <a:pPr marL="114300" indent="0" algn="just">
              <a:buNone/>
            </a:pPr>
            <a:r>
              <a:rPr lang="es-ES" sz="2500" dirty="0" smtClean="0">
                <a:latin typeface="Arial" pitchFamily="34" charset="0"/>
                <a:cs typeface="Arial" pitchFamily="34" charset="0"/>
              </a:rPr>
              <a:t>Según Araque,2012. Observatorio de la Pyme, Universidad Simón Bolívar:</a:t>
            </a:r>
          </a:p>
          <a:p>
            <a:pPr marL="114300" indent="0" algn="just">
              <a:buNone/>
            </a:pPr>
            <a:r>
              <a:rPr lang="es-ES" sz="2500" dirty="0" smtClean="0">
                <a:latin typeface="Arial" pitchFamily="34" charset="0"/>
                <a:cs typeface="Arial" pitchFamily="34" charset="0"/>
              </a:rPr>
              <a:t>70% servicios</a:t>
            </a:r>
          </a:p>
          <a:p>
            <a:pPr marL="114300" indent="0" algn="just">
              <a:buNone/>
            </a:pPr>
            <a:r>
              <a:rPr lang="es-ES" sz="2500" dirty="0" smtClean="0">
                <a:latin typeface="Arial" pitchFamily="34" charset="0"/>
                <a:cs typeface="Arial" pitchFamily="34" charset="0"/>
              </a:rPr>
              <a:t>22% actividad comercial</a:t>
            </a:r>
          </a:p>
          <a:p>
            <a:pPr marL="114300" indent="0" algn="just">
              <a:buNone/>
            </a:pPr>
            <a:r>
              <a:rPr lang="es-ES" sz="2500" dirty="0">
                <a:latin typeface="Arial" pitchFamily="34" charset="0"/>
                <a:cs typeface="Arial" pitchFamily="34" charset="0"/>
              </a:rPr>
              <a:t> </a:t>
            </a:r>
            <a:r>
              <a:rPr lang="es-ES" sz="2500" dirty="0" smtClean="0">
                <a:latin typeface="Arial" pitchFamily="34" charset="0"/>
                <a:cs typeface="Arial" pitchFamily="34" charset="0"/>
              </a:rPr>
              <a:t>        actividades manufactureras.</a:t>
            </a:r>
          </a:p>
          <a:p>
            <a:pPr marL="114300" indent="0" algn="just">
              <a:buNone/>
            </a:pPr>
            <a:endParaRPr lang="es-ES" sz="2500" dirty="0">
              <a:latin typeface="Arial" pitchFamily="34" charset="0"/>
              <a:cs typeface="Arial" pitchFamily="34" charset="0"/>
            </a:endParaRPr>
          </a:p>
          <a:p>
            <a:pPr marL="114300" indent="0" algn="just">
              <a:buNone/>
            </a:pPr>
            <a:r>
              <a:rPr lang="es-ES" sz="2500" dirty="0" smtClean="0">
                <a:latin typeface="Arial" pitchFamily="34" charset="0"/>
                <a:cs typeface="Arial" pitchFamily="34" charset="0"/>
              </a:rPr>
              <a:t>La situación actual de la Pyme se resume en:</a:t>
            </a:r>
          </a:p>
          <a:p>
            <a:pPr marL="114300" indent="0" algn="just">
              <a:buNone/>
            </a:pPr>
            <a:r>
              <a:rPr lang="es-ES" sz="2500" dirty="0" smtClean="0">
                <a:latin typeface="Arial" pitchFamily="34" charset="0"/>
                <a:cs typeface="Arial" pitchFamily="34" charset="0"/>
              </a:rPr>
              <a:t>Escaso nivel tecnológico, baja calidad de producción, ausencia de normas y altos costos, falta de crédito, con altos costos y difícil acceso, mano de obra sin calificación. Producción orientada al mercado interno, baja penetración al mercado internacional</a:t>
            </a:r>
          </a:p>
          <a:p>
            <a:pPr marL="114300" indent="0" algn="just">
              <a:buNone/>
            </a:pPr>
            <a:endParaRPr lang="es-ES" sz="2500" dirty="0" smtClean="0">
              <a:latin typeface="Arial" pitchFamily="34" charset="0"/>
              <a:cs typeface="Arial" pitchFamily="34" charset="0"/>
            </a:endParaRPr>
          </a:p>
          <a:p>
            <a:pPr marL="114300" indent="0">
              <a:buNone/>
            </a:pPr>
            <a:endParaRPr lang="es-ES" dirty="0" smtClean="0">
              <a:latin typeface="Arial" pitchFamily="34" charset="0"/>
              <a:cs typeface="Arial" pitchFamily="34" charset="0"/>
            </a:endParaRPr>
          </a:p>
          <a:p>
            <a:pPr lvl="2">
              <a:buFont typeface="Wingdings" pitchFamily="2" charset="2"/>
              <a:buChar char="v"/>
            </a:pPr>
            <a:endParaRPr lang="es-ES" sz="2000" dirty="0">
              <a:latin typeface="Arial" pitchFamily="34" charset="0"/>
              <a:cs typeface="Arial" pitchFamily="34" charset="0"/>
            </a:endParaRPr>
          </a:p>
          <a:p>
            <a:pPr marL="914400" lvl="2" indent="0">
              <a:buNone/>
            </a:pPr>
            <a:endParaRPr lang="es-ES" sz="2000" dirty="0" smtClean="0">
              <a:latin typeface="Arial" pitchFamily="34" charset="0"/>
              <a:cs typeface="Arial" pitchFamily="34" charset="0"/>
            </a:endParaRPr>
          </a:p>
          <a:p>
            <a:pPr marL="0" indent="0">
              <a:buNone/>
            </a:pPr>
            <a:endParaRPr lang="es-ES" sz="2800" dirty="0" smtClean="0">
              <a:latin typeface="Arial" pitchFamily="34" charset="0"/>
              <a:cs typeface="Arial" pitchFamily="34" charset="0"/>
            </a:endParaRPr>
          </a:p>
        </p:txBody>
      </p:sp>
    </p:spTree>
    <p:extLst>
      <p:ext uri="{BB962C8B-B14F-4D97-AF65-F5344CB8AC3E}">
        <p14:creationId xmlns:p14="http://schemas.microsoft.com/office/powerpoint/2010/main" val="320106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20688"/>
            <a:ext cx="8229600" cy="5505475"/>
          </a:xfrm>
        </p:spPr>
        <p:txBody>
          <a:bodyPr>
            <a:normAutofit fontScale="85000" lnSpcReduction="20000"/>
          </a:bodyPr>
          <a:lstStyle/>
          <a:p>
            <a:pPr marL="0" indent="0" algn="just">
              <a:buNone/>
            </a:pPr>
            <a:r>
              <a:rPr lang="es-ES" sz="2000" b="1" dirty="0" smtClean="0">
                <a:solidFill>
                  <a:schemeClr val="accent1">
                    <a:lumMod val="75000"/>
                  </a:schemeClr>
                </a:solidFill>
                <a:latin typeface="Arial" pitchFamily="34" charset="0"/>
                <a:cs typeface="Arial" pitchFamily="34" charset="0"/>
              </a:rPr>
              <a:t>FORMULACIÓN DEL PROBLEMA</a:t>
            </a:r>
          </a:p>
          <a:p>
            <a:pPr marL="0" indent="0" algn="just">
              <a:buNone/>
            </a:pPr>
            <a:r>
              <a:rPr lang="en-US" sz="2000" dirty="0" smtClean="0">
                <a:latin typeface="Arial" pitchFamily="34" charset="0"/>
                <a:cs typeface="Arial" pitchFamily="34" charset="0"/>
              </a:rPr>
              <a:t>De </a:t>
            </a:r>
            <a:r>
              <a:rPr lang="en-US" sz="2000" dirty="0" err="1" smtClean="0">
                <a:latin typeface="Arial" pitchFamily="34" charset="0"/>
                <a:cs typeface="Arial" pitchFamily="34" charset="0"/>
              </a:rPr>
              <a:t>qu</a:t>
            </a:r>
            <a:r>
              <a:rPr lang="es-ES" sz="2000" dirty="0" smtClean="0">
                <a:latin typeface="Arial" pitchFamily="34" charset="0"/>
                <a:cs typeface="Arial" pitchFamily="34" charset="0"/>
              </a:rPr>
              <a:t>é manera impactan la gestión administrativa y financiera de las PYMES en el desarrollo económico y social de la población del sur del DMQ</a:t>
            </a:r>
            <a:r>
              <a:rPr lang="en-US" sz="2000" dirty="0" smtClean="0">
                <a:latin typeface="Arial" pitchFamily="34" charset="0"/>
                <a:cs typeface="Arial" pitchFamily="34" charset="0"/>
              </a:rPr>
              <a:t>?</a:t>
            </a:r>
          </a:p>
          <a:p>
            <a:pPr marL="0" indent="0" algn="just">
              <a:buNone/>
            </a:pPr>
            <a:endParaRPr lang="en-US" sz="2000" dirty="0">
              <a:latin typeface="Arial" pitchFamily="34" charset="0"/>
              <a:cs typeface="Arial" pitchFamily="34" charset="0"/>
            </a:endParaRPr>
          </a:p>
          <a:p>
            <a:pPr marL="0" indent="0" algn="just">
              <a:buNone/>
            </a:pPr>
            <a:r>
              <a:rPr lang="en-US" sz="2000" b="1" dirty="0" smtClean="0">
                <a:solidFill>
                  <a:schemeClr val="accent1">
                    <a:lumMod val="75000"/>
                  </a:schemeClr>
                </a:solidFill>
                <a:latin typeface="Arial" pitchFamily="34" charset="0"/>
                <a:cs typeface="Arial" pitchFamily="34" charset="0"/>
              </a:rPr>
              <a:t>OBJETIVO GENERAL</a:t>
            </a:r>
          </a:p>
          <a:p>
            <a:pPr marL="0" indent="0" algn="just">
              <a:buNone/>
            </a:pPr>
            <a:r>
              <a:rPr lang="en-US" sz="2000" dirty="0" err="1" smtClean="0">
                <a:latin typeface="Arial" pitchFamily="34" charset="0"/>
                <a:cs typeface="Arial" pitchFamily="34" charset="0"/>
              </a:rPr>
              <a:t>Evaluar</a:t>
            </a:r>
            <a:r>
              <a:rPr lang="en-US" sz="2000" dirty="0" smtClean="0">
                <a:latin typeface="Arial" pitchFamily="34" charset="0"/>
                <a:cs typeface="Arial" pitchFamily="34" charset="0"/>
              </a:rPr>
              <a:t> el </a:t>
            </a:r>
            <a:r>
              <a:rPr lang="en-US" sz="2000" dirty="0" err="1" smtClean="0">
                <a:latin typeface="Arial" pitchFamily="34" charset="0"/>
                <a:cs typeface="Arial" pitchFamily="34" charset="0"/>
              </a:rPr>
              <a:t>impacto</a:t>
            </a:r>
            <a:r>
              <a:rPr lang="en-US" sz="2000" dirty="0">
                <a:latin typeface="Arial" pitchFamily="34" charset="0"/>
                <a:cs typeface="Arial" pitchFamily="34" charset="0"/>
              </a:rPr>
              <a:t> </a:t>
            </a:r>
            <a:r>
              <a:rPr lang="en-US" sz="2000" dirty="0" smtClean="0">
                <a:latin typeface="Arial" pitchFamily="34" charset="0"/>
                <a:cs typeface="Arial" pitchFamily="34" charset="0"/>
              </a:rPr>
              <a:t>de la </a:t>
            </a:r>
            <a:r>
              <a:rPr lang="en-US" sz="2000" dirty="0" err="1" smtClean="0">
                <a:latin typeface="Arial" pitchFamily="34" charset="0"/>
                <a:cs typeface="Arial" pitchFamily="34" charset="0"/>
              </a:rPr>
              <a:t>gestión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administrativa</a:t>
            </a:r>
            <a:r>
              <a:rPr lang="en-US" sz="2000" dirty="0" smtClean="0">
                <a:latin typeface="Arial" pitchFamily="34" charset="0"/>
                <a:cs typeface="Arial" pitchFamily="34" charset="0"/>
              </a:rPr>
              <a:t> y </a:t>
            </a:r>
            <a:r>
              <a:rPr lang="en-US" sz="2000" dirty="0" err="1" smtClean="0">
                <a:latin typeface="Arial" pitchFamily="34" charset="0"/>
                <a:cs typeface="Arial" pitchFamily="34" charset="0"/>
              </a:rPr>
              <a:t>financiera</a:t>
            </a:r>
            <a:r>
              <a:rPr lang="en-US" sz="2000" dirty="0" smtClean="0">
                <a:latin typeface="Arial" pitchFamily="34" charset="0"/>
                <a:cs typeface="Arial" pitchFamily="34" charset="0"/>
              </a:rPr>
              <a:t> de </a:t>
            </a:r>
            <a:r>
              <a:rPr lang="en-US" sz="2000" dirty="0" err="1" smtClean="0">
                <a:latin typeface="Arial" pitchFamily="34" charset="0"/>
                <a:cs typeface="Arial" pitchFamily="34" charset="0"/>
              </a:rPr>
              <a:t>las</a:t>
            </a:r>
            <a:r>
              <a:rPr lang="en-US" sz="2000" dirty="0" smtClean="0">
                <a:latin typeface="Arial" pitchFamily="34" charset="0"/>
                <a:cs typeface="Arial" pitchFamily="34" charset="0"/>
              </a:rPr>
              <a:t> PYMES, en el </a:t>
            </a:r>
            <a:r>
              <a:rPr lang="en-US" sz="2000" dirty="0" err="1" smtClean="0">
                <a:latin typeface="Arial" pitchFamily="34" charset="0"/>
                <a:cs typeface="Arial" pitchFamily="34" charset="0"/>
              </a:rPr>
              <a:t>desarrollo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económico</a:t>
            </a:r>
            <a:r>
              <a:rPr lang="en-US" sz="2000" dirty="0" smtClean="0">
                <a:latin typeface="Arial" pitchFamily="34" charset="0"/>
                <a:cs typeface="Arial" pitchFamily="34" charset="0"/>
              </a:rPr>
              <a:t> y social de la </a:t>
            </a:r>
            <a:r>
              <a:rPr lang="en-US" sz="2000" dirty="0" err="1" smtClean="0">
                <a:latin typeface="Arial" pitchFamily="34" charset="0"/>
                <a:cs typeface="Arial" pitchFamily="34" charset="0"/>
              </a:rPr>
              <a:t>población</a:t>
            </a:r>
            <a:r>
              <a:rPr lang="en-US" sz="2000" dirty="0" smtClean="0">
                <a:latin typeface="Arial" pitchFamily="34" charset="0"/>
                <a:cs typeface="Arial" pitchFamily="34" charset="0"/>
              </a:rPr>
              <a:t> del </a:t>
            </a:r>
            <a:r>
              <a:rPr lang="en-US" sz="2000" dirty="0" err="1" smtClean="0">
                <a:latin typeface="Arial" pitchFamily="34" charset="0"/>
                <a:cs typeface="Arial" pitchFamily="34" charset="0"/>
              </a:rPr>
              <a:t>sur</a:t>
            </a:r>
            <a:r>
              <a:rPr lang="en-US" sz="2000" dirty="0" smtClean="0">
                <a:latin typeface="Arial" pitchFamily="34" charset="0"/>
                <a:cs typeface="Arial" pitchFamily="34" charset="0"/>
              </a:rPr>
              <a:t> del DMQ, </a:t>
            </a:r>
            <a:r>
              <a:rPr lang="en-US" sz="2000" dirty="0" err="1" smtClean="0">
                <a:latin typeface="Arial" pitchFamily="34" charset="0"/>
                <a:cs typeface="Arial" pitchFamily="34" charset="0"/>
              </a:rPr>
              <a:t>durante</a:t>
            </a:r>
            <a:r>
              <a:rPr lang="en-US" sz="2000" dirty="0" smtClean="0">
                <a:latin typeface="Arial" pitchFamily="34" charset="0"/>
                <a:cs typeface="Arial" pitchFamily="34" charset="0"/>
              </a:rPr>
              <a:t> los </a:t>
            </a:r>
            <a:r>
              <a:rPr lang="en-US" sz="2000" dirty="0" err="1" smtClean="0">
                <a:latin typeface="Arial" pitchFamily="34" charset="0"/>
                <a:cs typeface="Arial" pitchFamily="34" charset="0"/>
              </a:rPr>
              <a:t>períodos</a:t>
            </a:r>
            <a:r>
              <a:rPr lang="en-US" sz="2000" dirty="0" smtClean="0">
                <a:latin typeface="Arial" pitchFamily="34" charset="0"/>
                <a:cs typeface="Arial" pitchFamily="34" charset="0"/>
              </a:rPr>
              <a:t> 2012, 2013 y 2014.</a:t>
            </a:r>
          </a:p>
          <a:p>
            <a:pPr marL="0" indent="0" algn="just">
              <a:buNone/>
            </a:pPr>
            <a:endParaRPr lang="en-US" sz="2000" dirty="0">
              <a:latin typeface="Arial" pitchFamily="34" charset="0"/>
              <a:cs typeface="Arial" pitchFamily="34" charset="0"/>
            </a:endParaRPr>
          </a:p>
          <a:p>
            <a:pPr marL="0" indent="0" algn="just">
              <a:buNone/>
            </a:pPr>
            <a:r>
              <a:rPr lang="en-US" sz="2000" b="1" dirty="0" smtClean="0">
                <a:solidFill>
                  <a:schemeClr val="accent1">
                    <a:lumMod val="75000"/>
                  </a:schemeClr>
                </a:solidFill>
                <a:latin typeface="Arial" pitchFamily="34" charset="0"/>
                <a:cs typeface="Arial" pitchFamily="34" charset="0"/>
              </a:rPr>
              <a:t>OBJETIVOS ESPECÍFICOS</a:t>
            </a:r>
          </a:p>
          <a:p>
            <a:pPr algn="just"/>
            <a:r>
              <a:rPr lang="en-US" sz="2000" dirty="0" err="1" smtClean="0">
                <a:latin typeface="Arial" pitchFamily="34" charset="0"/>
                <a:cs typeface="Arial" pitchFamily="34" charset="0"/>
              </a:rPr>
              <a:t>Analizar</a:t>
            </a:r>
            <a:r>
              <a:rPr lang="en-US" sz="2000" dirty="0" smtClean="0">
                <a:latin typeface="Arial" pitchFamily="34" charset="0"/>
                <a:cs typeface="Arial" pitchFamily="34" charset="0"/>
              </a:rPr>
              <a:t> el </a:t>
            </a:r>
            <a:r>
              <a:rPr lang="en-US" sz="2000" dirty="0" err="1" smtClean="0">
                <a:latin typeface="Arial" pitchFamily="34" charset="0"/>
                <a:cs typeface="Arial" pitchFamily="34" charset="0"/>
              </a:rPr>
              <a:t>problema</a:t>
            </a:r>
            <a:r>
              <a:rPr lang="en-US" sz="2000" dirty="0" smtClean="0">
                <a:latin typeface="Arial" pitchFamily="34" charset="0"/>
                <a:cs typeface="Arial" pitchFamily="34" charset="0"/>
              </a:rPr>
              <a:t> de la </a:t>
            </a:r>
            <a:r>
              <a:rPr lang="en-US" sz="2000" dirty="0" err="1" smtClean="0">
                <a:latin typeface="Arial" pitchFamily="34" charset="0"/>
                <a:cs typeface="Arial" pitchFamily="34" charset="0"/>
              </a:rPr>
              <a:t>investigación</a:t>
            </a:r>
            <a:r>
              <a:rPr lang="en-US" sz="2000" dirty="0" smtClean="0">
                <a:latin typeface="Arial" pitchFamily="34" charset="0"/>
                <a:cs typeface="Arial" pitchFamily="34" charset="0"/>
              </a:rPr>
              <a:t> con la </a:t>
            </a:r>
            <a:r>
              <a:rPr lang="en-US" sz="2000" dirty="0" err="1" smtClean="0">
                <a:latin typeface="Arial" pitchFamily="34" charset="0"/>
                <a:cs typeface="Arial" pitchFamily="34" charset="0"/>
              </a:rPr>
              <a:t>finalidad</a:t>
            </a:r>
            <a:r>
              <a:rPr lang="en-US" sz="2000" dirty="0" smtClean="0">
                <a:latin typeface="Arial" pitchFamily="34" charset="0"/>
                <a:cs typeface="Arial" pitchFamily="34" charset="0"/>
              </a:rPr>
              <a:t> de </a:t>
            </a:r>
            <a:r>
              <a:rPr lang="en-US" sz="2000" dirty="0" err="1" smtClean="0">
                <a:latin typeface="Arial" pitchFamily="34" charset="0"/>
                <a:cs typeface="Arial" pitchFamily="34" charset="0"/>
              </a:rPr>
              <a:t>establecer</a:t>
            </a:r>
            <a:r>
              <a:rPr lang="en-US" sz="2000" dirty="0" smtClean="0">
                <a:latin typeface="Arial" pitchFamily="34" charset="0"/>
                <a:cs typeface="Arial" pitchFamily="34" charset="0"/>
              </a:rPr>
              <a:t> los </a:t>
            </a:r>
            <a:r>
              <a:rPr lang="en-US" sz="2000" dirty="0" err="1" smtClean="0">
                <a:latin typeface="Arial" pitchFamily="34" charset="0"/>
                <a:cs typeface="Arial" pitchFamily="34" charset="0"/>
              </a:rPr>
              <a:t>resultados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esperados</a:t>
            </a:r>
            <a:r>
              <a:rPr lang="en-US" sz="2000" dirty="0" smtClean="0">
                <a:latin typeface="Arial" pitchFamily="34" charset="0"/>
                <a:cs typeface="Arial" pitchFamily="34" charset="0"/>
              </a:rPr>
              <a:t> al </a:t>
            </a:r>
            <a:r>
              <a:rPr lang="en-US" sz="2000" dirty="0" err="1" smtClean="0">
                <a:latin typeface="Arial" pitchFamily="34" charset="0"/>
                <a:cs typeface="Arial" pitchFamily="34" charset="0"/>
              </a:rPr>
              <a:t>finalizar</a:t>
            </a:r>
            <a:r>
              <a:rPr lang="en-US" sz="2000" dirty="0" smtClean="0">
                <a:latin typeface="Arial" pitchFamily="34" charset="0"/>
                <a:cs typeface="Arial" pitchFamily="34" charset="0"/>
              </a:rPr>
              <a:t> el </a:t>
            </a:r>
            <a:r>
              <a:rPr lang="en-US" sz="2000" dirty="0" err="1" smtClean="0">
                <a:latin typeface="Arial" pitchFamily="34" charset="0"/>
                <a:cs typeface="Arial" pitchFamily="34" charset="0"/>
              </a:rPr>
              <a:t>proyecto</a:t>
            </a:r>
            <a:r>
              <a:rPr lang="en-US" sz="2000" dirty="0" smtClean="0">
                <a:latin typeface="Arial" pitchFamily="34" charset="0"/>
                <a:cs typeface="Arial" pitchFamily="34" charset="0"/>
              </a:rPr>
              <a:t>.</a:t>
            </a:r>
          </a:p>
          <a:p>
            <a:pPr algn="just"/>
            <a:r>
              <a:rPr lang="en-US" sz="2000" dirty="0" err="1" smtClean="0">
                <a:latin typeface="Arial" pitchFamily="34" charset="0"/>
                <a:cs typeface="Arial" pitchFamily="34" charset="0"/>
              </a:rPr>
              <a:t>Desarrollar</a:t>
            </a:r>
            <a:r>
              <a:rPr lang="en-US" sz="2000" dirty="0" smtClean="0">
                <a:latin typeface="Arial" pitchFamily="34" charset="0"/>
                <a:cs typeface="Arial" pitchFamily="34" charset="0"/>
              </a:rPr>
              <a:t> el </a:t>
            </a:r>
            <a:r>
              <a:rPr lang="en-US" sz="2000" dirty="0" err="1" smtClean="0">
                <a:latin typeface="Arial" pitchFamily="34" charset="0"/>
                <a:cs typeface="Arial" pitchFamily="34" charset="0"/>
              </a:rPr>
              <a:t>marco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teórico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para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sustentar</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técnica</a:t>
            </a:r>
            <a:r>
              <a:rPr lang="en-US" sz="2000" dirty="0" smtClean="0">
                <a:latin typeface="Arial" pitchFamily="34" charset="0"/>
                <a:cs typeface="Arial" pitchFamily="34" charset="0"/>
              </a:rPr>
              <a:t> y </a:t>
            </a:r>
            <a:r>
              <a:rPr lang="en-US" sz="2000" dirty="0" err="1" smtClean="0">
                <a:latin typeface="Arial" pitchFamily="34" charset="0"/>
                <a:cs typeface="Arial" pitchFamily="34" charset="0"/>
              </a:rPr>
              <a:t>científicamente</a:t>
            </a:r>
            <a:r>
              <a:rPr lang="en-US" sz="2000" dirty="0" smtClean="0">
                <a:latin typeface="Arial" pitchFamily="34" charset="0"/>
                <a:cs typeface="Arial" pitchFamily="34" charset="0"/>
              </a:rPr>
              <a:t> la </a:t>
            </a:r>
            <a:r>
              <a:rPr lang="en-US" sz="2000" dirty="0" err="1" smtClean="0">
                <a:latin typeface="Arial" pitchFamily="34" charset="0"/>
                <a:cs typeface="Arial" pitchFamily="34" charset="0"/>
              </a:rPr>
              <a:t>realización</a:t>
            </a:r>
            <a:r>
              <a:rPr lang="en-US" sz="2000" dirty="0" smtClean="0">
                <a:latin typeface="Arial" pitchFamily="34" charset="0"/>
                <a:cs typeface="Arial" pitchFamily="34" charset="0"/>
              </a:rPr>
              <a:t> del </a:t>
            </a:r>
            <a:r>
              <a:rPr lang="en-US" sz="2000" dirty="0" err="1" smtClean="0">
                <a:latin typeface="Arial" pitchFamily="34" charset="0"/>
                <a:cs typeface="Arial" pitchFamily="34" charset="0"/>
              </a:rPr>
              <a:t>proyecto</a:t>
            </a:r>
            <a:r>
              <a:rPr lang="en-US" sz="2000" dirty="0" smtClean="0">
                <a:latin typeface="Arial" pitchFamily="34" charset="0"/>
                <a:cs typeface="Arial" pitchFamily="34" charset="0"/>
              </a:rPr>
              <a:t> de </a:t>
            </a:r>
            <a:r>
              <a:rPr lang="en-US" sz="2000" dirty="0" err="1" smtClean="0">
                <a:latin typeface="Arial" pitchFamily="34" charset="0"/>
                <a:cs typeface="Arial" pitchFamily="34" charset="0"/>
              </a:rPr>
              <a:t>investigación</a:t>
            </a:r>
            <a:r>
              <a:rPr lang="en-US" sz="2000" dirty="0" smtClean="0">
                <a:latin typeface="Arial" pitchFamily="34" charset="0"/>
                <a:cs typeface="Arial" pitchFamily="34" charset="0"/>
              </a:rPr>
              <a:t>.</a:t>
            </a:r>
          </a:p>
          <a:p>
            <a:pPr algn="just"/>
            <a:r>
              <a:rPr lang="en-US" sz="2000" dirty="0" err="1" smtClean="0">
                <a:latin typeface="Arial" pitchFamily="34" charset="0"/>
                <a:cs typeface="Arial" pitchFamily="34" charset="0"/>
              </a:rPr>
              <a:t>Elaborar</a:t>
            </a:r>
            <a:r>
              <a:rPr lang="en-US" sz="2000" dirty="0" smtClean="0">
                <a:latin typeface="Arial" pitchFamily="34" charset="0"/>
                <a:cs typeface="Arial" pitchFamily="34" charset="0"/>
              </a:rPr>
              <a:t> el </a:t>
            </a:r>
            <a:r>
              <a:rPr lang="en-US" sz="2000" dirty="0" err="1" smtClean="0">
                <a:latin typeface="Arial" pitchFamily="34" charset="0"/>
                <a:cs typeface="Arial" pitchFamily="34" charset="0"/>
              </a:rPr>
              <a:t>marco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metodológico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para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definir</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las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técnicas</a:t>
            </a:r>
            <a:r>
              <a:rPr lang="en-US" sz="2000" dirty="0" smtClean="0">
                <a:latin typeface="Arial" pitchFamily="34" charset="0"/>
                <a:cs typeface="Arial" pitchFamily="34" charset="0"/>
              </a:rPr>
              <a:t> de </a:t>
            </a:r>
            <a:r>
              <a:rPr lang="en-US" sz="2000" dirty="0" err="1" smtClean="0">
                <a:latin typeface="Arial" pitchFamily="34" charset="0"/>
                <a:cs typeface="Arial" pitchFamily="34" charset="0"/>
              </a:rPr>
              <a:t>levantamiento</a:t>
            </a:r>
            <a:r>
              <a:rPr lang="en-US" sz="2000" dirty="0" smtClean="0">
                <a:latin typeface="Arial" pitchFamily="34" charset="0"/>
                <a:cs typeface="Arial" pitchFamily="34" charset="0"/>
              </a:rPr>
              <a:t> de </a:t>
            </a:r>
            <a:r>
              <a:rPr lang="en-US" sz="2000" dirty="0" err="1" smtClean="0">
                <a:latin typeface="Arial" pitchFamily="34" charset="0"/>
                <a:cs typeface="Arial" pitchFamily="34" charset="0"/>
              </a:rPr>
              <a:t>información</a:t>
            </a:r>
            <a:r>
              <a:rPr lang="en-US" sz="2000" dirty="0" smtClean="0">
                <a:latin typeface="Arial" pitchFamily="34" charset="0"/>
                <a:cs typeface="Arial" pitchFamily="34" charset="0"/>
              </a:rPr>
              <a:t> y plan </a:t>
            </a:r>
            <a:r>
              <a:rPr lang="en-US" sz="2000" dirty="0" err="1" smtClean="0">
                <a:latin typeface="Arial" pitchFamily="34" charset="0"/>
                <a:cs typeface="Arial" pitchFamily="34" charset="0"/>
              </a:rPr>
              <a:t>muestral</a:t>
            </a:r>
            <a:r>
              <a:rPr lang="en-US" sz="2000" dirty="0" smtClean="0">
                <a:latin typeface="Arial" pitchFamily="34" charset="0"/>
                <a:cs typeface="Arial" pitchFamily="34" charset="0"/>
              </a:rPr>
              <a:t> de </a:t>
            </a:r>
            <a:r>
              <a:rPr lang="en-US" sz="2000" dirty="0" err="1" smtClean="0">
                <a:latin typeface="Arial" pitchFamily="34" charset="0"/>
                <a:cs typeface="Arial" pitchFamily="34" charset="0"/>
              </a:rPr>
              <a:t>investigación</a:t>
            </a:r>
            <a:r>
              <a:rPr lang="en-US" sz="2000" dirty="0" smtClean="0">
                <a:latin typeface="Arial" pitchFamily="34" charset="0"/>
                <a:cs typeface="Arial" pitchFamily="34" charset="0"/>
              </a:rPr>
              <a:t> de </a:t>
            </a:r>
            <a:r>
              <a:rPr lang="en-US" sz="2000" dirty="0" err="1" smtClean="0">
                <a:latin typeface="Arial" pitchFamily="34" charset="0"/>
                <a:cs typeface="Arial" pitchFamily="34" charset="0"/>
              </a:rPr>
              <a:t>mercados</a:t>
            </a:r>
            <a:r>
              <a:rPr lang="en-US" sz="2000" dirty="0" smtClean="0">
                <a:latin typeface="Arial" pitchFamily="34" charset="0"/>
                <a:cs typeface="Arial" pitchFamily="34" charset="0"/>
              </a:rPr>
              <a:t>.</a:t>
            </a:r>
          </a:p>
          <a:p>
            <a:pPr algn="just"/>
            <a:r>
              <a:rPr lang="en-US" sz="2000" dirty="0" err="1" smtClean="0">
                <a:latin typeface="Arial" pitchFamily="34" charset="0"/>
                <a:cs typeface="Arial" pitchFamily="34" charset="0"/>
              </a:rPr>
              <a:t>Establecer</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resultados</a:t>
            </a:r>
            <a:r>
              <a:rPr lang="en-US" sz="2000" dirty="0" smtClean="0">
                <a:latin typeface="Arial" pitchFamily="34" charset="0"/>
                <a:cs typeface="Arial" pitchFamily="34" charset="0"/>
              </a:rPr>
              <a:t> de la </a:t>
            </a:r>
            <a:r>
              <a:rPr lang="en-US" sz="2000" dirty="0" err="1" smtClean="0">
                <a:latin typeface="Arial" pitchFamily="34" charset="0"/>
                <a:cs typeface="Arial" pitchFamily="34" charset="0"/>
              </a:rPr>
              <a:t>investigación</a:t>
            </a:r>
            <a:r>
              <a:rPr lang="en-US" sz="2000" dirty="0" smtClean="0">
                <a:latin typeface="Arial" pitchFamily="34" charset="0"/>
                <a:cs typeface="Arial" pitchFamily="34" charset="0"/>
              </a:rPr>
              <a:t> de </a:t>
            </a:r>
            <a:r>
              <a:rPr lang="en-US" sz="2000" dirty="0" err="1" smtClean="0">
                <a:latin typeface="Arial" pitchFamily="34" charset="0"/>
                <a:cs typeface="Arial" pitchFamily="34" charset="0"/>
              </a:rPr>
              <a:t>mercados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para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demostrar</a:t>
            </a:r>
            <a:r>
              <a:rPr lang="en-US" sz="2000" dirty="0" smtClean="0">
                <a:latin typeface="Arial" pitchFamily="34" charset="0"/>
                <a:cs typeface="Arial" pitchFamily="34" charset="0"/>
              </a:rPr>
              <a:t> la </a:t>
            </a:r>
            <a:r>
              <a:rPr lang="en-US" sz="2000" dirty="0" err="1" smtClean="0">
                <a:latin typeface="Arial" pitchFamily="34" charset="0"/>
                <a:cs typeface="Arial" pitchFamily="34" charset="0"/>
              </a:rPr>
              <a:t>hipótesis</a:t>
            </a:r>
            <a:r>
              <a:rPr lang="en-US" sz="2000" dirty="0" smtClean="0">
                <a:latin typeface="Arial" pitchFamily="34" charset="0"/>
                <a:cs typeface="Arial" pitchFamily="34" charset="0"/>
              </a:rPr>
              <a:t> del </a:t>
            </a:r>
            <a:r>
              <a:rPr lang="en-US" sz="2000" dirty="0" err="1" smtClean="0">
                <a:latin typeface="Arial" pitchFamily="34" charset="0"/>
                <a:cs typeface="Arial" pitchFamily="34" charset="0"/>
              </a:rPr>
              <a:t>proyecto</a:t>
            </a:r>
            <a:r>
              <a:rPr lang="en-US" sz="2000" dirty="0" smtClean="0">
                <a:latin typeface="Arial" pitchFamily="34" charset="0"/>
                <a:cs typeface="Arial" pitchFamily="34" charset="0"/>
              </a:rPr>
              <a:t>.</a:t>
            </a:r>
          </a:p>
          <a:p>
            <a:pPr algn="just"/>
            <a:r>
              <a:rPr lang="en-US" sz="2000" dirty="0" err="1" smtClean="0">
                <a:latin typeface="Arial" pitchFamily="34" charset="0"/>
                <a:cs typeface="Arial" pitchFamily="34" charset="0"/>
              </a:rPr>
              <a:t>Formular</a:t>
            </a:r>
            <a:r>
              <a:rPr lang="en-US" sz="2000" dirty="0" smtClean="0">
                <a:latin typeface="Arial" pitchFamily="34" charset="0"/>
                <a:cs typeface="Arial" pitchFamily="34" charset="0"/>
              </a:rPr>
              <a:t> la </a:t>
            </a:r>
            <a:r>
              <a:rPr lang="en-US" sz="2000" dirty="0" err="1" smtClean="0">
                <a:latin typeface="Arial" pitchFamily="34" charset="0"/>
                <a:cs typeface="Arial" pitchFamily="34" charset="0"/>
              </a:rPr>
              <a:t>propuesta</a:t>
            </a:r>
            <a:r>
              <a:rPr lang="en-US" sz="2000" dirty="0" smtClean="0">
                <a:latin typeface="Arial" pitchFamily="34" charset="0"/>
                <a:cs typeface="Arial" pitchFamily="34" charset="0"/>
              </a:rPr>
              <a:t> de la </a:t>
            </a:r>
            <a:r>
              <a:rPr lang="en-US" sz="2000" dirty="0" err="1" smtClean="0">
                <a:latin typeface="Arial" pitchFamily="34" charset="0"/>
                <a:cs typeface="Arial" pitchFamily="34" charset="0"/>
              </a:rPr>
              <a:t>investigación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para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realizar</a:t>
            </a:r>
            <a:r>
              <a:rPr lang="en-US" sz="2000" dirty="0" smtClean="0">
                <a:latin typeface="Arial" pitchFamily="34" charset="0"/>
                <a:cs typeface="Arial" pitchFamily="34" charset="0"/>
              </a:rPr>
              <a:t> el </a:t>
            </a:r>
            <a:r>
              <a:rPr lang="en-US" sz="2000" dirty="0" err="1" smtClean="0">
                <a:latin typeface="Arial" pitchFamily="34" charset="0"/>
                <a:cs typeface="Arial" pitchFamily="34" charset="0"/>
              </a:rPr>
              <a:t>análisis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estructural</a:t>
            </a:r>
            <a:r>
              <a:rPr lang="en-US" sz="2000" dirty="0" smtClean="0">
                <a:latin typeface="Arial" pitchFamily="34" charset="0"/>
                <a:cs typeface="Arial" pitchFamily="34" charset="0"/>
              </a:rPr>
              <a:t> de la </a:t>
            </a:r>
            <a:r>
              <a:rPr lang="en-US" sz="2000" dirty="0" err="1" smtClean="0">
                <a:latin typeface="Arial" pitchFamily="34" charset="0"/>
                <a:cs typeface="Arial" pitchFamily="34" charset="0"/>
              </a:rPr>
              <a:t>gestión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administrativa</a:t>
            </a:r>
            <a:r>
              <a:rPr lang="en-US" sz="2000" dirty="0" smtClean="0">
                <a:latin typeface="Arial" pitchFamily="34" charset="0"/>
                <a:cs typeface="Arial" pitchFamily="34" charset="0"/>
              </a:rPr>
              <a:t> y </a:t>
            </a:r>
            <a:r>
              <a:rPr lang="en-US" sz="2000" dirty="0" err="1" smtClean="0">
                <a:latin typeface="Arial" pitchFamily="34" charset="0"/>
                <a:cs typeface="Arial" pitchFamily="34" charset="0"/>
              </a:rPr>
              <a:t>financiera</a:t>
            </a:r>
            <a:r>
              <a:rPr lang="en-US" sz="2000" dirty="0" smtClean="0">
                <a:latin typeface="Arial" pitchFamily="34" charset="0"/>
                <a:cs typeface="Arial" pitchFamily="34" charset="0"/>
              </a:rPr>
              <a:t> de </a:t>
            </a:r>
            <a:r>
              <a:rPr lang="en-US" sz="2000" dirty="0" err="1" smtClean="0">
                <a:latin typeface="Arial" pitchFamily="34" charset="0"/>
                <a:cs typeface="Arial" pitchFamily="34" charset="0"/>
              </a:rPr>
              <a:t>las</a:t>
            </a:r>
            <a:r>
              <a:rPr lang="en-US" sz="2000" dirty="0" smtClean="0">
                <a:latin typeface="Arial" pitchFamily="34" charset="0"/>
                <a:cs typeface="Arial" pitchFamily="34" charset="0"/>
              </a:rPr>
              <a:t> PYMES y </a:t>
            </a:r>
            <a:r>
              <a:rPr lang="en-US" sz="2000" dirty="0" err="1" smtClean="0">
                <a:latin typeface="Arial" pitchFamily="34" charset="0"/>
                <a:cs typeface="Arial" pitchFamily="34" charset="0"/>
              </a:rPr>
              <a:t>evaluar</a:t>
            </a:r>
            <a:r>
              <a:rPr lang="en-US" sz="2000" dirty="0" smtClean="0">
                <a:latin typeface="Arial" pitchFamily="34" charset="0"/>
                <a:cs typeface="Arial" pitchFamily="34" charset="0"/>
              </a:rPr>
              <a:t> el </a:t>
            </a:r>
            <a:r>
              <a:rPr lang="en-US" sz="2000" dirty="0" err="1" smtClean="0">
                <a:latin typeface="Arial" pitchFamily="34" charset="0"/>
                <a:cs typeface="Arial" pitchFamily="34" charset="0"/>
              </a:rPr>
              <a:t>impacto</a:t>
            </a:r>
            <a:r>
              <a:rPr lang="en-US" sz="2000" dirty="0" smtClean="0">
                <a:latin typeface="Arial" pitchFamily="34" charset="0"/>
                <a:cs typeface="Arial" pitchFamily="34" charset="0"/>
              </a:rPr>
              <a:t> en el </a:t>
            </a:r>
            <a:r>
              <a:rPr lang="en-US" sz="2000" dirty="0" err="1" smtClean="0">
                <a:latin typeface="Arial" pitchFamily="34" charset="0"/>
                <a:cs typeface="Arial" pitchFamily="34" charset="0"/>
              </a:rPr>
              <a:t>desarrollo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económico</a:t>
            </a:r>
            <a:r>
              <a:rPr lang="en-US" sz="2000" dirty="0" smtClean="0">
                <a:latin typeface="Arial" pitchFamily="34" charset="0"/>
                <a:cs typeface="Arial" pitchFamily="34" charset="0"/>
              </a:rPr>
              <a:t> y social de la </a:t>
            </a:r>
            <a:r>
              <a:rPr lang="en-US" sz="2000" dirty="0" err="1" smtClean="0">
                <a:latin typeface="Arial" pitchFamily="34" charset="0"/>
                <a:cs typeface="Arial" pitchFamily="34" charset="0"/>
              </a:rPr>
              <a:t>población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objeto</a:t>
            </a:r>
            <a:r>
              <a:rPr lang="en-US" sz="2000" dirty="0" smtClean="0">
                <a:latin typeface="Arial" pitchFamily="34" charset="0"/>
                <a:cs typeface="Arial" pitchFamily="34" charset="0"/>
              </a:rPr>
              <a:t> del </a:t>
            </a:r>
            <a:r>
              <a:rPr lang="en-US" sz="2000" dirty="0" err="1" smtClean="0">
                <a:latin typeface="Arial" pitchFamily="34" charset="0"/>
                <a:cs typeface="Arial" pitchFamily="34" charset="0"/>
              </a:rPr>
              <a:t>estudio</a:t>
            </a:r>
            <a:r>
              <a:rPr lang="en-US" sz="2000" dirty="0" smtClean="0">
                <a:latin typeface="Arial" pitchFamily="34" charset="0"/>
                <a:cs typeface="Arial" pitchFamily="34" charset="0"/>
              </a:rPr>
              <a:t>.</a:t>
            </a:r>
          </a:p>
          <a:p>
            <a:pPr algn="just"/>
            <a:r>
              <a:rPr lang="en-US" sz="2000" dirty="0" err="1" smtClean="0">
                <a:latin typeface="Arial" pitchFamily="34" charset="0"/>
                <a:cs typeface="Arial" pitchFamily="34" charset="0"/>
              </a:rPr>
              <a:t>Desarrollar</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las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respectivas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conclusiones</a:t>
            </a:r>
            <a:r>
              <a:rPr lang="en-US" sz="2000" dirty="0" smtClean="0">
                <a:latin typeface="Arial" pitchFamily="34" charset="0"/>
                <a:cs typeface="Arial" pitchFamily="34" charset="0"/>
              </a:rPr>
              <a:t> y </a:t>
            </a:r>
            <a:r>
              <a:rPr lang="en-US" sz="2000" dirty="0" err="1" smtClean="0">
                <a:latin typeface="Arial" pitchFamily="34" charset="0"/>
                <a:cs typeface="Arial" pitchFamily="34" charset="0"/>
              </a:rPr>
              <a:t>recomendaciones</a:t>
            </a:r>
            <a:r>
              <a:rPr lang="en-US" sz="2000" dirty="0" smtClean="0">
                <a:latin typeface="Arial" pitchFamily="34" charset="0"/>
                <a:cs typeface="Arial" pitchFamily="34" charset="0"/>
              </a:rPr>
              <a:t>.</a:t>
            </a:r>
          </a:p>
          <a:p>
            <a:pPr marL="0" indent="0">
              <a:buNone/>
            </a:pPr>
            <a:endParaRPr lang="es-ES" sz="2000" dirty="0" smtClean="0">
              <a:latin typeface="Arial" pitchFamily="34" charset="0"/>
              <a:cs typeface="Arial" pitchFamily="34" charset="0"/>
            </a:endParaRPr>
          </a:p>
          <a:p>
            <a:pPr marL="0" indent="0">
              <a:buNone/>
            </a:pPr>
            <a:endParaRPr lang="es-ES" dirty="0">
              <a:latin typeface="Arial" pitchFamily="34" charset="0"/>
              <a:cs typeface="Arial" pitchFamily="34" charset="0"/>
            </a:endParaRPr>
          </a:p>
        </p:txBody>
      </p:sp>
    </p:spTree>
    <p:extLst>
      <p:ext uri="{BB962C8B-B14F-4D97-AF65-F5344CB8AC3E}">
        <p14:creationId xmlns:p14="http://schemas.microsoft.com/office/powerpoint/2010/main" val="208241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2098</TotalTime>
  <Words>3414</Words>
  <Application>Microsoft Macintosh PowerPoint</Application>
  <PresentationFormat>Presentación en pantalla (4:3)</PresentationFormat>
  <Paragraphs>1008</Paragraphs>
  <Slides>46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46</vt:i4>
      </vt:variant>
    </vt:vector>
  </HeadingPairs>
  <TitlesOfParts>
    <vt:vector size="51" baseType="lpstr">
      <vt:lpstr>Calibri</vt:lpstr>
      <vt:lpstr>Times New Roman</vt:lpstr>
      <vt:lpstr>Wingdings</vt:lpstr>
      <vt:lpstr>Arial</vt:lpstr>
      <vt:lpstr>Tema de Office</vt:lpstr>
      <vt:lpstr>Presentación de PowerPoint</vt:lpstr>
      <vt:lpstr>TITULO</vt:lpstr>
      <vt:lpstr>DESCRIPCIÓN DEL PROYECTO</vt:lpstr>
      <vt:lpstr>PLANTEAMIENTO DEL PROBLEMA</vt:lpstr>
      <vt:lpstr>PLANTEAMIENTO DEL PROBLEMA</vt:lpstr>
      <vt:lpstr>PLANTEAMIENTO DEL PROBLEMA</vt:lpstr>
      <vt:lpstr>PLANTEAMIENTO DEL PROBLEMA</vt:lpstr>
      <vt:lpstr>PLANTEAMIENTO DEL PROBLEMA</vt:lpstr>
      <vt:lpstr>Presentación de PowerPoint</vt:lpstr>
      <vt:lpstr>Presentación de PowerPoint</vt:lpstr>
      <vt:lpstr>ANALISIS Y DISCUSIÓN DE 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PROPUESTA</vt:lpstr>
      <vt:lpstr>GESTIÓN ADMINISTRATIVA DE LAS PYMES DEL SECTOR SUR DEL DMQ.</vt:lpstr>
      <vt:lpstr>GESTIÓN ADMINISTRATIVA DE LAS PYMES DEL SECTOR SUR DEL DMQ.</vt:lpstr>
      <vt:lpstr>GESTIÓN ADMINISTRATIVA DE LAS PYMES DEL SECTOR SUR DEL DMQ.</vt:lpstr>
      <vt:lpstr>GESTIÓN ADMINISTRATIVA DE LAS PYMES DEL SECTOR SUR DEL DMQ.</vt:lpstr>
      <vt:lpstr>GESTIÓN FINANCIERA DE LAS PYMES DEL SECTOR SUR DEL DMQ.</vt:lpstr>
      <vt:lpstr>GESTIÓN FINANCIERA DE LAS PYMES DEL SECTOR SUR DEL DMQ.</vt:lpstr>
      <vt:lpstr>GESTIÓN FINANCIERA DE LAS PYMES DEL SECTOR SUR DEL DMQ.</vt:lpstr>
      <vt:lpstr>GESTIÓN FINANCIERA DE LAS PYMES DEL SECTOR SUR DEL DMQ.</vt:lpstr>
      <vt:lpstr>GESTIÓN FINANCIERA DE LAS PYMES DEL SECTOR SUR DEL DMQ.</vt:lpstr>
      <vt:lpstr>GESTIÓN FINANCIERA DE LAS PYMES DEL SECTOR SUR DEL DMQ.</vt:lpstr>
      <vt:lpstr>GESTIÓN FINANCIERA DE LAS PYMES DEL SECTOR SUR DEL DMQ.</vt:lpstr>
      <vt:lpstr>GESTIÓN FINANCIERA DE LAS PYMES DEL SECTOR SUR DEL DMQ.</vt:lpstr>
      <vt:lpstr>GESTIÓN FINANCIERA DE LAS PYMES DEL SECTOR SUR DEL DMQ.</vt:lpstr>
      <vt:lpstr>GESTIÓN FINANCIERA DE LAS PYMES DEL SECTOR SUR DEL DMQ.</vt:lpstr>
      <vt:lpstr>GESTIÓN FINANCIERA DE LAS PYMES DEL SECTOR SUR DEL DMQ.</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Vivi</dc:creator>
  <cp:lastModifiedBy>Viviana Baquero</cp:lastModifiedBy>
  <cp:revision>60</cp:revision>
  <dcterms:created xsi:type="dcterms:W3CDTF">2016-02-09T15:23:31Z</dcterms:created>
  <dcterms:modified xsi:type="dcterms:W3CDTF">2016-04-12T20:22:52Z</dcterms:modified>
</cp:coreProperties>
</file>