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4" r:id="rId1"/>
  </p:sldMasterIdLst>
  <p:notesMasterIdLst>
    <p:notesMasterId r:id="rId53"/>
  </p:notesMasterIdLst>
  <p:sldIdLst>
    <p:sldId id="324" r:id="rId2"/>
    <p:sldId id="513" r:id="rId3"/>
    <p:sldId id="477" r:id="rId4"/>
    <p:sldId id="437" r:id="rId5"/>
    <p:sldId id="466" r:id="rId6"/>
    <p:sldId id="467" r:id="rId7"/>
    <p:sldId id="468" r:id="rId8"/>
    <p:sldId id="514" r:id="rId9"/>
    <p:sldId id="440" r:id="rId10"/>
    <p:sldId id="469" r:id="rId11"/>
    <p:sldId id="439" r:id="rId12"/>
    <p:sldId id="483" r:id="rId13"/>
    <p:sldId id="470" r:id="rId14"/>
    <p:sldId id="478" r:id="rId15"/>
    <p:sldId id="480" r:id="rId16"/>
    <p:sldId id="473" r:id="rId17"/>
    <p:sldId id="472" r:id="rId18"/>
    <p:sldId id="474" r:id="rId19"/>
    <p:sldId id="475" r:id="rId20"/>
    <p:sldId id="476" r:id="rId21"/>
    <p:sldId id="471" r:id="rId22"/>
    <p:sldId id="515" r:id="rId23"/>
    <p:sldId id="482" r:id="rId24"/>
    <p:sldId id="516" r:id="rId25"/>
    <p:sldId id="485" r:id="rId26"/>
    <p:sldId id="490" r:id="rId27"/>
    <p:sldId id="484" r:id="rId28"/>
    <p:sldId id="491" r:id="rId29"/>
    <p:sldId id="486" r:id="rId30"/>
    <p:sldId id="498" r:id="rId31"/>
    <p:sldId id="488" r:id="rId32"/>
    <p:sldId id="500" r:id="rId33"/>
    <p:sldId id="492" r:id="rId34"/>
    <p:sldId id="493" r:id="rId35"/>
    <p:sldId id="494" r:id="rId36"/>
    <p:sldId id="496" r:id="rId37"/>
    <p:sldId id="502" r:id="rId38"/>
    <p:sldId id="503" r:id="rId39"/>
    <p:sldId id="504" r:id="rId40"/>
    <p:sldId id="505" r:id="rId41"/>
    <p:sldId id="506" r:id="rId42"/>
    <p:sldId id="507" r:id="rId43"/>
    <p:sldId id="508" r:id="rId44"/>
    <p:sldId id="509" r:id="rId45"/>
    <p:sldId id="510" r:id="rId46"/>
    <p:sldId id="511" r:id="rId47"/>
    <p:sldId id="487" r:id="rId48"/>
    <p:sldId id="501" r:id="rId49"/>
    <p:sldId id="512" r:id="rId50"/>
    <p:sldId id="517" r:id="rId51"/>
    <p:sldId id="464" r:id="rId52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5B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Estilo temático 1 - Énfasi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DCAF9ED-07DC-4A11-8D7F-57B35C25682E}" styleName="Estilo medio 1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38B1855-1B75-4FBE-930C-398BA8C253C6}" styleName="Estilo temático 2 - Énfasis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52" autoAdjust="0"/>
    <p:restoredTop sz="94660"/>
  </p:normalViewPr>
  <p:slideViewPr>
    <p:cSldViewPr>
      <p:cViewPr varScale="1">
        <p:scale>
          <a:sx n="69" d="100"/>
          <a:sy n="69" d="100"/>
        </p:scale>
        <p:origin x="-4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image" Target="../media/image6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4" Type="http://schemas.openxmlformats.org/officeDocument/2006/relationships/image" Target="../media/image11.jpe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5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image" Target="../media/image6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4" Type="http://schemas.openxmlformats.org/officeDocument/2006/relationships/image" Target="../media/image11.jpe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5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A6078C-F147-4DD0-A030-6F7335384073}" type="doc">
      <dgm:prSet loTypeId="urn:microsoft.com/office/officeart/2005/8/layout/vList3" loCatId="list" qsTypeId="urn:microsoft.com/office/officeart/2005/8/quickstyle/3d2" qsCatId="3D" csTypeId="urn:microsoft.com/office/officeart/2005/8/colors/accent1_2" csCatId="accent1" phldr="1"/>
      <dgm:spPr/>
    </dgm:pt>
    <dgm:pt modelId="{3DBBB200-1FB2-46BF-9915-A351BAE57E02}">
      <dgm:prSet phldrT="[Texto]" custT="1"/>
      <dgm:spPr/>
      <dgm:t>
        <a:bodyPr/>
        <a:lstStyle/>
        <a:p>
          <a:r>
            <a:rPr lang="es-CO" sz="1800" b="1" dirty="0" smtClean="0"/>
            <a:t>Construcción</a:t>
          </a:r>
          <a:endParaRPr lang="es-CO" sz="1800" b="1" dirty="0"/>
        </a:p>
      </dgm:t>
    </dgm:pt>
    <dgm:pt modelId="{E4EBA722-0BA8-49E9-988D-8A75235C1253}" type="sibTrans" cxnId="{47F372D2-A00D-4FA8-9BE3-AA590D58B393}">
      <dgm:prSet/>
      <dgm:spPr/>
      <dgm:t>
        <a:bodyPr/>
        <a:lstStyle/>
        <a:p>
          <a:endParaRPr lang="es-CO"/>
        </a:p>
      </dgm:t>
    </dgm:pt>
    <dgm:pt modelId="{E04C15CC-15B4-4C85-8E49-9F5C24CFE1D3}" type="parTrans" cxnId="{47F372D2-A00D-4FA8-9BE3-AA590D58B393}">
      <dgm:prSet/>
      <dgm:spPr/>
      <dgm:t>
        <a:bodyPr/>
        <a:lstStyle/>
        <a:p>
          <a:endParaRPr lang="es-CO"/>
        </a:p>
      </dgm:t>
    </dgm:pt>
    <dgm:pt modelId="{91531E45-E081-4634-A338-91D975982194}">
      <dgm:prSet phldrT="[Texto]" custT="1"/>
      <dgm:spPr/>
      <dgm:t>
        <a:bodyPr/>
        <a:lstStyle/>
        <a:p>
          <a:r>
            <a:rPr lang="es-CO" sz="1800" b="1" dirty="0" smtClean="0"/>
            <a:t>Ingeniería</a:t>
          </a:r>
          <a:endParaRPr lang="es-CO" sz="2000" b="1" dirty="0"/>
        </a:p>
      </dgm:t>
    </dgm:pt>
    <dgm:pt modelId="{5BADF4B5-E9E7-4EB6-BE93-AAC2216FD1D6}" type="sibTrans" cxnId="{DCC4B667-F207-4A2B-A2E5-3963E00FB81E}">
      <dgm:prSet/>
      <dgm:spPr/>
      <dgm:t>
        <a:bodyPr/>
        <a:lstStyle/>
        <a:p>
          <a:endParaRPr lang="es-CO"/>
        </a:p>
      </dgm:t>
    </dgm:pt>
    <dgm:pt modelId="{FB591EE2-41E8-4BFB-B112-C185A0186F48}" type="parTrans" cxnId="{DCC4B667-F207-4A2B-A2E5-3963E00FB81E}">
      <dgm:prSet/>
      <dgm:spPr/>
      <dgm:t>
        <a:bodyPr/>
        <a:lstStyle/>
        <a:p>
          <a:endParaRPr lang="es-CO"/>
        </a:p>
      </dgm:t>
    </dgm:pt>
    <dgm:pt modelId="{55B9674D-AA85-456C-82D2-8B783A7D5365}">
      <dgm:prSet phldrT="[Texto]" custT="1"/>
      <dgm:spPr/>
      <dgm:t>
        <a:bodyPr/>
        <a:lstStyle/>
        <a:p>
          <a:r>
            <a:rPr lang="es-CO" sz="1800" b="1" dirty="0" smtClean="0"/>
            <a:t>Consultoría</a:t>
          </a:r>
          <a:endParaRPr lang="es-CO" sz="1800" dirty="0"/>
        </a:p>
      </dgm:t>
    </dgm:pt>
    <dgm:pt modelId="{766F1E49-53EE-4DDB-BA81-8A530490E351}" type="sibTrans" cxnId="{5C6E3E7D-4447-40C9-8AA0-9E20FB89886D}">
      <dgm:prSet/>
      <dgm:spPr/>
      <dgm:t>
        <a:bodyPr/>
        <a:lstStyle/>
        <a:p>
          <a:endParaRPr lang="es-CO"/>
        </a:p>
      </dgm:t>
    </dgm:pt>
    <dgm:pt modelId="{98E30837-85CA-49A9-BDE5-896334BCCCEE}" type="parTrans" cxnId="{5C6E3E7D-4447-40C9-8AA0-9E20FB89886D}">
      <dgm:prSet/>
      <dgm:spPr/>
      <dgm:t>
        <a:bodyPr/>
        <a:lstStyle/>
        <a:p>
          <a:endParaRPr lang="es-CO"/>
        </a:p>
      </dgm:t>
    </dgm:pt>
    <dgm:pt modelId="{57951552-8B29-4E5A-A1DA-C7AB9CF2E9BC}" type="pres">
      <dgm:prSet presAssocID="{D9A6078C-F147-4DD0-A030-6F7335384073}" presName="linearFlow" presStyleCnt="0">
        <dgm:presLayoutVars>
          <dgm:dir/>
          <dgm:resizeHandles val="exact"/>
        </dgm:presLayoutVars>
      </dgm:prSet>
      <dgm:spPr/>
    </dgm:pt>
    <dgm:pt modelId="{0726423A-FFDD-482F-992D-E2CCF8F820AE}" type="pres">
      <dgm:prSet presAssocID="{55B9674D-AA85-456C-82D2-8B783A7D5365}" presName="composite" presStyleCnt="0"/>
      <dgm:spPr/>
    </dgm:pt>
    <dgm:pt modelId="{6DE31B5F-B9A8-44B9-96B5-39F86F741316}" type="pres">
      <dgm:prSet presAssocID="{55B9674D-AA85-456C-82D2-8B783A7D5365}" presName="imgShp" presStyleLbl="fgImgPlace1" presStyleIdx="0" presStyleCnt="3" custScaleX="209432" custScaleY="209432" custLinFactNeighborX="-4716" custLinFactNeighborY="264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</dgm:pt>
    <dgm:pt modelId="{EA98B4AB-6B75-42B8-BD72-4BB5802D89CC}" type="pres">
      <dgm:prSet presAssocID="{55B9674D-AA85-456C-82D2-8B783A7D5365}" presName="txShp" presStyleLbl="node1" presStyleIdx="0" presStyleCnt="3" custScaleX="52345" custScaleY="66283" custLinFactNeighborX="-6626" custLinFactNeighborY="13030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656E34CF-587A-4FC8-9BFD-FAE6FE7D20AA}" type="pres">
      <dgm:prSet presAssocID="{766F1E49-53EE-4DDB-BA81-8A530490E351}" presName="spacing" presStyleCnt="0"/>
      <dgm:spPr/>
    </dgm:pt>
    <dgm:pt modelId="{583504A7-A9A9-400B-9FB5-F7C69474DF20}" type="pres">
      <dgm:prSet presAssocID="{91531E45-E081-4634-A338-91D975982194}" presName="composite" presStyleCnt="0"/>
      <dgm:spPr/>
    </dgm:pt>
    <dgm:pt modelId="{7E421138-2964-4F66-9F5E-FCBE1A3AFAC9}" type="pres">
      <dgm:prSet presAssocID="{91531E45-E081-4634-A338-91D975982194}" presName="imgShp" presStyleLbl="fgImgPlace1" presStyleIdx="1" presStyleCnt="3" custScaleX="190593" custScaleY="190593" custLinFactNeighborY="10421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9B312C58-E929-4B4B-91E9-C17EFC573FE3}" type="pres">
      <dgm:prSet presAssocID="{91531E45-E081-4634-A338-91D975982194}" presName="txShp" presStyleLbl="node1" presStyleIdx="1" presStyleCnt="3" custScaleX="52331" custScaleY="63064" custLinFactNeighborX="-5060" custLinFactNeighborY="-131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C4FD7A03-AFE3-4B75-9ABC-FECD5E33AA42}" type="pres">
      <dgm:prSet presAssocID="{5BADF4B5-E9E7-4EB6-BE93-AAC2216FD1D6}" presName="spacing" presStyleCnt="0"/>
      <dgm:spPr/>
    </dgm:pt>
    <dgm:pt modelId="{E713CC21-1D53-4E9F-BE45-08CAC930A60A}" type="pres">
      <dgm:prSet presAssocID="{3DBBB200-1FB2-46BF-9915-A351BAE57E02}" presName="composite" presStyleCnt="0"/>
      <dgm:spPr/>
    </dgm:pt>
    <dgm:pt modelId="{C855F2C7-31D8-424A-B9C6-550F44C95396}" type="pres">
      <dgm:prSet presAssocID="{3DBBB200-1FB2-46BF-9915-A351BAE57E02}" presName="imgShp" presStyleLbl="fgImgPlace1" presStyleIdx="2" presStyleCnt="3" custScaleX="206955" custScaleY="206955" custLinFactNeighborX="-2072" custLinFactNeighborY="-949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</dgm:pt>
    <dgm:pt modelId="{2DFB8E24-0F98-4A80-B763-0B59D68092E7}" type="pres">
      <dgm:prSet presAssocID="{3DBBB200-1FB2-46BF-9915-A351BAE57E02}" presName="txShp" presStyleLbl="node1" presStyleIdx="2" presStyleCnt="3" custScaleX="52104" custScaleY="56794" custLinFactNeighborX="-4602" custLinFactNeighborY="-309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77565158-E6BB-4942-98FA-88A6643F8419}" type="presOf" srcId="{55B9674D-AA85-456C-82D2-8B783A7D5365}" destId="{EA98B4AB-6B75-42B8-BD72-4BB5802D89CC}" srcOrd="0" destOrd="0" presId="urn:microsoft.com/office/officeart/2005/8/layout/vList3"/>
    <dgm:cxn modelId="{5C6E3E7D-4447-40C9-8AA0-9E20FB89886D}" srcId="{D9A6078C-F147-4DD0-A030-6F7335384073}" destId="{55B9674D-AA85-456C-82D2-8B783A7D5365}" srcOrd="0" destOrd="0" parTransId="{98E30837-85CA-49A9-BDE5-896334BCCCEE}" sibTransId="{766F1E49-53EE-4DDB-BA81-8A530490E351}"/>
    <dgm:cxn modelId="{DCC4B667-F207-4A2B-A2E5-3963E00FB81E}" srcId="{D9A6078C-F147-4DD0-A030-6F7335384073}" destId="{91531E45-E081-4634-A338-91D975982194}" srcOrd="1" destOrd="0" parTransId="{FB591EE2-41E8-4BFB-B112-C185A0186F48}" sibTransId="{5BADF4B5-E9E7-4EB6-BE93-AAC2216FD1D6}"/>
    <dgm:cxn modelId="{FDC4787B-A574-4426-9A71-0542D9B6522C}" type="presOf" srcId="{D9A6078C-F147-4DD0-A030-6F7335384073}" destId="{57951552-8B29-4E5A-A1DA-C7AB9CF2E9BC}" srcOrd="0" destOrd="0" presId="urn:microsoft.com/office/officeart/2005/8/layout/vList3"/>
    <dgm:cxn modelId="{1DFC5365-B2AD-44AA-A04E-2AB962607D5F}" type="presOf" srcId="{91531E45-E081-4634-A338-91D975982194}" destId="{9B312C58-E929-4B4B-91E9-C17EFC573FE3}" srcOrd="0" destOrd="0" presId="urn:microsoft.com/office/officeart/2005/8/layout/vList3"/>
    <dgm:cxn modelId="{7D484111-DE77-4E14-A3D2-6015FB2A4DF5}" type="presOf" srcId="{3DBBB200-1FB2-46BF-9915-A351BAE57E02}" destId="{2DFB8E24-0F98-4A80-B763-0B59D68092E7}" srcOrd="0" destOrd="0" presId="urn:microsoft.com/office/officeart/2005/8/layout/vList3"/>
    <dgm:cxn modelId="{47F372D2-A00D-4FA8-9BE3-AA590D58B393}" srcId="{D9A6078C-F147-4DD0-A030-6F7335384073}" destId="{3DBBB200-1FB2-46BF-9915-A351BAE57E02}" srcOrd="2" destOrd="0" parTransId="{E04C15CC-15B4-4C85-8E49-9F5C24CFE1D3}" sibTransId="{E4EBA722-0BA8-49E9-988D-8A75235C1253}"/>
    <dgm:cxn modelId="{FE4E90AF-BAB8-40D5-AC1C-14E7BEBDF4CF}" type="presParOf" srcId="{57951552-8B29-4E5A-A1DA-C7AB9CF2E9BC}" destId="{0726423A-FFDD-482F-992D-E2CCF8F820AE}" srcOrd="0" destOrd="0" presId="urn:microsoft.com/office/officeart/2005/8/layout/vList3"/>
    <dgm:cxn modelId="{FBD52CD6-C96D-4078-B782-F7693CB38F34}" type="presParOf" srcId="{0726423A-FFDD-482F-992D-E2CCF8F820AE}" destId="{6DE31B5F-B9A8-44B9-96B5-39F86F741316}" srcOrd="0" destOrd="0" presId="urn:microsoft.com/office/officeart/2005/8/layout/vList3"/>
    <dgm:cxn modelId="{54F0B5E3-D6E3-42EE-B25C-781C51CB28AE}" type="presParOf" srcId="{0726423A-FFDD-482F-992D-E2CCF8F820AE}" destId="{EA98B4AB-6B75-42B8-BD72-4BB5802D89CC}" srcOrd="1" destOrd="0" presId="urn:microsoft.com/office/officeart/2005/8/layout/vList3"/>
    <dgm:cxn modelId="{5D8A667F-4278-4A49-8571-005C52FC2784}" type="presParOf" srcId="{57951552-8B29-4E5A-A1DA-C7AB9CF2E9BC}" destId="{656E34CF-587A-4FC8-9BFD-FAE6FE7D20AA}" srcOrd="1" destOrd="0" presId="urn:microsoft.com/office/officeart/2005/8/layout/vList3"/>
    <dgm:cxn modelId="{5E9B6C46-E09E-4224-B46F-5BE558E7967F}" type="presParOf" srcId="{57951552-8B29-4E5A-A1DA-C7AB9CF2E9BC}" destId="{583504A7-A9A9-400B-9FB5-F7C69474DF20}" srcOrd="2" destOrd="0" presId="urn:microsoft.com/office/officeart/2005/8/layout/vList3"/>
    <dgm:cxn modelId="{181280CB-9981-4A95-9C5D-8F31A69DFD7E}" type="presParOf" srcId="{583504A7-A9A9-400B-9FB5-F7C69474DF20}" destId="{7E421138-2964-4F66-9F5E-FCBE1A3AFAC9}" srcOrd="0" destOrd="0" presId="urn:microsoft.com/office/officeart/2005/8/layout/vList3"/>
    <dgm:cxn modelId="{CEBC2F7C-B4A6-47B7-BE7A-4136125B65B8}" type="presParOf" srcId="{583504A7-A9A9-400B-9FB5-F7C69474DF20}" destId="{9B312C58-E929-4B4B-91E9-C17EFC573FE3}" srcOrd="1" destOrd="0" presId="urn:microsoft.com/office/officeart/2005/8/layout/vList3"/>
    <dgm:cxn modelId="{AF3EA9C6-5722-48F7-8B47-FFD76DC3F50F}" type="presParOf" srcId="{57951552-8B29-4E5A-A1DA-C7AB9CF2E9BC}" destId="{C4FD7A03-AFE3-4B75-9ABC-FECD5E33AA42}" srcOrd="3" destOrd="0" presId="urn:microsoft.com/office/officeart/2005/8/layout/vList3"/>
    <dgm:cxn modelId="{4C1FF163-92AA-474C-B5F1-D1165637807E}" type="presParOf" srcId="{57951552-8B29-4E5A-A1DA-C7AB9CF2E9BC}" destId="{E713CC21-1D53-4E9F-BE45-08CAC930A60A}" srcOrd="4" destOrd="0" presId="urn:microsoft.com/office/officeart/2005/8/layout/vList3"/>
    <dgm:cxn modelId="{3F4B4223-5CF4-4A05-A6BC-EF12DDBCCE51}" type="presParOf" srcId="{E713CC21-1D53-4E9F-BE45-08CAC930A60A}" destId="{C855F2C7-31D8-424A-B9C6-550F44C95396}" srcOrd="0" destOrd="0" presId="urn:microsoft.com/office/officeart/2005/8/layout/vList3"/>
    <dgm:cxn modelId="{57F965EA-9369-48ED-B322-9ED69F58811B}" type="presParOf" srcId="{E713CC21-1D53-4E9F-BE45-08CAC930A60A}" destId="{2DFB8E24-0F98-4A80-B763-0B59D68092E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9A6078C-F147-4DD0-A030-6F7335384073}" type="doc">
      <dgm:prSet loTypeId="urn:microsoft.com/office/officeart/2005/8/layout/vList3" loCatId="list" qsTypeId="urn:microsoft.com/office/officeart/2005/8/quickstyle/3d2" qsCatId="3D" csTypeId="urn:microsoft.com/office/officeart/2005/8/colors/accent1_2" csCatId="accent1" phldr="1"/>
      <dgm:spPr/>
    </dgm:pt>
    <dgm:pt modelId="{3DBBB200-1FB2-46BF-9915-A351BAE57E02}">
      <dgm:prSet phldrT="[Texto]" custT="1"/>
      <dgm:spPr/>
      <dgm:t>
        <a:bodyPr/>
        <a:lstStyle/>
        <a:p>
          <a:r>
            <a:rPr lang="es-CO" sz="1800" b="1" dirty="0" smtClean="0"/>
            <a:t>Operación</a:t>
          </a:r>
          <a:endParaRPr lang="es-CO" sz="1800" b="1" dirty="0"/>
        </a:p>
      </dgm:t>
    </dgm:pt>
    <dgm:pt modelId="{E4EBA722-0BA8-49E9-988D-8A75235C1253}" type="sibTrans" cxnId="{47F372D2-A00D-4FA8-9BE3-AA590D58B393}">
      <dgm:prSet/>
      <dgm:spPr/>
      <dgm:t>
        <a:bodyPr/>
        <a:lstStyle/>
        <a:p>
          <a:endParaRPr lang="es-CO"/>
        </a:p>
      </dgm:t>
    </dgm:pt>
    <dgm:pt modelId="{E04C15CC-15B4-4C85-8E49-9F5C24CFE1D3}" type="parTrans" cxnId="{47F372D2-A00D-4FA8-9BE3-AA590D58B393}">
      <dgm:prSet/>
      <dgm:spPr/>
      <dgm:t>
        <a:bodyPr/>
        <a:lstStyle/>
        <a:p>
          <a:endParaRPr lang="es-CO"/>
        </a:p>
      </dgm:t>
    </dgm:pt>
    <dgm:pt modelId="{91531E45-E081-4634-A338-91D975982194}">
      <dgm:prSet phldrT="[Texto]" custT="1"/>
      <dgm:spPr/>
      <dgm:t>
        <a:bodyPr/>
        <a:lstStyle/>
        <a:p>
          <a:r>
            <a:rPr lang="es-CO" sz="1800" b="1" dirty="0" smtClean="0"/>
            <a:t>Fabricación</a:t>
          </a:r>
          <a:endParaRPr lang="es-CO" sz="2000" b="1" dirty="0"/>
        </a:p>
      </dgm:t>
    </dgm:pt>
    <dgm:pt modelId="{5BADF4B5-E9E7-4EB6-BE93-AAC2216FD1D6}" type="sibTrans" cxnId="{DCC4B667-F207-4A2B-A2E5-3963E00FB81E}">
      <dgm:prSet/>
      <dgm:spPr/>
      <dgm:t>
        <a:bodyPr/>
        <a:lstStyle/>
        <a:p>
          <a:endParaRPr lang="es-CO"/>
        </a:p>
      </dgm:t>
    </dgm:pt>
    <dgm:pt modelId="{FB591EE2-41E8-4BFB-B112-C185A0186F48}" type="parTrans" cxnId="{DCC4B667-F207-4A2B-A2E5-3963E00FB81E}">
      <dgm:prSet/>
      <dgm:spPr/>
      <dgm:t>
        <a:bodyPr/>
        <a:lstStyle/>
        <a:p>
          <a:endParaRPr lang="es-CO"/>
        </a:p>
      </dgm:t>
    </dgm:pt>
    <dgm:pt modelId="{55B9674D-AA85-456C-82D2-8B783A7D5365}">
      <dgm:prSet phldrT="[Texto]" custT="1"/>
      <dgm:spPr/>
      <dgm:t>
        <a:bodyPr/>
        <a:lstStyle/>
        <a:p>
          <a:r>
            <a:rPr lang="es-CO" sz="1800" dirty="0" smtClean="0"/>
            <a:t>Ingeniería</a:t>
          </a:r>
          <a:endParaRPr lang="es-CO" sz="1800" dirty="0"/>
        </a:p>
      </dgm:t>
    </dgm:pt>
    <dgm:pt modelId="{766F1E49-53EE-4DDB-BA81-8A530490E351}" type="sibTrans" cxnId="{5C6E3E7D-4447-40C9-8AA0-9E20FB89886D}">
      <dgm:prSet/>
      <dgm:spPr/>
      <dgm:t>
        <a:bodyPr/>
        <a:lstStyle/>
        <a:p>
          <a:endParaRPr lang="es-CO"/>
        </a:p>
      </dgm:t>
    </dgm:pt>
    <dgm:pt modelId="{98E30837-85CA-49A9-BDE5-896334BCCCEE}" type="parTrans" cxnId="{5C6E3E7D-4447-40C9-8AA0-9E20FB89886D}">
      <dgm:prSet/>
      <dgm:spPr/>
      <dgm:t>
        <a:bodyPr/>
        <a:lstStyle/>
        <a:p>
          <a:endParaRPr lang="es-CO"/>
        </a:p>
      </dgm:t>
    </dgm:pt>
    <dgm:pt modelId="{95E15EB0-523E-4A8C-AD9E-D3763FE9AC18}">
      <dgm:prSet phldrT="[Texto]" custT="1"/>
      <dgm:spPr/>
      <dgm:t>
        <a:bodyPr/>
        <a:lstStyle/>
        <a:p>
          <a:r>
            <a:rPr lang="es-CO" sz="1800" b="1" dirty="0" smtClean="0"/>
            <a:t>Mantenimiento</a:t>
          </a:r>
          <a:endParaRPr lang="es-CO" sz="1800" b="1" dirty="0"/>
        </a:p>
      </dgm:t>
    </dgm:pt>
    <dgm:pt modelId="{B095F3FF-65F9-4634-BBFA-ED957C8682DA}" type="parTrans" cxnId="{B9507FE2-F7EA-45E4-9204-AACB82A591F7}">
      <dgm:prSet/>
      <dgm:spPr/>
      <dgm:t>
        <a:bodyPr/>
        <a:lstStyle/>
        <a:p>
          <a:endParaRPr lang="es-CO"/>
        </a:p>
      </dgm:t>
    </dgm:pt>
    <dgm:pt modelId="{B85EEDFA-FFC9-4277-8FB3-7B1483C42DDC}" type="sibTrans" cxnId="{B9507FE2-F7EA-45E4-9204-AACB82A591F7}">
      <dgm:prSet/>
      <dgm:spPr/>
      <dgm:t>
        <a:bodyPr/>
        <a:lstStyle/>
        <a:p>
          <a:endParaRPr lang="es-CO"/>
        </a:p>
      </dgm:t>
    </dgm:pt>
    <dgm:pt modelId="{57951552-8B29-4E5A-A1DA-C7AB9CF2E9BC}" type="pres">
      <dgm:prSet presAssocID="{D9A6078C-F147-4DD0-A030-6F7335384073}" presName="linearFlow" presStyleCnt="0">
        <dgm:presLayoutVars>
          <dgm:dir/>
          <dgm:resizeHandles val="exact"/>
        </dgm:presLayoutVars>
      </dgm:prSet>
      <dgm:spPr/>
    </dgm:pt>
    <dgm:pt modelId="{0726423A-FFDD-482F-992D-E2CCF8F820AE}" type="pres">
      <dgm:prSet presAssocID="{55B9674D-AA85-456C-82D2-8B783A7D5365}" presName="composite" presStyleCnt="0"/>
      <dgm:spPr/>
    </dgm:pt>
    <dgm:pt modelId="{6DE31B5F-B9A8-44B9-96B5-39F86F741316}" type="pres">
      <dgm:prSet presAssocID="{55B9674D-AA85-456C-82D2-8B783A7D5365}" presName="imgShp" presStyleLbl="fgImgPlace1" presStyleIdx="0" presStyleCnt="4" custScaleX="209432" custScaleY="209432" custLinFactNeighborX="-4716" custLinFactNeighborY="264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EA98B4AB-6B75-42B8-BD72-4BB5802D89CC}" type="pres">
      <dgm:prSet presAssocID="{55B9674D-AA85-456C-82D2-8B783A7D5365}" presName="txShp" presStyleLbl="node1" presStyleIdx="0" presStyleCnt="4" custScaleX="52345" custScaleY="66283" custLinFactNeighborX="-6626" custLinFactNeighborY="13030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656E34CF-587A-4FC8-9BFD-FAE6FE7D20AA}" type="pres">
      <dgm:prSet presAssocID="{766F1E49-53EE-4DDB-BA81-8A530490E351}" presName="spacing" presStyleCnt="0"/>
      <dgm:spPr/>
    </dgm:pt>
    <dgm:pt modelId="{583504A7-A9A9-400B-9FB5-F7C69474DF20}" type="pres">
      <dgm:prSet presAssocID="{91531E45-E081-4634-A338-91D975982194}" presName="composite" presStyleCnt="0"/>
      <dgm:spPr/>
    </dgm:pt>
    <dgm:pt modelId="{7E421138-2964-4F66-9F5E-FCBE1A3AFAC9}" type="pres">
      <dgm:prSet presAssocID="{91531E45-E081-4634-A338-91D975982194}" presName="imgShp" presStyleLbl="fgImgPlace1" presStyleIdx="1" presStyleCnt="4" custScaleX="209017" custScaleY="192009" custLinFactNeighborX="-11717" custLinFactNeighborY="-691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9B312C58-E929-4B4B-91E9-C17EFC573FE3}" type="pres">
      <dgm:prSet presAssocID="{91531E45-E081-4634-A338-91D975982194}" presName="txShp" presStyleLbl="node1" presStyleIdx="1" presStyleCnt="4" custScaleX="52331" custScaleY="63064" custLinFactNeighborX="-5060" custLinFactNeighborY="-131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C4FD7A03-AFE3-4B75-9ABC-FECD5E33AA42}" type="pres">
      <dgm:prSet presAssocID="{5BADF4B5-E9E7-4EB6-BE93-AAC2216FD1D6}" presName="spacing" presStyleCnt="0"/>
      <dgm:spPr/>
    </dgm:pt>
    <dgm:pt modelId="{E713CC21-1D53-4E9F-BE45-08CAC930A60A}" type="pres">
      <dgm:prSet presAssocID="{3DBBB200-1FB2-46BF-9915-A351BAE57E02}" presName="composite" presStyleCnt="0"/>
      <dgm:spPr/>
    </dgm:pt>
    <dgm:pt modelId="{C855F2C7-31D8-424A-B9C6-550F44C95396}" type="pres">
      <dgm:prSet presAssocID="{3DBBB200-1FB2-46BF-9915-A351BAE57E02}" presName="imgShp" presStyleLbl="fgImgPlace1" presStyleIdx="2" presStyleCnt="4" custScaleX="206955" custScaleY="206955" custLinFactNeighborX="-12580" custLinFactNeighborY="-949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</dgm:pt>
    <dgm:pt modelId="{2DFB8E24-0F98-4A80-B763-0B59D68092E7}" type="pres">
      <dgm:prSet presAssocID="{3DBBB200-1FB2-46BF-9915-A351BAE57E02}" presName="txShp" presStyleLbl="node1" presStyleIdx="2" presStyleCnt="4" custScaleX="52104" custScaleY="56794" custLinFactNeighborX="-4602" custLinFactNeighborY="-309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5E0F6AD4-1EEB-44AA-9B85-613E3FE1185D}" type="pres">
      <dgm:prSet presAssocID="{E4EBA722-0BA8-49E9-988D-8A75235C1253}" presName="spacing" presStyleCnt="0"/>
      <dgm:spPr/>
    </dgm:pt>
    <dgm:pt modelId="{9157DDD5-B281-442F-8623-62E59C5F2CCA}" type="pres">
      <dgm:prSet presAssocID="{95E15EB0-523E-4A8C-AD9E-D3763FE9AC18}" presName="composite" presStyleCnt="0"/>
      <dgm:spPr/>
    </dgm:pt>
    <dgm:pt modelId="{494AE6A1-8824-4AF7-921A-9FEDE881D7FE}" type="pres">
      <dgm:prSet presAssocID="{95E15EB0-523E-4A8C-AD9E-D3763FE9AC18}" presName="imgShp" presStyleLbl="fgImgPlace1" presStyleIdx="3" presStyleCnt="4" custScaleX="207888" custScaleY="195074" custLinFactNeighborX="-7597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</dgm:spPr>
    </dgm:pt>
    <dgm:pt modelId="{9F1AD484-1385-4344-87AC-775933350007}" type="pres">
      <dgm:prSet presAssocID="{95E15EB0-523E-4A8C-AD9E-D3763FE9AC18}" presName="txShp" presStyleLbl="node1" presStyleIdx="3" presStyleCnt="4" custScaleX="57188" custScaleY="56218" custLinFactNeighborX="-3731" custLinFactNeighborY="-1280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5C6E3E7D-4447-40C9-8AA0-9E20FB89886D}" srcId="{D9A6078C-F147-4DD0-A030-6F7335384073}" destId="{55B9674D-AA85-456C-82D2-8B783A7D5365}" srcOrd="0" destOrd="0" parTransId="{98E30837-85CA-49A9-BDE5-896334BCCCEE}" sibTransId="{766F1E49-53EE-4DDB-BA81-8A530490E351}"/>
    <dgm:cxn modelId="{1C5DE1E0-5C53-409F-9922-DBB37022BF66}" type="presOf" srcId="{3DBBB200-1FB2-46BF-9915-A351BAE57E02}" destId="{2DFB8E24-0F98-4A80-B763-0B59D68092E7}" srcOrd="0" destOrd="0" presId="urn:microsoft.com/office/officeart/2005/8/layout/vList3"/>
    <dgm:cxn modelId="{DCC4B667-F207-4A2B-A2E5-3963E00FB81E}" srcId="{D9A6078C-F147-4DD0-A030-6F7335384073}" destId="{91531E45-E081-4634-A338-91D975982194}" srcOrd="1" destOrd="0" parTransId="{FB591EE2-41E8-4BFB-B112-C185A0186F48}" sibTransId="{5BADF4B5-E9E7-4EB6-BE93-AAC2216FD1D6}"/>
    <dgm:cxn modelId="{B9507FE2-F7EA-45E4-9204-AACB82A591F7}" srcId="{D9A6078C-F147-4DD0-A030-6F7335384073}" destId="{95E15EB0-523E-4A8C-AD9E-D3763FE9AC18}" srcOrd="3" destOrd="0" parTransId="{B095F3FF-65F9-4634-BBFA-ED957C8682DA}" sibTransId="{B85EEDFA-FFC9-4277-8FB3-7B1483C42DDC}"/>
    <dgm:cxn modelId="{3386F043-275E-478A-8F84-2D2CF8498CEE}" type="presOf" srcId="{55B9674D-AA85-456C-82D2-8B783A7D5365}" destId="{EA98B4AB-6B75-42B8-BD72-4BB5802D89CC}" srcOrd="0" destOrd="0" presId="urn:microsoft.com/office/officeart/2005/8/layout/vList3"/>
    <dgm:cxn modelId="{E6D44605-FAB9-486F-AFE5-7A5799894B17}" type="presOf" srcId="{D9A6078C-F147-4DD0-A030-6F7335384073}" destId="{57951552-8B29-4E5A-A1DA-C7AB9CF2E9BC}" srcOrd="0" destOrd="0" presId="urn:microsoft.com/office/officeart/2005/8/layout/vList3"/>
    <dgm:cxn modelId="{D0BBF00B-D546-4D55-9A0F-FF939DABC81D}" type="presOf" srcId="{95E15EB0-523E-4A8C-AD9E-D3763FE9AC18}" destId="{9F1AD484-1385-4344-87AC-775933350007}" srcOrd="0" destOrd="0" presId="urn:microsoft.com/office/officeart/2005/8/layout/vList3"/>
    <dgm:cxn modelId="{60A99984-2DF0-4296-B7FA-996E0CF85F3D}" type="presOf" srcId="{91531E45-E081-4634-A338-91D975982194}" destId="{9B312C58-E929-4B4B-91E9-C17EFC573FE3}" srcOrd="0" destOrd="0" presId="urn:microsoft.com/office/officeart/2005/8/layout/vList3"/>
    <dgm:cxn modelId="{47F372D2-A00D-4FA8-9BE3-AA590D58B393}" srcId="{D9A6078C-F147-4DD0-A030-6F7335384073}" destId="{3DBBB200-1FB2-46BF-9915-A351BAE57E02}" srcOrd="2" destOrd="0" parTransId="{E04C15CC-15B4-4C85-8E49-9F5C24CFE1D3}" sibTransId="{E4EBA722-0BA8-49E9-988D-8A75235C1253}"/>
    <dgm:cxn modelId="{6A0BBBE6-7E61-45CE-A5E2-B4832F59C738}" type="presParOf" srcId="{57951552-8B29-4E5A-A1DA-C7AB9CF2E9BC}" destId="{0726423A-FFDD-482F-992D-E2CCF8F820AE}" srcOrd="0" destOrd="0" presId="urn:microsoft.com/office/officeart/2005/8/layout/vList3"/>
    <dgm:cxn modelId="{8095FA83-CB28-400E-B183-58D599DCE4B8}" type="presParOf" srcId="{0726423A-FFDD-482F-992D-E2CCF8F820AE}" destId="{6DE31B5F-B9A8-44B9-96B5-39F86F741316}" srcOrd="0" destOrd="0" presId="urn:microsoft.com/office/officeart/2005/8/layout/vList3"/>
    <dgm:cxn modelId="{C1FB79FC-52F4-4E03-AD36-CC6A85DCAE60}" type="presParOf" srcId="{0726423A-FFDD-482F-992D-E2CCF8F820AE}" destId="{EA98B4AB-6B75-42B8-BD72-4BB5802D89CC}" srcOrd="1" destOrd="0" presId="urn:microsoft.com/office/officeart/2005/8/layout/vList3"/>
    <dgm:cxn modelId="{69B17EF5-EED4-4457-89AD-3419F9E50CBA}" type="presParOf" srcId="{57951552-8B29-4E5A-A1DA-C7AB9CF2E9BC}" destId="{656E34CF-587A-4FC8-9BFD-FAE6FE7D20AA}" srcOrd="1" destOrd="0" presId="urn:microsoft.com/office/officeart/2005/8/layout/vList3"/>
    <dgm:cxn modelId="{46BCCA48-1291-494A-B633-965C37D38660}" type="presParOf" srcId="{57951552-8B29-4E5A-A1DA-C7AB9CF2E9BC}" destId="{583504A7-A9A9-400B-9FB5-F7C69474DF20}" srcOrd="2" destOrd="0" presId="urn:microsoft.com/office/officeart/2005/8/layout/vList3"/>
    <dgm:cxn modelId="{73D166C4-15A5-48B8-B412-07EF04B5E3D8}" type="presParOf" srcId="{583504A7-A9A9-400B-9FB5-F7C69474DF20}" destId="{7E421138-2964-4F66-9F5E-FCBE1A3AFAC9}" srcOrd="0" destOrd="0" presId="urn:microsoft.com/office/officeart/2005/8/layout/vList3"/>
    <dgm:cxn modelId="{6AE0ADCD-F7F3-479D-9C3A-20E40E1775F0}" type="presParOf" srcId="{583504A7-A9A9-400B-9FB5-F7C69474DF20}" destId="{9B312C58-E929-4B4B-91E9-C17EFC573FE3}" srcOrd="1" destOrd="0" presId="urn:microsoft.com/office/officeart/2005/8/layout/vList3"/>
    <dgm:cxn modelId="{F9FA8A1B-4266-43DD-B8B7-0CEB85E1FADF}" type="presParOf" srcId="{57951552-8B29-4E5A-A1DA-C7AB9CF2E9BC}" destId="{C4FD7A03-AFE3-4B75-9ABC-FECD5E33AA42}" srcOrd="3" destOrd="0" presId="urn:microsoft.com/office/officeart/2005/8/layout/vList3"/>
    <dgm:cxn modelId="{900D8935-A8C9-4057-9C3D-6DA9128E45BA}" type="presParOf" srcId="{57951552-8B29-4E5A-A1DA-C7AB9CF2E9BC}" destId="{E713CC21-1D53-4E9F-BE45-08CAC930A60A}" srcOrd="4" destOrd="0" presId="urn:microsoft.com/office/officeart/2005/8/layout/vList3"/>
    <dgm:cxn modelId="{895FE3BE-24F4-476B-994F-35BA3EB2AE80}" type="presParOf" srcId="{E713CC21-1D53-4E9F-BE45-08CAC930A60A}" destId="{C855F2C7-31D8-424A-B9C6-550F44C95396}" srcOrd="0" destOrd="0" presId="urn:microsoft.com/office/officeart/2005/8/layout/vList3"/>
    <dgm:cxn modelId="{F0CD8F5D-C2C9-45D7-9062-1673A446A757}" type="presParOf" srcId="{E713CC21-1D53-4E9F-BE45-08CAC930A60A}" destId="{2DFB8E24-0F98-4A80-B763-0B59D68092E7}" srcOrd="1" destOrd="0" presId="urn:microsoft.com/office/officeart/2005/8/layout/vList3"/>
    <dgm:cxn modelId="{869109A4-9A71-47A6-8748-F03D1A658A0C}" type="presParOf" srcId="{57951552-8B29-4E5A-A1DA-C7AB9CF2E9BC}" destId="{5E0F6AD4-1EEB-44AA-9B85-613E3FE1185D}" srcOrd="5" destOrd="0" presId="urn:microsoft.com/office/officeart/2005/8/layout/vList3"/>
    <dgm:cxn modelId="{E349CCA1-8B13-48B2-8E16-2740DDC7FEA6}" type="presParOf" srcId="{57951552-8B29-4E5A-A1DA-C7AB9CF2E9BC}" destId="{9157DDD5-B281-442F-8623-62E59C5F2CCA}" srcOrd="6" destOrd="0" presId="urn:microsoft.com/office/officeart/2005/8/layout/vList3"/>
    <dgm:cxn modelId="{51782B38-FA64-49FD-99A6-103B5F56BA54}" type="presParOf" srcId="{9157DDD5-B281-442F-8623-62E59C5F2CCA}" destId="{494AE6A1-8824-4AF7-921A-9FEDE881D7FE}" srcOrd="0" destOrd="0" presId="urn:microsoft.com/office/officeart/2005/8/layout/vList3"/>
    <dgm:cxn modelId="{BA9B5B0B-C4B4-4C31-A213-BE0B749E8208}" type="presParOf" srcId="{9157DDD5-B281-442F-8623-62E59C5F2CCA}" destId="{9F1AD484-1385-4344-87AC-77593335000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3FA3B7C-B4B3-499D-90C2-77C8927E5EB9}" type="doc">
      <dgm:prSet loTypeId="urn:microsoft.com/office/officeart/2005/8/layout/hList1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s-CO"/>
        </a:p>
      </dgm:t>
    </dgm:pt>
    <dgm:pt modelId="{DF18DCF5-02C9-4F71-BF24-4463EE322FDA}">
      <dgm:prSet phldrT="[Texto]"/>
      <dgm:spPr/>
      <dgm:t>
        <a:bodyPr/>
        <a:lstStyle/>
        <a:p>
          <a:r>
            <a:rPr lang="es-ES" b="1" dirty="0" smtClean="0"/>
            <a:t>Mejorar la eficiencia en la gestión comercial y de crecimiento:</a:t>
          </a:r>
          <a:endParaRPr lang="es-CO" dirty="0"/>
        </a:p>
      </dgm:t>
    </dgm:pt>
    <dgm:pt modelId="{B615B314-6805-4ECD-8AFA-A5A408EF0C92}" type="parTrans" cxnId="{815A68B3-5B74-4D50-BF43-57CF6412AACA}">
      <dgm:prSet/>
      <dgm:spPr/>
      <dgm:t>
        <a:bodyPr/>
        <a:lstStyle/>
        <a:p>
          <a:endParaRPr lang="es-CO"/>
        </a:p>
      </dgm:t>
    </dgm:pt>
    <dgm:pt modelId="{7CA4EDFC-04A2-4D53-912B-EA5CD5B0D6F6}" type="sibTrans" cxnId="{815A68B3-5B74-4D50-BF43-57CF6412AACA}">
      <dgm:prSet/>
      <dgm:spPr/>
      <dgm:t>
        <a:bodyPr/>
        <a:lstStyle/>
        <a:p>
          <a:endParaRPr lang="es-CO"/>
        </a:p>
      </dgm:t>
    </dgm:pt>
    <dgm:pt modelId="{782B1A90-D8E1-4997-BEC6-9FFA1424F728}">
      <dgm:prSet phldrT="[Texto]"/>
      <dgm:spPr/>
      <dgm:t>
        <a:bodyPr/>
        <a:lstStyle/>
        <a:p>
          <a:r>
            <a:rPr lang="es-ES" b="1" dirty="0" smtClean="0"/>
            <a:t>Potenciar el desarrollo del DDN</a:t>
          </a:r>
          <a:endParaRPr lang="es-CO" dirty="0"/>
        </a:p>
      </dgm:t>
    </dgm:pt>
    <dgm:pt modelId="{14A7C4C9-6E05-414D-892E-DD76477C07C4}" type="parTrans" cxnId="{C2818AD5-978A-49D8-926E-35DF6FED458F}">
      <dgm:prSet/>
      <dgm:spPr/>
      <dgm:t>
        <a:bodyPr/>
        <a:lstStyle/>
        <a:p>
          <a:endParaRPr lang="es-CO"/>
        </a:p>
      </dgm:t>
    </dgm:pt>
    <dgm:pt modelId="{73426910-6D50-42C4-AAB4-5BD6655BD0E2}" type="sibTrans" cxnId="{C2818AD5-978A-49D8-926E-35DF6FED458F}">
      <dgm:prSet/>
      <dgm:spPr/>
      <dgm:t>
        <a:bodyPr/>
        <a:lstStyle/>
        <a:p>
          <a:endParaRPr lang="es-CO"/>
        </a:p>
      </dgm:t>
    </dgm:pt>
    <dgm:pt modelId="{E5413A47-4EFB-49F0-B432-7859AE06DA08}">
      <dgm:prSet phldrT="[Texto]"/>
      <dgm:spPr/>
      <dgm:t>
        <a:bodyPr/>
        <a:lstStyle/>
        <a:p>
          <a:r>
            <a:rPr lang="es-ES" b="1" dirty="0" smtClean="0"/>
            <a:t>Capacitación y formación en todos los Sectores:</a:t>
          </a:r>
          <a:endParaRPr lang="es-CO" dirty="0"/>
        </a:p>
      </dgm:t>
    </dgm:pt>
    <dgm:pt modelId="{5A8172BB-0D74-4710-B7C6-3467870FDDB1}" type="parTrans" cxnId="{FF368C2C-8AC3-4A81-952D-85A0D8AF5A0A}">
      <dgm:prSet/>
      <dgm:spPr/>
      <dgm:t>
        <a:bodyPr/>
        <a:lstStyle/>
        <a:p>
          <a:endParaRPr lang="es-CO"/>
        </a:p>
      </dgm:t>
    </dgm:pt>
    <dgm:pt modelId="{8A04601A-5844-400F-85B0-7555B14011EE}" type="sibTrans" cxnId="{FF368C2C-8AC3-4A81-952D-85A0D8AF5A0A}">
      <dgm:prSet/>
      <dgm:spPr/>
      <dgm:t>
        <a:bodyPr/>
        <a:lstStyle/>
        <a:p>
          <a:endParaRPr lang="es-CO"/>
        </a:p>
      </dgm:t>
    </dgm:pt>
    <dgm:pt modelId="{4CF8AAD4-6517-4885-B525-E3684FDB9D87}">
      <dgm:prSet phldrT="[Texto]"/>
      <dgm:spPr/>
      <dgm:t>
        <a:bodyPr/>
        <a:lstStyle/>
        <a:p>
          <a:r>
            <a:rPr lang="es-CO" dirty="0" smtClean="0"/>
            <a:t>Otras </a:t>
          </a:r>
          <a:r>
            <a:rPr lang="es-CO" dirty="0" err="1" smtClean="0"/>
            <a:t>Areas</a:t>
          </a:r>
          <a:endParaRPr lang="es-CO" dirty="0"/>
        </a:p>
      </dgm:t>
    </dgm:pt>
    <dgm:pt modelId="{019D467A-8757-4B6B-B992-8284D105EE48}" type="parTrans" cxnId="{9FDA9AF1-8757-48C3-B213-F2CC93F4FF22}">
      <dgm:prSet/>
      <dgm:spPr/>
      <dgm:t>
        <a:bodyPr/>
        <a:lstStyle/>
        <a:p>
          <a:endParaRPr lang="es-CO"/>
        </a:p>
      </dgm:t>
    </dgm:pt>
    <dgm:pt modelId="{E6CE3241-027E-4899-9F66-C6119AEADEF6}" type="sibTrans" cxnId="{9FDA9AF1-8757-48C3-B213-F2CC93F4FF22}">
      <dgm:prSet/>
      <dgm:spPr/>
      <dgm:t>
        <a:bodyPr/>
        <a:lstStyle/>
        <a:p>
          <a:endParaRPr lang="es-CO"/>
        </a:p>
      </dgm:t>
    </dgm:pt>
    <dgm:pt modelId="{A63D8345-11E0-44A3-AAA6-3833A5AD92A6}">
      <dgm:prSet phldrT="[Texto]"/>
      <dgm:spPr/>
      <dgm:t>
        <a:bodyPr/>
        <a:lstStyle/>
        <a:p>
          <a:r>
            <a:rPr lang="es-CO" dirty="0" smtClean="0"/>
            <a:t>Falta de liquidez</a:t>
          </a:r>
          <a:endParaRPr lang="es-CO" dirty="0"/>
        </a:p>
      </dgm:t>
    </dgm:pt>
    <dgm:pt modelId="{1EAAA07D-EC7E-49A1-8D1C-79DE83345188}" type="parTrans" cxnId="{449274D1-69A3-49D6-86B6-FF184D6E8992}">
      <dgm:prSet/>
      <dgm:spPr/>
      <dgm:t>
        <a:bodyPr/>
        <a:lstStyle/>
        <a:p>
          <a:endParaRPr lang="es-CO"/>
        </a:p>
      </dgm:t>
    </dgm:pt>
    <dgm:pt modelId="{A0C2846D-F5BF-48CF-86C6-F52A975A953D}" type="sibTrans" cxnId="{449274D1-69A3-49D6-86B6-FF184D6E8992}">
      <dgm:prSet/>
      <dgm:spPr/>
      <dgm:t>
        <a:bodyPr/>
        <a:lstStyle/>
        <a:p>
          <a:endParaRPr lang="es-CO"/>
        </a:p>
      </dgm:t>
    </dgm:pt>
    <dgm:pt modelId="{15B0A172-7EA7-4C39-B56A-103BB6D7CFCC}">
      <dgm:prSet phldrT="[Texto]"/>
      <dgm:spPr/>
      <dgm:t>
        <a:bodyPr/>
        <a:lstStyle/>
        <a:p>
          <a:endParaRPr lang="es-CO" dirty="0"/>
        </a:p>
      </dgm:t>
    </dgm:pt>
    <dgm:pt modelId="{6C85DE63-2672-4908-A4E2-F5D48B8E8699}" type="parTrans" cxnId="{229ECE19-556A-4BC7-A7BD-B432CA2D537D}">
      <dgm:prSet/>
      <dgm:spPr/>
      <dgm:t>
        <a:bodyPr/>
        <a:lstStyle/>
        <a:p>
          <a:endParaRPr lang="es-CO"/>
        </a:p>
      </dgm:t>
    </dgm:pt>
    <dgm:pt modelId="{46471C9C-11FA-4D3A-AC6E-8A31CD5DEFC9}" type="sibTrans" cxnId="{229ECE19-556A-4BC7-A7BD-B432CA2D537D}">
      <dgm:prSet/>
      <dgm:spPr/>
      <dgm:t>
        <a:bodyPr/>
        <a:lstStyle/>
        <a:p>
          <a:endParaRPr lang="es-CO"/>
        </a:p>
      </dgm:t>
    </dgm:pt>
    <dgm:pt modelId="{203BAD62-1ABD-404F-A12F-35BFA9375917}">
      <dgm:prSet phldrT="[Texto]"/>
      <dgm:spPr/>
      <dgm:t>
        <a:bodyPr/>
        <a:lstStyle/>
        <a:p>
          <a:r>
            <a:rPr lang="es-EC" b="1" dirty="0" smtClean="0"/>
            <a:t>Intercambio de profesionales</a:t>
          </a:r>
          <a:endParaRPr lang="es-CO" b="1" dirty="0"/>
        </a:p>
      </dgm:t>
    </dgm:pt>
    <dgm:pt modelId="{C97F016F-85FF-41F9-845C-35DF24E8FF8E}" type="parTrans" cxnId="{B9D8460E-3D8D-44D5-968B-A53D65C77DBF}">
      <dgm:prSet/>
      <dgm:spPr/>
      <dgm:t>
        <a:bodyPr/>
        <a:lstStyle/>
        <a:p>
          <a:endParaRPr lang="es-CO"/>
        </a:p>
      </dgm:t>
    </dgm:pt>
    <dgm:pt modelId="{5B825482-FADE-4612-97A2-FC2857368173}" type="sibTrans" cxnId="{B9D8460E-3D8D-44D5-968B-A53D65C77DBF}">
      <dgm:prSet/>
      <dgm:spPr/>
      <dgm:t>
        <a:bodyPr/>
        <a:lstStyle/>
        <a:p>
          <a:endParaRPr lang="es-CO"/>
        </a:p>
      </dgm:t>
    </dgm:pt>
    <dgm:pt modelId="{D468E817-FFE0-4E15-A3F3-52FCDE352C1B}">
      <dgm:prSet phldrT="[Texto]"/>
      <dgm:spPr/>
      <dgm:t>
        <a:bodyPr/>
        <a:lstStyle/>
        <a:p>
          <a:r>
            <a:rPr lang="es-ES" b="1" dirty="0" smtClean="0"/>
            <a:t>Implantación de un software de Gestión Global</a:t>
          </a:r>
          <a:endParaRPr lang="es-CO" dirty="0"/>
        </a:p>
      </dgm:t>
    </dgm:pt>
    <dgm:pt modelId="{B03C7010-341C-4467-81CD-C07BDFD600CB}" type="parTrans" cxnId="{ACC478FD-3A4D-4E14-ADD2-9B30750D4FBB}">
      <dgm:prSet/>
      <dgm:spPr/>
      <dgm:t>
        <a:bodyPr/>
        <a:lstStyle/>
        <a:p>
          <a:endParaRPr lang="es-CO"/>
        </a:p>
      </dgm:t>
    </dgm:pt>
    <dgm:pt modelId="{FD2A4108-EC60-4383-B709-85B1A64CCD6B}" type="sibTrans" cxnId="{ACC478FD-3A4D-4E14-ADD2-9B30750D4FBB}">
      <dgm:prSet/>
      <dgm:spPr/>
      <dgm:t>
        <a:bodyPr/>
        <a:lstStyle/>
        <a:p>
          <a:endParaRPr lang="es-CO"/>
        </a:p>
      </dgm:t>
    </dgm:pt>
    <dgm:pt modelId="{F163D3E2-44A3-4234-AA9E-14CFC5F409C9}">
      <dgm:prSet phldrT="[Texto]"/>
      <dgm:spPr/>
      <dgm:t>
        <a:bodyPr/>
        <a:lstStyle/>
        <a:p>
          <a:r>
            <a:rPr lang="es-ES" b="1" dirty="0" smtClean="0"/>
            <a:t>Acuerdos y/o alianzas (nuevos mercados)</a:t>
          </a:r>
          <a:endParaRPr lang="es-CO" dirty="0"/>
        </a:p>
      </dgm:t>
    </dgm:pt>
    <dgm:pt modelId="{207ACF4C-4F91-4897-807A-E5AAD2177D6C}" type="parTrans" cxnId="{7D9CCF7B-0063-4B3F-8450-D07920C0AF0B}">
      <dgm:prSet/>
      <dgm:spPr/>
      <dgm:t>
        <a:bodyPr/>
        <a:lstStyle/>
        <a:p>
          <a:endParaRPr lang="es-CO"/>
        </a:p>
      </dgm:t>
    </dgm:pt>
    <dgm:pt modelId="{52F5E996-2BAE-4FAC-BE17-1C6F9A52BC85}" type="sibTrans" cxnId="{7D9CCF7B-0063-4B3F-8450-D07920C0AF0B}">
      <dgm:prSet/>
      <dgm:spPr/>
      <dgm:t>
        <a:bodyPr/>
        <a:lstStyle/>
        <a:p>
          <a:endParaRPr lang="es-CO"/>
        </a:p>
      </dgm:t>
    </dgm:pt>
    <dgm:pt modelId="{3154E018-0ADC-4350-AE26-0E68EA526BD5}">
      <dgm:prSet phldrT="[Texto]"/>
      <dgm:spPr/>
      <dgm:t>
        <a:bodyPr/>
        <a:lstStyle/>
        <a:p>
          <a:r>
            <a:rPr lang="es-CO" b="1" dirty="0" smtClean="0"/>
            <a:t>Desperdicio y mal uso de los recursos </a:t>
          </a:r>
          <a:endParaRPr lang="es-CO" b="1" dirty="0"/>
        </a:p>
      </dgm:t>
    </dgm:pt>
    <dgm:pt modelId="{8311AA42-FDFD-4A8D-AED6-4016C07CBE65}" type="parTrans" cxnId="{3B3E7C69-A8AC-4862-A3E3-8429B5459C94}">
      <dgm:prSet/>
      <dgm:spPr/>
      <dgm:t>
        <a:bodyPr/>
        <a:lstStyle/>
        <a:p>
          <a:endParaRPr lang="es-CO"/>
        </a:p>
      </dgm:t>
    </dgm:pt>
    <dgm:pt modelId="{C3C42348-2D4D-4808-B2BE-4569E22C0040}" type="sibTrans" cxnId="{3B3E7C69-A8AC-4862-A3E3-8429B5459C94}">
      <dgm:prSet/>
      <dgm:spPr/>
      <dgm:t>
        <a:bodyPr/>
        <a:lstStyle/>
        <a:p>
          <a:endParaRPr lang="es-CO"/>
        </a:p>
      </dgm:t>
    </dgm:pt>
    <dgm:pt modelId="{D7D07F46-69CD-4C32-819A-B41A529D96FA}">
      <dgm:prSet phldrT="[Texto]"/>
      <dgm:spPr/>
      <dgm:t>
        <a:bodyPr/>
        <a:lstStyle/>
        <a:p>
          <a:r>
            <a:rPr lang="es-CO" b="1" dirty="0" smtClean="0"/>
            <a:t>Estudio de Mercado inexistente</a:t>
          </a:r>
          <a:endParaRPr lang="es-CO" b="1" dirty="0"/>
        </a:p>
      </dgm:t>
    </dgm:pt>
    <dgm:pt modelId="{CD388201-BAF3-4FC5-9880-03F6DBDBA213}" type="sibTrans" cxnId="{835A4966-C50F-400B-9AAC-8790D722F015}">
      <dgm:prSet/>
      <dgm:spPr/>
      <dgm:t>
        <a:bodyPr/>
        <a:lstStyle/>
        <a:p>
          <a:endParaRPr lang="es-CO"/>
        </a:p>
      </dgm:t>
    </dgm:pt>
    <dgm:pt modelId="{6F933C9A-7842-4FD8-B846-A9D055AC3215}" type="parTrans" cxnId="{835A4966-C50F-400B-9AAC-8790D722F015}">
      <dgm:prSet/>
      <dgm:spPr/>
      <dgm:t>
        <a:bodyPr/>
        <a:lstStyle/>
        <a:p>
          <a:endParaRPr lang="es-CO"/>
        </a:p>
      </dgm:t>
    </dgm:pt>
    <dgm:pt modelId="{B0B4CCCB-86D5-4B03-AE35-EF63E682F060}">
      <dgm:prSet phldrT="[Texto]"/>
      <dgm:spPr/>
      <dgm:t>
        <a:bodyPr/>
        <a:lstStyle/>
        <a:p>
          <a:r>
            <a:rPr lang="es-CO" b="1" dirty="0" smtClean="0"/>
            <a:t> Mejorar la estructura organizacional</a:t>
          </a:r>
          <a:endParaRPr lang="es-CO" b="1" dirty="0"/>
        </a:p>
      </dgm:t>
    </dgm:pt>
    <dgm:pt modelId="{0E8A8D71-3BBA-41E1-9A73-7C0C363D28BF}" type="parTrans" cxnId="{F50F99C8-E6CD-4D2E-977C-E2ECC7B694C5}">
      <dgm:prSet/>
      <dgm:spPr/>
      <dgm:t>
        <a:bodyPr/>
        <a:lstStyle/>
        <a:p>
          <a:endParaRPr lang="es-CO"/>
        </a:p>
      </dgm:t>
    </dgm:pt>
    <dgm:pt modelId="{AF4BADA3-EBC9-4C11-A0A9-5A185C19EF86}" type="sibTrans" cxnId="{F50F99C8-E6CD-4D2E-977C-E2ECC7B694C5}">
      <dgm:prSet/>
      <dgm:spPr/>
      <dgm:t>
        <a:bodyPr/>
        <a:lstStyle/>
        <a:p>
          <a:endParaRPr lang="es-CO"/>
        </a:p>
      </dgm:t>
    </dgm:pt>
    <dgm:pt modelId="{0DFF6E04-3F13-4D32-B608-BE1649167E8A}">
      <dgm:prSet phldrT="[Texto]"/>
      <dgm:spPr/>
      <dgm:t>
        <a:bodyPr/>
        <a:lstStyle/>
        <a:p>
          <a:r>
            <a:rPr lang="es-CO" dirty="0" smtClean="0"/>
            <a:t>Control contable y financiero inadecuado</a:t>
          </a:r>
          <a:endParaRPr lang="es-CO" dirty="0"/>
        </a:p>
      </dgm:t>
    </dgm:pt>
    <dgm:pt modelId="{F300A7DD-A77B-4CFE-8907-5ED2626F8267}" type="parTrans" cxnId="{0F9E2CF6-82F7-4096-8C69-656256BBAFB1}">
      <dgm:prSet/>
      <dgm:spPr/>
      <dgm:t>
        <a:bodyPr/>
        <a:lstStyle/>
        <a:p>
          <a:endParaRPr lang="es-CO"/>
        </a:p>
      </dgm:t>
    </dgm:pt>
    <dgm:pt modelId="{C601DA88-FF41-4DBF-994E-DF9BC8902824}" type="sibTrans" cxnId="{0F9E2CF6-82F7-4096-8C69-656256BBAFB1}">
      <dgm:prSet/>
      <dgm:spPr/>
      <dgm:t>
        <a:bodyPr/>
        <a:lstStyle/>
        <a:p>
          <a:endParaRPr lang="es-CO"/>
        </a:p>
      </dgm:t>
    </dgm:pt>
    <dgm:pt modelId="{DB5FFF5E-8589-4A02-98D0-1A832C34FDA5}">
      <dgm:prSet phldrT="[Texto]"/>
      <dgm:spPr/>
      <dgm:t>
        <a:bodyPr/>
        <a:lstStyle/>
        <a:p>
          <a:endParaRPr lang="es-CO" dirty="0"/>
        </a:p>
      </dgm:t>
    </dgm:pt>
    <dgm:pt modelId="{F91A6861-C874-42DF-9100-6D388B19893E}" type="parTrans" cxnId="{32C6212F-02D9-4DBE-8B2B-94A7F5587835}">
      <dgm:prSet/>
      <dgm:spPr/>
      <dgm:t>
        <a:bodyPr/>
        <a:lstStyle/>
        <a:p>
          <a:endParaRPr lang="es-CO"/>
        </a:p>
      </dgm:t>
    </dgm:pt>
    <dgm:pt modelId="{A81D4988-0415-46BA-974E-78384894C416}" type="sibTrans" cxnId="{32C6212F-02D9-4DBE-8B2B-94A7F5587835}">
      <dgm:prSet/>
      <dgm:spPr/>
      <dgm:t>
        <a:bodyPr/>
        <a:lstStyle/>
        <a:p>
          <a:endParaRPr lang="es-CO"/>
        </a:p>
      </dgm:t>
    </dgm:pt>
    <dgm:pt modelId="{B61BD857-E1F4-483A-9CD9-198500057B42}">
      <dgm:prSet phldrT="[Texto]"/>
      <dgm:spPr/>
      <dgm:t>
        <a:bodyPr/>
        <a:lstStyle/>
        <a:p>
          <a:r>
            <a:rPr lang="es-CO" dirty="0" smtClean="0"/>
            <a:t>Inexistencia de Plan de Marketing y Publicidad</a:t>
          </a:r>
          <a:endParaRPr lang="es-CO" dirty="0"/>
        </a:p>
      </dgm:t>
    </dgm:pt>
    <dgm:pt modelId="{D902E133-9146-4533-8171-500EA4BB20BC}" type="parTrans" cxnId="{76AA4F6A-ACF7-4E1B-92BC-BD88F257CED3}">
      <dgm:prSet/>
      <dgm:spPr/>
      <dgm:t>
        <a:bodyPr/>
        <a:lstStyle/>
        <a:p>
          <a:endParaRPr lang="es-CO"/>
        </a:p>
      </dgm:t>
    </dgm:pt>
    <dgm:pt modelId="{73B533ED-2CB3-4C3D-A6F2-7F7763F335FE}" type="sibTrans" cxnId="{76AA4F6A-ACF7-4E1B-92BC-BD88F257CED3}">
      <dgm:prSet/>
      <dgm:spPr/>
      <dgm:t>
        <a:bodyPr/>
        <a:lstStyle/>
        <a:p>
          <a:endParaRPr lang="es-CO"/>
        </a:p>
      </dgm:t>
    </dgm:pt>
    <dgm:pt modelId="{550415FF-BD67-416C-99BE-7764C6D1E474}" type="pres">
      <dgm:prSet presAssocID="{63FA3B7C-B4B3-499D-90C2-77C8927E5EB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984B2295-48B4-4DF4-9D0F-405A6255DADB}" type="pres">
      <dgm:prSet presAssocID="{DF18DCF5-02C9-4F71-BF24-4463EE322FDA}" presName="composite" presStyleCnt="0"/>
      <dgm:spPr/>
    </dgm:pt>
    <dgm:pt modelId="{DEA619B3-38F2-41B3-8378-71AA7EF99EF9}" type="pres">
      <dgm:prSet presAssocID="{DF18DCF5-02C9-4F71-BF24-4463EE322FDA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E5F46F49-3064-4256-BF46-31FAE970EBCF}" type="pres">
      <dgm:prSet presAssocID="{DF18DCF5-02C9-4F71-BF24-4463EE322FDA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7F050968-AF87-4367-A093-A83D662B5613}" type="pres">
      <dgm:prSet presAssocID="{7CA4EDFC-04A2-4D53-912B-EA5CD5B0D6F6}" presName="space" presStyleCnt="0"/>
      <dgm:spPr/>
    </dgm:pt>
    <dgm:pt modelId="{F564685F-3ADB-4CE5-A866-1EAB9A3858E8}" type="pres">
      <dgm:prSet presAssocID="{E5413A47-4EFB-49F0-B432-7859AE06DA08}" presName="composite" presStyleCnt="0"/>
      <dgm:spPr/>
    </dgm:pt>
    <dgm:pt modelId="{C8B71AE2-0C2E-4D8E-861B-BE8C113C1596}" type="pres">
      <dgm:prSet presAssocID="{E5413A47-4EFB-49F0-B432-7859AE06DA08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FD20697D-02E4-4525-8BD6-14AC3752939E}" type="pres">
      <dgm:prSet presAssocID="{E5413A47-4EFB-49F0-B432-7859AE06DA08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355ECA88-4437-47D3-A0E6-8606AC15EC93}" type="pres">
      <dgm:prSet presAssocID="{8A04601A-5844-400F-85B0-7555B14011EE}" presName="space" presStyleCnt="0"/>
      <dgm:spPr/>
    </dgm:pt>
    <dgm:pt modelId="{512DFF0F-0D3A-48D1-8BE0-B9D8EEA0DE70}" type="pres">
      <dgm:prSet presAssocID="{4CF8AAD4-6517-4885-B525-E3684FDB9D87}" presName="composite" presStyleCnt="0"/>
      <dgm:spPr/>
    </dgm:pt>
    <dgm:pt modelId="{DF99BB87-66B6-4F15-8178-F736BF7AB01C}" type="pres">
      <dgm:prSet presAssocID="{4CF8AAD4-6517-4885-B525-E3684FDB9D87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6DB4E0B9-7B3E-4002-9810-E34B9E6A9A0A}" type="pres">
      <dgm:prSet presAssocID="{4CF8AAD4-6517-4885-B525-E3684FDB9D87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FF368C2C-8AC3-4A81-952D-85A0D8AF5A0A}" srcId="{63FA3B7C-B4B3-499D-90C2-77C8927E5EB9}" destId="{E5413A47-4EFB-49F0-B432-7859AE06DA08}" srcOrd="1" destOrd="0" parTransId="{5A8172BB-0D74-4710-B7C6-3467870FDDB1}" sibTransId="{8A04601A-5844-400F-85B0-7555B14011EE}"/>
    <dgm:cxn modelId="{ACC478FD-3A4D-4E14-ADD2-9B30750D4FBB}" srcId="{DF18DCF5-02C9-4F71-BF24-4463EE322FDA}" destId="{D468E817-FFE0-4E15-A3F3-52FCDE352C1B}" srcOrd="1" destOrd="0" parTransId="{B03C7010-341C-4467-81CD-C07BDFD600CB}" sibTransId="{FD2A4108-EC60-4383-B709-85B1A64CCD6B}"/>
    <dgm:cxn modelId="{0F9E2CF6-82F7-4096-8C69-656256BBAFB1}" srcId="{4CF8AAD4-6517-4885-B525-E3684FDB9D87}" destId="{0DFF6E04-3F13-4D32-B608-BE1649167E8A}" srcOrd="1" destOrd="0" parTransId="{F300A7DD-A77B-4CFE-8907-5ED2626F8267}" sibTransId="{C601DA88-FF41-4DBF-994E-DF9BC8902824}"/>
    <dgm:cxn modelId="{56C1E3E1-DAE5-43F9-8408-A787EBAA6808}" type="presOf" srcId="{DB5FFF5E-8589-4A02-98D0-1A832C34FDA5}" destId="{6DB4E0B9-7B3E-4002-9810-E34B9E6A9A0A}" srcOrd="0" destOrd="3" presId="urn:microsoft.com/office/officeart/2005/8/layout/hList1"/>
    <dgm:cxn modelId="{D4D2D283-01A8-47C4-BF5C-3392489F447F}" type="presOf" srcId="{0DFF6E04-3F13-4D32-B608-BE1649167E8A}" destId="{6DB4E0B9-7B3E-4002-9810-E34B9E6A9A0A}" srcOrd="0" destOrd="1" presId="urn:microsoft.com/office/officeart/2005/8/layout/hList1"/>
    <dgm:cxn modelId="{F50F99C8-E6CD-4D2E-977C-E2ECC7B694C5}" srcId="{E5413A47-4EFB-49F0-B432-7859AE06DA08}" destId="{B0B4CCCB-86D5-4B03-AE35-EF63E682F060}" srcOrd="3" destOrd="0" parTransId="{0E8A8D71-3BBA-41E1-9A73-7C0C363D28BF}" sibTransId="{AF4BADA3-EBC9-4C11-A0A9-5A185C19EF86}"/>
    <dgm:cxn modelId="{D3FBA873-C7F6-4727-A345-1E240E9C7AF1}" type="presOf" srcId="{B0B4CCCB-86D5-4B03-AE35-EF63E682F060}" destId="{FD20697D-02E4-4525-8BD6-14AC3752939E}" srcOrd="0" destOrd="3" presId="urn:microsoft.com/office/officeart/2005/8/layout/hList1"/>
    <dgm:cxn modelId="{3B3E7C69-A8AC-4862-A3E3-8429B5459C94}" srcId="{E5413A47-4EFB-49F0-B432-7859AE06DA08}" destId="{3154E018-0ADC-4350-AE26-0E68EA526BD5}" srcOrd="1" destOrd="0" parTransId="{8311AA42-FDFD-4A8D-AED6-4016C07CBE65}" sibTransId="{C3C42348-2D4D-4808-B2BE-4569E22C0040}"/>
    <dgm:cxn modelId="{43CE56CC-1DA2-4EC1-8BA7-5C96284AA602}" type="presOf" srcId="{4CF8AAD4-6517-4885-B525-E3684FDB9D87}" destId="{DF99BB87-66B6-4F15-8178-F736BF7AB01C}" srcOrd="0" destOrd="0" presId="urn:microsoft.com/office/officeart/2005/8/layout/hList1"/>
    <dgm:cxn modelId="{835A4966-C50F-400B-9AAC-8790D722F015}" srcId="{E5413A47-4EFB-49F0-B432-7859AE06DA08}" destId="{D7D07F46-69CD-4C32-819A-B41A529D96FA}" srcOrd="2" destOrd="0" parTransId="{6F933C9A-7842-4FD8-B846-A9D055AC3215}" sibTransId="{CD388201-BAF3-4FC5-9880-03F6DBDBA213}"/>
    <dgm:cxn modelId="{5B2FCB0F-3A4E-479E-9D1C-0887A6FC67D6}" type="presOf" srcId="{F163D3E2-44A3-4234-AA9E-14CFC5F409C9}" destId="{E5F46F49-3064-4256-BF46-31FAE970EBCF}" srcOrd="0" destOrd="2" presId="urn:microsoft.com/office/officeart/2005/8/layout/hList1"/>
    <dgm:cxn modelId="{C2818AD5-978A-49D8-926E-35DF6FED458F}" srcId="{DF18DCF5-02C9-4F71-BF24-4463EE322FDA}" destId="{782B1A90-D8E1-4997-BEC6-9FFA1424F728}" srcOrd="0" destOrd="0" parTransId="{14A7C4C9-6E05-414D-892E-DD76477C07C4}" sibTransId="{73426910-6D50-42C4-AAB4-5BD6655BD0E2}"/>
    <dgm:cxn modelId="{2C7486FC-C7BB-42BC-9D6B-100BDCBEBCCD}" type="presOf" srcId="{3154E018-0ADC-4350-AE26-0E68EA526BD5}" destId="{FD20697D-02E4-4525-8BD6-14AC3752939E}" srcOrd="0" destOrd="1" presId="urn:microsoft.com/office/officeart/2005/8/layout/hList1"/>
    <dgm:cxn modelId="{B3C9B939-BB3A-4A4B-8AB7-E851FADBDA3B}" type="presOf" srcId="{D468E817-FFE0-4E15-A3F3-52FCDE352C1B}" destId="{E5F46F49-3064-4256-BF46-31FAE970EBCF}" srcOrd="0" destOrd="1" presId="urn:microsoft.com/office/officeart/2005/8/layout/hList1"/>
    <dgm:cxn modelId="{789ADFD3-0654-458F-A753-48205665A27B}" type="presOf" srcId="{203BAD62-1ABD-404F-A12F-35BFA9375917}" destId="{FD20697D-02E4-4525-8BD6-14AC3752939E}" srcOrd="0" destOrd="0" presId="urn:microsoft.com/office/officeart/2005/8/layout/hList1"/>
    <dgm:cxn modelId="{229ECE19-556A-4BC7-A7BD-B432CA2D537D}" srcId="{DF18DCF5-02C9-4F71-BF24-4463EE322FDA}" destId="{15B0A172-7EA7-4C39-B56A-103BB6D7CFCC}" srcOrd="3" destOrd="0" parTransId="{6C85DE63-2672-4908-A4E2-F5D48B8E8699}" sibTransId="{46471C9C-11FA-4D3A-AC6E-8A31CD5DEFC9}"/>
    <dgm:cxn modelId="{D66885C9-EE17-4A23-872E-ADF42DD5E224}" type="presOf" srcId="{15B0A172-7EA7-4C39-B56A-103BB6D7CFCC}" destId="{E5F46F49-3064-4256-BF46-31FAE970EBCF}" srcOrd="0" destOrd="3" presId="urn:microsoft.com/office/officeart/2005/8/layout/hList1"/>
    <dgm:cxn modelId="{44EA78FC-5C33-4FAA-AB9A-31943729F3DD}" type="presOf" srcId="{D7D07F46-69CD-4C32-819A-B41A529D96FA}" destId="{FD20697D-02E4-4525-8BD6-14AC3752939E}" srcOrd="0" destOrd="2" presId="urn:microsoft.com/office/officeart/2005/8/layout/hList1"/>
    <dgm:cxn modelId="{75D9C266-D89D-4777-98AC-16396EB18770}" type="presOf" srcId="{A63D8345-11E0-44A3-AAA6-3833A5AD92A6}" destId="{6DB4E0B9-7B3E-4002-9810-E34B9E6A9A0A}" srcOrd="0" destOrd="0" presId="urn:microsoft.com/office/officeart/2005/8/layout/hList1"/>
    <dgm:cxn modelId="{815A68B3-5B74-4D50-BF43-57CF6412AACA}" srcId="{63FA3B7C-B4B3-499D-90C2-77C8927E5EB9}" destId="{DF18DCF5-02C9-4F71-BF24-4463EE322FDA}" srcOrd="0" destOrd="0" parTransId="{B615B314-6805-4ECD-8AFA-A5A408EF0C92}" sibTransId="{7CA4EDFC-04A2-4D53-912B-EA5CD5B0D6F6}"/>
    <dgm:cxn modelId="{2791A961-3B5C-4112-B1A0-0290E80D9A9C}" type="presOf" srcId="{63FA3B7C-B4B3-499D-90C2-77C8927E5EB9}" destId="{550415FF-BD67-416C-99BE-7764C6D1E474}" srcOrd="0" destOrd="0" presId="urn:microsoft.com/office/officeart/2005/8/layout/hList1"/>
    <dgm:cxn modelId="{9FDA9AF1-8757-48C3-B213-F2CC93F4FF22}" srcId="{63FA3B7C-B4B3-499D-90C2-77C8927E5EB9}" destId="{4CF8AAD4-6517-4885-B525-E3684FDB9D87}" srcOrd="2" destOrd="0" parTransId="{019D467A-8757-4B6B-B992-8284D105EE48}" sibTransId="{E6CE3241-027E-4899-9F66-C6119AEADEF6}"/>
    <dgm:cxn modelId="{32D4077B-B0A5-467F-9CE1-A3B4563AE8B1}" type="presOf" srcId="{DF18DCF5-02C9-4F71-BF24-4463EE322FDA}" destId="{DEA619B3-38F2-41B3-8378-71AA7EF99EF9}" srcOrd="0" destOrd="0" presId="urn:microsoft.com/office/officeart/2005/8/layout/hList1"/>
    <dgm:cxn modelId="{7D9CCF7B-0063-4B3F-8450-D07920C0AF0B}" srcId="{DF18DCF5-02C9-4F71-BF24-4463EE322FDA}" destId="{F163D3E2-44A3-4234-AA9E-14CFC5F409C9}" srcOrd="2" destOrd="0" parTransId="{207ACF4C-4F91-4897-807A-E5AAD2177D6C}" sibTransId="{52F5E996-2BAE-4FAC-BE17-1C6F9A52BC85}"/>
    <dgm:cxn modelId="{C2A1535C-DC74-4E7B-8B0E-92F9766F95D8}" type="presOf" srcId="{B61BD857-E1F4-483A-9CD9-198500057B42}" destId="{6DB4E0B9-7B3E-4002-9810-E34B9E6A9A0A}" srcOrd="0" destOrd="2" presId="urn:microsoft.com/office/officeart/2005/8/layout/hList1"/>
    <dgm:cxn modelId="{B9D8460E-3D8D-44D5-968B-A53D65C77DBF}" srcId="{E5413A47-4EFB-49F0-B432-7859AE06DA08}" destId="{203BAD62-1ABD-404F-A12F-35BFA9375917}" srcOrd="0" destOrd="0" parTransId="{C97F016F-85FF-41F9-845C-35DF24E8FF8E}" sibTransId="{5B825482-FADE-4612-97A2-FC2857368173}"/>
    <dgm:cxn modelId="{32C6212F-02D9-4DBE-8B2B-94A7F5587835}" srcId="{4CF8AAD4-6517-4885-B525-E3684FDB9D87}" destId="{DB5FFF5E-8589-4A02-98D0-1A832C34FDA5}" srcOrd="3" destOrd="0" parTransId="{F91A6861-C874-42DF-9100-6D388B19893E}" sibTransId="{A81D4988-0415-46BA-974E-78384894C416}"/>
    <dgm:cxn modelId="{4DD235D6-59E0-4BC5-8FE2-E0ABEA024DDC}" type="presOf" srcId="{782B1A90-D8E1-4997-BEC6-9FFA1424F728}" destId="{E5F46F49-3064-4256-BF46-31FAE970EBCF}" srcOrd="0" destOrd="0" presId="urn:microsoft.com/office/officeart/2005/8/layout/hList1"/>
    <dgm:cxn modelId="{449274D1-69A3-49D6-86B6-FF184D6E8992}" srcId="{4CF8AAD4-6517-4885-B525-E3684FDB9D87}" destId="{A63D8345-11E0-44A3-AAA6-3833A5AD92A6}" srcOrd="0" destOrd="0" parTransId="{1EAAA07D-EC7E-49A1-8D1C-79DE83345188}" sibTransId="{A0C2846D-F5BF-48CF-86C6-F52A975A953D}"/>
    <dgm:cxn modelId="{76AA4F6A-ACF7-4E1B-92BC-BD88F257CED3}" srcId="{4CF8AAD4-6517-4885-B525-E3684FDB9D87}" destId="{B61BD857-E1F4-483A-9CD9-198500057B42}" srcOrd="2" destOrd="0" parTransId="{D902E133-9146-4533-8171-500EA4BB20BC}" sibTransId="{73B533ED-2CB3-4C3D-A6F2-7F7763F335FE}"/>
    <dgm:cxn modelId="{21B7A8F9-CF5F-4EB6-A5F6-6370BF0EDB69}" type="presOf" srcId="{E5413A47-4EFB-49F0-B432-7859AE06DA08}" destId="{C8B71AE2-0C2E-4D8E-861B-BE8C113C1596}" srcOrd="0" destOrd="0" presId="urn:microsoft.com/office/officeart/2005/8/layout/hList1"/>
    <dgm:cxn modelId="{F10D7206-D79D-494D-9D06-37C98A4C834D}" type="presParOf" srcId="{550415FF-BD67-416C-99BE-7764C6D1E474}" destId="{984B2295-48B4-4DF4-9D0F-405A6255DADB}" srcOrd="0" destOrd="0" presId="urn:microsoft.com/office/officeart/2005/8/layout/hList1"/>
    <dgm:cxn modelId="{152B660C-6C7F-4BA4-8B28-E3BAC15BE804}" type="presParOf" srcId="{984B2295-48B4-4DF4-9D0F-405A6255DADB}" destId="{DEA619B3-38F2-41B3-8378-71AA7EF99EF9}" srcOrd="0" destOrd="0" presId="urn:microsoft.com/office/officeart/2005/8/layout/hList1"/>
    <dgm:cxn modelId="{1B3C2FBB-6365-42C9-8889-5EBD099A5811}" type="presParOf" srcId="{984B2295-48B4-4DF4-9D0F-405A6255DADB}" destId="{E5F46F49-3064-4256-BF46-31FAE970EBCF}" srcOrd="1" destOrd="0" presId="urn:microsoft.com/office/officeart/2005/8/layout/hList1"/>
    <dgm:cxn modelId="{54EF898B-C91A-4787-B9A0-47E7B55EC3F8}" type="presParOf" srcId="{550415FF-BD67-416C-99BE-7764C6D1E474}" destId="{7F050968-AF87-4367-A093-A83D662B5613}" srcOrd="1" destOrd="0" presId="urn:microsoft.com/office/officeart/2005/8/layout/hList1"/>
    <dgm:cxn modelId="{8C7912D6-5144-4B3E-8E92-90AA561297C7}" type="presParOf" srcId="{550415FF-BD67-416C-99BE-7764C6D1E474}" destId="{F564685F-3ADB-4CE5-A866-1EAB9A3858E8}" srcOrd="2" destOrd="0" presId="urn:microsoft.com/office/officeart/2005/8/layout/hList1"/>
    <dgm:cxn modelId="{EECFECB7-D6D1-4250-9920-5604FC460969}" type="presParOf" srcId="{F564685F-3ADB-4CE5-A866-1EAB9A3858E8}" destId="{C8B71AE2-0C2E-4D8E-861B-BE8C113C1596}" srcOrd="0" destOrd="0" presId="urn:microsoft.com/office/officeart/2005/8/layout/hList1"/>
    <dgm:cxn modelId="{EC89522F-3862-4FC0-8CAA-B5BD36E26A45}" type="presParOf" srcId="{F564685F-3ADB-4CE5-A866-1EAB9A3858E8}" destId="{FD20697D-02E4-4525-8BD6-14AC3752939E}" srcOrd="1" destOrd="0" presId="urn:microsoft.com/office/officeart/2005/8/layout/hList1"/>
    <dgm:cxn modelId="{9DCCCB5B-7CC3-423D-95DA-E14E28817561}" type="presParOf" srcId="{550415FF-BD67-416C-99BE-7764C6D1E474}" destId="{355ECA88-4437-47D3-A0E6-8606AC15EC93}" srcOrd="3" destOrd="0" presId="urn:microsoft.com/office/officeart/2005/8/layout/hList1"/>
    <dgm:cxn modelId="{F9FE9B0B-A09A-4626-9651-50A14575C6DC}" type="presParOf" srcId="{550415FF-BD67-416C-99BE-7764C6D1E474}" destId="{512DFF0F-0D3A-48D1-8BE0-B9D8EEA0DE70}" srcOrd="4" destOrd="0" presId="urn:microsoft.com/office/officeart/2005/8/layout/hList1"/>
    <dgm:cxn modelId="{6C8DC4F0-B3B3-441D-BF40-4192CBD2D406}" type="presParOf" srcId="{512DFF0F-0D3A-48D1-8BE0-B9D8EEA0DE70}" destId="{DF99BB87-66B6-4F15-8178-F736BF7AB01C}" srcOrd="0" destOrd="0" presId="urn:microsoft.com/office/officeart/2005/8/layout/hList1"/>
    <dgm:cxn modelId="{FAF6205B-B3E6-41BC-8FF2-E06E61AE4EAA}" type="presParOf" srcId="{512DFF0F-0D3A-48D1-8BE0-B9D8EEA0DE70}" destId="{6DB4E0B9-7B3E-4002-9810-E34B9E6A9A0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D9661E7-6741-4485-9849-0DFDEFE92B86}" type="doc">
      <dgm:prSet loTypeId="urn:microsoft.com/office/officeart/2005/8/layout/cycle5" loCatId="cycl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7CDB0E2D-11D2-4C19-B04E-EEA52686DF89}">
      <dgm:prSet phldrT="[Text]" custT="1"/>
      <dgm:spPr/>
      <dgm:t>
        <a:bodyPr/>
        <a:lstStyle/>
        <a:p>
          <a:pPr algn="ctr"/>
          <a:r>
            <a:rPr lang="es-ES_tradnl" sz="1400" dirty="0" smtClean="0"/>
            <a:t>Investigar la estructura teórica de la Planeación Estratégica, </a:t>
          </a:r>
          <a:r>
            <a:rPr lang="es-ES_tradnl" sz="1400" dirty="0" err="1" smtClean="0"/>
            <a:t>Balanced</a:t>
          </a:r>
          <a:r>
            <a:rPr lang="es-ES_tradnl" sz="1400" dirty="0" smtClean="0"/>
            <a:t> </a:t>
          </a:r>
          <a:r>
            <a:rPr lang="es-ES_tradnl" sz="1400" dirty="0" err="1" smtClean="0"/>
            <a:t>Scord</a:t>
          </a:r>
          <a:r>
            <a:rPr lang="es-ES_tradnl" sz="1400" dirty="0" smtClean="0"/>
            <a:t> </a:t>
          </a:r>
          <a:r>
            <a:rPr lang="es-ES_tradnl" sz="1400" dirty="0" err="1" smtClean="0"/>
            <a:t>Card</a:t>
          </a:r>
          <a:r>
            <a:rPr lang="es-ES_tradnl" sz="1400" dirty="0" smtClean="0"/>
            <a:t> y CRM.</a:t>
          </a:r>
          <a:endParaRPr lang="es-EC" sz="1400" b="1" dirty="0"/>
        </a:p>
      </dgm:t>
    </dgm:pt>
    <dgm:pt modelId="{35C24C90-5E10-49AB-81A3-92EB01E7C928}" type="parTrans" cxnId="{F193FA6D-466A-4943-9AF9-0248924E09CB}">
      <dgm:prSet/>
      <dgm:spPr/>
      <dgm:t>
        <a:bodyPr/>
        <a:lstStyle/>
        <a:p>
          <a:endParaRPr lang="es-EC" sz="2800">
            <a:solidFill>
              <a:schemeClr val="tx1"/>
            </a:solidFill>
          </a:endParaRPr>
        </a:p>
      </dgm:t>
    </dgm:pt>
    <dgm:pt modelId="{83F075DF-4D46-4A14-AB0F-02DACD1761BE}" type="sibTrans" cxnId="{F193FA6D-466A-4943-9AF9-0248924E09CB}">
      <dgm:prSet/>
      <dgm:spPr/>
      <dgm:t>
        <a:bodyPr/>
        <a:lstStyle/>
        <a:p>
          <a:endParaRPr lang="es-EC" sz="2800" dirty="0">
            <a:solidFill>
              <a:schemeClr val="tx1"/>
            </a:solidFill>
          </a:endParaRPr>
        </a:p>
      </dgm:t>
    </dgm:pt>
    <dgm:pt modelId="{C7811C61-1A4C-4838-9E96-7CDFE1940B39}">
      <dgm:prSet phldrT="[Text]" custT="1"/>
      <dgm:spPr/>
      <dgm:t>
        <a:bodyPr/>
        <a:lstStyle/>
        <a:p>
          <a:pPr algn="just"/>
          <a:r>
            <a:rPr lang="es-ES_tradnl" sz="1200" dirty="0" smtClean="0"/>
            <a:t>Realizar el diagnóstico situacional de la empresa TECNA BY DITECSA, su planificación actual y la prestación de sus servicios que tienen relación con el funcionamiento de la entidad. </a:t>
          </a:r>
          <a:endParaRPr lang="es-EC" sz="1200" b="1" dirty="0"/>
        </a:p>
      </dgm:t>
    </dgm:pt>
    <dgm:pt modelId="{90BE687B-6592-4972-A9D7-F0FAB1C858FF}" type="parTrans" cxnId="{DD409DDA-656A-4AF4-AD75-4CA390913FB0}">
      <dgm:prSet/>
      <dgm:spPr/>
      <dgm:t>
        <a:bodyPr/>
        <a:lstStyle/>
        <a:p>
          <a:endParaRPr lang="es-EC" sz="2800">
            <a:solidFill>
              <a:schemeClr val="tx1"/>
            </a:solidFill>
          </a:endParaRPr>
        </a:p>
      </dgm:t>
    </dgm:pt>
    <dgm:pt modelId="{0F8F86C3-EEA1-4862-A4CA-20947AD65AD4}" type="sibTrans" cxnId="{DD409DDA-656A-4AF4-AD75-4CA390913FB0}">
      <dgm:prSet/>
      <dgm:spPr/>
      <dgm:t>
        <a:bodyPr/>
        <a:lstStyle/>
        <a:p>
          <a:endParaRPr lang="es-EC" sz="2800" dirty="0">
            <a:solidFill>
              <a:schemeClr val="tx1"/>
            </a:solidFill>
          </a:endParaRPr>
        </a:p>
      </dgm:t>
    </dgm:pt>
    <dgm:pt modelId="{229A4E03-1AD8-4A57-A8FF-A5750DB4F53E}">
      <dgm:prSet phldrT="[Text]" custT="1"/>
      <dgm:spPr/>
      <dgm:t>
        <a:bodyPr/>
        <a:lstStyle/>
        <a:p>
          <a:r>
            <a:rPr lang="es-EC" sz="1400" dirty="0" smtClean="0"/>
            <a:t>Establecer el proceso de captación, análisis y retención de clientes a través del sistema CRM. 		</a:t>
          </a:r>
          <a:endParaRPr lang="es-EC" sz="1400" b="1" dirty="0"/>
        </a:p>
      </dgm:t>
    </dgm:pt>
    <dgm:pt modelId="{355E22E9-36B2-478A-AB36-D5667B8BC8BB}" type="parTrans" cxnId="{AA8268A4-FDCC-4879-8853-BDC4B3AE7667}">
      <dgm:prSet/>
      <dgm:spPr/>
      <dgm:t>
        <a:bodyPr/>
        <a:lstStyle/>
        <a:p>
          <a:endParaRPr lang="es-EC" sz="2800">
            <a:solidFill>
              <a:schemeClr val="tx1"/>
            </a:solidFill>
          </a:endParaRPr>
        </a:p>
      </dgm:t>
    </dgm:pt>
    <dgm:pt modelId="{B0F31C4F-F83D-4B12-8978-662B5E697E30}" type="sibTrans" cxnId="{AA8268A4-FDCC-4879-8853-BDC4B3AE7667}">
      <dgm:prSet/>
      <dgm:spPr/>
      <dgm:t>
        <a:bodyPr/>
        <a:lstStyle/>
        <a:p>
          <a:endParaRPr lang="es-EC" sz="2800" dirty="0">
            <a:solidFill>
              <a:schemeClr val="tx1"/>
            </a:solidFill>
          </a:endParaRPr>
        </a:p>
      </dgm:t>
    </dgm:pt>
    <dgm:pt modelId="{739EA275-806C-4055-95A5-53C6BA4E8F54}">
      <dgm:prSet custT="1"/>
      <dgm:spPr/>
      <dgm:t>
        <a:bodyPr/>
        <a:lstStyle/>
        <a:p>
          <a:pPr algn="ctr"/>
          <a:r>
            <a:rPr lang="es-ES_tradnl" sz="1400" dirty="0" smtClean="0"/>
            <a:t>Proponer un modelo de planeación estratégica, basada en </a:t>
          </a:r>
          <a:r>
            <a:rPr lang="es-ES_tradnl" sz="1400" dirty="0" err="1" smtClean="0"/>
            <a:t>Balanced</a:t>
          </a:r>
          <a:r>
            <a:rPr lang="es-ES_tradnl" sz="1400" dirty="0" smtClean="0"/>
            <a:t> Score </a:t>
          </a:r>
          <a:r>
            <a:rPr lang="es-ES_tradnl" sz="1400" dirty="0" err="1" smtClean="0"/>
            <a:t>Card</a:t>
          </a:r>
          <a:r>
            <a:rPr lang="es-ES_tradnl" sz="1400" dirty="0" smtClean="0"/>
            <a:t> para TECNA BY DITECSA. </a:t>
          </a:r>
          <a:endParaRPr lang="es-EC" sz="1400" b="1" dirty="0"/>
        </a:p>
      </dgm:t>
    </dgm:pt>
    <dgm:pt modelId="{C5FF90CC-72E2-4C9C-B984-8D019932D772}" type="parTrans" cxnId="{51CB2C46-DBFC-464C-ACF0-F28EA63386D2}">
      <dgm:prSet/>
      <dgm:spPr/>
      <dgm:t>
        <a:bodyPr/>
        <a:lstStyle/>
        <a:p>
          <a:endParaRPr lang="es-EC" sz="2800">
            <a:solidFill>
              <a:schemeClr val="tx1"/>
            </a:solidFill>
          </a:endParaRPr>
        </a:p>
      </dgm:t>
    </dgm:pt>
    <dgm:pt modelId="{DBE9AA6F-8356-494D-BE31-5BFF1DD8B88F}" type="sibTrans" cxnId="{51CB2C46-DBFC-464C-ACF0-F28EA63386D2}">
      <dgm:prSet/>
      <dgm:spPr/>
      <dgm:t>
        <a:bodyPr/>
        <a:lstStyle/>
        <a:p>
          <a:endParaRPr lang="es-EC" sz="2800" dirty="0">
            <a:solidFill>
              <a:schemeClr val="tx1"/>
            </a:solidFill>
          </a:endParaRPr>
        </a:p>
      </dgm:t>
    </dgm:pt>
    <dgm:pt modelId="{123B7A87-0D3B-4E49-99C3-EF22F84706B0}">
      <dgm:prSet phldrT="[Text]"/>
      <dgm:spPr/>
      <dgm:t>
        <a:bodyPr/>
        <a:lstStyle/>
        <a:p>
          <a:r>
            <a:rPr lang="es-ES_tradnl" dirty="0" smtClean="0"/>
            <a:t>Establecer la viabilidad financiera de la propuesta estratégica de manera óptima, oportuna y convincente.</a:t>
          </a:r>
          <a:endParaRPr lang="es-EC" b="1" dirty="0"/>
        </a:p>
      </dgm:t>
    </dgm:pt>
    <dgm:pt modelId="{A8ED1AFF-70C7-46FD-81F3-33107F4EB652}" type="parTrans" cxnId="{BD587356-A3D0-4963-8639-AEBA9E96DA31}">
      <dgm:prSet/>
      <dgm:spPr/>
      <dgm:t>
        <a:bodyPr/>
        <a:lstStyle/>
        <a:p>
          <a:endParaRPr lang="es-EC"/>
        </a:p>
      </dgm:t>
    </dgm:pt>
    <dgm:pt modelId="{CD1B809D-4016-45E4-8125-C9D26FE80EDA}" type="sibTrans" cxnId="{BD587356-A3D0-4963-8639-AEBA9E96DA31}">
      <dgm:prSet/>
      <dgm:spPr/>
      <dgm:t>
        <a:bodyPr/>
        <a:lstStyle/>
        <a:p>
          <a:endParaRPr lang="es-EC"/>
        </a:p>
      </dgm:t>
    </dgm:pt>
    <dgm:pt modelId="{E983F65D-8BD5-4824-ADF2-B9E4F18FDDDA}" type="pres">
      <dgm:prSet presAssocID="{AD9661E7-6741-4485-9849-0DFDEFE92B8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E586B5C6-E07D-4DF8-A909-FA82B9F0F3F6}" type="pres">
      <dgm:prSet presAssocID="{7CDB0E2D-11D2-4C19-B04E-EEA52686DF89}" presName="node" presStyleLbl="node1" presStyleIdx="0" presStyleCnt="5" custScaleX="171926" custScaleY="120610" custRadScaleRad="94784" custRadScaleInc="-3162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B6F1D35-0F64-4D43-B14C-1D5505E548BF}" type="pres">
      <dgm:prSet presAssocID="{7CDB0E2D-11D2-4C19-B04E-EEA52686DF89}" presName="spNode" presStyleCnt="0"/>
      <dgm:spPr/>
      <dgm:t>
        <a:bodyPr/>
        <a:lstStyle/>
        <a:p>
          <a:endParaRPr lang="es-EC"/>
        </a:p>
      </dgm:t>
    </dgm:pt>
    <dgm:pt modelId="{CC7C81AE-91B4-45DE-8395-63D6E68EE384}" type="pres">
      <dgm:prSet presAssocID="{83F075DF-4D46-4A14-AB0F-02DACD1761BE}" presName="sibTrans" presStyleLbl="sibTrans1D1" presStyleIdx="0" presStyleCnt="5"/>
      <dgm:spPr/>
      <dgm:t>
        <a:bodyPr/>
        <a:lstStyle/>
        <a:p>
          <a:endParaRPr lang="es-EC"/>
        </a:p>
      </dgm:t>
    </dgm:pt>
    <dgm:pt modelId="{A2CA23AE-FE0F-436D-A0B6-02607E604DB6}" type="pres">
      <dgm:prSet presAssocID="{C7811C61-1A4C-4838-9E96-7CDFE1940B39}" presName="node" presStyleLbl="node1" presStyleIdx="1" presStyleCnt="5" custScaleX="156237" custScaleY="177108" custRadScaleRad="151971" custRadScaleInc="3190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A185EF1-9345-4D49-9BD1-4F8FFC04C5E9}" type="pres">
      <dgm:prSet presAssocID="{C7811C61-1A4C-4838-9E96-7CDFE1940B39}" presName="spNode" presStyleCnt="0"/>
      <dgm:spPr/>
      <dgm:t>
        <a:bodyPr/>
        <a:lstStyle/>
        <a:p>
          <a:endParaRPr lang="es-EC"/>
        </a:p>
      </dgm:t>
    </dgm:pt>
    <dgm:pt modelId="{934A644F-F509-42B7-A1F2-636608EBFCB3}" type="pres">
      <dgm:prSet presAssocID="{0F8F86C3-EEA1-4862-A4CA-20947AD65AD4}" presName="sibTrans" presStyleLbl="sibTrans1D1" presStyleIdx="1" presStyleCnt="5"/>
      <dgm:spPr/>
      <dgm:t>
        <a:bodyPr/>
        <a:lstStyle/>
        <a:p>
          <a:endParaRPr lang="es-EC"/>
        </a:p>
      </dgm:t>
    </dgm:pt>
    <dgm:pt modelId="{F356DF42-A5FE-4CB2-8EE7-DE93B97C8B2A}" type="pres">
      <dgm:prSet presAssocID="{229A4E03-1AD8-4A57-A8FF-A5750DB4F53E}" presName="node" presStyleLbl="node1" presStyleIdx="2" presStyleCnt="5" custScaleX="238031" custScaleY="124526" custRadScaleRad="144774" custRadScaleInc="-6790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0CB11ED-716B-40C9-8D99-1B7C747C812A}" type="pres">
      <dgm:prSet presAssocID="{229A4E03-1AD8-4A57-A8FF-A5750DB4F53E}" presName="spNode" presStyleCnt="0"/>
      <dgm:spPr/>
      <dgm:t>
        <a:bodyPr/>
        <a:lstStyle/>
        <a:p>
          <a:endParaRPr lang="es-EC"/>
        </a:p>
      </dgm:t>
    </dgm:pt>
    <dgm:pt modelId="{51FAEFDF-FA49-4E52-AD55-D6984F5DED67}" type="pres">
      <dgm:prSet presAssocID="{B0F31C4F-F83D-4B12-8978-662B5E697E30}" presName="sibTrans" presStyleLbl="sibTrans1D1" presStyleIdx="2" presStyleCnt="5"/>
      <dgm:spPr/>
      <dgm:t>
        <a:bodyPr/>
        <a:lstStyle/>
        <a:p>
          <a:endParaRPr lang="es-EC"/>
        </a:p>
      </dgm:t>
    </dgm:pt>
    <dgm:pt modelId="{D8CF6C19-026E-479A-9170-17CC0E708F22}" type="pres">
      <dgm:prSet presAssocID="{739EA275-806C-4055-95A5-53C6BA4E8F54}" presName="node" presStyleLbl="node1" presStyleIdx="3" presStyleCnt="5" custScaleX="220767" custScaleY="103562" custRadScaleRad="148883" custRadScaleInc="9073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4F1E0B0-B503-4607-8061-D5167FB99F79}" type="pres">
      <dgm:prSet presAssocID="{739EA275-806C-4055-95A5-53C6BA4E8F54}" presName="spNode" presStyleCnt="0"/>
      <dgm:spPr/>
      <dgm:t>
        <a:bodyPr/>
        <a:lstStyle/>
        <a:p>
          <a:endParaRPr lang="es-EC"/>
        </a:p>
      </dgm:t>
    </dgm:pt>
    <dgm:pt modelId="{705CF33D-EAFD-4CAD-B10F-416D1D725FAA}" type="pres">
      <dgm:prSet presAssocID="{DBE9AA6F-8356-494D-BE31-5BFF1DD8B88F}" presName="sibTrans" presStyleLbl="sibTrans1D1" presStyleIdx="3" presStyleCnt="5"/>
      <dgm:spPr/>
      <dgm:t>
        <a:bodyPr/>
        <a:lstStyle/>
        <a:p>
          <a:endParaRPr lang="es-EC"/>
        </a:p>
      </dgm:t>
    </dgm:pt>
    <dgm:pt modelId="{78A91C5B-74A8-4C00-A7F8-B90DD48F8888}" type="pres">
      <dgm:prSet presAssocID="{123B7A87-0D3B-4E49-99C3-EF22F84706B0}" presName="node" presStyleLbl="node1" presStyleIdx="4" presStyleCnt="5" custScaleX="148832" custScaleY="134323" custRadScaleRad="144903" custRadScaleInc="-4324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84396DC-275B-402D-A30E-5B8359B11F7D}" type="pres">
      <dgm:prSet presAssocID="{123B7A87-0D3B-4E49-99C3-EF22F84706B0}" presName="spNode" presStyleCnt="0"/>
      <dgm:spPr/>
      <dgm:t>
        <a:bodyPr/>
        <a:lstStyle/>
        <a:p>
          <a:endParaRPr lang="es-EC"/>
        </a:p>
      </dgm:t>
    </dgm:pt>
    <dgm:pt modelId="{BE986A17-6045-40A9-9B79-9E6EB31A541F}" type="pres">
      <dgm:prSet presAssocID="{CD1B809D-4016-45E4-8125-C9D26FE80EDA}" presName="sibTrans" presStyleLbl="sibTrans1D1" presStyleIdx="4" presStyleCnt="5"/>
      <dgm:spPr/>
      <dgm:t>
        <a:bodyPr/>
        <a:lstStyle/>
        <a:p>
          <a:endParaRPr lang="es-EC"/>
        </a:p>
      </dgm:t>
    </dgm:pt>
  </dgm:ptLst>
  <dgm:cxnLst>
    <dgm:cxn modelId="{B17C4E84-0977-48E7-98A0-5BD4D7621EDD}" type="presOf" srcId="{AD9661E7-6741-4485-9849-0DFDEFE92B86}" destId="{E983F65D-8BD5-4824-ADF2-B9E4F18FDDDA}" srcOrd="0" destOrd="0" presId="urn:microsoft.com/office/officeart/2005/8/layout/cycle5"/>
    <dgm:cxn modelId="{682CC20F-F060-44CA-9B16-1591D5A54F18}" type="presOf" srcId="{229A4E03-1AD8-4A57-A8FF-A5750DB4F53E}" destId="{F356DF42-A5FE-4CB2-8EE7-DE93B97C8B2A}" srcOrd="0" destOrd="0" presId="urn:microsoft.com/office/officeart/2005/8/layout/cycle5"/>
    <dgm:cxn modelId="{51CB2C46-DBFC-464C-ACF0-F28EA63386D2}" srcId="{AD9661E7-6741-4485-9849-0DFDEFE92B86}" destId="{739EA275-806C-4055-95A5-53C6BA4E8F54}" srcOrd="3" destOrd="0" parTransId="{C5FF90CC-72E2-4C9C-B984-8D019932D772}" sibTransId="{DBE9AA6F-8356-494D-BE31-5BFF1DD8B88F}"/>
    <dgm:cxn modelId="{EDA27628-3759-4CA6-8868-FC56C17662D0}" type="presOf" srcId="{0F8F86C3-EEA1-4862-A4CA-20947AD65AD4}" destId="{934A644F-F509-42B7-A1F2-636608EBFCB3}" srcOrd="0" destOrd="0" presId="urn:microsoft.com/office/officeart/2005/8/layout/cycle5"/>
    <dgm:cxn modelId="{AA8268A4-FDCC-4879-8853-BDC4B3AE7667}" srcId="{AD9661E7-6741-4485-9849-0DFDEFE92B86}" destId="{229A4E03-1AD8-4A57-A8FF-A5750DB4F53E}" srcOrd="2" destOrd="0" parTransId="{355E22E9-36B2-478A-AB36-D5667B8BC8BB}" sibTransId="{B0F31C4F-F83D-4B12-8978-662B5E697E30}"/>
    <dgm:cxn modelId="{663BAF2E-99D3-4260-B9C5-9471A86746BD}" type="presOf" srcId="{123B7A87-0D3B-4E49-99C3-EF22F84706B0}" destId="{78A91C5B-74A8-4C00-A7F8-B90DD48F8888}" srcOrd="0" destOrd="0" presId="urn:microsoft.com/office/officeart/2005/8/layout/cycle5"/>
    <dgm:cxn modelId="{DD409DDA-656A-4AF4-AD75-4CA390913FB0}" srcId="{AD9661E7-6741-4485-9849-0DFDEFE92B86}" destId="{C7811C61-1A4C-4838-9E96-7CDFE1940B39}" srcOrd="1" destOrd="0" parTransId="{90BE687B-6592-4972-A9D7-F0FAB1C858FF}" sibTransId="{0F8F86C3-EEA1-4862-A4CA-20947AD65AD4}"/>
    <dgm:cxn modelId="{C486034D-CBA6-4DC1-B9BB-056FB631DD8D}" type="presOf" srcId="{739EA275-806C-4055-95A5-53C6BA4E8F54}" destId="{D8CF6C19-026E-479A-9170-17CC0E708F22}" srcOrd="0" destOrd="0" presId="urn:microsoft.com/office/officeart/2005/8/layout/cycle5"/>
    <dgm:cxn modelId="{BD587356-A3D0-4963-8639-AEBA9E96DA31}" srcId="{AD9661E7-6741-4485-9849-0DFDEFE92B86}" destId="{123B7A87-0D3B-4E49-99C3-EF22F84706B0}" srcOrd="4" destOrd="0" parTransId="{A8ED1AFF-70C7-46FD-81F3-33107F4EB652}" sibTransId="{CD1B809D-4016-45E4-8125-C9D26FE80EDA}"/>
    <dgm:cxn modelId="{F193FA6D-466A-4943-9AF9-0248924E09CB}" srcId="{AD9661E7-6741-4485-9849-0DFDEFE92B86}" destId="{7CDB0E2D-11D2-4C19-B04E-EEA52686DF89}" srcOrd="0" destOrd="0" parTransId="{35C24C90-5E10-49AB-81A3-92EB01E7C928}" sibTransId="{83F075DF-4D46-4A14-AB0F-02DACD1761BE}"/>
    <dgm:cxn modelId="{614EEB95-4AF7-47DC-B67B-69509AAA283A}" type="presOf" srcId="{83F075DF-4D46-4A14-AB0F-02DACD1761BE}" destId="{CC7C81AE-91B4-45DE-8395-63D6E68EE384}" srcOrd="0" destOrd="0" presId="urn:microsoft.com/office/officeart/2005/8/layout/cycle5"/>
    <dgm:cxn modelId="{6B7971F6-98ED-48AC-9133-22D83F532623}" type="presOf" srcId="{C7811C61-1A4C-4838-9E96-7CDFE1940B39}" destId="{A2CA23AE-FE0F-436D-A0B6-02607E604DB6}" srcOrd="0" destOrd="0" presId="urn:microsoft.com/office/officeart/2005/8/layout/cycle5"/>
    <dgm:cxn modelId="{E770BA59-C033-4E0A-A5F8-6BF6A44DEF44}" type="presOf" srcId="{7CDB0E2D-11D2-4C19-B04E-EEA52686DF89}" destId="{E586B5C6-E07D-4DF8-A909-FA82B9F0F3F6}" srcOrd="0" destOrd="0" presId="urn:microsoft.com/office/officeart/2005/8/layout/cycle5"/>
    <dgm:cxn modelId="{94008D01-3DE7-406A-8477-0BEB4837B28A}" type="presOf" srcId="{DBE9AA6F-8356-494D-BE31-5BFF1DD8B88F}" destId="{705CF33D-EAFD-4CAD-B10F-416D1D725FAA}" srcOrd="0" destOrd="0" presId="urn:microsoft.com/office/officeart/2005/8/layout/cycle5"/>
    <dgm:cxn modelId="{EFFFF6B2-F780-4B42-8B96-DE3B97479D02}" type="presOf" srcId="{B0F31C4F-F83D-4B12-8978-662B5E697E30}" destId="{51FAEFDF-FA49-4E52-AD55-D6984F5DED67}" srcOrd="0" destOrd="0" presId="urn:microsoft.com/office/officeart/2005/8/layout/cycle5"/>
    <dgm:cxn modelId="{E9253C47-5023-42F4-8277-D1F3FEBEADF1}" type="presOf" srcId="{CD1B809D-4016-45E4-8125-C9D26FE80EDA}" destId="{BE986A17-6045-40A9-9B79-9E6EB31A541F}" srcOrd="0" destOrd="0" presId="urn:microsoft.com/office/officeart/2005/8/layout/cycle5"/>
    <dgm:cxn modelId="{14ADF484-3BDF-4948-9EF9-C8E26A19C102}" type="presParOf" srcId="{E983F65D-8BD5-4824-ADF2-B9E4F18FDDDA}" destId="{E586B5C6-E07D-4DF8-A909-FA82B9F0F3F6}" srcOrd="0" destOrd="0" presId="urn:microsoft.com/office/officeart/2005/8/layout/cycle5"/>
    <dgm:cxn modelId="{B3D98E25-A41E-45ED-B21C-B0BB08F5876B}" type="presParOf" srcId="{E983F65D-8BD5-4824-ADF2-B9E4F18FDDDA}" destId="{3B6F1D35-0F64-4D43-B14C-1D5505E548BF}" srcOrd="1" destOrd="0" presId="urn:microsoft.com/office/officeart/2005/8/layout/cycle5"/>
    <dgm:cxn modelId="{CCE2C1EF-983E-4ED9-92A0-4BB0587BB5CF}" type="presParOf" srcId="{E983F65D-8BD5-4824-ADF2-B9E4F18FDDDA}" destId="{CC7C81AE-91B4-45DE-8395-63D6E68EE384}" srcOrd="2" destOrd="0" presId="urn:microsoft.com/office/officeart/2005/8/layout/cycle5"/>
    <dgm:cxn modelId="{4FBAB8F2-CF51-448E-A897-12E04EB4CE50}" type="presParOf" srcId="{E983F65D-8BD5-4824-ADF2-B9E4F18FDDDA}" destId="{A2CA23AE-FE0F-436D-A0B6-02607E604DB6}" srcOrd="3" destOrd="0" presId="urn:microsoft.com/office/officeart/2005/8/layout/cycle5"/>
    <dgm:cxn modelId="{7EEC8A3B-3C44-475D-B774-F85643C53AF5}" type="presParOf" srcId="{E983F65D-8BD5-4824-ADF2-B9E4F18FDDDA}" destId="{6A185EF1-9345-4D49-9BD1-4F8FFC04C5E9}" srcOrd="4" destOrd="0" presId="urn:microsoft.com/office/officeart/2005/8/layout/cycle5"/>
    <dgm:cxn modelId="{255AED58-CFF7-4943-BEC2-DB6973286E15}" type="presParOf" srcId="{E983F65D-8BD5-4824-ADF2-B9E4F18FDDDA}" destId="{934A644F-F509-42B7-A1F2-636608EBFCB3}" srcOrd="5" destOrd="0" presId="urn:microsoft.com/office/officeart/2005/8/layout/cycle5"/>
    <dgm:cxn modelId="{512E17E5-B372-4169-BA8C-A65A6A386964}" type="presParOf" srcId="{E983F65D-8BD5-4824-ADF2-B9E4F18FDDDA}" destId="{F356DF42-A5FE-4CB2-8EE7-DE93B97C8B2A}" srcOrd="6" destOrd="0" presId="urn:microsoft.com/office/officeart/2005/8/layout/cycle5"/>
    <dgm:cxn modelId="{0D9DA2E1-EFED-46CD-B321-C2132E415A6E}" type="presParOf" srcId="{E983F65D-8BD5-4824-ADF2-B9E4F18FDDDA}" destId="{50CB11ED-716B-40C9-8D99-1B7C747C812A}" srcOrd="7" destOrd="0" presId="urn:microsoft.com/office/officeart/2005/8/layout/cycle5"/>
    <dgm:cxn modelId="{B761C903-EBF9-4760-95C2-B29F1EE9DC08}" type="presParOf" srcId="{E983F65D-8BD5-4824-ADF2-B9E4F18FDDDA}" destId="{51FAEFDF-FA49-4E52-AD55-D6984F5DED67}" srcOrd="8" destOrd="0" presId="urn:microsoft.com/office/officeart/2005/8/layout/cycle5"/>
    <dgm:cxn modelId="{AFF44BD6-BD28-44E9-9119-9060243675D9}" type="presParOf" srcId="{E983F65D-8BD5-4824-ADF2-B9E4F18FDDDA}" destId="{D8CF6C19-026E-479A-9170-17CC0E708F22}" srcOrd="9" destOrd="0" presId="urn:microsoft.com/office/officeart/2005/8/layout/cycle5"/>
    <dgm:cxn modelId="{08BA9EF0-2AE5-4FFD-A296-3CEC76A06618}" type="presParOf" srcId="{E983F65D-8BD5-4824-ADF2-B9E4F18FDDDA}" destId="{F4F1E0B0-B503-4607-8061-D5167FB99F79}" srcOrd="10" destOrd="0" presId="urn:microsoft.com/office/officeart/2005/8/layout/cycle5"/>
    <dgm:cxn modelId="{2AE87CBF-B336-49AD-B07A-00A523AE0F31}" type="presParOf" srcId="{E983F65D-8BD5-4824-ADF2-B9E4F18FDDDA}" destId="{705CF33D-EAFD-4CAD-B10F-416D1D725FAA}" srcOrd="11" destOrd="0" presId="urn:microsoft.com/office/officeart/2005/8/layout/cycle5"/>
    <dgm:cxn modelId="{5B6AE328-9FE0-411E-B27A-4CB52904FDBA}" type="presParOf" srcId="{E983F65D-8BD5-4824-ADF2-B9E4F18FDDDA}" destId="{78A91C5B-74A8-4C00-A7F8-B90DD48F8888}" srcOrd="12" destOrd="0" presId="urn:microsoft.com/office/officeart/2005/8/layout/cycle5"/>
    <dgm:cxn modelId="{272AC064-6D54-439F-8512-8DAB2A665069}" type="presParOf" srcId="{E983F65D-8BD5-4824-ADF2-B9E4F18FDDDA}" destId="{B84396DC-275B-402D-A30E-5B8359B11F7D}" srcOrd="13" destOrd="0" presId="urn:microsoft.com/office/officeart/2005/8/layout/cycle5"/>
    <dgm:cxn modelId="{C0966230-35FB-479C-B324-0E8AFD01ED0A}" type="presParOf" srcId="{E983F65D-8BD5-4824-ADF2-B9E4F18FDDDA}" destId="{BE986A17-6045-40A9-9B79-9E6EB31A541F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FB24E8B-1798-4168-9539-BBD14F189CC8}" type="doc">
      <dgm:prSet loTypeId="urn:microsoft.com/office/officeart/2005/8/layout/vList3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CO"/>
        </a:p>
      </dgm:t>
    </dgm:pt>
    <dgm:pt modelId="{813C1002-E5A8-48F2-9F42-CC6F77943973}">
      <dgm:prSet phldrT="[Texto]"/>
      <dgm:spPr/>
      <dgm:t>
        <a:bodyPr/>
        <a:lstStyle/>
        <a:p>
          <a:r>
            <a:rPr lang="es-EC" b="1" dirty="0" smtClean="0"/>
            <a:t>Capacidad Administrativa-Financiera</a:t>
          </a:r>
          <a:endParaRPr lang="es-CO" dirty="0"/>
        </a:p>
      </dgm:t>
    </dgm:pt>
    <dgm:pt modelId="{90AB63B7-B241-447D-A9C6-4CA85063FF6A}" type="parTrans" cxnId="{5AA4102C-334C-4D08-A095-9CA421CB561C}">
      <dgm:prSet/>
      <dgm:spPr/>
      <dgm:t>
        <a:bodyPr/>
        <a:lstStyle/>
        <a:p>
          <a:endParaRPr lang="es-CO"/>
        </a:p>
      </dgm:t>
    </dgm:pt>
    <dgm:pt modelId="{43EAE461-DE22-4D40-AAFF-EAF9DFA5B5B0}" type="sibTrans" cxnId="{5AA4102C-334C-4D08-A095-9CA421CB561C}">
      <dgm:prSet/>
      <dgm:spPr/>
      <dgm:t>
        <a:bodyPr/>
        <a:lstStyle/>
        <a:p>
          <a:endParaRPr lang="es-CO"/>
        </a:p>
      </dgm:t>
    </dgm:pt>
    <dgm:pt modelId="{B47EFCF6-EA46-4CFC-B917-44B624A3614E}">
      <dgm:prSet phldrT="[Texto]"/>
      <dgm:spPr/>
      <dgm:t>
        <a:bodyPr/>
        <a:lstStyle/>
        <a:p>
          <a:r>
            <a:rPr lang="es-EC" b="1" dirty="0" smtClean="0"/>
            <a:t>Capacidad Desarrollo de Negocios</a:t>
          </a:r>
          <a:endParaRPr lang="es-CO" dirty="0"/>
        </a:p>
      </dgm:t>
    </dgm:pt>
    <dgm:pt modelId="{11C72043-2FA8-49A6-B461-6E96D0B57D5C}" type="parTrans" cxnId="{619DDE13-019C-4FFE-B981-EB79D3273024}">
      <dgm:prSet/>
      <dgm:spPr/>
      <dgm:t>
        <a:bodyPr/>
        <a:lstStyle/>
        <a:p>
          <a:endParaRPr lang="es-CO"/>
        </a:p>
      </dgm:t>
    </dgm:pt>
    <dgm:pt modelId="{E16EDD1D-AEDC-42FF-B38B-385F67073D74}" type="sibTrans" cxnId="{619DDE13-019C-4FFE-B981-EB79D3273024}">
      <dgm:prSet/>
      <dgm:spPr/>
      <dgm:t>
        <a:bodyPr/>
        <a:lstStyle/>
        <a:p>
          <a:endParaRPr lang="es-CO"/>
        </a:p>
      </dgm:t>
    </dgm:pt>
    <dgm:pt modelId="{90D51DFF-A6DE-4539-A987-A449A9427225}">
      <dgm:prSet phldrT="[Texto]"/>
      <dgm:spPr/>
      <dgm:t>
        <a:bodyPr/>
        <a:lstStyle/>
        <a:p>
          <a:r>
            <a:rPr lang="es-EC" b="1" dirty="0" smtClean="0"/>
            <a:t>Capacidad Operativa</a:t>
          </a:r>
          <a:endParaRPr lang="es-CO" dirty="0"/>
        </a:p>
      </dgm:t>
    </dgm:pt>
    <dgm:pt modelId="{8832FB74-A78A-457C-B0D4-694A66CF862E}" type="parTrans" cxnId="{8DF1C4B7-14EF-46AA-9885-1153A6E037EB}">
      <dgm:prSet/>
      <dgm:spPr/>
      <dgm:t>
        <a:bodyPr/>
        <a:lstStyle/>
        <a:p>
          <a:endParaRPr lang="es-CO"/>
        </a:p>
      </dgm:t>
    </dgm:pt>
    <dgm:pt modelId="{1B421A3F-E95B-4B5A-977D-254FD126F233}" type="sibTrans" cxnId="{8DF1C4B7-14EF-46AA-9885-1153A6E037EB}">
      <dgm:prSet/>
      <dgm:spPr/>
      <dgm:t>
        <a:bodyPr/>
        <a:lstStyle/>
        <a:p>
          <a:endParaRPr lang="es-CO"/>
        </a:p>
      </dgm:t>
    </dgm:pt>
    <dgm:pt modelId="{53C3B83E-15D2-43B8-BA4D-418498FBA3EE}">
      <dgm:prSet phldrT="[Texto]"/>
      <dgm:spPr/>
      <dgm:t>
        <a:bodyPr/>
        <a:lstStyle/>
        <a:p>
          <a:r>
            <a:rPr lang="es-EC" b="1" dirty="0" smtClean="0"/>
            <a:t>Capacidad de Ingeniería</a:t>
          </a:r>
          <a:endParaRPr lang="es-CO" dirty="0"/>
        </a:p>
      </dgm:t>
    </dgm:pt>
    <dgm:pt modelId="{290A7908-8A21-4C17-9C4B-38A354FBD396}" type="parTrans" cxnId="{C3BCDE12-B789-4D49-9685-F79F9968A5A6}">
      <dgm:prSet/>
      <dgm:spPr/>
      <dgm:t>
        <a:bodyPr/>
        <a:lstStyle/>
        <a:p>
          <a:endParaRPr lang="es-CO"/>
        </a:p>
      </dgm:t>
    </dgm:pt>
    <dgm:pt modelId="{C5C30264-7AAE-4A54-AA58-B308D35CDFB5}" type="sibTrans" cxnId="{C3BCDE12-B789-4D49-9685-F79F9968A5A6}">
      <dgm:prSet/>
      <dgm:spPr/>
      <dgm:t>
        <a:bodyPr/>
        <a:lstStyle/>
        <a:p>
          <a:endParaRPr lang="es-CO"/>
        </a:p>
      </dgm:t>
    </dgm:pt>
    <dgm:pt modelId="{CDC7B2F2-0440-4353-A6FC-FF1FBBF3A1FD}">
      <dgm:prSet phldrT="[Texto]"/>
      <dgm:spPr/>
      <dgm:t>
        <a:bodyPr/>
        <a:lstStyle/>
        <a:p>
          <a:r>
            <a:rPr lang="es-EC" b="1" dirty="0" smtClean="0"/>
            <a:t>Capacidad de Recursos Humanos</a:t>
          </a:r>
          <a:endParaRPr lang="es-CO" dirty="0"/>
        </a:p>
      </dgm:t>
    </dgm:pt>
    <dgm:pt modelId="{C9034E42-354A-43A0-AB22-11131F97A786}" type="parTrans" cxnId="{1E1E92BF-DBF6-4608-A6AE-21B0AFD7D029}">
      <dgm:prSet/>
      <dgm:spPr/>
      <dgm:t>
        <a:bodyPr/>
        <a:lstStyle/>
        <a:p>
          <a:endParaRPr lang="es-CO"/>
        </a:p>
      </dgm:t>
    </dgm:pt>
    <dgm:pt modelId="{80B5C5BD-5DB4-4C17-AB13-0FEF335B1866}" type="sibTrans" cxnId="{1E1E92BF-DBF6-4608-A6AE-21B0AFD7D029}">
      <dgm:prSet/>
      <dgm:spPr/>
      <dgm:t>
        <a:bodyPr/>
        <a:lstStyle/>
        <a:p>
          <a:endParaRPr lang="es-CO"/>
        </a:p>
      </dgm:t>
    </dgm:pt>
    <dgm:pt modelId="{146C2473-FF71-4918-95CB-B693550C5340}">
      <dgm:prSet phldrT="[Texto]"/>
      <dgm:spPr/>
      <dgm:t>
        <a:bodyPr/>
        <a:lstStyle/>
        <a:p>
          <a:r>
            <a:rPr lang="es-EC" b="1" dirty="0" smtClean="0"/>
            <a:t>Capacidad de Marketing y Comunicación</a:t>
          </a:r>
          <a:endParaRPr lang="es-CO" dirty="0"/>
        </a:p>
      </dgm:t>
    </dgm:pt>
    <dgm:pt modelId="{71F66516-CDAC-4AE7-BC5C-213F53F4B43D}" type="parTrans" cxnId="{39A3F239-8B85-497A-989C-E226404503BC}">
      <dgm:prSet/>
      <dgm:spPr/>
      <dgm:t>
        <a:bodyPr/>
        <a:lstStyle/>
        <a:p>
          <a:endParaRPr lang="es-CO"/>
        </a:p>
      </dgm:t>
    </dgm:pt>
    <dgm:pt modelId="{59F76252-DA32-4E62-8362-4BD9A20DEA32}" type="sibTrans" cxnId="{39A3F239-8B85-497A-989C-E226404503BC}">
      <dgm:prSet/>
      <dgm:spPr/>
      <dgm:t>
        <a:bodyPr/>
        <a:lstStyle/>
        <a:p>
          <a:endParaRPr lang="es-CO"/>
        </a:p>
      </dgm:t>
    </dgm:pt>
    <dgm:pt modelId="{9CF20200-026B-43E0-A69F-E018E9A1A6A5}">
      <dgm:prSet phldrT="[Texto]"/>
      <dgm:spPr/>
      <dgm:t>
        <a:bodyPr/>
        <a:lstStyle/>
        <a:p>
          <a:r>
            <a:rPr lang="es-EC" b="1" dirty="0" smtClean="0"/>
            <a:t>Capacidad Tecnológica</a:t>
          </a:r>
          <a:endParaRPr lang="es-CO" dirty="0"/>
        </a:p>
      </dgm:t>
    </dgm:pt>
    <dgm:pt modelId="{218854B6-D416-4E2C-8956-510D8896CEDE}" type="parTrans" cxnId="{F7997D0C-7FA7-4882-ACAE-72125854347F}">
      <dgm:prSet/>
      <dgm:spPr/>
      <dgm:t>
        <a:bodyPr/>
        <a:lstStyle/>
        <a:p>
          <a:endParaRPr lang="es-CO"/>
        </a:p>
      </dgm:t>
    </dgm:pt>
    <dgm:pt modelId="{14D10F53-AF97-460F-9E0A-3EBE728EE44A}" type="sibTrans" cxnId="{F7997D0C-7FA7-4882-ACAE-72125854347F}">
      <dgm:prSet/>
      <dgm:spPr/>
      <dgm:t>
        <a:bodyPr/>
        <a:lstStyle/>
        <a:p>
          <a:endParaRPr lang="es-CO"/>
        </a:p>
      </dgm:t>
    </dgm:pt>
    <dgm:pt modelId="{1773B547-3C41-46D1-9728-45BB969E7A30}" type="pres">
      <dgm:prSet presAssocID="{1FB24E8B-1798-4168-9539-BBD14F189CC8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9248CEAD-C0BE-4797-8F12-250EA999666E}" type="pres">
      <dgm:prSet presAssocID="{813C1002-E5A8-48F2-9F42-CC6F77943973}" presName="composite" presStyleCnt="0"/>
      <dgm:spPr/>
    </dgm:pt>
    <dgm:pt modelId="{1A2059B2-F332-4376-BEBF-3D2C5EC7A390}" type="pres">
      <dgm:prSet presAssocID="{813C1002-E5A8-48F2-9F42-CC6F77943973}" presName="imgShp" presStyleLbl="fgImgPlace1" presStyleIdx="0" presStyleCnt="7"/>
      <dgm:spPr/>
    </dgm:pt>
    <dgm:pt modelId="{F18CCDDB-5050-46E4-BDE8-4967AB0A89D7}" type="pres">
      <dgm:prSet presAssocID="{813C1002-E5A8-48F2-9F42-CC6F77943973}" presName="txShp" presStyleLbl="node1" presStyleIdx="0" presStyleCnt="7" custLinFactNeighborY="-13788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6F363B0D-5241-4CDC-B15D-0754B40022E9}" type="pres">
      <dgm:prSet presAssocID="{43EAE461-DE22-4D40-AAFF-EAF9DFA5B5B0}" presName="spacing" presStyleCnt="0"/>
      <dgm:spPr/>
    </dgm:pt>
    <dgm:pt modelId="{E65028B8-0EA7-4A54-939E-02DDDD124313}" type="pres">
      <dgm:prSet presAssocID="{B47EFCF6-EA46-4CFC-B917-44B624A3614E}" presName="composite" presStyleCnt="0"/>
      <dgm:spPr/>
    </dgm:pt>
    <dgm:pt modelId="{29DE3ECC-35F4-4E13-BF4B-7DC57B987CF3}" type="pres">
      <dgm:prSet presAssocID="{B47EFCF6-EA46-4CFC-B917-44B624A3614E}" presName="imgShp" presStyleLbl="fgImgPlace1" presStyleIdx="1" presStyleCnt="7"/>
      <dgm:spPr/>
    </dgm:pt>
    <dgm:pt modelId="{26B8F043-4DF0-4988-9AD0-B0485A0965D4}" type="pres">
      <dgm:prSet presAssocID="{B47EFCF6-EA46-4CFC-B917-44B624A3614E}" presName="txShp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8D31F955-9E81-4520-86FA-3F1E492B23F6}" type="pres">
      <dgm:prSet presAssocID="{E16EDD1D-AEDC-42FF-B38B-385F67073D74}" presName="spacing" presStyleCnt="0"/>
      <dgm:spPr/>
    </dgm:pt>
    <dgm:pt modelId="{BFE4157A-B886-45D3-A684-C1545FD7E6EC}" type="pres">
      <dgm:prSet presAssocID="{90D51DFF-A6DE-4539-A987-A449A9427225}" presName="composite" presStyleCnt="0"/>
      <dgm:spPr/>
    </dgm:pt>
    <dgm:pt modelId="{BFEAD5B7-268D-48BF-8F68-0D3864EB5CCF}" type="pres">
      <dgm:prSet presAssocID="{90D51DFF-A6DE-4539-A987-A449A9427225}" presName="imgShp" presStyleLbl="fgImgPlace1" presStyleIdx="2" presStyleCnt="7"/>
      <dgm:spPr/>
    </dgm:pt>
    <dgm:pt modelId="{53964504-49BE-4448-B8BA-0ABDE1D8CE81}" type="pres">
      <dgm:prSet presAssocID="{90D51DFF-A6DE-4539-A987-A449A9427225}" presName="txShp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8990D376-768B-4AD7-A964-8BDA33C919F2}" type="pres">
      <dgm:prSet presAssocID="{1B421A3F-E95B-4B5A-977D-254FD126F233}" presName="spacing" presStyleCnt="0"/>
      <dgm:spPr/>
    </dgm:pt>
    <dgm:pt modelId="{968A8E16-915D-4712-9C3C-FB846B6133E7}" type="pres">
      <dgm:prSet presAssocID="{53C3B83E-15D2-43B8-BA4D-418498FBA3EE}" presName="composite" presStyleCnt="0"/>
      <dgm:spPr/>
    </dgm:pt>
    <dgm:pt modelId="{4B12F4F4-B371-430B-99B8-5449BF05E8D6}" type="pres">
      <dgm:prSet presAssocID="{53C3B83E-15D2-43B8-BA4D-418498FBA3EE}" presName="imgShp" presStyleLbl="fgImgPlace1" presStyleIdx="3" presStyleCnt="7"/>
      <dgm:spPr/>
    </dgm:pt>
    <dgm:pt modelId="{96AF6BC7-1F55-4794-9E9B-7E240012275A}" type="pres">
      <dgm:prSet presAssocID="{53C3B83E-15D2-43B8-BA4D-418498FBA3EE}" presName="txShp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7451957A-D020-4F92-9E46-9CC3FD607B25}" type="pres">
      <dgm:prSet presAssocID="{C5C30264-7AAE-4A54-AA58-B308D35CDFB5}" presName="spacing" presStyleCnt="0"/>
      <dgm:spPr/>
    </dgm:pt>
    <dgm:pt modelId="{ED039AD6-F026-4581-98DC-709CE5802845}" type="pres">
      <dgm:prSet presAssocID="{CDC7B2F2-0440-4353-A6FC-FF1FBBF3A1FD}" presName="composite" presStyleCnt="0"/>
      <dgm:spPr/>
    </dgm:pt>
    <dgm:pt modelId="{081A3AC1-6147-400A-A300-9AE507E80521}" type="pres">
      <dgm:prSet presAssocID="{CDC7B2F2-0440-4353-A6FC-FF1FBBF3A1FD}" presName="imgShp" presStyleLbl="fgImgPlace1" presStyleIdx="4" presStyleCnt="7"/>
      <dgm:spPr/>
    </dgm:pt>
    <dgm:pt modelId="{0AA6F22D-67EF-4238-869A-9F867D2D1993}" type="pres">
      <dgm:prSet presAssocID="{CDC7B2F2-0440-4353-A6FC-FF1FBBF3A1FD}" presName="txShp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B06EA51C-5E9D-4AD7-8DB7-6CDF28A32600}" type="pres">
      <dgm:prSet presAssocID="{80B5C5BD-5DB4-4C17-AB13-0FEF335B1866}" presName="spacing" presStyleCnt="0"/>
      <dgm:spPr/>
    </dgm:pt>
    <dgm:pt modelId="{FF47310C-8B3C-4F4C-99D7-FFC283F67DEE}" type="pres">
      <dgm:prSet presAssocID="{146C2473-FF71-4918-95CB-B693550C5340}" presName="composite" presStyleCnt="0"/>
      <dgm:spPr/>
    </dgm:pt>
    <dgm:pt modelId="{68A64863-5119-4F23-8377-325C6046288F}" type="pres">
      <dgm:prSet presAssocID="{146C2473-FF71-4918-95CB-B693550C5340}" presName="imgShp" presStyleLbl="fgImgPlace1" presStyleIdx="5" presStyleCnt="7"/>
      <dgm:spPr/>
    </dgm:pt>
    <dgm:pt modelId="{21E6E1A0-C32B-43EC-BA7A-B1D0B3780DD3}" type="pres">
      <dgm:prSet presAssocID="{146C2473-FF71-4918-95CB-B693550C5340}" presName="txShp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C87D24F4-3DA0-446B-BD8A-891C49876556}" type="pres">
      <dgm:prSet presAssocID="{59F76252-DA32-4E62-8362-4BD9A20DEA32}" presName="spacing" presStyleCnt="0"/>
      <dgm:spPr/>
    </dgm:pt>
    <dgm:pt modelId="{7EBEB7FB-30DC-4DAE-9E1C-8CB8DB3D2139}" type="pres">
      <dgm:prSet presAssocID="{9CF20200-026B-43E0-A69F-E018E9A1A6A5}" presName="composite" presStyleCnt="0"/>
      <dgm:spPr/>
    </dgm:pt>
    <dgm:pt modelId="{A6CF0C47-65A0-4380-8F43-98A1AE44EC02}" type="pres">
      <dgm:prSet presAssocID="{9CF20200-026B-43E0-A69F-E018E9A1A6A5}" presName="imgShp" presStyleLbl="fgImgPlace1" presStyleIdx="6" presStyleCnt="7"/>
      <dgm:spPr/>
    </dgm:pt>
    <dgm:pt modelId="{89B15EBE-2A27-4A25-B861-A15A1B255068}" type="pres">
      <dgm:prSet presAssocID="{9CF20200-026B-43E0-A69F-E018E9A1A6A5}" presName="txShp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F7997D0C-7FA7-4882-ACAE-72125854347F}" srcId="{1FB24E8B-1798-4168-9539-BBD14F189CC8}" destId="{9CF20200-026B-43E0-A69F-E018E9A1A6A5}" srcOrd="6" destOrd="0" parTransId="{218854B6-D416-4E2C-8956-510D8896CEDE}" sibTransId="{14D10F53-AF97-460F-9E0A-3EBE728EE44A}"/>
    <dgm:cxn modelId="{0669E5DF-9114-47CA-8D62-3B09F7872959}" type="presOf" srcId="{B47EFCF6-EA46-4CFC-B917-44B624A3614E}" destId="{26B8F043-4DF0-4988-9AD0-B0485A0965D4}" srcOrd="0" destOrd="0" presId="urn:microsoft.com/office/officeart/2005/8/layout/vList3"/>
    <dgm:cxn modelId="{28E053C8-F1CA-4985-BDB3-C4F856B14A07}" type="presOf" srcId="{53C3B83E-15D2-43B8-BA4D-418498FBA3EE}" destId="{96AF6BC7-1F55-4794-9E9B-7E240012275A}" srcOrd="0" destOrd="0" presId="urn:microsoft.com/office/officeart/2005/8/layout/vList3"/>
    <dgm:cxn modelId="{8FD84D30-2739-4A84-B47C-E5B2DA807F41}" type="presOf" srcId="{9CF20200-026B-43E0-A69F-E018E9A1A6A5}" destId="{89B15EBE-2A27-4A25-B861-A15A1B255068}" srcOrd="0" destOrd="0" presId="urn:microsoft.com/office/officeart/2005/8/layout/vList3"/>
    <dgm:cxn modelId="{7DC5E256-E7B5-49E0-A8AB-87180E9E3DF0}" type="presOf" srcId="{90D51DFF-A6DE-4539-A987-A449A9427225}" destId="{53964504-49BE-4448-B8BA-0ABDE1D8CE81}" srcOrd="0" destOrd="0" presId="urn:microsoft.com/office/officeart/2005/8/layout/vList3"/>
    <dgm:cxn modelId="{3A744A68-7287-4F0F-B839-B072259AB5A6}" type="presOf" srcId="{1FB24E8B-1798-4168-9539-BBD14F189CC8}" destId="{1773B547-3C41-46D1-9728-45BB969E7A30}" srcOrd="0" destOrd="0" presId="urn:microsoft.com/office/officeart/2005/8/layout/vList3"/>
    <dgm:cxn modelId="{619DDE13-019C-4FFE-B981-EB79D3273024}" srcId="{1FB24E8B-1798-4168-9539-BBD14F189CC8}" destId="{B47EFCF6-EA46-4CFC-B917-44B624A3614E}" srcOrd="1" destOrd="0" parTransId="{11C72043-2FA8-49A6-B461-6E96D0B57D5C}" sibTransId="{E16EDD1D-AEDC-42FF-B38B-385F67073D74}"/>
    <dgm:cxn modelId="{8DF1C4B7-14EF-46AA-9885-1153A6E037EB}" srcId="{1FB24E8B-1798-4168-9539-BBD14F189CC8}" destId="{90D51DFF-A6DE-4539-A987-A449A9427225}" srcOrd="2" destOrd="0" parTransId="{8832FB74-A78A-457C-B0D4-694A66CF862E}" sibTransId="{1B421A3F-E95B-4B5A-977D-254FD126F233}"/>
    <dgm:cxn modelId="{CB437DF0-B5EA-4D50-B15F-EB9D070EF288}" type="presOf" srcId="{146C2473-FF71-4918-95CB-B693550C5340}" destId="{21E6E1A0-C32B-43EC-BA7A-B1D0B3780DD3}" srcOrd="0" destOrd="0" presId="urn:microsoft.com/office/officeart/2005/8/layout/vList3"/>
    <dgm:cxn modelId="{5AA4102C-334C-4D08-A095-9CA421CB561C}" srcId="{1FB24E8B-1798-4168-9539-BBD14F189CC8}" destId="{813C1002-E5A8-48F2-9F42-CC6F77943973}" srcOrd="0" destOrd="0" parTransId="{90AB63B7-B241-447D-A9C6-4CA85063FF6A}" sibTransId="{43EAE461-DE22-4D40-AAFF-EAF9DFA5B5B0}"/>
    <dgm:cxn modelId="{39A3F239-8B85-497A-989C-E226404503BC}" srcId="{1FB24E8B-1798-4168-9539-BBD14F189CC8}" destId="{146C2473-FF71-4918-95CB-B693550C5340}" srcOrd="5" destOrd="0" parTransId="{71F66516-CDAC-4AE7-BC5C-213F53F4B43D}" sibTransId="{59F76252-DA32-4E62-8362-4BD9A20DEA32}"/>
    <dgm:cxn modelId="{A112651A-7394-430E-84BD-164BDFD3561F}" type="presOf" srcId="{CDC7B2F2-0440-4353-A6FC-FF1FBBF3A1FD}" destId="{0AA6F22D-67EF-4238-869A-9F867D2D1993}" srcOrd="0" destOrd="0" presId="urn:microsoft.com/office/officeart/2005/8/layout/vList3"/>
    <dgm:cxn modelId="{1E1E92BF-DBF6-4608-A6AE-21B0AFD7D029}" srcId="{1FB24E8B-1798-4168-9539-BBD14F189CC8}" destId="{CDC7B2F2-0440-4353-A6FC-FF1FBBF3A1FD}" srcOrd="4" destOrd="0" parTransId="{C9034E42-354A-43A0-AB22-11131F97A786}" sibTransId="{80B5C5BD-5DB4-4C17-AB13-0FEF335B1866}"/>
    <dgm:cxn modelId="{C3BCDE12-B789-4D49-9685-F79F9968A5A6}" srcId="{1FB24E8B-1798-4168-9539-BBD14F189CC8}" destId="{53C3B83E-15D2-43B8-BA4D-418498FBA3EE}" srcOrd="3" destOrd="0" parTransId="{290A7908-8A21-4C17-9C4B-38A354FBD396}" sibTransId="{C5C30264-7AAE-4A54-AA58-B308D35CDFB5}"/>
    <dgm:cxn modelId="{48BF2413-20C4-4F4B-8B07-8FC9B1093B44}" type="presOf" srcId="{813C1002-E5A8-48F2-9F42-CC6F77943973}" destId="{F18CCDDB-5050-46E4-BDE8-4967AB0A89D7}" srcOrd="0" destOrd="0" presId="urn:microsoft.com/office/officeart/2005/8/layout/vList3"/>
    <dgm:cxn modelId="{1BA10862-F11C-4065-AEB6-02ADC96B1E01}" type="presParOf" srcId="{1773B547-3C41-46D1-9728-45BB969E7A30}" destId="{9248CEAD-C0BE-4797-8F12-250EA999666E}" srcOrd="0" destOrd="0" presId="urn:microsoft.com/office/officeart/2005/8/layout/vList3"/>
    <dgm:cxn modelId="{8A88C54F-4A1B-4AB8-AE21-4DE1FC2E07F0}" type="presParOf" srcId="{9248CEAD-C0BE-4797-8F12-250EA999666E}" destId="{1A2059B2-F332-4376-BEBF-3D2C5EC7A390}" srcOrd="0" destOrd="0" presId="urn:microsoft.com/office/officeart/2005/8/layout/vList3"/>
    <dgm:cxn modelId="{EEC1F228-E353-4FAA-A674-17FB05F10AF7}" type="presParOf" srcId="{9248CEAD-C0BE-4797-8F12-250EA999666E}" destId="{F18CCDDB-5050-46E4-BDE8-4967AB0A89D7}" srcOrd="1" destOrd="0" presId="urn:microsoft.com/office/officeart/2005/8/layout/vList3"/>
    <dgm:cxn modelId="{E4F33D5A-9EB2-4A2A-AB2B-598C805E172A}" type="presParOf" srcId="{1773B547-3C41-46D1-9728-45BB969E7A30}" destId="{6F363B0D-5241-4CDC-B15D-0754B40022E9}" srcOrd="1" destOrd="0" presId="urn:microsoft.com/office/officeart/2005/8/layout/vList3"/>
    <dgm:cxn modelId="{BF5163C5-12AA-4CBD-8201-FBAB99CFDF02}" type="presParOf" srcId="{1773B547-3C41-46D1-9728-45BB969E7A30}" destId="{E65028B8-0EA7-4A54-939E-02DDDD124313}" srcOrd="2" destOrd="0" presId="urn:microsoft.com/office/officeart/2005/8/layout/vList3"/>
    <dgm:cxn modelId="{DC68A0DD-A7CF-4B29-AAA7-E330E3CFE8D7}" type="presParOf" srcId="{E65028B8-0EA7-4A54-939E-02DDDD124313}" destId="{29DE3ECC-35F4-4E13-BF4B-7DC57B987CF3}" srcOrd="0" destOrd="0" presId="urn:microsoft.com/office/officeart/2005/8/layout/vList3"/>
    <dgm:cxn modelId="{D5060E25-E0CF-45CE-92A3-5B698248B2D8}" type="presParOf" srcId="{E65028B8-0EA7-4A54-939E-02DDDD124313}" destId="{26B8F043-4DF0-4988-9AD0-B0485A0965D4}" srcOrd="1" destOrd="0" presId="urn:microsoft.com/office/officeart/2005/8/layout/vList3"/>
    <dgm:cxn modelId="{AD7D481A-6693-45CE-ADAE-9B5B4726452E}" type="presParOf" srcId="{1773B547-3C41-46D1-9728-45BB969E7A30}" destId="{8D31F955-9E81-4520-86FA-3F1E492B23F6}" srcOrd="3" destOrd="0" presId="urn:microsoft.com/office/officeart/2005/8/layout/vList3"/>
    <dgm:cxn modelId="{32E99072-73B2-49BF-8E12-81BA74C29763}" type="presParOf" srcId="{1773B547-3C41-46D1-9728-45BB969E7A30}" destId="{BFE4157A-B886-45D3-A684-C1545FD7E6EC}" srcOrd="4" destOrd="0" presId="urn:microsoft.com/office/officeart/2005/8/layout/vList3"/>
    <dgm:cxn modelId="{AE0C12B4-4871-464A-8AC4-4AEEAC808E2B}" type="presParOf" srcId="{BFE4157A-B886-45D3-A684-C1545FD7E6EC}" destId="{BFEAD5B7-268D-48BF-8F68-0D3864EB5CCF}" srcOrd="0" destOrd="0" presId="urn:microsoft.com/office/officeart/2005/8/layout/vList3"/>
    <dgm:cxn modelId="{AF633850-A7D4-4731-B810-8B99BF11C983}" type="presParOf" srcId="{BFE4157A-B886-45D3-A684-C1545FD7E6EC}" destId="{53964504-49BE-4448-B8BA-0ABDE1D8CE81}" srcOrd="1" destOrd="0" presId="urn:microsoft.com/office/officeart/2005/8/layout/vList3"/>
    <dgm:cxn modelId="{19D9A381-A6E7-432D-B325-69DB617578A9}" type="presParOf" srcId="{1773B547-3C41-46D1-9728-45BB969E7A30}" destId="{8990D376-768B-4AD7-A964-8BDA33C919F2}" srcOrd="5" destOrd="0" presId="urn:microsoft.com/office/officeart/2005/8/layout/vList3"/>
    <dgm:cxn modelId="{95F1AC45-4761-4926-A3CB-5223BDA490F1}" type="presParOf" srcId="{1773B547-3C41-46D1-9728-45BB969E7A30}" destId="{968A8E16-915D-4712-9C3C-FB846B6133E7}" srcOrd="6" destOrd="0" presId="urn:microsoft.com/office/officeart/2005/8/layout/vList3"/>
    <dgm:cxn modelId="{995A31F5-3716-4B85-8FF0-E3E37DE96449}" type="presParOf" srcId="{968A8E16-915D-4712-9C3C-FB846B6133E7}" destId="{4B12F4F4-B371-430B-99B8-5449BF05E8D6}" srcOrd="0" destOrd="0" presId="urn:microsoft.com/office/officeart/2005/8/layout/vList3"/>
    <dgm:cxn modelId="{79981E30-FB63-4AAE-A15F-FE688A53E818}" type="presParOf" srcId="{968A8E16-915D-4712-9C3C-FB846B6133E7}" destId="{96AF6BC7-1F55-4794-9E9B-7E240012275A}" srcOrd="1" destOrd="0" presId="urn:microsoft.com/office/officeart/2005/8/layout/vList3"/>
    <dgm:cxn modelId="{A821DFD3-81F6-4356-9225-17E3F8F55E30}" type="presParOf" srcId="{1773B547-3C41-46D1-9728-45BB969E7A30}" destId="{7451957A-D020-4F92-9E46-9CC3FD607B25}" srcOrd="7" destOrd="0" presId="urn:microsoft.com/office/officeart/2005/8/layout/vList3"/>
    <dgm:cxn modelId="{24C5F96B-1133-4ABD-8B7B-D43DB2CF1D0A}" type="presParOf" srcId="{1773B547-3C41-46D1-9728-45BB969E7A30}" destId="{ED039AD6-F026-4581-98DC-709CE5802845}" srcOrd="8" destOrd="0" presId="urn:microsoft.com/office/officeart/2005/8/layout/vList3"/>
    <dgm:cxn modelId="{5B5E1F32-FF8B-44C2-810C-D76D55488F59}" type="presParOf" srcId="{ED039AD6-F026-4581-98DC-709CE5802845}" destId="{081A3AC1-6147-400A-A300-9AE507E80521}" srcOrd="0" destOrd="0" presId="urn:microsoft.com/office/officeart/2005/8/layout/vList3"/>
    <dgm:cxn modelId="{EBB8C5FF-F472-40BD-8C74-CF640617E191}" type="presParOf" srcId="{ED039AD6-F026-4581-98DC-709CE5802845}" destId="{0AA6F22D-67EF-4238-869A-9F867D2D1993}" srcOrd="1" destOrd="0" presId="urn:microsoft.com/office/officeart/2005/8/layout/vList3"/>
    <dgm:cxn modelId="{C26EC853-07F4-4A3A-AEF3-050FC53B6FA1}" type="presParOf" srcId="{1773B547-3C41-46D1-9728-45BB969E7A30}" destId="{B06EA51C-5E9D-4AD7-8DB7-6CDF28A32600}" srcOrd="9" destOrd="0" presId="urn:microsoft.com/office/officeart/2005/8/layout/vList3"/>
    <dgm:cxn modelId="{B4F3714B-D357-494B-B69A-578C21898A4E}" type="presParOf" srcId="{1773B547-3C41-46D1-9728-45BB969E7A30}" destId="{FF47310C-8B3C-4F4C-99D7-FFC283F67DEE}" srcOrd="10" destOrd="0" presId="urn:microsoft.com/office/officeart/2005/8/layout/vList3"/>
    <dgm:cxn modelId="{FB4CF877-B665-4743-A107-24361BE233DD}" type="presParOf" srcId="{FF47310C-8B3C-4F4C-99D7-FFC283F67DEE}" destId="{68A64863-5119-4F23-8377-325C6046288F}" srcOrd="0" destOrd="0" presId="urn:microsoft.com/office/officeart/2005/8/layout/vList3"/>
    <dgm:cxn modelId="{C59E2AC0-E8BC-4366-AD3D-FD8EB07704E0}" type="presParOf" srcId="{FF47310C-8B3C-4F4C-99D7-FFC283F67DEE}" destId="{21E6E1A0-C32B-43EC-BA7A-B1D0B3780DD3}" srcOrd="1" destOrd="0" presId="urn:microsoft.com/office/officeart/2005/8/layout/vList3"/>
    <dgm:cxn modelId="{071D4478-D942-4CF3-ACE4-73D432DF02C2}" type="presParOf" srcId="{1773B547-3C41-46D1-9728-45BB969E7A30}" destId="{C87D24F4-3DA0-446B-BD8A-891C49876556}" srcOrd="11" destOrd="0" presId="urn:microsoft.com/office/officeart/2005/8/layout/vList3"/>
    <dgm:cxn modelId="{BAF6622D-2C07-4381-BEAA-1F773AE2EFA4}" type="presParOf" srcId="{1773B547-3C41-46D1-9728-45BB969E7A30}" destId="{7EBEB7FB-30DC-4DAE-9E1C-8CB8DB3D2139}" srcOrd="12" destOrd="0" presId="urn:microsoft.com/office/officeart/2005/8/layout/vList3"/>
    <dgm:cxn modelId="{98F7BD49-669A-4374-9A04-FB867D4694EB}" type="presParOf" srcId="{7EBEB7FB-30DC-4DAE-9E1C-8CB8DB3D2139}" destId="{A6CF0C47-65A0-4380-8F43-98A1AE44EC02}" srcOrd="0" destOrd="0" presId="urn:microsoft.com/office/officeart/2005/8/layout/vList3"/>
    <dgm:cxn modelId="{7501A5EC-CC61-4A3D-A7C2-665C1D19BA07}" type="presParOf" srcId="{7EBEB7FB-30DC-4DAE-9E1C-8CB8DB3D2139}" destId="{89B15EBE-2A27-4A25-B861-A15A1B255068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DF68C4F-0DFE-4B15-8CB2-A7B70A4283E3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90AB3731-C393-489B-8C5A-9269D1AE4DC8}">
      <dgm:prSet phldrT="[Texto]" custT="1"/>
      <dgm:spPr/>
      <dgm:t>
        <a:bodyPr/>
        <a:lstStyle/>
        <a:p>
          <a:pPr algn="just"/>
          <a:r>
            <a:rPr lang="es-EC" sz="2400" dirty="0" smtClean="0"/>
            <a:t>Propuesta:</a:t>
          </a:r>
          <a:br>
            <a:rPr lang="es-EC" sz="2400" dirty="0" smtClean="0"/>
          </a:br>
          <a:r>
            <a:rPr lang="es-EC" sz="2400" dirty="0" smtClean="0"/>
            <a:t> “Conoce a tus clientes y en base a ese conocimiento toma acciones para construir ventaja competitiva”</a:t>
          </a:r>
          <a:endParaRPr lang="es-EC" sz="2400" dirty="0"/>
        </a:p>
      </dgm:t>
    </dgm:pt>
    <dgm:pt modelId="{C558F04D-7000-47B3-9856-D3138AB0D766}" type="parTrans" cxnId="{01574E39-28F9-49F8-8F56-C062925648D9}">
      <dgm:prSet/>
      <dgm:spPr/>
      <dgm:t>
        <a:bodyPr/>
        <a:lstStyle/>
        <a:p>
          <a:endParaRPr lang="es-EC" sz="1400"/>
        </a:p>
      </dgm:t>
    </dgm:pt>
    <dgm:pt modelId="{F6D924BE-1BCB-4A0E-8BA9-78BBB4950F68}" type="sibTrans" cxnId="{01574E39-28F9-49F8-8F56-C062925648D9}">
      <dgm:prSet/>
      <dgm:spPr/>
      <dgm:t>
        <a:bodyPr/>
        <a:lstStyle/>
        <a:p>
          <a:endParaRPr lang="es-EC" sz="1400"/>
        </a:p>
      </dgm:t>
    </dgm:pt>
    <dgm:pt modelId="{61AA3FCE-CC3E-4855-A76A-41054F03D2A3}" type="pres">
      <dgm:prSet presAssocID="{1DF68C4F-0DFE-4B15-8CB2-A7B70A4283E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29E0AB39-EEF2-413D-9322-EE2AB7614C4F}" type="pres">
      <dgm:prSet presAssocID="{90AB3731-C393-489B-8C5A-9269D1AE4DC8}" presName="composite" presStyleCnt="0"/>
      <dgm:spPr/>
    </dgm:pt>
    <dgm:pt modelId="{C8F7D968-132C-4963-A840-16C918C775FC}" type="pres">
      <dgm:prSet presAssocID="{90AB3731-C393-489B-8C5A-9269D1AE4DC8}" presName="rect1" presStyleLbl="trAlignAcc1" presStyleIdx="0" presStyleCnt="1" custScaleX="9464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C189D71-768F-4FA9-A9FC-F25E4B78344B}" type="pres">
      <dgm:prSet presAssocID="{90AB3731-C393-489B-8C5A-9269D1AE4DC8}" presName="rect2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6000" r="-66000"/>
          </a:stretch>
        </a:blipFill>
      </dgm:spPr>
    </dgm:pt>
  </dgm:ptLst>
  <dgm:cxnLst>
    <dgm:cxn modelId="{49231A2F-7A04-4EEF-8358-EB22414A1737}" type="presOf" srcId="{90AB3731-C393-489B-8C5A-9269D1AE4DC8}" destId="{C8F7D968-132C-4963-A840-16C918C775FC}" srcOrd="0" destOrd="0" presId="urn:microsoft.com/office/officeart/2008/layout/PictureStrips"/>
    <dgm:cxn modelId="{922BB729-93DC-4843-99DB-96874EBC1FC2}" type="presOf" srcId="{1DF68C4F-0DFE-4B15-8CB2-A7B70A4283E3}" destId="{61AA3FCE-CC3E-4855-A76A-41054F03D2A3}" srcOrd="0" destOrd="0" presId="urn:microsoft.com/office/officeart/2008/layout/PictureStrips"/>
    <dgm:cxn modelId="{01574E39-28F9-49F8-8F56-C062925648D9}" srcId="{1DF68C4F-0DFE-4B15-8CB2-A7B70A4283E3}" destId="{90AB3731-C393-489B-8C5A-9269D1AE4DC8}" srcOrd="0" destOrd="0" parTransId="{C558F04D-7000-47B3-9856-D3138AB0D766}" sibTransId="{F6D924BE-1BCB-4A0E-8BA9-78BBB4950F68}"/>
    <dgm:cxn modelId="{A6927350-5D07-4D28-8C00-F1C75596074F}" type="presParOf" srcId="{61AA3FCE-CC3E-4855-A76A-41054F03D2A3}" destId="{29E0AB39-EEF2-413D-9322-EE2AB7614C4F}" srcOrd="0" destOrd="0" presId="urn:microsoft.com/office/officeart/2008/layout/PictureStrips"/>
    <dgm:cxn modelId="{E5497656-8134-4C6E-98C4-ADCC43ADFF65}" type="presParOf" srcId="{29E0AB39-EEF2-413D-9322-EE2AB7614C4F}" destId="{C8F7D968-132C-4963-A840-16C918C775FC}" srcOrd="0" destOrd="0" presId="urn:microsoft.com/office/officeart/2008/layout/PictureStrips"/>
    <dgm:cxn modelId="{86B061DA-E296-4BC7-99DB-9E3AAF79BCE2}" type="presParOf" srcId="{29E0AB39-EEF2-413D-9322-EE2AB7614C4F}" destId="{3C189D71-768F-4FA9-A9FC-F25E4B78344B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8D404F3-034B-480E-8BE4-BC8E7838E5F7}" type="doc">
      <dgm:prSet loTypeId="urn:microsoft.com/office/officeart/2005/8/layout/vList5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5DA87A6B-70E0-4478-A884-870CDCE68764}">
      <dgm:prSet phldrT="[Texto]"/>
      <dgm:spPr/>
      <dgm:t>
        <a:bodyPr/>
        <a:lstStyle/>
        <a:p>
          <a:r>
            <a:rPr lang="es-EC" dirty="0" smtClean="0"/>
            <a:t>Principales problemas dentro del área comercial</a:t>
          </a:r>
          <a:endParaRPr lang="es-EC" dirty="0"/>
        </a:p>
      </dgm:t>
    </dgm:pt>
    <dgm:pt modelId="{F68DE216-D47D-42D6-A367-A787BD9D0286}" type="parTrans" cxnId="{B8D7C9B7-FC4F-4ACC-B636-55E5454AD559}">
      <dgm:prSet/>
      <dgm:spPr/>
      <dgm:t>
        <a:bodyPr/>
        <a:lstStyle/>
        <a:p>
          <a:endParaRPr lang="es-EC"/>
        </a:p>
      </dgm:t>
    </dgm:pt>
    <dgm:pt modelId="{F1846F6E-A296-40D0-A642-6413B378FFD2}" type="sibTrans" cxnId="{B8D7C9B7-FC4F-4ACC-B636-55E5454AD559}">
      <dgm:prSet/>
      <dgm:spPr/>
      <dgm:t>
        <a:bodyPr/>
        <a:lstStyle/>
        <a:p>
          <a:endParaRPr lang="es-EC"/>
        </a:p>
      </dgm:t>
    </dgm:pt>
    <dgm:pt modelId="{53B11315-6870-4640-A783-E1E8A3FA493E}">
      <dgm:prSet phldrT="[Texto]"/>
      <dgm:spPr/>
      <dgm:t>
        <a:bodyPr/>
        <a:lstStyle/>
        <a:p>
          <a:r>
            <a:rPr lang="es-EC" dirty="0" smtClean="0"/>
            <a:t>Información de clientes descentralizados</a:t>
          </a:r>
          <a:endParaRPr lang="es-EC" dirty="0"/>
        </a:p>
      </dgm:t>
    </dgm:pt>
    <dgm:pt modelId="{485060CC-19DD-46C6-A984-E71BEE80D738}" type="parTrans" cxnId="{D656DA30-846D-4052-9EB2-2A2EDAECFC74}">
      <dgm:prSet/>
      <dgm:spPr/>
      <dgm:t>
        <a:bodyPr/>
        <a:lstStyle/>
        <a:p>
          <a:endParaRPr lang="es-EC"/>
        </a:p>
      </dgm:t>
    </dgm:pt>
    <dgm:pt modelId="{7DE876BC-F1F5-40C2-9EBB-9D1F39EFA2FA}" type="sibTrans" cxnId="{D656DA30-846D-4052-9EB2-2A2EDAECFC74}">
      <dgm:prSet/>
      <dgm:spPr/>
      <dgm:t>
        <a:bodyPr/>
        <a:lstStyle/>
        <a:p>
          <a:endParaRPr lang="es-EC"/>
        </a:p>
      </dgm:t>
    </dgm:pt>
    <dgm:pt modelId="{6BFD56EB-C228-493D-B169-5486723FE98B}">
      <dgm:prSet phldrT="[Texto]"/>
      <dgm:spPr/>
      <dgm:t>
        <a:bodyPr/>
        <a:lstStyle/>
        <a:p>
          <a:r>
            <a:rPr lang="es-CO" dirty="0" smtClean="0"/>
            <a:t>problemas dentro del área de Servicio</a:t>
          </a:r>
          <a:r>
            <a:rPr lang="es-EC" dirty="0" smtClean="0"/>
            <a:t>.</a:t>
          </a:r>
          <a:endParaRPr lang="es-EC" dirty="0"/>
        </a:p>
      </dgm:t>
    </dgm:pt>
    <dgm:pt modelId="{053AEA86-11E0-44B5-B428-3755A241F613}" type="parTrans" cxnId="{BE5A45ED-883C-4960-A844-1FF4BF40D23D}">
      <dgm:prSet/>
      <dgm:spPr/>
      <dgm:t>
        <a:bodyPr/>
        <a:lstStyle/>
        <a:p>
          <a:endParaRPr lang="es-EC"/>
        </a:p>
      </dgm:t>
    </dgm:pt>
    <dgm:pt modelId="{016869C1-6108-4DF1-9D18-681F670F1944}" type="sibTrans" cxnId="{BE5A45ED-883C-4960-A844-1FF4BF40D23D}">
      <dgm:prSet/>
      <dgm:spPr/>
      <dgm:t>
        <a:bodyPr/>
        <a:lstStyle/>
        <a:p>
          <a:endParaRPr lang="es-EC"/>
        </a:p>
      </dgm:t>
    </dgm:pt>
    <dgm:pt modelId="{75D6BBB8-10E6-4C8C-8B72-166008869D86}">
      <dgm:prSet phldrT="[Texto]"/>
      <dgm:spPr/>
      <dgm:t>
        <a:bodyPr/>
        <a:lstStyle/>
        <a:p>
          <a:r>
            <a:rPr lang="es-CO" dirty="0" smtClean="0"/>
            <a:t>Dificultad para llevar un registro de los servicios prestados al cliente.</a:t>
          </a:r>
          <a:endParaRPr lang="es-EC" dirty="0"/>
        </a:p>
      </dgm:t>
    </dgm:pt>
    <dgm:pt modelId="{9A6CC1D4-2C2D-484D-9ED5-758FB0CA744A}" type="parTrans" cxnId="{8969DF6F-117D-429D-8586-CA815ECFBB24}">
      <dgm:prSet/>
      <dgm:spPr/>
      <dgm:t>
        <a:bodyPr/>
        <a:lstStyle/>
        <a:p>
          <a:endParaRPr lang="es-EC"/>
        </a:p>
      </dgm:t>
    </dgm:pt>
    <dgm:pt modelId="{4653446A-B580-475A-927E-2666DFAF7463}" type="sibTrans" cxnId="{8969DF6F-117D-429D-8586-CA815ECFBB24}">
      <dgm:prSet/>
      <dgm:spPr/>
      <dgm:t>
        <a:bodyPr/>
        <a:lstStyle/>
        <a:p>
          <a:endParaRPr lang="es-EC"/>
        </a:p>
      </dgm:t>
    </dgm:pt>
    <dgm:pt modelId="{F2935C35-DF7E-44E9-BBB3-E190F3923D6C}">
      <dgm:prSet phldrT="[Texto]"/>
      <dgm:spPr/>
      <dgm:t>
        <a:bodyPr/>
        <a:lstStyle/>
        <a:p>
          <a:r>
            <a:rPr lang="es-CO" dirty="0" smtClean="0"/>
            <a:t>Principales problemas dentro del área de Mercadeo</a:t>
          </a:r>
        </a:p>
        <a:p>
          <a:endParaRPr lang="es-EC" dirty="0"/>
        </a:p>
      </dgm:t>
    </dgm:pt>
    <dgm:pt modelId="{A6421E9E-3C61-4196-9492-30546E2E8280}" type="parTrans" cxnId="{E885CB58-EDD1-4F3A-A599-50A3C9A3C10C}">
      <dgm:prSet/>
      <dgm:spPr/>
      <dgm:t>
        <a:bodyPr/>
        <a:lstStyle/>
        <a:p>
          <a:endParaRPr lang="es-EC"/>
        </a:p>
      </dgm:t>
    </dgm:pt>
    <dgm:pt modelId="{1B37BD92-0352-4CA8-96CF-ED511A162EF4}" type="sibTrans" cxnId="{E885CB58-EDD1-4F3A-A599-50A3C9A3C10C}">
      <dgm:prSet/>
      <dgm:spPr/>
      <dgm:t>
        <a:bodyPr/>
        <a:lstStyle/>
        <a:p>
          <a:endParaRPr lang="es-EC"/>
        </a:p>
      </dgm:t>
    </dgm:pt>
    <dgm:pt modelId="{E3422129-00CF-423F-AAB5-F85163DC5FBC}">
      <dgm:prSet phldrT="[Texto]"/>
      <dgm:spPr/>
      <dgm:t>
        <a:bodyPr/>
        <a:lstStyle/>
        <a:p>
          <a:r>
            <a:rPr lang="es-CO" dirty="0" smtClean="0"/>
            <a:t>Dificultad para construir listados de clientes perfilados</a:t>
          </a:r>
          <a:endParaRPr lang="es-EC" dirty="0"/>
        </a:p>
      </dgm:t>
    </dgm:pt>
    <dgm:pt modelId="{8CFD1414-62AD-4E0B-BB29-1D6833DE67FA}" type="parTrans" cxnId="{46ACBCBF-F3B1-4546-8172-F271648E212C}">
      <dgm:prSet/>
      <dgm:spPr/>
      <dgm:t>
        <a:bodyPr/>
        <a:lstStyle/>
        <a:p>
          <a:endParaRPr lang="es-EC"/>
        </a:p>
      </dgm:t>
    </dgm:pt>
    <dgm:pt modelId="{ECB15780-B544-4D83-A5CA-0199B487F706}" type="sibTrans" cxnId="{46ACBCBF-F3B1-4546-8172-F271648E212C}">
      <dgm:prSet/>
      <dgm:spPr/>
      <dgm:t>
        <a:bodyPr/>
        <a:lstStyle/>
        <a:p>
          <a:endParaRPr lang="es-EC"/>
        </a:p>
      </dgm:t>
    </dgm:pt>
    <dgm:pt modelId="{61165366-0A41-4D4C-A7D3-6D55FEBED492}">
      <dgm:prSet/>
      <dgm:spPr/>
      <dgm:t>
        <a:bodyPr/>
        <a:lstStyle/>
        <a:p>
          <a:r>
            <a:rPr lang="es-EC" smtClean="0"/>
            <a:t>Dificultad para hacer seguimiento</a:t>
          </a:r>
          <a:endParaRPr lang="es-EC"/>
        </a:p>
      </dgm:t>
    </dgm:pt>
    <dgm:pt modelId="{57BE7190-131D-4186-8588-5A702A118469}" type="parTrans" cxnId="{4C80938F-384D-4E0D-AC1D-CE1A2E36ADE6}">
      <dgm:prSet/>
      <dgm:spPr/>
      <dgm:t>
        <a:bodyPr/>
        <a:lstStyle/>
        <a:p>
          <a:endParaRPr lang="es-EC"/>
        </a:p>
      </dgm:t>
    </dgm:pt>
    <dgm:pt modelId="{92D5BBEF-EB2C-44D3-9D53-811FE0CC50BB}" type="sibTrans" cxnId="{4C80938F-384D-4E0D-AC1D-CE1A2E36ADE6}">
      <dgm:prSet/>
      <dgm:spPr/>
      <dgm:t>
        <a:bodyPr/>
        <a:lstStyle/>
        <a:p>
          <a:endParaRPr lang="es-EC"/>
        </a:p>
      </dgm:t>
    </dgm:pt>
    <dgm:pt modelId="{971F9D24-0DDB-4CE6-8B14-9B79A9285804}">
      <dgm:prSet/>
      <dgm:spPr/>
      <dgm:t>
        <a:bodyPr/>
        <a:lstStyle/>
        <a:p>
          <a:r>
            <a:rPr lang="es-EC" dirty="0" smtClean="0"/>
            <a:t>Dependencia de la información</a:t>
          </a:r>
          <a:endParaRPr lang="es-EC" dirty="0"/>
        </a:p>
      </dgm:t>
    </dgm:pt>
    <dgm:pt modelId="{48FE7091-CDF8-4DC6-B459-937B73C0D37A}" type="parTrans" cxnId="{41A925C5-B500-4869-B724-CFA0965E0B2A}">
      <dgm:prSet/>
      <dgm:spPr/>
      <dgm:t>
        <a:bodyPr/>
        <a:lstStyle/>
        <a:p>
          <a:endParaRPr lang="es-EC"/>
        </a:p>
      </dgm:t>
    </dgm:pt>
    <dgm:pt modelId="{13DC4AA7-5356-47B3-A62A-311796F0B7CB}" type="sibTrans" cxnId="{41A925C5-B500-4869-B724-CFA0965E0B2A}">
      <dgm:prSet/>
      <dgm:spPr/>
      <dgm:t>
        <a:bodyPr/>
        <a:lstStyle/>
        <a:p>
          <a:endParaRPr lang="es-EC"/>
        </a:p>
      </dgm:t>
    </dgm:pt>
    <dgm:pt modelId="{A4C7A9CD-4D98-453A-93FB-07B549405ECB}">
      <dgm:prSet/>
      <dgm:spPr/>
      <dgm:t>
        <a:bodyPr/>
        <a:lstStyle/>
        <a:p>
          <a:endParaRPr lang="es-EC" dirty="0"/>
        </a:p>
      </dgm:t>
    </dgm:pt>
    <dgm:pt modelId="{45CDF1CB-85C3-412B-A4BF-7C9B8D33D569}" type="parTrans" cxnId="{5ED86C8A-002D-42D6-87DE-85E8C49D5D83}">
      <dgm:prSet/>
      <dgm:spPr/>
      <dgm:t>
        <a:bodyPr/>
        <a:lstStyle/>
        <a:p>
          <a:endParaRPr lang="es-EC"/>
        </a:p>
      </dgm:t>
    </dgm:pt>
    <dgm:pt modelId="{56C6E899-5ADB-4402-A6C9-185B5C7C12BF}" type="sibTrans" cxnId="{5ED86C8A-002D-42D6-87DE-85E8C49D5D83}">
      <dgm:prSet/>
      <dgm:spPr/>
      <dgm:t>
        <a:bodyPr/>
        <a:lstStyle/>
        <a:p>
          <a:endParaRPr lang="es-EC"/>
        </a:p>
      </dgm:t>
    </dgm:pt>
    <dgm:pt modelId="{F3384BE2-B42C-4B3B-B048-50B45072DA41}">
      <dgm:prSet phldrT="[Texto]"/>
      <dgm:spPr/>
      <dgm:t>
        <a:bodyPr/>
        <a:lstStyle/>
        <a:p>
          <a:r>
            <a:rPr lang="es-CO" dirty="0" smtClean="0"/>
            <a:t>Tecnología del CRM</a:t>
          </a:r>
        </a:p>
        <a:p>
          <a:endParaRPr lang="es-EC" dirty="0"/>
        </a:p>
      </dgm:t>
    </dgm:pt>
    <dgm:pt modelId="{0370AD43-DD70-4C48-AB0E-D1F03D60DE6C}" type="parTrans" cxnId="{C3353A0E-4C6B-4426-8139-8AE97B5F6318}">
      <dgm:prSet/>
      <dgm:spPr/>
      <dgm:t>
        <a:bodyPr/>
        <a:lstStyle/>
        <a:p>
          <a:endParaRPr lang="es-CO"/>
        </a:p>
      </dgm:t>
    </dgm:pt>
    <dgm:pt modelId="{4EAE8D9D-736F-448A-923A-F80B5B063EEA}" type="sibTrans" cxnId="{C3353A0E-4C6B-4426-8139-8AE97B5F6318}">
      <dgm:prSet/>
      <dgm:spPr/>
      <dgm:t>
        <a:bodyPr/>
        <a:lstStyle/>
        <a:p>
          <a:endParaRPr lang="es-CO"/>
        </a:p>
      </dgm:t>
    </dgm:pt>
    <dgm:pt modelId="{508F3C5C-D3AE-4084-B0E8-EED8F27ACD72}">
      <dgm:prSet phldrT="[Texto]"/>
      <dgm:spPr/>
      <dgm:t>
        <a:bodyPr/>
        <a:lstStyle/>
        <a:p>
          <a:r>
            <a:rPr lang="es-CO" smtClean="0"/>
            <a:t>Facilitar la administración de la base de conocimiento de Clientes</a:t>
          </a:r>
          <a:endParaRPr lang="es-EC" dirty="0"/>
        </a:p>
      </dgm:t>
    </dgm:pt>
    <dgm:pt modelId="{7185C08E-1910-4474-A453-D42D54CBC55A}" type="parTrans" cxnId="{391BD746-2253-480C-BD64-7CB382E7CA69}">
      <dgm:prSet/>
      <dgm:spPr/>
      <dgm:t>
        <a:bodyPr/>
        <a:lstStyle/>
        <a:p>
          <a:endParaRPr lang="es-CO"/>
        </a:p>
      </dgm:t>
    </dgm:pt>
    <dgm:pt modelId="{F1821C0A-264F-4791-88D7-63AF3E2FD216}" type="sibTrans" cxnId="{391BD746-2253-480C-BD64-7CB382E7CA69}">
      <dgm:prSet/>
      <dgm:spPr/>
      <dgm:t>
        <a:bodyPr/>
        <a:lstStyle/>
        <a:p>
          <a:endParaRPr lang="es-CO"/>
        </a:p>
      </dgm:t>
    </dgm:pt>
    <dgm:pt modelId="{6CAB9868-D9A3-4262-9324-D86E7023633E}">
      <dgm:prSet/>
      <dgm:spPr/>
      <dgm:t>
        <a:bodyPr/>
        <a:lstStyle/>
        <a:p>
          <a:r>
            <a:rPr lang="es-CO" dirty="0" smtClean="0"/>
            <a:t>Administración de los Procesos de Negocio</a:t>
          </a:r>
        </a:p>
      </dgm:t>
    </dgm:pt>
    <dgm:pt modelId="{0699F432-5B83-4D26-8E19-737B7330AE33}" type="parTrans" cxnId="{70B56165-9D69-4445-AFA9-1A5E1105B13A}">
      <dgm:prSet/>
      <dgm:spPr/>
      <dgm:t>
        <a:bodyPr/>
        <a:lstStyle/>
        <a:p>
          <a:endParaRPr lang="es-CO"/>
        </a:p>
      </dgm:t>
    </dgm:pt>
    <dgm:pt modelId="{83578AD1-840C-48BF-874E-78E394B7B1EE}" type="sibTrans" cxnId="{70B56165-9D69-4445-AFA9-1A5E1105B13A}">
      <dgm:prSet/>
      <dgm:spPr/>
      <dgm:t>
        <a:bodyPr/>
        <a:lstStyle/>
        <a:p>
          <a:endParaRPr lang="es-CO"/>
        </a:p>
      </dgm:t>
    </dgm:pt>
    <dgm:pt modelId="{FAD5A6A5-45C7-49CE-A269-610112E5F255}">
      <dgm:prSet/>
      <dgm:spPr/>
      <dgm:t>
        <a:bodyPr/>
        <a:lstStyle/>
        <a:p>
          <a:r>
            <a:rPr lang="es-CO" dirty="0" smtClean="0"/>
            <a:t>Generar y calcular indicadores.</a:t>
          </a:r>
        </a:p>
      </dgm:t>
    </dgm:pt>
    <dgm:pt modelId="{F413517C-EC89-421E-8EB6-2D86766EB9E7}" type="parTrans" cxnId="{3C69DE75-BA17-4280-8BDD-6EB3A26DDDB6}">
      <dgm:prSet/>
      <dgm:spPr/>
      <dgm:t>
        <a:bodyPr/>
        <a:lstStyle/>
        <a:p>
          <a:endParaRPr lang="es-CO"/>
        </a:p>
      </dgm:t>
    </dgm:pt>
    <dgm:pt modelId="{0F44D03A-7F9A-4644-850B-73847BD7C796}" type="sibTrans" cxnId="{3C69DE75-BA17-4280-8BDD-6EB3A26DDDB6}">
      <dgm:prSet/>
      <dgm:spPr/>
      <dgm:t>
        <a:bodyPr/>
        <a:lstStyle/>
        <a:p>
          <a:endParaRPr lang="es-CO"/>
        </a:p>
      </dgm:t>
    </dgm:pt>
    <dgm:pt modelId="{B9765D92-0B4E-470C-AD84-288D0D4326DF}">
      <dgm:prSet phldrT="[Texto]"/>
      <dgm:spPr/>
      <dgm:t>
        <a:bodyPr/>
        <a:lstStyle/>
        <a:p>
          <a:r>
            <a:rPr lang="es-EC" dirty="0" smtClean="0"/>
            <a:t>Dificultad para integrar una visión única del cliente entre las áreas competentes.</a:t>
          </a:r>
          <a:endParaRPr lang="es-EC" dirty="0"/>
        </a:p>
      </dgm:t>
    </dgm:pt>
    <dgm:pt modelId="{3A482920-F220-4088-BCA3-B204D9C5C952}" type="parTrans" cxnId="{F77A8E37-13FA-4BB0-975E-21DE4976801B}">
      <dgm:prSet/>
      <dgm:spPr/>
      <dgm:t>
        <a:bodyPr/>
        <a:lstStyle/>
        <a:p>
          <a:endParaRPr lang="es-CO"/>
        </a:p>
      </dgm:t>
    </dgm:pt>
    <dgm:pt modelId="{40F24ADA-AA13-4176-8720-BADB76D062A0}" type="sibTrans" cxnId="{F77A8E37-13FA-4BB0-975E-21DE4976801B}">
      <dgm:prSet/>
      <dgm:spPr/>
      <dgm:t>
        <a:bodyPr/>
        <a:lstStyle/>
        <a:p>
          <a:endParaRPr lang="es-CO"/>
        </a:p>
      </dgm:t>
    </dgm:pt>
    <dgm:pt modelId="{1AFBF4E5-A65C-4EAA-B8E5-3819D50F693E}" type="pres">
      <dgm:prSet presAssocID="{48D404F3-034B-480E-8BE4-BC8E7838E5F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FD7B0C90-13F8-41C5-BC83-86A214F8DE05}" type="pres">
      <dgm:prSet presAssocID="{5DA87A6B-70E0-4478-A884-870CDCE68764}" presName="linNode" presStyleCnt="0"/>
      <dgm:spPr/>
    </dgm:pt>
    <dgm:pt modelId="{A3155FE8-22D5-45F3-9C6C-9C3F41A8D3E1}" type="pres">
      <dgm:prSet presAssocID="{5DA87A6B-70E0-4478-A884-870CDCE68764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BD2BE69-3760-4A6D-98A0-E1B8249507A8}" type="pres">
      <dgm:prSet presAssocID="{5DA87A6B-70E0-4478-A884-870CDCE68764}" presName="descendantText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247281A-D651-4F0C-AFBC-8D538AA0CD73}" type="pres">
      <dgm:prSet presAssocID="{F1846F6E-A296-40D0-A642-6413B378FFD2}" presName="sp" presStyleCnt="0"/>
      <dgm:spPr/>
    </dgm:pt>
    <dgm:pt modelId="{5233239C-CA4B-48A9-BFCE-4AA07E470917}" type="pres">
      <dgm:prSet presAssocID="{6BFD56EB-C228-493D-B169-5486723FE98B}" presName="linNode" presStyleCnt="0"/>
      <dgm:spPr/>
    </dgm:pt>
    <dgm:pt modelId="{0A858356-0C87-4897-97FC-F83261D8418C}" type="pres">
      <dgm:prSet presAssocID="{6BFD56EB-C228-493D-B169-5486723FE98B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716CCE4-9E18-477E-AA68-DFD8F9722336}" type="pres">
      <dgm:prSet presAssocID="{6BFD56EB-C228-493D-B169-5486723FE98B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D9CA6B1-4209-4062-85B1-0C4430B74539}" type="pres">
      <dgm:prSet presAssocID="{016869C1-6108-4DF1-9D18-681F670F1944}" presName="sp" presStyleCnt="0"/>
      <dgm:spPr/>
    </dgm:pt>
    <dgm:pt modelId="{81826AF6-4793-4261-B696-B8EA47D3A68A}" type="pres">
      <dgm:prSet presAssocID="{F2935C35-DF7E-44E9-BBB3-E190F3923D6C}" presName="linNode" presStyleCnt="0"/>
      <dgm:spPr/>
    </dgm:pt>
    <dgm:pt modelId="{2D8F3E53-6EC4-4CD1-9FC6-0F557D559D18}" type="pres">
      <dgm:prSet presAssocID="{F2935C35-DF7E-44E9-BBB3-E190F3923D6C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5AF52F2-FE9E-4038-9947-4E9D2EBCD4C0}" type="pres">
      <dgm:prSet presAssocID="{F2935C35-DF7E-44E9-BBB3-E190F3923D6C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C21107F-D0F2-41B9-B55D-AB5818F2884A}" type="pres">
      <dgm:prSet presAssocID="{1B37BD92-0352-4CA8-96CF-ED511A162EF4}" presName="sp" presStyleCnt="0"/>
      <dgm:spPr/>
    </dgm:pt>
    <dgm:pt modelId="{9A05241F-2E51-4457-B3AD-D673EAA2FE78}" type="pres">
      <dgm:prSet presAssocID="{F3384BE2-B42C-4B3B-B048-50B45072DA41}" presName="linNode" presStyleCnt="0"/>
      <dgm:spPr/>
    </dgm:pt>
    <dgm:pt modelId="{4D2A73B7-67DF-4268-85C5-52D014C712AB}" type="pres">
      <dgm:prSet presAssocID="{F3384BE2-B42C-4B3B-B048-50B45072DA41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BD29F8CA-063D-4A9E-A7E6-5D4AF6255F9B}" type="pres">
      <dgm:prSet presAssocID="{F3384BE2-B42C-4B3B-B048-50B45072DA41}" presName="descendantText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3C69DE75-BA17-4280-8BDD-6EB3A26DDDB6}" srcId="{F3384BE2-B42C-4B3B-B048-50B45072DA41}" destId="{FAD5A6A5-45C7-49CE-A269-610112E5F255}" srcOrd="2" destOrd="0" parTransId="{F413517C-EC89-421E-8EB6-2D86766EB9E7}" sibTransId="{0F44D03A-7F9A-4644-850B-73847BD7C796}"/>
    <dgm:cxn modelId="{F77A8E37-13FA-4BB0-975E-21DE4976801B}" srcId="{6BFD56EB-C228-493D-B169-5486723FE98B}" destId="{B9765D92-0B4E-470C-AD84-288D0D4326DF}" srcOrd="1" destOrd="0" parTransId="{3A482920-F220-4088-BCA3-B204D9C5C952}" sibTransId="{40F24ADA-AA13-4176-8720-BADB76D062A0}"/>
    <dgm:cxn modelId="{D656DA30-846D-4052-9EB2-2A2EDAECFC74}" srcId="{5DA87A6B-70E0-4478-A884-870CDCE68764}" destId="{53B11315-6870-4640-A783-E1E8A3FA493E}" srcOrd="0" destOrd="0" parTransId="{485060CC-19DD-46C6-A984-E71BEE80D738}" sibTransId="{7DE876BC-F1F5-40C2-9EBB-9D1F39EFA2FA}"/>
    <dgm:cxn modelId="{F486D3D4-4262-4F2F-8099-F8C44303C17E}" type="presOf" srcId="{6CAB9868-D9A3-4262-9324-D86E7023633E}" destId="{BD29F8CA-063D-4A9E-A7E6-5D4AF6255F9B}" srcOrd="0" destOrd="1" presId="urn:microsoft.com/office/officeart/2005/8/layout/vList5"/>
    <dgm:cxn modelId="{D4358DBA-FBFB-42F0-AB15-ABE51C9C362C}" type="presOf" srcId="{48D404F3-034B-480E-8BE4-BC8E7838E5F7}" destId="{1AFBF4E5-A65C-4EAA-B8E5-3819D50F693E}" srcOrd="0" destOrd="0" presId="urn:microsoft.com/office/officeart/2005/8/layout/vList5"/>
    <dgm:cxn modelId="{4C80938F-384D-4E0D-AC1D-CE1A2E36ADE6}" srcId="{5DA87A6B-70E0-4478-A884-870CDCE68764}" destId="{61165366-0A41-4D4C-A7D3-6D55FEBED492}" srcOrd="1" destOrd="0" parTransId="{57BE7190-131D-4186-8588-5A702A118469}" sibTransId="{92D5BBEF-EB2C-44D3-9D53-811FE0CC50BB}"/>
    <dgm:cxn modelId="{C3353A0E-4C6B-4426-8139-8AE97B5F6318}" srcId="{48D404F3-034B-480E-8BE4-BC8E7838E5F7}" destId="{F3384BE2-B42C-4B3B-B048-50B45072DA41}" srcOrd="3" destOrd="0" parTransId="{0370AD43-DD70-4C48-AB0E-D1F03D60DE6C}" sibTransId="{4EAE8D9D-736F-448A-923A-F80B5B063EEA}"/>
    <dgm:cxn modelId="{BE5A45ED-883C-4960-A844-1FF4BF40D23D}" srcId="{48D404F3-034B-480E-8BE4-BC8E7838E5F7}" destId="{6BFD56EB-C228-493D-B169-5486723FE98B}" srcOrd="1" destOrd="0" parTransId="{053AEA86-11E0-44B5-B428-3755A241F613}" sibTransId="{016869C1-6108-4DF1-9D18-681F670F1944}"/>
    <dgm:cxn modelId="{82B154AC-1FED-430F-93D8-DF74D7C1FBB5}" type="presOf" srcId="{E3422129-00CF-423F-AAB5-F85163DC5FBC}" destId="{F5AF52F2-FE9E-4038-9947-4E9D2EBCD4C0}" srcOrd="0" destOrd="0" presId="urn:microsoft.com/office/officeart/2005/8/layout/vList5"/>
    <dgm:cxn modelId="{8969DF6F-117D-429D-8586-CA815ECFBB24}" srcId="{6BFD56EB-C228-493D-B169-5486723FE98B}" destId="{75D6BBB8-10E6-4C8C-8B72-166008869D86}" srcOrd="0" destOrd="0" parTransId="{9A6CC1D4-2C2D-484D-9ED5-758FB0CA744A}" sibTransId="{4653446A-B580-475A-927E-2666DFAF7463}"/>
    <dgm:cxn modelId="{41A925C5-B500-4869-B724-CFA0965E0B2A}" srcId="{5DA87A6B-70E0-4478-A884-870CDCE68764}" destId="{971F9D24-0DDB-4CE6-8B14-9B79A9285804}" srcOrd="2" destOrd="0" parTransId="{48FE7091-CDF8-4DC6-B459-937B73C0D37A}" sibTransId="{13DC4AA7-5356-47B3-A62A-311796F0B7CB}"/>
    <dgm:cxn modelId="{9FEDC738-2EEE-47BB-92B1-42DCD319B06B}" type="presOf" srcId="{F3384BE2-B42C-4B3B-B048-50B45072DA41}" destId="{4D2A73B7-67DF-4268-85C5-52D014C712AB}" srcOrd="0" destOrd="0" presId="urn:microsoft.com/office/officeart/2005/8/layout/vList5"/>
    <dgm:cxn modelId="{3F4E9A31-16C0-4176-88B5-921939B405DA}" type="presOf" srcId="{5DA87A6B-70E0-4478-A884-870CDCE68764}" destId="{A3155FE8-22D5-45F3-9C6C-9C3F41A8D3E1}" srcOrd="0" destOrd="0" presId="urn:microsoft.com/office/officeart/2005/8/layout/vList5"/>
    <dgm:cxn modelId="{391BD746-2253-480C-BD64-7CB382E7CA69}" srcId="{F3384BE2-B42C-4B3B-B048-50B45072DA41}" destId="{508F3C5C-D3AE-4084-B0E8-EED8F27ACD72}" srcOrd="0" destOrd="0" parTransId="{7185C08E-1910-4474-A453-D42D54CBC55A}" sibTransId="{F1821C0A-264F-4791-88D7-63AF3E2FD216}"/>
    <dgm:cxn modelId="{C501096E-A0B4-4626-98FE-003E19069846}" type="presOf" srcId="{971F9D24-0DDB-4CE6-8B14-9B79A9285804}" destId="{1BD2BE69-3760-4A6D-98A0-E1B8249507A8}" srcOrd="0" destOrd="2" presId="urn:microsoft.com/office/officeart/2005/8/layout/vList5"/>
    <dgm:cxn modelId="{E9DD64B0-67D0-4E2B-B428-C4E90969E42B}" type="presOf" srcId="{A4C7A9CD-4D98-453A-93FB-07B549405ECB}" destId="{F5AF52F2-FE9E-4038-9947-4E9D2EBCD4C0}" srcOrd="0" destOrd="1" presId="urn:microsoft.com/office/officeart/2005/8/layout/vList5"/>
    <dgm:cxn modelId="{46ACBCBF-F3B1-4546-8172-F271648E212C}" srcId="{F2935C35-DF7E-44E9-BBB3-E190F3923D6C}" destId="{E3422129-00CF-423F-AAB5-F85163DC5FBC}" srcOrd="0" destOrd="0" parTransId="{8CFD1414-62AD-4E0B-BB29-1D6833DE67FA}" sibTransId="{ECB15780-B544-4D83-A5CA-0199B487F706}"/>
    <dgm:cxn modelId="{B8D7C9B7-FC4F-4ACC-B636-55E5454AD559}" srcId="{48D404F3-034B-480E-8BE4-BC8E7838E5F7}" destId="{5DA87A6B-70E0-4478-A884-870CDCE68764}" srcOrd="0" destOrd="0" parTransId="{F68DE216-D47D-42D6-A367-A787BD9D0286}" sibTransId="{F1846F6E-A296-40D0-A642-6413B378FFD2}"/>
    <dgm:cxn modelId="{37912FF3-F444-48A1-89B3-DC391C9850EB}" type="presOf" srcId="{508F3C5C-D3AE-4084-B0E8-EED8F27ACD72}" destId="{BD29F8CA-063D-4A9E-A7E6-5D4AF6255F9B}" srcOrd="0" destOrd="0" presId="urn:microsoft.com/office/officeart/2005/8/layout/vList5"/>
    <dgm:cxn modelId="{837D920C-D196-4C8B-8B17-347F24D3147B}" type="presOf" srcId="{FAD5A6A5-45C7-49CE-A269-610112E5F255}" destId="{BD29F8CA-063D-4A9E-A7E6-5D4AF6255F9B}" srcOrd="0" destOrd="2" presId="urn:microsoft.com/office/officeart/2005/8/layout/vList5"/>
    <dgm:cxn modelId="{CB5E3D9C-AAB9-4E5E-A2B4-51A279372717}" type="presOf" srcId="{53B11315-6870-4640-A783-E1E8A3FA493E}" destId="{1BD2BE69-3760-4A6D-98A0-E1B8249507A8}" srcOrd="0" destOrd="0" presId="urn:microsoft.com/office/officeart/2005/8/layout/vList5"/>
    <dgm:cxn modelId="{5ED86C8A-002D-42D6-87DE-85E8C49D5D83}" srcId="{F2935C35-DF7E-44E9-BBB3-E190F3923D6C}" destId="{A4C7A9CD-4D98-453A-93FB-07B549405ECB}" srcOrd="1" destOrd="0" parTransId="{45CDF1CB-85C3-412B-A4BF-7C9B8D33D569}" sibTransId="{56C6E899-5ADB-4402-A6C9-185B5C7C12BF}"/>
    <dgm:cxn modelId="{E885CB58-EDD1-4F3A-A599-50A3C9A3C10C}" srcId="{48D404F3-034B-480E-8BE4-BC8E7838E5F7}" destId="{F2935C35-DF7E-44E9-BBB3-E190F3923D6C}" srcOrd="2" destOrd="0" parTransId="{A6421E9E-3C61-4196-9492-30546E2E8280}" sibTransId="{1B37BD92-0352-4CA8-96CF-ED511A162EF4}"/>
    <dgm:cxn modelId="{70B56165-9D69-4445-AFA9-1A5E1105B13A}" srcId="{F3384BE2-B42C-4B3B-B048-50B45072DA41}" destId="{6CAB9868-D9A3-4262-9324-D86E7023633E}" srcOrd="1" destOrd="0" parTransId="{0699F432-5B83-4D26-8E19-737B7330AE33}" sibTransId="{83578AD1-840C-48BF-874E-78E394B7B1EE}"/>
    <dgm:cxn modelId="{3DFB4AE4-0343-47C8-830F-271E2240FCFF}" type="presOf" srcId="{B9765D92-0B4E-470C-AD84-288D0D4326DF}" destId="{4716CCE4-9E18-477E-AA68-DFD8F9722336}" srcOrd="0" destOrd="1" presId="urn:microsoft.com/office/officeart/2005/8/layout/vList5"/>
    <dgm:cxn modelId="{801BB921-D35B-4796-B6FE-DA6B7B56F7FD}" type="presOf" srcId="{75D6BBB8-10E6-4C8C-8B72-166008869D86}" destId="{4716CCE4-9E18-477E-AA68-DFD8F9722336}" srcOrd="0" destOrd="0" presId="urn:microsoft.com/office/officeart/2005/8/layout/vList5"/>
    <dgm:cxn modelId="{C162E207-7282-4BC5-AA4F-B3246ABF7E3A}" type="presOf" srcId="{F2935C35-DF7E-44E9-BBB3-E190F3923D6C}" destId="{2D8F3E53-6EC4-4CD1-9FC6-0F557D559D18}" srcOrd="0" destOrd="0" presId="urn:microsoft.com/office/officeart/2005/8/layout/vList5"/>
    <dgm:cxn modelId="{2EF64BAE-9DC7-4C61-906D-8A7BF4563EEA}" type="presOf" srcId="{6BFD56EB-C228-493D-B169-5486723FE98B}" destId="{0A858356-0C87-4897-97FC-F83261D8418C}" srcOrd="0" destOrd="0" presId="urn:microsoft.com/office/officeart/2005/8/layout/vList5"/>
    <dgm:cxn modelId="{E73460F0-2B40-40EA-AF39-C2104F5ACD07}" type="presOf" srcId="{61165366-0A41-4D4C-A7D3-6D55FEBED492}" destId="{1BD2BE69-3760-4A6D-98A0-E1B8249507A8}" srcOrd="0" destOrd="1" presId="urn:microsoft.com/office/officeart/2005/8/layout/vList5"/>
    <dgm:cxn modelId="{238D1164-2598-4E29-B739-E7658970FA93}" type="presParOf" srcId="{1AFBF4E5-A65C-4EAA-B8E5-3819D50F693E}" destId="{FD7B0C90-13F8-41C5-BC83-86A214F8DE05}" srcOrd="0" destOrd="0" presId="urn:microsoft.com/office/officeart/2005/8/layout/vList5"/>
    <dgm:cxn modelId="{A53A9650-8053-4786-9EB7-3573BBD0C3BA}" type="presParOf" srcId="{FD7B0C90-13F8-41C5-BC83-86A214F8DE05}" destId="{A3155FE8-22D5-45F3-9C6C-9C3F41A8D3E1}" srcOrd="0" destOrd="0" presId="urn:microsoft.com/office/officeart/2005/8/layout/vList5"/>
    <dgm:cxn modelId="{D0B838F0-E59D-4F06-85D8-6220E273684F}" type="presParOf" srcId="{FD7B0C90-13F8-41C5-BC83-86A214F8DE05}" destId="{1BD2BE69-3760-4A6D-98A0-E1B8249507A8}" srcOrd="1" destOrd="0" presId="urn:microsoft.com/office/officeart/2005/8/layout/vList5"/>
    <dgm:cxn modelId="{F058C78A-4A01-4BB8-A645-0C79152C8AC1}" type="presParOf" srcId="{1AFBF4E5-A65C-4EAA-B8E5-3819D50F693E}" destId="{C247281A-D651-4F0C-AFBC-8D538AA0CD73}" srcOrd="1" destOrd="0" presId="urn:microsoft.com/office/officeart/2005/8/layout/vList5"/>
    <dgm:cxn modelId="{A505143C-6329-4A4C-815D-160BD8AD638A}" type="presParOf" srcId="{1AFBF4E5-A65C-4EAA-B8E5-3819D50F693E}" destId="{5233239C-CA4B-48A9-BFCE-4AA07E470917}" srcOrd="2" destOrd="0" presId="urn:microsoft.com/office/officeart/2005/8/layout/vList5"/>
    <dgm:cxn modelId="{816B3165-BF44-4392-923C-733C74148A0B}" type="presParOf" srcId="{5233239C-CA4B-48A9-BFCE-4AA07E470917}" destId="{0A858356-0C87-4897-97FC-F83261D8418C}" srcOrd="0" destOrd="0" presId="urn:microsoft.com/office/officeart/2005/8/layout/vList5"/>
    <dgm:cxn modelId="{0E00F638-480F-4602-BE7B-E11D596D1AC4}" type="presParOf" srcId="{5233239C-CA4B-48A9-BFCE-4AA07E470917}" destId="{4716CCE4-9E18-477E-AA68-DFD8F9722336}" srcOrd="1" destOrd="0" presId="urn:microsoft.com/office/officeart/2005/8/layout/vList5"/>
    <dgm:cxn modelId="{2D6A1C0F-7D03-45FE-B17F-B9CD1C838224}" type="presParOf" srcId="{1AFBF4E5-A65C-4EAA-B8E5-3819D50F693E}" destId="{2D9CA6B1-4209-4062-85B1-0C4430B74539}" srcOrd="3" destOrd="0" presId="urn:microsoft.com/office/officeart/2005/8/layout/vList5"/>
    <dgm:cxn modelId="{48BFA87F-1CDB-40BA-B29F-AEC7198E9443}" type="presParOf" srcId="{1AFBF4E5-A65C-4EAA-B8E5-3819D50F693E}" destId="{81826AF6-4793-4261-B696-B8EA47D3A68A}" srcOrd="4" destOrd="0" presId="urn:microsoft.com/office/officeart/2005/8/layout/vList5"/>
    <dgm:cxn modelId="{DF7D0C42-A06E-4330-B310-7B52AC10418C}" type="presParOf" srcId="{81826AF6-4793-4261-B696-B8EA47D3A68A}" destId="{2D8F3E53-6EC4-4CD1-9FC6-0F557D559D18}" srcOrd="0" destOrd="0" presId="urn:microsoft.com/office/officeart/2005/8/layout/vList5"/>
    <dgm:cxn modelId="{D806D64E-8CF7-4278-B0E3-AEF0DF3BDDA9}" type="presParOf" srcId="{81826AF6-4793-4261-B696-B8EA47D3A68A}" destId="{F5AF52F2-FE9E-4038-9947-4E9D2EBCD4C0}" srcOrd="1" destOrd="0" presId="urn:microsoft.com/office/officeart/2005/8/layout/vList5"/>
    <dgm:cxn modelId="{E531881C-4F3A-4A5B-8508-4DF6F250559E}" type="presParOf" srcId="{1AFBF4E5-A65C-4EAA-B8E5-3819D50F693E}" destId="{EC21107F-D0F2-41B9-B55D-AB5818F2884A}" srcOrd="5" destOrd="0" presId="urn:microsoft.com/office/officeart/2005/8/layout/vList5"/>
    <dgm:cxn modelId="{92146776-148C-4A5D-95CF-40A09D0AFD6C}" type="presParOf" srcId="{1AFBF4E5-A65C-4EAA-B8E5-3819D50F693E}" destId="{9A05241F-2E51-4457-B3AD-D673EAA2FE78}" srcOrd="6" destOrd="0" presId="urn:microsoft.com/office/officeart/2005/8/layout/vList5"/>
    <dgm:cxn modelId="{7AD16F70-B724-453F-B141-606817B6B3F0}" type="presParOf" srcId="{9A05241F-2E51-4457-B3AD-D673EAA2FE78}" destId="{4D2A73B7-67DF-4268-85C5-52D014C712AB}" srcOrd="0" destOrd="0" presId="urn:microsoft.com/office/officeart/2005/8/layout/vList5"/>
    <dgm:cxn modelId="{96C14BDD-8DF5-43B9-85AC-2360131B93D8}" type="presParOf" srcId="{9A05241F-2E51-4457-B3AD-D673EAA2FE78}" destId="{BD29F8CA-063D-4A9E-A7E6-5D4AF6255F9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98B4AB-6B75-42B8-BD72-4BB5802D89CC}">
      <dsp:nvSpPr>
        <dsp:cNvPr id="0" name=""/>
        <dsp:cNvSpPr/>
      </dsp:nvSpPr>
      <dsp:spPr>
        <a:xfrm rot="10800000">
          <a:off x="2160253" y="484783"/>
          <a:ext cx="1793531" cy="379314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2353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dirty="0" smtClean="0"/>
            <a:t>Consultoría</a:t>
          </a:r>
          <a:endParaRPr lang="es-CO" sz="1800" kern="1200" dirty="0"/>
        </a:p>
      </dsp:txBody>
      <dsp:txXfrm rot="10800000">
        <a:off x="2255081" y="484783"/>
        <a:ext cx="1698703" cy="379314"/>
      </dsp:txXfrm>
    </dsp:sp>
    <dsp:sp modelId="{6DE31B5F-B9A8-44B9-96B5-39F86F741316}">
      <dsp:nvSpPr>
        <dsp:cNvPr id="0" name=""/>
        <dsp:cNvSpPr/>
      </dsp:nvSpPr>
      <dsp:spPr>
        <a:xfrm>
          <a:off x="944626" y="15735"/>
          <a:ext cx="1198504" cy="119850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312C58-E929-4B4B-91E9-C17EFC573FE3}">
      <dsp:nvSpPr>
        <dsp:cNvPr id="0" name=""/>
        <dsp:cNvSpPr/>
      </dsp:nvSpPr>
      <dsp:spPr>
        <a:xfrm rot="10800000">
          <a:off x="2187317" y="1727339"/>
          <a:ext cx="1793051" cy="360892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2353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dirty="0" smtClean="0"/>
            <a:t>Ingeniería</a:t>
          </a:r>
          <a:endParaRPr lang="es-CO" sz="2000" b="1" kern="1200" dirty="0"/>
        </a:p>
      </dsp:txBody>
      <dsp:txXfrm rot="10800000">
        <a:off x="2277540" y="1727339"/>
        <a:ext cx="1702828" cy="360892"/>
      </dsp:txXfrm>
    </dsp:sp>
    <dsp:sp modelId="{7E421138-2964-4F66-9F5E-FCBE1A3AFAC9}">
      <dsp:nvSpPr>
        <dsp:cNvPr id="0" name=""/>
        <dsp:cNvSpPr/>
      </dsp:nvSpPr>
      <dsp:spPr>
        <a:xfrm>
          <a:off x="998686" y="1429587"/>
          <a:ext cx="1090695" cy="1090695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FB8E24-0F98-4A80-B763-0B59D68092E7}">
      <dsp:nvSpPr>
        <dsp:cNvPr id="0" name=""/>
        <dsp:cNvSpPr/>
      </dsp:nvSpPr>
      <dsp:spPr>
        <a:xfrm rot="10800000">
          <a:off x="2232252" y="3059363"/>
          <a:ext cx="1785273" cy="325011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2353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dirty="0" smtClean="0"/>
            <a:t>Construcción</a:t>
          </a:r>
          <a:endParaRPr lang="es-CO" sz="1800" b="1" kern="1200" dirty="0"/>
        </a:p>
      </dsp:txBody>
      <dsp:txXfrm rot="10800000">
        <a:off x="2313505" y="3059363"/>
        <a:ext cx="1704020" cy="325011"/>
      </dsp:txXfrm>
    </dsp:sp>
    <dsp:sp modelId="{C855F2C7-31D8-424A-B9C6-550F44C95396}">
      <dsp:nvSpPr>
        <dsp:cNvPr id="0" name=""/>
        <dsp:cNvSpPr/>
      </dsp:nvSpPr>
      <dsp:spPr>
        <a:xfrm>
          <a:off x="965365" y="2626041"/>
          <a:ext cx="1184329" cy="1184329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98B4AB-6B75-42B8-BD72-4BB5802D89CC}">
      <dsp:nvSpPr>
        <dsp:cNvPr id="0" name=""/>
        <dsp:cNvSpPr/>
      </dsp:nvSpPr>
      <dsp:spPr>
        <a:xfrm rot="10800000">
          <a:off x="2158412" y="476784"/>
          <a:ext cx="1797510" cy="371757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325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kern="1200" dirty="0" smtClean="0"/>
            <a:t>Ingeniería</a:t>
          </a:r>
          <a:endParaRPr lang="es-CO" sz="1800" kern="1200" dirty="0"/>
        </a:p>
      </dsp:txBody>
      <dsp:txXfrm rot="10800000">
        <a:off x="2251351" y="476784"/>
        <a:ext cx="1704571" cy="371757"/>
      </dsp:txXfrm>
    </dsp:sp>
    <dsp:sp modelId="{6DE31B5F-B9A8-44B9-96B5-39F86F741316}">
      <dsp:nvSpPr>
        <dsp:cNvPr id="0" name=""/>
        <dsp:cNvSpPr/>
      </dsp:nvSpPr>
      <dsp:spPr>
        <a:xfrm>
          <a:off x="953953" y="17080"/>
          <a:ext cx="1174628" cy="1174628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312C58-E929-4B4B-91E9-C17EFC573FE3}">
      <dsp:nvSpPr>
        <dsp:cNvPr id="0" name=""/>
        <dsp:cNvSpPr/>
      </dsp:nvSpPr>
      <dsp:spPr>
        <a:xfrm rot="10800000">
          <a:off x="2211967" y="1698557"/>
          <a:ext cx="1797029" cy="353703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325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dirty="0" smtClean="0"/>
            <a:t>Fabricación</a:t>
          </a:r>
          <a:endParaRPr lang="es-CO" sz="2000" b="1" kern="1200" dirty="0"/>
        </a:p>
      </dsp:txBody>
      <dsp:txXfrm rot="10800000">
        <a:off x="2300393" y="1698557"/>
        <a:ext cx="1708603" cy="353703"/>
      </dsp:txXfrm>
    </dsp:sp>
    <dsp:sp modelId="{7E421138-2964-4F66-9F5E-FCBE1A3AFAC9}">
      <dsp:nvSpPr>
        <dsp:cNvPr id="0" name=""/>
        <dsp:cNvSpPr/>
      </dsp:nvSpPr>
      <dsp:spPr>
        <a:xfrm>
          <a:off x="915389" y="1305529"/>
          <a:ext cx="1172301" cy="1076909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FB8E24-0F98-4A80-B763-0B59D68092E7}">
      <dsp:nvSpPr>
        <dsp:cNvPr id="0" name=""/>
        <dsp:cNvSpPr/>
      </dsp:nvSpPr>
      <dsp:spPr>
        <a:xfrm rot="10800000">
          <a:off x="2230649" y="3008016"/>
          <a:ext cx="1789234" cy="318537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325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dirty="0" smtClean="0"/>
            <a:t>Operación</a:t>
          </a:r>
          <a:endParaRPr lang="es-CO" sz="1800" b="1" kern="1200" dirty="0"/>
        </a:p>
      </dsp:txBody>
      <dsp:txXfrm rot="10800000">
        <a:off x="2310283" y="3008016"/>
        <a:ext cx="1709600" cy="318537"/>
      </dsp:txXfrm>
    </dsp:sp>
    <dsp:sp modelId="{C855F2C7-31D8-424A-B9C6-550F44C95396}">
      <dsp:nvSpPr>
        <dsp:cNvPr id="0" name=""/>
        <dsp:cNvSpPr/>
      </dsp:nvSpPr>
      <dsp:spPr>
        <a:xfrm>
          <a:off x="915389" y="2583327"/>
          <a:ext cx="1160736" cy="1160736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1AD484-1385-4344-87AC-775933350007}">
      <dsp:nvSpPr>
        <dsp:cNvPr id="0" name=""/>
        <dsp:cNvSpPr/>
      </dsp:nvSpPr>
      <dsp:spPr>
        <a:xfrm rot="10800000">
          <a:off x="2130930" y="4234380"/>
          <a:ext cx="1963817" cy="315306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325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dirty="0" smtClean="0"/>
            <a:t>Mantenimiento</a:t>
          </a:r>
          <a:endParaRPr lang="es-CO" sz="1800" b="1" kern="1200" dirty="0"/>
        </a:p>
      </dsp:txBody>
      <dsp:txXfrm rot="10800000">
        <a:off x="2209756" y="4234380"/>
        <a:ext cx="1884991" cy="315306"/>
      </dsp:txXfrm>
    </dsp:sp>
    <dsp:sp modelId="{494AE6A1-8824-4AF7-921A-9FEDE881D7FE}">
      <dsp:nvSpPr>
        <dsp:cNvPr id="0" name=""/>
        <dsp:cNvSpPr/>
      </dsp:nvSpPr>
      <dsp:spPr>
        <a:xfrm>
          <a:off x="898383" y="3916808"/>
          <a:ext cx="1165968" cy="1094099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A619B3-38F2-41B3-8378-71AA7EF99EF9}">
      <dsp:nvSpPr>
        <dsp:cNvPr id="0" name=""/>
        <dsp:cNvSpPr/>
      </dsp:nvSpPr>
      <dsp:spPr>
        <a:xfrm>
          <a:off x="2309" y="625765"/>
          <a:ext cx="2251534" cy="804404"/>
        </a:xfrm>
        <a:prstGeom prst="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/>
            <a:t>Mejorar la eficiencia en la gestión comercial y de crecimiento:</a:t>
          </a:r>
          <a:endParaRPr lang="es-CO" sz="1600" kern="1200" dirty="0"/>
        </a:p>
      </dsp:txBody>
      <dsp:txXfrm>
        <a:off x="2309" y="625765"/>
        <a:ext cx="2251534" cy="804404"/>
      </dsp:txXfrm>
    </dsp:sp>
    <dsp:sp modelId="{E5F46F49-3064-4256-BF46-31FAE970EBCF}">
      <dsp:nvSpPr>
        <dsp:cNvPr id="0" name=""/>
        <dsp:cNvSpPr/>
      </dsp:nvSpPr>
      <dsp:spPr>
        <a:xfrm>
          <a:off x="2309" y="1430170"/>
          <a:ext cx="2251534" cy="2152080"/>
        </a:xfrm>
        <a:prstGeom prst="rect">
          <a:avLst/>
        </a:prstGeom>
        <a:solidFill>
          <a:schemeClr val="accent1">
            <a:alpha val="90000"/>
            <a:tint val="55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b="1" kern="1200" dirty="0" smtClean="0"/>
            <a:t>Potenciar el desarrollo del DDN</a:t>
          </a:r>
          <a:endParaRPr lang="es-CO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b="1" kern="1200" dirty="0" smtClean="0"/>
            <a:t>Implantación de un software de Gestión Global</a:t>
          </a:r>
          <a:endParaRPr lang="es-CO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b="1" kern="1200" dirty="0" smtClean="0"/>
            <a:t>Acuerdos y/o alianzas (nuevos mercados)</a:t>
          </a:r>
          <a:endParaRPr lang="es-CO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CO" sz="1600" kern="1200" dirty="0"/>
        </a:p>
      </dsp:txBody>
      <dsp:txXfrm>
        <a:off x="2309" y="1430170"/>
        <a:ext cx="2251534" cy="2152080"/>
      </dsp:txXfrm>
    </dsp:sp>
    <dsp:sp modelId="{C8B71AE2-0C2E-4D8E-861B-BE8C113C1596}">
      <dsp:nvSpPr>
        <dsp:cNvPr id="0" name=""/>
        <dsp:cNvSpPr/>
      </dsp:nvSpPr>
      <dsp:spPr>
        <a:xfrm>
          <a:off x="2569059" y="625765"/>
          <a:ext cx="2251534" cy="804404"/>
        </a:xfrm>
        <a:prstGeom prst="rect">
          <a:avLst/>
        </a:prstGeom>
        <a:solidFill>
          <a:schemeClr val="accent1">
            <a:shade val="50000"/>
            <a:hueOff val="222839"/>
            <a:satOff val="5970"/>
            <a:lumOff val="26302"/>
            <a:alphaOff val="0"/>
          </a:schemeClr>
        </a:solidFill>
        <a:ln w="12700" cap="flat" cmpd="sng" algn="ctr">
          <a:solidFill>
            <a:schemeClr val="accent1">
              <a:shade val="50000"/>
              <a:hueOff val="222839"/>
              <a:satOff val="5970"/>
              <a:lumOff val="263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/>
            <a:t>Capacitación y formación en todos los Sectores:</a:t>
          </a:r>
          <a:endParaRPr lang="es-CO" sz="1600" kern="1200" dirty="0"/>
        </a:p>
      </dsp:txBody>
      <dsp:txXfrm>
        <a:off x="2569059" y="625765"/>
        <a:ext cx="2251534" cy="804404"/>
      </dsp:txXfrm>
    </dsp:sp>
    <dsp:sp modelId="{FD20697D-02E4-4525-8BD6-14AC3752939E}">
      <dsp:nvSpPr>
        <dsp:cNvPr id="0" name=""/>
        <dsp:cNvSpPr/>
      </dsp:nvSpPr>
      <dsp:spPr>
        <a:xfrm>
          <a:off x="2569059" y="1430170"/>
          <a:ext cx="2251534" cy="2152080"/>
        </a:xfrm>
        <a:prstGeom prst="rect">
          <a:avLst/>
        </a:prstGeom>
        <a:solidFill>
          <a:schemeClr val="accent1">
            <a:alpha val="90000"/>
            <a:tint val="55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b="1" kern="1200" dirty="0" smtClean="0"/>
            <a:t>Intercambio de profesionales</a:t>
          </a:r>
          <a:endParaRPr lang="es-CO" sz="16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600" b="1" kern="1200" dirty="0" smtClean="0"/>
            <a:t>Desperdicio y mal uso de los recursos </a:t>
          </a:r>
          <a:endParaRPr lang="es-CO" sz="16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600" b="1" kern="1200" dirty="0" smtClean="0"/>
            <a:t>Estudio de Mercado inexistente</a:t>
          </a:r>
          <a:endParaRPr lang="es-CO" sz="16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600" b="1" kern="1200" dirty="0" smtClean="0"/>
            <a:t> Mejorar la estructura organizacional</a:t>
          </a:r>
          <a:endParaRPr lang="es-CO" sz="1600" b="1" kern="1200" dirty="0"/>
        </a:p>
      </dsp:txBody>
      <dsp:txXfrm>
        <a:off x="2569059" y="1430170"/>
        <a:ext cx="2251534" cy="2152080"/>
      </dsp:txXfrm>
    </dsp:sp>
    <dsp:sp modelId="{DF99BB87-66B6-4F15-8178-F736BF7AB01C}">
      <dsp:nvSpPr>
        <dsp:cNvPr id="0" name=""/>
        <dsp:cNvSpPr/>
      </dsp:nvSpPr>
      <dsp:spPr>
        <a:xfrm>
          <a:off x="5135808" y="625765"/>
          <a:ext cx="2251534" cy="804404"/>
        </a:xfrm>
        <a:prstGeom prst="rect">
          <a:avLst/>
        </a:prstGeom>
        <a:solidFill>
          <a:schemeClr val="accent1">
            <a:shade val="50000"/>
            <a:hueOff val="222839"/>
            <a:satOff val="5970"/>
            <a:lumOff val="26302"/>
            <a:alphaOff val="0"/>
          </a:schemeClr>
        </a:solidFill>
        <a:ln w="12700" cap="flat" cmpd="sng" algn="ctr">
          <a:solidFill>
            <a:schemeClr val="accent1">
              <a:shade val="50000"/>
              <a:hueOff val="222839"/>
              <a:satOff val="5970"/>
              <a:lumOff val="263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kern="1200" dirty="0" smtClean="0"/>
            <a:t>Otras </a:t>
          </a:r>
          <a:r>
            <a:rPr lang="es-CO" sz="1600" kern="1200" dirty="0" err="1" smtClean="0"/>
            <a:t>Areas</a:t>
          </a:r>
          <a:endParaRPr lang="es-CO" sz="1600" kern="1200" dirty="0"/>
        </a:p>
      </dsp:txBody>
      <dsp:txXfrm>
        <a:off x="5135808" y="625765"/>
        <a:ext cx="2251534" cy="804404"/>
      </dsp:txXfrm>
    </dsp:sp>
    <dsp:sp modelId="{6DB4E0B9-7B3E-4002-9810-E34B9E6A9A0A}">
      <dsp:nvSpPr>
        <dsp:cNvPr id="0" name=""/>
        <dsp:cNvSpPr/>
      </dsp:nvSpPr>
      <dsp:spPr>
        <a:xfrm>
          <a:off x="5135808" y="1430170"/>
          <a:ext cx="2251534" cy="2152080"/>
        </a:xfrm>
        <a:prstGeom prst="rect">
          <a:avLst/>
        </a:prstGeom>
        <a:solidFill>
          <a:schemeClr val="accent1">
            <a:alpha val="90000"/>
            <a:tint val="55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600" kern="1200" dirty="0" smtClean="0"/>
            <a:t>Falta de liquidez</a:t>
          </a:r>
          <a:endParaRPr lang="es-CO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600" kern="1200" dirty="0" smtClean="0"/>
            <a:t>Control contable y financiero inadecuado</a:t>
          </a:r>
          <a:endParaRPr lang="es-CO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600" kern="1200" dirty="0" smtClean="0"/>
            <a:t>Inexistencia de Plan de Marketing y Publicidad</a:t>
          </a:r>
          <a:endParaRPr lang="es-CO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CO" sz="1600" kern="1200" dirty="0"/>
        </a:p>
      </dsp:txBody>
      <dsp:txXfrm>
        <a:off x="5135808" y="1430170"/>
        <a:ext cx="2251534" cy="215208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86B5C6-E07D-4DF8-A909-FA82B9F0F3F6}">
      <dsp:nvSpPr>
        <dsp:cNvPr id="0" name=""/>
        <dsp:cNvSpPr/>
      </dsp:nvSpPr>
      <dsp:spPr>
        <a:xfrm>
          <a:off x="2376266" y="40203"/>
          <a:ext cx="2438470" cy="111191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kern="1200" dirty="0" smtClean="0"/>
            <a:t>Investigar la estructura teórica de la Planeación Estratégica, </a:t>
          </a:r>
          <a:r>
            <a:rPr lang="es-ES_tradnl" sz="1400" kern="1200" dirty="0" err="1" smtClean="0"/>
            <a:t>Balanced</a:t>
          </a:r>
          <a:r>
            <a:rPr lang="es-ES_tradnl" sz="1400" kern="1200" dirty="0" smtClean="0"/>
            <a:t> </a:t>
          </a:r>
          <a:r>
            <a:rPr lang="es-ES_tradnl" sz="1400" kern="1200" dirty="0" err="1" smtClean="0"/>
            <a:t>Scord</a:t>
          </a:r>
          <a:r>
            <a:rPr lang="es-ES_tradnl" sz="1400" kern="1200" dirty="0" smtClean="0"/>
            <a:t> </a:t>
          </a:r>
          <a:r>
            <a:rPr lang="es-ES_tradnl" sz="1400" kern="1200" dirty="0" err="1" smtClean="0"/>
            <a:t>Card</a:t>
          </a:r>
          <a:r>
            <a:rPr lang="es-ES_tradnl" sz="1400" kern="1200" dirty="0" smtClean="0"/>
            <a:t> y CRM.</a:t>
          </a:r>
          <a:endParaRPr lang="es-EC" sz="1400" b="1" kern="1200" dirty="0"/>
        </a:p>
      </dsp:txBody>
      <dsp:txXfrm>
        <a:off x="2430545" y="94482"/>
        <a:ext cx="2329912" cy="1003359"/>
      </dsp:txXfrm>
    </dsp:sp>
    <dsp:sp modelId="{CC7C81AE-91B4-45DE-8395-63D6E68EE384}">
      <dsp:nvSpPr>
        <dsp:cNvPr id="0" name=""/>
        <dsp:cNvSpPr/>
      </dsp:nvSpPr>
      <dsp:spPr>
        <a:xfrm>
          <a:off x="3576221" y="785838"/>
          <a:ext cx="3684770" cy="3684770"/>
        </a:xfrm>
        <a:custGeom>
          <a:avLst/>
          <a:gdLst/>
          <a:ahLst/>
          <a:cxnLst/>
          <a:rect l="0" t="0" r="0" b="0"/>
          <a:pathLst>
            <a:path>
              <a:moveTo>
                <a:pt x="1525932" y="27380"/>
              </a:moveTo>
              <a:arcTo wR="1842385" hR="1842385" stAng="15606581" swAng="1744988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CA23AE-FE0F-436D-A0B6-02607E604DB6}">
      <dsp:nvSpPr>
        <dsp:cNvPr id="0" name=""/>
        <dsp:cNvSpPr/>
      </dsp:nvSpPr>
      <dsp:spPr>
        <a:xfrm>
          <a:off x="5472601" y="1008118"/>
          <a:ext cx="2215949" cy="163277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200" kern="1200" dirty="0" smtClean="0"/>
            <a:t>Realizar el diagnóstico situacional de la empresa TECNA BY DITECSA, su planificación actual y la prestación de sus servicios que tienen relación con el funcionamiento de la entidad. </a:t>
          </a:r>
          <a:endParaRPr lang="es-EC" sz="1200" b="1" kern="1200" dirty="0"/>
        </a:p>
      </dsp:txBody>
      <dsp:txXfrm>
        <a:off x="5552307" y="1087824"/>
        <a:ext cx="2056537" cy="1473367"/>
      </dsp:txXfrm>
    </dsp:sp>
    <dsp:sp modelId="{934A644F-F509-42B7-A1F2-636608EBFCB3}">
      <dsp:nvSpPr>
        <dsp:cNvPr id="0" name=""/>
        <dsp:cNvSpPr/>
      </dsp:nvSpPr>
      <dsp:spPr>
        <a:xfrm>
          <a:off x="3037788" y="160139"/>
          <a:ext cx="3684770" cy="3684770"/>
        </a:xfrm>
        <a:custGeom>
          <a:avLst/>
          <a:gdLst/>
          <a:ahLst/>
          <a:cxnLst/>
          <a:rect l="0" t="0" r="0" b="0"/>
          <a:pathLst>
            <a:path>
              <a:moveTo>
                <a:pt x="3516730" y="2611119"/>
              </a:moveTo>
              <a:arcTo wR="1842385" hR="1842385" stAng="1479663" swAng="798039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56DF42-A5FE-4CB2-8EE7-DE93B97C8B2A}">
      <dsp:nvSpPr>
        <dsp:cNvPr id="0" name=""/>
        <dsp:cNvSpPr/>
      </dsp:nvSpPr>
      <dsp:spPr>
        <a:xfrm>
          <a:off x="4248477" y="3243657"/>
          <a:ext cx="3376054" cy="114801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Establecer el proceso de captación, análisis y retención de clientes a través del sistema CRM. 		</a:t>
          </a:r>
          <a:endParaRPr lang="es-EC" sz="1400" b="1" kern="1200" dirty="0"/>
        </a:p>
      </dsp:txBody>
      <dsp:txXfrm>
        <a:off x="4304519" y="3299699"/>
        <a:ext cx="3263970" cy="1035935"/>
      </dsp:txXfrm>
    </dsp:sp>
    <dsp:sp modelId="{51FAEFDF-FA49-4E52-AD55-D6984F5DED67}">
      <dsp:nvSpPr>
        <dsp:cNvPr id="0" name=""/>
        <dsp:cNvSpPr/>
      </dsp:nvSpPr>
      <dsp:spPr>
        <a:xfrm>
          <a:off x="1851765" y="1805022"/>
          <a:ext cx="3684770" cy="3684770"/>
        </a:xfrm>
        <a:custGeom>
          <a:avLst/>
          <a:gdLst/>
          <a:ahLst/>
          <a:cxnLst/>
          <a:rect l="0" t="0" r="0" b="0"/>
          <a:pathLst>
            <a:path>
              <a:moveTo>
                <a:pt x="3142537" y="3147753"/>
              </a:moveTo>
              <a:arcTo wR="1842385" hR="1842385" stAng="2706882" swAng="5636508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CF6C19-026E-479A-9170-17CC0E708F22}">
      <dsp:nvSpPr>
        <dsp:cNvPr id="0" name=""/>
        <dsp:cNvSpPr/>
      </dsp:nvSpPr>
      <dsp:spPr>
        <a:xfrm>
          <a:off x="0" y="3312367"/>
          <a:ext cx="3131194" cy="95475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kern="1200" dirty="0" smtClean="0"/>
            <a:t>Proponer un modelo de planeación estratégica, basada en </a:t>
          </a:r>
          <a:r>
            <a:rPr lang="es-ES_tradnl" sz="1400" kern="1200" dirty="0" err="1" smtClean="0"/>
            <a:t>Balanced</a:t>
          </a:r>
          <a:r>
            <a:rPr lang="es-ES_tradnl" sz="1400" kern="1200" dirty="0" smtClean="0"/>
            <a:t> Score </a:t>
          </a:r>
          <a:r>
            <a:rPr lang="es-ES_tradnl" sz="1400" kern="1200" dirty="0" err="1" smtClean="0"/>
            <a:t>Card</a:t>
          </a:r>
          <a:r>
            <a:rPr lang="es-ES_tradnl" sz="1400" kern="1200" dirty="0" smtClean="0"/>
            <a:t> para TECNA BY DITECSA. </a:t>
          </a:r>
          <a:endParaRPr lang="es-EC" sz="1400" b="1" kern="1200" dirty="0"/>
        </a:p>
      </dsp:txBody>
      <dsp:txXfrm>
        <a:off x="46607" y="3358974"/>
        <a:ext cx="3037980" cy="861536"/>
      </dsp:txXfrm>
    </dsp:sp>
    <dsp:sp modelId="{705CF33D-EAFD-4CAD-B10F-416D1D725FAA}">
      <dsp:nvSpPr>
        <dsp:cNvPr id="0" name=""/>
        <dsp:cNvSpPr/>
      </dsp:nvSpPr>
      <dsp:spPr>
        <a:xfrm>
          <a:off x="1169672" y="740056"/>
          <a:ext cx="3684770" cy="3684770"/>
        </a:xfrm>
        <a:custGeom>
          <a:avLst/>
          <a:gdLst/>
          <a:ahLst/>
          <a:cxnLst/>
          <a:rect l="0" t="0" r="0" b="0"/>
          <a:pathLst>
            <a:path>
              <a:moveTo>
                <a:pt x="97921" y="2435030"/>
              </a:moveTo>
              <a:arcTo wR="1842385" hR="1842385" stAng="9674152" swAng="832927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A91C5B-74A8-4C00-A7F8-B90DD48F8888}">
      <dsp:nvSpPr>
        <dsp:cNvPr id="0" name=""/>
        <dsp:cNvSpPr/>
      </dsp:nvSpPr>
      <dsp:spPr>
        <a:xfrm>
          <a:off x="124616" y="1353949"/>
          <a:ext cx="2110922" cy="123833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kern="1200" dirty="0" smtClean="0"/>
            <a:t>Establecer la viabilidad financiera de la propuesta estratégica de manera óptima, oportuna y convincente.</a:t>
          </a:r>
          <a:endParaRPr lang="es-EC" sz="1400" b="1" kern="1200" dirty="0"/>
        </a:p>
      </dsp:txBody>
      <dsp:txXfrm>
        <a:off x="185067" y="1414400"/>
        <a:ext cx="1990020" cy="1117437"/>
      </dsp:txXfrm>
    </dsp:sp>
    <dsp:sp modelId="{BE986A17-6045-40A9-9B79-9E6EB31A541F}">
      <dsp:nvSpPr>
        <dsp:cNvPr id="0" name=""/>
        <dsp:cNvSpPr/>
      </dsp:nvSpPr>
      <dsp:spPr>
        <a:xfrm>
          <a:off x="384868" y="1126348"/>
          <a:ext cx="3684770" cy="3684770"/>
        </a:xfrm>
        <a:custGeom>
          <a:avLst/>
          <a:gdLst/>
          <a:ahLst/>
          <a:cxnLst/>
          <a:rect l="0" t="0" r="0" b="0"/>
          <a:pathLst>
            <a:path>
              <a:moveTo>
                <a:pt x="1174671" y="125253"/>
              </a:moveTo>
              <a:arcTo wR="1842385" hR="1842385" stAng="14925073" swAng="1398658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8CCDDB-5050-46E4-BDE8-4967AB0A89D7}">
      <dsp:nvSpPr>
        <dsp:cNvPr id="0" name=""/>
        <dsp:cNvSpPr/>
      </dsp:nvSpPr>
      <dsp:spPr>
        <a:xfrm rot="10800000">
          <a:off x="1341146" y="0"/>
          <a:ext cx="4788532" cy="540051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8148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/>
            <a:t>Capacidad Administrativa-Financiera</a:t>
          </a:r>
          <a:endParaRPr lang="es-CO" sz="2000" kern="1200" dirty="0"/>
        </a:p>
      </dsp:txBody>
      <dsp:txXfrm rot="10800000">
        <a:off x="1476159" y="0"/>
        <a:ext cx="4653519" cy="540051"/>
      </dsp:txXfrm>
    </dsp:sp>
    <dsp:sp modelId="{1A2059B2-F332-4376-BEBF-3D2C5EC7A390}">
      <dsp:nvSpPr>
        <dsp:cNvPr id="0" name=""/>
        <dsp:cNvSpPr/>
      </dsp:nvSpPr>
      <dsp:spPr>
        <a:xfrm>
          <a:off x="1071121" y="2456"/>
          <a:ext cx="540051" cy="540051"/>
        </a:xfrm>
        <a:prstGeom prst="ellipse">
          <a:avLst/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B8F043-4DF0-4988-9AD0-B0485A0965D4}">
      <dsp:nvSpPr>
        <dsp:cNvPr id="0" name=""/>
        <dsp:cNvSpPr/>
      </dsp:nvSpPr>
      <dsp:spPr>
        <a:xfrm rot="10800000">
          <a:off x="1341146" y="703717"/>
          <a:ext cx="4788532" cy="540051"/>
        </a:xfrm>
        <a:prstGeom prst="homePlate">
          <a:avLst/>
        </a:prstGeom>
        <a:solidFill>
          <a:schemeClr val="accent5">
            <a:hueOff val="-1225558"/>
            <a:satOff val="-1705"/>
            <a:lumOff val="-65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8148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/>
            <a:t>Capacidad Desarrollo de Negocios</a:t>
          </a:r>
          <a:endParaRPr lang="es-CO" sz="2000" kern="1200" dirty="0"/>
        </a:p>
      </dsp:txBody>
      <dsp:txXfrm rot="10800000">
        <a:off x="1476159" y="703717"/>
        <a:ext cx="4653519" cy="540051"/>
      </dsp:txXfrm>
    </dsp:sp>
    <dsp:sp modelId="{29DE3ECC-35F4-4E13-BF4B-7DC57B987CF3}">
      <dsp:nvSpPr>
        <dsp:cNvPr id="0" name=""/>
        <dsp:cNvSpPr/>
      </dsp:nvSpPr>
      <dsp:spPr>
        <a:xfrm>
          <a:off x="1071121" y="703717"/>
          <a:ext cx="540051" cy="540051"/>
        </a:xfrm>
        <a:prstGeom prst="ellipse">
          <a:avLst/>
        </a:prstGeom>
        <a:solidFill>
          <a:schemeClr val="accent5">
            <a:tint val="50000"/>
            <a:hueOff val="-1231495"/>
            <a:satOff val="-2166"/>
            <a:lumOff val="-27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964504-49BE-4448-B8BA-0ABDE1D8CE81}">
      <dsp:nvSpPr>
        <dsp:cNvPr id="0" name=""/>
        <dsp:cNvSpPr/>
      </dsp:nvSpPr>
      <dsp:spPr>
        <a:xfrm rot="10800000">
          <a:off x="1341146" y="1404977"/>
          <a:ext cx="4788532" cy="540051"/>
        </a:xfrm>
        <a:prstGeom prst="homePlate">
          <a:avLst/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8148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/>
            <a:t>Capacidad Operativa</a:t>
          </a:r>
          <a:endParaRPr lang="es-CO" sz="2000" kern="1200" dirty="0"/>
        </a:p>
      </dsp:txBody>
      <dsp:txXfrm rot="10800000">
        <a:off x="1476159" y="1404977"/>
        <a:ext cx="4653519" cy="540051"/>
      </dsp:txXfrm>
    </dsp:sp>
    <dsp:sp modelId="{BFEAD5B7-268D-48BF-8F68-0D3864EB5CCF}">
      <dsp:nvSpPr>
        <dsp:cNvPr id="0" name=""/>
        <dsp:cNvSpPr/>
      </dsp:nvSpPr>
      <dsp:spPr>
        <a:xfrm>
          <a:off x="1071121" y="1404977"/>
          <a:ext cx="540051" cy="540051"/>
        </a:xfrm>
        <a:prstGeom prst="ellipse">
          <a:avLst/>
        </a:prstGeom>
        <a:solidFill>
          <a:schemeClr val="accent5">
            <a:tint val="50000"/>
            <a:hueOff val="-2462990"/>
            <a:satOff val="-4332"/>
            <a:lumOff val="-5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AF6BC7-1F55-4794-9E9B-7E240012275A}">
      <dsp:nvSpPr>
        <dsp:cNvPr id="0" name=""/>
        <dsp:cNvSpPr/>
      </dsp:nvSpPr>
      <dsp:spPr>
        <a:xfrm rot="10800000">
          <a:off x="1341146" y="2106238"/>
          <a:ext cx="4788532" cy="540051"/>
        </a:xfrm>
        <a:prstGeom prst="homePlate">
          <a:avLst/>
        </a:prstGeom>
        <a:solidFill>
          <a:schemeClr val="accent5">
            <a:hueOff val="-3676673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8148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/>
            <a:t>Capacidad de Ingeniería</a:t>
          </a:r>
          <a:endParaRPr lang="es-CO" sz="2000" kern="1200" dirty="0"/>
        </a:p>
      </dsp:txBody>
      <dsp:txXfrm rot="10800000">
        <a:off x="1476159" y="2106238"/>
        <a:ext cx="4653519" cy="540051"/>
      </dsp:txXfrm>
    </dsp:sp>
    <dsp:sp modelId="{4B12F4F4-B371-430B-99B8-5449BF05E8D6}">
      <dsp:nvSpPr>
        <dsp:cNvPr id="0" name=""/>
        <dsp:cNvSpPr/>
      </dsp:nvSpPr>
      <dsp:spPr>
        <a:xfrm>
          <a:off x="1071121" y="2106238"/>
          <a:ext cx="540051" cy="540051"/>
        </a:xfrm>
        <a:prstGeom prst="ellipse">
          <a:avLst/>
        </a:prstGeom>
        <a:solidFill>
          <a:schemeClr val="accent5">
            <a:tint val="50000"/>
            <a:hueOff val="-3694485"/>
            <a:satOff val="-6499"/>
            <a:lumOff val="-83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A6F22D-67EF-4238-869A-9F867D2D1993}">
      <dsp:nvSpPr>
        <dsp:cNvPr id="0" name=""/>
        <dsp:cNvSpPr/>
      </dsp:nvSpPr>
      <dsp:spPr>
        <a:xfrm rot="10800000">
          <a:off x="1341146" y="2807498"/>
          <a:ext cx="4788532" cy="540051"/>
        </a:xfrm>
        <a:prstGeom prst="homePlate">
          <a:avLst/>
        </a:prstGeom>
        <a:solidFill>
          <a:schemeClr val="accent5">
            <a:hueOff val="-4902231"/>
            <a:satOff val="-6819"/>
            <a:lumOff val="-26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8148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/>
            <a:t>Capacidad de Recursos Humanos</a:t>
          </a:r>
          <a:endParaRPr lang="es-CO" sz="2000" kern="1200" dirty="0"/>
        </a:p>
      </dsp:txBody>
      <dsp:txXfrm rot="10800000">
        <a:off x="1476159" y="2807498"/>
        <a:ext cx="4653519" cy="540051"/>
      </dsp:txXfrm>
    </dsp:sp>
    <dsp:sp modelId="{081A3AC1-6147-400A-A300-9AE507E80521}">
      <dsp:nvSpPr>
        <dsp:cNvPr id="0" name=""/>
        <dsp:cNvSpPr/>
      </dsp:nvSpPr>
      <dsp:spPr>
        <a:xfrm>
          <a:off x="1071121" y="2807498"/>
          <a:ext cx="540051" cy="540051"/>
        </a:xfrm>
        <a:prstGeom prst="ellipse">
          <a:avLst/>
        </a:prstGeom>
        <a:solidFill>
          <a:schemeClr val="accent5">
            <a:tint val="50000"/>
            <a:hueOff val="-4925980"/>
            <a:satOff val="-8665"/>
            <a:lumOff val="-11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E6E1A0-C32B-43EC-BA7A-B1D0B3780DD3}">
      <dsp:nvSpPr>
        <dsp:cNvPr id="0" name=""/>
        <dsp:cNvSpPr/>
      </dsp:nvSpPr>
      <dsp:spPr>
        <a:xfrm rot="10800000">
          <a:off x="1341146" y="3508759"/>
          <a:ext cx="4788532" cy="540051"/>
        </a:xfrm>
        <a:prstGeom prst="homePlate">
          <a:avLst/>
        </a:prstGeom>
        <a:solidFill>
          <a:schemeClr val="accent5">
            <a:hueOff val="-6127787"/>
            <a:satOff val="-8523"/>
            <a:lumOff val="-326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8148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/>
            <a:t>Capacidad de Marketing y Comunicación</a:t>
          </a:r>
          <a:endParaRPr lang="es-CO" sz="2000" kern="1200" dirty="0"/>
        </a:p>
      </dsp:txBody>
      <dsp:txXfrm rot="10800000">
        <a:off x="1476159" y="3508759"/>
        <a:ext cx="4653519" cy="540051"/>
      </dsp:txXfrm>
    </dsp:sp>
    <dsp:sp modelId="{68A64863-5119-4F23-8377-325C6046288F}">
      <dsp:nvSpPr>
        <dsp:cNvPr id="0" name=""/>
        <dsp:cNvSpPr/>
      </dsp:nvSpPr>
      <dsp:spPr>
        <a:xfrm>
          <a:off x="1071121" y="3508759"/>
          <a:ext cx="540051" cy="540051"/>
        </a:xfrm>
        <a:prstGeom prst="ellipse">
          <a:avLst/>
        </a:prstGeom>
        <a:solidFill>
          <a:schemeClr val="accent5">
            <a:tint val="50000"/>
            <a:hueOff val="-6157474"/>
            <a:satOff val="-10831"/>
            <a:lumOff val="-13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B15EBE-2A27-4A25-B861-A15A1B255068}">
      <dsp:nvSpPr>
        <dsp:cNvPr id="0" name=""/>
        <dsp:cNvSpPr/>
      </dsp:nvSpPr>
      <dsp:spPr>
        <a:xfrm rot="10800000">
          <a:off x="1341146" y="4210019"/>
          <a:ext cx="4788532" cy="540051"/>
        </a:xfrm>
        <a:prstGeom prst="homePlate">
          <a:avLst/>
        </a:prstGeom>
        <a:solidFill>
          <a:schemeClr val="accent5">
            <a:hueOff val="-7353345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8148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/>
            <a:t>Capacidad Tecnológica</a:t>
          </a:r>
          <a:endParaRPr lang="es-CO" sz="2000" kern="1200" dirty="0"/>
        </a:p>
      </dsp:txBody>
      <dsp:txXfrm rot="10800000">
        <a:off x="1476159" y="4210019"/>
        <a:ext cx="4653519" cy="540051"/>
      </dsp:txXfrm>
    </dsp:sp>
    <dsp:sp modelId="{A6CF0C47-65A0-4380-8F43-98A1AE44EC02}">
      <dsp:nvSpPr>
        <dsp:cNvPr id="0" name=""/>
        <dsp:cNvSpPr/>
      </dsp:nvSpPr>
      <dsp:spPr>
        <a:xfrm>
          <a:off x="1071121" y="4210019"/>
          <a:ext cx="540051" cy="540051"/>
        </a:xfrm>
        <a:prstGeom prst="ellipse">
          <a:avLst/>
        </a:prstGeom>
        <a:solidFill>
          <a:schemeClr val="accent5">
            <a:tint val="50000"/>
            <a:hueOff val="-7388969"/>
            <a:satOff val="-12997"/>
            <a:lumOff val="-167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F7D968-132C-4963-A840-16C918C775FC}">
      <dsp:nvSpPr>
        <dsp:cNvPr id="0" name=""/>
        <dsp:cNvSpPr/>
      </dsp:nvSpPr>
      <dsp:spPr>
        <a:xfrm>
          <a:off x="1236663" y="303840"/>
          <a:ext cx="6260463" cy="206717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0166" tIns="91440" rIns="91440" bIns="9144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Propuesta:</a:t>
          </a:r>
          <a:br>
            <a:rPr lang="es-EC" sz="2400" kern="1200" dirty="0" smtClean="0"/>
          </a:br>
          <a:r>
            <a:rPr lang="es-EC" sz="2400" kern="1200" dirty="0" smtClean="0"/>
            <a:t> “Conoce a tus clientes y en base a ese conocimiento toma acciones para construir ventaja competitiva”</a:t>
          </a:r>
          <a:endParaRPr lang="es-EC" sz="2400" kern="1200" dirty="0"/>
        </a:p>
      </dsp:txBody>
      <dsp:txXfrm>
        <a:off x="1236663" y="303840"/>
        <a:ext cx="6260463" cy="2067174"/>
      </dsp:txXfrm>
    </dsp:sp>
    <dsp:sp modelId="{3C189D71-768F-4FA9-A9FC-F25E4B78344B}">
      <dsp:nvSpPr>
        <dsp:cNvPr id="0" name=""/>
        <dsp:cNvSpPr/>
      </dsp:nvSpPr>
      <dsp:spPr>
        <a:xfrm>
          <a:off x="783792" y="5248"/>
          <a:ext cx="1447022" cy="217053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6000" r="-6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D2BE69-3760-4A6D-98A0-E1B8249507A8}">
      <dsp:nvSpPr>
        <dsp:cNvPr id="0" name=""/>
        <dsp:cNvSpPr/>
      </dsp:nvSpPr>
      <dsp:spPr>
        <a:xfrm rot="5400000">
          <a:off x="4872682" y="-1928536"/>
          <a:ext cx="929100" cy="5023278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300" kern="1200" dirty="0" smtClean="0"/>
            <a:t>Información de clientes descentralizados</a:t>
          </a:r>
          <a:endParaRPr lang="es-EC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300" kern="1200" smtClean="0"/>
            <a:t>Dificultad para hacer seguimiento</a:t>
          </a:r>
          <a:endParaRPr lang="es-EC" sz="13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300" kern="1200" dirty="0" smtClean="0"/>
            <a:t>Dependencia de la información</a:t>
          </a:r>
          <a:endParaRPr lang="es-EC" sz="1300" kern="1200" dirty="0"/>
        </a:p>
      </dsp:txBody>
      <dsp:txXfrm rot="-5400000">
        <a:off x="2825594" y="163907"/>
        <a:ext cx="4977923" cy="838390"/>
      </dsp:txXfrm>
    </dsp:sp>
    <dsp:sp modelId="{A3155FE8-22D5-45F3-9C6C-9C3F41A8D3E1}">
      <dsp:nvSpPr>
        <dsp:cNvPr id="0" name=""/>
        <dsp:cNvSpPr/>
      </dsp:nvSpPr>
      <dsp:spPr>
        <a:xfrm>
          <a:off x="0" y="2414"/>
          <a:ext cx="2825593" cy="116137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/>
            <a:t>Principales problemas dentro del área comercial</a:t>
          </a:r>
          <a:endParaRPr lang="es-EC" sz="1700" kern="1200" dirty="0"/>
        </a:p>
      </dsp:txBody>
      <dsp:txXfrm>
        <a:off x="56694" y="59108"/>
        <a:ext cx="2712205" cy="1047987"/>
      </dsp:txXfrm>
    </dsp:sp>
    <dsp:sp modelId="{4716CCE4-9E18-477E-AA68-DFD8F9722336}">
      <dsp:nvSpPr>
        <dsp:cNvPr id="0" name=""/>
        <dsp:cNvSpPr/>
      </dsp:nvSpPr>
      <dsp:spPr>
        <a:xfrm rot="5400000">
          <a:off x="4872682" y="-709092"/>
          <a:ext cx="929100" cy="5023278"/>
        </a:xfrm>
        <a:prstGeom prst="round2SameRect">
          <a:avLst/>
        </a:prstGeom>
        <a:solidFill>
          <a:schemeClr val="accent5">
            <a:tint val="40000"/>
            <a:alpha val="90000"/>
            <a:hueOff val="-2463918"/>
            <a:satOff val="-4272"/>
            <a:lumOff val="-43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2463918"/>
              <a:satOff val="-4272"/>
              <a:lumOff val="-43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300" kern="1200" dirty="0" smtClean="0"/>
            <a:t>Dificultad para llevar un registro de los servicios prestados al cliente.</a:t>
          </a:r>
          <a:endParaRPr lang="es-EC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300" kern="1200" dirty="0" smtClean="0"/>
            <a:t>Dificultad para integrar una visión única del cliente entre las áreas competentes.</a:t>
          </a:r>
          <a:endParaRPr lang="es-EC" sz="1300" kern="1200" dirty="0"/>
        </a:p>
      </dsp:txBody>
      <dsp:txXfrm rot="-5400000">
        <a:off x="2825594" y="1383351"/>
        <a:ext cx="4977923" cy="838390"/>
      </dsp:txXfrm>
    </dsp:sp>
    <dsp:sp modelId="{0A858356-0C87-4897-97FC-F83261D8418C}">
      <dsp:nvSpPr>
        <dsp:cNvPr id="0" name=""/>
        <dsp:cNvSpPr/>
      </dsp:nvSpPr>
      <dsp:spPr>
        <a:xfrm>
          <a:off x="0" y="1221858"/>
          <a:ext cx="2825593" cy="1161375"/>
        </a:xfrm>
        <a:prstGeom prst="roundRect">
          <a:avLst/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700" kern="1200" dirty="0" smtClean="0"/>
            <a:t>problemas dentro del área de Servicio</a:t>
          </a:r>
          <a:r>
            <a:rPr lang="es-EC" sz="1700" kern="1200" dirty="0" smtClean="0"/>
            <a:t>.</a:t>
          </a:r>
          <a:endParaRPr lang="es-EC" sz="1700" kern="1200" dirty="0"/>
        </a:p>
      </dsp:txBody>
      <dsp:txXfrm>
        <a:off x="56694" y="1278552"/>
        <a:ext cx="2712205" cy="1047987"/>
      </dsp:txXfrm>
    </dsp:sp>
    <dsp:sp modelId="{F5AF52F2-FE9E-4038-9947-4E9D2EBCD4C0}">
      <dsp:nvSpPr>
        <dsp:cNvPr id="0" name=""/>
        <dsp:cNvSpPr/>
      </dsp:nvSpPr>
      <dsp:spPr>
        <a:xfrm rot="5400000">
          <a:off x="4872682" y="510350"/>
          <a:ext cx="929100" cy="5023278"/>
        </a:xfrm>
        <a:prstGeom prst="round2SameRect">
          <a:avLst/>
        </a:prstGeom>
        <a:solidFill>
          <a:schemeClr val="accent5">
            <a:tint val="40000"/>
            <a:alpha val="90000"/>
            <a:hueOff val="-4927836"/>
            <a:satOff val="-8544"/>
            <a:lumOff val="-85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4927836"/>
              <a:satOff val="-8544"/>
              <a:lumOff val="-85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300" kern="1200" dirty="0" smtClean="0"/>
            <a:t>Dificultad para construir listados de clientes perfilados</a:t>
          </a:r>
          <a:endParaRPr lang="es-EC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C" sz="1300" kern="1200" dirty="0"/>
        </a:p>
      </dsp:txBody>
      <dsp:txXfrm rot="-5400000">
        <a:off x="2825594" y="2602794"/>
        <a:ext cx="4977923" cy="838390"/>
      </dsp:txXfrm>
    </dsp:sp>
    <dsp:sp modelId="{2D8F3E53-6EC4-4CD1-9FC6-0F557D559D18}">
      <dsp:nvSpPr>
        <dsp:cNvPr id="0" name=""/>
        <dsp:cNvSpPr/>
      </dsp:nvSpPr>
      <dsp:spPr>
        <a:xfrm>
          <a:off x="0" y="2441302"/>
          <a:ext cx="2825593" cy="1161375"/>
        </a:xfrm>
        <a:prstGeom prst="roundRect">
          <a:avLst/>
        </a:prstGeom>
        <a:solidFill>
          <a:schemeClr val="accent5">
            <a:hueOff val="-4902231"/>
            <a:satOff val="-6819"/>
            <a:lumOff val="-26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700" kern="1200" dirty="0" smtClean="0"/>
            <a:t>Principales problemas dentro del área de Mercadeo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700" kern="1200" dirty="0"/>
        </a:p>
      </dsp:txBody>
      <dsp:txXfrm>
        <a:off x="56694" y="2497996"/>
        <a:ext cx="2712205" cy="1047987"/>
      </dsp:txXfrm>
    </dsp:sp>
    <dsp:sp modelId="{BD29F8CA-063D-4A9E-A7E6-5D4AF6255F9B}">
      <dsp:nvSpPr>
        <dsp:cNvPr id="0" name=""/>
        <dsp:cNvSpPr/>
      </dsp:nvSpPr>
      <dsp:spPr>
        <a:xfrm rot="5400000">
          <a:off x="4872682" y="1729794"/>
          <a:ext cx="929100" cy="5023278"/>
        </a:xfrm>
        <a:prstGeom prst="round2SameRect">
          <a:avLst/>
        </a:prstGeom>
        <a:solidFill>
          <a:schemeClr val="accent5">
            <a:tint val="40000"/>
            <a:alpha val="90000"/>
            <a:hueOff val="-7391754"/>
            <a:satOff val="-12816"/>
            <a:lumOff val="-128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7391754"/>
              <a:satOff val="-12816"/>
              <a:lumOff val="-128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300" kern="1200" smtClean="0"/>
            <a:t>Facilitar la administración de la base de conocimiento de Clientes</a:t>
          </a:r>
          <a:endParaRPr lang="es-EC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300" kern="1200" dirty="0" smtClean="0"/>
            <a:t>Administración de los Procesos de Negocio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300" kern="1200" dirty="0" smtClean="0"/>
            <a:t>Generar y calcular indicadores.</a:t>
          </a:r>
        </a:p>
      </dsp:txBody>
      <dsp:txXfrm rot="-5400000">
        <a:off x="2825594" y="3822238"/>
        <a:ext cx="4977923" cy="838390"/>
      </dsp:txXfrm>
    </dsp:sp>
    <dsp:sp modelId="{4D2A73B7-67DF-4268-85C5-52D014C712AB}">
      <dsp:nvSpPr>
        <dsp:cNvPr id="0" name=""/>
        <dsp:cNvSpPr/>
      </dsp:nvSpPr>
      <dsp:spPr>
        <a:xfrm>
          <a:off x="0" y="3660746"/>
          <a:ext cx="2825593" cy="1161375"/>
        </a:xfrm>
        <a:prstGeom prst="roundRect">
          <a:avLst/>
        </a:prstGeom>
        <a:solidFill>
          <a:schemeClr val="accent5">
            <a:hueOff val="-7353345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700" kern="1200" dirty="0" smtClean="0"/>
            <a:t>Tecnología del CRM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700" kern="1200" dirty="0"/>
        </a:p>
      </dsp:txBody>
      <dsp:txXfrm>
        <a:off x="56694" y="3717440"/>
        <a:ext cx="2712205" cy="10479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FACF2F-1A03-449F-A605-908E632D0F61}" type="datetimeFigureOut">
              <a:rPr lang="es-EC" smtClean="0"/>
              <a:pPr/>
              <a:t>13/06/2016</a:t>
            </a:fld>
            <a:endParaRPr lang="es-EC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9C50DD-F011-495F-AFDC-3890963DA4DE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0320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393CC-6872-43EB-96C4-841B0A000A8A}" type="datetimeFigureOut">
              <a:rPr lang="es-EC" smtClean="0"/>
              <a:pPr/>
              <a:t>13/06/2016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075EB-D9D8-4F48-A795-8758944B5149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37139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393CC-6872-43EB-96C4-841B0A000A8A}" type="datetimeFigureOut">
              <a:rPr lang="es-EC" smtClean="0"/>
              <a:pPr/>
              <a:t>13/06/2016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075EB-D9D8-4F48-A795-8758944B5149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61619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393CC-6872-43EB-96C4-841B0A000A8A}" type="datetimeFigureOut">
              <a:rPr lang="es-EC" smtClean="0"/>
              <a:pPr/>
              <a:t>13/06/2016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075EB-D9D8-4F48-A795-8758944B5149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30298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393CC-6872-43EB-96C4-841B0A000A8A}" type="datetimeFigureOut">
              <a:rPr lang="es-EC" smtClean="0"/>
              <a:pPr/>
              <a:t>13/06/2016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075EB-D9D8-4F48-A795-8758944B5149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84316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393CC-6872-43EB-96C4-841B0A000A8A}" type="datetimeFigureOut">
              <a:rPr lang="es-EC" smtClean="0"/>
              <a:pPr/>
              <a:t>13/06/2016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075EB-D9D8-4F48-A795-8758944B5149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97656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393CC-6872-43EB-96C4-841B0A000A8A}" type="datetimeFigureOut">
              <a:rPr lang="es-EC" smtClean="0"/>
              <a:pPr/>
              <a:t>13/06/2016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075EB-D9D8-4F48-A795-8758944B5149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73751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393CC-6872-43EB-96C4-841B0A000A8A}" type="datetimeFigureOut">
              <a:rPr lang="es-EC" smtClean="0"/>
              <a:pPr/>
              <a:t>13/06/2016</a:t>
            </a:fld>
            <a:endParaRPr lang="es-EC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075EB-D9D8-4F48-A795-8758944B5149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89262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393CC-6872-43EB-96C4-841B0A000A8A}" type="datetimeFigureOut">
              <a:rPr lang="es-EC" smtClean="0"/>
              <a:pPr/>
              <a:t>13/06/2016</a:t>
            </a:fld>
            <a:endParaRPr lang="es-EC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075EB-D9D8-4F48-A795-8758944B5149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42529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393CC-6872-43EB-96C4-841B0A000A8A}" type="datetimeFigureOut">
              <a:rPr lang="es-EC" smtClean="0"/>
              <a:pPr/>
              <a:t>13/06/2016</a:t>
            </a:fld>
            <a:endParaRPr lang="es-EC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075EB-D9D8-4F48-A795-8758944B5149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10085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393CC-6872-43EB-96C4-841B0A000A8A}" type="datetimeFigureOut">
              <a:rPr lang="es-EC" smtClean="0"/>
              <a:pPr/>
              <a:t>13/06/2016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075EB-D9D8-4F48-A795-8758944B5149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88127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393CC-6872-43EB-96C4-841B0A000A8A}" type="datetimeFigureOut">
              <a:rPr lang="es-EC" smtClean="0"/>
              <a:pPr/>
              <a:t>13/06/2016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075EB-D9D8-4F48-A795-8758944B5149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91418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4393CC-6872-43EB-96C4-841B0A000A8A}" type="datetimeFigureOut">
              <a:rPr lang="es-EC" smtClean="0"/>
              <a:pPr/>
              <a:t>13/06/2016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075EB-D9D8-4F48-A795-8758944B5149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79580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8.jp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0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hyperlink" Target="ANEXOS/MACROAMBIENTE%20PESTEL.xlsx" TargetMode="External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36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45.png"/><Relationship Id="rId7" Type="http://schemas.openxmlformats.org/officeDocument/2006/relationships/image" Target="../media/image49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ANEXOS/BSC%20TECNA%20BY%20Ditecsa.xls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2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2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2 Subtítulo"/>
          <p:cNvSpPr>
            <a:spLocks noGrp="1"/>
          </p:cNvSpPr>
          <p:nvPr>
            <p:ph type="subTitle" idx="1"/>
          </p:nvPr>
        </p:nvSpPr>
        <p:spPr>
          <a:xfrm>
            <a:off x="1043608" y="2636913"/>
            <a:ext cx="7272808" cy="1152127"/>
          </a:xfrm>
        </p:spPr>
        <p:txBody>
          <a:bodyPr>
            <a:noAutofit/>
          </a:bodyPr>
          <a:lstStyle/>
          <a:p>
            <a:pPr algn="just"/>
            <a:r>
              <a:rPr lang="es-ES" sz="2000" b="1" dirty="0">
                <a:solidFill>
                  <a:schemeClr val="accent1">
                    <a:lumMod val="50000"/>
                  </a:schemeClr>
                </a:solidFill>
              </a:rPr>
              <a:t>“MODELO DE GESTIÓN PARA MEJORAR LA SOSTENIBILIDAD FINANCIERA, BASADA EN EL B.S.C  Y C.R.M PARA LA EMPRESA TECNA BY DITECSA  DEDICADA A PROPORCIONAR SERVICIOS PETROLEROS EN EL ECUADOR”</a:t>
            </a:r>
            <a:endParaRPr lang="es-CO" sz="2000" b="1" i="1" u="sng" dirty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endParaRPr lang="es-EC" sz="2800" b="1" dirty="0"/>
          </a:p>
          <a:p>
            <a:pPr marL="27385" algn="ctr">
              <a:spcBef>
                <a:spcPct val="0"/>
              </a:spcBef>
            </a:pPr>
            <a:r>
              <a:rPr lang="es-ES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                                 </a:t>
            </a:r>
          </a:p>
          <a:p>
            <a:pPr marL="27385" algn="ctr">
              <a:spcBef>
                <a:spcPct val="0"/>
              </a:spcBef>
            </a:pPr>
            <a:endParaRPr lang="es-ES" b="1" dirty="0" smtClean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  <a:p>
            <a:pPr marL="27385" algn="ctr">
              <a:spcBef>
                <a:spcPct val="0"/>
              </a:spcBef>
            </a:pPr>
            <a:endParaRPr lang="es-ES" b="1" dirty="0" smtClean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  <a:p>
            <a:pPr marL="27385" algn="ctr">
              <a:spcBef>
                <a:spcPct val="0"/>
              </a:spcBef>
            </a:pPr>
            <a:endParaRPr lang="es-ES" b="1" dirty="0" smtClean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  <a:p>
            <a:pPr marL="27385" algn="ctr">
              <a:spcBef>
                <a:spcPct val="0"/>
              </a:spcBef>
            </a:pPr>
            <a:endParaRPr lang="es-ES" b="1" dirty="0" smtClean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  <a:p>
            <a:pPr marL="27385" algn="ctr">
              <a:spcBef>
                <a:spcPct val="0"/>
              </a:spcBef>
            </a:pPr>
            <a:endParaRPr lang="es-ES" b="1" dirty="0" smtClean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  <a:p>
            <a:pPr marL="27385" algn="ctr">
              <a:spcBef>
                <a:spcPct val="0"/>
              </a:spcBef>
            </a:pPr>
            <a:endParaRPr lang="es-ES" b="1" dirty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s-EC" sz="2400" b="1" dirty="0" smtClean="0">
                <a:solidFill>
                  <a:schemeClr val="accent1">
                    <a:lumMod val="50000"/>
                  </a:schemeClr>
                </a:solidFill>
              </a:rPr>
              <a:t>                     </a:t>
            </a:r>
            <a:endParaRPr lang="es-ES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Imagen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156" y="330436"/>
            <a:ext cx="2952328" cy="791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467544" y="1556792"/>
            <a:ext cx="84249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Departamento de Ciencias Administrativas y Comercio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933056"/>
            <a:ext cx="4248472" cy="145864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635896" y="5391698"/>
            <a:ext cx="2592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C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s-EC" b="1" dirty="0" smtClean="0">
                <a:solidFill>
                  <a:schemeClr val="accent1">
                    <a:lumMod val="50000"/>
                  </a:schemeClr>
                </a:solidFill>
              </a:rPr>
              <a:t>AUTOR</a:t>
            </a:r>
          </a:p>
          <a:p>
            <a:pPr algn="ctr"/>
            <a:r>
              <a:rPr lang="es-EC" b="1" dirty="0" smtClean="0">
                <a:solidFill>
                  <a:schemeClr val="accent1">
                    <a:lumMod val="50000"/>
                  </a:schemeClr>
                </a:solidFill>
              </a:rPr>
              <a:t>ESTEBAN </a:t>
            </a:r>
            <a:r>
              <a:rPr lang="es-EC" b="1" dirty="0">
                <a:solidFill>
                  <a:schemeClr val="accent1">
                    <a:lumMod val="50000"/>
                  </a:schemeClr>
                </a:solidFill>
              </a:rPr>
              <a:t>A. GORDILLO G.</a:t>
            </a:r>
            <a:endParaRPr lang="es-EC" sz="11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8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7"/>
          <p:cNvSpPr>
            <a:spLocks noChangeArrowheads="1"/>
          </p:cNvSpPr>
          <p:nvPr/>
        </p:nvSpPr>
        <p:spPr bwMode="auto">
          <a:xfrm>
            <a:off x="-900608" y="129391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s-CO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s-CO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 rotWithShape="1">
          <a:blip r:embed="rId2"/>
          <a:srcRect l="2705" t="-1104"/>
          <a:stretch/>
        </p:blipFill>
        <p:spPr>
          <a:xfrm>
            <a:off x="187839" y="1700808"/>
            <a:ext cx="8775633" cy="3824162"/>
          </a:xfrm>
          <a:prstGeom prst="rect">
            <a:avLst/>
          </a:prstGeom>
        </p:spPr>
      </p:pic>
      <p:sp>
        <p:nvSpPr>
          <p:cNvPr id="31" name="Rectángulo redondeado 30"/>
          <p:cNvSpPr/>
          <p:nvPr/>
        </p:nvSpPr>
        <p:spPr>
          <a:xfrm>
            <a:off x="6084168" y="260648"/>
            <a:ext cx="3203848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 smtClean="0"/>
              <a:t>ÁRBOL DE PROBLEMA </a:t>
            </a: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131643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2309376346"/>
              </p:ext>
            </p:extLst>
          </p:nvPr>
        </p:nvGraphicFramePr>
        <p:xfrm>
          <a:off x="971600" y="2204864"/>
          <a:ext cx="7704856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ángulo 3"/>
          <p:cNvSpPr/>
          <p:nvPr/>
        </p:nvSpPr>
        <p:spPr>
          <a:xfrm>
            <a:off x="2151668" y="1159388"/>
            <a:ext cx="6696744" cy="738664"/>
          </a:xfrm>
          <a:prstGeom prst="rect">
            <a:avLst/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marL="179705" algn="just">
              <a:spcBef>
                <a:spcPts val="600"/>
              </a:spcBef>
              <a:spcAft>
                <a:spcPts val="600"/>
              </a:spcAft>
            </a:pPr>
            <a:r>
              <a:rPr lang="es-EC" sz="1400" dirty="0"/>
              <a:t>Elaborar un Modelo de Gestión para Mejorar la Sostenibilidad Financiera, Basada en el B.S.C y C.R.M para la empresa TECNA BY DITECSA, dedicada a proporcionar servicios petroleros en el Ecuador</a:t>
            </a:r>
            <a:r>
              <a:rPr lang="es-EC" sz="1400" dirty="0" smtClean="0"/>
              <a:t>.</a:t>
            </a:r>
            <a:endParaRPr lang="es-EC" sz="1400" b="1" dirty="0"/>
          </a:p>
        </p:txBody>
      </p:sp>
      <p:sp>
        <p:nvSpPr>
          <p:cNvPr id="3" name="2 CuadroTexto"/>
          <p:cNvSpPr txBox="1"/>
          <p:nvPr/>
        </p:nvSpPr>
        <p:spPr>
          <a:xfrm>
            <a:off x="251520" y="1328665"/>
            <a:ext cx="1440160" cy="400110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C" sz="2000" dirty="0" smtClean="0"/>
              <a:t>O.GENERAL</a:t>
            </a:r>
            <a:endParaRPr lang="es-EC" sz="2000" dirty="0"/>
          </a:p>
        </p:txBody>
      </p:sp>
      <p:sp>
        <p:nvSpPr>
          <p:cNvPr id="9" name="8 CuadroTexto"/>
          <p:cNvSpPr txBox="1"/>
          <p:nvPr/>
        </p:nvSpPr>
        <p:spPr>
          <a:xfrm>
            <a:off x="251520" y="2636912"/>
            <a:ext cx="1728192" cy="400110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C" sz="2000" dirty="0" smtClean="0"/>
              <a:t>O.ESPECÍFICOS</a:t>
            </a:r>
            <a:endParaRPr lang="es-EC" sz="2000" dirty="0"/>
          </a:p>
        </p:txBody>
      </p:sp>
      <p:sp>
        <p:nvSpPr>
          <p:cNvPr id="8" name="Rectángulo redondeado 7"/>
          <p:cNvSpPr/>
          <p:nvPr/>
        </p:nvSpPr>
        <p:spPr>
          <a:xfrm>
            <a:off x="6084168" y="260648"/>
            <a:ext cx="3203848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 smtClean="0"/>
              <a:t>OBJETIVOS</a:t>
            </a:r>
            <a:endParaRPr lang="es-CO" b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903" y="3567696"/>
            <a:ext cx="2565257" cy="1800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1142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6236568" y="413048"/>
            <a:ext cx="3203848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b="1" dirty="0" smtClean="0"/>
              <a:t>Situación Actual</a:t>
            </a:r>
            <a:endParaRPr lang="es-CO" b="1" dirty="0"/>
          </a:p>
        </p:txBody>
      </p:sp>
      <p:sp>
        <p:nvSpPr>
          <p:cNvPr id="5" name="Elipse 4"/>
          <p:cNvSpPr/>
          <p:nvPr/>
        </p:nvSpPr>
        <p:spPr>
          <a:xfrm>
            <a:off x="395536" y="1276269"/>
            <a:ext cx="4428492" cy="4456987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6" name="Rectángulo 5"/>
          <p:cNvSpPr/>
          <p:nvPr/>
        </p:nvSpPr>
        <p:spPr>
          <a:xfrm>
            <a:off x="1564780" y="1695250"/>
            <a:ext cx="1944216" cy="464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MACROAMBIENTE</a:t>
            </a:r>
            <a:endParaRPr lang="es-CO" dirty="0"/>
          </a:p>
        </p:txBody>
      </p:sp>
      <p:sp>
        <p:nvSpPr>
          <p:cNvPr id="11" name="Rectángulo 10"/>
          <p:cNvSpPr/>
          <p:nvPr/>
        </p:nvSpPr>
        <p:spPr>
          <a:xfrm>
            <a:off x="899592" y="2343322"/>
            <a:ext cx="3240360" cy="24538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Rombo 18"/>
          <p:cNvSpPr/>
          <p:nvPr/>
        </p:nvSpPr>
        <p:spPr>
          <a:xfrm>
            <a:off x="1187624" y="2599160"/>
            <a:ext cx="2624823" cy="1693936"/>
          </a:xfrm>
          <a:prstGeom prst="diamond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0" name="CuadroTexto 19"/>
          <p:cNvSpPr txBox="1"/>
          <p:nvPr/>
        </p:nvSpPr>
        <p:spPr>
          <a:xfrm>
            <a:off x="1619672" y="3261416"/>
            <a:ext cx="1800200" cy="33855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O" sz="1600" dirty="0" smtClean="0"/>
              <a:t>MICROAMBIENTE</a:t>
            </a:r>
            <a:endParaRPr lang="es-CO" sz="1600" dirty="0"/>
          </a:p>
        </p:txBody>
      </p:sp>
      <p:sp>
        <p:nvSpPr>
          <p:cNvPr id="27" name="Disco magnético 26"/>
          <p:cNvSpPr/>
          <p:nvPr/>
        </p:nvSpPr>
        <p:spPr>
          <a:xfrm>
            <a:off x="6523410" y="3682402"/>
            <a:ext cx="2441078" cy="3060168"/>
          </a:xfrm>
          <a:prstGeom prst="flowChartMagneticDisk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9" name="CuadroTexto 28"/>
          <p:cNvSpPr txBox="1"/>
          <p:nvPr/>
        </p:nvSpPr>
        <p:spPr>
          <a:xfrm>
            <a:off x="197866" y="239926"/>
            <a:ext cx="2271704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O" dirty="0" smtClean="0"/>
              <a:t>ANÁLISIS EXTERNO</a:t>
            </a:r>
            <a:endParaRPr lang="es-CO" dirty="0"/>
          </a:p>
        </p:txBody>
      </p:sp>
      <p:sp>
        <p:nvSpPr>
          <p:cNvPr id="30" name="CuadroTexto 29"/>
          <p:cNvSpPr txBox="1"/>
          <p:nvPr/>
        </p:nvSpPr>
        <p:spPr>
          <a:xfrm>
            <a:off x="6548768" y="3226926"/>
            <a:ext cx="2271704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O" dirty="0" smtClean="0"/>
              <a:t>ANÁLISIS INTERNO</a:t>
            </a:r>
            <a:endParaRPr lang="es-CO" dirty="0"/>
          </a:p>
        </p:txBody>
      </p:sp>
      <p:sp>
        <p:nvSpPr>
          <p:cNvPr id="31" name="Llamada de nube 30"/>
          <p:cNvSpPr/>
          <p:nvPr/>
        </p:nvSpPr>
        <p:spPr>
          <a:xfrm>
            <a:off x="6643111" y="4865312"/>
            <a:ext cx="712886" cy="382824"/>
          </a:xfrm>
          <a:prstGeom prst="cloud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2" name="Llamada de nube 31"/>
          <p:cNvSpPr/>
          <p:nvPr/>
        </p:nvSpPr>
        <p:spPr>
          <a:xfrm>
            <a:off x="6796835" y="5877272"/>
            <a:ext cx="712886" cy="382824"/>
          </a:xfrm>
          <a:prstGeom prst="cloudCallou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3" name="Llamada de nube 32"/>
          <p:cNvSpPr/>
          <p:nvPr/>
        </p:nvSpPr>
        <p:spPr>
          <a:xfrm>
            <a:off x="7589487" y="5403409"/>
            <a:ext cx="712886" cy="382824"/>
          </a:xfrm>
          <a:prstGeom prst="cloudCallou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4" name="Llamada de nube 33"/>
          <p:cNvSpPr/>
          <p:nvPr/>
        </p:nvSpPr>
        <p:spPr>
          <a:xfrm>
            <a:off x="7802806" y="6021288"/>
            <a:ext cx="712886" cy="382824"/>
          </a:xfrm>
          <a:prstGeom prst="cloudCallou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5" name="Explosión 1 34"/>
          <p:cNvSpPr/>
          <p:nvPr/>
        </p:nvSpPr>
        <p:spPr>
          <a:xfrm>
            <a:off x="893966" y="1360696"/>
            <a:ext cx="360040" cy="464250"/>
          </a:xfrm>
          <a:prstGeom prst="irregularSeal1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6" name="Explosión 1 35"/>
          <p:cNvSpPr/>
          <p:nvPr/>
        </p:nvSpPr>
        <p:spPr>
          <a:xfrm>
            <a:off x="121909" y="4354089"/>
            <a:ext cx="360040" cy="464250"/>
          </a:xfrm>
          <a:prstGeom prst="irregularSeal1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7" name="Explosión 1 36"/>
          <p:cNvSpPr/>
          <p:nvPr/>
        </p:nvSpPr>
        <p:spPr>
          <a:xfrm>
            <a:off x="2178988" y="5737058"/>
            <a:ext cx="360040" cy="464250"/>
          </a:xfrm>
          <a:prstGeom prst="irregularSeal1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8" name="Explosión 1 37"/>
          <p:cNvSpPr/>
          <p:nvPr/>
        </p:nvSpPr>
        <p:spPr>
          <a:xfrm>
            <a:off x="4310339" y="1767925"/>
            <a:ext cx="360040" cy="46425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9" name="Explosión 1 38"/>
          <p:cNvSpPr/>
          <p:nvPr/>
        </p:nvSpPr>
        <p:spPr>
          <a:xfrm>
            <a:off x="4130319" y="5126831"/>
            <a:ext cx="360040" cy="464250"/>
          </a:xfrm>
          <a:prstGeom prst="irregularSeal1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1" name="Rectángulo 40"/>
          <p:cNvSpPr/>
          <p:nvPr/>
        </p:nvSpPr>
        <p:spPr>
          <a:xfrm>
            <a:off x="4644008" y="2136066"/>
            <a:ext cx="1592560" cy="207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dirty="0" smtClean="0"/>
              <a:t>OPORTUNIDADES</a:t>
            </a:r>
            <a:endParaRPr lang="es-CO" sz="1400" dirty="0"/>
          </a:p>
        </p:txBody>
      </p:sp>
      <p:sp>
        <p:nvSpPr>
          <p:cNvPr id="42" name="Rectángulo 41"/>
          <p:cNvSpPr/>
          <p:nvPr/>
        </p:nvSpPr>
        <p:spPr>
          <a:xfrm>
            <a:off x="179512" y="6088095"/>
            <a:ext cx="1329805" cy="172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dirty="0" smtClean="0"/>
              <a:t>AMENAZAS</a:t>
            </a:r>
            <a:endParaRPr lang="es-CO" sz="1400" dirty="0"/>
          </a:p>
        </p:txBody>
      </p:sp>
      <p:pic>
        <p:nvPicPr>
          <p:cNvPr id="45" name="Imagen 4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442" y="827139"/>
            <a:ext cx="1182679" cy="788452"/>
          </a:xfrm>
          <a:prstGeom prst="rect">
            <a:avLst/>
          </a:prstGeom>
        </p:spPr>
      </p:pic>
      <p:pic>
        <p:nvPicPr>
          <p:cNvPr id="47" name="Imagen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3768109"/>
            <a:ext cx="1297857" cy="8621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5"/>
          <a:stretch/>
        </p:blipFill>
        <p:spPr>
          <a:xfrm>
            <a:off x="4824028" y="1301533"/>
            <a:ext cx="1219588" cy="78743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59" y="4981905"/>
            <a:ext cx="1172155" cy="110619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703" y="1988840"/>
            <a:ext cx="866560" cy="866560"/>
          </a:xfrm>
          <a:prstGeom prst="rect">
            <a:avLst/>
          </a:prstGeom>
        </p:spPr>
      </p:pic>
      <p:sp>
        <p:nvSpPr>
          <p:cNvPr id="40" name="Rectángulo 39"/>
          <p:cNvSpPr/>
          <p:nvPr/>
        </p:nvSpPr>
        <p:spPr>
          <a:xfrm>
            <a:off x="7134703" y="2898285"/>
            <a:ext cx="1566208" cy="170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dirty="0" smtClean="0"/>
              <a:t>FORTALEZAS</a:t>
            </a:r>
            <a:endParaRPr lang="es-CO" sz="1400" dirty="0"/>
          </a:p>
        </p:txBody>
      </p:sp>
      <p:sp>
        <p:nvSpPr>
          <p:cNvPr id="48" name="Rectángulo 47"/>
          <p:cNvSpPr/>
          <p:nvPr/>
        </p:nvSpPr>
        <p:spPr>
          <a:xfrm>
            <a:off x="5220072" y="6429249"/>
            <a:ext cx="1547883" cy="2401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dirty="0" smtClean="0"/>
              <a:t>DEBILIDADES</a:t>
            </a:r>
            <a:endParaRPr lang="es-CO" sz="140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5517232"/>
            <a:ext cx="1185702" cy="839477"/>
          </a:xfrm>
          <a:prstGeom prst="rect">
            <a:avLst/>
          </a:prstGeom>
        </p:spPr>
      </p:pic>
      <p:cxnSp>
        <p:nvCxnSpPr>
          <p:cNvPr id="10" name="Conector recto 9"/>
          <p:cNvCxnSpPr/>
          <p:nvPr/>
        </p:nvCxnSpPr>
        <p:spPr>
          <a:xfrm>
            <a:off x="5148064" y="2599160"/>
            <a:ext cx="0" cy="3715880"/>
          </a:xfrm>
          <a:prstGeom prst="line">
            <a:avLst/>
          </a:prstGeom>
          <a:ln w="57150"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894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0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11" grpId="0" animBg="1"/>
      <p:bldP spid="19" grpId="0" animBg="1"/>
      <p:bldP spid="20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1" grpId="0" animBg="1"/>
      <p:bldP spid="42" grpId="0" animBg="1"/>
      <p:bldP spid="40" grpId="0" animBg="1"/>
      <p:bldP spid="4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29" y="1412777"/>
            <a:ext cx="3042660" cy="181110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412776"/>
            <a:ext cx="2724339" cy="181110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6" y="4096057"/>
            <a:ext cx="1872209" cy="187220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2" r="13558"/>
          <a:stretch/>
        </p:blipFill>
        <p:spPr>
          <a:xfrm>
            <a:off x="5292079" y="4075549"/>
            <a:ext cx="2791203" cy="1800771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1043607" y="3212976"/>
            <a:ext cx="2359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600" b="1" dirty="0" smtClean="0">
                <a:solidFill>
                  <a:schemeClr val="accent1">
                    <a:lumMod val="75000"/>
                  </a:schemeClr>
                </a:solidFill>
              </a:rPr>
              <a:t>P</a:t>
            </a:r>
            <a:r>
              <a:rPr lang="es-CO" dirty="0" smtClean="0"/>
              <a:t>OLITICOS</a:t>
            </a:r>
            <a:endParaRPr lang="es-CO" dirty="0"/>
          </a:p>
        </p:txBody>
      </p:sp>
      <p:sp>
        <p:nvSpPr>
          <p:cNvPr id="10" name="CuadroTexto 9"/>
          <p:cNvSpPr txBox="1"/>
          <p:nvPr/>
        </p:nvSpPr>
        <p:spPr>
          <a:xfrm>
            <a:off x="5292080" y="3212619"/>
            <a:ext cx="2359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600" b="1" dirty="0" smtClean="0">
                <a:solidFill>
                  <a:schemeClr val="accent1">
                    <a:lumMod val="75000"/>
                  </a:schemeClr>
                </a:solidFill>
              </a:rPr>
              <a:t>E</a:t>
            </a:r>
            <a:r>
              <a:rPr lang="es-CO" dirty="0" smtClean="0"/>
              <a:t>CONÓMICOS</a:t>
            </a:r>
            <a:endParaRPr lang="es-CO" dirty="0"/>
          </a:p>
        </p:txBody>
      </p:sp>
      <p:sp>
        <p:nvSpPr>
          <p:cNvPr id="11" name="CuadroTexto 10"/>
          <p:cNvSpPr txBox="1"/>
          <p:nvPr/>
        </p:nvSpPr>
        <p:spPr>
          <a:xfrm>
            <a:off x="800132" y="6058608"/>
            <a:ext cx="2359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600" b="1" dirty="0" smtClean="0">
                <a:solidFill>
                  <a:schemeClr val="accent1">
                    <a:lumMod val="75000"/>
                  </a:schemeClr>
                </a:solidFill>
              </a:rPr>
              <a:t>S</a:t>
            </a:r>
            <a:r>
              <a:rPr lang="es-CO" dirty="0" smtClean="0"/>
              <a:t>OCIALES</a:t>
            </a:r>
            <a:endParaRPr lang="es-CO" dirty="0"/>
          </a:p>
        </p:txBody>
      </p:sp>
      <p:sp>
        <p:nvSpPr>
          <p:cNvPr id="12" name="CuadroTexto 11"/>
          <p:cNvSpPr txBox="1"/>
          <p:nvPr/>
        </p:nvSpPr>
        <p:spPr>
          <a:xfrm>
            <a:off x="5724128" y="6043016"/>
            <a:ext cx="2359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600" b="1" dirty="0" smtClean="0">
                <a:solidFill>
                  <a:schemeClr val="accent1">
                    <a:lumMod val="75000"/>
                  </a:schemeClr>
                </a:solidFill>
              </a:rPr>
              <a:t>T</a:t>
            </a:r>
            <a:r>
              <a:rPr lang="es-CO" dirty="0" smtClean="0"/>
              <a:t>ECNOLÓGICOS</a:t>
            </a:r>
            <a:endParaRPr lang="es-CO" dirty="0"/>
          </a:p>
        </p:txBody>
      </p:sp>
      <p:pic>
        <p:nvPicPr>
          <p:cNvPr id="13" name="Imagen 12">
            <a:hlinkClick r:id="rId6" action="ppaction://hlinkfil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229" y="5960943"/>
            <a:ext cx="760866" cy="716109"/>
          </a:xfrm>
          <a:prstGeom prst="rect">
            <a:avLst/>
          </a:prstGeom>
        </p:spPr>
      </p:pic>
      <p:sp>
        <p:nvSpPr>
          <p:cNvPr id="16" name="Flecha curvada hacia la izquierda 15"/>
          <p:cNvSpPr/>
          <p:nvPr/>
        </p:nvSpPr>
        <p:spPr>
          <a:xfrm>
            <a:off x="4283968" y="3933057"/>
            <a:ext cx="470748" cy="64807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17" name="Flecha curvada hacia la izquierda 16"/>
          <p:cNvSpPr/>
          <p:nvPr/>
        </p:nvSpPr>
        <p:spPr>
          <a:xfrm rot="10800000">
            <a:off x="3635897" y="3861048"/>
            <a:ext cx="470748" cy="64807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15" name="Rectángulo redondeado 14"/>
          <p:cNvSpPr/>
          <p:nvPr/>
        </p:nvSpPr>
        <p:spPr>
          <a:xfrm>
            <a:off x="6084168" y="260648"/>
            <a:ext cx="3203848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b="1" dirty="0" err="1" smtClean="0"/>
              <a:t>Macroambiente</a:t>
            </a: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1513710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6084168" y="260648"/>
            <a:ext cx="3203848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b="1" dirty="0" smtClean="0"/>
              <a:t>Microambiente</a:t>
            </a:r>
            <a:endParaRPr lang="es-CO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908720"/>
            <a:ext cx="2448272" cy="163092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5"/>
          <a:stretch/>
        </p:blipFill>
        <p:spPr>
          <a:xfrm>
            <a:off x="6444208" y="2603435"/>
            <a:ext cx="2592288" cy="183367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339" y="4622788"/>
            <a:ext cx="2299231" cy="153357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0" r="22219"/>
          <a:stretch/>
        </p:blipFill>
        <p:spPr>
          <a:xfrm>
            <a:off x="2993049" y="4622788"/>
            <a:ext cx="1146904" cy="153357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00" y="2564904"/>
            <a:ext cx="2671849" cy="190568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185" y="4005064"/>
            <a:ext cx="721639" cy="481093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1420757" y="1412776"/>
            <a:ext cx="2359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600" b="1" dirty="0" smtClean="0">
                <a:solidFill>
                  <a:schemeClr val="accent1">
                    <a:lumMod val="75000"/>
                  </a:schemeClr>
                </a:solidFill>
              </a:rPr>
              <a:t>C</a:t>
            </a:r>
            <a:r>
              <a:rPr lang="es-CO" dirty="0"/>
              <a:t>lientes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3364973" y="6023029"/>
            <a:ext cx="2359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600" b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s-CO" dirty="0" smtClean="0"/>
              <a:t>arreras de Entrada</a:t>
            </a:r>
            <a:endParaRPr lang="es-CO" dirty="0"/>
          </a:p>
        </p:txBody>
      </p:sp>
      <p:sp>
        <p:nvSpPr>
          <p:cNvPr id="12" name="CuadroTexto 11"/>
          <p:cNvSpPr txBox="1"/>
          <p:nvPr/>
        </p:nvSpPr>
        <p:spPr>
          <a:xfrm>
            <a:off x="6317301" y="4294837"/>
            <a:ext cx="2359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600" b="1" dirty="0">
                <a:solidFill>
                  <a:schemeClr val="accent1">
                    <a:lumMod val="75000"/>
                  </a:schemeClr>
                </a:solidFill>
              </a:rPr>
              <a:t>C</a:t>
            </a:r>
            <a:r>
              <a:rPr lang="es-CO" dirty="0" smtClean="0"/>
              <a:t>ompetencia</a:t>
            </a:r>
            <a:endParaRPr lang="es-CO" dirty="0"/>
          </a:p>
        </p:txBody>
      </p:sp>
      <p:sp>
        <p:nvSpPr>
          <p:cNvPr id="13" name="CuadroTexto 12"/>
          <p:cNvSpPr txBox="1"/>
          <p:nvPr/>
        </p:nvSpPr>
        <p:spPr>
          <a:xfrm>
            <a:off x="96527" y="4365104"/>
            <a:ext cx="2359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600" b="1" dirty="0" smtClean="0">
                <a:solidFill>
                  <a:schemeClr val="accent1">
                    <a:lumMod val="75000"/>
                  </a:schemeClr>
                </a:solidFill>
              </a:rPr>
              <a:t>P</a:t>
            </a:r>
            <a:r>
              <a:rPr lang="es-CO" dirty="0" smtClean="0"/>
              <a:t>roveedores</a:t>
            </a:r>
            <a:endParaRPr lang="es-CO" dirty="0"/>
          </a:p>
        </p:txBody>
      </p:sp>
      <p:sp>
        <p:nvSpPr>
          <p:cNvPr id="14" name="Flecha curvada hacia la izquierda 13"/>
          <p:cNvSpPr/>
          <p:nvPr/>
        </p:nvSpPr>
        <p:spPr>
          <a:xfrm rot="10800000">
            <a:off x="3957236" y="3284984"/>
            <a:ext cx="470748" cy="64807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15" name="Flecha curvada hacia la izquierda 14"/>
          <p:cNvSpPr/>
          <p:nvPr/>
        </p:nvSpPr>
        <p:spPr>
          <a:xfrm>
            <a:off x="4572000" y="3356992"/>
            <a:ext cx="470748" cy="64807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711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6084168" y="260648"/>
            <a:ext cx="3203848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b="1" dirty="0" smtClean="0"/>
              <a:t>Análisis Interno</a:t>
            </a:r>
            <a:endParaRPr lang="es-CO" b="1" dirty="0"/>
          </a:p>
        </p:txBody>
      </p:sp>
      <p:graphicFrame>
        <p:nvGraphicFramePr>
          <p:cNvPr id="16" name="Diagrama 15"/>
          <p:cNvGraphicFramePr/>
          <p:nvPr>
            <p:extLst>
              <p:ext uri="{D42A27DB-BD31-4B8C-83A1-F6EECF244321}">
                <p14:modId xmlns:p14="http://schemas.microsoft.com/office/powerpoint/2010/main" val="3952792931"/>
              </p:ext>
            </p:extLst>
          </p:nvPr>
        </p:nvGraphicFramePr>
        <p:xfrm>
          <a:off x="827584" y="1484784"/>
          <a:ext cx="7200800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6135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6084168" y="260648"/>
            <a:ext cx="3203848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b="1" dirty="0" smtClean="0"/>
              <a:t>MATRIZ FODA</a:t>
            </a:r>
            <a:endParaRPr lang="es-CO" b="1" dirty="0"/>
          </a:p>
        </p:txBody>
      </p:sp>
      <p:pic>
        <p:nvPicPr>
          <p:cNvPr id="3" name="Imagen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7632848" cy="624009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lecha derecha 4"/>
          <p:cNvSpPr/>
          <p:nvPr/>
        </p:nvSpPr>
        <p:spPr>
          <a:xfrm>
            <a:off x="72008" y="404664"/>
            <a:ext cx="467544" cy="216024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Flecha derecha 5"/>
          <p:cNvSpPr/>
          <p:nvPr/>
        </p:nvSpPr>
        <p:spPr>
          <a:xfrm>
            <a:off x="106593" y="2852936"/>
            <a:ext cx="467544" cy="21602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Flecha derecha 6"/>
          <p:cNvSpPr/>
          <p:nvPr/>
        </p:nvSpPr>
        <p:spPr>
          <a:xfrm>
            <a:off x="89301" y="5661248"/>
            <a:ext cx="467544" cy="21602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Flecha derecha 7"/>
          <p:cNvSpPr/>
          <p:nvPr/>
        </p:nvSpPr>
        <p:spPr>
          <a:xfrm rot="10800000">
            <a:off x="8186287" y="1015080"/>
            <a:ext cx="467544" cy="216024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Flecha derecha 8"/>
          <p:cNvSpPr/>
          <p:nvPr/>
        </p:nvSpPr>
        <p:spPr>
          <a:xfrm rot="10800000">
            <a:off x="8186287" y="3632725"/>
            <a:ext cx="467544" cy="216024"/>
          </a:xfrm>
          <a:prstGeom prst="rightArrow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Flecha derecha 9"/>
          <p:cNvSpPr/>
          <p:nvPr/>
        </p:nvSpPr>
        <p:spPr>
          <a:xfrm rot="10800000">
            <a:off x="8189672" y="3375838"/>
            <a:ext cx="467544" cy="216024"/>
          </a:xfrm>
          <a:prstGeom prst="rightArrow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Flecha derecha 10"/>
          <p:cNvSpPr/>
          <p:nvPr/>
        </p:nvSpPr>
        <p:spPr>
          <a:xfrm>
            <a:off x="54736" y="1231104"/>
            <a:ext cx="467544" cy="216024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Flecha derecha 11"/>
          <p:cNvSpPr/>
          <p:nvPr/>
        </p:nvSpPr>
        <p:spPr>
          <a:xfrm rot="10800000">
            <a:off x="8203320" y="1265456"/>
            <a:ext cx="467544" cy="216024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58370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6372200" y="260648"/>
            <a:ext cx="3203848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 smtClean="0"/>
              <a:t>MATRIZ RESUMEN </a:t>
            </a:r>
          </a:p>
          <a:p>
            <a:pPr algn="ctr"/>
            <a:r>
              <a:rPr lang="es-CO" sz="2000" b="1" dirty="0" smtClean="0"/>
              <a:t>SÍNTESIS ESTRATÉGICA</a:t>
            </a:r>
            <a:endParaRPr lang="es-CO" sz="1400" b="1" dirty="0"/>
          </a:p>
        </p:txBody>
      </p:sp>
      <p:pic>
        <p:nvPicPr>
          <p:cNvPr id="3" name="Imagen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05617"/>
            <a:ext cx="8712968" cy="6722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988840"/>
            <a:ext cx="648072" cy="37588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229200"/>
            <a:ext cx="648072" cy="37588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4455727"/>
            <a:ext cx="712815" cy="41343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056" y="1753373"/>
            <a:ext cx="712815" cy="41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665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6120680" cy="541500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3" name="Rectángulo redondeado 2"/>
          <p:cNvSpPr/>
          <p:nvPr/>
        </p:nvSpPr>
        <p:spPr>
          <a:xfrm>
            <a:off x="6012160" y="260648"/>
            <a:ext cx="3203848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 smtClean="0"/>
              <a:t>MATRIZ GENERAL ELECTRIC</a:t>
            </a:r>
            <a:endParaRPr lang="es-CO" sz="1600" b="1" dirty="0"/>
          </a:p>
        </p:txBody>
      </p:sp>
      <p:sp>
        <p:nvSpPr>
          <p:cNvPr id="5" name="CuadroTexto 4"/>
          <p:cNvSpPr txBox="1"/>
          <p:nvPr/>
        </p:nvSpPr>
        <p:spPr>
          <a:xfrm>
            <a:off x="6732240" y="3419708"/>
            <a:ext cx="2232248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dirty="0" smtClean="0"/>
              <a:t>Crecimiento</a:t>
            </a:r>
            <a:endParaRPr lang="es-CO" dirty="0"/>
          </a:p>
        </p:txBody>
      </p:sp>
      <p:sp>
        <p:nvSpPr>
          <p:cNvPr id="6" name="CuadroTexto 5"/>
          <p:cNvSpPr txBox="1"/>
          <p:nvPr/>
        </p:nvSpPr>
        <p:spPr>
          <a:xfrm>
            <a:off x="6755311" y="5733256"/>
            <a:ext cx="2232248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dirty="0" smtClean="0"/>
              <a:t>Desarrollo</a:t>
            </a:r>
            <a:endParaRPr lang="es-CO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464" y="1171485"/>
            <a:ext cx="2023864" cy="213038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7" b="15906"/>
          <a:stretch/>
        </p:blipFill>
        <p:spPr>
          <a:xfrm>
            <a:off x="6551817" y="4219439"/>
            <a:ext cx="2457158" cy="150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869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6012160" y="260648"/>
            <a:ext cx="3203848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 smtClean="0"/>
              <a:t>MATRIZ BOSTON CONSULTING GROUP</a:t>
            </a:r>
            <a:endParaRPr lang="es-CO" b="1" dirty="0"/>
          </a:p>
        </p:txBody>
      </p:sp>
      <p:pic>
        <p:nvPicPr>
          <p:cNvPr id="3" name="Imagen 2"/>
          <p:cNvPicPr/>
          <p:nvPr/>
        </p:nvPicPr>
        <p:blipFill rotWithShape="1">
          <a:blip r:embed="rId2"/>
          <a:srcRect l="26678" t="41158" r="16155" b="14198"/>
          <a:stretch/>
        </p:blipFill>
        <p:spPr bwMode="auto">
          <a:xfrm>
            <a:off x="107504" y="288929"/>
            <a:ext cx="5760640" cy="28083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0316" y="3728998"/>
            <a:ext cx="3834172" cy="308437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6444208" y="2852936"/>
            <a:ext cx="2232248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1600" dirty="0" smtClean="0"/>
              <a:t>Competitividad en Industrias en ascenso</a:t>
            </a:r>
            <a:endParaRPr lang="es-CO" sz="16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9357" y="1237555"/>
            <a:ext cx="1983084" cy="1462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CuadroTexto 7"/>
          <p:cNvSpPr txBox="1"/>
          <p:nvPr/>
        </p:nvSpPr>
        <p:spPr>
          <a:xfrm>
            <a:off x="809108" y="4433987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/>
              <a:t>Inversión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59" y="5200678"/>
            <a:ext cx="1806696" cy="988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CuadroTexto 9"/>
          <p:cNvSpPr txBox="1"/>
          <p:nvPr/>
        </p:nvSpPr>
        <p:spPr>
          <a:xfrm>
            <a:off x="801771" y="6231277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/>
              <a:t>Estrategias</a:t>
            </a:r>
            <a:endParaRPr lang="es-CO" dirty="0"/>
          </a:p>
        </p:txBody>
      </p:sp>
      <p:sp>
        <p:nvSpPr>
          <p:cNvPr id="16" name="CuadroTexto 15"/>
          <p:cNvSpPr txBox="1"/>
          <p:nvPr/>
        </p:nvSpPr>
        <p:spPr>
          <a:xfrm>
            <a:off x="3019506" y="4391827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/>
              <a:t>Decisiones</a:t>
            </a:r>
            <a:endParaRPr lang="es-CO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082" y="3382287"/>
            <a:ext cx="2128084" cy="1009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09" y="3438785"/>
            <a:ext cx="1413006" cy="955724"/>
          </a:xfrm>
          <a:prstGeom prst="rect">
            <a:avLst/>
          </a:prstGeom>
        </p:spPr>
      </p:pic>
      <p:sp>
        <p:nvSpPr>
          <p:cNvPr id="23" name="CuadroTexto 22"/>
          <p:cNvSpPr txBox="1"/>
          <p:nvPr/>
        </p:nvSpPr>
        <p:spPr>
          <a:xfrm>
            <a:off x="2843808" y="6228601"/>
            <a:ext cx="20573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dirty="0" smtClean="0"/>
              <a:t>Desarrollo Nuevos Servicios</a:t>
            </a:r>
            <a:endParaRPr lang="es-CO" sz="1600" dirty="0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5013176"/>
            <a:ext cx="1997695" cy="1030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22173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0" grpId="0"/>
      <p:bldP spid="16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988840"/>
            <a:ext cx="7839075" cy="425767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30924" y="908720"/>
            <a:ext cx="4464496" cy="70788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O" sz="4000" dirty="0" smtClean="0"/>
              <a:t>Una Reflexión…</a:t>
            </a:r>
            <a:endParaRPr lang="es-CO" sz="4000" dirty="0"/>
          </a:p>
        </p:txBody>
      </p:sp>
      <p:cxnSp>
        <p:nvCxnSpPr>
          <p:cNvPr id="7" name="Conector recto 6"/>
          <p:cNvCxnSpPr/>
          <p:nvPr/>
        </p:nvCxnSpPr>
        <p:spPr>
          <a:xfrm>
            <a:off x="1115616" y="1616606"/>
            <a:ext cx="6768752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048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452" y="1362891"/>
            <a:ext cx="5688632" cy="37001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4" name="Rectángulo redondeado 3"/>
          <p:cNvSpPr/>
          <p:nvPr/>
        </p:nvSpPr>
        <p:spPr>
          <a:xfrm>
            <a:off x="6012160" y="260648"/>
            <a:ext cx="3203848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 smtClean="0"/>
              <a:t>MATRIZ POSICIÓN ESTRATÉGICA Y EVALUACIÓN DE LA ACCIÓN</a:t>
            </a:r>
            <a:endParaRPr lang="es-CO" sz="1600" b="1" dirty="0"/>
          </a:p>
        </p:txBody>
      </p:sp>
      <p:sp>
        <p:nvSpPr>
          <p:cNvPr id="5" name="CuadroTexto 4"/>
          <p:cNvSpPr txBox="1"/>
          <p:nvPr/>
        </p:nvSpPr>
        <p:spPr>
          <a:xfrm>
            <a:off x="1259632" y="5445224"/>
            <a:ext cx="72008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O" dirty="0" smtClean="0"/>
              <a:t>ANÁLISIS: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69665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6084168" y="260648"/>
            <a:ext cx="3203848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 smtClean="0"/>
              <a:t>DIRECCIONAMIENTO ESTRATÉGICO</a:t>
            </a:r>
            <a:endParaRPr lang="es-CO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29" y="1556792"/>
            <a:ext cx="8919467" cy="3958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104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484784"/>
            <a:ext cx="8425032" cy="4415091"/>
          </a:xfrm>
          <a:prstGeom prst="rect">
            <a:avLst/>
          </a:prstGeom>
        </p:spPr>
      </p:pic>
      <p:sp>
        <p:nvSpPr>
          <p:cNvPr id="3" name="Rectángulo redondeado 2"/>
          <p:cNvSpPr/>
          <p:nvPr/>
        </p:nvSpPr>
        <p:spPr>
          <a:xfrm>
            <a:off x="6084168" y="260648"/>
            <a:ext cx="3203848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 smtClean="0"/>
              <a:t>DIRECCIONAMIENTO ESTRATÉGICO</a:t>
            </a: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4135312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6084168" y="260648"/>
            <a:ext cx="3203848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 smtClean="0"/>
              <a:t>DISEÑO DE BSC</a:t>
            </a:r>
            <a:endParaRPr lang="es-CO" b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1195387"/>
            <a:ext cx="9067800" cy="4467225"/>
          </a:xfrm>
          <a:prstGeom prst="rect">
            <a:avLst/>
          </a:prstGeom>
        </p:spPr>
      </p:pic>
      <p:pic>
        <p:nvPicPr>
          <p:cNvPr id="3" name="Imagen 2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5877271"/>
            <a:ext cx="1403648" cy="795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24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196752"/>
            <a:ext cx="8227761" cy="4791993"/>
          </a:xfrm>
          <a:prstGeom prst="rect">
            <a:avLst/>
          </a:prstGeom>
        </p:spPr>
      </p:pic>
      <p:sp>
        <p:nvSpPr>
          <p:cNvPr id="3" name="Rectángulo redondeado 2"/>
          <p:cNvSpPr/>
          <p:nvPr/>
        </p:nvSpPr>
        <p:spPr>
          <a:xfrm>
            <a:off x="6084168" y="260648"/>
            <a:ext cx="3203848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 smtClean="0"/>
              <a:t>DISEÑO DE BSC </a:t>
            </a:r>
            <a:br>
              <a:rPr lang="es-CO" b="1" dirty="0" smtClean="0"/>
            </a:br>
            <a:r>
              <a:rPr lang="es-CO" b="1" dirty="0" smtClean="0"/>
              <a:t>INDICADORES</a:t>
            </a: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310678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ángulo redondeado 31"/>
          <p:cNvSpPr/>
          <p:nvPr/>
        </p:nvSpPr>
        <p:spPr>
          <a:xfrm>
            <a:off x="6084168" y="260648"/>
            <a:ext cx="3203848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b="1" dirty="0" smtClean="0"/>
          </a:p>
          <a:p>
            <a:pPr algn="ctr"/>
            <a:r>
              <a:rPr lang="es-CO" b="1" dirty="0" smtClean="0"/>
              <a:t>MAPA ESTRATÉGIO</a:t>
            </a:r>
            <a:endParaRPr lang="es-CO" b="1" dirty="0"/>
          </a:p>
          <a:p>
            <a:pPr algn="ctr"/>
            <a:endParaRPr lang="es-CO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7121" y="5805264"/>
            <a:ext cx="1695450" cy="66675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5" y="1243014"/>
            <a:ext cx="9022571" cy="4265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237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ángulo redondeado 31"/>
          <p:cNvSpPr/>
          <p:nvPr/>
        </p:nvSpPr>
        <p:spPr>
          <a:xfrm>
            <a:off x="6084168" y="260648"/>
            <a:ext cx="3203848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b="1" dirty="0" smtClean="0"/>
          </a:p>
          <a:p>
            <a:pPr algn="ctr"/>
            <a:r>
              <a:rPr lang="es-CO" b="1" dirty="0" smtClean="0"/>
              <a:t>ESTRATEGIAS CORPORATIVAS</a:t>
            </a:r>
            <a:endParaRPr lang="es-CO" b="1" dirty="0"/>
          </a:p>
          <a:p>
            <a:pPr algn="ctr"/>
            <a:endParaRPr lang="es-CO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t="2591" b="3059"/>
          <a:stretch/>
        </p:blipFill>
        <p:spPr>
          <a:xfrm>
            <a:off x="611560" y="188640"/>
            <a:ext cx="6624736" cy="6595871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56519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6084168" y="260648"/>
            <a:ext cx="3203848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 smtClean="0"/>
              <a:t>PROYECTOS IDENTIFICADOS Y PRESUPUESTO</a:t>
            </a:r>
            <a:endParaRPr lang="es-CO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260647"/>
            <a:ext cx="5040560" cy="650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8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6084168" y="260648"/>
            <a:ext cx="3203848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 smtClean="0"/>
              <a:t>ESTADO DE RESULTADOS</a:t>
            </a:r>
            <a:endParaRPr lang="es-CO" b="1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692696"/>
            <a:ext cx="6478041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8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ángulo redondeado 31"/>
          <p:cNvSpPr/>
          <p:nvPr/>
        </p:nvSpPr>
        <p:spPr>
          <a:xfrm>
            <a:off x="6084168" y="260648"/>
            <a:ext cx="3203848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b="1" dirty="0" smtClean="0"/>
          </a:p>
          <a:p>
            <a:pPr algn="ctr"/>
            <a:r>
              <a:rPr lang="es-CO" b="1" dirty="0" smtClean="0"/>
              <a:t>ESTUDIO FINANCIERO</a:t>
            </a:r>
            <a:endParaRPr lang="es-CO" b="1" dirty="0"/>
          </a:p>
          <a:p>
            <a:pPr algn="ctr"/>
            <a:endParaRPr lang="es-CO" dirty="0"/>
          </a:p>
        </p:txBody>
      </p:sp>
      <p:pic>
        <p:nvPicPr>
          <p:cNvPr id="3" name="Imagen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5116701" cy="2722369"/>
          </a:xfrm>
          <a:prstGeom prst="rect">
            <a:avLst/>
          </a:prstGeom>
          <a:noFill/>
        </p:spPr>
      </p:pic>
      <p:pic>
        <p:nvPicPr>
          <p:cNvPr id="4" name="Imagen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861048"/>
            <a:ext cx="5832648" cy="27363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4333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ángulo redondeado 31"/>
          <p:cNvSpPr/>
          <p:nvPr/>
        </p:nvSpPr>
        <p:spPr>
          <a:xfrm>
            <a:off x="6084168" y="260648"/>
            <a:ext cx="3203848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b="1" dirty="0" smtClean="0"/>
          </a:p>
          <a:p>
            <a:pPr algn="ctr"/>
            <a:r>
              <a:rPr lang="es-CO" b="1" dirty="0" smtClean="0"/>
              <a:t>INDICE</a:t>
            </a:r>
            <a:endParaRPr lang="es-CO" b="1" dirty="0"/>
          </a:p>
          <a:p>
            <a:pPr algn="ctr"/>
            <a:endParaRPr lang="es-CO" dirty="0"/>
          </a:p>
        </p:txBody>
      </p:sp>
      <p:sp>
        <p:nvSpPr>
          <p:cNvPr id="3" name="Rectángulo redondeado 2"/>
          <p:cNvSpPr/>
          <p:nvPr/>
        </p:nvSpPr>
        <p:spPr>
          <a:xfrm>
            <a:off x="-207617" y="1196752"/>
            <a:ext cx="7920880" cy="50405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RESEÑA HISTORICA</a:t>
            </a:r>
            <a:endParaRPr lang="es-CO" dirty="0"/>
          </a:p>
        </p:txBody>
      </p:sp>
      <p:sp>
        <p:nvSpPr>
          <p:cNvPr id="5" name="Rectángulo redondeado 4"/>
          <p:cNvSpPr/>
          <p:nvPr/>
        </p:nvSpPr>
        <p:spPr>
          <a:xfrm>
            <a:off x="-36512" y="1772816"/>
            <a:ext cx="7920880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PROBLEMATICA</a:t>
            </a:r>
            <a:endParaRPr lang="es-CO" dirty="0"/>
          </a:p>
        </p:txBody>
      </p:sp>
      <p:sp>
        <p:nvSpPr>
          <p:cNvPr id="6" name="Rectángulo redondeado 5"/>
          <p:cNvSpPr/>
          <p:nvPr/>
        </p:nvSpPr>
        <p:spPr>
          <a:xfrm>
            <a:off x="179512" y="2348880"/>
            <a:ext cx="7920880" cy="50405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dirty="0"/>
              <a:t>SITUACIÓN ACTUAL</a:t>
            </a:r>
          </a:p>
        </p:txBody>
      </p:sp>
      <p:sp>
        <p:nvSpPr>
          <p:cNvPr id="7" name="Rectángulo redondeado 6"/>
          <p:cNvSpPr/>
          <p:nvPr/>
        </p:nvSpPr>
        <p:spPr>
          <a:xfrm>
            <a:off x="395536" y="2924944"/>
            <a:ext cx="7920880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MATRICES</a:t>
            </a:r>
            <a:endParaRPr lang="es-CO" dirty="0"/>
          </a:p>
        </p:txBody>
      </p:sp>
      <p:sp>
        <p:nvSpPr>
          <p:cNvPr id="8" name="Rectángulo redondeado 7"/>
          <p:cNvSpPr/>
          <p:nvPr/>
        </p:nvSpPr>
        <p:spPr>
          <a:xfrm>
            <a:off x="611560" y="3501008"/>
            <a:ext cx="7920880" cy="50405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dirty="0">
                <a:solidFill>
                  <a:schemeClr val="dk1"/>
                </a:solidFill>
              </a:rPr>
              <a:t>DIRECCIONAMIENTO ESTRATÉGICO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1259632" y="4653136"/>
            <a:ext cx="7920880" cy="50405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dirty="0">
                <a:solidFill>
                  <a:schemeClr val="dk1"/>
                </a:solidFill>
              </a:rPr>
              <a:t>CRM</a:t>
            </a:r>
          </a:p>
        </p:txBody>
      </p:sp>
      <p:sp>
        <p:nvSpPr>
          <p:cNvPr id="10" name="Rectángulo redondeado 9"/>
          <p:cNvSpPr/>
          <p:nvPr/>
        </p:nvSpPr>
        <p:spPr>
          <a:xfrm>
            <a:off x="971600" y="4077072"/>
            <a:ext cx="7920880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DISEÑO DEL BSC</a:t>
            </a:r>
            <a:endParaRPr lang="es-CO" dirty="0"/>
          </a:p>
        </p:txBody>
      </p:sp>
      <p:sp>
        <p:nvSpPr>
          <p:cNvPr id="11" name="Rectángulo redondeado 10"/>
          <p:cNvSpPr/>
          <p:nvPr/>
        </p:nvSpPr>
        <p:spPr>
          <a:xfrm>
            <a:off x="1547664" y="5229200"/>
            <a:ext cx="7920880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PROYECTOS IDENTIFICADOS, PRESUPUESTO Y ANALISIS FINANCIERO</a:t>
            </a:r>
            <a:endParaRPr lang="es-CO" dirty="0"/>
          </a:p>
        </p:txBody>
      </p:sp>
      <p:sp>
        <p:nvSpPr>
          <p:cNvPr id="12" name="Rectángulo redondeado 11"/>
          <p:cNvSpPr/>
          <p:nvPr/>
        </p:nvSpPr>
        <p:spPr>
          <a:xfrm>
            <a:off x="1835696" y="5805264"/>
            <a:ext cx="7920880" cy="50405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dirty="0">
                <a:solidFill>
                  <a:schemeClr val="dk1"/>
                </a:solidFill>
              </a:rPr>
              <a:t>MODELO DE GESTION DE SOSTENIBILIDAD FINANCIERA</a:t>
            </a:r>
          </a:p>
        </p:txBody>
      </p:sp>
      <p:sp>
        <p:nvSpPr>
          <p:cNvPr id="13" name="Rectángulo redondeado 12"/>
          <p:cNvSpPr/>
          <p:nvPr/>
        </p:nvSpPr>
        <p:spPr>
          <a:xfrm>
            <a:off x="2123728" y="6353944"/>
            <a:ext cx="7920880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CONCLUSIONES Y RECOMENDACIONES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50036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ángulo redondeado 31"/>
          <p:cNvSpPr/>
          <p:nvPr/>
        </p:nvSpPr>
        <p:spPr>
          <a:xfrm>
            <a:off x="6084168" y="260648"/>
            <a:ext cx="3203848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b="1" dirty="0" smtClean="0"/>
          </a:p>
          <a:p>
            <a:pPr algn="ctr"/>
            <a:r>
              <a:rPr lang="es-CO" b="1" dirty="0" smtClean="0"/>
              <a:t>CRM</a:t>
            </a:r>
            <a:endParaRPr lang="es-CO" b="1" dirty="0"/>
          </a:p>
          <a:p>
            <a:pPr algn="ctr"/>
            <a:endParaRPr lang="es-CO" dirty="0"/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765" y="3356992"/>
            <a:ext cx="5961431" cy="295232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aphicFrame>
        <p:nvGraphicFramePr>
          <p:cNvPr id="9" name="8 Diagrama"/>
          <p:cNvGraphicFramePr/>
          <p:nvPr>
            <p:extLst>
              <p:ext uri="{D42A27DB-BD31-4B8C-83A1-F6EECF244321}">
                <p14:modId xmlns:p14="http://schemas.microsoft.com/office/powerpoint/2010/main" val="3167324268"/>
              </p:ext>
            </p:extLst>
          </p:nvPr>
        </p:nvGraphicFramePr>
        <p:xfrm>
          <a:off x="331020" y="966788"/>
          <a:ext cx="8280920" cy="2376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0110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ángulo redondeado 31"/>
          <p:cNvSpPr/>
          <p:nvPr/>
        </p:nvSpPr>
        <p:spPr>
          <a:xfrm>
            <a:off x="6084168" y="260648"/>
            <a:ext cx="3203848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b="1" dirty="0" smtClean="0"/>
          </a:p>
          <a:p>
            <a:pPr algn="ctr"/>
            <a:r>
              <a:rPr lang="es-CO" b="1" dirty="0" smtClean="0"/>
              <a:t>CRM</a:t>
            </a:r>
            <a:endParaRPr lang="es-CO" b="1" dirty="0"/>
          </a:p>
          <a:p>
            <a:pPr algn="ctr"/>
            <a:endParaRPr lang="es-CO" dirty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81" y="3071155"/>
            <a:ext cx="2514105" cy="1722162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755576" y="1484784"/>
            <a:ext cx="7272808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dirty="0"/>
              <a:t>Se puede definir al CRM como una estrategia de negocio que se focaliza en el conocimiento del cliente y engloba tres elementos importantes que son</a:t>
            </a:r>
            <a:r>
              <a:rPr lang="es-EC" dirty="0" smtClean="0"/>
              <a:t>:</a:t>
            </a:r>
            <a:endParaRPr lang="es-CO" dirty="0"/>
          </a:p>
        </p:txBody>
      </p:sp>
      <p:sp>
        <p:nvSpPr>
          <p:cNvPr id="7" name="6 CuadroTexto"/>
          <p:cNvSpPr txBox="1"/>
          <p:nvPr/>
        </p:nvSpPr>
        <p:spPr>
          <a:xfrm>
            <a:off x="3779912" y="5027010"/>
            <a:ext cx="1368152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es-EC" dirty="0" smtClean="0"/>
              <a:t>Tecnología</a:t>
            </a:r>
            <a:endParaRPr lang="es-EC" dirty="0"/>
          </a:p>
        </p:txBody>
      </p:sp>
      <p:sp>
        <p:nvSpPr>
          <p:cNvPr id="9" name="8 CuadroTexto"/>
          <p:cNvSpPr txBox="1"/>
          <p:nvPr/>
        </p:nvSpPr>
        <p:spPr>
          <a:xfrm>
            <a:off x="6524600" y="5057086"/>
            <a:ext cx="1071736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es-EC" dirty="0" smtClean="0"/>
              <a:t>Personas</a:t>
            </a:r>
            <a:endParaRPr lang="es-EC" dirty="0"/>
          </a:p>
        </p:txBody>
      </p:sp>
      <p:sp>
        <p:nvSpPr>
          <p:cNvPr id="10" name="9 CuadroTexto"/>
          <p:cNvSpPr txBox="1"/>
          <p:nvPr/>
        </p:nvSpPr>
        <p:spPr>
          <a:xfrm>
            <a:off x="396381" y="5039710"/>
            <a:ext cx="2376264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es-EC" dirty="0"/>
              <a:t>Procesos de </a:t>
            </a:r>
            <a:r>
              <a:rPr lang="es-EC" dirty="0" smtClean="0"/>
              <a:t>negocio</a:t>
            </a:r>
            <a:endParaRPr lang="es-CO" dirty="0"/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688" y="3284984"/>
            <a:ext cx="2262797" cy="1508333"/>
          </a:xfrm>
          <a:prstGeom prst="rect">
            <a:avLst/>
          </a:prstGeom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988" y="3315197"/>
            <a:ext cx="2226600" cy="147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63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ángulo redondeado 31"/>
          <p:cNvSpPr/>
          <p:nvPr/>
        </p:nvSpPr>
        <p:spPr>
          <a:xfrm>
            <a:off x="6084168" y="260648"/>
            <a:ext cx="3203848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b="1" dirty="0" smtClean="0"/>
          </a:p>
          <a:p>
            <a:pPr algn="ctr"/>
            <a:r>
              <a:rPr lang="es-CO" b="1" dirty="0" smtClean="0"/>
              <a:t>CRM</a:t>
            </a:r>
            <a:endParaRPr lang="es-CO" b="1" dirty="0"/>
          </a:p>
          <a:p>
            <a:pPr algn="ctr"/>
            <a:endParaRPr lang="es-CO" dirty="0"/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3131399533"/>
              </p:ext>
            </p:extLst>
          </p:nvPr>
        </p:nvGraphicFramePr>
        <p:xfrm>
          <a:off x="539552" y="1196752"/>
          <a:ext cx="7848872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8571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ángulo redondeado 31"/>
          <p:cNvSpPr/>
          <p:nvPr/>
        </p:nvSpPr>
        <p:spPr>
          <a:xfrm>
            <a:off x="6084168" y="260648"/>
            <a:ext cx="3203848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b="1" dirty="0" smtClean="0"/>
          </a:p>
          <a:p>
            <a:pPr algn="ctr"/>
            <a:r>
              <a:rPr lang="es-CO" b="1" dirty="0" smtClean="0"/>
              <a:t>MANEJO DEL CRM</a:t>
            </a:r>
            <a:endParaRPr lang="es-CO" b="1" dirty="0"/>
          </a:p>
          <a:p>
            <a:pPr algn="ctr"/>
            <a:endParaRPr lang="es-CO" dirty="0"/>
          </a:p>
        </p:txBody>
      </p:sp>
      <p:pic>
        <p:nvPicPr>
          <p:cNvPr id="6" name="Imagen 5"/>
          <p:cNvPicPr/>
          <p:nvPr/>
        </p:nvPicPr>
        <p:blipFill rotWithShape="1">
          <a:blip r:embed="rId2"/>
          <a:srcRect l="46654" t="51021" r="27165" b="15595"/>
          <a:stretch/>
        </p:blipFill>
        <p:spPr bwMode="auto">
          <a:xfrm>
            <a:off x="395536" y="1484784"/>
            <a:ext cx="3143885" cy="1557020"/>
          </a:xfrm>
          <a:prstGeom prst="rect">
            <a:avLst/>
          </a:prstGeom>
          <a:ln>
            <a:solidFill>
              <a:schemeClr val="tx2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/>
          <p:cNvPicPr/>
          <p:nvPr/>
        </p:nvPicPr>
        <p:blipFill rotWithShape="1">
          <a:blip r:embed="rId3"/>
          <a:srcRect l="33332" t="17007" r="14961" b="28716"/>
          <a:stretch/>
        </p:blipFill>
        <p:spPr bwMode="auto">
          <a:xfrm>
            <a:off x="4139952" y="1340768"/>
            <a:ext cx="4681855" cy="3071495"/>
          </a:xfrm>
          <a:prstGeom prst="rect">
            <a:avLst/>
          </a:prstGeom>
          <a:ln>
            <a:solidFill>
              <a:schemeClr val="tx2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/>
          <p:cNvPicPr/>
          <p:nvPr/>
        </p:nvPicPr>
        <p:blipFill rotWithShape="1">
          <a:blip r:embed="rId4"/>
          <a:srcRect l="34016" t="22865" r="15448" b="26142"/>
          <a:stretch/>
        </p:blipFill>
        <p:spPr bwMode="auto">
          <a:xfrm>
            <a:off x="395536" y="3344545"/>
            <a:ext cx="4775200" cy="3513455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1259632" y="1124744"/>
            <a:ext cx="2279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Administrar clientes </a:t>
            </a:r>
            <a:endParaRPr lang="es-CO" dirty="0"/>
          </a:p>
        </p:txBody>
      </p:sp>
      <p:sp>
        <p:nvSpPr>
          <p:cNvPr id="9" name="Rectángulo 8"/>
          <p:cNvSpPr/>
          <p:nvPr/>
        </p:nvSpPr>
        <p:spPr>
          <a:xfrm>
            <a:off x="5697198" y="4587637"/>
            <a:ext cx="25981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180340"/>
            <a:r>
              <a:rPr lang="es-EC" b="1" dirty="0">
                <a:solidFill>
                  <a:srgbClr val="4F81B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Administrar cuentas</a:t>
            </a:r>
            <a:endParaRPr lang="es-CO" sz="1100" b="1" dirty="0">
              <a:solidFill>
                <a:srgbClr val="4F81BD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5254734" y="5913442"/>
            <a:ext cx="1223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</a:rPr>
              <a:t>Contactos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3140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ángulo redondeado 31"/>
          <p:cNvSpPr/>
          <p:nvPr/>
        </p:nvSpPr>
        <p:spPr>
          <a:xfrm>
            <a:off x="6084168" y="260648"/>
            <a:ext cx="3203848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b="1" dirty="0" smtClean="0"/>
          </a:p>
          <a:p>
            <a:pPr algn="ctr"/>
            <a:r>
              <a:rPr lang="es-CO" b="1" dirty="0" smtClean="0"/>
              <a:t>MANEJO DEL CRM</a:t>
            </a:r>
            <a:endParaRPr lang="es-CO" b="1" dirty="0"/>
          </a:p>
          <a:p>
            <a:pPr algn="ctr"/>
            <a:endParaRPr lang="es-CO" dirty="0"/>
          </a:p>
        </p:txBody>
      </p:sp>
      <p:pic>
        <p:nvPicPr>
          <p:cNvPr id="11" name="Imagen 10"/>
          <p:cNvPicPr/>
          <p:nvPr/>
        </p:nvPicPr>
        <p:blipFill rotWithShape="1">
          <a:blip r:embed="rId2"/>
          <a:srcRect l="33465" t="23621" r="16141" b="32916"/>
          <a:stretch/>
        </p:blipFill>
        <p:spPr bwMode="auto">
          <a:xfrm>
            <a:off x="179512" y="1124744"/>
            <a:ext cx="4622800" cy="26504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827584" y="3803601"/>
            <a:ext cx="1364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</a:rPr>
              <a:t>Actividades</a:t>
            </a:r>
            <a:endParaRPr lang="es-CO" dirty="0"/>
          </a:p>
        </p:txBody>
      </p:sp>
      <p:pic>
        <p:nvPicPr>
          <p:cNvPr id="12" name="Imagen 11"/>
          <p:cNvPicPr/>
          <p:nvPr/>
        </p:nvPicPr>
        <p:blipFill rotWithShape="1">
          <a:blip r:embed="rId3"/>
          <a:srcRect l="33943" t="34959" r="16732" b="32204"/>
          <a:stretch/>
        </p:blipFill>
        <p:spPr bwMode="auto">
          <a:xfrm>
            <a:off x="3347864" y="4172933"/>
            <a:ext cx="4982845" cy="2073275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5364088" y="3434269"/>
            <a:ext cx="2608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</a:rPr>
              <a:t>Oportunidad/ propuesta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2371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ángulo redondeado 31"/>
          <p:cNvSpPr/>
          <p:nvPr/>
        </p:nvSpPr>
        <p:spPr>
          <a:xfrm>
            <a:off x="6084168" y="260648"/>
            <a:ext cx="3203848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b="1" dirty="0" smtClean="0"/>
          </a:p>
          <a:p>
            <a:pPr algn="ctr"/>
            <a:r>
              <a:rPr lang="es-CO" b="1" dirty="0" smtClean="0"/>
              <a:t>MANEJO DEL CRM</a:t>
            </a:r>
            <a:endParaRPr lang="es-CO" b="1" dirty="0"/>
          </a:p>
          <a:p>
            <a:pPr algn="ctr"/>
            <a:endParaRPr lang="es-CO" dirty="0"/>
          </a:p>
        </p:txBody>
      </p:sp>
      <p:pic>
        <p:nvPicPr>
          <p:cNvPr id="7" name="Imagen 6"/>
          <p:cNvPicPr/>
          <p:nvPr/>
        </p:nvPicPr>
        <p:blipFill rotWithShape="1">
          <a:blip r:embed="rId2"/>
          <a:srcRect l="33858" t="26455" r="16732" b="31027"/>
          <a:stretch/>
        </p:blipFill>
        <p:spPr bwMode="auto">
          <a:xfrm>
            <a:off x="323528" y="764704"/>
            <a:ext cx="4848860" cy="2607945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/>
          <p:cNvPicPr/>
          <p:nvPr/>
        </p:nvPicPr>
        <p:blipFill rotWithShape="1">
          <a:blip r:embed="rId3"/>
          <a:srcRect l="34734" t="36219" r="15158" b="17998"/>
          <a:stretch/>
        </p:blipFill>
        <p:spPr bwMode="auto">
          <a:xfrm>
            <a:off x="4132037" y="3878580"/>
            <a:ext cx="4982845" cy="297942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6644645" y="3455669"/>
            <a:ext cx="1210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</a:rPr>
              <a:t>Proyectos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5247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ángulo redondeado 31"/>
          <p:cNvSpPr/>
          <p:nvPr/>
        </p:nvSpPr>
        <p:spPr>
          <a:xfrm>
            <a:off x="6084168" y="260648"/>
            <a:ext cx="3203848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b="1" dirty="0" smtClean="0"/>
          </a:p>
          <a:p>
            <a:pPr algn="ctr"/>
            <a:r>
              <a:rPr lang="es-CO" b="1" dirty="0" smtClean="0"/>
              <a:t>MANEJO DEL CRM</a:t>
            </a:r>
            <a:endParaRPr lang="es-CO" b="1" dirty="0"/>
          </a:p>
          <a:p>
            <a:pPr algn="ctr"/>
            <a:endParaRPr lang="es-CO" dirty="0"/>
          </a:p>
        </p:txBody>
      </p:sp>
      <p:sp>
        <p:nvSpPr>
          <p:cNvPr id="4" name="Rectángulo 3"/>
          <p:cNvSpPr/>
          <p:nvPr/>
        </p:nvSpPr>
        <p:spPr>
          <a:xfrm>
            <a:off x="6984618" y="2564904"/>
            <a:ext cx="1402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latin typeface="Arial" panose="020B0604020202020204" pitchFamily="34" charset="0"/>
                <a:ea typeface="Calibri" panose="020F0502020204030204" pitchFamily="34" charset="0"/>
              </a:rPr>
              <a:t>INFORMES</a:t>
            </a:r>
            <a:endParaRPr lang="es-CO" dirty="0"/>
          </a:p>
        </p:txBody>
      </p:sp>
      <p:pic>
        <p:nvPicPr>
          <p:cNvPr id="6" name="Imagen 5"/>
          <p:cNvPicPr/>
          <p:nvPr/>
        </p:nvPicPr>
        <p:blipFill rotWithShape="1">
          <a:blip r:embed="rId2"/>
          <a:srcRect l="33268" t="27715" r="16929" b="8980"/>
          <a:stretch/>
        </p:blipFill>
        <p:spPr bwMode="auto">
          <a:xfrm>
            <a:off x="683568" y="1996756"/>
            <a:ext cx="6182717" cy="4384572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6656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ángulo redondeado 31"/>
          <p:cNvSpPr/>
          <p:nvPr/>
        </p:nvSpPr>
        <p:spPr>
          <a:xfrm>
            <a:off x="6084168" y="260648"/>
            <a:ext cx="3203848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b="1" dirty="0" smtClean="0"/>
          </a:p>
          <a:p>
            <a:pPr algn="ctr"/>
            <a:r>
              <a:rPr lang="es-CO" b="1" dirty="0" smtClean="0"/>
              <a:t>MODELO DE IMPLEMENTACIÓN CRM</a:t>
            </a:r>
            <a:endParaRPr lang="es-CO" b="1" dirty="0"/>
          </a:p>
          <a:p>
            <a:pPr algn="ctr"/>
            <a:endParaRPr lang="es-CO" dirty="0"/>
          </a:p>
        </p:txBody>
      </p:sp>
      <p:pic>
        <p:nvPicPr>
          <p:cNvPr id="5" name="3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7344816" cy="51125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800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ángulo redondeado 31"/>
          <p:cNvSpPr/>
          <p:nvPr/>
        </p:nvSpPr>
        <p:spPr>
          <a:xfrm>
            <a:off x="6084168" y="260648"/>
            <a:ext cx="3203848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b="1" dirty="0" smtClean="0"/>
          </a:p>
          <a:p>
            <a:pPr algn="ctr"/>
            <a:r>
              <a:rPr lang="es-CO" b="1" dirty="0" smtClean="0"/>
              <a:t>MANEJO DEL CRM</a:t>
            </a:r>
            <a:endParaRPr lang="es-CO" b="1" dirty="0"/>
          </a:p>
          <a:p>
            <a:pPr algn="ctr"/>
            <a:endParaRPr lang="es-CO" dirty="0"/>
          </a:p>
        </p:txBody>
      </p:sp>
      <p:pic>
        <p:nvPicPr>
          <p:cNvPr id="3" name="Imagen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2776"/>
            <a:ext cx="7843632" cy="46805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728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ángulo redondeado 31"/>
          <p:cNvSpPr/>
          <p:nvPr/>
        </p:nvSpPr>
        <p:spPr>
          <a:xfrm>
            <a:off x="6084168" y="260648"/>
            <a:ext cx="3203848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b="1" dirty="0" smtClean="0"/>
          </a:p>
          <a:p>
            <a:pPr algn="ctr"/>
            <a:r>
              <a:rPr lang="es-CO" b="1" dirty="0" smtClean="0"/>
              <a:t>MANEJO DEL CRM</a:t>
            </a:r>
            <a:endParaRPr lang="es-CO" b="1" dirty="0"/>
          </a:p>
          <a:p>
            <a:pPr algn="ctr"/>
            <a:endParaRPr lang="es-CO" dirty="0"/>
          </a:p>
        </p:txBody>
      </p:sp>
      <p:pic>
        <p:nvPicPr>
          <p:cNvPr id="3" name="Imagen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196752"/>
            <a:ext cx="8191611" cy="48245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674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43" y="171987"/>
            <a:ext cx="3501553" cy="1960869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1403648" y="1916832"/>
            <a:ext cx="14942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600" dirty="0" smtClean="0">
                <a:solidFill>
                  <a:schemeClr val="accent1">
                    <a:lumMod val="50000"/>
                  </a:schemeClr>
                </a:solidFill>
              </a:rPr>
              <a:t>(1999)</a:t>
            </a:r>
          </a:p>
          <a:p>
            <a:endParaRPr lang="es-CO" dirty="0"/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356992"/>
            <a:ext cx="4480498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0" name="Diagrama 19"/>
          <p:cNvGraphicFramePr/>
          <p:nvPr>
            <p:extLst>
              <p:ext uri="{D42A27DB-BD31-4B8C-83A1-F6EECF244321}">
                <p14:modId xmlns:p14="http://schemas.microsoft.com/office/powerpoint/2010/main" val="178789356"/>
              </p:ext>
            </p:extLst>
          </p:nvPr>
        </p:nvGraphicFramePr>
        <p:xfrm>
          <a:off x="-468560" y="2852936"/>
          <a:ext cx="5152430" cy="3816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2" name="Rectángulo redondeado 31"/>
          <p:cNvSpPr/>
          <p:nvPr/>
        </p:nvSpPr>
        <p:spPr>
          <a:xfrm>
            <a:off x="6084168" y="260648"/>
            <a:ext cx="3203848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b="1" dirty="0" smtClean="0"/>
          </a:p>
          <a:p>
            <a:pPr algn="ctr"/>
            <a:r>
              <a:rPr lang="es-CO" b="1" dirty="0" smtClean="0"/>
              <a:t>RESEÑA </a:t>
            </a:r>
            <a:r>
              <a:rPr lang="es-CO" b="1" dirty="0"/>
              <a:t>HISTÓRICA</a:t>
            </a:r>
          </a:p>
          <a:p>
            <a:pPr algn="ctr"/>
            <a:endParaRPr lang="es-CO" dirty="0"/>
          </a:p>
        </p:txBody>
      </p:sp>
      <p:sp>
        <p:nvSpPr>
          <p:cNvPr id="39" name="Flecha a la derecha con bandas 38"/>
          <p:cNvSpPr/>
          <p:nvPr/>
        </p:nvSpPr>
        <p:spPr>
          <a:xfrm>
            <a:off x="7812360" y="1772816"/>
            <a:ext cx="1152128" cy="72008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0" name="CuadroTexto 39"/>
          <p:cNvSpPr txBox="1"/>
          <p:nvPr/>
        </p:nvSpPr>
        <p:spPr>
          <a:xfrm>
            <a:off x="5854142" y="6021288"/>
            <a:ext cx="1526169" cy="43088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CO" sz="2200" b="1" dirty="0" smtClean="0"/>
              <a:t>OIL &amp; GAS</a:t>
            </a:r>
            <a:endParaRPr lang="es-CO" sz="2200" b="1" dirty="0"/>
          </a:p>
        </p:txBody>
      </p:sp>
    </p:spTree>
    <p:extLst>
      <p:ext uri="{BB962C8B-B14F-4D97-AF65-F5344CB8AC3E}">
        <p14:creationId xmlns:p14="http://schemas.microsoft.com/office/powerpoint/2010/main" val="251277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Graphic spid="20" grpId="0">
        <p:bldAsOne/>
      </p:bldGraphic>
      <p:bldP spid="39" grpId="0" animBg="1"/>
      <p:bldP spid="4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ángulo redondeado 31"/>
          <p:cNvSpPr/>
          <p:nvPr/>
        </p:nvSpPr>
        <p:spPr>
          <a:xfrm>
            <a:off x="6084168" y="260648"/>
            <a:ext cx="3203848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b="1" dirty="0" smtClean="0"/>
          </a:p>
          <a:p>
            <a:pPr algn="ctr"/>
            <a:r>
              <a:rPr lang="es-CO" b="1" dirty="0" smtClean="0"/>
              <a:t>MANEJO DEL CRM</a:t>
            </a:r>
            <a:endParaRPr lang="es-CO" b="1" dirty="0"/>
          </a:p>
          <a:p>
            <a:pPr algn="ctr"/>
            <a:endParaRPr lang="es-CO" dirty="0"/>
          </a:p>
        </p:txBody>
      </p:sp>
      <p:pic>
        <p:nvPicPr>
          <p:cNvPr id="3" name="Imagen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8410452" cy="50405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499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ángulo redondeado 31"/>
          <p:cNvSpPr/>
          <p:nvPr/>
        </p:nvSpPr>
        <p:spPr>
          <a:xfrm>
            <a:off x="6084168" y="260648"/>
            <a:ext cx="3203848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b="1" dirty="0" smtClean="0"/>
          </a:p>
          <a:p>
            <a:pPr algn="ctr"/>
            <a:r>
              <a:rPr lang="es-CO" b="1" dirty="0" smtClean="0"/>
              <a:t>MANEJO DEL CRM</a:t>
            </a:r>
            <a:endParaRPr lang="es-CO" b="1" dirty="0"/>
          </a:p>
          <a:p>
            <a:pPr algn="ctr"/>
            <a:endParaRPr lang="es-CO" dirty="0"/>
          </a:p>
        </p:txBody>
      </p:sp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8556951" cy="49685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553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ángulo redondeado 31"/>
          <p:cNvSpPr/>
          <p:nvPr/>
        </p:nvSpPr>
        <p:spPr>
          <a:xfrm>
            <a:off x="6084168" y="260648"/>
            <a:ext cx="3203848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b="1" dirty="0" smtClean="0"/>
          </a:p>
          <a:p>
            <a:pPr algn="ctr"/>
            <a:r>
              <a:rPr lang="es-CO" b="1" dirty="0" smtClean="0"/>
              <a:t>MANEJO DEL CRM</a:t>
            </a:r>
            <a:endParaRPr lang="es-CO" b="1" dirty="0"/>
          </a:p>
          <a:p>
            <a:pPr algn="ctr"/>
            <a:endParaRPr lang="es-CO" dirty="0"/>
          </a:p>
        </p:txBody>
      </p:sp>
      <p:pic>
        <p:nvPicPr>
          <p:cNvPr id="3" name="Imagen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33" y="1124744"/>
            <a:ext cx="6406123" cy="560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334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ángulo redondeado 31"/>
          <p:cNvSpPr/>
          <p:nvPr/>
        </p:nvSpPr>
        <p:spPr>
          <a:xfrm>
            <a:off x="6084168" y="260648"/>
            <a:ext cx="3203848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b="1" dirty="0" smtClean="0"/>
          </a:p>
          <a:p>
            <a:pPr algn="ctr"/>
            <a:r>
              <a:rPr lang="es-CO" b="1" dirty="0" smtClean="0"/>
              <a:t>MANEJO DEL CRM</a:t>
            </a:r>
            <a:endParaRPr lang="es-CO" b="1" dirty="0"/>
          </a:p>
          <a:p>
            <a:pPr algn="ctr"/>
            <a:endParaRPr lang="es-CO" dirty="0"/>
          </a:p>
        </p:txBody>
      </p:sp>
      <p:pic>
        <p:nvPicPr>
          <p:cNvPr id="3" name="Imagen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83" y="1124744"/>
            <a:ext cx="8160265" cy="49737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772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ángulo redondeado 31"/>
          <p:cNvSpPr/>
          <p:nvPr/>
        </p:nvSpPr>
        <p:spPr>
          <a:xfrm>
            <a:off x="6084168" y="260648"/>
            <a:ext cx="3203848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b="1" dirty="0" smtClean="0"/>
          </a:p>
          <a:p>
            <a:pPr algn="ctr"/>
            <a:r>
              <a:rPr lang="es-CO" b="1" dirty="0" smtClean="0"/>
              <a:t>MANEJO DEL CRM</a:t>
            </a:r>
            <a:endParaRPr lang="es-CO" b="1" dirty="0"/>
          </a:p>
          <a:p>
            <a:pPr algn="ctr"/>
            <a:endParaRPr lang="es-CO" dirty="0"/>
          </a:p>
        </p:txBody>
      </p:sp>
      <p:pic>
        <p:nvPicPr>
          <p:cNvPr id="3" name="Imagen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196752"/>
            <a:ext cx="8078657" cy="47525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7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ángulo redondeado 31"/>
          <p:cNvSpPr/>
          <p:nvPr/>
        </p:nvSpPr>
        <p:spPr>
          <a:xfrm>
            <a:off x="6084168" y="260648"/>
            <a:ext cx="3203848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b="1" dirty="0" smtClean="0"/>
          </a:p>
          <a:p>
            <a:pPr algn="ctr"/>
            <a:r>
              <a:rPr lang="es-CO" b="1" dirty="0" smtClean="0"/>
              <a:t>MANEJO DEL CRM</a:t>
            </a:r>
            <a:endParaRPr lang="es-CO" b="1" dirty="0"/>
          </a:p>
          <a:p>
            <a:pPr algn="ctr"/>
            <a:endParaRPr lang="es-CO" dirty="0"/>
          </a:p>
        </p:txBody>
      </p:sp>
      <p:pic>
        <p:nvPicPr>
          <p:cNvPr id="3" name="Imagen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59"/>
            <a:ext cx="8280920" cy="47882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355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ángulo redondeado 31"/>
          <p:cNvSpPr/>
          <p:nvPr/>
        </p:nvSpPr>
        <p:spPr>
          <a:xfrm>
            <a:off x="6084168" y="260648"/>
            <a:ext cx="3203848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b="1" dirty="0" smtClean="0"/>
          </a:p>
          <a:p>
            <a:pPr algn="ctr"/>
            <a:r>
              <a:rPr lang="es-CO" b="1" dirty="0" smtClean="0"/>
              <a:t>MANEJO DEL CRM</a:t>
            </a:r>
            <a:endParaRPr lang="es-CO" b="1" dirty="0"/>
          </a:p>
          <a:p>
            <a:pPr algn="ctr"/>
            <a:endParaRPr lang="es-CO" dirty="0"/>
          </a:p>
        </p:txBody>
      </p:sp>
      <p:pic>
        <p:nvPicPr>
          <p:cNvPr id="3" name="Imagen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33" y="1124744"/>
            <a:ext cx="8108448" cy="5328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446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ángulo redondeado 31"/>
          <p:cNvSpPr/>
          <p:nvPr/>
        </p:nvSpPr>
        <p:spPr>
          <a:xfrm>
            <a:off x="6084168" y="260648"/>
            <a:ext cx="3203848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b="1" dirty="0" smtClean="0"/>
          </a:p>
          <a:p>
            <a:pPr algn="ctr"/>
            <a:r>
              <a:rPr lang="es-CO" b="1" dirty="0" smtClean="0"/>
              <a:t>MODELO DE GESTION DE SOSTENIBILIDAD FINANCIERA</a:t>
            </a:r>
          </a:p>
          <a:p>
            <a:pPr algn="ctr"/>
            <a:endParaRPr lang="es-CO" dirty="0"/>
          </a:p>
        </p:txBody>
      </p:sp>
      <p:sp>
        <p:nvSpPr>
          <p:cNvPr id="3" name="73 Cuadro de texto"/>
          <p:cNvSpPr txBox="1"/>
          <p:nvPr/>
        </p:nvSpPr>
        <p:spPr>
          <a:xfrm>
            <a:off x="251520" y="2369819"/>
            <a:ext cx="1252855" cy="50292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180340" algn="ctr">
              <a:lnSpc>
                <a:spcPct val="150000"/>
              </a:lnSpc>
              <a:spcAft>
                <a:spcPts val="0"/>
              </a:spcAft>
            </a:pPr>
            <a:r>
              <a:rPr lang="es-EC" sz="11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MODELO DE GESTION</a:t>
            </a:r>
            <a:endParaRPr lang="es-CO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113 Flecha abajo"/>
          <p:cNvSpPr/>
          <p:nvPr/>
        </p:nvSpPr>
        <p:spPr>
          <a:xfrm>
            <a:off x="683568" y="2957701"/>
            <a:ext cx="360040" cy="6873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CO"/>
          </a:p>
        </p:txBody>
      </p:sp>
      <p:sp>
        <p:nvSpPr>
          <p:cNvPr id="5" name="111 Cuadro de texto"/>
          <p:cNvSpPr txBox="1"/>
          <p:nvPr/>
        </p:nvSpPr>
        <p:spPr>
          <a:xfrm>
            <a:off x="222801" y="3730218"/>
            <a:ext cx="1252855" cy="1570990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180340" algn="l">
              <a:lnSpc>
                <a:spcPct val="150000"/>
              </a:lnSpc>
              <a:spcAft>
                <a:spcPts val="0"/>
              </a:spcAft>
            </a:pPr>
            <a:r>
              <a:rPr lang="es-EC" sz="11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METAS  y OBJETIVO DITECSA:</a:t>
            </a:r>
            <a:endParaRPr lang="es-CO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228600" algn="l">
              <a:spcAft>
                <a:spcPts val="0"/>
              </a:spcAft>
            </a:pPr>
            <a:r>
              <a:rPr lang="es-EC" sz="11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Nuevos mercados</a:t>
            </a:r>
            <a:endParaRPr lang="es-CO" sz="1100" dirty="0"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28600" indent="-228600" algn="l">
              <a:spcAft>
                <a:spcPts val="0"/>
              </a:spcAft>
            </a:pPr>
            <a:r>
              <a:rPr lang="es-EC" sz="11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Incrementar ventas</a:t>
            </a:r>
            <a:endParaRPr lang="es-CO" sz="1100" dirty="0"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8" name="114 Cuadro de texto"/>
          <p:cNvSpPr txBox="1"/>
          <p:nvPr/>
        </p:nvSpPr>
        <p:spPr>
          <a:xfrm>
            <a:off x="2195736" y="1617000"/>
            <a:ext cx="1252855" cy="502285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180340" algn="ctr">
              <a:lnSpc>
                <a:spcPct val="150000"/>
              </a:lnSpc>
              <a:spcAft>
                <a:spcPts val="0"/>
              </a:spcAft>
            </a:pPr>
            <a:r>
              <a:rPr lang="es-EC" sz="11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BSC</a:t>
            </a:r>
            <a:endParaRPr lang="es-CO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0340" algn="ctr">
              <a:lnSpc>
                <a:spcPct val="150000"/>
              </a:lnSpc>
              <a:spcAft>
                <a:spcPts val="0"/>
              </a:spcAft>
            </a:pPr>
            <a:r>
              <a:rPr lang="es-EC" sz="11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PROYECTOS</a:t>
            </a:r>
            <a:endParaRPr lang="es-CO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116 Cuadro de texto"/>
          <p:cNvSpPr txBox="1"/>
          <p:nvPr/>
        </p:nvSpPr>
        <p:spPr>
          <a:xfrm>
            <a:off x="2267744" y="2213001"/>
            <a:ext cx="1181157" cy="1319476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180340" algn="ctr">
              <a:lnSpc>
                <a:spcPct val="150000"/>
              </a:lnSpc>
              <a:spcAft>
                <a:spcPts val="0"/>
              </a:spcAft>
            </a:pPr>
            <a:r>
              <a:rPr lang="es-EC" sz="9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Tecnológicos</a:t>
            </a:r>
            <a:endParaRPr lang="es-CO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0340" algn="ctr">
              <a:lnSpc>
                <a:spcPct val="150000"/>
              </a:lnSpc>
              <a:spcAft>
                <a:spcPts val="0"/>
              </a:spcAft>
            </a:pPr>
            <a:r>
              <a:rPr lang="es-EC" sz="9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Certificación </a:t>
            </a:r>
            <a:r>
              <a:rPr lang="es-EC" sz="9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ISO/OSHAS</a:t>
            </a:r>
            <a:endParaRPr lang="es-CO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0340" algn="ctr">
              <a:lnSpc>
                <a:spcPct val="150000"/>
              </a:lnSpc>
              <a:spcAft>
                <a:spcPts val="0"/>
              </a:spcAft>
            </a:pPr>
            <a:r>
              <a:rPr lang="es-EC" sz="9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Indicadores desempeños</a:t>
            </a:r>
            <a:endParaRPr lang="es-CO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0340" algn="ctr">
              <a:lnSpc>
                <a:spcPct val="150000"/>
              </a:lnSpc>
              <a:spcAft>
                <a:spcPts val="0"/>
              </a:spcAft>
            </a:pPr>
            <a:r>
              <a:rPr lang="es-EC" sz="9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Administrativos</a:t>
            </a:r>
            <a:endParaRPr lang="es-CO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115 Cuadro de texto"/>
          <p:cNvSpPr txBox="1"/>
          <p:nvPr/>
        </p:nvSpPr>
        <p:spPr>
          <a:xfrm>
            <a:off x="2195736" y="4090725"/>
            <a:ext cx="1252220" cy="418395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180340" algn="ctr">
              <a:lnSpc>
                <a:spcPct val="150000"/>
              </a:lnSpc>
              <a:spcAft>
                <a:spcPts val="0"/>
              </a:spcAft>
            </a:pPr>
            <a:r>
              <a:rPr lang="es-EC" sz="11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CRM</a:t>
            </a:r>
            <a:endParaRPr lang="es-CO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1499 Cuadro de texto"/>
          <p:cNvSpPr txBox="1"/>
          <p:nvPr/>
        </p:nvSpPr>
        <p:spPr>
          <a:xfrm>
            <a:off x="3995936" y="1506603"/>
            <a:ext cx="1436155" cy="773176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180340" algn="ctr">
              <a:lnSpc>
                <a:spcPct val="150000"/>
              </a:lnSpc>
              <a:spcAft>
                <a:spcPts val="0"/>
              </a:spcAft>
            </a:pPr>
            <a:r>
              <a:rPr lang="es-EC" sz="1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APLICACIÓN DE ESTRATEGIAS COMPETITIVAS</a:t>
            </a:r>
            <a:endParaRPr lang="es-CO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1490 Cuadro de texto"/>
          <p:cNvSpPr txBox="1"/>
          <p:nvPr/>
        </p:nvSpPr>
        <p:spPr>
          <a:xfrm>
            <a:off x="4067944" y="4171123"/>
            <a:ext cx="1368898" cy="554021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180340" algn="ctr">
              <a:lnSpc>
                <a:spcPct val="150000"/>
              </a:lnSpc>
              <a:spcAft>
                <a:spcPts val="0"/>
              </a:spcAft>
            </a:pPr>
            <a:r>
              <a:rPr lang="es-EC" sz="1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SATISFACCIÓN AL CLIENTE</a:t>
            </a:r>
            <a:endParaRPr lang="es-CO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1513 Cuadro de texto"/>
          <p:cNvSpPr txBox="1"/>
          <p:nvPr/>
        </p:nvSpPr>
        <p:spPr>
          <a:xfrm>
            <a:off x="4067944" y="3247334"/>
            <a:ext cx="1252220" cy="502285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180340" algn="ctr">
              <a:lnSpc>
                <a:spcPct val="150000"/>
              </a:lnSpc>
              <a:spcAft>
                <a:spcPts val="0"/>
              </a:spcAft>
            </a:pPr>
            <a:r>
              <a:rPr lang="es-EC" sz="1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NUEVOS CLIENTES CLIENTE</a:t>
            </a:r>
            <a:endParaRPr lang="es-CO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1489 Cuadro de texto"/>
          <p:cNvSpPr txBox="1"/>
          <p:nvPr/>
        </p:nvSpPr>
        <p:spPr>
          <a:xfrm>
            <a:off x="4067944" y="5085184"/>
            <a:ext cx="1252220" cy="502285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180340" algn="ctr">
              <a:lnSpc>
                <a:spcPct val="150000"/>
              </a:lnSpc>
              <a:spcAft>
                <a:spcPts val="0"/>
              </a:spcAft>
            </a:pPr>
            <a:r>
              <a:rPr lang="es-EC" sz="1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FIDELIZAR AL CLIENTE</a:t>
            </a:r>
            <a:endParaRPr lang="es-CO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1500 Cuadro de texto"/>
          <p:cNvSpPr txBox="1"/>
          <p:nvPr/>
        </p:nvSpPr>
        <p:spPr>
          <a:xfrm>
            <a:off x="6223765" y="1642048"/>
            <a:ext cx="1300563" cy="502285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180340" algn="ctr">
              <a:lnSpc>
                <a:spcPct val="150000"/>
              </a:lnSpc>
              <a:spcAft>
                <a:spcPts val="0"/>
              </a:spcAft>
            </a:pPr>
            <a:r>
              <a:rPr lang="es-EC" sz="1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OPTIMIZACION DE RECURSOS COMPETITIVAS</a:t>
            </a:r>
            <a:endParaRPr lang="es-CO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1493 Cuadro de texto"/>
          <p:cNvSpPr txBox="1"/>
          <p:nvPr/>
        </p:nvSpPr>
        <p:spPr>
          <a:xfrm>
            <a:off x="5912068" y="4005064"/>
            <a:ext cx="1252220" cy="502285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180340" algn="ctr">
              <a:lnSpc>
                <a:spcPct val="150000"/>
              </a:lnSpc>
              <a:spcAft>
                <a:spcPts val="0"/>
              </a:spcAft>
            </a:pPr>
            <a:r>
              <a:rPr lang="es-EC" sz="1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INCREMENTO DE VENTAS</a:t>
            </a:r>
            <a:endParaRPr lang="es-CO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1508 Cuadro de texto"/>
          <p:cNvSpPr txBox="1"/>
          <p:nvPr/>
        </p:nvSpPr>
        <p:spPr>
          <a:xfrm>
            <a:off x="7684839" y="2636912"/>
            <a:ext cx="1252855" cy="50292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180340" algn="ctr">
              <a:lnSpc>
                <a:spcPct val="150000"/>
              </a:lnSpc>
              <a:spcAft>
                <a:spcPts val="0"/>
              </a:spcAft>
            </a:pPr>
            <a:r>
              <a:rPr lang="es-EC" sz="1000" b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INCREMENTO DE INGRESOS</a:t>
            </a:r>
            <a:endParaRPr lang="es-CO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1509 Cuadro de texto"/>
          <p:cNvSpPr txBox="1"/>
          <p:nvPr/>
        </p:nvSpPr>
        <p:spPr>
          <a:xfrm>
            <a:off x="7685474" y="3573016"/>
            <a:ext cx="1252220" cy="591201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180340" algn="ctr">
              <a:lnSpc>
                <a:spcPct val="150000"/>
              </a:lnSpc>
              <a:spcAft>
                <a:spcPts val="0"/>
              </a:spcAft>
            </a:pPr>
            <a:r>
              <a:rPr lang="es-EC" sz="1000" b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FLUJOS DE CAJA POSITIVOS</a:t>
            </a:r>
            <a:endParaRPr lang="es-CO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1510 Cuadro de texto"/>
          <p:cNvSpPr txBox="1"/>
          <p:nvPr/>
        </p:nvSpPr>
        <p:spPr>
          <a:xfrm>
            <a:off x="7623130" y="4509120"/>
            <a:ext cx="1413366" cy="687705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180340" algn="ctr">
              <a:lnSpc>
                <a:spcPct val="150000"/>
              </a:lnSpc>
              <a:spcAft>
                <a:spcPts val="0"/>
              </a:spcAft>
            </a:pPr>
            <a:r>
              <a:rPr lang="es-EC" sz="1000" b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CUMPLIMIENTO DE OBLIGACIONES</a:t>
            </a:r>
            <a:endParaRPr lang="es-CO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1511 Cuadro de texto"/>
          <p:cNvSpPr txBox="1"/>
          <p:nvPr/>
        </p:nvSpPr>
        <p:spPr>
          <a:xfrm>
            <a:off x="5694083" y="5805263"/>
            <a:ext cx="2118277" cy="76084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180340" algn="ctr">
              <a:lnSpc>
                <a:spcPct val="150000"/>
              </a:lnSpc>
              <a:spcAft>
                <a:spcPts val="0"/>
              </a:spcAft>
            </a:pPr>
            <a:r>
              <a:rPr lang="es-EC" sz="1200" b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SOSTENIBILIDAD FINANCIERA</a:t>
            </a:r>
            <a:endParaRPr lang="es-CO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Flecha doblada 24"/>
          <p:cNvSpPr/>
          <p:nvPr/>
        </p:nvSpPr>
        <p:spPr>
          <a:xfrm>
            <a:off x="1740493" y="1772816"/>
            <a:ext cx="355511" cy="1099923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28" name="Flecha doblada 27"/>
          <p:cNvSpPr/>
          <p:nvPr/>
        </p:nvSpPr>
        <p:spPr>
          <a:xfrm rot="10800000" flipH="1">
            <a:off x="1740493" y="3139832"/>
            <a:ext cx="355511" cy="1369287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29" name="Flecha a la derecha con bandas 28"/>
          <p:cNvSpPr/>
          <p:nvPr/>
        </p:nvSpPr>
        <p:spPr>
          <a:xfrm>
            <a:off x="3635896" y="1772816"/>
            <a:ext cx="259948" cy="144016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31" name="Conector angular 30"/>
          <p:cNvCxnSpPr>
            <a:stCxn id="10" idx="3"/>
            <a:endCxn id="14" idx="1"/>
          </p:cNvCxnSpPr>
          <p:nvPr/>
        </p:nvCxnSpPr>
        <p:spPr>
          <a:xfrm flipV="1">
            <a:off x="3447956" y="3498477"/>
            <a:ext cx="619988" cy="801446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4" name="Conector angular 33"/>
          <p:cNvCxnSpPr>
            <a:stCxn id="10" idx="3"/>
            <a:endCxn id="13" idx="1"/>
          </p:cNvCxnSpPr>
          <p:nvPr/>
        </p:nvCxnSpPr>
        <p:spPr>
          <a:xfrm>
            <a:off x="3447956" y="4299923"/>
            <a:ext cx="619988" cy="148211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angular 35"/>
          <p:cNvCxnSpPr>
            <a:stCxn id="10" idx="3"/>
            <a:endCxn id="15" idx="1"/>
          </p:cNvCxnSpPr>
          <p:nvPr/>
        </p:nvCxnSpPr>
        <p:spPr>
          <a:xfrm>
            <a:off x="3447956" y="4299923"/>
            <a:ext cx="619988" cy="1036404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Flecha a la derecha con bandas 37"/>
          <p:cNvSpPr/>
          <p:nvPr/>
        </p:nvSpPr>
        <p:spPr>
          <a:xfrm>
            <a:off x="5652120" y="1772816"/>
            <a:ext cx="307877" cy="167658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40" name="Conector angular 39"/>
          <p:cNvCxnSpPr>
            <a:stCxn id="14" idx="3"/>
            <a:endCxn id="17" idx="1"/>
          </p:cNvCxnSpPr>
          <p:nvPr/>
        </p:nvCxnSpPr>
        <p:spPr>
          <a:xfrm>
            <a:off x="5320164" y="3498477"/>
            <a:ext cx="591904" cy="75773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Conector angular 41"/>
          <p:cNvCxnSpPr>
            <a:stCxn id="13" idx="3"/>
            <a:endCxn id="17" idx="1"/>
          </p:cNvCxnSpPr>
          <p:nvPr/>
        </p:nvCxnSpPr>
        <p:spPr>
          <a:xfrm flipV="1">
            <a:off x="5436842" y="4256207"/>
            <a:ext cx="475226" cy="191927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Conector angular 43"/>
          <p:cNvCxnSpPr>
            <a:stCxn id="15" idx="3"/>
            <a:endCxn id="17" idx="1"/>
          </p:cNvCxnSpPr>
          <p:nvPr/>
        </p:nvCxnSpPr>
        <p:spPr>
          <a:xfrm flipV="1">
            <a:off x="5320164" y="4256207"/>
            <a:ext cx="591904" cy="108012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Flecha derecha 45"/>
          <p:cNvSpPr/>
          <p:nvPr/>
        </p:nvSpPr>
        <p:spPr>
          <a:xfrm rot="5400000">
            <a:off x="4383374" y="2630010"/>
            <a:ext cx="738037" cy="2670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7" name="Flecha doblada 46"/>
          <p:cNvSpPr/>
          <p:nvPr/>
        </p:nvSpPr>
        <p:spPr>
          <a:xfrm rot="5400000">
            <a:off x="7755489" y="1983929"/>
            <a:ext cx="682254" cy="439599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57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50" name="Flecha a la derecha con bandas 49"/>
          <p:cNvSpPr/>
          <p:nvPr/>
        </p:nvSpPr>
        <p:spPr>
          <a:xfrm rot="5400000">
            <a:off x="8082832" y="3264895"/>
            <a:ext cx="251143" cy="216025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1" name="Flecha a la derecha con bandas 50"/>
          <p:cNvSpPr/>
          <p:nvPr/>
        </p:nvSpPr>
        <p:spPr>
          <a:xfrm rot="5400000">
            <a:off x="8077682" y="4238647"/>
            <a:ext cx="251143" cy="216025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2" name="Flecha doblada 51"/>
          <p:cNvSpPr/>
          <p:nvPr/>
        </p:nvSpPr>
        <p:spPr>
          <a:xfrm rot="10800000">
            <a:off x="7834004" y="5352197"/>
            <a:ext cx="477262" cy="978643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02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ángulo redondeado 31"/>
          <p:cNvSpPr/>
          <p:nvPr/>
        </p:nvSpPr>
        <p:spPr>
          <a:xfrm>
            <a:off x="6084168" y="260648"/>
            <a:ext cx="3203848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 smtClean="0"/>
              <a:t>CONCLUSIONES</a:t>
            </a:r>
            <a:endParaRPr lang="es-CO" dirty="0"/>
          </a:p>
        </p:txBody>
      </p:sp>
      <p:sp>
        <p:nvSpPr>
          <p:cNvPr id="5" name="Rectángulo redondeado 4"/>
          <p:cNvSpPr/>
          <p:nvPr/>
        </p:nvSpPr>
        <p:spPr>
          <a:xfrm>
            <a:off x="323528" y="1236102"/>
            <a:ext cx="8640960" cy="104077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CO" sz="1600" dirty="0" smtClean="0"/>
              <a:t>Se </a:t>
            </a:r>
            <a:r>
              <a:rPr lang="es-CO" sz="1600" dirty="0"/>
              <a:t>concluye que las herramientas referentes al Balance Score </a:t>
            </a:r>
            <a:r>
              <a:rPr lang="es-CO" sz="1600" dirty="0" err="1"/>
              <a:t>Card</a:t>
            </a:r>
            <a:r>
              <a:rPr lang="es-CO" sz="1600" dirty="0"/>
              <a:t> y las aplicaciones de CRM son aplicables a la empresa, debido a que los actores que participan en la ejecución de los objetivos de este Modelo Estratégico serán los responsables de tomar las decisiones más </a:t>
            </a:r>
            <a:r>
              <a:rPr lang="es-CO" sz="1600" dirty="0" smtClean="0"/>
              <a:t>acertadas </a:t>
            </a:r>
            <a:r>
              <a:rPr lang="es-CO" sz="1600" dirty="0"/>
              <a:t>para </a:t>
            </a:r>
            <a:r>
              <a:rPr lang="es-CO" sz="1600" dirty="0" err="1"/>
              <a:t>Tecna</a:t>
            </a:r>
            <a:r>
              <a:rPr lang="es-CO" sz="1600" dirty="0"/>
              <a:t> </a:t>
            </a:r>
            <a:r>
              <a:rPr lang="es-CO" sz="1600" dirty="0" err="1"/>
              <a:t>By</a:t>
            </a:r>
            <a:r>
              <a:rPr lang="es-CO" sz="1600" dirty="0"/>
              <a:t> </a:t>
            </a:r>
            <a:r>
              <a:rPr lang="es-CO" sz="1600" dirty="0" err="1"/>
              <a:t>Ditecsa</a:t>
            </a:r>
            <a:r>
              <a:rPr lang="es-CO" sz="1600" dirty="0"/>
              <a:t>.</a:t>
            </a:r>
          </a:p>
        </p:txBody>
      </p:sp>
      <p:sp>
        <p:nvSpPr>
          <p:cNvPr id="10" name="Rectángulo redondeado 9"/>
          <p:cNvSpPr/>
          <p:nvPr/>
        </p:nvSpPr>
        <p:spPr>
          <a:xfrm>
            <a:off x="299091" y="2425826"/>
            <a:ext cx="8640960" cy="931166"/>
          </a:xfrm>
          <a:prstGeom prst="round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CO" sz="1600" dirty="0" smtClean="0"/>
              <a:t>En </a:t>
            </a:r>
            <a:r>
              <a:rPr lang="es-CO" sz="1600" dirty="0"/>
              <a:t>el análisis situacional los factores económicos son los que más afectan al sector petrolero debido a la caída internacional del precio del petróleo por lo que esta amenaza debe de considerarse, sin embargo se generan oportunidades por explorar a través de nuevos proyectos en el sector minero y energético a los cuales el gobierno está apostando.</a:t>
            </a:r>
          </a:p>
        </p:txBody>
      </p:sp>
      <p:sp>
        <p:nvSpPr>
          <p:cNvPr id="11" name="Rectángulo redondeado 10"/>
          <p:cNvSpPr/>
          <p:nvPr/>
        </p:nvSpPr>
        <p:spPr>
          <a:xfrm>
            <a:off x="323528" y="3501008"/>
            <a:ext cx="8640960" cy="115212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CO" sz="1600" dirty="0" smtClean="0"/>
              <a:t>La </a:t>
            </a:r>
            <a:r>
              <a:rPr lang="es-CO" sz="1600" dirty="0"/>
              <a:t>empresa no dispone de un modelo de gestión estratégico que utilice una herramienta en la que se apliquen indicadores de gestión y evaluación del desempeño a los empleados así como también no se identifican proyectos necesarios como son mejoramiento tecnológico, certificación ISO/OSHAS, capacitación al personal administrativo y operativo entre otros proyectos importantes.</a:t>
            </a:r>
          </a:p>
        </p:txBody>
      </p:sp>
      <p:sp>
        <p:nvSpPr>
          <p:cNvPr id="6" name="Rectángulo redondeado 5"/>
          <p:cNvSpPr/>
          <p:nvPr/>
        </p:nvSpPr>
        <p:spPr>
          <a:xfrm>
            <a:off x="323528" y="4725144"/>
            <a:ext cx="8616523" cy="864096"/>
          </a:xfrm>
          <a:prstGeom prst="round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CO" sz="1600" dirty="0" smtClean="0"/>
              <a:t>Al </a:t>
            </a:r>
            <a:r>
              <a:rPr lang="es-CO" sz="1600" dirty="0"/>
              <a:t>ingresar en los nuevos sectores estratégicos es importante mantener una relación constante con los clientes y un adecuado manejo de la información, a través de un sistema de administración el mismo que TECNA BY DITECSA no dispone.</a:t>
            </a:r>
          </a:p>
        </p:txBody>
      </p:sp>
      <p:sp>
        <p:nvSpPr>
          <p:cNvPr id="13" name="Rectángulo redondeado 12"/>
          <p:cNvSpPr/>
          <p:nvPr/>
        </p:nvSpPr>
        <p:spPr>
          <a:xfrm>
            <a:off x="323528" y="5661248"/>
            <a:ext cx="8616523" cy="100811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CO" sz="1600" dirty="0" smtClean="0"/>
              <a:t>Finalmente </a:t>
            </a:r>
            <a:r>
              <a:rPr lang="es-CO" sz="1600" dirty="0"/>
              <a:t>con la aplicación del Modelo de Gestión a través de las herramientas </a:t>
            </a:r>
            <a:r>
              <a:rPr lang="es-CO" sz="1600" dirty="0" smtClean="0"/>
              <a:t>del BSC </a:t>
            </a:r>
            <a:r>
              <a:rPr lang="es-CO" sz="1600" dirty="0"/>
              <a:t>y CRM la empresa tendrá un aumento de clientes, incremento en sus ventas y mayores ingresos que permitirán mejorar la sostenibilidad financiera de la empresa.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22049"/>
            <a:ext cx="1126535" cy="1042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16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ángulo redondeado 31"/>
          <p:cNvSpPr/>
          <p:nvPr/>
        </p:nvSpPr>
        <p:spPr>
          <a:xfrm>
            <a:off x="6084168" y="260648"/>
            <a:ext cx="3203848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 smtClean="0"/>
              <a:t>RECOMENDACIONES</a:t>
            </a:r>
            <a:endParaRPr lang="es-CO" dirty="0"/>
          </a:p>
        </p:txBody>
      </p:sp>
      <p:sp>
        <p:nvSpPr>
          <p:cNvPr id="5" name="Rectángulo redondeado 4"/>
          <p:cNvSpPr/>
          <p:nvPr/>
        </p:nvSpPr>
        <p:spPr>
          <a:xfrm>
            <a:off x="323528" y="1196752"/>
            <a:ext cx="8640960" cy="197687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CO" sz="1600" dirty="0" smtClean="0"/>
              <a:t>A </a:t>
            </a:r>
            <a:r>
              <a:rPr lang="es-CO" sz="1600" dirty="0"/>
              <a:t>través del análisis FODA se recomienda mantener las fortalezas especialmente calidad en el servicio, personal técnico especializado y el apoyo económico del Grupo </a:t>
            </a:r>
            <a:r>
              <a:rPr lang="es-CO" sz="1600" dirty="0" err="1"/>
              <a:t>Ditecsa</a:t>
            </a:r>
            <a:r>
              <a:rPr lang="es-CO" sz="1600" dirty="0"/>
              <a:t>, fortalecer las debilidades en las diferentes áreas a través de la gestión integral utilizando herramientas de gestión; externamente contrarrestar las amenazas como son la crisis económica, la incertidumbre política y la caída del precio del petróleo a nivel mundial ampliando sus servicios en los sectores energéticos, minero e industrial así como también explorando y aprovechando las oportunidades de proyectos establecidos por el Gobierno Nacional y en el mercado de la Región Andina.</a:t>
            </a:r>
          </a:p>
        </p:txBody>
      </p:sp>
      <p:sp>
        <p:nvSpPr>
          <p:cNvPr id="10" name="Rectángulo redondeado 9"/>
          <p:cNvSpPr/>
          <p:nvPr/>
        </p:nvSpPr>
        <p:spPr>
          <a:xfrm>
            <a:off x="299091" y="3284984"/>
            <a:ext cx="8640960" cy="792088"/>
          </a:xfrm>
          <a:prstGeom prst="round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CO" sz="1600" dirty="0" smtClean="0"/>
              <a:t>Aplicar </a:t>
            </a:r>
            <a:r>
              <a:rPr lang="es-CO" sz="1600" dirty="0"/>
              <a:t>la propuesta del modelo de Gestión estratégica con la herramienta BSC para definir estrategias que permitan consolidar a TECNA BY DITECSA como Matriz de la Región Andina y la expansión comercial a nuevos mercados.</a:t>
            </a:r>
          </a:p>
        </p:txBody>
      </p:sp>
      <p:sp>
        <p:nvSpPr>
          <p:cNvPr id="6" name="Rectángulo redondeado 5"/>
          <p:cNvSpPr/>
          <p:nvPr/>
        </p:nvSpPr>
        <p:spPr>
          <a:xfrm>
            <a:off x="323528" y="4221088"/>
            <a:ext cx="8616523" cy="79208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CO" sz="1600" dirty="0" smtClean="0"/>
              <a:t>Implementar </a:t>
            </a:r>
            <a:r>
              <a:rPr lang="es-CO" sz="1600" dirty="0"/>
              <a:t>el sistema de administración de relación con clientes (CRM) para tener toda la información necesaria que permitirá identificar los requerimientos de los clientes y de esta manera preparar ofertas más competitivas según las necesidades de los clientes.</a:t>
            </a:r>
          </a:p>
        </p:txBody>
      </p:sp>
      <p:sp>
        <p:nvSpPr>
          <p:cNvPr id="13" name="Rectángulo redondeado 12"/>
          <p:cNvSpPr/>
          <p:nvPr/>
        </p:nvSpPr>
        <p:spPr>
          <a:xfrm>
            <a:off x="347965" y="5157192"/>
            <a:ext cx="8616523" cy="576064"/>
          </a:xfrm>
          <a:prstGeom prst="roundRect">
            <a:avLst/>
          </a:prstGeom>
          <a:solidFill>
            <a:schemeClr val="bg1">
              <a:lumMod val="5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CO" sz="1600" dirty="0" smtClean="0">
                <a:solidFill>
                  <a:schemeClr val="lt1"/>
                </a:solidFill>
              </a:rPr>
              <a:t>Se </a:t>
            </a:r>
            <a:r>
              <a:rPr lang="es-CO" sz="1600" dirty="0">
                <a:solidFill>
                  <a:schemeClr val="lt1"/>
                </a:solidFill>
              </a:rPr>
              <a:t>recomienda capacitar al personal a través del intercambio de experiencia y conocimiento en los nuevos sectores energéticos, minero e industrial con personal del GRUPO DITECSA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22009"/>
            <a:ext cx="1531655" cy="1015554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>
            <a:off x="299091" y="5877272"/>
            <a:ext cx="8616523" cy="79208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CO" sz="1600" dirty="0"/>
              <a:t>Sobre la base de la planificación estratégica </a:t>
            </a:r>
            <a:r>
              <a:rPr lang="es-CO" sz="1600" dirty="0" smtClean="0"/>
              <a:t>y luego </a:t>
            </a:r>
            <a:r>
              <a:rPr lang="es-CO" sz="1600" dirty="0"/>
              <a:t>de realizar la proyección financiera, se infiere aplicar el esquema de modelo de gestión para la sostenibilidad </a:t>
            </a:r>
            <a:r>
              <a:rPr lang="es-CO" sz="1600" dirty="0" smtClean="0"/>
              <a:t>financiera.</a:t>
            </a:r>
            <a:endParaRPr lang="es-CO" sz="1600" dirty="0"/>
          </a:p>
        </p:txBody>
      </p:sp>
    </p:spTree>
    <p:extLst>
      <p:ext uri="{BB962C8B-B14F-4D97-AF65-F5344CB8AC3E}">
        <p14:creationId xmlns:p14="http://schemas.microsoft.com/office/powerpoint/2010/main" val="169911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Diagrama 19"/>
          <p:cNvGraphicFramePr/>
          <p:nvPr>
            <p:extLst>
              <p:ext uri="{D42A27DB-BD31-4B8C-83A1-F6EECF244321}">
                <p14:modId xmlns:p14="http://schemas.microsoft.com/office/powerpoint/2010/main" val="43644393"/>
              </p:ext>
            </p:extLst>
          </p:nvPr>
        </p:nvGraphicFramePr>
        <p:xfrm>
          <a:off x="-684584" y="1700808"/>
          <a:ext cx="5163862" cy="5013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59" r="1033" b="20616"/>
          <a:stretch/>
        </p:blipFill>
        <p:spPr>
          <a:xfrm>
            <a:off x="1236656" y="129685"/>
            <a:ext cx="2427053" cy="1427107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395536" y="1110516"/>
            <a:ext cx="149426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300" dirty="0" smtClean="0">
                <a:solidFill>
                  <a:schemeClr val="accent1">
                    <a:lumMod val="50000"/>
                  </a:schemeClr>
                </a:solidFill>
              </a:rPr>
              <a:t>(2015)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85" b="50000"/>
          <a:stretch/>
        </p:blipFill>
        <p:spPr>
          <a:xfrm>
            <a:off x="3663709" y="2836804"/>
            <a:ext cx="2592288" cy="1584176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9"/>
          <a:srcRect l="50000" t="51647"/>
          <a:stretch/>
        </p:blipFill>
        <p:spPr>
          <a:xfrm>
            <a:off x="6239223" y="4401918"/>
            <a:ext cx="2832797" cy="1691378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9"/>
          <a:srcRect l="49655" t="4315" b="49735"/>
          <a:stretch/>
        </p:blipFill>
        <p:spPr>
          <a:xfrm>
            <a:off x="6205207" y="2823907"/>
            <a:ext cx="2866813" cy="1615484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9"/>
          <a:srcRect t="49450" r="50346" b="285"/>
          <a:stretch/>
        </p:blipFill>
        <p:spPr>
          <a:xfrm>
            <a:off x="3640732" y="4461469"/>
            <a:ext cx="2564475" cy="1602798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747" y="1110516"/>
            <a:ext cx="3775177" cy="1296144"/>
          </a:xfrm>
          <a:prstGeom prst="rect">
            <a:avLst/>
          </a:prstGeom>
        </p:spPr>
      </p:pic>
      <p:sp>
        <p:nvSpPr>
          <p:cNvPr id="15" name="Flecha curvada hacia abajo 14"/>
          <p:cNvSpPr/>
          <p:nvPr/>
        </p:nvSpPr>
        <p:spPr>
          <a:xfrm>
            <a:off x="3419872" y="301186"/>
            <a:ext cx="2592288" cy="70585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23" name="Llamada de flecha hacia arriba 22"/>
          <p:cNvSpPr/>
          <p:nvPr/>
        </p:nvSpPr>
        <p:spPr>
          <a:xfrm>
            <a:off x="4157848" y="6152525"/>
            <a:ext cx="4230576" cy="588843"/>
          </a:xfrm>
          <a:prstGeom prst="upArrow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2000" b="1" dirty="0" smtClean="0"/>
              <a:t>SECTORES</a:t>
            </a:r>
            <a:endParaRPr lang="es-CO" sz="2000" b="1" dirty="0"/>
          </a:p>
        </p:txBody>
      </p:sp>
    </p:spTree>
    <p:extLst>
      <p:ext uri="{BB962C8B-B14F-4D97-AF65-F5344CB8AC3E}">
        <p14:creationId xmlns:p14="http://schemas.microsoft.com/office/powerpoint/2010/main" val="189368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0" grpId="0">
        <p:bldAsOne/>
      </p:bldGraphic>
      <p:bldP spid="8" grpId="0"/>
      <p:bldP spid="15" grpId="0" animBg="1"/>
      <p:bldP spid="2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500" y="1052736"/>
            <a:ext cx="8535681" cy="4680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18896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971600" y="5229200"/>
            <a:ext cx="7488832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O" sz="4000" dirty="0" smtClean="0"/>
              <a:t>GRACIAS POR SU ATENCIÓN!!!</a:t>
            </a:r>
            <a:endParaRPr lang="es-CO" sz="40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860" y="1179519"/>
            <a:ext cx="3001994" cy="2465505"/>
          </a:xfrm>
          <a:prstGeom prst="rect">
            <a:avLst/>
          </a:prstGeom>
        </p:spPr>
      </p:pic>
      <p:pic>
        <p:nvPicPr>
          <p:cNvPr id="1026" name="Picture 2" descr="Ditecsa_News_No_0-0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7" t="28236" r="46806" b="36880"/>
          <a:stretch/>
        </p:blipFill>
        <p:spPr bwMode="auto">
          <a:xfrm>
            <a:off x="3779912" y="764704"/>
            <a:ext cx="1073062" cy="31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00"/>
          <a:stretch/>
        </p:blipFill>
        <p:spPr>
          <a:xfrm>
            <a:off x="3232760" y="2747460"/>
            <a:ext cx="3406544" cy="113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85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6084168" y="260648"/>
            <a:ext cx="3203848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 smtClean="0"/>
              <a:t>FASES DE PROYECTO</a:t>
            </a:r>
            <a:endParaRPr lang="es-CO" b="1" dirty="0"/>
          </a:p>
        </p:txBody>
      </p:sp>
      <p:pic>
        <p:nvPicPr>
          <p:cNvPr id="6" name="Imagen 5"/>
          <p:cNvPicPr/>
          <p:nvPr/>
        </p:nvPicPr>
        <p:blipFill rotWithShape="1">
          <a:blip r:embed="rId2"/>
          <a:srcRect l="31877" t="27665" r="31663" b="18334"/>
          <a:stretch/>
        </p:blipFill>
        <p:spPr bwMode="auto">
          <a:xfrm>
            <a:off x="1243388" y="1124744"/>
            <a:ext cx="6680914" cy="5472608"/>
          </a:xfrm>
          <a:prstGeom prst="rect">
            <a:avLst/>
          </a:prstGeom>
          <a:ln>
            <a:solidFill>
              <a:schemeClr val="tx2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26861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6084168" y="260648"/>
            <a:ext cx="3203848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 smtClean="0"/>
              <a:t>EXPANSIÓN INTERNACIONAL</a:t>
            </a:r>
            <a:endParaRPr lang="es-CO" b="1" dirty="0"/>
          </a:p>
        </p:txBody>
      </p:sp>
      <p:pic>
        <p:nvPicPr>
          <p:cNvPr id="5" name="Imagen 4"/>
          <p:cNvPicPr/>
          <p:nvPr/>
        </p:nvPicPr>
        <p:blipFill rotWithShape="1">
          <a:blip r:embed="rId2"/>
          <a:srcRect l="32084" t="37667" r="18121" b="19000"/>
          <a:stretch/>
        </p:blipFill>
        <p:spPr bwMode="auto">
          <a:xfrm>
            <a:off x="611560" y="1124744"/>
            <a:ext cx="8136904" cy="55774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7055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630924" y="908720"/>
            <a:ext cx="7685492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O" sz="3200" dirty="0"/>
              <a:t>¿</a:t>
            </a:r>
            <a:r>
              <a:rPr lang="es-CO" sz="3200" dirty="0" smtClean="0"/>
              <a:t>Que distingue a una Organización de otra?…</a:t>
            </a:r>
            <a:endParaRPr lang="es-CO" sz="3200" dirty="0"/>
          </a:p>
        </p:txBody>
      </p:sp>
      <p:cxnSp>
        <p:nvCxnSpPr>
          <p:cNvPr id="6" name="Conector recto 5"/>
          <p:cNvCxnSpPr/>
          <p:nvPr/>
        </p:nvCxnSpPr>
        <p:spPr>
          <a:xfrm>
            <a:off x="1115616" y="1616606"/>
            <a:ext cx="6768752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716" y="2132856"/>
            <a:ext cx="7505700" cy="401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2061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411760" y="1412776"/>
            <a:ext cx="6264696" cy="1323439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just"/>
            <a:r>
              <a:rPr lang="es-EC" sz="1600" dirty="0"/>
              <a:t>No existe un Modelo de Gestión Estratégico </a:t>
            </a:r>
            <a:r>
              <a:rPr lang="es-EC" sz="1600" dirty="0" smtClean="0"/>
              <a:t>que </a:t>
            </a:r>
            <a:r>
              <a:rPr lang="es-EC" sz="1600" dirty="0"/>
              <a:t>permita </a:t>
            </a:r>
            <a:r>
              <a:rPr lang="es-EC" sz="1600" dirty="0" smtClean="0"/>
              <a:t>a la empresa cumplir </a:t>
            </a:r>
            <a:r>
              <a:rPr lang="es-EC" sz="1600" dirty="0"/>
              <a:t>con sus objetivos </a:t>
            </a:r>
            <a:r>
              <a:rPr lang="es-EC" sz="1600" dirty="0" smtClean="0"/>
              <a:t>en sus diferentes sectores, como </a:t>
            </a:r>
            <a:r>
              <a:rPr lang="es-EC" sz="1600" dirty="0"/>
              <a:t>también posicionarse en el mercado nacional </a:t>
            </a:r>
            <a:r>
              <a:rPr lang="es-EC" sz="1600" dirty="0" smtClean="0"/>
              <a:t>e </a:t>
            </a:r>
            <a:r>
              <a:rPr lang="es-EC" sz="1600" dirty="0"/>
              <a:t>internacional a través de sus </a:t>
            </a:r>
            <a:r>
              <a:rPr lang="es-EC" sz="1600" dirty="0" smtClean="0"/>
              <a:t>servicios; </a:t>
            </a:r>
            <a:r>
              <a:rPr lang="es-EC" sz="1600" dirty="0"/>
              <a:t>brindando mejores precios y sistemas de calidad para las empresas del país</a:t>
            </a:r>
            <a:r>
              <a:rPr lang="es-EC" sz="1600" dirty="0" smtClean="0"/>
              <a:t>.</a:t>
            </a:r>
          </a:p>
        </p:txBody>
      </p:sp>
      <p:pic>
        <p:nvPicPr>
          <p:cNvPr id="6" name="Picture 2" descr="http://www.guidoluis.com/wp-content/uploads/2009/12/Problemas3-450x45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15" t="2857" r="2859" b="2855"/>
          <a:stretch/>
        </p:blipFill>
        <p:spPr bwMode="auto">
          <a:xfrm>
            <a:off x="-252536" y="620688"/>
            <a:ext cx="2592288" cy="23762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581470355"/>
              </p:ext>
            </p:extLst>
          </p:nvPr>
        </p:nvGraphicFramePr>
        <p:xfrm>
          <a:off x="1187624" y="2852936"/>
          <a:ext cx="7389653" cy="4208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Rectángulo redondeado 14"/>
          <p:cNvSpPr/>
          <p:nvPr/>
        </p:nvSpPr>
        <p:spPr>
          <a:xfrm>
            <a:off x="6084168" y="260648"/>
            <a:ext cx="3203848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 smtClean="0"/>
              <a:t>PROBLEMA</a:t>
            </a: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41518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7860</TotalTime>
  <Words>1205</Words>
  <Application>Microsoft Office PowerPoint</Application>
  <PresentationFormat>Presentación en pantalla (4:3)</PresentationFormat>
  <Paragraphs>218</Paragraphs>
  <Slides>51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51</vt:i4>
      </vt:variant>
    </vt:vector>
  </HeadingPairs>
  <TitlesOfParts>
    <vt:vector size="52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ESCUELA POLITECNICA DEL EJÉRCITO</dc:title>
  <dc:creator>CGUERRON</dc:creator>
  <cp:lastModifiedBy>HOME</cp:lastModifiedBy>
  <cp:revision>488</cp:revision>
  <dcterms:created xsi:type="dcterms:W3CDTF">2013-04-16T01:56:58Z</dcterms:created>
  <dcterms:modified xsi:type="dcterms:W3CDTF">2016-06-13T18:05:26Z</dcterms:modified>
</cp:coreProperties>
</file>