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7" r:id="rId4"/>
    <p:sldId id="260" r:id="rId5"/>
    <p:sldId id="261" r:id="rId6"/>
    <p:sldId id="270" r:id="rId7"/>
    <p:sldId id="271" r:id="rId8"/>
    <p:sldId id="286" r:id="rId9"/>
    <p:sldId id="291" r:id="rId10"/>
    <p:sldId id="293" r:id="rId11"/>
    <p:sldId id="295" r:id="rId12"/>
    <p:sldId id="296" r:id="rId13"/>
    <p:sldId id="297" r:id="rId14"/>
    <p:sldId id="299" r:id="rId15"/>
    <p:sldId id="300" r:id="rId16"/>
    <p:sldId id="272" r:id="rId17"/>
    <p:sldId id="273" r:id="rId18"/>
    <p:sldId id="276" r:id="rId19"/>
    <p:sldId id="284" r:id="rId20"/>
    <p:sldId id="285" r:id="rId21"/>
    <p:sldId id="304" r:id="rId22"/>
    <p:sldId id="305" r:id="rId23"/>
    <p:sldId id="306" r:id="rId24"/>
    <p:sldId id="307" r:id="rId25"/>
    <p:sldId id="308" r:id="rId26"/>
    <p:sldId id="310" r:id="rId27"/>
    <p:sldId id="311" r:id="rId28"/>
    <p:sldId id="321" r:id="rId29"/>
    <p:sldId id="312" r:id="rId30"/>
    <p:sldId id="314" r:id="rId31"/>
    <p:sldId id="315" r:id="rId32"/>
    <p:sldId id="316" r:id="rId33"/>
    <p:sldId id="317" r:id="rId34"/>
    <p:sldId id="318" r:id="rId35"/>
    <p:sldId id="319" r:id="rId36"/>
    <p:sldId id="320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>
        <p:scale>
          <a:sx n="74" d="100"/>
          <a:sy n="74" d="100"/>
        </p:scale>
        <p:origin x="-125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DFF5-BE71-4E69-B88A-919BD1C92DFB}" type="datetimeFigureOut">
              <a:rPr lang="es-ES" smtClean="0"/>
              <a:pPr/>
              <a:t>29/05/2016</a:t>
            </a:fld>
            <a:endParaRPr lang="es-ES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D32BC3-64C4-4F34-AC9D-D81A1578A26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DFF5-BE71-4E69-B88A-919BD1C92DFB}" type="datetimeFigureOut">
              <a:rPr lang="es-ES" smtClean="0"/>
              <a:pPr/>
              <a:t>29/05/2016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2BC3-64C4-4F34-AC9D-D81A1578A26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DFF5-BE71-4E69-B88A-919BD1C92DFB}" type="datetimeFigureOut">
              <a:rPr lang="es-ES" smtClean="0"/>
              <a:pPr/>
              <a:t>29/05/2016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2BC3-64C4-4F34-AC9D-D81A1578A26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DFF5-BE71-4E69-B88A-919BD1C92DFB}" type="datetimeFigureOut">
              <a:rPr lang="es-ES" smtClean="0"/>
              <a:pPr/>
              <a:t>29/05/2016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D32BC3-64C4-4F34-AC9D-D81A1578A26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DFF5-BE71-4E69-B88A-919BD1C92DFB}" type="datetimeFigureOut">
              <a:rPr lang="es-ES" smtClean="0"/>
              <a:pPr/>
              <a:t>29/05/2016</a:t>
            </a:fld>
            <a:endParaRPr lang="es-ES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2BC3-64C4-4F34-AC9D-D81A1578A26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DFF5-BE71-4E69-B88A-919BD1C92DFB}" type="datetimeFigureOut">
              <a:rPr lang="es-ES" smtClean="0"/>
              <a:pPr/>
              <a:t>29/05/2016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2BC3-64C4-4F34-AC9D-D81A1578A26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DFF5-BE71-4E69-B88A-919BD1C92DFB}" type="datetimeFigureOut">
              <a:rPr lang="es-ES" smtClean="0"/>
              <a:pPr/>
              <a:t>29/05/2016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6D32BC3-64C4-4F34-AC9D-D81A1578A26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DFF5-BE71-4E69-B88A-919BD1C92DFB}" type="datetimeFigureOut">
              <a:rPr lang="es-ES" smtClean="0"/>
              <a:pPr/>
              <a:t>29/05/2016</a:t>
            </a:fld>
            <a:endParaRPr lang="es-E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2BC3-64C4-4F34-AC9D-D81A1578A26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DFF5-BE71-4E69-B88A-919BD1C92DFB}" type="datetimeFigureOut">
              <a:rPr lang="es-ES" smtClean="0"/>
              <a:pPr/>
              <a:t>29/05/2016</a:t>
            </a:fld>
            <a:endParaRPr lang="es-ES" dirty="0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2BC3-64C4-4F34-AC9D-D81A1578A26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DFF5-BE71-4E69-B88A-919BD1C92DFB}" type="datetimeFigureOut">
              <a:rPr lang="es-ES" smtClean="0"/>
              <a:pPr/>
              <a:t>29/05/2016</a:t>
            </a:fld>
            <a:endParaRPr lang="es-ES" dirty="0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2BC3-64C4-4F34-AC9D-D81A1578A26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DFF5-BE71-4E69-B88A-919BD1C92DFB}" type="datetimeFigureOut">
              <a:rPr lang="es-ES" smtClean="0"/>
              <a:pPr/>
              <a:t>29/05/2016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2BC3-64C4-4F34-AC9D-D81A1578A26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5FDFF5-BE71-4E69-B88A-919BD1C92DFB}" type="datetimeFigureOut">
              <a:rPr lang="es-ES" smtClean="0"/>
              <a:pPr/>
              <a:t>29/05/2016</a:t>
            </a:fld>
            <a:endParaRPr lang="es-ES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D32BC3-64C4-4F34-AC9D-D81A1578A26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cid:image003.jpg@01CC16D0.7AFAD7D0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39.jpe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C16D0.7AFAD7D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C16D0.7AFAD7D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1785926"/>
            <a:ext cx="6829428" cy="4214842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 smtClean="0"/>
              <a:t>TEMA: </a:t>
            </a:r>
            <a:r>
              <a:rPr lang="es-EC" sz="2000" b="1" dirty="0" smtClean="0"/>
              <a:t>“ELABORACIÓN E IMPLEMENTACIÓN  DE UN PLAN DE MARKETING PARA LA COOPERATIVA DE AHORRO Y CRÉDITO “COOPEMPRENDER”LTDA  EN LA PARROQUIA DE EL QUINCHE, PARA EL AÑO 2016”</a:t>
            </a:r>
            <a:endParaRPr lang="es-ES" sz="2000" b="1" dirty="0" smtClean="0"/>
          </a:p>
          <a:p>
            <a:pPr algn="ctr"/>
            <a:r>
              <a:rPr lang="es-ES" sz="2000" b="1" dirty="0" smtClean="0"/>
              <a:t> </a:t>
            </a:r>
          </a:p>
          <a:p>
            <a:pPr algn="ctr"/>
            <a:r>
              <a:rPr lang="es-ES" sz="2000" b="1" dirty="0" smtClean="0"/>
              <a:t>AUTOR: VIVIANA PAMELA LÓPEZ CHIPANTIZA.</a:t>
            </a:r>
          </a:p>
          <a:p>
            <a:pPr algn="ctr"/>
            <a:r>
              <a:rPr lang="es-ES" sz="2000" b="1" dirty="0" smtClean="0"/>
              <a:t> </a:t>
            </a:r>
          </a:p>
          <a:p>
            <a:pPr algn="ctr"/>
            <a:endParaRPr lang="es-ES" sz="2000" b="1" dirty="0" smtClean="0"/>
          </a:p>
          <a:p>
            <a:pPr algn="ctr"/>
            <a:r>
              <a:rPr lang="es-ES" sz="2000" b="1" dirty="0" smtClean="0"/>
              <a:t>MAYO 2016</a:t>
            </a:r>
          </a:p>
          <a:p>
            <a:pPr algn="ctr"/>
            <a:r>
              <a:rPr lang="es-ES" sz="2000" b="1" dirty="0" smtClean="0"/>
              <a:t> </a:t>
            </a:r>
          </a:p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8194" name="AutoShape 2" descr="Resultado de imagen para dibujos de marke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6" name="5 Imagen" descr="http://blogs.espe.edu.ec/wp-content/uploads/2013/08/LOGO-PRINCIPA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85728"/>
            <a:ext cx="5715040" cy="142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142844" y="1928802"/>
            <a:ext cx="4377731" cy="3429001"/>
            <a:chOff x="142844" y="1928802"/>
            <a:chExt cx="4377731" cy="3429001"/>
          </a:xfrm>
        </p:grpSpPr>
        <p:grpSp>
          <p:nvGrpSpPr>
            <p:cNvPr id="2" name="1 Grupo"/>
            <p:cNvGrpSpPr/>
            <p:nvPr/>
          </p:nvGrpSpPr>
          <p:grpSpPr>
            <a:xfrm>
              <a:off x="142844" y="1928802"/>
              <a:ext cx="4377731" cy="3429001"/>
              <a:chOff x="142844" y="1928802"/>
              <a:chExt cx="4377731" cy="3429001"/>
            </a:xfrm>
          </p:grpSpPr>
          <p:pic>
            <p:nvPicPr>
              <p:cNvPr id="6" name="5 Imagen"/>
              <p:cNvPicPr/>
              <p:nvPr/>
            </p:nvPicPr>
            <p:blipFill rotWithShape="1">
              <a:blip r:embed="rId2"/>
              <a:srcRect t="6649" b="6383"/>
              <a:stretch/>
            </p:blipFill>
            <p:spPr bwMode="auto">
              <a:xfrm>
                <a:off x="142844" y="1928802"/>
                <a:ext cx="4377731" cy="342900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7" name="6 Rectángulo"/>
              <p:cNvSpPr/>
              <p:nvPr/>
            </p:nvSpPr>
            <p:spPr>
              <a:xfrm>
                <a:off x="1714480" y="2143116"/>
                <a:ext cx="26761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200" b="1" dirty="0"/>
                  <a:t>TIPO DE </a:t>
                </a:r>
                <a:r>
                  <a:rPr lang="es-ES" sz="1200" b="1" dirty="0" smtClean="0"/>
                  <a:t>CRÉDITO QUE MÁS DEMANDA</a:t>
                </a:r>
              </a:p>
              <a:p>
                <a:pPr lvl="0"/>
                <a:endParaRPr lang="es-ES" sz="1200" b="1" dirty="0"/>
              </a:p>
            </p:txBody>
          </p:sp>
        </p:grpSp>
        <p:sp>
          <p:nvSpPr>
            <p:cNvPr id="5" name="4 CuadroTexto"/>
            <p:cNvSpPr txBox="1"/>
            <p:nvPr/>
          </p:nvSpPr>
          <p:spPr>
            <a:xfrm>
              <a:off x="778376" y="3474025"/>
              <a:ext cx="9361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dirty="0" smtClean="0"/>
                <a:t>62.60%</a:t>
              </a:r>
              <a:endParaRPr lang="es-ES" sz="1600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4668417" y="1964521"/>
            <a:ext cx="4429156" cy="3357562"/>
            <a:chOff x="4668417" y="1964521"/>
            <a:chExt cx="4429156" cy="3357562"/>
          </a:xfrm>
        </p:grpSpPr>
        <p:grpSp>
          <p:nvGrpSpPr>
            <p:cNvPr id="3" name="2 Grupo"/>
            <p:cNvGrpSpPr/>
            <p:nvPr/>
          </p:nvGrpSpPr>
          <p:grpSpPr>
            <a:xfrm>
              <a:off x="4668417" y="1964521"/>
              <a:ext cx="4429156" cy="3357562"/>
              <a:chOff x="4714843" y="3356992"/>
              <a:chExt cx="4429156" cy="3357562"/>
            </a:xfrm>
          </p:grpSpPr>
          <p:pic>
            <p:nvPicPr>
              <p:cNvPr id="16" name="15 Imagen"/>
              <p:cNvPicPr/>
              <p:nvPr/>
            </p:nvPicPr>
            <p:blipFill rotWithShape="1">
              <a:blip r:embed="rId3"/>
              <a:srcRect l="9680" t="6709" r="18433" b="16107"/>
              <a:stretch/>
            </p:blipFill>
            <p:spPr bwMode="auto">
              <a:xfrm>
                <a:off x="4714843" y="3356992"/>
                <a:ext cx="4429156" cy="335756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7" name="16 Rectángulo"/>
              <p:cNvSpPr/>
              <p:nvPr/>
            </p:nvSpPr>
            <p:spPr>
              <a:xfrm>
                <a:off x="4888413" y="3592199"/>
                <a:ext cx="408201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200" b="1" dirty="0"/>
                  <a:t>LE AGRADARÍA SER </a:t>
                </a:r>
                <a:r>
                  <a:rPr lang="es-ES" sz="1200" b="1" dirty="0" smtClean="0"/>
                  <a:t>SOCIO DE COOPEMPRENDER</a:t>
                </a:r>
                <a:endParaRPr lang="es-ES" sz="1200" dirty="0"/>
              </a:p>
            </p:txBody>
          </p:sp>
        </p:grpSp>
        <p:sp>
          <p:nvSpPr>
            <p:cNvPr id="8" name="7 CuadroTexto"/>
            <p:cNvSpPr txBox="1"/>
            <p:nvPr/>
          </p:nvSpPr>
          <p:spPr>
            <a:xfrm>
              <a:off x="6647200" y="3812579"/>
              <a:ext cx="109315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dirty="0" smtClean="0"/>
                <a:t>60.44%</a:t>
              </a:r>
              <a:endParaRPr lang="es-E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308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14819"/>
            <a:ext cx="7498080" cy="706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2400" b="1" dirty="0">
                <a:effectLst/>
              </a:rPr>
              <a:t>ANÁLISIS DEL MICRO AMBIENTE</a:t>
            </a:r>
            <a:endParaRPr lang="es-ES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857224" y="1071546"/>
            <a:ext cx="692948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Dentro de este análisis se aplico el modelo </a:t>
            </a:r>
            <a:r>
              <a:rPr lang="es-ES" dirty="0"/>
              <a:t>de las cinco fuerzas de Porter.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92943" y="2190518"/>
            <a:ext cx="685804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dirty="0"/>
              <a:t>Este modelo establece un marco para analizar el nivel de </a:t>
            </a:r>
            <a:r>
              <a:rPr lang="es-ES" sz="1600" dirty="0" smtClean="0"/>
              <a:t>competencia, </a:t>
            </a:r>
            <a:r>
              <a:rPr lang="es-ES" sz="1600" dirty="0"/>
              <a:t>y poder desarrollar una estrategia de negocio. </a:t>
            </a:r>
          </a:p>
        </p:txBody>
      </p:sp>
      <p:sp>
        <p:nvSpPr>
          <p:cNvPr id="7" name="6 Flecha curvada hacia abajo"/>
          <p:cNvSpPr/>
          <p:nvPr/>
        </p:nvSpPr>
        <p:spPr>
          <a:xfrm rot="5400000">
            <a:off x="7641558" y="1431012"/>
            <a:ext cx="1000132" cy="7098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9" name="8 Imagen" descr="https://upload.wikimedia.org/wikipedia/commons/thumb/7/75/Modelo_Porter.svg/1024px-Modelo_Porter.sv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924944"/>
            <a:ext cx="7870751" cy="39330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5749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30243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dirty="0"/>
              <a:t>(F1) Poder de negociación de los Socios o Clientes</a:t>
            </a:r>
            <a:endParaRPr lang="es-ES" sz="1600" dirty="0"/>
          </a:p>
        </p:txBody>
      </p:sp>
      <p:sp>
        <p:nvSpPr>
          <p:cNvPr id="5" name="4 Rectángulo"/>
          <p:cNvSpPr/>
          <p:nvPr/>
        </p:nvSpPr>
        <p:spPr>
          <a:xfrm>
            <a:off x="0" y="785794"/>
            <a:ext cx="305929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dirty="0"/>
              <a:t>F</a:t>
            </a:r>
            <a:r>
              <a:rPr lang="es-ES" sz="1600" dirty="0" smtClean="0"/>
              <a:t>orma </a:t>
            </a:r>
            <a:r>
              <a:rPr lang="es-ES" sz="1600" dirty="0"/>
              <a:t>directa y personalizada</a:t>
            </a:r>
          </a:p>
        </p:txBody>
      </p:sp>
      <p:sp>
        <p:nvSpPr>
          <p:cNvPr id="6" name="5 Flecha abajo"/>
          <p:cNvSpPr/>
          <p:nvPr/>
        </p:nvSpPr>
        <p:spPr>
          <a:xfrm>
            <a:off x="1142976" y="571480"/>
            <a:ext cx="144016" cy="263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Flecha abajo"/>
          <p:cNvSpPr/>
          <p:nvPr/>
        </p:nvSpPr>
        <p:spPr>
          <a:xfrm>
            <a:off x="1071538" y="1142984"/>
            <a:ext cx="144016" cy="263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0" y="1428736"/>
            <a:ext cx="311854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dirty="0"/>
              <a:t>L</a:t>
            </a:r>
            <a:r>
              <a:rPr lang="es-ES" sz="1600" dirty="0" smtClean="0"/>
              <a:t>a </a:t>
            </a:r>
            <a:r>
              <a:rPr lang="es-ES" sz="1600" dirty="0"/>
              <a:t>Cooperativa cuenta con </a:t>
            </a:r>
            <a:r>
              <a:rPr lang="es-ES" sz="1600" dirty="0" smtClean="0"/>
              <a:t>convenios con instituciones para pago de nóminas </a:t>
            </a:r>
            <a:endParaRPr lang="es-ES" sz="1600" dirty="0"/>
          </a:p>
        </p:txBody>
      </p:sp>
      <p:sp>
        <p:nvSpPr>
          <p:cNvPr id="9" name="8 Flecha abajo"/>
          <p:cNvSpPr/>
          <p:nvPr/>
        </p:nvSpPr>
        <p:spPr>
          <a:xfrm>
            <a:off x="1071538" y="2285992"/>
            <a:ext cx="144016" cy="263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0" y="2571744"/>
            <a:ext cx="305929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dirty="0" smtClean="0"/>
              <a:t>Ofrece a sus socios una amplia gama de servicios</a:t>
            </a:r>
            <a:endParaRPr lang="es-ES" sz="1600" dirty="0"/>
          </a:p>
        </p:txBody>
      </p:sp>
      <p:sp>
        <p:nvSpPr>
          <p:cNvPr id="11" name="10 Rectángulo"/>
          <p:cNvSpPr/>
          <p:nvPr/>
        </p:nvSpPr>
        <p:spPr>
          <a:xfrm>
            <a:off x="3214678" y="0"/>
            <a:ext cx="292895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dirty="0"/>
              <a:t>(F2) Poder de negociación de los Proveedores</a:t>
            </a:r>
            <a:endParaRPr lang="es-ES" sz="1600" dirty="0"/>
          </a:p>
        </p:txBody>
      </p:sp>
      <p:sp>
        <p:nvSpPr>
          <p:cNvPr id="12" name="11 Rectángulo"/>
          <p:cNvSpPr/>
          <p:nvPr/>
        </p:nvSpPr>
        <p:spPr>
          <a:xfrm>
            <a:off x="3357555" y="928670"/>
            <a:ext cx="328614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dirty="0"/>
              <a:t>L</a:t>
            </a:r>
            <a:r>
              <a:rPr lang="es-ES" sz="1600" dirty="0" smtClean="0"/>
              <a:t>os </a:t>
            </a:r>
            <a:r>
              <a:rPr lang="es-ES" sz="1600" dirty="0"/>
              <a:t>proveedores es la clave para el éxito de toda organización</a:t>
            </a:r>
          </a:p>
        </p:txBody>
      </p:sp>
      <p:sp>
        <p:nvSpPr>
          <p:cNvPr id="13" name="12 Flecha abajo"/>
          <p:cNvSpPr/>
          <p:nvPr/>
        </p:nvSpPr>
        <p:spPr>
          <a:xfrm>
            <a:off x="4643438" y="642918"/>
            <a:ext cx="144016" cy="263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Flecha abajo"/>
          <p:cNvSpPr/>
          <p:nvPr/>
        </p:nvSpPr>
        <p:spPr>
          <a:xfrm>
            <a:off x="4643438" y="2600413"/>
            <a:ext cx="144016" cy="263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Flecha abajo"/>
          <p:cNvSpPr/>
          <p:nvPr/>
        </p:nvSpPr>
        <p:spPr>
          <a:xfrm>
            <a:off x="4643438" y="1500174"/>
            <a:ext cx="144016" cy="263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3286116" y="1785926"/>
            <a:ext cx="328614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dirty="0"/>
              <a:t>S</a:t>
            </a:r>
            <a:r>
              <a:rPr lang="es-ES" sz="1600" dirty="0" smtClean="0"/>
              <a:t>on </a:t>
            </a:r>
            <a:r>
              <a:rPr lang="es-ES" sz="1600" dirty="0"/>
              <a:t>las firmas que proporcionan los recursos requeridos para el funcionamiento de la  cooperativa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214678" y="2864131"/>
            <a:ext cx="335758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dirty="0" smtClean="0"/>
              <a:t>Los </a:t>
            </a:r>
            <a:r>
              <a:rPr lang="es-ES" sz="1600" dirty="0"/>
              <a:t>principales proveedores de </a:t>
            </a:r>
            <a:r>
              <a:rPr lang="es-ES" sz="1600" dirty="0" smtClean="0"/>
              <a:t>COOPEMPRENDER LTDA son:</a:t>
            </a:r>
            <a:endParaRPr lang="es-ES" sz="1600" dirty="0"/>
          </a:p>
        </p:txBody>
      </p:sp>
      <p:pic>
        <p:nvPicPr>
          <p:cNvPr id="49156" name="Picture 4" descr="https://i.ytimg.com/vi/Lxg-Q4NksxQ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714752"/>
            <a:ext cx="25676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608530"/>
              </p:ext>
            </p:extLst>
          </p:nvPr>
        </p:nvGraphicFramePr>
        <p:xfrm>
          <a:off x="3214678" y="3480300"/>
          <a:ext cx="3357586" cy="3309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1576"/>
                <a:gridCol w="1576010"/>
              </a:tblGrid>
              <a:tr h="566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Computadoras e impresoras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COMPUTADORAS -  CAYAMBE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245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Sistema 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informático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Ing. Franklin Calderón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8102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Muebles de Oficina, muebles de sala de espera y reuniones, juego de accesorios para oficina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MUEBLECOM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4910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Suministros de oficina y papelería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SUPER PACO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4910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papeletas,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y libretas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Imprenta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Diseño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Gráfico El Quinche.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18 Rectángulo"/>
          <p:cNvSpPr/>
          <p:nvPr/>
        </p:nvSpPr>
        <p:spPr>
          <a:xfrm>
            <a:off x="6572264" y="0"/>
            <a:ext cx="257173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b="1" dirty="0"/>
              <a:t> </a:t>
            </a:r>
            <a:r>
              <a:rPr lang="es-ES" sz="1600" b="1" dirty="0" smtClean="0"/>
              <a:t>(</a:t>
            </a:r>
            <a:r>
              <a:rPr lang="es-ES" sz="1600" b="1" dirty="0"/>
              <a:t>F3) Amenaza de nuevos competidores entrantes</a:t>
            </a:r>
            <a:endParaRPr lang="es-ES" sz="1600" dirty="0"/>
          </a:p>
        </p:txBody>
      </p:sp>
      <p:sp>
        <p:nvSpPr>
          <p:cNvPr id="20" name="19 Flecha abajo"/>
          <p:cNvSpPr/>
          <p:nvPr/>
        </p:nvSpPr>
        <p:spPr>
          <a:xfrm>
            <a:off x="7858148" y="571480"/>
            <a:ext cx="216024" cy="4045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>
            <a:off x="6858016" y="1000108"/>
            <a:ext cx="20002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dirty="0"/>
              <a:t>C</a:t>
            </a:r>
            <a:r>
              <a:rPr lang="es-ES" sz="1600" dirty="0" smtClean="0"/>
              <a:t>onstituyen </a:t>
            </a:r>
            <a:r>
              <a:rPr lang="es-ES" sz="1600" dirty="0"/>
              <a:t>una amenaza</a:t>
            </a:r>
          </a:p>
        </p:txBody>
      </p:sp>
      <p:sp>
        <p:nvSpPr>
          <p:cNvPr id="22" name="21 Flecha abajo"/>
          <p:cNvSpPr/>
          <p:nvPr/>
        </p:nvSpPr>
        <p:spPr>
          <a:xfrm>
            <a:off x="7858148" y="1571612"/>
            <a:ext cx="190445" cy="307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22 Rectángulo"/>
          <p:cNvSpPr/>
          <p:nvPr/>
        </p:nvSpPr>
        <p:spPr>
          <a:xfrm>
            <a:off x="6858016" y="1857364"/>
            <a:ext cx="192882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dirty="0"/>
              <a:t>P</a:t>
            </a:r>
            <a:r>
              <a:rPr lang="es-ES" sz="1600" dirty="0" smtClean="0"/>
              <a:t>or </a:t>
            </a:r>
            <a:r>
              <a:rPr lang="es-ES" sz="1600" dirty="0"/>
              <a:t>lo que la Cooperativa deberá protegerse, creando barreras de entrada</a:t>
            </a:r>
          </a:p>
        </p:txBody>
      </p:sp>
      <p:sp>
        <p:nvSpPr>
          <p:cNvPr id="24" name="23 Flecha abajo"/>
          <p:cNvSpPr/>
          <p:nvPr/>
        </p:nvSpPr>
        <p:spPr>
          <a:xfrm>
            <a:off x="7786710" y="3000372"/>
            <a:ext cx="190445" cy="307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>
            <a:off x="6786578" y="3357562"/>
            <a:ext cx="200026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dirty="0" smtClean="0"/>
              <a:t>Estableciendo </a:t>
            </a:r>
            <a:r>
              <a:rPr lang="es-ES" sz="1600" dirty="0"/>
              <a:t>políticas </a:t>
            </a:r>
            <a:r>
              <a:rPr lang="es-ES" sz="1600" dirty="0" smtClean="0"/>
              <a:t>en que permita crecer como cooperativa, así como ser mas competitiva en cuanto a  tasas de interés, servicio y atención al socio.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53962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42910" y="214290"/>
            <a:ext cx="324036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1600" b="1" dirty="0"/>
              <a:t>(F4) Amenaza de productos sustitutos</a:t>
            </a:r>
            <a:endParaRPr lang="es-ES" sz="1600" dirty="0"/>
          </a:p>
        </p:txBody>
      </p:sp>
      <p:sp>
        <p:nvSpPr>
          <p:cNvPr id="17" name="16 Flecha abajo"/>
          <p:cNvSpPr/>
          <p:nvPr/>
        </p:nvSpPr>
        <p:spPr>
          <a:xfrm>
            <a:off x="2285984" y="785794"/>
            <a:ext cx="216024" cy="4045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857224" y="1214422"/>
            <a:ext cx="3312367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dirty="0" smtClean="0"/>
              <a:t>Los servicios sustitutos son servicios </a:t>
            </a:r>
            <a:r>
              <a:rPr lang="es-ES" sz="1600" dirty="0"/>
              <a:t>semejantes a los que ofrece la Cooperativa “COOPEMPRENDER” Ltda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sp>
        <p:nvSpPr>
          <p:cNvPr id="19" name="18 Flecha abajo"/>
          <p:cNvSpPr/>
          <p:nvPr/>
        </p:nvSpPr>
        <p:spPr>
          <a:xfrm>
            <a:off x="2214546" y="2285992"/>
            <a:ext cx="216024" cy="4045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>
            <a:off x="857224" y="2714620"/>
            <a:ext cx="327297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dirty="0" smtClean="0"/>
              <a:t>Bancos</a:t>
            </a:r>
            <a:r>
              <a:rPr lang="es-ES" sz="1600" dirty="0"/>
              <a:t>, </a:t>
            </a:r>
            <a:r>
              <a:rPr lang="es-ES" sz="1600" dirty="0" smtClean="0"/>
              <a:t>cajas </a:t>
            </a:r>
            <a:r>
              <a:rPr lang="es-ES" sz="1600" dirty="0"/>
              <a:t>c</a:t>
            </a:r>
            <a:r>
              <a:rPr lang="es-ES" sz="1600" dirty="0" smtClean="0"/>
              <a:t>omunales</a:t>
            </a:r>
            <a:r>
              <a:rPr lang="es-ES" sz="1600" dirty="0"/>
              <a:t>,  corresponsales no bancarios.</a:t>
            </a:r>
          </a:p>
        </p:txBody>
      </p:sp>
      <p:sp>
        <p:nvSpPr>
          <p:cNvPr id="21" name="AutoShape 2" descr="data:image/jpeg;base64,/9j/4AAQSkZJRgABAQAAAQABAAD/2wCEAAkGBxETEhUSExMWFRUXGBkaFxUXFxYfHxcYFhcYHRgYFhgZHSggGx0lHRgXITEhJSkrLi4uFx8zODMtNygtLisBCgoKDg0OGxAQGy0mHyYvLS0vLS0tLS0tLS0tLS0tLS0tLS0tLS0tLS0tLS0tLS0tLS0tLS0tLS0tLS0tLS0tLf/AABEIAMAAxAMBEQACEQEDEQH/xAAcAAABBQEBAQAAAAAAAAAAAAAAAwQFBgcCAQj/xABOEAABAgMEBAkIBgcGBgMAAAABAgMABBEFBhIhMUFRYQcTInGBkaGx0RQyQlJicpLBIyRTgqLhFUNUssLS8BYXMzST4gglc4Ojs0RjZP/EABsBAAEFAQEAAAAAAAAAAAAAAAABAgMEBQYH/8QANhEAAgEDAgMFCAEDBAMAAAAAAAECAwQREiETMVEFFCJBYSMyM1JxgZGh0UKxwRUkNPBDYuH/2gAMAwEAAhEDEQA/ANxgAIACAAgAIACAAgAIACAAgAIAKRffhJlZGrafppj7NJySf/sVq5tMAFeuZwvocVxM8lLKieS6muA11LBzTz5jmgaa5hzNSZmW15pWlXuqB7oAFoACAAgAIACAAgAIACAAgAIACAAgAIACAAgAIACAAgARmppttJW4tKEjSpRAA6TB9AKFbnC3JNHAwlcyvQMOSa+8RU9AMTxt5Pd7EbqLyIG0b1W642XihuSZHpuUHNQrzJ+7DtFKPN5EzNmazt4J6ZUUqmXlj31AU5hQCBZm8U0D8O8meSlmhGZ5StsWqNtGG73ZBUquXIWmJRKxRQ5jrES1KUai3GQm4vYilyqmTX0dqcsvkYoyjUo890WVKM/qaJdazZp5GOQtc4hpYdKkqTuIKlJPOMoY7il/Uh6py/pZPqvBeGTzflkzKBpUkV6aoz/DCqFKfJ4EzJcyZsHhYkXzhexSy9BC80198fMCGyoTW63FVRMvbD6FpCkKCknQpJBB5iIhHikABAAQAEABAAQAEABAAQAEABAAQAeE0gAzy9XCchtfk8i35S+cqpqUpO6mazzZb4mhRbWZbIZKfQgRcubm1B+1pkpGlLCMzzD0UdAJ3wyvfUbdDqdvOqwta9tn2WC3JS7Zepp0qH/UXq5tMZ8bmvcvMViPV/4RZdKnR57vojPbUnZufWHZtxSqeanUmvqp1c+mNahaNrMuRSqV+gohtKBkAAI0FGMFtyKjbkyNnLU1I+LwinWu/KH5LEKHnIbyloqTkrlDtHMYipXUo890PnRT5Eyy6lYqk1Gv8xGjGcZrKKjTi8MaOyJSoOMqKFjRTLqPyipXsozWy+xYp3Di/wDJcLrcIziDxUwotqHpjzT7ydXPojnq9nVovNFv6GtSuKdXaovuXWeMpOD61LocqMnm8lUOvENPXDKHatSDxNf9+g+r2fGSzBkE3dWdkiX7JmS83pUwqmLpT5quegMbVK7o3C3M2dCdJllulwmsvq4iaT5NMA0IVXCo7KmhSdx64dOi47x3Q2M87Mv8QjwgAIACAAgAIACAAgAIACABtaM+0w2p11YQhIqVGFSb2QGSz9sz1uOLZlasSSTy3VV5Q9vb7gPPFjTCitU+ZFlz2ROyjMjZTJ4rCnKi5hdMStydnMIwbntSpWnw6Cz6mjSs4wWqoZzeK/MxNKU3KhSEHS4fOVvr6I7YltOy8y1VPFL9IZXvVFYjsiDk7NSjM8pW3wjpKVvGHPdmTOs5fQUnJxDYzzOz+tEPq1o01vzGwg58iJmePcOaFgahhVTpqO2MqpcOo+a+mS9Ci4+T+oouxXw4lsoNTTMCoodJqNkOdtUU1Fok0vOBS07DcbdDaApwGmFWHTtB1CHVbaUJ6VuEoNPA3ckn2VkYVYh6oJHWBSI5OVCeG0n9RsqbezRISloAnA4MCxqNR2HRGhRuoz2ZTqUZR5DualELFFDmOsRNUpRmtyGFRx5Cdm2tMyOQ+kZOlBrTo9U9kYd72ap7v8/yalteuOy/H8GhXft9qYGNlZStOZSclJ8RHO1aNS3ll/lGzCrCtHH6JW2JCUtBOCaSG3aURMJAqNyxrH9ZRqWfari9NT8lG5sPOBF2XeOdsZ1MrP1dllZNvJqaDak6xo5JzGqNtwjVWqHMzcuOzNak5pDqEuNqC0KFUqBqCN0VmsEgtAAQAEABAAQAEABAA3tCdbZbU66oJQgEqUdQEKll4QGPqMxb8wVrKmJBlXSo9xWfw1iec4W0NUnuRqLqvCHd6b8ysk2JWWQDgFEtJNADtcUNe7TGDNVr6WX4YftmjFwt11l/YzeYEzOucbMqPsp2A6kj0e+Nq1sI0o4Swv2zOr3bm+r/AESLcjhTlRIEaPEhBdCponNjVLT76+Kl0FROlWwbdw3mKFz2nCC2eF1/gt0bGUuZeLr3IYliHH1B57TU+ag+yDpO8xyt32jUrbQ2X7ZtULRQ3e7HNpT8wVONldEnIAAHkHRQ6dFY1ezOz7KvTjUbepc/qFRzTaI7izHV8eJDpZ7xZhO8RDQxeXm320lDa6AnIUB5R2E6oxr+xs6kpXFVvlvgdFzW0R9eK70tOoHGgJdAycRpB/iFdRjk7e7nQfh3j0ZYqW6qLdbmdT1kzUkrC4OMbPmrToPgdxjp7TtWM1/h80Y1xYtMcstBYqk1GsU7414XMJrZlCVCceZGzVkqSoOMkoWMxTLqOqIK1rGovD+CSnXlB+L8k9YV9OVxU2MCtHGavvjVzjKOauuzXHLp/j+Dct75S9/8l/YmmnWjLzCQ7LrHSnYpBiGzvZ28sS5f2Jbi1jVWY8/7kDIzb9gzAQtRekHzVKx6O8agoVzGvSI6dONxHVHmYbzTeGbFKzCHEJcQoKSoApUNBB0ERW5cyUVgAIACAAgAIAAwAYlfi8CbSmfJw8GZFg1ddJyUQaVA9I5EJG2pi1BKnHU+ZE/E8IhLfvs4+lMnZzZYlWxQHQpY9ZR9GvXnFR27rzy98fgm4ypR22IaQslDeZ5SttNHMPnGpSt1DfmzOnXctvIlmHEjImp2eMVb25VNY8yzaUNbySaZdokB51LYoDhJANDooD3xzda5q1N0s/2N2FGnDZvBNSFtSLYCG3mhuxjM798Z86NeW8ossKdJbJokJhdEqUVBNASVHQMtJirFZklgtvaJCsWlLuKwoeQtR1BVSaRv0ajpR2i4r6FPXCTxnLO5ucZaIDjiUYq0CjStKVp1jribvM5cssG4R2bE02pLFJWHm8IIBOIZE6AYZx6mcYYmunjOTuXnGHK4HEKw0JooZbCdmjTCTuHpxNPAqcJcmLM29KjIzLRPvjvjIq285SzCDSJoV4JYckOlWlLlorU42WjkVFQwndzxEqVVSwk8hKcGs5WCurZlFK+rvIJOhAUK8w280aMKtanvNNepVlTpT2i0NJgUyVkdu3wjcs79S2kZN1Z43RGTtnocyUOY6xGzKEaq3MpSlTewzkZ+akDl9IzrSa0/2nsjGvezVLd/n+TUtb5rZfj+DSLuW/KTzKpZ3NpYzQqmJpWpaenWIzLedSznpn7r8/IvVowuI6o8+hzcq03bKnDZk0qrKzVhzUCo5EeyrRTUeeN+olUjriZUW4vSzXIrEoQAEABAAQAZjwsX/aZZXKS7gU+vkrKT/hp11I9I6KQ6LSeWI90Y1LWSSMbpwIGdNvhFlUpS8VV4RXlVUfDBZZNS6QE6A22M9hO87O+LcMJZ5IrSy31Y0E64+sMyqCpR17tu4bzFO5vowWc4XUs0bRye+76F6u1dNMuMbquMdOn1U83rHfHIXd66r8Oy/bOit7dU1vzKlwwqYJaApx4PK28WQaV3Vi52Sp4fy/5IL/Tt1/wZ9N+ajzfN9E5j341482Z78i+3svKgWezLMlWJbacddKUBIyVvV3Rk2to+8SqS8nt9TRuLhcGMIlGdl3JdbawU4uStJSa70mNRSU019jPcXBpl4vjbMrNSCF1TxxphTrSQU8YOr5RSt6U6dVry/wC4L1xVhUpJ+f8A3JTDL8UEOApcQ4mihqSvWlWwjIiLmrU2uTRSxpw+eSfsaysVlTDzaau4sJIrUtjCVCKtWtpuYwfLH7LFOnmhKS5/4G13zZolXDMpUp7EQEpripTIp1DXph1fvDqpU+Q2lwVTevmIW6ynyVhbCXuIxuCrlPPOHPk5aMhzGH0ZPiyU8atuXT7jaqXDi45xvz6iN4DKJRLeTE4wirpzrj5NOkGujdC0eK3Lics7fQSrw0o6Ofma6xZhflWuOqHi2nEqmeKnpDXGA63Dqy0e7k2FT101q54KPaJmJNzA6mqD5p1H3T8jHT2F+pR23XTzRg3lo1LfYkJWZQ4mqTUaxs5xG3CcaiyjKlCUHuR03Y9FcYwcCxmADTqOqKlezjNPT+CxRunF7/kkp29KZuW8lnk4H2QSxMU07W3BqBoKKFRWKlBcB6fItVHxPEa1wV3q8tlcCzV5miV7VJPmL6aEc4ha0NLyuTEhLKLtEQ8IAGNsWuxKtl19xLaBrUdJ2AazuEAGKXr4S5qeUpiSSplnQXNC1g7T6A3DOJIU5TeIjZzUFllPbZalyEgca8dAGo/Lvi2owpbc5FZuVT0Qo+8GzjeONz0WxoT/AFthZTUPFU3fToNUHLaGy6jSXcTMufWHwy2NgJ6EjbvMZ1zc1ZbqOfTyLtCjTjzeDQLIvBZUsjAy4EjWcKqq3qNM456tbXVaWqaNanWoQWIsfC+EirQ8OpXhEMrCuv6SaNzS6jedmbNfIU5xayBQFSSTSFhC5prEcoVyoz3lhiAl7KGYba+D8odquur/ACGLfohWbcs11VVpbWqlKlOoaBohsI3MFiLaFk6Enl4OHUWYoJCm2iEiiRh0DYIVd6XJv8g+A+aRzxdmYcAbaCa1pg1kUro05Dqhc3Wc5f5ExQxjCO2jZyUKbwt4VGqk4MiRoqKQku8OWrfIq4KWNhaRtCRZTgaKEJrUhIIz2w2dKvUeZZY6E6MFiOw2X+iyrGW2idZwflD13pLGX+Rv+3bzhD1dryRRxZUgopTDhypspSkRKhXT1b5HurSax5DNj9FoIWltpJGg4O7KJH3qSw2/yMXAW6SHTt6pNOl3sMMjZVpcojndUlzYym7z2e4koWtKknSCk+ETws7mDzFbkM7mhJYkyh2q0w0vHKP4h6pBqndU+cI27atWXvrD69TKr06T915XQkLLtxKuS5RKtuo+EbFK5U9pbMzKlBx3iSM9IIdFFDmOscxiepSjNYZDCpKD2GVg2hM2VMeUNpDiKFKhUgKSdSqVod+cZ9WhOmuqL1OrGf1N4ujfOUtBFWVUWBymVUxJ6NY3iK5MWOAD5t4RG3jajjc66pSEklo6AG1ZpCRq2E6TSJKai5eN7DKjko+HmQzlolX0UuMCBpXooNp2d8WHVz4aey6kCppeKe7GflqWgUs5qPnOnSfdGoRFxFT2h+STQ5vMvwSLF1XVs8bjGIjEEEGp51V0nmiRWc5R1Z3I3dRjLTjYYWTZKn0qKVpThIBBrr5oio27qLKZLVqqm8NDqZu04hCllxFEipyVEkrOUU3kjjcxbSwd3fu7x6C4pZQK0TQVqRpPNBQteJHLYVrnhy0pCLEk7x6pfGAoVzNaGmzriDumajh5k3ecQ1kkbAf+1R+KJf8ATX1RH39dGMpKTcXM+TlejzlDYBqrzxFCzTqaCSd0409aHN55Ay4StClFKiQQdIIFRD7mzhSSaGW93KrlM6bsJ8gEOozAPpa4VdnNrOUI75LyZ1/Z9/7VH4oX/TX1Qnf49GMGJFxUyJcr95Q1ClTQGI1aJ1OGSSusU9Y8vLZnk6UrQpRSTQhWkHUQYfc2UKa1RGW93Ko8PmeMWA+pIUHUUIB9LXAuz8rOwrvUnjDGtryDrCAtTiSCaUFdm+GVbPhLLHU7riPCHbd1FLZ4wufSFOIIplorQnbFiNl4M53IJXnjxjYirHsZUwFFK0pwkAg11jLRzRDSoOplpktWsqfNDuaus42hSy4iiQSfO1RJK1kllsjjdRbwkJ2LdxcwgrxhCa0FRWpGnXohtG1dSOc7Dq1yqcsYycsWk7LLLTgxBJoRXR7p+UOhWnRlpluJKlGqtSLPKTTbqaoNRrGzcRGhTqRqLwlKcZQe5X7dYDDrbkuVIeJ5IQaEHVhpoJJAprihdUowaaLttUlJPJ9N2I28mXaD6sboQnjFUAqqmeQioWTNeHi72NhudQOUzVLm9tZFD91XYowAZfdywnJqaYlVhTSHCDoocFKldDpqBkTEuJOOfJDNk/UunCVYEvLyOGXbCUodTzqyKaqVpJzjCtrl1LySztv+jSq0lGgupzZLmJlo7UJ7o7Sk8wTOVqrE2jPUTbku44lBpyiDl6pNIyOLKlKSia2iNSKbOn7bfWkpUoUIochBK6qNYYKhBPKLXcldZamxavH5xoWTzTKN4sTIK8j62pxS0GhwjtFIqXMnTrakWbdKdLDGovFM+sPhEM73U6j+7Ux5dSYUubxqNVKSqvZElrNyrZZHcx00sIl79D6BPvjuMWb1ez+5BZPxv6FbbvBMJAAUKAUHJGgRRV3USwmXHbU3vg6/tHM+sPhEHe6vUTu1PoPLqPKcnCtWZKVE9gia1k51dT6EVylGlpRLX6P0CRtWO4xPffDIbL339CtNW/MJASFCgFByRoEUld1EsFx28G8je0bTdeASs1ANRlTMw2dadRYkOhShTeUaYrkoPsp7hG1yiY63kZlZtqOsg4CBioTUA6K+MYlOvKn7ps1KUZ8xxNW6+4koUoUVkeSIfK6qSWGMjQhF5SLpdVukq3vBPWTGlbLFJGdcvNRkdYTaXbSexJCkhKgQdGpOcc92xUay11NzsynlJPoKWnc5xKw5JGij+q+SSdI3GKtn2k9SjPn1/ks3VisNx5dBzwYWcqbtUKmBhVLpxltQIOJJokUOihNeqNepNzeqRnQgoLCPoSIx5w8ylYKVJCgdIIBB5wYAMqu8rjrfnntIYQoDdSiR3GJa8uHb5+4yC1VMHXCExis9/wBkBXUQY5Ls6X+4i+ptXKzSaKpdZzFKt7qjqJj0C2eaSORuVioyrzkkhU66hVaEk5bSAYpulGVdxkXVUaoqSHDlgs0NMWjb+UTuzp4I1czH1wV/RODYsHrT+UJYvwteoy+95MZ3tYBm2wdCkpB6yIjuYp1op+ZJbNqk8eR0LBY9rriXudMb3mYlYjCW54JTWlDp3piKlBQuMIfVk5UMsmL7f5bmWmJ71ezK9n8QhpKw2VtoUSqqgCc4ihawlFMnncTjJpCwu+xtV1/lDu5wGu5mcXUYCZxxKdCUqA6xDLaKjWkkOuW3STY9v8qjTfvnsSYffvwIjsl4mNW7vMkA8vQNf5QitKeB7uZkbadmobdaQivKIrU19ICK9WjGE4qPmTU6kpwk2Xu110ZdPsK7o06rxBmbSWZoo9i2O263iUVA1IFCNA6IzqFtGccs0K1eUZYRzbdktsthSSokmmZGihOyC4oQpxyhaNaVSWGXqym8LLadiE90aVNYgl6GbUeZtkLwdt8Y/NOkgDLM+0tZy6hHIdrSzj6s6js5Yz9EXhJCSFBVSCDo2HfGIvC8mp7ywDygzeRtYyEw0OtSD/KI7SL1UMnNtYmatEA8IAMe4LziftV7atI+Jx0wnaksWv2FtFmr9yfvGxjlX0bW19iSY4+2zGrF+pt1N4NGZ3EdrLkbFntAMei2b8DXqchd++n6Efbowz6T6wHaCIjqbXCZLSeaDQ/4zVFzJWGlwzRT6NmHsKhFOy2ckWLzdRYX2yel1c/YpJ+cF5tOLC03hJD3HFzJXIuUP/MEbx/CYpt/7lFl/wDHZOXxT9VVuKe+Jrv4TILX4iIuyXBxKPdELQfs0PrLxsecYNsTZRFgY3RNZp87j+9FG2+LJlm5+FEUv+eSyN6u4Q6+5RQ2yW8h2k5CLiIGREyMU6wnYU95PyijV3rxRap7UZMst5lUlnfdp1mLVw8U5FS3XtEQdgCjKd9T2xHarFNE9w/GxledRVxSNpPbQfOIbzfTEltfNl3mFYG1H1UnsEX5eGJnreREcGbR4hxdDylgfCn844btN5nFeh2FisRb9S2qQdh6ozMMv5Er3uYbTsh3WpKAfjA7lR2Nm82/2RzdwsVfua/DBQgAx7gk0WmNfGI/edhva/8Axn9B1n8VFucRUEbQR1xxcZNNG7hGMXIXgD6D6JHZiB7o9EspZT+zOSvIbr8HF8uS+wvaO5Q8YW62qRYWu8JIVrF0hEroqpMvJ2g9ivzinbbVpImuVmlFi1/U8lpWxSh1gH5Qt7yixtlzaPArKsWlyI2txiyfrzR5u4xTn/yYlhfAkWO9Ocq50d4ixc/DZVttqiM7wxitmuFBC5AtFwh9I77qe8xfsPekyje+6hW/h5TA9/vTD73dxQ2z5SFy5nFvBBgj5HlT6N3ySYp87hFl7W7Jy+D31VW9SR2/lE12/ZMgtV7REVZqqNIG7vhaCxTQ6qszY0muXNMJ3p/er8or1vFWiial4aUmWy8L2GWdPskdeUXK7xTbKlBZqJC1wCpEmmilAKUo5EjSfyjhr+b4zwddZwXCWScW4TpJPOTFFtltJDS/NfLLGGvk/wDtbjruz/8Ajfb+Tnrr433NkhBAgAyDg5RgnrWY31H3XXPkoQvaK12v2YWz01fuW0f1nHEpx6G9uY5ItYLQnGtpXQc6q/xR3XZc9UE+sUc32hHTL7jW9hxMS7n9ZpHhFm73hGRBbbTlE9SqoB2iLsXlJkb2YlYCqTqhtSe4RTp7XDJau9FElfZFWEnYsdoIh978MjtH4yPljVCTuHdE9N5ihZc2NlKpNsnenvMVavx4kkfhSRaLxj6s77vzizX3psq0PiIzuMQ1ggAtNxBm8dyP4o0bH+r7FG85RR5fQ/SsDcf3kwt3vUggtPdkdlUXSLAhd/OdUdiVdwinT3uGyWrtRSHN6X6yjZ9ZQPYTBdS9ivUbbx9qxKWNEJG4d0WoLEUNkstiFmDFPJ9kV6k/nFXncks9qBL3omvqqt66DoV+USXMvZMht4+1RabrkJlGEYEnkDaNOedDHD3U06stvM62hBqmtx6tSfVp0xWbROkxK9DeO2LLZHoIQT1lX8MdjarTbfZHOVnmqa7EYoQAZRKp4i8bqDkmYbNOdSQe9Jiea10MfYZF6amSy6MtkcG4NNp+R0KeVlGTW4ni7ZX7YB60jwjsOxZeCO/VGD2lHmRlqjFJkeo4R1KI+calZZo/RlKk8VvqhnKr5CeYRYpSzBMbPaTPbLXSdQdvzBis9rhEkt6DJ29YrLK3FJ7Ynul7Jle2ftEQEkvkJ5oWg/ZolqbSYi+v6dk+0n94RXr/ABYskp705FwttVZd0ewYtVl4GU6PxEZ1GIa4QAWu43munenuVGlY8mULzmhG9prMM7gP3oLnerFC2/w5BxkXSMRu85RyYc9VtR7T4RQov2k5E1ZeGKFLzn6vLI9mv4Uj5wXXuQQlv78mdheqLy2REJ3bV9ZdcOhKVH+uqKdF+2lLoS1vhpHt4nD5HLjWrldOEnvVDa79lEKK9pJmmSjCEtoSFUolIoobANYjiammUm0zq4akkmhSXlipxKcjiUBkdphsIapJCynpi2c2d9YvI4oZpl26cxSkDvUY7N+Gjg5vnM1WK5IEAGU8MKFS01I2ikf4asK/ukKHWMYizb+KMoMiqbNMtk/hKsSTVKwFpO0KFY43tKlw679dzctZ6qaMj4Qk4LTYX6yE9iin5xs9hz8K+pQ7Sj/YiZgVbnG/VViH3gD3gx0Mt41ImStnCREyC+QIW3fs0LWXjOml0mWj7Se+nziOrtWix0V7KSLRb4rLu83dFq4WacirQ2qIq8grkCIbd+zRYrLxiU4r6Rs7CP3hEVz78WPo+7JF0tUfQue6rui9U3g0UafvozkRgmyewAW25Y+jcPtDujTsfdf1M+895DO85rMo3JHeYSu/bxHUF7JnmKLeSHI0sxdJeaVtSlI6SqM6m/Z1JFyovHBDy9PnS6diO8p8IkufegiK35SZ5ii7khyNrJdwsTTmspSkfeKozqbxCci1UWZwiPrbaxOSbO5I+JSB8oL6WmC+jCzWZP6mmPtKTpHMdXXHEuLXM6pST5D+7xSha31+YwhTh6AaRe7Opa6y9Crez008dRpwIyilibnnPOfcoOgqUr8Sqfdjp7h4xHoYVPqajFclCACu3/sTyuReZAqqmJHvozHXo6YfTlpkmNksoqnB9avlVnIBP0kscCh7B8wnoy6DGb23bZjxF5f2LdhV30vzKdwwoIXKu7MY6igj5xW7Gqe8n6MlvobL7kGqnlEwj7RqvUI6r/yyXVGF/wCOL6Mr0g+AmhNIgtqsYwxJk9WDbyj154Y0KGdCOwiErTi5RcWLTi1Fpl1tJNWnBtSrujRqLMWijTeJIpUi8kJzOuKFvUioYbLtaDctkeTjgJSQa0PzENuJxk44YUotJ5LzNmra/dV3GNGfusox95GdJ0Rgmuz2AC3XOH0SvfPcI1bL4f3M+799EbeNY8pGqiU/OIqzSrpskor2TEDMJoeUIndWGOY1U3nkJNmkov2nUjqTWKMdqL+pO96q+g+vKr6wgeqlPzieu1xokVD4bGzkyKHMaInlVjh7jI03nkJpylMP2joHQkDxilHajjqyxzq56InVpx2kyn1cPYCYh7WniEvoSdmxzJfU0NKiBlHI5Okx1Gl+p4y9nJYH+NOK80aeLTTVvJA+9HS9kUNMdb89/wCDE7Qq6paV5Gk3SsgSkozL60pGLeo5q7SYtTlqk2V4rCwS8NFCAAgAxC9D7th2i48y2lbM0kni1EhJz5QqAaFKjX70TTaqUsPyGLMZ5RUb0Xnfn2kIVK4QlWJK0lZ0ihHm6PCM217P4DcotvPoWqt0qiw8L7kKqdeLgOA8ZgwUoanKlaU0xpupNyzjfGCkqcFHGds5LBZl0EFtJeKgs6Qkig2DRpi1Tso6fFzKtS8erwnlq3QSGyWSorGokZjWBlpgqWUVHwcxaV43LE+QwctaZWjiAyrGRhJoa9VMuuInXqSjo07kiowi9WdiUk7nN4E8apWOmYSRQbtETQso6Vq5kM7yWfDyObQuejAS0pWMaAoih3aISpZR0+HmLTvHq8XIjlzs4pPEcSrFTCVUNad3TEbq12tGncl4dJPXqJSTuc1gTxilY6Z4SKDcMolhYwx4uZDO9lq8PIW/sfL+s51jwh3cafqN77U9CHDUzJLUkNlxCjUEA9By0HdECVS3bSWUWM066TbwxazbBcmVKdmcSAdAGRPQdAEOp28qrcqmw2pXjSSjDckhc+X9ZzrHhEvc6ZD3yp6FWtWznmDxagSjFiSqhodWrQaRSqUp0/D5F2nUjUWVzJWzrHcm3FPPhSEHQNBOyldQienRdaTlPZEFSrGlFRhuyTNz5f1nOseETdzpkPfKnoVOdl3WFpQ4k0QqqdiqkVod9BFCcZU2lLki9CUZpuLHtm2ytqZM0porNDROYArlpodUV7unOun5Z9Ca2lGjjzx6mgXLvAifmOJLXFJSkrWorBGFNK6hSMr/AEx6lvt5mj37wvbcfXYH6WtZc4R9WlaBoHQaVwfNXVHQyXCpqPUyE9csmvRWJQgAIACADPuHFhKrMKikFSHG8J2VVQ06DABRrAP1Zn3BG1Qfs19DGrfEf1HxVEpGGIQZDAYoMhgMcAYPMcGQwGKE3DAY4NwweY4BcBjhchgMcGQwGOEyGDzGYNQYDEYMi4PMUGQwe4oTKDB4TBkAKoMhgph8oM86yxUrfq3QawsCo3DLM7KxmSwqzbNOm3wkkfRN0LvokZVEunMjNaqecs6T/WyK85OUsk8VhYJqGihAAQAYnwv2lNptJpliYcaCmk5JWoCpUrMgQsIuUkhJS0xyVWcs20Hk4HZxTiDnhWtZFRoyMW+5z6lXvcehNSDfFMpQSCUJoabtkXoJwgl0KU3qm31K6LyzR82X/CsxT71VfKP9y33amucjoW1PnQx+E/MwvGrv+kTg0V/Ue/pC0ToaA+6PGF4lw/IOHQXmeh+0z6KR0J8YXVcvyExbo6/5mfSQOqD/AHPoH+3Og1aR/WIHV4Qum46oTVb9D3yW0D+vSOj8oOHX+ZBrofKe/o+e/aQPuwvBr/P+hOJR+U9/Rs5rm6fd/OBUa3z/AKDi0vkPRZczrnFfCPGF4FT5/wBBxqfyHf6Ke/a3OpPjB3efzsTjR+RHYspzXNO/hheBL52Jxl8iPf0cr9oe60+ELwH8zDiL5UdpkD9u90qHhDuE/mYnE/8AVHYlD9q6ekeEKqfqxNfojtLBH6xfSR4Q7S+rGt+iFkZayeenyhyExkg5mzJjj1PsvcUo6FJKgRlQ5iKVW1lObkmW6deMIpNDW2bTtJhGJU88a1Ao65pArtitVoSpJNsnp1lUeEj6as9RLTZOZKE1P3REBMOIAKtfa/DFmloPNuL43HhwBOWDDWtSPWEAGMXtvQzaFosPtJWlISlNF0rUEmuROWcSUfiRGVvhskXJ1tOlaRuKhGw5xXNmUqcn5CC7XYH61HXDONT6jlRn0Ezb0v8AajthO8U+o7u8+gmu8MuPT7D4Q3vNPqKrefQ4N5Jf1lfCYR3dPqO7tPocf2nY9r4YTvlIO6zOTepkal9Q8YTvlP1F7pMTN7GfVX2eMN79T9Re6yPBets6G1nq8YV3sejDukuqPReYamXD1Qd7XysO69ZI9F4VapZ0/wBc0Hen8jDu6+ZHott0/wDxnP66IXvMvkYnAj8yOha7/wCyr+IeELx6nyMODBf1nQtOY/ZVfGPCF4tT5P2Jw4fP+jsWhM/s3/kHhC8Sr8n7E0U/m/R0J2Y/Zx/qD+WDiVPl/f8A8DRD5v0dCbf+xH+oP5YdrqfL+xumHzfo6Ey99kP9QeEOUp/L+xHGPX9CgfXrb/GPCFUpdBHFdRVLm0Uh6Y1og73MqW2hKQTmdAJ0jdFO8TcVhFm1aTeS6WPwuThdYl1SjSQpTbdSpytCQmoBEZzTXNF9NPkzaoQDGv8AiD8+R/73ezAveQPkQAYbBqEJB24RG4oR5pGQ3LqQszd1K3FLLh5RrQJHeTFWdmpScs8yzG5cYpYPUXbZ1qWekeECsqfqJ3qYqm78v6qjzqMPVpTE7xUFU2LL/Z9phVa0l5DXXqdRQWXL/ZJhyoU15CcafU7TIMjQ0jqELwqfRCcSfUUTLtjQ2j4RDtEF5DdUup2EJ9UdQhdhNzoGFyIe4jBkMI8qYMinhXvgyGDkuDaOuEyGDkvo9ZPWITWuoulnPlTfrp6xBrXUXQ+h4Zxv109YhOJHqg0S6AZ1v10/EINceqDRLoHljfrp+IQmuPUNL6AJlPrJ6xDsrqGl9DsPA6D2iD7iYYFcLgQjHT9ek/8Aqt/+1MZ9778S7a+6z6bimWjGv+IZJxSKtVXs9/0R+R6oVbMHyKYu32PWPUY03c0+pnq3mJKvIwPW6h8zDO9wQ7u0xuq9jOpJPSnxhHeR6MXusup0m8SleYyo8xJ7kwx3nSI5WvqLtzs6vzJF08yHT24YTvkugqtV1HSJC2F+bIujnQr+IiE73N+SHd2gLm7duEFXkihTcivQMUN73UfQXu8EVt2fm0r4tZLahkUqThKecHMQ/XXfIbw6SZZbLufaUyMTMzLr3JeTXpGGsQzrVo88kipU2LucHFrDznQOYqPcIo1O0akOcZFqFnTfnER/u9nPSmgOhzxEVZdsdVL8ky7P9V+A/u5dPnTg38hXzXEb7ZXyv8ki7OfVfg7HBp/+lSuZr/dCf6rJ8oftjlYx85DyW4I1K9N34EjvMSRu7ifKmMlb0Y85ik3wYSLGc1PhrceLKuhIi3SjcT5xS/LK0+DHk2/wVe0rLs0q4qRE3MuHQSEgdCUoxHsjQVvtmTwVnU6FmuxwNvu0XNL4hHqChWfkntiOfDW0RycvMtn9ydn/AGsx8SP5Ij2H5OVcCUhqemB95v8AkgDIgvgOk9Uy+P8ATP8ADBhBkbucBjPozjg520HuIgwIM3+BF8f4c+n7zSh2hw90KpNcmI0n5DaX4KLSamGHS408lt1CicSgQlKwTQKG7bA5OXNgopcjcoQUirfu7KziUomWg4lCsSQa5GlNW6ACOa4P7KTok2ukV7zAA+YutII82UYH/bT8xAA+as1hPmtNp5kJHcIAHKUgaBSAD2AAgAIAGFq2LLTKcL7KHB7SRUcx0iFTa5CNJlGtXgeklnEw44wrVTlAdBzHQYmjcSXPcY6aGSLlW5L/AOXtLGBoCiodi8Q7YV1ab5xE0yXmdE3oRlRlz4D4QYosXxo5/SF5v2Vnnwo/mhvDoC6qh7S9DmX0LXwDxh2KC6ieNni7i21Mf5m0sKTpSnGexOEQvFprlEHCT8yQsngfkGzieU4+rXUhIPQnM9JMNlcTfLYFTSLxZlky8unCw0hseykCvOdcQtt8yTGB7CAEABAAQAEABAAQAE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2" name="AutoShape 4" descr="data:image/jpeg;base64,/9j/4AAQSkZJRgABAQAAAQABAAD/2wCEAAkGBxETEhUSExMWFRUXGBkaFxUXFxYfHxcYFhcYHRgYFhgZHSggGx0lHRgXITEhJSkrLi4uFx8zODMtNygtLisBCgoKDg0OGxAQGy0mHyYvLS0vLS0tLS0tLS0tLS0tLS0tLS0tLS0tLS0tLS0tLS0tLS0tLS0tLS0tLS0tLS0tLf/AABEIAMAAxAMBEQACEQEDEQH/xAAcAAABBQEBAQAAAAAAAAAAAAAAAwQFBgcCAQj/xABOEAABAgMEBAkIBgcGBgMAAAABAgMABBEFBhIhMUFRYQcTInGBkaGx0RQyQlJicpLBIyRTgqLhFUNUssLS8BYXMzST4gglc4Ojs0RjZP/EABsBAAEFAQEAAAAAAAAAAAAAAAABAgMEBQYH/8QANhEAAgEDAgMFCAEDBAMAAAAAAAECAwQREiETMVEFFCJBYSMyM1JxgZGh0UKxwRUkNPBDYuH/2gAMAwEAAhEDEQA/ANxgAIACAAgAIACAAgAIACAAgAIAKRffhJlZGrafppj7NJySf/sVq5tMAFeuZwvocVxM8lLKieS6muA11LBzTz5jmgaa5hzNSZmW15pWlXuqB7oAFoACAAgAIACAAgAIACAAgAIACAAgAIACAAgAIACAAgARmppttJW4tKEjSpRAA6TB9AKFbnC3JNHAwlcyvQMOSa+8RU9AMTxt5Pd7EbqLyIG0b1W642XihuSZHpuUHNQrzJ+7DtFKPN5EzNmazt4J6ZUUqmXlj31AU5hQCBZm8U0D8O8meSlmhGZ5StsWqNtGG73ZBUquXIWmJRKxRQ5jrES1KUai3GQm4vYilyqmTX0dqcsvkYoyjUo890WVKM/qaJdazZp5GOQtc4hpYdKkqTuIKlJPOMoY7il/Uh6py/pZPqvBeGTzflkzKBpUkV6aoz/DCqFKfJ4EzJcyZsHhYkXzhexSy9BC80198fMCGyoTW63FVRMvbD6FpCkKCknQpJBB5iIhHikABAAQAEABAAQAEABAAQAEABAAQAeE0gAzy9XCchtfk8i35S+cqpqUpO6mazzZb4mhRbWZbIZKfQgRcubm1B+1pkpGlLCMzzD0UdAJ3wyvfUbdDqdvOqwta9tn2WC3JS7Zepp0qH/UXq5tMZ8bmvcvMViPV/4RZdKnR57vojPbUnZufWHZtxSqeanUmvqp1c+mNahaNrMuRSqV+gohtKBkAAI0FGMFtyKjbkyNnLU1I+LwinWu/KH5LEKHnIbyloqTkrlDtHMYipXUo890PnRT5Eyy6lYqk1Gv8xGjGcZrKKjTi8MaOyJSoOMqKFjRTLqPyipXsozWy+xYp3Di/wDJcLrcIziDxUwotqHpjzT7ydXPojnq9nVovNFv6GtSuKdXaovuXWeMpOD61LocqMnm8lUOvENPXDKHatSDxNf9+g+r2fGSzBkE3dWdkiX7JmS83pUwqmLpT5quegMbVK7o3C3M2dCdJllulwmsvq4iaT5NMA0IVXCo7KmhSdx64dOi47x3Q2M87Mv8QjwgAIACAAgAIACAAgAIACABtaM+0w2p11YQhIqVGFSb2QGSz9sz1uOLZlasSSTy3VV5Q9vb7gPPFjTCitU+ZFlz2ROyjMjZTJ4rCnKi5hdMStydnMIwbntSpWnw6Cz6mjSs4wWqoZzeK/MxNKU3KhSEHS4fOVvr6I7YltOy8y1VPFL9IZXvVFYjsiDk7NSjM8pW3wjpKVvGHPdmTOs5fQUnJxDYzzOz+tEPq1o01vzGwg58iJmePcOaFgahhVTpqO2MqpcOo+a+mS9Ci4+T+oouxXw4lsoNTTMCoodJqNkOdtUU1Fok0vOBS07DcbdDaApwGmFWHTtB1CHVbaUJ6VuEoNPA3ckn2VkYVYh6oJHWBSI5OVCeG0n9RsqbezRISloAnA4MCxqNR2HRGhRuoz2ZTqUZR5DualELFFDmOsRNUpRmtyGFRx5Cdm2tMyOQ+kZOlBrTo9U9kYd72ap7v8/yalteuOy/H8GhXft9qYGNlZStOZSclJ8RHO1aNS3ll/lGzCrCtHH6JW2JCUtBOCaSG3aURMJAqNyxrH9ZRqWfari9NT8lG5sPOBF2XeOdsZ1MrP1dllZNvJqaDak6xo5JzGqNtwjVWqHMzcuOzNak5pDqEuNqC0KFUqBqCN0VmsEgtAAQAEABAAQAEABAA3tCdbZbU66oJQgEqUdQEKll4QGPqMxb8wVrKmJBlXSo9xWfw1iec4W0NUnuRqLqvCHd6b8ysk2JWWQDgFEtJNADtcUNe7TGDNVr6WX4YftmjFwt11l/YzeYEzOucbMqPsp2A6kj0e+Nq1sI0o4Swv2zOr3bm+r/AESLcjhTlRIEaPEhBdCponNjVLT76+Kl0FROlWwbdw3mKFz2nCC2eF1/gt0bGUuZeLr3IYliHH1B57TU+ag+yDpO8xyt32jUrbQ2X7ZtULRQ3e7HNpT8wVONldEnIAAHkHRQ6dFY1ezOz7KvTjUbepc/qFRzTaI7izHV8eJDpZ7xZhO8RDQxeXm320lDa6AnIUB5R2E6oxr+xs6kpXFVvlvgdFzW0R9eK70tOoHGgJdAycRpB/iFdRjk7e7nQfh3j0ZYqW6qLdbmdT1kzUkrC4OMbPmrToPgdxjp7TtWM1/h80Y1xYtMcstBYqk1GsU7414XMJrZlCVCceZGzVkqSoOMkoWMxTLqOqIK1rGovD+CSnXlB+L8k9YV9OVxU2MCtHGavvjVzjKOauuzXHLp/j+Dct75S9/8l/YmmnWjLzCQ7LrHSnYpBiGzvZ28sS5f2Jbi1jVWY8/7kDIzb9gzAQtRekHzVKx6O8agoVzGvSI6dONxHVHmYbzTeGbFKzCHEJcQoKSoApUNBB0ERW5cyUVgAIACAAgAIAAwAYlfi8CbSmfJw8GZFg1ddJyUQaVA9I5EJG2pi1BKnHU+ZE/E8IhLfvs4+lMnZzZYlWxQHQpY9ZR9GvXnFR27rzy98fgm4ypR22IaQslDeZ5SttNHMPnGpSt1DfmzOnXctvIlmHEjImp2eMVb25VNY8yzaUNbySaZdokB51LYoDhJANDooD3xzda5q1N0s/2N2FGnDZvBNSFtSLYCG3mhuxjM798Z86NeW8ossKdJbJokJhdEqUVBNASVHQMtJirFZklgtvaJCsWlLuKwoeQtR1BVSaRv0ajpR2i4r6FPXCTxnLO5ucZaIDjiUYq0CjStKVp1jribvM5cssG4R2bE02pLFJWHm8IIBOIZE6AYZx6mcYYmunjOTuXnGHK4HEKw0JooZbCdmjTCTuHpxNPAqcJcmLM29KjIzLRPvjvjIq285SzCDSJoV4JYckOlWlLlorU42WjkVFQwndzxEqVVSwk8hKcGs5WCurZlFK+rvIJOhAUK8w280aMKtanvNNepVlTpT2i0NJgUyVkdu3wjcs79S2kZN1Z43RGTtnocyUOY6xGzKEaq3MpSlTewzkZ+akDl9IzrSa0/2nsjGvezVLd/n+TUtb5rZfj+DSLuW/KTzKpZ3NpYzQqmJpWpaenWIzLedSznpn7r8/IvVowuI6o8+hzcq03bKnDZk0qrKzVhzUCo5EeyrRTUeeN+olUjriZUW4vSzXIrEoQAEABAAQAZjwsX/aZZXKS7gU+vkrKT/hp11I9I6KQ6LSeWI90Y1LWSSMbpwIGdNvhFlUpS8VV4RXlVUfDBZZNS6QE6A22M9hO87O+LcMJZ5IrSy31Y0E64+sMyqCpR17tu4bzFO5vowWc4XUs0bRye+76F6u1dNMuMbquMdOn1U83rHfHIXd66r8Oy/bOit7dU1vzKlwwqYJaApx4PK28WQaV3Vi52Sp4fy/5IL/Tt1/wZ9N+ajzfN9E5j341482Z78i+3svKgWezLMlWJbacddKUBIyVvV3Rk2to+8SqS8nt9TRuLhcGMIlGdl3JdbawU4uStJSa70mNRSU019jPcXBpl4vjbMrNSCF1TxxphTrSQU8YOr5RSt6U6dVry/wC4L1xVhUpJ+f8A3JTDL8UEOApcQ4mihqSvWlWwjIiLmrU2uTRSxpw+eSfsaysVlTDzaau4sJIrUtjCVCKtWtpuYwfLH7LFOnmhKS5/4G13zZolXDMpUp7EQEpripTIp1DXph1fvDqpU+Q2lwVTevmIW6ynyVhbCXuIxuCrlPPOHPk5aMhzGH0ZPiyU8atuXT7jaqXDi45xvz6iN4DKJRLeTE4wirpzrj5NOkGujdC0eK3Lics7fQSrw0o6Ofma6xZhflWuOqHi2nEqmeKnpDXGA63Dqy0e7k2FT101q54KPaJmJNzA6mqD5p1H3T8jHT2F+pR23XTzRg3lo1LfYkJWZQ4mqTUaxs5xG3CcaiyjKlCUHuR03Y9FcYwcCxmADTqOqKlezjNPT+CxRunF7/kkp29KZuW8lnk4H2QSxMU07W3BqBoKKFRWKlBcB6fItVHxPEa1wV3q8tlcCzV5miV7VJPmL6aEc4ha0NLyuTEhLKLtEQ8IAGNsWuxKtl19xLaBrUdJ2AazuEAGKXr4S5qeUpiSSplnQXNC1g7T6A3DOJIU5TeIjZzUFllPbZalyEgca8dAGo/Lvi2owpbc5FZuVT0Qo+8GzjeONz0WxoT/AFthZTUPFU3fToNUHLaGy6jSXcTMufWHwy2NgJ6EjbvMZ1zc1ZbqOfTyLtCjTjzeDQLIvBZUsjAy4EjWcKqq3qNM456tbXVaWqaNanWoQWIsfC+EirQ8OpXhEMrCuv6SaNzS6jedmbNfIU5xayBQFSSTSFhC5prEcoVyoz3lhiAl7KGYba+D8odquur/ACGLfohWbcs11VVpbWqlKlOoaBohsI3MFiLaFk6Enl4OHUWYoJCm2iEiiRh0DYIVd6XJv8g+A+aRzxdmYcAbaCa1pg1kUro05Dqhc3Wc5f5ExQxjCO2jZyUKbwt4VGqk4MiRoqKQku8OWrfIq4KWNhaRtCRZTgaKEJrUhIIz2w2dKvUeZZY6E6MFiOw2X+iyrGW2idZwflD13pLGX+Rv+3bzhD1dryRRxZUgopTDhypspSkRKhXT1b5HurSax5DNj9FoIWltpJGg4O7KJH3qSw2/yMXAW6SHTt6pNOl3sMMjZVpcojndUlzYym7z2e4koWtKknSCk+ETws7mDzFbkM7mhJYkyh2q0w0vHKP4h6pBqndU+cI27atWXvrD69TKr06T915XQkLLtxKuS5RKtuo+EbFK5U9pbMzKlBx3iSM9IIdFFDmOscxiepSjNYZDCpKD2GVg2hM2VMeUNpDiKFKhUgKSdSqVod+cZ9WhOmuqL1OrGf1N4ujfOUtBFWVUWBymVUxJ6NY3iK5MWOAD5t4RG3jajjc66pSEklo6AG1ZpCRq2E6TSJKai5eN7DKjko+HmQzlolX0UuMCBpXooNp2d8WHVz4aey6kCppeKe7GflqWgUs5qPnOnSfdGoRFxFT2h+STQ5vMvwSLF1XVs8bjGIjEEEGp51V0nmiRWc5R1Z3I3dRjLTjYYWTZKn0qKVpThIBBrr5oio27qLKZLVqqm8NDqZu04hCllxFEipyVEkrOUU3kjjcxbSwd3fu7x6C4pZQK0TQVqRpPNBQteJHLYVrnhy0pCLEk7x6pfGAoVzNaGmzriDumajh5k3ecQ1kkbAf+1R+KJf8ATX1RH39dGMpKTcXM+TlejzlDYBqrzxFCzTqaCSd0409aHN55Ay4StClFKiQQdIIFRD7mzhSSaGW93KrlM6bsJ8gEOozAPpa4VdnNrOUI75LyZ1/Z9/7VH4oX/TX1Qnf49GMGJFxUyJcr95Q1ClTQGI1aJ1OGSSusU9Y8vLZnk6UrQpRSTQhWkHUQYfc2UKa1RGW93Ko8PmeMWA+pIUHUUIB9LXAuz8rOwrvUnjDGtryDrCAtTiSCaUFdm+GVbPhLLHU7riPCHbd1FLZ4wufSFOIIplorQnbFiNl4M53IJXnjxjYirHsZUwFFK0pwkAg11jLRzRDSoOplpktWsqfNDuaus42hSy4iiQSfO1RJK1kllsjjdRbwkJ2LdxcwgrxhCa0FRWpGnXohtG1dSOc7Dq1yqcsYycsWk7LLLTgxBJoRXR7p+UOhWnRlpluJKlGqtSLPKTTbqaoNRrGzcRGhTqRqLwlKcZQe5X7dYDDrbkuVIeJ5IQaEHVhpoJJAprihdUowaaLttUlJPJ9N2I28mXaD6sboQnjFUAqqmeQioWTNeHi72NhudQOUzVLm9tZFD91XYowAZfdywnJqaYlVhTSHCDoocFKldDpqBkTEuJOOfJDNk/UunCVYEvLyOGXbCUodTzqyKaqVpJzjCtrl1LySztv+jSq0lGgupzZLmJlo7UJ7o7Sk8wTOVqrE2jPUTbku44lBpyiDl6pNIyOLKlKSia2iNSKbOn7bfWkpUoUIochBK6qNYYKhBPKLXcldZamxavH5xoWTzTKN4sTIK8j62pxS0GhwjtFIqXMnTrakWbdKdLDGovFM+sPhEM73U6j+7Ux5dSYUubxqNVKSqvZElrNyrZZHcx00sIl79D6BPvjuMWb1ez+5BZPxv6FbbvBMJAAUKAUHJGgRRV3USwmXHbU3vg6/tHM+sPhEHe6vUTu1PoPLqPKcnCtWZKVE9gia1k51dT6EVylGlpRLX6P0CRtWO4xPffDIbL339CtNW/MJASFCgFByRoEUld1EsFx28G8je0bTdeASs1ANRlTMw2dadRYkOhShTeUaYrkoPsp7hG1yiY63kZlZtqOsg4CBioTUA6K+MYlOvKn7ps1KUZ8xxNW6+4koUoUVkeSIfK6qSWGMjQhF5SLpdVukq3vBPWTGlbLFJGdcvNRkdYTaXbSexJCkhKgQdGpOcc92xUay11NzsynlJPoKWnc5xKw5JGij+q+SSdI3GKtn2k9SjPn1/ks3VisNx5dBzwYWcqbtUKmBhVLpxltQIOJJokUOihNeqNepNzeqRnQgoLCPoSIx5w8ylYKVJCgdIIBB5wYAMqu8rjrfnntIYQoDdSiR3GJa8uHb5+4yC1VMHXCExis9/wBkBXUQY5Ls6X+4i+ptXKzSaKpdZzFKt7qjqJj0C2eaSORuVioyrzkkhU66hVaEk5bSAYpulGVdxkXVUaoqSHDlgs0NMWjb+UTuzp4I1czH1wV/RODYsHrT+UJYvwteoy+95MZ3tYBm2wdCkpB6yIjuYp1op+ZJbNqk8eR0LBY9rriXudMb3mYlYjCW54JTWlDp3piKlBQuMIfVk5UMsmL7f5bmWmJ71ezK9n8QhpKw2VtoUSqqgCc4ihawlFMnncTjJpCwu+xtV1/lDu5wGu5mcXUYCZxxKdCUqA6xDLaKjWkkOuW3STY9v8qjTfvnsSYffvwIjsl4mNW7vMkA8vQNf5QitKeB7uZkbadmobdaQivKIrU19ICK9WjGE4qPmTU6kpwk2Xu110ZdPsK7o06rxBmbSWZoo9i2O263iUVA1IFCNA6IzqFtGccs0K1eUZYRzbdktsthSSokmmZGihOyC4oQpxyhaNaVSWGXqym8LLadiE90aVNYgl6GbUeZtkLwdt8Y/NOkgDLM+0tZy6hHIdrSzj6s6js5Yz9EXhJCSFBVSCDo2HfGIvC8mp7ywDygzeRtYyEw0OtSD/KI7SL1UMnNtYmatEA8IAMe4LziftV7atI+Jx0wnaksWv2FtFmr9yfvGxjlX0bW19iSY4+2zGrF+pt1N4NGZ3EdrLkbFntAMei2b8DXqchd++n6Efbowz6T6wHaCIjqbXCZLSeaDQ/4zVFzJWGlwzRT6NmHsKhFOy2ckWLzdRYX2yel1c/YpJ+cF5tOLC03hJD3HFzJXIuUP/MEbx/CYpt/7lFl/wDHZOXxT9VVuKe+Jrv4TILX4iIuyXBxKPdELQfs0PrLxsecYNsTZRFgY3RNZp87j+9FG2+LJlm5+FEUv+eSyN6u4Q6+5RQ2yW8h2k5CLiIGREyMU6wnYU95PyijV3rxRap7UZMst5lUlnfdp1mLVw8U5FS3XtEQdgCjKd9T2xHarFNE9w/GxledRVxSNpPbQfOIbzfTEltfNl3mFYG1H1UnsEX5eGJnreREcGbR4hxdDylgfCn844btN5nFeh2FisRb9S2qQdh6ozMMv5Er3uYbTsh3WpKAfjA7lR2Nm82/2RzdwsVfua/DBQgAx7gk0WmNfGI/edhva/8Axn9B1n8VFucRUEbQR1xxcZNNG7hGMXIXgD6D6JHZiB7o9EspZT+zOSvIbr8HF8uS+wvaO5Q8YW62qRYWu8JIVrF0hEroqpMvJ2g9ivzinbbVpImuVmlFi1/U8lpWxSh1gH5Qt7yixtlzaPArKsWlyI2txiyfrzR5u4xTn/yYlhfAkWO9Ocq50d4ixc/DZVttqiM7wxitmuFBC5AtFwh9I77qe8xfsPekyje+6hW/h5TA9/vTD73dxQ2z5SFy5nFvBBgj5HlT6N3ySYp87hFl7W7Jy+D31VW9SR2/lE12/ZMgtV7REVZqqNIG7vhaCxTQ6qszY0muXNMJ3p/er8or1vFWiial4aUmWy8L2GWdPskdeUXK7xTbKlBZqJC1wCpEmmilAKUo5EjSfyjhr+b4zwddZwXCWScW4TpJPOTFFtltJDS/NfLLGGvk/wDtbjruz/8Ajfb+Tnrr433NkhBAgAyDg5RgnrWY31H3XXPkoQvaK12v2YWz01fuW0f1nHEpx6G9uY5ItYLQnGtpXQc6q/xR3XZc9UE+sUc32hHTL7jW9hxMS7n9ZpHhFm73hGRBbbTlE9SqoB2iLsXlJkb2YlYCqTqhtSe4RTp7XDJau9FElfZFWEnYsdoIh978MjtH4yPljVCTuHdE9N5ihZc2NlKpNsnenvMVavx4kkfhSRaLxj6s77vzizX3psq0PiIzuMQ1ggAtNxBm8dyP4o0bH+r7FG85RR5fQ/SsDcf3kwt3vUggtPdkdlUXSLAhd/OdUdiVdwinT3uGyWrtRSHN6X6yjZ9ZQPYTBdS9ivUbbx9qxKWNEJG4d0WoLEUNkstiFmDFPJ9kV6k/nFXncks9qBL3omvqqt66DoV+USXMvZMht4+1RabrkJlGEYEnkDaNOedDHD3U06stvM62hBqmtx6tSfVp0xWbROkxK9DeO2LLZHoIQT1lX8MdjarTbfZHOVnmqa7EYoQAZRKp4i8bqDkmYbNOdSQe9Jiea10MfYZF6amSy6MtkcG4NNp+R0KeVlGTW4ni7ZX7YB60jwjsOxZeCO/VGD2lHmRlqjFJkeo4R1KI+calZZo/RlKk8VvqhnKr5CeYRYpSzBMbPaTPbLXSdQdvzBis9rhEkt6DJ29YrLK3FJ7Ynul7Jle2ftEQEkvkJ5oWg/ZolqbSYi+v6dk+0n94RXr/ABYskp705FwttVZd0ewYtVl4GU6PxEZ1GIa4QAWu43munenuVGlY8mULzmhG9prMM7gP3oLnerFC2/w5BxkXSMRu85RyYc9VtR7T4RQov2k5E1ZeGKFLzn6vLI9mv4Uj5wXXuQQlv78mdheqLy2REJ3bV9ZdcOhKVH+uqKdF+2lLoS1vhpHt4nD5HLjWrldOEnvVDa79lEKK9pJmmSjCEtoSFUolIoobANYjiammUm0zq4akkmhSXlipxKcjiUBkdphsIapJCynpi2c2d9YvI4oZpl26cxSkDvUY7N+Gjg5vnM1WK5IEAGU8MKFS01I2ikf4asK/ukKHWMYizb+KMoMiqbNMtk/hKsSTVKwFpO0KFY43tKlw679dzctZ6qaMj4Qk4LTYX6yE9iin5xs9hz8K+pQ7Sj/YiZgVbnG/VViH3gD3gx0Mt41ImStnCREyC+QIW3fs0LWXjOml0mWj7Se+nziOrtWix0V7KSLRb4rLu83dFq4WacirQ2qIq8grkCIbd+zRYrLxiU4r6Rs7CP3hEVz78WPo+7JF0tUfQue6rui9U3g0UafvozkRgmyewAW25Y+jcPtDujTsfdf1M+895DO85rMo3JHeYSu/bxHUF7JnmKLeSHI0sxdJeaVtSlI6SqM6m/Z1JFyovHBDy9PnS6diO8p8IkufegiK35SZ5ii7khyNrJdwsTTmspSkfeKozqbxCci1UWZwiPrbaxOSbO5I+JSB8oL6WmC+jCzWZP6mmPtKTpHMdXXHEuLXM6pST5D+7xSha31+YwhTh6AaRe7Opa6y9Crez008dRpwIyilibnnPOfcoOgqUr8Sqfdjp7h4xHoYVPqajFclCACu3/sTyuReZAqqmJHvozHXo6YfTlpkmNksoqnB9avlVnIBP0kscCh7B8wnoy6DGb23bZjxF5f2LdhV30vzKdwwoIXKu7MY6igj5xW7Gqe8n6MlvobL7kGqnlEwj7RqvUI6r/yyXVGF/wCOL6Mr0g+AmhNIgtqsYwxJk9WDbyj154Y0KGdCOwiErTi5RcWLTi1Fpl1tJNWnBtSrujRqLMWijTeJIpUi8kJzOuKFvUioYbLtaDctkeTjgJSQa0PzENuJxk44YUotJ5LzNmra/dV3GNGfusox95GdJ0Rgmuz2AC3XOH0SvfPcI1bL4f3M+799EbeNY8pGqiU/OIqzSrpskor2TEDMJoeUIndWGOY1U3nkJNmkov2nUjqTWKMdqL+pO96q+g+vKr6wgeqlPzieu1xokVD4bGzkyKHMaInlVjh7jI03nkJpylMP2joHQkDxilHajjqyxzq56InVpx2kyn1cPYCYh7WniEvoSdmxzJfU0NKiBlHI5Okx1Gl+p4y9nJYH+NOK80aeLTTVvJA+9HS9kUNMdb89/wCDE7Qq6paV5Gk3SsgSkozL60pGLeo5q7SYtTlqk2V4rCwS8NFCAAgAxC9D7th2i48y2lbM0kni1EhJz5QqAaFKjX70TTaqUsPyGLMZ5RUb0Xnfn2kIVK4QlWJK0lZ0ihHm6PCM217P4DcotvPoWqt0qiw8L7kKqdeLgOA8ZgwUoanKlaU0xpupNyzjfGCkqcFHGds5LBZl0EFtJeKgs6Qkig2DRpi1Tso6fFzKtS8erwnlq3QSGyWSorGokZjWBlpgqWUVHwcxaV43LE+QwctaZWjiAyrGRhJoa9VMuuInXqSjo07kiowi9WdiUk7nN4E8apWOmYSRQbtETQso6Vq5kM7yWfDyObQuejAS0pWMaAoih3aISpZR0+HmLTvHq8XIjlzs4pPEcSrFTCVUNad3TEbq12tGncl4dJPXqJSTuc1gTxilY6Z4SKDcMolhYwx4uZDO9lq8PIW/sfL+s51jwh3cafqN77U9CHDUzJLUkNlxCjUEA9By0HdECVS3bSWUWM066TbwxazbBcmVKdmcSAdAGRPQdAEOp28qrcqmw2pXjSSjDckhc+X9ZzrHhEvc6ZD3yp6FWtWznmDxagSjFiSqhodWrQaRSqUp0/D5F2nUjUWVzJWzrHcm3FPPhSEHQNBOyldQienRdaTlPZEFSrGlFRhuyTNz5f1nOseETdzpkPfKnoVOdl3WFpQ4k0QqqdiqkVod9BFCcZU2lLki9CUZpuLHtm2ytqZM0porNDROYArlpodUV7unOun5Z9Ca2lGjjzx6mgXLvAifmOJLXFJSkrWorBGFNK6hSMr/AEx6lvt5mj37wvbcfXYH6WtZc4R9WlaBoHQaVwfNXVHQyXCpqPUyE9csmvRWJQgAIACADPuHFhKrMKikFSHG8J2VVQ06DABRrAP1Zn3BG1Qfs19DGrfEf1HxVEpGGIQZDAYoMhgMcAYPMcGQwGKE3DAY4NwweY4BcBjhchgMcGQwGOEyGDzGYNQYDEYMi4PMUGQwe4oTKDB4TBkAKoMhgph8oM86yxUrfq3QawsCo3DLM7KxmSwqzbNOm3wkkfRN0LvokZVEunMjNaqecs6T/WyK85OUsk8VhYJqGihAAQAYnwv2lNptJpliYcaCmk5JWoCpUrMgQsIuUkhJS0xyVWcs20Hk4HZxTiDnhWtZFRoyMW+5z6lXvcehNSDfFMpQSCUJoabtkXoJwgl0KU3qm31K6LyzR82X/CsxT71VfKP9y33amucjoW1PnQx+E/MwvGrv+kTg0V/Ue/pC0ToaA+6PGF4lw/IOHQXmeh+0z6KR0J8YXVcvyExbo6/5mfSQOqD/AHPoH+3Og1aR/WIHV4Qum46oTVb9D3yW0D+vSOj8oOHX+ZBrofKe/o+e/aQPuwvBr/P+hOJR+U9/Rs5rm6fd/OBUa3z/AKDi0vkPRZczrnFfCPGF4FT5/wBBxqfyHf6Ke/a3OpPjB3efzsTjR+RHYspzXNO/hheBL52Jxl8iPf0cr9oe60+ELwH8zDiL5UdpkD9u90qHhDuE/mYnE/8AVHYlD9q6ekeEKqfqxNfojtLBH6xfSR4Q7S+rGt+iFkZayeenyhyExkg5mzJjj1PsvcUo6FJKgRlQ5iKVW1lObkmW6deMIpNDW2bTtJhGJU88a1Ao65pArtitVoSpJNsnp1lUeEj6as9RLTZOZKE1P3REBMOIAKtfa/DFmloPNuL43HhwBOWDDWtSPWEAGMXtvQzaFosPtJWlISlNF0rUEmuROWcSUfiRGVvhskXJ1tOlaRuKhGw5xXNmUqcn5CC7XYH61HXDONT6jlRn0Ezb0v8AajthO8U+o7u8+gmu8MuPT7D4Q3vNPqKrefQ4N5Jf1lfCYR3dPqO7tPocf2nY9r4YTvlIO6zOTepkal9Q8YTvlP1F7pMTN7GfVX2eMN79T9Re6yPBets6G1nq8YV3sejDukuqPReYamXD1Qd7XysO69ZI9F4VapZ0/wBc0Hen8jDu6+ZHott0/wDxnP66IXvMvkYnAj8yOha7/wCyr+IeELx6nyMODBf1nQtOY/ZVfGPCF4tT5P2Jw4fP+jsWhM/s3/kHhC8Sr8n7E0U/m/R0J2Y/Zx/qD+WDiVPl/f8A8DRD5v0dCbf+xH+oP5YdrqfL+xumHzfo6Ey99kP9QeEOUp/L+xHGPX9CgfXrb/GPCFUpdBHFdRVLm0Uh6Y1og73MqW2hKQTmdAJ0jdFO8TcVhFm1aTeS6WPwuThdYl1SjSQpTbdSpytCQmoBEZzTXNF9NPkzaoQDGv8AiD8+R/73ezAveQPkQAYbBqEJB24RG4oR5pGQ3LqQszd1K3FLLh5RrQJHeTFWdmpScs8yzG5cYpYPUXbZ1qWekeECsqfqJ3qYqm78v6qjzqMPVpTE7xUFU2LL/Z9phVa0l5DXXqdRQWXL/ZJhyoU15CcafU7TIMjQ0jqELwqfRCcSfUUTLtjQ2j4RDtEF5DdUup2EJ9UdQhdhNzoGFyIe4jBkMI8qYMinhXvgyGDkuDaOuEyGDkvo9ZPWITWuoulnPlTfrp6xBrXUXQ+h4Zxv109YhOJHqg0S6AZ1v10/EINceqDRLoHljfrp+IQmuPUNL6AJlPrJ6xDsrqGl9DsPA6D2iD7iYYFcLgQjHT9ek/8Aqt/+1MZ9778S7a+6z6bimWjGv+IZJxSKtVXs9/0R+R6oVbMHyKYu32PWPUY03c0+pnq3mJKvIwPW6h8zDO9wQ7u0xuq9jOpJPSnxhHeR6MXusup0m8SleYyo8xJ7kwx3nSI5WvqLtzs6vzJF08yHT24YTvkugqtV1HSJC2F+bIujnQr+IiE73N+SHd2gLm7duEFXkihTcivQMUN73UfQXu8EVt2fm0r4tZLahkUqThKecHMQ/XXfIbw6SZZbLufaUyMTMzLr3JeTXpGGsQzrVo88kipU2LucHFrDznQOYqPcIo1O0akOcZFqFnTfnER/u9nPSmgOhzxEVZdsdVL8ky7P9V+A/u5dPnTg38hXzXEb7ZXyv8ki7OfVfg7HBp/+lSuZr/dCf6rJ8oftjlYx85DyW4I1K9N34EjvMSRu7ifKmMlb0Y85ik3wYSLGc1PhrceLKuhIi3SjcT5xS/LK0+DHk2/wVe0rLs0q4qRE3MuHQSEgdCUoxHsjQVvtmTwVnU6FmuxwNvu0XNL4hHqChWfkntiOfDW0RycvMtn9ydn/AGsx8SP5Ij2H5OVcCUhqemB95v8AkgDIgvgOk9Uy+P8ATP8ADBhBkbucBjPozjg520HuIgwIM3+BF8f4c+n7zSh2hw90KpNcmI0n5DaX4KLSamGHS408lt1CicSgQlKwTQKG7bA5OXNgopcjcoQUirfu7KziUomWg4lCsSQa5GlNW6ACOa4P7KTok2ukV7zAA+YutII82UYH/bT8xAA+as1hPmtNp5kJHcIAHKUgaBSAD2AAgAIAGFq2LLTKcL7KHB7SRUcx0iFTa5CNJlGtXgeklnEw44wrVTlAdBzHQYmjcSXPcY6aGSLlW5L/AOXtLGBoCiodi8Q7YV1ab5xE0yXmdE3oRlRlz4D4QYosXxo5/SF5v2Vnnwo/mhvDoC6qh7S9DmX0LXwDxh2KC6ieNni7i21Mf5m0sKTpSnGexOEQvFprlEHCT8yQsngfkGzieU4+rXUhIPQnM9JMNlcTfLYFTSLxZlky8unCw0hseykCvOdcQtt8yTGB7CAEABAAQAEABAAQAEA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3" name="AutoShape 6" descr="data:image/jpeg;base64,/9j/4AAQSkZJRgABAQAAAQABAAD/2wCEAAkGBxETEhUSExMWFRUXGBkaFxUXFxYfHxcYFhcYHRgYFhgZHSggGx0lHRgXITEhJSkrLi4uFx8zODMtNygtLisBCgoKDg0OGxAQGy0mHyYvLS0vLS0tLS0tLS0tLS0tLS0tLS0tLS0tLS0tLS0tLS0tLS0tLS0tLS0tLS0tLS0tLf/AABEIAMAAxAMBEQACEQEDEQH/xAAcAAABBQEBAQAAAAAAAAAAAAAAAwQFBgcCAQj/xABOEAABAgMEBAkIBgcGBgMAAAABAgMABBEFBhIhMUFRYQcTInGBkaGx0RQyQlJicpLBIyRTgqLhFUNUssLS8BYXMzST4gglc4Ojs0RjZP/EABsBAAEFAQEAAAAAAAAAAAAAAAABAgMEBQYH/8QANhEAAgEDAgMFCAEDBAMAAAAAAAECAwQREiETMVEFFCJBYSMyM1JxgZGh0UKxwRUkNPBDYuH/2gAMAwEAAhEDEQA/ANxgAIACAAgAIACAAgAIACAAgAIAKRffhJlZGrafppj7NJySf/sVq5tMAFeuZwvocVxM8lLKieS6muA11LBzTz5jmgaa5hzNSZmW15pWlXuqB7oAFoACAAgAIACAAgAIACAAgAIACAAgAIACAAgAIACAAgARmppttJW4tKEjSpRAA6TB9AKFbnC3JNHAwlcyvQMOSa+8RU9AMTxt5Pd7EbqLyIG0b1W642XihuSZHpuUHNQrzJ+7DtFKPN5EzNmazt4J6ZUUqmXlj31AU5hQCBZm8U0D8O8meSlmhGZ5StsWqNtGG73ZBUquXIWmJRKxRQ5jrES1KUai3GQm4vYilyqmTX0dqcsvkYoyjUo890WVKM/qaJdazZp5GOQtc4hpYdKkqTuIKlJPOMoY7il/Uh6py/pZPqvBeGTzflkzKBpUkV6aoz/DCqFKfJ4EzJcyZsHhYkXzhexSy9BC80198fMCGyoTW63FVRMvbD6FpCkKCknQpJBB5iIhHikABAAQAEABAAQAEABAAQAEABAAQAeE0gAzy9XCchtfk8i35S+cqpqUpO6mazzZb4mhRbWZbIZKfQgRcubm1B+1pkpGlLCMzzD0UdAJ3wyvfUbdDqdvOqwta9tn2WC3JS7Zepp0qH/UXq5tMZ8bmvcvMViPV/4RZdKnR57vojPbUnZufWHZtxSqeanUmvqp1c+mNahaNrMuRSqV+gohtKBkAAI0FGMFtyKjbkyNnLU1I+LwinWu/KH5LEKHnIbyloqTkrlDtHMYipXUo890PnRT5Eyy6lYqk1Gv8xGjGcZrKKjTi8MaOyJSoOMqKFjRTLqPyipXsozWy+xYp3Di/wDJcLrcIziDxUwotqHpjzT7ydXPojnq9nVovNFv6GtSuKdXaovuXWeMpOD61LocqMnm8lUOvENPXDKHatSDxNf9+g+r2fGSzBkE3dWdkiX7JmS83pUwqmLpT5quegMbVK7o3C3M2dCdJllulwmsvq4iaT5NMA0IVXCo7KmhSdx64dOi47x3Q2M87Mv8QjwgAIACAAgAIACAAgAIACABtaM+0w2p11YQhIqVGFSb2QGSz9sz1uOLZlasSSTy3VV5Q9vb7gPPFjTCitU+ZFlz2ROyjMjZTJ4rCnKi5hdMStydnMIwbntSpWnw6Cz6mjSs4wWqoZzeK/MxNKU3KhSEHS4fOVvr6I7YltOy8y1VPFL9IZXvVFYjsiDk7NSjM8pW3wjpKVvGHPdmTOs5fQUnJxDYzzOz+tEPq1o01vzGwg58iJmePcOaFgahhVTpqO2MqpcOo+a+mS9Ci4+T+oouxXw4lsoNTTMCoodJqNkOdtUU1Fok0vOBS07DcbdDaApwGmFWHTtB1CHVbaUJ6VuEoNPA3ckn2VkYVYh6oJHWBSI5OVCeG0n9RsqbezRISloAnA4MCxqNR2HRGhRuoz2ZTqUZR5DualELFFDmOsRNUpRmtyGFRx5Cdm2tMyOQ+kZOlBrTo9U9kYd72ap7v8/yalteuOy/H8GhXft9qYGNlZStOZSclJ8RHO1aNS3ll/lGzCrCtHH6JW2JCUtBOCaSG3aURMJAqNyxrH9ZRqWfari9NT8lG5sPOBF2XeOdsZ1MrP1dllZNvJqaDak6xo5JzGqNtwjVWqHMzcuOzNak5pDqEuNqC0KFUqBqCN0VmsEgtAAQAEABAAQAEABAA3tCdbZbU66oJQgEqUdQEKll4QGPqMxb8wVrKmJBlXSo9xWfw1iec4W0NUnuRqLqvCHd6b8ysk2JWWQDgFEtJNADtcUNe7TGDNVr6WX4YftmjFwt11l/YzeYEzOucbMqPsp2A6kj0e+Nq1sI0o4Swv2zOr3bm+r/AESLcjhTlRIEaPEhBdCponNjVLT76+Kl0FROlWwbdw3mKFz2nCC2eF1/gt0bGUuZeLr3IYliHH1B57TU+ag+yDpO8xyt32jUrbQ2X7ZtULRQ3e7HNpT8wVONldEnIAAHkHRQ6dFY1ezOz7KvTjUbepc/qFRzTaI7izHV8eJDpZ7xZhO8RDQxeXm320lDa6AnIUB5R2E6oxr+xs6kpXFVvlvgdFzW0R9eK70tOoHGgJdAycRpB/iFdRjk7e7nQfh3j0ZYqW6qLdbmdT1kzUkrC4OMbPmrToPgdxjp7TtWM1/h80Y1xYtMcstBYqk1GsU7414XMJrZlCVCceZGzVkqSoOMkoWMxTLqOqIK1rGovD+CSnXlB+L8k9YV9OVxU2MCtHGavvjVzjKOauuzXHLp/j+Dct75S9/8l/YmmnWjLzCQ7LrHSnYpBiGzvZ28sS5f2Jbi1jVWY8/7kDIzb9gzAQtRekHzVKx6O8agoVzGvSI6dONxHVHmYbzTeGbFKzCHEJcQoKSoApUNBB0ERW5cyUVgAIACAAgAIAAwAYlfi8CbSmfJw8GZFg1ddJyUQaVA9I5EJG2pi1BKnHU+ZE/E8IhLfvs4+lMnZzZYlWxQHQpY9ZR9GvXnFR27rzy98fgm4ypR22IaQslDeZ5SttNHMPnGpSt1DfmzOnXctvIlmHEjImp2eMVb25VNY8yzaUNbySaZdokB51LYoDhJANDooD3xzda5q1N0s/2N2FGnDZvBNSFtSLYCG3mhuxjM798Z86NeW8ossKdJbJokJhdEqUVBNASVHQMtJirFZklgtvaJCsWlLuKwoeQtR1BVSaRv0ajpR2i4r6FPXCTxnLO5ucZaIDjiUYq0CjStKVp1jribvM5cssG4R2bE02pLFJWHm8IIBOIZE6AYZx6mcYYmunjOTuXnGHK4HEKw0JooZbCdmjTCTuHpxNPAqcJcmLM29KjIzLRPvjvjIq285SzCDSJoV4JYckOlWlLlorU42WjkVFQwndzxEqVVSwk8hKcGs5WCurZlFK+rvIJOhAUK8w280aMKtanvNNepVlTpT2i0NJgUyVkdu3wjcs79S2kZN1Z43RGTtnocyUOY6xGzKEaq3MpSlTewzkZ+akDl9IzrSa0/2nsjGvezVLd/n+TUtb5rZfj+DSLuW/KTzKpZ3NpYzQqmJpWpaenWIzLedSznpn7r8/IvVowuI6o8+hzcq03bKnDZk0qrKzVhzUCo5EeyrRTUeeN+olUjriZUW4vSzXIrEoQAEABAAQAZjwsX/aZZXKS7gU+vkrKT/hp11I9I6KQ6LSeWI90Y1LWSSMbpwIGdNvhFlUpS8VV4RXlVUfDBZZNS6QE6A22M9hO87O+LcMJZ5IrSy31Y0E64+sMyqCpR17tu4bzFO5vowWc4XUs0bRye+76F6u1dNMuMbquMdOn1U83rHfHIXd66r8Oy/bOit7dU1vzKlwwqYJaApx4PK28WQaV3Vi52Sp4fy/5IL/Tt1/wZ9N+ajzfN9E5j341482Z78i+3svKgWezLMlWJbacddKUBIyVvV3Rk2to+8SqS8nt9TRuLhcGMIlGdl3JdbawU4uStJSa70mNRSU019jPcXBpl4vjbMrNSCF1TxxphTrSQU8YOr5RSt6U6dVry/wC4L1xVhUpJ+f8A3JTDL8UEOApcQ4mihqSvWlWwjIiLmrU2uTRSxpw+eSfsaysVlTDzaau4sJIrUtjCVCKtWtpuYwfLH7LFOnmhKS5/4G13zZolXDMpUp7EQEpripTIp1DXph1fvDqpU+Q2lwVTevmIW6ynyVhbCXuIxuCrlPPOHPk5aMhzGH0ZPiyU8atuXT7jaqXDi45xvz6iN4DKJRLeTE4wirpzrj5NOkGujdC0eK3Lics7fQSrw0o6Ofma6xZhflWuOqHi2nEqmeKnpDXGA63Dqy0e7k2FT101q54KPaJmJNzA6mqD5p1H3T8jHT2F+pR23XTzRg3lo1LfYkJWZQ4mqTUaxs5xG3CcaiyjKlCUHuR03Y9FcYwcCxmADTqOqKlezjNPT+CxRunF7/kkp29KZuW8lnk4H2QSxMU07W3BqBoKKFRWKlBcB6fItVHxPEa1wV3q8tlcCzV5miV7VJPmL6aEc4ha0NLyuTEhLKLtEQ8IAGNsWuxKtl19xLaBrUdJ2AazuEAGKXr4S5qeUpiSSplnQXNC1g7T6A3DOJIU5TeIjZzUFllPbZalyEgca8dAGo/Lvi2owpbc5FZuVT0Qo+8GzjeONz0WxoT/AFthZTUPFU3fToNUHLaGy6jSXcTMufWHwy2NgJ6EjbvMZ1zc1ZbqOfTyLtCjTjzeDQLIvBZUsjAy4EjWcKqq3qNM456tbXVaWqaNanWoQWIsfC+EirQ8OpXhEMrCuv6SaNzS6jedmbNfIU5xayBQFSSTSFhC5prEcoVyoz3lhiAl7KGYba+D8odquur/ACGLfohWbcs11VVpbWqlKlOoaBohsI3MFiLaFk6Enl4OHUWYoJCm2iEiiRh0DYIVd6XJv8g+A+aRzxdmYcAbaCa1pg1kUro05Dqhc3Wc5f5ExQxjCO2jZyUKbwt4VGqk4MiRoqKQku8OWrfIq4KWNhaRtCRZTgaKEJrUhIIz2w2dKvUeZZY6E6MFiOw2X+iyrGW2idZwflD13pLGX+Rv+3bzhD1dryRRxZUgopTDhypspSkRKhXT1b5HurSax5DNj9FoIWltpJGg4O7KJH3qSw2/yMXAW6SHTt6pNOl3sMMjZVpcojndUlzYym7z2e4koWtKknSCk+ETws7mDzFbkM7mhJYkyh2q0w0vHKP4h6pBqndU+cI27atWXvrD69TKr06T915XQkLLtxKuS5RKtuo+EbFK5U9pbMzKlBx3iSM9IIdFFDmOscxiepSjNYZDCpKD2GVg2hM2VMeUNpDiKFKhUgKSdSqVod+cZ9WhOmuqL1OrGf1N4ujfOUtBFWVUWBymVUxJ6NY3iK5MWOAD5t4RG3jajjc66pSEklo6AG1ZpCRq2E6TSJKai5eN7DKjko+HmQzlolX0UuMCBpXooNp2d8WHVz4aey6kCppeKe7GflqWgUs5qPnOnSfdGoRFxFT2h+STQ5vMvwSLF1XVs8bjGIjEEEGp51V0nmiRWc5R1Z3I3dRjLTjYYWTZKn0qKVpThIBBrr5oio27qLKZLVqqm8NDqZu04hCllxFEipyVEkrOUU3kjjcxbSwd3fu7x6C4pZQK0TQVqRpPNBQteJHLYVrnhy0pCLEk7x6pfGAoVzNaGmzriDumajh5k3ecQ1kkbAf+1R+KJf8ATX1RH39dGMpKTcXM+TlejzlDYBqrzxFCzTqaCSd0409aHN55Ay4StClFKiQQdIIFRD7mzhSSaGW93KrlM6bsJ8gEOozAPpa4VdnNrOUI75LyZ1/Z9/7VH4oX/TX1Qnf49GMGJFxUyJcr95Q1ClTQGI1aJ1OGSSusU9Y8vLZnk6UrQpRSTQhWkHUQYfc2UKa1RGW93Ko8PmeMWA+pIUHUUIB9LXAuz8rOwrvUnjDGtryDrCAtTiSCaUFdm+GVbPhLLHU7riPCHbd1FLZ4wufSFOIIplorQnbFiNl4M53IJXnjxjYirHsZUwFFK0pwkAg11jLRzRDSoOplpktWsqfNDuaus42hSy4iiQSfO1RJK1kllsjjdRbwkJ2LdxcwgrxhCa0FRWpGnXohtG1dSOc7Dq1yqcsYycsWk7LLLTgxBJoRXR7p+UOhWnRlpluJKlGqtSLPKTTbqaoNRrGzcRGhTqRqLwlKcZQe5X7dYDDrbkuVIeJ5IQaEHVhpoJJAprihdUowaaLttUlJPJ9N2I28mXaD6sboQnjFUAqqmeQioWTNeHi72NhudQOUzVLm9tZFD91XYowAZfdywnJqaYlVhTSHCDoocFKldDpqBkTEuJOOfJDNk/UunCVYEvLyOGXbCUodTzqyKaqVpJzjCtrl1LySztv+jSq0lGgupzZLmJlo7UJ7o7Sk8wTOVqrE2jPUTbku44lBpyiDl6pNIyOLKlKSia2iNSKbOn7bfWkpUoUIochBK6qNYYKhBPKLXcldZamxavH5xoWTzTKN4sTIK8j62pxS0GhwjtFIqXMnTrakWbdKdLDGovFM+sPhEM73U6j+7Ux5dSYUubxqNVKSqvZElrNyrZZHcx00sIl79D6BPvjuMWb1ez+5BZPxv6FbbvBMJAAUKAUHJGgRRV3USwmXHbU3vg6/tHM+sPhEHe6vUTu1PoPLqPKcnCtWZKVE9gia1k51dT6EVylGlpRLX6P0CRtWO4xPffDIbL339CtNW/MJASFCgFByRoEUld1EsFx28G8je0bTdeASs1ANRlTMw2dadRYkOhShTeUaYrkoPsp7hG1yiY63kZlZtqOsg4CBioTUA6K+MYlOvKn7ps1KUZ8xxNW6+4koUoUVkeSIfK6qSWGMjQhF5SLpdVukq3vBPWTGlbLFJGdcvNRkdYTaXbSexJCkhKgQdGpOcc92xUay11NzsynlJPoKWnc5xKw5JGij+q+SSdI3GKtn2k9SjPn1/ks3VisNx5dBzwYWcqbtUKmBhVLpxltQIOJJokUOihNeqNepNzeqRnQgoLCPoSIx5w8ylYKVJCgdIIBB5wYAMqu8rjrfnntIYQoDdSiR3GJa8uHb5+4yC1VMHXCExis9/wBkBXUQY5Ls6X+4i+ptXKzSaKpdZzFKt7qjqJj0C2eaSORuVioyrzkkhU66hVaEk5bSAYpulGVdxkXVUaoqSHDlgs0NMWjb+UTuzp4I1czH1wV/RODYsHrT+UJYvwteoy+95MZ3tYBm2wdCkpB6yIjuYp1op+ZJbNqk8eR0LBY9rriXudMb3mYlYjCW54JTWlDp3piKlBQuMIfVk5UMsmL7f5bmWmJ71ezK9n8QhpKw2VtoUSqqgCc4ihawlFMnncTjJpCwu+xtV1/lDu5wGu5mcXUYCZxxKdCUqA6xDLaKjWkkOuW3STY9v8qjTfvnsSYffvwIjsl4mNW7vMkA8vQNf5QitKeB7uZkbadmobdaQivKIrU19ICK9WjGE4qPmTU6kpwk2Xu110ZdPsK7o06rxBmbSWZoo9i2O263iUVA1IFCNA6IzqFtGccs0K1eUZYRzbdktsthSSokmmZGihOyC4oQpxyhaNaVSWGXqym8LLadiE90aVNYgl6GbUeZtkLwdt8Y/NOkgDLM+0tZy6hHIdrSzj6s6js5Yz9EXhJCSFBVSCDo2HfGIvC8mp7ywDygzeRtYyEw0OtSD/KI7SL1UMnNtYmatEA8IAMe4LziftV7atI+Jx0wnaksWv2FtFmr9yfvGxjlX0bW19iSY4+2zGrF+pt1N4NGZ3EdrLkbFntAMei2b8DXqchd++n6Efbowz6T6wHaCIjqbXCZLSeaDQ/4zVFzJWGlwzRT6NmHsKhFOy2ckWLzdRYX2yel1c/YpJ+cF5tOLC03hJD3HFzJXIuUP/MEbx/CYpt/7lFl/wDHZOXxT9VVuKe+Jrv4TILX4iIuyXBxKPdELQfs0PrLxsecYNsTZRFgY3RNZp87j+9FG2+LJlm5+FEUv+eSyN6u4Q6+5RQ2yW8h2k5CLiIGREyMU6wnYU95PyijV3rxRap7UZMst5lUlnfdp1mLVw8U5FS3XtEQdgCjKd9T2xHarFNE9w/GxledRVxSNpPbQfOIbzfTEltfNl3mFYG1H1UnsEX5eGJnreREcGbR4hxdDylgfCn844btN5nFeh2FisRb9S2qQdh6ozMMv5Er3uYbTsh3WpKAfjA7lR2Nm82/2RzdwsVfua/DBQgAx7gk0WmNfGI/edhva/8Axn9B1n8VFucRUEbQR1xxcZNNG7hGMXIXgD6D6JHZiB7o9EspZT+zOSvIbr8HF8uS+wvaO5Q8YW62qRYWu8JIVrF0hEroqpMvJ2g9ivzinbbVpImuVmlFi1/U8lpWxSh1gH5Qt7yixtlzaPArKsWlyI2txiyfrzR5u4xTn/yYlhfAkWO9Ocq50d4ixc/DZVttqiM7wxitmuFBC5AtFwh9I77qe8xfsPekyje+6hW/h5TA9/vTD73dxQ2z5SFy5nFvBBgj5HlT6N3ySYp87hFl7W7Jy+D31VW9SR2/lE12/ZMgtV7REVZqqNIG7vhaCxTQ6qszY0muXNMJ3p/er8or1vFWiial4aUmWy8L2GWdPskdeUXK7xTbKlBZqJC1wCpEmmilAKUo5EjSfyjhr+b4zwddZwXCWScW4TpJPOTFFtltJDS/NfLLGGvk/wDtbjruz/8Ajfb+Tnrr433NkhBAgAyDg5RgnrWY31H3XXPkoQvaK12v2YWz01fuW0f1nHEpx6G9uY5ItYLQnGtpXQc6q/xR3XZc9UE+sUc32hHTL7jW9hxMS7n9ZpHhFm73hGRBbbTlE9SqoB2iLsXlJkb2YlYCqTqhtSe4RTp7XDJau9FElfZFWEnYsdoIh978MjtH4yPljVCTuHdE9N5ihZc2NlKpNsnenvMVavx4kkfhSRaLxj6s77vzizX3psq0PiIzuMQ1ggAtNxBm8dyP4o0bH+r7FG85RR5fQ/SsDcf3kwt3vUggtPdkdlUXSLAhd/OdUdiVdwinT3uGyWrtRSHN6X6yjZ9ZQPYTBdS9ivUbbx9qxKWNEJG4d0WoLEUNkstiFmDFPJ9kV6k/nFXncks9qBL3omvqqt66DoV+USXMvZMht4+1RabrkJlGEYEnkDaNOedDHD3U06stvM62hBqmtx6tSfVp0xWbROkxK9DeO2LLZHoIQT1lX8MdjarTbfZHOVnmqa7EYoQAZRKp4i8bqDkmYbNOdSQe9Jiea10MfYZF6amSy6MtkcG4NNp+R0KeVlGTW4ni7ZX7YB60jwjsOxZeCO/VGD2lHmRlqjFJkeo4R1KI+calZZo/RlKk8VvqhnKr5CeYRYpSzBMbPaTPbLXSdQdvzBis9rhEkt6DJ29YrLK3FJ7Ynul7Jle2ftEQEkvkJ5oWg/ZolqbSYi+v6dk+0n94RXr/ABYskp705FwttVZd0ewYtVl4GU6PxEZ1GIa4QAWu43munenuVGlY8mULzmhG9prMM7gP3oLnerFC2/w5BxkXSMRu85RyYc9VtR7T4RQov2k5E1ZeGKFLzn6vLI9mv4Uj5wXXuQQlv78mdheqLy2REJ3bV9ZdcOhKVH+uqKdF+2lLoS1vhpHt4nD5HLjWrldOEnvVDa79lEKK9pJmmSjCEtoSFUolIoobANYjiammUm0zq4akkmhSXlipxKcjiUBkdphsIapJCynpi2c2d9YvI4oZpl26cxSkDvUY7N+Gjg5vnM1WK5IEAGU8MKFS01I2ikf4asK/ukKHWMYizb+KMoMiqbNMtk/hKsSTVKwFpO0KFY43tKlw679dzctZ6qaMj4Qk4LTYX6yE9iin5xs9hz8K+pQ7Sj/YiZgVbnG/VViH3gD3gx0Mt41ImStnCREyC+QIW3fs0LWXjOml0mWj7Se+nziOrtWix0V7KSLRb4rLu83dFq4WacirQ2qIq8grkCIbd+zRYrLxiU4r6Rs7CP3hEVz78WPo+7JF0tUfQue6rui9U3g0UafvozkRgmyewAW25Y+jcPtDujTsfdf1M+895DO85rMo3JHeYSu/bxHUF7JnmKLeSHI0sxdJeaVtSlI6SqM6m/Z1JFyovHBDy9PnS6diO8p8IkufegiK35SZ5ii7khyNrJdwsTTmspSkfeKozqbxCci1UWZwiPrbaxOSbO5I+JSB8oL6WmC+jCzWZP6mmPtKTpHMdXXHEuLXM6pST5D+7xSha31+YwhTh6AaRe7Opa6y9Crez008dRpwIyilibnnPOfcoOgqUr8Sqfdjp7h4xHoYVPqajFclCACu3/sTyuReZAqqmJHvozHXo6YfTlpkmNksoqnB9avlVnIBP0kscCh7B8wnoy6DGb23bZjxF5f2LdhV30vzKdwwoIXKu7MY6igj5xW7Gqe8n6MlvobL7kGqnlEwj7RqvUI6r/yyXVGF/wCOL6Mr0g+AmhNIgtqsYwxJk9WDbyj154Y0KGdCOwiErTi5RcWLTi1Fpl1tJNWnBtSrujRqLMWijTeJIpUi8kJzOuKFvUioYbLtaDctkeTjgJSQa0PzENuJxk44YUotJ5LzNmra/dV3GNGfusox95GdJ0Rgmuz2AC3XOH0SvfPcI1bL4f3M+799EbeNY8pGqiU/OIqzSrpskor2TEDMJoeUIndWGOY1U3nkJNmkov2nUjqTWKMdqL+pO96q+g+vKr6wgeqlPzieu1xokVD4bGzkyKHMaInlVjh7jI03nkJpylMP2joHQkDxilHajjqyxzq56InVpx2kyn1cPYCYh7WniEvoSdmxzJfU0NKiBlHI5Okx1Gl+p4y9nJYH+NOK80aeLTTVvJA+9HS9kUNMdb89/wCDE7Qq6paV5Gk3SsgSkozL60pGLeo5q7SYtTlqk2V4rCwS8NFCAAgAxC9D7th2i48y2lbM0kni1EhJz5QqAaFKjX70TTaqUsPyGLMZ5RUb0Xnfn2kIVK4QlWJK0lZ0ihHm6PCM217P4DcotvPoWqt0qiw8L7kKqdeLgOA8ZgwUoanKlaU0xpupNyzjfGCkqcFHGds5LBZl0EFtJeKgs6Qkig2DRpi1Tso6fFzKtS8erwnlq3QSGyWSorGokZjWBlpgqWUVHwcxaV43LE+QwctaZWjiAyrGRhJoa9VMuuInXqSjo07kiowi9WdiUk7nN4E8apWOmYSRQbtETQso6Vq5kM7yWfDyObQuejAS0pWMaAoih3aISpZR0+HmLTvHq8XIjlzs4pPEcSrFTCVUNad3TEbq12tGncl4dJPXqJSTuc1gTxilY6Z4SKDcMolhYwx4uZDO9lq8PIW/sfL+s51jwh3cafqN77U9CHDUzJLUkNlxCjUEA9By0HdECVS3bSWUWM066TbwxazbBcmVKdmcSAdAGRPQdAEOp28qrcqmw2pXjSSjDckhc+X9ZzrHhEvc6ZD3yp6FWtWznmDxagSjFiSqhodWrQaRSqUp0/D5F2nUjUWVzJWzrHcm3FPPhSEHQNBOyldQienRdaTlPZEFSrGlFRhuyTNz5f1nOseETdzpkPfKnoVOdl3WFpQ4k0QqqdiqkVod9BFCcZU2lLki9CUZpuLHtm2ytqZM0porNDROYArlpodUV7unOun5Z9Ca2lGjjzx6mgXLvAifmOJLXFJSkrWorBGFNK6hSMr/AEx6lvt5mj37wvbcfXYH6WtZc4R9WlaBoHQaVwfNXVHQyXCpqPUyE9csmvRWJQgAIACADPuHFhKrMKikFSHG8J2VVQ06DABRrAP1Zn3BG1Qfs19DGrfEf1HxVEpGGIQZDAYoMhgMcAYPMcGQwGKE3DAY4NwweY4BcBjhchgMcGQwGOEyGDzGYNQYDEYMi4PMUGQwe4oTKDB4TBkAKoMhgph8oM86yxUrfq3QawsCo3DLM7KxmSwqzbNOm3wkkfRN0LvokZVEunMjNaqecs6T/WyK85OUsk8VhYJqGihAAQAYnwv2lNptJpliYcaCmk5JWoCpUrMgQsIuUkhJS0xyVWcs20Hk4HZxTiDnhWtZFRoyMW+5z6lXvcehNSDfFMpQSCUJoabtkXoJwgl0KU3qm31K6LyzR82X/CsxT71VfKP9y33amucjoW1PnQx+E/MwvGrv+kTg0V/Ue/pC0ToaA+6PGF4lw/IOHQXmeh+0z6KR0J8YXVcvyExbo6/5mfSQOqD/AHPoH+3Og1aR/WIHV4Qum46oTVb9D3yW0D+vSOj8oOHX+ZBrofKe/o+e/aQPuwvBr/P+hOJR+U9/Rs5rm6fd/OBUa3z/AKDi0vkPRZczrnFfCPGF4FT5/wBBxqfyHf6Ke/a3OpPjB3efzsTjR+RHYspzXNO/hheBL52Jxl8iPf0cr9oe60+ELwH8zDiL5UdpkD9u90qHhDuE/mYnE/8AVHYlD9q6ekeEKqfqxNfojtLBH6xfSR4Q7S+rGt+iFkZayeenyhyExkg5mzJjj1PsvcUo6FJKgRlQ5iKVW1lObkmW6deMIpNDW2bTtJhGJU88a1Ao65pArtitVoSpJNsnp1lUeEj6as9RLTZOZKE1P3REBMOIAKtfa/DFmloPNuL43HhwBOWDDWtSPWEAGMXtvQzaFosPtJWlISlNF0rUEmuROWcSUfiRGVvhskXJ1tOlaRuKhGw5xXNmUqcn5CC7XYH61HXDONT6jlRn0Ezb0v8AajthO8U+o7u8+gmu8MuPT7D4Q3vNPqKrefQ4N5Jf1lfCYR3dPqO7tPocf2nY9r4YTvlIO6zOTepkal9Q8YTvlP1F7pMTN7GfVX2eMN79T9Re6yPBets6G1nq8YV3sejDukuqPReYamXD1Qd7XysO69ZI9F4VapZ0/wBc0Hen8jDu6+ZHott0/wDxnP66IXvMvkYnAj8yOha7/wCyr+IeELx6nyMODBf1nQtOY/ZVfGPCF4tT5P2Jw4fP+jsWhM/s3/kHhC8Sr8n7E0U/m/R0J2Y/Zx/qD+WDiVPl/f8A8DRD5v0dCbf+xH+oP5YdrqfL+xumHzfo6Ey99kP9QeEOUp/L+xHGPX9CgfXrb/GPCFUpdBHFdRVLm0Uh6Y1og73MqW2hKQTmdAJ0jdFO8TcVhFm1aTeS6WPwuThdYl1SjSQpTbdSpytCQmoBEZzTXNF9NPkzaoQDGv8AiD8+R/73ezAveQPkQAYbBqEJB24RG4oR5pGQ3LqQszd1K3FLLh5RrQJHeTFWdmpScs8yzG5cYpYPUXbZ1qWekeECsqfqJ3qYqm78v6qjzqMPVpTE7xUFU2LL/Z9phVa0l5DXXqdRQWXL/ZJhyoU15CcafU7TIMjQ0jqELwqfRCcSfUUTLtjQ2j4RDtEF5DdUup2EJ9UdQhdhNzoGFyIe4jBkMI8qYMinhXvgyGDkuDaOuEyGDkvo9ZPWITWuoulnPlTfrp6xBrXUXQ+h4Zxv109YhOJHqg0S6AZ1v10/EINceqDRLoHljfrp+IQmuPUNL6AJlPrJ6xDsrqGl9DsPA6D2iD7iYYFcLgQjHT9ek/8Aqt/+1MZ9778S7a+6z6bimWjGv+IZJxSKtVXs9/0R+R6oVbMHyKYu32PWPUY03c0+pnq3mJKvIwPW6h8zDO9wQ7u0xuq9jOpJPSnxhHeR6MXusup0m8SleYyo8xJ7kwx3nSI5WvqLtzs6vzJF08yHT24YTvkugqtV1HSJC2F+bIujnQr+IiE73N+SHd2gLm7duEFXkihTcivQMUN73UfQXu8EVt2fm0r4tZLahkUqThKecHMQ/XXfIbw6SZZbLufaUyMTMzLr3JeTXpGGsQzrVo88kipU2LucHFrDznQOYqPcIo1O0akOcZFqFnTfnER/u9nPSmgOhzxEVZdsdVL8ky7P9V+A/u5dPnTg38hXzXEb7ZXyv8ki7OfVfg7HBp/+lSuZr/dCf6rJ8oftjlYx85DyW4I1K9N34EjvMSRu7ifKmMlb0Y85ik3wYSLGc1PhrceLKuhIi3SjcT5xS/LK0+DHk2/wVe0rLs0q4qRE3MuHQSEgdCUoxHsjQVvtmTwVnU6FmuxwNvu0XNL4hHqChWfkntiOfDW0RycvMtn9ydn/AGsx8SP5Ij2H5OVcCUhqemB95v8AkgDIgvgOk9Uy+P8ATP8ADBhBkbucBjPozjg520HuIgwIM3+BF8f4c+n7zSh2hw90KpNcmI0n5DaX4KLSamGHS408lt1CicSgQlKwTQKG7bA5OXNgopcjcoQUirfu7KziUomWg4lCsSQa5GlNW6ACOa4P7KTok2ukV7zAA+YutII82UYH/bT8xAA+as1hPmtNp5kJHcIAHKUgaBSAD2AAgAIAGFq2LLTKcL7KHB7SRUcx0iFTa5CNJlGtXgeklnEw44wrVTlAdBzHQYmjcSXPcY6aGSLlW5L/AOXtLGBoCiodi8Q7YV1ab5xE0yXmdE3oRlRlz4D4QYosXxo5/SF5v2Vnnwo/mhvDoC6qh7S9DmX0LXwDxh2KC6ieNni7i21Mf5m0sKTpSnGexOEQvFprlEHCT8yQsngfkGzieU4+rXUhIPQnM9JMNlcTfLYFTSLxZlky8unCw0hseykCvOdcQtt8yTGB7CAEABAAQAEABAAQAEA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4" name="AutoShape 8" descr="data:image/jpeg;base64,/9j/4AAQSkZJRgABAQAAAQABAAD/2wCEAAkGBxETEhUSExMWFRUXGBkaFxUXFxYfHxcYFhcYHRgYFhgZHSggGx0lHRgXITEhJSkrLi4uFx8zODMtNygtLisBCgoKDg0OGxAQGy0mHyYvLS0vLS0tLS0tLS0tLS0tLS0tLS0tLS0tLS0tLS0tLS0tLS0tLS0tLS0tLS0tLS0tLf/AABEIAMAAxAMBEQACEQEDEQH/xAAcAAABBQEBAQAAAAAAAAAAAAAAAwQFBgcCAQj/xABOEAABAgMEBAkIBgcGBgMAAAABAgMABBEFBhIhMUFRYQcTInGBkaGx0RQyQlJicpLBIyRTgqLhFUNUssLS8BYXMzST4gglc4Ojs0RjZP/EABsBAAEFAQEAAAAAAAAAAAAAAAABAgMEBQYH/8QANhEAAgEDAgMFCAEDBAMAAAAAAAECAwQREiETMVEFFCJBYSMyM1JxgZGh0UKxwRUkNPBDYuH/2gAMAwEAAhEDEQA/ANxgAIACAAgAIACAAgAIACAAgAIAKRffhJlZGrafppj7NJySf/sVq5tMAFeuZwvocVxM8lLKieS6muA11LBzTz5jmgaa5hzNSZmW15pWlXuqB7oAFoACAAgAIACAAgAIACAAgAIACAAgAIACAAgAIACAAgARmppttJW4tKEjSpRAA6TB9AKFbnC3JNHAwlcyvQMOSa+8RU9AMTxt5Pd7EbqLyIG0b1W642XihuSZHpuUHNQrzJ+7DtFKPN5EzNmazt4J6ZUUqmXlj31AU5hQCBZm8U0D8O8meSlmhGZ5StsWqNtGG73ZBUquXIWmJRKxRQ5jrES1KUai3GQm4vYilyqmTX0dqcsvkYoyjUo890WVKM/qaJdazZp5GOQtc4hpYdKkqTuIKlJPOMoY7il/Uh6py/pZPqvBeGTzflkzKBpUkV6aoz/DCqFKfJ4EzJcyZsHhYkXzhexSy9BC80198fMCGyoTW63FVRMvbD6FpCkKCknQpJBB5iIhHikABAAQAEABAAQAEABAAQAEABAAQAeE0gAzy9XCchtfk8i35S+cqpqUpO6mazzZb4mhRbWZbIZKfQgRcubm1B+1pkpGlLCMzzD0UdAJ3wyvfUbdDqdvOqwta9tn2WC3JS7Zepp0qH/UXq5tMZ8bmvcvMViPV/4RZdKnR57vojPbUnZufWHZtxSqeanUmvqp1c+mNahaNrMuRSqV+gohtKBkAAI0FGMFtyKjbkyNnLU1I+LwinWu/KH5LEKHnIbyloqTkrlDtHMYipXUo890PnRT5Eyy6lYqk1Gv8xGjGcZrKKjTi8MaOyJSoOMqKFjRTLqPyipXsozWy+xYp3Di/wDJcLrcIziDxUwotqHpjzT7ydXPojnq9nVovNFv6GtSuKdXaovuXWeMpOD61LocqMnm8lUOvENPXDKHatSDxNf9+g+r2fGSzBkE3dWdkiX7JmS83pUwqmLpT5quegMbVK7o3C3M2dCdJllulwmsvq4iaT5NMA0IVXCo7KmhSdx64dOi47x3Q2M87Mv8QjwgAIACAAgAIACAAgAIACABtaM+0w2p11YQhIqVGFSb2QGSz9sz1uOLZlasSSTy3VV5Q9vb7gPPFjTCitU+ZFlz2ROyjMjZTJ4rCnKi5hdMStydnMIwbntSpWnw6Cz6mjSs4wWqoZzeK/MxNKU3KhSEHS4fOVvr6I7YltOy8y1VPFL9IZXvVFYjsiDk7NSjM8pW3wjpKVvGHPdmTOs5fQUnJxDYzzOz+tEPq1o01vzGwg58iJmePcOaFgahhVTpqO2MqpcOo+a+mS9Ci4+T+oouxXw4lsoNTTMCoodJqNkOdtUU1Fok0vOBS07DcbdDaApwGmFWHTtB1CHVbaUJ6VuEoNPA3ckn2VkYVYh6oJHWBSI5OVCeG0n9RsqbezRISloAnA4MCxqNR2HRGhRuoz2ZTqUZR5DualELFFDmOsRNUpRmtyGFRx5Cdm2tMyOQ+kZOlBrTo9U9kYd72ap7v8/yalteuOy/H8GhXft9qYGNlZStOZSclJ8RHO1aNS3ll/lGzCrCtHH6JW2JCUtBOCaSG3aURMJAqNyxrH9ZRqWfari9NT8lG5sPOBF2XeOdsZ1MrP1dllZNvJqaDak6xo5JzGqNtwjVWqHMzcuOzNak5pDqEuNqC0KFUqBqCN0VmsEgtAAQAEABAAQAEABAA3tCdbZbU66oJQgEqUdQEKll4QGPqMxb8wVrKmJBlXSo9xWfw1iec4W0NUnuRqLqvCHd6b8ysk2JWWQDgFEtJNADtcUNe7TGDNVr6WX4YftmjFwt11l/YzeYEzOucbMqPsp2A6kj0e+Nq1sI0o4Swv2zOr3bm+r/AESLcjhTlRIEaPEhBdCponNjVLT76+Kl0FROlWwbdw3mKFz2nCC2eF1/gt0bGUuZeLr3IYliHH1B57TU+ag+yDpO8xyt32jUrbQ2X7ZtULRQ3e7HNpT8wVONldEnIAAHkHRQ6dFY1ezOz7KvTjUbepc/qFRzTaI7izHV8eJDpZ7xZhO8RDQxeXm320lDa6AnIUB5R2E6oxr+xs6kpXFVvlvgdFzW0R9eK70tOoHGgJdAycRpB/iFdRjk7e7nQfh3j0ZYqW6qLdbmdT1kzUkrC4OMbPmrToPgdxjp7TtWM1/h80Y1xYtMcstBYqk1GsU7414XMJrZlCVCceZGzVkqSoOMkoWMxTLqOqIK1rGovD+CSnXlB+L8k9YV9OVxU2MCtHGavvjVzjKOauuzXHLp/j+Dct75S9/8l/YmmnWjLzCQ7LrHSnYpBiGzvZ28sS5f2Jbi1jVWY8/7kDIzb9gzAQtRekHzVKx6O8agoVzGvSI6dONxHVHmYbzTeGbFKzCHEJcQoKSoApUNBB0ERW5cyUVgAIACAAgAIAAwAYlfi8CbSmfJw8GZFg1ddJyUQaVA9I5EJG2pi1BKnHU+ZE/E8IhLfvs4+lMnZzZYlWxQHQpY9ZR9GvXnFR27rzy98fgm4ypR22IaQslDeZ5SttNHMPnGpSt1DfmzOnXctvIlmHEjImp2eMVb25VNY8yzaUNbySaZdokB51LYoDhJANDooD3xzda5q1N0s/2N2FGnDZvBNSFtSLYCG3mhuxjM798Z86NeW8ossKdJbJokJhdEqUVBNASVHQMtJirFZklgtvaJCsWlLuKwoeQtR1BVSaRv0ajpR2i4r6FPXCTxnLO5ucZaIDjiUYq0CjStKVp1jribvM5cssG4R2bE02pLFJWHm8IIBOIZE6AYZx6mcYYmunjOTuXnGHK4HEKw0JooZbCdmjTCTuHpxNPAqcJcmLM29KjIzLRPvjvjIq285SzCDSJoV4JYckOlWlLlorU42WjkVFQwndzxEqVVSwk8hKcGs5WCurZlFK+rvIJOhAUK8w280aMKtanvNNepVlTpT2i0NJgUyVkdu3wjcs79S2kZN1Z43RGTtnocyUOY6xGzKEaq3MpSlTewzkZ+akDl9IzrSa0/2nsjGvezVLd/n+TUtb5rZfj+DSLuW/KTzKpZ3NpYzQqmJpWpaenWIzLedSznpn7r8/IvVowuI6o8+hzcq03bKnDZk0qrKzVhzUCo5EeyrRTUeeN+olUjriZUW4vSzXIrEoQAEABAAQAZjwsX/aZZXKS7gU+vkrKT/hp11I9I6KQ6LSeWI90Y1LWSSMbpwIGdNvhFlUpS8VV4RXlVUfDBZZNS6QE6A22M9hO87O+LcMJZ5IrSy31Y0E64+sMyqCpR17tu4bzFO5vowWc4XUs0bRye+76F6u1dNMuMbquMdOn1U83rHfHIXd66r8Oy/bOit7dU1vzKlwwqYJaApx4PK28WQaV3Vi52Sp4fy/5IL/Tt1/wZ9N+ajzfN9E5j341482Z78i+3svKgWezLMlWJbacddKUBIyVvV3Rk2to+8SqS8nt9TRuLhcGMIlGdl3JdbawU4uStJSa70mNRSU019jPcXBpl4vjbMrNSCF1TxxphTrSQU8YOr5RSt6U6dVry/wC4L1xVhUpJ+f8A3JTDL8UEOApcQ4mihqSvWlWwjIiLmrU2uTRSxpw+eSfsaysVlTDzaau4sJIrUtjCVCKtWtpuYwfLH7LFOnmhKS5/4G13zZolXDMpUp7EQEpripTIp1DXph1fvDqpU+Q2lwVTevmIW6ynyVhbCXuIxuCrlPPOHPk5aMhzGH0ZPiyU8atuXT7jaqXDi45xvz6iN4DKJRLeTE4wirpzrj5NOkGujdC0eK3Lics7fQSrw0o6Ofma6xZhflWuOqHi2nEqmeKnpDXGA63Dqy0e7k2FT101q54KPaJmJNzA6mqD5p1H3T8jHT2F+pR23XTzRg3lo1LfYkJWZQ4mqTUaxs5xG3CcaiyjKlCUHuR03Y9FcYwcCxmADTqOqKlezjNPT+CxRunF7/kkp29KZuW8lnk4H2QSxMU07W3BqBoKKFRWKlBcB6fItVHxPEa1wV3q8tlcCzV5miV7VJPmL6aEc4ha0NLyuTEhLKLtEQ8IAGNsWuxKtl19xLaBrUdJ2AazuEAGKXr4S5qeUpiSSplnQXNC1g7T6A3DOJIU5TeIjZzUFllPbZalyEgca8dAGo/Lvi2owpbc5FZuVT0Qo+8GzjeONz0WxoT/AFthZTUPFU3fToNUHLaGy6jSXcTMufWHwy2NgJ6EjbvMZ1zc1ZbqOfTyLtCjTjzeDQLIvBZUsjAy4EjWcKqq3qNM456tbXVaWqaNanWoQWIsfC+EirQ8OpXhEMrCuv6SaNzS6jedmbNfIU5xayBQFSSTSFhC5prEcoVyoz3lhiAl7KGYba+D8odquur/ACGLfohWbcs11VVpbWqlKlOoaBohsI3MFiLaFk6Enl4OHUWYoJCm2iEiiRh0DYIVd6XJv8g+A+aRzxdmYcAbaCa1pg1kUro05Dqhc3Wc5f5ExQxjCO2jZyUKbwt4VGqk4MiRoqKQku8OWrfIq4KWNhaRtCRZTgaKEJrUhIIz2w2dKvUeZZY6E6MFiOw2X+iyrGW2idZwflD13pLGX+Rv+3bzhD1dryRRxZUgopTDhypspSkRKhXT1b5HurSax5DNj9FoIWltpJGg4O7KJH3qSw2/yMXAW6SHTt6pNOl3sMMjZVpcojndUlzYym7z2e4koWtKknSCk+ETws7mDzFbkM7mhJYkyh2q0w0vHKP4h6pBqndU+cI27atWXvrD69TKr06T915XQkLLtxKuS5RKtuo+EbFK5U9pbMzKlBx3iSM9IIdFFDmOscxiepSjNYZDCpKD2GVg2hM2VMeUNpDiKFKhUgKSdSqVod+cZ9WhOmuqL1OrGf1N4ujfOUtBFWVUWBymVUxJ6NY3iK5MWOAD5t4RG3jajjc66pSEklo6AG1ZpCRq2E6TSJKai5eN7DKjko+HmQzlolX0UuMCBpXooNp2d8WHVz4aey6kCppeKe7GflqWgUs5qPnOnSfdGoRFxFT2h+STQ5vMvwSLF1XVs8bjGIjEEEGp51V0nmiRWc5R1Z3I3dRjLTjYYWTZKn0qKVpThIBBrr5oio27qLKZLVqqm8NDqZu04hCllxFEipyVEkrOUU3kjjcxbSwd3fu7x6C4pZQK0TQVqRpPNBQteJHLYVrnhy0pCLEk7x6pfGAoVzNaGmzriDumajh5k3ecQ1kkbAf+1R+KJf8ATX1RH39dGMpKTcXM+TlejzlDYBqrzxFCzTqaCSd0409aHN55Ay4StClFKiQQdIIFRD7mzhSSaGW93KrlM6bsJ8gEOozAPpa4VdnNrOUI75LyZ1/Z9/7VH4oX/TX1Qnf49GMGJFxUyJcr95Q1ClTQGI1aJ1OGSSusU9Y8vLZnk6UrQpRSTQhWkHUQYfc2UKa1RGW93Ko8PmeMWA+pIUHUUIB9LXAuz8rOwrvUnjDGtryDrCAtTiSCaUFdm+GVbPhLLHU7riPCHbd1FLZ4wufSFOIIplorQnbFiNl4M53IJXnjxjYirHsZUwFFK0pwkAg11jLRzRDSoOplpktWsqfNDuaus42hSy4iiQSfO1RJK1kllsjjdRbwkJ2LdxcwgrxhCa0FRWpGnXohtG1dSOc7Dq1yqcsYycsWk7LLLTgxBJoRXR7p+UOhWnRlpluJKlGqtSLPKTTbqaoNRrGzcRGhTqRqLwlKcZQe5X7dYDDrbkuVIeJ5IQaEHVhpoJJAprihdUowaaLttUlJPJ9N2I28mXaD6sboQnjFUAqqmeQioWTNeHi72NhudQOUzVLm9tZFD91XYowAZfdywnJqaYlVhTSHCDoocFKldDpqBkTEuJOOfJDNk/UunCVYEvLyOGXbCUodTzqyKaqVpJzjCtrl1LySztv+jSq0lGgupzZLmJlo7UJ7o7Sk8wTOVqrE2jPUTbku44lBpyiDl6pNIyOLKlKSia2iNSKbOn7bfWkpUoUIochBK6qNYYKhBPKLXcldZamxavH5xoWTzTKN4sTIK8j62pxS0GhwjtFIqXMnTrakWbdKdLDGovFM+sPhEM73U6j+7Ux5dSYUubxqNVKSqvZElrNyrZZHcx00sIl79D6BPvjuMWb1ez+5BZPxv6FbbvBMJAAUKAUHJGgRRV3USwmXHbU3vg6/tHM+sPhEHe6vUTu1PoPLqPKcnCtWZKVE9gia1k51dT6EVylGlpRLX6P0CRtWO4xPffDIbL339CtNW/MJASFCgFByRoEUld1EsFx28G8je0bTdeASs1ANRlTMw2dadRYkOhShTeUaYrkoPsp7hG1yiY63kZlZtqOsg4CBioTUA6K+MYlOvKn7ps1KUZ8xxNW6+4koUoUVkeSIfK6qSWGMjQhF5SLpdVukq3vBPWTGlbLFJGdcvNRkdYTaXbSexJCkhKgQdGpOcc92xUay11NzsynlJPoKWnc5xKw5JGij+q+SSdI3GKtn2k9SjPn1/ks3VisNx5dBzwYWcqbtUKmBhVLpxltQIOJJokUOihNeqNepNzeqRnQgoLCPoSIx5w8ylYKVJCgdIIBB5wYAMqu8rjrfnntIYQoDdSiR3GJa8uHb5+4yC1VMHXCExis9/wBkBXUQY5Ls6X+4i+ptXKzSaKpdZzFKt7qjqJj0C2eaSORuVioyrzkkhU66hVaEk5bSAYpulGVdxkXVUaoqSHDlgs0NMWjb+UTuzp4I1czH1wV/RODYsHrT+UJYvwteoy+95MZ3tYBm2wdCkpB6yIjuYp1op+ZJbNqk8eR0LBY9rriXudMb3mYlYjCW54JTWlDp3piKlBQuMIfVk5UMsmL7f5bmWmJ71ezK9n8QhpKw2VtoUSqqgCc4ihawlFMnncTjJpCwu+xtV1/lDu5wGu5mcXUYCZxxKdCUqA6xDLaKjWkkOuW3STY9v8qjTfvnsSYffvwIjsl4mNW7vMkA8vQNf5QitKeB7uZkbadmobdaQivKIrU19ICK9WjGE4qPmTU6kpwk2Xu110ZdPsK7o06rxBmbSWZoo9i2O263iUVA1IFCNA6IzqFtGccs0K1eUZYRzbdktsthSSokmmZGihOyC4oQpxyhaNaVSWGXqym8LLadiE90aVNYgl6GbUeZtkLwdt8Y/NOkgDLM+0tZy6hHIdrSzj6s6js5Yz9EXhJCSFBVSCDo2HfGIvC8mp7ywDygzeRtYyEw0OtSD/KI7SL1UMnNtYmatEA8IAMe4LziftV7atI+Jx0wnaksWv2FtFmr9yfvGxjlX0bW19iSY4+2zGrF+pt1N4NGZ3EdrLkbFntAMei2b8DXqchd++n6Efbowz6T6wHaCIjqbXCZLSeaDQ/4zVFzJWGlwzRT6NmHsKhFOy2ckWLzdRYX2yel1c/YpJ+cF5tOLC03hJD3HFzJXIuUP/MEbx/CYpt/7lFl/wDHZOXxT9VVuKe+Jrv4TILX4iIuyXBxKPdELQfs0PrLxsecYNsTZRFgY3RNZp87j+9FG2+LJlm5+FEUv+eSyN6u4Q6+5RQ2yW8h2k5CLiIGREyMU6wnYU95PyijV3rxRap7UZMst5lUlnfdp1mLVw8U5FS3XtEQdgCjKd9T2xHarFNE9w/GxledRVxSNpPbQfOIbzfTEltfNl3mFYG1H1UnsEX5eGJnreREcGbR4hxdDylgfCn844btN5nFeh2FisRb9S2qQdh6ozMMv5Er3uYbTsh3WpKAfjA7lR2Nm82/2RzdwsVfua/DBQgAx7gk0WmNfGI/edhva/8Axn9B1n8VFucRUEbQR1xxcZNNG7hGMXIXgD6D6JHZiB7o9EspZT+zOSvIbr8HF8uS+wvaO5Q8YW62qRYWu8JIVrF0hEroqpMvJ2g9ivzinbbVpImuVmlFi1/U8lpWxSh1gH5Qt7yixtlzaPArKsWlyI2txiyfrzR5u4xTn/yYlhfAkWO9Ocq50d4ixc/DZVttqiM7wxitmuFBC5AtFwh9I77qe8xfsPekyje+6hW/h5TA9/vTD73dxQ2z5SFy5nFvBBgj5HlT6N3ySYp87hFl7W7Jy+D31VW9SR2/lE12/ZMgtV7REVZqqNIG7vhaCxTQ6qszY0muXNMJ3p/er8or1vFWiial4aUmWy8L2GWdPskdeUXK7xTbKlBZqJC1wCpEmmilAKUo5EjSfyjhr+b4zwddZwXCWScW4TpJPOTFFtltJDS/NfLLGGvk/wDtbjruz/8Ajfb+Tnrr433NkhBAgAyDg5RgnrWY31H3XXPkoQvaK12v2YWz01fuW0f1nHEpx6G9uY5ItYLQnGtpXQc6q/xR3XZc9UE+sUc32hHTL7jW9hxMS7n9ZpHhFm73hGRBbbTlE9SqoB2iLsXlJkb2YlYCqTqhtSe4RTp7XDJau9FElfZFWEnYsdoIh978MjtH4yPljVCTuHdE9N5ihZc2NlKpNsnenvMVavx4kkfhSRaLxj6s77vzizX3psq0PiIzuMQ1ggAtNxBm8dyP4o0bH+r7FG85RR5fQ/SsDcf3kwt3vUggtPdkdlUXSLAhd/OdUdiVdwinT3uGyWrtRSHN6X6yjZ9ZQPYTBdS9ivUbbx9qxKWNEJG4d0WoLEUNkstiFmDFPJ9kV6k/nFXncks9qBL3omvqqt66DoV+USXMvZMht4+1RabrkJlGEYEnkDaNOedDHD3U06stvM62hBqmtx6tSfVp0xWbROkxK9DeO2LLZHoIQT1lX8MdjarTbfZHOVnmqa7EYoQAZRKp4i8bqDkmYbNOdSQe9Jiea10MfYZF6amSy6MtkcG4NNp+R0KeVlGTW4ni7ZX7YB60jwjsOxZeCO/VGD2lHmRlqjFJkeo4R1KI+calZZo/RlKk8VvqhnKr5CeYRYpSzBMbPaTPbLXSdQdvzBis9rhEkt6DJ29YrLK3FJ7Ynul7Jle2ftEQEkvkJ5oWg/ZolqbSYi+v6dk+0n94RXr/ABYskp705FwttVZd0ewYtVl4GU6PxEZ1GIa4QAWu43munenuVGlY8mULzmhG9prMM7gP3oLnerFC2/w5BxkXSMRu85RyYc9VtR7T4RQov2k5E1ZeGKFLzn6vLI9mv4Uj5wXXuQQlv78mdheqLy2REJ3bV9ZdcOhKVH+uqKdF+2lLoS1vhpHt4nD5HLjWrldOEnvVDa79lEKK9pJmmSjCEtoSFUolIoobANYjiammUm0zq4akkmhSXlipxKcjiUBkdphsIapJCynpi2c2d9YvI4oZpl26cxSkDvUY7N+Gjg5vnM1WK5IEAGU8MKFS01I2ikf4asK/ukKHWMYizb+KMoMiqbNMtk/hKsSTVKwFpO0KFY43tKlw679dzctZ6qaMj4Qk4LTYX6yE9iin5xs9hz8K+pQ7Sj/YiZgVbnG/VViH3gD3gx0Mt41ImStnCREyC+QIW3fs0LWXjOml0mWj7Se+nziOrtWix0V7KSLRb4rLu83dFq4WacirQ2qIq8grkCIbd+zRYrLxiU4r6Rs7CP3hEVz78WPo+7JF0tUfQue6rui9U3g0UafvozkRgmyewAW25Y+jcPtDujTsfdf1M+895DO85rMo3JHeYSu/bxHUF7JnmKLeSHI0sxdJeaVtSlI6SqM6m/Z1JFyovHBDy9PnS6diO8p8IkufegiK35SZ5ii7khyNrJdwsTTmspSkfeKozqbxCci1UWZwiPrbaxOSbO5I+JSB8oL6WmC+jCzWZP6mmPtKTpHMdXXHEuLXM6pST5D+7xSha31+YwhTh6AaRe7Opa6y9Crez008dRpwIyilibnnPOfcoOgqUr8Sqfdjp7h4xHoYVPqajFclCACu3/sTyuReZAqqmJHvozHXo6YfTlpkmNksoqnB9avlVnIBP0kscCh7B8wnoy6DGb23bZjxF5f2LdhV30vzKdwwoIXKu7MY6igj5xW7Gqe8n6MlvobL7kGqnlEwj7RqvUI6r/yyXVGF/wCOL6Mr0g+AmhNIgtqsYwxJk9WDbyj154Y0KGdCOwiErTi5RcWLTi1Fpl1tJNWnBtSrujRqLMWijTeJIpUi8kJzOuKFvUioYbLtaDctkeTjgJSQa0PzENuJxk44YUotJ5LzNmra/dV3GNGfusox95GdJ0Rgmuz2AC3XOH0SvfPcI1bL4f3M+799EbeNY8pGqiU/OIqzSrpskor2TEDMJoeUIndWGOY1U3nkJNmkov2nUjqTWKMdqL+pO96q+g+vKr6wgeqlPzieu1xokVD4bGzkyKHMaInlVjh7jI03nkJpylMP2joHQkDxilHajjqyxzq56InVpx2kyn1cPYCYh7WniEvoSdmxzJfU0NKiBlHI5Okx1Gl+p4y9nJYH+NOK80aeLTTVvJA+9HS9kUNMdb89/wCDE7Qq6paV5Gk3SsgSkozL60pGLeo5q7SYtTlqk2V4rCwS8NFCAAgAxC9D7th2i48y2lbM0kni1EhJz5QqAaFKjX70TTaqUsPyGLMZ5RUb0Xnfn2kIVK4QlWJK0lZ0ihHm6PCM217P4DcotvPoWqt0qiw8L7kKqdeLgOA8ZgwUoanKlaU0xpupNyzjfGCkqcFHGds5LBZl0EFtJeKgs6Qkig2DRpi1Tso6fFzKtS8erwnlq3QSGyWSorGokZjWBlpgqWUVHwcxaV43LE+QwctaZWjiAyrGRhJoa9VMuuInXqSjo07kiowi9WdiUk7nN4E8apWOmYSRQbtETQso6Vq5kM7yWfDyObQuejAS0pWMaAoih3aISpZR0+HmLTvHq8XIjlzs4pPEcSrFTCVUNad3TEbq12tGncl4dJPXqJSTuc1gTxilY6Z4SKDcMolhYwx4uZDO9lq8PIW/sfL+s51jwh3cafqN77U9CHDUzJLUkNlxCjUEA9By0HdECVS3bSWUWM066TbwxazbBcmVKdmcSAdAGRPQdAEOp28qrcqmw2pXjSSjDckhc+X9ZzrHhEvc6ZD3yp6FWtWznmDxagSjFiSqhodWrQaRSqUp0/D5F2nUjUWVzJWzrHcm3FPPhSEHQNBOyldQienRdaTlPZEFSrGlFRhuyTNz5f1nOseETdzpkPfKnoVOdl3WFpQ4k0QqqdiqkVod9BFCcZU2lLki9CUZpuLHtm2ytqZM0porNDROYArlpodUV7unOun5Z9Ca2lGjjzx6mgXLvAifmOJLXFJSkrWorBGFNK6hSMr/AEx6lvt5mj37wvbcfXYH6WtZc4R9WlaBoHQaVwfNXVHQyXCpqPUyE9csmvRWJQgAIACADPuHFhKrMKikFSHG8J2VVQ06DABRrAP1Zn3BG1Qfs19DGrfEf1HxVEpGGIQZDAYoMhgMcAYPMcGQwGKE3DAY4NwweY4BcBjhchgMcGQwGOEyGDzGYNQYDEYMi4PMUGQwe4oTKDB4TBkAKoMhgph8oM86yxUrfq3QawsCo3DLM7KxmSwqzbNOm3wkkfRN0LvokZVEunMjNaqecs6T/WyK85OUsk8VhYJqGihAAQAYnwv2lNptJpliYcaCmk5JWoCpUrMgQsIuUkhJS0xyVWcs20Hk4HZxTiDnhWtZFRoyMW+5z6lXvcehNSDfFMpQSCUJoabtkXoJwgl0KU3qm31K6LyzR82X/CsxT71VfKP9y33amucjoW1PnQx+E/MwvGrv+kTg0V/Ue/pC0ToaA+6PGF4lw/IOHQXmeh+0z6KR0J8YXVcvyExbo6/5mfSQOqD/AHPoH+3Og1aR/WIHV4Qum46oTVb9D3yW0D+vSOj8oOHX+ZBrofKe/o+e/aQPuwvBr/P+hOJR+U9/Rs5rm6fd/OBUa3z/AKDi0vkPRZczrnFfCPGF4FT5/wBBxqfyHf6Ke/a3OpPjB3efzsTjR+RHYspzXNO/hheBL52Jxl8iPf0cr9oe60+ELwH8zDiL5UdpkD9u90qHhDuE/mYnE/8AVHYlD9q6ekeEKqfqxNfojtLBH6xfSR4Q7S+rGt+iFkZayeenyhyExkg5mzJjj1PsvcUo6FJKgRlQ5iKVW1lObkmW6deMIpNDW2bTtJhGJU88a1Ao65pArtitVoSpJNsnp1lUeEj6as9RLTZOZKE1P3REBMOIAKtfa/DFmloPNuL43HhwBOWDDWtSPWEAGMXtvQzaFosPtJWlISlNF0rUEmuROWcSUfiRGVvhskXJ1tOlaRuKhGw5xXNmUqcn5CC7XYH61HXDONT6jlRn0Ezb0v8AajthO8U+o7u8+gmu8MuPT7D4Q3vNPqKrefQ4N5Jf1lfCYR3dPqO7tPocf2nY9r4YTvlIO6zOTepkal9Q8YTvlP1F7pMTN7GfVX2eMN79T9Re6yPBets6G1nq8YV3sejDukuqPReYamXD1Qd7XysO69ZI9F4VapZ0/wBc0Hen8jDu6+ZHott0/wDxnP66IXvMvkYnAj8yOha7/wCyr+IeELx6nyMODBf1nQtOY/ZVfGPCF4tT5P2Jw4fP+jsWhM/s3/kHhC8Sr8n7E0U/m/R0J2Y/Zx/qD+WDiVPl/f8A8DRD5v0dCbf+xH+oP5YdrqfL+xumHzfo6Ey99kP9QeEOUp/L+xHGPX9CgfXrb/GPCFUpdBHFdRVLm0Uh6Y1og73MqW2hKQTmdAJ0jdFO8TcVhFm1aTeS6WPwuThdYl1SjSQpTbdSpytCQmoBEZzTXNF9NPkzaoQDGv8AiD8+R/73ezAveQPkQAYbBqEJB24RG4oR5pGQ3LqQszd1K3FLLh5RrQJHeTFWdmpScs8yzG5cYpYPUXbZ1qWekeECsqfqJ3qYqm78v6qjzqMPVpTE7xUFU2LL/Z9phVa0l5DXXqdRQWXL/ZJhyoU15CcafU7TIMjQ0jqELwqfRCcSfUUTLtjQ2j4RDtEF5DdUup2EJ9UdQhdhNzoGFyIe4jBkMI8qYMinhXvgyGDkuDaOuEyGDkvo9ZPWITWuoulnPlTfrp6xBrXUXQ+h4Zxv109YhOJHqg0S6AZ1v10/EINceqDRLoHljfrp+IQmuPUNL6AJlPrJ6xDsrqGl9DsPA6D2iD7iYYFcLgQjHT9ek/8Aqt/+1MZ9778S7a+6z6bimWjGv+IZJxSKtVXs9/0R+R6oVbMHyKYu32PWPUY03c0+pnq3mJKvIwPW6h8zDO9wQ7u0xuq9jOpJPSnxhHeR6MXusup0m8SleYyo8xJ7kwx3nSI5WvqLtzs6vzJF08yHT24YTvkugqtV1HSJC2F+bIujnQr+IiE73N+SHd2gLm7duEFXkihTcivQMUN73UfQXu8EVt2fm0r4tZLahkUqThKecHMQ/XXfIbw6SZZbLufaUyMTMzLr3JeTXpGGsQzrVo88kipU2LucHFrDznQOYqPcIo1O0akOcZFqFnTfnER/u9nPSmgOhzxEVZdsdVL8ky7P9V+A/u5dPnTg38hXzXEb7ZXyv8ki7OfVfg7HBp/+lSuZr/dCf6rJ8oftjlYx85DyW4I1K9N34EjvMSRu7ifKmMlb0Y85ik3wYSLGc1PhrceLKuhIi3SjcT5xS/LK0+DHk2/wVe0rLs0q4qRE3MuHQSEgdCUoxHsjQVvtmTwVnU6FmuxwNvu0XNL4hHqChWfkntiOfDW0RycvMtn9ydn/AGsx8SP5Ij2H5OVcCUhqemB95v8AkgDIgvgOk9Uy+P8ATP8ADBhBkbucBjPozjg520HuIgwIM3+BF8f4c+n7zSh2hw90KpNcmI0n5DaX4KLSamGHS408lt1CicSgQlKwTQKG7bA5OXNgopcjcoQUirfu7KziUomWg4lCsSQa5GlNW6ACOa4P7KTok2ukV7zAA+YutII82UYH/bT8xAA+as1hPmtNp5kJHcIAHKUgaBSAD2AAgAIAGFq2LLTKcL7KHB7SRUcx0iFTa5CNJlGtXgeklnEw44wrVTlAdBzHQYmjcSXPcY6aGSLlW5L/AOXtLGBoCiodi8Q7YV1ab5xE0yXmdE3oRlRlz4D4QYosXxo5/SF5v2Vnnwo/mhvDoC6qh7S9DmX0LXwDxh2KC6ieNni7i21Mf5m0sKTpSnGexOEQvFprlEHCT8yQsngfkGzieU4+rXUhIPQnM9JMNlcTfLYFTSLxZlky8unCw0hseykCvOdcQtt8yTGB7CAEABAAQAEABAAQAEA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50186" name="Picture 10" descr="http://www.eluniversal.com.mx/img/2012/05/Pym/Pymes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57187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5286380" y="214290"/>
            <a:ext cx="243706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b="1" dirty="0"/>
              <a:t>(F5) Rivalidad entre los competidores</a:t>
            </a:r>
            <a:endParaRPr lang="es-ES" dirty="0"/>
          </a:p>
        </p:txBody>
      </p:sp>
      <p:sp>
        <p:nvSpPr>
          <p:cNvPr id="26" name="25 Flecha abajo"/>
          <p:cNvSpPr/>
          <p:nvPr/>
        </p:nvSpPr>
        <p:spPr>
          <a:xfrm>
            <a:off x="6357950" y="857232"/>
            <a:ext cx="144016" cy="350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26 Rectángulo"/>
          <p:cNvSpPr/>
          <p:nvPr/>
        </p:nvSpPr>
        <p:spPr>
          <a:xfrm>
            <a:off x="5000628" y="1214422"/>
            <a:ext cx="342899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dirty="0"/>
              <a:t>En la Parroquia de El Quinche existen actualmente tres competidores en el mismo ámbito financiero que son:</a:t>
            </a:r>
          </a:p>
        </p:txBody>
      </p:sp>
      <p:pic>
        <p:nvPicPr>
          <p:cNvPr id="28" name="Imagen 8" descr="https://www.23virtual.coop23dejulio.fin.ec/images/logo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214554"/>
            <a:ext cx="2386222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7" descr="https://pbs.twimg.com/profile_images/1244398292/logo_insot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429000"/>
            <a:ext cx="2428892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9" descr="http://www.cooperativaambato.com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500570"/>
            <a:ext cx="2643205" cy="1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1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68040"/>
              </p:ext>
            </p:extLst>
          </p:nvPr>
        </p:nvGraphicFramePr>
        <p:xfrm>
          <a:off x="357158" y="928670"/>
          <a:ext cx="8429684" cy="54020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15548"/>
                <a:gridCol w="4014136"/>
              </a:tblGrid>
              <a:tr h="325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effectLst/>
                        </a:rPr>
                        <a:t>FORTALEZAS</a:t>
                      </a: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effectLst/>
                        </a:rPr>
                        <a:t>DEBILIDADES</a:t>
                      </a: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4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Índice de liquidez  satisface el requerimiento de los socios </a:t>
                      </a:r>
                      <a:endParaRPr lang="es-E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Alta concentración de depósitos </a:t>
                      </a:r>
                      <a:endParaRPr lang="es-E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42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Buena comunicación entre los grupos de interés</a:t>
                      </a:r>
                      <a:endParaRPr lang="es-E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Falta de proyectos estratégicos</a:t>
                      </a:r>
                      <a:endParaRPr lang="es-E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42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Calidad del Servicio</a:t>
                      </a:r>
                      <a:endParaRPr lang="es-E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No existe seguimiento hacia sus socios y relacionados</a:t>
                      </a:r>
                      <a:endParaRPr lang="es-E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42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Conocimiento y experiencia en el mercado financiero </a:t>
                      </a:r>
                      <a:endParaRPr lang="es-E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600" dirty="0" smtClean="0">
                          <a:effectLst/>
                          <a:latin typeface="Calibri"/>
                        </a:rPr>
                        <a:t>No contar con un plan</a:t>
                      </a:r>
                      <a:r>
                        <a:rPr lang="es-ES" sz="1600" baseline="0" dirty="0" smtClean="0">
                          <a:effectLst/>
                          <a:latin typeface="Calibri"/>
                        </a:rPr>
                        <a:t> de marketing</a:t>
                      </a:r>
                      <a:endParaRPr lang="es-ES" sz="16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2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Baja rotación del personal</a:t>
                      </a:r>
                      <a:endParaRPr lang="es-E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2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Convenios y alianzas en funcionamiento</a:t>
                      </a:r>
                      <a:endParaRPr lang="es-E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2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Compromiso con la Cooperativa</a:t>
                      </a:r>
                      <a:endParaRPr lang="es-E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2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Gama de productos y servicios ofertados</a:t>
                      </a:r>
                      <a:endParaRPr lang="es-E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3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effectLst/>
                        </a:rPr>
                        <a:t>OPORTUNIDADES</a:t>
                      </a: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effectLst/>
                        </a:rPr>
                        <a:t>AMENAZAS</a:t>
                      </a: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Crecimiento del mercado potencial</a:t>
                      </a:r>
                      <a:endParaRPr lang="es-E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Ingreso de nuevos competidores</a:t>
                      </a:r>
                      <a:endParaRPr lang="es-E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4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Alta demanda del servicio que ofrece</a:t>
                      </a:r>
                      <a:endParaRPr lang="es-E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Competencia actual en el mercado financiero</a:t>
                      </a:r>
                      <a:endParaRPr lang="es-E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Actual política monetaria y financiera</a:t>
                      </a:r>
                      <a:endParaRPr lang="es-E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Exigencias de los consumidores del servicio</a:t>
                      </a:r>
                      <a:endParaRPr lang="es-E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Alternativas de servicio sustitutos</a:t>
                      </a:r>
                      <a:endParaRPr lang="es-E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059832" y="476672"/>
            <a:ext cx="40120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s-ES" b="1" dirty="0"/>
              <a:t>FODA “COOPEMPRENDER” Ltda.</a:t>
            </a:r>
          </a:p>
        </p:txBody>
      </p:sp>
    </p:spTree>
    <p:extLst>
      <p:ext uri="{BB962C8B-B14F-4D97-AF65-F5344CB8AC3E}">
        <p14:creationId xmlns:p14="http://schemas.microsoft.com/office/powerpoint/2010/main" val="169874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/>
              <a:t>DESARROLLO DEL PLAN DE MARKETING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00034" y="857232"/>
            <a:ext cx="8072494" cy="13542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Objetivo General.-</a:t>
            </a:r>
            <a:endParaRPr lang="es-ES" sz="1600" dirty="0" smtClean="0"/>
          </a:p>
          <a:p>
            <a:pPr lvl="0" algn="just"/>
            <a:r>
              <a:rPr lang="es-ES" sz="1600" dirty="0" smtClean="0"/>
              <a:t>Mejorar el posicionamiento y la participación de la  Cooperativa de Ahorro y Crédito “COOPEMPRENDER” Ltda. en el mercado local,  mediante la elaboración e implementación de un plan de marketing.	</a:t>
            </a:r>
          </a:p>
          <a:p>
            <a:pPr algn="just"/>
            <a:endParaRPr lang="es-ES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00034" y="2786058"/>
            <a:ext cx="7929618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Objetivos Específicos.-</a:t>
            </a:r>
            <a:endParaRPr lang="es-ES" sz="1600" dirty="0" smtClean="0"/>
          </a:p>
          <a:p>
            <a:pPr lvl="0" algn="just"/>
            <a:endParaRPr lang="es-ES" sz="1600" dirty="0" smtClean="0"/>
          </a:p>
          <a:p>
            <a:pPr lvl="0" algn="just"/>
            <a:r>
              <a:rPr lang="es-ES" sz="1600" dirty="0" smtClean="0"/>
              <a:t>*Incrementar en un 15,02 % la cartera de créditos para el año 2016.</a:t>
            </a:r>
          </a:p>
          <a:p>
            <a:pPr lvl="0" algn="just"/>
            <a:endParaRPr lang="es-ES" sz="1600" dirty="0" smtClean="0"/>
          </a:p>
          <a:p>
            <a:pPr lvl="0" algn="just"/>
            <a:r>
              <a:rPr lang="es-ES" sz="1600" dirty="0" smtClean="0"/>
              <a:t>*Incrementar en un 10.65% las obligaciones con el público (captaciones) para el año 2016</a:t>
            </a:r>
          </a:p>
          <a:p>
            <a:pPr lvl="0" algn="just"/>
            <a:endParaRPr lang="es-ES" sz="1600" dirty="0" smtClean="0"/>
          </a:p>
          <a:p>
            <a:pPr lvl="0" algn="just"/>
            <a:r>
              <a:rPr lang="es-ES" sz="1600" dirty="0" smtClean="0"/>
              <a:t>*Incrementar para el año 2016 en un 10%  del promedio  la nómina de socios y relacionados, con relación al año 2015.</a:t>
            </a:r>
          </a:p>
          <a:p>
            <a:pPr lvl="0" algn="just"/>
            <a:endParaRPr lang="es-ES" sz="1600" dirty="0" smtClean="0"/>
          </a:p>
          <a:p>
            <a:pPr lvl="0" algn="just"/>
            <a:r>
              <a:rPr lang="es-ES" sz="1600" dirty="0" smtClean="0"/>
              <a:t>*Incrementar para el año 2016 en un 5% del promedio total anual de los servicios complementarios que ofrece la Cooperativa, con relación al año 2015.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20776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71802" y="500042"/>
            <a:ext cx="395454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b="1" dirty="0"/>
              <a:t>EL MARKETING MIX</a:t>
            </a:r>
            <a:endParaRPr lang="es-ES" sz="2800" dirty="0"/>
          </a:p>
        </p:txBody>
      </p:sp>
      <p:pic>
        <p:nvPicPr>
          <p:cNvPr id="5" name="4 Imagen" descr="http://3.bp.blogspot.com/-b4yvzqYIZis/UaBkaIkOXxI/AAAAAAAAAMM/Y89u3C1U8h0/s1600/Mezcla+de+Mercadotecn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6507444" cy="524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39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effectLst/>
              </a:rPr>
              <a:t>PRODUCTO O </a:t>
            </a:r>
            <a:r>
              <a:rPr lang="es-ES" sz="3600" b="1" dirty="0" smtClean="0">
                <a:effectLst/>
              </a:rPr>
              <a:t>SERVICIO: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42918"/>
            <a:ext cx="7498080" cy="659160"/>
          </a:xfrm>
        </p:spPr>
        <p:txBody>
          <a:bodyPr>
            <a:normAutofit/>
          </a:bodyPr>
          <a:lstStyle/>
          <a:p>
            <a:r>
              <a:rPr lang="es-ES" sz="2800" dirty="0"/>
              <a:t>CARTERA DE CRÉDITOS</a:t>
            </a:r>
            <a:r>
              <a:rPr lang="es-ES" sz="2800" dirty="0" smtClean="0"/>
              <a:t>:</a:t>
            </a:r>
          </a:p>
          <a:p>
            <a:endParaRPr lang="es-ES" sz="2800" dirty="0"/>
          </a:p>
        </p:txBody>
      </p:sp>
      <p:pic>
        <p:nvPicPr>
          <p:cNvPr id="4" name="3 Imagen" descr="http://creditos.com.ec/wp-content/uploads/2012/11/017-Cr%C3%A9dito-de-Consumo-Cooperativa-Atuntaqu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2160240" cy="123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imfe.malaga.eu/opencms/export/sites/imfe/.content/galerias/galeriaemprendedores/microcreditos_950x363_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285860"/>
            <a:ext cx="2033444" cy="130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http://cojedato.com/wp-content/uploads/2014/08/cr%C3%A9dito-hipotecari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285860"/>
            <a:ext cx="1857375" cy="130338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4 Rectángulo"/>
          <p:cNvSpPr/>
          <p:nvPr/>
        </p:nvSpPr>
        <p:spPr>
          <a:xfrm>
            <a:off x="7286644" y="2143116"/>
            <a:ext cx="1415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Créditos Especiales:</a:t>
            </a:r>
          </a:p>
        </p:txBody>
      </p:sp>
      <p:pic>
        <p:nvPicPr>
          <p:cNvPr id="18" name="Imagen 3" descr="http://coopar.org/wp-content/uploads/2014/06/PrestamosPersonal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1428736"/>
            <a:ext cx="1008111" cy="74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 descr="cid:image003.jpg@01CC16D0.7AFAD7D0"/>
          <p:cNvPicPr/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214282" y="3000372"/>
            <a:ext cx="15716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000373"/>
            <a:ext cx="1428760" cy="17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2143108" y="47148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CONVENIO</a:t>
            </a:r>
            <a:endParaRPr lang="es-E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2928934"/>
            <a:ext cx="1357322" cy="17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21 Imagen" descr="http://polipapel.com/images/puntomatico_log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000372"/>
            <a:ext cx="1285884" cy="16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22 Flecha derecha"/>
          <p:cNvSpPr/>
          <p:nvPr/>
        </p:nvSpPr>
        <p:spPr>
          <a:xfrm>
            <a:off x="3571868" y="4000504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derecha"/>
          <p:cNvSpPr/>
          <p:nvPr/>
        </p:nvSpPr>
        <p:spPr>
          <a:xfrm>
            <a:off x="5357818" y="3857628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Picture 8" descr="http://www.cooprio.fin.ec/info/cache/widgetkit/gallery/53/6_pagoagil-e0226214f7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3"/>
          <a:stretch/>
        </p:blipFill>
        <p:spPr bwMode="auto">
          <a:xfrm>
            <a:off x="7148265" y="3071810"/>
            <a:ext cx="1995735" cy="17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3428992" y="4826675"/>
            <a:ext cx="4429156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pPr algn="just"/>
            <a:r>
              <a:rPr lang="es-ES" b="1" dirty="0" smtClean="0"/>
              <a:t>* Transferencias Interbancarias</a:t>
            </a:r>
          </a:p>
          <a:p>
            <a:pPr algn="just"/>
            <a:r>
              <a:rPr lang="es-ES" b="1" dirty="0" smtClean="0"/>
              <a:t>*Cobros de pensiones jubilares</a:t>
            </a:r>
          </a:p>
          <a:p>
            <a:pPr algn="just"/>
            <a:r>
              <a:rPr lang="es-ES" b="1" dirty="0" smtClean="0"/>
              <a:t>*Cobros de montepíos</a:t>
            </a:r>
          </a:p>
          <a:p>
            <a:pPr algn="just"/>
            <a:r>
              <a:rPr lang="es-ES" b="1" dirty="0" smtClean="0"/>
              <a:t>*Pagos de sueldos del sector público</a:t>
            </a:r>
          </a:p>
          <a:p>
            <a:pPr algn="just"/>
            <a:r>
              <a:rPr lang="es-ES" b="1" dirty="0" smtClean="0"/>
              <a:t>*Pago de bonos de desarrollo humano</a:t>
            </a:r>
          </a:p>
          <a:p>
            <a:pPr algn="just"/>
            <a:r>
              <a:rPr lang="es-ES" b="1" dirty="0" smtClean="0"/>
              <a:t>*Recaudaciones de pensiones alimenticias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3966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5" grpId="0"/>
      <p:bldP spid="20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786050" y="214290"/>
            <a:ext cx="486113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400" dirty="0"/>
              <a:t>OBLIGACIONES CON EL PÚBLICO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00034" y="785794"/>
            <a:ext cx="807249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/>
              <a:t>Son obligaciones que tiene la </a:t>
            </a:r>
            <a:r>
              <a:rPr lang="es-ES" dirty="0" smtClean="0"/>
              <a:t>cooperativa con  sus socios o inversionistas por </a:t>
            </a:r>
            <a:r>
              <a:rPr lang="es-ES" dirty="0"/>
              <a:t>el uso de los recursos </a:t>
            </a:r>
            <a:r>
              <a:rPr lang="es-ES" dirty="0" smtClean="0"/>
              <a:t>monetarios.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28596" y="1571612"/>
            <a:ext cx="814393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/>
              <a:t> </a:t>
            </a:r>
            <a:r>
              <a:rPr lang="es-ES" dirty="0"/>
              <a:t>“COOPEMPRENDER” Ltda. Paga tasas de interés atractivas dentro de los lineamientos permitidos por la </a:t>
            </a:r>
            <a:r>
              <a:rPr lang="es-ES" dirty="0" smtClean="0"/>
              <a:t>ley.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57158" y="2357430"/>
            <a:ext cx="814393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Dentro de las cuales la cooperativa </a:t>
            </a:r>
            <a:r>
              <a:rPr lang="es-ES" dirty="0" smtClean="0"/>
              <a:t>“Coopemprender” </a:t>
            </a:r>
            <a:r>
              <a:rPr lang="es-ES" dirty="0"/>
              <a:t>Ltda. Ofrece los siguientes tipos de cuentas:</a:t>
            </a:r>
          </a:p>
        </p:txBody>
      </p:sp>
      <p:pic>
        <p:nvPicPr>
          <p:cNvPr id="8" name="7 Imagen" descr="http://kullkiwasi.com.ec/images/Servicios/INVERSIO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87"/>
          <a:stretch>
            <a:fillRect/>
          </a:stretch>
        </p:blipFill>
        <p:spPr bwMode="auto">
          <a:xfrm>
            <a:off x="0" y="3071810"/>
            <a:ext cx="1714480" cy="172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6" t="41664" r="54533" b="41504"/>
          <a:stretch>
            <a:fillRect/>
          </a:stretch>
        </p:blipFill>
        <p:spPr bwMode="auto">
          <a:xfrm>
            <a:off x="1857356" y="3071810"/>
            <a:ext cx="1800200" cy="15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857356" y="471488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CUENTA FON EMPPRENDER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785918" y="5429264"/>
            <a:ext cx="151216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Ahorro del fondo de reserva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5" name="14 Imagen" descr="http://www.fontriplea.com.co/wp-content/uploads/Ahorr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214686"/>
            <a:ext cx="1282113" cy="1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3929058" y="4357694"/>
            <a:ext cx="13572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/>
              <a:t>CUENTA AHORRA TU DÉCIMO TERCERO</a:t>
            </a:r>
            <a:endParaRPr lang="es-ES" sz="1400" dirty="0"/>
          </a:p>
        </p:txBody>
      </p:sp>
      <p:sp>
        <p:nvSpPr>
          <p:cNvPr id="17" name="16 Rectángulo"/>
          <p:cNvSpPr/>
          <p:nvPr/>
        </p:nvSpPr>
        <p:spPr>
          <a:xfrm>
            <a:off x="3571868" y="5357826"/>
            <a:ext cx="1872208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Exclusivamente para el </a:t>
            </a:r>
            <a:r>
              <a:rPr lang="es-ES" dirty="0">
                <a:solidFill>
                  <a:schemeClr val="tx1"/>
                </a:solidFill>
              </a:rPr>
              <a:t>ahorro del </a:t>
            </a:r>
            <a:r>
              <a:rPr lang="es-ES" dirty="0" smtClean="0">
                <a:solidFill>
                  <a:schemeClr val="tx1"/>
                </a:solidFill>
              </a:rPr>
              <a:t>décimo </a:t>
            </a:r>
            <a:r>
              <a:rPr lang="es-ES" dirty="0">
                <a:solidFill>
                  <a:schemeClr val="tx1"/>
                </a:solidFill>
              </a:rPr>
              <a:t>tercer sueldo</a:t>
            </a:r>
          </a:p>
        </p:txBody>
      </p:sp>
      <p:pic>
        <p:nvPicPr>
          <p:cNvPr id="18" name="17 Imagen" descr="http://www.apertura.com/export/sites/revistaap/img/DOLAR/sueldos_dolar_billete_imagen_copia.png_97767060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429000"/>
            <a:ext cx="1320079" cy="89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Rectángulo"/>
          <p:cNvSpPr/>
          <p:nvPr/>
        </p:nvSpPr>
        <p:spPr>
          <a:xfrm>
            <a:off x="5643570" y="4429132"/>
            <a:ext cx="1409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/>
              <a:t>CUENTA AHORRA TU DÉCIMO CUARTO</a:t>
            </a:r>
            <a:endParaRPr lang="es-ES" sz="1400" dirty="0"/>
          </a:p>
        </p:txBody>
      </p:sp>
      <p:sp>
        <p:nvSpPr>
          <p:cNvPr id="20" name="19 Rectángulo"/>
          <p:cNvSpPr/>
          <p:nvPr/>
        </p:nvSpPr>
        <p:spPr>
          <a:xfrm>
            <a:off x="5643570" y="5357826"/>
            <a:ext cx="1872208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Exclusivo para el </a:t>
            </a:r>
            <a:r>
              <a:rPr lang="es-ES" dirty="0">
                <a:solidFill>
                  <a:schemeClr val="tx1"/>
                </a:solidFill>
              </a:rPr>
              <a:t>ahorro del </a:t>
            </a:r>
            <a:r>
              <a:rPr lang="es-ES" dirty="0" smtClean="0">
                <a:solidFill>
                  <a:schemeClr val="tx1"/>
                </a:solidFill>
              </a:rPr>
              <a:t>décimo </a:t>
            </a:r>
            <a:r>
              <a:rPr lang="es-ES" dirty="0" smtClean="0">
                <a:solidFill>
                  <a:schemeClr val="tx1"/>
                </a:solidFill>
              </a:rPr>
              <a:t>cuarto </a:t>
            </a:r>
            <a:r>
              <a:rPr lang="es-ES" dirty="0">
                <a:solidFill>
                  <a:schemeClr val="tx1"/>
                </a:solidFill>
              </a:rPr>
              <a:t>sueldo</a:t>
            </a:r>
          </a:p>
        </p:txBody>
      </p:sp>
      <p:pic>
        <p:nvPicPr>
          <p:cNvPr id="21" name="20 Imagen" descr="http://www.gmkfreelogos.com/logos/Z/img/Zambo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3643314"/>
            <a:ext cx="145521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Rectángulo"/>
          <p:cNvSpPr/>
          <p:nvPr/>
        </p:nvSpPr>
        <p:spPr>
          <a:xfrm>
            <a:off x="7500958" y="4572008"/>
            <a:ext cx="1368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/>
              <a:t>CUENTA DE AHORRO INFANTIL: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9393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/>
      <p:bldP spid="14" grpId="0" animBg="1"/>
      <p:bldP spid="16" grpId="0"/>
      <p:bldP spid="17" grpId="0" animBg="1"/>
      <p:bldP spid="19" grpId="0"/>
      <p:bldP spid="20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0992" y="188640"/>
            <a:ext cx="7498080" cy="720080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effectLst/>
              </a:rPr>
              <a:t>PRECIO:</a:t>
            </a:r>
            <a:endParaRPr lang="es-ES" sz="2800" dirty="0"/>
          </a:p>
        </p:txBody>
      </p:sp>
      <p:sp>
        <p:nvSpPr>
          <p:cNvPr id="4" name="3 Rectángulo"/>
          <p:cNvSpPr/>
          <p:nvPr/>
        </p:nvSpPr>
        <p:spPr>
          <a:xfrm>
            <a:off x="1403648" y="1196752"/>
            <a:ext cx="727280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Es el valor monetario que se le otorga al producto, es decir, lo que el cliente deberá pagar para adquirir los beneficios del mismo.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27584" y="2219109"/>
            <a:ext cx="403244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1400" b="1" dirty="0"/>
              <a:t>TABLA DE INTERES ACTIVAS COOPERATIVA DE AHORROS Y CRÉDITO “COOPEMPRENDER”LTDA.</a:t>
            </a:r>
          </a:p>
          <a:p>
            <a:pPr algn="ctr"/>
            <a:r>
              <a:rPr lang="es-ES" sz="1400" dirty="0"/>
              <a:t> 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137727"/>
              </p:ext>
            </p:extLst>
          </p:nvPr>
        </p:nvGraphicFramePr>
        <p:xfrm>
          <a:off x="755576" y="3501008"/>
          <a:ext cx="4313051" cy="2946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1872208"/>
                <a:gridCol w="856667"/>
              </a:tblGrid>
              <a:tr h="318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TIPO </a:t>
                      </a:r>
                      <a:endParaRPr lang="es-E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Monto</a:t>
                      </a:r>
                      <a:endParaRPr lang="es-E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Tasa</a:t>
                      </a:r>
                      <a:endParaRPr lang="es-E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</a:tr>
              <a:tr h="318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Prioritario</a:t>
                      </a:r>
                      <a:endParaRPr lang="es-E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Hasta $5.000</a:t>
                      </a:r>
                      <a:endParaRPr lang="es-E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16,00%</a:t>
                      </a:r>
                      <a:endParaRPr lang="es-E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</a:tr>
              <a:tr h="318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Ordinario </a:t>
                      </a:r>
                      <a:endParaRPr lang="es-E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Superior a $5.000,oo</a:t>
                      </a:r>
                      <a:endParaRPr lang="es-E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16,00%</a:t>
                      </a:r>
                      <a:endParaRPr lang="es-E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</a:tr>
              <a:tr h="663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Minorista o Subsistencia</a:t>
                      </a:r>
                      <a:endParaRPr lang="es-E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Menor o igual 1.000,oo</a:t>
                      </a:r>
                      <a:endParaRPr lang="es-E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25,00%</a:t>
                      </a:r>
                      <a:endParaRPr lang="es-E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</a:tr>
              <a:tr h="663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Acumulación Simple</a:t>
                      </a:r>
                      <a:endParaRPr lang="es-E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Sea superior a $1.000,oo y hasta $ 10.000,oo</a:t>
                      </a:r>
                      <a:endParaRPr lang="es-E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24,00%</a:t>
                      </a:r>
                      <a:endParaRPr lang="es-E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</a:tr>
              <a:tr h="663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Acumulación Ampliada</a:t>
                      </a:r>
                      <a:endParaRPr lang="es-E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Sea superior a  $ 10.000,oo</a:t>
                      </a:r>
                      <a:endParaRPr lang="es-E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22,00%</a:t>
                      </a:r>
                      <a:endParaRPr lang="es-ES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5220072" y="2157553"/>
            <a:ext cx="360040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1400" b="1" dirty="0"/>
              <a:t>TABLA DE INTERES PASIVAS COOPERATIVA DE AHORROS Y CRÉDITO “COOPEMPRENDER”LTDA.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268391"/>
              </p:ext>
            </p:extLst>
          </p:nvPr>
        </p:nvGraphicFramePr>
        <p:xfrm>
          <a:off x="5220073" y="3501008"/>
          <a:ext cx="3600400" cy="288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1042"/>
                <a:gridCol w="1809358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TIEMPO:</a:t>
                      </a:r>
                      <a:endParaRPr lang="es-ES" sz="12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TASA DE INTERÉS: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(Anual)</a:t>
                      </a:r>
                      <a:endParaRPr lang="es-ES" sz="12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 MES</a:t>
                      </a:r>
                      <a:endParaRPr lang="es-ES" sz="12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4%</a:t>
                      </a:r>
                      <a:endParaRPr lang="es-ES" sz="12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 MESES</a:t>
                      </a:r>
                      <a:endParaRPr lang="es-ES" sz="12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5.5%</a:t>
                      </a:r>
                      <a:endParaRPr lang="es-ES" sz="12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 MESES</a:t>
                      </a:r>
                      <a:endParaRPr lang="es-ES" sz="12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9%</a:t>
                      </a:r>
                      <a:endParaRPr lang="es-ES" sz="12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UN AÑO O MÁS</a:t>
                      </a:r>
                      <a:endParaRPr lang="es-ES" sz="12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10%</a:t>
                      </a:r>
                      <a:endParaRPr lang="es-ES" sz="1200" dirty="0">
                        <a:solidFill>
                          <a:srgbClr val="E36C0A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10 Flecha abajo"/>
          <p:cNvSpPr/>
          <p:nvPr/>
        </p:nvSpPr>
        <p:spPr>
          <a:xfrm>
            <a:off x="2699792" y="3173216"/>
            <a:ext cx="144016" cy="255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Flecha abajo"/>
          <p:cNvSpPr/>
          <p:nvPr/>
        </p:nvSpPr>
        <p:spPr>
          <a:xfrm>
            <a:off x="7044109" y="3069832"/>
            <a:ext cx="144016" cy="255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27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id:image003.jpg@01CC16D0.7AFAD7D0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428992" y="2254469"/>
            <a:ext cx="321471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abajo"/>
          <p:cNvSpPr/>
          <p:nvPr/>
        </p:nvSpPr>
        <p:spPr>
          <a:xfrm rot="10800000">
            <a:off x="4714876" y="1571612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571868" y="571480"/>
            <a:ext cx="264320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 un Cooperativa de Ahorro y Crédito controlada por la “SEPS”</a:t>
            </a:r>
            <a:endParaRPr lang="es-ES" dirty="0"/>
          </a:p>
        </p:txBody>
      </p:sp>
      <p:sp>
        <p:nvSpPr>
          <p:cNvPr id="12" name="11 Flecha curvada hacia abajo"/>
          <p:cNvSpPr/>
          <p:nvPr/>
        </p:nvSpPr>
        <p:spPr>
          <a:xfrm rot="1059739">
            <a:off x="6299370" y="959699"/>
            <a:ext cx="1115643" cy="3453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215074" y="1571612"/>
            <a:ext cx="264320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Su actividad principal es la intermediación financiera</a:t>
            </a:r>
            <a:endParaRPr lang="es-ES" sz="1600" dirty="0"/>
          </a:p>
        </p:txBody>
      </p:sp>
      <p:sp>
        <p:nvSpPr>
          <p:cNvPr id="14" name="13 Flecha curvada hacia abajo"/>
          <p:cNvSpPr/>
          <p:nvPr/>
        </p:nvSpPr>
        <p:spPr>
          <a:xfrm rot="6271735" flipV="1">
            <a:off x="6803430" y="2512521"/>
            <a:ext cx="1115643" cy="4554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715140" y="3357562"/>
            <a:ext cx="192882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Tiene aproximadamente 5 años de funcionamiento en el mercado </a:t>
            </a:r>
            <a:endParaRPr lang="es-ES" dirty="0"/>
          </a:p>
        </p:txBody>
      </p:sp>
      <p:sp>
        <p:nvSpPr>
          <p:cNvPr id="16" name="15 Flecha curvada hacia abajo"/>
          <p:cNvSpPr/>
          <p:nvPr/>
        </p:nvSpPr>
        <p:spPr>
          <a:xfrm rot="8252875">
            <a:off x="6484136" y="5169451"/>
            <a:ext cx="1123689" cy="5152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500562" y="4286256"/>
            <a:ext cx="192882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Actualmente posee alrededor de 950 socios y 200  clientes</a:t>
            </a:r>
            <a:endParaRPr lang="es-ES" dirty="0"/>
          </a:p>
        </p:txBody>
      </p:sp>
      <p:sp>
        <p:nvSpPr>
          <p:cNvPr id="18" name="17 Flecha curvada hacia abajo"/>
          <p:cNvSpPr/>
          <p:nvPr/>
        </p:nvSpPr>
        <p:spPr>
          <a:xfrm rot="10038781">
            <a:off x="3529785" y="5046932"/>
            <a:ext cx="1115643" cy="39134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19 Flecha curvada hacia abajo"/>
          <p:cNvSpPr/>
          <p:nvPr/>
        </p:nvSpPr>
        <p:spPr>
          <a:xfrm rot="14542763">
            <a:off x="1510804" y="3786498"/>
            <a:ext cx="1109482" cy="4286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571604" y="4500570"/>
            <a:ext cx="192882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Esta ubicada en la Parroquia de El Quinche,  provincia de Pichincha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857224" y="1643050"/>
            <a:ext cx="242889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SLOGAN:</a:t>
            </a:r>
          </a:p>
          <a:p>
            <a:pPr algn="ctr"/>
            <a:r>
              <a:rPr lang="es-ES" dirty="0" smtClean="0"/>
              <a:t>UNA COOPERATIVA A SU NIVEL..</a:t>
            </a:r>
          </a:p>
          <a:p>
            <a:pPr algn="ctr"/>
            <a:endParaRPr lang="es-ES" dirty="0"/>
          </a:p>
        </p:txBody>
      </p:sp>
      <p:sp>
        <p:nvSpPr>
          <p:cNvPr id="19" name="2 Subtítulo"/>
          <p:cNvSpPr>
            <a:spLocks noGrp="1"/>
          </p:cNvSpPr>
          <p:nvPr>
            <p:ph type="subTitle" idx="1"/>
          </p:nvPr>
        </p:nvSpPr>
        <p:spPr>
          <a:xfrm>
            <a:off x="714348" y="857232"/>
            <a:ext cx="2953468" cy="89108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GENERALIDADES</a:t>
            </a:r>
          </a:p>
          <a:p>
            <a:pPr algn="ctr"/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23" name="Picture 2" descr="http://www.marketingdirecto.com/wp-content/uploads/2012/08/Untitled-1-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68" y="713109"/>
            <a:ext cx="640072" cy="6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  <p:bldP spid="21" grpId="0" animBg="1"/>
      <p:bldP spid="22" grpId="0" animBg="1"/>
      <p:bldP spid="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511156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 smtClean="0">
                <a:effectLst/>
              </a:rPr>
              <a:t>PROMOCIÓN:</a:t>
            </a:r>
            <a:endParaRPr lang="es-ES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000100" y="785794"/>
            <a:ext cx="778674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La actividad promocional que la cooperativa va a utilizar para captar clientes podemos mencionar:</a:t>
            </a:r>
          </a:p>
          <a:p>
            <a:pPr algn="just"/>
            <a:r>
              <a:rPr lang="es-ES" dirty="0" smtClean="0"/>
              <a:t>Premios y regalos (rifas, sorteos)</a:t>
            </a:r>
          </a:p>
        </p:txBody>
      </p:sp>
      <p:pic>
        <p:nvPicPr>
          <p:cNvPr id="79877" name="Imagen 63" descr="https://fbcdn-sphotos-c-a.akamaihd.net/hphotos-ak-xpa1/v/t34.0-12/12992356_1141541502542954_1591065363_n.png?oh=f9ac9e869e3bd7ee3ad15bc1ff66b5ee&amp;oe=57167250&amp;__gda__=1461087553_a09dffd901b49d91a514958a0c2547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928802"/>
            <a:ext cx="1419225" cy="1485900"/>
          </a:xfrm>
          <a:prstGeom prst="rect">
            <a:avLst/>
          </a:prstGeom>
          <a:noFill/>
        </p:spPr>
      </p:pic>
      <p:pic>
        <p:nvPicPr>
          <p:cNvPr id="79876" name="Imagen 64" descr="https://fbcdn-sphotos-a-a.akamaihd.net/hphotos-ak-xat1/v/t34.0-12/13059774_552573178236623_151765364_n.jpg?oh=5d703eb12dfcf1f0f98a253d95910b17&amp;oe=571647B4&amp;__gda__=1461099126_f98193fbd5196e315a1d7164fd22d8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928802"/>
            <a:ext cx="1381125" cy="1485900"/>
          </a:xfrm>
          <a:prstGeom prst="rect">
            <a:avLst/>
          </a:prstGeom>
          <a:noFill/>
        </p:spPr>
      </p:pic>
      <p:pic>
        <p:nvPicPr>
          <p:cNvPr id="79875" name="Imagen 66" descr="https://scontent-mia1-1.xx.fbcdn.net/hphotos-xft1/v/t34.0-12/13020592_552586401568634_826512713_n.jpg?oh=349a45a9d6856c129a86eb6fc710237d&amp;oe=571620F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928802"/>
            <a:ext cx="2371725" cy="1485900"/>
          </a:xfrm>
          <a:prstGeom prst="rect">
            <a:avLst/>
          </a:prstGeom>
          <a:noFill/>
        </p:spPr>
      </p:pic>
      <p:pic>
        <p:nvPicPr>
          <p:cNvPr id="79874" name="Imagen 65" descr="https://fbcdn-sphotos-d-a.akamaihd.net/hphotos-ak-xtp1/v/t34.0-12/13023471_552585838235357_2074391258_n.jpg?oh=5a2fcf33b3de6a81c70b9fec4dd71224&amp;oe=5716393B&amp;__gda__=1461068244_a34b2dde575df60b3ea275c54f224a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928802"/>
            <a:ext cx="2819427" cy="1685925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3929058" y="357187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PUBLICIDAD: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28596" y="4071942"/>
            <a:ext cx="8429684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 smtClean="0"/>
              <a:t>Entre las principales actividades publicitarias  que propongo a la cooperativa son: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*Participación en exposiciones o eventos sociales</a:t>
            </a:r>
          </a:p>
          <a:p>
            <a:pPr algn="just"/>
            <a:r>
              <a:rPr lang="es-ES" dirty="0" smtClean="0"/>
              <a:t>*Patrocinio en actividades deportivas</a:t>
            </a:r>
          </a:p>
          <a:p>
            <a:pPr algn="just"/>
            <a:r>
              <a:rPr lang="es-ES" dirty="0" smtClean="0"/>
              <a:t>*Marketing de puerta a puerta, para realizar convenios con empresas e instituciones.</a:t>
            </a:r>
          </a:p>
          <a:p>
            <a:pPr algn="just"/>
            <a:r>
              <a:rPr lang="es-ES" dirty="0" smtClean="0"/>
              <a:t>*Salidas publicitarias al centro de la parroquia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064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143240" y="214290"/>
            <a:ext cx="3753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MATERIALES  PUBLICITARIOS: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42910" y="571480"/>
            <a:ext cx="2823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Diseño de hojas volantes</a:t>
            </a:r>
            <a:endParaRPr lang="es-ES" dirty="0"/>
          </a:p>
        </p:txBody>
      </p:sp>
      <p:pic>
        <p:nvPicPr>
          <p:cNvPr id="8" name="7 Imagen" descr="C:\Users\Miky\Downloads\FLYER-SERVICIOS-2-FIN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00108"/>
            <a:ext cx="4143404" cy="585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C:\Users\Miky\Downloads\FLYER-SERVICIOS-FIN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928670"/>
            <a:ext cx="4214842" cy="5929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68085" y="131762"/>
            <a:ext cx="3922210" cy="725470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 smtClean="0"/>
              <a:t>DISEÑO DÌPTICO CRÉDITOS</a:t>
            </a:r>
            <a:endParaRPr lang="es-ES" sz="2000" dirty="0"/>
          </a:p>
        </p:txBody>
      </p:sp>
      <p:pic>
        <p:nvPicPr>
          <p:cNvPr id="4" name="3 Imagen" descr="C:\Users\Miky\Downloads\DÍPTICO-AZUL-EXTERIOR-FINAL-FIN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4357718" cy="51658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1500166" y="62150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LADO UNO 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6" name="5 Imagen" descr="C:\Users\Miky\Downloads\DÍPTICO-INTERIOR-AZUL-FIN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857232"/>
            <a:ext cx="4429124" cy="50720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5357818" y="62150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LADO DOS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3240" y="214290"/>
            <a:ext cx="4207962" cy="725470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DISEÑO DÌPTICO CUENTAS</a:t>
            </a:r>
            <a:endParaRPr lang="es-ES" sz="2400" dirty="0"/>
          </a:p>
        </p:txBody>
      </p:sp>
      <p:pic>
        <p:nvPicPr>
          <p:cNvPr id="4" name="3 Imagen" descr="C:\Users\Miky\Downloads\DÍPTICO-AZUL-EXTERIOR FIN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857232"/>
            <a:ext cx="3795720" cy="52836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1500166" y="62150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LADO UNO 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6" name="5 Imagen" descr="C:\Users\Miky\Downloads\DÍPTICO-INTERIOR-NARANJA---FINAL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857232"/>
            <a:ext cx="3857652" cy="52864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5357818" y="62150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LADO DOS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0" y="214290"/>
            <a:ext cx="7498080" cy="511156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DISEÑO DE VOLANTES AHORRA TÚ DÉCIMO TERCERO</a:t>
            </a:r>
            <a:endParaRPr lang="es-ES" sz="2000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1147" t="21612" r="20610" b="9794"/>
          <a:stretch/>
        </p:blipFill>
        <p:spPr bwMode="auto">
          <a:xfrm>
            <a:off x="428596" y="1000108"/>
            <a:ext cx="4429156" cy="5143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857356" y="614364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ANVERSO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3"/>
          <a:srcRect l="21147" t="22312" r="20610" b="7563"/>
          <a:stretch/>
        </p:blipFill>
        <p:spPr bwMode="auto">
          <a:xfrm>
            <a:off x="5000628" y="857232"/>
            <a:ext cx="3929090" cy="5143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857884" y="621508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REVERSO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71802" y="285728"/>
            <a:ext cx="4065086" cy="582594"/>
          </a:xfrm>
        </p:spPr>
        <p:txBody>
          <a:bodyPr>
            <a:normAutofit/>
          </a:bodyPr>
          <a:lstStyle/>
          <a:p>
            <a:pPr algn="ctr"/>
            <a:r>
              <a:rPr lang="es-ES" sz="2000" b="1" dirty="0" smtClean="0"/>
              <a:t>DISEÑO DE ALCANCÍAS</a:t>
            </a:r>
            <a:endParaRPr lang="es-ES" sz="2000" dirty="0"/>
          </a:p>
        </p:txBody>
      </p:sp>
      <p:pic>
        <p:nvPicPr>
          <p:cNvPr id="4" name="3 Imagen" descr="C:\Users\Miky\Downloads\ALCANCÍA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8" b="9493"/>
          <a:stretch/>
        </p:blipFill>
        <p:spPr bwMode="auto">
          <a:xfrm>
            <a:off x="2571736" y="1000108"/>
            <a:ext cx="4762919" cy="2143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428860" y="3429000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DISEÑO DE ADHESIVO PARA VEHÍCULOS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6" name="5 Imagen" descr="C:\Users\Miky\Downloads\CALCOMANÍA-CARRO-FINA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2" b="14930"/>
          <a:stretch/>
        </p:blipFill>
        <p:spPr bwMode="auto">
          <a:xfrm>
            <a:off x="2643174" y="4000504"/>
            <a:ext cx="4643470" cy="1900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/>
              <a:t>PLAZA – DISTRIBUCIÓN</a:t>
            </a:r>
            <a:endParaRPr lang="es-ES" sz="2400" dirty="0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1571604" y="928670"/>
            <a:ext cx="6715172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“COOEPMPRENDER” LTDA., a través de las estrategias de plaza facilita al cliente el acceso al servicio, para ello se considera la localización de la cooperativa.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98134"/>
            <a:ext cx="4822256" cy="3493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178591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CROQUIS</a:t>
            </a:r>
            <a:endParaRPr lang="es-ES" b="1" dirty="0"/>
          </a:p>
        </p:txBody>
      </p:sp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428868"/>
            <a:ext cx="3311091" cy="37147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6429388" y="200024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ÁREA FISICA</a:t>
            </a:r>
            <a:endParaRPr lang="es-ES" b="1" dirty="0"/>
          </a:p>
        </p:txBody>
      </p:sp>
      <p:pic>
        <p:nvPicPr>
          <p:cNvPr id="9" name="8 Imagen" descr="https://fbcdn-photos-f-a.akamaihd.net/hphotos-ak-xap1/v/t34.0-0/p206x206/13081777_554276624732945_1967432829_n.jpg?oh=9867d081ed03796ddaa523316259e654&amp;oe=571CA4C9&amp;__gda__=1461425392_d33245de18e4aa226c9a54fb2c6c272f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1" r="12391" b="25482"/>
          <a:stretch/>
        </p:blipFill>
        <p:spPr bwMode="auto">
          <a:xfrm>
            <a:off x="597683" y="4440315"/>
            <a:ext cx="1188236" cy="13407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4689" grpId="0" animBg="1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20" y="285728"/>
            <a:ext cx="2350574" cy="714396"/>
          </a:xfrm>
        </p:spPr>
        <p:txBody>
          <a:bodyPr>
            <a:normAutofit/>
          </a:bodyPr>
          <a:lstStyle/>
          <a:p>
            <a:r>
              <a:rPr lang="es-ES" sz="3200" dirty="0" smtClean="0"/>
              <a:t>PERSONAL</a:t>
            </a:r>
            <a:endParaRPr lang="es-ES" sz="3200" dirty="0"/>
          </a:p>
        </p:txBody>
      </p:sp>
      <p:sp>
        <p:nvSpPr>
          <p:cNvPr id="5" name="4 Rectángulo"/>
          <p:cNvSpPr/>
          <p:nvPr/>
        </p:nvSpPr>
        <p:spPr>
          <a:xfrm>
            <a:off x="463305" y="1772816"/>
            <a:ext cx="385765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El personal de la cooperativa deberá brindar  una calidad total del servicio para satisfacción total del cliente.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34743" y="3536157"/>
            <a:ext cx="3786214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La Cooperativa deberá capacitar  </a:t>
            </a:r>
            <a:r>
              <a:rPr lang="es-ES" dirty="0" smtClean="0"/>
              <a:t>al personal sobre los productos y servicios que ofrece la cooperativa, para poder informar al socio y brindar un servicio de calidad y eficacia.</a:t>
            </a:r>
            <a:endParaRPr lang="es-E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071546"/>
            <a:ext cx="42862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>
                <a:effectLst/>
              </a:rPr>
              <a:t>EVIDENCIA FÍSICA (PHYSICAL EVIDENCE)</a:t>
            </a:r>
            <a:endParaRPr lang="es-E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187624" y="980728"/>
            <a:ext cx="7488832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dirty="0"/>
              <a:t>Este se refiere al medio ambiente que rodee al cliente al momento de tener un contacto con la empresa, incluye aspectos como la iluminación, accesibilidad y comodidad en las instalaciones, esto con el fin de que el cliente adquiera una percepción adecuada y placentera de la organización.</a:t>
            </a:r>
          </a:p>
        </p:txBody>
      </p:sp>
      <p:pic>
        <p:nvPicPr>
          <p:cNvPr id="5" name="4 Imagen" descr="https://fbcdn-photos-f-a.akamaihd.net/hphotos-ak-xap1/v/t34.0-0/p206x206/13081777_554276624732945_1967432829_n.jpg?oh=9867d081ed03796ddaa523316259e654&amp;oe=571CA4C9&amp;__gda__=1461425392_d33245de18e4aa226c9a54fb2c6c272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1" r="12391" b="25482"/>
          <a:stretch/>
        </p:blipFill>
        <p:spPr bwMode="auto">
          <a:xfrm>
            <a:off x="1012825" y="2420888"/>
            <a:ext cx="3910248" cy="3723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https://fbcdn-sphotos-c-a.akamaihd.net/hphotos-ak-xta1/v/t34.0-12/13077249_554276764732931_1691200572_n.jpg?oh=aecf9d9b49ddef40615b7e95f4c40b44&amp;oe=571B8048&amp;__gda__=1461442164_a4b743416a6299a6b4f6abd854247df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7"/>
            <a:ext cx="3873500" cy="3723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714356"/>
            <a:ext cx="1500198" cy="6340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1600" b="1" dirty="0" smtClean="0">
                <a:effectLst/>
              </a:rPr>
              <a:t>ESTRATEGIA </a:t>
            </a:r>
            <a:r>
              <a:rPr lang="es-ES" sz="1600" b="1" dirty="0">
                <a:effectLst/>
              </a:rPr>
              <a:t>COMPETITIVA</a:t>
            </a:r>
            <a:br>
              <a:rPr lang="es-ES" sz="1600" b="1" dirty="0">
                <a:effectLst/>
              </a:rPr>
            </a:br>
            <a:endParaRPr lang="es-ES" sz="1600" dirty="0"/>
          </a:p>
        </p:txBody>
      </p:sp>
      <p:sp>
        <p:nvSpPr>
          <p:cNvPr id="4" name="3 Abrir llave"/>
          <p:cNvSpPr/>
          <p:nvPr/>
        </p:nvSpPr>
        <p:spPr>
          <a:xfrm>
            <a:off x="2839912" y="260648"/>
            <a:ext cx="326887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166799" y="476672"/>
            <a:ext cx="526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/>
              <a:t>Agilidad y calidad en los procesos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/>
              <a:t>Innovación de servicios únicos</a:t>
            </a:r>
          </a:p>
          <a:p>
            <a:pPr marL="285750" indent="-285750" algn="just"/>
            <a:endParaRPr lang="es-ES" dirty="0" smtClean="0"/>
          </a:p>
          <a:p>
            <a:pPr marL="285750" indent="-285750" algn="just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142976" y="2285992"/>
            <a:ext cx="150019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FF0000"/>
                </a:solidFill>
              </a:rPr>
              <a:t>ESTRATEGIA  DE  CRECIMIENTO</a:t>
            </a:r>
          </a:p>
        </p:txBody>
      </p:sp>
      <p:sp>
        <p:nvSpPr>
          <p:cNvPr id="7" name="6 Abrir llave"/>
          <p:cNvSpPr/>
          <p:nvPr/>
        </p:nvSpPr>
        <p:spPr>
          <a:xfrm>
            <a:off x="2850117" y="2132856"/>
            <a:ext cx="349835" cy="13878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214678" y="2000240"/>
            <a:ext cx="5026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 smtClean="0"/>
              <a:t>Incrementación de convenios con otras instituciones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 smtClean="0"/>
              <a:t>Elaboración de publicidad de los servicios.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 smtClean="0"/>
              <a:t>Creación de  sucursales </a:t>
            </a:r>
          </a:p>
          <a:p>
            <a:pPr marL="285750" indent="-285750" algn="just"/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949345" y="3822139"/>
            <a:ext cx="207058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ESTRATEGIA DE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DIFERENCIACIÓN</a:t>
            </a:r>
            <a:endParaRPr lang="es-E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9 Abrir llave"/>
          <p:cNvSpPr/>
          <p:nvPr/>
        </p:nvSpPr>
        <p:spPr>
          <a:xfrm>
            <a:off x="2928926" y="3857628"/>
            <a:ext cx="349835" cy="9965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340978" y="3819326"/>
            <a:ext cx="5263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Fidelización por parte de los socios.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Servicio personalizado por parte del personal de la cooperativa.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Creación de cuentas únicas de ahorro planificado</a:t>
            </a:r>
          </a:p>
          <a:p>
            <a:pPr marL="285750" indent="-285750" algn="just"/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1037633" y="5733256"/>
            <a:ext cx="181626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ESTRATEGIA DE INNOVACIÓN</a:t>
            </a:r>
          </a:p>
        </p:txBody>
      </p:sp>
      <p:sp>
        <p:nvSpPr>
          <p:cNvPr id="13" name="12 Abrir llave"/>
          <p:cNvSpPr/>
          <p:nvPr/>
        </p:nvSpPr>
        <p:spPr>
          <a:xfrm>
            <a:off x="2853894" y="5445224"/>
            <a:ext cx="349835" cy="9965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416428" y="5445224"/>
            <a:ext cx="5513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/>
              <a:t>Constante innovación tanto de productos como de servicios, de acuerdo a las necesidades del cliente.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/>
              <a:t>La cooperativa debe poseer tecnología de vanguardia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8" grpId="0"/>
      <p:bldP spid="9" grpId="0" animBg="1"/>
      <p:bldP spid="11" grpId="0"/>
      <p:bldP spid="12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id:image003.jpg@01CC16D0.7AFAD7D0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429256" y="714356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928662" y="857232"/>
            <a:ext cx="4000528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Misión:</a:t>
            </a:r>
            <a:endParaRPr lang="es-ES" dirty="0" smtClean="0"/>
          </a:p>
          <a:p>
            <a:pPr algn="just"/>
            <a:r>
              <a:rPr lang="es-ES" dirty="0" smtClean="0"/>
              <a:t> </a:t>
            </a:r>
          </a:p>
          <a:p>
            <a:pPr algn="just"/>
            <a:r>
              <a:rPr lang="es-ES" dirty="0" smtClean="0"/>
              <a:t> “Realizar intermediación financiera  de alta calidad y prestancia; conjuntamente con servicios complementarios que satisfacen las necesidades de sus socios y clientes.”</a:t>
            </a:r>
          </a:p>
          <a:p>
            <a:pPr algn="just"/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143504" y="2928934"/>
            <a:ext cx="3500462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Visión: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Al año 2021, ser una institución financiera sólida, solvente y ágil; reconocida y  distinguida  a nivel nacional por el cumplimiento de sus obligaciones con  sus socios y el país.</a:t>
            </a:r>
          </a:p>
          <a:p>
            <a:pPr algn="just"/>
            <a:endParaRPr lang="es-ES" dirty="0"/>
          </a:p>
        </p:txBody>
      </p:sp>
      <p:pic>
        <p:nvPicPr>
          <p:cNvPr id="3074" name="Picture 2" descr="http://concepto.de/wp-content/uploads/2014/08/Mision-y-Vis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429132"/>
            <a:ext cx="3787924" cy="17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899808"/>
              </p:ext>
            </p:extLst>
          </p:nvPr>
        </p:nvGraphicFramePr>
        <p:xfrm>
          <a:off x="214279" y="260648"/>
          <a:ext cx="8644002" cy="642475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15317"/>
                <a:gridCol w="1094216"/>
                <a:gridCol w="929145"/>
                <a:gridCol w="1233225"/>
                <a:gridCol w="1148938"/>
                <a:gridCol w="840184"/>
                <a:gridCol w="472481"/>
                <a:gridCol w="420091"/>
                <a:gridCol w="420091"/>
                <a:gridCol w="420091"/>
                <a:gridCol w="1350223"/>
              </a:tblGrid>
              <a:tr h="278643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PLAN OPERATIVO ANUAL COOPERATIVA DE AHORRO Y CRÉDITO “COOPEMPRENDER” Ltda. 2016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7144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01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N°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ÁREA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OBJETIVO: Incrementar en un 10.65 % las captaciones monetarias para el año 2016 según plan presupuestario.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META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PROGRAMACIÓN TRIMESTRAL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6677" marR="36677" marT="0" marB="0" anchor="ctr"/>
                </a:tc>
              </a:tr>
              <a:tr h="546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Propuesta de Valor  (qué hacer)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Propósito (para qué)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Estrategia (cómo)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IV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RESPONSABLE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</a:tr>
              <a:tr h="701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MARKETING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Aumento de </a:t>
                      </a:r>
                      <a:r>
                        <a:rPr lang="es-ES" sz="1100" b="1" dirty="0" smtClean="0">
                          <a:solidFill>
                            <a:schemeClr val="tx1"/>
                          </a:solidFill>
                          <a:effectLst/>
                        </a:rPr>
                        <a:t>cuentas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Establecimiento de una</a:t>
                      </a:r>
                      <a:r>
                        <a:rPr lang="es-ES" sz="1100" b="1" dirty="0" smtClean="0">
                          <a:solidFill>
                            <a:schemeClr val="tx1"/>
                          </a:solidFill>
                          <a:effectLst/>
                        </a:rPr>
                        <a:t> cultura de ahorro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chemeClr val="tx1"/>
                          </a:solidFill>
                          <a:effectLst/>
                        </a:rPr>
                        <a:t>*Entregando gratuitamente  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alcancías a los </a:t>
                      </a:r>
                      <a:r>
                        <a:rPr lang="es-ES" sz="1100" b="1" dirty="0" smtClean="0">
                          <a:solidFill>
                            <a:schemeClr val="tx1"/>
                          </a:solidFill>
                          <a:effectLst/>
                        </a:rPr>
                        <a:t>niños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20 cuentas infantiles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 x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 x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 x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Gerente y todo el personal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</a:tr>
              <a:tr h="1438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MARKETING 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chemeClr val="tx1"/>
                          </a:solidFill>
                          <a:effectLst/>
                        </a:rPr>
                        <a:t>Elaboración</a:t>
                      </a:r>
                      <a:r>
                        <a:rPr lang="es-ES" sz="11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una </a:t>
                      </a:r>
                      <a:r>
                        <a:rPr lang="es-ES" sz="1100" b="1" dirty="0" smtClean="0">
                          <a:solidFill>
                            <a:schemeClr val="tx1"/>
                          </a:solidFill>
                          <a:effectLst/>
                        </a:rPr>
                        <a:t>rifa 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de fin de año 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chemeClr val="tx1"/>
                          </a:solidFill>
                          <a:effectLst/>
                        </a:rPr>
                        <a:t>Incrementación de 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plazos fijos 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chemeClr val="tx1"/>
                          </a:solidFill>
                          <a:effectLst/>
                        </a:rPr>
                        <a:t>*Estableciendo  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un reglamento de rifas promocionando desde el segundo semestre del año 2016. 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25 plazos fijos adicionales 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Gerente y todo el personal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</a:tr>
              <a:tr h="2307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MARKETING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chemeClr val="tx1"/>
                          </a:solidFill>
                          <a:effectLst/>
                        </a:rPr>
                        <a:t>Promoción de 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los productos de ahorro planificado existentes 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chemeClr val="tx1"/>
                          </a:solidFill>
                          <a:effectLst/>
                        </a:rPr>
                        <a:t>Incrementación de  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Ahorros planificados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r>
                        <a:rPr lang="es-ES" sz="1100" b="1" dirty="0" smtClean="0"/>
                        <a:t>Elaboración material publicitario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*Entrega de presentes para incentivar el ahorro.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25 cuentas de ahorro planificado 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Gerente y todo el personal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6677" marR="3667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55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62086"/>
              </p:ext>
            </p:extLst>
          </p:nvPr>
        </p:nvGraphicFramePr>
        <p:xfrm>
          <a:off x="285720" y="188641"/>
          <a:ext cx="8572560" cy="507049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00708"/>
                <a:gridCol w="776753"/>
                <a:gridCol w="1074633"/>
                <a:gridCol w="1074633"/>
                <a:gridCol w="1202834"/>
                <a:gridCol w="1202834"/>
                <a:gridCol w="400632"/>
                <a:gridCol w="400632"/>
                <a:gridCol w="401575"/>
                <a:gridCol w="400632"/>
                <a:gridCol w="1336694"/>
              </a:tblGrid>
              <a:tr h="325098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/>
                      </a:r>
                      <a:br>
                        <a:rPr lang="es-ES" sz="1200" b="1" dirty="0">
                          <a:effectLst/>
                        </a:rPr>
                      </a:b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PLAN OPERATIVO ANUAL COOPERATIVA DE AHORRO Y CRÉDITO “COOPEMPRENDER” Ltda. 2016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1444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06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N°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ÁREA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OBJETIVO:  </a:t>
                      </a:r>
                      <a:br>
                        <a:rPr lang="es-ES" sz="1000" b="1" dirty="0">
                          <a:effectLst/>
                        </a:rPr>
                      </a:br>
                      <a:r>
                        <a:rPr lang="es-ES" sz="1000" b="1" dirty="0">
                          <a:effectLst/>
                        </a:rPr>
                        <a:t>Incrementar en un 15.02% la cartera de crédito para el año 2016 según plan presupuestario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META</a:t>
                      </a:r>
                      <a:endParaRPr lang="es-ES" sz="12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PROGRAMACIÓN TRIMESTRAL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b="1" dirty="0">
                        <a:effectLst/>
                        <a:latin typeface="Calibri"/>
                      </a:endParaRPr>
                    </a:p>
                  </a:txBody>
                  <a:tcPr marL="31105" marR="31105" marT="0" marB="0" anchor="ctr"/>
                </a:tc>
              </a:tr>
              <a:tr h="557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 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Propuesta de Valor  (Qué hacer)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Propósito (para qué)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Estrategia (cómo)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I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II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III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IV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RESPONSABLE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</a:tr>
              <a:tr h="1950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1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Crédito 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effectLst/>
                        </a:rPr>
                        <a:t>Colocación de cartera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effectLst/>
                        </a:rPr>
                        <a:t>Incrementación de   </a:t>
                      </a:r>
                      <a:r>
                        <a:rPr lang="es-ES" sz="1000" b="1" dirty="0">
                          <a:effectLst/>
                        </a:rPr>
                        <a:t>la cartera de crédito y rentabilidad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 smtClean="0"/>
                        <a:t>*Agilidad y rapidez al momento del análisis de la solicitud de crédito de los socios.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 </a:t>
                      </a:r>
                      <a:endParaRPr lang="es-ES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effectLst/>
                        </a:rPr>
                        <a:t>*Requerimiento</a:t>
                      </a:r>
                      <a:r>
                        <a:rPr lang="es-ES" sz="1000" b="1" baseline="0" dirty="0" smtClean="0">
                          <a:effectLst/>
                        </a:rPr>
                        <a:t>  de </a:t>
                      </a:r>
                      <a:r>
                        <a:rPr lang="es-ES" sz="1000" b="1" dirty="0" smtClean="0">
                          <a:effectLst/>
                        </a:rPr>
                        <a:t>documentos</a:t>
                      </a:r>
                      <a:r>
                        <a:rPr lang="es-ES" sz="1000" b="1" baseline="0" dirty="0" smtClean="0">
                          <a:effectLst/>
                        </a:rPr>
                        <a:t>  básicos para créditos 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$35.000,oo crecimiento  mensual cartera</a:t>
                      </a:r>
                      <a:endParaRPr lang="es-ES" sz="12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 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X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X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X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Gerente y todo el personal 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</a:tr>
              <a:tr h="835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3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Crédito 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effectLst/>
                        </a:rPr>
                        <a:t>Presentación de nuevos </a:t>
                      </a:r>
                      <a:r>
                        <a:rPr lang="es-ES" sz="1000" b="1" dirty="0">
                          <a:effectLst/>
                        </a:rPr>
                        <a:t>productos de crédito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effectLst/>
                        </a:rPr>
                        <a:t>Incrementación</a:t>
                      </a:r>
                      <a:r>
                        <a:rPr lang="es-ES" sz="1000" b="1" baseline="0" dirty="0" smtClean="0">
                          <a:effectLst/>
                        </a:rPr>
                        <a:t> de la demanda de créditos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*</a:t>
                      </a:r>
                      <a:r>
                        <a:rPr lang="es-ES" sz="1000" b="1" dirty="0" smtClean="0"/>
                        <a:t>Elaboración material publicitario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/>
                        <a:t>*Premios para incentivar al la puntualidad en el pago del crédito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Incrementa </a:t>
                      </a:r>
                      <a:r>
                        <a:rPr lang="es-ES" sz="1050" b="1" dirty="0" smtClean="0">
                          <a:effectLst/>
                        </a:rPr>
                        <a:t>25 créditos </a:t>
                      </a:r>
                      <a:r>
                        <a:rPr lang="es-ES" sz="1050" b="1" dirty="0">
                          <a:effectLst/>
                        </a:rPr>
                        <a:t>emergentes   y </a:t>
                      </a:r>
                      <a:r>
                        <a:rPr lang="es-ES" sz="1050" b="1" dirty="0" smtClean="0">
                          <a:effectLst/>
                        </a:rPr>
                        <a:t> 25 créditos </a:t>
                      </a:r>
                      <a:r>
                        <a:rPr lang="es-ES" sz="1050" b="1" dirty="0">
                          <a:effectLst/>
                        </a:rPr>
                        <a:t>especiales</a:t>
                      </a:r>
                      <a:endParaRPr lang="es-ES" sz="12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 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X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X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X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Gerente y todo el personal </a:t>
                      </a:r>
                      <a:endParaRPr lang="es-ES" sz="11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1105" marR="3110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51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560176"/>
              </p:ext>
            </p:extLst>
          </p:nvPr>
        </p:nvGraphicFramePr>
        <p:xfrm>
          <a:off x="285721" y="476673"/>
          <a:ext cx="8358246" cy="616371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6767"/>
                <a:gridCol w="853156"/>
                <a:gridCol w="1139030"/>
                <a:gridCol w="1264993"/>
                <a:gridCol w="1265887"/>
                <a:gridCol w="635178"/>
                <a:gridCol w="380569"/>
                <a:gridCol w="379676"/>
                <a:gridCol w="379676"/>
                <a:gridCol w="379676"/>
                <a:gridCol w="1393638"/>
              </a:tblGrid>
              <a:tr h="288394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PLAN OPERATIVO ANUAL COOPERATIVA DE AHORRO Y CRÉDITO “COOPEMPRENDER” Ltda. 2016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8263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057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N°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ÁREA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OBJETIVO: Incrementar en un 10%  la nómina de socios y relacionados.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META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PROGRAMACIÓN TRIMESTRAL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RESPONSABLE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</a:tr>
              <a:tr h="785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Propuesta de Valor  (qué hacer)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Propósito (para qué)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Estrategia (cómo)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IV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74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Marketing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Promoción de pagos de sueldos del sector publico 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Para que  el socio/cliente cobre su sueldo en la cooperativa 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s-ES" sz="1100" b="1" dirty="0" smtClean="0"/>
                        <a:t>Elaboración de material publicitario de los servicios</a:t>
                      </a:r>
                      <a:r>
                        <a:rPr lang="es-ES" sz="1100" b="1" baseline="0" dirty="0" smtClean="0"/>
                        <a:t> que ofrece la cooperativ</a:t>
                      </a:r>
                      <a:r>
                        <a:rPr lang="es-ES" sz="1100" baseline="0" dirty="0" smtClean="0"/>
                        <a:t>a</a:t>
                      </a:r>
                      <a:endParaRPr lang="es-ES" sz="1100" dirty="0" smtClean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12 cuentas 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Gerente y todo el personal 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</a:tr>
              <a:tr h="212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Marketing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chemeClr val="tx1"/>
                          </a:solidFill>
                          <a:effectLst/>
                        </a:rPr>
                        <a:t>Incrementación de nómina</a:t>
                      </a:r>
                      <a:r>
                        <a:rPr lang="es-ES" sz="11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s-ES" sz="11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socios/clientes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 Unicode MS"/>
                        </a:rPr>
                        <a:t>Ampliación</a:t>
                      </a:r>
                      <a:r>
                        <a:rPr lang="es-ES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 Unicode MS"/>
                        </a:rPr>
                        <a:t> de la nómina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Visitas personalizadas </a:t>
                      </a:r>
                      <a:r>
                        <a:rPr lang="es-ES" sz="1100" b="1" dirty="0" smtClean="0">
                          <a:solidFill>
                            <a:schemeClr val="tx1"/>
                          </a:solidFill>
                          <a:effectLst/>
                        </a:rPr>
                        <a:t>a empresas con  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propuestas de convenio </a:t>
                      </a:r>
                      <a:endParaRPr lang="es-ES" sz="11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 smtClean="0"/>
                        <a:t>*Realización de controles internos </a:t>
                      </a:r>
                      <a:r>
                        <a:rPr lang="es-ES" sz="1100" b="1" smtClean="0"/>
                        <a:t>para garantizar un </a:t>
                      </a:r>
                      <a:r>
                        <a:rPr lang="es-ES" sz="1100" b="1" dirty="0" smtClean="0"/>
                        <a:t>buen servicio a los clientes/socios.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5 empresas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Gerente y todo el personal 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0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83768" y="620688"/>
            <a:ext cx="5552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PRESUPUESTO DE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PLAN DE MARKETING</a:t>
            </a: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63688" y="1317478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/>
              <a:t>PRESUPUESTO DE PREMIOS PARA RIFA</a:t>
            </a:r>
            <a:endParaRPr lang="es-ES" sz="14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364255"/>
              </p:ext>
            </p:extLst>
          </p:nvPr>
        </p:nvGraphicFramePr>
        <p:xfrm>
          <a:off x="1403648" y="2016495"/>
          <a:ext cx="2808312" cy="3905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1368152"/>
              </a:tblGrid>
              <a:tr h="790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DETALLE DE PREMIOS: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VALOR PRESUPUESTADO: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478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Lavadora semiautomática de 22 libras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325.00 USD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299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Frigo bar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335.00 USD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299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Horno Microondas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260.00 USD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299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Licuadora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130.00 USD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478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Televisor Smart  Riviera de  48 pulgadas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830.00 USD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299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Laptop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1.500.00 USD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50919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3.380.00 USD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5587978" y="1277831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400" b="1" dirty="0"/>
              <a:t>PRESUPUESTO DE MATERIAL PUBLICTARIO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759385"/>
              </p:ext>
            </p:extLst>
          </p:nvPr>
        </p:nvGraphicFramePr>
        <p:xfrm>
          <a:off x="4644008" y="2016495"/>
          <a:ext cx="4258405" cy="4498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6157"/>
                <a:gridCol w="1068808"/>
                <a:gridCol w="102850"/>
                <a:gridCol w="1060590"/>
              </a:tblGrid>
              <a:tr h="42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DETALLE: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CANTIDAD: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(Unidades)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VALOR PRESUPUESTADO: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416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Dípticos de cuentas diseño 1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1.000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100.00 USD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6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Dípticos de créditos diseño 2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1.000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100.00 USD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33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Hojas volantes servicios complementarios diseño 1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1.000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100.00 USD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77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Hojas volantes servicios financieros Puntomático diseño 2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1.000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145.00 USD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6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Hojas volantes décimos diseño 3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1.000 (2 motivos 500 c/u)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100.00 USD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8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Adhesivos para autos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45.00 USD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8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Alcancías	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625.00 USD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8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1.215.00 USD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2461028" y="6093296"/>
            <a:ext cx="139659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TOTAL: $4.595.00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8972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42976" y="1500174"/>
            <a:ext cx="331236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b="1" dirty="0"/>
              <a:t>* </a:t>
            </a:r>
            <a:r>
              <a:rPr lang="es-ES" sz="1600" dirty="0"/>
              <a:t> </a:t>
            </a:r>
            <a:r>
              <a:rPr lang="es-ES" sz="1600" dirty="0" smtClean="0"/>
              <a:t>La cooperativa no ha realizado ningún tipo de publicidad desde su inicio hasta la actualidad.</a:t>
            </a:r>
            <a:endParaRPr lang="es-ES" sz="1600" dirty="0"/>
          </a:p>
        </p:txBody>
      </p:sp>
      <p:sp>
        <p:nvSpPr>
          <p:cNvPr id="6" name="5 Rectángulo"/>
          <p:cNvSpPr/>
          <p:nvPr/>
        </p:nvSpPr>
        <p:spPr>
          <a:xfrm>
            <a:off x="5214942" y="928670"/>
            <a:ext cx="367240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b="1" dirty="0"/>
              <a:t>* </a:t>
            </a:r>
            <a:r>
              <a:rPr lang="es-ES" sz="1600" dirty="0" smtClean="0"/>
              <a:t>Existe un </a:t>
            </a:r>
            <a:r>
              <a:rPr lang="es-ES" sz="1600" dirty="0"/>
              <a:t>número  considerable de entidades financieras por lo cual la competencia es alta.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42976" y="3714752"/>
            <a:ext cx="3312368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dirty="0" smtClean="0"/>
              <a:t>El 97.90</a:t>
            </a:r>
            <a:r>
              <a:rPr lang="es-ES" sz="1600" dirty="0"/>
              <a:t>% del total de la población utiliza servicios financieros, de los cuales el 50.40% de los habitantes </a:t>
            </a:r>
            <a:r>
              <a:rPr lang="es-ES" sz="1600" dirty="0" smtClean="0"/>
              <a:t>demandan más </a:t>
            </a:r>
            <a:r>
              <a:rPr lang="es-ES" sz="1600" dirty="0"/>
              <a:t>los créditos, que los ahorros e inversiones, por lo tanto se debe hacer énfasis en la publicidad de créditos.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2357430"/>
            <a:ext cx="1368152" cy="1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https://atochamarkets.wikispaces.com/file/view/PicMonkey%20Collage.jpg/490520096/512x249/PicMonkey%20Coll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0"/>
            <a:ext cx="4392488" cy="83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214942" y="2714620"/>
            <a:ext cx="3672408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dirty="0" smtClean="0"/>
              <a:t>El 45 </a:t>
            </a:r>
            <a:r>
              <a:rPr lang="es-ES" sz="1600" dirty="0"/>
              <a:t>% de los encuestados prefieren las cooperativas para realizar sus servicios financieros, y el 57.10% de la población si les agradaría ser socios de la Cooperativa de Ahorro y Crédito “COOPEMPRENDER” </a:t>
            </a:r>
            <a:r>
              <a:rPr lang="es-ES" sz="1600" dirty="0" smtClean="0"/>
              <a:t>Ltda</a:t>
            </a:r>
            <a:endParaRPr lang="es-ES" sz="1600" dirty="0"/>
          </a:p>
        </p:txBody>
      </p:sp>
      <p:sp>
        <p:nvSpPr>
          <p:cNvPr id="9" name="8 Flecha abajo"/>
          <p:cNvSpPr/>
          <p:nvPr/>
        </p:nvSpPr>
        <p:spPr>
          <a:xfrm>
            <a:off x="6929454" y="4429132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5214942" y="4826675"/>
            <a:ext cx="364333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La cooperativa se desarrolla en un buen mercado local, tiene buena acogida y una alta demanda por cubrir, mediante la aplicación de este plan de marketing.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23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encrypted-tbn1.gstatic.com/images?q=tbn:ANd9GcTMCxmMVmK8Je5tmsYnLQQp-xjP3joTINtP5TldI3WU6tPuktf8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518457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3286116" y="285728"/>
            <a:ext cx="3714776" cy="1593296"/>
          </a:xfrm>
          <a:prstGeom prst="wedgeRoundRectCallout">
            <a:avLst>
              <a:gd name="adj1" fmla="val 4747"/>
              <a:gd name="adj2" fmla="val 742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* Elaborar de forma masiva e inmediata la publicidad diseñada en este </a:t>
            </a:r>
            <a:r>
              <a:rPr lang="es-ES" sz="1600" dirty="0" smtClean="0">
                <a:solidFill>
                  <a:schemeClr val="tx1"/>
                </a:solidFill>
              </a:rPr>
              <a:t>plan, como son los dípticos y las hojas volantes.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7" name="6 Llamada rectangular redondeada"/>
          <p:cNvSpPr/>
          <p:nvPr/>
        </p:nvSpPr>
        <p:spPr>
          <a:xfrm>
            <a:off x="971600" y="4149080"/>
            <a:ext cx="3528392" cy="1872208"/>
          </a:xfrm>
          <a:prstGeom prst="wedgeRoundRectCallout">
            <a:avLst>
              <a:gd name="adj1" fmla="val 29838"/>
              <a:gd name="adj2" fmla="val -7090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Implementar en la cooperativa este plan de marketing lo más pronto posible, para lo cual se recomienda dar a conocer a todos los directivos y empleados sobre la existencia </a:t>
            </a:r>
            <a:r>
              <a:rPr lang="es-ES" sz="1600" dirty="0" smtClean="0">
                <a:solidFill>
                  <a:schemeClr val="tx1"/>
                </a:solidFill>
              </a:rPr>
              <a:t>del </a:t>
            </a:r>
            <a:r>
              <a:rPr lang="es-ES" sz="1600" dirty="0">
                <a:solidFill>
                  <a:schemeClr val="tx1"/>
                </a:solidFill>
              </a:rPr>
              <a:t>mismo</a:t>
            </a:r>
          </a:p>
        </p:txBody>
      </p:sp>
      <p:sp>
        <p:nvSpPr>
          <p:cNvPr id="8" name="7 Llamada rectangular redondeada"/>
          <p:cNvSpPr/>
          <p:nvPr/>
        </p:nvSpPr>
        <p:spPr>
          <a:xfrm>
            <a:off x="5724128" y="4005064"/>
            <a:ext cx="3240360" cy="1872208"/>
          </a:xfrm>
          <a:prstGeom prst="wedgeRoundRectCallout">
            <a:avLst>
              <a:gd name="adj1" fmla="val -49052"/>
              <a:gd name="adj2" fmla="val -7819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Se recomienda también a los directivos hacer un monitoreo constante de la correcta aplicación de este plan e innovación anual del mismo</a:t>
            </a:r>
          </a:p>
        </p:txBody>
      </p:sp>
    </p:spTree>
    <p:extLst>
      <p:ext uri="{BB962C8B-B14F-4D97-AF65-F5344CB8AC3E}">
        <p14:creationId xmlns:p14="http://schemas.microsoft.com/office/powerpoint/2010/main" val="46113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mages.slideplayer.es/1/119364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http://ejemplosde.info/wp-content/uploads/2014/07/Frases-de-despedida-de-ami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0"/>
            <a:ext cx="359128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3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085836" y="2348880"/>
            <a:ext cx="5429288" cy="3785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buFont typeface="Wingdings" pitchFamily="2" charset="2"/>
              <a:buChar char="Ø"/>
            </a:pPr>
            <a:r>
              <a:rPr lang="es-EC" sz="2000" dirty="0" smtClean="0"/>
              <a:t>Trabajo en equipo</a:t>
            </a:r>
          </a:p>
          <a:p>
            <a:pPr lvl="0" algn="ctr">
              <a:buFont typeface="Wingdings" pitchFamily="2" charset="2"/>
              <a:buChar char="Ø"/>
            </a:pPr>
            <a:endParaRPr lang="es-ES" sz="2000" dirty="0" smtClean="0"/>
          </a:p>
          <a:p>
            <a:pPr lvl="0" algn="ctr">
              <a:buFont typeface="Wingdings" pitchFamily="2" charset="2"/>
              <a:buChar char="Ø"/>
            </a:pPr>
            <a:r>
              <a:rPr lang="es-EC" sz="2000" dirty="0" smtClean="0"/>
              <a:t>Disciplina</a:t>
            </a:r>
          </a:p>
          <a:p>
            <a:pPr lvl="0" algn="ctr">
              <a:buFont typeface="Wingdings" pitchFamily="2" charset="2"/>
              <a:buChar char="Ø"/>
            </a:pPr>
            <a:endParaRPr lang="es-ES" sz="2000" dirty="0" smtClean="0"/>
          </a:p>
          <a:p>
            <a:pPr lvl="0" algn="ctr">
              <a:buFont typeface="Wingdings" pitchFamily="2" charset="2"/>
              <a:buChar char="Ø"/>
            </a:pPr>
            <a:r>
              <a:rPr lang="es-EC" sz="2000" dirty="0" smtClean="0"/>
              <a:t>Estabilidad</a:t>
            </a:r>
          </a:p>
          <a:p>
            <a:pPr lvl="0" algn="ctr">
              <a:buFont typeface="Wingdings" pitchFamily="2" charset="2"/>
              <a:buChar char="Ø"/>
            </a:pPr>
            <a:endParaRPr lang="es-ES" sz="2000" dirty="0" smtClean="0"/>
          </a:p>
          <a:p>
            <a:pPr lvl="0" algn="ctr">
              <a:buFont typeface="Wingdings" pitchFamily="2" charset="2"/>
              <a:buChar char="Ø"/>
            </a:pPr>
            <a:r>
              <a:rPr lang="es-EC" sz="2000" dirty="0" smtClean="0"/>
              <a:t>Iniciativa</a:t>
            </a:r>
          </a:p>
          <a:p>
            <a:pPr lvl="0" algn="ctr">
              <a:buFont typeface="Wingdings" pitchFamily="2" charset="2"/>
              <a:buChar char="Ø"/>
            </a:pPr>
            <a:endParaRPr lang="es-ES" sz="2000" dirty="0" smtClean="0"/>
          </a:p>
          <a:p>
            <a:pPr lvl="0" algn="ctr">
              <a:buFont typeface="Wingdings" pitchFamily="2" charset="2"/>
              <a:buChar char="Ø"/>
            </a:pPr>
            <a:r>
              <a:rPr lang="es-EC" sz="2000" dirty="0" smtClean="0"/>
              <a:t>Honestidad</a:t>
            </a:r>
          </a:p>
          <a:p>
            <a:pPr lvl="0" algn="ctr">
              <a:buFont typeface="Wingdings" pitchFamily="2" charset="2"/>
              <a:buChar char="Ø"/>
            </a:pPr>
            <a:endParaRPr lang="es-ES" sz="2000" dirty="0" smtClean="0"/>
          </a:p>
          <a:p>
            <a:pPr lvl="0" algn="ctr">
              <a:buFont typeface="Wingdings" pitchFamily="2" charset="2"/>
              <a:buChar char="Ø"/>
            </a:pPr>
            <a:r>
              <a:rPr lang="es-EC" sz="2000" dirty="0" smtClean="0"/>
              <a:t>Seguridad y solvencia</a:t>
            </a:r>
            <a:endParaRPr lang="es-ES" sz="2000" dirty="0" smtClean="0"/>
          </a:p>
          <a:p>
            <a:pPr algn="ctr"/>
            <a:endParaRPr lang="es-ES" sz="2000" dirty="0"/>
          </a:p>
        </p:txBody>
      </p:sp>
      <p:pic>
        <p:nvPicPr>
          <p:cNvPr id="4100" name="Picture 4" descr="http://4.bp.blogspot.com/-o-J2QD8V_zo/ULk40HzDzGI/AAAAAAAAAGw/fMZakJfcj8c/s1600/principios+y+valo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17" y="263259"/>
            <a:ext cx="5886459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 smtClean="0"/>
              <a:t>ORGANIGRAMA ESTRUCTURAL DE LA COOPERATIVA DE AHORRO Y CRÉDITO “COOPEMPRENDER”LTDA</a:t>
            </a:r>
            <a:endParaRPr lang="es-ES" sz="20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54660" t="21037" r="13082" b="8519"/>
          <a:stretch/>
        </p:blipFill>
        <p:spPr bwMode="auto">
          <a:xfrm>
            <a:off x="1214414" y="1142984"/>
            <a:ext cx="7500989" cy="5286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laculturadelmarketing.com/wp-content/uploads/2013/01/Plan-de-Market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6" t="8265" r="17235" b="6123"/>
          <a:stretch/>
        </p:blipFill>
        <p:spPr bwMode="auto">
          <a:xfrm>
            <a:off x="971600" y="260648"/>
            <a:ext cx="4219105" cy="326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004048" y="764704"/>
            <a:ext cx="36724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Se dibuja </a:t>
            </a:r>
            <a:r>
              <a:rPr lang="es-ES" dirty="0"/>
              <a:t>como un aspecto clave de la estrategia empresarial</a:t>
            </a:r>
          </a:p>
        </p:txBody>
      </p:sp>
      <p:sp>
        <p:nvSpPr>
          <p:cNvPr id="5" name="4 Flecha abajo"/>
          <p:cNvSpPr/>
          <p:nvPr/>
        </p:nvSpPr>
        <p:spPr>
          <a:xfrm>
            <a:off x="6372200" y="1411035"/>
            <a:ext cx="288032" cy="480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853460" y="1901480"/>
            <a:ext cx="132551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Conocer:</a:t>
            </a:r>
            <a:endParaRPr lang="es-ES" dirty="0"/>
          </a:p>
        </p:txBody>
      </p:sp>
      <p:sp>
        <p:nvSpPr>
          <p:cNvPr id="7" name="6 Flecha abajo"/>
          <p:cNvSpPr/>
          <p:nvPr/>
        </p:nvSpPr>
        <p:spPr>
          <a:xfrm>
            <a:off x="6372201" y="2256153"/>
            <a:ext cx="288031" cy="438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419321" y="2740278"/>
            <a:ext cx="244827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alcance y contenido del plan de marketing</a:t>
            </a:r>
          </a:p>
        </p:txBody>
      </p:sp>
      <p:sp>
        <p:nvSpPr>
          <p:cNvPr id="10" name="9 Flecha abajo"/>
          <p:cNvSpPr/>
          <p:nvPr/>
        </p:nvSpPr>
        <p:spPr>
          <a:xfrm>
            <a:off x="6372326" y="3462085"/>
            <a:ext cx="288031" cy="438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5138838" y="3900193"/>
            <a:ext cx="315354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Ha utilizarse </a:t>
            </a:r>
            <a:r>
              <a:rPr lang="es-ES" dirty="0"/>
              <a:t>en su elaboración</a:t>
            </a:r>
          </a:p>
        </p:txBody>
      </p:sp>
      <p:pic>
        <p:nvPicPr>
          <p:cNvPr id="10244" name="Picture 4" descr="http://www.muypymes.com/wp-content/uploads/2014/10/Las-3-mejores-herramientas-gratuitas-para-Twit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60" y="3555526"/>
            <a:ext cx="2021088" cy="105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Flecha abajo"/>
          <p:cNvSpPr/>
          <p:nvPr/>
        </p:nvSpPr>
        <p:spPr>
          <a:xfrm>
            <a:off x="6355426" y="4295339"/>
            <a:ext cx="288031" cy="438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4654292" y="4778838"/>
            <a:ext cx="384679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E</a:t>
            </a:r>
            <a:r>
              <a:rPr lang="es-ES" dirty="0" smtClean="0"/>
              <a:t>strategias </a:t>
            </a:r>
            <a:r>
              <a:rPr lang="es-ES" dirty="0"/>
              <a:t>que se pueden desarrollar </a:t>
            </a:r>
          </a:p>
        </p:txBody>
      </p:sp>
      <p:sp>
        <p:nvSpPr>
          <p:cNvPr id="13" name="12 Flecha abajo"/>
          <p:cNvSpPr/>
          <p:nvPr/>
        </p:nvSpPr>
        <p:spPr>
          <a:xfrm>
            <a:off x="6372326" y="5148170"/>
            <a:ext cx="287906" cy="441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788024" y="5589240"/>
            <a:ext cx="33843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Son aspectos básicos que se debe tener en cuenta</a:t>
            </a:r>
            <a:endParaRPr lang="es-ES" dirty="0"/>
          </a:p>
        </p:txBody>
      </p:sp>
      <p:sp>
        <p:nvSpPr>
          <p:cNvPr id="18" name="17 Flecha derecha"/>
          <p:cNvSpPr/>
          <p:nvPr/>
        </p:nvSpPr>
        <p:spPr>
          <a:xfrm rot="10800000">
            <a:off x="3531135" y="5833443"/>
            <a:ext cx="1224136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678101" y="5233278"/>
            <a:ext cx="285303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/>
              <a:t>P</a:t>
            </a:r>
            <a:r>
              <a:rPr lang="es-ES" dirty="0" smtClean="0"/>
              <a:t>ara </a:t>
            </a:r>
            <a:r>
              <a:rPr lang="es-ES" dirty="0"/>
              <a:t>que el plan de marketing contribuya a lograr los objetivos </a:t>
            </a:r>
            <a:r>
              <a:rPr lang="es-ES" dirty="0" smtClean="0"/>
              <a:t>planteados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30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  <p:bldP spid="12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>
                <a:effectLst/>
              </a:rPr>
              <a:t>IMPORTANCIA Y JUSTIFICACIÓN</a:t>
            </a:r>
            <a:endParaRPr lang="es-ES" sz="2800" dirty="0"/>
          </a:p>
        </p:txBody>
      </p:sp>
      <p:grpSp>
        <p:nvGrpSpPr>
          <p:cNvPr id="3" name="2 Grupo"/>
          <p:cNvGrpSpPr/>
          <p:nvPr/>
        </p:nvGrpSpPr>
        <p:grpSpPr>
          <a:xfrm>
            <a:off x="1547664" y="1340768"/>
            <a:ext cx="3384376" cy="2294379"/>
            <a:chOff x="1547664" y="1340768"/>
            <a:chExt cx="3384376" cy="2294379"/>
          </a:xfrm>
        </p:grpSpPr>
        <p:pic>
          <p:nvPicPr>
            <p:cNvPr id="11266" name="Picture 2" descr="http://1.bp.blogspot.com/-UK3oxyTzC0g/UhCzYz0wv3I/AAAAAAAAIrY/0KyFBWtWZnc/s1600/Seguros+para+empres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340768"/>
              <a:ext cx="3384376" cy="229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1547664" y="1355363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EMPRESAS  Y NEGOCIOS EN GENERAL</a:t>
              </a:r>
              <a:endParaRPr lang="es-ES" dirty="0"/>
            </a:p>
          </p:txBody>
        </p:sp>
      </p:grpSp>
      <p:sp>
        <p:nvSpPr>
          <p:cNvPr id="5" name="4 Flecha derecha"/>
          <p:cNvSpPr/>
          <p:nvPr/>
        </p:nvSpPr>
        <p:spPr>
          <a:xfrm>
            <a:off x="4932040" y="1758539"/>
            <a:ext cx="648072" cy="283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8" name="7 Grupo"/>
          <p:cNvGrpSpPr/>
          <p:nvPr/>
        </p:nvGrpSpPr>
        <p:grpSpPr>
          <a:xfrm>
            <a:off x="5580112" y="1252364"/>
            <a:ext cx="2964979" cy="1235593"/>
            <a:chOff x="5580112" y="1252364"/>
            <a:chExt cx="2964979" cy="1235593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252364"/>
              <a:ext cx="2809875" cy="1235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6888907" y="1252364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CRECIMIENTO</a:t>
              </a:r>
              <a:endParaRPr lang="es-ES" dirty="0"/>
            </a:p>
          </p:txBody>
        </p:sp>
      </p:grpSp>
      <p:sp>
        <p:nvSpPr>
          <p:cNvPr id="7" name="6 Flecha abajo"/>
          <p:cNvSpPr/>
          <p:nvPr/>
        </p:nvSpPr>
        <p:spPr>
          <a:xfrm>
            <a:off x="6763285" y="2487957"/>
            <a:ext cx="251245" cy="7036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269" name="Picture 5" descr="https://encrypted-tbn3.gstatic.com/images?q=tbn:ANd9GcQHZG_lMvqJGoe5C3QIKEF1Gbvc9sJEJguUKLptJxEf4FOU6bFy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00" y="3220230"/>
            <a:ext cx="2017518" cy="188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Flecha abajo"/>
          <p:cNvSpPr/>
          <p:nvPr/>
        </p:nvSpPr>
        <p:spPr>
          <a:xfrm rot="5400000">
            <a:off x="5436622" y="4080465"/>
            <a:ext cx="286980" cy="5682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2" name="11 Grupo"/>
          <p:cNvGrpSpPr/>
          <p:nvPr/>
        </p:nvGrpSpPr>
        <p:grpSpPr>
          <a:xfrm>
            <a:off x="3239852" y="3767817"/>
            <a:ext cx="1863124" cy="1948457"/>
            <a:chOff x="3239852" y="3767817"/>
            <a:chExt cx="1863124" cy="1948457"/>
          </a:xfrm>
        </p:grpSpPr>
        <p:pic>
          <p:nvPicPr>
            <p:cNvPr id="11271" name="Picture 7" descr="http://www.psdahtmlpasoapaso.com/blog/wp-content/uploads/2012/02/herramienta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852" y="3767817"/>
              <a:ext cx="1809750" cy="180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3410788" y="5346942"/>
              <a:ext cx="1692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HERRAMIENTA</a:t>
              </a:r>
              <a:endParaRPr lang="es-ES" dirty="0"/>
            </a:p>
          </p:txBody>
        </p:sp>
      </p:grpSp>
      <p:sp>
        <p:nvSpPr>
          <p:cNvPr id="11" name="10 Flecha derecha"/>
          <p:cNvSpPr/>
          <p:nvPr/>
        </p:nvSpPr>
        <p:spPr>
          <a:xfrm rot="10800000">
            <a:off x="2699792" y="4005064"/>
            <a:ext cx="864096" cy="503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1" name="20 Grupo"/>
          <p:cNvGrpSpPr/>
          <p:nvPr/>
        </p:nvGrpSpPr>
        <p:grpSpPr>
          <a:xfrm>
            <a:off x="642910" y="3825214"/>
            <a:ext cx="2043164" cy="2102000"/>
            <a:chOff x="642910" y="3825214"/>
            <a:chExt cx="2043164" cy="2102000"/>
          </a:xfrm>
        </p:grpSpPr>
        <p:grpSp>
          <p:nvGrpSpPr>
            <p:cNvPr id="20" name="19 Grupo"/>
            <p:cNvGrpSpPr/>
            <p:nvPr/>
          </p:nvGrpSpPr>
          <p:grpSpPr>
            <a:xfrm>
              <a:off x="642910" y="3825214"/>
              <a:ext cx="2043164" cy="1791289"/>
              <a:chOff x="642910" y="3825214"/>
              <a:chExt cx="2043164" cy="1791289"/>
            </a:xfrm>
          </p:grpSpPr>
          <p:pic>
            <p:nvPicPr>
              <p:cNvPr id="11272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910" y="4143380"/>
                <a:ext cx="1939460" cy="1473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12 CuadroTexto"/>
              <p:cNvSpPr txBox="1"/>
              <p:nvPr/>
            </p:nvSpPr>
            <p:spPr>
              <a:xfrm>
                <a:off x="746614" y="3825214"/>
                <a:ext cx="19394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smtClean="0"/>
                  <a:t>VINCULADO CON</a:t>
                </a:r>
                <a:endParaRPr lang="es-ES" sz="1600" dirty="0"/>
              </a:p>
            </p:txBody>
          </p:sp>
        </p:grpSp>
        <p:sp>
          <p:nvSpPr>
            <p:cNvPr id="14" name="13 CuadroTexto"/>
            <p:cNvSpPr txBox="1"/>
            <p:nvPr/>
          </p:nvSpPr>
          <p:spPr>
            <a:xfrm>
              <a:off x="746614" y="5557882"/>
              <a:ext cx="1521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ENTORNO</a:t>
              </a:r>
              <a:endParaRPr lang="es-ES" dirty="0"/>
            </a:p>
          </p:txBody>
        </p:sp>
      </p:grpSp>
      <p:sp>
        <p:nvSpPr>
          <p:cNvPr id="15" name="14 Flecha derecha"/>
          <p:cNvSpPr/>
          <p:nvPr/>
        </p:nvSpPr>
        <p:spPr>
          <a:xfrm rot="16200000">
            <a:off x="4045443" y="3636515"/>
            <a:ext cx="243027" cy="179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Flecha derecha"/>
          <p:cNvSpPr/>
          <p:nvPr/>
        </p:nvSpPr>
        <p:spPr>
          <a:xfrm>
            <a:off x="1547664" y="6165304"/>
            <a:ext cx="648072" cy="238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214546" y="5934670"/>
            <a:ext cx="1732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ENFRENTA A NUEVOS RETOS </a:t>
            </a:r>
            <a:endParaRPr lang="es-ES" dirty="0"/>
          </a:p>
        </p:txBody>
      </p:sp>
      <p:sp>
        <p:nvSpPr>
          <p:cNvPr id="23" name="22 Flecha derecha"/>
          <p:cNvSpPr/>
          <p:nvPr/>
        </p:nvSpPr>
        <p:spPr>
          <a:xfrm>
            <a:off x="3923928" y="6165304"/>
            <a:ext cx="648072" cy="283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734018" y="5921111"/>
            <a:ext cx="180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DESARROLLAR ESTRATEGIAS</a:t>
            </a:r>
            <a:endParaRPr lang="es-ES" dirty="0"/>
          </a:p>
        </p:txBody>
      </p:sp>
      <p:sp>
        <p:nvSpPr>
          <p:cNvPr id="19" name="18 Flecha derecha"/>
          <p:cNvSpPr/>
          <p:nvPr/>
        </p:nvSpPr>
        <p:spPr>
          <a:xfrm>
            <a:off x="6733803" y="6284349"/>
            <a:ext cx="414046" cy="141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274" name="Picture 10" descr="http://static.e-encuesta.com/wp-content/uploads/satisfaccion-del-cliente-v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042" y="5346942"/>
            <a:ext cx="2003958" cy="151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13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476672"/>
          </a:xfrm>
        </p:spPr>
        <p:txBody>
          <a:bodyPr>
            <a:noAutofit/>
          </a:bodyPr>
          <a:lstStyle/>
          <a:p>
            <a:pPr algn="ctr"/>
            <a:r>
              <a:rPr lang="es-ES" sz="2000" dirty="0" smtClean="0"/>
              <a:t>ANÁLISIS SITUACIONAL DEL MERCADO</a:t>
            </a:r>
            <a:endParaRPr lang="es-ES" sz="2000" dirty="0"/>
          </a:p>
        </p:txBody>
      </p:sp>
      <p:sp>
        <p:nvSpPr>
          <p:cNvPr id="4" name="3 Rectángulo"/>
          <p:cNvSpPr/>
          <p:nvPr/>
        </p:nvSpPr>
        <p:spPr>
          <a:xfrm>
            <a:off x="500034" y="571480"/>
            <a:ext cx="4009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INVESTIGACIÓN DE MERCADOS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928670"/>
            <a:ext cx="850112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Objetivo:</a:t>
            </a:r>
            <a:r>
              <a:rPr kumimoji="0" lang="es-E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Investigar y conocer el grado de posicionamiento, las necesidades y bienestar de los clientes en relación al servicio financiero </a:t>
            </a:r>
            <a:r>
              <a:rPr lang="es-ES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 ofrece 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la Cooperativa de Ahorro y Crédito “COOPEMPRENDER” Ltda, en la parroquia de El Quinche.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8596" y="4214818"/>
            <a:ext cx="84296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Tamaño del universo:</a:t>
            </a:r>
            <a:endParaRPr lang="es-ES" sz="1600" dirty="0" smtClean="0"/>
          </a:p>
          <a:p>
            <a:pPr algn="just"/>
            <a:r>
              <a:rPr lang="es-ES" sz="1600" dirty="0" smtClean="0"/>
              <a:t>7.595 habitantes</a:t>
            </a:r>
            <a:endParaRPr lang="es-ES" sz="1600" dirty="0"/>
          </a:p>
        </p:txBody>
      </p:sp>
      <p:sp>
        <p:nvSpPr>
          <p:cNvPr id="9" name="8 Rectángulo"/>
          <p:cNvSpPr/>
          <p:nvPr/>
        </p:nvSpPr>
        <p:spPr>
          <a:xfrm>
            <a:off x="357158" y="2000240"/>
            <a:ext cx="842968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dirty="0" smtClean="0"/>
              <a:t>El Segmento de mercado está dado por todas las personas que se encuentran inmersos en la Población Económicamente Activa ¨PEA¨ de la parroquia de El Quinche, PEA es el principal indicador de la oferta de mano de obra en una sociedad, según datos del Instituto Nacional de Estadísticas y Censos</a:t>
            </a:r>
            <a:endParaRPr lang="es-ES" sz="1600" dirty="0"/>
          </a:p>
        </p:txBody>
      </p:sp>
      <p:pic>
        <p:nvPicPr>
          <p:cNvPr id="10" name="Imagen 39"/>
          <p:cNvPicPr>
            <a:picLocks noChangeAspect="1" noChangeArrowheads="1"/>
          </p:cNvPicPr>
          <p:nvPr/>
        </p:nvPicPr>
        <p:blipFill>
          <a:blip r:embed="rId3"/>
          <a:srcRect l="48622" t="38347" r="38246" b="54816"/>
          <a:stretch>
            <a:fillRect/>
          </a:stretch>
        </p:blipFill>
        <p:spPr bwMode="auto">
          <a:xfrm>
            <a:off x="2786050" y="3214686"/>
            <a:ext cx="3643338" cy="787527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319394" y="4941168"/>
            <a:ext cx="807249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 smtClean="0"/>
              <a:t>TÉCNICA DE MUESTREO</a:t>
            </a:r>
            <a:endParaRPr lang="es-ES" sz="1600" dirty="0" smtClean="0"/>
          </a:p>
          <a:p>
            <a:r>
              <a:rPr lang="es-ES" sz="1600" b="1" dirty="0" smtClean="0"/>
              <a:t>Aleatoria Simple.-</a:t>
            </a:r>
            <a:r>
              <a:rPr lang="es-ES" sz="1600" dirty="0" smtClean="0"/>
              <a:t> (al azar), en las afueras y sus alrededores de las entidades financieras de la parroquia de El Quinche,.</a:t>
            </a:r>
            <a:endParaRPr lang="es-ES" sz="1600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815968"/>
              </p:ext>
            </p:extLst>
          </p:nvPr>
        </p:nvGraphicFramePr>
        <p:xfrm>
          <a:off x="319394" y="5924595"/>
          <a:ext cx="33575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Ecuación" r:id="rId4" imgW="1625400" imgH="444240" progId="Equation.3">
                  <p:embed/>
                </p:oleObj>
              </mc:Choice>
              <mc:Fallback>
                <p:oleObj name="Ecuación" r:id="rId4" imgW="162540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394" y="5924595"/>
                        <a:ext cx="3357562" cy="939800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11 Rectángulo"/>
          <p:cNvSpPr/>
          <p:nvPr/>
        </p:nvSpPr>
        <p:spPr>
          <a:xfrm>
            <a:off x="3929066" y="5661248"/>
            <a:ext cx="135730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 smtClean="0"/>
              <a:t>N = 7.595</a:t>
            </a:r>
            <a:endParaRPr lang="es-ES" sz="1600" dirty="0" smtClean="0"/>
          </a:p>
          <a:p>
            <a:r>
              <a:rPr lang="es-EC" sz="1600" b="1" dirty="0" smtClean="0"/>
              <a:t>Z= 1,96</a:t>
            </a:r>
            <a:endParaRPr lang="es-ES" sz="1600" dirty="0" smtClean="0"/>
          </a:p>
          <a:p>
            <a:r>
              <a:rPr lang="es-EC" sz="1600" b="1" dirty="0" smtClean="0"/>
              <a:t>p=0,8</a:t>
            </a:r>
            <a:endParaRPr lang="es-ES" sz="1600" dirty="0" smtClean="0"/>
          </a:p>
          <a:p>
            <a:r>
              <a:rPr lang="es-EC" sz="1600" b="1" dirty="0" smtClean="0"/>
              <a:t>q=0,2</a:t>
            </a:r>
            <a:endParaRPr lang="es-ES" sz="1600" dirty="0" smtClean="0"/>
          </a:p>
          <a:p>
            <a:r>
              <a:rPr lang="es-EC" sz="1600" b="1" dirty="0" smtClean="0"/>
              <a:t>e=0,05</a:t>
            </a:r>
          </a:p>
        </p:txBody>
      </p:sp>
      <p:sp>
        <p:nvSpPr>
          <p:cNvPr id="13" name="12 Nube"/>
          <p:cNvSpPr/>
          <p:nvPr/>
        </p:nvSpPr>
        <p:spPr>
          <a:xfrm>
            <a:off x="6786578" y="5661248"/>
            <a:ext cx="2071702" cy="11967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TÉCNICA A UTILIZAR: ENCUESTAS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4786314" y="6000768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 </a:t>
            </a:r>
            <a:r>
              <a:rPr lang="es-ES" b="1" dirty="0" smtClean="0">
                <a:solidFill>
                  <a:srgbClr val="FF0000"/>
                </a:solidFill>
              </a:rPr>
              <a:t>n= 238 encuestas.</a:t>
            </a:r>
            <a:endParaRPr lang="es-E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26" grpId="0" animBg="1"/>
      <p:bldP spid="8" grpId="0" animBg="1"/>
      <p:bldP spid="9" grpId="0" animBg="1"/>
      <p:bldP spid="11" grpId="0" animBg="1"/>
      <p:bldP spid="12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57488" y="214290"/>
            <a:ext cx="455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RESULTADOS DE LA INVESTIGACIÓN</a:t>
            </a:r>
            <a:endParaRPr lang="es-ES" dirty="0"/>
          </a:p>
        </p:txBody>
      </p:sp>
      <p:grpSp>
        <p:nvGrpSpPr>
          <p:cNvPr id="19" name="18 Grupo"/>
          <p:cNvGrpSpPr/>
          <p:nvPr/>
        </p:nvGrpSpPr>
        <p:grpSpPr>
          <a:xfrm>
            <a:off x="4451930" y="3991383"/>
            <a:ext cx="4357718" cy="2894054"/>
            <a:chOff x="4451930" y="3991383"/>
            <a:chExt cx="4357718" cy="2894054"/>
          </a:xfrm>
        </p:grpSpPr>
        <p:grpSp>
          <p:nvGrpSpPr>
            <p:cNvPr id="17" name="16 Grupo"/>
            <p:cNvGrpSpPr/>
            <p:nvPr/>
          </p:nvGrpSpPr>
          <p:grpSpPr>
            <a:xfrm>
              <a:off x="4451930" y="3991383"/>
              <a:ext cx="4357718" cy="2894054"/>
              <a:chOff x="4500562" y="3924300"/>
              <a:chExt cx="4357718" cy="2933700"/>
            </a:xfrm>
          </p:grpSpPr>
          <p:pic>
            <p:nvPicPr>
              <p:cNvPr id="14" name="13 Imagen"/>
              <p:cNvPicPr/>
              <p:nvPr/>
            </p:nvPicPr>
            <p:blipFill rotWithShape="1">
              <a:blip r:embed="rId2"/>
              <a:srcRect l="8283" r="11506" b="12995"/>
              <a:stretch/>
            </p:blipFill>
            <p:spPr bwMode="auto">
              <a:xfrm>
                <a:off x="4500562" y="3924300"/>
                <a:ext cx="4357718" cy="29337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9" name="8 CuadroTexto"/>
              <p:cNvSpPr txBox="1"/>
              <p:nvPr/>
            </p:nvSpPr>
            <p:spPr>
              <a:xfrm>
                <a:off x="6362383" y="5237261"/>
                <a:ext cx="78923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smtClean="0"/>
                  <a:t>32.97%</a:t>
                </a:r>
                <a:endParaRPr lang="es-ES" sz="1400" dirty="0"/>
              </a:p>
            </p:txBody>
          </p:sp>
        </p:grpSp>
        <p:sp>
          <p:nvSpPr>
            <p:cNvPr id="15" name="14 CuadroTexto"/>
            <p:cNvSpPr txBox="1"/>
            <p:nvPr/>
          </p:nvSpPr>
          <p:spPr>
            <a:xfrm>
              <a:off x="4606126" y="4077072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QUE REFERENCIAS HA ESCUCHADO USTED DE COOPEMPRENDER</a:t>
              </a:r>
              <a:endParaRPr lang="es-ES" sz="1200" dirty="0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-18936" y="644766"/>
            <a:ext cx="4357686" cy="3312368"/>
            <a:chOff x="-18936" y="644766"/>
            <a:chExt cx="4357686" cy="3312368"/>
          </a:xfrm>
        </p:grpSpPr>
        <p:pic>
          <p:nvPicPr>
            <p:cNvPr id="8" name="7 Imagen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18936" y="644766"/>
              <a:ext cx="4357686" cy="331236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" name="1 CuadroTexto"/>
            <p:cNvSpPr txBox="1"/>
            <p:nvPr/>
          </p:nvSpPr>
          <p:spPr>
            <a:xfrm>
              <a:off x="971600" y="1931618"/>
              <a:ext cx="1063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97.90 %</a:t>
              </a:r>
              <a:endParaRPr lang="es-ES" dirty="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28600" y="3991383"/>
            <a:ext cx="4357686" cy="2864725"/>
            <a:chOff x="28600" y="3991383"/>
            <a:chExt cx="4357686" cy="2864725"/>
          </a:xfrm>
        </p:grpSpPr>
        <p:pic>
          <p:nvPicPr>
            <p:cNvPr id="12" name="11 Imagen"/>
            <p:cNvPicPr/>
            <p:nvPr/>
          </p:nvPicPr>
          <p:blipFill rotWithShape="1">
            <a:blip r:embed="rId4"/>
            <a:srcRect l="12668" t="6579" r="9104" b="12514"/>
            <a:stretch/>
          </p:blipFill>
          <p:spPr bwMode="auto">
            <a:xfrm>
              <a:off x="28600" y="3991383"/>
              <a:ext cx="4357686" cy="2864725"/>
            </a:xfrm>
            <a:prstGeom prst="rect">
              <a:avLst/>
            </a:prstGeom>
            <a:ln w="952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2854456" y="4359112"/>
              <a:ext cx="14842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/>
                <a:t> TIPO DE ENTIDAD QUE PREFIEREN PARA REALIZAR LAS TRANSACCIONES FINANCIERAS</a:t>
              </a:r>
              <a:endParaRPr lang="es-ES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763863" y="5436330"/>
              <a:ext cx="79208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40.96%</a:t>
              </a:r>
              <a:endParaRPr lang="es-ES" sz="1400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4429694" y="644766"/>
            <a:ext cx="4320481" cy="3357586"/>
            <a:chOff x="4429694" y="644766"/>
            <a:chExt cx="4320481" cy="3357586"/>
          </a:xfrm>
        </p:grpSpPr>
        <p:grpSp>
          <p:nvGrpSpPr>
            <p:cNvPr id="6" name="5 Grupo"/>
            <p:cNvGrpSpPr/>
            <p:nvPr/>
          </p:nvGrpSpPr>
          <p:grpSpPr>
            <a:xfrm>
              <a:off x="4429694" y="644766"/>
              <a:ext cx="4320481" cy="3357586"/>
              <a:chOff x="3464794" y="3162801"/>
              <a:chExt cx="4320481" cy="3357586"/>
            </a:xfrm>
          </p:grpSpPr>
          <p:pic>
            <p:nvPicPr>
              <p:cNvPr id="10" name="9 Imagen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4794" y="3162801"/>
                <a:ext cx="4320481" cy="3357586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5" name="4 CuadroTexto"/>
              <p:cNvSpPr txBox="1"/>
              <p:nvPr/>
            </p:nvSpPr>
            <p:spPr>
              <a:xfrm>
                <a:off x="5851045" y="4374266"/>
                <a:ext cx="73831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 smtClean="0"/>
                  <a:t>50,42 %</a:t>
                </a:r>
                <a:endParaRPr lang="es-ES" sz="1200" dirty="0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4872819" y="980728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PRODUCTO FINANCIERO QUE MÁS UTILIZA</a:t>
              </a:r>
              <a:endParaRPr lang="es-E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2497</TotalTime>
  <Words>2307</Words>
  <Application>Microsoft Office PowerPoint</Application>
  <PresentationFormat>Presentación en pantalla (4:3)</PresentationFormat>
  <Paragraphs>432</Paragraphs>
  <Slides>36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8" baseType="lpstr">
      <vt:lpstr>Viajes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ORGANIGRAMA ESTRUCTURAL DE LA COOPERATIVA DE AHORRO Y CRÉDITO “COOPEMPRENDER”LTDA</vt:lpstr>
      <vt:lpstr>Presentación de PowerPoint</vt:lpstr>
      <vt:lpstr>IMPORTANCIA Y JUSTIFICACIÓN</vt:lpstr>
      <vt:lpstr>ANÁLISIS SITUACIONAL DEL MERCADO</vt:lpstr>
      <vt:lpstr>Presentación de PowerPoint</vt:lpstr>
      <vt:lpstr>Presentación de PowerPoint</vt:lpstr>
      <vt:lpstr>ANÁLISIS DEL MICRO AMBIENTE</vt:lpstr>
      <vt:lpstr>Presentación de PowerPoint</vt:lpstr>
      <vt:lpstr>Presentación de PowerPoint</vt:lpstr>
      <vt:lpstr>Presentación de PowerPoint</vt:lpstr>
      <vt:lpstr>DESARROLLO DEL PLAN DE MARKETING</vt:lpstr>
      <vt:lpstr>Presentación de PowerPoint</vt:lpstr>
      <vt:lpstr>PRODUCTO O SERVICIO:</vt:lpstr>
      <vt:lpstr>Presentación de PowerPoint</vt:lpstr>
      <vt:lpstr>PRECIO:</vt:lpstr>
      <vt:lpstr>PROMOCIÓN:</vt:lpstr>
      <vt:lpstr>Presentación de PowerPoint</vt:lpstr>
      <vt:lpstr>DISEÑO DÌPTICO CRÉDITOS</vt:lpstr>
      <vt:lpstr>DISEÑO DÌPTICO CUENTAS</vt:lpstr>
      <vt:lpstr>DISEÑO DE VOLANTES AHORRA TÚ DÉCIMO TERCERO</vt:lpstr>
      <vt:lpstr>DISEÑO DE ALCANCÍAS</vt:lpstr>
      <vt:lpstr>PLAZA – DISTRIBUCIÓN</vt:lpstr>
      <vt:lpstr>PERSONAL</vt:lpstr>
      <vt:lpstr>EVIDENCIA FÍSICA (PHYSICAL EVIDENCE)</vt:lpstr>
      <vt:lpstr>ESTRATEGIA COMPETITIVA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XP Titan Ultimate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Miky</cp:lastModifiedBy>
  <cp:revision>192</cp:revision>
  <dcterms:created xsi:type="dcterms:W3CDTF">2016-05-03T14:49:55Z</dcterms:created>
  <dcterms:modified xsi:type="dcterms:W3CDTF">2016-05-30T02:46:05Z</dcterms:modified>
</cp:coreProperties>
</file>