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2" r:id="rId3"/>
    <p:sldId id="283" r:id="rId4"/>
    <p:sldId id="284" r:id="rId5"/>
    <p:sldId id="285" r:id="rId6"/>
    <p:sldId id="286" r:id="rId7"/>
    <p:sldId id="291" r:id="rId8"/>
    <p:sldId id="257" r:id="rId9"/>
    <p:sldId id="264" r:id="rId10"/>
    <p:sldId id="287" r:id="rId11"/>
    <p:sldId id="289" r:id="rId12"/>
    <p:sldId id="290" r:id="rId13"/>
    <p:sldId id="294" r:id="rId14"/>
    <p:sldId id="292" r:id="rId15"/>
    <p:sldId id="293" r:id="rId16"/>
    <p:sldId id="296" r:id="rId17"/>
    <p:sldId id="297" r:id="rId18"/>
    <p:sldId id="298" r:id="rId19"/>
    <p:sldId id="305" r:id="rId20"/>
    <p:sldId id="259" r:id="rId21"/>
    <p:sldId id="260" r:id="rId22"/>
    <p:sldId id="261" r:id="rId23"/>
    <p:sldId id="262" r:id="rId24"/>
    <p:sldId id="295" r:id="rId25"/>
    <p:sldId id="299" r:id="rId26"/>
    <p:sldId id="300" r:id="rId27"/>
    <p:sldId id="301" r:id="rId28"/>
    <p:sldId id="302" r:id="rId29"/>
    <p:sldId id="272" r:id="rId30"/>
    <p:sldId id="276" r:id="rId31"/>
    <p:sldId id="277" r:id="rId32"/>
    <p:sldId id="303" r:id="rId33"/>
    <p:sldId id="304" r:id="rId3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TESIS\Matriz-variables-29-de-marz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3053607134324"/>
          <c:y val="2.3089340903666919E-2"/>
          <c:w val="0.84242499910651636"/>
          <c:h val="0.48262465447085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'003'!$E$38</c:f>
              <c:strCache>
                <c:ptCount val="1"/>
                <c:pt idx="0">
                  <c:v>Ecoturismo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'003'!$F$38</c:f>
              <c:numCache>
                <c:formatCode>0.00%</c:formatCode>
                <c:ptCount val="1"/>
                <c:pt idx="0">
                  <c:v>0.47099999999999997</c:v>
                </c:pt>
              </c:numCache>
            </c:numRef>
          </c:val>
        </c:ser>
        <c:ser>
          <c:idx val="1"/>
          <c:order val="1"/>
          <c:tx>
            <c:strRef>
              <c:f>'003'!$E$39</c:f>
              <c:strCache>
                <c:ptCount val="1"/>
                <c:pt idx="0">
                  <c:v>Recursos Naturales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'003'!$F$39</c:f>
              <c:numCache>
                <c:formatCode>0.00%</c:formatCode>
                <c:ptCount val="1"/>
                <c:pt idx="0">
                  <c:v>0.29399999999999998</c:v>
                </c:pt>
              </c:numCache>
            </c:numRef>
          </c:val>
        </c:ser>
        <c:ser>
          <c:idx val="2"/>
          <c:order val="2"/>
          <c:tx>
            <c:strRef>
              <c:f>'003'!$E$40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'003'!$F$40</c:f>
              <c:numCache>
                <c:formatCode>0.00%</c:formatCode>
                <c:ptCount val="1"/>
                <c:pt idx="0">
                  <c:v>0.82399999999999995</c:v>
                </c:pt>
              </c:numCache>
            </c:numRef>
          </c:val>
        </c:ser>
        <c:ser>
          <c:idx val="3"/>
          <c:order val="3"/>
          <c:tx>
            <c:strRef>
              <c:f>'003'!$E$41</c:f>
              <c:strCache>
                <c:ptCount val="1"/>
                <c:pt idx="0">
                  <c:v>Promocion de ventas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'003'!$F$41</c:f>
              <c:numCache>
                <c:formatCode>0.00%</c:formatCode>
                <c:ptCount val="1"/>
                <c:pt idx="0">
                  <c:v>5.8999999999999997E-2</c:v>
                </c:pt>
              </c:numCache>
            </c:numRef>
          </c:val>
        </c:ser>
        <c:ser>
          <c:idx val="4"/>
          <c:order val="4"/>
          <c:tx>
            <c:strRef>
              <c:f>'003'!$E$42</c:f>
              <c:strCache>
                <c:ptCount val="1"/>
                <c:pt idx="0">
                  <c:v>Protección al medio ambiente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'003'!$F$42</c:f>
              <c:numCache>
                <c:formatCode>0.00%</c:formatCode>
                <c:ptCount val="1"/>
                <c:pt idx="0">
                  <c:v>5.8999999999999997E-2</c:v>
                </c:pt>
              </c:numCache>
            </c:numRef>
          </c:val>
        </c:ser>
        <c:ser>
          <c:idx val="5"/>
          <c:order val="5"/>
          <c:tx>
            <c:strRef>
              <c:f>'003'!$E$43</c:f>
              <c:strCache>
                <c:ptCount val="1"/>
                <c:pt idx="0">
                  <c:v>Estudios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'003'!$F$43</c:f>
              <c:numCache>
                <c:formatCode>0.00%</c:formatCode>
                <c:ptCount val="1"/>
                <c:pt idx="0">
                  <c:v>0.17599999999999999</c:v>
                </c:pt>
              </c:numCache>
            </c:numRef>
          </c:val>
        </c:ser>
        <c:ser>
          <c:idx val="6"/>
          <c:order val="6"/>
          <c:tx>
            <c:strRef>
              <c:f>'003'!$E$44</c:f>
              <c:strCache>
                <c:ptCount val="1"/>
                <c:pt idx="0">
                  <c:v>Guia turístico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'003'!$F$44</c:f>
              <c:numCache>
                <c:formatCode>0.00%</c:formatCode>
                <c:ptCount val="1"/>
                <c:pt idx="0">
                  <c:v>0.35299999999999998</c:v>
                </c:pt>
              </c:numCache>
            </c:numRef>
          </c:val>
        </c:ser>
        <c:ser>
          <c:idx val="7"/>
          <c:order val="7"/>
          <c:tx>
            <c:strRef>
              <c:f>'003'!$E$45</c:f>
              <c:strCache>
                <c:ptCount val="1"/>
                <c:pt idx="0">
                  <c:v>Regionales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'003'!$F$45</c:f>
              <c:numCache>
                <c:formatCode>0.00%</c:formatCode>
                <c:ptCount val="1"/>
                <c:pt idx="0">
                  <c:v>0.29399999999999998</c:v>
                </c:pt>
              </c:numCache>
            </c:numRef>
          </c:val>
        </c:ser>
        <c:ser>
          <c:idx val="8"/>
          <c:order val="8"/>
          <c:tx>
            <c:strRef>
              <c:f>'003'!$E$46</c:f>
              <c:strCache>
                <c:ptCount val="1"/>
                <c:pt idx="0">
                  <c:v>Atractivos turísticos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'003'!$F$46</c:f>
              <c:numCache>
                <c:formatCode>0.00%</c:formatCode>
                <c:ptCount val="1"/>
                <c:pt idx="0">
                  <c:v>0.52900000000000003</c:v>
                </c:pt>
              </c:numCache>
            </c:numRef>
          </c:val>
        </c:ser>
        <c:ser>
          <c:idx val="9"/>
          <c:order val="9"/>
          <c:tx>
            <c:strRef>
              <c:f>'003'!$E$47</c:f>
              <c:strCache>
                <c:ptCount val="1"/>
                <c:pt idx="0">
                  <c:v>Feriados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'003'!$F$47</c:f>
              <c:numCache>
                <c:formatCode>0.00%</c:formatCode>
                <c:ptCount val="1"/>
                <c:pt idx="0">
                  <c:v>0.11799999999999999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535328"/>
        <c:axId val="200535888"/>
      </c:barChart>
      <c:catAx>
        <c:axId val="20053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535888"/>
        <c:crosses val="autoZero"/>
        <c:auto val="1"/>
        <c:lblAlgn val="ctr"/>
        <c:lblOffset val="100"/>
        <c:noMultiLvlLbl val="0"/>
      </c:catAx>
      <c:valAx>
        <c:axId val="20053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53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7E7D-95CB-4411-AA3D-AB26B80594B0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95FD3-FC58-4D23-96BB-F238D08495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82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5FD3-FC58-4D23-96BB-F238D0849559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600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460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84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930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682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88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847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319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097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69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716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24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1861-3D8D-480D-B268-42FB7DD425D2}" type="datetimeFigureOut">
              <a:rPr lang="es-EC" smtClean="0"/>
              <a:t>02/05/2016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111E-D5F3-4947-980A-9CF5058FA2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116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740322"/>
            <a:ext cx="7016824" cy="4424982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DEPARTAMENTO DE CIENCIAS ECONÓMICAS ADMINISTRATIVAS Y DE COMERCIO</a:t>
            </a:r>
            <a:endParaRPr lang="es-EC" sz="2000" b="1" dirty="0">
              <a:solidFill>
                <a:schemeClr val="tx1"/>
              </a:solidFill>
            </a:endParaRPr>
          </a:p>
          <a:p>
            <a:r>
              <a:rPr lang="es-EC" sz="2000" b="1" dirty="0" smtClean="0">
                <a:solidFill>
                  <a:schemeClr val="tx1"/>
                </a:solidFill>
              </a:rPr>
              <a:t>Tema: Desarrollo, comercialización y posicionamiento de las </a:t>
            </a:r>
            <a:r>
              <a:rPr lang="es-EC" sz="2000" b="1" dirty="0" err="1" smtClean="0">
                <a:solidFill>
                  <a:schemeClr val="tx1"/>
                </a:solidFill>
              </a:rPr>
              <a:t>U.P</a:t>
            </a:r>
            <a:r>
              <a:rPr lang="es-EC" sz="2000" b="1" dirty="0" smtClean="0">
                <a:solidFill>
                  <a:schemeClr val="tx1"/>
                </a:solidFill>
              </a:rPr>
              <a:t>. de la Parroquia rural de Lloa del  D.M.Q.</a:t>
            </a:r>
          </a:p>
          <a:p>
            <a:pPr algn="just"/>
            <a:r>
              <a:rPr lang="es-EC" sz="2000" b="1" dirty="0">
                <a:solidFill>
                  <a:schemeClr val="tx1"/>
                </a:solidFill>
              </a:rPr>
              <a:t> </a:t>
            </a:r>
            <a:r>
              <a:rPr lang="es-EC" sz="2000" b="1" dirty="0" smtClean="0">
                <a:solidFill>
                  <a:schemeClr val="tx1"/>
                </a:solidFill>
              </a:rPr>
              <a:t>     </a:t>
            </a:r>
          </a:p>
          <a:p>
            <a:pPr algn="just"/>
            <a:r>
              <a:rPr lang="es-EC" sz="2000" b="1" dirty="0">
                <a:solidFill>
                  <a:schemeClr val="tx1"/>
                </a:solidFill>
              </a:rPr>
              <a:t> </a:t>
            </a:r>
            <a:r>
              <a:rPr lang="es-EC" sz="2000" b="1" dirty="0" smtClean="0">
                <a:solidFill>
                  <a:schemeClr val="tx1"/>
                </a:solidFill>
              </a:rPr>
              <a:t>       Integrantes: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chemeClr val="tx1"/>
                </a:solidFill>
              </a:rPr>
              <a:t>Almeida Jorge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chemeClr val="tx1"/>
                </a:solidFill>
              </a:rPr>
              <a:t>Briceño Eliana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chemeClr val="tx1"/>
                </a:solidFill>
              </a:rPr>
              <a:t>Chulca Tatiana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chemeClr val="tx1"/>
                </a:solidFill>
              </a:rPr>
              <a:t>Vega Fausto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b="1" dirty="0" smtClean="0">
                <a:solidFill>
                  <a:schemeClr val="tx1"/>
                </a:solidFill>
              </a:rPr>
              <a:t>Yépez Sandra</a:t>
            </a:r>
            <a:endParaRPr lang="es-EC" sz="2000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25" y="476672"/>
            <a:ext cx="5168265" cy="126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12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>
            <a:normAutofit/>
          </a:bodyPr>
          <a:lstStyle/>
          <a:p>
            <a:r>
              <a:rPr lang="es-EC" sz="6600" b="1" dirty="0" smtClean="0"/>
              <a:t>OBJETIVO 2</a:t>
            </a:r>
            <a:endParaRPr lang="es-EC" sz="6600" b="1" dirty="0"/>
          </a:p>
        </p:txBody>
      </p:sp>
      <p:pic>
        <p:nvPicPr>
          <p:cNvPr id="4" name="Picture 2" descr="C:\Users\CHE\Desktop\ejes modelo 2016\LOGO lloa final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5153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\Desktop\ejes modelo 2016\Objetivo 2 jackk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925"/>
            <a:ext cx="8640960" cy="3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E\Desktop\ejes modelo 2016\Hallazgos fau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92888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>
            <a:normAutofit/>
          </a:bodyPr>
          <a:lstStyle/>
          <a:p>
            <a:r>
              <a:rPr lang="es-EC" sz="6600" b="1" dirty="0" smtClean="0"/>
              <a:t>OBJETIVO 3</a:t>
            </a:r>
            <a:endParaRPr lang="es-EC" sz="6600" b="1" dirty="0"/>
          </a:p>
        </p:txBody>
      </p:sp>
      <p:pic>
        <p:nvPicPr>
          <p:cNvPr id="4" name="Picture 2" descr="C:\Users\CHE\Desktop\ejes modelo 2016\LOGO lloa final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5153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6756" y="332656"/>
            <a:ext cx="7772400" cy="1470025"/>
          </a:xfrm>
        </p:spPr>
        <p:txBody>
          <a:bodyPr/>
          <a:lstStyle/>
          <a:p>
            <a:r>
              <a:rPr lang="es-EC" dirty="0" smtClean="0"/>
              <a:t>Objetivo 3</a:t>
            </a:r>
            <a:endParaRPr lang="es-EC" dirty="0"/>
          </a:p>
        </p:txBody>
      </p:sp>
      <p:pic>
        <p:nvPicPr>
          <p:cNvPr id="1026" name="Picture 2" descr="https://scontent-mia1-1.xx.fbcdn.net/v/t35.0-12/13010029_10206291915797668_1378118024_o.jpg?oh=650277a05fccf4b1ce4e423148a8ce9f&amp;oe=57229B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3"/>
            <a:ext cx="7704856" cy="33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mia1-1.xx.fbcdn.net/hphotos-xpl1/v/t34.0-12/12992973_10206291852596088_1146850884_n.jpg?oh=33a864290f26d5b0771dfbdf46f5e4cb&amp;oe=572243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143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Hallazgos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17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>
            <a:normAutofit/>
          </a:bodyPr>
          <a:lstStyle/>
          <a:p>
            <a:r>
              <a:rPr lang="es-EC" sz="6600" b="1" dirty="0" smtClean="0"/>
              <a:t>OBJETIVO </a:t>
            </a:r>
            <a:r>
              <a:rPr lang="es-EC" sz="6600" b="1" dirty="0"/>
              <a:t>4</a:t>
            </a:r>
          </a:p>
        </p:txBody>
      </p:sp>
      <p:pic>
        <p:nvPicPr>
          <p:cNvPr id="4" name="Picture 2" descr="C:\Users\CHE\Desktop\ejes modelo 2016\LOGO lloa final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5153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1089"/>
          <a:stretch/>
        </p:blipFill>
        <p:spPr bwMode="auto">
          <a:xfrm>
            <a:off x="628650" y="927279"/>
            <a:ext cx="7886700" cy="5083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57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98708"/>
              </p:ext>
            </p:extLst>
          </p:nvPr>
        </p:nvGraphicFramePr>
        <p:xfrm>
          <a:off x="1763688" y="981956"/>
          <a:ext cx="5544617" cy="2857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181"/>
                <a:gridCol w="1624181"/>
                <a:gridCol w="1624181"/>
                <a:gridCol w="672074"/>
              </a:tblGrid>
              <a:tr h="371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Variable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Indicadores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Interrogantes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71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Identificar de la unidad productiva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Identificación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Ecoturismo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47,1%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1814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Inventario de atractivos turísticos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Recursos naturales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Recursos Naturales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29,4%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1897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Recursos gastronómicos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14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Promoción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Estrategias de comunicación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Ninguno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82,4%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1897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Promoción de ventas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5,9%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37119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Talento humano del turismo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Capacitación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Protección de medio ambiente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5,9%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1814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Perfil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Estudios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17,6%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1814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Puestos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Guía turístico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35,3%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1814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Origen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Regionales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29,4%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1814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Características de los turistas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Nacionales y extranjeros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Atractivos turístico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52,9%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1897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Feriados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11,8%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cxnSp>
        <p:nvCxnSpPr>
          <p:cNvPr id="15" name="Conector recto 14"/>
          <p:cNvCxnSpPr/>
          <p:nvPr/>
        </p:nvCxnSpPr>
        <p:spPr>
          <a:xfrm>
            <a:off x="5462588" y="7939088"/>
            <a:ext cx="0" cy="361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462588" y="9704388"/>
            <a:ext cx="0" cy="40005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464969" y="9885364"/>
            <a:ext cx="1400175" cy="9525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528888" y="24108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441811"/>
              </p:ext>
            </p:extLst>
          </p:nvPr>
        </p:nvGraphicFramePr>
        <p:xfrm>
          <a:off x="2339752" y="3836909"/>
          <a:ext cx="4253016" cy="302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2987824" y="116632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400" dirty="0"/>
              <a:t>Hallazgos</a:t>
            </a:r>
          </a:p>
        </p:txBody>
      </p:sp>
    </p:spTree>
    <p:extLst>
      <p:ext uri="{BB962C8B-B14F-4D97-AF65-F5344CB8AC3E}">
        <p14:creationId xmlns:p14="http://schemas.microsoft.com/office/powerpoint/2010/main" val="4679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>
            <a:normAutofit/>
          </a:bodyPr>
          <a:lstStyle/>
          <a:p>
            <a:r>
              <a:rPr lang="es-EC" sz="6600" b="1" dirty="0" smtClean="0"/>
              <a:t>Hipótesis</a:t>
            </a:r>
            <a:endParaRPr lang="es-EC" sz="6600" b="1" dirty="0"/>
          </a:p>
        </p:txBody>
      </p:sp>
      <p:pic>
        <p:nvPicPr>
          <p:cNvPr id="4" name="Picture 2" descr="C:\Users\CHE\Desktop\ejes modelo 2016\LOGO lloa final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5153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pic>
        <p:nvPicPr>
          <p:cNvPr id="1028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8480"/>
            <a:ext cx="2088232" cy="19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49022"/>
            <a:ext cx="1956669" cy="20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49022"/>
            <a:ext cx="2160240" cy="20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72" y="1788480"/>
            <a:ext cx="2113285" cy="20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46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96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6" y="4221088"/>
            <a:ext cx="207324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1956669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160240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63" y="4221087"/>
            <a:ext cx="2066293" cy="2160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76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-10865"/>
            <a:ext cx="7772400" cy="2331690"/>
          </a:xfrm>
        </p:spPr>
        <p:txBody>
          <a:bodyPr>
            <a:noAutofit/>
          </a:bodyPr>
          <a:lstStyle/>
          <a:p>
            <a:pPr algn="just"/>
            <a:r>
              <a:rPr lang="es-EC" sz="2500" dirty="0" smtClean="0"/>
              <a:t>H1: Si los ciudadanos se integran con un propósito social de bien común, participan activamente en las unidades productivas y diversas actividades comunitarias, lograrán el desarrollo de la Parroquia rural de Lloa.</a:t>
            </a:r>
            <a:endParaRPr lang="es-EC" sz="25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72449"/>
              </p:ext>
            </p:extLst>
          </p:nvPr>
        </p:nvGraphicFramePr>
        <p:xfrm>
          <a:off x="1219268" y="2204864"/>
          <a:ext cx="6809115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129"/>
                <a:gridCol w="1354753"/>
                <a:gridCol w="1354753"/>
                <a:gridCol w="1353798"/>
                <a:gridCol w="713682"/>
              </a:tblGrid>
              <a:tr h="324036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El proceso de producción 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¿De qué forma está organizada su Unidad Productiva?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Individual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Sociedades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Comunitaria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Primaria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Industrializada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Mixta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70" y="4221088"/>
            <a:ext cx="3580887" cy="263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2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s-EC" sz="2500" dirty="0" smtClean="0"/>
              <a:t>H2. Al obtener una mayor participación en el ámbito turístico se logrará  una mayor afluencia de turistas nacionales y extranjeros.</a:t>
            </a:r>
            <a:endParaRPr lang="es-EC" sz="25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7676"/>
              </p:ext>
            </p:extLst>
          </p:nvPr>
        </p:nvGraphicFramePr>
        <p:xfrm>
          <a:off x="899592" y="1628799"/>
          <a:ext cx="7056784" cy="2448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4081"/>
                <a:gridCol w="1426854"/>
                <a:gridCol w="803825"/>
                <a:gridCol w="1067778"/>
                <a:gridCol w="718152"/>
                <a:gridCol w="536094"/>
              </a:tblGrid>
              <a:tr h="34975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¿Qué le llamó la atención del turista?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995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¿Qué tipos de atractivos turísticos tiene su unidad productiva?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Promoción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Costos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Atractivos turístico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Servicios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7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Recursos Naturales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97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Recursos Gastronómicos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97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Todos los anteriores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9754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17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2"/>
            <a:ext cx="5336760" cy="264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2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es-EC" sz="3300" dirty="0" smtClean="0"/>
              <a:t>H3: </a:t>
            </a:r>
            <a:r>
              <a:rPr lang="es-EC" sz="2900" dirty="0" smtClean="0"/>
              <a:t>La oferta productiva de  la parroquia rural de Lloa cautiva a los consumidores por su gastronomía típica y su sano esparcimiento.</a:t>
            </a:r>
            <a:endParaRPr lang="es-EC" sz="29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32" y="1916832"/>
            <a:ext cx="6829425" cy="474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-35590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s-EC" sz="3300" dirty="0"/>
              <a:t>H</a:t>
            </a:r>
            <a:r>
              <a:rPr lang="es-EC" sz="3300" dirty="0" smtClean="0"/>
              <a:t>4:</a:t>
            </a:r>
            <a:r>
              <a:rPr lang="es-EC" sz="2400" dirty="0" smtClean="0"/>
              <a:t> </a:t>
            </a:r>
            <a:r>
              <a:rPr lang="es-EC" sz="2200" dirty="0" smtClean="0"/>
              <a:t>Al implementar un  modelo se demostrará la  mejora de la comercialización de  los productos en Lloa, permitiendo que las unidades productivas trabajen todos por un bien en común.</a:t>
            </a:r>
            <a:endParaRPr lang="es-EC" sz="2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760"/>
            <a:ext cx="7343775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s-EC" dirty="0" smtClean="0"/>
              <a:t>Papers: Caso externo</a:t>
            </a:r>
            <a:endParaRPr lang="es-EC" dirty="0"/>
          </a:p>
        </p:txBody>
      </p:sp>
      <p:sp>
        <p:nvSpPr>
          <p:cNvPr id="4" name="1 Cuadro de texto"/>
          <p:cNvSpPr txBox="1"/>
          <p:nvPr/>
        </p:nvSpPr>
        <p:spPr>
          <a:xfrm>
            <a:off x="1403649" y="2348881"/>
            <a:ext cx="3873202" cy="230425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s-EC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2000" dirty="0">
                <a:effectLst/>
                <a:latin typeface="Times New Roman"/>
                <a:ea typeface="Calibri"/>
                <a:cs typeface="Times New Roman"/>
              </a:rPr>
              <a:t>Nuevo San Juan Parangaricutiro</a:t>
            </a:r>
            <a:endParaRPr lang="es-EC" sz="20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2000" dirty="0">
                <a:effectLst/>
                <a:latin typeface="Times New Roman"/>
                <a:ea typeface="Calibri"/>
                <a:cs typeface="Times New Roman"/>
              </a:rPr>
              <a:t>(GERARDO BOCCO, 2000)</a:t>
            </a:r>
            <a:endParaRPr lang="es-EC" sz="20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20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2 Llamada de flecha a la izquierda"/>
          <p:cNvSpPr/>
          <p:nvPr/>
        </p:nvSpPr>
        <p:spPr>
          <a:xfrm>
            <a:off x="5353050" y="2348881"/>
            <a:ext cx="2459310" cy="794051"/>
          </a:xfrm>
          <a:prstGeom prst="leftArrowCallout">
            <a:avLst>
              <a:gd name="adj1" fmla="val 35366"/>
              <a:gd name="adj2" fmla="val 25000"/>
              <a:gd name="adj3" fmla="val 59147"/>
              <a:gd name="adj4" fmla="val 756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b="1" dirty="0">
                <a:effectLst/>
                <a:latin typeface="Times New Roman"/>
                <a:ea typeface="Calibri"/>
                <a:cs typeface="Times New Roman"/>
              </a:rPr>
              <a:t>Manejo Forestal</a:t>
            </a: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; </a:t>
            </a:r>
            <a:endParaRPr lang="es-EC" sz="1200" dirty="0">
              <a:effectLst/>
              <a:ea typeface="Calibri"/>
              <a:cs typeface="Times New Roman"/>
            </a:endParaRPr>
          </a:p>
        </p:txBody>
      </p:sp>
      <p:sp>
        <p:nvSpPr>
          <p:cNvPr id="6" name="3 Llamada de flecha a la izquierda"/>
          <p:cNvSpPr/>
          <p:nvPr/>
        </p:nvSpPr>
        <p:spPr>
          <a:xfrm>
            <a:off x="5353050" y="3143567"/>
            <a:ext cx="2459310" cy="789489"/>
          </a:xfrm>
          <a:prstGeom prst="leftArrowCallout">
            <a:avLst>
              <a:gd name="adj1" fmla="val 35366"/>
              <a:gd name="adj2" fmla="val 25000"/>
              <a:gd name="adj3" fmla="val 59147"/>
              <a:gd name="adj4" fmla="val 756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b="1" dirty="0">
                <a:effectLst/>
                <a:latin typeface="Times New Roman"/>
                <a:ea typeface="Calibri"/>
                <a:cs typeface="Times New Roman"/>
              </a:rPr>
              <a:t>Educación ambiental y Ecoturismo</a:t>
            </a:r>
            <a:endParaRPr lang="es-EC" sz="14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900" dirty="0">
                <a:effectLst/>
                <a:ea typeface="Calibri"/>
                <a:cs typeface="Times New Roman"/>
              </a:rPr>
              <a:t> </a:t>
            </a:r>
            <a:endParaRPr lang="es-EC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4 Llamada de flecha a la izquierda"/>
          <p:cNvSpPr/>
          <p:nvPr/>
        </p:nvSpPr>
        <p:spPr>
          <a:xfrm>
            <a:off x="5353050" y="3976494"/>
            <a:ext cx="2459310" cy="671513"/>
          </a:xfrm>
          <a:prstGeom prst="leftArrowCallout">
            <a:avLst>
              <a:gd name="adj1" fmla="val 39810"/>
              <a:gd name="adj2" fmla="val 25000"/>
              <a:gd name="adj3" fmla="val 59147"/>
              <a:gd name="adj4" fmla="val 756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400" b="1" dirty="0">
                <a:effectLst/>
                <a:latin typeface="Times New Roman"/>
                <a:ea typeface="Calibri"/>
                <a:cs typeface="Times New Roman"/>
              </a:rPr>
              <a:t>Capacitación técnica</a:t>
            </a:r>
            <a:endParaRPr lang="es-EC" sz="1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9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INTERNO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68047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Armendáriz V.; Castillo S.; Cuestas J, </a:t>
            </a:r>
            <a:r>
              <a:rPr lang="es-ES" dirty="0" smtClean="0"/>
              <a:t>2013 </a:t>
            </a:r>
            <a:endParaRPr lang="es-ES" dirty="0"/>
          </a:p>
          <a:p>
            <a:r>
              <a:rPr lang="es-ES" dirty="0" smtClean="0"/>
              <a:t>Revista </a:t>
            </a:r>
            <a:r>
              <a:rPr lang="es-ES" dirty="0"/>
              <a:t>politécnica de investigación de Gestión Social de la “Escuela Politécnica Nacional” </a:t>
            </a:r>
            <a:endParaRPr lang="es-ES" dirty="0" smtClean="0"/>
          </a:p>
          <a:p>
            <a:r>
              <a:rPr lang="es-ES" dirty="0"/>
              <a:t>S</a:t>
            </a:r>
            <a:r>
              <a:rPr lang="es-ES" dirty="0" smtClean="0"/>
              <a:t>ustenta </a:t>
            </a:r>
            <a:r>
              <a:rPr lang="es-ES" dirty="0"/>
              <a:t>bajo diversas formas de gestión enfocadas al desarrollo comunitario en el Ecuador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Problema: Ausencia </a:t>
            </a:r>
            <a:r>
              <a:rPr lang="es-ES" dirty="0"/>
              <a:t>de un crecimiento productivo e imagen de </a:t>
            </a:r>
            <a:r>
              <a:rPr lang="es-ES" dirty="0" smtClean="0"/>
              <a:t>marca.</a:t>
            </a:r>
          </a:p>
          <a:p>
            <a:r>
              <a:rPr lang="es-ES" dirty="0" smtClean="0"/>
              <a:t>Solución: Las </a:t>
            </a:r>
            <a:r>
              <a:rPr lang="es-ES" dirty="0"/>
              <a:t>unidades productivas comunitarias deben desarrollar y aplicar herramientas de gestión que incentiven la utilización de recursos locales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400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HE\Desktop\ejes modelo 2016\LOGO lloa final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/>
          </a:bodyPr>
          <a:lstStyle/>
          <a:p>
            <a:r>
              <a:rPr lang="es-EC" sz="6000" b="1" dirty="0" smtClean="0"/>
              <a:t>PORPUESTA </a:t>
            </a:r>
            <a:endParaRPr lang="es-EC" sz="6000" b="1" dirty="0"/>
          </a:p>
        </p:txBody>
      </p:sp>
    </p:spTree>
    <p:extLst>
      <p:ext uri="{BB962C8B-B14F-4D97-AF65-F5344CB8AC3E}">
        <p14:creationId xmlns:p14="http://schemas.microsoft.com/office/powerpoint/2010/main" val="25738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E\Desktop\ejes modelo 2016\arbor seco J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HE\Desktop\ejes modelo 2016\MODELO FRONDOS J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836712"/>
            <a:ext cx="69127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88640"/>
            <a:ext cx="741682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500" dirty="0"/>
              <a:t>Mapa de atractivos turísticos de Lloa</a:t>
            </a:r>
          </a:p>
        </p:txBody>
      </p:sp>
    </p:spTree>
    <p:extLst>
      <p:ext uri="{BB962C8B-B14F-4D97-AF65-F5344CB8AC3E}">
        <p14:creationId xmlns:p14="http://schemas.microsoft.com/office/powerpoint/2010/main" val="19574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Ubicación Geográfica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76875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812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11" y="980728"/>
            <a:ext cx="4449093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161348"/>
            <a:ext cx="7632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dirty="0" smtClean="0"/>
              <a:t>Aplicación para dispositivo móvil </a:t>
            </a:r>
            <a:r>
              <a:rPr lang="es-EC" sz="3200" dirty="0"/>
              <a:t>“</a:t>
            </a:r>
            <a:r>
              <a:rPr lang="es-EC" sz="3200" dirty="0" err="1"/>
              <a:t>EcoLloa</a:t>
            </a:r>
            <a:r>
              <a:rPr lang="es-EC" sz="32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490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552728" cy="26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632848" cy="3937992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La parroquia rural de Lloa posee gran potencial turístico y comercial.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Lento desarrollo de las unidades productivas y de servicios turísticos que trabajan de forma unipersonal,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Bajo posicionamiento de los productos y servicios turísticos que ofrece Lloa por la poca difusión en medios de comunicación.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Aplicación del modelo “CCEP”,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Publicación del Mapa de atractivos turísticos de Lloa,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Ofertar y fomentar el uso de la aplicación “</a:t>
            </a:r>
            <a:r>
              <a:rPr lang="es-EC" dirty="0" err="1" smtClean="0">
                <a:solidFill>
                  <a:schemeClr val="tx1"/>
                </a:solidFill>
              </a:rPr>
              <a:t>EcoLloa</a:t>
            </a:r>
            <a:r>
              <a:rPr lang="es-EC" dirty="0" smtClean="0">
                <a:solidFill>
                  <a:schemeClr val="tx1"/>
                </a:solidFill>
              </a:rPr>
              <a:t>”.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es-EC" dirty="0" smtClean="0"/>
              <a:t>PLANTEAMIENTO DEL PROBLEMA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Desconocimiento por parte de los consumidores de la oferta productiva y turística de la parroquia rural de Lloa.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Realizar un estudio del desarrollo, comercialización y posicionamiento de las unidades productivas de la Parroquia rural de Lloa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7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s-EC" dirty="0" smtClean="0"/>
              <a:t>Muestra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2279919" y="1340768"/>
                <a:ext cx="4572000" cy="10283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C" b="1" dirty="0"/>
                  <a:t> </a:t>
                </a:r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s-EC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p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q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N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s-EC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p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q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919" y="1340768"/>
                <a:ext cx="4572000" cy="10283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2534038" y="2771448"/>
                <a:ext cx="4075923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n</m:t>
                      </m:r>
                      <m:r>
                        <a:rPr lang="es-EC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/>
                            </a:rPr>
                            <m:t>3.8416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>
                              <a:latin typeface="Cambria Math"/>
                            </a:rPr>
                            <m:t>0.25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>
                              <a:latin typeface="Cambria Math"/>
                            </a:rPr>
                            <m:t>829.000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0.0025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828.999</m:t>
                              </m:r>
                            </m:e>
                          </m:d>
                          <m:r>
                            <a:rPr lang="es-EC">
                              <a:latin typeface="Cambria Math"/>
                            </a:rPr>
                            <m:t>+3.8416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>
                              <a:latin typeface="Cambria Math"/>
                            </a:rPr>
                            <m:t>0.25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8" y="2771448"/>
                <a:ext cx="4075923" cy="657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2286000" y="3933056"/>
                <a:ext cx="4572000" cy="11960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n</m:t>
                      </m:r>
                      <m:r>
                        <a:rPr lang="es-EC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/>
                            </a:rPr>
                            <m:t>796.171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2.073,4579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>
                          <a:latin typeface="Cambria Math"/>
                        </a:rPr>
                        <m:t>=384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33056"/>
                <a:ext cx="4572000" cy="11960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>
            <a:normAutofit/>
          </a:bodyPr>
          <a:lstStyle/>
          <a:p>
            <a:r>
              <a:rPr lang="es-EC" sz="6600" b="1" dirty="0" smtClean="0"/>
              <a:t>OBJETIVO 1</a:t>
            </a:r>
            <a:endParaRPr lang="es-EC" sz="6600" b="1" dirty="0"/>
          </a:p>
        </p:txBody>
      </p:sp>
      <p:pic>
        <p:nvPicPr>
          <p:cNvPr id="4" name="Picture 2" descr="C:\Users\CHE\Desktop\ejes modelo 2016\LOGO lloa final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5153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209" y="548680"/>
            <a:ext cx="8229600" cy="1143000"/>
          </a:xfrm>
        </p:spPr>
        <p:txBody>
          <a:bodyPr/>
          <a:lstStyle/>
          <a:p>
            <a:r>
              <a:rPr lang="es-EC" dirty="0" smtClean="0"/>
              <a:t>Objetivo 1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47" y="2348880"/>
            <a:ext cx="5876925" cy="18097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75367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s-EC" dirty="0" smtClean="0"/>
              <a:t>Hallazgos</a:t>
            </a:r>
            <a:endParaRPr lang="es-EC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700808"/>
            <a:ext cx="50958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578</Words>
  <Application>Microsoft Office PowerPoint</Application>
  <PresentationFormat>Presentación en pantalla (4:3)</PresentationFormat>
  <Paragraphs>162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Tema de Office</vt:lpstr>
      <vt:lpstr>Presentación de PowerPoint</vt:lpstr>
      <vt:lpstr>INTRODUCCIÓN</vt:lpstr>
      <vt:lpstr>Ubicación Geográfica</vt:lpstr>
      <vt:lpstr>PLANTEAMIENTO DEL PROBLEMA</vt:lpstr>
      <vt:lpstr>OBJETIVO GENERAL</vt:lpstr>
      <vt:lpstr>Muestra</vt:lpstr>
      <vt:lpstr>OBJETIVO 1</vt:lpstr>
      <vt:lpstr>Objetivo 1</vt:lpstr>
      <vt:lpstr>Hallazgos</vt:lpstr>
      <vt:lpstr>OBJETIVO 2</vt:lpstr>
      <vt:lpstr>Presentación de PowerPoint</vt:lpstr>
      <vt:lpstr>Presentación de PowerPoint</vt:lpstr>
      <vt:lpstr>OBJETIVO 3</vt:lpstr>
      <vt:lpstr>Objetivo 3</vt:lpstr>
      <vt:lpstr>Hallazgos</vt:lpstr>
      <vt:lpstr>OBJETIVO 4</vt:lpstr>
      <vt:lpstr>Presentación de PowerPoint</vt:lpstr>
      <vt:lpstr>Presentación de PowerPoint</vt:lpstr>
      <vt:lpstr>Hipótesis</vt:lpstr>
      <vt:lpstr>H1: Si los ciudadanos se integran con un propósito social de bien común, participan activamente en las unidades productivas y diversas actividades comunitarias, lograrán el desarrollo de la Parroquia rural de Lloa.</vt:lpstr>
      <vt:lpstr>H2. Al obtener una mayor participación en el ámbito turístico se logrará  una mayor afluencia de turistas nacionales y extranjeros.</vt:lpstr>
      <vt:lpstr>H3: La oferta productiva de  la parroquia rural de Lloa cautiva a los consumidores por su gastronomía típica y su sano esparcimiento.</vt:lpstr>
      <vt:lpstr>H4: Al implementar un  modelo se demostrará la  mejora de la comercialización de  los productos en Lloa, permitiendo que las unidades productivas trabajen todos por un bien en común.</vt:lpstr>
      <vt:lpstr>Papers: Caso externo</vt:lpstr>
      <vt:lpstr>CASO INTERNO </vt:lpstr>
      <vt:lpstr>PORPUESTA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PLANTEAMIENTO DEL PROBLEMA</dc:title>
  <dc:creator>mchulca</dc:creator>
  <cp:lastModifiedBy>User</cp:lastModifiedBy>
  <cp:revision>11</cp:revision>
  <dcterms:created xsi:type="dcterms:W3CDTF">2016-04-25T17:24:21Z</dcterms:created>
  <dcterms:modified xsi:type="dcterms:W3CDTF">2016-05-02T13:28:51Z</dcterms:modified>
</cp:coreProperties>
</file>