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47"/>
  </p:notesMasterIdLst>
  <p:sldIdLst>
    <p:sldId id="256" r:id="rId2"/>
    <p:sldId id="404" r:id="rId3"/>
    <p:sldId id="405" r:id="rId4"/>
    <p:sldId id="406" r:id="rId5"/>
    <p:sldId id="407" r:id="rId6"/>
    <p:sldId id="424"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8" r:id="rId28"/>
    <p:sldId id="446" r:id="rId29"/>
    <p:sldId id="447" r:id="rId30"/>
    <p:sldId id="445" r:id="rId31"/>
    <p:sldId id="449" r:id="rId32"/>
    <p:sldId id="450" r:id="rId33"/>
    <p:sldId id="451" r:id="rId34"/>
    <p:sldId id="453" r:id="rId35"/>
    <p:sldId id="454" r:id="rId36"/>
    <p:sldId id="455" r:id="rId37"/>
    <p:sldId id="456" r:id="rId38"/>
    <p:sldId id="457" r:id="rId39"/>
    <p:sldId id="458" r:id="rId40"/>
    <p:sldId id="459" r:id="rId41"/>
    <p:sldId id="460" r:id="rId42"/>
    <p:sldId id="461" r:id="rId43"/>
    <p:sldId id="462" r:id="rId44"/>
    <p:sldId id="463" r:id="rId45"/>
    <p:sldId id="423"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70" d="100"/>
          <a:sy n="70"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9C606-6437-419F-A3E8-602E83DF53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C"/>
        </a:p>
      </dgm:t>
    </dgm:pt>
    <dgm:pt modelId="{A8ED2D9E-ADC6-40D5-A66A-8984E18DCE89}">
      <dgm:prSet/>
      <dgm:spPr/>
      <dgm:t>
        <a:bodyPr/>
        <a:lstStyle/>
        <a:p>
          <a:pPr rtl="0"/>
          <a:r>
            <a:rPr lang="es-EC" dirty="0" smtClean="0"/>
            <a:t>GRACIAS POR SU ATENCIÓN</a:t>
          </a:r>
          <a:endParaRPr lang="es-EC" dirty="0"/>
        </a:p>
      </dgm:t>
    </dgm:pt>
    <dgm:pt modelId="{FB7B25FA-AB11-410A-AA0B-5905215E7E07}" type="parTrans" cxnId="{C2646783-CD21-4FB9-9953-6258C14352F1}">
      <dgm:prSet/>
      <dgm:spPr/>
      <dgm:t>
        <a:bodyPr/>
        <a:lstStyle/>
        <a:p>
          <a:endParaRPr lang="es-EC"/>
        </a:p>
      </dgm:t>
    </dgm:pt>
    <dgm:pt modelId="{57728F99-D15E-4F27-8EDF-5376383EFBDA}" type="sibTrans" cxnId="{C2646783-CD21-4FB9-9953-6258C14352F1}">
      <dgm:prSet/>
      <dgm:spPr/>
      <dgm:t>
        <a:bodyPr/>
        <a:lstStyle/>
        <a:p>
          <a:endParaRPr lang="es-EC"/>
        </a:p>
      </dgm:t>
    </dgm:pt>
    <dgm:pt modelId="{D0B6A6C4-1373-4670-BB65-FBEBDE138E2E}" type="pres">
      <dgm:prSet presAssocID="{8389C606-6437-419F-A3E8-602E83DF53E7}" presName="linear" presStyleCnt="0">
        <dgm:presLayoutVars>
          <dgm:animLvl val="lvl"/>
          <dgm:resizeHandles val="exact"/>
        </dgm:presLayoutVars>
      </dgm:prSet>
      <dgm:spPr/>
      <dgm:t>
        <a:bodyPr/>
        <a:lstStyle/>
        <a:p>
          <a:endParaRPr lang="es-EC"/>
        </a:p>
      </dgm:t>
    </dgm:pt>
    <dgm:pt modelId="{740B805E-DD32-4D79-B583-68DE59517B30}" type="pres">
      <dgm:prSet presAssocID="{A8ED2D9E-ADC6-40D5-A66A-8984E18DCE89}" presName="parentText" presStyleLbl="node1" presStyleIdx="0" presStyleCnt="1">
        <dgm:presLayoutVars>
          <dgm:chMax val="0"/>
          <dgm:bulletEnabled val="1"/>
        </dgm:presLayoutVars>
      </dgm:prSet>
      <dgm:spPr/>
      <dgm:t>
        <a:bodyPr/>
        <a:lstStyle/>
        <a:p>
          <a:endParaRPr lang="es-EC"/>
        </a:p>
      </dgm:t>
    </dgm:pt>
  </dgm:ptLst>
  <dgm:cxnLst>
    <dgm:cxn modelId="{767170CC-4E5C-4BE1-9477-5FBDFE0A442F}" type="presOf" srcId="{8389C606-6437-419F-A3E8-602E83DF53E7}" destId="{D0B6A6C4-1373-4670-BB65-FBEBDE138E2E}" srcOrd="0" destOrd="0" presId="urn:microsoft.com/office/officeart/2005/8/layout/vList2"/>
    <dgm:cxn modelId="{C2646783-CD21-4FB9-9953-6258C14352F1}" srcId="{8389C606-6437-419F-A3E8-602E83DF53E7}" destId="{A8ED2D9E-ADC6-40D5-A66A-8984E18DCE89}" srcOrd="0" destOrd="0" parTransId="{FB7B25FA-AB11-410A-AA0B-5905215E7E07}" sibTransId="{57728F99-D15E-4F27-8EDF-5376383EFBDA}"/>
    <dgm:cxn modelId="{7F1D7535-5CA6-45C2-8287-1BBEB2BEDC2D}" type="presOf" srcId="{A8ED2D9E-ADC6-40D5-A66A-8984E18DCE89}" destId="{740B805E-DD32-4D79-B583-68DE59517B30}" srcOrd="0" destOrd="0" presId="urn:microsoft.com/office/officeart/2005/8/layout/vList2"/>
    <dgm:cxn modelId="{FA65CF55-7AD1-488E-B098-417173754C51}" type="presParOf" srcId="{D0B6A6C4-1373-4670-BB65-FBEBDE138E2E}" destId="{740B805E-DD32-4D79-B583-68DE59517B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E5F16-7B2E-4C0A-ABD3-913DCE7DE232}" type="datetimeFigureOut">
              <a:rPr lang="es-EC" smtClean="0"/>
              <a:pPr/>
              <a:t>26/05/2016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D8B87-69EB-46F0-AC04-0A4A05E0B7C4}" type="slidenum">
              <a:rPr lang="es-EC" smtClean="0"/>
              <a:pPr/>
              <a:t>‹Nº›</a:t>
            </a:fld>
            <a:endParaRPr lang="es-EC"/>
          </a:p>
        </p:txBody>
      </p:sp>
    </p:spTree>
    <p:extLst>
      <p:ext uri="{BB962C8B-B14F-4D97-AF65-F5344CB8AC3E}">
        <p14:creationId xmlns:p14="http://schemas.microsoft.com/office/powerpoint/2010/main" val="18673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7DBDD93-5896-426C-AA5A-D53011EF5395}" type="slidenum">
              <a:rPr lang="es-EC" smtClean="0"/>
              <a:pPr/>
              <a:t>3</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5BE17D27-C62D-40FC-A20D-4198C389F997}" type="slidenum">
              <a:rPr lang="es-EC" smtClean="0"/>
              <a:pPr/>
              <a:t>‹Nº›</a:t>
            </a:fld>
            <a:endParaRPr lang="es-EC"/>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BE17D27-C62D-40FC-A20D-4198C389F99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BE17D27-C62D-40FC-A20D-4198C389F997}"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BE17D27-C62D-40FC-A20D-4198C389F997}" type="slidenum">
              <a:rPr lang="es-EC" smtClean="0"/>
              <a:pPr/>
              <a:t>‹Nº›</a:t>
            </a:fld>
            <a:endParaRPr lang="es-EC"/>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5" name="4 Marcador de pie de página"/>
          <p:cNvSpPr>
            <a:spLocks noGrp="1"/>
          </p:cNvSpPr>
          <p:nvPr>
            <p:ph type="ftr" sz="quarter" idx="11"/>
          </p:nvPr>
        </p:nvSpPr>
        <p:spPr>
          <a:xfrm>
            <a:off x="800100" y="6172200"/>
            <a:ext cx="4000500" cy="457200"/>
          </a:xfrm>
        </p:spPr>
        <p:txBody>
          <a:bodyPr/>
          <a:lstStyle/>
          <a:p>
            <a:endParaRPr lang="es-EC"/>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5BE17D27-C62D-40FC-A20D-4198C389F997}"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BE17D27-C62D-40FC-A20D-4198C389F997}" type="slidenum">
              <a:rPr lang="es-EC" smtClean="0"/>
              <a:pPr/>
              <a:t>‹Nº›</a:t>
            </a:fld>
            <a:endParaRPr lang="es-EC"/>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BE17D27-C62D-40FC-A20D-4198C389F997}" type="slidenum">
              <a:rPr lang="es-EC" smtClean="0"/>
              <a:pPr/>
              <a:t>‹Nº›</a:t>
            </a:fld>
            <a:endParaRPr lang="es-EC"/>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BE17D27-C62D-40FC-A20D-4198C389F99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BE17D27-C62D-40FC-A20D-4198C389F99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BE17D27-C62D-40FC-A20D-4198C389F997}" type="slidenum">
              <a:rPr lang="es-EC" smtClean="0"/>
              <a:pPr/>
              <a:t>‹Nº›</a:t>
            </a:fld>
            <a:endParaRPr lang="es-EC"/>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321512D-9652-4497-9235-5DC6E91FF0B3}" type="datetimeFigureOut">
              <a:rPr lang="es-EC" smtClean="0"/>
              <a:pPr/>
              <a:t>26/05/2016</a:t>
            </a:fld>
            <a:endParaRPr lang="es-EC"/>
          </a:p>
        </p:txBody>
      </p:sp>
      <p:sp>
        <p:nvSpPr>
          <p:cNvPr id="6" name="5 Marcador de pie de página"/>
          <p:cNvSpPr>
            <a:spLocks noGrp="1"/>
          </p:cNvSpPr>
          <p:nvPr>
            <p:ph type="ftr" sz="quarter" idx="11"/>
          </p:nvPr>
        </p:nvSpPr>
        <p:spPr>
          <a:xfrm>
            <a:off x="914400" y="6172200"/>
            <a:ext cx="3886200" cy="457200"/>
          </a:xfrm>
        </p:spPr>
        <p:txBody>
          <a:bodyPr/>
          <a:lstStyle/>
          <a:p>
            <a:endParaRPr lang="es-EC"/>
          </a:p>
        </p:txBody>
      </p:sp>
      <p:sp>
        <p:nvSpPr>
          <p:cNvPr id="7" name="6 Marcador de número de diapositiva"/>
          <p:cNvSpPr>
            <a:spLocks noGrp="1"/>
          </p:cNvSpPr>
          <p:nvPr>
            <p:ph type="sldNum" sz="quarter" idx="12"/>
          </p:nvPr>
        </p:nvSpPr>
        <p:spPr>
          <a:xfrm>
            <a:off x="146304" y="6208776"/>
            <a:ext cx="457200" cy="457200"/>
          </a:xfrm>
        </p:spPr>
        <p:txBody>
          <a:bodyPr/>
          <a:lstStyle/>
          <a:p>
            <a:fld id="{5BE17D27-C62D-40FC-A20D-4198C389F997}" type="slidenum">
              <a:rPr lang="es-EC" smtClean="0"/>
              <a:pPr/>
              <a:t>‹Nº›</a:t>
            </a:fld>
            <a:endParaRPr lang="es-EC"/>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321512D-9652-4497-9235-5DC6E91FF0B3}" type="datetimeFigureOut">
              <a:rPr lang="es-EC" smtClean="0"/>
              <a:pPr/>
              <a:t>26/05/2016</a:t>
            </a:fld>
            <a:endParaRPr lang="es-EC"/>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BE17D27-C62D-40FC-A20D-4198C389F99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2564904"/>
            <a:ext cx="8208912" cy="4293096"/>
          </a:xfrm>
        </p:spPr>
        <p:txBody>
          <a:bodyPr>
            <a:noAutofit/>
          </a:bodyPr>
          <a:lstStyle/>
          <a:p>
            <a:r>
              <a:rPr lang="es-EC" sz="1800" b="1" dirty="0" smtClean="0">
                <a:solidFill>
                  <a:schemeClr val="bg1"/>
                </a:solidFill>
              </a:rPr>
              <a:t>CARRERA DE INGENIERÍA CIVIL</a:t>
            </a:r>
          </a:p>
          <a:p>
            <a:endParaRPr lang="es-EC" sz="1800" dirty="0" smtClean="0"/>
          </a:p>
          <a:p>
            <a:r>
              <a:rPr lang="es-EC" sz="1800" b="1" dirty="0" smtClean="0"/>
              <a:t>TEMA: CORRELACIÓN DE LA MACROTEXTURA EN LA SUPERFICIE DE PAVIMENTOS CON UN PERFILOMETRO LÁSER EN TRAMO YAMBO - AMBATO</a:t>
            </a:r>
          </a:p>
          <a:p>
            <a:endParaRPr lang="es-EC" sz="1800" b="1" dirty="0" smtClean="0"/>
          </a:p>
          <a:p>
            <a:pPr algn="l"/>
            <a:r>
              <a:rPr lang="es-EC" sz="1800" b="1" dirty="0" smtClean="0"/>
              <a:t>ELABORADO POR: </a:t>
            </a:r>
            <a:r>
              <a:rPr lang="es-EC" sz="1800" b="1" dirty="0" smtClean="0"/>
              <a:t> </a:t>
            </a:r>
            <a:r>
              <a:rPr lang="es-EC" sz="1800" b="1" dirty="0" smtClean="0"/>
              <a:t>YACCHIREMA </a:t>
            </a:r>
            <a:r>
              <a:rPr lang="es-EC" sz="1800" b="1" dirty="0"/>
              <a:t>GUERRERO HUMBERTO PAÚL </a:t>
            </a:r>
            <a:endParaRPr lang="es-EC" sz="1800" dirty="0" smtClean="0"/>
          </a:p>
          <a:p>
            <a:pPr algn="l"/>
            <a:r>
              <a:rPr lang="es-EC" sz="1800" b="1" dirty="0" smtClean="0"/>
              <a:t>                                      </a:t>
            </a:r>
          </a:p>
          <a:p>
            <a:pPr algn="l"/>
            <a:r>
              <a:rPr lang="es-EC" sz="1800" b="1" dirty="0" smtClean="0"/>
              <a:t>DIRECTOR: ING. </a:t>
            </a:r>
            <a:r>
              <a:rPr lang="es-EC" sz="1800" b="1" dirty="0"/>
              <a:t>MORALES BYRON </a:t>
            </a:r>
            <a:endParaRPr lang="es-EC" sz="1800" dirty="0" smtClean="0"/>
          </a:p>
          <a:p>
            <a:endParaRPr lang="es-EC" sz="1800" b="1" dirty="0" smtClean="0"/>
          </a:p>
          <a:p>
            <a:r>
              <a:rPr lang="es-EC" sz="1800" b="1" dirty="0" smtClean="0"/>
              <a:t>SANGOLQUÍ, MAYO 2016</a:t>
            </a:r>
            <a:endParaRPr lang="es-EC" sz="1800" dirty="0" smtClean="0"/>
          </a:p>
          <a:p>
            <a:r>
              <a:rPr lang="es-EC" sz="1800" b="1" dirty="0" smtClean="0"/>
              <a:t/>
            </a:r>
            <a:br>
              <a:rPr lang="es-EC" sz="1800" b="1" dirty="0" smtClean="0"/>
            </a:br>
            <a:endParaRPr lang="es-EC" sz="1800" dirty="0" smtClean="0"/>
          </a:p>
          <a:p>
            <a:endParaRPr lang="es-EC" sz="1800" dirty="0" smtClean="0"/>
          </a:p>
          <a:p>
            <a:endParaRPr lang="es-EC" sz="1800" dirty="0"/>
          </a:p>
        </p:txBody>
      </p:sp>
      <p:sp>
        <p:nvSpPr>
          <p:cNvPr id="2" name="1 Título"/>
          <p:cNvSpPr>
            <a:spLocks noGrp="1"/>
          </p:cNvSpPr>
          <p:nvPr>
            <p:ph type="ctrTitle"/>
          </p:nvPr>
        </p:nvSpPr>
        <p:spPr>
          <a:xfrm>
            <a:off x="457200" y="1556792"/>
            <a:ext cx="8229600" cy="1008113"/>
          </a:xfrm>
        </p:spPr>
        <p:txBody>
          <a:bodyPr>
            <a:normAutofit fontScale="90000"/>
          </a:bodyPr>
          <a:lstStyle/>
          <a:p>
            <a:r>
              <a:rPr lang="es-EC" sz="3100" b="1" dirty="0" smtClean="0"/>
              <a:t/>
            </a:r>
            <a:br>
              <a:rPr lang="es-EC" sz="3100" b="1" dirty="0" smtClean="0"/>
            </a:br>
            <a:r>
              <a:rPr lang="es-EC" sz="3100" b="1" dirty="0" smtClean="0"/>
              <a:t/>
            </a:r>
            <a:br>
              <a:rPr lang="es-EC" sz="3100" b="1" dirty="0" smtClean="0"/>
            </a:br>
            <a:r>
              <a:rPr lang="es-EC" sz="3100" b="1" dirty="0" smtClean="0"/>
              <a:t>DEPARTAMENTO DE CIENCIAS DE LA TIERRA Y </a:t>
            </a:r>
            <a:r>
              <a:rPr lang="es-EC" sz="3100" dirty="0" smtClean="0"/>
              <a:t/>
            </a:r>
            <a:br>
              <a:rPr lang="es-EC" sz="3100" dirty="0" smtClean="0"/>
            </a:br>
            <a:r>
              <a:rPr lang="es-EC" sz="3100" b="1" dirty="0" smtClean="0"/>
              <a:t>LA CONSTRUCCIÓN</a:t>
            </a:r>
            <a:r>
              <a:rPr lang="es-EC" dirty="0" smtClean="0"/>
              <a:t/>
            </a:r>
            <a:br>
              <a:rPr lang="es-EC" dirty="0" smtClean="0"/>
            </a:br>
            <a:endParaRPr lang="es-EC" dirty="0"/>
          </a:p>
        </p:txBody>
      </p:sp>
      <p:pic>
        <p:nvPicPr>
          <p:cNvPr id="4" name="3 Imagen"/>
          <p:cNvPicPr/>
          <p:nvPr/>
        </p:nvPicPr>
        <p:blipFill>
          <a:blip r:embed="rId2" cstate="print"/>
          <a:srcRect/>
          <a:stretch>
            <a:fillRect/>
          </a:stretch>
        </p:blipFill>
        <p:spPr bwMode="auto">
          <a:xfrm>
            <a:off x="2267744" y="188640"/>
            <a:ext cx="4322362"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323528" y="2780928"/>
            <a:ext cx="4248472" cy="2031325"/>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A las mediciones directas del perfil se les ha llamado MPD, por profundidad media de perfil (Mean </a:t>
            </a:r>
            <a:r>
              <a:rPr lang="es-EC" dirty="0" err="1" smtClean="0"/>
              <a:t>Profile</a:t>
            </a:r>
            <a:r>
              <a:rPr lang="es-EC" dirty="0" smtClean="0"/>
              <a:t> </a:t>
            </a:r>
            <a:r>
              <a:rPr lang="es-EC" dirty="0" err="1" smtClean="0"/>
              <a:t>Depth</a:t>
            </a:r>
            <a:r>
              <a:rPr lang="es-EC" dirty="0" smtClean="0"/>
              <a:t>, MPD). (Ver Figura 7). El MPD se calcula de acuerdo al método ASTM E-1845 (ASTM 2005a) a partir del promedio de las profundidades medidas en las dos mitades de un segmento de 10cm.</a:t>
            </a:r>
            <a:endParaRPr lang="es-EC" dirty="0"/>
          </a:p>
        </p:txBody>
      </p:sp>
      <p:sp>
        <p:nvSpPr>
          <p:cNvPr id="18" name="1 Título"/>
          <p:cNvSpPr>
            <a:spLocks noGrp="1"/>
          </p:cNvSpPr>
          <p:nvPr>
            <p:ph type="title"/>
          </p:nvPr>
        </p:nvSpPr>
        <p:spPr>
          <a:xfrm>
            <a:off x="971600" y="980728"/>
            <a:ext cx="6696744" cy="648072"/>
          </a:xfrm>
        </p:spPr>
        <p:txBody>
          <a:bodyPr>
            <a:noAutofit/>
          </a:bodyPr>
          <a:lstStyle/>
          <a:p>
            <a:pPr marL="1143000" lvl="2" indent="-228600" algn="ctr">
              <a:lnSpc>
                <a:spcPct val="150000"/>
              </a:lnSpc>
              <a:spcBef>
                <a:spcPts val="2400"/>
              </a:spcBef>
              <a:spcAft>
                <a:spcPts val="0"/>
              </a:spcAft>
            </a:pPr>
            <a:r>
              <a:rPr lang="es-EC" sz="2800" dirty="0"/>
              <a:t>Determinación del Perfil (</a:t>
            </a:r>
            <a:r>
              <a:rPr lang="es-EC" sz="2800" dirty="0" err="1"/>
              <a:t>Perfilómetros</a:t>
            </a:r>
            <a:r>
              <a:rPr lang="es-EC" sz="2800" dirty="0"/>
              <a:t> Láser)</a:t>
            </a:r>
          </a:p>
        </p:txBody>
      </p:sp>
      <p:sp>
        <p:nvSpPr>
          <p:cNvPr id="9" name="8 CuadroTexto"/>
          <p:cNvSpPr txBox="1"/>
          <p:nvPr/>
        </p:nvSpPr>
        <p:spPr>
          <a:xfrm>
            <a:off x="899592" y="1700808"/>
            <a:ext cx="316835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dirty="0" smtClean="0"/>
              <a:t>PERFILÓMETROS LÁSER</a:t>
            </a:r>
            <a:endParaRPr lang="es-EC" dirty="0"/>
          </a:p>
        </p:txBody>
      </p:sp>
      <p:sp>
        <p:nvSpPr>
          <p:cNvPr id="13" name="12 Flecha abajo"/>
          <p:cNvSpPr/>
          <p:nvPr/>
        </p:nvSpPr>
        <p:spPr>
          <a:xfrm>
            <a:off x="2123728" y="2060848"/>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0354" name="AutoShape 2" descr="Resultado de imagen para MANCHA DE ARE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 name="9 Imagen"/>
          <p:cNvPicPr/>
          <p:nvPr/>
        </p:nvPicPr>
        <p:blipFill>
          <a:blip r:embed="rId2" cstate="print"/>
          <a:srcRect t="4396" b="7143"/>
          <a:stretch>
            <a:fillRect/>
          </a:stretch>
        </p:blipFill>
        <p:spPr bwMode="auto">
          <a:xfrm>
            <a:off x="4067944" y="5013176"/>
            <a:ext cx="4686300" cy="1497805"/>
          </a:xfrm>
          <a:prstGeom prst="rect">
            <a:avLst/>
          </a:prstGeom>
          <a:noFill/>
          <a:ln w="9525">
            <a:noFill/>
            <a:miter lim="800000"/>
            <a:headEnd/>
            <a:tailEnd/>
          </a:ln>
        </p:spPr>
      </p:pic>
      <p:sp>
        <p:nvSpPr>
          <p:cNvPr id="20" name="19 Flecha izquierda y arriba"/>
          <p:cNvSpPr/>
          <p:nvPr/>
        </p:nvSpPr>
        <p:spPr>
          <a:xfrm rot="16200000">
            <a:off x="4175956" y="3465004"/>
            <a:ext cx="2016224" cy="122413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Título"/>
          <p:cNvSpPr>
            <a:spLocks noGrp="1"/>
          </p:cNvSpPr>
          <p:nvPr>
            <p:ph type="title"/>
          </p:nvPr>
        </p:nvSpPr>
        <p:spPr>
          <a:xfrm>
            <a:off x="467544" y="1268760"/>
            <a:ext cx="8100392" cy="720080"/>
          </a:xfrm>
        </p:spPr>
        <p:txBody>
          <a:bodyPr>
            <a:noAutofit/>
          </a:bodyPr>
          <a:lstStyle/>
          <a:p>
            <a:pPr marL="1143000" lvl="2" indent="-228600" algn="ctr">
              <a:lnSpc>
                <a:spcPct val="150000"/>
              </a:lnSpc>
              <a:spcBef>
                <a:spcPts val="2400"/>
              </a:spcBef>
            </a:pPr>
            <a:r>
              <a:rPr lang="es-EC" sz="2800" dirty="0" smtClean="0">
                <a:latin typeface="Arial"/>
                <a:ea typeface="Calibri"/>
              </a:rPr>
              <a:t>Principio de la medición de la profundidad de textura con dispositivo láser</a:t>
            </a:r>
            <a:endParaRPr lang="es-EC" sz="2800" dirty="0"/>
          </a:p>
        </p:txBody>
      </p:sp>
      <p:sp>
        <p:nvSpPr>
          <p:cNvPr id="100354" name="AutoShape 2" descr="Resultado de imagen para MANCHA DE ARE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2" name="11 Imagen"/>
          <p:cNvPicPr/>
          <p:nvPr/>
        </p:nvPicPr>
        <p:blipFill>
          <a:blip r:embed="rId2" cstate="print"/>
          <a:srcRect/>
          <a:stretch>
            <a:fillRect/>
          </a:stretch>
        </p:blipFill>
        <p:spPr bwMode="auto">
          <a:xfrm>
            <a:off x="3779912" y="3789040"/>
            <a:ext cx="4464496" cy="2520280"/>
          </a:xfrm>
          <a:prstGeom prst="rect">
            <a:avLst/>
          </a:prstGeom>
          <a:noFill/>
          <a:ln w="9525">
            <a:noFill/>
            <a:miter lim="800000"/>
            <a:headEnd/>
            <a:tailEnd/>
          </a:ln>
        </p:spPr>
      </p:pic>
      <p:sp>
        <p:nvSpPr>
          <p:cNvPr id="14" name="13 CuadroTexto"/>
          <p:cNvSpPr txBox="1"/>
          <p:nvPr/>
        </p:nvSpPr>
        <p:spPr>
          <a:xfrm>
            <a:off x="3923928" y="2636912"/>
            <a:ext cx="2880320" cy="923330"/>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Esquema de cómo se usan los sensores láser para determinar la </a:t>
            </a:r>
            <a:r>
              <a:rPr lang="es-EC" dirty="0" err="1" smtClean="0"/>
              <a:t>macrotextura</a:t>
            </a:r>
            <a:endParaRPr lang="es-EC" dirty="0"/>
          </a:p>
        </p:txBody>
      </p:sp>
      <p:sp>
        <p:nvSpPr>
          <p:cNvPr id="15" name="14 Flecha curvada hacia la derecha"/>
          <p:cNvSpPr/>
          <p:nvPr/>
        </p:nvSpPr>
        <p:spPr>
          <a:xfrm>
            <a:off x="1619672" y="3140968"/>
            <a:ext cx="2160240" cy="1872208"/>
          </a:xfrm>
          <a:prstGeom prst="curved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Título"/>
          <p:cNvSpPr>
            <a:spLocks noGrp="1"/>
          </p:cNvSpPr>
          <p:nvPr>
            <p:ph type="title"/>
          </p:nvPr>
        </p:nvSpPr>
        <p:spPr>
          <a:xfrm>
            <a:off x="467544" y="1268760"/>
            <a:ext cx="8100392" cy="720080"/>
          </a:xfrm>
        </p:spPr>
        <p:txBody>
          <a:bodyPr>
            <a:noAutofit/>
          </a:bodyPr>
          <a:lstStyle/>
          <a:p>
            <a:pPr marL="1143000" lvl="2" indent="-228600" algn="ctr">
              <a:lnSpc>
                <a:spcPct val="150000"/>
              </a:lnSpc>
              <a:spcBef>
                <a:spcPts val="2400"/>
              </a:spcBef>
            </a:pPr>
            <a:r>
              <a:rPr lang="es-EC" sz="2800" dirty="0" smtClean="0"/>
              <a:t>SELECCIÓN DEL TRAMO</a:t>
            </a:r>
            <a:r>
              <a:rPr lang="es-EC" sz="2800" b="1" dirty="0"/>
              <a:t/>
            </a:r>
            <a:br>
              <a:rPr lang="es-EC" sz="2800" b="1" dirty="0"/>
            </a:br>
            <a:endParaRPr lang="es-EC" sz="2800" dirty="0"/>
          </a:p>
        </p:txBody>
      </p:sp>
      <p:sp>
        <p:nvSpPr>
          <p:cNvPr id="100354" name="AutoShape 2" descr="Resultado de imagen para MANCHA DE ARE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8" name="7 Tabla"/>
          <p:cNvGraphicFramePr>
            <a:graphicFrameLocks noGrp="1"/>
          </p:cNvGraphicFramePr>
          <p:nvPr/>
        </p:nvGraphicFramePr>
        <p:xfrm>
          <a:off x="3275856" y="1628800"/>
          <a:ext cx="2819400" cy="1349502"/>
        </p:xfrm>
        <a:graphic>
          <a:graphicData uri="http://schemas.openxmlformats.org/drawingml/2006/table">
            <a:tbl>
              <a:tblPr/>
              <a:tblGrid>
                <a:gridCol w="1080120"/>
                <a:gridCol w="1739280"/>
              </a:tblGrid>
              <a:tr h="191770">
                <a:tc>
                  <a:txBody>
                    <a:bodyPr/>
                    <a:lstStyle/>
                    <a:p>
                      <a:pPr>
                        <a:lnSpc>
                          <a:spcPct val="115000"/>
                        </a:lnSpc>
                        <a:spcAft>
                          <a:spcPts val="0"/>
                        </a:spcAft>
                      </a:pPr>
                      <a:r>
                        <a:rPr lang="es-EC" sz="1100" b="1" dirty="0">
                          <a:solidFill>
                            <a:srgbClr val="000000"/>
                          </a:solidFill>
                          <a:latin typeface="Calibri"/>
                          <a:ea typeface="Times New Roman"/>
                          <a:cs typeface="Times New Roman"/>
                        </a:rPr>
                        <a:t>VÍA</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100">
                          <a:solidFill>
                            <a:srgbClr val="000000"/>
                          </a:solidFill>
                          <a:latin typeface="Calibri"/>
                          <a:ea typeface="Times New Roman"/>
                          <a:cs typeface="Times New Roman"/>
                        </a:rPr>
                        <a:t>E35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1770">
                <a:tc>
                  <a:txBody>
                    <a:bodyPr/>
                    <a:lstStyle/>
                    <a:p>
                      <a:pPr>
                        <a:lnSpc>
                          <a:spcPct val="115000"/>
                        </a:lnSpc>
                        <a:spcAft>
                          <a:spcPts val="0"/>
                        </a:spcAft>
                      </a:pPr>
                      <a:r>
                        <a:rPr lang="es-EC" sz="1100" b="1">
                          <a:solidFill>
                            <a:srgbClr val="000000"/>
                          </a:solidFill>
                          <a:latin typeface="Calibri"/>
                          <a:ea typeface="Times New Roman"/>
                          <a:cs typeface="Times New Roman"/>
                        </a:rPr>
                        <a:t>LUGAR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100" dirty="0">
                          <a:solidFill>
                            <a:srgbClr val="000000"/>
                          </a:solidFill>
                          <a:latin typeface="Calibri"/>
                          <a:ea typeface="Times New Roman"/>
                          <a:cs typeface="Times New Roman"/>
                        </a:rPr>
                        <a:t>PROVINCIAS DE COTOPAXI Y TUNGURAHUA</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1770">
                <a:tc>
                  <a:txBody>
                    <a:bodyPr/>
                    <a:lstStyle/>
                    <a:p>
                      <a:pPr>
                        <a:lnSpc>
                          <a:spcPct val="115000"/>
                        </a:lnSpc>
                        <a:spcAft>
                          <a:spcPts val="0"/>
                        </a:spcAft>
                      </a:pPr>
                      <a:r>
                        <a:rPr lang="es-EC" sz="1100" b="1" dirty="0">
                          <a:solidFill>
                            <a:srgbClr val="000000"/>
                          </a:solidFill>
                          <a:latin typeface="Calibri"/>
                          <a:ea typeface="Times New Roman"/>
                          <a:cs typeface="Times New Roman"/>
                        </a:rPr>
                        <a:t>TRAMO</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100" dirty="0">
                          <a:solidFill>
                            <a:srgbClr val="000000"/>
                          </a:solidFill>
                          <a:latin typeface="Calibri"/>
                          <a:ea typeface="Times New Roman"/>
                          <a:cs typeface="Times New Roman"/>
                        </a:rPr>
                        <a:t>YAMBO AMBATO</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1770">
                <a:tc>
                  <a:txBody>
                    <a:bodyPr/>
                    <a:lstStyle/>
                    <a:p>
                      <a:pPr>
                        <a:lnSpc>
                          <a:spcPct val="115000"/>
                        </a:lnSpc>
                        <a:spcAft>
                          <a:spcPts val="0"/>
                        </a:spcAft>
                      </a:pPr>
                      <a:r>
                        <a:rPr lang="es-EC" sz="1100" b="1">
                          <a:solidFill>
                            <a:srgbClr val="000000"/>
                          </a:solidFill>
                          <a:latin typeface="Calibri"/>
                          <a:ea typeface="Times New Roman"/>
                          <a:cs typeface="Times New Roman"/>
                        </a:rPr>
                        <a:t>ABSCISAS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100">
                          <a:solidFill>
                            <a:srgbClr val="000000"/>
                          </a:solidFill>
                          <a:latin typeface="Calibri"/>
                          <a:ea typeface="Times New Roman"/>
                          <a:cs typeface="Times New Roman"/>
                        </a:rPr>
                        <a:t>KM 94+800 – 105+800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1770">
                <a:tc>
                  <a:txBody>
                    <a:bodyPr/>
                    <a:lstStyle/>
                    <a:p>
                      <a:pPr>
                        <a:lnSpc>
                          <a:spcPct val="115000"/>
                        </a:lnSpc>
                        <a:spcAft>
                          <a:spcPts val="0"/>
                        </a:spcAft>
                      </a:pPr>
                      <a:r>
                        <a:rPr lang="es-EC" sz="1100" b="1">
                          <a:solidFill>
                            <a:srgbClr val="000000"/>
                          </a:solidFill>
                          <a:latin typeface="Calibri"/>
                          <a:ea typeface="Times New Roman"/>
                          <a:cs typeface="Times New Roman"/>
                        </a:rPr>
                        <a:t>TEMPERATURA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100">
                          <a:solidFill>
                            <a:srgbClr val="000000"/>
                          </a:solidFill>
                          <a:latin typeface="Calibri"/>
                          <a:ea typeface="Times New Roman"/>
                          <a:cs typeface="Times New Roman"/>
                        </a:rPr>
                        <a:t>ENTRE 8  Y 23 °C</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91770">
                <a:tc>
                  <a:txBody>
                    <a:bodyPr/>
                    <a:lstStyle/>
                    <a:p>
                      <a:pPr>
                        <a:lnSpc>
                          <a:spcPct val="115000"/>
                        </a:lnSpc>
                        <a:spcAft>
                          <a:spcPts val="0"/>
                        </a:spcAft>
                      </a:pPr>
                      <a:r>
                        <a:rPr lang="es-EC" sz="1100" b="1" dirty="0">
                          <a:solidFill>
                            <a:srgbClr val="000000"/>
                          </a:solidFill>
                          <a:latin typeface="Calibri"/>
                          <a:ea typeface="Times New Roman"/>
                          <a:cs typeface="Times New Roman"/>
                        </a:rPr>
                        <a:t>ALTITUD</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100" dirty="0">
                          <a:solidFill>
                            <a:srgbClr val="000000"/>
                          </a:solidFill>
                          <a:latin typeface="Calibri"/>
                          <a:ea typeface="Times New Roman"/>
                          <a:cs typeface="Times New Roman"/>
                        </a:rPr>
                        <a:t>ENTRE 2758 Y   2688 msnm</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pic>
        <p:nvPicPr>
          <p:cNvPr id="9" name="8 Imagen"/>
          <p:cNvPicPr/>
          <p:nvPr/>
        </p:nvPicPr>
        <p:blipFill>
          <a:blip r:embed="rId2" cstate="print"/>
          <a:srcRect/>
          <a:stretch>
            <a:fillRect/>
          </a:stretch>
        </p:blipFill>
        <p:spPr bwMode="auto">
          <a:xfrm>
            <a:off x="2411760" y="3212976"/>
            <a:ext cx="4985645" cy="32575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Título"/>
          <p:cNvSpPr>
            <a:spLocks noGrp="1"/>
          </p:cNvSpPr>
          <p:nvPr>
            <p:ph type="title"/>
          </p:nvPr>
        </p:nvSpPr>
        <p:spPr>
          <a:xfrm>
            <a:off x="467544" y="1268760"/>
            <a:ext cx="8100392" cy="720080"/>
          </a:xfrm>
        </p:spPr>
        <p:txBody>
          <a:bodyPr>
            <a:noAutofit/>
          </a:bodyPr>
          <a:lstStyle/>
          <a:p>
            <a:pPr marL="1143000" lvl="2" indent="-228600" algn="ctr">
              <a:lnSpc>
                <a:spcPct val="150000"/>
              </a:lnSpc>
              <a:spcBef>
                <a:spcPts val="2400"/>
              </a:spcBef>
            </a:pPr>
            <a:r>
              <a:rPr lang="es-EC" sz="2800" dirty="0" smtClean="0"/>
              <a:t>SELECCIÓN DEL TRAMO</a:t>
            </a:r>
            <a:r>
              <a:rPr lang="es-EC" sz="2800" b="1" dirty="0"/>
              <a:t/>
            </a:r>
            <a:br>
              <a:rPr lang="es-EC" sz="2800" b="1" dirty="0"/>
            </a:br>
            <a:endParaRPr lang="es-EC" sz="2800" dirty="0"/>
          </a:p>
        </p:txBody>
      </p:sp>
      <p:sp>
        <p:nvSpPr>
          <p:cNvPr id="100354" name="AutoShape 2" descr="Resultado de imagen para MANCHA DE ARE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CuadroTexto"/>
          <p:cNvSpPr txBox="1"/>
          <p:nvPr/>
        </p:nvSpPr>
        <p:spPr>
          <a:xfrm>
            <a:off x="2051720" y="1700808"/>
            <a:ext cx="5904656" cy="1200329"/>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Un aspecto importante para la selección del tramo es la textura del pavimento, se realizó una inspección visual donde se constató que existen dos tipos principales de textura, del km 94+800 al 102+00 y del 102+000 al 105+800</a:t>
            </a:r>
            <a:endParaRPr lang="es-EC" dirty="0"/>
          </a:p>
        </p:txBody>
      </p:sp>
      <p:pic>
        <p:nvPicPr>
          <p:cNvPr id="7" name="6 Imagen" descr="C:\Users\EDISSON\Dropbox\tesis final Humbert\fotos\fotos tesis\IMG-20151116-WA0002.jpg"/>
          <p:cNvPicPr/>
          <p:nvPr/>
        </p:nvPicPr>
        <p:blipFill>
          <a:blip r:embed="rId2" cstate="print"/>
          <a:srcRect l="14051" r="15328" b="43552"/>
          <a:stretch>
            <a:fillRect/>
          </a:stretch>
        </p:blipFill>
        <p:spPr bwMode="auto">
          <a:xfrm>
            <a:off x="2555776" y="4221088"/>
            <a:ext cx="4536504" cy="2448272"/>
          </a:xfrm>
          <a:prstGeom prst="rect">
            <a:avLst/>
          </a:prstGeom>
          <a:noFill/>
          <a:ln w="9525">
            <a:noFill/>
            <a:miter lim="800000"/>
            <a:headEnd/>
            <a:tailEnd/>
          </a:ln>
        </p:spPr>
      </p:pic>
      <p:sp>
        <p:nvSpPr>
          <p:cNvPr id="10" name="9 Flecha arriba y abajo"/>
          <p:cNvSpPr/>
          <p:nvPr/>
        </p:nvSpPr>
        <p:spPr>
          <a:xfrm>
            <a:off x="4499992" y="2924944"/>
            <a:ext cx="720080" cy="1296144"/>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143000"/>
          </a:xfrm>
        </p:spPr>
        <p:txBody>
          <a:bodyPr>
            <a:normAutofit fontScale="90000"/>
          </a:bodyPr>
          <a:lstStyle/>
          <a:p>
            <a:pPr lvl="1" algn="ctr"/>
            <a:r>
              <a:rPr lang="es-EC" sz="2400" b="1" dirty="0"/>
              <a:t>MEDICIÓN DE LA MACROTEXTURA MEDIANTE EL ENSAYO DE LA MANCHA DE ARENA</a:t>
            </a:r>
            <a:r>
              <a:rPr lang="es-EC" b="1" dirty="0"/>
              <a:t/>
            </a:r>
            <a:br>
              <a:rPr lang="es-EC" b="1" dirty="0"/>
            </a:br>
            <a:r>
              <a:rPr lang="es-EC" sz="1600" dirty="0"/>
              <a:t> </a:t>
            </a:r>
            <a:br>
              <a:rPr lang="es-EC" sz="1600" dirty="0"/>
            </a:br>
            <a:r>
              <a:rPr lang="es-EC" b="1" dirty="0"/>
              <a:t>Aplicación de la norma ASTM E-965-15 </a:t>
            </a:r>
            <a:br>
              <a:rPr lang="es-EC" b="1" dirty="0"/>
            </a:br>
            <a:endParaRPr lang="es-EC" dirty="0"/>
          </a:p>
        </p:txBody>
      </p:sp>
      <p:sp>
        <p:nvSpPr>
          <p:cNvPr id="4" name="3 CuadroTexto"/>
          <p:cNvSpPr txBox="1"/>
          <p:nvPr/>
        </p:nvSpPr>
        <p:spPr>
          <a:xfrm>
            <a:off x="1763688" y="2276872"/>
            <a:ext cx="5904656" cy="923330"/>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Esta norma describe el procedimiento que se debe seguir para la determinación de la textura superficial de un pavimento mediante el círculo de arena.</a:t>
            </a:r>
            <a:endParaRPr lang="es-EC" dirty="0"/>
          </a:p>
        </p:txBody>
      </p:sp>
      <p:sp>
        <p:nvSpPr>
          <p:cNvPr id="5" name="4 CuadroTexto"/>
          <p:cNvSpPr txBox="1"/>
          <p:nvPr/>
        </p:nvSpPr>
        <p:spPr>
          <a:xfrm>
            <a:off x="467544" y="3356992"/>
            <a:ext cx="2232248" cy="369332"/>
          </a:xfrm>
          <a:prstGeom prst="rect">
            <a:avLst/>
          </a:prstGeom>
          <a:noFill/>
        </p:spPr>
        <p:txBody>
          <a:bodyPr wrap="square" rtlCol="0">
            <a:spAutoFit/>
          </a:bodyPr>
          <a:lstStyle/>
          <a:p>
            <a:pPr>
              <a:buFont typeface="Arial" pitchFamily="34" charset="0"/>
              <a:buChar char="•"/>
            </a:pPr>
            <a:r>
              <a:rPr lang="es-EC" dirty="0" smtClean="0"/>
              <a:t> MATERIALES</a:t>
            </a:r>
            <a:endParaRPr lang="es-EC" dirty="0"/>
          </a:p>
        </p:txBody>
      </p:sp>
      <p:pic>
        <p:nvPicPr>
          <p:cNvPr id="6" name="5 Imagen"/>
          <p:cNvPicPr/>
          <p:nvPr/>
        </p:nvPicPr>
        <p:blipFill>
          <a:blip r:embed="rId2" cstate="print"/>
          <a:srcRect/>
          <a:stretch>
            <a:fillRect/>
          </a:stretch>
        </p:blipFill>
        <p:spPr bwMode="auto">
          <a:xfrm>
            <a:off x="323528" y="4005064"/>
            <a:ext cx="1224135" cy="2015108"/>
          </a:xfrm>
          <a:prstGeom prst="rect">
            <a:avLst/>
          </a:prstGeom>
          <a:noFill/>
          <a:ln w="9525">
            <a:noFill/>
            <a:miter lim="800000"/>
            <a:headEnd/>
            <a:tailEnd/>
          </a:ln>
        </p:spPr>
      </p:pic>
      <p:pic>
        <p:nvPicPr>
          <p:cNvPr id="8" name="7 Imagen"/>
          <p:cNvPicPr/>
          <p:nvPr/>
        </p:nvPicPr>
        <p:blipFill>
          <a:blip r:embed="rId3" cstate="print"/>
          <a:srcRect/>
          <a:stretch>
            <a:fillRect/>
          </a:stretch>
        </p:blipFill>
        <p:spPr bwMode="auto">
          <a:xfrm>
            <a:off x="1763688" y="4005064"/>
            <a:ext cx="1228725" cy="2088232"/>
          </a:xfrm>
          <a:prstGeom prst="rect">
            <a:avLst/>
          </a:prstGeom>
          <a:noFill/>
          <a:ln w="9525">
            <a:noFill/>
            <a:miter lim="800000"/>
            <a:headEnd/>
            <a:tailEnd/>
          </a:ln>
        </p:spPr>
      </p:pic>
      <p:pic>
        <p:nvPicPr>
          <p:cNvPr id="10" name="9 Imagen"/>
          <p:cNvPicPr/>
          <p:nvPr/>
        </p:nvPicPr>
        <p:blipFill>
          <a:blip r:embed="rId4" cstate="print"/>
          <a:srcRect/>
          <a:stretch>
            <a:fillRect/>
          </a:stretch>
        </p:blipFill>
        <p:spPr bwMode="auto">
          <a:xfrm>
            <a:off x="3059832" y="4005064"/>
            <a:ext cx="1368152" cy="2088232"/>
          </a:xfrm>
          <a:prstGeom prst="rect">
            <a:avLst/>
          </a:prstGeom>
          <a:noFill/>
          <a:ln w="9525">
            <a:noFill/>
            <a:miter lim="800000"/>
            <a:headEnd/>
            <a:tailEnd/>
          </a:ln>
        </p:spPr>
      </p:pic>
      <p:pic>
        <p:nvPicPr>
          <p:cNvPr id="11" name="10 Imagen"/>
          <p:cNvPicPr/>
          <p:nvPr/>
        </p:nvPicPr>
        <p:blipFill>
          <a:blip r:embed="rId5" cstate="print"/>
          <a:srcRect/>
          <a:stretch>
            <a:fillRect/>
          </a:stretch>
        </p:blipFill>
        <p:spPr bwMode="auto">
          <a:xfrm>
            <a:off x="4499992" y="4005064"/>
            <a:ext cx="1368152" cy="2088232"/>
          </a:xfrm>
          <a:prstGeom prst="rect">
            <a:avLst/>
          </a:prstGeom>
          <a:noFill/>
          <a:ln w="9525">
            <a:noFill/>
            <a:miter lim="800000"/>
            <a:headEnd/>
            <a:tailEnd/>
          </a:ln>
        </p:spPr>
      </p:pic>
      <p:pic>
        <p:nvPicPr>
          <p:cNvPr id="12" name="11 Imagen"/>
          <p:cNvPicPr/>
          <p:nvPr/>
        </p:nvPicPr>
        <p:blipFill>
          <a:blip r:embed="rId6" cstate="print"/>
          <a:srcRect/>
          <a:stretch>
            <a:fillRect/>
          </a:stretch>
        </p:blipFill>
        <p:spPr bwMode="auto">
          <a:xfrm>
            <a:off x="5940152" y="3933056"/>
            <a:ext cx="1008112" cy="2190750"/>
          </a:xfrm>
          <a:prstGeom prst="rect">
            <a:avLst/>
          </a:prstGeom>
          <a:noFill/>
          <a:ln w="9525">
            <a:noFill/>
            <a:miter lim="800000"/>
            <a:headEnd/>
            <a:tailEnd/>
          </a:ln>
        </p:spPr>
      </p:pic>
      <p:pic>
        <p:nvPicPr>
          <p:cNvPr id="13" name="12 Imagen"/>
          <p:cNvPicPr/>
          <p:nvPr/>
        </p:nvPicPr>
        <p:blipFill>
          <a:blip r:embed="rId7" cstate="print"/>
          <a:srcRect/>
          <a:stretch>
            <a:fillRect/>
          </a:stretch>
        </p:blipFill>
        <p:spPr bwMode="auto">
          <a:xfrm>
            <a:off x="7127776" y="4005064"/>
            <a:ext cx="1764704"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143000"/>
          </a:xfrm>
        </p:spPr>
        <p:txBody>
          <a:bodyPr>
            <a:normAutofit fontScale="90000"/>
          </a:bodyPr>
          <a:lstStyle/>
          <a:p>
            <a:pPr lvl="1" algn="ctr"/>
            <a:r>
              <a:rPr lang="es-EC" sz="2400" b="1" dirty="0"/>
              <a:t>MEDICIÓN DE LA MACROTEXTURA MEDIANTE EL ENSAYO DE LA MANCHA DE ARENA</a:t>
            </a:r>
            <a:r>
              <a:rPr lang="es-EC" b="1" dirty="0"/>
              <a:t/>
            </a:r>
            <a:br>
              <a:rPr lang="es-EC" b="1" dirty="0"/>
            </a:br>
            <a:r>
              <a:rPr lang="es-EC" sz="1600" dirty="0"/>
              <a:t> </a:t>
            </a:r>
            <a:br>
              <a:rPr lang="es-EC" sz="1600" dirty="0"/>
            </a:br>
            <a:r>
              <a:rPr lang="es-EC" b="1" dirty="0"/>
              <a:t>Aplicación de la norma ASTM E-965-15 </a:t>
            </a:r>
            <a:br>
              <a:rPr lang="es-EC" b="1" dirty="0"/>
            </a:br>
            <a:endParaRPr lang="es-EC" dirty="0"/>
          </a:p>
        </p:txBody>
      </p:sp>
      <p:sp>
        <p:nvSpPr>
          <p:cNvPr id="5" name="4 CuadroTexto"/>
          <p:cNvSpPr txBox="1"/>
          <p:nvPr/>
        </p:nvSpPr>
        <p:spPr>
          <a:xfrm>
            <a:off x="467544" y="2348880"/>
            <a:ext cx="2232248" cy="369332"/>
          </a:xfrm>
          <a:prstGeom prst="rect">
            <a:avLst/>
          </a:prstGeom>
          <a:noFill/>
        </p:spPr>
        <p:txBody>
          <a:bodyPr wrap="square" rtlCol="0">
            <a:spAutoFit/>
          </a:bodyPr>
          <a:lstStyle/>
          <a:p>
            <a:pPr>
              <a:buFont typeface="Arial" pitchFamily="34" charset="0"/>
              <a:buChar char="•"/>
            </a:pPr>
            <a:r>
              <a:rPr lang="es-EC" dirty="0" smtClean="0"/>
              <a:t> PROCEDIMIENTO </a:t>
            </a:r>
            <a:endParaRPr lang="es-EC" dirty="0"/>
          </a:p>
        </p:txBody>
      </p:sp>
      <p:pic>
        <p:nvPicPr>
          <p:cNvPr id="14" name="13 Imagen"/>
          <p:cNvPicPr/>
          <p:nvPr/>
        </p:nvPicPr>
        <p:blipFill>
          <a:blip r:embed="rId2" cstate="print"/>
          <a:srcRect/>
          <a:stretch>
            <a:fillRect/>
          </a:stretch>
        </p:blipFill>
        <p:spPr bwMode="auto">
          <a:xfrm>
            <a:off x="2987824" y="2708920"/>
            <a:ext cx="3587477" cy="3634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b="1" dirty="0"/>
              <a:t>Ensayo de Mancha de Arena en diferentes superficies de pavimento de la Red Vial del Ecuador</a:t>
            </a:r>
            <a:br>
              <a:rPr lang="es-EC" b="1" dirty="0"/>
            </a:br>
            <a:endParaRPr lang="es-EC" dirty="0"/>
          </a:p>
        </p:txBody>
      </p:sp>
      <p:pic>
        <p:nvPicPr>
          <p:cNvPr id="10" name="9 Imagen"/>
          <p:cNvPicPr/>
          <p:nvPr/>
        </p:nvPicPr>
        <p:blipFill>
          <a:blip r:embed="rId2" cstate="print"/>
          <a:srcRect l="3467" b="2980"/>
          <a:stretch>
            <a:fillRect/>
          </a:stretch>
        </p:blipFill>
        <p:spPr bwMode="auto">
          <a:xfrm>
            <a:off x="251521" y="1484785"/>
            <a:ext cx="4536504" cy="2304256"/>
          </a:xfrm>
          <a:prstGeom prst="rect">
            <a:avLst/>
          </a:prstGeom>
          <a:noFill/>
          <a:ln w="9525">
            <a:noFill/>
            <a:miter lim="800000"/>
            <a:headEnd/>
            <a:tailEnd/>
          </a:ln>
        </p:spPr>
      </p:pic>
      <p:pic>
        <p:nvPicPr>
          <p:cNvPr id="11" name="10 Imagen" descr="C:\Users\EDISSON\Dropbox\tesis final Humbert\MEDICIONES COLIBRI.jpg"/>
          <p:cNvPicPr/>
          <p:nvPr/>
        </p:nvPicPr>
        <p:blipFill>
          <a:blip r:embed="rId3" cstate="print"/>
          <a:srcRect l="5292" t="6509" r="15146" b="33136"/>
          <a:stretch>
            <a:fillRect/>
          </a:stretch>
        </p:blipFill>
        <p:spPr bwMode="auto">
          <a:xfrm>
            <a:off x="395536" y="4005064"/>
            <a:ext cx="4539690" cy="2340099"/>
          </a:xfrm>
          <a:prstGeom prst="rect">
            <a:avLst/>
          </a:prstGeom>
          <a:noFill/>
          <a:ln w="9525">
            <a:noFill/>
            <a:miter lim="800000"/>
            <a:headEnd/>
            <a:tailEnd/>
          </a:ln>
        </p:spPr>
      </p:pic>
      <p:pic>
        <p:nvPicPr>
          <p:cNvPr id="12" name="11 Imagen"/>
          <p:cNvPicPr/>
          <p:nvPr/>
        </p:nvPicPr>
        <p:blipFill>
          <a:blip r:embed="rId4" cstate="print"/>
          <a:srcRect/>
          <a:stretch>
            <a:fillRect/>
          </a:stretch>
        </p:blipFill>
        <p:spPr bwMode="auto">
          <a:xfrm>
            <a:off x="5076056" y="1556792"/>
            <a:ext cx="3429000" cy="2200275"/>
          </a:xfrm>
          <a:prstGeom prst="rect">
            <a:avLst/>
          </a:prstGeom>
          <a:noFill/>
          <a:ln w="9525">
            <a:noFill/>
            <a:miter lim="800000"/>
            <a:headEnd/>
            <a:tailEnd/>
          </a:ln>
        </p:spPr>
      </p:pic>
      <p:pic>
        <p:nvPicPr>
          <p:cNvPr id="13" name="12 Imagen" descr="C:\Users\EDISSON\Dropbox\tesis final Humbert\MEDICIONES CUENCA.jpg"/>
          <p:cNvPicPr/>
          <p:nvPr/>
        </p:nvPicPr>
        <p:blipFill>
          <a:blip r:embed="rId5" cstate="print"/>
          <a:srcRect/>
          <a:stretch>
            <a:fillRect/>
          </a:stretch>
        </p:blipFill>
        <p:spPr bwMode="auto">
          <a:xfrm>
            <a:off x="5220073" y="4005064"/>
            <a:ext cx="3528392"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b="1" dirty="0"/>
              <a:t>Ensayo de Mancha de Arena en diferentes superficies de pavimento de la Red Vial del Ecuador</a:t>
            </a:r>
            <a:br>
              <a:rPr lang="es-EC" b="1" dirty="0"/>
            </a:br>
            <a:endParaRPr lang="es-EC" dirty="0"/>
          </a:p>
        </p:txBody>
      </p:sp>
      <p:graphicFrame>
        <p:nvGraphicFramePr>
          <p:cNvPr id="4" name="3 Marcador de contenido"/>
          <p:cNvGraphicFramePr>
            <a:graphicFrameLocks noGrp="1"/>
          </p:cNvGraphicFramePr>
          <p:nvPr>
            <p:ph sz="quarter" idx="1"/>
          </p:nvPr>
        </p:nvGraphicFramePr>
        <p:xfrm>
          <a:off x="611560" y="1628800"/>
          <a:ext cx="7632847" cy="2016224"/>
        </p:xfrm>
        <a:graphic>
          <a:graphicData uri="http://schemas.openxmlformats.org/drawingml/2006/table">
            <a:tbl>
              <a:tblPr/>
              <a:tblGrid>
                <a:gridCol w="1473893"/>
                <a:gridCol w="1654913"/>
                <a:gridCol w="1463599"/>
                <a:gridCol w="1292016"/>
                <a:gridCol w="1748426"/>
              </a:tblGrid>
              <a:tr h="576064">
                <a:tc>
                  <a:txBody>
                    <a:bodyPr/>
                    <a:lstStyle/>
                    <a:p>
                      <a:pPr indent="252095" algn="ctr">
                        <a:lnSpc>
                          <a:spcPct val="150000"/>
                        </a:lnSpc>
                        <a:spcAft>
                          <a:spcPts val="0"/>
                        </a:spcAft>
                      </a:pPr>
                      <a:r>
                        <a:rPr lang="es-ES" sz="1200" b="1" dirty="0">
                          <a:latin typeface="Arial"/>
                          <a:ea typeface="Calibri"/>
                          <a:cs typeface="Times New Roman"/>
                        </a:rPr>
                        <a:t>Medición</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b="1">
                          <a:latin typeface="Arial"/>
                          <a:ea typeface="Calibri"/>
                          <a:cs typeface="Times New Roman"/>
                        </a:rPr>
                        <a:t>ABSCISA (Km)</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b="1">
                          <a:latin typeface="Arial"/>
                          <a:ea typeface="Calibri"/>
                          <a:cs typeface="Times New Roman"/>
                        </a:rPr>
                        <a:t>CALZADA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b="1">
                          <a:latin typeface="Arial"/>
                          <a:ea typeface="Calibri"/>
                          <a:cs typeface="Times New Roman"/>
                        </a:rPr>
                        <a:t>CARRIL</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b="1">
                          <a:latin typeface="Arial"/>
                          <a:ea typeface="Calibri"/>
                          <a:cs typeface="Times New Roman"/>
                        </a:rPr>
                        <a:t>Tipo de Textura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252095" algn="ctr">
                        <a:lnSpc>
                          <a:spcPct val="150000"/>
                        </a:lnSpc>
                        <a:spcAft>
                          <a:spcPts val="0"/>
                        </a:spcAft>
                      </a:pPr>
                      <a:r>
                        <a:rPr lang="es-ES" sz="1200">
                          <a:latin typeface="Arial"/>
                          <a:ea typeface="Calibri"/>
                          <a:cs typeface="Times New Roman"/>
                        </a:rPr>
                        <a:t>1</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0+920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Derecha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Lisa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252095" algn="ctr">
                        <a:lnSpc>
                          <a:spcPct val="150000"/>
                        </a:lnSpc>
                        <a:spcAft>
                          <a:spcPts val="0"/>
                        </a:spcAft>
                      </a:pPr>
                      <a:r>
                        <a:rPr lang="es-ES" sz="1200">
                          <a:latin typeface="Arial"/>
                          <a:ea typeface="Calibri"/>
                          <a:cs typeface="Times New Roman"/>
                        </a:rPr>
                        <a:t>2</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2+380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Derecha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Rugosa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252095" algn="ctr">
                        <a:lnSpc>
                          <a:spcPct val="150000"/>
                        </a:lnSpc>
                        <a:spcAft>
                          <a:spcPts val="0"/>
                        </a:spcAft>
                      </a:pPr>
                      <a:r>
                        <a:rPr lang="es-ES" sz="1200">
                          <a:latin typeface="Arial"/>
                          <a:ea typeface="Calibri"/>
                          <a:cs typeface="Times New Roman"/>
                        </a:rPr>
                        <a:t>3</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3+115</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Derecha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Interno</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Rugosa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252095" algn="ctr">
                        <a:lnSpc>
                          <a:spcPct val="150000"/>
                        </a:lnSpc>
                        <a:spcAft>
                          <a:spcPts val="0"/>
                        </a:spcAft>
                      </a:pPr>
                      <a:r>
                        <a:rPr lang="es-ES" sz="1200">
                          <a:latin typeface="Arial"/>
                          <a:ea typeface="Calibri"/>
                          <a:cs typeface="Times New Roman"/>
                        </a:rPr>
                        <a:t>4</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3+330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Derecha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Áspera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indent="252095" algn="ctr">
                        <a:lnSpc>
                          <a:spcPct val="150000"/>
                        </a:lnSpc>
                        <a:spcAft>
                          <a:spcPts val="0"/>
                        </a:spcAft>
                      </a:pPr>
                      <a:r>
                        <a:rPr lang="es-ES" sz="1200">
                          <a:latin typeface="Arial"/>
                          <a:ea typeface="Calibri"/>
                          <a:cs typeface="Times New Roman"/>
                        </a:rPr>
                        <a:t>5</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dirty="0">
                          <a:latin typeface="Arial"/>
                          <a:ea typeface="Calibri"/>
                          <a:cs typeface="Times New Roman"/>
                        </a:rPr>
                        <a:t>6+580</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Derecha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dirty="0">
                          <a:latin typeface="Arial"/>
                          <a:ea typeface="Calibri"/>
                          <a:cs typeface="Times New Roman"/>
                        </a:rPr>
                        <a:t>Lisa</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611560" y="1196752"/>
            <a:ext cx="3675109" cy="369332"/>
          </a:xfrm>
          <a:prstGeom prst="rect">
            <a:avLst/>
          </a:prstGeom>
        </p:spPr>
        <p:txBody>
          <a:bodyPr wrap="none">
            <a:spAutoFit/>
          </a:bodyPr>
          <a:lstStyle/>
          <a:p>
            <a:r>
              <a:rPr lang="es-EC" b="1" dirty="0" smtClean="0"/>
              <a:t>Mediciones  Tramo : Colibrí - </a:t>
            </a:r>
            <a:r>
              <a:rPr lang="es-EC" b="1" dirty="0" err="1" smtClean="0"/>
              <a:t>Pintag</a:t>
            </a:r>
            <a:endParaRPr lang="es-EC" dirty="0"/>
          </a:p>
        </p:txBody>
      </p:sp>
      <p:graphicFrame>
        <p:nvGraphicFramePr>
          <p:cNvPr id="6" name="5 Tabla"/>
          <p:cNvGraphicFramePr>
            <a:graphicFrameLocks noGrp="1"/>
          </p:cNvGraphicFramePr>
          <p:nvPr/>
        </p:nvGraphicFramePr>
        <p:xfrm>
          <a:off x="611560" y="4293096"/>
          <a:ext cx="7632848" cy="2304258"/>
        </p:xfrm>
        <a:graphic>
          <a:graphicData uri="http://schemas.openxmlformats.org/drawingml/2006/table">
            <a:tbl>
              <a:tblPr/>
              <a:tblGrid>
                <a:gridCol w="1473894"/>
                <a:gridCol w="1654913"/>
                <a:gridCol w="1463599"/>
                <a:gridCol w="1292016"/>
                <a:gridCol w="1748426"/>
              </a:tblGrid>
              <a:tr h="384043">
                <a:tc>
                  <a:txBody>
                    <a:bodyPr/>
                    <a:lstStyle/>
                    <a:p>
                      <a:pPr indent="252095" algn="ctr">
                        <a:lnSpc>
                          <a:spcPct val="150000"/>
                        </a:lnSpc>
                        <a:spcAft>
                          <a:spcPts val="0"/>
                        </a:spcAft>
                      </a:pPr>
                      <a:r>
                        <a:rPr lang="es-ES" sz="1200" b="1" dirty="0">
                          <a:latin typeface="Arial"/>
                          <a:ea typeface="Calibri"/>
                          <a:cs typeface="Times New Roman"/>
                        </a:rPr>
                        <a:t>Medición</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b="1">
                          <a:latin typeface="Arial"/>
                          <a:ea typeface="Calibri"/>
                          <a:cs typeface="Times New Roman"/>
                        </a:rPr>
                        <a:t>ABSCISA (Km)</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b="1" dirty="0">
                          <a:latin typeface="Arial"/>
                          <a:ea typeface="Calibri"/>
                          <a:cs typeface="Times New Roman"/>
                        </a:rPr>
                        <a:t>CALZADA</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b="1">
                          <a:latin typeface="Arial"/>
                          <a:ea typeface="Calibri"/>
                          <a:cs typeface="Times New Roman"/>
                        </a:rPr>
                        <a:t>CARRIL</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b="1">
                          <a:latin typeface="Arial"/>
                          <a:ea typeface="Calibri"/>
                          <a:cs typeface="Times New Roman"/>
                        </a:rPr>
                        <a:t>Tipo de Textura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indent="252095" algn="ctr">
                        <a:lnSpc>
                          <a:spcPct val="150000"/>
                        </a:lnSpc>
                        <a:spcAft>
                          <a:spcPts val="0"/>
                        </a:spcAft>
                      </a:pPr>
                      <a:r>
                        <a:rPr lang="es-ES" sz="1200">
                          <a:latin typeface="Arial"/>
                          <a:ea typeface="Calibri"/>
                          <a:cs typeface="Times New Roman"/>
                        </a:rPr>
                        <a:t>1</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2+954</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    Izquierda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Rugosa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indent="252095" algn="ctr">
                        <a:lnSpc>
                          <a:spcPct val="150000"/>
                        </a:lnSpc>
                        <a:spcAft>
                          <a:spcPts val="0"/>
                        </a:spcAft>
                      </a:pPr>
                      <a:r>
                        <a:rPr lang="es-ES" sz="1200">
                          <a:latin typeface="Arial"/>
                          <a:ea typeface="Calibri"/>
                          <a:cs typeface="Times New Roman"/>
                        </a:rPr>
                        <a:t>2</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6+768</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    Izquierda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Lisa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indent="252095" algn="ctr">
                        <a:lnSpc>
                          <a:spcPct val="150000"/>
                        </a:lnSpc>
                        <a:spcAft>
                          <a:spcPts val="0"/>
                        </a:spcAft>
                      </a:pPr>
                      <a:r>
                        <a:rPr lang="es-ES" sz="1200">
                          <a:latin typeface="Arial"/>
                          <a:ea typeface="Calibri"/>
                          <a:cs typeface="Times New Roman"/>
                        </a:rPr>
                        <a:t>3</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8+575</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    Izquierda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Rugosa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indent="252095" algn="ctr">
                        <a:lnSpc>
                          <a:spcPct val="150000"/>
                        </a:lnSpc>
                        <a:spcAft>
                          <a:spcPts val="0"/>
                        </a:spcAft>
                      </a:pPr>
                      <a:r>
                        <a:rPr lang="es-ES" sz="1200">
                          <a:latin typeface="Arial"/>
                          <a:ea typeface="Calibri"/>
                          <a:cs typeface="Times New Roman"/>
                        </a:rPr>
                        <a:t>4</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12+900</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    Izquierda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Lisa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a:txBody>
                    <a:bodyPr/>
                    <a:lstStyle/>
                    <a:p>
                      <a:pPr indent="252095" algn="ctr">
                        <a:lnSpc>
                          <a:spcPct val="150000"/>
                        </a:lnSpc>
                        <a:spcAft>
                          <a:spcPts val="0"/>
                        </a:spcAft>
                      </a:pPr>
                      <a:r>
                        <a:rPr lang="es-ES" sz="1200" dirty="0">
                          <a:latin typeface="Arial"/>
                          <a:ea typeface="Calibri"/>
                          <a:cs typeface="Times New Roman"/>
                        </a:rPr>
                        <a:t>5</a:t>
                      </a:r>
                      <a:endParaRPr lang="es-EC"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17+600</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    Izquierda</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a:latin typeface="Arial"/>
                          <a:ea typeface="Calibri"/>
                          <a:cs typeface="Times New Roman"/>
                        </a:rPr>
                        <a:t>Externo</a:t>
                      </a:r>
                      <a:endParaRPr lang="es-EC"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lnSpc>
                          <a:spcPct val="150000"/>
                        </a:lnSpc>
                        <a:spcAft>
                          <a:spcPts val="0"/>
                        </a:spcAft>
                      </a:pPr>
                      <a:r>
                        <a:rPr lang="es-ES" sz="1200" dirty="0">
                          <a:latin typeface="Arial"/>
                          <a:ea typeface="Calibri"/>
                          <a:cs typeface="Times New Roman"/>
                        </a:rPr>
                        <a:t>Rugosa</a:t>
                      </a:r>
                      <a:endParaRPr lang="es-EC"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611560" y="3789040"/>
            <a:ext cx="3903120" cy="369332"/>
          </a:xfrm>
          <a:prstGeom prst="rect">
            <a:avLst/>
          </a:prstGeom>
        </p:spPr>
        <p:txBody>
          <a:bodyPr wrap="none">
            <a:spAutoFit/>
          </a:bodyPr>
          <a:lstStyle/>
          <a:p>
            <a:r>
              <a:rPr lang="es-EC" b="1" dirty="0" smtClean="0"/>
              <a:t>Mediciones  Tramo : Cuenca - Azogues</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143000"/>
          </a:xfrm>
        </p:spPr>
        <p:txBody>
          <a:bodyPr>
            <a:normAutofit fontScale="90000"/>
          </a:bodyPr>
          <a:lstStyle/>
          <a:p>
            <a:pPr lvl="1" algn="ctr"/>
            <a:r>
              <a:rPr lang="es-EC" sz="2000" b="1" dirty="0"/>
              <a:t>MEDICIÓN DE LA MACROTEXTURA MEDIANTE EL PERFILOMETRO LASER INERCIAL MARK III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6" name="5 CuadroTexto"/>
          <p:cNvSpPr txBox="1"/>
          <p:nvPr/>
        </p:nvSpPr>
        <p:spPr>
          <a:xfrm>
            <a:off x="1619672" y="1412776"/>
            <a:ext cx="5904656" cy="923330"/>
          </a:xfrm>
          <a:prstGeom prst="rect">
            <a:avLst/>
          </a:prstGeom>
          <a:solidFill>
            <a:schemeClr val="bg1">
              <a:lumMod val="85000"/>
            </a:schemeClr>
          </a:solidFill>
          <a:ln>
            <a:solidFill>
              <a:schemeClr val="tx1"/>
            </a:solidFill>
          </a:ln>
        </p:spPr>
        <p:txBody>
          <a:bodyPr wrap="square" rtlCol="0">
            <a:spAutoFit/>
          </a:bodyPr>
          <a:lstStyle/>
          <a:p>
            <a:r>
              <a:rPr lang="es-EC" dirty="0" smtClean="0"/>
              <a:t>El principio de medida se basa en la medición de la distancia entre el pavimento y un sensor láser colocado en una barra en la parte anterior o posterior de un vehículo.</a:t>
            </a:r>
            <a:endParaRPr lang="es-EC" dirty="0"/>
          </a:p>
        </p:txBody>
      </p:sp>
      <p:pic>
        <p:nvPicPr>
          <p:cNvPr id="7" name="6 Imagen" descr="C:\Users\e-flores\Downloads\20151114_090324.jpg"/>
          <p:cNvPicPr/>
          <p:nvPr/>
        </p:nvPicPr>
        <p:blipFill rotWithShape="1">
          <a:blip r:embed="rId2" cstate="print">
            <a:extLst>
              <a:ext uri="{28A0092B-C50C-407E-A947-70E740481C1C}">
                <a14:useLocalDpi xmlns:a14="http://schemas.microsoft.com/office/drawing/2010/main" val="0"/>
              </a:ext>
            </a:extLst>
          </a:blip>
          <a:srcRect l="10692" r="15392" b="40893"/>
          <a:stretch/>
        </p:blipFill>
        <p:spPr bwMode="auto">
          <a:xfrm>
            <a:off x="2555776" y="3140968"/>
            <a:ext cx="4248150" cy="2352675"/>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143000"/>
          </a:xfrm>
        </p:spPr>
        <p:txBody>
          <a:bodyPr>
            <a:normAutofit fontScale="90000"/>
          </a:bodyPr>
          <a:lstStyle/>
          <a:p>
            <a:pPr lvl="1" algn="ctr"/>
            <a:r>
              <a:rPr lang="es-EC" sz="2000" b="1" dirty="0" smtClean="0"/>
              <a:t>ELEMENTOS PRINCIPALES DEL PERFILÓMETRO</a:t>
            </a: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pic>
        <p:nvPicPr>
          <p:cNvPr id="5" name="4 Imagen" descr="C:\Users\e-flores\Downloads\2015-11-27 16.45.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12776"/>
            <a:ext cx="2520280" cy="1656184"/>
          </a:xfrm>
          <a:prstGeom prst="rect">
            <a:avLst/>
          </a:prstGeom>
          <a:noFill/>
          <a:ln>
            <a:noFill/>
          </a:ln>
        </p:spPr>
      </p:pic>
      <p:pic>
        <p:nvPicPr>
          <p:cNvPr id="8" name="7 Imagen" descr="C:\Users\e-flores\Downloads\2015-07-01 16.03.47.jpg"/>
          <p:cNvPicPr/>
          <p:nvPr/>
        </p:nvPicPr>
        <p:blipFill rotWithShape="1">
          <a:blip r:embed="rId3" cstate="print">
            <a:extLst>
              <a:ext uri="{28A0092B-C50C-407E-A947-70E740481C1C}">
                <a14:useLocalDpi xmlns:a14="http://schemas.microsoft.com/office/drawing/2010/main" val="0"/>
              </a:ext>
            </a:extLst>
          </a:blip>
          <a:srcRect l="28162" t="13680" r="27647" b="12111"/>
          <a:stretch/>
        </p:blipFill>
        <p:spPr bwMode="auto">
          <a:xfrm>
            <a:off x="3419872" y="1412776"/>
            <a:ext cx="2304256" cy="1656184"/>
          </a:xfrm>
          <a:prstGeom prst="rect">
            <a:avLst/>
          </a:prstGeom>
          <a:noFill/>
          <a:ln>
            <a:noFill/>
          </a:ln>
          <a:extLst>
            <a:ext uri="{53640926-AAD7-44D8-BBD7-CCE9431645EC}">
              <a14:shadowObscured xmlns:a14="http://schemas.microsoft.com/office/drawing/2010/main"/>
            </a:ext>
          </a:extLst>
        </p:spPr>
      </p:pic>
      <p:pic>
        <p:nvPicPr>
          <p:cNvPr id="9" name="8 Imagen" descr="C:\Users\e-flores\Downloads\2016-01-21 15.16.26.jpg"/>
          <p:cNvPicPr/>
          <p:nvPr/>
        </p:nvPicPr>
        <p:blipFill rotWithShape="1">
          <a:blip r:embed="rId4" cstate="print">
            <a:extLst>
              <a:ext uri="{28A0092B-C50C-407E-A947-70E740481C1C}">
                <a14:useLocalDpi xmlns:a14="http://schemas.microsoft.com/office/drawing/2010/main" val="0"/>
              </a:ext>
            </a:extLst>
          </a:blip>
          <a:srcRect t="10218" b="12576"/>
          <a:stretch/>
        </p:blipFill>
        <p:spPr bwMode="auto">
          <a:xfrm>
            <a:off x="6012160" y="1412776"/>
            <a:ext cx="2448272" cy="1656184"/>
          </a:xfrm>
          <a:prstGeom prst="rect">
            <a:avLst/>
          </a:prstGeom>
          <a:noFill/>
          <a:ln>
            <a:noFill/>
          </a:ln>
          <a:extLst>
            <a:ext uri="{53640926-AAD7-44D8-BBD7-CCE9431645EC}">
              <a14:shadowObscured xmlns:a14="http://schemas.microsoft.com/office/drawing/2010/main"/>
            </a:ext>
          </a:extLst>
        </p:spPr>
      </p:pic>
      <p:pic>
        <p:nvPicPr>
          <p:cNvPr id="10" name="9 Imagen" descr="C:\Users\e-flores\Downloads\2016-01-21 15.24.5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861048"/>
            <a:ext cx="2520280" cy="1872208"/>
          </a:xfrm>
          <a:prstGeom prst="rect">
            <a:avLst/>
          </a:prstGeom>
          <a:noFill/>
          <a:ln>
            <a:noFill/>
          </a:ln>
        </p:spPr>
      </p:pic>
      <p:pic>
        <p:nvPicPr>
          <p:cNvPr id="11" name="10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3861048"/>
            <a:ext cx="2304256" cy="1872208"/>
          </a:xfrm>
          <a:prstGeom prst="rect">
            <a:avLst/>
          </a:prstGeom>
          <a:noFill/>
          <a:ln>
            <a:noFill/>
          </a:ln>
        </p:spPr>
      </p:pic>
      <p:pic>
        <p:nvPicPr>
          <p:cNvPr id="12" name="11 Imagen" descr="C:\Users\e-flores\Downloads\2016-01-21 15.27.20.jpg"/>
          <p:cNvPicPr/>
          <p:nvPr/>
        </p:nvPicPr>
        <p:blipFill rotWithShape="1">
          <a:blip r:embed="rId7" cstate="print">
            <a:extLst>
              <a:ext uri="{28A0092B-C50C-407E-A947-70E740481C1C}">
                <a14:useLocalDpi xmlns:a14="http://schemas.microsoft.com/office/drawing/2010/main" val="0"/>
              </a:ext>
            </a:extLst>
          </a:blip>
          <a:srcRect l="7301" r="19877"/>
          <a:stretch/>
        </p:blipFill>
        <p:spPr bwMode="auto">
          <a:xfrm>
            <a:off x="6012160" y="3861048"/>
            <a:ext cx="2520280" cy="1872208"/>
          </a:xfrm>
          <a:prstGeom prst="rect">
            <a:avLst/>
          </a:prstGeom>
          <a:noFill/>
          <a:ln>
            <a:noFill/>
          </a:ln>
          <a:extLst>
            <a:ext uri="{53640926-AAD7-44D8-BBD7-CCE9431645EC}">
              <a14:shadowObscured xmlns:a14="http://schemas.microsoft.com/office/drawing/2010/main"/>
            </a:ext>
          </a:extLst>
        </p:spPr>
      </p:pic>
      <p:sp>
        <p:nvSpPr>
          <p:cNvPr id="13" name="12 CuadroTexto"/>
          <p:cNvSpPr txBox="1"/>
          <p:nvPr/>
        </p:nvSpPr>
        <p:spPr>
          <a:xfrm>
            <a:off x="1259632" y="3284984"/>
            <a:ext cx="1512168" cy="369332"/>
          </a:xfrm>
          <a:prstGeom prst="rect">
            <a:avLst/>
          </a:prstGeom>
          <a:noFill/>
        </p:spPr>
        <p:txBody>
          <a:bodyPr wrap="square" rtlCol="0">
            <a:spAutoFit/>
          </a:bodyPr>
          <a:lstStyle/>
          <a:p>
            <a:pPr algn="ctr"/>
            <a:r>
              <a:rPr lang="es-EC" dirty="0" smtClean="0"/>
              <a:t>Láser</a:t>
            </a:r>
            <a:endParaRPr lang="es-EC" dirty="0"/>
          </a:p>
        </p:txBody>
      </p:sp>
      <p:sp>
        <p:nvSpPr>
          <p:cNvPr id="14" name="13 CuadroTexto"/>
          <p:cNvSpPr txBox="1"/>
          <p:nvPr/>
        </p:nvSpPr>
        <p:spPr>
          <a:xfrm>
            <a:off x="3779912" y="3212976"/>
            <a:ext cx="1512168" cy="369332"/>
          </a:xfrm>
          <a:prstGeom prst="rect">
            <a:avLst/>
          </a:prstGeom>
          <a:noFill/>
        </p:spPr>
        <p:txBody>
          <a:bodyPr wrap="square" rtlCol="0">
            <a:spAutoFit/>
          </a:bodyPr>
          <a:lstStyle/>
          <a:p>
            <a:pPr algn="ctr"/>
            <a:r>
              <a:rPr lang="es-EC" dirty="0" smtClean="0"/>
              <a:t>Acelerómetro</a:t>
            </a:r>
            <a:endParaRPr lang="es-EC" dirty="0"/>
          </a:p>
        </p:txBody>
      </p:sp>
      <p:sp>
        <p:nvSpPr>
          <p:cNvPr id="15" name="14 CuadroTexto"/>
          <p:cNvSpPr txBox="1"/>
          <p:nvPr/>
        </p:nvSpPr>
        <p:spPr>
          <a:xfrm>
            <a:off x="6444208" y="3212976"/>
            <a:ext cx="1512168" cy="369332"/>
          </a:xfrm>
          <a:prstGeom prst="rect">
            <a:avLst/>
          </a:prstGeom>
          <a:noFill/>
        </p:spPr>
        <p:txBody>
          <a:bodyPr wrap="square" rtlCol="0">
            <a:spAutoFit/>
          </a:bodyPr>
          <a:lstStyle/>
          <a:p>
            <a:pPr algn="ctr"/>
            <a:r>
              <a:rPr lang="es-EC" dirty="0" smtClean="0"/>
              <a:t>Odómetro</a:t>
            </a:r>
            <a:endParaRPr lang="es-EC" dirty="0"/>
          </a:p>
        </p:txBody>
      </p:sp>
      <p:sp>
        <p:nvSpPr>
          <p:cNvPr id="16" name="15 CuadroTexto"/>
          <p:cNvSpPr txBox="1"/>
          <p:nvPr/>
        </p:nvSpPr>
        <p:spPr>
          <a:xfrm>
            <a:off x="1115616" y="5805264"/>
            <a:ext cx="1512168" cy="369332"/>
          </a:xfrm>
          <a:prstGeom prst="rect">
            <a:avLst/>
          </a:prstGeom>
          <a:noFill/>
        </p:spPr>
        <p:txBody>
          <a:bodyPr wrap="square" rtlCol="0">
            <a:spAutoFit/>
          </a:bodyPr>
          <a:lstStyle/>
          <a:p>
            <a:pPr algn="ctr"/>
            <a:r>
              <a:rPr lang="es-EC" dirty="0" smtClean="0"/>
              <a:t>Interfaz</a:t>
            </a:r>
            <a:endParaRPr lang="es-EC" dirty="0"/>
          </a:p>
        </p:txBody>
      </p:sp>
      <p:sp>
        <p:nvSpPr>
          <p:cNvPr id="17" name="16 CuadroTexto"/>
          <p:cNvSpPr txBox="1"/>
          <p:nvPr/>
        </p:nvSpPr>
        <p:spPr>
          <a:xfrm>
            <a:off x="3851920" y="5805264"/>
            <a:ext cx="1512168" cy="369332"/>
          </a:xfrm>
          <a:prstGeom prst="rect">
            <a:avLst/>
          </a:prstGeom>
          <a:noFill/>
        </p:spPr>
        <p:txBody>
          <a:bodyPr wrap="square" rtlCol="0">
            <a:spAutoFit/>
          </a:bodyPr>
          <a:lstStyle/>
          <a:p>
            <a:pPr algn="ctr"/>
            <a:r>
              <a:rPr lang="es-EC" dirty="0" smtClean="0"/>
              <a:t>GPS</a:t>
            </a:r>
            <a:endParaRPr lang="es-EC" dirty="0"/>
          </a:p>
        </p:txBody>
      </p:sp>
      <p:sp>
        <p:nvSpPr>
          <p:cNvPr id="18" name="17 CuadroTexto"/>
          <p:cNvSpPr txBox="1"/>
          <p:nvPr/>
        </p:nvSpPr>
        <p:spPr>
          <a:xfrm>
            <a:off x="6588224" y="5805264"/>
            <a:ext cx="1512168" cy="369332"/>
          </a:xfrm>
          <a:prstGeom prst="rect">
            <a:avLst/>
          </a:prstGeom>
          <a:noFill/>
        </p:spPr>
        <p:txBody>
          <a:bodyPr wrap="square" rtlCol="0">
            <a:spAutoFit/>
          </a:bodyPr>
          <a:lstStyle/>
          <a:p>
            <a:pPr algn="ctr"/>
            <a:r>
              <a:rPr lang="es-EC" dirty="0" smtClean="0"/>
              <a:t>Computador</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1556792"/>
            <a:ext cx="1872208" cy="3970318"/>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 Las especificaciones generales para la construcción de caminos y puentes del Ministerio de Transporte y Obras Públicas (MTOP), en la sección 405 “Capas de rodadura”, detalla las condiciones que se deben evaluar para la recepción de pavimentos</a:t>
            </a:r>
            <a:endParaRPr lang="es-EC" dirty="0"/>
          </a:p>
        </p:txBody>
      </p:sp>
      <p:sp>
        <p:nvSpPr>
          <p:cNvPr id="73" name="72 Rectángulo"/>
          <p:cNvSpPr/>
          <p:nvPr/>
        </p:nvSpPr>
        <p:spPr>
          <a:xfrm>
            <a:off x="899592" y="1052736"/>
            <a:ext cx="2066271" cy="369332"/>
          </a:xfrm>
          <a:prstGeom prst="rect">
            <a:avLst/>
          </a:prstGeom>
        </p:spPr>
        <p:txBody>
          <a:bodyPr wrap="none">
            <a:spAutoFit/>
          </a:bodyPr>
          <a:lstStyle/>
          <a:p>
            <a:pPr marL="274320" lvl="1" indent="-274320">
              <a:spcBef>
                <a:spcPts val="580"/>
              </a:spcBef>
              <a:buClr>
                <a:schemeClr val="accent1"/>
              </a:buClr>
              <a:buFont typeface="Arial" pitchFamily="34" charset="0"/>
              <a:buChar char="•"/>
            </a:pPr>
            <a:r>
              <a:rPr lang="es-EC" b="1" dirty="0" smtClean="0"/>
              <a:t>ANTECEDENTES</a:t>
            </a:r>
          </a:p>
        </p:txBody>
      </p:sp>
      <p:sp>
        <p:nvSpPr>
          <p:cNvPr id="23" name="22 Flecha derecha"/>
          <p:cNvSpPr/>
          <p:nvPr/>
        </p:nvSpPr>
        <p:spPr>
          <a:xfrm>
            <a:off x="2411760" y="3356992"/>
            <a:ext cx="648072" cy="504056"/>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CuadroTexto"/>
          <p:cNvSpPr txBox="1"/>
          <p:nvPr/>
        </p:nvSpPr>
        <p:spPr>
          <a:xfrm>
            <a:off x="3059832" y="1556792"/>
            <a:ext cx="2592288" cy="4042326"/>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El criterio de confort está relacionado con la regularidad superficial determinada por la puesta en obra de la capa de rodadura. Las irregularidades superficiales longitudinales en la capa de rodadura, dependiendo de la magnitud, hacen que la conducción sea incomoda, además de esta depende el desgaste de neumáticos y del vehículo en general. </a:t>
            </a:r>
            <a:endParaRPr lang="es-EC" dirty="0"/>
          </a:p>
        </p:txBody>
      </p:sp>
      <p:sp>
        <p:nvSpPr>
          <p:cNvPr id="26" name="25 CuadroTexto"/>
          <p:cNvSpPr txBox="1"/>
          <p:nvPr/>
        </p:nvSpPr>
        <p:spPr>
          <a:xfrm>
            <a:off x="6300192" y="1628800"/>
            <a:ext cx="2592288" cy="3970318"/>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El Ecuador tiene una Red Vial Estatal de aproximadamente 9736,91 kilómetros de longitud, los cuales 7051 kilómetros son de carpeta asfáltica, con el 70% de la Red Vial Estatal. Con los datos antes mencionados, es muy importante tener un nivel de servicio óptimo en las carreteras ya que se asegurarían el confort y la seguridad de los usuarios</a:t>
            </a:r>
            <a:endParaRPr lang="es-EC" dirty="0"/>
          </a:p>
        </p:txBody>
      </p:sp>
      <p:sp>
        <p:nvSpPr>
          <p:cNvPr id="27" name="26 Flecha derecha"/>
          <p:cNvSpPr/>
          <p:nvPr/>
        </p:nvSpPr>
        <p:spPr>
          <a:xfrm>
            <a:off x="5652120" y="3429000"/>
            <a:ext cx="648072" cy="504056"/>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143000"/>
          </a:xfrm>
        </p:spPr>
        <p:txBody>
          <a:bodyPr>
            <a:normAutofit fontScale="90000"/>
          </a:bodyPr>
          <a:lstStyle/>
          <a:p>
            <a:pPr lvl="1" algn="ctr"/>
            <a:r>
              <a:rPr lang="es-EC" b="1" dirty="0"/>
              <a:t>Aplicación de la norma ASTM (E 1845-15)</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6" name="5 CuadroTexto"/>
          <p:cNvSpPr txBox="1"/>
          <p:nvPr/>
        </p:nvSpPr>
        <p:spPr>
          <a:xfrm>
            <a:off x="1547664" y="1340768"/>
            <a:ext cx="5904656" cy="646331"/>
          </a:xfrm>
          <a:prstGeom prst="rect">
            <a:avLst/>
          </a:prstGeom>
          <a:solidFill>
            <a:schemeClr val="bg1">
              <a:lumMod val="85000"/>
            </a:schemeClr>
          </a:solidFill>
          <a:ln>
            <a:solidFill>
              <a:schemeClr val="tx1"/>
            </a:solidFill>
          </a:ln>
        </p:spPr>
        <p:txBody>
          <a:bodyPr wrap="square" rtlCol="0">
            <a:spAutoFit/>
          </a:bodyPr>
          <a:lstStyle/>
          <a:p>
            <a:pPr lvl="0"/>
            <a:r>
              <a:rPr lang="es-EC" dirty="0" smtClean="0"/>
              <a:t>Esta práctica cubre el cálculo de perfil medio de profundidad (MPD) desde un perfil de la </a:t>
            </a:r>
            <a:r>
              <a:rPr lang="es-EC" dirty="0" err="1" smtClean="0"/>
              <a:t>macrotextura</a:t>
            </a:r>
            <a:r>
              <a:rPr lang="es-EC" dirty="0" smtClean="0"/>
              <a:t> del pavimento.</a:t>
            </a:r>
            <a:endParaRPr lang="es-EC" dirty="0"/>
          </a:p>
        </p:txBody>
      </p:sp>
      <p:sp>
        <p:nvSpPr>
          <p:cNvPr id="5" name="4 CuadroTexto"/>
          <p:cNvSpPr txBox="1"/>
          <p:nvPr/>
        </p:nvSpPr>
        <p:spPr>
          <a:xfrm>
            <a:off x="1547664" y="2564904"/>
            <a:ext cx="5904656" cy="923330"/>
          </a:xfrm>
          <a:prstGeom prst="rect">
            <a:avLst/>
          </a:prstGeom>
          <a:solidFill>
            <a:schemeClr val="bg1">
              <a:lumMod val="85000"/>
            </a:schemeClr>
          </a:solidFill>
          <a:ln>
            <a:solidFill>
              <a:schemeClr val="tx1"/>
            </a:solidFill>
          </a:ln>
        </p:spPr>
        <p:txBody>
          <a:bodyPr wrap="square" rtlCol="0">
            <a:spAutoFit/>
          </a:bodyPr>
          <a:lstStyle/>
          <a:p>
            <a:pPr lvl="0"/>
            <a:r>
              <a:rPr lang="es-EC" dirty="0" smtClean="0"/>
              <a:t>Una transformación lineal de la profundidad de perfil medio puede proporcionar una estimación de la profundidad media de la textura medida de acuerdo al método de prueba E965 (Mancha de Arena).</a:t>
            </a:r>
            <a:endParaRPr lang="es-EC" dirty="0"/>
          </a:p>
        </p:txBody>
      </p:sp>
      <p:sp>
        <p:nvSpPr>
          <p:cNvPr id="8" name="7 Flecha abajo"/>
          <p:cNvSpPr/>
          <p:nvPr/>
        </p:nvSpPr>
        <p:spPr>
          <a:xfrm>
            <a:off x="4067944" y="1988840"/>
            <a:ext cx="504056" cy="5760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8 Imagen"/>
          <p:cNvPicPr/>
          <p:nvPr/>
        </p:nvPicPr>
        <p:blipFill rotWithShape="1">
          <a:blip r:embed="rId2" cstate="print"/>
          <a:srcRect l="28646" t="34386" r="37417" b="20523"/>
          <a:stretch/>
        </p:blipFill>
        <p:spPr bwMode="auto">
          <a:xfrm>
            <a:off x="2771800" y="3717032"/>
            <a:ext cx="3848100" cy="2875731"/>
          </a:xfrm>
          <a:prstGeom prst="rect">
            <a:avLst/>
          </a:prstGeom>
          <a:ln>
            <a:noFill/>
          </a:ln>
          <a:extLst>
            <a:ext uri="{53640926-AAD7-44D8-BBD7-CCE9431645EC}">
              <a14:shadowObscured xmlns:a14="http://schemas.microsoft.com/office/drawing/2010/main"/>
            </a:ext>
          </a:extLst>
        </p:spPr>
      </p:pic>
      <p:sp>
        <p:nvSpPr>
          <p:cNvPr id="10" name="9 CuadroTexto"/>
          <p:cNvSpPr txBox="1"/>
          <p:nvPr/>
        </p:nvSpPr>
        <p:spPr>
          <a:xfrm>
            <a:off x="323528" y="4797152"/>
            <a:ext cx="1512168" cy="646331"/>
          </a:xfrm>
          <a:prstGeom prst="rect">
            <a:avLst/>
          </a:prstGeom>
          <a:noFill/>
        </p:spPr>
        <p:txBody>
          <a:bodyPr wrap="square" rtlCol="0">
            <a:spAutoFit/>
          </a:bodyPr>
          <a:lstStyle/>
          <a:p>
            <a:pPr algn="ctr"/>
            <a:r>
              <a:rPr lang="es-EC" dirty="0" smtClean="0"/>
              <a:t>PRINCIPIO DE MEDICIÓN</a:t>
            </a:r>
            <a:endParaRPr lang="es-EC" dirty="0"/>
          </a:p>
        </p:txBody>
      </p:sp>
      <p:sp>
        <p:nvSpPr>
          <p:cNvPr id="11" name="10 Flecha abajo"/>
          <p:cNvSpPr/>
          <p:nvPr/>
        </p:nvSpPr>
        <p:spPr>
          <a:xfrm rot="16200000">
            <a:off x="2159732" y="4689140"/>
            <a:ext cx="504056" cy="86409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143000"/>
          </a:xfrm>
        </p:spPr>
        <p:txBody>
          <a:bodyPr>
            <a:normAutofit fontScale="90000"/>
          </a:bodyPr>
          <a:lstStyle/>
          <a:p>
            <a:pPr lvl="1" algn="ctr"/>
            <a:r>
              <a:rPr lang="es-EC" sz="2200" b="1" dirty="0"/>
              <a:t>Procedimiento de medición de la </a:t>
            </a:r>
            <a:r>
              <a:rPr lang="es-EC" sz="2200" b="1" dirty="0" err="1"/>
              <a:t>macrotextura</a:t>
            </a:r>
            <a:r>
              <a:rPr lang="es-EC" sz="2200" b="1" dirty="0"/>
              <a:t> </a:t>
            </a: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6" name="5 CuadroTexto"/>
          <p:cNvSpPr txBox="1"/>
          <p:nvPr/>
        </p:nvSpPr>
        <p:spPr>
          <a:xfrm>
            <a:off x="1475656" y="1268760"/>
            <a:ext cx="5904656" cy="646331"/>
          </a:xfrm>
          <a:prstGeom prst="rect">
            <a:avLst/>
          </a:prstGeom>
          <a:solidFill>
            <a:schemeClr val="bg1">
              <a:lumMod val="85000"/>
            </a:schemeClr>
          </a:solidFill>
          <a:ln>
            <a:solidFill>
              <a:schemeClr val="tx1"/>
            </a:solidFill>
          </a:ln>
        </p:spPr>
        <p:txBody>
          <a:bodyPr wrap="square" rtlCol="0">
            <a:spAutoFit/>
          </a:bodyPr>
          <a:lstStyle/>
          <a:p>
            <a:pPr lvl="0"/>
            <a:r>
              <a:rPr lang="es-EC" dirty="0" smtClean="0"/>
              <a:t>Antes de realizar una medición con el </a:t>
            </a:r>
            <a:r>
              <a:rPr lang="es-EC" dirty="0" err="1" smtClean="0"/>
              <a:t>Perfilómetro</a:t>
            </a:r>
            <a:r>
              <a:rPr lang="es-EC" dirty="0" smtClean="0"/>
              <a:t> Inercial Mark III se deben calibrar las siguientes partes del equipo</a:t>
            </a:r>
            <a:endParaRPr lang="es-EC" dirty="0"/>
          </a:p>
        </p:txBody>
      </p:sp>
      <p:sp>
        <p:nvSpPr>
          <p:cNvPr id="8" name="7 Flecha abajo"/>
          <p:cNvSpPr/>
          <p:nvPr/>
        </p:nvSpPr>
        <p:spPr>
          <a:xfrm>
            <a:off x="4067944" y="1988840"/>
            <a:ext cx="504056" cy="5760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1187624" y="2564904"/>
            <a:ext cx="1512168" cy="646331"/>
          </a:xfrm>
          <a:prstGeom prst="rect">
            <a:avLst/>
          </a:prstGeom>
          <a:noFill/>
        </p:spPr>
        <p:txBody>
          <a:bodyPr wrap="square" rtlCol="0">
            <a:spAutoFit/>
          </a:bodyPr>
          <a:lstStyle/>
          <a:p>
            <a:pPr lvl="0"/>
            <a:r>
              <a:rPr lang="es-EC" dirty="0" smtClean="0"/>
              <a:t>DMI (Medidor de Distancia)</a:t>
            </a:r>
            <a:endParaRPr lang="es-EC" dirty="0"/>
          </a:p>
        </p:txBody>
      </p:sp>
      <p:pic>
        <p:nvPicPr>
          <p:cNvPr id="12" name="11 Imagen"/>
          <p:cNvPicPr/>
          <p:nvPr/>
        </p:nvPicPr>
        <p:blipFill>
          <a:blip r:embed="rId2" cstate="print"/>
          <a:stretch>
            <a:fillRect/>
          </a:stretch>
        </p:blipFill>
        <p:spPr>
          <a:xfrm>
            <a:off x="179512" y="3212976"/>
            <a:ext cx="2520280" cy="2880320"/>
          </a:xfrm>
          <a:prstGeom prst="rect">
            <a:avLst/>
          </a:prstGeom>
        </p:spPr>
      </p:pic>
      <p:sp>
        <p:nvSpPr>
          <p:cNvPr id="13" name="12 CuadroTexto"/>
          <p:cNvSpPr txBox="1"/>
          <p:nvPr/>
        </p:nvSpPr>
        <p:spPr>
          <a:xfrm>
            <a:off x="3635896" y="2708920"/>
            <a:ext cx="1512168" cy="369332"/>
          </a:xfrm>
          <a:prstGeom prst="rect">
            <a:avLst/>
          </a:prstGeom>
          <a:noFill/>
        </p:spPr>
        <p:txBody>
          <a:bodyPr wrap="square" rtlCol="0">
            <a:spAutoFit/>
          </a:bodyPr>
          <a:lstStyle/>
          <a:p>
            <a:pPr lvl="0"/>
            <a:r>
              <a:rPr lang="es-EC" dirty="0" smtClean="0"/>
              <a:t>Acelerómetros</a:t>
            </a:r>
            <a:endParaRPr lang="es-EC" dirty="0"/>
          </a:p>
        </p:txBody>
      </p:sp>
      <p:pic>
        <p:nvPicPr>
          <p:cNvPr id="14" name="13 Imagen"/>
          <p:cNvPicPr/>
          <p:nvPr/>
        </p:nvPicPr>
        <p:blipFill>
          <a:blip r:embed="rId3" cstate="print"/>
          <a:stretch>
            <a:fillRect/>
          </a:stretch>
        </p:blipFill>
        <p:spPr>
          <a:xfrm>
            <a:off x="3059832" y="3284984"/>
            <a:ext cx="2376264" cy="2808312"/>
          </a:xfrm>
          <a:prstGeom prst="rect">
            <a:avLst/>
          </a:prstGeom>
        </p:spPr>
      </p:pic>
      <p:pic>
        <p:nvPicPr>
          <p:cNvPr id="15" name="14 Imagen"/>
          <p:cNvPicPr/>
          <p:nvPr/>
        </p:nvPicPr>
        <p:blipFill>
          <a:blip r:embed="rId4" cstate="print"/>
          <a:stretch>
            <a:fillRect/>
          </a:stretch>
        </p:blipFill>
        <p:spPr>
          <a:xfrm>
            <a:off x="5724128" y="3356992"/>
            <a:ext cx="3050083" cy="2736304"/>
          </a:xfrm>
          <a:prstGeom prst="rect">
            <a:avLst/>
          </a:prstGeom>
        </p:spPr>
      </p:pic>
      <p:sp>
        <p:nvSpPr>
          <p:cNvPr id="16" name="15 CuadroTexto"/>
          <p:cNvSpPr txBox="1"/>
          <p:nvPr/>
        </p:nvSpPr>
        <p:spPr>
          <a:xfrm>
            <a:off x="6012160" y="2780928"/>
            <a:ext cx="1944216" cy="369332"/>
          </a:xfrm>
          <a:prstGeom prst="rect">
            <a:avLst/>
          </a:prstGeom>
          <a:noFill/>
        </p:spPr>
        <p:txBody>
          <a:bodyPr wrap="square" rtlCol="0">
            <a:spAutoFit/>
          </a:bodyPr>
          <a:lstStyle/>
          <a:p>
            <a:pPr lvl="0"/>
            <a:r>
              <a:rPr lang="es-EC" dirty="0" smtClean="0"/>
              <a:t>Dispositivos Láser</a:t>
            </a:r>
            <a:endParaRPr lang="es-EC" dirty="0"/>
          </a:p>
        </p:txBody>
      </p:sp>
      <p:sp>
        <p:nvSpPr>
          <p:cNvPr id="17" name="16 Flecha abajo"/>
          <p:cNvSpPr/>
          <p:nvPr/>
        </p:nvSpPr>
        <p:spPr>
          <a:xfrm>
            <a:off x="1619672" y="1988840"/>
            <a:ext cx="504056" cy="5760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abajo"/>
          <p:cNvSpPr/>
          <p:nvPr/>
        </p:nvSpPr>
        <p:spPr>
          <a:xfrm>
            <a:off x="6660232" y="1988840"/>
            <a:ext cx="504056" cy="5760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268760"/>
            <a:ext cx="7772400" cy="1143000"/>
          </a:xfrm>
        </p:spPr>
        <p:txBody>
          <a:bodyPr>
            <a:normAutofit fontScale="90000"/>
          </a:bodyPr>
          <a:lstStyle/>
          <a:p>
            <a:pPr lvl="1" algn="ctr"/>
            <a:r>
              <a:rPr lang="es-EC" sz="2200" b="1" dirty="0" smtClean="0"/>
              <a:t>MEDICIÓN DE MACROTEXTURA</a:t>
            </a:r>
            <a:br>
              <a:rPr lang="es-EC" sz="2200" b="1" dirty="0" smtClean="0"/>
            </a:br>
            <a:r>
              <a:rPr lang="es-EC" sz="2200" b="1" dirty="0" smtClean="0"/>
              <a:t>INTERFAZ  PROGRAMA  DYNATEST  CONTROL</a:t>
            </a: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pic>
        <p:nvPicPr>
          <p:cNvPr id="20" name="19 Imagen"/>
          <p:cNvPicPr/>
          <p:nvPr/>
        </p:nvPicPr>
        <p:blipFill>
          <a:blip r:embed="rId2" cstate="print"/>
          <a:srcRect/>
          <a:stretch>
            <a:fillRect/>
          </a:stretch>
        </p:blipFill>
        <p:spPr bwMode="auto">
          <a:xfrm>
            <a:off x="1259632" y="1412776"/>
            <a:ext cx="7056784"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268760"/>
            <a:ext cx="7772400" cy="1143000"/>
          </a:xfrm>
        </p:spPr>
        <p:txBody>
          <a:bodyPr>
            <a:normAutofit fontScale="90000"/>
          </a:bodyPr>
          <a:lstStyle/>
          <a:p>
            <a:pPr lvl="1" algn="ctr"/>
            <a:r>
              <a:rPr lang="es-EC" sz="2200" b="1" dirty="0" smtClean="0"/>
              <a:t>CONFIGURACIÓN PARA EL TRAMO DE PRUEBA</a:t>
            </a:r>
            <a:br>
              <a:rPr lang="es-EC" sz="2200" b="1" dirty="0" smtClean="0"/>
            </a:br>
            <a:r>
              <a:rPr lang="es-EC" sz="2200" b="1" dirty="0" smtClean="0"/>
              <a:t>YAMBO - AMBATO</a:t>
            </a: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24744"/>
            <a:ext cx="5256584" cy="3672408"/>
          </a:xfrm>
          <a:prstGeom prst="rect">
            <a:avLst/>
          </a:prstGeom>
          <a:noFill/>
        </p:spPr>
      </p:pic>
      <p:sp>
        <p:nvSpPr>
          <p:cNvPr id="5" name="4 CuadroTexto"/>
          <p:cNvSpPr txBox="1"/>
          <p:nvPr/>
        </p:nvSpPr>
        <p:spPr>
          <a:xfrm>
            <a:off x="2483768" y="5445224"/>
            <a:ext cx="4320480" cy="923330"/>
          </a:xfrm>
          <a:prstGeom prst="rect">
            <a:avLst/>
          </a:prstGeom>
          <a:solidFill>
            <a:schemeClr val="bg1">
              <a:lumMod val="85000"/>
            </a:schemeClr>
          </a:solidFill>
          <a:ln>
            <a:solidFill>
              <a:schemeClr val="tx1"/>
            </a:solidFill>
          </a:ln>
        </p:spPr>
        <p:txBody>
          <a:bodyPr wrap="square" rtlCol="0">
            <a:spAutoFit/>
          </a:bodyPr>
          <a:lstStyle/>
          <a:p>
            <a:pPr lvl="0">
              <a:buFont typeface="Arial" pitchFamily="34" charset="0"/>
              <a:buChar char="•"/>
            </a:pPr>
            <a:r>
              <a:rPr lang="es-EC" dirty="0" smtClean="0"/>
              <a:t>Datos de Velocidad se guardarán cada 10 metros.</a:t>
            </a:r>
          </a:p>
          <a:p>
            <a:pPr lvl="0">
              <a:buFont typeface="Arial" pitchFamily="34" charset="0"/>
              <a:buChar char="•"/>
            </a:pPr>
            <a:r>
              <a:rPr lang="es-EC" dirty="0" smtClean="0"/>
              <a:t>Datos de </a:t>
            </a:r>
            <a:r>
              <a:rPr lang="es-EC" dirty="0" err="1" smtClean="0"/>
              <a:t>macrotextura</a:t>
            </a:r>
            <a:r>
              <a:rPr lang="es-EC" dirty="0" smtClean="0"/>
              <a:t> se tendrá cada metro.</a:t>
            </a:r>
          </a:p>
          <a:p>
            <a:pPr lvl="0">
              <a:buFont typeface="Arial" pitchFamily="34" charset="0"/>
              <a:buChar char="•"/>
            </a:pPr>
            <a:r>
              <a:rPr lang="es-EC" dirty="0" err="1" smtClean="0"/>
              <a:t>Geo-referenciación</a:t>
            </a:r>
            <a:r>
              <a:rPr lang="es-EC" dirty="0" smtClean="0"/>
              <a:t> constante de la Ruta E35.</a:t>
            </a:r>
            <a:endParaRPr lang="es-EC" dirty="0"/>
          </a:p>
        </p:txBody>
      </p:sp>
      <p:sp>
        <p:nvSpPr>
          <p:cNvPr id="6" name="5 Flecha abajo"/>
          <p:cNvSpPr/>
          <p:nvPr/>
        </p:nvSpPr>
        <p:spPr>
          <a:xfrm>
            <a:off x="4139952" y="4797152"/>
            <a:ext cx="504056" cy="64807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628800"/>
            <a:ext cx="7772400" cy="1143000"/>
          </a:xfrm>
        </p:spPr>
        <p:txBody>
          <a:bodyPr>
            <a:normAutofit fontScale="90000"/>
          </a:bodyPr>
          <a:lstStyle/>
          <a:p>
            <a:pPr lvl="1" algn="ctr"/>
            <a:r>
              <a:rPr lang="es-EC" sz="2000" b="1" dirty="0"/>
              <a:t>MEDICIÓN DE LA MICROTEXTURA CON EL EQUIPO MU –METER MK6</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graphicFrame>
        <p:nvGraphicFramePr>
          <p:cNvPr id="8" name="7 Tabla"/>
          <p:cNvGraphicFramePr>
            <a:graphicFrameLocks noGrp="1"/>
          </p:cNvGraphicFramePr>
          <p:nvPr/>
        </p:nvGraphicFramePr>
        <p:xfrm>
          <a:off x="1907704" y="1700808"/>
          <a:ext cx="5509532" cy="2088232"/>
        </p:xfrm>
        <a:graphic>
          <a:graphicData uri="http://schemas.openxmlformats.org/drawingml/2006/table">
            <a:tbl>
              <a:tblPr/>
              <a:tblGrid>
                <a:gridCol w="2756693"/>
                <a:gridCol w="2752839"/>
              </a:tblGrid>
              <a:tr h="2088232">
                <a:tc>
                  <a:txBody>
                    <a:bodyPr/>
                    <a:lstStyle/>
                    <a:p>
                      <a:pPr marR="42545" indent="252095" algn="ctr">
                        <a:lnSpc>
                          <a:spcPct val="150000"/>
                        </a:lnSpc>
                        <a:spcBef>
                          <a:spcPts val="70"/>
                        </a:spcBef>
                        <a:spcAft>
                          <a:spcPts val="720"/>
                        </a:spcAft>
                      </a:pPr>
                      <a:r>
                        <a:rPr lang="es-ES" sz="1200" b="1" spc="-10" dirty="0">
                          <a:latin typeface="Calibri"/>
                          <a:ea typeface="Calibri"/>
                          <a:cs typeface="Calibri"/>
                        </a:rPr>
                        <a:t>Fuerza de Fricción</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2545" indent="252095" algn="ctr">
                        <a:lnSpc>
                          <a:spcPct val="150000"/>
                        </a:lnSpc>
                        <a:spcBef>
                          <a:spcPts val="70"/>
                        </a:spcBef>
                        <a:spcAft>
                          <a:spcPts val="720"/>
                        </a:spcAft>
                      </a:pPr>
                      <a:r>
                        <a:rPr lang="es-ES" sz="1200" b="1" spc="-10" dirty="0">
                          <a:latin typeface="Calibri"/>
                          <a:ea typeface="Calibri"/>
                          <a:cs typeface="Calibri"/>
                        </a:rPr>
                        <a:t>Fuerza Normal</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2770" name="Imagen 55" descr="20140226_094846 (1)"/>
          <p:cNvPicPr>
            <a:picLocks noChangeAspect="1" noChangeArrowheads="1"/>
          </p:cNvPicPr>
          <p:nvPr/>
        </p:nvPicPr>
        <p:blipFill>
          <a:blip r:embed="rId2" cstate="print"/>
          <a:srcRect/>
          <a:stretch>
            <a:fillRect/>
          </a:stretch>
        </p:blipFill>
        <p:spPr bwMode="auto">
          <a:xfrm>
            <a:off x="2339752" y="2132856"/>
            <a:ext cx="2109653" cy="1584176"/>
          </a:xfrm>
          <a:prstGeom prst="rect">
            <a:avLst/>
          </a:prstGeom>
          <a:noFill/>
        </p:spPr>
      </p:pic>
      <p:pic>
        <p:nvPicPr>
          <p:cNvPr id="32769" name="Imagen 54" descr="20140226_094449 (1)"/>
          <p:cNvPicPr>
            <a:picLocks noChangeAspect="1" noChangeArrowheads="1"/>
          </p:cNvPicPr>
          <p:nvPr/>
        </p:nvPicPr>
        <p:blipFill>
          <a:blip r:embed="rId3" cstate="print"/>
          <a:srcRect/>
          <a:stretch>
            <a:fillRect/>
          </a:stretch>
        </p:blipFill>
        <p:spPr bwMode="auto">
          <a:xfrm>
            <a:off x="5004048" y="2060848"/>
            <a:ext cx="2181250" cy="1656184"/>
          </a:xfrm>
          <a:prstGeom prst="rect">
            <a:avLst/>
          </a:prstGeom>
          <a:noFill/>
        </p:spPr>
      </p:pic>
      <p:sp>
        <p:nvSpPr>
          <p:cNvPr id="11" name="10 CuadroTexto"/>
          <p:cNvSpPr txBox="1"/>
          <p:nvPr/>
        </p:nvSpPr>
        <p:spPr>
          <a:xfrm>
            <a:off x="1691680" y="980728"/>
            <a:ext cx="1512168" cy="646331"/>
          </a:xfrm>
          <a:prstGeom prst="rect">
            <a:avLst/>
          </a:prstGeom>
          <a:noFill/>
        </p:spPr>
        <p:txBody>
          <a:bodyPr wrap="square" rtlCol="0">
            <a:spAutoFit/>
          </a:bodyPr>
          <a:lstStyle/>
          <a:p>
            <a:pPr lvl="0"/>
            <a:r>
              <a:rPr lang="es-EC" b="1" dirty="0" smtClean="0"/>
              <a:t>Coeficiente de fricción</a:t>
            </a:r>
            <a:endParaRPr lang="es-EC" dirty="0"/>
          </a:p>
        </p:txBody>
      </p:sp>
      <p:sp>
        <p:nvSpPr>
          <p:cNvPr id="12" name="11 Flecha curvada hacia la derecha"/>
          <p:cNvSpPr/>
          <p:nvPr/>
        </p:nvSpPr>
        <p:spPr>
          <a:xfrm>
            <a:off x="539552" y="1268760"/>
            <a:ext cx="1080120" cy="1368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12 CuadroTexto"/>
          <p:cNvSpPr txBox="1"/>
          <p:nvPr/>
        </p:nvSpPr>
        <p:spPr>
          <a:xfrm>
            <a:off x="1691680" y="4005064"/>
            <a:ext cx="5904656" cy="1200329"/>
          </a:xfrm>
          <a:prstGeom prst="rect">
            <a:avLst/>
          </a:prstGeom>
          <a:solidFill>
            <a:schemeClr val="bg1">
              <a:lumMod val="85000"/>
            </a:schemeClr>
          </a:solidFill>
          <a:ln>
            <a:solidFill>
              <a:schemeClr val="tx1"/>
            </a:solidFill>
          </a:ln>
        </p:spPr>
        <p:txBody>
          <a:bodyPr wrap="square" rtlCol="0">
            <a:spAutoFit/>
          </a:bodyPr>
          <a:lstStyle/>
          <a:p>
            <a:r>
              <a:rPr lang="es-EC" dirty="0" smtClean="0"/>
              <a:t> El coeficiente de Fricción será entonces la relación entre la fuerza de Fricción y la Fuerza Normal, de acuerdo a la siguiente relación:</a:t>
            </a:r>
          </a:p>
          <a:p>
            <a:r>
              <a:rPr lang="es-EC" dirty="0" smtClean="0"/>
              <a:t> </a:t>
            </a:r>
          </a:p>
          <a:p>
            <a:pPr algn="ctr"/>
            <a:r>
              <a:rPr lang="es-EC" dirty="0" err="1" smtClean="0"/>
              <a:t>Ff</a:t>
            </a:r>
            <a:r>
              <a:rPr lang="es-EC" dirty="0" smtClean="0"/>
              <a:t> = µ. F1</a:t>
            </a:r>
            <a:endParaRPr lang="es-EC" dirty="0"/>
          </a:p>
        </p:txBody>
      </p:sp>
      <p:sp>
        <p:nvSpPr>
          <p:cNvPr id="14" name="13 CuadroTexto"/>
          <p:cNvSpPr txBox="1"/>
          <p:nvPr/>
        </p:nvSpPr>
        <p:spPr>
          <a:xfrm>
            <a:off x="1907704" y="5805264"/>
            <a:ext cx="5904656" cy="646331"/>
          </a:xfrm>
          <a:prstGeom prst="rect">
            <a:avLst/>
          </a:prstGeom>
          <a:solidFill>
            <a:schemeClr val="bg1">
              <a:lumMod val="85000"/>
            </a:schemeClr>
          </a:solidFill>
          <a:ln>
            <a:solidFill>
              <a:schemeClr val="tx1"/>
            </a:solidFill>
          </a:ln>
        </p:spPr>
        <p:txBody>
          <a:bodyPr wrap="square" rtlCol="0">
            <a:spAutoFit/>
          </a:bodyPr>
          <a:lstStyle/>
          <a:p>
            <a:r>
              <a:rPr lang="es-EC" dirty="0" smtClean="0"/>
              <a:t>Donde µ (mu) es el coeficiente de fricción, que no es otra cosa que un número que indica la proporcionalidad entre ambas fuerzas.</a:t>
            </a:r>
            <a:endParaRPr lang="es-EC" dirty="0"/>
          </a:p>
        </p:txBody>
      </p:sp>
      <p:sp>
        <p:nvSpPr>
          <p:cNvPr id="15" name="14 Flecha abajo"/>
          <p:cNvSpPr/>
          <p:nvPr/>
        </p:nvSpPr>
        <p:spPr>
          <a:xfrm>
            <a:off x="4427984" y="5229200"/>
            <a:ext cx="504056" cy="5760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628800"/>
            <a:ext cx="7772400" cy="1143000"/>
          </a:xfrm>
        </p:spPr>
        <p:txBody>
          <a:bodyPr>
            <a:normAutofit fontScale="90000"/>
          </a:bodyPr>
          <a:lstStyle/>
          <a:p>
            <a:pPr lvl="1" algn="ctr"/>
            <a:r>
              <a:rPr lang="es-EC" sz="2000" b="1" dirty="0"/>
              <a:t>MEDICIÓN DE LA MICROTEXTURA CON EL EQUIPO MU –METER MK6</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12" name="11 Flecha curvada hacia la derecha"/>
          <p:cNvSpPr/>
          <p:nvPr/>
        </p:nvSpPr>
        <p:spPr>
          <a:xfrm>
            <a:off x="1115616" y="1556792"/>
            <a:ext cx="1080120" cy="1368152"/>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12 CuadroTexto"/>
          <p:cNvSpPr txBox="1"/>
          <p:nvPr/>
        </p:nvSpPr>
        <p:spPr>
          <a:xfrm>
            <a:off x="1763688" y="5301208"/>
            <a:ext cx="5904656" cy="1200329"/>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El equipo consiste de un pequeño tráiler de 3 ruedas para medir  la resistencia al deslizamiento o micro textura en superficie de pistas de aeropuertos o de vías, el equipo tiene incorporado un sistema de medición electrónica continua.</a:t>
            </a:r>
            <a:endParaRPr lang="es-EC" dirty="0"/>
          </a:p>
        </p:txBody>
      </p:sp>
      <p:pic>
        <p:nvPicPr>
          <p:cNvPr id="16" name="15 Imagen"/>
          <p:cNvPicPr/>
          <p:nvPr/>
        </p:nvPicPr>
        <p:blipFill>
          <a:blip r:embed="rId2" cstate="print"/>
          <a:srcRect t="11142" b="6685"/>
          <a:stretch>
            <a:fillRect/>
          </a:stretch>
        </p:blipFill>
        <p:spPr bwMode="auto">
          <a:xfrm>
            <a:off x="2411760" y="1916832"/>
            <a:ext cx="4038600" cy="2809875"/>
          </a:xfrm>
          <a:prstGeom prst="rect">
            <a:avLst/>
          </a:prstGeom>
          <a:noFill/>
          <a:ln w="9525">
            <a:noFill/>
            <a:miter lim="800000"/>
            <a:headEnd/>
            <a:tailEnd/>
          </a:ln>
        </p:spPr>
      </p:pic>
      <p:sp>
        <p:nvSpPr>
          <p:cNvPr id="17" name="16 CuadroTexto"/>
          <p:cNvSpPr txBox="1"/>
          <p:nvPr/>
        </p:nvSpPr>
        <p:spPr>
          <a:xfrm>
            <a:off x="2267744" y="1052736"/>
            <a:ext cx="1512168" cy="646331"/>
          </a:xfrm>
          <a:prstGeom prst="rect">
            <a:avLst/>
          </a:prstGeom>
          <a:noFill/>
        </p:spPr>
        <p:txBody>
          <a:bodyPr wrap="square" rtlCol="0">
            <a:spAutoFit/>
          </a:bodyPr>
          <a:lstStyle/>
          <a:p>
            <a:pPr lvl="0"/>
            <a:r>
              <a:rPr lang="es-EC" b="1" dirty="0" smtClean="0"/>
              <a:t>Mu-meter MK6</a:t>
            </a:r>
            <a:endParaRPr lang="es-EC" dirty="0"/>
          </a:p>
        </p:txBody>
      </p:sp>
      <p:sp>
        <p:nvSpPr>
          <p:cNvPr id="18" name="17 Flecha abajo"/>
          <p:cNvSpPr/>
          <p:nvPr/>
        </p:nvSpPr>
        <p:spPr>
          <a:xfrm>
            <a:off x="4427984" y="4725144"/>
            <a:ext cx="504056" cy="576064"/>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84784"/>
            <a:ext cx="7772400" cy="1143000"/>
          </a:xfrm>
        </p:spPr>
        <p:txBody>
          <a:bodyPr>
            <a:normAutofit fontScale="90000"/>
          </a:bodyPr>
          <a:lstStyle/>
          <a:p>
            <a:pPr lvl="1" algn="ctr"/>
            <a:r>
              <a:rPr lang="es-EC" sz="2000" b="1" dirty="0"/>
              <a:t>INSPECCÓN VISUAL DEL ESTADO </a:t>
            </a:r>
            <a:r>
              <a:rPr lang="es-EC" sz="2000" b="1" dirty="0" smtClean="0"/>
              <a:t>SUPERFICIAL </a:t>
            </a:r>
            <a:r>
              <a:rPr lang="es-EC" b="1" dirty="0"/>
              <a:t/>
            </a:r>
            <a:br>
              <a:rPr lang="es-EC" b="1" dirty="0"/>
            </a:br>
            <a:r>
              <a:rPr lang="es-EC" sz="2000" b="1" dirty="0"/>
              <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13" name="12 CuadroTexto"/>
          <p:cNvSpPr txBox="1"/>
          <p:nvPr/>
        </p:nvSpPr>
        <p:spPr>
          <a:xfrm>
            <a:off x="1619672" y="764704"/>
            <a:ext cx="5904656" cy="923330"/>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Para determinar el Índice de Estado se llevo a cabo un inventario visual que permitió la obtención de la información necesaria para la determinación numérica cuantificable del índice de Estado</a:t>
            </a:r>
            <a:endParaRPr lang="es-EC" dirty="0"/>
          </a:p>
        </p:txBody>
      </p:sp>
      <p:sp>
        <p:nvSpPr>
          <p:cNvPr id="7" name="6 CuadroTexto"/>
          <p:cNvSpPr txBox="1"/>
          <p:nvPr/>
        </p:nvSpPr>
        <p:spPr>
          <a:xfrm>
            <a:off x="1763688" y="2132856"/>
            <a:ext cx="5904656" cy="2031325"/>
          </a:xfrm>
          <a:prstGeom prst="rect">
            <a:avLst/>
          </a:prstGeom>
          <a:solidFill>
            <a:schemeClr val="bg1">
              <a:lumMod val="85000"/>
            </a:schemeClr>
          </a:solidFill>
          <a:ln>
            <a:solidFill>
              <a:schemeClr val="tx1"/>
            </a:solidFill>
          </a:ln>
        </p:spPr>
        <p:txBody>
          <a:bodyPr wrap="square" rtlCol="0">
            <a:spAutoFit/>
          </a:bodyPr>
          <a:lstStyle/>
          <a:p>
            <a:r>
              <a:rPr lang="es-EC" dirty="0" smtClean="0"/>
              <a:t> Los parámetros de condición evaluados mediante “Criterios de apreciación visual” fueron los siguientes:</a:t>
            </a:r>
          </a:p>
          <a:p>
            <a:pPr lvl="0"/>
            <a:r>
              <a:rPr lang="es-EC" dirty="0" smtClean="0"/>
              <a:t>D1	Baches descubiertos</a:t>
            </a:r>
          </a:p>
          <a:p>
            <a:pPr lvl="0"/>
            <a:r>
              <a:rPr lang="es-EC" dirty="0" smtClean="0"/>
              <a:t>D2	Fisuras en bloque o piel de cocodrilo</a:t>
            </a:r>
          </a:p>
          <a:p>
            <a:pPr lvl="0"/>
            <a:r>
              <a:rPr lang="es-EC" dirty="0" smtClean="0"/>
              <a:t>D3	Otras fisuras</a:t>
            </a:r>
          </a:p>
          <a:p>
            <a:pPr lvl="0"/>
            <a:r>
              <a:rPr lang="es-EC" dirty="0" smtClean="0"/>
              <a:t>D4	Defectos de  superficie</a:t>
            </a:r>
          </a:p>
          <a:p>
            <a:pPr lvl="0"/>
            <a:r>
              <a:rPr lang="es-EC" dirty="0" smtClean="0"/>
              <a:t>D5	Comodidad de manejo</a:t>
            </a:r>
            <a:endParaRPr lang="es-EC" dirty="0"/>
          </a:p>
        </p:txBody>
      </p:sp>
      <p:sp>
        <p:nvSpPr>
          <p:cNvPr id="10" name="9 Flecha abajo"/>
          <p:cNvSpPr/>
          <p:nvPr/>
        </p:nvSpPr>
        <p:spPr>
          <a:xfrm>
            <a:off x="4283968" y="1700808"/>
            <a:ext cx="504056" cy="43204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13 Imagen"/>
          <p:cNvPicPr/>
          <p:nvPr/>
        </p:nvPicPr>
        <p:blipFill rotWithShape="1">
          <a:blip r:embed="rId2" cstate="print"/>
          <a:srcRect l="26651" t="23701" r="27348" b="9090"/>
          <a:stretch/>
        </p:blipFill>
        <p:spPr bwMode="auto">
          <a:xfrm>
            <a:off x="2627784" y="4293096"/>
            <a:ext cx="4248472" cy="23762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84784"/>
            <a:ext cx="7772400" cy="1143000"/>
          </a:xfrm>
        </p:spPr>
        <p:txBody>
          <a:bodyPr>
            <a:normAutofit fontScale="90000"/>
          </a:bodyPr>
          <a:lstStyle/>
          <a:p>
            <a:pPr lvl="1" algn="ctr"/>
            <a:r>
              <a:rPr lang="es-EC" sz="2000" b="1" dirty="0" smtClean="0"/>
              <a:t>PRESENTACIÓN DE RESULTADOS ENSAYO MANCHA DE ARENA</a:t>
            </a:r>
            <a:r>
              <a:rPr lang="es-EC" b="1" dirty="0"/>
              <a:t/>
            </a:r>
            <a:br>
              <a:rPr lang="es-EC" b="1" dirty="0"/>
            </a:br>
            <a:r>
              <a:rPr lang="es-EC" sz="2000" b="1" dirty="0"/>
              <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13" name="12 CuadroTexto"/>
          <p:cNvSpPr txBox="1"/>
          <p:nvPr/>
        </p:nvSpPr>
        <p:spPr>
          <a:xfrm>
            <a:off x="1619672" y="1124744"/>
            <a:ext cx="5904656" cy="923330"/>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En el tramo Colibrí – </a:t>
            </a:r>
            <a:r>
              <a:rPr lang="es-EC" dirty="0" err="1" smtClean="0"/>
              <a:t>Pintag</a:t>
            </a:r>
            <a:r>
              <a:rPr lang="es-EC" dirty="0" smtClean="0"/>
              <a:t> se realizaron 20 mediciones cada 0.50 m en las abscisas: 0+920; 2+380; 3+330, y 10 mediciones cada 1.00 m en las abscisas 3+115 y 6+580</a:t>
            </a:r>
            <a:endParaRPr lang="es-EC" dirty="0"/>
          </a:p>
        </p:txBody>
      </p:sp>
      <p:sp>
        <p:nvSpPr>
          <p:cNvPr id="8" name="7 CuadroTexto"/>
          <p:cNvSpPr txBox="1"/>
          <p:nvPr/>
        </p:nvSpPr>
        <p:spPr>
          <a:xfrm>
            <a:off x="467544" y="620688"/>
            <a:ext cx="3312368" cy="369332"/>
          </a:xfrm>
          <a:prstGeom prst="rect">
            <a:avLst/>
          </a:prstGeom>
          <a:noFill/>
        </p:spPr>
        <p:txBody>
          <a:bodyPr wrap="square" rtlCol="0">
            <a:spAutoFit/>
          </a:bodyPr>
          <a:lstStyle/>
          <a:p>
            <a:pPr lvl="0"/>
            <a:r>
              <a:rPr lang="es-EC" b="1" dirty="0" smtClean="0"/>
              <a:t>TRAMO : COLIBRÍ - PINTAG</a:t>
            </a:r>
            <a:endParaRPr lang="es-EC" dirty="0"/>
          </a:p>
        </p:txBody>
      </p:sp>
      <p:pic>
        <p:nvPicPr>
          <p:cNvPr id="9" name="8 Imagen"/>
          <p:cNvPicPr/>
          <p:nvPr/>
        </p:nvPicPr>
        <p:blipFill>
          <a:blip r:embed="rId2" cstate="print"/>
          <a:srcRect/>
          <a:stretch>
            <a:fillRect/>
          </a:stretch>
        </p:blipFill>
        <p:spPr bwMode="auto">
          <a:xfrm>
            <a:off x="251520" y="2204864"/>
            <a:ext cx="2578224" cy="1944216"/>
          </a:xfrm>
          <a:prstGeom prst="rect">
            <a:avLst/>
          </a:prstGeom>
          <a:noFill/>
        </p:spPr>
      </p:pic>
      <p:pic>
        <p:nvPicPr>
          <p:cNvPr id="11" name="10 Imagen"/>
          <p:cNvPicPr/>
          <p:nvPr/>
        </p:nvPicPr>
        <p:blipFill>
          <a:blip r:embed="rId3" cstate="print"/>
          <a:srcRect/>
          <a:stretch>
            <a:fillRect/>
          </a:stretch>
        </p:blipFill>
        <p:spPr bwMode="auto">
          <a:xfrm>
            <a:off x="2987824" y="2204864"/>
            <a:ext cx="2736304" cy="1944216"/>
          </a:xfrm>
          <a:prstGeom prst="rect">
            <a:avLst/>
          </a:prstGeom>
          <a:noFill/>
        </p:spPr>
      </p:pic>
      <p:pic>
        <p:nvPicPr>
          <p:cNvPr id="12" name="11 Imagen"/>
          <p:cNvPicPr/>
          <p:nvPr/>
        </p:nvPicPr>
        <p:blipFill>
          <a:blip r:embed="rId4" cstate="print"/>
          <a:srcRect/>
          <a:stretch>
            <a:fillRect/>
          </a:stretch>
        </p:blipFill>
        <p:spPr bwMode="auto">
          <a:xfrm>
            <a:off x="5796136" y="2204864"/>
            <a:ext cx="2880320" cy="1944216"/>
          </a:xfrm>
          <a:prstGeom prst="rect">
            <a:avLst/>
          </a:prstGeom>
          <a:noFill/>
        </p:spPr>
      </p:pic>
      <p:pic>
        <p:nvPicPr>
          <p:cNvPr id="15" name="14 Imagen"/>
          <p:cNvPicPr/>
          <p:nvPr/>
        </p:nvPicPr>
        <p:blipFill>
          <a:blip r:embed="rId5" cstate="print"/>
          <a:srcRect/>
          <a:stretch>
            <a:fillRect/>
          </a:stretch>
        </p:blipFill>
        <p:spPr bwMode="auto">
          <a:xfrm>
            <a:off x="1331640" y="4293096"/>
            <a:ext cx="3096344" cy="2304256"/>
          </a:xfrm>
          <a:prstGeom prst="rect">
            <a:avLst/>
          </a:prstGeom>
          <a:noFill/>
        </p:spPr>
      </p:pic>
      <p:pic>
        <p:nvPicPr>
          <p:cNvPr id="16" name="15 Imagen"/>
          <p:cNvPicPr/>
          <p:nvPr/>
        </p:nvPicPr>
        <p:blipFill>
          <a:blip r:embed="rId6" cstate="print"/>
          <a:srcRect/>
          <a:stretch>
            <a:fillRect/>
          </a:stretch>
        </p:blipFill>
        <p:spPr bwMode="auto">
          <a:xfrm>
            <a:off x="4499992" y="4293096"/>
            <a:ext cx="3096344" cy="23042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84784"/>
            <a:ext cx="7772400" cy="1143000"/>
          </a:xfrm>
        </p:spPr>
        <p:txBody>
          <a:bodyPr>
            <a:normAutofit fontScale="90000"/>
          </a:bodyPr>
          <a:lstStyle/>
          <a:p>
            <a:pPr lvl="1" algn="ctr"/>
            <a:r>
              <a:rPr lang="es-EC" sz="2000" b="1" dirty="0" smtClean="0"/>
              <a:t>PRESENTACIÓN DE RESULTADOS ENSAYO MANCHA DE ARENA</a:t>
            </a:r>
            <a:r>
              <a:rPr lang="es-EC" b="1" dirty="0"/>
              <a:t/>
            </a:r>
            <a:br>
              <a:rPr lang="es-EC" b="1" dirty="0"/>
            </a:br>
            <a:r>
              <a:rPr lang="es-EC" sz="2000" b="1" dirty="0"/>
              <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13" name="12 CuadroTexto"/>
          <p:cNvSpPr txBox="1"/>
          <p:nvPr/>
        </p:nvSpPr>
        <p:spPr>
          <a:xfrm>
            <a:off x="1619672" y="1124744"/>
            <a:ext cx="5904656" cy="646331"/>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En el tramo Cuenca – Azogues se realizaron 10 mediciones cada 1.00 m en las abscisas: 2+954; 6+768; 8+575; 12+900 y 17+600</a:t>
            </a:r>
            <a:endParaRPr lang="es-EC" dirty="0"/>
          </a:p>
        </p:txBody>
      </p:sp>
      <p:sp>
        <p:nvSpPr>
          <p:cNvPr id="8" name="7 CuadroTexto"/>
          <p:cNvSpPr txBox="1"/>
          <p:nvPr/>
        </p:nvSpPr>
        <p:spPr>
          <a:xfrm>
            <a:off x="467544" y="620688"/>
            <a:ext cx="3312368" cy="369332"/>
          </a:xfrm>
          <a:prstGeom prst="rect">
            <a:avLst/>
          </a:prstGeom>
          <a:noFill/>
        </p:spPr>
        <p:txBody>
          <a:bodyPr wrap="square" rtlCol="0">
            <a:spAutoFit/>
          </a:bodyPr>
          <a:lstStyle/>
          <a:p>
            <a:pPr lvl="0"/>
            <a:r>
              <a:rPr lang="es-EC" b="1" dirty="0" smtClean="0"/>
              <a:t>TRAMO : CUENCA - AZOGUES</a:t>
            </a:r>
            <a:endParaRPr lang="es-EC" dirty="0"/>
          </a:p>
        </p:txBody>
      </p:sp>
      <p:pic>
        <p:nvPicPr>
          <p:cNvPr id="10" name="9 Imagen"/>
          <p:cNvPicPr/>
          <p:nvPr/>
        </p:nvPicPr>
        <p:blipFill>
          <a:blip r:embed="rId2" cstate="print"/>
          <a:srcRect/>
          <a:stretch>
            <a:fillRect/>
          </a:stretch>
        </p:blipFill>
        <p:spPr bwMode="auto">
          <a:xfrm>
            <a:off x="323528" y="2132856"/>
            <a:ext cx="2520280" cy="1872208"/>
          </a:xfrm>
          <a:prstGeom prst="rect">
            <a:avLst/>
          </a:prstGeom>
          <a:noFill/>
        </p:spPr>
      </p:pic>
      <p:pic>
        <p:nvPicPr>
          <p:cNvPr id="14" name="13 Imagen"/>
          <p:cNvPicPr/>
          <p:nvPr/>
        </p:nvPicPr>
        <p:blipFill>
          <a:blip r:embed="rId3" cstate="print"/>
          <a:srcRect/>
          <a:stretch>
            <a:fillRect/>
          </a:stretch>
        </p:blipFill>
        <p:spPr bwMode="auto">
          <a:xfrm>
            <a:off x="3059832" y="2060848"/>
            <a:ext cx="2952328" cy="2016224"/>
          </a:xfrm>
          <a:prstGeom prst="rect">
            <a:avLst/>
          </a:prstGeom>
          <a:noFill/>
        </p:spPr>
      </p:pic>
      <p:pic>
        <p:nvPicPr>
          <p:cNvPr id="17" name="16 Imagen"/>
          <p:cNvPicPr/>
          <p:nvPr/>
        </p:nvPicPr>
        <p:blipFill>
          <a:blip r:embed="rId4" cstate="print"/>
          <a:srcRect/>
          <a:stretch>
            <a:fillRect/>
          </a:stretch>
        </p:blipFill>
        <p:spPr bwMode="auto">
          <a:xfrm>
            <a:off x="6156176" y="2060848"/>
            <a:ext cx="2664296" cy="2016224"/>
          </a:xfrm>
          <a:prstGeom prst="rect">
            <a:avLst/>
          </a:prstGeom>
          <a:noFill/>
        </p:spPr>
      </p:pic>
      <p:pic>
        <p:nvPicPr>
          <p:cNvPr id="18" name="17 Imagen"/>
          <p:cNvPicPr/>
          <p:nvPr/>
        </p:nvPicPr>
        <p:blipFill>
          <a:blip r:embed="rId5" cstate="print"/>
          <a:srcRect/>
          <a:stretch>
            <a:fillRect/>
          </a:stretch>
        </p:blipFill>
        <p:spPr bwMode="auto">
          <a:xfrm>
            <a:off x="1619672" y="4365104"/>
            <a:ext cx="2952328" cy="2043240"/>
          </a:xfrm>
          <a:prstGeom prst="rect">
            <a:avLst/>
          </a:prstGeom>
          <a:noFill/>
        </p:spPr>
      </p:pic>
      <p:pic>
        <p:nvPicPr>
          <p:cNvPr id="19" name="18 Imagen"/>
          <p:cNvPicPr/>
          <p:nvPr/>
        </p:nvPicPr>
        <p:blipFill>
          <a:blip r:embed="rId6" cstate="print"/>
          <a:srcRect/>
          <a:stretch>
            <a:fillRect/>
          </a:stretch>
        </p:blipFill>
        <p:spPr bwMode="auto">
          <a:xfrm>
            <a:off x="4716016" y="4365104"/>
            <a:ext cx="2808312" cy="20162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84784"/>
            <a:ext cx="7772400" cy="1143000"/>
          </a:xfrm>
        </p:spPr>
        <p:txBody>
          <a:bodyPr>
            <a:normAutofit fontScale="90000"/>
          </a:bodyPr>
          <a:lstStyle/>
          <a:p>
            <a:pPr lvl="1" algn="ctr"/>
            <a:r>
              <a:rPr lang="es-EC" sz="2000" b="1" dirty="0" smtClean="0"/>
              <a:t>PRESENTACIÓN DE RESULTADOS ENSAYO MANCHA DE ARENA</a:t>
            </a:r>
            <a:r>
              <a:rPr lang="es-EC" b="1" dirty="0"/>
              <a:t/>
            </a:r>
            <a:br>
              <a:rPr lang="es-EC" b="1" dirty="0"/>
            </a:br>
            <a:r>
              <a:rPr lang="es-EC" sz="2000" b="1" dirty="0"/>
              <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8" name="7 CuadroTexto"/>
          <p:cNvSpPr txBox="1"/>
          <p:nvPr/>
        </p:nvSpPr>
        <p:spPr>
          <a:xfrm>
            <a:off x="2915816" y="980728"/>
            <a:ext cx="3312368" cy="369332"/>
          </a:xfrm>
          <a:prstGeom prst="rect">
            <a:avLst/>
          </a:prstGeom>
          <a:noFill/>
        </p:spPr>
        <p:txBody>
          <a:bodyPr wrap="square" rtlCol="0">
            <a:spAutoFit/>
          </a:bodyPr>
          <a:lstStyle/>
          <a:p>
            <a:pPr lvl="0" algn="ctr"/>
            <a:r>
              <a:rPr lang="es-EC" b="1" dirty="0" smtClean="0"/>
              <a:t>RESUMEN DE RESULTADOS</a:t>
            </a:r>
            <a:endParaRPr lang="es-EC" dirty="0"/>
          </a:p>
        </p:txBody>
      </p:sp>
      <p:pic>
        <p:nvPicPr>
          <p:cNvPr id="11" name="10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484784"/>
            <a:ext cx="5760640" cy="424847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827584" y="620688"/>
            <a:ext cx="2709075" cy="369332"/>
          </a:xfrm>
          <a:prstGeom prst="rect">
            <a:avLst/>
          </a:prstGeom>
        </p:spPr>
        <p:txBody>
          <a:bodyPr wrap="none">
            <a:spAutoFit/>
          </a:bodyPr>
          <a:lstStyle/>
          <a:p>
            <a:pPr marL="274320" lvl="1" indent="-274320">
              <a:spcBef>
                <a:spcPts val="580"/>
              </a:spcBef>
              <a:buClr>
                <a:schemeClr val="accent1"/>
              </a:buClr>
              <a:buFont typeface="Arial" pitchFamily="34" charset="0"/>
              <a:buChar char="•"/>
            </a:pPr>
            <a:r>
              <a:rPr lang="es-EC" b="1" dirty="0" smtClean="0"/>
              <a:t>ÁREA DE INFLUENCIA</a:t>
            </a:r>
          </a:p>
        </p:txBody>
      </p:sp>
      <p:pic>
        <p:nvPicPr>
          <p:cNvPr id="10" name="9 Imagen"/>
          <p:cNvPicPr/>
          <p:nvPr/>
        </p:nvPicPr>
        <p:blipFill rotWithShape="1">
          <a:blip r:embed="rId3" cstate="print">
            <a:extLst>
              <a:ext uri="{28A0092B-C50C-407E-A947-70E740481C1C}">
                <a14:useLocalDpi xmlns:a14="http://schemas.microsoft.com/office/drawing/2010/main" val="0"/>
              </a:ext>
            </a:extLst>
          </a:blip>
          <a:srcRect l="12660" t="4722" r="10537" b="10487"/>
          <a:stretch/>
        </p:blipFill>
        <p:spPr bwMode="auto">
          <a:xfrm>
            <a:off x="4572000" y="1268760"/>
            <a:ext cx="4248472" cy="4752528"/>
          </a:xfrm>
          <a:prstGeom prst="rect">
            <a:avLst/>
          </a:prstGeom>
          <a:noFill/>
          <a:ln>
            <a:noFill/>
          </a:ln>
          <a:extLst>
            <a:ext uri="{53640926-AAD7-44D8-BBD7-CCE9431645EC}">
              <a14:shadowObscured xmlns:a14="http://schemas.microsoft.com/office/drawing/2010/main"/>
            </a:ext>
          </a:extLst>
        </p:spPr>
      </p:pic>
      <p:pic>
        <p:nvPicPr>
          <p:cNvPr id="83970" name="Picture 2"/>
          <p:cNvPicPr>
            <a:picLocks noChangeAspect="1" noChangeArrowheads="1"/>
          </p:cNvPicPr>
          <p:nvPr/>
        </p:nvPicPr>
        <p:blipFill>
          <a:blip r:embed="rId4" cstate="print"/>
          <a:srcRect/>
          <a:stretch>
            <a:fillRect/>
          </a:stretch>
        </p:blipFill>
        <p:spPr bwMode="auto">
          <a:xfrm>
            <a:off x="827584" y="3501008"/>
            <a:ext cx="2411911" cy="1224136"/>
          </a:xfrm>
          <a:prstGeom prst="rect">
            <a:avLst/>
          </a:prstGeom>
          <a:noFill/>
          <a:ln w="9525">
            <a:noFill/>
            <a:miter lim="800000"/>
            <a:headEnd/>
            <a:tailEnd/>
          </a:ln>
        </p:spPr>
      </p:pic>
      <p:pic>
        <p:nvPicPr>
          <p:cNvPr id="83971" name="Picture 3"/>
          <p:cNvPicPr>
            <a:picLocks noChangeAspect="1" noChangeArrowheads="1"/>
          </p:cNvPicPr>
          <p:nvPr/>
        </p:nvPicPr>
        <p:blipFill>
          <a:blip r:embed="rId5" cstate="print"/>
          <a:srcRect/>
          <a:stretch>
            <a:fillRect/>
          </a:stretch>
        </p:blipFill>
        <p:spPr bwMode="auto">
          <a:xfrm>
            <a:off x="755576" y="1916832"/>
            <a:ext cx="3134982"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84784"/>
            <a:ext cx="7772400" cy="1143000"/>
          </a:xfrm>
        </p:spPr>
        <p:txBody>
          <a:bodyPr>
            <a:normAutofit fontScale="90000"/>
          </a:bodyPr>
          <a:lstStyle/>
          <a:p>
            <a:pPr lvl="1" algn="ctr"/>
            <a:r>
              <a:rPr lang="es-EC" sz="2000" b="1" dirty="0" smtClean="0"/>
              <a:t>PRESENTACIÓN DE RESULTADOS PERFILÓMETRO</a:t>
            </a:r>
            <a:r>
              <a:rPr lang="es-EC" b="1" dirty="0"/>
              <a:t/>
            </a:r>
            <a:br>
              <a:rPr lang="es-EC" b="1" dirty="0"/>
            </a:br>
            <a:r>
              <a:rPr lang="es-EC" sz="2000" b="1" dirty="0"/>
              <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13" name="12 CuadroTexto"/>
          <p:cNvSpPr txBox="1"/>
          <p:nvPr/>
        </p:nvSpPr>
        <p:spPr>
          <a:xfrm>
            <a:off x="1619672" y="980728"/>
            <a:ext cx="5904656" cy="923330"/>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En el tramo Colibrí – </a:t>
            </a:r>
            <a:r>
              <a:rPr lang="es-EC" dirty="0" err="1" smtClean="0"/>
              <a:t>Pintag</a:t>
            </a:r>
            <a:r>
              <a:rPr lang="es-EC" dirty="0" smtClean="0"/>
              <a:t> se hizo 20 mediciones cada 0.50 m en las abscisas: 0+920; 2+380; 3+330, y 10 mediciones cada 1.00 m en las abscisas 3+115 y 6+580</a:t>
            </a:r>
            <a:endParaRPr lang="es-EC" dirty="0"/>
          </a:p>
        </p:txBody>
      </p:sp>
      <p:sp>
        <p:nvSpPr>
          <p:cNvPr id="8" name="7 CuadroTexto"/>
          <p:cNvSpPr txBox="1"/>
          <p:nvPr/>
        </p:nvSpPr>
        <p:spPr>
          <a:xfrm>
            <a:off x="467544" y="620688"/>
            <a:ext cx="3312368" cy="369332"/>
          </a:xfrm>
          <a:prstGeom prst="rect">
            <a:avLst/>
          </a:prstGeom>
          <a:noFill/>
        </p:spPr>
        <p:txBody>
          <a:bodyPr wrap="square" rtlCol="0">
            <a:spAutoFit/>
          </a:bodyPr>
          <a:lstStyle/>
          <a:p>
            <a:pPr lvl="0"/>
            <a:r>
              <a:rPr lang="es-EC" b="1" dirty="0" smtClean="0"/>
              <a:t>TRAMO : COLIBRÍ - PINTAG</a:t>
            </a:r>
            <a:endParaRPr lang="es-EC" dirty="0"/>
          </a:p>
        </p:txBody>
      </p:sp>
      <p:pic>
        <p:nvPicPr>
          <p:cNvPr id="17" name="1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2808312" cy="2088232"/>
          </a:xfrm>
          <a:prstGeom prst="rect">
            <a:avLst/>
          </a:prstGeom>
          <a:noFill/>
        </p:spPr>
      </p:pic>
      <p:pic>
        <p:nvPicPr>
          <p:cNvPr id="18" name="1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132856"/>
            <a:ext cx="2880320" cy="2088232"/>
          </a:xfrm>
          <a:prstGeom prst="rect">
            <a:avLst/>
          </a:prstGeom>
          <a:noFill/>
        </p:spPr>
      </p:pic>
      <p:pic>
        <p:nvPicPr>
          <p:cNvPr id="19" name="1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132856"/>
            <a:ext cx="2664296" cy="2088232"/>
          </a:xfrm>
          <a:prstGeom prst="rect">
            <a:avLst/>
          </a:prstGeom>
          <a:noFill/>
        </p:spPr>
      </p:pic>
      <p:pic>
        <p:nvPicPr>
          <p:cNvPr id="20" name="19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4365104"/>
            <a:ext cx="3094477" cy="2170856"/>
          </a:xfrm>
          <a:prstGeom prst="rect">
            <a:avLst/>
          </a:prstGeom>
          <a:noFill/>
        </p:spPr>
      </p:pic>
      <p:pic>
        <p:nvPicPr>
          <p:cNvPr id="21" name="20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4365104"/>
            <a:ext cx="3088703" cy="217085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84784"/>
            <a:ext cx="7772400" cy="1143000"/>
          </a:xfrm>
        </p:spPr>
        <p:txBody>
          <a:bodyPr>
            <a:normAutofit fontScale="90000"/>
          </a:bodyPr>
          <a:lstStyle/>
          <a:p>
            <a:pPr lvl="1" algn="ctr"/>
            <a:r>
              <a:rPr lang="es-EC" sz="2000" b="1" dirty="0" smtClean="0"/>
              <a:t>PRESENTACIÓN DE RESULTADOS PERFILÓMETRO</a:t>
            </a:r>
            <a:r>
              <a:rPr lang="es-EC" b="1" dirty="0"/>
              <a:t/>
            </a:r>
            <a:br>
              <a:rPr lang="es-EC" b="1" dirty="0"/>
            </a:br>
            <a:r>
              <a:rPr lang="es-EC" sz="2000" b="1" dirty="0"/>
              <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13" name="12 CuadroTexto"/>
          <p:cNvSpPr txBox="1"/>
          <p:nvPr/>
        </p:nvSpPr>
        <p:spPr>
          <a:xfrm>
            <a:off x="1619672" y="980728"/>
            <a:ext cx="5904656" cy="646331"/>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En el tramo Cuenca – Azogues se realizó 10 mediciones cada 1.00 m en las abscisas: 2+954; 6+768; 8+575; 12+900 y 17+600. </a:t>
            </a:r>
            <a:endParaRPr lang="es-EC" dirty="0"/>
          </a:p>
        </p:txBody>
      </p:sp>
      <p:sp>
        <p:nvSpPr>
          <p:cNvPr id="8" name="7 CuadroTexto"/>
          <p:cNvSpPr txBox="1"/>
          <p:nvPr/>
        </p:nvSpPr>
        <p:spPr>
          <a:xfrm>
            <a:off x="467544" y="620688"/>
            <a:ext cx="3312368" cy="369332"/>
          </a:xfrm>
          <a:prstGeom prst="rect">
            <a:avLst/>
          </a:prstGeom>
          <a:noFill/>
        </p:spPr>
        <p:txBody>
          <a:bodyPr wrap="square" rtlCol="0">
            <a:spAutoFit/>
          </a:bodyPr>
          <a:lstStyle/>
          <a:p>
            <a:pPr lvl="0"/>
            <a:r>
              <a:rPr lang="es-EC" b="1" dirty="0" smtClean="0"/>
              <a:t>TRAMO : CUENCA - AZOGUES</a:t>
            </a:r>
            <a:endParaRPr lang="es-EC" dirty="0"/>
          </a:p>
        </p:txBody>
      </p:sp>
      <p:pic>
        <p:nvPicPr>
          <p:cNvPr id="10"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2666022" cy="1954832"/>
          </a:xfrm>
          <a:prstGeom prst="rect">
            <a:avLst/>
          </a:prstGeom>
          <a:noFill/>
        </p:spPr>
      </p:pic>
      <p:pic>
        <p:nvPicPr>
          <p:cNvPr id="11" name="1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132856"/>
            <a:ext cx="2808312" cy="1944216"/>
          </a:xfrm>
          <a:prstGeom prst="rect">
            <a:avLst/>
          </a:prstGeom>
          <a:noFill/>
        </p:spPr>
      </p:pic>
      <p:pic>
        <p:nvPicPr>
          <p:cNvPr id="12" name="11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132856"/>
            <a:ext cx="2808312" cy="1944216"/>
          </a:xfrm>
          <a:prstGeom prst="rect">
            <a:avLst/>
          </a:prstGeom>
          <a:noFill/>
        </p:spPr>
      </p:pic>
      <p:pic>
        <p:nvPicPr>
          <p:cNvPr id="14" name="13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4293096"/>
            <a:ext cx="3022469" cy="2098848"/>
          </a:xfrm>
          <a:prstGeom prst="rect">
            <a:avLst/>
          </a:prstGeom>
          <a:noFill/>
        </p:spPr>
      </p:pic>
      <p:pic>
        <p:nvPicPr>
          <p:cNvPr id="15" name="14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293096"/>
            <a:ext cx="3024336" cy="208823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84784"/>
            <a:ext cx="7772400" cy="1143000"/>
          </a:xfrm>
        </p:spPr>
        <p:txBody>
          <a:bodyPr>
            <a:normAutofit fontScale="90000"/>
          </a:bodyPr>
          <a:lstStyle/>
          <a:p>
            <a:pPr lvl="1" algn="ctr"/>
            <a:r>
              <a:rPr lang="es-ES" sz="2000" b="1" dirty="0"/>
              <a:t>ANÁLISIS DE RESULTADOS</a:t>
            </a:r>
            <a:r>
              <a:rPr lang="es-EC" b="1" dirty="0"/>
              <a:t/>
            </a:r>
            <a:br>
              <a:rPr lang="es-EC" b="1" dirty="0"/>
            </a:br>
            <a:r>
              <a:rPr lang="es-EC" sz="2000" b="1" dirty="0"/>
              <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8" name="7 CuadroTexto"/>
          <p:cNvSpPr txBox="1"/>
          <p:nvPr/>
        </p:nvSpPr>
        <p:spPr>
          <a:xfrm>
            <a:off x="467544" y="620688"/>
            <a:ext cx="7920880" cy="646331"/>
          </a:xfrm>
          <a:prstGeom prst="rect">
            <a:avLst/>
          </a:prstGeom>
          <a:noFill/>
        </p:spPr>
        <p:txBody>
          <a:bodyPr wrap="square" rtlCol="0">
            <a:spAutoFit/>
          </a:bodyPr>
          <a:lstStyle/>
          <a:p>
            <a:pPr lvl="1"/>
            <a:r>
              <a:rPr lang="es-EC" b="1" dirty="0" smtClean="0"/>
              <a:t>DETERMINACIÓN DE LA CORRELACIÓN OBTENIDA ENTRE LOS DOS METODOS DE MEDICIÓN</a:t>
            </a:r>
            <a:endParaRPr lang="es-EC" b="1" dirty="0"/>
          </a:p>
        </p:txBody>
      </p:sp>
      <p:pic>
        <p:nvPicPr>
          <p:cNvPr id="1027" name="Picture 3"/>
          <p:cNvPicPr>
            <a:picLocks noChangeAspect="1" noChangeArrowheads="1"/>
          </p:cNvPicPr>
          <p:nvPr/>
        </p:nvPicPr>
        <p:blipFill>
          <a:blip r:embed="rId2" cstate="print"/>
          <a:srcRect/>
          <a:stretch>
            <a:fillRect/>
          </a:stretch>
        </p:blipFill>
        <p:spPr bwMode="auto">
          <a:xfrm>
            <a:off x="1619672" y="1916833"/>
            <a:ext cx="5688632" cy="3091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84784"/>
            <a:ext cx="7772400" cy="1143000"/>
          </a:xfrm>
        </p:spPr>
        <p:txBody>
          <a:bodyPr>
            <a:normAutofit fontScale="90000"/>
          </a:bodyPr>
          <a:lstStyle/>
          <a:p>
            <a:pPr lvl="1" algn="ctr"/>
            <a:r>
              <a:rPr lang="es-ES" sz="2000" b="1" dirty="0"/>
              <a:t>ANÁLISIS DE RESULTADOS</a:t>
            </a:r>
            <a:r>
              <a:rPr lang="es-EC" b="1" dirty="0"/>
              <a:t/>
            </a:r>
            <a:br>
              <a:rPr lang="es-EC" b="1" dirty="0"/>
            </a:br>
            <a:r>
              <a:rPr lang="es-EC" sz="2000" b="1" dirty="0"/>
              <a:t/>
            </a:r>
            <a:br>
              <a:rPr lang="es-EC" sz="2000" b="1" dirty="0"/>
            </a:br>
            <a:r>
              <a:rPr lang="es-EC" b="1" dirty="0"/>
              <a:t/>
            </a:r>
            <a:br>
              <a:rPr lang="es-EC" b="1" dirty="0"/>
            </a:br>
            <a:r>
              <a:rPr lang="es-EC" b="1" dirty="0"/>
              <a:t/>
            </a:r>
            <a:br>
              <a:rPr lang="es-EC" b="1" dirty="0"/>
            </a:br>
            <a:r>
              <a:rPr lang="es-EC" sz="2000" b="1" dirty="0"/>
              <a:t/>
            </a:r>
            <a:br>
              <a:rPr lang="es-EC" sz="2000" b="1" dirty="0"/>
            </a:br>
            <a:r>
              <a:rPr lang="es-EC" b="1" dirty="0"/>
              <a:t/>
            </a:r>
            <a:br>
              <a:rPr lang="es-EC" b="1" dirty="0"/>
            </a:br>
            <a:r>
              <a:rPr lang="es-EC" sz="1600" dirty="0"/>
              <a:t> </a:t>
            </a:r>
            <a:br>
              <a:rPr lang="es-EC" sz="1600" dirty="0"/>
            </a:br>
            <a:r>
              <a:rPr lang="es-EC" b="1" dirty="0"/>
              <a:t/>
            </a:r>
            <a:br>
              <a:rPr lang="es-EC" b="1" dirty="0"/>
            </a:br>
            <a:endParaRPr lang="es-EC" dirty="0"/>
          </a:p>
        </p:txBody>
      </p:sp>
      <p:sp>
        <p:nvSpPr>
          <p:cNvPr id="8" name="7 CuadroTexto"/>
          <p:cNvSpPr txBox="1"/>
          <p:nvPr/>
        </p:nvSpPr>
        <p:spPr>
          <a:xfrm>
            <a:off x="467544" y="620688"/>
            <a:ext cx="7920880" cy="646331"/>
          </a:xfrm>
          <a:prstGeom prst="rect">
            <a:avLst/>
          </a:prstGeom>
          <a:noFill/>
        </p:spPr>
        <p:txBody>
          <a:bodyPr wrap="square" rtlCol="0">
            <a:spAutoFit/>
          </a:bodyPr>
          <a:lstStyle/>
          <a:p>
            <a:pPr lvl="1"/>
            <a:r>
              <a:rPr lang="es-EC" b="1" dirty="0" smtClean="0"/>
              <a:t>DETERMINACIÓN DE LA CORRELACIÓN OBTENIDA ENTRE LOS DOS METODOS DE MEDICIÓN</a:t>
            </a:r>
            <a:endParaRPr lang="es-EC" b="1" dirty="0"/>
          </a:p>
        </p:txBody>
      </p:sp>
      <p:pic>
        <p:nvPicPr>
          <p:cNvPr id="2050" name="Picture 2"/>
          <p:cNvPicPr>
            <a:picLocks noChangeAspect="1" noChangeArrowheads="1"/>
          </p:cNvPicPr>
          <p:nvPr/>
        </p:nvPicPr>
        <p:blipFill>
          <a:blip r:embed="rId2" cstate="print"/>
          <a:srcRect/>
          <a:stretch>
            <a:fillRect/>
          </a:stretch>
        </p:blipFill>
        <p:spPr bwMode="auto">
          <a:xfrm>
            <a:off x="683568" y="1484784"/>
            <a:ext cx="3954050" cy="223224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16016" y="1484784"/>
            <a:ext cx="3888432" cy="222742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83568" y="3861048"/>
            <a:ext cx="3960440" cy="220620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716016" y="3861048"/>
            <a:ext cx="3816424" cy="219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348880"/>
            <a:ext cx="7772400" cy="1143000"/>
          </a:xfrm>
        </p:spPr>
        <p:txBody>
          <a:bodyPr>
            <a:normAutofit fontScale="90000"/>
          </a:bodyPr>
          <a:lstStyle/>
          <a:p>
            <a:pPr lvl="1" algn="ctr"/>
            <a:r>
              <a:rPr lang="es-EC" b="1" dirty="0" smtClean="0"/>
              <a:t/>
            </a:r>
            <a:br>
              <a:rPr lang="es-EC" b="1" dirty="0" smtClean="0"/>
            </a:br>
            <a:r>
              <a:rPr lang="es-EC" b="1" dirty="0"/>
              <a:t/>
            </a:r>
            <a:br>
              <a:rPr lang="es-EC" b="1" dirty="0"/>
            </a:br>
            <a:r>
              <a:rPr lang="es-EC" b="1" dirty="0" smtClean="0"/>
              <a:t/>
            </a:r>
            <a:br>
              <a:rPr lang="es-EC" b="1" dirty="0" smtClean="0"/>
            </a:br>
            <a:r>
              <a:rPr lang="es-EC" b="1" dirty="0" smtClean="0"/>
              <a:t>ANÁLISIS DE RESULTADOS</a:t>
            </a:r>
            <a:r>
              <a:rPr lang="es-EC" b="1" dirty="0"/>
              <a:t/>
            </a:r>
            <a:br>
              <a:rPr lang="es-EC" b="1" dirty="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sz="1600" dirty="0" smtClean="0"/>
              <a:t> </a:t>
            </a:r>
            <a:br>
              <a:rPr lang="es-EC" sz="1600" dirty="0" smtClean="0"/>
            </a:br>
            <a:r>
              <a:rPr lang="es-EC" b="1" dirty="0" smtClean="0"/>
              <a:t/>
            </a:r>
            <a:br>
              <a:rPr lang="es-EC" b="1" dirty="0" smtClean="0"/>
            </a:br>
            <a:endParaRPr lang="es-EC" dirty="0"/>
          </a:p>
        </p:txBody>
      </p:sp>
      <p:sp>
        <p:nvSpPr>
          <p:cNvPr id="16" name="15 CuadroTexto"/>
          <p:cNvSpPr txBox="1"/>
          <p:nvPr/>
        </p:nvSpPr>
        <p:spPr>
          <a:xfrm>
            <a:off x="971600" y="4005064"/>
            <a:ext cx="6048672" cy="1477328"/>
          </a:xfrm>
          <a:prstGeom prst="rect">
            <a:avLst/>
          </a:prstGeom>
          <a:solidFill>
            <a:srgbClr val="92D050"/>
          </a:solidFill>
          <a:ln>
            <a:solidFill>
              <a:srgbClr val="FFC000"/>
            </a:solidFill>
          </a:ln>
        </p:spPr>
        <p:txBody>
          <a:bodyPr wrap="square" rtlCol="0">
            <a:spAutoFit/>
          </a:bodyPr>
          <a:lstStyle/>
          <a:p>
            <a:endParaRPr lang="es-EC" dirty="0" smtClean="0"/>
          </a:p>
          <a:p>
            <a:pPr algn="ctr"/>
            <a:endParaRPr lang="es-EC" dirty="0" smtClean="0"/>
          </a:p>
          <a:p>
            <a:pPr algn="ctr"/>
            <a:r>
              <a:rPr lang="es-EC" dirty="0" smtClean="0"/>
              <a:t>LA ECUACIÓN DE AJUSTE A UTILIZARSE ES LA POLINÓMICA</a:t>
            </a:r>
          </a:p>
          <a:p>
            <a:endParaRPr lang="es-EC" dirty="0" smtClean="0"/>
          </a:p>
          <a:p>
            <a:endParaRPr lang="es-EC" dirty="0"/>
          </a:p>
        </p:txBody>
      </p:sp>
      <p:sp>
        <p:nvSpPr>
          <p:cNvPr id="18" name="17 Flecha curvada hacia la izquierda"/>
          <p:cNvSpPr/>
          <p:nvPr/>
        </p:nvSpPr>
        <p:spPr>
          <a:xfrm>
            <a:off x="7020272" y="3645024"/>
            <a:ext cx="1008112" cy="1224136"/>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19672" y="6093296"/>
            <a:ext cx="4854855" cy="504056"/>
          </a:xfrm>
          <a:prstGeom prst="rect">
            <a:avLst/>
          </a:prstGeom>
          <a:noFill/>
        </p:spPr>
      </p:pic>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Flecha abajo"/>
          <p:cNvSpPr/>
          <p:nvPr/>
        </p:nvSpPr>
        <p:spPr>
          <a:xfrm>
            <a:off x="3779912" y="5517232"/>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7" name="Picture 3"/>
          <p:cNvPicPr>
            <a:picLocks noChangeAspect="1" noChangeArrowheads="1"/>
          </p:cNvPicPr>
          <p:nvPr/>
        </p:nvPicPr>
        <p:blipFill>
          <a:blip r:embed="rId3" cstate="print"/>
          <a:srcRect/>
          <a:stretch>
            <a:fillRect/>
          </a:stretch>
        </p:blipFill>
        <p:spPr bwMode="auto">
          <a:xfrm>
            <a:off x="1115616" y="1268760"/>
            <a:ext cx="7056784" cy="2229632"/>
          </a:xfrm>
          <a:prstGeom prst="rect">
            <a:avLst/>
          </a:prstGeom>
          <a:noFill/>
          <a:ln w="9525">
            <a:noFill/>
            <a:miter lim="800000"/>
            <a:headEnd/>
            <a:tailEnd/>
          </a:ln>
        </p:spPr>
      </p:pic>
      <p:sp>
        <p:nvSpPr>
          <p:cNvPr id="15" name="14 Elipse"/>
          <p:cNvSpPr/>
          <p:nvPr/>
        </p:nvSpPr>
        <p:spPr>
          <a:xfrm>
            <a:off x="6588224" y="2996952"/>
            <a:ext cx="129614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348880"/>
            <a:ext cx="7772400" cy="1143000"/>
          </a:xfrm>
        </p:spPr>
        <p:txBody>
          <a:bodyPr>
            <a:normAutofit fontScale="90000"/>
          </a:bodyPr>
          <a:lstStyle/>
          <a:p>
            <a:pPr lvl="1" algn="ct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smtClean="0"/>
              <a:t>PRESENTACIÓN </a:t>
            </a:r>
            <a:r>
              <a:rPr lang="es-EC" b="1" dirty="0"/>
              <a:t>DE </a:t>
            </a:r>
            <a:r>
              <a:rPr lang="es-EC" b="1" dirty="0" smtClean="0"/>
              <a:t>RESULTADOS DE MACROTEXTURA </a:t>
            </a:r>
            <a:r>
              <a:rPr lang="es-EC" b="1" dirty="0"/>
              <a:t>CORREGIDOS EN EL TRAMO YAMBO – AMBATO</a:t>
            </a:r>
            <a:br>
              <a:rPr lang="es-EC" b="1" dirty="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sz="1600" dirty="0" smtClean="0"/>
              <a:t> </a:t>
            </a:r>
            <a:br>
              <a:rPr lang="es-EC" sz="1600" dirty="0" smtClean="0"/>
            </a:br>
            <a:r>
              <a:rPr lang="es-EC" b="1" dirty="0" smtClean="0"/>
              <a:t/>
            </a:r>
            <a:br>
              <a:rPr lang="es-EC" b="1" dirty="0" smtClean="0"/>
            </a:br>
            <a:endParaRPr lang="es-EC"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12 Imagen"/>
          <p:cNvPicPr/>
          <p:nvPr/>
        </p:nvPicPr>
        <p:blipFill>
          <a:blip r:embed="rId2" cstate="print"/>
          <a:srcRect/>
          <a:stretch>
            <a:fillRect/>
          </a:stretch>
        </p:blipFill>
        <p:spPr bwMode="auto">
          <a:xfrm>
            <a:off x="539552" y="1268760"/>
            <a:ext cx="3816424" cy="2664296"/>
          </a:xfrm>
          <a:prstGeom prst="rect">
            <a:avLst/>
          </a:prstGeom>
          <a:noFill/>
        </p:spPr>
      </p:pic>
      <p:pic>
        <p:nvPicPr>
          <p:cNvPr id="14" name="13 Imagen"/>
          <p:cNvPicPr/>
          <p:nvPr/>
        </p:nvPicPr>
        <p:blipFill>
          <a:blip r:embed="rId3" cstate="print"/>
          <a:srcRect/>
          <a:stretch>
            <a:fillRect/>
          </a:stretch>
        </p:blipFill>
        <p:spPr bwMode="auto">
          <a:xfrm>
            <a:off x="4644008" y="1268760"/>
            <a:ext cx="3816424" cy="2664296"/>
          </a:xfrm>
          <a:prstGeom prst="rect">
            <a:avLst/>
          </a:prstGeom>
          <a:noFill/>
        </p:spPr>
      </p:pic>
      <p:pic>
        <p:nvPicPr>
          <p:cNvPr id="17" name="16 Imagen"/>
          <p:cNvPicPr/>
          <p:nvPr/>
        </p:nvPicPr>
        <p:blipFill>
          <a:blip r:embed="rId4" cstate="print"/>
          <a:srcRect/>
          <a:stretch>
            <a:fillRect/>
          </a:stretch>
        </p:blipFill>
        <p:spPr bwMode="auto">
          <a:xfrm>
            <a:off x="539552" y="4005064"/>
            <a:ext cx="3816424" cy="2664296"/>
          </a:xfrm>
          <a:prstGeom prst="rect">
            <a:avLst/>
          </a:prstGeom>
          <a:noFill/>
        </p:spPr>
      </p:pic>
      <p:pic>
        <p:nvPicPr>
          <p:cNvPr id="19" name="18 Imagen"/>
          <p:cNvPicPr/>
          <p:nvPr/>
        </p:nvPicPr>
        <p:blipFill>
          <a:blip r:embed="rId5" cstate="print"/>
          <a:srcRect/>
          <a:stretch>
            <a:fillRect/>
          </a:stretch>
        </p:blipFill>
        <p:spPr bwMode="auto">
          <a:xfrm>
            <a:off x="4644008" y="4005064"/>
            <a:ext cx="3816424" cy="266429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348880"/>
            <a:ext cx="7772400" cy="1143000"/>
          </a:xfrm>
        </p:spPr>
        <p:txBody>
          <a:bodyPr>
            <a:normAutofit fontScale="90000"/>
          </a:bodyPr>
          <a:lstStyle/>
          <a:p>
            <a:pPr lvl="1" algn="ct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smtClean="0"/>
              <a:t>PRESENTACIÓN </a:t>
            </a:r>
            <a:r>
              <a:rPr lang="es-EC" b="1" dirty="0"/>
              <a:t>DE RESULTADOS </a:t>
            </a:r>
            <a:r>
              <a:rPr lang="es-EC" b="1" dirty="0" smtClean="0"/>
              <a:t>DE MACROTEXTURACORREGIDOS </a:t>
            </a:r>
            <a:r>
              <a:rPr lang="es-EC" b="1" dirty="0"/>
              <a:t>EN EL TRAMO YAMBO – AMBATO</a:t>
            </a:r>
            <a:br>
              <a:rPr lang="es-EC" b="1" dirty="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sz="1600" dirty="0" smtClean="0"/>
              <a:t> </a:t>
            </a:r>
            <a:br>
              <a:rPr lang="es-EC" sz="1600" dirty="0" smtClean="0"/>
            </a:br>
            <a:r>
              <a:rPr lang="es-EC" b="1" dirty="0" smtClean="0"/>
              <a:t/>
            </a:r>
            <a:br>
              <a:rPr lang="es-EC" b="1" dirty="0" smtClean="0"/>
            </a:br>
            <a:endParaRPr lang="es-EC"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52225" name="Picture 1"/>
          <p:cNvPicPr>
            <a:picLocks noChangeAspect="1" noChangeArrowheads="1"/>
          </p:cNvPicPr>
          <p:nvPr/>
        </p:nvPicPr>
        <p:blipFill>
          <a:blip r:embed="rId2" cstate="print"/>
          <a:srcRect/>
          <a:stretch>
            <a:fillRect/>
          </a:stretch>
        </p:blipFill>
        <p:spPr bwMode="auto">
          <a:xfrm>
            <a:off x="1907704" y="1412776"/>
            <a:ext cx="5143500" cy="1228725"/>
          </a:xfrm>
          <a:prstGeom prst="rect">
            <a:avLst/>
          </a:prstGeom>
          <a:noFill/>
          <a:ln w="9525">
            <a:noFill/>
            <a:miter lim="800000"/>
            <a:headEnd/>
            <a:tailEnd/>
          </a:ln>
        </p:spPr>
      </p:pic>
      <p:pic>
        <p:nvPicPr>
          <p:cNvPr id="52226" name="Picture 2"/>
          <p:cNvPicPr>
            <a:picLocks noChangeAspect="1" noChangeArrowheads="1"/>
          </p:cNvPicPr>
          <p:nvPr/>
        </p:nvPicPr>
        <p:blipFill>
          <a:blip r:embed="rId3" cstate="print"/>
          <a:srcRect/>
          <a:stretch>
            <a:fillRect/>
          </a:stretch>
        </p:blipFill>
        <p:spPr bwMode="auto">
          <a:xfrm>
            <a:off x="1907704" y="2708920"/>
            <a:ext cx="5153025" cy="1200150"/>
          </a:xfrm>
          <a:prstGeom prst="rect">
            <a:avLst/>
          </a:prstGeom>
          <a:noFill/>
          <a:ln w="9525">
            <a:no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1979712" y="5301208"/>
            <a:ext cx="5095875" cy="1219200"/>
          </a:xfrm>
          <a:prstGeom prst="rect">
            <a:avLst/>
          </a:prstGeom>
          <a:noFill/>
          <a:ln w="9525">
            <a:noFill/>
            <a:miter lim="800000"/>
            <a:headEnd/>
            <a:tailEnd/>
          </a:ln>
        </p:spPr>
      </p:pic>
      <p:pic>
        <p:nvPicPr>
          <p:cNvPr id="52229" name="Picture 5"/>
          <p:cNvPicPr>
            <a:picLocks noChangeAspect="1" noChangeArrowheads="1"/>
          </p:cNvPicPr>
          <p:nvPr/>
        </p:nvPicPr>
        <p:blipFill>
          <a:blip r:embed="rId5" cstate="print"/>
          <a:srcRect/>
          <a:stretch>
            <a:fillRect/>
          </a:stretch>
        </p:blipFill>
        <p:spPr bwMode="auto">
          <a:xfrm>
            <a:off x="1979712" y="3933056"/>
            <a:ext cx="51720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348880"/>
            <a:ext cx="7772400" cy="1143000"/>
          </a:xfrm>
        </p:spPr>
        <p:txBody>
          <a:bodyPr>
            <a:normAutofit fontScale="90000"/>
          </a:bodyPr>
          <a:lstStyle/>
          <a:p>
            <a:pPr lvl="1" algn="ct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PRESENTACIÓN DE </a:t>
            </a:r>
            <a:r>
              <a:rPr lang="es-EC" b="1" dirty="0" smtClean="0"/>
              <a:t>RESULTADOS DE MICROTEXTURA CON </a:t>
            </a:r>
            <a:r>
              <a:rPr lang="es-EC" b="1" dirty="0"/>
              <a:t>MU – METER MK6</a:t>
            </a:r>
            <a:br>
              <a:rPr lang="es-EC" b="1" dirty="0"/>
            </a:br>
            <a:r>
              <a:rPr lang="es-EC" b="1" dirty="0"/>
              <a:t/>
            </a:r>
            <a:br>
              <a:rPr lang="es-EC" b="1" dirty="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sz="1600" dirty="0" smtClean="0"/>
              <a:t> </a:t>
            </a:r>
            <a:br>
              <a:rPr lang="es-EC" sz="1600" dirty="0" smtClean="0"/>
            </a:br>
            <a:r>
              <a:rPr lang="es-EC" b="1" dirty="0" smtClean="0"/>
              <a:t/>
            </a:r>
            <a:br>
              <a:rPr lang="es-EC" b="1" dirty="0" smtClean="0"/>
            </a:br>
            <a:endParaRPr lang="es-EC"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8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80728"/>
            <a:ext cx="3816424" cy="2664296"/>
          </a:xfrm>
          <a:prstGeom prst="rect">
            <a:avLst/>
          </a:prstGeom>
          <a:noFill/>
        </p:spPr>
      </p:pic>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80728"/>
            <a:ext cx="4032448" cy="2664296"/>
          </a:xfrm>
          <a:prstGeom prst="rect">
            <a:avLst/>
          </a:prstGeom>
          <a:noFill/>
        </p:spPr>
      </p:pic>
      <p:pic>
        <p:nvPicPr>
          <p:cNvPr id="11" name="10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789040"/>
            <a:ext cx="3816424" cy="2736304"/>
          </a:xfrm>
          <a:prstGeom prst="rect">
            <a:avLst/>
          </a:prstGeom>
          <a:noFill/>
        </p:spPr>
      </p:pic>
      <p:pic>
        <p:nvPicPr>
          <p:cNvPr id="12" name="11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789040"/>
            <a:ext cx="4032448" cy="277192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348880"/>
            <a:ext cx="7772400" cy="1143000"/>
          </a:xfrm>
        </p:spPr>
        <p:txBody>
          <a:bodyPr>
            <a:normAutofit fontScale="90000"/>
          </a:bodyPr>
          <a:lstStyle/>
          <a:p>
            <a:pPr lvl="1" algn="ct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PRESENTACIÓN DE </a:t>
            </a:r>
            <a:r>
              <a:rPr lang="es-EC" b="1" dirty="0" smtClean="0"/>
              <a:t>RESULTADOS DEL ÍNDICE DE ESTADO </a:t>
            </a:r>
            <a:r>
              <a:rPr lang="es-EC" b="1" dirty="0"/>
              <a:t/>
            </a:r>
            <a:br>
              <a:rPr lang="es-EC" b="1" dirty="0"/>
            </a:br>
            <a:r>
              <a:rPr lang="es-EC" b="1" dirty="0"/>
              <a:t/>
            </a:r>
            <a:br>
              <a:rPr lang="es-EC" b="1" dirty="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sz="1600" dirty="0" smtClean="0"/>
              <a:t> </a:t>
            </a:r>
            <a:br>
              <a:rPr lang="es-EC" sz="1600" dirty="0" smtClean="0"/>
            </a:br>
            <a:r>
              <a:rPr lang="es-EC" b="1" dirty="0" smtClean="0"/>
              <a:t/>
            </a:r>
            <a:br>
              <a:rPr lang="es-EC" b="1" dirty="0" smtClean="0"/>
            </a:br>
            <a:endParaRPr lang="es-EC"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12 Imagen"/>
          <p:cNvPicPr/>
          <p:nvPr/>
        </p:nvPicPr>
        <p:blipFill>
          <a:blip r:embed="rId2" cstate="print"/>
          <a:srcRect/>
          <a:stretch>
            <a:fillRect/>
          </a:stretch>
        </p:blipFill>
        <p:spPr bwMode="auto">
          <a:xfrm>
            <a:off x="2339752" y="1124744"/>
            <a:ext cx="4752528" cy="2664296"/>
          </a:xfrm>
          <a:prstGeom prst="rect">
            <a:avLst/>
          </a:prstGeom>
          <a:noFill/>
        </p:spPr>
      </p:pic>
      <p:pic>
        <p:nvPicPr>
          <p:cNvPr id="14" name="13 Imagen"/>
          <p:cNvPicPr/>
          <p:nvPr/>
        </p:nvPicPr>
        <p:blipFill>
          <a:blip r:embed="rId3" cstate="print"/>
          <a:srcRect/>
          <a:stretch>
            <a:fillRect/>
          </a:stretch>
        </p:blipFill>
        <p:spPr bwMode="auto">
          <a:xfrm>
            <a:off x="2339752" y="3933056"/>
            <a:ext cx="4752528" cy="266429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348880"/>
            <a:ext cx="7772400" cy="1143000"/>
          </a:xfrm>
        </p:spPr>
        <p:txBody>
          <a:bodyPr>
            <a:normAutofit fontScale="90000"/>
          </a:bodyPr>
          <a:lstStyle/>
          <a:p>
            <a:pPr lvl="1" algn="ct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PLAN DE MANTENIMIENTO</a:t>
            </a:r>
            <a:br>
              <a:rPr lang="es-EC" b="1" dirty="0"/>
            </a:br>
            <a:r>
              <a:rPr lang="es-EC" b="1" dirty="0"/>
              <a:t/>
            </a:r>
            <a:br>
              <a:rPr lang="es-EC" b="1" dirty="0"/>
            </a:br>
            <a:r>
              <a:rPr lang="es-EC" b="1" dirty="0"/>
              <a:t/>
            </a:r>
            <a:br>
              <a:rPr lang="es-EC" b="1" dirty="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sz="1600" dirty="0" smtClean="0"/>
              <a:t> </a:t>
            </a:r>
            <a:br>
              <a:rPr lang="es-EC" sz="1600" dirty="0" smtClean="0"/>
            </a:br>
            <a:r>
              <a:rPr lang="es-EC" b="1" dirty="0" smtClean="0"/>
              <a:t/>
            </a:r>
            <a:br>
              <a:rPr lang="es-EC" b="1" dirty="0" smtClean="0"/>
            </a:br>
            <a:endParaRPr lang="es-EC"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2987824" y="980728"/>
            <a:ext cx="3024336" cy="646331"/>
          </a:xfrm>
          <a:prstGeom prst="rect">
            <a:avLst/>
          </a:prstGeom>
          <a:solidFill>
            <a:schemeClr val="bg1">
              <a:lumMod val="85000"/>
            </a:schemeClr>
          </a:solidFill>
          <a:ln>
            <a:solidFill>
              <a:schemeClr val="tx1"/>
            </a:solidFill>
          </a:ln>
        </p:spPr>
        <p:txBody>
          <a:bodyPr wrap="square" rtlCol="0">
            <a:spAutoFit/>
          </a:bodyPr>
          <a:lstStyle/>
          <a:p>
            <a:pPr algn="ctr"/>
            <a:r>
              <a:rPr lang="es-EC" b="1" dirty="0" smtClean="0"/>
              <a:t>MANTENIMIENTO PERIÓDICO</a:t>
            </a:r>
            <a:endParaRPr lang="es-EC" b="1" dirty="0"/>
          </a:p>
        </p:txBody>
      </p:sp>
      <p:sp>
        <p:nvSpPr>
          <p:cNvPr id="10" name="9 CuadroTexto"/>
          <p:cNvSpPr txBox="1"/>
          <p:nvPr/>
        </p:nvSpPr>
        <p:spPr>
          <a:xfrm>
            <a:off x="2987824" y="2276872"/>
            <a:ext cx="3024336" cy="1477328"/>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La actividad de mantenimiento para mantener la </a:t>
            </a:r>
            <a:r>
              <a:rPr lang="es-EC" dirty="0" err="1" smtClean="0"/>
              <a:t>macrotextura</a:t>
            </a:r>
            <a:r>
              <a:rPr lang="es-EC" dirty="0" smtClean="0"/>
              <a:t>, consistirá en colocar un </a:t>
            </a:r>
            <a:r>
              <a:rPr lang="es-EC" dirty="0" err="1" smtClean="0"/>
              <a:t>micropavimento</a:t>
            </a:r>
            <a:r>
              <a:rPr lang="es-EC" dirty="0" smtClean="0"/>
              <a:t> no mayor de una pulgada cada 3 años.</a:t>
            </a:r>
            <a:endParaRPr lang="es-EC" dirty="0"/>
          </a:p>
        </p:txBody>
      </p:sp>
      <p:sp>
        <p:nvSpPr>
          <p:cNvPr id="12" name="11 CuadroTexto"/>
          <p:cNvSpPr txBox="1"/>
          <p:nvPr/>
        </p:nvSpPr>
        <p:spPr>
          <a:xfrm>
            <a:off x="1547664" y="4581128"/>
            <a:ext cx="6300192" cy="1477328"/>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Se considerará también dentro del mantenimiento periódico una actividad de sellado integral de superficie de rodadura cada  año con el objetivo de recuperar el desgaste propio de la superficie de rodadura debido a la acción combinada de la presión de inflado de las llantas de los vehículos pesados especialmente y el clima</a:t>
            </a:r>
            <a:endParaRPr lang="es-EC" dirty="0"/>
          </a:p>
        </p:txBody>
      </p:sp>
      <p:sp>
        <p:nvSpPr>
          <p:cNvPr id="16" name="15 Flecha abajo"/>
          <p:cNvSpPr/>
          <p:nvPr/>
        </p:nvSpPr>
        <p:spPr>
          <a:xfrm>
            <a:off x="4211960" y="1628800"/>
            <a:ext cx="576064" cy="64807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abajo"/>
          <p:cNvSpPr/>
          <p:nvPr/>
        </p:nvSpPr>
        <p:spPr>
          <a:xfrm>
            <a:off x="4211960" y="3789040"/>
            <a:ext cx="576064" cy="79208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772400" cy="1143000"/>
          </a:xfrm>
        </p:spPr>
        <p:txBody>
          <a:bodyPr/>
          <a:lstStyle/>
          <a:p>
            <a:r>
              <a:rPr lang="es-EC" b="1" dirty="0" smtClean="0"/>
              <a:t>OBJETIVOS DE PROYECTO</a:t>
            </a:r>
            <a:endParaRPr lang="es-EC" dirty="0"/>
          </a:p>
        </p:txBody>
      </p:sp>
      <p:sp>
        <p:nvSpPr>
          <p:cNvPr id="5" name="4 CuadroTexto"/>
          <p:cNvSpPr txBox="1"/>
          <p:nvPr/>
        </p:nvSpPr>
        <p:spPr>
          <a:xfrm>
            <a:off x="1115616" y="1628800"/>
            <a:ext cx="1872208" cy="646331"/>
          </a:xfrm>
          <a:prstGeom prst="rect">
            <a:avLst/>
          </a:prstGeom>
          <a:noFill/>
          <a:ln>
            <a:solidFill>
              <a:schemeClr val="accent1"/>
            </a:solidFill>
          </a:ln>
        </p:spPr>
        <p:txBody>
          <a:bodyPr wrap="square" rtlCol="0">
            <a:spAutoFit/>
          </a:bodyPr>
          <a:lstStyle/>
          <a:p>
            <a:pPr algn="ctr"/>
            <a:r>
              <a:rPr lang="es-EC" dirty="0" smtClean="0"/>
              <a:t>OBJETIVO</a:t>
            </a:r>
          </a:p>
          <a:p>
            <a:pPr algn="ctr"/>
            <a:r>
              <a:rPr lang="es-EC" dirty="0" smtClean="0"/>
              <a:t>GENERAL</a:t>
            </a:r>
          </a:p>
        </p:txBody>
      </p:sp>
      <p:cxnSp>
        <p:nvCxnSpPr>
          <p:cNvPr id="6" name="5 Conector recto de flecha"/>
          <p:cNvCxnSpPr/>
          <p:nvPr/>
        </p:nvCxnSpPr>
        <p:spPr>
          <a:xfrm>
            <a:off x="2051720" y="227687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755576" y="2708920"/>
            <a:ext cx="2592288" cy="1200329"/>
          </a:xfrm>
          <a:prstGeom prst="rect">
            <a:avLst/>
          </a:prstGeom>
          <a:noFill/>
          <a:ln>
            <a:solidFill>
              <a:schemeClr val="accent1"/>
            </a:solidFill>
          </a:ln>
        </p:spPr>
        <p:txBody>
          <a:bodyPr wrap="square" rtlCol="0">
            <a:spAutoFit/>
          </a:bodyPr>
          <a:lstStyle/>
          <a:p>
            <a:pPr algn="ctr"/>
            <a:r>
              <a:rPr lang="es-EC" dirty="0" smtClean="0"/>
              <a:t>Establecer una correlación entre los valores de </a:t>
            </a:r>
            <a:r>
              <a:rPr lang="es-EC" dirty="0" err="1" smtClean="0"/>
              <a:t>macrotextura</a:t>
            </a:r>
            <a:r>
              <a:rPr lang="es-EC" dirty="0" smtClean="0"/>
              <a:t> en superficies de pavimentos flexibles</a:t>
            </a:r>
            <a:endParaRPr lang="es-EC" dirty="0"/>
          </a:p>
        </p:txBody>
      </p:sp>
      <p:sp>
        <p:nvSpPr>
          <p:cNvPr id="9" name="8 CuadroTexto"/>
          <p:cNvSpPr txBox="1"/>
          <p:nvPr/>
        </p:nvSpPr>
        <p:spPr>
          <a:xfrm>
            <a:off x="827584" y="4365104"/>
            <a:ext cx="2448272" cy="646331"/>
          </a:xfrm>
          <a:prstGeom prst="rect">
            <a:avLst/>
          </a:prstGeom>
          <a:noFill/>
          <a:ln>
            <a:solidFill>
              <a:schemeClr val="accent1"/>
            </a:solidFill>
          </a:ln>
        </p:spPr>
        <p:txBody>
          <a:bodyPr wrap="square" rtlCol="0">
            <a:spAutoFit/>
          </a:bodyPr>
          <a:lstStyle/>
          <a:p>
            <a:pPr algn="ctr"/>
            <a:r>
              <a:rPr lang="es-EC" dirty="0" smtClean="0"/>
              <a:t>Ensayo de la mancha de arena</a:t>
            </a:r>
            <a:endParaRPr lang="es-EC" dirty="0"/>
          </a:p>
        </p:txBody>
      </p:sp>
      <p:sp>
        <p:nvSpPr>
          <p:cNvPr id="12" name="11 CuadroTexto"/>
          <p:cNvSpPr txBox="1"/>
          <p:nvPr/>
        </p:nvSpPr>
        <p:spPr>
          <a:xfrm>
            <a:off x="2123728" y="4005064"/>
            <a:ext cx="1296144" cy="369332"/>
          </a:xfrm>
          <a:prstGeom prst="rect">
            <a:avLst/>
          </a:prstGeom>
          <a:noFill/>
        </p:spPr>
        <p:txBody>
          <a:bodyPr wrap="square" rtlCol="0">
            <a:spAutoFit/>
          </a:bodyPr>
          <a:lstStyle/>
          <a:p>
            <a:r>
              <a:rPr lang="es-EC" dirty="0" smtClean="0"/>
              <a:t>A través del  </a:t>
            </a:r>
            <a:endParaRPr lang="es-EC" dirty="0"/>
          </a:p>
        </p:txBody>
      </p:sp>
      <p:cxnSp>
        <p:nvCxnSpPr>
          <p:cNvPr id="14" name="13 Conector recto de flecha"/>
          <p:cNvCxnSpPr/>
          <p:nvPr/>
        </p:nvCxnSpPr>
        <p:spPr>
          <a:xfrm>
            <a:off x="1979712" y="393305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2123728" y="5157192"/>
            <a:ext cx="1584176" cy="369332"/>
          </a:xfrm>
          <a:prstGeom prst="rect">
            <a:avLst/>
          </a:prstGeom>
          <a:noFill/>
        </p:spPr>
        <p:txBody>
          <a:bodyPr wrap="square" rtlCol="0">
            <a:spAutoFit/>
          </a:bodyPr>
          <a:lstStyle/>
          <a:p>
            <a:r>
              <a:rPr lang="es-EC" dirty="0" smtClean="0"/>
              <a:t>Y el uso de un</a:t>
            </a:r>
            <a:endParaRPr lang="es-EC" dirty="0"/>
          </a:p>
        </p:txBody>
      </p:sp>
      <p:sp>
        <p:nvSpPr>
          <p:cNvPr id="17" name="16 CuadroTexto"/>
          <p:cNvSpPr txBox="1"/>
          <p:nvPr/>
        </p:nvSpPr>
        <p:spPr>
          <a:xfrm>
            <a:off x="539552" y="5445224"/>
            <a:ext cx="3456384" cy="369332"/>
          </a:xfrm>
          <a:prstGeom prst="rect">
            <a:avLst/>
          </a:prstGeom>
          <a:noFill/>
          <a:ln>
            <a:solidFill>
              <a:schemeClr val="accent1"/>
            </a:solidFill>
          </a:ln>
        </p:spPr>
        <p:txBody>
          <a:bodyPr wrap="square" rtlCol="0">
            <a:spAutoFit/>
          </a:bodyPr>
          <a:lstStyle/>
          <a:p>
            <a:pPr algn="ctr"/>
            <a:r>
              <a:rPr lang="es-EC" dirty="0" err="1" smtClean="0"/>
              <a:t>Perfilómetro</a:t>
            </a:r>
            <a:r>
              <a:rPr lang="es-EC" dirty="0" smtClean="0"/>
              <a:t> láser INERCIAL </a:t>
            </a:r>
            <a:endParaRPr lang="es-EC" dirty="0"/>
          </a:p>
        </p:txBody>
      </p:sp>
      <p:sp>
        <p:nvSpPr>
          <p:cNvPr id="19" name="18 CuadroTexto"/>
          <p:cNvSpPr txBox="1"/>
          <p:nvPr/>
        </p:nvSpPr>
        <p:spPr>
          <a:xfrm>
            <a:off x="3995936" y="3429000"/>
            <a:ext cx="1872208" cy="646331"/>
          </a:xfrm>
          <a:prstGeom prst="rect">
            <a:avLst/>
          </a:prstGeom>
          <a:noFill/>
          <a:ln>
            <a:solidFill>
              <a:schemeClr val="accent1"/>
            </a:solidFill>
          </a:ln>
        </p:spPr>
        <p:txBody>
          <a:bodyPr wrap="square" rtlCol="0">
            <a:spAutoFit/>
          </a:bodyPr>
          <a:lstStyle/>
          <a:p>
            <a:pPr algn="ctr"/>
            <a:r>
              <a:rPr lang="es-EC" dirty="0" smtClean="0"/>
              <a:t>OBJETIVOS</a:t>
            </a:r>
          </a:p>
          <a:p>
            <a:pPr algn="ctr"/>
            <a:r>
              <a:rPr lang="es-EC" dirty="0" smtClean="0"/>
              <a:t>ESPECÍFICOS</a:t>
            </a:r>
          </a:p>
        </p:txBody>
      </p:sp>
      <p:sp>
        <p:nvSpPr>
          <p:cNvPr id="29" name="28 Abrir llave"/>
          <p:cNvSpPr/>
          <p:nvPr/>
        </p:nvSpPr>
        <p:spPr>
          <a:xfrm>
            <a:off x="5868144" y="1844824"/>
            <a:ext cx="504056" cy="40324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0" name="29 CuadroTexto"/>
          <p:cNvSpPr txBox="1"/>
          <p:nvPr/>
        </p:nvSpPr>
        <p:spPr>
          <a:xfrm>
            <a:off x="6444208" y="2132856"/>
            <a:ext cx="2304256" cy="4247317"/>
          </a:xfrm>
          <a:prstGeom prst="rect">
            <a:avLst/>
          </a:prstGeom>
          <a:noFill/>
        </p:spPr>
        <p:txBody>
          <a:bodyPr wrap="square" rtlCol="0">
            <a:spAutoFit/>
          </a:bodyPr>
          <a:lstStyle/>
          <a:p>
            <a:pPr>
              <a:buFont typeface="Arial" pitchFamily="34" charset="0"/>
              <a:buChar char="•"/>
            </a:pPr>
            <a:r>
              <a:rPr lang="es-EC" dirty="0" smtClean="0"/>
              <a:t>Determinar la </a:t>
            </a:r>
            <a:r>
              <a:rPr lang="es-EC" dirty="0" err="1" smtClean="0"/>
              <a:t>macrotextura</a:t>
            </a:r>
            <a:r>
              <a:rPr lang="es-EC" dirty="0" smtClean="0"/>
              <a:t> del tramo seleccionado mediante el ensayo de la mancha de arena y el uso de un </a:t>
            </a:r>
            <a:r>
              <a:rPr lang="es-EC" dirty="0" err="1" smtClean="0"/>
              <a:t>perfilómetro</a:t>
            </a:r>
            <a:r>
              <a:rPr lang="es-EC" dirty="0" smtClean="0"/>
              <a:t> láser</a:t>
            </a:r>
          </a:p>
          <a:p>
            <a:pPr>
              <a:buFont typeface="Arial" pitchFamily="34" charset="0"/>
              <a:buChar char="•"/>
            </a:pPr>
            <a:endParaRPr lang="es-EC" dirty="0" smtClean="0"/>
          </a:p>
          <a:p>
            <a:pPr>
              <a:buFont typeface="Arial" pitchFamily="34" charset="0"/>
              <a:buChar char="•"/>
            </a:pPr>
            <a:r>
              <a:rPr lang="es-EC" dirty="0" smtClean="0"/>
              <a:t>Analizar los resultados</a:t>
            </a:r>
          </a:p>
          <a:p>
            <a:pPr>
              <a:buFont typeface="Arial" pitchFamily="34" charset="0"/>
              <a:buChar char="•"/>
            </a:pPr>
            <a:endParaRPr lang="es-EC" dirty="0" smtClean="0"/>
          </a:p>
          <a:p>
            <a:pPr>
              <a:buFont typeface="Arial" pitchFamily="34" charset="0"/>
              <a:buChar char="•"/>
            </a:pPr>
            <a:r>
              <a:rPr lang="es-EC" dirty="0" smtClean="0"/>
              <a:t>Obtener una relación entre las dos técnicas de evaluación</a:t>
            </a:r>
          </a:p>
          <a:p>
            <a:pPr>
              <a:buFont typeface="Arial" pitchFamily="34" charset="0"/>
              <a:buChar char="•"/>
            </a:pPr>
            <a:endParaRPr lang="es-EC" dirty="0" smtClean="0"/>
          </a:p>
          <a:p>
            <a:pPr>
              <a:buFont typeface="Arial" pitchFamily="34" charset="0"/>
              <a:buChar char="•"/>
            </a:pPr>
            <a:r>
              <a:rPr lang="es-EC" dirty="0" smtClean="0"/>
              <a:t>Evaluar y proponer un plan de mantenimiento</a:t>
            </a:r>
          </a:p>
        </p:txBody>
      </p:sp>
      <p:cxnSp>
        <p:nvCxnSpPr>
          <p:cNvPr id="22" name="21 Conector recto de flecha"/>
          <p:cNvCxnSpPr/>
          <p:nvPr/>
        </p:nvCxnSpPr>
        <p:spPr>
          <a:xfrm>
            <a:off x="1979712" y="501317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1979712" y="580526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195736" y="5877272"/>
            <a:ext cx="1872208" cy="369332"/>
          </a:xfrm>
          <a:prstGeom prst="rect">
            <a:avLst/>
          </a:prstGeom>
          <a:noFill/>
        </p:spPr>
        <p:txBody>
          <a:bodyPr wrap="square" rtlCol="0">
            <a:spAutoFit/>
          </a:bodyPr>
          <a:lstStyle/>
          <a:p>
            <a:r>
              <a:rPr lang="es-EC" dirty="0" smtClean="0"/>
              <a:t>Para proponer un</a:t>
            </a:r>
            <a:endParaRPr lang="es-EC" dirty="0"/>
          </a:p>
        </p:txBody>
      </p:sp>
      <p:sp>
        <p:nvSpPr>
          <p:cNvPr id="31" name="30 CuadroTexto"/>
          <p:cNvSpPr txBox="1"/>
          <p:nvPr/>
        </p:nvSpPr>
        <p:spPr>
          <a:xfrm>
            <a:off x="539552" y="6237312"/>
            <a:ext cx="3456384" cy="369332"/>
          </a:xfrm>
          <a:prstGeom prst="rect">
            <a:avLst/>
          </a:prstGeom>
          <a:noFill/>
          <a:ln>
            <a:solidFill>
              <a:schemeClr val="accent1"/>
            </a:solidFill>
          </a:ln>
        </p:spPr>
        <p:txBody>
          <a:bodyPr wrap="square" rtlCol="0">
            <a:spAutoFit/>
          </a:bodyPr>
          <a:lstStyle/>
          <a:p>
            <a:pPr algn="ctr"/>
            <a:r>
              <a:rPr lang="es-EC" dirty="0" smtClean="0"/>
              <a:t>PLAN DE MANTENIMIENTO</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348880"/>
            <a:ext cx="7772400" cy="1143000"/>
          </a:xfrm>
        </p:spPr>
        <p:txBody>
          <a:bodyPr>
            <a:normAutofit fontScale="90000"/>
          </a:bodyPr>
          <a:lstStyle/>
          <a:p>
            <a:pPr lvl="1" algn="ct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PLAN DE MANTENIMIENTO</a:t>
            </a:r>
            <a:br>
              <a:rPr lang="es-EC" b="1" dirty="0"/>
            </a:br>
            <a:r>
              <a:rPr lang="es-EC" b="1" dirty="0"/>
              <a:t/>
            </a:r>
            <a:br>
              <a:rPr lang="es-EC" b="1" dirty="0"/>
            </a:br>
            <a:r>
              <a:rPr lang="es-EC" b="1" dirty="0"/>
              <a:t/>
            </a:r>
            <a:br>
              <a:rPr lang="es-EC" b="1" dirty="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sz="1600" dirty="0" smtClean="0"/>
              <a:t> </a:t>
            </a:r>
            <a:br>
              <a:rPr lang="es-EC" sz="1600" dirty="0" smtClean="0"/>
            </a:br>
            <a:r>
              <a:rPr lang="es-EC" b="1" dirty="0" smtClean="0"/>
              <a:t/>
            </a:r>
            <a:br>
              <a:rPr lang="es-EC" b="1" dirty="0" smtClean="0"/>
            </a:br>
            <a:endParaRPr lang="es-EC"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2987824" y="980728"/>
            <a:ext cx="3024336" cy="646331"/>
          </a:xfrm>
          <a:prstGeom prst="rect">
            <a:avLst/>
          </a:prstGeom>
          <a:solidFill>
            <a:schemeClr val="bg1">
              <a:lumMod val="85000"/>
            </a:schemeClr>
          </a:solidFill>
          <a:ln>
            <a:solidFill>
              <a:schemeClr val="tx1"/>
            </a:solidFill>
          </a:ln>
        </p:spPr>
        <p:txBody>
          <a:bodyPr wrap="square" rtlCol="0">
            <a:spAutoFit/>
          </a:bodyPr>
          <a:lstStyle/>
          <a:p>
            <a:pPr algn="ctr"/>
            <a:r>
              <a:rPr lang="es-EC" b="1" dirty="0" smtClean="0"/>
              <a:t>MANTENIMIENTO RUTINARIO</a:t>
            </a:r>
            <a:endParaRPr lang="es-EC" b="1" dirty="0"/>
          </a:p>
        </p:txBody>
      </p:sp>
      <p:sp>
        <p:nvSpPr>
          <p:cNvPr id="10" name="9 CuadroTexto"/>
          <p:cNvSpPr txBox="1"/>
          <p:nvPr/>
        </p:nvSpPr>
        <p:spPr>
          <a:xfrm>
            <a:off x="1691680" y="2276873"/>
            <a:ext cx="5832648" cy="923330"/>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Es el mantenimiento preventivo que comprende el conjunto de actividades que se realizan en la calzada y los elementos de la vía, al menos una vez al año</a:t>
            </a:r>
            <a:endParaRPr lang="es-EC" dirty="0"/>
          </a:p>
        </p:txBody>
      </p:sp>
      <p:sp>
        <p:nvSpPr>
          <p:cNvPr id="16" name="15 Flecha abajo"/>
          <p:cNvSpPr/>
          <p:nvPr/>
        </p:nvSpPr>
        <p:spPr>
          <a:xfrm>
            <a:off x="4211960" y="1628800"/>
            <a:ext cx="576064" cy="64807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1619672" y="3861048"/>
            <a:ext cx="5832648" cy="646331"/>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Retardar el proceso de degradación normal de las características funcionales del pavimento.</a:t>
            </a:r>
            <a:endParaRPr lang="es-EC" dirty="0"/>
          </a:p>
        </p:txBody>
      </p:sp>
      <p:sp>
        <p:nvSpPr>
          <p:cNvPr id="15" name="14 Flecha abajo"/>
          <p:cNvSpPr/>
          <p:nvPr/>
        </p:nvSpPr>
        <p:spPr>
          <a:xfrm>
            <a:off x="4139952" y="3212976"/>
            <a:ext cx="576064" cy="64807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CuadroTexto"/>
          <p:cNvSpPr txBox="1"/>
          <p:nvPr/>
        </p:nvSpPr>
        <p:spPr>
          <a:xfrm>
            <a:off x="4932040" y="3356992"/>
            <a:ext cx="720080" cy="369332"/>
          </a:xfrm>
          <a:prstGeom prst="rect">
            <a:avLst/>
          </a:prstGeom>
          <a:noFill/>
        </p:spPr>
        <p:txBody>
          <a:bodyPr wrap="square" rtlCol="0">
            <a:spAutoFit/>
          </a:bodyPr>
          <a:lstStyle/>
          <a:p>
            <a:r>
              <a:rPr lang="es-EC" dirty="0" smtClean="0"/>
              <a:t>Para</a:t>
            </a:r>
            <a:endParaRPr lang="es-EC" dirty="0"/>
          </a:p>
        </p:txBody>
      </p:sp>
      <p:sp>
        <p:nvSpPr>
          <p:cNvPr id="19" name="18 CuadroTexto"/>
          <p:cNvSpPr txBox="1"/>
          <p:nvPr/>
        </p:nvSpPr>
        <p:spPr>
          <a:xfrm>
            <a:off x="1547664" y="5157192"/>
            <a:ext cx="5832648" cy="646331"/>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Corregir los impactos negativos de otros elementos de la vía que impidan el adecuado funcionamiento en su conjunto.</a:t>
            </a:r>
            <a:endParaRPr lang="es-EC" dirty="0"/>
          </a:p>
        </p:txBody>
      </p:sp>
      <p:sp>
        <p:nvSpPr>
          <p:cNvPr id="20" name="19 Flecha abajo"/>
          <p:cNvSpPr/>
          <p:nvPr/>
        </p:nvSpPr>
        <p:spPr>
          <a:xfrm>
            <a:off x="4139952" y="4509120"/>
            <a:ext cx="576064" cy="64807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CuadroTexto"/>
          <p:cNvSpPr txBox="1"/>
          <p:nvPr/>
        </p:nvSpPr>
        <p:spPr>
          <a:xfrm>
            <a:off x="4788024" y="4725144"/>
            <a:ext cx="1800200" cy="369332"/>
          </a:xfrm>
          <a:prstGeom prst="rect">
            <a:avLst/>
          </a:prstGeom>
          <a:noFill/>
        </p:spPr>
        <p:txBody>
          <a:bodyPr wrap="square" rtlCol="0">
            <a:spAutoFit/>
          </a:bodyPr>
          <a:lstStyle/>
          <a:p>
            <a:r>
              <a:rPr lang="es-EC" dirty="0" smtClean="0"/>
              <a:t>También</a:t>
            </a:r>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348880"/>
            <a:ext cx="7772400" cy="1143000"/>
          </a:xfrm>
        </p:spPr>
        <p:txBody>
          <a:bodyPr>
            <a:normAutofit fontScale="90000"/>
          </a:bodyPr>
          <a:lstStyle/>
          <a:p>
            <a:pPr lvl="1" algn="ctr"/>
            <a:r>
              <a:rPr lang="es-EC" b="1" dirty="0" smtClean="0"/>
              <a:t/>
            </a:r>
            <a:br>
              <a:rPr lang="es-EC" b="1" dirty="0" smtClean="0"/>
            </a:br>
            <a:r>
              <a:rPr lang="es-EC" b="1" dirty="0"/>
              <a:t/>
            </a:r>
            <a:br>
              <a:rPr lang="es-EC" b="1" dirty="0"/>
            </a:br>
            <a:r>
              <a:rPr lang="es-EC" b="1" dirty="0" smtClean="0"/>
              <a:t/>
            </a:r>
            <a:br>
              <a:rPr lang="es-EC" b="1" dirty="0" smtClean="0"/>
            </a:br>
            <a:r>
              <a:rPr lang="es-EC" b="1" dirty="0"/>
              <a:t/>
            </a:r>
            <a:br>
              <a:rPr lang="es-EC" b="1" dirty="0"/>
            </a:br>
            <a:r>
              <a:rPr lang="es-EC" b="1" dirty="0" smtClean="0"/>
              <a:t/>
            </a:r>
            <a:br>
              <a:rPr lang="es-EC" b="1" dirty="0" smtClean="0"/>
            </a:br>
            <a:r>
              <a:rPr lang="es-EC" b="1" dirty="0"/>
              <a:t>PLAN DE MANTENIMIENTO</a:t>
            </a:r>
            <a:br>
              <a:rPr lang="es-EC" b="1" dirty="0"/>
            </a:br>
            <a:r>
              <a:rPr lang="es-EC" b="1" dirty="0"/>
              <a:t/>
            </a:r>
            <a:br>
              <a:rPr lang="es-EC" b="1" dirty="0"/>
            </a:br>
            <a:r>
              <a:rPr lang="es-EC" b="1" dirty="0"/>
              <a:t/>
            </a:r>
            <a:br>
              <a:rPr lang="es-EC" b="1" dirty="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b="1" dirty="0" smtClean="0"/>
              <a:t/>
            </a:r>
            <a:br>
              <a:rPr lang="es-EC" b="1" dirty="0" smtClean="0"/>
            </a:br>
            <a:r>
              <a:rPr lang="es-EC" sz="2000" b="1" dirty="0" smtClean="0"/>
              <a:t/>
            </a:r>
            <a:br>
              <a:rPr lang="es-EC" sz="2000" b="1" dirty="0" smtClean="0"/>
            </a:br>
            <a:r>
              <a:rPr lang="es-EC" b="1" dirty="0" smtClean="0"/>
              <a:t/>
            </a:r>
            <a:br>
              <a:rPr lang="es-EC" b="1" dirty="0" smtClean="0"/>
            </a:br>
            <a:r>
              <a:rPr lang="es-EC" sz="1600" dirty="0" smtClean="0"/>
              <a:t> </a:t>
            </a:r>
            <a:br>
              <a:rPr lang="es-EC" sz="1600" dirty="0" smtClean="0"/>
            </a:br>
            <a:r>
              <a:rPr lang="es-EC" b="1" dirty="0" smtClean="0"/>
              <a:t/>
            </a:r>
            <a:br>
              <a:rPr lang="es-EC" b="1" dirty="0" smtClean="0"/>
            </a:br>
            <a:endParaRPr lang="es-EC"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2843808" y="764704"/>
            <a:ext cx="3024336" cy="646331"/>
          </a:xfrm>
          <a:prstGeom prst="rect">
            <a:avLst/>
          </a:prstGeom>
          <a:solidFill>
            <a:schemeClr val="bg1">
              <a:lumMod val="85000"/>
            </a:schemeClr>
          </a:solidFill>
          <a:ln>
            <a:solidFill>
              <a:schemeClr val="tx1"/>
            </a:solidFill>
          </a:ln>
        </p:spPr>
        <p:txBody>
          <a:bodyPr wrap="square" rtlCol="0">
            <a:spAutoFit/>
          </a:bodyPr>
          <a:lstStyle/>
          <a:p>
            <a:pPr algn="ctr"/>
            <a:r>
              <a:rPr lang="es-EC" b="1" dirty="0" smtClean="0"/>
              <a:t>MANTENIMIENTO RUTINARIO</a:t>
            </a:r>
            <a:endParaRPr lang="es-EC" b="1" dirty="0"/>
          </a:p>
        </p:txBody>
      </p:sp>
      <p:sp>
        <p:nvSpPr>
          <p:cNvPr id="10" name="9 CuadroTexto"/>
          <p:cNvSpPr txBox="1"/>
          <p:nvPr/>
        </p:nvSpPr>
        <p:spPr>
          <a:xfrm>
            <a:off x="1691680" y="2060848"/>
            <a:ext cx="5832648" cy="646331"/>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Las actividades para el mantenimiento rutinario se encuentran codificadas por el MTOP en las siguientes:</a:t>
            </a:r>
            <a:endParaRPr lang="es-EC" dirty="0"/>
          </a:p>
        </p:txBody>
      </p:sp>
      <p:sp>
        <p:nvSpPr>
          <p:cNvPr id="16" name="15 Flecha abajo"/>
          <p:cNvSpPr/>
          <p:nvPr/>
        </p:nvSpPr>
        <p:spPr>
          <a:xfrm>
            <a:off x="4139952" y="1412776"/>
            <a:ext cx="576064" cy="64807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1619672" y="3212976"/>
            <a:ext cx="5832648" cy="3416320"/>
          </a:xfrm>
          <a:prstGeom prst="rect">
            <a:avLst/>
          </a:prstGeom>
          <a:solidFill>
            <a:schemeClr val="bg1">
              <a:lumMod val="85000"/>
            </a:schemeClr>
          </a:solidFill>
          <a:ln>
            <a:solidFill>
              <a:schemeClr val="tx1"/>
            </a:solidFill>
          </a:ln>
        </p:spPr>
        <p:txBody>
          <a:bodyPr wrap="square" rtlCol="0">
            <a:spAutoFit/>
          </a:bodyPr>
          <a:lstStyle/>
          <a:p>
            <a:pPr lvl="0"/>
            <a:r>
              <a:rPr lang="es-EC" b="1" dirty="0" smtClean="0"/>
              <a:t>ACTIVIDADES DE MANTENIMIENTO RUTINARIO </a:t>
            </a:r>
            <a:endParaRPr lang="es-EC" dirty="0" smtClean="0"/>
          </a:p>
          <a:p>
            <a:pPr lvl="0"/>
            <a:r>
              <a:rPr lang="es-EC" dirty="0" smtClean="0"/>
              <a:t>MR-111.E BACHEO ASFALTICO MENOR </a:t>
            </a:r>
          </a:p>
          <a:p>
            <a:pPr lvl="0"/>
            <a:r>
              <a:rPr lang="es-EC" dirty="0" smtClean="0"/>
              <a:t>MR-112.E SELLADO DE FISURAS SUPERFICIALES </a:t>
            </a:r>
          </a:p>
          <a:p>
            <a:pPr lvl="0"/>
            <a:r>
              <a:rPr lang="es-EC" dirty="0" smtClean="0"/>
              <a:t>MR-113.E BACHEO ASFALTICO MAYOR </a:t>
            </a:r>
          </a:p>
          <a:p>
            <a:pPr lvl="0"/>
            <a:r>
              <a:rPr lang="es-EC" dirty="0" smtClean="0"/>
              <a:t>MR-121.E LIMPIEZA DE CUNETAS Y ENCAUZAMIENTOS </a:t>
            </a:r>
          </a:p>
          <a:p>
            <a:pPr lvl="0"/>
            <a:r>
              <a:rPr lang="es-EC" dirty="0" smtClean="0"/>
              <a:t>MR-123.E LIMPIEZA DE ALCANTARILLAS </a:t>
            </a:r>
          </a:p>
          <a:p>
            <a:pPr lvl="0"/>
            <a:r>
              <a:rPr lang="es-EC" dirty="0" smtClean="0"/>
              <a:t>MR-124.E INSPECCION DE PUENTES </a:t>
            </a:r>
          </a:p>
          <a:p>
            <a:pPr lvl="0"/>
            <a:r>
              <a:rPr lang="es-EC" dirty="0" smtClean="0"/>
              <a:t>MR-131.E ROZA A MANO </a:t>
            </a:r>
          </a:p>
          <a:p>
            <a:pPr lvl="0"/>
            <a:r>
              <a:rPr lang="es-EC" dirty="0" smtClean="0"/>
              <a:t>MR-132.E ROZA A MAQUINA </a:t>
            </a:r>
          </a:p>
          <a:p>
            <a:pPr lvl="0"/>
            <a:r>
              <a:rPr lang="es-EC" dirty="0" smtClean="0"/>
              <a:t>MR-133.E MANTENIMIENTO DE SEÑALES VERTICALES </a:t>
            </a:r>
          </a:p>
          <a:p>
            <a:r>
              <a:rPr lang="es-EC" dirty="0" smtClean="0"/>
              <a:t>MR-134.E MANTENIMIENTO DE SEÑALIZACION HORIZONTAL</a:t>
            </a:r>
            <a:endParaRPr lang="es-EC" dirty="0"/>
          </a:p>
        </p:txBody>
      </p:sp>
      <p:sp>
        <p:nvSpPr>
          <p:cNvPr id="11" name="10 Flecha abajo"/>
          <p:cNvSpPr/>
          <p:nvPr/>
        </p:nvSpPr>
        <p:spPr>
          <a:xfrm>
            <a:off x="4211960" y="2708920"/>
            <a:ext cx="576064" cy="50405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Título"/>
          <p:cNvSpPr>
            <a:spLocks noGrp="1"/>
          </p:cNvSpPr>
          <p:nvPr>
            <p:ph type="title"/>
          </p:nvPr>
        </p:nvSpPr>
        <p:spPr>
          <a:xfrm>
            <a:off x="611560" y="404664"/>
            <a:ext cx="7772400" cy="580926"/>
          </a:xfrm>
        </p:spPr>
        <p:txBody>
          <a:bodyPr>
            <a:normAutofit fontScale="90000"/>
          </a:bodyPr>
          <a:lstStyle/>
          <a:p>
            <a:pPr>
              <a:buFont typeface="Arial" pitchFamily="34" charset="0"/>
              <a:buChar char="•"/>
            </a:pPr>
            <a:r>
              <a:rPr lang="es-EC" sz="3200" dirty="0" smtClean="0"/>
              <a:t> CONCLUSIONES</a:t>
            </a:r>
            <a:endParaRPr lang="es-EC" sz="3200" dirty="0"/>
          </a:p>
        </p:txBody>
      </p:sp>
      <p:sp>
        <p:nvSpPr>
          <p:cNvPr id="13" name="12 CuadroTexto"/>
          <p:cNvSpPr txBox="1"/>
          <p:nvPr/>
        </p:nvSpPr>
        <p:spPr>
          <a:xfrm>
            <a:off x="395536" y="1052736"/>
            <a:ext cx="8280920" cy="5355312"/>
          </a:xfrm>
          <a:prstGeom prst="rect">
            <a:avLst/>
          </a:prstGeom>
          <a:noFill/>
        </p:spPr>
        <p:txBody>
          <a:bodyPr wrap="square" rtlCol="0">
            <a:spAutoFit/>
          </a:bodyPr>
          <a:lstStyle/>
          <a:p>
            <a:pPr lvl="0" algn="just">
              <a:buFont typeface="Wingdings" pitchFamily="2" charset="2"/>
              <a:buChar char="Ø"/>
            </a:pPr>
            <a:r>
              <a:rPr lang="es-EC" dirty="0" smtClean="0"/>
              <a:t>La capa de rodadura es la que soporta directamente el paso del tráfico y los efectos del medio ambiente por tal motivo se produce el desgaste o deterioro de la misma, su duración depende  de los materiales utilizados y de la calidad de construcción.</a:t>
            </a:r>
          </a:p>
          <a:p>
            <a:pPr lvl="0" algn="just"/>
            <a:endParaRPr lang="es-EC" dirty="0" smtClean="0"/>
          </a:p>
          <a:p>
            <a:pPr lvl="0" algn="just">
              <a:buFont typeface="Wingdings" pitchFamily="2" charset="2"/>
              <a:buChar char="Ø"/>
            </a:pPr>
            <a:r>
              <a:rPr lang="es-EC" dirty="0" smtClean="0"/>
              <a:t>El estado superficial de una carretera influye en el confort y en la seguridad de los usuarios e incide en los costos de operación de los vehículos.</a:t>
            </a:r>
          </a:p>
          <a:p>
            <a:pPr algn="just"/>
            <a:endParaRPr lang="es-EC" dirty="0" smtClean="0"/>
          </a:p>
          <a:p>
            <a:pPr lvl="0" algn="just">
              <a:buFont typeface="Wingdings" pitchFamily="2" charset="2"/>
              <a:buChar char="Ø"/>
            </a:pPr>
            <a:r>
              <a:rPr lang="es-EC" dirty="0" smtClean="0"/>
              <a:t>Las características superficiales originales de un pavimento disminuyen con el transcurso del tiempo; se va produciendo el pulimento de los agregados modificándose sensiblemente la </a:t>
            </a:r>
            <a:r>
              <a:rPr lang="es-EC" dirty="0" err="1" smtClean="0"/>
              <a:t>macrotextura</a:t>
            </a:r>
            <a:r>
              <a:rPr lang="es-EC" dirty="0" smtClean="0"/>
              <a:t>.  </a:t>
            </a:r>
          </a:p>
          <a:p>
            <a:pPr algn="just"/>
            <a:endParaRPr lang="es-EC" dirty="0" smtClean="0"/>
          </a:p>
          <a:p>
            <a:pPr lvl="0" algn="just">
              <a:buFont typeface="Wingdings" pitchFamily="2" charset="2"/>
              <a:buChar char="Ø"/>
            </a:pPr>
            <a:r>
              <a:rPr lang="es-EC" dirty="0" smtClean="0"/>
              <a:t>El valor de la </a:t>
            </a:r>
            <a:r>
              <a:rPr lang="es-EC" dirty="0" err="1" smtClean="0"/>
              <a:t>macrotextura</a:t>
            </a:r>
            <a:r>
              <a:rPr lang="es-EC" dirty="0" smtClean="0"/>
              <a:t> depende del grado del desgaste que tenga la capa superficial del pavimento, es decir si es más rugosa serán valores altos y si es lisa valores bajos.</a:t>
            </a:r>
          </a:p>
          <a:p>
            <a:pPr algn="just"/>
            <a:endParaRPr lang="es-EC" dirty="0" smtClean="0"/>
          </a:p>
          <a:p>
            <a:pPr lvl="0" algn="just">
              <a:buFont typeface="Wingdings" pitchFamily="2" charset="2"/>
              <a:buChar char="Ø"/>
            </a:pPr>
            <a:r>
              <a:rPr lang="es-EC" dirty="0" smtClean="0"/>
              <a:t>La medición de la </a:t>
            </a:r>
            <a:r>
              <a:rPr lang="es-EC" dirty="0" err="1" smtClean="0"/>
              <a:t>macrotextura</a:t>
            </a:r>
            <a:r>
              <a:rPr lang="es-EC" dirty="0" smtClean="0"/>
              <a:t> sirve como un importante parámetro de control de calidad en construcciones viales nuevas, para carreteras en operación, la medición es una herramienta vital para evaluar el comportamiento superficial de un tramo a través del tiempo y permite fijar niveles de alerta para proceder a una revisión de daños o para programar los mantenimientos correspondientes. </a:t>
            </a:r>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Título"/>
          <p:cNvSpPr>
            <a:spLocks noGrp="1"/>
          </p:cNvSpPr>
          <p:nvPr>
            <p:ph type="title"/>
          </p:nvPr>
        </p:nvSpPr>
        <p:spPr>
          <a:xfrm>
            <a:off x="539552" y="188640"/>
            <a:ext cx="7772400" cy="580926"/>
          </a:xfrm>
        </p:spPr>
        <p:txBody>
          <a:bodyPr>
            <a:normAutofit fontScale="90000"/>
          </a:bodyPr>
          <a:lstStyle/>
          <a:p>
            <a:pPr>
              <a:buFont typeface="Arial" pitchFamily="34" charset="0"/>
              <a:buChar char="•"/>
            </a:pPr>
            <a:r>
              <a:rPr lang="es-EC" sz="3200" dirty="0" smtClean="0"/>
              <a:t> CONCLUSIONES</a:t>
            </a:r>
            <a:endParaRPr lang="es-EC" sz="3200" dirty="0"/>
          </a:p>
        </p:txBody>
      </p:sp>
      <p:sp>
        <p:nvSpPr>
          <p:cNvPr id="13" name="12 CuadroTexto"/>
          <p:cNvSpPr txBox="1"/>
          <p:nvPr/>
        </p:nvSpPr>
        <p:spPr>
          <a:xfrm>
            <a:off x="251520" y="620688"/>
            <a:ext cx="8712968" cy="5909310"/>
          </a:xfrm>
          <a:prstGeom prst="rect">
            <a:avLst/>
          </a:prstGeom>
          <a:noFill/>
        </p:spPr>
        <p:txBody>
          <a:bodyPr wrap="square" rtlCol="0">
            <a:spAutoFit/>
          </a:bodyPr>
          <a:lstStyle/>
          <a:p>
            <a:pPr lvl="0" algn="just">
              <a:buFont typeface="Wingdings" pitchFamily="2" charset="2"/>
              <a:buChar char="Ø"/>
            </a:pPr>
            <a:r>
              <a:rPr lang="es-EC" dirty="0" smtClean="0"/>
              <a:t>El uso del </a:t>
            </a:r>
            <a:r>
              <a:rPr lang="es-EC" dirty="0" err="1" smtClean="0"/>
              <a:t>perfilómetro</a:t>
            </a:r>
            <a:r>
              <a:rPr lang="es-EC" dirty="0" smtClean="0"/>
              <a:t> para determinar el MPD es importante ya que se obtienen medidas continuas en todo el tramo, en cambio para determinar el MTD mediante el ensayo de la Mancha de Arena solo se escogen puntos representativos.</a:t>
            </a:r>
          </a:p>
          <a:p>
            <a:pPr algn="just"/>
            <a:r>
              <a:rPr lang="es-EC" dirty="0" smtClean="0"/>
              <a:t> </a:t>
            </a:r>
          </a:p>
          <a:p>
            <a:pPr lvl="0" algn="just">
              <a:buFont typeface="Wingdings" pitchFamily="2" charset="2"/>
              <a:buChar char="Ø"/>
            </a:pPr>
            <a:r>
              <a:rPr lang="es-EC" dirty="0" smtClean="0"/>
              <a:t>Los valores de MPD y MTD difieren debido al tamaño finito de granos usados en el ensayo de la mancha de arena y porque el MPD se deriva de un perfil bidimensional en lugar de una superficie tridimensional. Por consiguiente, una ecuación de la transformación debe usarse para relacionarlos.</a:t>
            </a:r>
          </a:p>
          <a:p>
            <a:pPr algn="just"/>
            <a:r>
              <a:rPr lang="es-EC" dirty="0" smtClean="0"/>
              <a:t> </a:t>
            </a:r>
          </a:p>
          <a:p>
            <a:pPr lvl="0" algn="just">
              <a:buFont typeface="Wingdings" pitchFamily="2" charset="2"/>
              <a:buChar char="Ø"/>
            </a:pPr>
            <a:r>
              <a:rPr lang="es-EC" dirty="0" smtClean="0"/>
              <a:t>Los resultados del ensayo de la Mancha de Arena  tienen un coeficiente de variabilidad menor al 11 %, lo que significa que los mismos no se encuentran muy dispersos y mantienen una tendencia.</a:t>
            </a:r>
          </a:p>
          <a:p>
            <a:pPr algn="just"/>
            <a:r>
              <a:rPr lang="es-EC" dirty="0" smtClean="0"/>
              <a:t> </a:t>
            </a:r>
          </a:p>
          <a:p>
            <a:pPr lvl="0" algn="just">
              <a:buFont typeface="Wingdings" pitchFamily="2" charset="2"/>
              <a:buChar char="Ø"/>
            </a:pPr>
            <a:r>
              <a:rPr lang="es-EC" dirty="0" smtClean="0"/>
              <a:t>El promedio de </a:t>
            </a:r>
            <a:r>
              <a:rPr lang="es-EC" dirty="0" err="1" smtClean="0"/>
              <a:t>macrotextura</a:t>
            </a:r>
            <a:r>
              <a:rPr lang="es-EC" dirty="0" smtClean="0"/>
              <a:t> de toda la calzada entre las abscisas 94+800 al 102+00 es de 0.28 en la medición realizada en el mayo del 2015, mientras que en la medición de noviembre 2015 es de 0.30, entre las abscisas 102+000 – 105+800 es de 0.68 en mayo y 0.69 en noviembre, ésta variación se debe por la colocación de un </a:t>
            </a:r>
            <a:r>
              <a:rPr lang="es-EC" dirty="0" err="1" smtClean="0"/>
              <a:t>micropavimento</a:t>
            </a:r>
            <a:r>
              <a:rPr lang="es-EC" dirty="0" smtClean="0"/>
              <a:t> en el tramo Km 102.0 – 105.8 del tramo Yambo – Ambato.</a:t>
            </a:r>
          </a:p>
          <a:p>
            <a:pPr algn="just"/>
            <a:r>
              <a:rPr lang="es-EC" dirty="0" smtClean="0"/>
              <a:t> </a:t>
            </a:r>
          </a:p>
          <a:p>
            <a:pPr lvl="0" algn="just">
              <a:buFont typeface="Wingdings" pitchFamily="2" charset="2"/>
              <a:buChar char="Ø"/>
            </a:pPr>
            <a:r>
              <a:rPr lang="es-EC" dirty="0" smtClean="0"/>
              <a:t>De los resultados del PCI se tiene que el 58,17 % de toda el área del tramo Yambo- Ambato se encuentra con fisuras principalmente en bloque y piel de cocodrilo.  El promedio  del índice de condición (PCI) en la calzada derecha es 37 y en la calzada izquierda es de 39, por lo que se considera que se debe intervenir mediante la colocación de un </a:t>
            </a:r>
            <a:r>
              <a:rPr lang="es-EC" dirty="0" err="1" smtClean="0"/>
              <a:t>micropavimento</a:t>
            </a:r>
            <a:r>
              <a:rPr lang="es-EC" dirty="0" smtClean="0"/>
              <a:t>  para que éste valor suba considerablemente.</a:t>
            </a: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3" name="Rectangle 3"/>
          <p:cNvSpPr>
            <a:spLocks noChangeArrowheads="1"/>
          </p:cNvSpPr>
          <p:nvPr/>
        </p:nvSpPr>
        <p:spPr bwMode="auto">
          <a:xfrm>
            <a:off x="0" y="819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Título"/>
          <p:cNvSpPr>
            <a:spLocks noGrp="1"/>
          </p:cNvSpPr>
          <p:nvPr>
            <p:ph type="title"/>
          </p:nvPr>
        </p:nvSpPr>
        <p:spPr>
          <a:xfrm>
            <a:off x="539552" y="188640"/>
            <a:ext cx="7772400" cy="580926"/>
          </a:xfrm>
        </p:spPr>
        <p:txBody>
          <a:bodyPr>
            <a:normAutofit fontScale="90000"/>
          </a:bodyPr>
          <a:lstStyle/>
          <a:p>
            <a:pPr>
              <a:buFont typeface="Arial" pitchFamily="34" charset="0"/>
              <a:buChar char="•"/>
            </a:pPr>
            <a:r>
              <a:rPr lang="es-EC" sz="3200" dirty="0" smtClean="0"/>
              <a:t>RECOMENDACIONES</a:t>
            </a:r>
            <a:endParaRPr lang="es-EC" sz="3200" dirty="0"/>
          </a:p>
        </p:txBody>
      </p:sp>
      <p:sp>
        <p:nvSpPr>
          <p:cNvPr id="13" name="12 CuadroTexto"/>
          <p:cNvSpPr txBox="1"/>
          <p:nvPr/>
        </p:nvSpPr>
        <p:spPr>
          <a:xfrm>
            <a:off x="251520" y="764704"/>
            <a:ext cx="8712968" cy="5909310"/>
          </a:xfrm>
          <a:prstGeom prst="rect">
            <a:avLst/>
          </a:prstGeom>
          <a:noFill/>
        </p:spPr>
        <p:txBody>
          <a:bodyPr wrap="square" rtlCol="0">
            <a:spAutoFit/>
          </a:bodyPr>
          <a:lstStyle/>
          <a:p>
            <a:pPr lvl="0" algn="just">
              <a:buFont typeface="Wingdings" pitchFamily="2" charset="2"/>
              <a:buChar char="Ø"/>
            </a:pPr>
            <a:r>
              <a:rPr lang="es-EC" dirty="0" smtClean="0"/>
              <a:t>Es importante evaluar las condiciones superficiales, mediante el monitoreo periódico y permanente de las autopistas y de la red de las carreteras, con los equipos y métodos adecuados. </a:t>
            </a:r>
          </a:p>
          <a:p>
            <a:pPr algn="just"/>
            <a:r>
              <a:rPr lang="es-EC" dirty="0" smtClean="0"/>
              <a:t> </a:t>
            </a:r>
          </a:p>
          <a:p>
            <a:pPr lvl="0" algn="just">
              <a:buFont typeface="Wingdings" pitchFamily="2" charset="2"/>
              <a:buChar char="Ø"/>
            </a:pPr>
            <a:r>
              <a:rPr lang="es-EC" dirty="0" smtClean="0"/>
              <a:t>La capa de rodadura de un pavimento debe tener un mantenimiento adecuado, para que se encuentre en condiciones aceptables de circulación durante la vida útil de la carretera.</a:t>
            </a:r>
          </a:p>
          <a:p>
            <a:pPr algn="just"/>
            <a:r>
              <a:rPr lang="es-EC" dirty="0" smtClean="0"/>
              <a:t> </a:t>
            </a:r>
          </a:p>
          <a:p>
            <a:pPr lvl="0" algn="just">
              <a:buFont typeface="Wingdings" pitchFamily="2" charset="2"/>
              <a:buChar char="Ø"/>
            </a:pPr>
            <a:r>
              <a:rPr lang="es-EC" dirty="0" smtClean="0"/>
              <a:t>Una vez realizado el tratamiento correspondiente sobre la superficie del pavimento es recomendable realizar mediciones de la </a:t>
            </a:r>
            <a:r>
              <a:rPr lang="es-EC" dirty="0" err="1" smtClean="0"/>
              <a:t>macrotextura</a:t>
            </a:r>
            <a:r>
              <a:rPr lang="es-EC" dirty="0" smtClean="0"/>
              <a:t> cada año y así tener un mejor control para futuras intervenciones.</a:t>
            </a:r>
          </a:p>
          <a:p>
            <a:pPr algn="just"/>
            <a:r>
              <a:rPr lang="es-EC" dirty="0" smtClean="0"/>
              <a:t> </a:t>
            </a:r>
          </a:p>
          <a:p>
            <a:pPr lvl="0" algn="just">
              <a:buFont typeface="Wingdings" pitchFamily="2" charset="2"/>
              <a:buChar char="Ø"/>
            </a:pPr>
            <a:r>
              <a:rPr lang="es-EC" dirty="0" smtClean="0"/>
              <a:t>La macro textura incumple el valor de ser a mayor a 0.5,  en toda la longitud medida y en los dos carriles de circulación. La recomendación para recuperar este indicador es la colocación de una capa de  </a:t>
            </a:r>
            <a:r>
              <a:rPr lang="es-EC" dirty="0" err="1" smtClean="0"/>
              <a:t>micropavimento</a:t>
            </a:r>
            <a:r>
              <a:rPr lang="es-EC" dirty="0" smtClean="0"/>
              <a:t>. </a:t>
            </a:r>
          </a:p>
          <a:p>
            <a:pPr algn="just"/>
            <a:r>
              <a:rPr lang="es-EC" dirty="0" smtClean="0"/>
              <a:t> </a:t>
            </a:r>
          </a:p>
          <a:p>
            <a:pPr lvl="0" algn="just">
              <a:buFont typeface="Wingdings" pitchFamily="2" charset="2"/>
              <a:buChar char="Ø"/>
            </a:pPr>
            <a:r>
              <a:rPr lang="es-EC" dirty="0" smtClean="0"/>
              <a:t>De acuerdo al grado de </a:t>
            </a:r>
            <a:r>
              <a:rPr lang="es-EC" dirty="0" err="1" smtClean="0"/>
              <a:t>fisuramiento</a:t>
            </a:r>
            <a:r>
              <a:rPr lang="es-EC" dirty="0" smtClean="0"/>
              <a:t> obtenido de la evaluación del  PCI, se debe realizar un estudio detallado de la estructura del pavimento para saber las condiciones de cada una de las capas de la misma.</a:t>
            </a:r>
          </a:p>
          <a:p>
            <a:r>
              <a:rPr lang="es-EC" dirty="0" smtClean="0"/>
              <a:t> </a:t>
            </a:r>
          </a:p>
          <a:p>
            <a:r>
              <a:rPr lang="es-EC" dirty="0" smtClean="0"/>
              <a:t> </a:t>
            </a:r>
          </a:p>
          <a:p>
            <a:r>
              <a:rPr lang="es-EC" dirty="0" smtClean="0"/>
              <a:t> </a:t>
            </a:r>
          </a:p>
          <a:p>
            <a:pPr lvl="0" algn="just">
              <a:buFont typeface="Wingdings" pitchFamily="2" charset="2"/>
              <a:buChar char="Ø"/>
            </a:pPr>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2411760" y="2852936"/>
          <a:ext cx="4680520" cy="685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2267744" y="2420888"/>
            <a:ext cx="3312368" cy="923330"/>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Mantener los pavimentos con un nivel se servicio adecuado para la trasportación</a:t>
            </a:r>
            <a:endParaRPr lang="es-EC" dirty="0"/>
          </a:p>
        </p:txBody>
      </p:sp>
      <p:sp>
        <p:nvSpPr>
          <p:cNvPr id="18" name="1 Título"/>
          <p:cNvSpPr>
            <a:spLocks noGrp="1"/>
          </p:cNvSpPr>
          <p:nvPr>
            <p:ph type="title"/>
          </p:nvPr>
        </p:nvSpPr>
        <p:spPr>
          <a:xfrm>
            <a:off x="1475656" y="908720"/>
            <a:ext cx="5904656" cy="1224136"/>
          </a:xfrm>
        </p:spPr>
        <p:txBody>
          <a:bodyPr>
            <a:normAutofit fontScale="90000"/>
          </a:bodyPr>
          <a:lstStyle/>
          <a:p>
            <a:pPr algn="ctr"/>
            <a:r>
              <a:rPr lang="es-EC" b="1" dirty="0" smtClean="0"/>
              <a:t>JUSTIFICACIÓN E IMPORTANCIA</a:t>
            </a:r>
            <a:endParaRPr lang="es-EC" dirty="0"/>
          </a:p>
        </p:txBody>
      </p:sp>
      <p:sp>
        <p:nvSpPr>
          <p:cNvPr id="20" name="19 Flecha curvada hacia la derecha"/>
          <p:cNvSpPr/>
          <p:nvPr/>
        </p:nvSpPr>
        <p:spPr>
          <a:xfrm>
            <a:off x="971600" y="2780928"/>
            <a:ext cx="1296144" cy="23762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1" name="20 CuadroTexto"/>
          <p:cNvSpPr txBox="1"/>
          <p:nvPr/>
        </p:nvSpPr>
        <p:spPr>
          <a:xfrm>
            <a:off x="2267744" y="4149080"/>
            <a:ext cx="3312368" cy="1754326"/>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En las últimas décadas, se han integrado al medio, equipos de medición laser que pueden registrar datos en forma continua y así obtener información más detallada de la textura en los pavimentos</a:t>
            </a:r>
            <a:endParaRPr lang="es-EC" dirty="0"/>
          </a:p>
        </p:txBody>
      </p:sp>
      <p:pic>
        <p:nvPicPr>
          <p:cNvPr id="74755" name="Picture 3"/>
          <p:cNvPicPr>
            <a:picLocks noChangeAspect="1" noChangeArrowheads="1"/>
          </p:cNvPicPr>
          <p:nvPr/>
        </p:nvPicPr>
        <p:blipFill>
          <a:blip r:embed="rId2" cstate="print"/>
          <a:srcRect/>
          <a:stretch>
            <a:fillRect/>
          </a:stretch>
        </p:blipFill>
        <p:spPr bwMode="auto">
          <a:xfrm>
            <a:off x="6012160" y="3429000"/>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2555776" y="2060848"/>
            <a:ext cx="4752528" cy="1200329"/>
          </a:xfrm>
          <a:prstGeom prst="rect">
            <a:avLst/>
          </a:prstGeom>
          <a:solidFill>
            <a:schemeClr val="bg1">
              <a:lumMod val="85000"/>
            </a:schemeClr>
          </a:solidFill>
          <a:ln>
            <a:solidFill>
              <a:schemeClr val="tx1"/>
            </a:solidFill>
          </a:ln>
        </p:spPr>
        <p:txBody>
          <a:bodyPr wrap="square" rtlCol="0">
            <a:spAutoFit/>
          </a:bodyPr>
          <a:lstStyle/>
          <a:p>
            <a:pPr algn="ctr"/>
            <a:r>
              <a:rPr lang="es-EC" dirty="0" smtClean="0"/>
              <a:t>La </a:t>
            </a:r>
            <a:r>
              <a:rPr lang="es-EC" dirty="0" err="1" smtClean="0"/>
              <a:t>macrotextura</a:t>
            </a:r>
            <a:r>
              <a:rPr lang="es-EC" dirty="0" smtClean="0"/>
              <a:t> es el relieve de la capa de rodamiento y depende de la composición de la mezcla, riego o lechada asfáltica o del tratamiento que tenga la  superficie </a:t>
            </a:r>
            <a:endParaRPr lang="es-EC" dirty="0"/>
          </a:p>
        </p:txBody>
      </p:sp>
      <p:sp>
        <p:nvSpPr>
          <p:cNvPr id="18" name="1 Título"/>
          <p:cNvSpPr>
            <a:spLocks noGrp="1"/>
          </p:cNvSpPr>
          <p:nvPr>
            <p:ph type="title"/>
          </p:nvPr>
        </p:nvSpPr>
        <p:spPr>
          <a:xfrm>
            <a:off x="2051720" y="404664"/>
            <a:ext cx="5904656" cy="1224136"/>
          </a:xfrm>
        </p:spPr>
        <p:txBody>
          <a:bodyPr>
            <a:normAutofit/>
          </a:bodyPr>
          <a:lstStyle/>
          <a:p>
            <a:pPr algn="ctr"/>
            <a:r>
              <a:rPr lang="es-EC" b="1" dirty="0" smtClean="0"/>
              <a:t>GENERALIDADES</a:t>
            </a:r>
            <a:endParaRPr lang="es-EC" dirty="0"/>
          </a:p>
        </p:txBody>
      </p:sp>
      <p:pic>
        <p:nvPicPr>
          <p:cNvPr id="7" name="6 Imagen"/>
          <p:cNvPicPr/>
          <p:nvPr/>
        </p:nvPicPr>
        <p:blipFill>
          <a:blip r:embed="rId2" cstate="print"/>
          <a:srcRect/>
          <a:stretch>
            <a:fillRect/>
          </a:stretch>
        </p:blipFill>
        <p:spPr bwMode="auto">
          <a:xfrm>
            <a:off x="2627784" y="4005064"/>
            <a:ext cx="4464496" cy="2376264"/>
          </a:xfrm>
          <a:prstGeom prst="rect">
            <a:avLst/>
          </a:prstGeom>
          <a:noFill/>
          <a:ln w="9525">
            <a:noFill/>
            <a:miter lim="800000"/>
            <a:headEnd/>
            <a:tailEnd/>
          </a:ln>
        </p:spPr>
      </p:pic>
      <p:sp>
        <p:nvSpPr>
          <p:cNvPr id="8" name="7 Flecha curvada hacia la derecha"/>
          <p:cNvSpPr/>
          <p:nvPr/>
        </p:nvSpPr>
        <p:spPr>
          <a:xfrm>
            <a:off x="1331640" y="2780928"/>
            <a:ext cx="1224136" cy="2952328"/>
          </a:xfrm>
          <a:prstGeom prst="curvedRightArrow">
            <a:avLst>
              <a:gd name="adj1" fmla="val 25000"/>
              <a:gd name="adj2" fmla="val 59552"/>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4572000" y="1556792"/>
            <a:ext cx="4248472" cy="2308324"/>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La </a:t>
            </a:r>
            <a:r>
              <a:rPr lang="es-EC" dirty="0" err="1" smtClean="0"/>
              <a:t>macrotextura</a:t>
            </a:r>
            <a:r>
              <a:rPr lang="es-EC" dirty="0" smtClean="0"/>
              <a:t> es necesaria para una adecuada resistencia al deslizamiento a velocidad media y elevada (más de 60 Km/h), además la </a:t>
            </a:r>
            <a:r>
              <a:rPr lang="es-EC" dirty="0" err="1" smtClean="0"/>
              <a:t>macrotextura</a:t>
            </a:r>
            <a:r>
              <a:rPr lang="es-EC" dirty="0" smtClean="0"/>
              <a:t> tiene una pequeña influencia en el consumo de combustible al aumentar la resistencia al rodamiento, pero puede estar compensada por una ligera disminución de la velocidad de circulación.</a:t>
            </a:r>
            <a:endParaRPr lang="es-EC" dirty="0"/>
          </a:p>
        </p:txBody>
      </p:sp>
      <p:sp>
        <p:nvSpPr>
          <p:cNvPr id="18" name="1 Título"/>
          <p:cNvSpPr>
            <a:spLocks noGrp="1"/>
          </p:cNvSpPr>
          <p:nvPr>
            <p:ph type="title"/>
          </p:nvPr>
        </p:nvSpPr>
        <p:spPr>
          <a:xfrm>
            <a:off x="755576" y="0"/>
            <a:ext cx="6696744" cy="1584176"/>
          </a:xfrm>
        </p:spPr>
        <p:txBody>
          <a:bodyPr>
            <a:noAutofit/>
          </a:bodyPr>
          <a:lstStyle/>
          <a:p>
            <a:pPr marL="1143000" lvl="2" indent="-228600" algn="ctr">
              <a:lnSpc>
                <a:spcPct val="150000"/>
              </a:lnSpc>
              <a:spcBef>
                <a:spcPts val="2400"/>
              </a:spcBef>
              <a:spcAft>
                <a:spcPts val="0"/>
              </a:spcAft>
            </a:pPr>
            <a:r>
              <a:rPr lang="es-EC" sz="2800" kern="0" dirty="0" smtClean="0">
                <a:latin typeface="+mj-lt"/>
                <a:ea typeface="Times New Roman"/>
                <a:cs typeface="Times New Roman"/>
              </a:rPr>
              <a:t>IMPORTANCIA DE LA MACROTEXTURA EN LAS VÍAS</a:t>
            </a:r>
            <a:endParaRPr lang="es-EC" sz="2800" kern="0" dirty="0">
              <a:latin typeface="+mj-lt"/>
              <a:ea typeface="Times New Roman"/>
              <a:cs typeface="Times New Roman"/>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636912"/>
            <a:ext cx="3759353" cy="3744416"/>
          </a:xfrm>
          <a:prstGeom prst="rect">
            <a:avLst/>
          </a:prstGeom>
          <a:noFill/>
          <a:ln>
            <a:noFill/>
          </a:ln>
        </p:spPr>
      </p:pic>
      <p:sp>
        <p:nvSpPr>
          <p:cNvPr id="12" name="11 Flecha curvada hacia la izquierda"/>
          <p:cNvSpPr/>
          <p:nvPr/>
        </p:nvSpPr>
        <p:spPr>
          <a:xfrm>
            <a:off x="4572000" y="3789040"/>
            <a:ext cx="1656184" cy="2520280"/>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323528" y="3284984"/>
            <a:ext cx="4248472" cy="1754326"/>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Procedimientos basados en la determinación de un volumen asociado a un área y a la respectiva altura. La altura en este volumen corresponde a la profundidad media de la textura. A este grupo de técnicas pertenece el ensayo de la mancha de arena.</a:t>
            </a:r>
            <a:endParaRPr lang="es-EC" dirty="0"/>
          </a:p>
        </p:txBody>
      </p:sp>
      <p:sp>
        <p:nvSpPr>
          <p:cNvPr id="18" name="1 Título"/>
          <p:cNvSpPr>
            <a:spLocks noGrp="1"/>
          </p:cNvSpPr>
          <p:nvPr>
            <p:ph type="title"/>
          </p:nvPr>
        </p:nvSpPr>
        <p:spPr>
          <a:xfrm>
            <a:off x="1475656" y="260648"/>
            <a:ext cx="6696744" cy="1584176"/>
          </a:xfrm>
        </p:spPr>
        <p:txBody>
          <a:bodyPr>
            <a:noAutofit/>
          </a:bodyPr>
          <a:lstStyle/>
          <a:p>
            <a:pPr lvl="2" algn="ctr"/>
            <a:r>
              <a:rPr lang="es-EC" sz="2800" dirty="0" smtClean="0"/>
              <a:t>ENSAYOS PARA EVALUAR LA MACROTEXTURA DEL PAVIMENTO</a:t>
            </a:r>
            <a:endParaRPr lang="es-EC" sz="2800" dirty="0"/>
          </a:p>
        </p:txBody>
      </p:sp>
      <p:sp>
        <p:nvSpPr>
          <p:cNvPr id="7" name="6 CuadroTexto"/>
          <p:cNvSpPr txBox="1"/>
          <p:nvPr/>
        </p:nvSpPr>
        <p:spPr>
          <a:xfrm>
            <a:off x="4932040" y="3501008"/>
            <a:ext cx="4032448" cy="1477328"/>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Procedimientos basados en la determinación de la geometría del perfil o la superficie. Entre estos figuran el Circular </a:t>
            </a:r>
            <a:r>
              <a:rPr lang="es-EC" dirty="0" err="1" smtClean="0"/>
              <a:t>Track</a:t>
            </a:r>
            <a:r>
              <a:rPr lang="es-EC" dirty="0" smtClean="0"/>
              <a:t> Meter (</a:t>
            </a:r>
            <a:r>
              <a:rPr lang="es-EC" dirty="0" err="1" smtClean="0"/>
              <a:t>CTmeter</a:t>
            </a:r>
            <a:r>
              <a:rPr lang="es-EC" dirty="0" smtClean="0"/>
              <a:t>), el Laser </a:t>
            </a:r>
            <a:r>
              <a:rPr lang="es-EC" dirty="0" err="1" smtClean="0"/>
              <a:t>Texture</a:t>
            </a:r>
            <a:r>
              <a:rPr lang="es-EC" dirty="0" smtClean="0"/>
              <a:t> Scanner (LTS), y los </a:t>
            </a:r>
            <a:r>
              <a:rPr lang="es-EC" dirty="0" err="1" smtClean="0"/>
              <a:t>perfilómetros</a:t>
            </a:r>
            <a:r>
              <a:rPr lang="es-EC" dirty="0" smtClean="0"/>
              <a:t> láser de alta velocidad. </a:t>
            </a:r>
            <a:endParaRPr lang="es-EC" dirty="0"/>
          </a:p>
        </p:txBody>
      </p:sp>
      <p:sp>
        <p:nvSpPr>
          <p:cNvPr id="9" name="8 CuadroTexto"/>
          <p:cNvSpPr txBox="1"/>
          <p:nvPr/>
        </p:nvSpPr>
        <p:spPr>
          <a:xfrm>
            <a:off x="899592" y="2132856"/>
            <a:ext cx="316835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dirty="0" smtClean="0"/>
              <a:t>MÉTODOS VOLUMÉTRICOS</a:t>
            </a:r>
            <a:endParaRPr lang="es-EC" dirty="0"/>
          </a:p>
        </p:txBody>
      </p:sp>
      <p:sp>
        <p:nvSpPr>
          <p:cNvPr id="10" name="9 CuadroTexto"/>
          <p:cNvSpPr txBox="1"/>
          <p:nvPr/>
        </p:nvSpPr>
        <p:spPr>
          <a:xfrm>
            <a:off x="5292080" y="2348880"/>
            <a:ext cx="31683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dirty="0" smtClean="0">
                <a:solidFill>
                  <a:sysClr val="windowText" lastClr="000000"/>
                </a:solidFill>
              </a:rPr>
              <a:t>TÉCNICAS PERFILOMÉTRICAS</a:t>
            </a:r>
            <a:endParaRPr lang="es-EC" dirty="0">
              <a:solidFill>
                <a:sysClr val="windowText" lastClr="000000"/>
              </a:solidFill>
            </a:endParaRPr>
          </a:p>
        </p:txBody>
      </p:sp>
      <p:sp>
        <p:nvSpPr>
          <p:cNvPr id="13" name="12 Flecha abajo"/>
          <p:cNvSpPr/>
          <p:nvPr/>
        </p:nvSpPr>
        <p:spPr>
          <a:xfrm>
            <a:off x="2051720" y="2564904"/>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bajo"/>
          <p:cNvSpPr/>
          <p:nvPr/>
        </p:nvSpPr>
        <p:spPr>
          <a:xfrm>
            <a:off x="6516216" y="2780928"/>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0354" name="AutoShape 2" descr="Resultado de imagen para MANCHA DE ARE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0355" name="Picture 3"/>
          <p:cNvPicPr>
            <a:picLocks noChangeAspect="1" noChangeArrowheads="1"/>
          </p:cNvPicPr>
          <p:nvPr/>
        </p:nvPicPr>
        <p:blipFill>
          <a:blip r:embed="rId2" cstate="print"/>
          <a:srcRect/>
          <a:stretch>
            <a:fillRect/>
          </a:stretch>
        </p:blipFill>
        <p:spPr bwMode="auto">
          <a:xfrm>
            <a:off x="1187624" y="5229200"/>
            <a:ext cx="2376264" cy="1222296"/>
          </a:xfrm>
          <a:prstGeom prst="rect">
            <a:avLst/>
          </a:prstGeom>
          <a:noFill/>
          <a:ln w="9525">
            <a:noFill/>
            <a:miter lim="800000"/>
            <a:headEnd/>
            <a:tailEnd/>
          </a:ln>
        </p:spPr>
      </p:pic>
      <p:pic>
        <p:nvPicPr>
          <p:cNvPr id="100356" name="Picture 4"/>
          <p:cNvPicPr>
            <a:picLocks noChangeAspect="1" noChangeArrowheads="1"/>
          </p:cNvPicPr>
          <p:nvPr/>
        </p:nvPicPr>
        <p:blipFill>
          <a:blip r:embed="rId3" cstate="print"/>
          <a:srcRect/>
          <a:stretch>
            <a:fillRect/>
          </a:stretch>
        </p:blipFill>
        <p:spPr bwMode="auto">
          <a:xfrm>
            <a:off x="5796136" y="5157192"/>
            <a:ext cx="2016224" cy="14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323528" y="3284984"/>
            <a:ext cx="4248472" cy="3139321"/>
          </a:xfrm>
          <a:prstGeom prst="rect">
            <a:avLst/>
          </a:prstGeom>
          <a:solidFill>
            <a:schemeClr val="bg1">
              <a:lumMod val="85000"/>
            </a:schemeClr>
          </a:solidFill>
          <a:ln>
            <a:solidFill>
              <a:schemeClr val="tx1"/>
            </a:solidFill>
          </a:ln>
        </p:spPr>
        <p:txBody>
          <a:bodyPr wrap="square" rtlCol="0">
            <a:spAutoFit/>
          </a:bodyPr>
          <a:lstStyle/>
          <a:p>
            <a:pPr algn="just"/>
            <a:r>
              <a:rPr lang="es-EC" dirty="0" smtClean="0"/>
              <a:t>Conocido con el nombre del método del círculo de arena, sirve para determinar medidas puntuales de la </a:t>
            </a:r>
            <a:r>
              <a:rPr lang="es-EC" dirty="0" err="1" smtClean="0"/>
              <a:t>macrotextura</a:t>
            </a:r>
            <a:r>
              <a:rPr lang="es-EC" dirty="0" smtClean="0"/>
              <a:t>. El procedimiento consiste en extender sobre la superficie de un pavimento un volumen determinado (50 cm3) de arena fina uniforme (Arena de </a:t>
            </a:r>
            <a:r>
              <a:rPr lang="es-EC" dirty="0" err="1" smtClean="0"/>
              <a:t>Otawa</a:t>
            </a:r>
            <a:r>
              <a:rPr lang="es-EC" dirty="0" smtClean="0"/>
              <a:t> que pasa por el tamiz Nº 60 y retenida en el Nº80 según la norma ASTM E965-15), de manera que cubra todas las irregularidades de la superficie, quedando enrasada la arena con los picos más salientes</a:t>
            </a:r>
            <a:endParaRPr lang="es-EC" dirty="0"/>
          </a:p>
        </p:txBody>
      </p:sp>
      <p:sp>
        <p:nvSpPr>
          <p:cNvPr id="18" name="1 Título"/>
          <p:cNvSpPr>
            <a:spLocks noGrp="1"/>
          </p:cNvSpPr>
          <p:nvPr>
            <p:ph type="title"/>
          </p:nvPr>
        </p:nvSpPr>
        <p:spPr>
          <a:xfrm>
            <a:off x="1475656" y="836712"/>
            <a:ext cx="6696744" cy="648072"/>
          </a:xfrm>
        </p:spPr>
        <p:txBody>
          <a:bodyPr>
            <a:noAutofit/>
          </a:bodyPr>
          <a:lstStyle/>
          <a:p>
            <a:pPr lvl="2" algn="ctr"/>
            <a:r>
              <a:rPr lang="es-EC" sz="2800" dirty="0" smtClean="0"/>
              <a:t>MÉTODO VOLUMÉTRICO</a:t>
            </a:r>
            <a:endParaRPr lang="es-EC" sz="2800" dirty="0"/>
          </a:p>
        </p:txBody>
      </p:sp>
      <p:sp>
        <p:nvSpPr>
          <p:cNvPr id="9" name="8 CuadroTexto"/>
          <p:cNvSpPr txBox="1"/>
          <p:nvPr/>
        </p:nvSpPr>
        <p:spPr>
          <a:xfrm>
            <a:off x="899592" y="2132856"/>
            <a:ext cx="3168352"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dirty="0" smtClean="0"/>
              <a:t>MANCHA DE ARENA</a:t>
            </a:r>
            <a:endParaRPr lang="es-EC" dirty="0"/>
          </a:p>
        </p:txBody>
      </p:sp>
      <p:sp>
        <p:nvSpPr>
          <p:cNvPr id="13" name="12 Flecha abajo"/>
          <p:cNvSpPr/>
          <p:nvPr/>
        </p:nvSpPr>
        <p:spPr>
          <a:xfrm>
            <a:off x="2051720" y="2564904"/>
            <a:ext cx="57606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0354" name="AutoShape 2" descr="Resultado de imagen para MANCHA DE ARE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2" name="11 Imagen"/>
          <p:cNvPicPr/>
          <p:nvPr/>
        </p:nvPicPr>
        <p:blipFill rotWithShape="1">
          <a:blip r:embed="rId2" cstate="print">
            <a:extLst>
              <a:ext uri="{28A0092B-C50C-407E-A947-70E740481C1C}">
                <a14:useLocalDpi xmlns:a14="http://schemas.microsoft.com/office/drawing/2010/main" val="0"/>
              </a:ext>
            </a:extLst>
          </a:blip>
          <a:srcRect t="4315" b="3601"/>
          <a:stretch/>
        </p:blipFill>
        <p:spPr bwMode="auto">
          <a:xfrm>
            <a:off x="5004048" y="2420888"/>
            <a:ext cx="3541395" cy="2544417"/>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cstate="print"/>
          <a:srcRect/>
          <a:stretch>
            <a:fillRect/>
          </a:stretch>
        </p:blipFill>
        <p:spPr bwMode="auto">
          <a:xfrm>
            <a:off x="6228184" y="5229200"/>
            <a:ext cx="1187397" cy="576064"/>
          </a:xfrm>
          <a:prstGeom prst="rect">
            <a:avLst/>
          </a:prstGeom>
          <a:noFill/>
          <a:ln w="9525">
            <a:noFill/>
            <a:miter lim="800000"/>
            <a:headEnd/>
            <a:tailEnd/>
          </a:ln>
        </p:spPr>
      </p:pic>
      <p:sp>
        <p:nvSpPr>
          <p:cNvPr id="19" name="18 Rectángulo"/>
          <p:cNvSpPr/>
          <p:nvPr/>
        </p:nvSpPr>
        <p:spPr>
          <a:xfrm>
            <a:off x="4716016" y="6021288"/>
            <a:ext cx="4303101" cy="369332"/>
          </a:xfrm>
          <a:prstGeom prst="rect">
            <a:avLst/>
          </a:prstGeom>
        </p:spPr>
        <p:txBody>
          <a:bodyPr wrap="none">
            <a:spAutoFit/>
          </a:bodyPr>
          <a:lstStyle/>
          <a:p>
            <a:r>
              <a:rPr lang="es-EC" dirty="0" smtClean="0"/>
              <a:t>H=Profundidad media de textura (</a:t>
            </a:r>
            <a:r>
              <a:rPr lang="es-EC" dirty="0" err="1" smtClean="0"/>
              <a:t>Macrotextura</a:t>
            </a:r>
            <a:r>
              <a:rPr lang="es-EC" dirty="0" smtClean="0"/>
              <a:t>)</a:t>
            </a:r>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4185</TotalTime>
  <Words>2032</Words>
  <Application>Microsoft Office PowerPoint</Application>
  <PresentationFormat>Presentación en pantalla (4:3)</PresentationFormat>
  <Paragraphs>268</Paragraphs>
  <Slides>45</Slides>
  <Notes>1</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Equidad</vt:lpstr>
      <vt:lpstr>  DEPARTAMENTO DE CIENCIAS DE LA TIERRA Y  LA CONSTRUCCIÓN </vt:lpstr>
      <vt:lpstr>Presentación de PowerPoint</vt:lpstr>
      <vt:lpstr>Presentación de PowerPoint</vt:lpstr>
      <vt:lpstr>OBJETIVOS DE PROYECTO</vt:lpstr>
      <vt:lpstr>JUSTIFICACIÓN E IMPORTANCIA</vt:lpstr>
      <vt:lpstr>GENERALIDADES</vt:lpstr>
      <vt:lpstr>IMPORTANCIA DE LA MACROTEXTURA EN LAS VÍAS</vt:lpstr>
      <vt:lpstr>ENSAYOS PARA EVALUAR LA MACROTEXTURA DEL PAVIMENTO</vt:lpstr>
      <vt:lpstr>MÉTODO VOLUMÉTRICO</vt:lpstr>
      <vt:lpstr>Determinación del Perfil (Perfilómetros Láser)</vt:lpstr>
      <vt:lpstr>Principio de la medición de la profundidad de textura con dispositivo láser</vt:lpstr>
      <vt:lpstr>SELECCIÓN DEL TRAMO </vt:lpstr>
      <vt:lpstr>SELECCIÓN DEL TRAMO </vt:lpstr>
      <vt:lpstr>MEDICIÓN DE LA MACROTEXTURA MEDIANTE EL ENSAYO DE LA MANCHA DE ARENA   Aplicación de la norma ASTM E-965-15  </vt:lpstr>
      <vt:lpstr>MEDICIÓN DE LA MACROTEXTURA MEDIANTE EL ENSAYO DE LA MANCHA DE ARENA   Aplicación de la norma ASTM E-965-15  </vt:lpstr>
      <vt:lpstr>Ensayo de Mancha de Arena en diferentes superficies de pavimento de la Red Vial del Ecuador </vt:lpstr>
      <vt:lpstr>Ensayo de Mancha de Arena en diferentes superficies de pavimento de la Red Vial del Ecuador </vt:lpstr>
      <vt:lpstr>MEDICIÓN DE LA MACROTEXTURA MEDIANTE EL PERFILOMETRO LASER INERCIAL MARK III      </vt:lpstr>
      <vt:lpstr>ELEMENTOS PRINCIPALES DEL PERFILÓMETRO     </vt:lpstr>
      <vt:lpstr>Aplicación de la norma ASTM (E 1845-15)      </vt:lpstr>
      <vt:lpstr>Procedimiento de medición de la macrotextura        </vt:lpstr>
      <vt:lpstr>MEDICIÓN DE MACROTEXTURA INTERFAZ  PROGRAMA  DYNATEST  CONTROL       </vt:lpstr>
      <vt:lpstr>CONFIGURACIÓN PARA EL TRAMO DE PRUEBA YAMBO - AMBATO       </vt:lpstr>
      <vt:lpstr>MEDICIÓN DE LA MICROTEXTURA CON EL EQUIPO MU –METER MK6        </vt:lpstr>
      <vt:lpstr>MEDICIÓN DE LA MICROTEXTURA CON EL EQUIPO MU –METER MK6        </vt:lpstr>
      <vt:lpstr>INSPECCÓN VISUAL DEL ESTADO SUPERFICIAL          </vt:lpstr>
      <vt:lpstr>PRESENTACIÓN DE RESULTADOS ENSAYO MANCHA DE ARENA         </vt:lpstr>
      <vt:lpstr>PRESENTACIÓN DE RESULTADOS ENSAYO MANCHA DE ARENA         </vt:lpstr>
      <vt:lpstr>PRESENTACIÓN DE RESULTADOS ENSAYO MANCHA DE ARENA         </vt:lpstr>
      <vt:lpstr>PRESENTACIÓN DE RESULTADOS PERFILÓMETRO         </vt:lpstr>
      <vt:lpstr>PRESENTACIÓN DE RESULTADOS PERFILÓMETRO         </vt:lpstr>
      <vt:lpstr>ANÁLISIS DE RESULTADOS         </vt:lpstr>
      <vt:lpstr>ANÁLISIS DE RESULTADOS         </vt:lpstr>
      <vt:lpstr>   ANÁLISIS DE RESULTADOS          </vt:lpstr>
      <vt:lpstr>     PRESENTACIÓN DE RESULTADOS DE MACROTEXTURA CORREGIDOS EN EL TRAMO YAMBO – AMBATO          </vt:lpstr>
      <vt:lpstr>     PRESENTACIÓN DE RESULTADOS DE MACROTEXTURACORREGIDOS EN EL TRAMO YAMBO – AMBATO          </vt:lpstr>
      <vt:lpstr>     PRESENTACIÓN DE RESULTADOS DE MICROTEXTURA CON MU – METER MK6           </vt:lpstr>
      <vt:lpstr>     PRESENTACIÓN DE RESULTADOS DEL ÍNDICE DE ESTADO            </vt:lpstr>
      <vt:lpstr>     PLAN DE MANTENIMIENTO            </vt:lpstr>
      <vt:lpstr>     PLAN DE MANTENIMIENTO            </vt:lpstr>
      <vt:lpstr>     PLAN DE MANTENIMIENTO            </vt:lpstr>
      <vt:lpstr> CONCLUSIONES</vt:lpstr>
      <vt:lpstr> CONCLUSIONES</vt:lpstr>
      <vt:lpstr>RECOMENDACIONES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TIERRA Y  LA CONSTRUCCIÓN</dc:title>
  <dc:creator>EDISSON</dc:creator>
  <cp:lastModifiedBy>Humberto</cp:lastModifiedBy>
  <cp:revision>351</cp:revision>
  <dcterms:created xsi:type="dcterms:W3CDTF">2014-09-28T15:19:34Z</dcterms:created>
  <dcterms:modified xsi:type="dcterms:W3CDTF">2016-05-26T15:30:26Z</dcterms:modified>
</cp:coreProperties>
</file>