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322" r:id="rId2"/>
    <p:sldId id="299" r:id="rId3"/>
    <p:sldId id="301" r:id="rId4"/>
    <p:sldId id="302" r:id="rId5"/>
    <p:sldId id="337" r:id="rId6"/>
    <p:sldId id="320" r:id="rId7"/>
    <p:sldId id="315" r:id="rId8"/>
    <p:sldId id="318" r:id="rId9"/>
    <p:sldId id="276" r:id="rId10"/>
    <p:sldId id="333" r:id="rId11"/>
    <p:sldId id="264" r:id="rId12"/>
    <p:sldId id="311" r:id="rId13"/>
    <p:sldId id="312" r:id="rId14"/>
    <p:sldId id="265" r:id="rId15"/>
    <p:sldId id="266" r:id="rId16"/>
    <p:sldId id="278" r:id="rId17"/>
    <p:sldId id="279" r:id="rId18"/>
    <p:sldId id="281" r:id="rId19"/>
    <p:sldId id="280" r:id="rId20"/>
    <p:sldId id="283" r:id="rId21"/>
    <p:sldId id="282" r:id="rId22"/>
    <p:sldId id="325" r:id="rId23"/>
    <p:sldId id="327" r:id="rId24"/>
    <p:sldId id="328" r:id="rId25"/>
    <p:sldId id="329" r:id="rId26"/>
    <p:sldId id="338" r:id="rId27"/>
    <p:sldId id="330" r:id="rId28"/>
    <p:sldId id="331" r:id="rId29"/>
    <p:sldId id="271" r:id="rId30"/>
    <p:sldId id="294" r:id="rId31"/>
    <p:sldId id="290" r:id="rId32"/>
    <p:sldId id="295" r:id="rId33"/>
    <p:sldId id="308" r:id="rId34"/>
    <p:sldId id="297" r:id="rId35"/>
    <p:sldId id="309" r:id="rId36"/>
    <p:sldId id="292" r:id="rId37"/>
    <p:sldId id="307" r:id="rId38"/>
    <p:sldId id="306" r:id="rId3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EB8"/>
    <a:srgbClr val="5564BE"/>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8" autoAdjust="0"/>
    <p:restoredTop sz="96625" autoAdjust="0"/>
  </p:normalViewPr>
  <p:slideViewPr>
    <p:cSldViewPr>
      <p:cViewPr varScale="1">
        <p:scale>
          <a:sx n="105" d="100"/>
          <a:sy n="105" d="100"/>
        </p:scale>
        <p:origin x="38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pacha\Mis%20documentos\Tab%20Enc%20te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TABULACION!$C$89</c:f>
              <c:strCache>
                <c:ptCount val="1"/>
                <c:pt idx="0">
                  <c:v>RESPUESTA</c:v>
                </c:pt>
              </c:strCache>
            </c:strRef>
          </c:tx>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TABULACION!$B$90:$B$92</c:f>
              <c:strCache>
                <c:ptCount val="3"/>
                <c:pt idx="0">
                  <c:v>SI</c:v>
                </c:pt>
                <c:pt idx="1">
                  <c:v>NO</c:v>
                </c:pt>
                <c:pt idx="2">
                  <c:v>TAL VEZ</c:v>
                </c:pt>
              </c:strCache>
            </c:strRef>
          </c:cat>
          <c:val>
            <c:numRef>
              <c:f>TABULACION!$C$90:$C$92</c:f>
              <c:numCache>
                <c:formatCode>General</c:formatCode>
                <c:ptCount val="3"/>
                <c:pt idx="0">
                  <c:v>4</c:v>
                </c:pt>
                <c:pt idx="1">
                  <c:v>0</c:v>
                </c:pt>
                <c:pt idx="2">
                  <c:v>0</c:v>
                </c:pt>
              </c:numCache>
            </c:numRef>
          </c:val>
        </c:ser>
        <c:dLbls>
          <c:showLegendKey val="0"/>
          <c:showVal val="0"/>
          <c:showCatName val="0"/>
          <c:showSerName val="0"/>
          <c:showPercent val="1"/>
          <c:showBubbleSize val="0"/>
          <c:showLeaderLines val="0"/>
        </c:dLbls>
        <c:firstSliceAng val="0"/>
      </c:pieChart>
    </c:plotArea>
    <c:legend>
      <c:legendPos val="r"/>
      <c:layout/>
      <c:overlay val="0"/>
      <c:txPr>
        <a:bodyPr/>
        <a:lstStyle/>
        <a:p>
          <a:pPr>
            <a:defRPr lang="es-MX"/>
          </a:pPr>
          <a:endParaRPr lang="es-ES"/>
        </a:p>
      </c:txPr>
    </c:legend>
    <c:plotVisOnly val="1"/>
    <c:dispBlanksAs val="zero"/>
    <c:showDLblsOverMax val="0"/>
  </c:chart>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289827-B3F5-41E1-8AB1-4E97F58B2962}" type="doc">
      <dgm:prSet loTypeId="urn:microsoft.com/office/officeart/2005/8/layout/vList2" loCatId="list" qsTypeId="urn:microsoft.com/office/officeart/2005/8/quickstyle/3d4" qsCatId="3D" csTypeId="urn:microsoft.com/office/officeart/2005/8/colors/accent3_5" csCatId="accent3" phldr="1"/>
      <dgm:spPr/>
      <dgm:t>
        <a:bodyPr/>
        <a:lstStyle/>
        <a:p>
          <a:endParaRPr lang="es-EC"/>
        </a:p>
      </dgm:t>
    </dgm:pt>
    <dgm:pt modelId="{F6547B13-364F-4AE6-9F83-36BC45E57FB2}">
      <dgm:prSet phldrT="[Texto]"/>
      <dgm:spPr>
        <a:solidFill>
          <a:schemeClr val="accent2">
            <a:lumMod val="20000"/>
            <a:lumOff val="80000"/>
            <a:alpha val="90000"/>
          </a:schemeClr>
        </a:solidFill>
      </dgm:spPr>
      <dgm:t>
        <a:bodyPr/>
        <a:lstStyle/>
        <a:p>
          <a:pPr algn="ctr"/>
          <a:r>
            <a:rPr lang="es-EC" dirty="0" smtClean="0">
              <a:solidFill>
                <a:schemeClr val="tx1"/>
              </a:solidFill>
            </a:rPr>
            <a:t>LICENCIATURA EN EDUCACIÓN AMBIENTAL</a:t>
          </a:r>
          <a:endParaRPr lang="es-EC" dirty="0">
            <a:solidFill>
              <a:schemeClr val="tx1"/>
            </a:solidFill>
          </a:endParaRPr>
        </a:p>
      </dgm:t>
    </dgm:pt>
    <dgm:pt modelId="{0D76FA7B-2510-49BC-A3C2-2722A9DD1AA2}" type="parTrans" cxnId="{009A3020-4FFE-4C90-966B-3608E001EEF8}">
      <dgm:prSet/>
      <dgm:spPr/>
      <dgm:t>
        <a:bodyPr/>
        <a:lstStyle/>
        <a:p>
          <a:endParaRPr lang="es-EC"/>
        </a:p>
      </dgm:t>
    </dgm:pt>
    <dgm:pt modelId="{CDCDBF91-AEC5-47B5-AFB8-2158209C7418}" type="sibTrans" cxnId="{009A3020-4FFE-4C90-966B-3608E001EEF8}">
      <dgm:prSet/>
      <dgm:spPr/>
      <dgm:t>
        <a:bodyPr/>
        <a:lstStyle/>
        <a:p>
          <a:endParaRPr lang="es-EC"/>
        </a:p>
      </dgm:t>
    </dgm:pt>
    <dgm:pt modelId="{44CE23B7-7C4B-4703-B235-993A7E5A35A2}">
      <dgm:prSet phldrT="[Texto]" custT="1"/>
      <dgm:spPr>
        <a:solidFill>
          <a:schemeClr val="bg2">
            <a:lumMod val="75000"/>
            <a:alpha val="70000"/>
          </a:schemeClr>
        </a:solidFill>
      </dgm:spPr>
      <dgm:t>
        <a:bodyPr/>
        <a:lstStyle/>
        <a:p>
          <a:pPr algn="ctr"/>
          <a:r>
            <a:rPr lang="es-EC" sz="2400" b="1" dirty="0" smtClean="0">
              <a:solidFill>
                <a:schemeClr val="bg2">
                  <a:lumMod val="25000"/>
                </a:schemeClr>
              </a:solidFill>
            </a:rPr>
            <a:t>ELABORACIÓN DE MATERIAL DIDÁCTICO PARA FORTALECER EL CUIDADO DEL AMBIENTE, DIRIGIDA A  PRE Y PRIMER AÑO DE EDUCACIÓN BÁSICA DEL CENTRO EDUCATIVO ECOLÓGICO TRILING</a:t>
          </a:r>
          <a:r>
            <a:rPr lang="es-ES" sz="2400" b="1" dirty="0" smtClean="0">
              <a:solidFill>
                <a:schemeClr val="bg2">
                  <a:lumMod val="25000"/>
                </a:schemeClr>
              </a:solidFill>
            </a:rPr>
            <a:t>Ü</a:t>
          </a:r>
          <a:r>
            <a:rPr lang="es-EC" sz="2400" b="1" dirty="0" smtClean="0">
              <a:solidFill>
                <a:schemeClr val="bg2">
                  <a:lumMod val="25000"/>
                </a:schemeClr>
              </a:solidFill>
            </a:rPr>
            <a:t>E GONZALO RUALES BENALCÁZAR. CONOCOTO-PICHINCHA</a:t>
          </a:r>
          <a:endParaRPr lang="es-EC" sz="2400" b="1" dirty="0">
            <a:solidFill>
              <a:schemeClr val="bg2">
                <a:lumMod val="25000"/>
              </a:schemeClr>
            </a:solidFill>
          </a:endParaRPr>
        </a:p>
      </dgm:t>
    </dgm:pt>
    <dgm:pt modelId="{6E193D68-73E6-460D-958D-9F3CE3952BAF}" type="parTrans" cxnId="{7447514E-E926-4C56-9D01-1E11C835E369}">
      <dgm:prSet/>
      <dgm:spPr/>
      <dgm:t>
        <a:bodyPr/>
        <a:lstStyle/>
        <a:p>
          <a:endParaRPr lang="es-EC"/>
        </a:p>
      </dgm:t>
    </dgm:pt>
    <dgm:pt modelId="{5403AD0E-FC9F-4BFA-82A6-8FF549D2B6FE}" type="sibTrans" cxnId="{7447514E-E926-4C56-9D01-1E11C835E369}">
      <dgm:prSet/>
      <dgm:spPr/>
      <dgm:t>
        <a:bodyPr/>
        <a:lstStyle/>
        <a:p>
          <a:endParaRPr lang="es-EC"/>
        </a:p>
      </dgm:t>
    </dgm:pt>
    <dgm:pt modelId="{F8FA9E0D-A08D-4123-8ADF-3D128ADCB292}">
      <dgm:prSet phldrT="[Texto]" custT="1"/>
      <dgm:spPr>
        <a:solidFill>
          <a:schemeClr val="accent3">
            <a:lumMod val="20000"/>
            <a:lumOff val="80000"/>
            <a:alpha val="50000"/>
          </a:schemeClr>
        </a:solidFill>
      </dgm:spPr>
      <dgm:t>
        <a:bodyPr/>
        <a:lstStyle/>
        <a:p>
          <a:pPr algn="ctr"/>
          <a:r>
            <a:rPr lang="es-EC" sz="1800" b="1" dirty="0" smtClean="0">
              <a:solidFill>
                <a:schemeClr val="tx1"/>
              </a:solidFill>
            </a:rPr>
            <a:t>Defensa de Tesis </a:t>
          </a:r>
        </a:p>
        <a:p>
          <a:pPr algn="ctr"/>
          <a:r>
            <a:rPr lang="es-EC" sz="1800" dirty="0" smtClean="0">
              <a:solidFill>
                <a:schemeClr val="tx1"/>
              </a:solidFill>
            </a:rPr>
            <a:t>Para optar por el titulo de</a:t>
          </a:r>
        </a:p>
      </dgm:t>
    </dgm:pt>
    <dgm:pt modelId="{40D740B5-EFED-4C93-B638-C0BAA0C7FBF9}" type="parTrans" cxnId="{05694AAA-87DF-451E-9105-525FAB971A09}">
      <dgm:prSet/>
      <dgm:spPr/>
      <dgm:t>
        <a:bodyPr/>
        <a:lstStyle/>
        <a:p>
          <a:endParaRPr lang="es-EC"/>
        </a:p>
      </dgm:t>
    </dgm:pt>
    <dgm:pt modelId="{FBC50EF4-DCE1-48A7-93D5-4C55CE0194C1}" type="sibTrans" cxnId="{05694AAA-87DF-451E-9105-525FAB971A09}">
      <dgm:prSet/>
      <dgm:spPr/>
      <dgm:t>
        <a:bodyPr/>
        <a:lstStyle/>
        <a:p>
          <a:endParaRPr lang="es-EC"/>
        </a:p>
      </dgm:t>
    </dgm:pt>
    <dgm:pt modelId="{C9A7515D-4D76-4D99-A9B9-2841ADFFBD0A}" type="pres">
      <dgm:prSet presAssocID="{A5289827-B3F5-41E1-8AB1-4E97F58B2962}" presName="linear" presStyleCnt="0">
        <dgm:presLayoutVars>
          <dgm:animLvl val="lvl"/>
          <dgm:resizeHandles val="exact"/>
        </dgm:presLayoutVars>
      </dgm:prSet>
      <dgm:spPr/>
      <dgm:t>
        <a:bodyPr/>
        <a:lstStyle/>
        <a:p>
          <a:endParaRPr lang="es-EC"/>
        </a:p>
      </dgm:t>
    </dgm:pt>
    <dgm:pt modelId="{0F3F7697-480F-4FAE-BC3B-B19F02F7BA7D}" type="pres">
      <dgm:prSet presAssocID="{F6547B13-364F-4AE6-9F83-36BC45E57FB2}" presName="parentText" presStyleLbl="node1" presStyleIdx="0" presStyleCnt="3" custScaleX="55822" custScaleY="9985" custLinFactNeighborX="834" custLinFactNeighborY="24713">
        <dgm:presLayoutVars>
          <dgm:chMax val="0"/>
          <dgm:bulletEnabled val="1"/>
        </dgm:presLayoutVars>
      </dgm:prSet>
      <dgm:spPr/>
      <dgm:t>
        <a:bodyPr/>
        <a:lstStyle/>
        <a:p>
          <a:endParaRPr lang="es-EC"/>
        </a:p>
      </dgm:t>
    </dgm:pt>
    <dgm:pt modelId="{583C17E7-1E5A-4EB1-B1C8-9CFCC62DF7D8}" type="pres">
      <dgm:prSet presAssocID="{CDCDBF91-AEC5-47B5-AFB8-2158209C7418}" presName="spacer" presStyleCnt="0"/>
      <dgm:spPr/>
    </dgm:pt>
    <dgm:pt modelId="{083F0918-40AF-4CF3-937E-78CE1EFE21FF}" type="pres">
      <dgm:prSet presAssocID="{44CE23B7-7C4B-4703-B235-993A7E5A35A2}" presName="parentText" presStyleLbl="node1" presStyleIdx="1" presStyleCnt="3" custAng="0" custScaleX="89155" custScaleY="46165" custLinFactNeighborX="-1667" custLinFactNeighborY="-23424">
        <dgm:presLayoutVars>
          <dgm:chMax val="0"/>
          <dgm:bulletEnabled val="1"/>
        </dgm:presLayoutVars>
      </dgm:prSet>
      <dgm:spPr/>
      <dgm:t>
        <a:bodyPr/>
        <a:lstStyle/>
        <a:p>
          <a:endParaRPr lang="es-EC"/>
        </a:p>
      </dgm:t>
    </dgm:pt>
    <dgm:pt modelId="{2D608A9D-4C5D-43F5-A6A4-AD08BB896DED}" type="pres">
      <dgm:prSet presAssocID="{5403AD0E-FC9F-4BFA-82A6-8FF549D2B6FE}" presName="spacer" presStyleCnt="0"/>
      <dgm:spPr/>
    </dgm:pt>
    <dgm:pt modelId="{2E735195-C826-4950-B7FC-410804468716}" type="pres">
      <dgm:prSet presAssocID="{F8FA9E0D-A08D-4123-8ADF-3D128ADCB292}" presName="parentText" presStyleLbl="node1" presStyleIdx="2" presStyleCnt="3" custScaleX="59202" custScaleY="23230" custLinFactY="2801" custLinFactNeighborX="-12" custLinFactNeighborY="100000">
        <dgm:presLayoutVars>
          <dgm:chMax val="0"/>
          <dgm:bulletEnabled val="1"/>
        </dgm:presLayoutVars>
      </dgm:prSet>
      <dgm:spPr/>
      <dgm:t>
        <a:bodyPr/>
        <a:lstStyle/>
        <a:p>
          <a:endParaRPr lang="es-EC"/>
        </a:p>
      </dgm:t>
    </dgm:pt>
  </dgm:ptLst>
  <dgm:cxnLst>
    <dgm:cxn modelId="{05694AAA-87DF-451E-9105-525FAB971A09}" srcId="{A5289827-B3F5-41E1-8AB1-4E97F58B2962}" destId="{F8FA9E0D-A08D-4123-8ADF-3D128ADCB292}" srcOrd="2" destOrd="0" parTransId="{40D740B5-EFED-4C93-B638-C0BAA0C7FBF9}" sibTransId="{FBC50EF4-DCE1-48A7-93D5-4C55CE0194C1}"/>
    <dgm:cxn modelId="{71C92542-E65E-4F40-9659-34137EDB54F1}" type="presOf" srcId="{F6547B13-364F-4AE6-9F83-36BC45E57FB2}" destId="{0F3F7697-480F-4FAE-BC3B-B19F02F7BA7D}" srcOrd="0" destOrd="0" presId="urn:microsoft.com/office/officeart/2005/8/layout/vList2"/>
    <dgm:cxn modelId="{A783E514-0360-42B5-AB1F-D3ED85A4724B}" type="presOf" srcId="{A5289827-B3F5-41E1-8AB1-4E97F58B2962}" destId="{C9A7515D-4D76-4D99-A9B9-2841ADFFBD0A}" srcOrd="0" destOrd="0" presId="urn:microsoft.com/office/officeart/2005/8/layout/vList2"/>
    <dgm:cxn modelId="{009A3020-4FFE-4C90-966B-3608E001EEF8}" srcId="{A5289827-B3F5-41E1-8AB1-4E97F58B2962}" destId="{F6547B13-364F-4AE6-9F83-36BC45E57FB2}" srcOrd="0" destOrd="0" parTransId="{0D76FA7B-2510-49BC-A3C2-2722A9DD1AA2}" sibTransId="{CDCDBF91-AEC5-47B5-AFB8-2158209C7418}"/>
    <dgm:cxn modelId="{BA7E8F48-4077-4768-9AFF-D5C648501AB2}" type="presOf" srcId="{44CE23B7-7C4B-4703-B235-993A7E5A35A2}" destId="{083F0918-40AF-4CF3-937E-78CE1EFE21FF}" srcOrd="0" destOrd="0" presId="urn:microsoft.com/office/officeart/2005/8/layout/vList2"/>
    <dgm:cxn modelId="{7447514E-E926-4C56-9D01-1E11C835E369}" srcId="{A5289827-B3F5-41E1-8AB1-4E97F58B2962}" destId="{44CE23B7-7C4B-4703-B235-993A7E5A35A2}" srcOrd="1" destOrd="0" parTransId="{6E193D68-73E6-460D-958D-9F3CE3952BAF}" sibTransId="{5403AD0E-FC9F-4BFA-82A6-8FF549D2B6FE}"/>
    <dgm:cxn modelId="{04550E60-669E-48AE-808D-A7CA5C52117C}" type="presOf" srcId="{F8FA9E0D-A08D-4123-8ADF-3D128ADCB292}" destId="{2E735195-C826-4950-B7FC-410804468716}" srcOrd="0" destOrd="0" presId="urn:microsoft.com/office/officeart/2005/8/layout/vList2"/>
    <dgm:cxn modelId="{0F7C6140-9E8C-4EB9-9CFE-D5B954E7A8F1}" type="presParOf" srcId="{C9A7515D-4D76-4D99-A9B9-2841ADFFBD0A}" destId="{0F3F7697-480F-4FAE-BC3B-B19F02F7BA7D}" srcOrd="0" destOrd="0" presId="urn:microsoft.com/office/officeart/2005/8/layout/vList2"/>
    <dgm:cxn modelId="{BD8CDFD6-E06A-4760-8C7B-6F95070F8F6F}" type="presParOf" srcId="{C9A7515D-4D76-4D99-A9B9-2841ADFFBD0A}" destId="{583C17E7-1E5A-4EB1-B1C8-9CFCC62DF7D8}" srcOrd="1" destOrd="0" presId="urn:microsoft.com/office/officeart/2005/8/layout/vList2"/>
    <dgm:cxn modelId="{E790ADBB-E2EF-481F-BAD2-C011B1992845}" type="presParOf" srcId="{C9A7515D-4D76-4D99-A9B9-2841ADFFBD0A}" destId="{083F0918-40AF-4CF3-937E-78CE1EFE21FF}" srcOrd="2" destOrd="0" presId="urn:microsoft.com/office/officeart/2005/8/layout/vList2"/>
    <dgm:cxn modelId="{D7AB7FD2-D033-4BAA-9AC6-71BCCC802B58}" type="presParOf" srcId="{C9A7515D-4D76-4D99-A9B9-2841ADFFBD0A}" destId="{2D608A9D-4C5D-43F5-A6A4-AD08BB896DED}" srcOrd="3" destOrd="0" presId="urn:microsoft.com/office/officeart/2005/8/layout/vList2"/>
    <dgm:cxn modelId="{FC44A29D-6D81-4B58-8AEB-55C3245ADB27}" type="presParOf" srcId="{C9A7515D-4D76-4D99-A9B9-2841ADFFBD0A}" destId="{2E735195-C826-4950-B7FC-41080446871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60894-6A0A-487E-A7CB-189EABE754E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EC"/>
        </a:p>
      </dgm:t>
    </dgm:pt>
    <dgm:pt modelId="{3B64BDA5-5987-4ACE-9F9E-711E14BCE4A5}">
      <dgm:prSet phldrT="[Texto]"/>
      <dgm:spPr/>
      <dgm:t>
        <a:bodyPr/>
        <a:lstStyle/>
        <a:p>
          <a:r>
            <a:rPr lang="es-EC" dirty="0" smtClean="0"/>
            <a:t>No existen buenas practicas Ambientales en el Centro Educativo GRB</a:t>
          </a:r>
          <a:endParaRPr lang="es-EC" dirty="0"/>
        </a:p>
      </dgm:t>
    </dgm:pt>
    <dgm:pt modelId="{1C8E2FD2-04BD-4543-A547-F74734986474}" type="parTrans" cxnId="{18260BBB-7591-4E7B-B853-408C39CA7DE5}">
      <dgm:prSet/>
      <dgm:spPr/>
      <dgm:t>
        <a:bodyPr/>
        <a:lstStyle/>
        <a:p>
          <a:endParaRPr lang="es-EC"/>
        </a:p>
      </dgm:t>
    </dgm:pt>
    <dgm:pt modelId="{6517F7D6-60B5-44D8-A569-9968CCFED254}" type="sibTrans" cxnId="{18260BBB-7591-4E7B-B853-408C39CA7DE5}">
      <dgm:prSet/>
      <dgm:spPr/>
      <dgm:t>
        <a:bodyPr/>
        <a:lstStyle/>
        <a:p>
          <a:endParaRPr lang="es-EC"/>
        </a:p>
      </dgm:t>
    </dgm:pt>
    <dgm:pt modelId="{7051D983-CA02-40B9-8F78-4B3E75E575A9}">
      <dgm:prSet phldrT="[Texto]" custT="1"/>
      <dgm:spPr/>
      <dgm:t>
        <a:bodyPr/>
        <a:lstStyle/>
        <a:p>
          <a:r>
            <a:rPr lang="es-EC" sz="1600" dirty="0" smtClean="0"/>
            <a:t>Indicadores</a:t>
          </a:r>
          <a:endParaRPr lang="es-EC" sz="1600" dirty="0"/>
        </a:p>
      </dgm:t>
    </dgm:pt>
    <dgm:pt modelId="{09287E7D-01BF-4A68-9FE1-FA84932E8662}" type="parTrans" cxnId="{E6928EC0-AC1A-4C53-8D70-026F7B69D49F}">
      <dgm:prSet/>
      <dgm:spPr/>
      <dgm:t>
        <a:bodyPr/>
        <a:lstStyle/>
        <a:p>
          <a:endParaRPr lang="es-EC"/>
        </a:p>
      </dgm:t>
    </dgm:pt>
    <dgm:pt modelId="{2696A39E-1C20-4940-A411-CEE2889E8C8B}" type="sibTrans" cxnId="{E6928EC0-AC1A-4C53-8D70-026F7B69D49F}">
      <dgm:prSet/>
      <dgm:spPr/>
      <dgm:t>
        <a:bodyPr/>
        <a:lstStyle/>
        <a:p>
          <a:endParaRPr lang="es-EC"/>
        </a:p>
      </dgm:t>
    </dgm:pt>
    <dgm:pt modelId="{59F9169C-7CA8-483B-8E94-98F82BC9AB65}">
      <dgm:prSet phldrT="[Texto]"/>
      <dgm:spPr/>
      <dgm:t>
        <a:bodyPr/>
        <a:lstStyle/>
        <a:p>
          <a:r>
            <a:rPr lang="es-EC" dirty="0" smtClean="0"/>
            <a:t>Consecuencias</a:t>
          </a:r>
          <a:endParaRPr lang="es-EC" dirty="0"/>
        </a:p>
      </dgm:t>
    </dgm:pt>
    <dgm:pt modelId="{7E9291AB-F469-421B-8AD8-83373779BB5F}" type="parTrans" cxnId="{ADE685BA-1813-4EF9-92D6-8D42A05352EE}">
      <dgm:prSet/>
      <dgm:spPr/>
      <dgm:t>
        <a:bodyPr/>
        <a:lstStyle/>
        <a:p>
          <a:endParaRPr lang="es-EC"/>
        </a:p>
      </dgm:t>
    </dgm:pt>
    <dgm:pt modelId="{2B6CDC34-CC58-42BA-8874-79789DE309EC}" type="sibTrans" cxnId="{ADE685BA-1813-4EF9-92D6-8D42A05352EE}">
      <dgm:prSet/>
      <dgm:spPr/>
      <dgm:t>
        <a:bodyPr/>
        <a:lstStyle/>
        <a:p>
          <a:endParaRPr lang="es-EC"/>
        </a:p>
      </dgm:t>
    </dgm:pt>
    <dgm:pt modelId="{6EB7B01E-714E-4DD9-A728-AA1A6E8BB155}">
      <dgm:prSet phldrT="[Texto]" custT="1"/>
      <dgm:spPr/>
      <dgm:t>
        <a:bodyPr/>
        <a:lstStyle/>
        <a:p>
          <a:r>
            <a:rPr lang="es-EC" sz="2400" dirty="0" smtClean="0"/>
            <a:t>Causas</a:t>
          </a:r>
          <a:endParaRPr lang="es-EC" sz="2400" dirty="0"/>
        </a:p>
      </dgm:t>
    </dgm:pt>
    <dgm:pt modelId="{BD702211-8D21-4A73-8A93-381F77BACDF2}" type="sibTrans" cxnId="{F871C706-F9A0-47BC-ACFB-ED8E93CAE440}">
      <dgm:prSet/>
      <dgm:spPr/>
      <dgm:t>
        <a:bodyPr/>
        <a:lstStyle/>
        <a:p>
          <a:endParaRPr lang="es-EC"/>
        </a:p>
      </dgm:t>
    </dgm:pt>
    <dgm:pt modelId="{E9AE7F5A-DAC2-485D-9237-8BE3F0FDA79B}" type="parTrans" cxnId="{F871C706-F9A0-47BC-ACFB-ED8E93CAE440}">
      <dgm:prSet/>
      <dgm:spPr/>
      <dgm:t>
        <a:bodyPr/>
        <a:lstStyle/>
        <a:p>
          <a:endParaRPr lang="es-EC"/>
        </a:p>
      </dgm:t>
    </dgm:pt>
    <dgm:pt modelId="{F76D49C0-BF1A-400D-88CC-BDB338FB68D0}" type="pres">
      <dgm:prSet presAssocID="{B2060894-6A0A-487E-A7CB-189EABE754E0}" presName="Name0" presStyleCnt="0">
        <dgm:presLayoutVars>
          <dgm:chMax val="1"/>
          <dgm:dir/>
          <dgm:animLvl val="ctr"/>
          <dgm:resizeHandles val="exact"/>
        </dgm:presLayoutVars>
      </dgm:prSet>
      <dgm:spPr/>
      <dgm:t>
        <a:bodyPr/>
        <a:lstStyle/>
        <a:p>
          <a:endParaRPr lang="es-EC"/>
        </a:p>
      </dgm:t>
    </dgm:pt>
    <dgm:pt modelId="{1F038D69-604A-4268-9B4E-A468A2656260}" type="pres">
      <dgm:prSet presAssocID="{3B64BDA5-5987-4ACE-9F9E-711E14BCE4A5}" presName="centerShape" presStyleLbl="node0" presStyleIdx="0" presStyleCnt="1" custScaleX="153083" custScaleY="140786" custLinFactNeighborX="2342" custLinFactNeighborY="2342"/>
      <dgm:spPr/>
      <dgm:t>
        <a:bodyPr/>
        <a:lstStyle/>
        <a:p>
          <a:endParaRPr lang="es-EC"/>
        </a:p>
      </dgm:t>
    </dgm:pt>
    <dgm:pt modelId="{C0B73E97-72C3-46FA-8D84-EB14AD08D2A3}" type="pres">
      <dgm:prSet presAssocID="{6EB7B01E-714E-4DD9-A728-AA1A6E8BB155}" presName="node" presStyleLbl="node1" presStyleIdx="0" presStyleCnt="3" custRadScaleRad="100075" custRadScaleInc="3110">
        <dgm:presLayoutVars>
          <dgm:bulletEnabled val="1"/>
        </dgm:presLayoutVars>
      </dgm:prSet>
      <dgm:spPr/>
      <dgm:t>
        <a:bodyPr/>
        <a:lstStyle/>
        <a:p>
          <a:endParaRPr lang="es-EC"/>
        </a:p>
      </dgm:t>
    </dgm:pt>
    <dgm:pt modelId="{F748320A-49F2-475C-8515-88017C8A8904}" type="pres">
      <dgm:prSet presAssocID="{6EB7B01E-714E-4DD9-A728-AA1A6E8BB155}" presName="dummy" presStyleCnt="0"/>
      <dgm:spPr/>
    </dgm:pt>
    <dgm:pt modelId="{2F3DCAD9-E173-4C7C-B93D-88DE17B36C46}" type="pres">
      <dgm:prSet presAssocID="{BD702211-8D21-4A73-8A93-381F77BACDF2}" presName="sibTrans" presStyleLbl="sibTrans2D1" presStyleIdx="0" presStyleCnt="3" custLinFactNeighborY="-11730"/>
      <dgm:spPr/>
      <dgm:t>
        <a:bodyPr/>
        <a:lstStyle/>
        <a:p>
          <a:endParaRPr lang="es-EC"/>
        </a:p>
      </dgm:t>
    </dgm:pt>
    <dgm:pt modelId="{BF82761F-7CF5-405F-BD1B-8A87316D5869}" type="pres">
      <dgm:prSet presAssocID="{7051D983-CA02-40B9-8F78-4B3E75E575A9}" presName="node" presStyleLbl="node1" presStyleIdx="1" presStyleCnt="3" custRadScaleRad="107820" custRadScaleInc="-11888">
        <dgm:presLayoutVars>
          <dgm:bulletEnabled val="1"/>
        </dgm:presLayoutVars>
      </dgm:prSet>
      <dgm:spPr/>
      <dgm:t>
        <a:bodyPr/>
        <a:lstStyle/>
        <a:p>
          <a:endParaRPr lang="es-EC"/>
        </a:p>
      </dgm:t>
    </dgm:pt>
    <dgm:pt modelId="{4FBD5B4E-DEB8-485F-B325-9E0F89EE4EC9}" type="pres">
      <dgm:prSet presAssocID="{7051D983-CA02-40B9-8F78-4B3E75E575A9}" presName="dummy" presStyleCnt="0"/>
      <dgm:spPr/>
    </dgm:pt>
    <dgm:pt modelId="{D37A5E92-B824-46DE-8918-D738BDAF2CB6}" type="pres">
      <dgm:prSet presAssocID="{2696A39E-1C20-4940-A411-CEE2889E8C8B}" presName="sibTrans" presStyleLbl="sibTrans2D1" presStyleIdx="1" presStyleCnt="3" custLinFactNeighborY="-9202"/>
      <dgm:spPr/>
      <dgm:t>
        <a:bodyPr/>
        <a:lstStyle/>
        <a:p>
          <a:endParaRPr lang="es-EC"/>
        </a:p>
      </dgm:t>
    </dgm:pt>
    <dgm:pt modelId="{4631E080-EF4E-4509-9F26-56019DAB8077}" type="pres">
      <dgm:prSet presAssocID="{59F9169C-7CA8-483B-8E94-98F82BC9AB65}" presName="node" presStyleLbl="node1" presStyleIdx="2" presStyleCnt="3">
        <dgm:presLayoutVars>
          <dgm:bulletEnabled val="1"/>
        </dgm:presLayoutVars>
      </dgm:prSet>
      <dgm:spPr/>
      <dgm:t>
        <a:bodyPr/>
        <a:lstStyle/>
        <a:p>
          <a:endParaRPr lang="es-EC"/>
        </a:p>
      </dgm:t>
    </dgm:pt>
    <dgm:pt modelId="{70A08F2C-3091-4FF7-A662-2378190D9659}" type="pres">
      <dgm:prSet presAssocID="{59F9169C-7CA8-483B-8E94-98F82BC9AB65}" presName="dummy" presStyleCnt="0"/>
      <dgm:spPr/>
    </dgm:pt>
    <dgm:pt modelId="{B3D2E131-DA95-40F1-8427-7A7758AB3487}" type="pres">
      <dgm:prSet presAssocID="{2B6CDC34-CC58-42BA-8874-79789DE309EC}" presName="sibTrans" presStyleLbl="sibTrans2D1" presStyleIdx="2" presStyleCnt="3" custLinFactNeighborY="-11730"/>
      <dgm:spPr/>
      <dgm:t>
        <a:bodyPr/>
        <a:lstStyle/>
        <a:p>
          <a:endParaRPr lang="es-EC"/>
        </a:p>
      </dgm:t>
    </dgm:pt>
  </dgm:ptLst>
  <dgm:cxnLst>
    <dgm:cxn modelId="{8E535FDE-ABE4-4D36-ADBA-0B50599988C6}" type="presOf" srcId="{7051D983-CA02-40B9-8F78-4B3E75E575A9}" destId="{BF82761F-7CF5-405F-BD1B-8A87316D5869}" srcOrd="0" destOrd="0" presId="urn:microsoft.com/office/officeart/2005/8/layout/radial6"/>
    <dgm:cxn modelId="{B0330A9D-DBF8-4405-823C-A17E8011B698}" type="presOf" srcId="{59F9169C-7CA8-483B-8E94-98F82BC9AB65}" destId="{4631E080-EF4E-4509-9F26-56019DAB8077}" srcOrd="0" destOrd="0" presId="urn:microsoft.com/office/officeart/2005/8/layout/radial6"/>
    <dgm:cxn modelId="{30AE012A-FF63-40B5-8012-5248EA1BC511}" type="presOf" srcId="{2696A39E-1C20-4940-A411-CEE2889E8C8B}" destId="{D37A5E92-B824-46DE-8918-D738BDAF2CB6}" srcOrd="0" destOrd="0" presId="urn:microsoft.com/office/officeart/2005/8/layout/radial6"/>
    <dgm:cxn modelId="{F871C706-F9A0-47BC-ACFB-ED8E93CAE440}" srcId="{3B64BDA5-5987-4ACE-9F9E-711E14BCE4A5}" destId="{6EB7B01E-714E-4DD9-A728-AA1A6E8BB155}" srcOrd="0" destOrd="0" parTransId="{E9AE7F5A-DAC2-485D-9237-8BE3F0FDA79B}" sibTransId="{BD702211-8D21-4A73-8A93-381F77BACDF2}"/>
    <dgm:cxn modelId="{ADE685BA-1813-4EF9-92D6-8D42A05352EE}" srcId="{3B64BDA5-5987-4ACE-9F9E-711E14BCE4A5}" destId="{59F9169C-7CA8-483B-8E94-98F82BC9AB65}" srcOrd="2" destOrd="0" parTransId="{7E9291AB-F469-421B-8AD8-83373779BB5F}" sibTransId="{2B6CDC34-CC58-42BA-8874-79789DE309EC}"/>
    <dgm:cxn modelId="{04A1A728-B1AD-4066-8C70-63AD527E8BC2}" type="presOf" srcId="{2B6CDC34-CC58-42BA-8874-79789DE309EC}" destId="{B3D2E131-DA95-40F1-8427-7A7758AB3487}" srcOrd="0" destOrd="0" presId="urn:microsoft.com/office/officeart/2005/8/layout/radial6"/>
    <dgm:cxn modelId="{9762782F-89A4-45D3-8712-0B002C95717F}" type="presOf" srcId="{6EB7B01E-714E-4DD9-A728-AA1A6E8BB155}" destId="{C0B73E97-72C3-46FA-8D84-EB14AD08D2A3}" srcOrd="0" destOrd="0" presId="urn:microsoft.com/office/officeart/2005/8/layout/radial6"/>
    <dgm:cxn modelId="{E6928EC0-AC1A-4C53-8D70-026F7B69D49F}" srcId="{3B64BDA5-5987-4ACE-9F9E-711E14BCE4A5}" destId="{7051D983-CA02-40B9-8F78-4B3E75E575A9}" srcOrd="1" destOrd="0" parTransId="{09287E7D-01BF-4A68-9FE1-FA84932E8662}" sibTransId="{2696A39E-1C20-4940-A411-CEE2889E8C8B}"/>
    <dgm:cxn modelId="{551C7D27-B8D8-4F9D-B723-689D21785094}" type="presOf" srcId="{B2060894-6A0A-487E-A7CB-189EABE754E0}" destId="{F76D49C0-BF1A-400D-88CC-BDB338FB68D0}" srcOrd="0" destOrd="0" presId="urn:microsoft.com/office/officeart/2005/8/layout/radial6"/>
    <dgm:cxn modelId="{18260BBB-7591-4E7B-B853-408C39CA7DE5}" srcId="{B2060894-6A0A-487E-A7CB-189EABE754E0}" destId="{3B64BDA5-5987-4ACE-9F9E-711E14BCE4A5}" srcOrd="0" destOrd="0" parTransId="{1C8E2FD2-04BD-4543-A547-F74734986474}" sibTransId="{6517F7D6-60B5-44D8-A569-9968CCFED254}"/>
    <dgm:cxn modelId="{9731D63D-8AB8-4426-B200-0CA85BFCAC53}" type="presOf" srcId="{3B64BDA5-5987-4ACE-9F9E-711E14BCE4A5}" destId="{1F038D69-604A-4268-9B4E-A468A2656260}" srcOrd="0" destOrd="0" presId="urn:microsoft.com/office/officeart/2005/8/layout/radial6"/>
    <dgm:cxn modelId="{715E716B-3EC7-487C-8B9A-A245CFB78FA9}" type="presOf" srcId="{BD702211-8D21-4A73-8A93-381F77BACDF2}" destId="{2F3DCAD9-E173-4C7C-B93D-88DE17B36C46}" srcOrd="0" destOrd="0" presId="urn:microsoft.com/office/officeart/2005/8/layout/radial6"/>
    <dgm:cxn modelId="{10EEF064-F94A-41AD-8A9D-C9ABBDFEB6CA}" type="presParOf" srcId="{F76D49C0-BF1A-400D-88CC-BDB338FB68D0}" destId="{1F038D69-604A-4268-9B4E-A468A2656260}" srcOrd="0" destOrd="0" presId="urn:microsoft.com/office/officeart/2005/8/layout/radial6"/>
    <dgm:cxn modelId="{7ABC827D-0BB5-4582-87A0-F0371FDE78E6}" type="presParOf" srcId="{F76D49C0-BF1A-400D-88CC-BDB338FB68D0}" destId="{C0B73E97-72C3-46FA-8D84-EB14AD08D2A3}" srcOrd="1" destOrd="0" presId="urn:microsoft.com/office/officeart/2005/8/layout/radial6"/>
    <dgm:cxn modelId="{EE67A179-C43B-4B92-B458-4E8BB2DFF3FF}" type="presParOf" srcId="{F76D49C0-BF1A-400D-88CC-BDB338FB68D0}" destId="{F748320A-49F2-475C-8515-88017C8A8904}" srcOrd="2" destOrd="0" presId="urn:microsoft.com/office/officeart/2005/8/layout/radial6"/>
    <dgm:cxn modelId="{DDE0ABA6-4FEF-4B5B-BB1B-5F095DB5A491}" type="presParOf" srcId="{F76D49C0-BF1A-400D-88CC-BDB338FB68D0}" destId="{2F3DCAD9-E173-4C7C-B93D-88DE17B36C46}" srcOrd="3" destOrd="0" presId="urn:microsoft.com/office/officeart/2005/8/layout/radial6"/>
    <dgm:cxn modelId="{AC9782C9-571E-4697-8BD5-463477B7C575}" type="presParOf" srcId="{F76D49C0-BF1A-400D-88CC-BDB338FB68D0}" destId="{BF82761F-7CF5-405F-BD1B-8A87316D5869}" srcOrd="4" destOrd="0" presId="urn:microsoft.com/office/officeart/2005/8/layout/radial6"/>
    <dgm:cxn modelId="{5AD493E1-DCA8-4C6A-818F-F54A28040430}" type="presParOf" srcId="{F76D49C0-BF1A-400D-88CC-BDB338FB68D0}" destId="{4FBD5B4E-DEB8-485F-B325-9E0F89EE4EC9}" srcOrd="5" destOrd="0" presId="urn:microsoft.com/office/officeart/2005/8/layout/radial6"/>
    <dgm:cxn modelId="{3FC05AAD-50A6-41AB-8E8A-E3CC2C2A4E01}" type="presParOf" srcId="{F76D49C0-BF1A-400D-88CC-BDB338FB68D0}" destId="{D37A5E92-B824-46DE-8918-D738BDAF2CB6}" srcOrd="6" destOrd="0" presId="urn:microsoft.com/office/officeart/2005/8/layout/radial6"/>
    <dgm:cxn modelId="{0F4C884C-7BED-424A-9E3F-B6D45B57B2E9}" type="presParOf" srcId="{F76D49C0-BF1A-400D-88CC-BDB338FB68D0}" destId="{4631E080-EF4E-4509-9F26-56019DAB8077}" srcOrd="7" destOrd="0" presId="urn:microsoft.com/office/officeart/2005/8/layout/radial6"/>
    <dgm:cxn modelId="{241F6209-A533-4790-92EC-5E6A577B005F}" type="presParOf" srcId="{F76D49C0-BF1A-400D-88CC-BDB338FB68D0}" destId="{70A08F2C-3091-4FF7-A662-2378190D9659}" srcOrd="8" destOrd="0" presId="urn:microsoft.com/office/officeart/2005/8/layout/radial6"/>
    <dgm:cxn modelId="{868DADBB-3908-4161-82E7-52FABAE9E3A4}" type="presParOf" srcId="{F76D49C0-BF1A-400D-88CC-BDB338FB68D0}" destId="{B3D2E131-DA95-40F1-8427-7A7758AB3487}" srcOrd="9"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64A488-B277-4B3D-9DD4-6BA8D1F516DE}" type="doc">
      <dgm:prSet loTypeId="urn:microsoft.com/office/officeart/2005/8/layout/pList1" loCatId="list" qsTypeId="urn:microsoft.com/office/officeart/2005/8/quickstyle/simple3" qsCatId="simple" csTypeId="urn:microsoft.com/office/officeart/2005/8/colors/accent1_2" csCatId="accent1" phldr="1"/>
      <dgm:spPr/>
      <dgm:t>
        <a:bodyPr/>
        <a:lstStyle/>
        <a:p>
          <a:endParaRPr lang="es-EC"/>
        </a:p>
      </dgm:t>
    </dgm:pt>
    <dgm:pt modelId="{6E796ABE-9CDB-4C9E-8167-CE6A15EF98C9}">
      <dgm:prSet phldrT="[Texto]"/>
      <dgm:spPr/>
      <dgm:t>
        <a:bodyPr/>
        <a:lstStyle/>
        <a:p>
          <a:r>
            <a:rPr lang="es-EC" dirty="0" smtClean="0"/>
            <a:t>Falta de concientización</a:t>
          </a:r>
          <a:endParaRPr lang="es-EC" dirty="0"/>
        </a:p>
      </dgm:t>
    </dgm:pt>
    <dgm:pt modelId="{2E2F5F01-0C2A-435E-A1C2-6DB6356C9B65}" type="parTrans" cxnId="{D81C80FA-3852-4DF3-A677-E5A96DF59F1D}">
      <dgm:prSet/>
      <dgm:spPr/>
      <dgm:t>
        <a:bodyPr/>
        <a:lstStyle/>
        <a:p>
          <a:endParaRPr lang="es-EC"/>
        </a:p>
      </dgm:t>
    </dgm:pt>
    <dgm:pt modelId="{6B12723B-2E9B-40F5-AF85-906C95366753}" type="sibTrans" cxnId="{D81C80FA-3852-4DF3-A677-E5A96DF59F1D}">
      <dgm:prSet/>
      <dgm:spPr/>
      <dgm:t>
        <a:bodyPr/>
        <a:lstStyle/>
        <a:p>
          <a:endParaRPr lang="es-EC"/>
        </a:p>
      </dgm:t>
    </dgm:pt>
    <dgm:pt modelId="{D6F7D661-6E67-4C66-9A65-3376ADAF9F37}">
      <dgm:prSet phldrT="[Texto]"/>
      <dgm:spPr/>
      <dgm:t>
        <a:bodyPr/>
        <a:lstStyle/>
        <a:p>
          <a:r>
            <a:rPr lang="es-EC" dirty="0" smtClean="0"/>
            <a:t>Falta de recursos didácticos</a:t>
          </a:r>
        </a:p>
        <a:p>
          <a:endParaRPr lang="es-EC" dirty="0"/>
        </a:p>
      </dgm:t>
    </dgm:pt>
    <dgm:pt modelId="{7445286B-C996-4F9A-A37F-558FB1AE210F}" type="parTrans" cxnId="{FC2B6B8A-CF26-4666-B664-083B77ACE5BE}">
      <dgm:prSet/>
      <dgm:spPr/>
      <dgm:t>
        <a:bodyPr/>
        <a:lstStyle/>
        <a:p>
          <a:endParaRPr lang="es-EC"/>
        </a:p>
      </dgm:t>
    </dgm:pt>
    <dgm:pt modelId="{3306DC2F-5FBD-4B87-BC75-B485D905F6CC}" type="sibTrans" cxnId="{FC2B6B8A-CF26-4666-B664-083B77ACE5BE}">
      <dgm:prSet/>
      <dgm:spPr/>
      <dgm:t>
        <a:bodyPr/>
        <a:lstStyle/>
        <a:p>
          <a:endParaRPr lang="es-EC"/>
        </a:p>
      </dgm:t>
    </dgm:pt>
    <dgm:pt modelId="{15DE5E19-E698-4458-AF2F-317F984A9638}">
      <dgm:prSet phldrT="[Texto]"/>
      <dgm:spPr/>
      <dgm:t>
        <a:bodyPr/>
        <a:lstStyle/>
        <a:p>
          <a:r>
            <a:rPr lang="es-EC" dirty="0" smtClean="0"/>
            <a:t>Falta de interés</a:t>
          </a:r>
          <a:endParaRPr lang="es-EC" dirty="0"/>
        </a:p>
      </dgm:t>
    </dgm:pt>
    <dgm:pt modelId="{9A340425-9552-4E3C-B359-26ED685134EB}" type="parTrans" cxnId="{52485B3D-E836-4B5D-A871-1D34DAE6EF6F}">
      <dgm:prSet/>
      <dgm:spPr/>
      <dgm:t>
        <a:bodyPr/>
        <a:lstStyle/>
        <a:p>
          <a:endParaRPr lang="es-EC"/>
        </a:p>
      </dgm:t>
    </dgm:pt>
    <dgm:pt modelId="{5F546766-D284-47D8-A597-DA55A21F8594}" type="sibTrans" cxnId="{52485B3D-E836-4B5D-A871-1D34DAE6EF6F}">
      <dgm:prSet/>
      <dgm:spPr/>
      <dgm:t>
        <a:bodyPr/>
        <a:lstStyle/>
        <a:p>
          <a:endParaRPr lang="es-EC"/>
        </a:p>
      </dgm:t>
    </dgm:pt>
    <dgm:pt modelId="{7149F320-C53B-4D5E-82BE-B30EBD5D1F36}">
      <dgm:prSet phldrT="[Texto]"/>
      <dgm:spPr/>
      <dgm:t>
        <a:bodyPr/>
        <a:lstStyle/>
        <a:p>
          <a:r>
            <a:rPr lang="es-EC" dirty="0" smtClean="0"/>
            <a:t>Deterioro Ambiental</a:t>
          </a:r>
          <a:endParaRPr lang="es-EC" dirty="0"/>
        </a:p>
      </dgm:t>
    </dgm:pt>
    <dgm:pt modelId="{D927146F-6B81-45DC-BEC5-09E184F05019}" type="parTrans" cxnId="{F9AB1A7B-EED8-49A7-84F9-98FDC0FF1068}">
      <dgm:prSet/>
      <dgm:spPr/>
      <dgm:t>
        <a:bodyPr/>
        <a:lstStyle/>
        <a:p>
          <a:endParaRPr lang="es-EC"/>
        </a:p>
      </dgm:t>
    </dgm:pt>
    <dgm:pt modelId="{847ED4C2-80F7-49D0-9202-6B7484D41F42}" type="sibTrans" cxnId="{F9AB1A7B-EED8-49A7-84F9-98FDC0FF1068}">
      <dgm:prSet/>
      <dgm:spPr/>
      <dgm:t>
        <a:bodyPr/>
        <a:lstStyle/>
        <a:p>
          <a:endParaRPr lang="es-EC"/>
        </a:p>
      </dgm:t>
    </dgm:pt>
    <dgm:pt modelId="{7E2C695A-80E7-4646-BC2C-FF96F59C8B57}">
      <dgm:prSet phldrT="[Texto]"/>
      <dgm:spPr/>
      <dgm:t>
        <a:bodyPr/>
        <a:lstStyle/>
        <a:p>
          <a:r>
            <a:rPr lang="es-EC" dirty="0" smtClean="0"/>
            <a:t>Desperdicio de recursos</a:t>
          </a:r>
          <a:endParaRPr lang="es-EC" dirty="0"/>
        </a:p>
      </dgm:t>
    </dgm:pt>
    <dgm:pt modelId="{F316F9FD-A1A8-45E0-B32A-1E48CA65ED4A}" type="parTrans" cxnId="{7E1292F0-5A7B-4F58-95A5-AEE95B70D551}">
      <dgm:prSet/>
      <dgm:spPr/>
      <dgm:t>
        <a:bodyPr/>
        <a:lstStyle/>
        <a:p>
          <a:endParaRPr lang="es-EC"/>
        </a:p>
      </dgm:t>
    </dgm:pt>
    <dgm:pt modelId="{CCC486B5-0666-44B1-8C18-0601FF8B6AD1}" type="sibTrans" cxnId="{7E1292F0-5A7B-4F58-95A5-AEE95B70D551}">
      <dgm:prSet/>
      <dgm:spPr/>
      <dgm:t>
        <a:bodyPr/>
        <a:lstStyle/>
        <a:p>
          <a:endParaRPr lang="es-EC"/>
        </a:p>
      </dgm:t>
    </dgm:pt>
    <dgm:pt modelId="{2CCEEDD4-8644-4884-ACE8-8636A65D0490}" type="pres">
      <dgm:prSet presAssocID="{BA64A488-B277-4B3D-9DD4-6BA8D1F516DE}" presName="Name0" presStyleCnt="0">
        <dgm:presLayoutVars>
          <dgm:dir/>
          <dgm:resizeHandles val="exact"/>
        </dgm:presLayoutVars>
      </dgm:prSet>
      <dgm:spPr/>
      <dgm:t>
        <a:bodyPr/>
        <a:lstStyle/>
        <a:p>
          <a:endParaRPr lang="es-EC"/>
        </a:p>
      </dgm:t>
    </dgm:pt>
    <dgm:pt modelId="{B12A1A45-78D1-425E-8697-47B5A44A31C4}" type="pres">
      <dgm:prSet presAssocID="{6E796ABE-9CDB-4C9E-8167-CE6A15EF98C9}" presName="compNode" presStyleCnt="0"/>
      <dgm:spPr/>
      <dgm:t>
        <a:bodyPr/>
        <a:lstStyle/>
        <a:p>
          <a:endParaRPr lang="es-EC"/>
        </a:p>
      </dgm:t>
    </dgm:pt>
    <dgm:pt modelId="{581C680A-F73B-46A8-9284-CFFE949F3B0F}" type="pres">
      <dgm:prSet presAssocID="{6E796ABE-9CDB-4C9E-8167-CE6A15EF98C9}" presName="pictRect" presStyleLbl="node1" presStyleIdx="0" presStyleCnt="5" custLinFactNeighborX="-63" custLinFactNeighborY="-3264"/>
      <dgm:spPr>
        <a:blipFill rotWithShape="1">
          <a:blip xmlns:r="http://schemas.openxmlformats.org/officeDocument/2006/relationships" r:embed="rId1"/>
          <a:stretch>
            <a:fillRect/>
          </a:stretch>
        </a:blipFill>
      </dgm:spPr>
      <dgm:t>
        <a:bodyPr/>
        <a:lstStyle/>
        <a:p>
          <a:endParaRPr lang="es-EC"/>
        </a:p>
      </dgm:t>
    </dgm:pt>
    <dgm:pt modelId="{B2B2640A-510D-453B-937B-C0E1AF120AA6}" type="pres">
      <dgm:prSet presAssocID="{6E796ABE-9CDB-4C9E-8167-CE6A15EF98C9}" presName="textRect" presStyleLbl="revTx" presStyleIdx="0" presStyleCnt="5">
        <dgm:presLayoutVars>
          <dgm:bulletEnabled val="1"/>
        </dgm:presLayoutVars>
      </dgm:prSet>
      <dgm:spPr/>
      <dgm:t>
        <a:bodyPr/>
        <a:lstStyle/>
        <a:p>
          <a:endParaRPr lang="es-EC"/>
        </a:p>
      </dgm:t>
    </dgm:pt>
    <dgm:pt modelId="{561F431F-2AE9-46B5-88E7-F84EFA36FB1F}" type="pres">
      <dgm:prSet presAssocID="{6B12723B-2E9B-40F5-AF85-906C95366753}" presName="sibTrans" presStyleLbl="sibTrans2D1" presStyleIdx="0" presStyleCnt="0"/>
      <dgm:spPr/>
      <dgm:t>
        <a:bodyPr/>
        <a:lstStyle/>
        <a:p>
          <a:endParaRPr lang="es-EC"/>
        </a:p>
      </dgm:t>
    </dgm:pt>
    <dgm:pt modelId="{18224108-777D-43AB-9FB3-2BE74952C1F4}" type="pres">
      <dgm:prSet presAssocID="{D6F7D661-6E67-4C66-9A65-3376ADAF9F37}" presName="compNode" presStyleCnt="0"/>
      <dgm:spPr/>
      <dgm:t>
        <a:bodyPr/>
        <a:lstStyle/>
        <a:p>
          <a:endParaRPr lang="es-EC"/>
        </a:p>
      </dgm:t>
    </dgm:pt>
    <dgm:pt modelId="{8C17BAD9-4655-4870-8F61-BA6CC2DEF0A5}" type="pres">
      <dgm:prSet presAssocID="{D6F7D661-6E67-4C66-9A65-3376ADAF9F37}" presName="pictRect" presStyleLbl="node1" presStyleIdx="1" presStyleCnt="5" custLinFactX="6723" custLinFactNeighborX="100000" custLinFactNeighborY="-3264"/>
      <dgm:spPr>
        <a:blipFill rotWithShape="1">
          <a:blip xmlns:r="http://schemas.openxmlformats.org/officeDocument/2006/relationships" r:embed="rId2"/>
          <a:stretch>
            <a:fillRect/>
          </a:stretch>
        </a:blipFill>
      </dgm:spPr>
      <dgm:t>
        <a:bodyPr/>
        <a:lstStyle/>
        <a:p>
          <a:endParaRPr lang="es-EC"/>
        </a:p>
      </dgm:t>
    </dgm:pt>
    <dgm:pt modelId="{02B4627A-EC70-433B-A582-DB4F6208F374}" type="pres">
      <dgm:prSet presAssocID="{D6F7D661-6E67-4C66-9A65-3376ADAF9F37}" presName="textRect" presStyleLbl="revTx" presStyleIdx="1" presStyleCnt="5" custLinFactX="6677" custLinFactNeighborX="100000" custLinFactNeighborY="-6973">
        <dgm:presLayoutVars>
          <dgm:bulletEnabled val="1"/>
        </dgm:presLayoutVars>
      </dgm:prSet>
      <dgm:spPr/>
      <dgm:t>
        <a:bodyPr/>
        <a:lstStyle/>
        <a:p>
          <a:endParaRPr lang="es-EC"/>
        </a:p>
      </dgm:t>
    </dgm:pt>
    <dgm:pt modelId="{651DAA3C-384B-46D7-93A0-EB410FE018CB}" type="pres">
      <dgm:prSet presAssocID="{3306DC2F-5FBD-4B87-BC75-B485D905F6CC}" presName="sibTrans" presStyleLbl="sibTrans2D1" presStyleIdx="0" presStyleCnt="0"/>
      <dgm:spPr/>
      <dgm:t>
        <a:bodyPr/>
        <a:lstStyle/>
        <a:p>
          <a:endParaRPr lang="es-EC"/>
        </a:p>
      </dgm:t>
    </dgm:pt>
    <dgm:pt modelId="{E791EE1F-88FB-4332-B71A-ADF17391061F}" type="pres">
      <dgm:prSet presAssocID="{15DE5E19-E698-4458-AF2F-317F984A9638}" presName="compNode" presStyleCnt="0"/>
      <dgm:spPr/>
      <dgm:t>
        <a:bodyPr/>
        <a:lstStyle/>
        <a:p>
          <a:endParaRPr lang="es-EC"/>
        </a:p>
      </dgm:t>
    </dgm:pt>
    <dgm:pt modelId="{B98BB2C0-2F77-49F2-A9E0-0FCE2495D3E9}" type="pres">
      <dgm:prSet presAssocID="{15DE5E19-E698-4458-AF2F-317F984A9638}" presName="pictRect" presStyleLbl="node1" presStyleIdx="2" presStyleCnt="5" custLinFactX="-10882" custLinFactNeighborX="-100000" custLinFactNeighborY="-3264"/>
      <dgm:spPr>
        <a:blipFill rotWithShape="1">
          <a:blip xmlns:r="http://schemas.openxmlformats.org/officeDocument/2006/relationships" r:embed="rId3"/>
          <a:stretch>
            <a:fillRect/>
          </a:stretch>
        </a:blipFill>
      </dgm:spPr>
      <dgm:t>
        <a:bodyPr/>
        <a:lstStyle/>
        <a:p>
          <a:endParaRPr lang="es-EC"/>
        </a:p>
      </dgm:t>
    </dgm:pt>
    <dgm:pt modelId="{04B96B98-58E9-478B-8B23-B334BB4F2EE3}" type="pres">
      <dgm:prSet presAssocID="{15DE5E19-E698-4458-AF2F-317F984A9638}" presName="textRect" presStyleLbl="revTx" presStyleIdx="2" presStyleCnt="5" custLinFactX="-10882" custLinFactNeighborX="-100000" custLinFactNeighborY="6560">
        <dgm:presLayoutVars>
          <dgm:bulletEnabled val="1"/>
        </dgm:presLayoutVars>
      </dgm:prSet>
      <dgm:spPr/>
      <dgm:t>
        <a:bodyPr/>
        <a:lstStyle/>
        <a:p>
          <a:endParaRPr lang="es-EC"/>
        </a:p>
      </dgm:t>
    </dgm:pt>
    <dgm:pt modelId="{C612F5B8-EAA5-4523-8E4F-4C19B8F8BB24}" type="pres">
      <dgm:prSet presAssocID="{5F546766-D284-47D8-A597-DA55A21F8594}" presName="sibTrans" presStyleLbl="sibTrans2D1" presStyleIdx="0" presStyleCnt="0"/>
      <dgm:spPr/>
      <dgm:t>
        <a:bodyPr/>
        <a:lstStyle/>
        <a:p>
          <a:endParaRPr lang="es-EC"/>
        </a:p>
      </dgm:t>
    </dgm:pt>
    <dgm:pt modelId="{FC771F6C-A0E1-4C33-BF7B-A9DDC405FDE8}" type="pres">
      <dgm:prSet presAssocID="{7149F320-C53B-4D5E-82BE-B30EBD5D1F36}" presName="compNode" presStyleCnt="0"/>
      <dgm:spPr/>
      <dgm:t>
        <a:bodyPr/>
        <a:lstStyle/>
        <a:p>
          <a:endParaRPr lang="es-EC"/>
        </a:p>
      </dgm:t>
    </dgm:pt>
    <dgm:pt modelId="{8C7DD7B2-D80A-4258-A595-D9387AAE48FC}" type="pres">
      <dgm:prSet presAssocID="{7149F320-C53B-4D5E-82BE-B30EBD5D1F36}" presName="pictRect" presStyleLbl="node1" presStyleIdx="3" presStyleCnt="5" custLinFactNeighborX="-28722" custLinFactNeighborY="-10172"/>
      <dgm:spPr>
        <a:blipFill rotWithShape="1">
          <a:blip xmlns:r="http://schemas.openxmlformats.org/officeDocument/2006/relationships" r:embed="rId4"/>
          <a:stretch>
            <a:fillRect/>
          </a:stretch>
        </a:blipFill>
      </dgm:spPr>
      <dgm:t>
        <a:bodyPr/>
        <a:lstStyle/>
        <a:p>
          <a:endParaRPr lang="es-EC"/>
        </a:p>
      </dgm:t>
    </dgm:pt>
    <dgm:pt modelId="{AB7FBD6B-DE3D-4392-8118-F662C8DF57A4}" type="pres">
      <dgm:prSet presAssocID="{7149F320-C53B-4D5E-82BE-B30EBD5D1F36}" presName="textRect" presStyleLbl="revTx" presStyleIdx="3" presStyleCnt="5" custLinFactNeighborX="-28722" custLinFactNeighborY="-1598">
        <dgm:presLayoutVars>
          <dgm:bulletEnabled val="1"/>
        </dgm:presLayoutVars>
      </dgm:prSet>
      <dgm:spPr/>
      <dgm:t>
        <a:bodyPr/>
        <a:lstStyle/>
        <a:p>
          <a:endParaRPr lang="es-EC"/>
        </a:p>
      </dgm:t>
    </dgm:pt>
    <dgm:pt modelId="{893F7627-8B07-425D-9AC9-644D75650BC1}" type="pres">
      <dgm:prSet presAssocID="{847ED4C2-80F7-49D0-9202-6B7484D41F42}" presName="sibTrans" presStyleLbl="sibTrans2D1" presStyleIdx="0" presStyleCnt="0"/>
      <dgm:spPr/>
      <dgm:t>
        <a:bodyPr/>
        <a:lstStyle/>
        <a:p>
          <a:endParaRPr lang="es-EC"/>
        </a:p>
      </dgm:t>
    </dgm:pt>
    <dgm:pt modelId="{37AEB9A0-8A0B-489E-8D75-8ED0B1A4BFC0}" type="pres">
      <dgm:prSet presAssocID="{7E2C695A-80E7-4646-BC2C-FF96F59C8B57}" presName="compNode" presStyleCnt="0"/>
      <dgm:spPr/>
      <dgm:t>
        <a:bodyPr/>
        <a:lstStyle/>
        <a:p>
          <a:endParaRPr lang="es-EC"/>
        </a:p>
      </dgm:t>
    </dgm:pt>
    <dgm:pt modelId="{18ACA756-00F7-4811-93D2-30427F70625C}" type="pres">
      <dgm:prSet presAssocID="{7E2C695A-80E7-4646-BC2C-FF96F59C8B57}" presName="pictRect" presStyleLbl="node1" presStyleIdx="4" presStyleCnt="5" custLinFactNeighborX="1862" custLinFactNeighborY="-13606"/>
      <dgm:spPr>
        <a:blipFill rotWithShape="1">
          <a:blip xmlns:r="http://schemas.openxmlformats.org/officeDocument/2006/relationships" r:embed="rId5"/>
          <a:stretch>
            <a:fillRect/>
          </a:stretch>
        </a:blipFill>
      </dgm:spPr>
      <dgm:t>
        <a:bodyPr/>
        <a:lstStyle/>
        <a:p>
          <a:endParaRPr lang="es-EC"/>
        </a:p>
      </dgm:t>
    </dgm:pt>
    <dgm:pt modelId="{B29D0FE2-3091-4387-AD1C-20C13EE46CD5}" type="pres">
      <dgm:prSet presAssocID="{7E2C695A-80E7-4646-BC2C-FF96F59C8B57}" presName="textRect" presStyleLbl="revTx" presStyleIdx="4" presStyleCnt="5" custLinFactNeighborX="9394" custLinFactNeighborY="-15132">
        <dgm:presLayoutVars>
          <dgm:bulletEnabled val="1"/>
        </dgm:presLayoutVars>
      </dgm:prSet>
      <dgm:spPr/>
      <dgm:t>
        <a:bodyPr/>
        <a:lstStyle/>
        <a:p>
          <a:endParaRPr lang="es-EC"/>
        </a:p>
      </dgm:t>
    </dgm:pt>
  </dgm:ptLst>
  <dgm:cxnLst>
    <dgm:cxn modelId="{7E1292F0-5A7B-4F58-95A5-AEE95B70D551}" srcId="{BA64A488-B277-4B3D-9DD4-6BA8D1F516DE}" destId="{7E2C695A-80E7-4646-BC2C-FF96F59C8B57}" srcOrd="4" destOrd="0" parTransId="{F316F9FD-A1A8-45E0-B32A-1E48CA65ED4A}" sibTransId="{CCC486B5-0666-44B1-8C18-0601FF8B6AD1}"/>
    <dgm:cxn modelId="{A06751AF-7789-4451-9F02-59E980B39B62}" type="presOf" srcId="{6B12723B-2E9B-40F5-AF85-906C95366753}" destId="{561F431F-2AE9-46B5-88E7-F84EFA36FB1F}" srcOrd="0" destOrd="0" presId="urn:microsoft.com/office/officeart/2005/8/layout/pList1"/>
    <dgm:cxn modelId="{604DB8E8-1CC3-4073-A890-EFD7623EB7E1}" type="presOf" srcId="{BA64A488-B277-4B3D-9DD4-6BA8D1F516DE}" destId="{2CCEEDD4-8644-4884-ACE8-8636A65D0490}" srcOrd="0" destOrd="0" presId="urn:microsoft.com/office/officeart/2005/8/layout/pList1"/>
    <dgm:cxn modelId="{F9AB1A7B-EED8-49A7-84F9-98FDC0FF1068}" srcId="{BA64A488-B277-4B3D-9DD4-6BA8D1F516DE}" destId="{7149F320-C53B-4D5E-82BE-B30EBD5D1F36}" srcOrd="3" destOrd="0" parTransId="{D927146F-6B81-45DC-BEC5-09E184F05019}" sibTransId="{847ED4C2-80F7-49D0-9202-6B7484D41F42}"/>
    <dgm:cxn modelId="{A7ADDB94-6DA9-426F-99F7-97DDA87BF2CD}" type="presOf" srcId="{847ED4C2-80F7-49D0-9202-6B7484D41F42}" destId="{893F7627-8B07-425D-9AC9-644D75650BC1}" srcOrd="0" destOrd="0" presId="urn:microsoft.com/office/officeart/2005/8/layout/pList1"/>
    <dgm:cxn modelId="{D81C80FA-3852-4DF3-A677-E5A96DF59F1D}" srcId="{BA64A488-B277-4B3D-9DD4-6BA8D1F516DE}" destId="{6E796ABE-9CDB-4C9E-8167-CE6A15EF98C9}" srcOrd="0" destOrd="0" parTransId="{2E2F5F01-0C2A-435E-A1C2-6DB6356C9B65}" sibTransId="{6B12723B-2E9B-40F5-AF85-906C95366753}"/>
    <dgm:cxn modelId="{FC2B6B8A-CF26-4666-B664-083B77ACE5BE}" srcId="{BA64A488-B277-4B3D-9DD4-6BA8D1F516DE}" destId="{D6F7D661-6E67-4C66-9A65-3376ADAF9F37}" srcOrd="1" destOrd="0" parTransId="{7445286B-C996-4F9A-A37F-558FB1AE210F}" sibTransId="{3306DC2F-5FBD-4B87-BC75-B485D905F6CC}"/>
    <dgm:cxn modelId="{286941AE-BC48-4BA4-B9D4-0131E5B19E29}" type="presOf" srcId="{7E2C695A-80E7-4646-BC2C-FF96F59C8B57}" destId="{B29D0FE2-3091-4387-AD1C-20C13EE46CD5}" srcOrd="0" destOrd="0" presId="urn:microsoft.com/office/officeart/2005/8/layout/pList1"/>
    <dgm:cxn modelId="{874964C4-D37E-4B95-B2AD-63880610BC05}" type="presOf" srcId="{6E796ABE-9CDB-4C9E-8167-CE6A15EF98C9}" destId="{B2B2640A-510D-453B-937B-C0E1AF120AA6}" srcOrd="0" destOrd="0" presId="urn:microsoft.com/office/officeart/2005/8/layout/pList1"/>
    <dgm:cxn modelId="{52485B3D-E836-4B5D-A871-1D34DAE6EF6F}" srcId="{BA64A488-B277-4B3D-9DD4-6BA8D1F516DE}" destId="{15DE5E19-E698-4458-AF2F-317F984A9638}" srcOrd="2" destOrd="0" parTransId="{9A340425-9552-4E3C-B359-26ED685134EB}" sibTransId="{5F546766-D284-47D8-A597-DA55A21F8594}"/>
    <dgm:cxn modelId="{28C9C10F-BC9E-4156-9920-DBC25B15F59A}" type="presOf" srcId="{5F546766-D284-47D8-A597-DA55A21F8594}" destId="{C612F5B8-EAA5-4523-8E4F-4C19B8F8BB24}" srcOrd="0" destOrd="0" presId="urn:microsoft.com/office/officeart/2005/8/layout/pList1"/>
    <dgm:cxn modelId="{3BBFF6EA-5B40-4270-8054-BC06D036DECC}" type="presOf" srcId="{3306DC2F-5FBD-4B87-BC75-B485D905F6CC}" destId="{651DAA3C-384B-46D7-93A0-EB410FE018CB}" srcOrd="0" destOrd="0" presId="urn:microsoft.com/office/officeart/2005/8/layout/pList1"/>
    <dgm:cxn modelId="{4017513B-FFB6-4E46-B582-B3EC955D8968}" type="presOf" srcId="{15DE5E19-E698-4458-AF2F-317F984A9638}" destId="{04B96B98-58E9-478B-8B23-B334BB4F2EE3}" srcOrd="0" destOrd="0" presId="urn:microsoft.com/office/officeart/2005/8/layout/pList1"/>
    <dgm:cxn modelId="{16630CBC-E88C-4548-B5EE-05F3DF271F01}" type="presOf" srcId="{D6F7D661-6E67-4C66-9A65-3376ADAF9F37}" destId="{02B4627A-EC70-433B-A582-DB4F6208F374}" srcOrd="0" destOrd="0" presId="urn:microsoft.com/office/officeart/2005/8/layout/pList1"/>
    <dgm:cxn modelId="{5ED4D94F-E4A7-4A91-BFF2-BE694D358C49}" type="presOf" srcId="{7149F320-C53B-4D5E-82BE-B30EBD5D1F36}" destId="{AB7FBD6B-DE3D-4392-8118-F662C8DF57A4}" srcOrd="0" destOrd="0" presId="urn:microsoft.com/office/officeart/2005/8/layout/pList1"/>
    <dgm:cxn modelId="{19D1B819-48E1-4547-9458-D4EB89226F55}" type="presParOf" srcId="{2CCEEDD4-8644-4884-ACE8-8636A65D0490}" destId="{B12A1A45-78D1-425E-8697-47B5A44A31C4}" srcOrd="0" destOrd="0" presId="urn:microsoft.com/office/officeart/2005/8/layout/pList1"/>
    <dgm:cxn modelId="{B3EA1419-7442-4834-8B8E-CECC9B9C70F6}" type="presParOf" srcId="{B12A1A45-78D1-425E-8697-47B5A44A31C4}" destId="{581C680A-F73B-46A8-9284-CFFE949F3B0F}" srcOrd="0" destOrd="0" presId="urn:microsoft.com/office/officeart/2005/8/layout/pList1"/>
    <dgm:cxn modelId="{EE171807-7273-4C4C-A4F0-B81343C17F02}" type="presParOf" srcId="{B12A1A45-78D1-425E-8697-47B5A44A31C4}" destId="{B2B2640A-510D-453B-937B-C0E1AF120AA6}" srcOrd="1" destOrd="0" presId="urn:microsoft.com/office/officeart/2005/8/layout/pList1"/>
    <dgm:cxn modelId="{F4EE1E36-80F4-4EBD-A442-ED01F1CCEF15}" type="presParOf" srcId="{2CCEEDD4-8644-4884-ACE8-8636A65D0490}" destId="{561F431F-2AE9-46B5-88E7-F84EFA36FB1F}" srcOrd="1" destOrd="0" presId="urn:microsoft.com/office/officeart/2005/8/layout/pList1"/>
    <dgm:cxn modelId="{CFBE78E1-C107-4E9D-B469-87AE5D63FC44}" type="presParOf" srcId="{2CCEEDD4-8644-4884-ACE8-8636A65D0490}" destId="{18224108-777D-43AB-9FB3-2BE74952C1F4}" srcOrd="2" destOrd="0" presId="urn:microsoft.com/office/officeart/2005/8/layout/pList1"/>
    <dgm:cxn modelId="{D471666D-47FA-4737-A8F4-D7A9245BE206}" type="presParOf" srcId="{18224108-777D-43AB-9FB3-2BE74952C1F4}" destId="{8C17BAD9-4655-4870-8F61-BA6CC2DEF0A5}" srcOrd="0" destOrd="0" presId="urn:microsoft.com/office/officeart/2005/8/layout/pList1"/>
    <dgm:cxn modelId="{11E5A55E-4D5A-43F3-9172-95A90DAF840A}" type="presParOf" srcId="{18224108-777D-43AB-9FB3-2BE74952C1F4}" destId="{02B4627A-EC70-433B-A582-DB4F6208F374}" srcOrd="1" destOrd="0" presId="urn:microsoft.com/office/officeart/2005/8/layout/pList1"/>
    <dgm:cxn modelId="{4C184EBC-8184-4A66-A242-7AEB8C10B016}" type="presParOf" srcId="{2CCEEDD4-8644-4884-ACE8-8636A65D0490}" destId="{651DAA3C-384B-46D7-93A0-EB410FE018CB}" srcOrd="3" destOrd="0" presId="urn:microsoft.com/office/officeart/2005/8/layout/pList1"/>
    <dgm:cxn modelId="{348EED72-5D2F-4935-892F-AC70AEBAB524}" type="presParOf" srcId="{2CCEEDD4-8644-4884-ACE8-8636A65D0490}" destId="{E791EE1F-88FB-4332-B71A-ADF17391061F}" srcOrd="4" destOrd="0" presId="urn:microsoft.com/office/officeart/2005/8/layout/pList1"/>
    <dgm:cxn modelId="{1E75B079-05D7-4368-857F-122DF59FD703}" type="presParOf" srcId="{E791EE1F-88FB-4332-B71A-ADF17391061F}" destId="{B98BB2C0-2F77-49F2-A9E0-0FCE2495D3E9}" srcOrd="0" destOrd="0" presId="urn:microsoft.com/office/officeart/2005/8/layout/pList1"/>
    <dgm:cxn modelId="{34FD73E1-4293-49B7-ABA9-D64D3075CAC0}" type="presParOf" srcId="{E791EE1F-88FB-4332-B71A-ADF17391061F}" destId="{04B96B98-58E9-478B-8B23-B334BB4F2EE3}" srcOrd="1" destOrd="0" presId="urn:microsoft.com/office/officeart/2005/8/layout/pList1"/>
    <dgm:cxn modelId="{14C3D161-A252-4622-8DC7-9196FF4C9488}" type="presParOf" srcId="{2CCEEDD4-8644-4884-ACE8-8636A65D0490}" destId="{C612F5B8-EAA5-4523-8E4F-4C19B8F8BB24}" srcOrd="5" destOrd="0" presId="urn:microsoft.com/office/officeart/2005/8/layout/pList1"/>
    <dgm:cxn modelId="{A758E0D3-2328-4DFD-8C3D-7D96A5688539}" type="presParOf" srcId="{2CCEEDD4-8644-4884-ACE8-8636A65D0490}" destId="{FC771F6C-A0E1-4C33-BF7B-A9DDC405FDE8}" srcOrd="6" destOrd="0" presId="urn:microsoft.com/office/officeart/2005/8/layout/pList1"/>
    <dgm:cxn modelId="{ABDD3609-952C-4123-B25B-3CD8A2B9283E}" type="presParOf" srcId="{FC771F6C-A0E1-4C33-BF7B-A9DDC405FDE8}" destId="{8C7DD7B2-D80A-4258-A595-D9387AAE48FC}" srcOrd="0" destOrd="0" presId="urn:microsoft.com/office/officeart/2005/8/layout/pList1"/>
    <dgm:cxn modelId="{6E3ED7F9-4B17-475C-BD73-1E0FC43FD285}" type="presParOf" srcId="{FC771F6C-A0E1-4C33-BF7B-A9DDC405FDE8}" destId="{AB7FBD6B-DE3D-4392-8118-F662C8DF57A4}" srcOrd="1" destOrd="0" presId="urn:microsoft.com/office/officeart/2005/8/layout/pList1"/>
    <dgm:cxn modelId="{863A1287-E9DA-46EA-9FE2-7D0D1E18C128}" type="presParOf" srcId="{2CCEEDD4-8644-4884-ACE8-8636A65D0490}" destId="{893F7627-8B07-425D-9AC9-644D75650BC1}" srcOrd="7" destOrd="0" presId="urn:microsoft.com/office/officeart/2005/8/layout/pList1"/>
    <dgm:cxn modelId="{3BFE03A0-6DC2-4F97-BF68-F055651AD7BA}" type="presParOf" srcId="{2CCEEDD4-8644-4884-ACE8-8636A65D0490}" destId="{37AEB9A0-8A0B-489E-8D75-8ED0B1A4BFC0}" srcOrd="8" destOrd="0" presId="urn:microsoft.com/office/officeart/2005/8/layout/pList1"/>
    <dgm:cxn modelId="{A8AE9445-F796-4172-B980-BF50F8169208}" type="presParOf" srcId="{37AEB9A0-8A0B-489E-8D75-8ED0B1A4BFC0}" destId="{18ACA756-00F7-4811-93D2-30427F70625C}" srcOrd="0" destOrd="0" presId="urn:microsoft.com/office/officeart/2005/8/layout/pList1"/>
    <dgm:cxn modelId="{B2CE3AB0-6A9B-40B5-BE4A-4CE18C7ED4EB}" type="presParOf" srcId="{37AEB9A0-8A0B-489E-8D75-8ED0B1A4BFC0}" destId="{B29D0FE2-3091-4387-AD1C-20C13EE46CD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57CF90-166C-47F5-A593-76BF2154DA6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C"/>
        </a:p>
      </dgm:t>
    </dgm:pt>
    <dgm:pt modelId="{A1CF96F3-74B5-4CC9-8D05-A2769E2A6CCE}">
      <dgm:prSet/>
      <dgm:spPr/>
      <dgm:t>
        <a:bodyPr/>
        <a:lstStyle/>
        <a:p>
          <a:r>
            <a:rPr lang="es-ES" dirty="0" smtClean="0"/>
            <a:t>Diagnosticar la existencia y uso del material didáctico</a:t>
          </a:r>
        </a:p>
        <a:p>
          <a:r>
            <a:rPr lang="es-ES" dirty="0" smtClean="0"/>
            <a:t>Mediante la Aplicación (encuesta y Ficha)</a:t>
          </a:r>
        </a:p>
        <a:p>
          <a:r>
            <a:rPr lang="es-ES" dirty="0" smtClean="0"/>
            <a:t>posterior elaboración del material inexistente.</a:t>
          </a:r>
          <a:endParaRPr lang="es-EC" dirty="0"/>
        </a:p>
      </dgm:t>
    </dgm:pt>
    <dgm:pt modelId="{3F31CD9F-0049-47D1-BF16-A54675F4C3AA}" type="parTrans" cxnId="{6E8DEF63-6067-4392-B0B8-6A03FA737771}">
      <dgm:prSet/>
      <dgm:spPr/>
      <dgm:t>
        <a:bodyPr/>
        <a:lstStyle/>
        <a:p>
          <a:endParaRPr lang="es-EC"/>
        </a:p>
      </dgm:t>
    </dgm:pt>
    <dgm:pt modelId="{F3CC496A-2019-448A-A36A-3AFD2C9C3D67}" type="sibTrans" cxnId="{6E8DEF63-6067-4392-B0B8-6A03FA737771}">
      <dgm:prSet/>
      <dgm:spPr/>
      <dgm:t>
        <a:bodyPr/>
        <a:lstStyle/>
        <a:p>
          <a:endParaRPr lang="es-EC"/>
        </a:p>
      </dgm:t>
    </dgm:pt>
    <dgm:pt modelId="{A527D1AD-A14D-43C1-97F6-48726CEACB8E}">
      <dgm:prSet/>
      <dgm:spPr/>
      <dgm:t>
        <a:bodyPr/>
        <a:lstStyle/>
        <a:p>
          <a:r>
            <a:rPr lang="es-ES" dirty="0" smtClean="0"/>
            <a:t>Diseñar material didáctico lúdico que genere sensibilidad ambiental propiciando el  cuidado y protección del  medio</a:t>
          </a:r>
          <a:endParaRPr lang="es-EC" dirty="0"/>
        </a:p>
      </dgm:t>
    </dgm:pt>
    <dgm:pt modelId="{C66F5562-98AB-4C57-A4FB-CCB25E805BAF}" type="parTrans" cxnId="{23C0114F-E919-4CF9-8B23-95561434BCE2}">
      <dgm:prSet/>
      <dgm:spPr/>
      <dgm:t>
        <a:bodyPr/>
        <a:lstStyle/>
        <a:p>
          <a:endParaRPr lang="es-EC"/>
        </a:p>
      </dgm:t>
    </dgm:pt>
    <dgm:pt modelId="{9EB6792F-22E6-4E6B-AA68-2319DBAA8C6D}" type="sibTrans" cxnId="{23C0114F-E919-4CF9-8B23-95561434BCE2}">
      <dgm:prSet/>
      <dgm:spPr/>
      <dgm:t>
        <a:bodyPr/>
        <a:lstStyle/>
        <a:p>
          <a:endParaRPr lang="es-EC"/>
        </a:p>
      </dgm:t>
    </dgm:pt>
    <dgm:pt modelId="{FB53D268-8C21-4E66-9500-1E45642A36BE}">
      <dgm:prSet/>
      <dgm:spPr/>
      <dgm:t>
        <a:bodyPr/>
        <a:lstStyle/>
        <a:p>
          <a:r>
            <a:rPr lang="es-ES" dirty="0" smtClean="0"/>
            <a:t>Seleccionar </a:t>
          </a:r>
        </a:p>
        <a:p>
          <a:r>
            <a:rPr lang="es-ES" dirty="0" smtClean="0"/>
            <a:t>articulados en los ejes y componentes de los ejes del aprendizaje  </a:t>
          </a:r>
          <a:endParaRPr lang="es-EC" dirty="0"/>
        </a:p>
      </dgm:t>
    </dgm:pt>
    <dgm:pt modelId="{A55DDCB5-2E29-410D-A8BE-E0528E4ABD94}" type="parTrans" cxnId="{D61A8B60-6CE3-4AE3-A259-8D9A1A24FC59}">
      <dgm:prSet/>
      <dgm:spPr/>
      <dgm:t>
        <a:bodyPr/>
        <a:lstStyle/>
        <a:p>
          <a:endParaRPr lang="es-EC"/>
        </a:p>
      </dgm:t>
    </dgm:pt>
    <dgm:pt modelId="{A548811B-2D4F-4DF3-9311-92320899D847}" type="sibTrans" cxnId="{D61A8B60-6CE3-4AE3-A259-8D9A1A24FC59}">
      <dgm:prSet/>
      <dgm:spPr/>
      <dgm:t>
        <a:bodyPr/>
        <a:lstStyle/>
        <a:p>
          <a:endParaRPr lang="es-EC"/>
        </a:p>
      </dgm:t>
    </dgm:pt>
    <dgm:pt modelId="{CBE9CF81-5F11-4ECD-90F9-D6ABA1A70A9C}">
      <dgm:prSet/>
      <dgm:spPr/>
      <dgm:t>
        <a:bodyPr/>
        <a:lstStyle/>
        <a:p>
          <a:r>
            <a:rPr lang="es-ES" dirty="0" smtClean="0"/>
            <a:t>Diseñar una Guía Didáctica instructiva .</a:t>
          </a:r>
          <a:endParaRPr lang="es-EC" dirty="0"/>
        </a:p>
      </dgm:t>
    </dgm:pt>
    <dgm:pt modelId="{790BC009-7B35-4379-806D-513763957619}" type="parTrans" cxnId="{11F18CAE-B7F7-473D-A430-E4FC0053C3E1}">
      <dgm:prSet/>
      <dgm:spPr/>
      <dgm:t>
        <a:bodyPr/>
        <a:lstStyle/>
        <a:p>
          <a:endParaRPr lang="es-EC"/>
        </a:p>
      </dgm:t>
    </dgm:pt>
    <dgm:pt modelId="{2564FFFF-6974-48D0-9BEB-26BF2F2BA65B}" type="sibTrans" cxnId="{11F18CAE-B7F7-473D-A430-E4FC0053C3E1}">
      <dgm:prSet/>
      <dgm:spPr/>
      <dgm:t>
        <a:bodyPr/>
        <a:lstStyle/>
        <a:p>
          <a:endParaRPr lang="es-EC"/>
        </a:p>
      </dgm:t>
    </dgm:pt>
    <dgm:pt modelId="{67665881-5F7C-4B0C-B388-BFBAF54728CA}" type="pres">
      <dgm:prSet presAssocID="{9F57CF90-166C-47F5-A593-76BF2154DA6E}" presName="linear" presStyleCnt="0">
        <dgm:presLayoutVars>
          <dgm:animLvl val="lvl"/>
          <dgm:resizeHandles val="exact"/>
        </dgm:presLayoutVars>
      </dgm:prSet>
      <dgm:spPr/>
      <dgm:t>
        <a:bodyPr/>
        <a:lstStyle/>
        <a:p>
          <a:endParaRPr lang="es-EC"/>
        </a:p>
      </dgm:t>
    </dgm:pt>
    <dgm:pt modelId="{03598867-588B-4B19-A0A6-574FF99939CB}" type="pres">
      <dgm:prSet presAssocID="{A1CF96F3-74B5-4CC9-8D05-A2769E2A6CCE}" presName="parentText" presStyleLbl="node1" presStyleIdx="0" presStyleCnt="4" custScaleX="73819" custLinFactY="-29223" custLinFactNeighborX="-667" custLinFactNeighborY="-100000">
        <dgm:presLayoutVars>
          <dgm:chMax val="0"/>
          <dgm:bulletEnabled val="1"/>
        </dgm:presLayoutVars>
      </dgm:prSet>
      <dgm:spPr/>
      <dgm:t>
        <a:bodyPr/>
        <a:lstStyle/>
        <a:p>
          <a:endParaRPr lang="es-EC"/>
        </a:p>
      </dgm:t>
    </dgm:pt>
    <dgm:pt modelId="{47B741E8-CBEA-41FC-8406-DE79E530E41C}" type="pres">
      <dgm:prSet presAssocID="{F3CC496A-2019-448A-A36A-3AFD2C9C3D67}" presName="spacer" presStyleCnt="0"/>
      <dgm:spPr/>
      <dgm:t>
        <a:bodyPr/>
        <a:lstStyle/>
        <a:p>
          <a:endParaRPr lang="es-EC"/>
        </a:p>
      </dgm:t>
    </dgm:pt>
    <dgm:pt modelId="{ADE50277-35C6-4794-AE32-381ED1CCB9D8}" type="pres">
      <dgm:prSet presAssocID="{A527D1AD-A14D-43C1-97F6-48726CEACB8E}" presName="parentText" presStyleLbl="node1" presStyleIdx="1" presStyleCnt="4" custScaleX="72485" custLinFactNeighborY="-63209">
        <dgm:presLayoutVars>
          <dgm:chMax val="0"/>
          <dgm:bulletEnabled val="1"/>
        </dgm:presLayoutVars>
      </dgm:prSet>
      <dgm:spPr/>
      <dgm:t>
        <a:bodyPr/>
        <a:lstStyle/>
        <a:p>
          <a:endParaRPr lang="es-EC"/>
        </a:p>
      </dgm:t>
    </dgm:pt>
    <dgm:pt modelId="{EA48683F-7809-47AD-844F-196DDABFB572}" type="pres">
      <dgm:prSet presAssocID="{9EB6792F-22E6-4E6B-AA68-2319DBAA8C6D}" presName="spacer" presStyleCnt="0"/>
      <dgm:spPr/>
      <dgm:t>
        <a:bodyPr/>
        <a:lstStyle/>
        <a:p>
          <a:endParaRPr lang="es-EC"/>
        </a:p>
      </dgm:t>
    </dgm:pt>
    <dgm:pt modelId="{5DBC176A-4D15-4F30-B59D-C2C4B7012E92}" type="pres">
      <dgm:prSet presAssocID="{FB53D268-8C21-4E66-9500-1E45642A36BE}" presName="parentText" presStyleLbl="node1" presStyleIdx="2" presStyleCnt="4" custScaleX="72485" custLinFactY="3467" custLinFactNeighborY="100000">
        <dgm:presLayoutVars>
          <dgm:chMax val="0"/>
          <dgm:bulletEnabled val="1"/>
        </dgm:presLayoutVars>
      </dgm:prSet>
      <dgm:spPr/>
      <dgm:t>
        <a:bodyPr/>
        <a:lstStyle/>
        <a:p>
          <a:endParaRPr lang="es-EC"/>
        </a:p>
      </dgm:t>
    </dgm:pt>
    <dgm:pt modelId="{E568A877-4BF9-434A-8A58-196FDB728F8C}" type="pres">
      <dgm:prSet presAssocID="{A548811B-2D4F-4DF3-9311-92320899D847}" presName="spacer" presStyleCnt="0"/>
      <dgm:spPr/>
      <dgm:t>
        <a:bodyPr/>
        <a:lstStyle/>
        <a:p>
          <a:endParaRPr lang="es-EC"/>
        </a:p>
      </dgm:t>
    </dgm:pt>
    <dgm:pt modelId="{41A601EB-3CD7-4B3C-8303-366B4063354E}" type="pres">
      <dgm:prSet presAssocID="{CBE9CF81-5F11-4ECD-90F9-D6ABA1A70A9C}" presName="parentText" presStyleLbl="node1" presStyleIdx="3" presStyleCnt="4" custScaleX="71020" custLinFactY="14006" custLinFactNeighborX="-518" custLinFactNeighborY="100000">
        <dgm:presLayoutVars>
          <dgm:chMax val="0"/>
          <dgm:bulletEnabled val="1"/>
        </dgm:presLayoutVars>
      </dgm:prSet>
      <dgm:spPr/>
      <dgm:t>
        <a:bodyPr/>
        <a:lstStyle/>
        <a:p>
          <a:endParaRPr lang="es-EC"/>
        </a:p>
      </dgm:t>
    </dgm:pt>
  </dgm:ptLst>
  <dgm:cxnLst>
    <dgm:cxn modelId="{11F18CAE-B7F7-473D-A430-E4FC0053C3E1}" srcId="{9F57CF90-166C-47F5-A593-76BF2154DA6E}" destId="{CBE9CF81-5F11-4ECD-90F9-D6ABA1A70A9C}" srcOrd="3" destOrd="0" parTransId="{790BC009-7B35-4379-806D-513763957619}" sibTransId="{2564FFFF-6974-48D0-9BEB-26BF2F2BA65B}"/>
    <dgm:cxn modelId="{D61A8B60-6CE3-4AE3-A259-8D9A1A24FC59}" srcId="{9F57CF90-166C-47F5-A593-76BF2154DA6E}" destId="{FB53D268-8C21-4E66-9500-1E45642A36BE}" srcOrd="2" destOrd="0" parTransId="{A55DDCB5-2E29-410D-A8BE-E0528E4ABD94}" sibTransId="{A548811B-2D4F-4DF3-9311-92320899D847}"/>
    <dgm:cxn modelId="{9FA56E65-1324-4AA5-B42B-3C7FA0D04675}" type="presOf" srcId="{A527D1AD-A14D-43C1-97F6-48726CEACB8E}" destId="{ADE50277-35C6-4794-AE32-381ED1CCB9D8}" srcOrd="0" destOrd="0" presId="urn:microsoft.com/office/officeart/2005/8/layout/vList2"/>
    <dgm:cxn modelId="{6620723E-FC56-483B-A78A-433991F3A75B}" type="presOf" srcId="{FB53D268-8C21-4E66-9500-1E45642A36BE}" destId="{5DBC176A-4D15-4F30-B59D-C2C4B7012E92}" srcOrd="0" destOrd="0" presId="urn:microsoft.com/office/officeart/2005/8/layout/vList2"/>
    <dgm:cxn modelId="{23C0114F-E919-4CF9-8B23-95561434BCE2}" srcId="{9F57CF90-166C-47F5-A593-76BF2154DA6E}" destId="{A527D1AD-A14D-43C1-97F6-48726CEACB8E}" srcOrd="1" destOrd="0" parTransId="{C66F5562-98AB-4C57-A4FB-CCB25E805BAF}" sibTransId="{9EB6792F-22E6-4E6B-AA68-2319DBAA8C6D}"/>
    <dgm:cxn modelId="{6E8DEF63-6067-4392-B0B8-6A03FA737771}" srcId="{9F57CF90-166C-47F5-A593-76BF2154DA6E}" destId="{A1CF96F3-74B5-4CC9-8D05-A2769E2A6CCE}" srcOrd="0" destOrd="0" parTransId="{3F31CD9F-0049-47D1-BF16-A54675F4C3AA}" sibTransId="{F3CC496A-2019-448A-A36A-3AFD2C9C3D67}"/>
    <dgm:cxn modelId="{DFB3CDE4-FF23-4938-99AC-246D2F0B8B56}" type="presOf" srcId="{9F57CF90-166C-47F5-A593-76BF2154DA6E}" destId="{67665881-5F7C-4B0C-B388-BFBAF54728CA}" srcOrd="0" destOrd="0" presId="urn:microsoft.com/office/officeart/2005/8/layout/vList2"/>
    <dgm:cxn modelId="{28670374-9945-45AC-BF90-CAC0D75BD121}" type="presOf" srcId="{A1CF96F3-74B5-4CC9-8D05-A2769E2A6CCE}" destId="{03598867-588B-4B19-A0A6-574FF99939CB}" srcOrd="0" destOrd="0" presId="urn:microsoft.com/office/officeart/2005/8/layout/vList2"/>
    <dgm:cxn modelId="{DFA545C6-C9DF-43CA-8D01-B6F34B782CE2}" type="presOf" srcId="{CBE9CF81-5F11-4ECD-90F9-D6ABA1A70A9C}" destId="{41A601EB-3CD7-4B3C-8303-366B4063354E}" srcOrd="0" destOrd="0" presId="urn:microsoft.com/office/officeart/2005/8/layout/vList2"/>
    <dgm:cxn modelId="{E7A811C2-5C7B-447B-BD97-8B2919BA9BE1}" type="presParOf" srcId="{67665881-5F7C-4B0C-B388-BFBAF54728CA}" destId="{03598867-588B-4B19-A0A6-574FF99939CB}" srcOrd="0" destOrd="0" presId="urn:microsoft.com/office/officeart/2005/8/layout/vList2"/>
    <dgm:cxn modelId="{E0ABBDED-E937-44FA-B7C7-1F40C0E56642}" type="presParOf" srcId="{67665881-5F7C-4B0C-B388-BFBAF54728CA}" destId="{47B741E8-CBEA-41FC-8406-DE79E530E41C}" srcOrd="1" destOrd="0" presId="urn:microsoft.com/office/officeart/2005/8/layout/vList2"/>
    <dgm:cxn modelId="{7B563061-9AB9-4489-86EE-678041FC1A61}" type="presParOf" srcId="{67665881-5F7C-4B0C-B388-BFBAF54728CA}" destId="{ADE50277-35C6-4794-AE32-381ED1CCB9D8}" srcOrd="2" destOrd="0" presId="urn:microsoft.com/office/officeart/2005/8/layout/vList2"/>
    <dgm:cxn modelId="{E37A5D66-E5D1-4940-8658-6B598EC94398}" type="presParOf" srcId="{67665881-5F7C-4B0C-B388-BFBAF54728CA}" destId="{EA48683F-7809-47AD-844F-196DDABFB572}" srcOrd="3" destOrd="0" presId="urn:microsoft.com/office/officeart/2005/8/layout/vList2"/>
    <dgm:cxn modelId="{FA4DE4E7-A6DB-47A2-ABF7-26E4A0BF1EA3}" type="presParOf" srcId="{67665881-5F7C-4B0C-B388-BFBAF54728CA}" destId="{5DBC176A-4D15-4F30-B59D-C2C4B7012E92}" srcOrd="4" destOrd="0" presId="urn:microsoft.com/office/officeart/2005/8/layout/vList2"/>
    <dgm:cxn modelId="{F2153538-83E3-4A6C-9349-6B9D8B4A9803}" type="presParOf" srcId="{67665881-5F7C-4B0C-B388-BFBAF54728CA}" destId="{E568A877-4BF9-434A-8A58-196FDB728F8C}" srcOrd="5" destOrd="0" presId="urn:microsoft.com/office/officeart/2005/8/layout/vList2"/>
    <dgm:cxn modelId="{1CC27D6D-C055-4B31-A20B-31104E1F9D4F}" type="presParOf" srcId="{67665881-5F7C-4B0C-B388-BFBAF54728CA}" destId="{41A601EB-3CD7-4B3C-8303-366B4063354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73EDBD-C8EA-48FC-A2A7-3EF2B488D0B8}"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s-EC"/>
        </a:p>
      </dgm:t>
    </dgm:pt>
    <dgm:pt modelId="{8A44EB36-D72D-4FDA-B3FD-4D134ADF9EA6}">
      <dgm:prSet phldrT="[Texto]"/>
      <dgm:spPr/>
      <dgm:t>
        <a:bodyPr/>
        <a:lstStyle/>
        <a:p>
          <a:r>
            <a:rPr lang="es-ES" dirty="0" smtClean="0"/>
            <a:t>de carácter lúdico pretende ayudar a los párvulos a adquirir buenas prácticas ambientales de una forma espontánea y divertida, que al mismo tiempo ,  estimule a los niños y niñas de 4 a 6 años de edad   en el  desarrollo de habilidades  motrices y sociales,  además provoque en  los niños y niñas curiosidad e interés  por el  medio  natural en el que se desenvuelven.    </a:t>
          </a:r>
          <a:endParaRPr lang="es-EC" dirty="0"/>
        </a:p>
      </dgm:t>
    </dgm:pt>
    <dgm:pt modelId="{FDF84099-35EA-46BE-B229-321C538311B1}" type="parTrans" cxnId="{DC201CDF-55FC-4D1B-AB19-96E21E2B1293}">
      <dgm:prSet/>
      <dgm:spPr/>
      <dgm:t>
        <a:bodyPr/>
        <a:lstStyle/>
        <a:p>
          <a:endParaRPr lang="es-EC"/>
        </a:p>
      </dgm:t>
    </dgm:pt>
    <dgm:pt modelId="{3F3E73BF-52DF-4666-B9F6-F4F02CF0BD39}" type="sibTrans" cxnId="{DC201CDF-55FC-4D1B-AB19-96E21E2B1293}">
      <dgm:prSet/>
      <dgm:spPr/>
      <dgm:t>
        <a:bodyPr/>
        <a:lstStyle/>
        <a:p>
          <a:endParaRPr lang="es-EC"/>
        </a:p>
      </dgm:t>
    </dgm:pt>
    <dgm:pt modelId="{0E82FF01-3A86-4B0D-B162-86506C48D874}" type="pres">
      <dgm:prSet presAssocID="{3D73EDBD-C8EA-48FC-A2A7-3EF2B488D0B8}" presName="layout" presStyleCnt="0">
        <dgm:presLayoutVars>
          <dgm:chMax/>
          <dgm:chPref/>
          <dgm:dir/>
          <dgm:animOne val="branch"/>
          <dgm:animLvl val="lvl"/>
          <dgm:resizeHandles/>
        </dgm:presLayoutVars>
      </dgm:prSet>
      <dgm:spPr/>
      <dgm:t>
        <a:bodyPr/>
        <a:lstStyle/>
        <a:p>
          <a:endParaRPr lang="es-EC"/>
        </a:p>
      </dgm:t>
    </dgm:pt>
    <dgm:pt modelId="{10B36054-3B01-49D0-870F-C4DE55AC61B6}" type="pres">
      <dgm:prSet presAssocID="{8A44EB36-D72D-4FDA-B3FD-4D134ADF9EA6}" presName="root" presStyleCnt="0">
        <dgm:presLayoutVars>
          <dgm:chMax/>
          <dgm:chPref val="4"/>
        </dgm:presLayoutVars>
      </dgm:prSet>
      <dgm:spPr/>
    </dgm:pt>
    <dgm:pt modelId="{F2D80F20-AB1E-4605-B992-E4F39B246770}" type="pres">
      <dgm:prSet presAssocID="{8A44EB36-D72D-4FDA-B3FD-4D134ADF9EA6}" presName="rootComposite" presStyleCnt="0">
        <dgm:presLayoutVars/>
      </dgm:prSet>
      <dgm:spPr/>
    </dgm:pt>
    <dgm:pt modelId="{5C3BED1B-B242-4BE7-A8BF-79259CC2E6C2}" type="pres">
      <dgm:prSet presAssocID="{8A44EB36-D72D-4FDA-B3FD-4D134ADF9EA6}" presName="rootText" presStyleLbl="node0" presStyleIdx="0" presStyleCnt="1" custScaleY="400000" custLinFactNeighborX="7676" custLinFactNeighborY="0">
        <dgm:presLayoutVars>
          <dgm:chMax/>
          <dgm:chPref val="4"/>
        </dgm:presLayoutVars>
      </dgm:prSet>
      <dgm:spPr/>
      <dgm:t>
        <a:bodyPr/>
        <a:lstStyle/>
        <a:p>
          <a:endParaRPr lang="es-EC"/>
        </a:p>
      </dgm:t>
    </dgm:pt>
    <dgm:pt modelId="{322E87E5-89A6-4319-9C89-1080AEB03158}" type="pres">
      <dgm:prSet presAssocID="{8A44EB36-D72D-4FDA-B3FD-4D134ADF9EA6}" presName="childShape" presStyleCnt="0">
        <dgm:presLayoutVars>
          <dgm:chMax val="0"/>
          <dgm:chPref val="0"/>
        </dgm:presLayoutVars>
      </dgm:prSet>
      <dgm:spPr/>
    </dgm:pt>
  </dgm:ptLst>
  <dgm:cxnLst>
    <dgm:cxn modelId="{41D044B2-ABB6-4EDC-96F6-CB532C95CAFA}" type="presOf" srcId="{8A44EB36-D72D-4FDA-B3FD-4D134ADF9EA6}" destId="{5C3BED1B-B242-4BE7-A8BF-79259CC2E6C2}" srcOrd="0" destOrd="0" presId="urn:microsoft.com/office/officeart/2008/layout/PictureAccentList"/>
    <dgm:cxn modelId="{DC201CDF-55FC-4D1B-AB19-96E21E2B1293}" srcId="{3D73EDBD-C8EA-48FC-A2A7-3EF2B488D0B8}" destId="{8A44EB36-D72D-4FDA-B3FD-4D134ADF9EA6}" srcOrd="0" destOrd="0" parTransId="{FDF84099-35EA-46BE-B229-321C538311B1}" sibTransId="{3F3E73BF-52DF-4666-B9F6-F4F02CF0BD39}"/>
    <dgm:cxn modelId="{150974A6-58CE-49F4-965A-B85FC8B570CA}" type="presOf" srcId="{3D73EDBD-C8EA-48FC-A2A7-3EF2B488D0B8}" destId="{0E82FF01-3A86-4B0D-B162-86506C48D874}" srcOrd="0" destOrd="0" presId="urn:microsoft.com/office/officeart/2008/layout/PictureAccentList"/>
    <dgm:cxn modelId="{FA404C39-47FE-4D4A-9659-94CA0E3D34AD}" type="presParOf" srcId="{0E82FF01-3A86-4B0D-B162-86506C48D874}" destId="{10B36054-3B01-49D0-870F-C4DE55AC61B6}" srcOrd="0" destOrd="0" presId="urn:microsoft.com/office/officeart/2008/layout/PictureAccentList"/>
    <dgm:cxn modelId="{950EE058-87F6-4E44-B235-FACD940ED8F5}" type="presParOf" srcId="{10B36054-3B01-49D0-870F-C4DE55AC61B6}" destId="{F2D80F20-AB1E-4605-B992-E4F39B246770}" srcOrd="0" destOrd="0" presId="urn:microsoft.com/office/officeart/2008/layout/PictureAccentList"/>
    <dgm:cxn modelId="{723E605B-5399-42BA-83E4-E036E010835E}" type="presParOf" srcId="{F2D80F20-AB1E-4605-B992-E4F39B246770}" destId="{5C3BED1B-B242-4BE7-A8BF-79259CC2E6C2}" srcOrd="0" destOrd="0" presId="urn:microsoft.com/office/officeart/2008/layout/PictureAccentList"/>
    <dgm:cxn modelId="{02AB0A49-CE8D-41D9-8FD4-52DA96950524}" type="presParOf" srcId="{10B36054-3B01-49D0-870F-C4DE55AC61B6}" destId="{322E87E5-89A6-4319-9C89-1080AEB03158}"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98867-588B-4B19-A0A6-574FF99939CB}">
      <dsp:nvSpPr>
        <dsp:cNvPr id="0" name=""/>
        <dsp:cNvSpPr/>
      </dsp:nvSpPr>
      <dsp:spPr>
        <a:xfrm>
          <a:off x="688904" y="179782"/>
          <a:ext cx="4093390" cy="113723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Diagnosticar la existencia y uso del material didáctico</a:t>
          </a:r>
        </a:p>
        <a:p>
          <a:pPr lvl="0" algn="l" defTabSz="622300">
            <a:lnSpc>
              <a:spcPct val="90000"/>
            </a:lnSpc>
            <a:spcBef>
              <a:spcPct val="0"/>
            </a:spcBef>
            <a:spcAft>
              <a:spcPct val="35000"/>
            </a:spcAft>
          </a:pPr>
          <a:r>
            <a:rPr lang="es-ES" sz="1400" kern="1200" dirty="0" smtClean="0"/>
            <a:t>Mediante la Aplicación (encuesta y Ficha)</a:t>
          </a:r>
        </a:p>
        <a:p>
          <a:pPr lvl="0" algn="l" defTabSz="622300">
            <a:lnSpc>
              <a:spcPct val="90000"/>
            </a:lnSpc>
            <a:spcBef>
              <a:spcPct val="0"/>
            </a:spcBef>
            <a:spcAft>
              <a:spcPct val="35000"/>
            </a:spcAft>
          </a:pPr>
          <a:r>
            <a:rPr lang="es-ES" sz="1400" kern="1200" dirty="0" smtClean="0"/>
            <a:t>posterior elaboración del material inexistente.</a:t>
          </a:r>
          <a:endParaRPr lang="es-EC" sz="1400" kern="1200" dirty="0"/>
        </a:p>
      </dsp:txBody>
      <dsp:txXfrm>
        <a:off x="744419" y="235297"/>
        <a:ext cx="3982360" cy="1026209"/>
      </dsp:txXfrm>
    </dsp:sp>
    <dsp:sp modelId="{ADE50277-35C6-4794-AE32-381ED1CCB9D8}">
      <dsp:nvSpPr>
        <dsp:cNvPr id="0" name=""/>
        <dsp:cNvSpPr/>
      </dsp:nvSpPr>
      <dsp:spPr>
        <a:xfrm>
          <a:off x="762877" y="1720270"/>
          <a:ext cx="4019417" cy="1137239"/>
        </a:xfrm>
        <a:prstGeom prst="roundRect">
          <a:avLst/>
        </a:prstGeom>
        <a:solidFill>
          <a:schemeClr val="accent2">
            <a:hueOff val="-6721062"/>
            <a:satOff val="2923"/>
            <a:lumOff val="85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Diseñar material didáctico lúdico que genere sensibilidad ambiental propiciando el  cuidado y protección del  medio</a:t>
          </a:r>
          <a:endParaRPr lang="es-EC" sz="1400" kern="1200" dirty="0"/>
        </a:p>
      </dsp:txBody>
      <dsp:txXfrm>
        <a:off x="818392" y="1775785"/>
        <a:ext cx="3908387" cy="1026209"/>
      </dsp:txXfrm>
    </dsp:sp>
    <dsp:sp modelId="{5DBC176A-4D15-4F30-B59D-C2C4B7012E92}">
      <dsp:nvSpPr>
        <dsp:cNvPr id="0" name=""/>
        <dsp:cNvSpPr/>
      </dsp:nvSpPr>
      <dsp:spPr>
        <a:xfrm>
          <a:off x="762877" y="3033386"/>
          <a:ext cx="4019417" cy="1137239"/>
        </a:xfrm>
        <a:prstGeom prst="roundRect">
          <a:avLst/>
        </a:prstGeom>
        <a:solidFill>
          <a:schemeClr val="accent2">
            <a:hueOff val="-13442124"/>
            <a:satOff val="5846"/>
            <a:lumOff val="17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Seleccionar </a:t>
          </a:r>
        </a:p>
        <a:p>
          <a:pPr lvl="0" algn="l" defTabSz="622300">
            <a:lnSpc>
              <a:spcPct val="90000"/>
            </a:lnSpc>
            <a:spcBef>
              <a:spcPct val="0"/>
            </a:spcBef>
            <a:spcAft>
              <a:spcPct val="35000"/>
            </a:spcAft>
          </a:pPr>
          <a:r>
            <a:rPr lang="es-ES" sz="1400" kern="1200" dirty="0" smtClean="0"/>
            <a:t>articulados en los ejes y componentes de los ejes del aprendizaje  </a:t>
          </a:r>
          <a:endParaRPr lang="es-EC" sz="1400" kern="1200" dirty="0"/>
        </a:p>
      </dsp:txBody>
      <dsp:txXfrm>
        <a:off x="818392" y="3088901"/>
        <a:ext cx="3908387" cy="1026209"/>
      </dsp:txXfrm>
    </dsp:sp>
    <dsp:sp modelId="{41A601EB-3CD7-4B3C-8303-366B4063354E}">
      <dsp:nvSpPr>
        <dsp:cNvPr id="0" name=""/>
        <dsp:cNvSpPr/>
      </dsp:nvSpPr>
      <dsp:spPr>
        <a:xfrm>
          <a:off x="774771" y="4342320"/>
          <a:ext cx="3938181" cy="1137239"/>
        </a:xfrm>
        <a:prstGeom prst="roundRect">
          <a:avLst/>
        </a:prstGeom>
        <a:solidFill>
          <a:schemeClr val="accent2">
            <a:hueOff val="-20163186"/>
            <a:satOff val="8769"/>
            <a:lumOff val="255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Diseñar una Guía Didáctica instructiva .</a:t>
          </a:r>
          <a:endParaRPr lang="es-EC" sz="1400" kern="1200" dirty="0"/>
        </a:p>
      </dsp:txBody>
      <dsp:txXfrm>
        <a:off x="830286" y="4397835"/>
        <a:ext cx="3827151" cy="10262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BED1B-B242-4BE7-A8BF-79259CC2E6C2}">
      <dsp:nvSpPr>
        <dsp:cNvPr id="0" name=""/>
        <dsp:cNvSpPr/>
      </dsp:nvSpPr>
      <dsp:spPr>
        <a:xfrm>
          <a:off x="0" y="0"/>
          <a:ext cx="4104456" cy="447496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kern="1200" dirty="0" smtClean="0"/>
            <a:t>de carácter lúdico pretende ayudar a los párvulos a adquirir buenas prácticas ambientales de una forma espontánea y divertida, que al mismo tiempo ,  estimule a los niños y niñas de 4 a 6 años de edad   en el  desarrollo de habilidades  motrices y sociales,  además provoque en  los niños y niñas curiosidad e interés  por el  medio  natural en el que se desenvuelven.    </a:t>
          </a:r>
          <a:endParaRPr lang="es-EC" sz="2300" kern="1200" dirty="0"/>
        </a:p>
      </dsp:txBody>
      <dsp:txXfrm>
        <a:off x="120215" y="120215"/>
        <a:ext cx="3864026" cy="42345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0BBB97-D590-4E15-AABA-06F59738ED37}" type="datetimeFigureOut">
              <a:rPr lang="es-EC" smtClean="0"/>
              <a:t>15/07/2015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5FF7D8-53CD-46BA-B73B-2EDCB6DEDD89}" type="slidenum">
              <a:rPr lang="es-EC" smtClean="0"/>
              <a:t>‹Nº›</a:t>
            </a:fld>
            <a:endParaRPr lang="es-EC"/>
          </a:p>
        </p:txBody>
      </p:sp>
    </p:spTree>
    <p:extLst>
      <p:ext uri="{BB962C8B-B14F-4D97-AF65-F5344CB8AC3E}">
        <p14:creationId xmlns:p14="http://schemas.microsoft.com/office/powerpoint/2010/main" val="1464132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215FF7D8-53CD-46BA-B73B-2EDCB6DEDD89}" type="slidenum">
              <a:rPr lang="es-EC" smtClean="0"/>
              <a:t>2</a:t>
            </a:fld>
            <a:endParaRPr lang="es-EC"/>
          </a:p>
        </p:txBody>
      </p:sp>
    </p:spTree>
    <p:extLst>
      <p:ext uri="{BB962C8B-B14F-4D97-AF65-F5344CB8AC3E}">
        <p14:creationId xmlns:p14="http://schemas.microsoft.com/office/powerpoint/2010/main" val="349523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15FF7D8-53CD-46BA-B73B-2EDCB6DEDD89}" type="slidenum">
              <a:rPr lang="es-EC" smtClean="0"/>
              <a:t>9</a:t>
            </a:fld>
            <a:endParaRPr lang="es-EC"/>
          </a:p>
        </p:txBody>
      </p:sp>
    </p:spTree>
    <p:extLst>
      <p:ext uri="{BB962C8B-B14F-4D97-AF65-F5344CB8AC3E}">
        <p14:creationId xmlns:p14="http://schemas.microsoft.com/office/powerpoint/2010/main" val="41788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15FF7D8-53CD-46BA-B73B-2EDCB6DEDD89}" type="slidenum">
              <a:rPr lang="es-EC" smtClean="0"/>
              <a:t>16</a:t>
            </a:fld>
            <a:endParaRPr lang="es-EC"/>
          </a:p>
        </p:txBody>
      </p:sp>
    </p:spTree>
    <p:extLst>
      <p:ext uri="{BB962C8B-B14F-4D97-AF65-F5344CB8AC3E}">
        <p14:creationId xmlns:p14="http://schemas.microsoft.com/office/powerpoint/2010/main" val="47440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2" name="1 Marcador de pie de página"/>
          <p:cNvSpPr>
            <a:spLocks noGrp="1"/>
          </p:cNvSpPr>
          <p:nvPr>
            <p:ph type="ftr" sz="quarter" idx="11"/>
          </p:nvPr>
        </p:nvSpPr>
        <p:spPr/>
        <p:txBody>
          <a:bodyPr/>
          <a:lstStyle/>
          <a:p>
            <a:endParaRPr lang="es-EC"/>
          </a:p>
        </p:txBody>
      </p:sp>
      <p:sp>
        <p:nvSpPr>
          <p:cNvPr id="15" name="14 Marcador de número de diapositiva"/>
          <p:cNvSpPr>
            <a:spLocks noGrp="1"/>
          </p:cNvSpPr>
          <p:nvPr>
            <p:ph type="sldNum" sz="quarter" idx="12"/>
          </p:nvPr>
        </p:nvSpPr>
        <p:spPr>
          <a:xfrm>
            <a:off x="8229600" y="6473952"/>
            <a:ext cx="758952" cy="246888"/>
          </a:xfrm>
        </p:spPr>
        <p:txBody>
          <a:bodyPr/>
          <a:lstStyle/>
          <a:p>
            <a:fld id="{57E81648-8E0B-48C2-9170-B31C569CF667}" type="slidenum">
              <a:rPr lang="es-EC" smtClean="0"/>
              <a:t>‹Nº›</a:t>
            </a:fld>
            <a:endParaRPr lang="es-EC"/>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7E81648-8E0B-48C2-9170-B31C569CF667}" type="slidenum">
              <a:rPr lang="es-EC" smtClean="0"/>
              <a:t>‹Nº›</a:t>
            </a:fld>
            <a:endParaRPr lang="es-EC"/>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7E81648-8E0B-48C2-9170-B31C569CF667}" type="slidenum">
              <a:rPr lang="es-EC" smtClean="0"/>
              <a:t>‹Nº›</a:t>
            </a:fld>
            <a:endParaRPr lang="es-EC"/>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19" name="18 Marcador de pie de página"/>
          <p:cNvSpPr>
            <a:spLocks noGrp="1"/>
          </p:cNvSpPr>
          <p:nvPr>
            <p:ph type="ftr" sz="quarter" idx="11"/>
          </p:nvPr>
        </p:nvSpPr>
        <p:spPr>
          <a:xfrm>
            <a:off x="3581400" y="76200"/>
            <a:ext cx="2895600" cy="288925"/>
          </a:xfrm>
        </p:spPr>
        <p:txBody>
          <a:bodyPr/>
          <a:lstStyle/>
          <a:p>
            <a:endParaRPr lang="es-EC"/>
          </a:p>
        </p:txBody>
      </p:sp>
      <p:sp>
        <p:nvSpPr>
          <p:cNvPr id="16" name="15 Marcador de número de diapositiva"/>
          <p:cNvSpPr>
            <a:spLocks noGrp="1"/>
          </p:cNvSpPr>
          <p:nvPr>
            <p:ph type="sldNum" sz="quarter" idx="12"/>
          </p:nvPr>
        </p:nvSpPr>
        <p:spPr>
          <a:xfrm>
            <a:off x="8229600" y="6473952"/>
            <a:ext cx="758952" cy="246888"/>
          </a:xfrm>
        </p:spPr>
        <p:txBody>
          <a:bodyPr/>
          <a:lstStyle/>
          <a:p>
            <a:fld id="{57E81648-8E0B-48C2-9170-B31C569CF667}" type="slidenum">
              <a:rPr lang="es-EC" smtClean="0"/>
              <a:t>‹Nº›</a:t>
            </a:fld>
            <a:endParaRPr lang="es-EC"/>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11" name="10 Marcador de pie de página"/>
          <p:cNvSpPr>
            <a:spLocks noGrp="1"/>
          </p:cNvSpPr>
          <p:nvPr>
            <p:ph type="ftr" sz="quarter" idx="11"/>
          </p:nvPr>
        </p:nvSpPr>
        <p:spPr/>
        <p:txBody>
          <a:bodyPr/>
          <a:lstStyle/>
          <a:p>
            <a:endParaRPr lang="es-EC"/>
          </a:p>
        </p:txBody>
      </p:sp>
      <p:sp>
        <p:nvSpPr>
          <p:cNvPr id="16" name="15 Marcador de número de diapositiva"/>
          <p:cNvSpPr>
            <a:spLocks noGrp="1"/>
          </p:cNvSpPr>
          <p:nvPr>
            <p:ph type="sldNum" sz="quarter" idx="12"/>
          </p:nvPr>
        </p:nvSpPr>
        <p:spPr/>
        <p:txBody>
          <a:bodyPr/>
          <a:lstStyle/>
          <a:p>
            <a:fld id="{57E81648-8E0B-48C2-9170-B31C569CF667}" type="slidenum">
              <a:rPr lang="es-EC" smtClean="0"/>
              <a:t>‹Nº›</a:t>
            </a:fld>
            <a:endParaRPr lang="es-EC"/>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10" name="9 Marcador de pie de página"/>
          <p:cNvSpPr>
            <a:spLocks noGrp="1"/>
          </p:cNvSpPr>
          <p:nvPr>
            <p:ph type="ftr" sz="quarter" idx="11"/>
          </p:nvPr>
        </p:nvSpPr>
        <p:spPr/>
        <p:txBody>
          <a:bodyPr/>
          <a:lstStyle/>
          <a:p>
            <a:endParaRPr lang="es-EC"/>
          </a:p>
        </p:txBody>
      </p:sp>
      <p:sp>
        <p:nvSpPr>
          <p:cNvPr id="31" name="30 Marcador de número de diapositiva"/>
          <p:cNvSpPr>
            <a:spLocks noGrp="1"/>
          </p:cNvSpPr>
          <p:nvPr>
            <p:ph type="sldNum" sz="quarter" idx="12"/>
          </p:nvPr>
        </p:nvSpPr>
        <p:spPr/>
        <p:txBody>
          <a:bodyPr/>
          <a:lstStyle/>
          <a:p>
            <a:fld id="{57E81648-8E0B-48C2-9170-B31C569CF667}" type="slidenum">
              <a:rPr lang="es-EC" smtClean="0"/>
              <a:t>‹Nº›</a:t>
            </a:fld>
            <a:endParaRPr lang="es-EC"/>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a:xfrm>
            <a:off x="8229600" y="6477000"/>
            <a:ext cx="762000" cy="246888"/>
          </a:xfrm>
        </p:spPr>
        <p:txBody>
          <a:bodyPr/>
          <a:lstStyle/>
          <a:p>
            <a:fld id="{57E81648-8E0B-48C2-9170-B31C569CF667}" type="slidenum">
              <a:rPr lang="es-EC" smtClean="0"/>
              <a:t>‹Nº›</a:t>
            </a:fld>
            <a:endParaRPr lang="es-EC"/>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21" name="20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7E81648-8E0B-48C2-9170-B31C569CF667}" type="slidenum">
              <a:rPr lang="es-EC" smtClean="0"/>
              <a:t>‹Nº›</a:t>
            </a:fld>
            <a:endParaRPr lang="es-EC"/>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24" name="23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57E81648-8E0B-48C2-9170-B31C569CF667}" type="slidenum">
              <a:rPr lang="es-EC" smtClean="0"/>
              <a:t>‹Nº›</a:t>
            </a:fld>
            <a:endParaRPr lang="es-EC"/>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29" name="28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57E81648-8E0B-48C2-9170-B31C569CF667}" type="slidenum">
              <a:rPr lang="es-EC" smtClean="0"/>
              <a:t>‹Nº›</a:t>
            </a:fld>
            <a:endParaRPr lang="es-EC"/>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3BA5394E-8BAA-41D6-B81F-764F9B6807EC}" type="datetimeFigureOut">
              <a:rPr lang="es-EC" smtClean="0"/>
              <a:t>15/07/2015</a:t>
            </a:fld>
            <a:endParaRPr lang="es-EC"/>
          </a:p>
        </p:txBody>
      </p:sp>
      <p:sp>
        <p:nvSpPr>
          <p:cNvPr id="5" name="4 Marcador de pie de página"/>
          <p:cNvSpPr>
            <a:spLocks noGrp="1"/>
          </p:cNvSpPr>
          <p:nvPr>
            <p:ph type="ftr" sz="quarter" idx="11"/>
          </p:nvPr>
        </p:nvSpPr>
        <p:spPr/>
        <p:txBody>
          <a:bodyPr/>
          <a:lstStyle/>
          <a:p>
            <a:endParaRPr lang="es-EC"/>
          </a:p>
        </p:txBody>
      </p:sp>
      <p:sp>
        <p:nvSpPr>
          <p:cNvPr id="31" name="30 Marcador de número de diapositiva"/>
          <p:cNvSpPr>
            <a:spLocks noGrp="1"/>
          </p:cNvSpPr>
          <p:nvPr>
            <p:ph type="sldNum" sz="quarter" idx="12"/>
          </p:nvPr>
        </p:nvSpPr>
        <p:spPr/>
        <p:txBody>
          <a:bodyPr/>
          <a:lstStyle/>
          <a:p>
            <a:fld id="{57E81648-8E0B-48C2-9170-B31C569CF667}" type="slidenum">
              <a:rPr lang="es-EC" smtClean="0"/>
              <a:t>‹Nº›</a:t>
            </a:fld>
            <a:endParaRPr lang="es-EC"/>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BA5394E-8BAA-41D6-B81F-764F9B6807EC}" type="datetimeFigureOut">
              <a:rPr lang="es-EC" smtClean="0"/>
              <a:t>15/07/2015</a:t>
            </a:fld>
            <a:endParaRPr lang="es-EC"/>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C"/>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57E81648-8E0B-48C2-9170-B31C569CF667}" type="slidenum">
              <a:rPr lang="es-EC" smtClean="0"/>
              <a:t>‹Nº›</a:t>
            </a:fld>
            <a:endParaRPr lang="es-EC"/>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dissolve/>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jpg"/><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31.jpeg"/><Relationship Id="rId5" Type="http://schemas.openxmlformats.org/officeDocument/2006/relationships/diagramLayout" Target="../diagrams/layout4.xml"/><Relationship Id="rId10" Type="http://schemas.openxmlformats.org/officeDocument/2006/relationships/image" Target="../media/image28.png"/><Relationship Id="rId4" Type="http://schemas.openxmlformats.org/officeDocument/2006/relationships/diagramData" Target="../diagrams/data4.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4653"/>
          </a:xfrm>
          <a:prstGeom prst="rect">
            <a:avLst/>
          </a:prstGeom>
        </p:spPr>
      </p:pic>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9144000" cy="6854653"/>
          </a:xfrm>
          <a:prstGeom prst="rect">
            <a:avLst/>
          </a:prstGeom>
        </p:spPr>
      </p:pic>
      <p:pic>
        <p:nvPicPr>
          <p:cNvPr id="6" name="Imagen 5"/>
          <p:cNvPicPr>
            <a:picLocks noChangeAspect="1"/>
          </p:cNvPicPr>
          <p:nvPr/>
        </p:nvPicPr>
        <p:blipFill>
          <a:blip r:embed="rId3"/>
          <a:stretch>
            <a:fillRect/>
          </a:stretch>
        </p:blipFill>
        <p:spPr>
          <a:xfrm>
            <a:off x="539552" y="1484240"/>
            <a:ext cx="5343525" cy="3743325"/>
          </a:xfrm>
          <a:prstGeom prst="rect">
            <a:avLst/>
          </a:prstGeom>
        </p:spPr>
      </p:pic>
    </p:spTree>
    <p:extLst>
      <p:ext uri="{BB962C8B-B14F-4D97-AF65-F5344CB8AC3E}">
        <p14:creationId xmlns:p14="http://schemas.microsoft.com/office/powerpoint/2010/main" val="2472595976"/>
      </p:ext>
    </p:extLst>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Resultado de imagen para fondo niños estudiando"/>
          <p:cNvPicPr/>
          <p:nvPr/>
        </p:nvPicPr>
        <p:blipFill>
          <a:blip r:embed="rId2"/>
          <a:srcRect/>
          <a:stretch>
            <a:fillRect/>
          </a:stretch>
        </p:blipFill>
        <p:spPr bwMode="auto">
          <a:xfrm>
            <a:off x="5720788" y="4859963"/>
            <a:ext cx="2451612" cy="1737389"/>
          </a:xfrm>
          <a:prstGeom prst="rect">
            <a:avLst/>
          </a:prstGeom>
          <a:noFill/>
          <a:ln w="9525">
            <a:noFill/>
            <a:miter lim="800000"/>
            <a:headEnd/>
            <a:tailEnd/>
          </a:ln>
        </p:spPr>
      </p:pic>
      <p:pic>
        <p:nvPicPr>
          <p:cNvPr id="16" name="Imagen 15" descr="Resultado de imagen para fondo niños jugando"/>
          <p:cNvPicPr/>
          <p:nvPr/>
        </p:nvPicPr>
        <p:blipFill>
          <a:blip r:embed="rId3"/>
          <a:srcRect/>
          <a:stretch>
            <a:fillRect/>
          </a:stretch>
        </p:blipFill>
        <p:spPr bwMode="auto">
          <a:xfrm>
            <a:off x="5558864" y="2956482"/>
            <a:ext cx="2466975" cy="1847850"/>
          </a:xfrm>
          <a:prstGeom prst="rect">
            <a:avLst/>
          </a:prstGeom>
          <a:noFill/>
          <a:ln w="9525">
            <a:noFill/>
            <a:miter lim="800000"/>
            <a:headEnd/>
            <a:tailEnd/>
          </a:ln>
        </p:spPr>
      </p:pic>
      <p:pic>
        <p:nvPicPr>
          <p:cNvPr id="15" name="Imagen 14"/>
          <p:cNvPicPr>
            <a:picLocks noChangeAspect="1"/>
          </p:cNvPicPr>
          <p:nvPr/>
        </p:nvPicPr>
        <p:blipFill>
          <a:blip r:embed="rId4"/>
          <a:stretch>
            <a:fillRect/>
          </a:stretch>
        </p:blipFill>
        <p:spPr>
          <a:xfrm>
            <a:off x="5220072" y="1090434"/>
            <a:ext cx="2952328" cy="1438275"/>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5116097"/>
            <a:ext cx="2664296" cy="1300081"/>
          </a:xfrm>
          <a:prstGeom prst="rect">
            <a:avLst/>
          </a:prstGeom>
        </p:spPr>
      </p:pic>
      <p:pic>
        <p:nvPicPr>
          <p:cNvPr id="12" name="Imagen 11"/>
          <p:cNvPicPr>
            <a:picLocks noChangeAspect="1"/>
          </p:cNvPicPr>
          <p:nvPr/>
        </p:nvPicPr>
        <p:blipFill>
          <a:blip r:embed="rId6"/>
          <a:stretch>
            <a:fillRect/>
          </a:stretch>
        </p:blipFill>
        <p:spPr>
          <a:xfrm>
            <a:off x="395536" y="2956482"/>
            <a:ext cx="3727635" cy="1519230"/>
          </a:xfrm>
          <a:prstGeom prst="rect">
            <a:avLst/>
          </a:prstGeom>
        </p:spPr>
      </p:pic>
      <p:pic>
        <p:nvPicPr>
          <p:cNvPr id="11" name="Imagen 10"/>
          <p:cNvPicPr/>
          <p:nvPr/>
        </p:nvPicPr>
        <p:blipFill>
          <a:blip r:embed="rId7"/>
          <a:srcRect/>
          <a:stretch>
            <a:fillRect/>
          </a:stretch>
        </p:blipFill>
        <p:spPr bwMode="auto">
          <a:xfrm>
            <a:off x="1629471" y="1090434"/>
            <a:ext cx="1666875" cy="1438275"/>
          </a:xfrm>
          <a:prstGeom prst="rect">
            <a:avLst/>
          </a:prstGeom>
          <a:noFill/>
          <a:ln w="9525">
            <a:noFill/>
            <a:miter lim="800000"/>
            <a:headEnd/>
            <a:tailEnd/>
          </a:ln>
        </p:spPr>
      </p:pic>
      <p:grpSp>
        <p:nvGrpSpPr>
          <p:cNvPr id="2" name="Grupo 1"/>
          <p:cNvGrpSpPr/>
          <p:nvPr/>
        </p:nvGrpSpPr>
        <p:grpSpPr>
          <a:xfrm>
            <a:off x="395536" y="1428550"/>
            <a:ext cx="3727635" cy="870343"/>
            <a:chOff x="565640" y="0"/>
            <a:chExt cx="3439603" cy="742101"/>
          </a:xfrm>
        </p:grpSpPr>
        <p:sp>
          <p:nvSpPr>
            <p:cNvPr id="3" name="Rectángulo 2"/>
            <p:cNvSpPr/>
            <p:nvPr/>
          </p:nvSpPr>
          <p:spPr>
            <a:xfrm>
              <a:off x="565640" y="0"/>
              <a:ext cx="3439603" cy="742101"/>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 name="Rectángulo 3"/>
            <p:cNvSpPr/>
            <p:nvPr/>
          </p:nvSpPr>
          <p:spPr>
            <a:xfrm>
              <a:off x="565640" y="0"/>
              <a:ext cx="3439603" cy="742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 Desafío a la educación</a:t>
              </a:r>
            </a:p>
            <a:p>
              <a:pPr lvl="0" algn="just" defTabSz="711200">
                <a:lnSpc>
                  <a:spcPct val="90000"/>
                </a:lnSpc>
                <a:spcBef>
                  <a:spcPct val="0"/>
                </a:spcBef>
                <a:spcAft>
                  <a:spcPct val="35000"/>
                </a:spcAft>
              </a:pPr>
              <a:r>
                <a:rPr lang="es-ES" sz="1600" kern="1200" dirty="0" smtClean="0"/>
                <a:t> de formar ambientalmente a toda la sociedad</a:t>
              </a:r>
              <a:endParaRPr lang="es-EC" sz="1600" kern="1200" dirty="0"/>
            </a:p>
          </p:txBody>
        </p:sp>
      </p:grpSp>
      <p:sp>
        <p:nvSpPr>
          <p:cNvPr id="5" name="Forma libre 4"/>
          <p:cNvSpPr/>
          <p:nvPr/>
        </p:nvSpPr>
        <p:spPr>
          <a:xfrm>
            <a:off x="395536" y="2989163"/>
            <a:ext cx="3914315" cy="1358080"/>
          </a:xfrm>
          <a:custGeom>
            <a:avLst/>
            <a:gdLst>
              <a:gd name="connsiteX0" fmla="*/ 0 w 3914315"/>
              <a:gd name="connsiteY0" fmla="*/ 0 h 1358080"/>
              <a:gd name="connsiteX1" fmla="*/ 3914315 w 3914315"/>
              <a:gd name="connsiteY1" fmla="*/ 0 h 1358080"/>
              <a:gd name="connsiteX2" fmla="*/ 3914315 w 3914315"/>
              <a:gd name="connsiteY2" fmla="*/ 1358080 h 1358080"/>
              <a:gd name="connsiteX3" fmla="*/ 0 w 3914315"/>
              <a:gd name="connsiteY3" fmla="*/ 1358080 h 1358080"/>
              <a:gd name="connsiteX4" fmla="*/ 0 w 3914315"/>
              <a:gd name="connsiteY4" fmla="*/ 0 h 135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315" h="1358080">
                <a:moveTo>
                  <a:pt x="0" y="0"/>
                </a:moveTo>
                <a:lnTo>
                  <a:pt x="3914315" y="0"/>
                </a:lnTo>
                <a:lnTo>
                  <a:pt x="3914315" y="1358080"/>
                </a:lnTo>
                <a:lnTo>
                  <a:pt x="0" y="1358080"/>
                </a:lnTo>
                <a:lnTo>
                  <a:pt x="0" y="0"/>
                </a:lnTo>
                <a:close/>
              </a:path>
            </a:pathLst>
          </a:custGeom>
        </p:spPr>
        <p:style>
          <a:lnRef idx="2">
            <a:schemeClr val="lt1">
              <a:hueOff val="0"/>
              <a:satOff val="0"/>
              <a:lumOff val="0"/>
              <a:alphaOff val="0"/>
            </a:schemeClr>
          </a:lnRef>
          <a:fillRef idx="1">
            <a:schemeClr val="accent2">
              <a:hueOff val="-4032637"/>
              <a:satOff val="1754"/>
              <a:lumOff val="510"/>
              <a:alphaOff val="0"/>
            </a:schemeClr>
          </a:fillRef>
          <a:effectRef idx="0">
            <a:schemeClr val="accent2">
              <a:hueOff val="-4032637"/>
              <a:satOff val="1754"/>
              <a:lumOff val="510"/>
              <a:alphaOff val="0"/>
            </a:schemeClr>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el centro  Educativo GRB convencido que el mejor vehículo para lograr la misión proteccionista debe iniciar con los niños, y que por medio de ellos se puede llegar a los adultos,  </a:t>
            </a:r>
            <a:endParaRPr lang="es-EC" sz="1600" kern="1200" dirty="0"/>
          </a:p>
        </p:txBody>
      </p:sp>
      <p:sp>
        <p:nvSpPr>
          <p:cNvPr id="6" name="Forma libre 5"/>
          <p:cNvSpPr/>
          <p:nvPr/>
        </p:nvSpPr>
        <p:spPr>
          <a:xfrm>
            <a:off x="395536" y="5064426"/>
            <a:ext cx="4134746" cy="1403424"/>
          </a:xfrm>
          <a:custGeom>
            <a:avLst/>
            <a:gdLst>
              <a:gd name="connsiteX0" fmla="*/ 0 w 4134746"/>
              <a:gd name="connsiteY0" fmla="*/ 0 h 1403424"/>
              <a:gd name="connsiteX1" fmla="*/ 4134746 w 4134746"/>
              <a:gd name="connsiteY1" fmla="*/ 0 h 1403424"/>
              <a:gd name="connsiteX2" fmla="*/ 4134746 w 4134746"/>
              <a:gd name="connsiteY2" fmla="*/ 1403424 h 1403424"/>
              <a:gd name="connsiteX3" fmla="*/ 0 w 4134746"/>
              <a:gd name="connsiteY3" fmla="*/ 1403424 h 1403424"/>
              <a:gd name="connsiteX4" fmla="*/ 0 w 4134746"/>
              <a:gd name="connsiteY4" fmla="*/ 0 h 1403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4746" h="1403424">
                <a:moveTo>
                  <a:pt x="0" y="0"/>
                </a:moveTo>
                <a:lnTo>
                  <a:pt x="4134746" y="0"/>
                </a:lnTo>
                <a:lnTo>
                  <a:pt x="4134746" y="1403424"/>
                </a:lnTo>
                <a:lnTo>
                  <a:pt x="0" y="1403424"/>
                </a:lnTo>
                <a:lnTo>
                  <a:pt x="0" y="0"/>
                </a:lnTo>
                <a:close/>
              </a:path>
            </a:pathLst>
          </a:custGeom>
        </p:spPr>
        <p:style>
          <a:lnRef idx="2">
            <a:schemeClr val="lt1">
              <a:hueOff val="0"/>
              <a:satOff val="0"/>
              <a:lumOff val="0"/>
              <a:alphaOff val="0"/>
            </a:schemeClr>
          </a:lnRef>
          <a:fillRef idx="1">
            <a:schemeClr val="accent2">
              <a:hueOff val="-16130550"/>
              <a:satOff val="7015"/>
              <a:lumOff val="2040"/>
              <a:alphaOff val="0"/>
            </a:schemeClr>
          </a:fillRef>
          <a:effectRef idx="0">
            <a:schemeClr val="accent2">
              <a:hueOff val="-16130550"/>
              <a:satOff val="7015"/>
              <a:lumOff val="2040"/>
              <a:alphaOff val="0"/>
            </a:schemeClr>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En segundo lugar al utilizar la pedagogía y la recreación como instrumentos, aumenta el interés en los niños y niñas, pudiendo así reforzar valores, acciones y conocimientos que favorezcan la conservación del entorno, </a:t>
            </a:r>
            <a:endParaRPr lang="es-EC" sz="1600" kern="1200" dirty="0"/>
          </a:p>
        </p:txBody>
      </p:sp>
      <p:sp>
        <p:nvSpPr>
          <p:cNvPr id="7" name="Forma libre 6"/>
          <p:cNvSpPr/>
          <p:nvPr/>
        </p:nvSpPr>
        <p:spPr>
          <a:xfrm>
            <a:off x="4704181" y="1428550"/>
            <a:ext cx="4027080" cy="1029510"/>
          </a:xfrm>
          <a:custGeom>
            <a:avLst/>
            <a:gdLst>
              <a:gd name="connsiteX0" fmla="*/ 0 w 4027080"/>
              <a:gd name="connsiteY0" fmla="*/ 0 h 1029510"/>
              <a:gd name="connsiteX1" fmla="*/ 4027080 w 4027080"/>
              <a:gd name="connsiteY1" fmla="*/ 0 h 1029510"/>
              <a:gd name="connsiteX2" fmla="*/ 4027080 w 4027080"/>
              <a:gd name="connsiteY2" fmla="*/ 1029510 h 1029510"/>
              <a:gd name="connsiteX3" fmla="*/ 0 w 4027080"/>
              <a:gd name="connsiteY3" fmla="*/ 1029510 h 1029510"/>
              <a:gd name="connsiteX4" fmla="*/ 0 w 4027080"/>
              <a:gd name="connsiteY4" fmla="*/ 0 h 1029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080" h="1029510">
                <a:moveTo>
                  <a:pt x="0" y="0"/>
                </a:moveTo>
                <a:lnTo>
                  <a:pt x="4027080" y="0"/>
                </a:lnTo>
                <a:lnTo>
                  <a:pt x="4027080" y="1029510"/>
                </a:lnTo>
                <a:lnTo>
                  <a:pt x="0" y="1029510"/>
                </a:lnTo>
                <a:lnTo>
                  <a:pt x="0" y="0"/>
                </a:lnTo>
                <a:close/>
              </a:path>
            </a:pathLst>
          </a:custGeom>
        </p:spPr>
        <p:style>
          <a:lnRef idx="2">
            <a:schemeClr val="lt1">
              <a:hueOff val="0"/>
              <a:satOff val="0"/>
              <a:lumOff val="0"/>
              <a:alphaOff val="0"/>
            </a:schemeClr>
          </a:lnRef>
          <a:fillRef idx="1">
            <a:schemeClr val="accent2">
              <a:hueOff val="-8065275"/>
              <a:satOff val="3508"/>
              <a:lumOff val="1020"/>
              <a:alphaOff val="0"/>
            </a:schemeClr>
          </a:fillRef>
          <a:effectRef idx="0">
            <a:schemeClr val="accent2">
              <a:hueOff val="-8065275"/>
              <a:satOff val="3508"/>
              <a:lumOff val="1020"/>
              <a:alphaOff val="0"/>
            </a:schemeClr>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Impulsar la enseñanza de nuevos conocimientos teóricos, prácticos, valores y actitudes</a:t>
            </a:r>
            <a:endParaRPr lang="es-EC" sz="1600" kern="1200" dirty="0"/>
          </a:p>
        </p:txBody>
      </p:sp>
      <p:sp>
        <p:nvSpPr>
          <p:cNvPr id="8" name="Forma libre 7"/>
          <p:cNvSpPr/>
          <p:nvPr/>
        </p:nvSpPr>
        <p:spPr>
          <a:xfrm>
            <a:off x="4782461" y="2989163"/>
            <a:ext cx="4019782" cy="1741551"/>
          </a:xfrm>
          <a:custGeom>
            <a:avLst/>
            <a:gdLst>
              <a:gd name="connsiteX0" fmla="*/ 0 w 4019782"/>
              <a:gd name="connsiteY0" fmla="*/ 0 h 1741551"/>
              <a:gd name="connsiteX1" fmla="*/ 4019782 w 4019782"/>
              <a:gd name="connsiteY1" fmla="*/ 0 h 1741551"/>
              <a:gd name="connsiteX2" fmla="*/ 4019782 w 4019782"/>
              <a:gd name="connsiteY2" fmla="*/ 1741551 h 1741551"/>
              <a:gd name="connsiteX3" fmla="*/ 0 w 4019782"/>
              <a:gd name="connsiteY3" fmla="*/ 1741551 h 1741551"/>
              <a:gd name="connsiteX4" fmla="*/ 0 w 4019782"/>
              <a:gd name="connsiteY4" fmla="*/ 0 h 1741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9782" h="1741551">
                <a:moveTo>
                  <a:pt x="0" y="0"/>
                </a:moveTo>
                <a:lnTo>
                  <a:pt x="4019782" y="0"/>
                </a:lnTo>
                <a:lnTo>
                  <a:pt x="4019782" y="1741551"/>
                </a:lnTo>
                <a:lnTo>
                  <a:pt x="0" y="1741551"/>
                </a:lnTo>
                <a:lnTo>
                  <a:pt x="0" y="0"/>
                </a:lnTo>
                <a:close/>
              </a:path>
            </a:pathLst>
          </a:custGeom>
        </p:spPr>
        <p:style>
          <a:lnRef idx="2">
            <a:schemeClr val="lt1">
              <a:hueOff val="0"/>
              <a:satOff val="0"/>
              <a:lumOff val="0"/>
              <a:alphaOff val="0"/>
            </a:schemeClr>
          </a:lnRef>
          <a:fillRef idx="1">
            <a:schemeClr val="accent2">
              <a:hueOff val="-12097912"/>
              <a:satOff val="5261"/>
              <a:lumOff val="1530"/>
              <a:alphaOff val="0"/>
            </a:schemeClr>
          </a:fillRef>
          <a:effectRef idx="0">
            <a:schemeClr val="accent2">
              <a:hueOff val="-12097912"/>
              <a:satOff val="5261"/>
              <a:lumOff val="1530"/>
              <a:alphaOff val="0"/>
            </a:schemeClr>
          </a:effectRef>
          <a:fontRef idx="minor">
            <a:schemeClr val="lt1"/>
          </a:fontRef>
        </p:style>
        <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S" sz="1200" kern="1200" dirty="0" smtClean="0"/>
              <a:t> </a:t>
            </a:r>
            <a:r>
              <a:rPr lang="es-ES" sz="1600" kern="1200" dirty="0" smtClean="0"/>
              <a:t>conveniente por las siguientes razones:</a:t>
            </a:r>
            <a:endParaRPr lang="es-EC" sz="1600" kern="1200" dirty="0" smtClean="0"/>
          </a:p>
          <a:p>
            <a:pPr lvl="0" algn="just" defTabSz="533400">
              <a:lnSpc>
                <a:spcPct val="90000"/>
              </a:lnSpc>
              <a:spcBef>
                <a:spcPct val="0"/>
              </a:spcBef>
              <a:spcAft>
                <a:spcPct val="35000"/>
              </a:spcAft>
            </a:pPr>
            <a:r>
              <a:rPr lang="es-ES" sz="1600" kern="1200" dirty="0" smtClean="0"/>
              <a:t>En primer lugar MD estarán diseñados y elaborados para  facilitar el proceso de enseñanza y aprendizaje de los bloques establecidos por el currículo. </a:t>
            </a:r>
          </a:p>
          <a:p>
            <a:pPr lvl="0" algn="just" defTabSz="533400">
              <a:lnSpc>
                <a:spcPct val="90000"/>
              </a:lnSpc>
              <a:spcBef>
                <a:spcPct val="0"/>
              </a:spcBef>
              <a:spcAft>
                <a:spcPct val="35000"/>
              </a:spcAft>
            </a:pPr>
            <a:r>
              <a:rPr lang="es-ES" sz="1600" kern="1200" dirty="0" smtClean="0"/>
              <a:t>Los medios logran una participación más activa de los alumnos en la enseñanza. </a:t>
            </a:r>
            <a:endParaRPr lang="es-EC" sz="1600" kern="1200" dirty="0"/>
          </a:p>
        </p:txBody>
      </p:sp>
      <p:sp>
        <p:nvSpPr>
          <p:cNvPr id="9" name="Forma libre 8"/>
          <p:cNvSpPr/>
          <p:nvPr/>
        </p:nvSpPr>
        <p:spPr>
          <a:xfrm>
            <a:off x="4782461" y="5028948"/>
            <a:ext cx="4061674" cy="1403424"/>
          </a:xfrm>
          <a:custGeom>
            <a:avLst/>
            <a:gdLst>
              <a:gd name="connsiteX0" fmla="*/ 0 w 4061674"/>
              <a:gd name="connsiteY0" fmla="*/ 0 h 1403424"/>
              <a:gd name="connsiteX1" fmla="*/ 4061674 w 4061674"/>
              <a:gd name="connsiteY1" fmla="*/ 0 h 1403424"/>
              <a:gd name="connsiteX2" fmla="*/ 4061674 w 4061674"/>
              <a:gd name="connsiteY2" fmla="*/ 1403424 h 1403424"/>
              <a:gd name="connsiteX3" fmla="*/ 0 w 4061674"/>
              <a:gd name="connsiteY3" fmla="*/ 1403424 h 1403424"/>
              <a:gd name="connsiteX4" fmla="*/ 0 w 4061674"/>
              <a:gd name="connsiteY4" fmla="*/ 0 h 1403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1674" h="1403424">
                <a:moveTo>
                  <a:pt x="0" y="0"/>
                </a:moveTo>
                <a:lnTo>
                  <a:pt x="4061674" y="0"/>
                </a:lnTo>
                <a:lnTo>
                  <a:pt x="4061674" y="1403424"/>
                </a:lnTo>
                <a:lnTo>
                  <a:pt x="0" y="1403424"/>
                </a:lnTo>
                <a:lnTo>
                  <a:pt x="0" y="0"/>
                </a:lnTo>
                <a:close/>
              </a:path>
            </a:pathLst>
          </a:custGeom>
        </p:spPr>
        <p:style>
          <a:lnRef idx="2">
            <a:schemeClr val="lt1">
              <a:hueOff val="0"/>
              <a:satOff val="0"/>
              <a:lumOff val="0"/>
              <a:alphaOff val="0"/>
            </a:schemeClr>
          </a:lnRef>
          <a:fillRef idx="1">
            <a:schemeClr val="accent2">
              <a:hueOff val="-20163186"/>
              <a:satOff val="8769"/>
              <a:lumOff val="2550"/>
              <a:alphaOff val="0"/>
            </a:schemeClr>
          </a:fillRef>
          <a:effectRef idx="0">
            <a:schemeClr val="accent2">
              <a:hueOff val="-20163186"/>
              <a:satOff val="8769"/>
              <a:lumOff val="2550"/>
              <a:alphaOff val="0"/>
            </a:schemeClr>
          </a:effectRef>
          <a:fontRef idx="minor">
            <a:schemeClr val="lt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Pudiendo así reforzar valores, acciones y conocimientos que favorezcan la conservación del entorno, y más adelante generar sensibilidad, cuidado y 	protección del medio ambiente en la comunidad educativa</a:t>
            </a:r>
            <a:endParaRPr lang="es-EC" sz="1600" kern="1200" dirty="0"/>
          </a:p>
        </p:txBody>
      </p:sp>
      <p:sp>
        <p:nvSpPr>
          <p:cNvPr id="10" name="1 CuadroTexto"/>
          <p:cNvSpPr txBox="1"/>
          <p:nvPr/>
        </p:nvSpPr>
        <p:spPr>
          <a:xfrm>
            <a:off x="899592" y="260648"/>
            <a:ext cx="3420888"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b="1" dirty="0" smtClean="0">
                <a:solidFill>
                  <a:srgbClr val="00B0F0"/>
                </a:solidFill>
              </a:rPr>
              <a:t>Justificación </a:t>
            </a:r>
            <a:endParaRPr lang="es-EC" b="1" dirty="0">
              <a:solidFill>
                <a:srgbClr val="00B0F0"/>
              </a:solidFill>
            </a:endParaRPr>
          </a:p>
        </p:txBody>
      </p:sp>
    </p:spTree>
    <p:extLst>
      <p:ext uri="{BB962C8B-B14F-4D97-AF65-F5344CB8AC3E}">
        <p14:creationId xmlns:p14="http://schemas.microsoft.com/office/powerpoint/2010/main" val="30370085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plus(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b="1" dirty="0" smtClean="0">
                <a:solidFill>
                  <a:srgbClr val="00B0F0"/>
                </a:solidFill>
              </a:rPr>
              <a:t>CAPITULO II:</a:t>
            </a:r>
            <a:br>
              <a:rPr lang="es-EC" b="1" dirty="0" smtClean="0">
                <a:solidFill>
                  <a:srgbClr val="00B0F0"/>
                </a:solidFill>
              </a:rPr>
            </a:br>
            <a:r>
              <a:rPr lang="es-EC" b="1" dirty="0" smtClean="0">
                <a:solidFill>
                  <a:srgbClr val="00B0F0"/>
                </a:solidFill>
              </a:rPr>
              <a:t>MARCO teórico</a:t>
            </a:r>
            <a:br>
              <a:rPr lang="es-EC" b="1" dirty="0" smtClean="0">
                <a:solidFill>
                  <a:srgbClr val="00B0F0"/>
                </a:solidFill>
              </a:rPr>
            </a:br>
            <a:endParaRPr lang="es-EC" dirty="0"/>
          </a:p>
        </p:txBody>
      </p:sp>
      <p:sp>
        <p:nvSpPr>
          <p:cNvPr id="3" name="2 CuadroTexto"/>
          <p:cNvSpPr txBox="1"/>
          <p:nvPr/>
        </p:nvSpPr>
        <p:spPr>
          <a:xfrm>
            <a:off x="611560" y="1298448"/>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1.1. Antecedentes</a:t>
            </a:r>
            <a:endParaRPr lang="es-EC" dirty="0"/>
          </a:p>
        </p:txBody>
      </p:sp>
      <p:sp>
        <p:nvSpPr>
          <p:cNvPr id="5" name="Pergamino vertical 4"/>
          <p:cNvSpPr/>
          <p:nvPr/>
        </p:nvSpPr>
        <p:spPr>
          <a:xfrm>
            <a:off x="315016" y="2057132"/>
            <a:ext cx="1893984" cy="703948"/>
          </a:xfrm>
          <a:prstGeom prst="verticalScroll">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smtClean="0"/>
              <a:t>Echarri,2007</a:t>
            </a:r>
            <a:endParaRPr lang="es-EC" sz="2000" dirty="0"/>
          </a:p>
        </p:txBody>
      </p:sp>
      <p:sp>
        <p:nvSpPr>
          <p:cNvPr id="6" name="Pergamino vertical 5"/>
          <p:cNvSpPr/>
          <p:nvPr/>
        </p:nvSpPr>
        <p:spPr>
          <a:xfrm>
            <a:off x="2627784" y="1723002"/>
            <a:ext cx="1980220" cy="1038078"/>
          </a:xfrm>
          <a:prstGeom prst="verticalScroll">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smtClean="0"/>
              <a:t>Ministerio de educación 2013</a:t>
            </a:r>
            <a:endParaRPr lang="es-EC" sz="2000" dirty="0"/>
          </a:p>
        </p:txBody>
      </p:sp>
      <p:sp>
        <p:nvSpPr>
          <p:cNvPr id="7" name="Pergamino vertical 6"/>
          <p:cNvSpPr/>
          <p:nvPr/>
        </p:nvSpPr>
        <p:spPr>
          <a:xfrm>
            <a:off x="5026787" y="2032348"/>
            <a:ext cx="1946685" cy="728732"/>
          </a:xfrm>
          <a:prstGeom prst="verticalScroll">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smtClean="0"/>
              <a:t>Schunk,1997</a:t>
            </a:r>
            <a:endParaRPr lang="es-EC" sz="2000" dirty="0"/>
          </a:p>
        </p:txBody>
      </p:sp>
      <p:sp>
        <p:nvSpPr>
          <p:cNvPr id="8" name="Pergamino vertical 7"/>
          <p:cNvSpPr/>
          <p:nvPr/>
        </p:nvSpPr>
        <p:spPr>
          <a:xfrm>
            <a:off x="7208732" y="2032348"/>
            <a:ext cx="1779820" cy="728732"/>
          </a:xfrm>
          <a:prstGeom prst="verticalScroll">
            <a:avLst/>
          </a:prstGeom>
          <a:solidFill>
            <a:srgbClr val="FFFF99"/>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err="1" smtClean="0"/>
              <a:t>Lopez</a:t>
            </a:r>
            <a:r>
              <a:rPr lang="es-EC" sz="2000" dirty="0" smtClean="0"/>
              <a:t>, 1998</a:t>
            </a:r>
            <a:endParaRPr lang="es-EC" sz="2000" dirty="0"/>
          </a:p>
        </p:txBody>
      </p:sp>
      <p:sp>
        <p:nvSpPr>
          <p:cNvPr id="10" name="Esquina doblada 9"/>
          <p:cNvSpPr/>
          <p:nvPr/>
        </p:nvSpPr>
        <p:spPr>
          <a:xfrm>
            <a:off x="230531" y="3118514"/>
            <a:ext cx="1821189" cy="2685708"/>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smtClean="0">
                <a:latin typeface="Times New Roman" panose="02020603050405020304" pitchFamily="18" charset="0"/>
                <a:ea typeface="Times New Roman" panose="02020603050405020304" pitchFamily="18" charset="0"/>
              </a:rPr>
              <a:t>Trabajo </a:t>
            </a:r>
            <a:r>
              <a:rPr lang="es-ES" sz="2000" dirty="0">
                <a:latin typeface="Times New Roman" panose="02020603050405020304" pitchFamily="18" charset="0"/>
                <a:ea typeface="Times New Roman" panose="02020603050405020304" pitchFamily="18" charset="0"/>
              </a:rPr>
              <a:t>de investigación titulado “Aprendizaje Significativo y Educación Ambiental: </a:t>
            </a:r>
            <a:endParaRPr lang="es-EC" sz="2000" dirty="0"/>
          </a:p>
        </p:txBody>
      </p:sp>
      <p:sp>
        <p:nvSpPr>
          <p:cNvPr id="11" name="Esquina doblada 10"/>
          <p:cNvSpPr/>
          <p:nvPr/>
        </p:nvSpPr>
        <p:spPr>
          <a:xfrm>
            <a:off x="2627784" y="3118514"/>
            <a:ext cx="2088232" cy="3739486"/>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sz="2000" dirty="0"/>
              <a:t>El Currículo de Educación </a:t>
            </a:r>
            <a:r>
              <a:rPr lang="es-ES" sz="2000" dirty="0" smtClean="0"/>
              <a:t>Inicial.</a:t>
            </a:r>
          </a:p>
          <a:p>
            <a:r>
              <a:rPr lang="es-ES" sz="1600" dirty="0" smtClean="0"/>
              <a:t>Documento </a:t>
            </a:r>
            <a:r>
              <a:rPr lang="es-ES" sz="1600" dirty="0"/>
              <a:t>autorizado por el Ministerio de Educación en el que se plantea las bases curriculares de la educación </a:t>
            </a:r>
            <a:r>
              <a:rPr lang="es-ES" sz="1600" dirty="0" err="1"/>
              <a:t>Parvularia</a:t>
            </a:r>
            <a:r>
              <a:rPr lang="es-ES" sz="1600" dirty="0"/>
              <a:t> poniendo especial atención al carácter lúdico,</a:t>
            </a:r>
            <a:endParaRPr lang="es-EC" sz="1600" dirty="0"/>
          </a:p>
        </p:txBody>
      </p:sp>
      <p:sp>
        <p:nvSpPr>
          <p:cNvPr id="12" name="Esquina doblada 11"/>
          <p:cNvSpPr/>
          <p:nvPr/>
        </p:nvSpPr>
        <p:spPr>
          <a:xfrm>
            <a:off x="5152285" y="3131805"/>
            <a:ext cx="1821188" cy="873259"/>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t>“Teorías del Aprendizaje” </a:t>
            </a:r>
            <a:endParaRPr lang="es-EC" sz="2000" dirty="0"/>
          </a:p>
        </p:txBody>
      </p:sp>
      <p:sp>
        <p:nvSpPr>
          <p:cNvPr id="13" name="Esquina doblada 12"/>
          <p:cNvSpPr/>
          <p:nvPr/>
        </p:nvSpPr>
        <p:spPr>
          <a:xfrm>
            <a:off x="7208732" y="3131805"/>
            <a:ext cx="1800708" cy="3739486"/>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sz="2000" dirty="0"/>
              <a:t>Educación Ambiental </a:t>
            </a:r>
            <a:endParaRPr lang="es-ES" sz="2000" dirty="0" smtClean="0"/>
          </a:p>
          <a:p>
            <a:r>
              <a:rPr lang="es-ES" sz="1600" dirty="0" smtClean="0"/>
              <a:t>Aquí </a:t>
            </a:r>
            <a:r>
              <a:rPr lang="es-ES" sz="1600" dirty="0"/>
              <a:t>se plantea las pautas para llevar a cabo una buena educación Ambiental dentro del quehacer educativo, sobre los pilares de una educación en </a:t>
            </a:r>
            <a:r>
              <a:rPr lang="es-ES" sz="1600" dirty="0" smtClean="0"/>
              <a:t>valores</a:t>
            </a:r>
            <a:endParaRPr lang="es-EC" sz="1600" dirty="0"/>
          </a:p>
        </p:txBody>
      </p:sp>
      <p:sp>
        <p:nvSpPr>
          <p:cNvPr id="14" name="Esquina doblada 13"/>
          <p:cNvSpPr/>
          <p:nvPr/>
        </p:nvSpPr>
        <p:spPr>
          <a:xfrm>
            <a:off x="5269913" y="4172292"/>
            <a:ext cx="1821189" cy="2685708"/>
          </a:xfrm>
          <a:prstGeom prst="foldedCorner">
            <a:avLst/>
          </a:prstGeom>
        </p:spPr>
        <p:style>
          <a:lnRef idx="0">
            <a:schemeClr val="accent1"/>
          </a:lnRef>
          <a:fillRef idx="3">
            <a:schemeClr val="accent1"/>
          </a:fillRef>
          <a:effectRef idx="3">
            <a:schemeClr val="accent1"/>
          </a:effectRef>
          <a:fontRef idx="minor">
            <a:schemeClr val="lt1"/>
          </a:fontRef>
        </p:style>
        <p:txBody>
          <a:bodyPr rtlCol="0" anchor="ctr"/>
          <a:lstStyle/>
          <a:p>
            <a:r>
              <a:rPr lang="es-EC" sz="1700" dirty="0" smtClean="0"/>
              <a:t>T. Constructivista </a:t>
            </a:r>
          </a:p>
          <a:p>
            <a:r>
              <a:rPr lang="es-EC" sz="1700" dirty="0" smtClean="0">
                <a:solidFill>
                  <a:schemeClr val="tx1"/>
                </a:solidFill>
              </a:rPr>
              <a:t>Piaget y </a:t>
            </a:r>
            <a:r>
              <a:rPr lang="es-EC" sz="1700" dirty="0" err="1" smtClean="0">
                <a:solidFill>
                  <a:schemeClr val="tx1"/>
                </a:solidFill>
              </a:rPr>
              <a:t>vigotsky</a:t>
            </a:r>
            <a:endParaRPr lang="es-EC" sz="1700" dirty="0" smtClean="0">
              <a:solidFill>
                <a:schemeClr val="tx1"/>
              </a:solidFill>
            </a:endParaRPr>
          </a:p>
          <a:p>
            <a:r>
              <a:rPr lang="es-EC" sz="1700" dirty="0" smtClean="0"/>
              <a:t>T. Aprendizaje Significativo </a:t>
            </a:r>
            <a:r>
              <a:rPr lang="es-EC" sz="1700" dirty="0" smtClean="0">
                <a:solidFill>
                  <a:schemeClr val="tx1"/>
                </a:solidFill>
              </a:rPr>
              <a:t>David </a:t>
            </a:r>
            <a:r>
              <a:rPr lang="es-EC" sz="1700" dirty="0" err="1" smtClean="0">
                <a:solidFill>
                  <a:schemeClr val="tx1"/>
                </a:solidFill>
              </a:rPr>
              <a:t>Ausbel</a:t>
            </a:r>
            <a:endParaRPr lang="es-EC" sz="1700" dirty="0" smtClean="0">
              <a:solidFill>
                <a:schemeClr val="tx1"/>
              </a:solidFill>
            </a:endParaRPr>
          </a:p>
          <a:p>
            <a:r>
              <a:rPr lang="es-EC" sz="1700" dirty="0" err="1" smtClean="0"/>
              <a:t>T.Huanista</a:t>
            </a:r>
            <a:r>
              <a:rPr lang="es-EC" sz="1700" dirty="0" smtClean="0"/>
              <a:t> </a:t>
            </a:r>
            <a:r>
              <a:rPr lang="es-EC" sz="1700" dirty="0" err="1" smtClean="0">
                <a:solidFill>
                  <a:schemeClr val="tx1"/>
                </a:solidFill>
              </a:rPr>
              <a:t>Novak</a:t>
            </a:r>
            <a:r>
              <a:rPr lang="es-EC" sz="1700" dirty="0" smtClean="0">
                <a:solidFill>
                  <a:schemeClr val="tx1"/>
                </a:solidFill>
              </a:rPr>
              <a:t>, </a:t>
            </a:r>
            <a:r>
              <a:rPr lang="es-EC" sz="1700" dirty="0" err="1" smtClean="0">
                <a:solidFill>
                  <a:schemeClr val="tx1"/>
                </a:solidFill>
              </a:rPr>
              <a:t>Gown</a:t>
            </a:r>
            <a:r>
              <a:rPr lang="es-EC" sz="1700" dirty="0" smtClean="0">
                <a:solidFill>
                  <a:schemeClr val="tx1"/>
                </a:solidFill>
              </a:rPr>
              <a:t> </a:t>
            </a: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332656"/>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Bases Legales</a:t>
            </a:r>
            <a:endParaRPr lang="es-EC" dirty="0"/>
          </a:p>
        </p:txBody>
      </p:sp>
      <p:pic>
        <p:nvPicPr>
          <p:cNvPr id="4" name="Imagen 3"/>
          <p:cNvPicPr>
            <a:picLocks noChangeAspect="1"/>
          </p:cNvPicPr>
          <p:nvPr/>
        </p:nvPicPr>
        <p:blipFill>
          <a:blip r:embed="rId2"/>
          <a:stretch>
            <a:fillRect/>
          </a:stretch>
        </p:blipFill>
        <p:spPr>
          <a:xfrm>
            <a:off x="827584" y="3140968"/>
            <a:ext cx="1728589" cy="1900019"/>
          </a:xfrm>
          <a:prstGeom prst="rect">
            <a:avLst/>
          </a:prstGeom>
        </p:spPr>
      </p:pic>
      <p:pic>
        <p:nvPicPr>
          <p:cNvPr id="2" name="Imagen 1"/>
          <p:cNvPicPr>
            <a:picLocks noChangeAspect="1"/>
          </p:cNvPicPr>
          <p:nvPr/>
        </p:nvPicPr>
        <p:blipFill>
          <a:blip r:embed="rId3"/>
          <a:stretch>
            <a:fillRect/>
          </a:stretch>
        </p:blipFill>
        <p:spPr>
          <a:xfrm>
            <a:off x="5802808" y="1236810"/>
            <a:ext cx="2095500" cy="2676525"/>
          </a:xfrm>
          <a:prstGeom prst="rect">
            <a:avLst/>
          </a:prstGeom>
        </p:spPr>
      </p:pic>
      <p:pic>
        <p:nvPicPr>
          <p:cNvPr id="5" name="Imagen 4"/>
          <p:cNvPicPr>
            <a:picLocks noChangeAspect="1"/>
          </p:cNvPicPr>
          <p:nvPr/>
        </p:nvPicPr>
        <p:blipFill>
          <a:blip r:embed="rId4"/>
          <a:stretch>
            <a:fillRect/>
          </a:stretch>
        </p:blipFill>
        <p:spPr>
          <a:xfrm>
            <a:off x="5426570" y="4293096"/>
            <a:ext cx="2847975" cy="1647825"/>
          </a:xfrm>
          <a:prstGeom prst="rect">
            <a:avLst/>
          </a:prstGeom>
        </p:spPr>
      </p:pic>
    </p:spTree>
    <p:extLst>
      <p:ext uri="{BB962C8B-B14F-4D97-AF65-F5344CB8AC3E}">
        <p14:creationId xmlns:p14="http://schemas.microsoft.com/office/powerpoint/2010/main" val="7771935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116632"/>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Conceptual</a:t>
            </a:r>
            <a:endParaRPr lang="es-EC" dirty="0"/>
          </a:p>
        </p:txBody>
      </p:sp>
      <p:sp>
        <p:nvSpPr>
          <p:cNvPr id="7" name="6 Forma libre"/>
          <p:cNvSpPr/>
          <p:nvPr/>
        </p:nvSpPr>
        <p:spPr>
          <a:xfrm>
            <a:off x="323528" y="2362391"/>
            <a:ext cx="2700000" cy="3298857"/>
          </a:xfrm>
          <a:custGeom>
            <a:avLst/>
            <a:gdLst>
              <a:gd name="connsiteX0" fmla="*/ 0 w 2570683"/>
              <a:gd name="connsiteY0" fmla="*/ 0 h 141957"/>
              <a:gd name="connsiteX1" fmla="*/ 2570683 w 2570683"/>
              <a:gd name="connsiteY1" fmla="*/ 0 h 141957"/>
              <a:gd name="connsiteX2" fmla="*/ 2570683 w 2570683"/>
              <a:gd name="connsiteY2" fmla="*/ 141957 h 141957"/>
              <a:gd name="connsiteX3" fmla="*/ 0 w 2570683"/>
              <a:gd name="connsiteY3" fmla="*/ 141957 h 141957"/>
              <a:gd name="connsiteX4" fmla="*/ 0 w 2570683"/>
              <a:gd name="connsiteY4" fmla="*/ 0 h 141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683" h="141957">
                <a:moveTo>
                  <a:pt x="0" y="0"/>
                </a:moveTo>
                <a:lnTo>
                  <a:pt x="2570683" y="0"/>
                </a:lnTo>
                <a:lnTo>
                  <a:pt x="2570683" y="141957"/>
                </a:lnTo>
                <a:lnTo>
                  <a:pt x="0" y="141957"/>
                </a:lnTo>
                <a:lnTo>
                  <a:pt x="0" y="0"/>
                </a:lnTo>
                <a:close/>
              </a:path>
            </a:pathLst>
          </a:custGeom>
          <a:ln>
            <a:solidFill>
              <a:srgbClr val="00B0F0">
                <a:alpha val="90000"/>
              </a:srgbClr>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Características de MD para niños de 4 a 6 años</a:t>
            </a:r>
            <a:endParaRPr lang="es-EC" sz="1600" kern="1200" dirty="0"/>
          </a:p>
          <a:p>
            <a:pPr marL="171450" lvl="1" indent="-171450" algn="l" defTabSz="711200">
              <a:lnSpc>
                <a:spcPct val="90000"/>
              </a:lnSpc>
              <a:spcBef>
                <a:spcPct val="0"/>
              </a:spcBef>
              <a:spcAft>
                <a:spcPct val="15000"/>
              </a:spcAft>
              <a:buChar char="••"/>
            </a:pPr>
            <a:r>
              <a:rPr lang="es-EC" sz="1600" kern="1200" dirty="0" smtClean="0"/>
              <a:t>“Los niños generalmente no juegan para aprender, aprenden jugando</a:t>
            </a:r>
            <a:endParaRPr lang="es-EC" sz="1600" kern="1200" dirty="0"/>
          </a:p>
        </p:txBody>
      </p:sp>
      <p:sp>
        <p:nvSpPr>
          <p:cNvPr id="9" name="8 Forma libre"/>
          <p:cNvSpPr/>
          <p:nvPr/>
        </p:nvSpPr>
        <p:spPr>
          <a:xfrm>
            <a:off x="3169147" y="2401899"/>
            <a:ext cx="2700000" cy="3259350"/>
          </a:xfrm>
          <a:custGeom>
            <a:avLst/>
            <a:gdLst>
              <a:gd name="connsiteX0" fmla="*/ 0 w 2570683"/>
              <a:gd name="connsiteY0" fmla="*/ 0 h 1936175"/>
              <a:gd name="connsiteX1" fmla="*/ 2570683 w 2570683"/>
              <a:gd name="connsiteY1" fmla="*/ 0 h 1936175"/>
              <a:gd name="connsiteX2" fmla="*/ 2570683 w 2570683"/>
              <a:gd name="connsiteY2" fmla="*/ 1936175 h 1936175"/>
              <a:gd name="connsiteX3" fmla="*/ 0 w 2570683"/>
              <a:gd name="connsiteY3" fmla="*/ 1936175 h 1936175"/>
              <a:gd name="connsiteX4" fmla="*/ 0 w 2570683"/>
              <a:gd name="connsiteY4" fmla="*/ 0 h 193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683" h="1936175">
                <a:moveTo>
                  <a:pt x="0" y="0"/>
                </a:moveTo>
                <a:lnTo>
                  <a:pt x="2570683" y="0"/>
                </a:lnTo>
                <a:lnTo>
                  <a:pt x="2570683" y="1936175"/>
                </a:lnTo>
                <a:lnTo>
                  <a:pt x="0" y="1936175"/>
                </a:lnTo>
                <a:lnTo>
                  <a:pt x="0" y="0"/>
                </a:lnTo>
                <a:close/>
              </a:path>
            </a:pathLst>
          </a:custGeom>
          <a:ln>
            <a:solidFill>
              <a:srgbClr val="00B0F0">
                <a:alpha val="90000"/>
              </a:srgbClr>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Etapa y Características de los niños de 4 a 6 años</a:t>
            </a:r>
            <a:endParaRPr lang="es-EC" sz="1600" kern="1200" dirty="0"/>
          </a:p>
          <a:p>
            <a:pPr marL="171450" lvl="1" indent="-171450" algn="l" defTabSz="711200">
              <a:lnSpc>
                <a:spcPct val="90000"/>
              </a:lnSpc>
              <a:spcBef>
                <a:spcPct val="0"/>
              </a:spcBef>
              <a:spcAft>
                <a:spcPct val="15000"/>
              </a:spcAft>
              <a:buChar char="••"/>
            </a:pPr>
            <a:r>
              <a:rPr lang="es-EC" sz="1600" kern="1200" dirty="0" smtClean="0"/>
              <a:t>Etapa critica y las experiencias que se les pueda proporcionar son muy decisivas.</a:t>
            </a:r>
            <a:endParaRPr lang="es-EC" sz="1600" kern="1200" dirty="0"/>
          </a:p>
          <a:p>
            <a:pPr marL="171450" lvl="1" indent="-171450" algn="l" defTabSz="711200">
              <a:lnSpc>
                <a:spcPct val="90000"/>
              </a:lnSpc>
              <a:spcBef>
                <a:spcPct val="0"/>
              </a:spcBef>
              <a:spcAft>
                <a:spcPct val="15000"/>
              </a:spcAft>
              <a:buChar char="••"/>
            </a:pPr>
            <a:r>
              <a:rPr lang="es-EC" sz="1600" kern="1200" dirty="0" smtClean="0"/>
              <a:t>Se forman alrededor del 90% de las conexiones sinópticas</a:t>
            </a:r>
            <a:endParaRPr lang="es-EC" sz="1600" kern="1200" dirty="0"/>
          </a:p>
          <a:p>
            <a:pPr marL="171450" lvl="1" indent="-171450" algn="l" defTabSz="711200">
              <a:lnSpc>
                <a:spcPct val="90000"/>
              </a:lnSpc>
              <a:spcBef>
                <a:spcPct val="0"/>
              </a:spcBef>
              <a:spcAft>
                <a:spcPct val="15000"/>
              </a:spcAft>
              <a:buChar char="••"/>
            </a:pPr>
            <a:r>
              <a:rPr lang="es-EC" sz="1600" kern="1200" dirty="0" smtClean="0"/>
              <a:t>Desde el nacimiento hasta los 6 años tiene lugar una carrera contra reloj</a:t>
            </a:r>
            <a:endParaRPr lang="es-EC" sz="1600" kern="1200" dirty="0"/>
          </a:p>
        </p:txBody>
      </p:sp>
      <p:sp>
        <p:nvSpPr>
          <p:cNvPr id="11" name="10 Forma libre"/>
          <p:cNvSpPr/>
          <p:nvPr/>
        </p:nvSpPr>
        <p:spPr>
          <a:xfrm>
            <a:off x="6012160" y="2348880"/>
            <a:ext cx="2700000" cy="331236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a:ln>
            <a:solidFill>
              <a:srgbClr val="00B0F0">
                <a:alpha val="90000"/>
              </a:srgbClr>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La educación Ambiental Tiblisi 1997</a:t>
            </a:r>
            <a:endParaRPr lang="es-EC" sz="1600" kern="1200" dirty="0"/>
          </a:p>
        </p:txBody>
      </p:sp>
      <p:sp>
        <p:nvSpPr>
          <p:cNvPr id="5" name="Rectángulo redondeado 4"/>
          <p:cNvSpPr/>
          <p:nvPr/>
        </p:nvSpPr>
        <p:spPr>
          <a:xfrm>
            <a:off x="971600" y="5877272"/>
            <a:ext cx="7344816" cy="7920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dirty="0" smtClean="0">
                <a:ln w="0"/>
                <a:solidFill>
                  <a:schemeClr val="tx1"/>
                </a:solidFill>
                <a:effectLst>
                  <a:outerShdw blurRad="38100" dist="19050" dir="2700000" algn="tl" rotWithShape="0">
                    <a:schemeClr val="dk1">
                      <a:alpha val="40000"/>
                    </a:schemeClr>
                  </a:outerShdw>
                </a:effectLst>
              </a:rPr>
              <a:t>Fomento de valores Ambientales</a:t>
            </a:r>
            <a:endParaRPr lang="es-EC" sz="3200" dirty="0">
              <a:ln w="0"/>
              <a:solidFill>
                <a:schemeClr val="tx1"/>
              </a:solidFill>
              <a:effectLst>
                <a:outerShdw blurRad="38100" dist="19050" dir="2700000" algn="tl" rotWithShape="0">
                  <a:schemeClr val="dk1">
                    <a:alpha val="40000"/>
                  </a:schemeClr>
                </a:outerShdw>
              </a:effectLst>
            </a:endParaRPr>
          </a:p>
        </p:txBody>
      </p:sp>
      <p:sp>
        <p:nvSpPr>
          <p:cNvPr id="12" name="11 Forma libre"/>
          <p:cNvSpPr/>
          <p:nvPr/>
        </p:nvSpPr>
        <p:spPr>
          <a:xfrm>
            <a:off x="323528" y="1196752"/>
            <a:ext cx="2700000" cy="1080000"/>
          </a:xfrm>
          <a:custGeom>
            <a:avLst/>
            <a:gdLst>
              <a:gd name="connsiteX0" fmla="*/ 0 w 2707135"/>
              <a:gd name="connsiteY0" fmla="*/ 0 h 1082854"/>
              <a:gd name="connsiteX1" fmla="*/ 2707135 w 2707135"/>
              <a:gd name="connsiteY1" fmla="*/ 0 h 1082854"/>
              <a:gd name="connsiteX2" fmla="*/ 2707135 w 2707135"/>
              <a:gd name="connsiteY2" fmla="*/ 1082854 h 1082854"/>
              <a:gd name="connsiteX3" fmla="*/ 0 w 2707135"/>
              <a:gd name="connsiteY3" fmla="*/ 1082854 h 1082854"/>
              <a:gd name="connsiteX4" fmla="*/ 0 w 2707135"/>
              <a:gd name="connsiteY4" fmla="*/ 0 h 108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135" h="1082854">
                <a:moveTo>
                  <a:pt x="0" y="0"/>
                </a:moveTo>
                <a:lnTo>
                  <a:pt x="2707135" y="0"/>
                </a:lnTo>
                <a:lnTo>
                  <a:pt x="2707135" y="1082854"/>
                </a:lnTo>
                <a:lnTo>
                  <a:pt x="0" y="1082854"/>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C" sz="1600" kern="1200" dirty="0" smtClean="0"/>
              <a:t>UNIDAD 1</a:t>
            </a:r>
          </a:p>
          <a:p>
            <a:pPr lvl="0" algn="ctr" defTabSz="711200">
              <a:lnSpc>
                <a:spcPct val="90000"/>
              </a:lnSpc>
              <a:spcBef>
                <a:spcPct val="0"/>
              </a:spcBef>
              <a:spcAft>
                <a:spcPct val="35000"/>
              </a:spcAft>
            </a:pPr>
            <a:r>
              <a:rPr lang="es-EC" sz="1600" kern="1200" dirty="0" smtClean="0"/>
              <a:t>MATERIAL DIDACTICO</a:t>
            </a:r>
            <a:endParaRPr lang="es-EC" sz="1600" kern="1200" dirty="0"/>
          </a:p>
        </p:txBody>
      </p:sp>
      <p:sp>
        <p:nvSpPr>
          <p:cNvPr id="13" name="12 Forma libre"/>
          <p:cNvSpPr/>
          <p:nvPr/>
        </p:nvSpPr>
        <p:spPr>
          <a:xfrm>
            <a:off x="3169147" y="1201626"/>
            <a:ext cx="2700000" cy="1080000"/>
          </a:xfrm>
          <a:custGeom>
            <a:avLst/>
            <a:gdLst>
              <a:gd name="connsiteX0" fmla="*/ 0 w 2837597"/>
              <a:gd name="connsiteY0" fmla="*/ 0 h 1077980"/>
              <a:gd name="connsiteX1" fmla="*/ 2837597 w 2837597"/>
              <a:gd name="connsiteY1" fmla="*/ 0 h 1077980"/>
              <a:gd name="connsiteX2" fmla="*/ 2837597 w 2837597"/>
              <a:gd name="connsiteY2" fmla="*/ 1077980 h 1077980"/>
              <a:gd name="connsiteX3" fmla="*/ 0 w 2837597"/>
              <a:gd name="connsiteY3" fmla="*/ 1077980 h 1077980"/>
              <a:gd name="connsiteX4" fmla="*/ 0 w 2837597"/>
              <a:gd name="connsiteY4" fmla="*/ 0 h 1077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7597" h="1077980">
                <a:moveTo>
                  <a:pt x="0" y="0"/>
                </a:moveTo>
                <a:lnTo>
                  <a:pt x="2837597" y="0"/>
                </a:lnTo>
                <a:lnTo>
                  <a:pt x="2837597" y="1077980"/>
                </a:lnTo>
                <a:lnTo>
                  <a:pt x="0" y="1077980"/>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C" sz="1600" kern="1200" dirty="0" smtClean="0"/>
              <a:t>UNIDAD 2</a:t>
            </a:r>
          </a:p>
          <a:p>
            <a:pPr lvl="0" algn="ctr" defTabSz="711200">
              <a:lnSpc>
                <a:spcPct val="90000"/>
              </a:lnSpc>
              <a:spcBef>
                <a:spcPct val="0"/>
              </a:spcBef>
              <a:spcAft>
                <a:spcPct val="35000"/>
              </a:spcAft>
            </a:pPr>
            <a:r>
              <a:rPr lang="es-EC" sz="1600" kern="1200" dirty="0" smtClean="0"/>
              <a:t>ETAPA Y CARACTERISTCAS DE LOS NIÑOS DE 4 A 6 AÑOS</a:t>
            </a:r>
            <a:endParaRPr lang="es-EC" sz="1600" kern="1200" dirty="0"/>
          </a:p>
        </p:txBody>
      </p:sp>
      <p:sp>
        <p:nvSpPr>
          <p:cNvPr id="14" name="13 Forma libre"/>
          <p:cNvSpPr/>
          <p:nvPr/>
        </p:nvSpPr>
        <p:spPr>
          <a:xfrm>
            <a:off x="6012160" y="1196872"/>
            <a:ext cx="2700000" cy="1080000"/>
          </a:xfrm>
          <a:custGeom>
            <a:avLst/>
            <a:gdLst>
              <a:gd name="connsiteX0" fmla="*/ 0 w 2570683"/>
              <a:gd name="connsiteY0" fmla="*/ 0 h 1015133"/>
              <a:gd name="connsiteX1" fmla="*/ 2570683 w 2570683"/>
              <a:gd name="connsiteY1" fmla="*/ 0 h 1015133"/>
              <a:gd name="connsiteX2" fmla="*/ 2570683 w 2570683"/>
              <a:gd name="connsiteY2" fmla="*/ 1015133 h 1015133"/>
              <a:gd name="connsiteX3" fmla="*/ 0 w 2570683"/>
              <a:gd name="connsiteY3" fmla="*/ 1015133 h 1015133"/>
              <a:gd name="connsiteX4" fmla="*/ 0 w 2570683"/>
              <a:gd name="connsiteY4" fmla="*/ 0 h 101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683" h="1015133">
                <a:moveTo>
                  <a:pt x="0" y="0"/>
                </a:moveTo>
                <a:lnTo>
                  <a:pt x="2570683" y="0"/>
                </a:lnTo>
                <a:lnTo>
                  <a:pt x="2570683" y="1015133"/>
                </a:lnTo>
                <a:lnTo>
                  <a:pt x="0" y="1015133"/>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C" sz="1600" kern="1200" dirty="0" smtClean="0"/>
              <a:t>UNIDAD 3</a:t>
            </a:r>
          </a:p>
          <a:p>
            <a:pPr lvl="0" algn="ctr" defTabSz="711200">
              <a:lnSpc>
                <a:spcPct val="90000"/>
              </a:lnSpc>
              <a:spcBef>
                <a:spcPct val="0"/>
              </a:spcBef>
              <a:spcAft>
                <a:spcPct val="35000"/>
              </a:spcAft>
            </a:pPr>
            <a:r>
              <a:rPr lang="es-EC" sz="1600" kern="1200" dirty="0" smtClean="0"/>
              <a:t>EDUCACIÓN AMBIENTAL</a:t>
            </a:r>
            <a:endParaRPr lang="es-EC" sz="1600" kern="1200" dirty="0"/>
          </a:p>
        </p:txBody>
      </p:sp>
    </p:spTree>
    <p:extLst>
      <p:ext uri="{BB962C8B-B14F-4D97-AF65-F5344CB8AC3E}">
        <p14:creationId xmlns:p14="http://schemas.microsoft.com/office/powerpoint/2010/main" val="27144827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b="1" dirty="0" smtClean="0">
                <a:solidFill>
                  <a:srgbClr val="00B0F0"/>
                </a:solidFill>
              </a:rPr>
              <a:t>CAPITULO III:</a:t>
            </a:r>
            <a:br>
              <a:rPr lang="es-EC" b="1" dirty="0" smtClean="0">
                <a:solidFill>
                  <a:srgbClr val="00B0F0"/>
                </a:solidFill>
              </a:rPr>
            </a:br>
            <a:r>
              <a:rPr lang="es-EC" b="1" dirty="0" smtClean="0">
                <a:solidFill>
                  <a:srgbClr val="00B0F0"/>
                </a:solidFill>
              </a:rPr>
              <a:t> metodología</a:t>
            </a:r>
            <a:br>
              <a:rPr lang="es-EC" b="1" dirty="0" smtClean="0">
                <a:solidFill>
                  <a:srgbClr val="00B0F0"/>
                </a:solidFill>
              </a:rPr>
            </a:br>
            <a:endParaRPr lang="es-EC" dirty="0"/>
          </a:p>
        </p:txBody>
      </p:sp>
      <p:sp>
        <p:nvSpPr>
          <p:cNvPr id="3" name="2 CuadroTexto"/>
          <p:cNvSpPr txBox="1"/>
          <p:nvPr/>
        </p:nvSpPr>
        <p:spPr>
          <a:xfrm>
            <a:off x="748824" y="1121646"/>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Tipo de investigación</a:t>
            </a:r>
            <a:endParaRPr lang="es-EC" dirty="0"/>
          </a:p>
        </p:txBody>
      </p:sp>
      <p:sp>
        <p:nvSpPr>
          <p:cNvPr id="4" name="3 CuadroTexto"/>
          <p:cNvSpPr txBox="1"/>
          <p:nvPr/>
        </p:nvSpPr>
        <p:spPr>
          <a:xfrm>
            <a:off x="4645152" y="1083427"/>
            <a:ext cx="3096344" cy="36933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C" dirty="0" smtClean="0">
                <a:ln w="0"/>
                <a:solidFill>
                  <a:schemeClr val="tx1"/>
                </a:solidFill>
                <a:effectLst>
                  <a:outerShdw blurRad="38100" dist="19050" dir="2700000" algn="tl" rotWithShape="0">
                    <a:schemeClr val="dk1">
                      <a:alpha val="40000"/>
                    </a:schemeClr>
                  </a:outerShdw>
                </a:effectLst>
              </a:rPr>
              <a:t>De campo</a:t>
            </a:r>
            <a:endParaRPr lang="es-EC" dirty="0">
              <a:ln w="0"/>
              <a:solidFill>
                <a:schemeClr val="tx1"/>
              </a:solidFill>
              <a:effectLst>
                <a:outerShdw blurRad="38100" dist="19050" dir="2700000" algn="tl" rotWithShape="0">
                  <a:schemeClr val="dk1">
                    <a:alpha val="40000"/>
                  </a:schemeClr>
                </a:outerShdw>
              </a:effectLst>
            </a:endParaRPr>
          </a:p>
        </p:txBody>
      </p:sp>
      <p:sp>
        <p:nvSpPr>
          <p:cNvPr id="6" name="2 CuadroTexto"/>
          <p:cNvSpPr txBox="1"/>
          <p:nvPr/>
        </p:nvSpPr>
        <p:spPr>
          <a:xfrm>
            <a:off x="748824" y="1786092"/>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Nivel de Investigación</a:t>
            </a:r>
            <a:endParaRPr lang="es-EC" dirty="0"/>
          </a:p>
        </p:txBody>
      </p:sp>
      <p:sp>
        <p:nvSpPr>
          <p:cNvPr id="7" name="2 CuadroTexto"/>
          <p:cNvSpPr txBox="1"/>
          <p:nvPr/>
        </p:nvSpPr>
        <p:spPr>
          <a:xfrm>
            <a:off x="729335" y="3889099"/>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Población y Muestra</a:t>
            </a:r>
            <a:endParaRPr lang="es-EC" dirty="0"/>
          </a:p>
        </p:txBody>
      </p:sp>
      <p:sp>
        <p:nvSpPr>
          <p:cNvPr id="8" name="2 CuadroTexto"/>
          <p:cNvSpPr txBox="1"/>
          <p:nvPr/>
        </p:nvSpPr>
        <p:spPr>
          <a:xfrm>
            <a:off x="757667" y="5434798"/>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Técnicas</a:t>
            </a:r>
            <a:endParaRPr lang="es-EC" dirty="0"/>
          </a:p>
        </p:txBody>
      </p:sp>
      <p:sp>
        <p:nvSpPr>
          <p:cNvPr id="9" name="2 CuadroTexto"/>
          <p:cNvSpPr txBox="1"/>
          <p:nvPr/>
        </p:nvSpPr>
        <p:spPr>
          <a:xfrm>
            <a:off x="748824" y="6225097"/>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Instrumentos</a:t>
            </a:r>
            <a:endParaRPr lang="es-EC" dirty="0"/>
          </a:p>
        </p:txBody>
      </p:sp>
      <p:sp>
        <p:nvSpPr>
          <p:cNvPr id="11" name="3 CuadroTexto"/>
          <p:cNvSpPr txBox="1"/>
          <p:nvPr/>
        </p:nvSpPr>
        <p:spPr>
          <a:xfrm>
            <a:off x="4671536" y="1795604"/>
            <a:ext cx="3096344" cy="36933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C" dirty="0" smtClean="0">
                <a:ln w="0"/>
                <a:solidFill>
                  <a:schemeClr val="tx1"/>
                </a:solidFill>
                <a:effectLst>
                  <a:outerShdw blurRad="38100" dist="19050" dir="2700000" algn="tl" rotWithShape="0">
                    <a:schemeClr val="dk1">
                      <a:alpha val="40000"/>
                    </a:schemeClr>
                  </a:outerShdw>
                </a:effectLst>
              </a:rPr>
              <a:t>Descriptivo</a:t>
            </a:r>
            <a:endParaRPr lang="es-EC" dirty="0">
              <a:ln w="0"/>
              <a:solidFill>
                <a:schemeClr val="tx1"/>
              </a:solidFill>
              <a:effectLst>
                <a:outerShdw blurRad="38100" dist="19050" dir="2700000" algn="tl" rotWithShape="0">
                  <a:schemeClr val="dk1">
                    <a:alpha val="40000"/>
                  </a:schemeClr>
                </a:outerShdw>
              </a:effectLst>
            </a:endParaRPr>
          </a:p>
        </p:txBody>
      </p:sp>
      <p:sp>
        <p:nvSpPr>
          <p:cNvPr id="12" name="3 CuadroTexto"/>
          <p:cNvSpPr txBox="1"/>
          <p:nvPr/>
        </p:nvSpPr>
        <p:spPr>
          <a:xfrm>
            <a:off x="4671536" y="3254291"/>
            <a:ext cx="4176464" cy="1477328"/>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C" dirty="0" smtClean="0">
                <a:ln w="0"/>
                <a:solidFill>
                  <a:schemeClr val="tx1"/>
                </a:solidFill>
                <a:effectLst>
                  <a:outerShdw blurRad="38100" dist="19050" dir="2700000" algn="tl" rotWithShape="0">
                    <a:schemeClr val="dk1">
                      <a:alpha val="40000"/>
                    </a:schemeClr>
                  </a:outerShdw>
                </a:effectLst>
              </a:rPr>
              <a:t>Estudiantes de pre básica		14</a:t>
            </a:r>
          </a:p>
          <a:p>
            <a:r>
              <a:rPr lang="es-EC" dirty="0" smtClean="0">
                <a:ln w="0"/>
                <a:solidFill>
                  <a:schemeClr val="tx1"/>
                </a:solidFill>
                <a:effectLst>
                  <a:outerShdw blurRad="38100" dist="19050" dir="2700000" algn="tl" rotWithShape="0">
                    <a:schemeClr val="dk1">
                      <a:alpha val="40000"/>
                    </a:schemeClr>
                  </a:outerShdw>
                </a:effectLst>
              </a:rPr>
              <a:t>Estudiantes de primer Año de EGB 	16</a:t>
            </a:r>
          </a:p>
          <a:p>
            <a:r>
              <a:rPr lang="es-EC" dirty="0" smtClean="0">
                <a:ln w="0"/>
                <a:solidFill>
                  <a:schemeClr val="tx1"/>
                </a:solidFill>
                <a:effectLst>
                  <a:outerShdw blurRad="38100" dist="19050" dir="2700000" algn="tl" rotWithShape="0">
                    <a:schemeClr val="dk1">
                      <a:alpha val="40000"/>
                    </a:schemeClr>
                  </a:outerShdw>
                </a:effectLst>
              </a:rPr>
              <a:t>Docentes				4</a:t>
            </a:r>
          </a:p>
          <a:p>
            <a:r>
              <a:rPr lang="es-EC" dirty="0" smtClean="0">
                <a:ln w="0"/>
                <a:solidFill>
                  <a:schemeClr val="tx1"/>
                </a:solidFill>
                <a:effectLst>
                  <a:outerShdw blurRad="38100" dist="19050" dir="2700000" algn="tl" rotWithShape="0">
                    <a:schemeClr val="dk1">
                      <a:alpha val="40000"/>
                    </a:schemeClr>
                  </a:outerShdw>
                </a:effectLst>
              </a:rPr>
              <a:t>Expertos 				2</a:t>
            </a:r>
          </a:p>
          <a:p>
            <a:r>
              <a:rPr lang="es-EC" dirty="0" smtClean="0">
                <a:ln w="0"/>
                <a:solidFill>
                  <a:schemeClr val="tx1"/>
                </a:solidFill>
                <a:effectLst>
                  <a:outerShdw blurRad="38100" dist="19050" dir="2700000" algn="tl" rotWithShape="0">
                    <a:schemeClr val="dk1">
                      <a:alpha val="40000"/>
                    </a:schemeClr>
                  </a:outerShdw>
                </a:effectLst>
              </a:rPr>
              <a:t>Autoridad			1</a:t>
            </a:r>
            <a:endParaRPr lang="es-EC" dirty="0">
              <a:ln w="0"/>
              <a:solidFill>
                <a:schemeClr val="tx1"/>
              </a:solidFill>
              <a:effectLst>
                <a:outerShdw blurRad="38100" dist="19050" dir="2700000" algn="tl" rotWithShape="0">
                  <a:schemeClr val="dk1">
                    <a:alpha val="40000"/>
                  </a:schemeClr>
                </a:outerShdw>
              </a:effectLst>
            </a:endParaRPr>
          </a:p>
        </p:txBody>
      </p:sp>
      <p:sp>
        <p:nvSpPr>
          <p:cNvPr id="13" name="3 CuadroTexto"/>
          <p:cNvSpPr txBox="1"/>
          <p:nvPr/>
        </p:nvSpPr>
        <p:spPr>
          <a:xfrm>
            <a:off x="4671536" y="5284254"/>
            <a:ext cx="3096344" cy="36933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C" dirty="0" smtClean="0">
                <a:ln w="0"/>
                <a:solidFill>
                  <a:schemeClr val="tx1"/>
                </a:solidFill>
                <a:effectLst>
                  <a:outerShdw blurRad="38100" dist="19050" dir="2700000" algn="tl" rotWithShape="0">
                    <a:schemeClr val="dk1">
                      <a:alpha val="40000"/>
                    </a:schemeClr>
                  </a:outerShdw>
                </a:effectLst>
              </a:rPr>
              <a:t>Encuesta y  </a:t>
            </a:r>
            <a:r>
              <a:rPr lang="es-EC" dirty="0">
                <a:ln w="0"/>
                <a:solidFill>
                  <a:schemeClr val="tx1"/>
                </a:solidFill>
                <a:effectLst>
                  <a:outerShdw blurRad="38100" dist="19050" dir="2700000" algn="tl" rotWithShape="0">
                    <a:schemeClr val="dk1">
                      <a:alpha val="40000"/>
                    </a:schemeClr>
                  </a:outerShdw>
                </a:effectLst>
              </a:rPr>
              <a:t>O</a:t>
            </a:r>
            <a:r>
              <a:rPr lang="es-EC" dirty="0" smtClean="0">
                <a:ln w="0"/>
                <a:solidFill>
                  <a:schemeClr val="tx1"/>
                </a:solidFill>
                <a:effectLst>
                  <a:outerShdw blurRad="38100" dist="19050" dir="2700000" algn="tl" rotWithShape="0">
                    <a:schemeClr val="dk1">
                      <a:alpha val="40000"/>
                    </a:schemeClr>
                  </a:outerShdw>
                </a:effectLst>
              </a:rPr>
              <a:t>bservación</a:t>
            </a:r>
            <a:endParaRPr lang="es-EC" dirty="0">
              <a:ln w="0"/>
              <a:solidFill>
                <a:schemeClr val="tx1"/>
              </a:solidFill>
              <a:effectLst>
                <a:outerShdw blurRad="38100" dist="19050" dir="2700000" algn="tl" rotWithShape="0">
                  <a:schemeClr val="dk1">
                    <a:alpha val="40000"/>
                  </a:schemeClr>
                </a:outerShdw>
              </a:effectLst>
            </a:endParaRPr>
          </a:p>
        </p:txBody>
      </p:sp>
      <p:sp>
        <p:nvSpPr>
          <p:cNvPr id="14" name="3 CuadroTexto"/>
          <p:cNvSpPr txBox="1"/>
          <p:nvPr/>
        </p:nvSpPr>
        <p:spPr>
          <a:xfrm>
            <a:off x="4655151" y="6054732"/>
            <a:ext cx="3096344" cy="646331"/>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C" dirty="0" smtClean="0">
                <a:ln w="0"/>
                <a:solidFill>
                  <a:schemeClr val="tx1"/>
                </a:solidFill>
                <a:effectLst>
                  <a:outerShdw blurRad="38100" dist="19050" dir="2700000" algn="tl" rotWithShape="0">
                    <a:schemeClr val="dk1">
                      <a:alpha val="40000"/>
                    </a:schemeClr>
                  </a:outerShdw>
                </a:effectLst>
              </a:rPr>
              <a:t>Cuestionario</a:t>
            </a:r>
          </a:p>
          <a:p>
            <a:pPr algn="ctr"/>
            <a:r>
              <a:rPr lang="es-EC" dirty="0" smtClean="0">
                <a:ln w="0"/>
                <a:solidFill>
                  <a:schemeClr val="tx1"/>
                </a:solidFill>
                <a:effectLst>
                  <a:outerShdw blurRad="38100" dist="19050" dir="2700000" algn="tl" rotWithShape="0">
                    <a:schemeClr val="dk1">
                      <a:alpha val="40000"/>
                    </a:schemeClr>
                  </a:outerShdw>
                </a:effectLst>
              </a:rPr>
              <a:t>Ficha de observación</a:t>
            </a:r>
            <a:endParaRPr lang="es-EC" dirty="0">
              <a:ln w="0"/>
              <a:solidFill>
                <a:schemeClr val="tx1"/>
              </a:solidFill>
              <a:effectLst>
                <a:outerShdw blurRad="38100" dist="19050" dir="2700000" algn="tl" rotWithShape="0">
                  <a:schemeClr val="dk1">
                    <a:alpha val="40000"/>
                  </a:schemeClr>
                </a:outerShdw>
              </a:effectLst>
            </a:endParaRPr>
          </a:p>
        </p:txBody>
      </p:sp>
      <p:sp>
        <p:nvSpPr>
          <p:cNvPr id="15" name="2 CuadroTexto"/>
          <p:cNvSpPr txBox="1"/>
          <p:nvPr/>
        </p:nvSpPr>
        <p:spPr>
          <a:xfrm>
            <a:off x="720493" y="2562236"/>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Diseño de Investigación</a:t>
            </a:r>
            <a:endParaRPr lang="es-EC" dirty="0"/>
          </a:p>
        </p:txBody>
      </p:sp>
      <p:sp>
        <p:nvSpPr>
          <p:cNvPr id="16" name="3 CuadroTexto"/>
          <p:cNvSpPr txBox="1"/>
          <p:nvPr/>
        </p:nvSpPr>
        <p:spPr>
          <a:xfrm>
            <a:off x="4644718" y="2391480"/>
            <a:ext cx="4031737" cy="553998"/>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EC" dirty="0" smtClean="0">
                <a:ln w="0"/>
                <a:solidFill>
                  <a:schemeClr val="tx1"/>
                </a:solidFill>
                <a:effectLst>
                  <a:outerShdw blurRad="38100" dist="19050" dir="2700000" algn="tl" rotWithShape="0">
                    <a:schemeClr val="dk1">
                      <a:alpha val="40000"/>
                    </a:schemeClr>
                  </a:outerShdw>
                </a:effectLst>
              </a:rPr>
              <a:t>N0 experimental – Aplicada}</a:t>
            </a:r>
          </a:p>
          <a:p>
            <a:pPr algn="ctr"/>
            <a:r>
              <a:rPr lang="es-EC" sz="1200" dirty="0" smtClean="0">
                <a:ln w="0"/>
                <a:solidFill>
                  <a:schemeClr val="tx1"/>
                </a:solidFill>
                <a:effectLst>
                  <a:outerShdw blurRad="38100" dist="19050" dir="2700000" algn="tl" rotWithShape="0">
                    <a:schemeClr val="dk1">
                      <a:alpha val="40000"/>
                    </a:schemeClr>
                  </a:outerShdw>
                </a:effectLst>
              </a:rPr>
              <a:t>Modificar presente – finalidad practica</a:t>
            </a:r>
            <a:endParaRPr lang="es-EC" sz="12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b="1" dirty="0" smtClean="0">
                <a:solidFill>
                  <a:srgbClr val="00B0F0"/>
                </a:solidFill>
              </a:rPr>
              <a:t>CAPITULO IV:</a:t>
            </a:r>
            <a:br>
              <a:rPr lang="es-EC" b="1" dirty="0" smtClean="0">
                <a:solidFill>
                  <a:srgbClr val="00B0F0"/>
                </a:solidFill>
              </a:rPr>
            </a:br>
            <a:r>
              <a:rPr lang="es-EC" b="1" dirty="0" smtClean="0">
                <a:solidFill>
                  <a:srgbClr val="00B0F0"/>
                </a:solidFill>
              </a:rPr>
              <a:t>Presentación y análisis de resultados</a:t>
            </a:r>
            <a:br>
              <a:rPr lang="es-EC" b="1" dirty="0" smtClean="0">
                <a:solidFill>
                  <a:srgbClr val="00B0F0"/>
                </a:solidFill>
              </a:rPr>
            </a:br>
            <a:endParaRPr lang="es-EC" dirty="0"/>
          </a:p>
        </p:txBody>
      </p:sp>
      <p:sp>
        <p:nvSpPr>
          <p:cNvPr id="5" name="Rectángulo 4"/>
          <p:cNvSpPr/>
          <p:nvPr/>
        </p:nvSpPr>
        <p:spPr>
          <a:xfrm>
            <a:off x="395536" y="1298448"/>
            <a:ext cx="8593016" cy="1295739"/>
          </a:xfrm>
          <a:prstGeom prst="rect">
            <a:avLst/>
          </a:prstGeom>
        </p:spPr>
        <p:txBody>
          <a:bodyPr wrap="square">
            <a:spAutoFit/>
          </a:bodyPr>
          <a:lstStyle/>
          <a:p>
            <a:pPr marL="450215" algn="just">
              <a:lnSpc>
                <a:spcPct val="115000"/>
              </a:lnSpc>
              <a:spcAft>
                <a:spcPts val="0"/>
              </a:spcAft>
            </a:pPr>
            <a:r>
              <a:rPr lang="es-E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PREGUNTA 2: ¿Con qué frecuencia emplea los medios didácticos en sus clases?</a:t>
            </a:r>
            <a:endParaRPr lang="es-EC" sz="2000" dirty="0">
              <a:latin typeface="Calibri" panose="020F0502020204030204" pitchFamily="34" charset="0"/>
              <a:ea typeface="Times New Roman" panose="02020603050405020304" pitchFamily="18" charset="0"/>
              <a:cs typeface="Times New Roman" panose="02020603050405020304" pitchFamily="18" charset="0"/>
            </a:endParaRPr>
          </a:p>
          <a:p>
            <a:pPr marL="450215" algn="just">
              <a:lnSpc>
                <a:spcPct val="115000"/>
              </a:lnSpc>
              <a:spcAft>
                <a:spcPts val="0"/>
              </a:spcAft>
            </a:pPr>
            <a:r>
              <a:rPr lang="es-E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s-EC"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1475656" y="2179855"/>
            <a:ext cx="6480720" cy="3337377"/>
          </a:xfrm>
          <a:prstGeom prst="rect">
            <a:avLst/>
          </a:prstGeom>
        </p:spPr>
      </p:pic>
      <p:sp>
        <p:nvSpPr>
          <p:cNvPr id="9" name="Rectángulo 8"/>
          <p:cNvSpPr/>
          <p:nvPr/>
        </p:nvSpPr>
        <p:spPr>
          <a:xfrm>
            <a:off x="411793" y="5832431"/>
            <a:ext cx="8593016" cy="954107"/>
          </a:xfrm>
          <a:prstGeom prst="rect">
            <a:avLst/>
          </a:prstGeom>
        </p:spPr>
        <p:txBody>
          <a:bodyPr wrap="square">
            <a:spAutoFit/>
          </a:bodyPr>
          <a:lstStyle/>
          <a:p>
            <a:pPr marL="450215" indent="288290" algn="just">
              <a:spcAft>
                <a:spcPts val="0"/>
              </a:spcAft>
            </a:pPr>
            <a:r>
              <a:rPr lang="es-ES" dirty="0">
                <a:latin typeface="Times New Roman" panose="02020603050405020304" pitchFamily="18" charset="0"/>
                <a:ea typeface="Times New Roman" panose="02020603050405020304" pitchFamily="18" charset="0"/>
              </a:rPr>
              <a:t>Llama la atención que las tres cuartas partes (75%) de los </a:t>
            </a:r>
            <a:r>
              <a:rPr lang="es-ES" b="1" dirty="0">
                <a:latin typeface="Times New Roman" panose="02020603050405020304" pitchFamily="18" charset="0"/>
                <a:ea typeface="Times New Roman" panose="02020603050405020304" pitchFamily="18" charset="0"/>
              </a:rPr>
              <a:t>materiales manipulativos </a:t>
            </a:r>
            <a:r>
              <a:rPr lang="es-ES" dirty="0">
                <a:latin typeface="Times New Roman" panose="02020603050405020304" pitchFamily="18" charset="0"/>
                <a:ea typeface="Times New Roman" panose="02020603050405020304" pitchFamily="18" charset="0"/>
              </a:rPr>
              <a:t>y </a:t>
            </a:r>
            <a:r>
              <a:rPr lang="es-ES" sz="2000" b="1" dirty="0">
                <a:latin typeface="Times New Roman" panose="02020603050405020304" pitchFamily="18" charset="0"/>
                <a:ea typeface="Times New Roman" panose="02020603050405020304" pitchFamily="18" charset="0"/>
              </a:rPr>
              <a:t>juegos de mesa</a:t>
            </a:r>
            <a:r>
              <a:rPr lang="es-ES" dirty="0">
                <a:latin typeface="Times New Roman" panose="02020603050405020304" pitchFamily="18" charset="0"/>
                <a:ea typeface="Times New Roman" panose="02020603050405020304" pitchFamily="18" charset="0"/>
              </a:rPr>
              <a:t>, utilizan los docentes  pocas veces y un 25% nunca los utiliza cuando debería ser el material que más se utilice a estas edades.</a:t>
            </a:r>
            <a:endParaRPr lang="es-EC" dirty="0">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301" y="548680"/>
            <a:ext cx="8172400" cy="1260345"/>
          </a:xfrm>
          <a:prstGeom prst="rect">
            <a:avLst/>
          </a:prstGeom>
        </p:spPr>
        <p:txBody>
          <a:bodyPr wrap="square">
            <a:spAutoFit/>
          </a:bodyPr>
          <a:lstStyle/>
          <a:p>
            <a:pPr marL="450215" algn="just">
              <a:lnSpc>
                <a:spcPct val="115000"/>
              </a:lnSpc>
              <a:spcAft>
                <a:spcPts val="0"/>
              </a:spcAft>
            </a:pPr>
            <a:r>
              <a:rPr lang="es-E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PREGUNTA 3: ¿Cómo ve el equipamiento didáctico en  el centro Infantil?</a:t>
            </a:r>
            <a:endParaRPr lang="es-EC"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s-ES"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746246" y="1998190"/>
            <a:ext cx="7417853" cy="3951090"/>
          </a:xfrm>
          <a:prstGeom prst="rect">
            <a:avLst/>
          </a:prstGeom>
        </p:spPr>
      </p:pic>
    </p:spTree>
    <p:extLst>
      <p:ext uri="{BB962C8B-B14F-4D97-AF65-F5344CB8AC3E}">
        <p14:creationId xmlns:p14="http://schemas.microsoft.com/office/powerpoint/2010/main" val="362628966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14015" y="11737"/>
            <a:ext cx="8496944" cy="1754326"/>
          </a:xfrm>
          <a:prstGeom prst="rect">
            <a:avLst/>
          </a:prstGeom>
        </p:spPr>
        <p:txBody>
          <a:bodyPr wrap="square">
            <a:spAutoFit/>
          </a:bodyPr>
          <a:lstStyle/>
          <a:p>
            <a:pPr marL="431800" algn="just">
              <a:lnSpc>
                <a:spcPct val="150000"/>
              </a:lnSpc>
              <a:spcAft>
                <a:spcPts val="0"/>
              </a:spcAft>
            </a:pPr>
            <a:r>
              <a:rPr lang="es-E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PREGUNTA 4: ¿Considera que al utilizar material específico en un área determinada puede este ayudar a mejorar los niveles de aprendizaje?</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Gráfico 3"/>
          <p:cNvGraphicFramePr/>
          <p:nvPr>
            <p:extLst>
              <p:ext uri="{D42A27DB-BD31-4B8C-83A1-F6EECF244321}">
                <p14:modId xmlns:p14="http://schemas.microsoft.com/office/powerpoint/2010/main" val="4143013837"/>
              </p:ext>
            </p:extLst>
          </p:nvPr>
        </p:nvGraphicFramePr>
        <p:xfrm>
          <a:off x="2657499" y="1900075"/>
          <a:ext cx="3609975" cy="2105025"/>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p:cNvSpPr/>
          <p:nvPr/>
        </p:nvSpPr>
        <p:spPr>
          <a:xfrm>
            <a:off x="-19757" y="4005064"/>
            <a:ext cx="8964488" cy="3153171"/>
          </a:xfrm>
          <a:prstGeom prst="rect">
            <a:avLst/>
          </a:prstGeom>
        </p:spPr>
        <p:txBody>
          <a:bodyPr wrap="square">
            <a:spAutoFit/>
          </a:bodyPr>
          <a:lstStyle/>
          <a:p>
            <a:pPr marL="431800" algn="just">
              <a:lnSpc>
                <a:spcPct val="150000"/>
              </a:lnSpc>
              <a:spcAft>
                <a:spcPts val="0"/>
              </a:spcAft>
            </a:pPr>
            <a:r>
              <a:rPr lang="es-E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Interpretación y análisis </a:t>
            </a: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s-E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a:p>
            <a:pPr marL="457200" indent="288290" algn="just">
              <a:lnSpc>
                <a:spcPct val="115000"/>
              </a:lnSpc>
              <a:spcAft>
                <a:spcPts val="0"/>
              </a:spcAft>
            </a:pPr>
            <a:r>
              <a:rPr lang="es-ES" dirty="0">
                <a:latin typeface="Times New Roman" panose="02020603050405020304" pitchFamily="18" charset="0"/>
                <a:ea typeface="Times New Roman" panose="02020603050405020304" pitchFamily="18" charset="0"/>
                <a:cs typeface="Times New Roman" panose="02020603050405020304" pitchFamily="18" charset="0"/>
              </a:rPr>
              <a:t>El</a:t>
            </a:r>
            <a:r>
              <a:rPr lang="es-E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100% de maestros consideran que el uso de material didáctico específico en un área determinada ayuda a mejorar los niveles de aprendizaje</a:t>
            </a:r>
            <a:r>
              <a:rPr lang="es-E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288290" algn="just">
              <a:lnSpc>
                <a:spcPct val="115000"/>
              </a:lnSpc>
              <a:spcAft>
                <a:spcPts val="0"/>
              </a:spcAft>
            </a:pPr>
            <a:r>
              <a:rPr lang="es-E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Es verdad </a:t>
            </a:r>
            <a:r>
              <a:rPr lang="es-E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 un material puede ser utilizado para desarrollar varias habilidades pero se ve que hay que disponer de materiales para cada área, en este caso se quiere concretamente para el eje de aprendizaje Descubrimiento y comprensión del medio natural y cultural.</a:t>
            </a: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286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1" presetClass="entr" presetSubtype="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88640"/>
            <a:ext cx="8820472" cy="2249142"/>
          </a:xfrm>
          <a:prstGeom prst="rect">
            <a:avLst/>
          </a:prstGeom>
        </p:spPr>
        <p:txBody>
          <a:bodyPr wrap="square">
            <a:spAutoFit/>
          </a:bodyPr>
          <a:lstStyle/>
          <a:p>
            <a:pPr algn="just">
              <a:lnSpc>
                <a:spcPct val="150000"/>
              </a:lnSpc>
              <a:spcAft>
                <a:spcPts val="0"/>
              </a:spcAft>
            </a:pPr>
            <a:r>
              <a:rPr lang="es-E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PREGUNTA 8: ¿Usted Se vale de  algún material específico o confecciona material didáctico  para propiciar en los niños una actitud positiva que impulse la conservación y protección del medio ambiente?</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2837331" y="2060848"/>
            <a:ext cx="4150029" cy="2975796"/>
          </a:xfrm>
          <a:prstGeom prst="rect">
            <a:avLst/>
          </a:prstGeom>
        </p:spPr>
      </p:pic>
      <p:sp>
        <p:nvSpPr>
          <p:cNvPr id="5" name="Rectángulo 4"/>
          <p:cNvSpPr/>
          <p:nvPr/>
        </p:nvSpPr>
        <p:spPr>
          <a:xfrm>
            <a:off x="0" y="4959606"/>
            <a:ext cx="9144000" cy="1882567"/>
          </a:xfrm>
          <a:prstGeom prst="rect">
            <a:avLst/>
          </a:prstGeom>
        </p:spPr>
        <p:txBody>
          <a:bodyPr wrap="square">
            <a:spAutoFit/>
          </a:bodyPr>
          <a:lstStyle/>
          <a:p>
            <a:pPr marL="431800">
              <a:lnSpc>
                <a:spcPct val="150000"/>
              </a:lnSpc>
              <a:spcAft>
                <a:spcPts val="1000"/>
              </a:spcAft>
            </a:pPr>
            <a:r>
              <a:rPr lang="es-ES"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Interpretación </a:t>
            </a:r>
            <a:r>
              <a:rPr lang="es-E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 análisis</a:t>
            </a:r>
            <a:endParaRPr lang="es-EC" dirty="0">
              <a:latin typeface="Calibri" panose="020F0502020204030204" pitchFamily="34" charset="0"/>
              <a:ea typeface="Times New Roman" panose="02020603050405020304" pitchFamily="18" charset="0"/>
              <a:cs typeface="Times New Roman" panose="02020603050405020304" pitchFamily="18" charset="0"/>
            </a:endParaRPr>
          </a:p>
          <a:p>
            <a:pPr marL="431800" indent="288290">
              <a:lnSpc>
                <a:spcPct val="150000"/>
              </a:lnSpc>
              <a:spcAft>
                <a:spcPts val="0"/>
              </a:spcAft>
            </a:pPr>
            <a:r>
              <a:rPr lang="es-ES" dirty="0" smtClean="0">
                <a:solidFill>
                  <a:srgbClr val="000000"/>
                </a:solidFill>
                <a:latin typeface="Times New Roman" panose="02020603050405020304" pitchFamily="18" charset="0"/>
                <a:ea typeface="Times New Roman" panose="02020603050405020304" pitchFamily="18" charset="0"/>
              </a:rPr>
              <a:t>Al </a:t>
            </a:r>
            <a:r>
              <a:rPr lang="es-ES" dirty="0">
                <a:solidFill>
                  <a:srgbClr val="000000"/>
                </a:solidFill>
                <a:latin typeface="Times New Roman" panose="02020603050405020304" pitchFamily="18" charset="0"/>
                <a:ea typeface="Times New Roman" panose="02020603050405020304" pitchFamily="18" charset="0"/>
              </a:rPr>
              <a:t>analizar este ítem podemos señalar que definitivamente no se cuenta con un material didáctico que fortalezca el cuidado ambiental en los infantes del dentro infantil Gonzalo rúales Benalcázar.</a:t>
            </a:r>
            <a:endParaRPr lang="es-EC" dirty="0">
              <a:effectLst/>
            </a:endParaRPr>
          </a:p>
        </p:txBody>
      </p:sp>
    </p:spTree>
    <p:extLst>
      <p:ext uri="{BB962C8B-B14F-4D97-AF65-F5344CB8AC3E}">
        <p14:creationId xmlns:p14="http://schemas.microsoft.com/office/powerpoint/2010/main" val="175806745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16791" y="260648"/>
            <a:ext cx="8686800" cy="1695144"/>
          </a:xfrm>
          <a:prstGeom prst="rect">
            <a:avLst/>
          </a:prstGeom>
        </p:spPr>
        <p:txBody>
          <a:bodyPr wrap="square">
            <a:spAutoFit/>
          </a:bodyPr>
          <a:lstStyle/>
          <a:p>
            <a:pPr marL="431800" algn="just">
              <a:lnSpc>
                <a:spcPct val="150000"/>
              </a:lnSpc>
              <a:spcAft>
                <a:spcPts val="0"/>
              </a:spcAft>
            </a:pPr>
            <a:r>
              <a:rPr lang="es-E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PREGUNTA 6: ¿En qué Componentes de los ejes del aprendizaje utiliza materiales didácticos y con qué frecuencia? </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586365666"/>
              </p:ext>
            </p:extLst>
          </p:nvPr>
        </p:nvGraphicFramePr>
        <p:xfrm>
          <a:off x="215044" y="1874948"/>
          <a:ext cx="4571999" cy="3435096"/>
        </p:xfrm>
        <a:graphic>
          <a:graphicData uri="http://schemas.openxmlformats.org/drawingml/2006/table">
            <a:tbl>
              <a:tblPr firstRow="1" firstCol="1" bandRow="1">
                <a:tableStyleId>{5C22544A-7EE6-4342-B048-85BDC9FD1C3A}</a:tableStyleId>
              </a:tblPr>
              <a:tblGrid>
                <a:gridCol w="1391714"/>
                <a:gridCol w="1268862"/>
                <a:gridCol w="1128547"/>
                <a:gridCol w="782876"/>
              </a:tblGrid>
              <a:tr h="255511">
                <a:tc>
                  <a:txBody>
                    <a:bodyPr/>
                    <a:lstStyle/>
                    <a:p>
                      <a:pPr marL="7620" indent="-7620" algn="ctr">
                        <a:lnSpc>
                          <a:spcPct val="115000"/>
                        </a:lnSpc>
                        <a:spcAft>
                          <a:spcPts val="0"/>
                        </a:spcAft>
                      </a:pPr>
                      <a:r>
                        <a:rPr lang="es-ES" sz="1000" dirty="0">
                          <a:effectLst/>
                        </a:rPr>
                        <a:t> </a:t>
                      </a:r>
                      <a:endParaRPr lang="es-EC" sz="1100" dirty="0">
                        <a:effectLst/>
                      </a:endParaRPr>
                    </a:p>
                    <a:p>
                      <a:pPr marL="7620" indent="-7620" algn="ctr">
                        <a:lnSpc>
                          <a:spcPct val="115000"/>
                        </a:lnSpc>
                        <a:spcAft>
                          <a:spcPts val="0"/>
                        </a:spcAft>
                      </a:pPr>
                      <a:r>
                        <a:rPr lang="es-ES" sz="1000" dirty="0">
                          <a:effectLst/>
                        </a:rPr>
                        <a:t>PREGUNTA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FRECUENTEMENTE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REGULARMENTE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RARA VEZ</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281095">
                <a:tc>
                  <a:txBody>
                    <a:bodyPr/>
                    <a:lstStyle/>
                    <a:p>
                      <a:pPr marL="7620" indent="-7620">
                        <a:lnSpc>
                          <a:spcPct val="115000"/>
                        </a:lnSpc>
                        <a:spcAft>
                          <a:spcPts val="0"/>
                        </a:spcAft>
                      </a:pPr>
                      <a:r>
                        <a:rPr lang="es-ES" sz="1100">
                          <a:effectLst/>
                        </a:rPr>
                        <a:t>Identidad y autonomía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dirty="0">
                          <a:effectLst/>
                        </a:rPr>
                        <a:t>1</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135909">
                <a:tc>
                  <a:txBody>
                    <a:bodyPr/>
                    <a:lstStyle/>
                    <a:p>
                      <a:pPr marL="7620" indent="-7620">
                        <a:lnSpc>
                          <a:spcPct val="115000"/>
                        </a:lnSpc>
                        <a:spcAft>
                          <a:spcPts val="0"/>
                        </a:spcAft>
                      </a:pPr>
                      <a:r>
                        <a:rPr lang="es-ES" sz="1100">
                          <a:effectLst/>
                        </a:rPr>
                        <a:t>Convivencia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571468">
                <a:tc>
                  <a:txBody>
                    <a:bodyPr/>
                    <a:lstStyle/>
                    <a:p>
                      <a:pPr marL="7620" indent="-7620">
                        <a:lnSpc>
                          <a:spcPct val="115000"/>
                        </a:lnSpc>
                        <a:spcAft>
                          <a:spcPts val="0"/>
                        </a:spcAft>
                      </a:pPr>
                      <a:r>
                        <a:rPr lang="es-ES" sz="1100" dirty="0">
                          <a:effectLst/>
                        </a:rPr>
                        <a:t>Descubrimiento y</a:t>
                      </a:r>
                      <a:br>
                        <a:rPr lang="es-ES" sz="1100" dirty="0">
                          <a:effectLst/>
                        </a:rPr>
                      </a:br>
                      <a:r>
                        <a:rPr lang="es-ES" sz="1100" dirty="0">
                          <a:effectLst/>
                        </a:rPr>
                        <a:t>Comprensión del medio natural y cultural</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dirty="0">
                          <a:effectLst/>
                        </a:rPr>
                        <a:t>3</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281095">
                <a:tc>
                  <a:txBody>
                    <a:bodyPr/>
                    <a:lstStyle/>
                    <a:p>
                      <a:pPr marL="7620" indent="-7620">
                        <a:lnSpc>
                          <a:spcPct val="115000"/>
                        </a:lnSpc>
                        <a:spcAft>
                          <a:spcPts val="0"/>
                        </a:spcAft>
                      </a:pPr>
                      <a:r>
                        <a:rPr lang="es-ES" sz="1100">
                          <a:effectLst/>
                        </a:rPr>
                        <a:t> Relaciones</a:t>
                      </a:r>
                      <a:br>
                        <a:rPr lang="es-ES" sz="1100">
                          <a:effectLst/>
                        </a:rPr>
                      </a:br>
                      <a:r>
                        <a:rPr lang="es-ES" sz="1100">
                          <a:effectLst/>
                        </a:rPr>
                        <a:t>lógico - matemático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ES"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426281">
                <a:tc>
                  <a:txBody>
                    <a:bodyPr/>
                    <a:lstStyle/>
                    <a:p>
                      <a:pPr marL="7620" indent="-7620">
                        <a:lnSpc>
                          <a:spcPct val="115000"/>
                        </a:lnSpc>
                        <a:spcAft>
                          <a:spcPts val="0"/>
                        </a:spcAft>
                      </a:pPr>
                      <a:r>
                        <a:rPr lang="es-ES" sz="1100">
                          <a:effectLst/>
                        </a:rPr>
                        <a:t>Comprensión y expresión</a:t>
                      </a:r>
                      <a:br>
                        <a:rPr lang="es-ES" sz="1100">
                          <a:effectLst/>
                        </a:rPr>
                      </a:br>
                      <a:r>
                        <a:rPr lang="es-ES" sz="1100">
                          <a:effectLst/>
                        </a:rPr>
                        <a:t>oral y escrita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dirty="0">
                          <a:effectLst/>
                        </a:rPr>
                        <a:t>2</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426281">
                <a:tc>
                  <a:txBody>
                    <a:bodyPr/>
                    <a:lstStyle/>
                    <a:p>
                      <a:pPr marL="7620" indent="-7620">
                        <a:lnSpc>
                          <a:spcPct val="115000"/>
                        </a:lnSpc>
                        <a:spcAft>
                          <a:spcPts val="0"/>
                        </a:spcAft>
                      </a:pPr>
                      <a:r>
                        <a:rPr lang="es-ES" sz="1100">
                          <a:effectLst/>
                        </a:rPr>
                        <a:t>Comprensión y expresión</a:t>
                      </a:r>
                      <a:br>
                        <a:rPr lang="es-ES" sz="1100">
                          <a:effectLst/>
                        </a:rPr>
                      </a:br>
                      <a:r>
                        <a:rPr lang="es-ES" sz="1100">
                          <a:effectLst/>
                        </a:rPr>
                        <a:t>Artística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15000"/>
                        </a:lnSpc>
                        <a:spcAft>
                          <a:spcPts val="0"/>
                        </a:spcAft>
                      </a:pPr>
                      <a:r>
                        <a:rPr lang="es-ES" sz="11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135909">
                <a:tc>
                  <a:txBody>
                    <a:bodyPr/>
                    <a:lstStyle/>
                    <a:p>
                      <a:pPr marL="7620" indent="-7620">
                        <a:lnSpc>
                          <a:spcPct val="115000"/>
                        </a:lnSpc>
                        <a:spcAft>
                          <a:spcPts val="0"/>
                        </a:spcAft>
                      </a:pPr>
                      <a:r>
                        <a:rPr lang="es-ES" sz="1100">
                          <a:effectLst/>
                        </a:rPr>
                        <a:t>Expresión Corporal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S" sz="1100" dirty="0">
                          <a:effectLst/>
                        </a:rPr>
                        <a:t>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5" name="Rectangle 1"/>
          <p:cNvSpPr>
            <a:spLocks noChangeArrowheads="1"/>
          </p:cNvSpPr>
          <p:nvPr/>
        </p:nvSpPr>
        <p:spPr bwMode="auto">
          <a:xfrm>
            <a:off x="2238375" y="22907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 name="Imagen 5"/>
          <p:cNvPicPr>
            <a:picLocks noChangeAspect="1"/>
          </p:cNvPicPr>
          <p:nvPr/>
        </p:nvPicPr>
        <p:blipFill>
          <a:blip r:embed="rId2"/>
          <a:stretch>
            <a:fillRect/>
          </a:stretch>
        </p:blipFill>
        <p:spPr>
          <a:xfrm>
            <a:off x="4847443" y="1916832"/>
            <a:ext cx="4296557" cy="3168352"/>
          </a:xfrm>
          <a:prstGeom prst="rect">
            <a:avLst/>
          </a:prstGeom>
        </p:spPr>
      </p:pic>
      <p:sp>
        <p:nvSpPr>
          <p:cNvPr id="8" name="Rectángulo 7"/>
          <p:cNvSpPr/>
          <p:nvPr/>
        </p:nvSpPr>
        <p:spPr>
          <a:xfrm>
            <a:off x="-152305" y="5229200"/>
            <a:ext cx="9241088" cy="1754326"/>
          </a:xfrm>
          <a:prstGeom prst="rect">
            <a:avLst/>
          </a:prstGeom>
        </p:spPr>
        <p:txBody>
          <a:bodyPr wrap="square">
            <a:spAutoFit/>
          </a:bodyPr>
          <a:lstStyle/>
          <a:p>
            <a:pPr marL="431800" indent="288290" algn="just">
              <a:lnSpc>
                <a:spcPct val="150000"/>
              </a:lnSpc>
              <a:spcAft>
                <a:spcPts val="0"/>
              </a:spcAft>
            </a:pPr>
            <a:r>
              <a:rPr lang="es-ES" b="1" dirty="0" smtClean="0">
                <a:latin typeface="Times New Roman" panose="02020603050405020304" pitchFamily="18" charset="0"/>
                <a:ea typeface="Times New Roman" panose="02020603050405020304" pitchFamily="18" charset="0"/>
                <a:cs typeface="Times New Roman" panose="02020603050405020304" pitchFamily="18" charset="0"/>
              </a:rPr>
              <a:t>Análisis e Interpretación</a:t>
            </a:r>
          </a:p>
          <a:p>
            <a:pPr marL="431800" indent="288290" algn="just">
              <a:lnSpc>
                <a:spcPct val="150000"/>
              </a:lnSpc>
              <a:spcAft>
                <a:spcPts val="0"/>
              </a:spcAft>
            </a:pPr>
            <a:r>
              <a:rPr lang="es-ES" dirty="0" smtClean="0">
                <a:latin typeface="Times New Roman" panose="02020603050405020304" pitchFamily="18" charset="0"/>
                <a:ea typeface="Times New Roman" panose="02020603050405020304" pitchFamily="18" charset="0"/>
                <a:cs typeface="Times New Roman" panose="02020603050405020304" pitchFamily="18" charset="0"/>
              </a:rPr>
              <a:t>el </a:t>
            </a:r>
            <a:r>
              <a:rPr lang="es-ES" dirty="0">
                <a:latin typeface="Times New Roman" panose="02020603050405020304" pitchFamily="18" charset="0"/>
                <a:ea typeface="Times New Roman" panose="02020603050405020304" pitchFamily="18" charset="0"/>
                <a:cs typeface="Times New Roman" panose="02020603050405020304" pitchFamily="18" charset="0"/>
              </a:rPr>
              <a:t>componente descubrimiento y comprensión del medio natural y cultural pues las tres cuartas partes (75%) dicen que utilizan regularmente medios didácticos y otra  cuarta parte (25%) solo pocas veces  utiliza materiales para sus clases</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7284854"/>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257151290"/>
              </p:ext>
            </p:extLst>
          </p:nvPr>
        </p:nvGraphicFramePr>
        <p:xfrm>
          <a:off x="503040" y="1556792"/>
          <a:ext cx="8640960"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8 Rectángulo redondeado"/>
          <p:cNvSpPr/>
          <p:nvPr/>
        </p:nvSpPr>
        <p:spPr>
          <a:xfrm>
            <a:off x="107504" y="5445224"/>
            <a:ext cx="3816424" cy="720080"/>
          </a:xfrm>
          <a:prstGeom prst="roundRect">
            <a:avLst/>
          </a:prstGeom>
          <a:ln/>
        </p:spPr>
        <p:style>
          <a:lnRef idx="2">
            <a:schemeClr val="accent1"/>
          </a:lnRef>
          <a:fillRef idx="1">
            <a:schemeClr val="lt1"/>
          </a:fillRef>
          <a:effectRef idx="0">
            <a:schemeClr val="accent1"/>
          </a:effectRef>
          <a:fontRef idx="minor">
            <a:schemeClr val="dk1"/>
          </a:fontRef>
        </p:style>
        <p:txBody>
          <a:bodyPr/>
          <a:lstStyle/>
          <a:p>
            <a:pPr algn="ctr"/>
            <a:r>
              <a:rPr lang="es-EC" b="1" dirty="0" smtClean="0"/>
              <a:t>Directora</a:t>
            </a:r>
            <a:r>
              <a:rPr lang="es-EC" dirty="0" smtClean="0"/>
              <a:t>: Dra. Cristina </a:t>
            </a:r>
            <a:r>
              <a:rPr lang="es-EC" dirty="0" err="1" smtClean="0"/>
              <a:t>Vinueza</a:t>
            </a:r>
            <a:endParaRPr lang="es-EC" dirty="0" smtClean="0"/>
          </a:p>
          <a:p>
            <a:pPr algn="ctr"/>
            <a:r>
              <a:rPr lang="es-EC" b="1" dirty="0" smtClean="0"/>
              <a:t>Codirectora</a:t>
            </a:r>
            <a:r>
              <a:rPr lang="es-EC" dirty="0" smtClean="0"/>
              <a:t>: Dra. </a:t>
            </a:r>
            <a:r>
              <a:rPr lang="es-EC" dirty="0" err="1" smtClean="0"/>
              <a:t>Narciza</a:t>
            </a:r>
            <a:r>
              <a:rPr lang="es-EC" dirty="0" smtClean="0"/>
              <a:t> Arguello</a:t>
            </a:r>
            <a:endParaRPr lang="es-EC" dirty="0"/>
          </a:p>
        </p:txBody>
      </p:sp>
      <p:sp>
        <p:nvSpPr>
          <p:cNvPr id="21" name="20 Rectángulo redondeado"/>
          <p:cNvSpPr/>
          <p:nvPr/>
        </p:nvSpPr>
        <p:spPr>
          <a:xfrm>
            <a:off x="2987824" y="6237312"/>
            <a:ext cx="3384376" cy="548680"/>
          </a:xfrm>
          <a:prstGeom prst="roundRect">
            <a:avLst/>
          </a:prstGeom>
        </p:spPr>
        <p:style>
          <a:lnRef idx="2">
            <a:schemeClr val="accent2"/>
          </a:lnRef>
          <a:fillRef idx="1">
            <a:schemeClr val="lt1"/>
          </a:fillRef>
          <a:effectRef idx="0">
            <a:schemeClr val="accent2"/>
          </a:effectRef>
          <a:fontRef idx="minor">
            <a:schemeClr val="dk1"/>
          </a:fontRef>
        </p:style>
        <p:txBody>
          <a:bodyPr/>
          <a:lstStyle/>
          <a:p>
            <a:pPr algn="ctr"/>
            <a:r>
              <a:rPr lang="es-EC" dirty="0" smtClean="0"/>
              <a:t>QUITO, Junio,2015</a:t>
            </a:r>
            <a:endParaRPr lang="es-EC" dirty="0"/>
          </a:p>
        </p:txBody>
      </p:sp>
      <p:sp>
        <p:nvSpPr>
          <p:cNvPr id="23" name="22 Rectángulo redondeado"/>
          <p:cNvSpPr/>
          <p:nvPr/>
        </p:nvSpPr>
        <p:spPr>
          <a:xfrm>
            <a:off x="5724128" y="5445224"/>
            <a:ext cx="3275856" cy="720080"/>
          </a:xfrm>
          <a:prstGeom prst="roundRect">
            <a:avLst/>
          </a:prstGeom>
          <a:ln/>
        </p:spPr>
        <p:style>
          <a:lnRef idx="2">
            <a:schemeClr val="accent1"/>
          </a:lnRef>
          <a:fillRef idx="1">
            <a:schemeClr val="lt1"/>
          </a:fillRef>
          <a:effectRef idx="0">
            <a:schemeClr val="accent1"/>
          </a:effectRef>
          <a:fontRef idx="minor">
            <a:schemeClr val="dk1"/>
          </a:fontRef>
        </p:style>
        <p:txBody>
          <a:bodyPr/>
          <a:lstStyle/>
          <a:p>
            <a:pPr algn="ctr"/>
            <a:r>
              <a:rPr lang="es-EC" b="1" dirty="0" smtClean="0"/>
              <a:t>Autora: </a:t>
            </a:r>
            <a:r>
              <a:rPr lang="es-EC" dirty="0" err="1" smtClean="0"/>
              <a:t>Mirella</a:t>
            </a:r>
            <a:r>
              <a:rPr lang="es-EC" dirty="0" smtClean="0"/>
              <a:t> Castillo</a:t>
            </a:r>
            <a:endParaRPr lang="es-EC" dirty="0"/>
          </a:p>
        </p:txBody>
      </p:sp>
      <p:pic>
        <p:nvPicPr>
          <p:cNvPr id="7" name="Imagen 6"/>
          <p:cNvPicPr/>
          <p:nvPr/>
        </p:nvPicPr>
        <p:blipFill>
          <a:blip r:embed="rId8"/>
          <a:srcRect/>
          <a:stretch>
            <a:fillRect/>
          </a:stretch>
        </p:blipFill>
        <p:spPr bwMode="auto">
          <a:xfrm>
            <a:off x="503040" y="388460"/>
            <a:ext cx="8352928" cy="1096324"/>
          </a:xfrm>
          <a:prstGeom prst="rect">
            <a:avLst/>
          </a:prstGeom>
          <a:noFill/>
          <a:ln w="9525">
            <a:noFill/>
            <a:miter lim="800000"/>
            <a:headEnd/>
            <a:tailEnd/>
          </a:ln>
        </p:spPr>
      </p:pic>
    </p:spTree>
    <p:extLst>
      <p:ext uri="{BB962C8B-B14F-4D97-AF65-F5344CB8AC3E}">
        <p14:creationId xmlns:p14="http://schemas.microsoft.com/office/powerpoint/2010/main" val="43379308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9"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13896" y="1723606"/>
            <a:ext cx="4126232" cy="2878051"/>
          </a:xfrm>
          <a:prstGeom prst="rect">
            <a:avLst/>
          </a:prstGeom>
        </p:spPr>
      </p:pic>
      <p:sp>
        <p:nvSpPr>
          <p:cNvPr id="4" name="Rectángulo 3"/>
          <p:cNvSpPr/>
          <p:nvPr/>
        </p:nvSpPr>
        <p:spPr>
          <a:xfrm>
            <a:off x="453232" y="4643847"/>
            <a:ext cx="4572000" cy="369332"/>
          </a:xfrm>
          <a:prstGeom prst="rect">
            <a:avLst/>
          </a:prstGeom>
        </p:spPr>
        <p:txBody>
          <a:bodyPr>
            <a:spAutoFit/>
          </a:bodyPr>
          <a:lstStyle/>
          <a:p>
            <a:r>
              <a:rPr lang="es-ES" b="1" dirty="0">
                <a:latin typeface="Times New Roman" panose="02020603050405020304" pitchFamily="18" charset="0"/>
                <a:ea typeface="Times New Roman" panose="02020603050405020304" pitchFamily="18" charset="0"/>
              </a:rPr>
              <a:t>Gráficos 15.1</a:t>
            </a:r>
            <a:r>
              <a:rPr lang="es-ES" b="1" dirty="0">
                <a:solidFill>
                  <a:srgbClr val="FF0000"/>
                </a:solidFill>
                <a:latin typeface="Times New Roman" panose="02020603050405020304" pitchFamily="18" charset="0"/>
                <a:ea typeface="Times New Roman" panose="02020603050405020304" pitchFamily="18" charset="0"/>
              </a:rPr>
              <a:t> </a:t>
            </a:r>
            <a:r>
              <a:rPr lang="es-ES" dirty="0" smtClean="0">
                <a:latin typeface="Times New Roman" panose="02020603050405020304" pitchFamily="18" charset="0"/>
                <a:ea typeface="Times New Roman" panose="02020603050405020304" pitchFamily="18" charset="0"/>
              </a:rPr>
              <a:t> sub nivel </a:t>
            </a:r>
            <a:r>
              <a:rPr lang="es-ES" dirty="0">
                <a:latin typeface="Times New Roman" panose="02020603050405020304" pitchFamily="18" charset="0"/>
                <a:ea typeface="Times New Roman" panose="02020603050405020304" pitchFamily="18" charset="0"/>
              </a:rPr>
              <a:t>2  </a:t>
            </a:r>
            <a:r>
              <a:rPr lang="es-ES" dirty="0" smtClean="0">
                <a:latin typeface="Times New Roman" panose="02020603050405020304" pitchFamily="18" charset="0"/>
                <a:ea typeface="Times New Roman" panose="02020603050405020304" pitchFamily="18" charset="0"/>
              </a:rPr>
              <a:t> </a:t>
            </a:r>
            <a:endParaRPr lang="es-EC" dirty="0"/>
          </a:p>
        </p:txBody>
      </p:sp>
      <p:pic>
        <p:nvPicPr>
          <p:cNvPr id="5" name="Imagen 4"/>
          <p:cNvPicPr/>
          <p:nvPr/>
        </p:nvPicPr>
        <p:blipFill rotWithShape="1">
          <a:blip r:embed="rId3">
            <a:extLst>
              <a:ext uri="{28A0092B-C50C-407E-A947-70E740481C1C}">
                <a14:useLocalDpi xmlns:a14="http://schemas.microsoft.com/office/drawing/2010/main" val="0"/>
              </a:ext>
            </a:extLst>
          </a:blip>
          <a:srcRect l="2682" t="13386" r="4463" b="5250"/>
          <a:stretch/>
        </p:blipFill>
        <p:spPr bwMode="auto">
          <a:xfrm>
            <a:off x="4828563" y="1604908"/>
            <a:ext cx="4272535" cy="2945566"/>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4875499" y="4814427"/>
            <a:ext cx="4572000" cy="410882"/>
          </a:xfrm>
          <a:prstGeom prst="rect">
            <a:avLst/>
          </a:prstGeom>
        </p:spPr>
        <p:txBody>
          <a:bodyPr>
            <a:spAutoFit/>
          </a:bodyPr>
          <a:lstStyle/>
          <a:p>
            <a:pPr marL="457200">
              <a:lnSpc>
                <a:spcPct val="115000"/>
              </a:lnSpc>
              <a:spcAft>
                <a:spcPts val="1000"/>
              </a:spcAft>
            </a:pPr>
            <a:r>
              <a:rPr lang="es-ES" b="1" dirty="0">
                <a:latin typeface="Times New Roman" panose="02020603050405020304" pitchFamily="18" charset="0"/>
                <a:ea typeface="Times New Roman" panose="02020603050405020304" pitchFamily="18" charset="0"/>
                <a:cs typeface="Times New Roman" panose="02020603050405020304" pitchFamily="18" charset="0"/>
              </a:rPr>
              <a:t>Gráficos 15.2</a:t>
            </a:r>
            <a:r>
              <a:rPr lang="es-E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S" dirty="0">
                <a:latin typeface="Times New Roman" panose="02020603050405020304" pitchFamily="18" charset="0"/>
                <a:ea typeface="Times New Roman" panose="02020603050405020304" pitchFamily="18" charset="0"/>
                <a:cs typeface="Times New Roman" panose="02020603050405020304" pitchFamily="18" charset="0"/>
              </a:rPr>
              <a:t>Primer Año de EGB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126982" y="5019868"/>
            <a:ext cx="9252520" cy="1838132"/>
          </a:xfrm>
          <a:prstGeom prst="rect">
            <a:avLst/>
          </a:prstGeom>
        </p:spPr>
        <p:txBody>
          <a:bodyPr wrap="square">
            <a:spAutoFit/>
          </a:bodyPr>
          <a:lstStyle/>
          <a:p>
            <a:pPr marL="457200" indent="288290" algn="just">
              <a:lnSpc>
                <a:spcPct val="150000"/>
              </a:lnSpc>
              <a:spcAft>
                <a:spcPts val="1000"/>
              </a:spcAft>
            </a:pPr>
            <a:r>
              <a:rPr lang="es-ES" dirty="0" smtClean="0">
                <a:latin typeface="Times New Roman" panose="02020603050405020304" pitchFamily="18" charset="0"/>
                <a:ea typeface="Times New Roman" panose="02020603050405020304" pitchFamily="18" charset="0"/>
                <a:cs typeface="Times New Roman" panose="02020603050405020304" pitchFamily="18" charset="0"/>
              </a:rPr>
              <a:t>Prefiere </a:t>
            </a:r>
            <a:r>
              <a:rPr lang="es-ES" dirty="0">
                <a:latin typeface="Times New Roman" panose="02020603050405020304" pitchFamily="18" charset="0"/>
                <a:ea typeface="Times New Roman" panose="02020603050405020304" pitchFamily="18" charset="0"/>
                <a:cs typeface="Times New Roman" panose="02020603050405020304" pitchFamily="18" charset="0"/>
              </a:rPr>
              <a:t>armar   rompecabezas </a:t>
            </a:r>
            <a:endParaRPr lang="es-ES"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indent="288290" algn="just">
              <a:lnSpc>
                <a:spcPct val="150000"/>
              </a:lnSpc>
              <a:spcAft>
                <a:spcPts val="1000"/>
              </a:spcAft>
            </a:pPr>
            <a:r>
              <a:rPr lang="es-ES" dirty="0" smtClean="0">
                <a:latin typeface="Times New Roman" panose="02020603050405020304" pitchFamily="18" charset="0"/>
                <a:ea typeface="Times New Roman" panose="02020603050405020304" pitchFamily="18" charset="0"/>
                <a:cs typeface="Times New Roman" panose="02020603050405020304" pitchFamily="18" charset="0"/>
              </a:rPr>
              <a:t>Llama </a:t>
            </a:r>
            <a:r>
              <a:rPr lang="es-ES" dirty="0">
                <a:latin typeface="Times New Roman" panose="02020603050405020304" pitchFamily="18" charset="0"/>
                <a:ea typeface="Times New Roman" panose="02020603050405020304" pitchFamily="18" charset="0"/>
                <a:cs typeface="Times New Roman" panose="02020603050405020304" pitchFamily="18" charset="0"/>
              </a:rPr>
              <a:t>la atención  sobremanera que un 0% no juegan con materiales indispensables para el desarrollo de los niños y niñas de esta edad como son los juegos de mesa, Dominós, memorias y loterías lo  que evidencia  la carencia de estos recursos didácticos </a:t>
            </a:r>
            <a:endParaRPr lang="es-EC"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ángulo 1"/>
          <p:cNvSpPr/>
          <p:nvPr/>
        </p:nvSpPr>
        <p:spPr>
          <a:xfrm>
            <a:off x="323528" y="233999"/>
            <a:ext cx="7812360" cy="1200329"/>
          </a:xfrm>
          <a:prstGeom prst="rect">
            <a:avLst/>
          </a:prstGeom>
        </p:spPr>
        <p:txBody>
          <a:bodyPr wrap="square">
            <a:spAutoFit/>
          </a:bodyPr>
          <a:lstStyle/>
          <a:p>
            <a:r>
              <a:rPr lang="es-ES" sz="2400" b="1" dirty="0">
                <a:latin typeface="Times New Roman" panose="02020603050405020304" pitchFamily="18" charset="0"/>
                <a:ea typeface="Times New Roman" panose="02020603050405020304" pitchFamily="18" charset="0"/>
              </a:rPr>
              <a:t>Gráficos 15.1</a:t>
            </a:r>
            <a:r>
              <a:rPr lang="es-ES" sz="2400" b="1" dirty="0">
                <a:solidFill>
                  <a:srgbClr val="FF0000"/>
                </a:solidFill>
                <a:latin typeface="Times New Roman" panose="02020603050405020304" pitchFamily="18" charset="0"/>
                <a:ea typeface="Times New Roman" panose="02020603050405020304" pitchFamily="18" charset="0"/>
              </a:rPr>
              <a:t> </a:t>
            </a:r>
            <a:r>
              <a:rPr lang="es-ES" sz="2400" dirty="0">
                <a:latin typeface="Times New Roman" panose="02020603050405020304" pitchFamily="18" charset="0"/>
                <a:ea typeface="Times New Roman" panose="02020603050405020304" pitchFamily="18" charset="0"/>
              </a:rPr>
              <a:t>Elementos más utilizados por los alumnos del sub nivel </a:t>
            </a:r>
            <a:r>
              <a:rPr lang="es-ES" sz="2400" dirty="0" smtClean="0">
                <a:latin typeface="Times New Roman" panose="02020603050405020304" pitchFamily="18" charset="0"/>
                <a:ea typeface="Times New Roman" panose="02020603050405020304" pitchFamily="18" charset="0"/>
              </a:rPr>
              <a:t>2 y Primer año de EGB  </a:t>
            </a:r>
            <a:r>
              <a:rPr lang="es-ES" sz="2400" dirty="0">
                <a:latin typeface="Times New Roman" panose="02020603050405020304" pitchFamily="18" charset="0"/>
                <a:ea typeface="Times New Roman" panose="02020603050405020304" pitchFamily="18" charset="0"/>
              </a:rPr>
              <a:t>durante las actividades libres </a:t>
            </a:r>
            <a:endParaRPr lang="es-EC" sz="2400" dirty="0"/>
          </a:p>
        </p:txBody>
      </p:sp>
    </p:spTree>
    <p:extLst>
      <p:ext uri="{BB962C8B-B14F-4D97-AF65-F5344CB8AC3E}">
        <p14:creationId xmlns:p14="http://schemas.microsoft.com/office/powerpoint/2010/main" val="12983289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3570" y="416159"/>
            <a:ext cx="7734813" cy="587148"/>
          </a:xfrm>
          <a:prstGeom prst="rect">
            <a:avLst/>
          </a:prstGeom>
        </p:spPr>
        <p:txBody>
          <a:bodyPr wrap="square">
            <a:spAutoFit/>
          </a:bodyPr>
          <a:lstStyle/>
          <a:p>
            <a:pPr marL="180340">
              <a:lnSpc>
                <a:spcPct val="150000"/>
              </a:lnSpc>
              <a:spcAft>
                <a:spcPts val="1000"/>
              </a:spcAft>
            </a:pPr>
            <a:r>
              <a:rPr lang="es-ES" sz="2400" b="1" dirty="0">
                <a:latin typeface="Times New Roman" panose="02020603050405020304" pitchFamily="18" charset="0"/>
                <a:ea typeface="Times New Roman" panose="02020603050405020304" pitchFamily="18" charset="0"/>
                <a:cs typeface="Times New Roman" panose="02020603050405020304" pitchFamily="18" charset="0"/>
              </a:rPr>
              <a:t>Observación 2. Los elementos más utilizados son:</a:t>
            </a:r>
            <a:endParaRPr lang="es-EC"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992878458"/>
              </p:ext>
            </p:extLst>
          </p:nvPr>
        </p:nvGraphicFramePr>
        <p:xfrm>
          <a:off x="179511" y="1052737"/>
          <a:ext cx="4608513" cy="5805262"/>
        </p:xfrm>
        <a:graphic>
          <a:graphicData uri="http://schemas.openxmlformats.org/drawingml/2006/table">
            <a:tbl>
              <a:tblPr firstRow="1" firstCol="1" bandRow="1">
                <a:tableStyleId>{5C22544A-7EE6-4342-B048-85BDC9FD1C3A}</a:tableStyleId>
              </a:tblPr>
              <a:tblGrid>
                <a:gridCol w="2271242"/>
                <a:gridCol w="1221175"/>
                <a:gridCol w="1116096"/>
              </a:tblGrid>
              <a:tr h="341486">
                <a:tc>
                  <a:txBody>
                    <a:bodyPr/>
                    <a:lstStyle/>
                    <a:p>
                      <a:pPr algn="ctr">
                        <a:lnSpc>
                          <a:spcPct val="115000"/>
                        </a:lnSpc>
                        <a:spcAft>
                          <a:spcPts val="0"/>
                        </a:spcAft>
                      </a:pPr>
                      <a:r>
                        <a:rPr lang="en-US" sz="1000" dirty="0">
                          <a:effectLst/>
                        </a:rPr>
                        <a:t>MATERIALES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FRECUENCIA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PORCENTAJE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LÁMINAS(PARA COLOREAR)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23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14%</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LIBROS (CUENTOS)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dirty="0">
                          <a:effectLst/>
                        </a:rPr>
                        <a:t>18</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11%</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TARJETAS (BARAJAS)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11%</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ROMPECABEZAS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solidFill>
                            <a:schemeClr val="accent2"/>
                          </a:solidFill>
                          <a:effectLst/>
                        </a:rPr>
                        <a:t>21%</a:t>
                      </a:r>
                      <a:endParaRPr lang="es-EC" sz="180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LEGOS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9%</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ENCAJES/ENSARTES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5%</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TITERES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2%</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JUEGOS DE MESA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solidFill>
                            <a:srgbClr val="00B050"/>
                          </a:solidFill>
                          <a:effectLst/>
                        </a:rPr>
                        <a:t>0%</a:t>
                      </a:r>
                      <a:endParaRPr lang="es-EC" sz="18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RAYUELAS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9%</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DOMINOS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0%</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MATERIALES DE CONSTRUCCIÓN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solidFill>
                            <a:schemeClr val="accent2"/>
                          </a:solidFill>
                          <a:effectLst/>
                        </a:rPr>
                        <a:t>11%</a:t>
                      </a:r>
                      <a:endParaRPr lang="es-EC" sz="180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CRUCIGRAMAS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1%</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MEMORIA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solidFill>
                            <a:srgbClr val="00B050"/>
                          </a:solidFill>
                          <a:effectLst/>
                        </a:rPr>
                        <a:t>0%</a:t>
                      </a:r>
                      <a:endParaRPr lang="es-EC" sz="18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LOTERIAS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solidFill>
                            <a:srgbClr val="00B050"/>
                          </a:solidFill>
                          <a:effectLst/>
                        </a:rPr>
                        <a:t>0%</a:t>
                      </a:r>
                      <a:endParaRPr lang="es-EC" sz="18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OTOROS (PLASTILINA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5%</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r h="341486">
                <a:tc>
                  <a:txBody>
                    <a:bodyPr/>
                    <a:lstStyle/>
                    <a:p>
                      <a:pPr algn="l">
                        <a:lnSpc>
                          <a:spcPct val="115000"/>
                        </a:lnSpc>
                        <a:spcAft>
                          <a:spcPts val="0"/>
                        </a:spcAft>
                      </a:pPr>
                      <a:r>
                        <a:rPr lang="en-US" sz="1000">
                          <a:effectLst/>
                        </a:rPr>
                        <a:t>TOTAL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000">
                          <a:effectLst/>
                        </a:rPr>
                        <a:t>161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n-US" sz="1800" dirty="0">
                          <a:effectLst/>
                        </a:rPr>
                        <a:t>100%</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973041447"/>
              </p:ext>
            </p:extLst>
          </p:nvPr>
        </p:nvGraphicFramePr>
        <p:xfrm>
          <a:off x="5148064" y="1124744"/>
          <a:ext cx="3995936" cy="5733252"/>
        </p:xfrm>
        <a:graphic>
          <a:graphicData uri="http://schemas.openxmlformats.org/drawingml/2006/table">
            <a:tbl>
              <a:tblPr firstRow="1" firstCol="1" bandRow="1">
                <a:tableStyleId>{5C22544A-7EE6-4342-B048-85BDC9FD1C3A}</a:tableStyleId>
              </a:tblPr>
              <a:tblGrid>
                <a:gridCol w="2017713"/>
                <a:gridCol w="1040510"/>
                <a:gridCol w="937713"/>
              </a:tblGrid>
              <a:tr h="318514">
                <a:tc>
                  <a:txBody>
                    <a:bodyPr/>
                    <a:lstStyle/>
                    <a:p>
                      <a:pPr algn="ctr">
                        <a:lnSpc>
                          <a:spcPct val="115000"/>
                        </a:lnSpc>
                        <a:spcAft>
                          <a:spcPts val="0"/>
                        </a:spcAft>
                      </a:pPr>
                      <a:r>
                        <a:rPr lang="es-ES" sz="1000">
                          <a:effectLst/>
                        </a:rPr>
                        <a:t>MATERIALES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FRECUENCIA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PORCENTAJE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LÁMINAS(PARA COLOREAR)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8%</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LIBROS (CUENTOS)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10%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TARJETAS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ROMPECABEZAS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48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21%</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LEGOS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17%</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ENCAJES/ENSARTES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4%</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TITERES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4%</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JUEGOS DE MESA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RAYUELAS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DOMINOS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MATERIALES DE CONSTRUCCIÓN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9%</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CRUCIGRAMAS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1%</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MEMORIA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LOTERIAS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OTOROS (PLASTILINA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5%</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MUÑECAS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7%</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r h="318514">
                <a:tc>
                  <a:txBody>
                    <a:bodyPr/>
                    <a:lstStyle/>
                    <a:p>
                      <a:pPr>
                        <a:lnSpc>
                          <a:spcPct val="115000"/>
                        </a:lnSpc>
                        <a:spcAft>
                          <a:spcPts val="0"/>
                        </a:spcAft>
                      </a:pPr>
                      <a:r>
                        <a:rPr lang="es-ES" sz="1000">
                          <a:effectLst/>
                        </a:rPr>
                        <a:t>TOTAL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a:effectLst/>
                        </a:rPr>
                        <a:t>224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000" dirty="0">
                          <a:effectLst/>
                        </a:rPr>
                        <a:t>100%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6" name="Rectangle 1"/>
          <p:cNvSpPr>
            <a:spLocks noChangeArrowheads="1"/>
          </p:cNvSpPr>
          <p:nvPr/>
        </p:nvSpPr>
        <p:spPr bwMode="auto">
          <a:xfrm>
            <a:off x="4788025" y="134060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719495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63688" y="1197281"/>
            <a:ext cx="5267166" cy="2015696"/>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5" name="Grupo 4"/>
          <p:cNvGrpSpPr/>
          <p:nvPr/>
        </p:nvGrpSpPr>
        <p:grpSpPr>
          <a:xfrm>
            <a:off x="230335" y="2996953"/>
            <a:ext cx="8590138" cy="3744416"/>
            <a:chOff x="2046773" y="634511"/>
            <a:chExt cx="1787322" cy="4729311"/>
          </a:xfrm>
        </p:grpSpPr>
        <p:sp>
          <p:nvSpPr>
            <p:cNvPr id="6" name="Rectángulo 5"/>
            <p:cNvSpPr/>
            <p:nvPr/>
          </p:nvSpPr>
          <p:spPr>
            <a:xfrm>
              <a:off x="2046773" y="907356"/>
              <a:ext cx="1782914" cy="445646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ángulo 6"/>
            <p:cNvSpPr/>
            <p:nvPr/>
          </p:nvSpPr>
          <p:spPr>
            <a:xfrm>
              <a:off x="2051181" y="634511"/>
              <a:ext cx="1782914" cy="47293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432370" rIns="85344" bIns="85344" numCol="1" spcCol="1270" anchor="t" anchorCtr="0">
              <a:noAutofit/>
            </a:bodyPr>
            <a:lstStyle/>
            <a:p>
              <a:pPr marL="57150" lvl="1" indent="-57150" algn="just" defTabSz="400050">
                <a:lnSpc>
                  <a:spcPct val="90000"/>
                </a:lnSpc>
                <a:spcBef>
                  <a:spcPct val="0"/>
                </a:spcBef>
                <a:spcAft>
                  <a:spcPct val="15000"/>
                </a:spcAft>
                <a:buChar char="••"/>
              </a:pPr>
              <a:r>
                <a:rPr lang="es-ES" sz="2400" kern="1200" dirty="0" smtClean="0"/>
                <a:t>Se evidencia equipamiento no es conveniente,</a:t>
              </a:r>
            </a:p>
            <a:p>
              <a:pPr marL="0" lvl="1" algn="just" defTabSz="400050">
                <a:lnSpc>
                  <a:spcPct val="90000"/>
                </a:lnSpc>
                <a:spcBef>
                  <a:spcPct val="0"/>
                </a:spcBef>
                <a:spcAft>
                  <a:spcPct val="15000"/>
                </a:spcAft>
              </a:pPr>
              <a:r>
                <a:rPr lang="es-ES" sz="2400" kern="1200" dirty="0" smtClean="0"/>
                <a:t>-50% señala que es regular y el otro 50% muy pobre,</a:t>
              </a:r>
            </a:p>
            <a:p>
              <a:pPr marL="0" lvl="1" algn="just" defTabSz="400050">
                <a:lnSpc>
                  <a:spcPct val="90000"/>
                </a:lnSpc>
                <a:spcBef>
                  <a:spcPct val="0"/>
                </a:spcBef>
                <a:spcAft>
                  <a:spcPct val="15000"/>
                </a:spcAft>
              </a:pPr>
              <a:r>
                <a:rPr lang="es-ES" sz="2400" kern="1200" dirty="0" smtClean="0"/>
                <a:t> -los niños no utilizan es decir 0% de uso de (dominós, memoria, loterías, juegos de mesa).</a:t>
              </a:r>
            </a:p>
            <a:p>
              <a:pPr marL="0" lvl="1" algn="just" defTabSz="400050">
                <a:lnSpc>
                  <a:spcPct val="90000"/>
                </a:lnSpc>
                <a:spcBef>
                  <a:spcPct val="0"/>
                </a:spcBef>
                <a:spcAft>
                  <a:spcPct val="15000"/>
                </a:spcAft>
              </a:pPr>
              <a:r>
                <a:rPr lang="es-ES" sz="2400" kern="1200" dirty="0" smtClean="0"/>
                <a:t>–Se evidenció que el 75% de los materiales manipulativos y juegos de mesa, los docentes utilizan pocas veces</a:t>
              </a:r>
            </a:p>
            <a:p>
              <a:pPr marL="0" lvl="1" algn="just" defTabSz="400050">
                <a:lnSpc>
                  <a:spcPct val="90000"/>
                </a:lnSpc>
                <a:spcBef>
                  <a:spcPct val="0"/>
                </a:spcBef>
                <a:spcAft>
                  <a:spcPct val="15000"/>
                </a:spcAft>
              </a:pPr>
              <a:r>
                <a:rPr lang="es-ES" sz="2400" dirty="0" smtClean="0"/>
                <a:t>-</a:t>
              </a:r>
              <a:r>
                <a:rPr lang="es-ES" sz="2400" kern="1200" dirty="0" smtClean="0"/>
                <a:t>inexistencia de estos materiales</a:t>
              </a:r>
            </a:p>
            <a:p>
              <a:pPr marL="0" lvl="1" algn="just" defTabSz="400050">
                <a:lnSpc>
                  <a:spcPct val="90000"/>
                </a:lnSpc>
                <a:spcBef>
                  <a:spcPct val="0"/>
                </a:spcBef>
                <a:spcAft>
                  <a:spcPct val="15000"/>
                </a:spcAft>
              </a:pPr>
              <a:r>
                <a:rPr lang="es-ES" sz="2400" kern="1200" dirty="0" smtClean="0"/>
                <a:t>-proporcionar de estos recursos al centro ya que son unos de los recursos más apropiados para esta edad.</a:t>
              </a:r>
              <a:endParaRPr lang="es-EC" sz="2400" kern="1200" dirty="0"/>
            </a:p>
          </p:txBody>
        </p:sp>
      </p:grpSp>
      <p:sp>
        <p:nvSpPr>
          <p:cNvPr id="8" name="1 Título"/>
          <p:cNvSpPr>
            <a:spLocks noGrp="1"/>
          </p:cNvSpPr>
          <p:nvPr>
            <p:ph type="title"/>
          </p:nvPr>
        </p:nvSpPr>
        <p:spPr>
          <a:xfrm>
            <a:off x="192597" y="840267"/>
            <a:ext cx="8686800" cy="841248"/>
          </a:xfrm>
        </p:spPr>
        <p:txBody>
          <a:bodyPr>
            <a:normAutofit fontScale="90000"/>
          </a:bodyPr>
          <a:lstStyle/>
          <a:p>
            <a:pPr algn="ctr"/>
            <a:r>
              <a:rPr lang="es-EC" b="1" dirty="0" smtClean="0">
                <a:solidFill>
                  <a:srgbClr val="00B0F0"/>
                </a:solidFill>
              </a:rPr>
              <a:t/>
            </a:r>
            <a:br>
              <a:rPr lang="es-EC" b="1" dirty="0" smtClean="0">
                <a:solidFill>
                  <a:srgbClr val="00B0F0"/>
                </a:solidFill>
              </a:rPr>
            </a:br>
            <a:r>
              <a:rPr lang="es-EC" b="1" dirty="0" smtClean="0">
                <a:solidFill>
                  <a:srgbClr val="00B0F0"/>
                </a:solidFill>
              </a:rPr>
              <a:t>conclusiones</a:t>
            </a:r>
            <a:br>
              <a:rPr lang="es-EC" b="1" dirty="0" smtClean="0">
                <a:solidFill>
                  <a:srgbClr val="00B0F0"/>
                </a:solidFill>
              </a:rPr>
            </a:br>
            <a:endParaRPr lang="es-EC" dirty="0"/>
          </a:p>
        </p:txBody>
      </p:sp>
      <p:sp>
        <p:nvSpPr>
          <p:cNvPr id="4" name="Rectángulo 3"/>
          <p:cNvSpPr/>
          <p:nvPr/>
        </p:nvSpPr>
        <p:spPr>
          <a:xfrm>
            <a:off x="2111271" y="213870"/>
            <a:ext cx="4572000" cy="830997"/>
          </a:xfrm>
          <a:prstGeom prst="rect">
            <a:avLst/>
          </a:prstGeom>
        </p:spPr>
        <p:txBody>
          <a:bodyPr>
            <a:spAutoFit/>
          </a:bodyPr>
          <a:lstStyle/>
          <a:p>
            <a:pPr algn="ctr"/>
            <a:r>
              <a:rPr lang="es-EC" sz="2400" b="1" dirty="0">
                <a:solidFill>
                  <a:srgbClr val="00B0F0"/>
                </a:solidFill>
              </a:rPr>
              <a:t>CAPITULO V:</a:t>
            </a:r>
            <a:br>
              <a:rPr lang="es-EC" sz="2400" b="1" dirty="0">
                <a:solidFill>
                  <a:srgbClr val="00B0F0"/>
                </a:solidFill>
              </a:rPr>
            </a:br>
            <a:r>
              <a:rPr lang="es-EC" sz="2400" b="1" dirty="0">
                <a:solidFill>
                  <a:srgbClr val="00B0F0"/>
                </a:solidFill>
              </a:rPr>
              <a:t>conclusiones y Recomendaciones</a:t>
            </a:r>
            <a:endParaRPr lang="es-EC" sz="2400" dirty="0"/>
          </a:p>
        </p:txBody>
      </p:sp>
    </p:spTree>
    <p:extLst>
      <p:ext uri="{BB962C8B-B14F-4D97-AF65-F5344CB8AC3E}">
        <p14:creationId xmlns:p14="http://schemas.microsoft.com/office/powerpoint/2010/main" val="335073701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59832" y="0"/>
            <a:ext cx="3528392" cy="2170284"/>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Grupo 3"/>
          <p:cNvGrpSpPr/>
          <p:nvPr/>
        </p:nvGrpSpPr>
        <p:grpSpPr>
          <a:xfrm>
            <a:off x="539552" y="2170284"/>
            <a:ext cx="8136904" cy="4571084"/>
            <a:chOff x="3995942" y="1376414"/>
            <a:chExt cx="1796882" cy="3924784"/>
          </a:xfrm>
        </p:grpSpPr>
        <p:sp>
          <p:nvSpPr>
            <p:cNvPr id="5" name="Rectángulo 4"/>
            <p:cNvSpPr/>
            <p:nvPr/>
          </p:nvSpPr>
          <p:spPr>
            <a:xfrm>
              <a:off x="3995942" y="1467931"/>
              <a:ext cx="1796882" cy="383326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3995942" y="1376414"/>
              <a:ext cx="1796882" cy="39247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432370" rIns="85344" bIns="85344" numCol="1" spcCol="1270" anchor="t" anchorCtr="0">
              <a:noAutofit/>
            </a:bodyPr>
            <a:lstStyle/>
            <a:p>
              <a:pPr marL="57150" lvl="1" indent="-57150" algn="l" defTabSz="400050">
                <a:lnSpc>
                  <a:spcPct val="90000"/>
                </a:lnSpc>
                <a:spcBef>
                  <a:spcPct val="0"/>
                </a:spcBef>
                <a:spcAft>
                  <a:spcPct val="15000"/>
                </a:spcAft>
                <a:buChar char="••"/>
              </a:pPr>
              <a:r>
                <a:rPr lang="es-ES" sz="3200" kern="1200" dirty="0" smtClean="0"/>
                <a:t>El rompecabezas  tiene un 100% de aceptación por parte de los niños </a:t>
              </a:r>
              <a:endParaRPr lang="es-ES" sz="3200" dirty="0"/>
            </a:p>
            <a:p>
              <a:pPr marL="57150" lvl="1" indent="-57150" algn="l" defTabSz="400050">
                <a:lnSpc>
                  <a:spcPct val="90000"/>
                </a:lnSpc>
                <a:spcBef>
                  <a:spcPct val="0"/>
                </a:spcBef>
                <a:spcAft>
                  <a:spcPct val="15000"/>
                </a:spcAft>
                <a:buChar char="••"/>
              </a:pPr>
              <a:r>
                <a:rPr lang="es-ES" sz="3200" kern="1200" dirty="0" smtClean="0"/>
                <a:t> prefiere los que contengan dibujos animados, </a:t>
              </a:r>
            </a:p>
            <a:p>
              <a:pPr marL="57150" lvl="1" indent="-57150" algn="l" defTabSz="400050">
                <a:lnSpc>
                  <a:spcPct val="90000"/>
                </a:lnSpc>
                <a:spcBef>
                  <a:spcPct val="0"/>
                </a:spcBef>
                <a:spcAft>
                  <a:spcPct val="15000"/>
                </a:spcAft>
                <a:buChar char="••"/>
              </a:pPr>
              <a:r>
                <a:rPr lang="es-ES" sz="3200" kern="1200" dirty="0" smtClean="0"/>
                <a:t>se debe aprovechar esta fascinación y proporcionar un rompecabezas con imágenes atractivas que promuevan la sensibilidad de ciudad y protección del medio ambiente.</a:t>
              </a:r>
              <a:endParaRPr lang="es-EC" sz="3200" kern="1200" dirty="0"/>
            </a:p>
          </p:txBody>
        </p:sp>
      </p:grpSp>
    </p:spTree>
    <p:extLst>
      <p:ext uri="{BB962C8B-B14F-4D97-AF65-F5344CB8AC3E}">
        <p14:creationId xmlns:p14="http://schemas.microsoft.com/office/powerpoint/2010/main" val="31382146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339752" y="0"/>
            <a:ext cx="4964651" cy="3045367"/>
          </a:xfrm>
          <a:prstGeom prst="rect">
            <a:avLst/>
          </a:prstGeom>
        </p:spPr>
      </p:pic>
      <p:grpSp>
        <p:nvGrpSpPr>
          <p:cNvPr id="4" name="Grupo 3"/>
          <p:cNvGrpSpPr/>
          <p:nvPr/>
        </p:nvGrpSpPr>
        <p:grpSpPr>
          <a:xfrm>
            <a:off x="0" y="3013355"/>
            <a:ext cx="9144000" cy="3829211"/>
            <a:chOff x="3995942" y="1158797"/>
            <a:chExt cx="1796882" cy="4142401"/>
          </a:xfrm>
        </p:grpSpPr>
        <p:sp>
          <p:nvSpPr>
            <p:cNvPr id="5" name="Rectángulo 4"/>
            <p:cNvSpPr/>
            <p:nvPr/>
          </p:nvSpPr>
          <p:spPr>
            <a:xfrm>
              <a:off x="3995942" y="1158797"/>
              <a:ext cx="1796882" cy="414240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3995942" y="1158797"/>
              <a:ext cx="1796882" cy="41424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432370" rIns="85344" bIns="85344" numCol="1" spcCol="1270" anchor="t" anchorCtr="0">
              <a:noAutofit/>
            </a:bodyPr>
            <a:lstStyle/>
            <a:p>
              <a:pPr marL="57150" lvl="1" indent="-57150" defTabSz="400050">
                <a:lnSpc>
                  <a:spcPct val="90000"/>
                </a:lnSpc>
                <a:spcBef>
                  <a:spcPct val="0"/>
                </a:spcBef>
                <a:spcAft>
                  <a:spcPct val="15000"/>
                </a:spcAft>
                <a:buFontTx/>
                <a:buChar char="••"/>
              </a:pPr>
              <a:r>
                <a:rPr lang="es-ES" sz="2800" dirty="0" smtClean="0"/>
                <a:t>El </a:t>
              </a:r>
              <a:r>
                <a:rPr lang="es-ES" sz="2800" dirty="0"/>
                <a:t>100% de docentes no conoce de nuevas metodologías para despertar valores y actitudes ambientales en los infantes que ayuden a mejorar la interrelación del ser humano con la naturaleza lo que preocupa, ya que se evidencia las malas prácticas ambientales dentro de la institución lo que lleva a concluir que los docentes no están capacitados para reforzar el cuidado ambiental.</a:t>
              </a:r>
              <a:endParaRPr lang="es-EC" sz="2800" dirty="0"/>
            </a:p>
            <a:p>
              <a:pPr marL="0" lvl="1" algn="l" defTabSz="400050">
                <a:lnSpc>
                  <a:spcPct val="90000"/>
                </a:lnSpc>
                <a:spcBef>
                  <a:spcPct val="0"/>
                </a:spcBef>
                <a:spcAft>
                  <a:spcPct val="15000"/>
                </a:spcAft>
              </a:pPr>
              <a:endParaRPr lang="es-EC" sz="2800" kern="1200" dirty="0"/>
            </a:p>
          </p:txBody>
        </p:sp>
      </p:grpSp>
    </p:spTree>
    <p:extLst>
      <p:ext uri="{BB962C8B-B14F-4D97-AF65-F5344CB8AC3E}">
        <p14:creationId xmlns:p14="http://schemas.microsoft.com/office/powerpoint/2010/main" val="9417134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763688" y="1155968"/>
            <a:ext cx="5112568" cy="3170282"/>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Redondear rectángulo de esquina del mismo lado 4"/>
          <p:cNvSpPr/>
          <p:nvPr/>
        </p:nvSpPr>
        <p:spPr>
          <a:xfrm rot="10800000">
            <a:off x="26778" y="4414995"/>
            <a:ext cx="9144000" cy="2422828"/>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dondear rectángulo de esquina del mismo lado 4"/>
          <p:cNvSpPr/>
          <p:nvPr/>
        </p:nvSpPr>
        <p:spPr>
          <a:xfrm>
            <a:off x="647828" y="4759682"/>
            <a:ext cx="7901899" cy="17334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ES" sz="2400" kern="1200" dirty="0" smtClean="0"/>
              <a:t>Es necesario implementar  materiales lúdicos apropiados que despierten la curiosidad, el interés, y a la vez permita el desarrollo de destrezas y habilidades en los niños de 4 a 6 años, como son los juegos de mesa (memoria, domino, loterías). </a:t>
            </a:r>
            <a:endParaRPr lang="es-EC" sz="2400" kern="1200" dirty="0"/>
          </a:p>
        </p:txBody>
      </p:sp>
      <p:sp>
        <p:nvSpPr>
          <p:cNvPr id="6" name="Título 1"/>
          <p:cNvSpPr txBox="1">
            <a:spLocks/>
          </p:cNvSpPr>
          <p:nvPr/>
        </p:nvSpPr>
        <p:spPr>
          <a:xfrm>
            <a:off x="454113" y="204043"/>
            <a:ext cx="8686800" cy="841248"/>
          </a:xfrm>
          <a:prstGeom prst="rect">
            <a:avLst/>
          </a:prstGeom>
        </p:spPr>
        <p:txBody>
          <a:bodyPr vert="horz" anchor="ctr">
            <a:normAutofit fontScale="825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C" b="1" dirty="0" smtClean="0">
                <a:solidFill>
                  <a:srgbClr val="00B0F0"/>
                </a:solidFill>
              </a:rPr>
              <a:t>recomendaciones</a:t>
            </a:r>
            <a:br>
              <a:rPr lang="es-EC" b="1" dirty="0" smtClean="0">
                <a:solidFill>
                  <a:srgbClr val="00B0F0"/>
                </a:solidFill>
              </a:rPr>
            </a:br>
            <a:endParaRPr lang="es-EC" dirty="0"/>
          </a:p>
        </p:txBody>
      </p:sp>
    </p:spTree>
    <p:extLst>
      <p:ext uri="{BB962C8B-B14F-4D97-AF65-F5344CB8AC3E}">
        <p14:creationId xmlns:p14="http://schemas.microsoft.com/office/powerpoint/2010/main" val="102550362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598873" y="51450"/>
            <a:ext cx="6120680" cy="1916832"/>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Grupo 3"/>
          <p:cNvGrpSpPr/>
          <p:nvPr/>
        </p:nvGrpSpPr>
        <p:grpSpPr>
          <a:xfrm>
            <a:off x="0" y="1700808"/>
            <a:ext cx="9144000" cy="4846434"/>
            <a:chOff x="28180" y="1188388"/>
            <a:chExt cx="1898043" cy="4177222"/>
          </a:xfrm>
        </p:grpSpPr>
        <p:sp>
          <p:nvSpPr>
            <p:cNvPr id="5" name="Rectángulo 4"/>
            <p:cNvSpPr/>
            <p:nvPr/>
          </p:nvSpPr>
          <p:spPr>
            <a:xfrm>
              <a:off x="28180" y="1418928"/>
              <a:ext cx="1861837" cy="392478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64386" y="1188388"/>
              <a:ext cx="1861837" cy="4177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432370" rIns="85344" bIns="85344" numCol="1" spcCol="1270" anchor="t" anchorCtr="0">
              <a:noAutofit/>
            </a:bodyPr>
            <a:lstStyle/>
            <a:p>
              <a:pPr marL="57150" lvl="1" indent="-57150" algn="l" defTabSz="400050">
                <a:lnSpc>
                  <a:spcPct val="90000"/>
                </a:lnSpc>
                <a:spcBef>
                  <a:spcPct val="0"/>
                </a:spcBef>
                <a:spcAft>
                  <a:spcPct val="15000"/>
                </a:spcAft>
                <a:buChar char="••"/>
              </a:pPr>
              <a:r>
                <a:rPr lang="es-ES" sz="2800" kern="1200" dirty="0" smtClean="0"/>
                <a:t>Proporcionar exclusivamente para el eje de aprendizaje Conocimiento del medio natural y social es ineludible ya que por un lado  el 100% de docentes considera que ayuda a mejorar los niveles de aprendizaje,</a:t>
              </a:r>
            </a:p>
            <a:p>
              <a:pPr marL="57150" lvl="1" indent="-57150" algn="l" defTabSz="400050">
                <a:lnSpc>
                  <a:spcPct val="90000"/>
                </a:lnSpc>
                <a:spcBef>
                  <a:spcPct val="0"/>
                </a:spcBef>
                <a:spcAft>
                  <a:spcPct val="15000"/>
                </a:spcAft>
                <a:buChar char="••"/>
              </a:pPr>
              <a:r>
                <a:rPr lang="es-ES" sz="2800" kern="1200" dirty="0" smtClean="0"/>
                <a:t>escases de estos en forma rotunda pues no se dispone de juegos didácticos que despierten la curiosidad y el interés por el cuidado ambiental, como se evidencia que el 75% de docentes no se vale de ningún material </a:t>
              </a:r>
            </a:p>
            <a:p>
              <a:pPr marL="57150" lvl="1" indent="-57150" algn="l" defTabSz="400050">
                <a:lnSpc>
                  <a:spcPct val="90000"/>
                </a:lnSpc>
                <a:spcBef>
                  <a:spcPct val="0"/>
                </a:spcBef>
                <a:spcAft>
                  <a:spcPct val="15000"/>
                </a:spcAft>
                <a:buChar char="••"/>
              </a:pPr>
              <a:r>
                <a:rPr lang="es-ES" sz="2800" kern="1200" dirty="0" smtClean="0">
                  <a:solidFill>
                    <a:schemeClr val="bg1"/>
                  </a:solidFill>
                </a:rPr>
                <a:t>aprendizajes significativos en el área de entorno natural y social en  los infantes y a través de estos a sus familias.</a:t>
              </a:r>
              <a:endParaRPr lang="es-EC" sz="2800" kern="1200" dirty="0">
                <a:solidFill>
                  <a:schemeClr val="bg1"/>
                </a:solidFill>
              </a:endParaRPr>
            </a:p>
          </p:txBody>
        </p:sp>
      </p:grpSp>
    </p:spTree>
    <p:extLst>
      <p:ext uri="{BB962C8B-B14F-4D97-AF65-F5344CB8AC3E}">
        <p14:creationId xmlns:p14="http://schemas.microsoft.com/office/powerpoint/2010/main" val="376207911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2483768" y="0"/>
            <a:ext cx="4210769" cy="3170282"/>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Redondear rectángulo de esquina del mismo lado 4"/>
          <p:cNvSpPr/>
          <p:nvPr/>
        </p:nvSpPr>
        <p:spPr>
          <a:xfrm>
            <a:off x="3540180" y="3718428"/>
            <a:ext cx="2520840" cy="2920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s-ES" sz="1400" kern="1200" dirty="0" smtClean="0"/>
              <a:t>Implementar La guía instructiva “Manual para maestros con corazón ecológico que ayudan a fortalecer el cuidado de la naturaleza“ que permita transmitir  de forma adecuada  los conocimientos que se pueden obtener de los materiales  </a:t>
            </a:r>
          </a:p>
          <a:p>
            <a:pPr lvl="0" algn="ctr" defTabSz="533400">
              <a:lnSpc>
                <a:spcPct val="90000"/>
              </a:lnSpc>
              <a:spcBef>
                <a:spcPct val="0"/>
              </a:spcBef>
              <a:spcAft>
                <a:spcPct val="35000"/>
              </a:spcAft>
            </a:pPr>
            <a:r>
              <a:rPr lang="es-ES" sz="1400" kern="1200" dirty="0" smtClean="0"/>
              <a:t> juegos  que permitan  el desarrollo de destrezas y habilidades  como convivir armónicamente con los compañeros y el entorno  natural</a:t>
            </a:r>
            <a:endParaRPr lang="es-EC" sz="1400" kern="1200" dirty="0"/>
          </a:p>
        </p:txBody>
      </p:sp>
      <p:grpSp>
        <p:nvGrpSpPr>
          <p:cNvPr id="5" name="Grupo 4"/>
          <p:cNvGrpSpPr/>
          <p:nvPr/>
        </p:nvGrpSpPr>
        <p:grpSpPr>
          <a:xfrm>
            <a:off x="0" y="3170282"/>
            <a:ext cx="8988551" cy="3551696"/>
            <a:chOff x="3228974" y="2457450"/>
            <a:chExt cx="2686050" cy="3003550"/>
          </a:xfrm>
        </p:grpSpPr>
        <p:sp>
          <p:nvSpPr>
            <p:cNvPr id="6" name="Redondear rectángulo de esquina del mismo lado 5"/>
            <p:cNvSpPr/>
            <p:nvPr/>
          </p:nvSpPr>
          <p:spPr>
            <a:xfrm rot="10800000">
              <a:off x="3228974" y="2457450"/>
              <a:ext cx="2686050" cy="3003550"/>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dondear rectángulo de esquina del mismo lado 4"/>
            <p:cNvSpPr/>
            <p:nvPr/>
          </p:nvSpPr>
          <p:spPr>
            <a:xfrm>
              <a:off x="3311579" y="2457450"/>
              <a:ext cx="2520840" cy="2920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s-ES" sz="2800" kern="1200" dirty="0" smtClean="0"/>
                <a:t>Es Importante implementar La guía instructiva “Manual para maestros con corazón ecológico que ayudan a fortalecer el cuidado de la naturaleza“ que permita transmitir  de forma adecuada  los conocimientos que se pueden obtener de los materiales  </a:t>
              </a:r>
            </a:p>
            <a:p>
              <a:pPr lvl="0" algn="ctr" defTabSz="533400">
                <a:lnSpc>
                  <a:spcPct val="90000"/>
                </a:lnSpc>
                <a:spcBef>
                  <a:spcPct val="0"/>
                </a:spcBef>
                <a:spcAft>
                  <a:spcPct val="35000"/>
                </a:spcAft>
              </a:pPr>
              <a:r>
                <a:rPr lang="es-ES" sz="2800" kern="1200" dirty="0" smtClean="0"/>
                <a:t> juegos  que permitan  el desarrollo de destrezas y habilidades  como convivir armónicamente con los compañeros y el entorno  natural</a:t>
              </a:r>
              <a:endParaRPr lang="es-EC" sz="2800" kern="1200" dirty="0"/>
            </a:p>
          </p:txBody>
        </p:sp>
      </p:grpSp>
    </p:spTree>
    <p:extLst>
      <p:ext uri="{BB962C8B-B14F-4D97-AF65-F5344CB8AC3E}">
        <p14:creationId xmlns:p14="http://schemas.microsoft.com/office/powerpoint/2010/main" val="334567546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3059831" y="188640"/>
            <a:ext cx="3326361" cy="2448272"/>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Grupo 3"/>
          <p:cNvGrpSpPr/>
          <p:nvPr/>
        </p:nvGrpSpPr>
        <p:grpSpPr>
          <a:xfrm>
            <a:off x="11432" y="2852937"/>
            <a:ext cx="9132568" cy="3456384"/>
            <a:chOff x="6183630" y="2457450"/>
            <a:chExt cx="2686050" cy="3058141"/>
          </a:xfrm>
        </p:grpSpPr>
        <p:sp>
          <p:nvSpPr>
            <p:cNvPr id="5" name="Redondear rectángulo de esquina del mismo lado 4"/>
            <p:cNvSpPr/>
            <p:nvPr/>
          </p:nvSpPr>
          <p:spPr>
            <a:xfrm rot="10800000">
              <a:off x="6183630" y="2512041"/>
              <a:ext cx="2686050" cy="3003550"/>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dondear rectángulo de esquina del mismo lado 4"/>
            <p:cNvSpPr/>
            <p:nvPr/>
          </p:nvSpPr>
          <p:spPr>
            <a:xfrm>
              <a:off x="6266235" y="2457450"/>
              <a:ext cx="2520840" cy="25062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ES" sz="2800" kern="1200" dirty="0" smtClean="0"/>
                <a:t>Es fundamental impulsar nuevas estrategias metodológicas como el uso de materiales manipulativos y juegos emocionantes en los que desafíen al niño a aprender de manera significativa los contenidos curriculares que favorezcan el desarrollo de valores y cuidado ambiental, no se debe olvidar que a través del juego están adquiriendo aprendizajes  para toda la vida. </a:t>
              </a:r>
              <a:endParaRPr lang="es-EC" sz="2800" kern="1200" dirty="0"/>
            </a:p>
          </p:txBody>
        </p:sp>
      </p:grpSp>
    </p:spTree>
    <p:extLst>
      <p:ext uri="{BB962C8B-B14F-4D97-AF65-F5344CB8AC3E}">
        <p14:creationId xmlns:p14="http://schemas.microsoft.com/office/powerpoint/2010/main" val="19158363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12576" y="-115084"/>
            <a:ext cx="9263828" cy="6938929"/>
          </a:xfrm>
          <a:prstGeom prst="rect">
            <a:avLst/>
          </a:prstGeom>
        </p:spPr>
      </p:pic>
      <p:sp>
        <p:nvSpPr>
          <p:cNvPr id="5" name="1 Título"/>
          <p:cNvSpPr>
            <a:spLocks noGrp="1"/>
          </p:cNvSpPr>
          <p:nvPr>
            <p:ph type="title"/>
          </p:nvPr>
        </p:nvSpPr>
        <p:spPr>
          <a:xfrm>
            <a:off x="-180528" y="404664"/>
            <a:ext cx="4464014" cy="2016224"/>
          </a:xfrm>
        </p:spPr>
        <p:txBody>
          <a:bodyPr>
            <a:noAutofit/>
          </a:bodyPr>
          <a:lstStyle/>
          <a:p>
            <a:r>
              <a:rPr lang="es-EC" sz="6000" dirty="0" smtClean="0">
                <a:solidFill>
                  <a:schemeClr val="bg1"/>
                </a:solidFill>
              </a:rPr>
              <a:t>La propuesta</a:t>
            </a:r>
            <a:br>
              <a:rPr lang="es-EC" sz="6000" dirty="0" smtClean="0">
                <a:solidFill>
                  <a:schemeClr val="bg1"/>
                </a:solidFill>
              </a:rPr>
            </a:br>
            <a:endParaRPr lang="es-EC" sz="6000" dirty="0">
              <a:solidFill>
                <a:schemeClr val="bg1"/>
              </a:solidFill>
            </a:endParaRPr>
          </a:p>
        </p:txBody>
      </p:sp>
      <p:graphicFrame>
        <p:nvGraphicFramePr>
          <p:cNvPr id="2" name="Diagrama 1"/>
          <p:cNvGraphicFramePr/>
          <p:nvPr>
            <p:extLst>
              <p:ext uri="{D42A27DB-BD31-4B8C-83A1-F6EECF244321}">
                <p14:modId xmlns:p14="http://schemas.microsoft.com/office/powerpoint/2010/main" val="184786019"/>
              </p:ext>
            </p:extLst>
          </p:nvPr>
        </p:nvGraphicFramePr>
        <p:xfrm>
          <a:off x="-2050" y="2060848"/>
          <a:ext cx="4104456" cy="4474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18381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2"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b="1" dirty="0" smtClean="0">
                <a:solidFill>
                  <a:srgbClr val="00B0F0"/>
                </a:solidFill>
              </a:rPr>
              <a:t>CAPITULO I:</a:t>
            </a:r>
            <a:br>
              <a:rPr lang="es-EC" b="1" dirty="0" smtClean="0">
                <a:solidFill>
                  <a:srgbClr val="00B0F0"/>
                </a:solidFill>
              </a:rPr>
            </a:br>
            <a:r>
              <a:rPr lang="es-EC" b="1" dirty="0" smtClean="0">
                <a:solidFill>
                  <a:srgbClr val="00B0F0"/>
                </a:solidFill>
              </a:rPr>
              <a:t>el problema</a:t>
            </a:r>
            <a:br>
              <a:rPr lang="es-EC" b="1" dirty="0" smtClean="0">
                <a:solidFill>
                  <a:srgbClr val="00B0F0"/>
                </a:solidFill>
              </a:rPr>
            </a:br>
            <a:endParaRPr lang="es-EC" dirty="0"/>
          </a:p>
        </p:txBody>
      </p:sp>
      <p:sp>
        <p:nvSpPr>
          <p:cNvPr id="3" name="2 CuadroTexto"/>
          <p:cNvSpPr txBox="1"/>
          <p:nvPr/>
        </p:nvSpPr>
        <p:spPr>
          <a:xfrm>
            <a:off x="0" y="1113782"/>
            <a:ext cx="329741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Planteamiento del Problema</a:t>
            </a:r>
            <a:endParaRPr lang="es-EC" dirty="0"/>
          </a:p>
        </p:txBody>
      </p:sp>
      <p:graphicFrame>
        <p:nvGraphicFramePr>
          <p:cNvPr id="6" name="Diagrama 5"/>
          <p:cNvGraphicFramePr/>
          <p:nvPr>
            <p:extLst>
              <p:ext uri="{D42A27DB-BD31-4B8C-83A1-F6EECF244321}">
                <p14:modId xmlns:p14="http://schemas.microsoft.com/office/powerpoint/2010/main" val="122107751"/>
              </p:ext>
            </p:extLst>
          </p:nvPr>
        </p:nvGraphicFramePr>
        <p:xfrm>
          <a:off x="-70624" y="1110374"/>
          <a:ext cx="9310808"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a:blip r:embed="rId7"/>
          <a:stretch>
            <a:fillRect/>
          </a:stretch>
        </p:blipFill>
        <p:spPr>
          <a:xfrm>
            <a:off x="-852" y="4869160"/>
            <a:ext cx="1620524" cy="1640781"/>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2636912"/>
            <a:ext cx="2112234" cy="1584176"/>
          </a:xfrm>
          <a:prstGeom prst="rect">
            <a:avLst/>
          </a:prstGeom>
        </p:spPr>
      </p:pic>
      <p:pic>
        <p:nvPicPr>
          <p:cNvPr id="10" name="Imagen 9"/>
          <p:cNvPicPr>
            <a:picLocks noChangeAspect="1"/>
          </p:cNvPicPr>
          <p:nvPr/>
        </p:nvPicPr>
        <p:blipFill>
          <a:blip r:embed="rId9"/>
          <a:stretch>
            <a:fillRect/>
          </a:stretch>
        </p:blipFill>
        <p:spPr>
          <a:xfrm>
            <a:off x="35496" y="1807840"/>
            <a:ext cx="2066925" cy="1981200"/>
          </a:xfrm>
          <a:prstGeom prst="rect">
            <a:avLst/>
          </a:prstGeom>
        </p:spPr>
      </p:pic>
    </p:spTree>
    <p:extLst>
      <p:ext uri="{BB962C8B-B14F-4D97-AF65-F5344CB8AC3E}">
        <p14:creationId xmlns:p14="http://schemas.microsoft.com/office/powerpoint/2010/main" val="55889017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270"/>
            <a:ext cx="9144000" cy="6854653"/>
          </a:xfrm>
          <a:prstGeom prst="rect">
            <a:avLst/>
          </a:prstGeom>
        </p:spPr>
      </p:pic>
      <p:sp>
        <p:nvSpPr>
          <p:cNvPr id="7" name="Título 1"/>
          <p:cNvSpPr>
            <a:spLocks noGrp="1"/>
          </p:cNvSpPr>
          <p:nvPr>
            <p:ph type="title"/>
          </p:nvPr>
        </p:nvSpPr>
        <p:spPr>
          <a:xfrm>
            <a:off x="0" y="823052"/>
            <a:ext cx="8686800" cy="841248"/>
          </a:xfrm>
        </p:spPr>
        <p:txBody>
          <a:bodyPr/>
          <a:lstStyle/>
          <a:p>
            <a:r>
              <a:rPr lang="es-EC" dirty="0" smtClean="0"/>
              <a:t>MATERIALES didácticos</a:t>
            </a:r>
            <a:endParaRPr lang="es-EC" dirty="0"/>
          </a:p>
        </p:txBody>
      </p:sp>
      <p:sp>
        <p:nvSpPr>
          <p:cNvPr id="8" name="2 CuadroTexto"/>
          <p:cNvSpPr txBox="1"/>
          <p:nvPr/>
        </p:nvSpPr>
        <p:spPr>
          <a:xfrm>
            <a:off x="4056162" y="3032089"/>
            <a:ext cx="489654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sz="3600" b="1" dirty="0">
                <a:effectLst>
                  <a:outerShdw blurRad="38100" dist="38100" dir="2700000" algn="tl">
                    <a:srgbClr val="000000">
                      <a:alpha val="43137"/>
                    </a:srgbClr>
                  </a:outerShdw>
                </a:effectLst>
              </a:rPr>
              <a:t>GUIA </a:t>
            </a:r>
            <a:r>
              <a:rPr lang="es-EC" sz="3600" b="1" dirty="0" smtClean="0">
                <a:effectLst>
                  <a:outerShdw blurRad="38100" dist="38100" dir="2700000" algn="tl">
                    <a:srgbClr val="000000">
                      <a:alpha val="43137"/>
                    </a:srgbClr>
                  </a:outerShdw>
                </a:effectLst>
              </a:rPr>
              <a:t>INSTRUCTIVA</a:t>
            </a:r>
            <a:endParaRPr lang="es-EC" sz="3600" b="1" dirty="0">
              <a:effectLst>
                <a:outerShdw blurRad="38100" dist="38100" dir="2700000" algn="tl">
                  <a:srgbClr val="000000">
                    <a:alpha val="43137"/>
                  </a:srgbClr>
                </a:outerShdw>
              </a:effectLst>
            </a:endParaRPr>
          </a:p>
        </p:txBody>
      </p:sp>
      <p:pic>
        <p:nvPicPr>
          <p:cNvPr id="9" name="Imagen 8"/>
          <p:cNvPicPr/>
          <p:nvPr/>
        </p:nvPicPr>
        <p:blipFill>
          <a:blip r:embed="rId3"/>
          <a:srcRect/>
          <a:stretch>
            <a:fillRect/>
          </a:stretch>
        </p:blipFill>
        <p:spPr bwMode="auto">
          <a:xfrm>
            <a:off x="423119" y="1664300"/>
            <a:ext cx="3209925" cy="1962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p:cNvPicPr>
            <a:picLocks noChangeAspect="1"/>
          </p:cNvPicPr>
          <p:nvPr/>
        </p:nvPicPr>
        <p:blipFill>
          <a:blip r:embed="rId4"/>
          <a:stretch>
            <a:fillRect/>
          </a:stretch>
        </p:blipFill>
        <p:spPr>
          <a:xfrm>
            <a:off x="5466209" y="3897801"/>
            <a:ext cx="2076450" cy="26384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1" name="CuadroTexto 10"/>
          <p:cNvSpPr txBox="1"/>
          <p:nvPr/>
        </p:nvSpPr>
        <p:spPr>
          <a:xfrm>
            <a:off x="3203848" y="0"/>
            <a:ext cx="3168352" cy="584775"/>
          </a:xfrm>
          <a:prstGeom prst="rect">
            <a:avLst/>
          </a:prstGeom>
          <a:noFill/>
        </p:spPr>
        <p:txBody>
          <a:bodyPr wrap="square" rtlCol="0">
            <a:spAutoFit/>
          </a:bodyPr>
          <a:lstStyle/>
          <a:p>
            <a:r>
              <a:rPr lang="es-EC" sz="3200" b="1" dirty="0" smtClean="0"/>
              <a:t>TEMA</a:t>
            </a:r>
            <a:endParaRPr lang="es-EC" sz="3200" b="1" dirty="0"/>
          </a:p>
        </p:txBody>
      </p:sp>
    </p:spTree>
    <p:extLst>
      <p:ext uri="{BB962C8B-B14F-4D97-AF65-F5344CB8AC3E}">
        <p14:creationId xmlns:p14="http://schemas.microsoft.com/office/powerpoint/2010/main" val="428924718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1.11111E-6 -2.59259E-6 L -1.11111E-6 -0.07222 " pathEditMode="relative" rAng="0" ptsTypes="AA">
                                      <p:cBhvr>
                                        <p:cTn id="6" dur="250" accel="50000" decel="50000" autoRev="1" fill="hold">
                                          <p:stCondLst>
                                            <p:cond delay="0"/>
                                          </p:stCondLst>
                                        </p:cTn>
                                        <p:tgtEl>
                                          <p:spTgt spid="11"/>
                                        </p:tgtEl>
                                        <p:attrNameLst>
                                          <p:attrName>ppt_x</p:attrName>
                                          <p:attrName>ppt_y</p:attrName>
                                        </p:attrNameLst>
                                      </p:cBhvr>
                                      <p:rCtr x="0" y="-3611"/>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9"/>
                                        </p:tgtEl>
                                        <p:attrNameLst>
                                          <p:attrName>ppt_x</p:attrName>
                                          <p:attrName>ppt_y</p:attrName>
                                        </p:attrNameLst>
                                      </p:cBhvr>
                                    </p:animMotion>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9" presetClass="entr" presetSubtype="1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0" fill="hold"/>
                                        <p:tgtEl>
                                          <p:spTgt spid="10"/>
                                        </p:tgtEl>
                                        <p:attrNameLst>
                                          <p:attrName>ppt_w</p:attrName>
                                        </p:attrNameLst>
                                      </p:cBhvr>
                                      <p:tavLst>
                                        <p:tav tm="0" fmla="#ppt_w*sin(2.5*pi*$)">
                                          <p:val>
                                            <p:fltVal val="0"/>
                                          </p:val>
                                        </p:tav>
                                        <p:tav tm="100000">
                                          <p:val>
                                            <p:fltVal val="1"/>
                                          </p:val>
                                        </p:tav>
                                      </p:tavLst>
                                    </p:anim>
                                    <p:anim calcmode="lin" valueType="num">
                                      <p:cBhvr>
                                        <p:cTn id="41"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32"/>
            <a:ext cx="9144000" cy="6854653"/>
          </a:xfrm>
          <a:prstGeom prst="rect">
            <a:avLst/>
          </a:prstGeom>
        </p:spPr>
      </p:pic>
      <p:sp>
        <p:nvSpPr>
          <p:cNvPr id="5" name="CuadroTexto 4"/>
          <p:cNvSpPr txBox="1"/>
          <p:nvPr/>
        </p:nvSpPr>
        <p:spPr>
          <a:xfrm>
            <a:off x="1331640" y="268998"/>
            <a:ext cx="3168352" cy="369332"/>
          </a:xfrm>
          <a:prstGeom prst="rect">
            <a:avLst/>
          </a:prstGeom>
          <a:noFill/>
        </p:spPr>
        <p:txBody>
          <a:bodyPr wrap="square" rtlCol="0">
            <a:spAutoFit/>
          </a:bodyPr>
          <a:lstStyle/>
          <a:p>
            <a:r>
              <a:rPr lang="es-EC" dirty="0" smtClean="0"/>
              <a:t>JUSTIFICACIÓN</a:t>
            </a:r>
            <a:endParaRPr lang="es-EC" dirty="0"/>
          </a:p>
        </p:txBody>
      </p:sp>
      <p:pic>
        <p:nvPicPr>
          <p:cNvPr id="7" name="Imagen 6" descr="3D,plano de fundo,bloco,tigela,menino,desenho animado,pessoas Cartoon,crianças,Clip-art,ClipArt,nuvem,bonito,sonho,peixe,pesca,menina,verde,ilustração,isolado,crianças,folha,numérico,lápis,árvore,vector,papel de parede"/>
          <p:cNvPicPr/>
          <p:nvPr/>
        </p:nvPicPr>
        <p:blipFill>
          <a:blip r:embed="rId3"/>
          <a:srcRect/>
          <a:stretch>
            <a:fillRect/>
          </a:stretch>
        </p:blipFill>
        <p:spPr bwMode="auto">
          <a:xfrm>
            <a:off x="1691680" y="638330"/>
            <a:ext cx="6026906" cy="3502972"/>
          </a:xfrm>
          <a:prstGeom prst="rect">
            <a:avLst/>
          </a:prstGeom>
          <a:noFill/>
          <a:ln w="9525">
            <a:noFill/>
            <a:miter lim="800000"/>
            <a:headEnd/>
            <a:tailEnd/>
          </a:ln>
        </p:spPr>
      </p:pic>
      <p:sp>
        <p:nvSpPr>
          <p:cNvPr id="6" name="Rectángulo redondeado 5"/>
          <p:cNvSpPr/>
          <p:nvPr/>
        </p:nvSpPr>
        <p:spPr>
          <a:xfrm>
            <a:off x="755576" y="3789040"/>
            <a:ext cx="8208912" cy="30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t>Es necesario recordar que  El niño aprende jugando, y ofrecer recursos didácticos  que ayuden al docente  a favorecer los aprendizajes es fundamental, como lo indico la Dra. Lucero, desde el punto de vista </a:t>
            </a:r>
            <a:r>
              <a:rPr lang="es-ES" sz="2400" dirty="0" err="1"/>
              <a:t>neuromadurativo</a:t>
            </a:r>
            <a:r>
              <a:rPr lang="es-ES" sz="2400" dirty="0"/>
              <a:t>  la adquisición de determinadas conductas son estimuladas y desarrolladas gracias a los diversos recursos lúdicos que permite al estudiante explorar y desarrollar los sentidos, </a:t>
            </a:r>
            <a:endParaRPr lang="es-EC" sz="2400" dirty="0">
              <a:effectLst/>
            </a:endParaRPr>
          </a:p>
        </p:txBody>
      </p:sp>
    </p:spTree>
    <p:extLst>
      <p:ext uri="{BB962C8B-B14F-4D97-AF65-F5344CB8AC3E}">
        <p14:creationId xmlns:p14="http://schemas.microsoft.com/office/powerpoint/2010/main" val="10930587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2" y="36536"/>
            <a:ext cx="9144000" cy="6854653"/>
          </a:xfrm>
          <a:prstGeom prst="rect">
            <a:avLst/>
          </a:prstGeom>
        </p:spPr>
      </p:pic>
      <p:sp>
        <p:nvSpPr>
          <p:cNvPr id="4" name="Rectángulo redondeado 3"/>
          <p:cNvSpPr/>
          <p:nvPr/>
        </p:nvSpPr>
        <p:spPr>
          <a:xfrm>
            <a:off x="432684" y="2000409"/>
            <a:ext cx="8424936" cy="13725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2000" dirty="0"/>
              <a:t>Facilitar   materiales lúdicos  que ayude  a los estudiantes  a concientizar y adquirir buenas prácticas ambientales, tratando la educación ambiental como eje transversal y a la vez que  sirvan de apoyo y motivación en el Eje de desarrollo y aprendizaje Descubrimiento del medio Natural y Cultural.</a:t>
            </a:r>
            <a:endParaRPr lang="es-EC" sz="2000" dirty="0"/>
          </a:p>
        </p:txBody>
      </p:sp>
      <p:sp>
        <p:nvSpPr>
          <p:cNvPr id="6" name="Rectángulo redondeado 5"/>
          <p:cNvSpPr/>
          <p:nvPr/>
        </p:nvSpPr>
        <p:spPr>
          <a:xfrm>
            <a:off x="504691" y="4546029"/>
            <a:ext cx="8280920" cy="852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a:t>Elaborar los materiales lúdicos con contenidos Ambientales, apropiados para los párvulos de pre y primer año de EGB.</a:t>
            </a:r>
            <a:endParaRPr lang="es-EC" dirty="0"/>
          </a:p>
        </p:txBody>
      </p:sp>
      <p:sp>
        <p:nvSpPr>
          <p:cNvPr id="7" name="Título 1"/>
          <p:cNvSpPr>
            <a:spLocks noGrp="1"/>
          </p:cNvSpPr>
          <p:nvPr>
            <p:ph type="title"/>
          </p:nvPr>
        </p:nvSpPr>
        <p:spPr>
          <a:xfrm>
            <a:off x="301752" y="457200"/>
            <a:ext cx="8686800" cy="841248"/>
          </a:xfrm>
        </p:spPr>
        <p:txBody>
          <a:bodyPr/>
          <a:lstStyle/>
          <a:p>
            <a:pPr algn="ctr"/>
            <a:r>
              <a:rPr lang="es-EC" dirty="0" smtClean="0"/>
              <a:t>OBJETIVOS</a:t>
            </a:r>
            <a:endParaRPr lang="es-EC" dirty="0"/>
          </a:p>
        </p:txBody>
      </p:sp>
      <p:sp>
        <p:nvSpPr>
          <p:cNvPr id="8" name="2 CuadroTexto"/>
          <p:cNvSpPr txBox="1"/>
          <p:nvPr/>
        </p:nvSpPr>
        <p:spPr>
          <a:xfrm>
            <a:off x="628335" y="1386316"/>
            <a:ext cx="252028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sz="2800" dirty="0" smtClean="0"/>
              <a:t>GENERAL</a:t>
            </a:r>
            <a:endParaRPr lang="es-EC" sz="2800" dirty="0"/>
          </a:p>
        </p:txBody>
      </p:sp>
      <p:sp>
        <p:nvSpPr>
          <p:cNvPr id="9" name="2 CuadroTexto"/>
          <p:cNvSpPr txBox="1"/>
          <p:nvPr/>
        </p:nvSpPr>
        <p:spPr>
          <a:xfrm>
            <a:off x="628335" y="3670971"/>
            <a:ext cx="25202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ESPECIFICOS</a:t>
            </a:r>
            <a:endParaRPr lang="es-EC" dirty="0"/>
          </a:p>
        </p:txBody>
      </p:sp>
      <p:sp>
        <p:nvSpPr>
          <p:cNvPr id="10" name="Rectángulo redondeado 9"/>
          <p:cNvSpPr/>
          <p:nvPr/>
        </p:nvSpPr>
        <p:spPr>
          <a:xfrm>
            <a:off x="573386" y="5858756"/>
            <a:ext cx="8143531" cy="852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dirty="0"/>
              <a:t>Realizar la guía instructiva que indica cómo utilizar cada recurso, para facilitar al docente su aplicación e incentive y mejore las buenas prácticas ambientales dentro y fuera de la institución</a:t>
            </a:r>
            <a:endParaRPr lang="es-EC" dirty="0"/>
          </a:p>
        </p:txBody>
      </p:sp>
    </p:spTree>
    <p:extLst>
      <p:ext uri="{BB962C8B-B14F-4D97-AF65-F5344CB8AC3E}">
        <p14:creationId xmlns:p14="http://schemas.microsoft.com/office/powerpoint/2010/main" val="36853764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wd">
                                    <p:tmPct val="50000"/>
                                  </p:iterate>
                                  <p:childTnLst>
                                    <p:set>
                                      <p:cBhvr>
                                        <p:cTn id="10" dur="1" fill="hold">
                                          <p:stCondLst>
                                            <p:cond delay="0"/>
                                          </p:stCondLst>
                                        </p:cTn>
                                        <p:tgtEl>
                                          <p:spTgt spid="4"/>
                                        </p:tgtEl>
                                        <p:attrNameLst>
                                          <p:attrName>style.visibility</p:attrName>
                                        </p:attrNameLst>
                                      </p:cBhvr>
                                      <p:to>
                                        <p:strVal val="visible"/>
                                      </p:to>
                                    </p:set>
                                    <p:set>
                                      <p:cBhvr>
                                        <p:cTn id="11" dur="227" fill="hold">
                                          <p:stCondLst>
                                            <p:cond delay="0"/>
                                          </p:stCondLst>
                                        </p:cTn>
                                        <p:tgtEl>
                                          <p:spTgt spid="4"/>
                                        </p:tgtEl>
                                        <p:attrNameLst>
                                          <p:attrName>style.rotation</p:attrName>
                                        </p:attrNameLst>
                                      </p:cBhvr>
                                      <p:to>
                                        <p:strVal val="-45.0"/>
                                      </p:to>
                                    </p:set>
                                    <p:anim calcmode="lin" valueType="num">
                                      <p:cBhvr>
                                        <p:cTn id="12"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style.rotation</p:attrName>
                                        </p:attrNameLst>
                                      </p:cBhvr>
                                      <p:tavLst>
                                        <p:tav tm="0">
                                          <p:val>
                                            <p:fltVal val="720"/>
                                          </p:val>
                                        </p:tav>
                                        <p:tav tm="100000">
                                          <p:val>
                                            <p:fltVal val="0"/>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 calcmode="lin" valueType="num">
                                      <p:cBhvr>
                                        <p:cTn id="2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3"/>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70"/>
            <a:ext cx="9144000" cy="6854653"/>
          </a:xfrm>
          <a:prstGeom prst="rect">
            <a:avLst/>
          </a:prstGeom>
        </p:spPr>
      </p:pic>
      <p:pic>
        <p:nvPicPr>
          <p:cNvPr id="4" name="Imagen 3"/>
          <p:cNvPicPr>
            <a:picLocks noChangeAspect="1"/>
          </p:cNvPicPr>
          <p:nvPr/>
        </p:nvPicPr>
        <p:blipFill>
          <a:blip r:embed="rId4"/>
          <a:stretch>
            <a:fillRect/>
          </a:stretch>
        </p:blipFill>
        <p:spPr>
          <a:xfrm>
            <a:off x="3133725" y="1755159"/>
            <a:ext cx="2876550" cy="2857500"/>
          </a:xfrm>
          <a:prstGeom prst="rect">
            <a:avLst/>
          </a:prstGeom>
        </p:spPr>
      </p:pic>
      <p:sp>
        <p:nvSpPr>
          <p:cNvPr id="5" name="Título 1"/>
          <p:cNvSpPr txBox="1">
            <a:spLocks/>
          </p:cNvSpPr>
          <p:nvPr/>
        </p:nvSpPr>
        <p:spPr>
          <a:xfrm>
            <a:off x="0" y="24835"/>
            <a:ext cx="8686800" cy="841248"/>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C" dirty="0" smtClean="0"/>
              <a:t>5 MATERIALES</a:t>
            </a:r>
            <a:endParaRPr lang="es-EC" dirty="0"/>
          </a:p>
        </p:txBody>
      </p:sp>
      <p:sp>
        <p:nvSpPr>
          <p:cNvPr id="6" name="2 CuadroTexto"/>
          <p:cNvSpPr txBox="1"/>
          <p:nvPr/>
        </p:nvSpPr>
        <p:spPr>
          <a:xfrm>
            <a:off x="287223" y="1079050"/>
            <a:ext cx="180109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2400" b="1" dirty="0"/>
              <a:t>MATERIAL </a:t>
            </a:r>
            <a:r>
              <a:rPr lang="es-ES" sz="2400" b="1" dirty="0" smtClean="0"/>
              <a:t>1</a:t>
            </a:r>
            <a:endParaRPr lang="es-EC" dirty="0"/>
          </a:p>
        </p:txBody>
      </p:sp>
      <p:sp>
        <p:nvSpPr>
          <p:cNvPr id="7" name="2 CuadroTexto"/>
          <p:cNvSpPr txBox="1"/>
          <p:nvPr/>
        </p:nvSpPr>
        <p:spPr>
          <a:xfrm>
            <a:off x="4176629" y="930174"/>
            <a:ext cx="4811923"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b="1" dirty="0" smtClean="0"/>
              <a:t>Cubo </a:t>
            </a:r>
            <a:r>
              <a:rPr lang="es-ES" b="1" dirty="0"/>
              <a:t>Mágico </a:t>
            </a:r>
            <a:r>
              <a:rPr lang="es-ES" b="1" dirty="0" smtClean="0"/>
              <a:t>Ecológico</a:t>
            </a:r>
          </a:p>
          <a:p>
            <a:pPr algn="ctr"/>
            <a:r>
              <a:rPr lang="es-ES" b="1" dirty="0" smtClean="0"/>
              <a:t> </a:t>
            </a:r>
            <a:r>
              <a:rPr lang="es-ES" b="1" dirty="0"/>
              <a:t>“CUIDEMOS NUESTRA CASA GRANDE”</a:t>
            </a:r>
            <a:endParaRPr lang="es-EC" dirty="0"/>
          </a:p>
        </p:txBody>
      </p:sp>
      <p:pic>
        <p:nvPicPr>
          <p:cNvPr id="8" name="Imagen 7"/>
          <p:cNvPicPr>
            <a:picLocks noChangeAspect="1"/>
          </p:cNvPicPr>
          <p:nvPr/>
        </p:nvPicPr>
        <p:blipFill>
          <a:blip r:embed="rId5"/>
          <a:stretch>
            <a:fillRect/>
          </a:stretch>
        </p:blipFill>
        <p:spPr>
          <a:xfrm>
            <a:off x="344773" y="2625014"/>
            <a:ext cx="1967748" cy="2014598"/>
          </a:xfrm>
          <a:prstGeom prst="rect">
            <a:avLst/>
          </a:prstGeom>
        </p:spPr>
      </p:pic>
      <p:graphicFrame>
        <p:nvGraphicFramePr>
          <p:cNvPr id="9" name="Objeto 8"/>
          <p:cNvGraphicFramePr>
            <a:graphicFrameLocks noChangeAspect="1"/>
          </p:cNvGraphicFramePr>
          <p:nvPr>
            <p:extLst>
              <p:ext uri="{D42A27DB-BD31-4B8C-83A1-F6EECF244321}">
                <p14:modId xmlns:p14="http://schemas.microsoft.com/office/powerpoint/2010/main" val="1867260014"/>
              </p:ext>
            </p:extLst>
          </p:nvPr>
        </p:nvGraphicFramePr>
        <p:xfrm>
          <a:off x="6799431" y="2686129"/>
          <a:ext cx="1825959" cy="1877154"/>
        </p:xfrm>
        <a:graphic>
          <a:graphicData uri="http://schemas.openxmlformats.org/presentationml/2006/ole">
            <mc:AlternateContent xmlns:mc="http://schemas.openxmlformats.org/markup-compatibility/2006">
              <mc:Choice xmlns:v="urn:schemas-microsoft-com:vml" Requires="v">
                <p:oleObj spid="_x0000_s5154" name="Imagen de mapa de bits" r:id="rId6" imgW="2123810" imgH="2180952" progId="Paint.Picture">
                  <p:embed/>
                </p:oleObj>
              </mc:Choice>
              <mc:Fallback>
                <p:oleObj name="Imagen de mapa de bits" r:id="rId6" imgW="2123810" imgH="2180952"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9431" y="2686129"/>
                        <a:ext cx="1825959" cy="1877154"/>
                      </a:xfrm>
                      <a:prstGeom prst="rect">
                        <a:avLst/>
                      </a:prstGeom>
                      <a:noFill/>
                    </p:spPr>
                  </p:pic>
                </p:oleObj>
              </mc:Fallback>
            </mc:AlternateContent>
          </a:graphicData>
        </a:graphic>
      </p:graphicFrame>
      <p:pic>
        <p:nvPicPr>
          <p:cNvPr id="10" name="Imagen 9"/>
          <p:cNvPicPr>
            <a:picLocks noChangeAspect="1"/>
          </p:cNvPicPr>
          <p:nvPr/>
        </p:nvPicPr>
        <p:blipFill>
          <a:blip r:embed="rId8"/>
          <a:stretch>
            <a:fillRect/>
          </a:stretch>
        </p:blipFill>
        <p:spPr>
          <a:xfrm>
            <a:off x="3275856" y="5301208"/>
            <a:ext cx="2401728" cy="1323402"/>
          </a:xfrm>
          <a:prstGeom prst="rect">
            <a:avLst/>
          </a:prstGeom>
        </p:spPr>
      </p:pic>
    </p:spTree>
    <p:extLst>
      <p:ext uri="{BB962C8B-B14F-4D97-AF65-F5344CB8AC3E}">
        <p14:creationId xmlns:p14="http://schemas.microsoft.com/office/powerpoint/2010/main" val="33904656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4"/>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7"/>
            <a:ext cx="9144000" cy="6854653"/>
          </a:xfrm>
          <a:prstGeom prst="rect">
            <a:avLst/>
          </a:prstGeom>
        </p:spPr>
      </p:pic>
      <p:sp>
        <p:nvSpPr>
          <p:cNvPr id="7" name="2 CuadroTexto"/>
          <p:cNvSpPr txBox="1"/>
          <p:nvPr/>
        </p:nvSpPr>
        <p:spPr>
          <a:xfrm>
            <a:off x="467544" y="347790"/>
            <a:ext cx="180109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2400" b="1" dirty="0"/>
              <a:t>MATERIAL 2</a:t>
            </a:r>
            <a:endParaRPr lang="es-EC" dirty="0"/>
          </a:p>
        </p:txBody>
      </p:sp>
      <p:sp>
        <p:nvSpPr>
          <p:cNvPr id="8" name="2 CuadroTexto"/>
          <p:cNvSpPr txBox="1"/>
          <p:nvPr/>
        </p:nvSpPr>
        <p:spPr>
          <a:xfrm>
            <a:off x="3756322" y="325017"/>
            <a:ext cx="482542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s-ES" b="1" dirty="0">
                <a:latin typeface="Times New Roman" panose="02020603050405020304" pitchFamily="18" charset="0"/>
                <a:ea typeface="Times New Roman" panose="02020603050405020304" pitchFamily="18" charset="0"/>
                <a:cs typeface="Times New Roman" panose="02020603050405020304" pitchFamily="18" charset="0"/>
              </a:rPr>
              <a:t>Rompecabezas con cubos seis en </a:t>
            </a:r>
            <a:r>
              <a:rPr lang="es-ES" b="1" dirty="0" smtClean="0">
                <a:latin typeface="Times New Roman" panose="02020603050405020304" pitchFamily="18" charset="0"/>
                <a:ea typeface="Times New Roman" panose="02020603050405020304" pitchFamily="18" charset="0"/>
                <a:cs typeface="Times New Roman" panose="02020603050405020304" pitchFamily="18" charset="0"/>
              </a:rPr>
              <a:t>uno</a:t>
            </a: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992" y="3732378"/>
            <a:ext cx="3454153" cy="2590615"/>
          </a:xfrm>
          <a:prstGeom prst="rect">
            <a:avLst/>
          </a:prstGeom>
        </p:spPr>
      </p:pic>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106" y="3794043"/>
            <a:ext cx="3371933" cy="2528950"/>
          </a:xfrm>
          <a:prstGeom prst="rect">
            <a:avLst/>
          </a:prstGeom>
        </p:spPr>
      </p:pic>
      <p:pic>
        <p:nvPicPr>
          <p:cNvPr id="24" name="Imagen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0230" y="1015173"/>
            <a:ext cx="3241930" cy="2431448"/>
          </a:xfrm>
          <a:prstGeom prst="rect">
            <a:avLst/>
          </a:prstGeom>
        </p:spPr>
      </p:pic>
    </p:spTree>
    <p:extLst>
      <p:ext uri="{BB962C8B-B14F-4D97-AF65-F5344CB8AC3E}">
        <p14:creationId xmlns:p14="http://schemas.microsoft.com/office/powerpoint/2010/main" val="399178624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nodeType="clickEffect">
                                  <p:stCondLst>
                                    <p:cond delay="0"/>
                                  </p:stCondLst>
                                  <p:childTnLst>
                                    <p:animClr clrSpc="hsl" dir="cw">
                                      <p:cBhvr override="childStyle">
                                        <p:cTn id="21" dur="500" fill="hold"/>
                                        <p:tgtEl>
                                          <p:spTgt spid="22"/>
                                        </p:tgtEl>
                                        <p:attrNameLst>
                                          <p:attrName>style.color</p:attrName>
                                        </p:attrNameLst>
                                      </p:cBhvr>
                                      <p:by>
                                        <p:hsl h="0" s="12549" l="25098"/>
                                      </p:by>
                                    </p:animClr>
                                    <p:animClr clrSpc="hsl" dir="cw">
                                      <p:cBhvr>
                                        <p:cTn id="22" dur="500" fill="hold"/>
                                        <p:tgtEl>
                                          <p:spTgt spid="22"/>
                                        </p:tgtEl>
                                        <p:attrNameLst>
                                          <p:attrName>fillcolor</p:attrName>
                                        </p:attrNameLst>
                                      </p:cBhvr>
                                      <p:by>
                                        <p:hsl h="0" s="12549" l="25098"/>
                                      </p:by>
                                    </p:animClr>
                                    <p:animClr clrSpc="hsl" dir="cw">
                                      <p:cBhvr>
                                        <p:cTn id="23" dur="500" fill="hold"/>
                                        <p:tgtEl>
                                          <p:spTgt spid="22"/>
                                        </p:tgtEl>
                                        <p:attrNameLst>
                                          <p:attrName>stroke.color</p:attrName>
                                        </p:attrNameLst>
                                      </p:cBhvr>
                                      <p:by>
                                        <p:hsl h="0" s="12549" l="25098"/>
                                      </p:by>
                                    </p:animClr>
                                    <p:set>
                                      <p:cBhvr>
                                        <p:cTn id="24" dur="500" fill="hold"/>
                                        <p:tgtEl>
                                          <p:spTgt spid="22"/>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32" dur="1000" fill="hold"/>
                                        <p:tgtEl>
                                          <p:spTgt spid="2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7"/>
            <a:ext cx="9144000" cy="6854653"/>
          </a:xfrm>
          <a:prstGeom prst="rect">
            <a:avLst/>
          </a:prstGeom>
        </p:spPr>
      </p:pic>
      <p:sp>
        <p:nvSpPr>
          <p:cNvPr id="4" name="2 CuadroTexto"/>
          <p:cNvSpPr txBox="1"/>
          <p:nvPr/>
        </p:nvSpPr>
        <p:spPr>
          <a:xfrm>
            <a:off x="272903" y="226367"/>
            <a:ext cx="180109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2400" b="1" dirty="0"/>
              <a:t>MATERIAL 3</a:t>
            </a:r>
            <a:endParaRPr lang="es-EC" dirty="0"/>
          </a:p>
        </p:txBody>
      </p:sp>
      <p:sp>
        <p:nvSpPr>
          <p:cNvPr id="5" name="2 CuadroTexto"/>
          <p:cNvSpPr txBox="1"/>
          <p:nvPr/>
        </p:nvSpPr>
        <p:spPr>
          <a:xfrm>
            <a:off x="4216785" y="293048"/>
            <a:ext cx="4800616"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b="1" dirty="0" smtClean="0"/>
              <a:t>Tarjetas  </a:t>
            </a:r>
            <a:r>
              <a:rPr lang="es-ES" b="1" dirty="0"/>
              <a:t>ecológicas dos en uno</a:t>
            </a:r>
            <a:endParaRPr lang="es-EC" dirty="0"/>
          </a:p>
          <a:p>
            <a:pPr algn="ctr"/>
            <a:r>
              <a:rPr lang="es-ES" dirty="0"/>
              <a:t>MEMO FAUNA Y CAMPEONATO DE LA FAUNA DEL </a:t>
            </a:r>
            <a:r>
              <a:rPr lang="es-ES" dirty="0" smtClean="0"/>
              <a:t>ECUADOR</a:t>
            </a:r>
            <a:endParaRPr lang="es-EC"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563303"/>
            <a:ext cx="2736304" cy="2052228"/>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 y="3821222"/>
            <a:ext cx="3942622" cy="295696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3880386"/>
            <a:ext cx="3949390" cy="2962043"/>
          </a:xfrm>
          <a:prstGeom prst="rect">
            <a:avLst/>
          </a:prstGeom>
        </p:spPr>
      </p:pic>
    </p:spTree>
    <p:extLst>
      <p:ext uri="{BB962C8B-B14F-4D97-AF65-F5344CB8AC3E}">
        <p14:creationId xmlns:p14="http://schemas.microsoft.com/office/powerpoint/2010/main" val="21558441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8"/>
                                        </p:tgtEl>
                                      </p:cBhvr>
                                    </p:animEffect>
                                    <p:set>
                                      <p:cBhvr>
                                        <p:cTn id="29"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7"/>
            <a:ext cx="9144000" cy="6854653"/>
          </a:xfrm>
          <a:prstGeom prst="rect">
            <a:avLst/>
          </a:prstGeom>
        </p:spPr>
      </p:pic>
      <p:sp>
        <p:nvSpPr>
          <p:cNvPr id="11" name="2 CuadroTexto"/>
          <p:cNvSpPr txBox="1"/>
          <p:nvPr/>
        </p:nvSpPr>
        <p:spPr>
          <a:xfrm>
            <a:off x="179512" y="148279"/>
            <a:ext cx="180109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2400" b="1" dirty="0"/>
              <a:t>MATERIAL 4</a:t>
            </a:r>
            <a:endParaRPr lang="es-EC" dirty="0"/>
          </a:p>
        </p:txBody>
      </p:sp>
      <p:sp>
        <p:nvSpPr>
          <p:cNvPr id="12" name="2 CuadroTexto"/>
          <p:cNvSpPr txBox="1"/>
          <p:nvPr/>
        </p:nvSpPr>
        <p:spPr>
          <a:xfrm>
            <a:off x="2753410" y="298943"/>
            <a:ext cx="3565174"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1600" dirty="0" smtClean="0"/>
              <a:t>MI </a:t>
            </a:r>
            <a:r>
              <a:rPr lang="es-ES" sz="1600" dirty="0"/>
              <a:t>CASA GRANDE CON </a:t>
            </a:r>
            <a:r>
              <a:rPr lang="es-ES" sz="1600" dirty="0" smtClean="0"/>
              <a:t>IMANES</a:t>
            </a:r>
          </a:p>
          <a:p>
            <a:pPr algn="ctr"/>
            <a:r>
              <a:rPr lang="es-ES" sz="1600" b="1" dirty="0" smtClean="0"/>
              <a:t> </a:t>
            </a:r>
            <a:r>
              <a:rPr lang="es-ES" sz="1600" b="1" dirty="0"/>
              <a:t>Atlas de las regiones del Ecuador </a:t>
            </a:r>
            <a:endParaRPr lang="es-EC" sz="1600" dirty="0"/>
          </a:p>
          <a:p>
            <a:endParaRPr lang="es-EC" sz="1600"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3" y="3924638"/>
            <a:ext cx="3779643" cy="2834732"/>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3961490"/>
            <a:ext cx="3744416" cy="2808312"/>
          </a:xfrm>
          <a:prstGeom prst="rect">
            <a:avLst/>
          </a:prstGeom>
        </p:spPr>
      </p:pic>
      <p:pic>
        <p:nvPicPr>
          <p:cNvPr id="13" name="Imagen 12"/>
          <p:cNvPicPr/>
          <p:nvPr/>
        </p:nvPicPr>
        <p:blipFill>
          <a:blip r:embed="rId5"/>
          <a:srcRect/>
          <a:stretch>
            <a:fillRect/>
          </a:stretch>
        </p:blipFill>
        <p:spPr bwMode="auto">
          <a:xfrm>
            <a:off x="3275857" y="1358771"/>
            <a:ext cx="2520280" cy="2440701"/>
          </a:xfrm>
          <a:prstGeom prst="rect">
            <a:avLst/>
          </a:prstGeom>
          <a:noFill/>
          <a:ln w="9525">
            <a:noFill/>
            <a:miter lim="800000"/>
            <a:headEnd/>
            <a:tailEnd/>
          </a:ln>
        </p:spPr>
      </p:pic>
    </p:spTree>
    <p:extLst>
      <p:ext uri="{BB962C8B-B14F-4D97-AF65-F5344CB8AC3E}">
        <p14:creationId xmlns:p14="http://schemas.microsoft.com/office/powerpoint/2010/main" val="84388398"/>
      </p:ext>
    </p:extLst>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87"/>
            <a:ext cx="9144000" cy="6854653"/>
          </a:xfrm>
          <a:prstGeom prst="rect">
            <a:avLst/>
          </a:prstGeom>
        </p:spPr>
      </p:pic>
      <p:sp>
        <p:nvSpPr>
          <p:cNvPr id="13" name="2 CuadroTexto"/>
          <p:cNvSpPr txBox="1"/>
          <p:nvPr/>
        </p:nvSpPr>
        <p:spPr>
          <a:xfrm>
            <a:off x="301752" y="457200"/>
            <a:ext cx="196599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 sz="2400" b="1" dirty="0"/>
              <a:t>MATERIAL  </a:t>
            </a:r>
            <a:r>
              <a:rPr lang="es-ES" sz="2400" b="1" dirty="0" smtClean="0"/>
              <a:t>5</a:t>
            </a:r>
            <a:endParaRPr lang="es-EC" sz="1600" dirty="0"/>
          </a:p>
        </p:txBody>
      </p:sp>
      <p:sp>
        <p:nvSpPr>
          <p:cNvPr id="14" name="2 CuadroTexto"/>
          <p:cNvSpPr txBox="1"/>
          <p:nvPr/>
        </p:nvSpPr>
        <p:spPr>
          <a:xfrm>
            <a:off x="4067944" y="457200"/>
            <a:ext cx="280831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1600" b="1" dirty="0" smtClean="0"/>
              <a:t> </a:t>
            </a:r>
            <a:r>
              <a:rPr lang="es-ES" sz="1600" b="1" dirty="0"/>
              <a:t>Títeres Especies en peligro</a:t>
            </a:r>
            <a:endParaRPr lang="es-EC" sz="1600" dirty="0"/>
          </a:p>
        </p:txBody>
      </p:sp>
      <p:pic>
        <p:nvPicPr>
          <p:cNvPr id="15" name="Imagen 14"/>
          <p:cNvPicPr/>
          <p:nvPr/>
        </p:nvPicPr>
        <p:blipFill>
          <a:blip r:embed="rId3" cstate="print"/>
          <a:srcRect/>
          <a:stretch>
            <a:fillRect/>
          </a:stretch>
        </p:blipFill>
        <p:spPr bwMode="auto">
          <a:xfrm rot="20906731">
            <a:off x="3232785" y="1455914"/>
            <a:ext cx="2678430" cy="1412240"/>
          </a:xfrm>
          <a:prstGeom prst="rect">
            <a:avLst/>
          </a:prstGeom>
          <a:noFill/>
          <a:ln w="9525">
            <a:noFill/>
            <a:miter lim="800000"/>
            <a:headEnd/>
            <a:tailEnd/>
          </a:ln>
        </p:spPr>
      </p:pic>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827" y="3628232"/>
            <a:ext cx="3516857" cy="2637643"/>
          </a:xfrm>
          <a:prstGeom prst="rect">
            <a:avLst/>
          </a:prstGeom>
        </p:spPr>
      </p:pic>
      <p:pic>
        <p:nvPicPr>
          <p:cNvPr id="19" name="Imagen 18"/>
          <p:cNvPicPr/>
          <p:nvPr/>
        </p:nvPicPr>
        <p:blipFill>
          <a:blip r:embed="rId5"/>
          <a:srcRect/>
          <a:stretch>
            <a:fillRect/>
          </a:stretch>
        </p:blipFill>
        <p:spPr bwMode="auto">
          <a:xfrm>
            <a:off x="827584" y="3628231"/>
            <a:ext cx="3168352" cy="2637643"/>
          </a:xfrm>
          <a:prstGeom prst="rect">
            <a:avLst/>
          </a:prstGeom>
          <a:noFill/>
          <a:ln w="9525">
            <a:noFill/>
            <a:miter lim="800000"/>
            <a:headEnd/>
            <a:tailEnd/>
          </a:ln>
        </p:spPr>
      </p:pic>
    </p:spTree>
    <p:extLst>
      <p:ext uri="{BB962C8B-B14F-4D97-AF65-F5344CB8AC3E}">
        <p14:creationId xmlns:p14="http://schemas.microsoft.com/office/powerpoint/2010/main" val="2851939853"/>
      </p:ext>
    </p:extLst>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108520" y="-99392"/>
            <a:ext cx="9361040" cy="6973612"/>
          </a:xfrm>
          <a:prstGeom prst="rect">
            <a:avLst/>
          </a:prstGeom>
        </p:spPr>
      </p:pic>
    </p:spTree>
    <p:extLst>
      <p:ext uri="{BB962C8B-B14F-4D97-AF65-F5344CB8AC3E}">
        <p14:creationId xmlns:p14="http://schemas.microsoft.com/office/powerpoint/2010/main" val="1715718017"/>
      </p:ext>
    </p:extLst>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3"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9" y="0"/>
            <a:ext cx="9182284" cy="6856580"/>
          </a:xfrm>
          <a:prstGeom prst="rect">
            <a:avLst/>
          </a:prstGeom>
        </p:spPr>
      </p:pic>
      <p:graphicFrame>
        <p:nvGraphicFramePr>
          <p:cNvPr id="4" name="Diagrama 3"/>
          <p:cNvGraphicFramePr/>
          <p:nvPr>
            <p:extLst/>
          </p:nvPr>
        </p:nvGraphicFramePr>
        <p:xfrm>
          <a:off x="0" y="260648"/>
          <a:ext cx="9182284" cy="6595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45464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Documents and Settings\DANIEL\Escritorio\fotos mirella\IMG_6744.JPG"/>
          <p:cNvPicPr/>
          <p:nvPr/>
        </p:nvPicPr>
        <p:blipFill>
          <a:blip r:embed="rId2" cstate="print"/>
          <a:srcRect/>
          <a:stretch>
            <a:fillRect/>
          </a:stretch>
        </p:blipFill>
        <p:spPr bwMode="auto">
          <a:xfrm>
            <a:off x="0" y="1052736"/>
            <a:ext cx="9144000" cy="5805264"/>
          </a:xfrm>
          <a:prstGeom prst="rect">
            <a:avLst/>
          </a:prstGeom>
          <a:noFill/>
          <a:ln w="9525">
            <a:noFill/>
            <a:miter lim="800000"/>
            <a:headEnd/>
            <a:tailEnd/>
          </a:ln>
          <a:effectLst>
            <a:glow rad="127000">
              <a:schemeClr val="accent1">
                <a:alpha val="75000"/>
              </a:schemeClr>
            </a:glow>
            <a:outerShdw blurRad="50800" dist="50800" dir="5400000" algn="ctr" rotWithShape="0">
              <a:srgbClr val="000000">
                <a:alpha val="33000"/>
              </a:srgbClr>
            </a:outerShdw>
          </a:effectLst>
        </p:spPr>
      </p:pic>
      <p:pic>
        <p:nvPicPr>
          <p:cNvPr id="3" name="Imagen 2"/>
          <p:cNvPicPr>
            <a:picLocks noChangeAspect="1"/>
          </p:cNvPicPr>
          <p:nvPr/>
        </p:nvPicPr>
        <p:blipFill>
          <a:blip r:embed="rId3"/>
          <a:stretch>
            <a:fillRect/>
          </a:stretch>
        </p:blipFill>
        <p:spPr>
          <a:xfrm>
            <a:off x="2915816" y="20311"/>
            <a:ext cx="3105150" cy="165735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0966" y="4623736"/>
            <a:ext cx="2979018" cy="2234264"/>
          </a:xfrm>
          <a:prstGeom prst="rect">
            <a:avLst/>
          </a:prstGeom>
        </p:spPr>
      </p:pic>
      <p:sp>
        <p:nvSpPr>
          <p:cNvPr id="5" name="4 CuadroTexto"/>
          <p:cNvSpPr txBox="1"/>
          <p:nvPr/>
        </p:nvSpPr>
        <p:spPr>
          <a:xfrm>
            <a:off x="24800" y="15280"/>
            <a:ext cx="194421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sz="2400" b="1" dirty="0" smtClean="0">
                <a:solidFill>
                  <a:schemeClr val="bg1"/>
                </a:solidFill>
              </a:rPr>
              <a:t>Prognosis</a:t>
            </a:r>
            <a:endParaRPr lang="es-EC" sz="2400" b="1" dirty="0">
              <a:solidFill>
                <a:schemeClr val="bg1"/>
              </a:solidFill>
            </a:endParaRPr>
          </a:p>
        </p:txBody>
      </p:sp>
      <p:sp>
        <p:nvSpPr>
          <p:cNvPr id="6" name="Rectángulo 5"/>
          <p:cNvSpPr/>
          <p:nvPr/>
        </p:nvSpPr>
        <p:spPr>
          <a:xfrm>
            <a:off x="507951" y="1677661"/>
            <a:ext cx="7920880" cy="4401205"/>
          </a:xfrm>
          <a:prstGeom prst="rect">
            <a:avLst/>
          </a:prstGeom>
        </p:spPr>
        <p:txBody>
          <a:bodyPr wrap="square">
            <a:spAutoFit/>
          </a:bodyPr>
          <a:lstStyle/>
          <a:p>
            <a:pPr lvl="0"/>
            <a:r>
              <a:rPr lang="es-ES" sz="2800" dirty="0" smtClean="0">
                <a:solidFill>
                  <a:srgbClr val="FCFEB8"/>
                </a:solidFill>
                <a:latin typeface="Times New Roman" panose="02020603050405020304" pitchFamily="18" charset="0"/>
                <a:ea typeface="Times New Roman" panose="02020603050405020304" pitchFamily="18" charset="0"/>
                <a:cs typeface="Times New Roman" panose="02020603050405020304" pitchFamily="18" charset="0"/>
              </a:rPr>
              <a:t>Al mantenerse está problemática el nombre “Unidad Ecológica” no tendrá razón de ser  ya que sus contenidos curriculares de cuidado ambiental no serán eficaces, pues  no se habrá logrado un aprendizaje significativo que inculque nuevas pautas de comportamiento en los niños, sin  un material lúdico que fortalezca el reto de cuidar y proteger el medio ambiente habremos desaprovechado la oportunidad de influir educativamente sobre niños y adultos a favor de la naturaleza.</a:t>
            </a:r>
            <a:endParaRPr lang="es-EC" sz="2800" dirty="0">
              <a:solidFill>
                <a:srgbClr val="FCFEB8"/>
              </a:solidFill>
            </a:endParaRPr>
          </a:p>
        </p:txBody>
      </p:sp>
    </p:spTree>
    <p:extLst>
      <p:ext uri="{BB962C8B-B14F-4D97-AF65-F5344CB8AC3E}">
        <p14:creationId xmlns:p14="http://schemas.microsoft.com/office/powerpoint/2010/main" val="174996365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71800" y="2420888"/>
            <a:ext cx="3381375" cy="4152900"/>
          </a:xfrm>
          <a:prstGeom prst="rect">
            <a:avLst/>
          </a:prstGeom>
        </p:spPr>
      </p:pic>
      <p:pic>
        <p:nvPicPr>
          <p:cNvPr id="4" name="Imagen 3"/>
          <p:cNvPicPr>
            <a:picLocks noChangeAspect="1"/>
          </p:cNvPicPr>
          <p:nvPr/>
        </p:nvPicPr>
        <p:blipFill>
          <a:blip r:embed="rId3"/>
          <a:stretch>
            <a:fillRect/>
          </a:stretch>
        </p:blipFill>
        <p:spPr>
          <a:xfrm>
            <a:off x="251520" y="1700808"/>
            <a:ext cx="2365703" cy="2304256"/>
          </a:xfrm>
          <a:prstGeom prst="rect">
            <a:avLst/>
          </a:prstGeom>
        </p:spPr>
      </p:pic>
      <p:sp>
        <p:nvSpPr>
          <p:cNvPr id="5" name="4 CuadroTexto"/>
          <p:cNvSpPr txBox="1"/>
          <p:nvPr/>
        </p:nvSpPr>
        <p:spPr>
          <a:xfrm>
            <a:off x="323528" y="476672"/>
            <a:ext cx="511256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sz="2400" b="1" dirty="0" smtClean="0">
                <a:solidFill>
                  <a:schemeClr val="bg1"/>
                </a:solidFill>
              </a:rPr>
              <a:t> Formulación del problema</a:t>
            </a:r>
            <a:endParaRPr lang="es-EC" sz="2400" b="1" dirty="0">
              <a:solidFill>
                <a:schemeClr val="bg1"/>
              </a:solidFill>
            </a:endParaRPr>
          </a:p>
        </p:txBody>
      </p:sp>
    </p:spTree>
    <p:extLst>
      <p:ext uri="{BB962C8B-B14F-4D97-AF65-F5344CB8AC3E}">
        <p14:creationId xmlns:p14="http://schemas.microsoft.com/office/powerpoint/2010/main" val="6603884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nodeType="clickEffect">
                                  <p:stCondLst>
                                    <p:cond delay="0"/>
                                  </p:stCondLst>
                                  <p:childTnLst>
                                    <p:animEffect transition="out" filter="fade">
                                      <p:cBhvr>
                                        <p:cTn id="13" dur="2000"/>
                                        <p:tgtEl>
                                          <p:spTgt spid="4"/>
                                        </p:tgtEl>
                                      </p:cBhvr>
                                    </p:animEffect>
                                    <p:anim calcmode="lin" valueType="num">
                                      <p:cBhvr>
                                        <p:cTn id="14"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4"/>
                                        </p:tgtEl>
                                        <p:attrNameLst>
                                          <p:attrName>ppt_h</p:attrName>
                                        </p:attrNameLst>
                                      </p:cBhvr>
                                      <p:tavLst>
                                        <p:tav tm="0">
                                          <p:val>
                                            <p:strVal val="ppt_h"/>
                                          </p:val>
                                        </p:tav>
                                        <p:tav tm="100000">
                                          <p:val>
                                            <p:strVal val="ppt_h"/>
                                          </p:val>
                                        </p:tav>
                                      </p:tavLst>
                                    </p:anim>
                                    <p:set>
                                      <p:cBhvr>
                                        <p:cTn id="16" dur="1" fill="hold">
                                          <p:stCondLst>
                                            <p:cond delay="1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Scale>
                                      <p:cBhvr>
                                        <p:cTn id="21"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
                                        </p:tgtEl>
                                        <p:attrNameLst>
                                          <p:attrName>ppt_x</p:attrName>
                                          <p:attrName>ppt_y</p:attrName>
                                        </p:attrNameLst>
                                      </p:cBhvr>
                                    </p:animMotion>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CuadroTexto"/>
          <p:cNvSpPr txBox="1"/>
          <p:nvPr/>
        </p:nvSpPr>
        <p:spPr>
          <a:xfrm>
            <a:off x="323528" y="476672"/>
            <a:ext cx="511256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sz="2400" b="1" dirty="0" smtClean="0">
                <a:solidFill>
                  <a:schemeClr val="bg1"/>
                </a:solidFill>
              </a:rPr>
              <a:t> Sistematización del problema</a:t>
            </a:r>
            <a:endParaRPr lang="es-EC" sz="2400" b="1" dirty="0">
              <a:solidFill>
                <a:schemeClr val="bg1"/>
              </a:solidFill>
            </a:endParaRPr>
          </a:p>
        </p:txBody>
      </p:sp>
      <p:sp>
        <p:nvSpPr>
          <p:cNvPr id="9" name="Rectángulo redondeado 8"/>
          <p:cNvSpPr/>
          <p:nvPr/>
        </p:nvSpPr>
        <p:spPr>
          <a:xfrm>
            <a:off x="323528" y="1304764"/>
            <a:ext cx="7128792" cy="108012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s-ES" dirty="0"/>
              <a:t>- ¿De qué recursos didácticos dispone la unidad Educativa Ecológica para fortalecer el cuidado  ambiental en el Centro  Infantil “Gonzalo Rúales Benalcázar”?</a:t>
            </a:r>
            <a:endParaRPr lang="es-EC" dirty="0">
              <a:effectLst/>
            </a:endParaRPr>
          </a:p>
        </p:txBody>
      </p:sp>
      <p:sp>
        <p:nvSpPr>
          <p:cNvPr id="10" name="Rectángulo redondeado 9"/>
          <p:cNvSpPr/>
          <p:nvPr/>
        </p:nvSpPr>
        <p:spPr>
          <a:xfrm>
            <a:off x="294928" y="2735240"/>
            <a:ext cx="7157392" cy="108012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es-ES" dirty="0"/>
              <a:t>- ¿El uso de material didáctico para el desarrollo de destrezas con criterio de desempeño potencializa la adquisición de los aprendizajes ecológicos en los niños de  pre y primer  año de Educación General Básica?</a:t>
            </a:r>
            <a:endParaRPr lang="es-EC" dirty="0"/>
          </a:p>
        </p:txBody>
      </p:sp>
      <p:sp>
        <p:nvSpPr>
          <p:cNvPr id="11" name="Rectángulo redondeado 10"/>
          <p:cNvSpPr/>
          <p:nvPr/>
        </p:nvSpPr>
        <p:spPr>
          <a:xfrm>
            <a:off x="294928" y="4181787"/>
            <a:ext cx="7157392" cy="108012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s-ES" dirty="0"/>
              <a:t>- ¿Qué bloques  serán considerados para la elaboración del material didáctico que se proveerá al educador para que refuerce la enseñanza-aprendizaje del cuidado ambiental?</a:t>
            </a:r>
            <a:endParaRPr lang="es-EC" dirty="0">
              <a:effectLst/>
            </a:endParaRPr>
          </a:p>
        </p:txBody>
      </p:sp>
      <p:sp>
        <p:nvSpPr>
          <p:cNvPr id="12" name="Rectángulo redondeado 11"/>
          <p:cNvSpPr/>
          <p:nvPr/>
        </p:nvSpPr>
        <p:spPr>
          <a:xfrm>
            <a:off x="323528" y="5733256"/>
            <a:ext cx="7128792" cy="64807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es-ES" dirty="0"/>
              <a:t>- ¿Los docentes se encuentran capacitados en manejar material didáctico para el cuidado ambiental?</a:t>
            </a:r>
            <a:endParaRPr lang="es-EC" dirty="0">
              <a:effectLst/>
            </a:endParaRPr>
          </a:p>
        </p:txBody>
      </p:sp>
      <p:pic>
        <p:nvPicPr>
          <p:cNvPr id="13" name="Imagen 12" descr="Resultado de imagen para fondo niños jugando"/>
          <p:cNvPicPr/>
          <p:nvPr/>
        </p:nvPicPr>
        <p:blipFill>
          <a:blip r:embed="rId2"/>
          <a:srcRect/>
          <a:stretch>
            <a:fillRect/>
          </a:stretch>
        </p:blipFill>
        <p:spPr bwMode="auto">
          <a:xfrm>
            <a:off x="7308304" y="960247"/>
            <a:ext cx="1691680" cy="1465755"/>
          </a:xfrm>
          <a:prstGeom prst="rect">
            <a:avLst/>
          </a:prstGeom>
          <a:noFill/>
          <a:ln w="9525">
            <a:noFill/>
            <a:miter lim="800000"/>
            <a:headEnd/>
            <a:tailEnd/>
          </a:ln>
        </p:spPr>
      </p:pic>
      <p:pic>
        <p:nvPicPr>
          <p:cNvPr id="14" name="Imagen 13" descr="Resultado de imagen para fondo niños azul"/>
          <p:cNvPicPr/>
          <p:nvPr/>
        </p:nvPicPr>
        <p:blipFill>
          <a:blip r:embed="rId3"/>
          <a:srcRect/>
          <a:stretch>
            <a:fillRect/>
          </a:stretch>
        </p:blipFill>
        <p:spPr bwMode="auto">
          <a:xfrm>
            <a:off x="7382613" y="2422954"/>
            <a:ext cx="1647627" cy="1575619"/>
          </a:xfrm>
          <a:prstGeom prst="rect">
            <a:avLst/>
          </a:prstGeom>
          <a:noFill/>
          <a:ln w="9525">
            <a:noFill/>
            <a:miter lim="800000"/>
            <a:headEnd/>
            <a:tailEnd/>
          </a:ln>
        </p:spPr>
      </p:pic>
      <p:pic>
        <p:nvPicPr>
          <p:cNvPr id="15" name="Imagen 14"/>
          <p:cNvPicPr>
            <a:picLocks noChangeAspect="1"/>
          </p:cNvPicPr>
          <p:nvPr/>
        </p:nvPicPr>
        <p:blipFill>
          <a:blip r:embed="rId4"/>
          <a:stretch>
            <a:fillRect/>
          </a:stretch>
        </p:blipFill>
        <p:spPr>
          <a:xfrm>
            <a:off x="7452320" y="3998573"/>
            <a:ext cx="1669159" cy="1419676"/>
          </a:xfrm>
          <a:prstGeom prst="rect">
            <a:avLst/>
          </a:prstGeom>
        </p:spPr>
      </p:pic>
      <p:pic>
        <p:nvPicPr>
          <p:cNvPr id="16" name="Picture 2" descr="Resultado de imagen para dibujos animados no se recicla adecuadamen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5382345"/>
            <a:ext cx="1622096" cy="121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8471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904" y="3852088"/>
            <a:ext cx="4673912" cy="3005912"/>
          </a:xfrm>
          <a:prstGeom prst="rect">
            <a:avLst/>
          </a:prstGeom>
        </p:spPr>
      </p:pic>
      <p:sp>
        <p:nvSpPr>
          <p:cNvPr id="3" name="1 CuadroTexto"/>
          <p:cNvSpPr txBox="1"/>
          <p:nvPr/>
        </p:nvSpPr>
        <p:spPr>
          <a:xfrm>
            <a:off x="107504" y="404664"/>
            <a:ext cx="3096344"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b="1" dirty="0" smtClean="0">
                <a:solidFill>
                  <a:srgbClr val="00B0F0"/>
                </a:solidFill>
              </a:rPr>
              <a:t> Objetivo General</a:t>
            </a:r>
          </a:p>
        </p:txBody>
      </p:sp>
      <p:sp>
        <p:nvSpPr>
          <p:cNvPr id="5" name="AutoShape 2" descr="Resultado de imagen para cuidamos la tier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7" name="Imagen 6"/>
          <p:cNvPicPr>
            <a:picLocks noChangeAspect="1"/>
          </p:cNvPicPr>
          <p:nvPr/>
        </p:nvPicPr>
        <p:blipFill>
          <a:blip r:embed="rId3"/>
          <a:stretch>
            <a:fillRect/>
          </a:stretch>
        </p:blipFill>
        <p:spPr>
          <a:xfrm>
            <a:off x="6588224" y="4181484"/>
            <a:ext cx="2265040" cy="2514194"/>
          </a:xfrm>
          <a:prstGeom prst="rect">
            <a:avLst/>
          </a:prstGeom>
        </p:spPr>
      </p:pic>
      <p:pic>
        <p:nvPicPr>
          <p:cNvPr id="9" name="Imagen 8"/>
          <p:cNvPicPr>
            <a:picLocks noChangeAspect="1"/>
          </p:cNvPicPr>
          <p:nvPr/>
        </p:nvPicPr>
        <p:blipFill>
          <a:blip r:embed="rId4"/>
          <a:stretch>
            <a:fillRect/>
          </a:stretch>
        </p:blipFill>
        <p:spPr>
          <a:xfrm>
            <a:off x="163236" y="956492"/>
            <a:ext cx="6402104" cy="2646361"/>
          </a:xfrm>
          <a:prstGeom prst="rect">
            <a:avLst/>
          </a:prstGeom>
        </p:spPr>
      </p:pic>
      <p:pic>
        <p:nvPicPr>
          <p:cNvPr id="10" name="Imagen 9"/>
          <p:cNvPicPr>
            <a:picLocks noChangeAspect="1"/>
          </p:cNvPicPr>
          <p:nvPr/>
        </p:nvPicPr>
        <p:blipFill>
          <a:blip r:embed="rId5"/>
          <a:stretch>
            <a:fillRect/>
          </a:stretch>
        </p:blipFill>
        <p:spPr>
          <a:xfrm>
            <a:off x="6682519" y="934555"/>
            <a:ext cx="2076450" cy="26384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6474010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3"/>
          <a:stretch>
            <a:fillRect/>
          </a:stretch>
        </p:blipFill>
        <p:spPr>
          <a:xfrm>
            <a:off x="5014876" y="3831533"/>
            <a:ext cx="3194296" cy="1528081"/>
          </a:xfrm>
          <a:prstGeom prst="rect">
            <a:avLst/>
          </a:prstGeom>
        </p:spPr>
      </p:pic>
      <p:sp>
        <p:nvSpPr>
          <p:cNvPr id="4" name="3 CuadroTexto"/>
          <p:cNvSpPr txBox="1"/>
          <p:nvPr/>
        </p:nvSpPr>
        <p:spPr>
          <a:xfrm>
            <a:off x="323528" y="179348"/>
            <a:ext cx="4320480"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b="1" dirty="0" smtClean="0">
                <a:solidFill>
                  <a:srgbClr val="00B0F0"/>
                </a:solidFill>
              </a:rPr>
              <a:t> Objetivos Específicos</a:t>
            </a:r>
          </a:p>
        </p:txBody>
      </p:sp>
      <p:graphicFrame>
        <p:nvGraphicFramePr>
          <p:cNvPr id="12" name="11 Diagrama"/>
          <p:cNvGraphicFramePr/>
          <p:nvPr>
            <p:extLst>
              <p:ext uri="{D42A27DB-BD31-4B8C-83A1-F6EECF244321}">
                <p14:modId xmlns:p14="http://schemas.microsoft.com/office/powerpoint/2010/main" val="1588017589"/>
              </p:ext>
            </p:extLst>
          </p:nvPr>
        </p:nvGraphicFramePr>
        <p:xfrm>
          <a:off x="147093" y="1116131"/>
          <a:ext cx="5545172" cy="58323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p:cNvPicPr/>
          <p:nvPr/>
        </p:nvPicPr>
        <p:blipFill>
          <a:blip r:embed="rId9"/>
          <a:srcRect/>
          <a:stretch>
            <a:fillRect/>
          </a:stretch>
        </p:blipFill>
        <p:spPr bwMode="auto">
          <a:xfrm rot="20745282">
            <a:off x="5386111" y="369251"/>
            <a:ext cx="1778868" cy="1883915"/>
          </a:xfrm>
          <a:prstGeom prst="rect">
            <a:avLst/>
          </a:prstGeom>
          <a:noFill/>
          <a:ln w="9525">
            <a:noFill/>
            <a:miter lim="800000"/>
            <a:headEnd/>
            <a:tailEnd/>
          </a:ln>
        </p:spPr>
      </p:pic>
      <p:pic>
        <p:nvPicPr>
          <p:cNvPr id="8" name="Imagen 7"/>
          <p:cNvPicPr>
            <a:picLocks noChangeAspect="1"/>
          </p:cNvPicPr>
          <p:nvPr/>
        </p:nvPicPr>
        <p:blipFill>
          <a:blip r:embed="rId10"/>
          <a:stretch>
            <a:fillRect/>
          </a:stretch>
        </p:blipFill>
        <p:spPr>
          <a:xfrm rot="20966945">
            <a:off x="7022910" y="4714660"/>
            <a:ext cx="1504614" cy="1911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descr="Resultado de imagen para fondo niños jugando"/>
          <p:cNvPicPr/>
          <p:nvPr/>
        </p:nvPicPr>
        <p:blipFill>
          <a:blip r:embed="rId11"/>
          <a:srcRect/>
          <a:stretch>
            <a:fillRect/>
          </a:stretch>
        </p:blipFill>
        <p:spPr bwMode="auto">
          <a:xfrm rot="20321898">
            <a:off x="6694076" y="1766347"/>
            <a:ext cx="2170849" cy="2090622"/>
          </a:xfrm>
          <a:prstGeom prst="rect">
            <a:avLst/>
          </a:prstGeom>
          <a:noFill/>
          <a:ln w="9525">
            <a:noFill/>
            <a:miter lim="800000"/>
            <a:headEnd/>
            <a:tailEnd/>
          </a:ln>
        </p:spPr>
      </p:pic>
      <p:sp>
        <p:nvSpPr>
          <p:cNvPr id="7" name="Rectangle 1"/>
          <p:cNvSpPr>
            <a:spLocks noChangeArrowheads="1"/>
          </p:cNvSpPr>
          <p:nvPr/>
        </p:nvSpPr>
        <p:spPr bwMode="auto">
          <a:xfrm>
            <a:off x="2390775" y="15525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71415843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strVal val="#ppt_w+.3"/>
                                          </p:val>
                                        </p:tav>
                                        <p:tav tm="100000">
                                          <p:val>
                                            <p:strVal val="#ppt_w"/>
                                          </p:val>
                                        </p:tav>
                                      </p:tavLst>
                                    </p:anim>
                                    <p:anim calcmode="lin" valueType="num">
                                      <p:cBhvr>
                                        <p:cTn id="37" dur="1000" fill="hold"/>
                                        <p:tgtEl>
                                          <p:spTgt spid="14"/>
                                        </p:tgtEl>
                                        <p:attrNameLst>
                                          <p:attrName>ppt_h</p:attrName>
                                        </p:attrNameLst>
                                      </p:cBhvr>
                                      <p:tavLst>
                                        <p:tav tm="0">
                                          <p:val>
                                            <p:strVal val="#ppt_h"/>
                                          </p:val>
                                        </p:tav>
                                        <p:tav tm="100000">
                                          <p:val>
                                            <p:strVal val="#ppt_h"/>
                                          </p:val>
                                        </p:tav>
                                      </p:tavLst>
                                    </p:anim>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2" grpId="0">
        <p:bldAsOne/>
      </p:bldGraphic>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2569</TotalTime>
  <Words>2095</Words>
  <Application>Microsoft Office PowerPoint</Application>
  <PresentationFormat>Presentación en pantalla (4:3)</PresentationFormat>
  <Paragraphs>311</Paragraphs>
  <Slides>38</Slides>
  <Notes>3</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38</vt:i4>
      </vt:variant>
    </vt:vector>
  </HeadingPairs>
  <TitlesOfParts>
    <vt:vector size="45" baseType="lpstr">
      <vt:lpstr>Calibri</vt:lpstr>
      <vt:lpstr>Franklin Gothic Book</vt:lpstr>
      <vt:lpstr>Franklin Gothic Medium</vt:lpstr>
      <vt:lpstr>Times New Roman</vt:lpstr>
      <vt:lpstr>Wingdings 2</vt:lpstr>
      <vt:lpstr>Viajes</vt:lpstr>
      <vt:lpstr>Imagen de mapa de bits</vt:lpstr>
      <vt:lpstr>Presentación de PowerPoint</vt:lpstr>
      <vt:lpstr>Presentación de PowerPoint</vt:lpstr>
      <vt:lpstr>CAPITULO I: el problema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CAPITULO II: MARCO teórico </vt:lpstr>
      <vt:lpstr>Presentación de PowerPoint</vt:lpstr>
      <vt:lpstr>Presentación de PowerPoint</vt:lpstr>
      <vt:lpstr>CAPITULO III:  metodología </vt:lpstr>
      <vt:lpstr>CAPITULO IV: Presentación y análisis de resultados </vt:lpstr>
      <vt:lpstr>Presentación de PowerPoint</vt:lpstr>
      <vt:lpstr>Presentación de PowerPoint</vt:lpstr>
      <vt:lpstr>Presentación de PowerPoint</vt:lpstr>
      <vt:lpstr>Presentación de PowerPoint</vt:lpstr>
      <vt:lpstr>Presentación de PowerPoint</vt:lpstr>
      <vt:lpstr>Presentación de PowerPoint</vt:lpstr>
      <vt:lpstr> conclusiones </vt:lpstr>
      <vt:lpstr>Presentación de PowerPoint</vt:lpstr>
      <vt:lpstr>Presentación de PowerPoint</vt:lpstr>
      <vt:lpstr>Presentación de PowerPoint</vt:lpstr>
      <vt:lpstr>Presentación de PowerPoint</vt:lpstr>
      <vt:lpstr>Presentación de PowerPoint</vt:lpstr>
      <vt:lpstr>Presentación de PowerPoint</vt:lpstr>
      <vt:lpstr>La propuesta </vt:lpstr>
      <vt:lpstr>MATERIALES didácticos</vt:lpstr>
      <vt:lpstr>Presentación de PowerPoint</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Administracion</dc:creator>
  <cp:lastModifiedBy>Usuario</cp:lastModifiedBy>
  <cp:revision>162</cp:revision>
  <dcterms:created xsi:type="dcterms:W3CDTF">2015-04-29T21:36:22Z</dcterms:created>
  <dcterms:modified xsi:type="dcterms:W3CDTF">2015-07-15T23:14:22Z</dcterms:modified>
</cp:coreProperties>
</file>