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853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9" r:id="rId10"/>
    <p:sldId id="270" r:id="rId11"/>
    <p:sldId id="271" r:id="rId12"/>
    <p:sldId id="272" r:id="rId13"/>
    <p:sldId id="262" r:id="rId14"/>
    <p:sldId id="263" r:id="rId15"/>
    <p:sldId id="264" r:id="rId16"/>
    <p:sldId id="265" r:id="rId17"/>
    <p:sldId id="26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33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88501-9A67-46FB-8614-C61584DEB68E}" type="doc">
      <dgm:prSet loTypeId="urn:microsoft.com/office/officeart/2005/8/layout/equation2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FC51E26-065B-4C5C-A556-CB4DDF046D4A}">
      <dgm:prSet custT="1"/>
      <dgm:spPr/>
      <dgm:t>
        <a:bodyPr/>
        <a:lstStyle/>
        <a:p>
          <a:pPr rtl="0" eaLnBrk="1" latinLnBrk="0" hangingPunct="1"/>
          <a:r>
            <a:rPr lang="es-ES_tradnl" sz="1800" b="1" dirty="0" smtClean="0">
              <a:latin typeface="Arial" pitchFamily="34" charset="0"/>
              <a:cs typeface="Arial" pitchFamily="34" charset="0"/>
            </a:rPr>
            <a:t>Independiente </a:t>
          </a:r>
          <a:r>
            <a:rPr lang="es-ES_tradnl" sz="1400" b="1" dirty="0" smtClean="0">
              <a:latin typeface="Arial" pitchFamily="34" charset="0"/>
              <a:cs typeface="Arial" pitchFamily="34" charset="0"/>
            </a:rPr>
            <a:t>Salvaguardias implementadas al sector textil</a:t>
          </a:r>
          <a:r>
            <a:rPr lang="es-ES_tradnl" sz="1100" dirty="0" smtClean="0"/>
            <a:t>.</a:t>
          </a:r>
          <a:endParaRPr lang="es-EC" sz="1800" b="1" dirty="0">
            <a:latin typeface="Arial" pitchFamily="34" charset="0"/>
            <a:cs typeface="Arial" pitchFamily="34" charset="0"/>
          </a:endParaRPr>
        </a:p>
      </dgm:t>
    </dgm:pt>
    <dgm:pt modelId="{890BF943-E428-449D-82C4-8E21C443DE1E}" type="parTrans" cxnId="{2132AD4C-3DE2-4B87-BA08-5A7C6EB734B9}">
      <dgm:prSet/>
      <dgm:spPr/>
      <dgm:t>
        <a:bodyPr/>
        <a:lstStyle/>
        <a:p>
          <a:endParaRPr lang="es-ES"/>
        </a:p>
      </dgm:t>
    </dgm:pt>
    <dgm:pt modelId="{67801B1A-AF33-4B76-8EB1-38B3D2191E5B}" type="sibTrans" cxnId="{2132AD4C-3DE2-4B87-BA08-5A7C6EB734B9}">
      <dgm:prSet/>
      <dgm:spPr/>
      <dgm:t>
        <a:bodyPr/>
        <a:lstStyle/>
        <a:p>
          <a:endParaRPr lang="es-ES"/>
        </a:p>
      </dgm:t>
    </dgm:pt>
    <dgm:pt modelId="{536B2113-C330-4D6D-B407-D9404931FDB3}">
      <dgm:prSet custT="1"/>
      <dgm:spPr/>
      <dgm:t>
        <a:bodyPr/>
        <a:lstStyle/>
        <a:p>
          <a:pPr rtl="0" eaLnBrk="1" latinLnBrk="0" hangingPunct="1"/>
          <a:r>
            <a:rPr lang="es-ES_tradnl" sz="1600" b="1" dirty="0" smtClean="0">
              <a:latin typeface="Arial" pitchFamily="34" charset="0"/>
              <a:cs typeface="Arial" pitchFamily="34" charset="0"/>
            </a:rPr>
            <a:t>Dependiente</a:t>
          </a:r>
        </a:p>
        <a:p>
          <a:pPr rtl="0" eaLnBrk="1" latinLnBrk="0" hangingPunct="1"/>
          <a:r>
            <a:rPr lang="es-ES_tradnl" sz="1400" b="1" dirty="0" smtClean="0">
              <a:latin typeface="Arial" pitchFamily="34" charset="0"/>
              <a:cs typeface="Arial" pitchFamily="34" charset="0"/>
            </a:rPr>
            <a:t>Impacto económico de la balanza comercial con Colombia y Perú</a:t>
          </a:r>
          <a:r>
            <a:rPr lang="es-ES_tradnl" sz="1600" dirty="0" smtClean="0"/>
            <a:t>.</a:t>
          </a:r>
          <a:endParaRPr lang="es-EC" sz="1600" b="1" dirty="0">
            <a:latin typeface="Arial" pitchFamily="34" charset="0"/>
            <a:cs typeface="Arial" pitchFamily="34" charset="0"/>
          </a:endParaRPr>
        </a:p>
      </dgm:t>
    </dgm:pt>
    <dgm:pt modelId="{C4F51A33-E51B-49AB-ABE8-71CD9D0A2710}" type="parTrans" cxnId="{77F1C7FF-D3C0-49A5-92BF-CBF06B5CD54A}">
      <dgm:prSet/>
      <dgm:spPr/>
      <dgm:t>
        <a:bodyPr/>
        <a:lstStyle/>
        <a:p>
          <a:endParaRPr lang="es-ES"/>
        </a:p>
      </dgm:t>
    </dgm:pt>
    <dgm:pt modelId="{13FE87AF-6956-45A5-9181-056F0CEEAD1D}" type="sibTrans" cxnId="{77F1C7FF-D3C0-49A5-92BF-CBF06B5CD54A}">
      <dgm:prSet/>
      <dgm:spPr/>
      <dgm:t>
        <a:bodyPr/>
        <a:lstStyle/>
        <a:p>
          <a:endParaRPr lang="es-ES"/>
        </a:p>
      </dgm:t>
    </dgm:pt>
    <dgm:pt modelId="{8A5EF63B-B601-422D-AEF2-FEA2E87C8D74}" type="pres">
      <dgm:prSet presAssocID="{CE288501-9A67-46FB-8614-C61584DEB6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491111B-AF01-433D-8C77-486580198E4C}" type="pres">
      <dgm:prSet presAssocID="{CE288501-9A67-46FB-8614-C61584DEB68E}" presName="vNodes" presStyleCnt="0"/>
      <dgm:spPr/>
      <dgm:t>
        <a:bodyPr/>
        <a:lstStyle/>
        <a:p>
          <a:endParaRPr lang="es-EC"/>
        </a:p>
      </dgm:t>
    </dgm:pt>
    <dgm:pt modelId="{1E26EFC5-C103-4F22-9CD8-2FDB892298E4}" type="pres">
      <dgm:prSet presAssocID="{AFC51E26-065B-4C5C-A556-CB4DDF046D4A}" presName="node" presStyleLbl="node1" presStyleIdx="0" presStyleCnt="2" custScaleX="149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64CFA0-9014-4BDD-9B99-20AB23F86A6D}" type="pres">
      <dgm:prSet presAssocID="{CE288501-9A67-46FB-8614-C61584DEB68E}" presName="sibTransLast" presStyleLbl="sibTrans2D1" presStyleIdx="0" presStyleCnt="1"/>
      <dgm:spPr/>
      <dgm:t>
        <a:bodyPr/>
        <a:lstStyle/>
        <a:p>
          <a:endParaRPr lang="es-EC"/>
        </a:p>
      </dgm:t>
    </dgm:pt>
    <dgm:pt modelId="{DDD1AB37-7DC9-405C-9757-8B49C2A29483}" type="pres">
      <dgm:prSet presAssocID="{CE288501-9A67-46FB-8614-C61584DEB68E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0C396BD6-594A-46F6-94CC-6BB0B885CE2F}" type="pres">
      <dgm:prSet presAssocID="{CE288501-9A67-46FB-8614-C61584DEB68E}" presName="lastNode" presStyleLbl="node1" presStyleIdx="1" presStyleCnt="2" custScaleX="150700" custLinFactX="12126" custLinFactNeighborX="100000" custLinFactNeighborY="6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05C01E-7327-441E-8CB5-DC9C0BC6B05B}" type="presOf" srcId="{AFC51E26-065B-4C5C-A556-CB4DDF046D4A}" destId="{1E26EFC5-C103-4F22-9CD8-2FDB892298E4}" srcOrd="0" destOrd="0" presId="urn:microsoft.com/office/officeart/2005/8/layout/equation2"/>
    <dgm:cxn modelId="{77F1C7FF-D3C0-49A5-92BF-CBF06B5CD54A}" srcId="{CE288501-9A67-46FB-8614-C61584DEB68E}" destId="{536B2113-C330-4D6D-B407-D9404931FDB3}" srcOrd="1" destOrd="0" parTransId="{C4F51A33-E51B-49AB-ABE8-71CD9D0A2710}" sibTransId="{13FE87AF-6956-45A5-9181-056F0CEEAD1D}"/>
    <dgm:cxn modelId="{5461DEB8-DFE0-4C81-A183-8AAA22427941}" type="presOf" srcId="{CE288501-9A67-46FB-8614-C61584DEB68E}" destId="{8A5EF63B-B601-422D-AEF2-FEA2E87C8D74}" srcOrd="0" destOrd="0" presId="urn:microsoft.com/office/officeart/2005/8/layout/equation2"/>
    <dgm:cxn modelId="{C8637CFE-2408-47D9-8F09-B4E78DE492B6}" type="presOf" srcId="{536B2113-C330-4D6D-B407-D9404931FDB3}" destId="{0C396BD6-594A-46F6-94CC-6BB0B885CE2F}" srcOrd="0" destOrd="0" presId="urn:microsoft.com/office/officeart/2005/8/layout/equation2"/>
    <dgm:cxn modelId="{2132AD4C-3DE2-4B87-BA08-5A7C6EB734B9}" srcId="{CE288501-9A67-46FB-8614-C61584DEB68E}" destId="{AFC51E26-065B-4C5C-A556-CB4DDF046D4A}" srcOrd="0" destOrd="0" parTransId="{890BF943-E428-449D-82C4-8E21C443DE1E}" sibTransId="{67801B1A-AF33-4B76-8EB1-38B3D2191E5B}"/>
    <dgm:cxn modelId="{D51DFA3B-A551-4980-9AD6-21C1D98C0DE3}" type="presOf" srcId="{67801B1A-AF33-4B76-8EB1-38B3D2191E5B}" destId="{DDD1AB37-7DC9-405C-9757-8B49C2A29483}" srcOrd="1" destOrd="0" presId="urn:microsoft.com/office/officeart/2005/8/layout/equation2"/>
    <dgm:cxn modelId="{26B80603-405B-4FD3-B6D2-F894B6D278DD}" type="presOf" srcId="{67801B1A-AF33-4B76-8EB1-38B3D2191E5B}" destId="{FE64CFA0-9014-4BDD-9B99-20AB23F86A6D}" srcOrd="0" destOrd="0" presId="urn:microsoft.com/office/officeart/2005/8/layout/equation2"/>
    <dgm:cxn modelId="{C8BE2719-CB34-4301-892F-033F664660E9}" type="presParOf" srcId="{8A5EF63B-B601-422D-AEF2-FEA2E87C8D74}" destId="{D491111B-AF01-433D-8C77-486580198E4C}" srcOrd="0" destOrd="0" presId="urn:microsoft.com/office/officeart/2005/8/layout/equation2"/>
    <dgm:cxn modelId="{901FEA1D-BF55-454B-81BA-E52AC84224C8}" type="presParOf" srcId="{D491111B-AF01-433D-8C77-486580198E4C}" destId="{1E26EFC5-C103-4F22-9CD8-2FDB892298E4}" srcOrd="0" destOrd="0" presId="urn:microsoft.com/office/officeart/2005/8/layout/equation2"/>
    <dgm:cxn modelId="{643359DA-C851-448D-9524-698B0FE54306}" type="presParOf" srcId="{8A5EF63B-B601-422D-AEF2-FEA2E87C8D74}" destId="{FE64CFA0-9014-4BDD-9B99-20AB23F86A6D}" srcOrd="1" destOrd="0" presId="urn:microsoft.com/office/officeart/2005/8/layout/equation2"/>
    <dgm:cxn modelId="{C7386CF1-8063-496A-9F99-B156C8EAEC64}" type="presParOf" srcId="{FE64CFA0-9014-4BDD-9B99-20AB23F86A6D}" destId="{DDD1AB37-7DC9-405C-9757-8B49C2A29483}" srcOrd="0" destOrd="0" presId="urn:microsoft.com/office/officeart/2005/8/layout/equation2"/>
    <dgm:cxn modelId="{2726C41B-D577-4340-9C31-CE7C82B663BD}" type="presParOf" srcId="{8A5EF63B-B601-422D-AEF2-FEA2E87C8D74}" destId="{0C396BD6-594A-46F6-94CC-6BB0B885CE2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44E236-2113-4108-BBFA-DC2AFF4EFCFD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D6EDEDE-CB74-44C7-8A58-3FC0804587F1}">
      <dgm:prSet custT="1"/>
      <dgm:spPr/>
      <dgm:t>
        <a:bodyPr/>
        <a:lstStyle/>
        <a:p>
          <a:pPr algn="ctr" rtl="0" eaLnBrk="1" latinLnBrk="0" hangingPunct="1"/>
          <a:r>
            <a:rPr lang="es-ES_tradnl" sz="1800" b="1" dirty="0" smtClean="0">
              <a:latin typeface="Arial" pitchFamily="34" charset="0"/>
              <a:cs typeface="Arial" pitchFamily="34" charset="0"/>
            </a:rPr>
            <a:t>Tipos de Investigación</a:t>
          </a:r>
        </a:p>
        <a:p>
          <a:pPr algn="l" rtl="0" eaLnBrk="1" latinLnBrk="0" hangingPunct="1"/>
          <a:r>
            <a:rPr lang="es-EC" sz="1800" dirty="0" smtClean="0">
              <a:latin typeface="Arial" pitchFamily="34" charset="0"/>
              <a:cs typeface="Arial" pitchFamily="34" charset="0"/>
            </a:rPr>
            <a:t>Investigación Histórica</a:t>
          </a:r>
        </a:p>
        <a:p>
          <a:pPr algn="l" rtl="0" eaLnBrk="1" latinLnBrk="0" hangingPunct="1"/>
          <a:r>
            <a:rPr lang="es-EC" sz="1800" dirty="0" smtClean="0">
              <a:latin typeface="Arial" pitchFamily="34" charset="0"/>
              <a:cs typeface="Arial" pitchFamily="34" charset="0"/>
            </a:rPr>
            <a:t>Investigación Documental</a:t>
          </a:r>
        </a:p>
        <a:p>
          <a:pPr algn="l" rtl="0" eaLnBrk="1" latinLnBrk="0" hangingPunct="1"/>
          <a:r>
            <a:rPr lang="es-EC" sz="1800" dirty="0" smtClean="0">
              <a:latin typeface="Arial" pitchFamily="34" charset="0"/>
              <a:cs typeface="Arial" pitchFamily="34" charset="0"/>
            </a:rPr>
            <a:t>Investigación Descriptiva</a:t>
          </a:r>
        </a:p>
        <a:p>
          <a:pPr algn="l" rtl="0" eaLnBrk="1" latinLnBrk="0" hangingPunct="1"/>
          <a:r>
            <a:rPr lang="es-EC" sz="1800" dirty="0" smtClean="0">
              <a:latin typeface="Arial" pitchFamily="34" charset="0"/>
              <a:cs typeface="Arial" pitchFamily="34" charset="0"/>
            </a:rPr>
            <a:t>Investigación Explicativa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FB8E2500-F166-4513-B995-6E153A1D196D}" type="parTrans" cxnId="{8956F80A-4262-43BF-BF18-575098EC8E68}">
      <dgm:prSet/>
      <dgm:spPr/>
      <dgm:t>
        <a:bodyPr/>
        <a:lstStyle/>
        <a:p>
          <a:endParaRPr lang="es-ES"/>
        </a:p>
      </dgm:t>
    </dgm:pt>
    <dgm:pt modelId="{897872D3-03BE-4014-A0A4-5DD4C24A1BC4}" type="sibTrans" cxnId="{8956F80A-4262-43BF-BF18-575098EC8E68}">
      <dgm:prSet/>
      <dgm:spPr/>
      <dgm:t>
        <a:bodyPr/>
        <a:lstStyle/>
        <a:p>
          <a:endParaRPr lang="es-ES"/>
        </a:p>
      </dgm:t>
    </dgm:pt>
    <dgm:pt modelId="{C4CD08E7-E6E0-4481-94ED-5D4D8C19EBE5}">
      <dgm:prSet custT="1"/>
      <dgm:spPr/>
      <dgm:t>
        <a:bodyPr/>
        <a:lstStyle/>
        <a:p>
          <a:pPr algn="ctr" rtl="0" eaLnBrk="1" latinLnBrk="0" hangingPunct="1"/>
          <a:r>
            <a:rPr lang="es-ES_tradnl" sz="1800" b="1" dirty="0" smtClean="0">
              <a:latin typeface="Arial" pitchFamily="34" charset="0"/>
              <a:cs typeface="Arial" pitchFamily="34" charset="0"/>
            </a:rPr>
            <a:t>Metodología de la Investigación </a:t>
          </a:r>
        </a:p>
        <a:p>
          <a:pPr algn="l" rtl="0" eaLnBrk="1" latinLnBrk="0" hangingPunct="1"/>
          <a:r>
            <a:rPr lang="es-EC" sz="1800" dirty="0" smtClean="0">
              <a:latin typeface="Arial" pitchFamily="34" charset="0"/>
              <a:cs typeface="Arial" pitchFamily="34" charset="0"/>
            </a:rPr>
            <a:t>Métodos Teóricos</a:t>
          </a:r>
        </a:p>
        <a:p>
          <a:pPr algn="l" rtl="0" eaLnBrk="1" latinLnBrk="0" hangingPunct="1"/>
          <a:r>
            <a:rPr lang="es-EC" sz="1800" dirty="0" smtClean="0">
              <a:latin typeface="Arial" pitchFamily="34" charset="0"/>
              <a:cs typeface="Arial" pitchFamily="34" charset="0"/>
            </a:rPr>
            <a:t>Método Inductivo - Deductivo</a:t>
          </a:r>
        </a:p>
        <a:p>
          <a:pPr algn="l" rtl="0" eaLnBrk="1" latinLnBrk="0" hangingPunct="1"/>
          <a:r>
            <a:rPr lang="es-EC" sz="1800" dirty="0" smtClean="0">
              <a:latin typeface="Arial" pitchFamily="34" charset="0"/>
              <a:cs typeface="Arial" pitchFamily="34" charset="0"/>
            </a:rPr>
            <a:t>Método Analítico - Sintético</a:t>
          </a:r>
        </a:p>
        <a:p>
          <a:pPr algn="l" rtl="0" eaLnBrk="1" latinLnBrk="0" hangingPunct="1"/>
          <a:r>
            <a:rPr lang="es-EC" sz="1800" dirty="0" smtClean="0">
              <a:latin typeface="Arial" pitchFamily="34" charset="0"/>
              <a:cs typeface="Arial" pitchFamily="34" charset="0"/>
            </a:rPr>
            <a:t>Métodos Empíricos 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72896B93-8459-4A92-82B5-98AF6FA5449F}" type="parTrans" cxnId="{BBFA27AB-F427-4D7D-990B-CB336FD01221}">
      <dgm:prSet/>
      <dgm:spPr/>
      <dgm:t>
        <a:bodyPr/>
        <a:lstStyle/>
        <a:p>
          <a:endParaRPr lang="es-ES"/>
        </a:p>
      </dgm:t>
    </dgm:pt>
    <dgm:pt modelId="{B97C242A-8C88-4510-952A-595F65EA7D52}" type="sibTrans" cxnId="{BBFA27AB-F427-4D7D-990B-CB336FD01221}">
      <dgm:prSet/>
      <dgm:spPr/>
      <dgm:t>
        <a:bodyPr/>
        <a:lstStyle/>
        <a:p>
          <a:endParaRPr lang="es-ES"/>
        </a:p>
      </dgm:t>
    </dgm:pt>
    <dgm:pt modelId="{961B0C50-EEB0-48F8-9FE5-F7F3038E93F0}" type="pres">
      <dgm:prSet presAssocID="{1544E236-2113-4108-BBFA-DC2AFF4EFC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42D5EDC-EE1A-455D-B921-F6B5DD486860}" type="pres">
      <dgm:prSet presAssocID="{2D6EDEDE-CB74-44C7-8A58-3FC0804587F1}" presName="node" presStyleLbl="node1" presStyleIdx="0" presStyleCnt="2" custLinFactNeighborX="-117" custLinFactNeighborY="223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089027-990A-415A-9549-A3254B4A00AF}" type="pres">
      <dgm:prSet presAssocID="{897872D3-03BE-4014-A0A4-5DD4C24A1BC4}" presName="sibTrans" presStyleLbl="sibTrans2D1" presStyleIdx="0" presStyleCnt="1"/>
      <dgm:spPr/>
      <dgm:t>
        <a:bodyPr/>
        <a:lstStyle/>
        <a:p>
          <a:endParaRPr lang="es-EC"/>
        </a:p>
      </dgm:t>
    </dgm:pt>
    <dgm:pt modelId="{4D2F2399-7FCE-4CAB-805A-2061390EF19C}" type="pres">
      <dgm:prSet presAssocID="{897872D3-03BE-4014-A0A4-5DD4C24A1BC4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14DCAAB9-CA7A-4352-BF16-751271592B3C}" type="pres">
      <dgm:prSet presAssocID="{C4CD08E7-E6E0-4481-94ED-5D4D8C19EBE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4039979-CDB9-4296-B64B-754379C85E10}" type="presOf" srcId="{C4CD08E7-E6E0-4481-94ED-5D4D8C19EBE5}" destId="{14DCAAB9-CA7A-4352-BF16-751271592B3C}" srcOrd="0" destOrd="0" presId="urn:microsoft.com/office/officeart/2005/8/layout/process1"/>
    <dgm:cxn modelId="{8956F80A-4262-43BF-BF18-575098EC8E68}" srcId="{1544E236-2113-4108-BBFA-DC2AFF4EFCFD}" destId="{2D6EDEDE-CB74-44C7-8A58-3FC0804587F1}" srcOrd="0" destOrd="0" parTransId="{FB8E2500-F166-4513-B995-6E153A1D196D}" sibTransId="{897872D3-03BE-4014-A0A4-5DD4C24A1BC4}"/>
    <dgm:cxn modelId="{0FF16B38-44C8-48CD-BB1A-9F56AB980319}" type="presOf" srcId="{1544E236-2113-4108-BBFA-DC2AFF4EFCFD}" destId="{961B0C50-EEB0-48F8-9FE5-F7F3038E93F0}" srcOrd="0" destOrd="0" presId="urn:microsoft.com/office/officeart/2005/8/layout/process1"/>
    <dgm:cxn modelId="{9F6C0683-A8F9-462D-AFC5-6F0BFA89A4DB}" type="presOf" srcId="{2D6EDEDE-CB74-44C7-8A58-3FC0804587F1}" destId="{F42D5EDC-EE1A-455D-B921-F6B5DD486860}" srcOrd="0" destOrd="0" presId="urn:microsoft.com/office/officeart/2005/8/layout/process1"/>
    <dgm:cxn modelId="{D34E2915-86B7-42CD-BF7D-D6F8DD55FD14}" type="presOf" srcId="{897872D3-03BE-4014-A0A4-5DD4C24A1BC4}" destId="{4D2F2399-7FCE-4CAB-805A-2061390EF19C}" srcOrd="1" destOrd="0" presId="urn:microsoft.com/office/officeart/2005/8/layout/process1"/>
    <dgm:cxn modelId="{06B2718F-36AE-4C49-9958-981D64C51D84}" type="presOf" srcId="{897872D3-03BE-4014-A0A4-5DD4C24A1BC4}" destId="{E1089027-990A-415A-9549-A3254B4A00AF}" srcOrd="0" destOrd="0" presId="urn:microsoft.com/office/officeart/2005/8/layout/process1"/>
    <dgm:cxn modelId="{BBFA27AB-F427-4D7D-990B-CB336FD01221}" srcId="{1544E236-2113-4108-BBFA-DC2AFF4EFCFD}" destId="{C4CD08E7-E6E0-4481-94ED-5D4D8C19EBE5}" srcOrd="1" destOrd="0" parTransId="{72896B93-8459-4A92-82B5-98AF6FA5449F}" sibTransId="{B97C242A-8C88-4510-952A-595F65EA7D52}"/>
    <dgm:cxn modelId="{FAFC8952-FBEC-4C7A-9F38-88CC4F9F681E}" type="presParOf" srcId="{961B0C50-EEB0-48F8-9FE5-F7F3038E93F0}" destId="{F42D5EDC-EE1A-455D-B921-F6B5DD486860}" srcOrd="0" destOrd="0" presId="urn:microsoft.com/office/officeart/2005/8/layout/process1"/>
    <dgm:cxn modelId="{019E07BC-8A58-483A-A57D-11456E474B0B}" type="presParOf" srcId="{961B0C50-EEB0-48F8-9FE5-F7F3038E93F0}" destId="{E1089027-990A-415A-9549-A3254B4A00AF}" srcOrd="1" destOrd="0" presId="urn:microsoft.com/office/officeart/2005/8/layout/process1"/>
    <dgm:cxn modelId="{50CABFFE-6461-47C7-934D-9655C50D9E04}" type="presParOf" srcId="{E1089027-990A-415A-9549-A3254B4A00AF}" destId="{4D2F2399-7FCE-4CAB-805A-2061390EF19C}" srcOrd="0" destOrd="0" presId="urn:microsoft.com/office/officeart/2005/8/layout/process1"/>
    <dgm:cxn modelId="{B099418F-8FC7-4F68-A0E4-3720053F71A7}" type="presParOf" srcId="{961B0C50-EEB0-48F8-9FE5-F7F3038E93F0}" destId="{14DCAAB9-CA7A-4352-BF16-751271592B3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94F15-7CC1-4488-8F34-3915F804EBF3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1560E3A4-3485-4786-BB96-E85A66BE7D47}">
      <dgm:prSet custT="1"/>
      <dgm:spPr/>
      <dgm:t>
        <a:bodyPr/>
        <a:lstStyle/>
        <a:p>
          <a:pPr rtl="0" eaLnBrk="1" latinLnBrk="0" hangingPunct="1">
            <a:lnSpc>
              <a:spcPct val="100000"/>
            </a:lnSpc>
          </a:pPr>
          <a:r>
            <a:rPr lang="es-ES_tradnl" sz="1800" dirty="0" smtClean="0">
              <a:latin typeface="Arial" pitchFamily="34" charset="0"/>
              <a:cs typeface="Arial" pitchFamily="34" charset="0"/>
            </a:rPr>
            <a:t>H1</a:t>
          </a:r>
        </a:p>
        <a:p>
          <a:pPr rtl="0" eaLnBrk="1" latinLnBrk="0" hangingPunct="1">
            <a:lnSpc>
              <a:spcPct val="100000"/>
            </a:lnSpc>
          </a:pPr>
          <a:r>
            <a:rPr lang="es-ES_tradnl" sz="1800" dirty="0" smtClean="0">
              <a:latin typeface="Arial" pitchFamily="34" charset="0"/>
              <a:cs typeface="Arial" pitchFamily="34" charset="0"/>
            </a:rPr>
            <a:t>El impacto económico en la Balanza Comercial correspondiente al sector textil de ecuador por la implementación de las salvaguardias con los países de Colombia y Perú en el primer semestre del año 2015 fue positivo para el Ecuador.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D44172BC-9FDE-48D2-9B55-BFB08ADCA1F6}" type="parTrans" cxnId="{A862B86E-201F-44D5-BA81-CAB1799B28E0}">
      <dgm:prSet/>
      <dgm:spPr/>
      <dgm:t>
        <a:bodyPr/>
        <a:lstStyle/>
        <a:p>
          <a:pPr>
            <a:lnSpc>
              <a:spcPct val="100000"/>
            </a:lnSpc>
          </a:pPr>
          <a:endParaRPr lang="es-E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6B58995-CB37-497E-96D4-7EE8A5FCD754}" type="sibTrans" cxnId="{A862B86E-201F-44D5-BA81-CAB1799B28E0}">
      <dgm:prSet/>
      <dgm:spPr/>
      <dgm:t>
        <a:bodyPr/>
        <a:lstStyle/>
        <a:p>
          <a:pPr>
            <a:lnSpc>
              <a:spcPct val="100000"/>
            </a:lnSpc>
          </a:pPr>
          <a:endParaRPr lang="es-E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8B45C59-FB2A-44A7-9AAE-3A9F14C20385}" type="pres">
      <dgm:prSet presAssocID="{0D694F15-7CC1-4488-8F34-3915F804EB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C9D413-2C06-4A7D-9D87-F5BF93084C64}" type="pres">
      <dgm:prSet presAssocID="{1560E3A4-3485-4786-BB96-E85A66BE7D47}" presName="parentText" presStyleLbl="node1" presStyleIdx="0" presStyleCnt="1" custLinFactNeighborX="350" custLinFactNeighborY="1308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33A584-25E7-44E7-A386-5B8098104183}" type="presOf" srcId="{1560E3A4-3485-4786-BB96-E85A66BE7D47}" destId="{DBC9D413-2C06-4A7D-9D87-F5BF93084C64}" srcOrd="0" destOrd="0" presId="urn:microsoft.com/office/officeart/2005/8/layout/vList2"/>
    <dgm:cxn modelId="{9C734FFD-3A8C-40C2-9CBB-E8ECB5DEFE98}" type="presOf" srcId="{0D694F15-7CC1-4488-8F34-3915F804EBF3}" destId="{88B45C59-FB2A-44A7-9AAE-3A9F14C20385}" srcOrd="0" destOrd="0" presId="urn:microsoft.com/office/officeart/2005/8/layout/vList2"/>
    <dgm:cxn modelId="{A862B86E-201F-44D5-BA81-CAB1799B28E0}" srcId="{0D694F15-7CC1-4488-8F34-3915F804EBF3}" destId="{1560E3A4-3485-4786-BB96-E85A66BE7D47}" srcOrd="0" destOrd="0" parTransId="{D44172BC-9FDE-48D2-9B55-BFB08ADCA1F6}" sibTransId="{D6B58995-CB37-497E-96D4-7EE8A5FCD754}"/>
    <dgm:cxn modelId="{7ABE7190-5F1F-46D4-A7AD-20F8EA336F55}" type="presParOf" srcId="{88B45C59-FB2A-44A7-9AAE-3A9F14C20385}" destId="{DBC9D413-2C06-4A7D-9D87-F5BF93084C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6EFC5-C103-4F22-9CD8-2FDB892298E4}">
      <dsp:nvSpPr>
        <dsp:cNvPr id="0" name=""/>
        <dsp:cNvSpPr/>
      </dsp:nvSpPr>
      <dsp:spPr>
        <a:xfrm>
          <a:off x="1792" y="581763"/>
          <a:ext cx="2861744" cy="192007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Arial" pitchFamily="34" charset="0"/>
              <a:cs typeface="Arial" pitchFamily="34" charset="0"/>
            </a:rPr>
            <a:t>Independiente </a:t>
          </a:r>
          <a:r>
            <a:rPr lang="es-ES_tradnl" sz="1400" b="1" kern="1200" dirty="0" smtClean="0">
              <a:latin typeface="Arial" pitchFamily="34" charset="0"/>
              <a:cs typeface="Arial" pitchFamily="34" charset="0"/>
            </a:rPr>
            <a:t>Salvaguardias implementadas al sector textil</a:t>
          </a:r>
          <a:r>
            <a:rPr lang="es-ES_tradnl" sz="1100" kern="1200" dirty="0" smtClean="0"/>
            <a:t>.</a:t>
          </a:r>
          <a:endParaRPr lang="es-EC" sz="1800" b="1" kern="1200" dirty="0">
            <a:latin typeface="Arial" pitchFamily="34" charset="0"/>
            <a:cs typeface="Arial" pitchFamily="34" charset="0"/>
          </a:endParaRPr>
        </a:p>
      </dsp:txBody>
      <dsp:txXfrm>
        <a:off x="420885" y="862952"/>
        <a:ext cx="2023558" cy="1357701"/>
      </dsp:txXfrm>
    </dsp:sp>
    <dsp:sp modelId="{FE64CFA0-9014-4BDD-9B99-20AB23F86A6D}">
      <dsp:nvSpPr>
        <dsp:cNvPr id="0" name=""/>
        <dsp:cNvSpPr/>
      </dsp:nvSpPr>
      <dsp:spPr>
        <a:xfrm rot="10806">
          <a:off x="3151987" y="1191033"/>
          <a:ext cx="611555" cy="7142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700" kern="1200"/>
        </a:p>
      </dsp:txBody>
      <dsp:txXfrm>
        <a:off x="3151987" y="1333599"/>
        <a:ext cx="428089" cy="428561"/>
      </dsp:txXfrm>
    </dsp:sp>
    <dsp:sp modelId="{0C396BD6-594A-46F6-94CC-6BB0B885CE2F}">
      <dsp:nvSpPr>
        <dsp:cNvPr id="0" name=""/>
        <dsp:cNvSpPr/>
      </dsp:nvSpPr>
      <dsp:spPr>
        <a:xfrm>
          <a:off x="4017376" y="594435"/>
          <a:ext cx="2893560" cy="1920079"/>
        </a:xfrm>
        <a:prstGeom prst="ellipse">
          <a:avLst/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tint val="50000"/>
                <a:satMod val="300000"/>
              </a:schemeClr>
            </a:gs>
            <a:gs pos="35000">
              <a:schemeClr val="accent5">
                <a:hueOff val="7034478"/>
                <a:satOff val="-56698"/>
                <a:lumOff val="16079"/>
                <a:alphaOff val="0"/>
                <a:tint val="37000"/>
                <a:satMod val="30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latin typeface="Arial" pitchFamily="34" charset="0"/>
              <a:cs typeface="Arial" pitchFamily="34" charset="0"/>
            </a:rPr>
            <a:t>Dependiente</a:t>
          </a:r>
        </a:p>
        <a:p>
          <a:pPr lvl="0" algn="ctr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latin typeface="Arial" pitchFamily="34" charset="0"/>
              <a:cs typeface="Arial" pitchFamily="34" charset="0"/>
            </a:rPr>
            <a:t>Impacto económico de la balanza comercial con Colombia y Perú</a:t>
          </a:r>
          <a:r>
            <a:rPr lang="es-ES_tradnl" sz="1600" kern="1200" dirty="0" smtClean="0"/>
            <a:t>.</a:t>
          </a:r>
          <a:endParaRPr lang="es-EC" sz="1600" b="1" kern="1200" dirty="0">
            <a:latin typeface="Arial" pitchFamily="34" charset="0"/>
            <a:cs typeface="Arial" pitchFamily="34" charset="0"/>
          </a:endParaRPr>
        </a:p>
      </dsp:txBody>
      <dsp:txXfrm>
        <a:off x="4441128" y="875624"/>
        <a:ext cx="2046056" cy="1357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D5EDC-EE1A-455D-B921-F6B5DD486860}">
      <dsp:nvSpPr>
        <dsp:cNvPr id="0" name=""/>
        <dsp:cNvSpPr/>
      </dsp:nvSpPr>
      <dsp:spPr>
        <a:xfrm>
          <a:off x="3" y="0"/>
          <a:ext cx="4233034" cy="2251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Arial" pitchFamily="34" charset="0"/>
              <a:cs typeface="Arial" pitchFamily="34" charset="0"/>
            </a:rPr>
            <a:t>Tipos de Investigación</a:t>
          </a:r>
        </a:p>
        <a:p>
          <a:pPr lvl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Investigación Histórica</a:t>
          </a:r>
        </a:p>
        <a:p>
          <a:pPr lvl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Investigación Documental</a:t>
          </a:r>
        </a:p>
        <a:p>
          <a:pPr lvl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Investigación Descriptiva</a:t>
          </a:r>
        </a:p>
        <a:p>
          <a:pPr lvl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Investigación Explicativa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65946" y="65943"/>
        <a:ext cx="4101148" cy="2119569"/>
      </dsp:txXfrm>
    </dsp:sp>
    <dsp:sp modelId="{E1089027-990A-415A-9549-A3254B4A00AF}">
      <dsp:nvSpPr>
        <dsp:cNvPr id="0" name=""/>
        <dsp:cNvSpPr/>
      </dsp:nvSpPr>
      <dsp:spPr>
        <a:xfrm>
          <a:off x="4656836" y="600831"/>
          <a:ext cx="898453" cy="10497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0" kern="1200"/>
        </a:p>
      </dsp:txBody>
      <dsp:txXfrm>
        <a:off x="4656836" y="810789"/>
        <a:ext cx="628917" cy="629876"/>
      </dsp:txXfrm>
    </dsp:sp>
    <dsp:sp modelId="{14DCAAB9-CA7A-4352-BF16-751271592B3C}">
      <dsp:nvSpPr>
        <dsp:cNvPr id="0" name=""/>
        <dsp:cNvSpPr/>
      </dsp:nvSpPr>
      <dsp:spPr>
        <a:xfrm>
          <a:off x="5928232" y="0"/>
          <a:ext cx="4233034" cy="2251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tint val="50000"/>
                <a:satMod val="300000"/>
              </a:schemeClr>
            </a:gs>
            <a:gs pos="35000">
              <a:schemeClr val="accent2">
                <a:hueOff val="1799955"/>
                <a:satOff val="48584"/>
                <a:lumOff val="5099"/>
                <a:alphaOff val="0"/>
                <a:tint val="37000"/>
                <a:satMod val="30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Arial" pitchFamily="34" charset="0"/>
              <a:cs typeface="Arial" pitchFamily="34" charset="0"/>
            </a:rPr>
            <a:t>Metodología de la Investigación </a:t>
          </a:r>
        </a:p>
        <a:p>
          <a:pPr lvl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Métodos Teóricos</a:t>
          </a:r>
        </a:p>
        <a:p>
          <a:pPr lvl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Método Inductivo - Deductivo</a:t>
          </a:r>
        </a:p>
        <a:p>
          <a:pPr lvl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Método Analítico - Sintético</a:t>
          </a:r>
        </a:p>
        <a:p>
          <a:pPr lvl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Métodos Empíricos 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5994175" y="65943"/>
        <a:ext cx="4101148" cy="2119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9D413-2C06-4A7D-9D87-F5BF93084C64}">
      <dsp:nvSpPr>
        <dsp:cNvPr id="0" name=""/>
        <dsp:cNvSpPr/>
      </dsp:nvSpPr>
      <dsp:spPr>
        <a:xfrm>
          <a:off x="0" y="1007111"/>
          <a:ext cx="10674220" cy="144494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pitchFamily="34" charset="0"/>
              <a:cs typeface="Arial" pitchFamily="34" charset="0"/>
            </a:rPr>
            <a:t>H1</a:t>
          </a:r>
        </a:p>
        <a:p>
          <a:pPr lvl="0" algn="l" defTabSz="8001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latin typeface="Arial" pitchFamily="34" charset="0"/>
              <a:cs typeface="Arial" pitchFamily="34" charset="0"/>
            </a:rPr>
            <a:t>El impacto económico en la Balanza Comercial correspondiente al sector textil de ecuador por la implementación de las salvaguardias con los países de Colombia y Perú en el primer semestre del año 2015 fue positivo para el Ecuador.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70537" y="1077648"/>
        <a:ext cx="10533146" cy="130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3530DA-0FD5-4DDF-811C-D598AAE02584}" type="datetimeFigureOut">
              <a:rPr lang="es-EC" smtClean="0"/>
              <a:t>2/5/2016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A45BA2-A32D-4A61-85A4-24EFADCB093E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6000"/>
            <a:lum/>
          </a:blip>
          <a:srcRect/>
          <a:stretch>
            <a:fillRect t="-134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58417" y="1586205"/>
            <a:ext cx="103756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DEPARTAMENTO DE CIENCIAS ECONÓMICAS, ADMINISTRATIVAS Y DE COMERCIO</a:t>
            </a:r>
          </a:p>
          <a:p>
            <a:pPr marL="228600" algn="ctr">
              <a:spcAft>
                <a:spcPts val="0"/>
              </a:spcAft>
            </a:pPr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CARRERA 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DE COMERCIO EXTERIOR Y NEGOCIACIÓN INTERNACIONAL</a:t>
            </a:r>
            <a:endParaRPr lang="es-EC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C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TRABAJO DE </a:t>
            </a:r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TITULACIÓN 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PREVIO A LA OBTENCIÓN DEL </a:t>
            </a:r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TÍTULO 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DE INGENIERIO EN COMERCIO EXTERIOR Y NEGOCIOS INTERNACIONALES </a:t>
            </a:r>
            <a:endParaRPr lang="es-EC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C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TEMA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: “ANÁLISIS DEL IMPACTO ECONÓMICO EN EL </a:t>
            </a:r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ÁREA 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TEXTIL SUBPARTIDA 6203.42 POR IMPLEMENTACIÓN DE SALVAGUARDIAS A LOS PAISES DE COLOMBIA Y PERÚ EN EL AÑO 2015”</a:t>
            </a:r>
            <a:endParaRPr lang="es-EC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endParaRPr lang="es-ES_tradnl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AUTOR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: CAROLINA ELIZABETH PÉREZ </a:t>
            </a:r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OROZCO</a:t>
            </a:r>
          </a:p>
          <a:p>
            <a:pPr marL="228600" algn="ctr">
              <a:spcAft>
                <a:spcPts val="0"/>
              </a:spcAft>
            </a:pPr>
            <a:endParaRPr lang="es-EC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DIRECTOR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: MSC. JENNY VINUEZA</a:t>
            </a:r>
            <a:endParaRPr lang="es-EC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C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SANGOLQUI</a:t>
            </a:r>
            <a:endParaRPr lang="es-EC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2016</a:t>
            </a: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46" y="179569"/>
            <a:ext cx="9099783" cy="1406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26343" y="452845"/>
            <a:ext cx="7620001" cy="5515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Total de toneladas importadas por </a:t>
            </a:r>
            <a:r>
              <a:rPr lang="es-ES_tradnl" b="1" dirty="0" err="1">
                <a:latin typeface="Arial" pitchFamily="34" charset="0"/>
                <a:cs typeface="Arial" pitchFamily="34" charset="0"/>
              </a:rPr>
              <a:t>Subpartida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Ecuador –Perú</a:t>
            </a:r>
            <a:endParaRPr lang="es-EC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80128"/>
              </p:ext>
            </p:extLst>
          </p:nvPr>
        </p:nvGraphicFramePr>
        <p:xfrm>
          <a:off x="1741717" y="1280885"/>
          <a:ext cx="8723085" cy="21735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23884"/>
                <a:gridCol w="1204056"/>
                <a:gridCol w="1019029"/>
                <a:gridCol w="1019029"/>
                <a:gridCol w="1019029"/>
                <a:gridCol w="1019029"/>
                <a:gridCol w="1019029"/>
              </a:tblGrid>
              <a:tr h="4140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Subpartida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Nandina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</a:tr>
              <a:tr h="4140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6203421000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7,36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25,42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21,07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15,56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6,49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</a:tr>
              <a:tr h="4140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6203422000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</a:tr>
              <a:tr h="5175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6203429000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17,81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13,66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14,03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18,25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20,27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14,45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</a:tr>
              <a:tr h="41400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39,08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34,42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27,25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22,95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81" marR="53881" marT="0" marB="0"/>
                </a:tc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126343" y="3701143"/>
            <a:ext cx="7620001" cy="63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Miles de Dólares importados por </a:t>
            </a:r>
            <a:r>
              <a:rPr lang="es-ES_tradnl" b="1" dirty="0" err="1">
                <a:latin typeface="Arial" pitchFamily="34" charset="0"/>
                <a:cs typeface="Arial" pitchFamily="34" charset="0"/>
              </a:rPr>
              <a:t>Subpartida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Ecuador – Perú</a:t>
            </a:r>
            <a:endParaRPr lang="es-EC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C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09905"/>
              </p:ext>
            </p:extLst>
          </p:nvPr>
        </p:nvGraphicFramePr>
        <p:xfrm>
          <a:off x="1727199" y="4668724"/>
          <a:ext cx="8665030" cy="1877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8382"/>
                <a:gridCol w="888206"/>
                <a:gridCol w="1086422"/>
                <a:gridCol w="953442"/>
                <a:gridCol w="1086422"/>
                <a:gridCol w="1028714"/>
                <a:gridCol w="953442"/>
              </a:tblGrid>
              <a:tr h="375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Subpartida Nandina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5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6203421000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163,89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524,68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519,88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503,01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188,08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229,17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5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6203422000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14,78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23,94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27,11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5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6203429000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455,18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509,53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456,55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612,86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719,86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468,1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54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620,69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1034,21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991,21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1139,81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935,05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697,27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62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7785" y="200963"/>
            <a:ext cx="5473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4800" b="1" dirty="0" smtClean="0">
                <a:latin typeface="Arial" panose="020B0604020202020204" pitchFamily="34" charset="0"/>
              </a:rPr>
              <a:t>EXPORTACIONES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836057" y="1075508"/>
            <a:ext cx="7620001" cy="5515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b="1" dirty="0">
                <a:latin typeface="Arial" pitchFamily="34" charset="0"/>
                <a:cs typeface="Arial" pitchFamily="34" charset="0"/>
              </a:rPr>
              <a:t>Total de toneladas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exportadas por </a:t>
            </a:r>
            <a:r>
              <a:rPr lang="es-ES_tradnl" b="1" dirty="0" err="1">
                <a:latin typeface="Arial" pitchFamily="34" charset="0"/>
                <a:cs typeface="Arial" pitchFamily="34" charset="0"/>
              </a:rPr>
              <a:t>Subpartida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Ecuador - Colombia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92423"/>
              </p:ext>
            </p:extLst>
          </p:nvPr>
        </p:nvGraphicFramePr>
        <p:xfrm>
          <a:off x="1680029" y="1891415"/>
          <a:ext cx="7932055" cy="12821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68284"/>
                <a:gridCol w="1550836"/>
                <a:gridCol w="862587"/>
                <a:gridCol w="862587"/>
                <a:gridCol w="862587"/>
                <a:gridCol w="862587"/>
                <a:gridCol w="862587"/>
              </a:tblGrid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Subpartida Nandina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6203421000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6203429000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1607457" y="3526984"/>
            <a:ext cx="8077200" cy="5515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b="1" dirty="0">
                <a:latin typeface="Arial" pitchFamily="34" charset="0"/>
                <a:cs typeface="Arial" pitchFamily="34" charset="0"/>
              </a:rPr>
              <a:t>Total Miles de Dólares 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exportados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por </a:t>
            </a:r>
            <a:r>
              <a:rPr lang="es-ES_tradnl" b="1" dirty="0" err="1">
                <a:latin typeface="Arial" pitchFamily="34" charset="0"/>
                <a:cs typeface="Arial" pitchFamily="34" charset="0"/>
              </a:rPr>
              <a:t>Subpartida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Ecuador - Colombia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98034"/>
              </p:ext>
            </p:extLst>
          </p:nvPr>
        </p:nvGraphicFramePr>
        <p:xfrm>
          <a:off x="1607458" y="4546078"/>
          <a:ext cx="7848600" cy="12821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51743"/>
                <a:gridCol w="1201862"/>
                <a:gridCol w="867983"/>
                <a:gridCol w="867983"/>
                <a:gridCol w="945523"/>
                <a:gridCol w="945523"/>
                <a:gridCol w="867983"/>
              </a:tblGrid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Subpartida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Nandina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6203421000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1,99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6203429000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17,64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44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11,65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19,63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3,21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45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538514" y="624114"/>
            <a:ext cx="8694057" cy="551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de toneladas exportadas por </a:t>
            </a:r>
            <a:r>
              <a:rPr lang="es-ES_tradnl" b="1" dirty="0" err="1">
                <a:latin typeface="Arial" pitchFamily="34" charset="0"/>
                <a:cs typeface="Arial" pitchFamily="34" charset="0"/>
              </a:rPr>
              <a:t>Subpartida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Ecuador – Perú</a:t>
            </a:r>
            <a:endParaRPr lang="es-EC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46432"/>
              </p:ext>
            </p:extLst>
          </p:nvPr>
        </p:nvGraphicFramePr>
        <p:xfrm>
          <a:off x="1480460" y="1514044"/>
          <a:ext cx="8795656" cy="12821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2626"/>
                <a:gridCol w="1542890"/>
                <a:gridCol w="989017"/>
                <a:gridCol w="989017"/>
                <a:gridCol w="989017"/>
                <a:gridCol w="1134072"/>
                <a:gridCol w="989017"/>
              </a:tblGrid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Subpartida Nandina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6203421000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6203429000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0,09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0,09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683657" y="3309257"/>
            <a:ext cx="8345714" cy="6241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000" b="1" dirty="0" smtClean="0"/>
          </a:p>
          <a:p>
            <a:pPr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Total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de Miles de Dólares exportados por </a:t>
            </a:r>
            <a:r>
              <a:rPr lang="es-ES_tradnl" b="1" dirty="0" err="1">
                <a:latin typeface="Arial" pitchFamily="34" charset="0"/>
                <a:cs typeface="Arial" pitchFamily="34" charset="0"/>
              </a:rPr>
              <a:t>Subpartida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Ecuador – Perú</a:t>
            </a:r>
            <a:endParaRPr lang="es-EC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92713"/>
              </p:ext>
            </p:extLst>
          </p:nvPr>
        </p:nvGraphicFramePr>
        <p:xfrm>
          <a:off x="1436914" y="4286998"/>
          <a:ext cx="8795657" cy="1327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5683"/>
                <a:gridCol w="900467"/>
                <a:gridCol w="811594"/>
                <a:gridCol w="884096"/>
                <a:gridCol w="811594"/>
                <a:gridCol w="930629"/>
                <a:gridCol w="811594"/>
              </a:tblGrid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Subpartida Nandina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6203421000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1,29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0,27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6203429000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6,32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10,68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5,28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6,32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11,97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1,13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25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97237" y="0"/>
            <a:ext cx="7033913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4800" b="1" dirty="0">
                <a:latin typeface="Arial" panose="020B0604020202020204" pitchFamily="34" charset="0"/>
                <a:ea typeface="Times New Roman" panose="02020603050405020304" pitchFamily="18" charset="0"/>
              </a:rPr>
              <a:t>BALANZA COMERCIAL</a:t>
            </a:r>
            <a:endParaRPr lang="es-EC" sz="4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7182" b="6479"/>
          <a:stretch/>
        </p:blipFill>
        <p:spPr>
          <a:xfrm>
            <a:off x="778683" y="1435450"/>
            <a:ext cx="4357678" cy="43262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917" y="1390931"/>
            <a:ext cx="4066384" cy="2414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917" y="3923511"/>
            <a:ext cx="4035903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5176" y="214624"/>
            <a:ext cx="3818353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indent="-450215" algn="just">
              <a:lnSpc>
                <a:spcPct val="150000"/>
              </a:lnSpc>
              <a:spcAft>
                <a:spcPts val="0"/>
              </a:spcAft>
            </a:pPr>
            <a:r>
              <a:rPr lang="es-ES_tradnl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SECTOR </a:t>
            </a:r>
            <a:r>
              <a:rPr lang="es-ES_tradnl" sz="3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TEXTIL</a:t>
            </a:r>
            <a:endParaRPr lang="es-EC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93436" y="1314577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Encuesta a </a:t>
            </a:r>
            <a:r>
              <a:rPr lang="es-ES_tradn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Importadores</a:t>
            </a:r>
            <a:endParaRPr lang="es-EC" b="1" dirty="0"/>
          </a:p>
        </p:txBody>
      </p:sp>
      <p:sp>
        <p:nvSpPr>
          <p:cNvPr id="4" name="AutoShape 2" descr="Resultado de imagen para IMPORTADORES TEXTI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269" name="Picture 5" descr="http://www.esan.edu.pe/conexion/actualidad/assets_c/2010/08/muelle-sur-miniatura-290xauto-2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36" y="2010948"/>
            <a:ext cx="27622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encrypted-tbn2.gstatic.com/images?q=tbn:ANd9GcS2L7ZbKnMT2-4jFm9xmfvLWGynyg-g45FOtQJdtUr7dchtvB3L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36" y="4442517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/>
          <p:nvPr/>
        </p:nvPicPr>
        <p:blipFill rotWithShape="1">
          <a:blip r:embed="rId4"/>
          <a:srcRect l="32874" t="43415" r="32283" b="19821"/>
          <a:stretch/>
        </p:blipFill>
        <p:spPr bwMode="auto">
          <a:xfrm>
            <a:off x="888173" y="1499243"/>
            <a:ext cx="3267003" cy="2100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/>
          <p:cNvPicPr/>
          <p:nvPr/>
        </p:nvPicPr>
        <p:blipFill rotWithShape="1">
          <a:blip r:embed="rId5"/>
          <a:srcRect l="32481" t="32562" r="28346" b="28925"/>
          <a:stretch/>
        </p:blipFill>
        <p:spPr bwMode="auto">
          <a:xfrm>
            <a:off x="7973528" y="1426430"/>
            <a:ext cx="4029785" cy="2289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17 Imagen"/>
          <p:cNvPicPr/>
          <p:nvPr/>
        </p:nvPicPr>
        <p:blipFill rotWithShape="1">
          <a:blip r:embed="rId6"/>
          <a:srcRect l="32874" t="39214" r="32283" b="18071"/>
          <a:stretch/>
        </p:blipFill>
        <p:spPr bwMode="auto">
          <a:xfrm>
            <a:off x="888173" y="3945947"/>
            <a:ext cx="3267003" cy="2096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18 Imagen"/>
          <p:cNvPicPr/>
          <p:nvPr/>
        </p:nvPicPr>
        <p:blipFill rotWithShape="1">
          <a:blip r:embed="rId7"/>
          <a:srcRect l="30315" t="58820" r="29331" b="8968"/>
          <a:stretch/>
        </p:blipFill>
        <p:spPr bwMode="auto">
          <a:xfrm>
            <a:off x="7973529" y="3845377"/>
            <a:ext cx="4029784" cy="2197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96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91480" y="459596"/>
            <a:ext cx="28135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Encuesta a productores</a:t>
            </a:r>
            <a:endParaRPr lang="es-EC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https://encrypted-tbn1.gstatic.com/images?q=tbn:ANd9GcRCoFHeNz8eznvIrXCppFZwmTKqkr0Sb_eEQP4Tj1sX1XWAMoM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091481" y="2156392"/>
            <a:ext cx="2970212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expoceq.ec/images/sectores/textil/foto-xpotex-directi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80" y="2970780"/>
            <a:ext cx="2970213" cy="153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4"/>
          <a:srcRect l="33465" t="32212" r="33071" b="26824"/>
          <a:stretch/>
        </p:blipFill>
        <p:spPr bwMode="auto">
          <a:xfrm>
            <a:off x="498764" y="1211310"/>
            <a:ext cx="3384467" cy="2149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5"/>
          <a:srcRect l="32874" t="34662" r="33465" b="23322"/>
          <a:stretch/>
        </p:blipFill>
        <p:spPr bwMode="auto">
          <a:xfrm>
            <a:off x="7351862" y="1104405"/>
            <a:ext cx="3763441" cy="2398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6"/>
          <a:srcRect l="32480" t="21358" r="33859" b="36977"/>
          <a:stretch/>
        </p:blipFill>
        <p:spPr bwMode="auto">
          <a:xfrm>
            <a:off x="498764" y="3739321"/>
            <a:ext cx="3384467" cy="2293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/>
          <p:cNvPicPr/>
          <p:nvPr/>
        </p:nvPicPr>
        <p:blipFill rotWithShape="1">
          <a:blip r:embed="rId7"/>
          <a:srcRect l="32283" t="45516" r="33268" b="11069"/>
          <a:stretch/>
        </p:blipFill>
        <p:spPr bwMode="auto">
          <a:xfrm>
            <a:off x="7373032" y="3627108"/>
            <a:ext cx="3742272" cy="2179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3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35264" y="220691"/>
            <a:ext cx="59266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400" b="1" dirty="0">
                <a:latin typeface="Arial" panose="020B0604020202020204" pitchFamily="34" charset="0"/>
                <a:ea typeface="Times New Roman" panose="02020603050405020304" pitchFamily="18" charset="0"/>
              </a:rPr>
              <a:t>Pruebas de Hipótesis</a:t>
            </a:r>
            <a:endParaRPr lang="es-EC" sz="4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35666" b="14326"/>
          <a:stretch/>
        </p:blipFill>
        <p:spPr>
          <a:xfrm>
            <a:off x="1130861" y="1165661"/>
            <a:ext cx="4153660" cy="25275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36734" b="25181"/>
          <a:stretch/>
        </p:blipFill>
        <p:spPr>
          <a:xfrm>
            <a:off x="6373469" y="1165661"/>
            <a:ext cx="4088691" cy="26448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64033" y="4149728"/>
            <a:ext cx="609600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resultados obtenidos responden la </a:t>
            </a:r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hipótesis, </a:t>
            </a:r>
            <a:r>
              <a: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existe una afectación negativa para los importadores para la generación de estrategias de precios y en relación a los productores se estima una respuesta positiva con relación a la percepción del impacto percibido para la generación de estrategias de precios.</a:t>
            </a:r>
          </a:p>
        </p:txBody>
      </p:sp>
    </p:spTree>
    <p:extLst>
      <p:ext uri="{BB962C8B-B14F-4D97-AF65-F5344CB8AC3E}">
        <p14:creationId xmlns:p14="http://schemas.microsoft.com/office/powerpoint/2010/main" val="1653113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61528" y="279461"/>
            <a:ext cx="3688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b="1" dirty="0" smtClean="0">
                <a:latin typeface="Arial" pitchFamily="34" charset="0"/>
                <a:cs typeface="Arial" pitchFamily="34" charset="0"/>
              </a:rPr>
              <a:t>DISCUSIÓN</a:t>
            </a:r>
            <a:r>
              <a:rPr lang="es-ES_tradnl" sz="2400" b="1" dirty="0" smtClean="0">
                <a:latin typeface="Arial" panose="020B0604020202020204" pitchFamily="34" charset="0"/>
              </a:rPr>
              <a:t> </a:t>
            </a:r>
            <a:endParaRPr lang="es-EC" sz="24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1009405" y="1638793"/>
            <a:ext cx="2671948" cy="9025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BALANZA COMERCIAL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29398" y="1638793"/>
            <a:ext cx="2671948" cy="9025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IMPACTO IMPORTADORES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8142515" y="1638793"/>
            <a:ext cx="2671948" cy="902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IMPACTO PRODUCTORES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009405" y="2990600"/>
            <a:ext cx="2671948" cy="9025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Disminuyo </a:t>
            </a:r>
            <a:r>
              <a:rPr lang="es-ES_tradnl" sz="1600" dirty="0">
                <a:latin typeface="Arial" pitchFamily="34" charset="0"/>
                <a:cs typeface="Arial" pitchFamily="34" charset="0"/>
              </a:rPr>
              <a:t>el saldo negativo para el Ecuador en 233 mil dólares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009405" y="4247405"/>
            <a:ext cx="2671948" cy="9025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atin typeface="Arial" pitchFamily="34" charset="0"/>
                <a:cs typeface="Arial" pitchFamily="34" charset="0"/>
              </a:rPr>
              <a:t>D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urante </a:t>
            </a:r>
            <a:r>
              <a:rPr lang="es-ES_tradnl" sz="1600" dirty="0">
                <a:latin typeface="Arial" pitchFamily="34" charset="0"/>
                <a:cs typeface="Arial" pitchFamily="34" charset="0"/>
              </a:rPr>
              <a:t>el periodo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2010 - </a:t>
            </a:r>
            <a:r>
              <a:rPr lang="es-ES_tradnl" sz="1600" dirty="0">
                <a:latin typeface="Arial" pitchFamily="34" charset="0"/>
                <a:cs typeface="Arial" pitchFamily="34" charset="0"/>
              </a:rPr>
              <a:t>2015 fue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negativa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629398" y="2990600"/>
            <a:ext cx="2671948" cy="14507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latin typeface="Arial" pitchFamily="34" charset="0"/>
                <a:cs typeface="Arial" pitchFamily="34" charset="0"/>
              </a:rPr>
              <a:t>(93%) de importadores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perciben </a:t>
            </a:r>
            <a:r>
              <a:rPr lang="es-ES_tradnl" sz="1600" dirty="0">
                <a:latin typeface="Arial" pitchFamily="34" charset="0"/>
                <a:cs typeface="Arial" pitchFamily="34" charset="0"/>
              </a:rPr>
              <a:t>afectación directa por la implementación de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salvaguardias.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408715" y="4698667"/>
            <a:ext cx="3113314" cy="13834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Arial" pitchFamily="34" charset="0"/>
                <a:cs typeface="Arial" pitchFamily="34" charset="0"/>
              </a:rPr>
              <a:t>L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principales impactos generados son en el incremento de precios (86%), despido de personal (93%) y disminución de relaciones comerciales con los proveedores (94</a:t>
            </a:r>
            <a:r>
              <a:rPr lang="es-ES_tradnl" sz="1400" dirty="0" smtClean="0">
                <a:latin typeface="Arial" pitchFamily="34" charset="0"/>
                <a:cs typeface="Arial" pitchFamily="34" charset="0"/>
              </a:rPr>
              <a:t>%).</a:t>
            </a:r>
            <a:endParaRPr lang="es-EC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8294915" y="2990600"/>
            <a:ext cx="2671948" cy="902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Arial" pitchFamily="34" charset="0"/>
                <a:cs typeface="Arial" pitchFamily="34" charset="0"/>
              </a:rPr>
              <a:t>(62%) estima que no ha existido una afectación directa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8294914" y="4247405"/>
            <a:ext cx="3141023" cy="18347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C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76%) cree que no se han podido generar un valor agregado en la determinación del precio y que no se ha sufrido ningún impacto y el (38%)  que han podido percibir un incremento en mercados insatisfechos</a:t>
            </a:r>
            <a:r>
              <a:rPr lang="es-ES_tradnl" dirty="0"/>
              <a:t>.</a:t>
            </a:r>
            <a:endParaRPr lang="es-EC" dirty="0"/>
          </a:p>
          <a:p>
            <a:pPr algn="ctr"/>
            <a:endParaRPr lang="es-EC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5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17056" y="1720426"/>
            <a:ext cx="10357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POR SU ATENCIÓN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http://4.bp.blogspot.com/-Gyc68H6iRBs/T7rOCfTNtKI/AAAAAAAAAFk/fay07pT6JYc/s1600/562518_229483educacion+mand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67" y="3256374"/>
            <a:ext cx="4725184" cy="27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6613" y="-205273"/>
            <a:ext cx="12005387" cy="1324946"/>
          </a:xfrm>
        </p:spPr>
        <p:txBody>
          <a:bodyPr/>
          <a:lstStyle/>
          <a:p>
            <a:r>
              <a:rPr lang="es-EC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PLANTEAMIENTO DEL PROBLEMA</a:t>
            </a:r>
            <a:endParaRPr lang="es-EC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comercioexterior.gob.ec/wp-content/uploads/2015/09/logo-com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25" y="2100194"/>
            <a:ext cx="3147462" cy="14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4373012" y="1287624"/>
            <a:ext cx="3172409" cy="8679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Resolución 466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880186" y="1773138"/>
            <a:ext cx="3172409" cy="8679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Balanza de Pagos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8061648" y="1721578"/>
            <a:ext cx="3172409" cy="8679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Establecer cuotas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373012" y="3578884"/>
            <a:ext cx="3172409" cy="8679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Arial" pitchFamily="34" charset="0"/>
                <a:cs typeface="Arial" pitchFamily="34" charset="0"/>
              </a:rPr>
              <a:t>S</a:t>
            </a:r>
            <a:r>
              <a:rPr lang="es-EC" b="1" dirty="0" smtClean="0">
                <a:latin typeface="Arial" pitchFamily="34" charset="0"/>
                <a:cs typeface="Arial" pitchFamily="34" charset="0"/>
              </a:rPr>
              <a:t>ector </a:t>
            </a:r>
            <a:r>
              <a:rPr lang="es-EC" b="1" dirty="0">
                <a:latin typeface="Arial" pitchFamily="34" charset="0"/>
                <a:cs typeface="Arial" pitchFamily="34" charset="0"/>
              </a:rPr>
              <a:t>T</a:t>
            </a:r>
            <a:r>
              <a:rPr lang="es-EC" b="1" dirty="0" smtClean="0">
                <a:latin typeface="Arial" pitchFamily="34" charset="0"/>
                <a:cs typeface="Arial" pitchFamily="34" charset="0"/>
              </a:rPr>
              <a:t>extil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880185" y="4012838"/>
            <a:ext cx="3172409" cy="8679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Disminución del 25.1% en el año 2013 con respecto al 2012 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061645" y="4012837"/>
            <a:ext cx="3172409" cy="8679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Tasa de crecimiento anual promedio del 48</a:t>
            </a:r>
            <a:r>
              <a:rPr lang="es-ES_tradnl" dirty="0" smtClean="0"/>
              <a:t>%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eluniverso.com/sites/default/files/styles/nota_ampliada_normal_foto/public/fotos/2014/03/dfgsdfgsdfsggf.jpg?itok=eDCSm9Y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42" y="5160181"/>
            <a:ext cx="3035494" cy="12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4444478" y="4880747"/>
            <a:ext cx="3172409" cy="13771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Adquisición de nuevas maquinarias que les permitan ser más competitivos 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fotos.lahora.com.ec/cache/5/5e/5e1/5e15/produccion-amigable---reto-para-texileros-2013049072414-5e1502ddc39f01df5d1cdd67ad7bb8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30" y="5022502"/>
            <a:ext cx="2382351" cy="13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SEhUSEhMVFhUXFRgVFxYVFxgVFxgXFxcXHxodGhcZHSggGB4nHhUYITEhJSkrLi4uGSAzODMtNygtLysBCgoKDg0OGxAQGy0lICYtLy0tLS0tLS0tLTUtLy0tLS0vLS0tLS0tLS0tLS0tLS0tLS0tLS0tLS0tLS0tLS0tLf/AABEIAN0A5AMBEQACEQEDEQH/xAAbAAACAgMBAAAAAAAAAAAAAAAABgEFAwQHAv/EAEwQAAIBAwIDBAYHAwcLAwUAAAECAwAEERIhBQYxE0FRYQciMnGBkRRCUnKCkqEjYrEzQ6KywcLSFRYkU1Rjc4OT0fA0s+EXo9Pi8f/EABwBAAEFAQEBAAAAAAAAAAAAAAABAwQFBgIHCP/EAD4RAAEDAgQEBAQCCAYCAwAAAAEAAgMEEQUSITEGE0FRIjJhcRSBkaFSsRUjM0LB0eHwFyRDU2JyB4I0ovH/2gAMAwEAAhEDEQA/AO0U6oSKEIoQihCKEIoQihCKEKCaRLZLfF+erK3yDL2jD6sXr7+Bb2R86lxUM0moFh3OiadMxm5+iov89764/wDRWJ0npJLkqR/QX5MaJxRUv/yJh7BI18sn7Nn1WNrTjE38pdxwqe6M4I/Iu356qpeJ8Hh0jaXn1TwpKl27gPZeV5LlbebiFw+e4ah+rSNn5VBfxuxv7KnAXf6NJ8zygej236tLO3nqQf3DTB48rOkbQgYVD1JXo+j607nn/On/AOOuRx5W/gal/RUPqvI5CRf5O6uEPvU/1dNON47mdpJC0pP0WwbOIQvLfEIv5DiTnHQSawPiC0g/SpkfGFDJ+2gt6hIaGYeV6yLxbjUHtxRXKjqUwW/olT/QNWMOKYPU6MkLT6pp0VSzdoK2rD0lw6uzuoZbd+8EFwPeMBx+WrE4e54zQuDx6JsVDRo8EJu4bxSG4XVBKkg79JBx7x1B99QXxvjNnCyeBB2W5XKEUIRQhFCEUIRQhFCEUIRQhFCEUIRQhFCEUIRQhQzAAknAG5J2AFIlSXxn0gxq3Y2aG5lJwNOdGfIjd/ht51OZRZW553ZG+u6YMwvlYLn0VRJwC+vvWv7gpGd+wjx+oHqD3nWapaziqio/DRtzu7lPNopZdZTYdgr3hfLVrb47OFdQ+u/7R/gW9n4AVj67iPEKw+J9h2CnxUkUXlCuNJPcT8zVNy5H62J+qkXAXkimyClXmQkAkAEhSQCdIJA2BODj34NO07BJK1p0uUXsk7lnm67v4jNb2UKormM9rdMDqCq3QQdMOK1OJYDRYc5rZ5Tci+yZZI5w0TRw15yp+kJEj6thC7SLpwNyWVTnOdseFZ2tbTNcOQ4keqdbfqtqoSVFCEOwUZYgDxJAHzNPRQSSmzAT7BCxTwRzph1SWP8AeAkX57gVJjmrKJ12lzSuHMa8eIXSzf8AIsWrtLWR7eQbgqSV+G+tfgceVamh41nb4Ktge37qDJhzDrGcpXmLmfiFhgX0Xbw9O2jxn82AD3bMFPma1VNPQYgL00lnfhKiPMsP7QXHcJ14Jx2C7XVBIGx7SnZ1+8p3Hv6VzNBJCbPFl2xweLtKsqZSopUIoQihCKEIoQihCKEIoQihCKEIoQqjmPmOCyTXM259mNcF3x4DuHiTtT0FO+Z1mrl72sF3JGeC94th7hvo9od1jXOXHccEev8AebbwU1GxDHKPChki8cv2CIqeWo1d4W/dNXCeEw2y6IYwuep6s33m6n3dPKvOsRxiqr35pnH26BWsUDIhZgW7VYnUmelS/ure0Wa1laPEgSXSFzocHBDEZXDADb7XlWv4Qp6WpqDFOwE20umpi4NuFmg5Q4fdwRyvHJKJY0kWSWaV5fXUH2mc4PiBtmmqnHK2iqnxNsA02tYWQGNcAVQ8MvbjhXEUsJpnmtLgjsWkJZkLnC7nphhpI6HOoAdKvKmlpsZww1cTQ2Rm4HVNhxY/Kdl0vHd8K8/p785t+4Uk7LlPoke8WC4jt0tmVbj1jPJKh1FQNhGjZGE7yK9H4rbRPdE+oLh4dLKLDcXAXTOHdt2Y+kdl2mWz2Jcpp1HTjWAc6cZ88157WCnz/wCXJy+qki/VbNREq1eLX628Es7glYo2cgdTgbAeZOB8am4fSGrqWQjqbJHGwukHkfhR4oX4jxECbLslvC+8KKMaiE6Yz6uD3qSc5zW0x+sbhLG0VELG3id1TEYz+JyaLvlKDKyWoFpKrKdduOzVlDDUska4VwRkbjv94Odp8dlsWVHjae+49inTGOiYTVCTqSu0eI8sHPQjzrpj3NdmZv6IslTi/Jqlu3sm+jzLuApKxk+WPY+GV8q2uE8XyMHJrBnZ36hV02HtJzxaH7LY4DzyySfReJL2UoxiXYI2ehbuGftD1T5VsORFPHz6R2ZvbqFCEpa7JKLFPYNQU8ppUIoQihCKEIoQihCKEIoQikQlbnLm9bQCKIdpcvgLGN9OehYDc+S9T5DepdPTcwF7zZg3KbklyaDU9AqPgXKzF/pV+e1uGIbQx1Knhq7iR9keqvdnrWWxzim4NLQ6MGhd3Uqmotc8up/JNhNYMm+vVWSKVCKRCreZOGC6tZ7c/wA5GwXP2x6yH4Mq1aYNVmlro5R3XL23aQlr0PcRMth2Rzqt5GjIOc6WJdfdjLL+GtBxlRFtaJmDR4umoHeGxWpzZbi/4pZwQnULUmW5dd1jGtGCFhtqPZ4x19fyOJeEyfo3C5nz6F+gHVDxmeLdF0RW3z55rCMd4w490+udcmcK4hYm5As0dZpda6rlIioBbGQFfOzD5Vu8YrcNxCOJrpSC0AaBMMa5pKcOGXF27nt7eGGMLtomMzl8jr6igLjV3eFZWrioGR2geXO9U60k7qzqqXSp+cOFtdWVxbp7bx+pvjLIyuoz5lAPjVxgNY2lr45X7XXEgu0hUXojvVawWDpLbvIkqHZ1LSOwJXqB62PepFXHGNNIa34hurXAWPRcQHw27J1Ph5Zx5eP61kuW4NzW0Tyo+cuY04fbGZhqcnREmcanIJ38FAGT8u+rnAcGdiVSI/3RuuHvyNul7lrg19eIt1fX1zFr9aOC2fsAqHOC2nbfIIGM4xk74F9imJUGHv8AhqWFrrbuIum2Nc4XcVv3HF5uH3EMNzKZ7a4bs453CrNFJsNMpUASKdQ9bAI3z03hsoIMWpny07csjNS3oR6LouLSAUwcZ4RFcp2cy5x7LDZ0Pip7vd0PfVLhmL1OHy5ojp1CSaBkzcrgljh3FrjhDrBcZls2OEkGSU9w7sdTH8Vz0r06jq6bF4uZD4XjdvdVDw+mdlfq3oV0m2uFkRXjYMjAFWU5BB8DTLgWmx3T3sstIkRQhFCEUIRQhFCEUiEq87c1/RAIYRruZNkUDVpB2DEd5J2C9591S6anD7ySGzBuU3JJk0GpPRVvKvLf0fM857S5fJZidWjPUA97Hvb4DbriuIuI3VTvh6fwxj7qdSUnL8TtXFMYrIBTly+biPGIby8aI/So4ZF125G/ZOpaNo0ABX1Rj1MnIOQa9KbR4NUUULXjI5w0d6+qjF0gcbJn5X57tb3Eeexn6GGU4OrvCPsH92zeVZvFeF6qj8cfjZ3HZOMlDk0msyRbdOoFA0IKEmS8ocPtWmmuJHAmdnaN5WjjOpidIijwZANRGDq61tY8XxWvYyKCPygAGyjO5Udy42WJudrS3XsrO2JUdFVVt48nqdgWz5lc1Pj4Or6x2eslt91DkxWFmjRdV9xzzeN/JxxR+8Fz82OP0q8p+BaFn7QlygSY07oAtOTmfiDfz4X7qRj+5VkzhHC2/wCndRnYxMev2Xgcx3/+0n8sf+CnHcK4Yf8ASCQYvN3WxFzhfr1aN/Jo1/uaTUOXgvDH7NI+adbjMnWysbb0hOMdtbAjvaNyD+RgQfzCqSq4AZqYZD7EKbHjIPmC3FvOF30gkYmK4O2vU1rN4Y7WNgH7tix7qqZcOxrDmZbcxn1+3RT46uCbrYpg4PwOK21lDIzSadUk0jSuQudI1tvpGSQPM1msRxCeps2RobboBZS2tA2ST6ZLMt9Ckf8AkFmKSnuUOY9ye7ZW3rVcFztbHOxvnI0+iZnGy6SwHd06DHh3YrCzl3NcXb3N1IXK/S1cfSrq04bDvJry+N9LS6QoOOmFBc+AINeicKUpo6GasmFgQbXUaY5nBoXVG6151K4PeXDqVJWC8tUmRopFDIwwVP6HxByNiNwRt0qRR1M9JIJ4iR/H0XD2Ne3K5Jtjdy8Gn0OWkspW2bqUPfsOjDvA2YbjcEV6rh9fFjUGdthK0ajuqWRjqV9neU7ei6dDKrqGUhlYAhgcgg9CDTJBBsU8vdCRFCEUIRQhFCFTc18wJZQGVt2Pqxp9p/7AOpPh8Kfpqd078o+fouZHhjblKnJ/BH1G+uvWuJfWXV1RW78H2WI2A+qu3iKy/FOOh5+CpTZjdz3UmiprfrX+Y/ZNdYX1ViilQlDmBp4OIwSW6oWu4WtSZCRGkkREiOwUZchS4CgjPTIrX4VyanDXxz/6ZzC3bqEy64dcdVPEfR5a3CN25kkuHOt7nOJC5HcnsBPBMbDv764h4tqoZLMA5Y0y+iUwtO+63OB2p4dakXd60oB2aTooydKoN3Y4xtk46AACmawnGqkCkhy9yEhc2Fl3lLnGOeJpSUtV7JOnaNgyH3DcJ+p8xWzwjgmGEB9T4nduipavF+keiWTBqYvIzO56sxLE+8nc1uYaeOEZY2gD0VFJUvebkrMqgdAB7qeso5JKmlSIoQihCihCKELHJAp6ikLQd042RwW5wri9zaY7KTUn+rfLJ8F+r71xVFiXDtFXN8bLHuND/VWVLickXX5J14XzJa36G3nRVZxpaGTdX+43ee8DZgRt415tX8OV2ESfEU5zNHUbhaGnropxbY9l7bly6jXsrbiMsUQ2VZIo53QeCSsQ2B0Gc48ahsxqkc/mVFOC76fVS8hGxU8rcmQWTNKGea4fOqeXdt+ukb6c95ySfGmsW4imrmCFoys7BDIw3VbPH+PiBlt4U7a7kGY4QcBV/wBZK383GPE9cfEN4Vgzqn9bMcsY69/QJXvttulP0Tyz3Mt5fTylyxWAEE6CVyx0rsAqgrp++fHfQ8XimpaeGlhbbr6pqC7iXFP9/ZRzxtFKupGG4789xB7iDuDWMoa6WimEsRsQfqnZI2yNLXJY5S4lJw+5/wAn3LZic5gkOwyx29wY7EfVbybNessnixKmFXBv+8FSgGF/Kdt0K6RUROopUIoQihC8yOFBZiAACSTsAB1JNJa50QuY2JPFb1rqQf6LAdMSN0Y7EZB8cB2/AK4x7Ef0XR8mM/rH7+gXNNF8RJnPlCZOPcX+jqulDLPKxSGFSA0j4JOSdlUAZZjsB7xXnuG4eax5e82YNXOVw92VKltxfi1vfW8d6sDw3L9mOxUaUbHQN7QI64bIIzjptp5cOweqopH0hIewX16prM9rgHJ/0HwPyrDct/Yp9VPMnCGuEiCMEkiuIp0c59UofWyAQTlGYY2zmrTC60UbncweFzSCPyXLm3WPmbmOKzXca5WyUjBxkeLH6q+fU9BUzBOH5sTlvszqf4BR6mqbA3XfsuZ31zLcv2tw2o/VXoqjwVfqj9T317Jh2FwUMXLibYfcrJ1Va+Z1yUAVZqAfVTQkXnUPGkuNktipNKhTQkUUJVNCRQWpCQEtlNKhFCRYZoA3Xr41y5gdoU4yQsOiZ+WecWiIhvGLJ0WY5LL989WXz6jzHTzziLhBkoM9KLO3I7+y0lDil7Mk+qd+LCZoH+itGJiuY2kBZM/A946HcdMgivOaVsUNQBVtNhuFeHUXCVeP2sfC+G3Uqsz3Ey6HuHP7WSSX1c6vqhQSQo6afGtPhlTJi2JMjAtE3UN6aJt4yNv1WryRx6ztLKC3R2mm09pJHbRPO+uT1iDoGnIGF3P1aex3C6yvr3PNmtGguUkbw1tlMPpKMtyttbWE0jFyrhnRHUKfWwoyoI39pwNutI/g5tPTmaeYDTRIJ7mwCZubOBC8gKADtFy0THbDfZJ7g2AD8D3VT8O4u7DqqxPgOjh/Fc1dOJmevRZvR7zEbqExS57eDCPq9ph0DHz2IPmPOvQ6yAMcHs8rtQq2J+YWO43TZUROIoQihCRvSbxVtMdjDvLcEBhn6mcAHw1H9Fap1GGRh1TJ5WC6ZnJNo27lWnCeHJbQpCnRBuftMfaY+ZO/yryfFcQfXVLpn9dldQxCNgYEu87cnNdslxbzvFdRDEZ1sEI8BjeM9fWHXO48LvAMfjo2mnqGAxu301SSx5tWpRXj0t1NFY8UlexlhLHtUAR5ZGGhcv7MXqFxqX1W1HcVqxQQUcL6ugbzA7cHoPZM5i45XaK8b0ZsD6vE7sfqfmHFUZ4uYPC6mbcegTnJ9SrviN7Fwu1SNMu5BCBzqeR/rSSN1I6Z+AHlBw2gmx6tMjxZg3tt7BN1NQ2mj9Vzxi8jmWVi8jHJJ6//AB5AbAbCvYqSkipoxHGLABY6oqHSuJJXsmpLnBouVGAJOiuOH8s3Mo1aBGnXXKdC493tH5Y86o6ziKjpzkac7uzdVYQYZNJ4iLDuVtiGwtyAzPdydNKerHn3g+t8C3uqsdUYxWi7QII+58yltio4DY3e7sNlYyX8qoDdWCLaH1dKqNcY7mxnI+S/wzVspYTIRSVbnTjXU6O9FKMrw280IDD9QqPjnBOxAmibtLd/YkG+M9A/h4Z/gdq0mE40Kg/D1Ayyt3B6+oVZW0HK/WR6sPXsqetAFWopUitOB8Fe5JOdES7ySnooG5Az1OPgO/zpcWxmOibkb4pD5WhT6OhdObnRo3KYba8fSV4faJJbps7SKNUx78ZILfqfIbCsrNAzMH4jUlkrtg06NVwyR1stNGCwbk9VXP8AQZyQyvZy94xqjz7vq/Jaso34tRjNG4Tx/wD2/qor20cxs4ct32Wtfcr3CDWgWaPqHhOrb7vX5Z99WFJxLSSu5ct439nafdRZsKlYMzPEO4VJ5d/h4VoGPa4XabhVzmlpsV5kQEYNKRdDXEG4V9ydzIbZhbTnMLHCOf5sk/1D3/Z69M1g+KeGm1LTUwCzxqfX+q0WG4jbwP2XQOIcNinAWeJJVDagsih11YIzpOxOCfnXl9LVVFK8iIlpOi0JAIXPeL8wz38rcN4SnZxD1Z59JhCjOGAGAUUdOmpjkAAdd3RUUWHwCuxGTM46tbe6jucXHKxOHKnK8HD4uzhGWbHaSsPXc/3VHco2953OSxjHJ8Sku7Ro2CeZGGDRXf8A586pmsc42AXaSuYs2F7FxCMHs3OidV7yfa2/eAyP3o/OvTeFsQ+Oo3Uch8TdWqnrI+TIJRsd10yKQMoZTlSAQR0IIyDUy1jYpV6oSKGYAEk4AGST0AFIlXM+VGN7e3HEHB0qezhz3AjA9xCY+MhqDxdWfCUbaNh8TtXIoWc2V0p22Cc68zVupoQqfmblm3v4wk67jOiRcdonuPePFTsf1q5wjG6nDpMzDdvUdFw9jXDVYeA2I4dYhZ5mkES6ncksB0wkYY7KNlUVIrJTjWIAQsAueg+5XJcImXcdlzm+vXupmuJOp2VeoRR0Ue79SSa9kwnDI6CmbCz5+pWPraszPJV7wjgCSQm5ml0RAkERqzvkHG+x0/I7HuqrxXH5KepFJBHd56nRqepMObJFzpHeH03Wzb8XijbRYWhZ+naSAySe8KM6fmPdUKTD5qhvMxKps38LTYf1Uhs7IzlpornuQti54RNIO14lddmnXRqBPwQeoD7gx8qjR4nSwHk4TT53fitp733TjqWWQZquSw7LZ4W+2OHWwUd91cbDHiM7ke74iotYC45sTnuekTP42T0NgP8AKx2H4nLxHc4kxHfNLOTpbtR/okhP8100oSAcEeY767MGaPx04jZ0Lf2g/wCXcoa8B1hJmd1v5T6dltcFth2jCECNCSLqznyQmQfWj7iDj3Y92BBxKpdy28zxP/0pG7n0cnaeMZjl0H7zTt7hUs/EuHqxVbPUoJAbtGGoDvAJ6VoabDcbkia99TYkai2yrpKmha4gR3+a8Dilh32JA7yJGJA92d/dTr8LxoNJbVAn/quBV0JOsX3V5xe3jKxhmH0PC9jb24Ou4cjOD5d/XzO+9ZnD6iUSPBH+Yucz3bNHorSeNpA1/V9Gjqta5uBqCzXLWrLgJHb57G3z7KzMNmc946Dep7IXZS6KESg+Yv8AM7/qD07JpzhcBzyzsBsPf1Wa/kcKPp1utzFj1bm39oDxIBBHnjA99M0zGB96CYxP6xv2+6WUuy2qGZ2/iG60bXg53l4Zdau8xltLe4gjDfjA95qbLirD+qxen/8AYC4+qjspSPHRyfIrFd8YBOjiNplunaKOzkx78gN8GA8qeiw7IObhdTp+Em7fuuH1Obw1UWvcBYL/AIBEYGubeYmNeqyoyNnI2VsYY7gdMedSqHiCf4ttFVMGc9Wm4TVRhsfKM0LtOxS3NEGGDWsIvoqhji03Tv6P+OmRTayn9pGP2ZPVox3eZX+BHga8m4zwPkP+LhGh39D3Wuwys5jMjt02LEia2AVdba3bZdTYC5Y95wFGaxTpZ6jLHcm2wVpayUOYPSRawN2UAN1MTgLFugbwMgzqPkgb4VpsN4QqZwJKg5GeqafMBoNSqGy4XxTi4W4nuVtoNWqKOP7aN6pKKfquvWQ6gRsKvJ6rCMG/y7GZnHQuPYpsB79TonO2ccSsWSQaJCDFKp/mrmM7/ANhvusPGsy17sIxJszPKSCPUFdyRiaItK9+i3ipktmt5MiS3bQQeoQ50j4EMv4RXomIMbnErPK4XVRASW5TuNE61Xp8GyV/STxPsLGTBw0v7Ee5gdX9AN+lTaCLmTi+w1TUz8rCVi5X4f8AR7WGMjDaQ7/ff1m+WcfCvNeIa74zEHv6A2HsrSliEcQakfiY4sL5oW4gtuszFrY4zE+/8mraMq6gjZuvnmtdRuwg0LZGw5yPMOvukdnzWuok4dxv6QLYcSRm7IzM2CFRdQVdX7LOWOrA/cbwpBV4H8Pz3QWF7D1SWkva6ZeVeFcRikZr68WdNGESPYaidy2Y1OwG3Xr5Cs5i+IYZLCG0kWU31TrGuB8RVP6RuJ65EtEOy4kk82I9VT7gdXvYeFazgbCQyM1bxqdB7Kmxeqt+rHzS0B3V6NZZgm5ut3hnF5rckxSFQeq7Mp96kEZ8+tV1fhNLXD9cy5Gx2P1UqnrJoP2Z/krmDne5DAssbL3qAUJ/ECcH4VQVPBlFLGWtc4H3J/NT48ama67gCvTcxWuvtTZl3JyWkkMhH3Q4IHkNhTDOGsQZFymVGUdMot9bJ04pTF2Yxkn11/NbfEuPWlwoMr3WkD+QXSqn3lT63xb5VBosAxWjcRGGEn/UOp+hT82IUkrfEXW/CFq2/Misy262iG2b1OxAy7Fj7Wehb/zVnep9Rw/JFEaqSoPNGua+ntbsmYsRa94hbH4Dpbqr3jlvogEH0lY0OQ0kza5CmSRGgG7jfGc9Nt8msxg87qiqNS6EvcNg3Rt/xdlZVbA2Hl58o6k7+yVvovDl2NxcP5pGEH9MVuPicbebshYB6n+qpOVQDd5+QR9G4cek9yh8XjVh8kGaPiMcbvEwj0P9UnLw87PcEycsxDs3hjulljIYo0Z7OeInOcIwOAck57jnxrH8QSyNlbVOgLHjcbtd9Fc0DGiMxtkuPuFWX/HRbSNarap2Ckq6SbtJnB1lt+vUE5Jzv4C5oMEdXwCsM55h2I2b6WUKprxBJycnh636+q98L41ZQHXE11GDuYPVdCfLUTj3hgaYr8CxWqAjlaxxGz9nfZdwV9JF4mkj/j0WvNzFau+s2ZDA5DpJ2UnxMeP4mpcfDeIthERqbjqHDMPldMnE6Yvzcs+40/JRc87zlv2aoi9ysC595bI39w+dPUfBdLEz9Y5xPcG32CblxuUnwAAeuqqOJ8duLjaWQlc50ABV+QG/xzV7QYJR0RzRN8Xc6n6lQaiumnFnnTsq+rZQlj7d4ZEnjOHjYMPPHcfI7g+RqHXUjKqF0TxoRZTKOcxPBC65E8V1ADjVFNGQVPerghlPmNx7xXglRHJhtaR1YdFtmPEjMw2KWvR9weG07e3Eai5hkIaXBLyQyetE4Y9AV9UhcAMhq94ixCqqY452vPLcNux6rmNrRor3hfDGgmuCrL2ErLKse+UmYETEdwVsK2PEt076Wuro6mnjDh426E9x0TjW2utu2sEjkllUENMVaTc4JRdIIXoDjqRuds9BiJPWSTRMjfs3bulAASzE30TjKt0ju1wfDW23z1qD/wAyvTcEqvjcJFz4oz9lTzs5dT6OXSK6SrnnpA/0i/srPqoPaSL4hj3/AIYn/NUsTfC0M1Qe1gmnDPKyP5pqJrxskk3KvVp8W4ZFcxNDMupG+BBHRlP1WHcal0NdLRy8yM+46FI5uYWSzy/I1jcyQXrlnuGXsbtyNMyxppSJjjCSKM7H2izHqd9LiQbiVK2alsA3zN6g90027TYpuubhY0aR/ZRWdvcoJNZakpzPO2Ju5Nk49wa3Mei40kzSu8z+1IxY+9jkgeQ6fAV9D0NM2nhbE0aAWWGq5TJISVlqWoqKEiihKpoQihCZOSygMxDxrcaAsPanCjVnJHiegx1+BNZDirnERNykxXu/LurrCMgzm4D+l1hv+WL4sXdDKT1cSK2fmQf0p6j4hwmJgjYcgHQiybnw2rc67vF7FaL8Cuh1t5fghP8ADNWTcdw520zVGOHVI/cKheB3R6W8vxRh/GldjmHt3makGH1P4Cty15VvSwKxFCDkMXRdPns2ofAVAqeI8LLS0uzjsBdPxYbVh1wMvreysea0H0eLt5YmukOk9mclkOfaGBgjY5IG+cdaquHHyCtkFPG4QO1F9LH0UzE2tMDeY4GQdkpVulQKaEKKEKaEIoQoIyMUIBsbpu9GV+dEtsx3Ru0T7rbMB5BgD+M15Vx5h+V7apo30P8ABa3CJ8zCzsmt+FRtOlzpPbIjRhlZlyjHOl1B9cAkkA5AJzWJirphTmmAu09LXsrcgXuo4jxe3tx+3nij8ndQ3wXOT8qWnwqsqNI4yfkgvA3KV730o8ORgqO8hLBcqhRFBO7MZMHA3OwNX8fBteWl8lm6X9U1z2LN6TbYiGKddngm2Phrx/fRKncETllVLSu2cPyULE2fqw8dCug2VyJY0lX2XRXHuYAj+NX7m5SWnom731XP7Y9txu5fuhiKD34jX+9JUTiWXk4O1n4yilGapJ7BW/MvMcNiiST69DydnlF1aTpJyRkberjbxrC4VhE2JOcyK1wL69VaveGC5Vba+kThj4H0oKfB45Ux+LTp/WrCbhHE4/8ATv7LgTMPVWScZsbjSBcW0mJEZF7WMntARoKqTnVnpioQw7E6TMeW5txY+y6zNPVaHpDvOzs2UdZXWL4bs36Jj41a8F0omxHMdmi/8lDxKTJAR3XPolwAPKvahssW83cV6pVypoQihCKEIoQoNIQDuhZobqRPYkdPuOy/wNRpKGmlN3xtPuAnm1ErNGuP1W2nHbodLiX4sT/Gob8Cw928LfonRX1A/fKluPXR63Ev5iP4UNwLDm7Qt+iU4hUn98rUnvZX9uWRvvOzfxNS48PpY/JG0fIJl1VM7dx+qwAVKAtombqaVCKEIoQihCg0IRQhb3Kt12V/CegkPZH/AJmw/paKzXFVJ8Rh0gtqNforjCJcsoHyXQeaODm8t2gEhiLMhEi5yulgW6EZyuode+vH8Ir20VRzXNzC2y1bm5hZc45u5M4dw+1dmeaW5lBWAMw1GQ/WCIBkDOTknuHU1vcJx/EMRm8DQyJvmNtlGfE1o9Vt8d5h4bb2dxbC1WC7MTwPCIfWSRk0k9sRhk3DA6skAbb1xBh2Iz1gmdLmivffolL2htrapy4xC8nDHEoPafRVdgeutEVz8cqazOGzthxwFh0LrIqmZoCPRW3o6uO04fB+6Gj/ACMyj9AK3te3JUOCr6c5owUsclHXd8SkP+uA+ck/+EVQcavtS07PT+Cdw/WSQ+qbLq2SVGjkRXRhhlYalI8xXn9NUy07xJESCPVWhAOhSBfclRWZaRLRLy03aSFgPpMI6kxS5BlX9xjnwPWt5R8QTYg0Rcwsl6HofdMOiDNbaLf5f5U4TKYryyX2HV1KyO2GUg6XSQkqfI4qBiWNYvTh1PVbEWvb8l0yNh1Cw+lCbe1j7iZHPw7ML/F6uP8Ax9CCJZPYKqxl9mAJVr05ZVTQhFCEUIUUIRQhTQhRQkRQlU0JFFCEUJUUJEUJVNCFFCFNCEUJFr3EvZlJPsOH/KQf7Ki1sfMge3uD+Sl0bssgPqF24gZ8s/pXzpIwNlLT0NluxqFz3lXluS5u5OJX4y6zOlvEfZQROVDY8FIIUeOWOcg1tsWxeKjo2UNHpcAuPuEwxhLi5ydLjhcEkiyyQxPIvsu8asw9zEZ/7VkYsRq4ozGyQhp9U8Wgm62Zo9asp+srL+YEf21zROLahhPcfmkk8pS96Ir9VsWDf65v1SM/xJr2LE25pg70CpaM2jt6lano93N63jcf4z/bWR44FuQ3/ipOGeVx9Vi5350ls2MVvaPK4UEysrmFSwzj1BljjuyOtQMB4dp62MTVEoaO17FTZJS3QBKVm6cRw3EuMxqn+zRHsQPJtaqox03DHzrTzWw0ZaCmzEfvbpoeLzFdF5Y4dYQLpsew3GWMciyuwBG7NqJIBYeQzWExipxGoOarBH5KQwNaPClj0lH/AEm3H+6J+bt/2re8AAfCvI/EqLG92+yXa9BWZU0IVnwfhv0hJET+WQdog+2mwZfAEEqQfM+8U2J4iaGVj3/szofQ9CrClphUMc0eYaj1VYR3EHPQg7EEdQR3Grdr2uaHN2KguaWmxV63BP8AQBc49ftNR/4PsD+lhvcazDceacZNFfS1vn/eitTQf5Lm9b3+Sxcp8KFxPpf+TVGZ/iCFHzOfwmn+JMX/AEdTBzfMSAP4pvDKQVEhzbBVU8Jjdo29pGKH3qcH+FXdNM2eFsrdiAVBmjMby09FY8P4Z+xkupR+zQaUH+skJ0gfdBOT7iPGqqsxQfFMooTd51PoP5qXBS/qnTv2G3qVVCrxQEUIW/wW2SWUQucdoCiv9l+qHzBI0kfvVW4pUPpoDOzXLqR3HVSqOJssnLd1291r3lq8LtHIMMpwR/Ag94I6GpFHWRVcLZojcFNTwPifkcNVbcu8D+kR3DY3VNMf/F2b+AA/HVDjuOjD6iCP8R8XsrCgoefG9x7ae6q+G2hmljiGxdgD5L1Y/BQT8KucRrW0tI+oJ2F/5KFTQGWYR+q3OZuHiC5dFGEOHT7rf9iGHwqJgGJ/pCibKT4tj7p7EaYQTlo2XjgfCjcOcnTEg1yyfZUAk4z9YgH+Nd4rijKNrWjV7jZo/voko6QzEk6NG5WhK4ZiVXSpJIXwGdh51ZxBwYMx16qLIQXHLsvNOJtanEx+zPx/gabl8pT9OfGu1wNlVPiin5qK+dK7SpkH/I/mt7H5Ql3nHnW34cFWQNJK41LEhAOnJ9ZmPsgnOOpO+1XOD8O1GJfrCcrB1K5klDUuQ+lCYetPwydIupdSxwPH141U/MVeycG0+W0VQC71smxOeoT/AMD4pFdRpPA+uNjsehBHUMDupHhWQqKCaiqhFKLEEJ4EObcJL9HjYt5B/vm/qR169Wbs/wCoWfgNgfcre5AbEl+n2Zwfm0w/uVkeNm3ZTv8A+KnYabF7fVOIY+NefBzhsT9VaLBcW0cn8pGj/fRW/rCpTK6pZ5Xn6lJlC17Hg9vAzPDBFEzDDGNQmoAg7gbHBxv507UYhV1MQbK4lo/vdIGgahJnpMXE9s3ijD8rj/GK9G/8fvvTyN7EKixsHQ+iXK9EWYRQhb3A77sJ45cnAbDfcbZv0OfgKqcaoRWUUkPW2nuplDPyZ2u6Jm5z4IJJIzCpM8pYFFwA4Vcl8k4BGw88j44zhLGJo4ZYqk+FmxPQ7WV3ilG172vjHiPRXSXkH0IuVYQrGY2Qj1hp/ZlMdC2dvfvWZkpapuNizgXF2a/odb/RWIfGaW5GlrfwWjyXa9iJIZEZJsq7BtO6HIQgqSOobI8TVnxrK6r5csbrs2079VGwmPlBzCLO3+Sqb7h63F4spV1t5Zey17evKgYEKAcqGMZGojuNaKjrZcPwgx3Bka3NbsDsoM9K2erDiPCTb3IWXn66CiK2QAKo1lRsAMFUGPdqPxFRuCKZ8vMr5rlzjYEpcalDQ2Bu392SfXoazqmhKhWIIYHBBBB8CDkH503LGJGFh2K6Y4tcCOie+Y4orqzS56PpXQQMks7BTGR3jWSPI7+OfL8CnqcNxaSh3Zck36De61NbHHVUol69P5Ld5RTs4jbshSWNsyBtJ3k3VgykgjSAPw1WcXB9RVtqWOzMdo23p0+qfwsCOLlEWI3VXwCNFvGnCOsc+sWzkLgndpNgcrnS2nI3Bq8x6SaTBxAHDMwAvHYdP6qJRsY2qMltHXy/xUc7Rdq40K37BczyADSkb7jYkFyAC2B3Gl4OkdR0pMjh+s8g7kJMWj5zwGjy7nsFsczaLSyFvFt2h0572GxkY+JOw/F5UxgAnxTGH1NRtH06A9F3XllLSCKPqkOvUVlVNCFp8T9ggd+cfI01MbRkqRTC7128JgBfAAfIV85Vjs87z6lbxgsAlTlnhkcl5fXkgDzC6e3Qtv2UcSJjSPqsQw38APE1p8XrpYKSGmiNmltzbrdcNaC4uKbdZ8T86yYkeDcE39ynUt8Ft0t+J3McS6Y5LeC5ZV2RZe0lRiF6LqCgnHXFamaR9VQwSy6uD8t/TRM6NJt2VV6MrdntXbH88f8A24/+9eh1+jmD/iFTUwu0n1K2eWF7PiXEYvFu0A8hIT/CYVmuMGczDoJB0Umh0mkam12CgsSAAMkkgAAd5J2ArzmOJ8rsrBc+ittEgcyek2NCYbBPpEvfIc9imSBnuL7kDOQu43NbfC+DyQJa45G9B1Kjun6NVpyfy9eRSvd39yZJ5I+zMQwUjXUrbEYUEacYUY3PWoGOYpRSRCkpI7Nad+67jY4auKwelCD9lBLj2JSnuEi5/jEKtuAajLPJEeouq3F2XiB9UnCvWFkVNCFBoQuicDVLy1i7TVriOjUjsjqyjAIZd90K5rx7HZKjBsSk5NssmtiLg/8A4VsKPJV07c2409Vbpw+IRdgEHZaSpUknIPXJ6kknOc5zWXdilS6q+Lv4/wC/srAQsEfLA0UWHDY4clNWpsZZ3aRiF9kZY9B3Cu8QxeorcrZLADYAW+a5hp2RXLfuVii4NAsnahSCGZ8a2KKzA6nCZ0g4J3xUv9O1tREKW48QDb21t2uufhYmP5g6a76fRc14te9vNJL9tsj7o2T+iBXtWE0Yo6OOEdBr79VjKybnTOetSrFRlNCEUITjyVKk0E1pKNSghwOnqsRnGNwQ4DZHe1ebcZxS0VTHiEGh2P8AfrstJg72yxOgemmwsEh1aNWWIZmdmdmIGBlm8BsBWBr8WqK1zTIQMuwAsAruGBkQIb13vqsNrwaGNxIitkatILsyJr9rQhOFzk9PGpFTj1XUQch5FjoSALkDa5XDKSNjs4H9+im94PDK+t1OSAGAdlVwpyA6g4cDzrmkx2qpIeSy1htcXIvvZLJSxyOzOGv5+6SOdr7tbkqD6sQ7MeGrq5+Zx+GvV+EaA01AHv8AM/xFZfGJ+ZPlGzdFQVqlVKaEItLftbm3i66pUB+7rGo/lBPwqsxeYQ0kkh6A/wAlPw9meVvuuyMa+eXEkkrbKttODrHcS3CPIO2wZIiVMRdVADgadStgb74PeOlWU+Junpm072jw7O6rkNsbhWVVi6VReWcduLu7GoyPCxdmYnaJG0Ko6KB4Ae/er+hq5auaCl0DQ4WATUtmsc70U+iSDRYA/bldvgMJ/cr0rFDeoI7ABVNJpEFU8UXsOOI3QXEWM9xJUj+tCnzFQMWi+IwZ7Ru03SxOyVQPcLH6QuVZ+ILGsU6oiBi0TlwkjZUrnSCNsHcg4zWR4bxulw4O5zLuOxtsrWWMu2VXf2k1vY3FmnCWQPEVD2ki3Gp/qs4IEp3A6g48Kt46iGrq2z/Ff+rlxYtbayZ7DnC0mdYu17Odio7GVHik1N3BXUZ38KzddgVVG5z22c3U3HZOteCs/Ndj29pNGBltOtR+9GdQHxwR8a54crfhcQY87E2PzTVXFzIS1crtHyoPwr3tpuLrDSizlmrpNqKEK65a499FL5Qur42DacMucHOD3E/pWZ4h4dbizW+LKW9VZYfiHwtwRcFXn+fSf7O3/UH+Gst/h47/AHvsrT9PM/Afqp/z7T/Z3/6g/wANH+Hjv977I/TzPwH6rV4pzl2sMkaRMhddOouDgH2tgo3xkfGp+GcDikqmzvkzButrJmoxoSRljW2JSlXoCz6KEKaEIoQt3gnEjbzLKBkAEMucagwIxnHjg+8CqrGMMbiNK6ndpfY9lKoqk00oemj/AD7T/Z2/6g/w1hf8PHf732V5+nmfgP1U/wCfaf7O/wD1F/w0f4eO/wB77I/TzPwH6qDz2vdA2e7Mgxnuz6tdxf8Aj7K9pdLcA9khx5tjZiSmYkkk5JJJPiSdz869JijEbAxuw0Wce4ucXHqortcqaEK55AtO1vGl+rDGTn958qv6az8KxHHFbyaHlDdx+3VX+DQ3fmPRdD4gHMUgix2hjcR5OB2hU6cnuGcb15LRmITN5vlvqtMb9Ehm45jg2MVtcgfWGjf4K0Z/StzyeGqr94sP9+6j3lCj/wCol3D/AOr4VOgHVl7RRt1I1oQR+KuXcJ0EovT1I9ijnOG4V1zLxkScK7cKUFwkelSQTpkOdyP3AT8ah8PYbkxrl3uGa3TNdJanJ7pt5RtDDZW8ZGGESlh4Mw1H9WNa2pfzJXO9VEYMrQEseli3ZFtrxPaglx+bDLn8UePx1JoQJWyU7tnBNT3aGvHQpihlV1DocqyhlPirDI/Q147VQuhmfGdwbK9a4OAIXuo4KVYb50CapQCqYbdC+kg7EAAkEHvFTaZ1Q93Ljcdel9EhssfC+JRXEazQSLJGxOGXOMg7gg7g+RrmppZqOXLILFAIcFyzjvDvot3JF9Rjrj+4xOB8N1/DXuHDuJCuomPvqBY+4WQxOm5chtssFX6qVFCVTQkRQhRQhZo7ZmR3G4TBYDqFbPrfdyME92RUeSpZHI1jjbNsnmQue0ub03WGn00tmOydonmA9RHVCfN8/wD6/mFRH1sTKhtOT4nAn6J9tO90RlGwUWNo0siRL7TsFH9p+ABPwrurqmU0TpX7BcwxOleGN3KwupBIIwQcEeBBwf4U9FIJGB7diLrh7S1xaVktLZpHCIMsfkANySe4Abk03UVEcDM7zYLqKJ0jsrViPlv508DcXXBFjZRSpEUIU0IRQkWKeTSpNI42C7Y3MV0bkPhfYWqlhh5T2rZ6gEYQfl397GvEuL8S+Lrixp8LNPmtrh8HKhF9zqrniHEYbddc8scSk4BkYKCfAZ9o+QrP0tDU1RywsJ+SmucBusHDOPWtwdMFxDI2M6UcF8eOk7keeKfqcHrKYZpYiAka8HYqyDEVXh7m6tNl0krndPpFzZ2C9HbW4G2FJ0j3YVZT8q9G4NhMcE1Y/fYf39FU4i7M9kY910zFWS5Kr+YuGfSbaWDbLoQpPc43Q/BgKcgl5UjXjokc3MC3uk/0ecR7S17JtngbsyD1CnJTI7sYZfwVkuMqAQ1omb5Xi6lYdLniynduiteC8WNw1yDHo7C4aAZOWbQFJY9wB1DA323zvtRYjQNpWREOvnbcqa117qzBqrDrHMukrcPmWLi9xbRgBZrVLpwOgnV9BOB0Loyk+OB41qayJ8+DMqJd2usD3CaaQJLBZOe+Cm4g1xjMsOWXHVl+uvv2DDzXHfT3COMCiquVIfC77FRcQpudFcbhc7t5dQzXtDXXCxkjMpsstdLhFCEUIUUIVryxeiG5QtjQ/wCycHoVfbfy1aT8KpOIKR1RQvyeZviHuFPw2YRzi+x0K2+a+XzbNrQHsWPv7Nvsny8D8PfWcMcQtxCLky6SN39fVSMTw8wOzs8p+yaeC8GH0EQN1lQsx/ek3U+9cJ+WsRjGMyDHRML2YQPkrqkpAKPlnqNVSch8MIlklcYMWYhnukOQ/wAgMfirQ8cYn/k44mfv6/JV+DU1pXPPTRaXN/DGW7wik9th1VRuWOzD8wJ/FVtwtibZMKD5TbJoSVFxSlcKqzB5lY31ithZMMgzz4jZvAHdlX90KCM95OfAVU0OIvxzFgW/so9bdz0JUyaBtDSH8TtEnV6Is4ihCKEKKEKaEi2+WuFfTLkKR+xjw8nmM7L+IjHuDGs1xNi7aCkNj4nAgK6wuj5j7nYaldZ9+w/gK8OaDNJY7k/mtZskPhvK8XE8cQvtcna5MEIdkSKDUezHqnJYgZJyB63StnVY3JhIFJSNAtbMTqSUwIw/xOXji/oqtXGq1eS3lXdDrZ01A5Gc+up81bbrg11R8azl2SraHNO6DTj93dX3I3E5p7dkutriCV7eYnG7JghvDdWGT3kE1UY/QRR1QNN5HgEfNdxuNtei1ORV+mX9zfn2E/ZxZ8xgfEIuf+ZXoTIBRUEVKN7XKpmv5krpPkF0XFRk6QihC5rxlP8AJ3FBN7Nvdghz3K5I1E+5tLe52rvEqQYlhro/32ahcMfyZw7o5bvF47i0ne6t4TcRyhfpECnEgeMYWWIb6jp9Vl6nSvwxFG6CugFJUuyPb5SfyKtnXBzAJd4l6R7hv2dnw64MnTMyMdJ/4SDf4sKuqXhOjiIfUztLR2IXBmcdgrH0e8sTwPNe3rarqcYIJBKJkE6iNskqvqjZQoHugcTYxBMxlHS+Rv3XUTCNXJ1FY4GxunlzXnbgBtpDcxD9jI3rqOkbt/BWPTwO3eK9e4S4hFVGKaU+No09Qs5itDbxt2P2VGjZGR0rdXWeIINivVKkUUIU0IUGkcARYoBtqF0NWe8tIHAVyrqZYnOlZTGGVlJwQMnDjIx0rySQxYPiszHktDx4XDpda9pNXTMcNbbjutvhvDZEt5Y8rE0hlKKhLLCHGFVT34O+3icVVYjilLJiMUwGZrbZjbzeqkQU72wuZsTe3otbl/hUkUmpokhUQiJlR+07VwQe0O23Q9d96mcQYvS1NNy2OLyXXBItlH4U3R00kb8xFha3v6rFNwSUzswWPLXCzC51ntUjXH7MJjPQFeuCDUqDHqNlEGZiLMLSy2hPe6bdRyGW4A3vm6j0VHz3fa7jsx7MS6fxtgt+mkfA1qeC8PFPQ80jV5v8uiqcaqM82QbBLlbJUyKEIoSKKELwsbyusEQ1SOdIA8/HwA6k9wqJWVcdNCZZDYBS6WndK4WXVuX+DpaQiJdz7Tv01uRufd3AeArwjG8WfiVSZHbDYei2lNAIWBoVkQDseh2PuPWquJ+R7Xdin1zTgnNX+Sj/AJO4grhYiRBOilg0RJK5XqRv1XOOhG2Tv63AxjLBWUThmI8Q9VGbJk8Lkw3fpF4aia/pIfbIREcudumCAF/EQKpIuEcRc+z25R1JThmZbdVN9fSW9hI8ilLniE0knZDJaNHCLpx1yI1RfHVJWhw6jZV4i22scItfoSodZKY4rDzOXQOUeDfRLWOH62NUmO+Rt2+Ww9wFXNVNzpS/p09lGYzI0NVzUddIpUKk5w4EL22eLYOPXjJ7nGcfAglT76kUs/IlDunVcSMztLUu8jcZM8PZSZE0HqOG9ogbKT5jGk+Y86xXFmEfCT8+MeB+o9FNoajmMyu3CZS58TWTzuItcqcorlCihC8yxK6lHAZWBVlIyCD1BFPQVEkEgkjNiEjmhwsVy/mfl17Ju0TLW7HY9TGT0Vv4Bu/v36+y8OcSR4hGI36SDcd/ULMYhhxjOZu35KsRwRkdK1wIKoyCDYqaVcqaEqihIm3kHiAVpIWIAYCRcnA1DAYb+IIP4a8/45wp08bKiNt3DQ2+y0OB1IaTE4+oTn9IT7afnX/vXmX6Oq+sbvoVoebH+IfVH0hPtp+df+9H6Oq+sbvoUc2P8Q+qxXXEI40aQsp0qWwGBJwOgAPf0qVQ4PVT1DIzGQCRqQuJaiNkZdmGgXJ5pS7M7bsxLH3k5P6177BC2GNsbdgLLCSPMjy49SvFPLhTQkUUIXhdcjrFEpeRjgAdf/jHeeg76i1VXFTRmSQ2AUqnpnSusAuk8qctrZoWYh53Hrv3AfYTy8T3n4V4xxHxC/EpMjNIxsO/qtfRUbYG+qv6y6moFIhavEeHQ3CdnPEkqdcOobBPeM7qfMVMpK+opXXheQkLQd1W2PKlhbN20dtEjL62tstoxuWGskLjGcirJ+O4lW2h5hN9LDquMjGC9lVcrxHiV+164PYW5Cwg97DJXI8RnWfNk8K9Gp6UYZQtph53auVNn58pk6DZdKqMnUUIRQhFIlXPOeuGSWk68Tthn6s6dAQcDJ8m2BPcQp8amNiirqc0c3XynsUw8uieJW/NMPD75J40miOUcZHiPEHwIOxFeTYhQyUM7oJBqPuruOQSNzNWxUJdqaEIpULy6ggggEEYIIyCD1BHeK7ilfE4PYbEIIBFikLmDkhkJlstx1MBO4/4ZPtD907juJ6V6bgHGgeBDV6H8X81R1uFB13R/RKiXAyVbKsDggjBBHUEHofI16JFKyRocw3CzkkDmGxCy06mUUIQRRZCjSPCiyLlGkeApLBFypx5UWRdFKkRQlUO4HU0hNkoaXbLY4Pwme8OIRpjBw0rbIPEZ+sf3R8cVRYtj9Lh7Lvd4ugG6tKPDnynbTuuk8v8Ais0IjyXb25G9pvL91f3R+teQYzj1RiT/GbN6AbLUU9KyBtm791aVRKQpoQihCKEJO5tvpLmZeGW3tuR2zdyKMHSfIDDN+Ed5r0bhXB2wMOIVI/6hVdbOXu5LOu6feDcMS2hSCP2UGM97HvY+ZOTVxLK6V5e7cpprQ0WC3a4SooQihCKELxLGGUqwBVgQQdwQRggigEg3CVcxuYX4Nc/WeynbzJRv7WA/Mo8RXeJ4dHjNPbaVu3qmopDSv08p+ydYpFZQ6sGVgCrA5BB6EHvFeTzwPgkMcgsQrsOBFwvdNJVFIhTSoUUm6VVvGuAwXQ/ap62MCRfVcfi7x5HIq6wzH6ygP6p3h7HZRpqaOYeMJL4jyNcxZNu6zL9k4R/kTpb3gj3V6Hh3HFLNZs4yH6hUs+DO3Zql66Z4TpnjeM+Dgrn3Z6/CthT19PUC8bwfYqnkopGHUKFuFPfUzMFHMbgvYceI+dLdcZT2RqHiKLoyleTKo7xSXCUMceixveKK4dK1ouSnGwOcrOw4BeXHsQlFP15f2Y/UZPwBqhr+JqGkBzPBPYa/wBFYwYVK/W31TVwfkOFDruGM7fZwVjHwzl/jgeVYLFON6icFlMMo79Vd0+Fxx6u1TcqAAKAAAMAAAADwAHSsTLK+Vxc8kn1VmAALBTTSVFCEUIRQhLvNvMJtwIYBruZMBFG5TVsGx3k/VHx6Ctfw1gBq3/ET6Rt191BrKrljIzzFWvI/K4soi0mGuJN5G6479IJ6jO5Ped/CttVVHNIa3Ro2CgxR5G66k7pmqKnEUIRQhFCEUIRQha3ELGOeNopVDIwwQf0we4g7g91dMe5jg5u4QQCLFc3/bcGl7OTVLZSMdDj2kJ8u5vFejYyMHIpMVwqHGI87PDMB9U3DM6ldY6s/JOdtcLIqyRsGRhlWU5BH/ndXldTSy00hilFiFdNcHi7VkI28NuvXHng01GQ1wLhcdl0VQcKe9gkW3uF+kxNkJdphGUKM4uIyeuAcOp3ONqvquOgqYTPCcjhu0/wXALgdVf1nl2pH/8AfdXcbM7g0dUJc5M5p/ygszCLQkUnZrJq1CTqQQuMqdOCRk+0N6vsdwVuHBnjuXC9uybjkz3TGwyNJGR4HcfI7VRRzSRG7HEexThAO6qrnlezk3a2jGe9FMf6pirqDiLE4R4ZDb1Ud1JE7doVdJyHZHoki+6Vj/WzVizjTEmjWx+SYOGwHovA5Bs/98f+YP7Frs8b4iejfouf0ZAtqDkyxTfsNX35JG/QtiosvF+KSbPt7J1tBA391W1lYQw/yMUcfmiKp+YGTVNUYpWVB/WSE/NSGRMZ5RZaN7zNaxXKWkkumaTBUFW0+tnTlyNO5GBv12qTT4JVz0zqpjbtC6MgBsVbmqi1tF0opELU4tePDE0kcDzuMBYkIBYsQBkn2VyRk74GTjaptBTRzzBkrw0d0hJA0WvwO3uhrku5VZnxiGJcRQgZ2Vz6zk53J76lYnNRkNipm6D97ukaDuVaVUrpLvM/MwtyIIV7W5fCqg9YKT01AdT4L8Tgdddw/wANOqzz6jwxj7qDVVgi8LNXFbvJfKRtybm5PaXT5JY+t2eeoB72Pe3wGw329RUNLRDCLMGwUGOMtu5xu4puqInEUIRQhFCEUIRQhFCEUIWG8tUlRo5FDowwysMgila4tN2mxR6Fc5v+C3XCmaa1zPak5eE5JTzPX843+0D1p+spaXFo8lQLP6OTTTJTnNHq3smDgfHIbtNULbgZaM4Dr7x3jzG1ea4rgdThz/GLt6O6K2gqWTC7d+ys6pk+ihCWfSPxf6Lw+ZwcO47BPvSZzjzCBz8K0fC1D8ViDb7N1KbldZpWbkHhP0WwgiIw5XtZO465PWwfMAqv4ab4lrvi697hsNB8kRNytATBVAnPRIHLkrTccv2Dt2UShdAZtHaYjjzpzjPqP8a3uKxsp8ChbYZndbaphhJkKsPSbxi4tLaKa2bD/SUQjSGDKUkOkggndlUbYO9VnCtBTVsz45xcZdPRdSuLW3CveXONR3tvHcRbBxuuclHHtKfce/vGD31UYthz6CpdE8e3su2ODm3CTeYOaZDxi1tI3dYUlWOXSxVZJW0llJHtBQyDHiTnrWvw3BYmYRLPILvIuPRMukPMAC6HXnykJC5j5fgv7u+SZljMdtahJmwBG7GZskn6p2BHh5gVv8Krp6GhgdG0uDnHMO4TDmhzio9HPOfbH6DcyK1xGSscqsHWdV8HGzMAOv1h55pjiPAQ1vxlKPCdSOyIpL+Ep/rDJ9FCFDMACSQABkknAAHeSegpyOJ8jg1gueyCbbpQ4jzPLcyfReGqXc+1P0VR4qT0H758Nga9AwfhRkAFTXn2b/NVc9aXHJD9Ux8ocoR2QLse1uG9qU92eoXO4z3k7nv8K0NRVGUBrRZo2CjxxBnqT1TNUVOIoQihCKEIoQihCKEIoQihCKEIpEqTeYuRI5W7e0b6PcA6gVyqMfE6d0J7yOuTkGpsdXdnKnGdnYpl0VzmYbHuqaLmi4tHEPEoWU9FmQAhvPA2bx9XB/dqgxDhGCpBloHWP4SpEde6PwzD5prsb2OZdcTrIvipzj3jqp8jWEq8PqaR2WZpH5KyZI14u03S7zvyq9/2OmZVELa+ydCUkbb2mU5UYGNgepq5wDGocOD2vb5tLjcfJJJHm2W6ONXCMqT2MwLMF12zJcQ5Y4BJJR0Xf6y7UzJh1NMHSwzjqbHdKHHYhXoODv0HX3VSRMzyNb6hdlc89EH7UX133zXR378es5/90VtuMncttPTjo0JiDW7kwc8D9lbt9i/tG/8Augf21T8NvImeB+AruTZKvFDNwS8d7ePtLa8yI4h0jusHQAOnte7KnH1RWlpnU+OUgE5s+LUnuAmjeN2mxWDmbg/0WbgiE6nF1qlfveV5oGkbPf62ceQFSMLrfi4avL5QLD2CR7cpaupmvMHaFSkp8M4ZBNxHiE0sUcrRyW8aF1D6NNuhOkHYHUevWtVW1k1PhtPHG7Le9021oLiStrnDlKO/VDqMM8TKY5kGWQBgSuARkdSNxg4I78xsI4gmoi4SDO0jUE3Q+MO9Ff20bBVVmLsAAXICliO8hdgfdVNO4TSl0TLX6LsaBUPG+cLe39VT20nQJGcjPcGfoPcMnyrQ4XwnV1dnyeBncqHPXRx6DU9gtCHl6+4kQ14xt7fORCuzMO7Knv8A3n3Hcorb0lJQ4Y3LTtzP/EVXvM05vJoOyfOE8Jhtk7OBAi9TjcsfFmO7HzNcSyvldmebpxrQ0WboFu1wlRQhFCEUIRQhFCEUIRQhFCEUIRQhFCEUIWK6tkkUpIiuh6qwDKfeDStcWm40QkviXo6QP2tjM9tJ4AsV9wIOpR5ZI8qm/GiRvLqGB7fXdM8gA5ozlK0H4hxW02ubYXCD+ci6+/KD+sgqmqeGcLq9YXct3bon21dRH5hmHotnh/PdnJ7TPEfCRdvzJkfPFZ6r4Mr4tY7PHoVJZiMLtCbe6vbe6hnUhJIpVIIIVlcEEbgr3jHdVDJh9ZTOu6NwI9FLbIx2xRYcMitwVhiSJWbUVRdC6iAM6RsNgOnhTVXV1FQ4Gck22uug0DZY+L8MS5jEchYKHST1CAdUbZXcg9+D8KWgrX0by5gGoI19UOF1tTRq2NQDYYOMjOGU5BHgR40zHPJG4lhtfQ2S2VfxfgNvdNE86FmhbVGQ7ppYlTnCkZPqjr4VLocUqKNjmRbO0KQtB3Vm+252Hidh8zURkEsp8LSfYILgN1U3vM1pFkPcJkfVQ9ofPZM4+OKuKbh7E6q1mG3rso8lXCzdypDzu0x0WVpLM32mGFHhsmdvey1oqbgkR+KslA9AorsSzaRNJWVeVuI3v/rbgQxHrDF1I8Cq+r+Zn91aCmp8Nof/AI0d3dyozzPL53WHYJq4Dyra2e8MY1/6x/Wf4E+yPJcClmqpZvMdO3RKyNrPKFd0wu0UIRQhFCEUIRQhFCEUIRQhFCEUIRQhFCEUIRQhFCEUiEUIVfxHgltcfy0Ebn7TINQ9zdR86djmkj8jiEEB24S5e+jKxk9kSRn919QHwkDVLGJz2s6x9wmvho+mi0rj0fSxDMPEbhAOg9b+7Io/SuRPTyaPgafl/RDoHN2eVWS2N7ENuIyn7ylv6zmm/hMOlOtO36pHPnYPOVhhe+c4+nuPdGv9hFduw3DWC4p2/UrkTznTP9lv2vK93McNxOfB7hrH6CXFI1tFGPDTt/v5LssldvIVYL6LoSQ1xcTTHz0j9SGI+ddivy/s42t+SDTD95xPzVxYckWEXS3Vz4y5l/RyR+lNyV08m7j8tErYY27BMEcYUaVAAHQAYHyFRSSdSnLr1QhFCEUIRQhFCEUIRQhFCEUIR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37" y="535988"/>
            <a:ext cx="1380929" cy="133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001209" y="554649"/>
            <a:ext cx="5206480" cy="1138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Arial" pitchFamily="34" charset="0"/>
                <a:cs typeface="Arial" pitchFamily="34" charset="0"/>
              </a:rPr>
              <a:t>S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obretasas arancelarias establecidas por el Ecuador afectarán a 1166 sub partidas de Perú.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http://users.wpi.edu/~arivera/leanna/colomb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76" y="2167811"/>
            <a:ext cx="2447652" cy="14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5001208" y="2167811"/>
            <a:ext cx="5206481" cy="12658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Se han cerrado un 30% de negocios, mientras que un 80% podrían cerrar en los próximos seis meses</a:t>
            </a:r>
            <a:r>
              <a:rPr lang="es-EC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270478" y="4304520"/>
            <a:ext cx="4198775" cy="17976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Se determina que la implementación de  salvaguardias  generará un impacto económico en el área textil.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008914" y="4304519"/>
            <a:ext cx="5598368" cy="17976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Se ve reflejado en la Balanza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C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omercial de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E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cuador, motivo por el cual se debe analizar los efectos  actuales y futuros para el país  que se generarán debido a  la implementación de  estas medidas arancelarias.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92376" y="435315"/>
            <a:ext cx="3709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b="1" dirty="0">
                <a:latin typeface="Arial" panose="020B0604020202020204" pitchFamily="34" charset="0"/>
                <a:ea typeface="Times New Roman" panose="02020603050405020304" pitchFamily="18" charset="0"/>
              </a:rPr>
              <a:t>OBJETIVOS</a:t>
            </a:r>
            <a:endParaRPr lang="es-EC" sz="4800" b="1" dirty="0"/>
          </a:p>
        </p:txBody>
      </p:sp>
      <p:sp>
        <p:nvSpPr>
          <p:cNvPr id="2" name="1 Elipse"/>
          <p:cNvSpPr/>
          <p:nvPr/>
        </p:nvSpPr>
        <p:spPr>
          <a:xfrm>
            <a:off x="591004" y="1282324"/>
            <a:ext cx="4418328" cy="32470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Analizar el impacto en la Balanza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C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omercial con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C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olombia y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P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erú en el primer semestre del año 2015, por la implementación de las salvaguardias en el área textil.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30414" y="1303635"/>
            <a:ext cx="6254619" cy="8957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_tradnl" b="1" dirty="0">
                <a:latin typeface="Arial" pitchFamily="34" charset="0"/>
                <a:cs typeface="Arial" pitchFamily="34" charset="0"/>
              </a:rPr>
              <a:t>A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nalizar las salvaguardias que afectan al sector textil del Ecuador.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5430415" y="2351315"/>
            <a:ext cx="6254619" cy="10595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latin typeface="Arial" pitchFamily="34" charset="0"/>
                <a:cs typeface="Arial" pitchFamily="34" charset="0"/>
              </a:rPr>
              <a:t>D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eterminar los impactos generados en el comercio exterior en el área textil por la implementación de las salvaguardias establecidas por el Ecuador.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430413" y="3637787"/>
            <a:ext cx="6254619" cy="8957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ES_tradnl" b="1" dirty="0" smtClean="0">
                <a:latin typeface="Arial" pitchFamily="34" charset="0"/>
                <a:cs typeface="Arial" pitchFamily="34" charset="0"/>
              </a:rPr>
              <a:t>Evaluar los impactos generados en la Balanza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C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omercial por la implementación de las salvaguardias con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C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olombia y 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P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erú.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5430416" y="4859695"/>
            <a:ext cx="6254618" cy="1333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_tradnl" b="1" dirty="0">
                <a:latin typeface="Arial" pitchFamily="34" charset="0"/>
                <a:cs typeface="Arial" pitchFamily="34" charset="0"/>
              </a:rPr>
              <a:t>C</a:t>
            </a:r>
            <a:r>
              <a:rPr lang="es-ES_tradnl" b="1" dirty="0" smtClean="0">
                <a:latin typeface="Arial" pitchFamily="34" charset="0"/>
                <a:cs typeface="Arial" pitchFamily="34" charset="0"/>
              </a:rPr>
              <a:t>orrelacionar los impactos suscitados económicamente  por la implementación de las salvaguardias con los importadores de la sub partida  6203.42 y productores nacionales.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dirty="0"/>
              <a:t> </a:t>
            </a:r>
            <a:endParaRPr lang="es-EC" dirty="0"/>
          </a:p>
          <a:p>
            <a:pPr algn="ctr"/>
            <a:endParaRPr lang="es-EC" dirty="0"/>
          </a:p>
        </p:txBody>
      </p:sp>
      <p:sp>
        <p:nvSpPr>
          <p:cNvPr id="9" name="AutoShape 2" descr="data:image/jpeg;base64,/9j/4AAQSkZJRgABAQAAAQABAAD/2wCEAAkGBxQSEhUUEBQUFhQXFRgZFxgYGBcYGRcaGBQXFh8cGSAYICggGB0oHBcXIjEhJSorLi4vGiAzODMsNygtLisBCgoKDg0OGhAQGzUmICUwLCwyNDcvLC0wLjAsLCwsNTQsMCw0LywsLC80NCwsLCwsLCwsLCwsLCwsLC0sLCwsLP/AABEIAMUA/wMBIgACEQEDEQH/xAAcAAEAAgMBAQEAAAAAAAAAAAAABgcBBAUDAgj/xABDEAACAQIEAwYCBgcGBgMAAAABAhEAAwQSITEFQVEGEyIyYXGBkQcUI0KhsTNSYnKCwdEVJEOy4fA0c5OiwvFjktL/xAAaAQEAAwEBAQAAAAAAAAAAAAAAAwQFAgEG/8QAMxEAAgIBAwIDBgUDBQAAAAAAAAECAxEEITESQQUiURMyYXGBwZGhsdHwFDPxIyRCQ+H/2gAMAwEAAhEDEQA/ALxpSlAKUpQClKUApSlAKUpQCsVmsUApShoBXji8StpGuOYVFLH2Ak144rHqkjcjcD7v7xOi/n6VxMVxwPKAZgYBAGmVgdZbcb6gCquo1lVK8z3Ja6ZTeyOzw7iqXi6ofFbIDjQxmEjUaHn8jW9UA4HibeEVjZUqrSzDwwAhiBAEbnT1NSjBcbVzlPmBgxy56/Cq2n8TpniMnhklumnBtpbHXpXxbuBhIM191plYUpSgFKUoBXlfvqglyAPWvu44AJOgAk+wqB8Vx96/eFqyQt1pOZhK2LakSxH3mnQeo+VfUX+yS9WS1VubJf8A2xZmM8e4YD5kVuq4IkGRVYYP6u9wonEMS99dMzRknUREbTW52d47c+t/VL0AurL4SY71AbiuunhDIpJHUCoKNY5T6JE1mmxHKLFpXhg7+dFbYlQSOkgGPxr3q+VBSlKAzSlKAUpSgFKUoBSlKAUpSgFYrNYoBXL4rj4Pdq2UxLsN0UzAUc3aCAPc9AepUZ49wAtme0C+Y5ntljqQoAKE+VvCNNB7VBqHNVtwWWSVKLl5ng1sThXaB5EzA2jvrO7Hdg6mDm1BmuBxPFG1ZtPaZdW1WZ2kkabAgjTlPyknCOJK9vub5aRIOfRh+9tqOvOK4XaPC5rb5FBkd5bOihyoCM20xl7vWNYr5yyEZS6uV3+Hwf2NGuTUlF/5NvCMpQFPKRI576/nXt/Z5cqUMN4iIGgJGXO3U7gfGuGL9zDNhrJW2y3V8LKSuUiJDb8jM+lSn60Vm2UZbm5BjUbSpGhX2PvFVFp5QzY/d9SWdjziJ8YXiBsuUglh6/pFELO2VWJmNeUbbSjD3g6hlMgiR/vl7VFbXCmvOG1YDrpbBHMAa3Dtpt6ipLgMILSkAkyxYk9WMmBsB6D15kmvoPC5WuHmWI9jO1PRldPPc2aUpWqVhSlcXjfGO7+zt6udNNSJ5Dqx/Dc8gY7bY1xcpcHUIOTwjy7QcQMi1bgknxfDXKfSNW6DTnVaHGNjMfcODVnt2rQt5hoDBILz6ktFb/HbrXHbDpcyKFBxV0S2RST9kh3ZidzuxPoa6fCOwttk73Ed5atAfZWkORlWPM7L4mY9NPbWKy0paiTlLvx8EaEemlfzc5XB8Ctu5Z711td1aY3Jgs395ckKRzkDWuh2dw31niRxIVoRnfTQBRaNhAfV8zsOgtzzriYfh2ExWMS017EpbUFLZzKWZu9Y5XaDAYQVI361bfCeF2sNbFuwuVR6kknqxbVj6mpdLp25+0kxqbVFY7s9MBhii67neNhyAHoBA+FbNKVpmc3kUFKUPDNKUoBSlKAUpSgFKUoBSlKAVis1igFKV8s4AkmANyaA53FeF2Ln2l9R4BJMkAqupDR5l02O+22lRrivG0vXkXLl7pvFmbUo4AYZR8DGsRqK7HEe09gBlXNd0IOQeHbmx0j1E1FuH2reIbNcCst21mBDBhnWUaGXfUHWsjxDURjHEcYfJf01XLnnbg014A1q8tw3beS0zaNcGdlBOkuPDIiYB9+dTXA8ZwuLALd3mSTDMpjkYPP1B9NNqq/tBwxMVdtvkPe5VS74WEMpYaFtG0gyPnqK7PFuDYk3LVnAWPs8PaKu+W1rccqxUG7poBqdd64085ReI757YJralJJyeGWE3aLDD/GU8vDLfkK+7PHbL+RifZW/pUIwXZzHKJcXCY276yIM/spFbq4DGp92+f3Xwxn01SannqNSuI/kyB0VdpfmiXHi1rmWH8D/ANK+P7csTAuBieSgsfkBNQTE8TxNonP3ydO8sMQN/vK0Ny2ryTj2JbwjEWBprNm6csegI9/61H/XXr3ofqP6RdmS3H8YdpFpSo1liQCPjsg+Z/d3qIYnH5i1vDNAGl3EnZQZlbI3J313J+detrgl7F/p3u4hcwOUr3Noa7kDVoiYkVMOFdm0t5WuBWZfKAIRNBoo2+J1qONVuol1T3/JL9zpyhUsI4/Zbs0PC9xClpdbdo+Zm37y71boDoPzk3G7JaywX3+A3rfqPdsOJvbt93ZKi5cVspZgAIA0HVjMAehPKtNwjXW0VVKVk0ROzx9sbcw+H+ropd0uZ7ZzBVsiGzH9ksAG2I6TVnCqh7KWPq2NsT52UKzlxBQq6toDA+0FsAET4Nd6t0V5pm5Ry+STVJRaS4M0pSrJVFKUoDNKUoBSlKAUpSgFKUoBSlKAVilc3jPEu6WF1c7DpP8APoP5A1xZZGuLlLhHUYuTwjHFuMLZgDxXDsg3+PQVAuKdoTfYqGW6wIlQYsWtfvkedhGwO/OtPjOMd7jWLTNmJAv3RqRmE92mhzOdBp15ARUv7I9lFsKr3V8Q1RJkW55n9a51PL8ayuq3VvHEf5z+xfUYURy+f5wcrhnZW7eOa9oszNxQf+na8iDoWzGt3i2FtYUots6r4spaWOeVJPuQCBps1TQ1De0WE+sXh3WXMQA2YEqVUnxeEgjcga+saa9ayiqrTtepHTdKdmXwRK3xALed2IyWwX6bTz6a/hVo8EshbKQQ0jMWEQxbxE6b6mqm7R9j8RbIa53Ys51LFHdjAO7KwX8DVscCKdygt6KBETMc9+Y1mmgrjCb9cEutkpwTjwb8VmKUrWM0wa5fGOL27AObz5CVXYtoYExpqImvjtLhne2O7e4mVpJtsVPTWPMsEmBroDyqG3cEzMyPcxRgI4fvlYEZXAgxtLE8uXvUFtvST01Ke7Z3MFx5FLHvXb7QKEuHLCtlkyqHNBJ0mpXauBgCDIIkexqubGFhJ77FmIBGceaWGkoJBM67Qore4HeKXlDYq6ERQWW7dUCMs6hlBOhHtBnlXFVq4JLae6J3UKwY+vY8uxm3hWYBIIyvsM+b0OcR1HSt/tZxxFwzd05Zn8K93LHqZK+SQCM3IkVzuy3aPC2LC23ZlYlmaQT4nYsRI1aJiYExyqWXmkl25OIwlGLljfgimKwS58S6pbzJmuJBzwnfuksCNCGYOP3N6trh2KW7aS4rZgyggxEyOnL2qsOBcesrdv51nv1u/obah1C4i5lIjrnZvca6zUn7E8YAsd3cV1dXbz6F8zly0EyNSR8NKgoai/mS6hScctcEwpXiuJU8/wADHz2r7S6CJBBHODVvJSPulcbBY4tirqmVVbdsZWjzF7moIYiCI5SdK7Ionk9awZrE0pXp4KUpQCa8Ti0Bguk9Mwn5VCO1natEZgxfJbfLlSc125MZfQA7+3Oa1cFxa4Qourw+yHOlpySxHRiNAx/30qhbr4wlhIsx00mssseaVCbfaa1YOV27iYgN47J38hB02209q6lvtIjeS9h29iefxr1eIU4zLY5ensXYkVKj78cje7aHspP/AJVoYjjykeZ7k9JC/JNx71FLxWhcZZ7HTWPsSHHcQCghBmfpyH7x5e25/GoD2j42VJt2mDX28z8rKtoW05xsOX4188T4necFQwspIAjVzInwquiTtJM76V2+zXZdMoe4hAJDQ3mc6mXkTEmYMHlAEg1eqzWTWViK7fuWYwhQsy5HYXs4tu2lxhoB9mG3M73X/bbf0B+UzrAFZrZrrVccIo2WOcssVUWPv37eKcWLjpIU6NpMHkfhVu1VmMQHGuemT8zWf4nLpUX8y5ocZlki3bDtDjkXKcRcysNVhOoEEhZG5qxvooYnCakkwo1JO2bmfh8qrP6QEEkLvrqOQld4/CrM+idf7pvOq/5Af515o31dEu+/6EmqSUGkTalKwa1TMOJxftRZw+bvA8IQGIUkAkAiP1pnlMRrFcbB3vrF/vLRHdvZWdtCcpA6TDN7Vy/pIwtwLdOUlWAKldSMrKTI3012mux2d45g72HsoXQMLSCHAQ6KBoTp7QedQaiKxHfkmo6/M4x+5zeMXimDuNauIt4MTAYMYFwxAkzIy78p0quzhrnEcVaF3Kb0ZRcaRATNc1y6HduVSvinEjbxWIDPca2t7Ki5yQBktGFE66uec6VzsNxu0nEMOBavS9tmkXWIAZbifo3MSIJ0O0RNdqrpr2R1HUx6ucNfgdPD9mHIzWL9ttAZQk79MkmKhOO4dikuFrl/vVDkgLddiAr66MAdIjTpVl4LD5RaVblpgpsSXZ7bAWr2eQLmadGPhDQI03qJcVxlsPdII8L3s3iUE/aM286A/wBKrVQSztguT107N5STX0+xrdnrRtXiGI7vugAAAAD3haIMEtJYj0JrpdprzrZBsG6k3QHyd4vhyuddtJiuLwfGX7lwXUCK72wzC7IkMzCFUEk6oIPTfWpNhcNeeM+MOHbmEshk9QDMR6kCpKm2sNEN+irb9r1tfLJDsDjX7pzneZE+JpJ8Q1E67H5VNOzHbTD4awbF5HfMxJKaySF0Mxyjn6VyuPdiMZeUvYxVjFLrGiW3mDzUZSZ6sKiOB4RiEdluqLboQWQkGdjplJHxBrqUZLLRDRVTGzM5Zjh/D0L2wHDAcUwY5lREYSNTLNEmdYHzIHSpMoqLcO4sn10jMIu2VCmRuly4sDrz15GBUqFd1pY2I7M53FKUqQjFfF46Hloda+6+X20oCtu0nDO9m2F+1S690AbujPcbw9SBcGnpUOwXZy/cFgIA1xu9S6xJhV7wqLhB3YCNhIJnTerZ4twE4hRld7F1PI48QgHRSJ8Q+IPrUOu8HxVx7Vn65aS/nvZ7iyFuKTJRBoSwkHf7p1rHspsrls15nsadVyceeCP/AFK9exTWcM7m2gy5ci3O8ZegYhBpBJLACR1E97A9kcYo/wCHtc/MthSZB/UYj0mp52a7PJhEAU5nIAZyAJjkAPKOfU8ya7VWo6KPSlIhs1kury8EDw/ZvGf/AAoOnhn8FNZxPBGs2y+KurGYABczaTB0JRToZ1B571OLl1VEsQo6kgD8ajfH8UXwpbvUU5bmYKw8QAbLE7mQvzrz+hohullnK1FknudDhfBLC5birmIEqzADLPNVAAU+sTXXrj8G4muRbd24puqiByTAZmH3SYzfCuxVyEYpYiVpt53FKUrs5BqtOIW4xjeoQ/MmrLqt8eP72f3bf8/6VkeLe5H6l3RcyIZ28AjY6lvzO+lWX9GCRhOfn5/8tKrvtpqI/a/8zzj2qyvo2/4MaRrt/AleeHvaP1LGs/tkqpSlbBlHG4/gDeQoPODntHTcCCuumoJGuhzelV3jltORae2tu5MZgIGVVLTHIeHKV+7MaxVr3rU6jcddj/T3rhdqOzS4lc6AC8NRyzabEjY+tQzi15ks/D1LWnsSeG8ej9H+xXeH4I1nMohg7Zx5Sp0VdJ/nBqN45xa4nhiVyhbeWBO323I67t61I8RjruGuRcQ+EFWDDUAkbjYjwjbf1rxx2Js4kKiFSwzMAx8kQDB8yk5tB+VT04th/pPHwfb+fAj1XVXP/cwyn/yW2V8+H9fxO4mJtuPCysOn9QarDGIO8eIA7xvgC5/1rtXLdxWhUcneCCIHXP5D8/jXGxnDsjElgxYkjcgSZ1nzUjVdJ4cSpZptJBKVVrafZrf9jocMxaO1pmyoxt+U+aZ0j5E/xes158c4pfW4FS/eC5QQA7Aak9DPzrQuYIOZeCNMoHKFVfnCjX0r5buwfEeUan8Khj4fOMurJsrxeHs+hx47mtbabjM7ESAWOpzHX8Y69K3sKM15EHeKEJLHmVVSxj3UHeBqOoozrEQI9p5H+prl4/FbgQMwCnYSoymNdxKr8hVj2DjHBQnfGybZPMZ22uWFs3Fw1iLtm6WVs3hyYi95GGqlt59ulWR9HnbJcfaAZWW8qSwOoInKGBjX8P6VH2VSAFIDP9wmXVROYyUHhGp239zVydguGMlpr93Kbt85iQuT7NZFsQSTtrr+tXDr6cEKvVjaRKKUpQ9FKUoD4u7GN4MVUeJxVkKjmxebGNe7tJY5Ld03fCVE+EeUaDlBiDVqcVxy2LT3X2UTy1MwBrpuQKqA50v4W6y3CGxKm4sEqHFxSDMagjWRI8U1U1HvL+fxlzSrZsuldq1OLu4subcZwPDJgTPM6wK4eL7a4e2xUt4huArkjlB0AHzrnv28ViFS0WzEA5vCIJj1mrOcrYqcPc1+J3sVci1e7hlc+EZyCSpJEeGDqEPoSemuRwy8Fg2QQIBXOp5gaSkHQk6fq+tdPtfhFW02+WAdBJEXUJKz6Vy8F2iS23iC3VkkXFUI4knzAnxebcRudNapN5m0+xfhlwzBGk3BMRnQrYYKJfS6ubOCSACQBlBERHMRoK7LcVxYuWAwADXwjeJTKkSToB/WtfjXGcJFl3KEpcdlGbu0XMGE3M2sQ2oE6mu72aWxfUYlLiX2lh3iiEU/eFsfdHrqTzNTwj6Mjtk8Zkjv0pSrBTFVvxHTFn923+ZqyKrXipjGe9tPwY1k+K+7H6l3Re8yLdr9tR97T4uTpVm/R6kYRfcf5Eqre1rCYH6/Lbf8farY7DLGFX3n/tWuPD+Y/J/Ysaz+2SClKVsmUKUpFAcnj3ALWLSLghhOVx5l/kR6HSqg7T9lbmGb7UEKTCXknKegb9Q7aN8CavWvO/ZV1KuoZWEEEAgg8iDvUUq8vqjsy1RqnBdEl1RfZ/b0PzNilu293Yr1BMf6Vp3sUz5c0yNDrvVw9qPo4mXwDKvW085f4Ty9j8xVV8V4a1m4UvI1txup+PyHrseVTR1dkVixfVHUtFp7X1UPD9H+5poTyJ+BP+4r6YmvIKRsRTMeYq1DUVS4ZWs0d0OYnw+KQTPLnG34bV4JBZVAGpG2o1Mz6VjE2swPqdj+X863eAYXvL4nYanQ7DXlygE145ylyRWKMI5XoWT2O4ObrIhEB5L6mRaWMx/iMIPc9Kt9FgADQCo52N4MbKNdeQ90L4T/AIaJOReswSWnmT0qSVXnLqZFRV0R+LFKwTG9eZxKxIYEDWRr+Vc5Jz1pXMfjCEA2gbgPNfL8W2FZt8Qc/wCCR/Ep/KY+MVz1I9wzg9t8QLo+qk5UOU3iRMoT5V31MHlXD7S4gXsP3lq0xs2LzABSAsIqgETBlGTQRqQBOs11ON2nu3S8IsqqxnLMIncIpA+daVtcmCu2Loy5rjvIZdQXz5deoBHxqhZ1uUttjSiq41wae/f6kBOJa9fd4AzNMsYBnXc786+r/EQkgXbUwRCFrhB9coAB+NZ7o65bbKANFMEgAQBI329PauNZ4bddmbLClm1bTSd+u1I6l4wzRfhlOIyW7ZJcF2nth1U4ZWBBzO7vOikknUk7czXvc4slwEWcNZAmJW0v+Zp5VwrGCyHOHUlVmAJGpUa6+ppiMWxHiYx8hU9coyjkyvEJOm7ojnhd2cXtLhmN5QqcjoNl0XntV1/Q1aKcNUNv3131+9VRW1LmEGik66ACYNWl9Gr3EsrbkhRcaYBgloMarGx5HfpSttS42JtTKE6ViXm2yvpuWJSlKtGUKq7jFz++j/kqf+5v6VaNVRxe6pxispBHdLrMgjMx0+dZnia8i+pd0XvMjvai94o5l/iY6Rv/ACq4OycfV1A5R/kWqS7TkG6sH7xkD41dPY+8rWJUgw5B12OVd+hiK40McNfJ/Ym1vufU7tBSgrWMwzSlKAVis1igFc/jHBbGKTJiLauOU7r6qRqp9q6FKDJVPaD6Jtc2Cu6c7dzf+Fx8dxz3qveL8Ev4QxirZTWBOimf1W8rfA1+mK18bhs6kddIOqmeoOhqKVSZbq1tkNuT81LZtfeLD0b/ANV1uzbWLGItXHg21cMwBEtAMDp5sjQd8pHOrT4h9HGDubWwnrb+z+YEqT/DXLT6LVmVvkAcmtKx+BVgNvT4VEqpRlsy7PX02VuM47k+4XxC3iLa3bLZkaYOo2MEEHUEEERW1WhwPhSYWytm3JVZMtqWLMWJPqSTW/Vox2eGPE23/cb/ACmqfwZHe2VIVh3qeEkBWlhAM6RNXBjRNtwdsrfkaq7A2rCuCRbgZCNBGmsiPXp0riV/s01jksUaZ2pyzjBKksj6lhs9tUMW5XQx9mRy3r4tWVL2FOZl71iQWYgxYu8p6gfHWvDiFu2cJbLQDm6xPiPTczHzjnUa4+DaRCj3EIfSLj7EGY10OsT0Mc6pcJS+CZZqSsl7Lu20SPt1hsmHDYctbfvADlZhpkaBHuB8qgS3/AputB18x/ruYmtPifErr2znvXWWZg3HIkTyJrkMM2wZiR0Kj/XpNeOzr7F1+HOnyzkjuYBHe7cOHA8bKYZiJkHYkSNVb8K8LeHlmLBgQx0J08MLyPoefOvm2zWhacq2fOw3nKoXMAIOhJk/OtC/2m8TFLckkmWOmpJ+7vv1pCuLXm5OZ3Wp4q3j2Nvjjd2ikeEscpIjaCYnpIHyrjqJMmSRvrP419WsTdxDr3mqklVEAKG0O3UDr1roYbhruFgQrKTJ0CnYabnTWrMYUKPVOWF6dyNO/qwo9UvU1cHxIr9mACzPlU69eYAkxVi/R+z96qGJDhi2VVbUTlG5iFOkj1monhOFJbZXbxXACAQIAJJJIHXUiTyAqe/RxgC7vfbQIxAH7WWI9YBb5jpVT2rstUa/dTJbdNCmiU5rzP8AV/8ApYtKUrTMI5PaW6RZgfeaD6gKzlfZguU/vVCuz/Z3D4gM1137yNShCyTrJEEE7bip12gwpu4e6qLmfITbExLqJUTyBIA9iaqHHpfsEOjZSwhuqsJlSdYbXb8BWXrYT9pGS4NDSYcHFPDHbrsgtkG5bvvvIBCiORPhHT8q730T8XL5bTAZgpUsI8QHiBbUyQc4k6nNrVf8Rxl+7+muwNozTO2w3J039utWb9EfDALTXsrKPIkiMw0LMOoJAA9m615pYWLCk8vP4Im1GFU+osQUFKVqmSZpSlAKUpQClKUApSlAYpWaxQClKUBFu2Hauxhw1gv9vcQhVG4zeGT05n4VFMLxENlTvDBZEyksB4isAZvRhXT7V9jMO+KGJvIxFwgMwdvCQIGmogxptz6ioXxy2uEcNbSDbuEqHLMAdRnIYwSVP41mapycsGzoox6MR5fqbnEsPbYMjknO5EZ2ElTIiDvAnSuHjsOtkLe+1uIlxcy941wOpYKwAYkTqY9QK1MPjnIVwwQjRYA8pCA7zyX8PWtmxikXyxA9RlmZmBVZdcMb5NONSaxhfPuSftXgMF9XBsE94zowEOnhOpBB0Eb7dRvXFsWwFGUTJO8oNP3hMewr6GKB5yfQZQJ9Tr8q8jiACdffKJPtm/3/ADo759tjlaKH/Y3L5njxfDuzTANko4bWCh0YF5+4CgMjWJnqfC1wBDnzeEHIAByKzmgnXUztWyMaY0A0O3x5k/KtL+08qACCQAIXYQBsTsK967JL4ncKKq3twdizatJ5VE5maSJ8RiSJ16Vr4viaoYks36o6+vSo/iOIM5AzHX7q7k+p3NSHsd2Vu4lwyr4QNSZCLtv+sYJ0HT40jp293uz2zUxrXobnBeHX8Q6osKXkSJlRpJJ+6B1EHYTqAbj4Lwu3hbCWbQhEEDqTuWPUkkkn1ry4HwW3hlhBLHzOd2//ACOgH+tdOtLT0ezW/LPnNXqndL4ClKVZKhrY/HW7KF7rBV6nr0AGpPoKglzswMZfv4m4LloXIyQcj+FQoLRrBAmD1rrdu5ykiZFpyo5TIk+piPma8Oz+KR8Kv1a6xdRDDMGI35POX8KyPEL3F9PCW5eoj0w648vb5FaXuCDD4grcEqCZJ5+pneT1q6uzfELd2ygtlZVFBUR4YEbdNNDVT9ucbjFEOywQdTZtTAA55flFbf0RYy4zwZPjGumzW3kaaR4VPwFdaOyTxLOU9ixqo9de/K3+BcdKClapkmaUpQClKUApSlAKUpQCsVmsUApSlAeWJsB1KtqCINUx9KNhkAVmJecp1HjEqQ2WBEiNes9DV2VW30w4DvlsC0AbwcyJiEysczfHQD9o9DUF8E11ehc0M2rVH1KqRjl9ANyZ03kTy9a87ONZz5SqwD7+nQfnWMSjlSsAdTM7VpPfYfe9OXIRVNJNfE3p2SjJeh3FvAQTA99fwpcxc66+7aD5f+q4Vm4T5ZJPPflNSrhHYLHYsKcpRCfNclAB1EiW+A+NeKls5nqoRWWcLF48czPpy+Qr14VwfE4tguGtO3sNAD1OgUe5FXD2d+ivCWPFfm+/7QhRr03J9zGm1TnD4ZLahbaqqjYKAAPlVqGnxyZl3iOfdKz7L/ROiEPjXzHQ92hMT+227D0WB6mrMw2HW2oS2oVVEBVEAD0Ar1pVlRS4M6dkpvMmKUpXpGKV5376oMzkKOpMb6Vp4viyW4kGWMKD4SfXxcvWuZTjFZk8Hqi3wevEcCt1Mrb7g6GDtz36RVHdpuFNgsRcW3cdSIYtbLBddYMbHXntI1NT/iHaHEXb9y1bPdBSuSI+0Gkksy6TyiN/ltcG4SltXvYl5uNJIuQMvpJ3/Gsy++Fkv9NZa/DH3NCmMqY5n37FLpabG3lQ3XuuTABJG8CCzaAbbGrw7DdkRgUl2DXGUCB5UHQTqT6noPWan7ScKVMQb2EvSSxJXzc+Rnb/AHpU87NdvXkJi1gEKA2Uhp1kmfMNtQB8a6091ezf+CbUwslDyfUsela1nGoxhWGYaFdiPgda2a0k0+DIxgVmsVmvQKUpQClKxQGaVikUBmsGlKAUpSgPm4NNN6qv6S+zuLu3e/wi5lOhgZmU5QCGG48g1E9NImrWry7gTOs+5H5VxOCksMmpulVLqifm7DdmeI3vLYu9NUYb6/eAHxJqV8G+h287ZsVdRFnyqM7R88qn4t7VdcUrmNUUS2a2yZH+z/Y7C4ML3VsFx/iP4n9wTovwAqQUpUiWCq5NvLFKUr08FKUoBQ0pQEOucfjEXswlkcom0KAAPgWMyemWuRxV72IKFJzq0rHwMe3h2NSDtN2fZ27/AA4U3Pvo210aDfkwA3rjcM4pat3At62yNMFX8LJ8dAwnnp8d6wdbXf7Td7ZNSiVfT1RW50jxK3aCfWFIdlIJVSpXSDE9Z5E9a0GsqWJw+NyTsrSsekSF/wC2pVex9hlCuVhh5XAg/PQ1wsbg8Nm+zQSd8rEAfjFR6nophhSRzTLL3Tz9GvzI3jcHe1jGqB1AUfjAIqF3rlqw5d7zYi5sCCW1B6nT4TVhYzg9pxrK67htT7muVd4Bh0JbOoPVmk/CdaqUaqCzn8kX1g0OFcVukMzjVwJVoO3lOvMa6+pqfdl+0XeZVf7zBBJkg5GYb6kQpHoY66V1xTG2rWiszN7FV/8As2/wmu/9HvAcRdvrib4KWk1tqRBckRMdP2vSBWppXNyzHgr6qNbg3ItOlKVsmMKUpQClKUApSlAKUpQClKUBmlKUApSlAYpSlAKUpQClKUApSlAK1sbw+1eXLeto69GAMe07H1pSjWeT1PBwMR2Isn9Bcv2PS28qfg4b8Iri8T7G3FiMUGG4z2FZt+oYUpVaemqe7iieF9i2yalnsldYwcSn/Q5fG5XUt/Rysy+Lv+yC2g/In8aUpHTVLiJ1PUW+p2+E9kMJhyGS0GuAfpLhNx953eY+EV3YpSrCSXBWcnLdszSlK9PBSlKAUpSgFKUoBSlKAUpS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30" y="4828592"/>
            <a:ext cx="24288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9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71841415"/>
              </p:ext>
            </p:extLst>
          </p:nvPr>
        </p:nvGraphicFramePr>
        <p:xfrm>
          <a:off x="2780523" y="3587781"/>
          <a:ext cx="6910937" cy="308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4362076" y="292284"/>
            <a:ext cx="2876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b="1" dirty="0">
                <a:latin typeface="Arial" panose="020B0604020202020204" pitchFamily="34" charset="0"/>
                <a:ea typeface="Times New Roman" panose="02020603050405020304" pitchFamily="18" charset="0"/>
              </a:rPr>
              <a:t>MÉTODO</a:t>
            </a:r>
            <a:endParaRPr lang="es-EC" sz="48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03447894"/>
              </p:ext>
            </p:extLst>
          </p:nvPr>
        </p:nvGraphicFramePr>
        <p:xfrm>
          <a:off x="1276079" y="1246530"/>
          <a:ext cx="10163252" cy="225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ángulo 4"/>
          <p:cNvSpPr/>
          <p:nvPr/>
        </p:nvSpPr>
        <p:spPr>
          <a:xfrm>
            <a:off x="4855712" y="3731364"/>
            <a:ext cx="2720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Variables De Estudio</a:t>
            </a:r>
            <a:endParaRPr lang="es-EC" sz="2000" b="1" dirty="0"/>
          </a:p>
        </p:txBody>
      </p:sp>
      <p:pic>
        <p:nvPicPr>
          <p:cNvPr id="4098" name="Picture 2" descr="http://4.bp.blogspot.com/-ESBjDsSWvtQ/UHcO_6NfAnI/AAAAAAAABdA/MfAvRSD1a4A/s1600/imag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3" y="4869887"/>
            <a:ext cx="2332653" cy="17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deasfrescas.com.mx/wp-content/uploads/2013/08/invetigati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79" y="4796872"/>
            <a:ext cx="2249539" cy="18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61743" y="454953"/>
            <a:ext cx="3469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HIPÓTESIS</a:t>
            </a:r>
            <a:endParaRPr lang="es-EC" sz="48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1222897"/>
              </p:ext>
            </p:extLst>
          </p:nvPr>
        </p:nvGraphicFramePr>
        <p:xfrm>
          <a:off x="877078" y="574005"/>
          <a:ext cx="10674220" cy="308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tusejemplos.com/wp-content/uploads/2014/12/hipotes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3" y="3654976"/>
            <a:ext cx="31242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4795934" y="3654976"/>
            <a:ext cx="6811347" cy="1122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H2: El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impacto generado para los importadores de la </a:t>
            </a:r>
            <a:r>
              <a:rPr lang="es-EC" dirty="0" err="1" smtClean="0">
                <a:latin typeface="Arial" pitchFamily="34" charset="0"/>
                <a:cs typeface="Arial" pitchFamily="34" charset="0"/>
              </a:rPr>
              <a:t>subpartida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6203.42 por la implementación de las salvaguardias fue negativo.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795933" y="5115996"/>
            <a:ext cx="6811347" cy="1122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latin typeface="Arial" pitchFamily="34" charset="0"/>
                <a:cs typeface="Arial" pitchFamily="34" charset="0"/>
              </a:rPr>
              <a:t>H3: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El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impacto generado para los productores nacionales por la implementación de las salvaguardias fue positivo.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62626" y="296135"/>
            <a:ext cx="7651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POBLACIÓN Y MUESTRA</a:t>
            </a:r>
            <a:endParaRPr lang="es-EC" sz="48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37937"/>
              </p:ext>
            </p:extLst>
          </p:nvPr>
        </p:nvGraphicFramePr>
        <p:xfrm>
          <a:off x="2036622" y="1298146"/>
          <a:ext cx="8575963" cy="17809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1861">
                  <a:extLst>
                    <a:ext uri="{9D8B030D-6E8A-4147-A177-3AD203B41FA5}">
                      <a16:colId xmlns:a16="http://schemas.microsoft.com/office/drawing/2014/main" xmlns="" val="3852542569"/>
                    </a:ext>
                  </a:extLst>
                </a:gridCol>
                <a:gridCol w="3854003">
                  <a:extLst>
                    <a:ext uri="{9D8B030D-6E8A-4147-A177-3AD203B41FA5}">
                      <a16:colId xmlns:a16="http://schemas.microsoft.com/office/drawing/2014/main" xmlns="" val="3986869544"/>
                    </a:ext>
                  </a:extLst>
                </a:gridCol>
                <a:gridCol w="2420099">
                  <a:extLst>
                    <a:ext uri="{9D8B030D-6E8A-4147-A177-3AD203B41FA5}">
                      <a16:colId xmlns:a16="http://schemas.microsoft.com/office/drawing/2014/main" xmlns="" val="688903448"/>
                    </a:ext>
                  </a:extLst>
                </a:gridCol>
              </a:tblGrid>
              <a:tr h="432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SUBPARTIDA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DESCRIPCIÓN ARANCELARIA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CANTIDAD DE EMPRESAS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80277671"/>
                  </a:ext>
                </a:extLst>
              </a:tr>
              <a:tr h="3877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6203421000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tejidos llamados mezclilla 0 </a:t>
                      </a: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denim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0134901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6203422000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 terciopelo rayado </a:t>
                      </a: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corduroy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97641326"/>
                  </a:ext>
                </a:extLst>
              </a:tr>
              <a:tr h="2922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6203429000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 demás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191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82863783"/>
                  </a:ext>
                </a:extLst>
              </a:tr>
              <a:tr h="16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26269478"/>
                  </a:ext>
                </a:extLst>
              </a:tr>
            </a:tbl>
          </a:graphicData>
        </a:graphic>
      </p:graphicFrame>
      <p:pic>
        <p:nvPicPr>
          <p:cNvPr id="6146" name="Picture 2" descr="https://master-blog.questionpro.com/wp-content/uploads/2015/07/BlogPostJuly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71" y="4878345"/>
            <a:ext cx="4234389" cy="16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614221" y="3448467"/>
            <a:ext cx="5343235" cy="1938992"/>
            <a:chOff x="549565" y="3448589"/>
            <a:chExt cx="5343235" cy="1938992"/>
          </a:xfrm>
        </p:grpSpPr>
        <p:sp>
          <p:nvSpPr>
            <p:cNvPr id="7" name="Rectángulo 6"/>
            <p:cNvSpPr/>
            <p:nvPr/>
          </p:nvSpPr>
          <p:spPr>
            <a:xfrm>
              <a:off x="549565" y="3448589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Dónde</a:t>
              </a:r>
              <a:r>
                <a:rPr lang="es-ES_tradnl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:</a:t>
              </a:r>
              <a:endParaRPr lang="es-EC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49565" y="3817921"/>
              <a:ext cx="5343235" cy="15696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68288" indent="-268288" algn="just">
                <a:spcAft>
                  <a:spcPts val="0"/>
                </a:spcAft>
              </a:pPr>
              <a:r>
                <a:rPr lang="es-ES_tradnl" sz="1600" dirty="0">
                  <a:latin typeface="Arial" panose="020B0604020202020204" pitchFamily="34" charset="0"/>
                  <a:ea typeface="Times New Roman" panose="02020603050405020304" pitchFamily="18" charset="0"/>
                </a:rPr>
                <a:t>N: Población o universo = 309</a:t>
              </a:r>
              <a:endParaRPr lang="es-EC" sz="16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268288" indent="-268288" algn="just">
                <a:spcAft>
                  <a:spcPts val="0"/>
                </a:spcAft>
              </a:pPr>
              <a:r>
                <a:rPr lang="es-ES_tradnl" sz="1600" dirty="0">
                  <a:latin typeface="Arial" panose="020B0604020202020204" pitchFamily="34" charset="0"/>
                  <a:ea typeface="Times New Roman" panose="02020603050405020304" pitchFamily="18" charset="0"/>
                </a:rPr>
                <a:t>z: Nivel de confianza = 95% = 1.96</a:t>
              </a:r>
              <a:endParaRPr lang="es-EC" sz="16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268288" indent="-268288" algn="just">
                <a:spcAft>
                  <a:spcPts val="0"/>
                </a:spcAft>
              </a:pPr>
              <a:r>
                <a:rPr lang="es-ES_tradnl" sz="1600" dirty="0">
                  <a:latin typeface="Arial" panose="020B0604020202020204" pitchFamily="34" charset="0"/>
                  <a:ea typeface="Times New Roman" panose="02020603050405020304" pitchFamily="18" charset="0"/>
                </a:rPr>
                <a:t>e: Error </a:t>
              </a:r>
              <a:r>
                <a:rPr lang="es-ES_tradnl" sz="1600" dirty="0" err="1">
                  <a:latin typeface="Arial" panose="020B0604020202020204" pitchFamily="34" charset="0"/>
                  <a:ea typeface="Times New Roman" panose="02020603050405020304" pitchFamily="18" charset="0"/>
                </a:rPr>
                <a:t>muestral</a:t>
              </a:r>
              <a:r>
                <a:rPr lang="es-ES_tradnl" sz="1600" dirty="0">
                  <a:latin typeface="Arial" panose="020B0604020202020204" pitchFamily="34" charset="0"/>
                  <a:ea typeface="Times New Roman" panose="02020603050405020304" pitchFamily="18" charset="0"/>
                </a:rPr>
                <a:t> deseado = 5%</a:t>
              </a:r>
              <a:endParaRPr lang="es-EC" sz="16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268288" indent="-268288" algn="just">
                <a:spcAft>
                  <a:spcPts val="0"/>
                </a:spcAft>
              </a:pPr>
              <a:r>
                <a:rPr lang="es-ES_tradnl" sz="1600" dirty="0">
                  <a:latin typeface="Arial" panose="020B0604020202020204" pitchFamily="34" charset="0"/>
                  <a:ea typeface="Times New Roman" panose="02020603050405020304" pitchFamily="18" charset="0"/>
                </a:rPr>
                <a:t>p: Individuos que poseen característica de estudio = 0.5</a:t>
              </a:r>
              <a:endParaRPr lang="es-EC" sz="16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268288" indent="-268288" algn="just">
                <a:spcAft>
                  <a:spcPts val="0"/>
                </a:spcAft>
              </a:pPr>
              <a:r>
                <a:rPr lang="es-ES_tradnl" sz="1600" dirty="0">
                  <a:latin typeface="Arial" panose="020B0604020202020204" pitchFamily="34" charset="0"/>
                  <a:ea typeface="Times New Roman" panose="02020603050405020304" pitchFamily="18" charset="0"/>
                </a:rPr>
                <a:t>q: individuos que no poseen esa característica = 0.5</a:t>
              </a:r>
              <a:endParaRPr lang="es-EC" sz="16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268288" indent="-268288"/>
              <a:r>
                <a:rPr lang="es-ES_tradnl" sz="1600" dirty="0">
                  <a:latin typeface="Arial" panose="020B0604020202020204" pitchFamily="34" charset="0"/>
                  <a:ea typeface="Times New Roman" panose="02020603050405020304" pitchFamily="18" charset="0"/>
                </a:rPr>
                <a:t>n: Tamaño de la muestra </a:t>
              </a:r>
              <a:endParaRPr lang="es-EC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ángulo 8"/>
              <p:cNvSpPr/>
              <p:nvPr/>
            </p:nvSpPr>
            <p:spPr>
              <a:xfrm>
                <a:off x="6627477" y="3670139"/>
                <a:ext cx="4148956" cy="627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sz="16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6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6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C" sz="16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EC" sz="1600" b="1" i="0">
                                  <a:latin typeface="Cambria Math" panose="02040503050406030204" pitchFamily="18" charset="0"/>
                                </a:rPr>
                                <m:t>𝟗𝟔</m:t>
                              </m:r>
                            </m:e>
                            <m:sup>
                              <m:r>
                                <a:rPr lang="es-EC" sz="16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𝟑𝟎𝟗</m:t>
                          </m:r>
                        </m:num>
                        <m:den>
                          <m:d>
                            <m:dPr>
                              <m:ctrlPr>
                                <a:rPr lang="es-EC" sz="16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sz="16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sz="16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EC" sz="1600" b="1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EC" sz="1600" b="1" i="0">
                                      <a:latin typeface="Cambria Math" panose="02040503050406030204" pitchFamily="18" charset="0"/>
                                    </a:rPr>
                                    <m:t>𝟗𝟔</m:t>
                                  </m:r>
                                </m:e>
                                <m:sup>
                                  <m:r>
                                    <a:rPr lang="es-EC" sz="16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s-EC" sz="1600" b="1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EC" sz="16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sz="1600" b="1" i="0">
                                      <a:latin typeface="Cambria Math" panose="02040503050406030204" pitchFamily="18" charset="0"/>
                                    </a:rPr>
                                    <m:t>𝟑𝟎𝟗</m:t>
                                  </m:r>
                                  <m:r>
                                    <a:rPr lang="es-EC" sz="16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C" sz="16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16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6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C" sz="16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EC" sz="1600" b="1" i="0">
                                  <a:latin typeface="Cambria Math" panose="02040503050406030204" pitchFamily="18" charset="0"/>
                                </a:rPr>
                                <m:t>𝟗𝟔</m:t>
                              </m:r>
                            </m:e>
                            <m:sup>
                              <m:r>
                                <a:rPr lang="es-EC" sz="16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EC" sz="16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s-EC" sz="1600" b="1" dirty="0"/>
              </a:p>
            </p:txBody>
          </p:sp>
        </mc:Choice>
        <mc:Fallback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477" y="3670139"/>
                <a:ext cx="4148956" cy="6275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9"/>
              <p:cNvSpPr/>
              <p:nvPr/>
            </p:nvSpPr>
            <p:spPr>
              <a:xfrm>
                <a:off x="7738879" y="4509013"/>
                <a:ext cx="11063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C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b="1" i="0">
                          <a:latin typeface="Cambria Math" panose="02040503050406030204" pitchFamily="18" charset="0"/>
                        </a:rPr>
                        <m:t>𝟏𝟕𝟐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879" y="4509013"/>
                <a:ext cx="11063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3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58884" y="360620"/>
            <a:ext cx="4333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4800" b="1" dirty="0">
                <a:latin typeface="Arial" panose="020B0604020202020204" pitchFamily="34" charset="0"/>
                <a:ea typeface="Times New Roman" panose="02020603050405020304" pitchFamily="18" charset="0"/>
              </a:rPr>
              <a:t>RESULTADOS</a:t>
            </a:r>
            <a:endParaRPr lang="es-EC" sz="4800" b="1" dirty="0"/>
          </a:p>
        </p:txBody>
      </p:sp>
      <p:sp>
        <p:nvSpPr>
          <p:cNvPr id="6" name="Rectángulo 5"/>
          <p:cNvSpPr/>
          <p:nvPr/>
        </p:nvSpPr>
        <p:spPr>
          <a:xfrm>
            <a:off x="485698" y="1191617"/>
            <a:ext cx="17491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indent="-450215" algn="just">
              <a:lnSpc>
                <a:spcPct val="150000"/>
              </a:lnSpc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Salvaguardias</a:t>
            </a:r>
            <a:endParaRPr lang="es-EC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05039"/>
              </p:ext>
            </p:extLst>
          </p:nvPr>
        </p:nvGraphicFramePr>
        <p:xfrm>
          <a:off x="2648322" y="1870035"/>
          <a:ext cx="5732075" cy="112192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422524">
                  <a:extLst>
                    <a:ext uri="{9D8B030D-6E8A-4147-A177-3AD203B41FA5}">
                      <a16:colId xmlns:a16="http://schemas.microsoft.com/office/drawing/2014/main" xmlns="" val="1472334117"/>
                    </a:ext>
                  </a:extLst>
                </a:gridCol>
                <a:gridCol w="4309551">
                  <a:extLst>
                    <a:ext uri="{9D8B030D-6E8A-4147-A177-3AD203B41FA5}">
                      <a16:colId xmlns:a16="http://schemas.microsoft.com/office/drawing/2014/main" xmlns="" val="334887989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Sub partida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Comentarios de Apertura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xmlns="" val="17278637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6203.42.10.00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RESOL. 466 COMEXI Salvaguardia dólares 12/KG.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1" marR="44451" marT="0" marB="0" anchor="b"/>
                </a:tc>
                <a:extLst>
                  <a:ext uri="{0D108BD9-81ED-4DB2-BD59-A6C34878D82A}">
                    <a16:rowId xmlns:a16="http://schemas.microsoft.com/office/drawing/2014/main" xmlns="" val="36126177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6203.42.20.00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RESOL. 466 COMEXI Salvaguardia dólares 12/KG.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1" marR="44451" marT="0" marB="0" anchor="b"/>
                </a:tc>
                <a:extLst>
                  <a:ext uri="{0D108BD9-81ED-4DB2-BD59-A6C34878D82A}">
                    <a16:rowId xmlns:a16="http://schemas.microsoft.com/office/drawing/2014/main" xmlns="" val="37237080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6203.42.90.00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RESOL. 466 COMEXI Salvaguardia dólares 12/KG.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1" marR="44451" marT="0" marB="0" anchor="b"/>
                </a:tc>
                <a:extLst>
                  <a:ext uri="{0D108BD9-81ED-4DB2-BD59-A6C34878D82A}">
                    <a16:rowId xmlns:a16="http://schemas.microsoft.com/office/drawing/2014/main" xmlns="" val="97958804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81392" y="3442552"/>
            <a:ext cx="69549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Subpartida</a:t>
            </a: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 con Salvaguardias Arancelarias Ecuador 2015</a:t>
            </a:r>
            <a:endParaRPr lang="es-EC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44604"/>
              </p:ext>
            </p:extLst>
          </p:nvPr>
        </p:nvGraphicFramePr>
        <p:xfrm>
          <a:off x="1704895" y="4371299"/>
          <a:ext cx="7485289" cy="15407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05967">
                  <a:extLst>
                    <a:ext uri="{9D8B030D-6E8A-4147-A177-3AD203B41FA5}">
                      <a16:colId xmlns:a16="http://schemas.microsoft.com/office/drawing/2014/main" xmlns="" val="2499119498"/>
                    </a:ext>
                  </a:extLst>
                </a:gridCol>
                <a:gridCol w="3693087">
                  <a:extLst>
                    <a:ext uri="{9D8B030D-6E8A-4147-A177-3AD203B41FA5}">
                      <a16:colId xmlns:a16="http://schemas.microsoft.com/office/drawing/2014/main" xmlns="" val="101921378"/>
                    </a:ext>
                  </a:extLst>
                </a:gridCol>
                <a:gridCol w="2086235">
                  <a:extLst>
                    <a:ext uri="{9D8B030D-6E8A-4147-A177-3AD203B41FA5}">
                      <a16:colId xmlns:a16="http://schemas.microsoft.com/office/drawing/2014/main" xmlns="" val="1986426841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SUBPARTIDA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DESCRIPCIÓN ARANCELARIA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SOBRETASA ARANCELARIA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6704054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6203421000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De tejidos llamados mezclilla 0 denim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1322122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6203422000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De terciopelo rayado corduroy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29147643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6203429000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Los demás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44442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4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05913" y="200963"/>
            <a:ext cx="5337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4800" b="1" dirty="0" smtClean="0">
                <a:latin typeface="Arial" panose="020B0604020202020204" pitchFamily="34" charset="0"/>
              </a:rPr>
              <a:t>IMPORTACIONES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836057" y="1075508"/>
            <a:ext cx="7620001" cy="5515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b="1" dirty="0">
                <a:latin typeface="Arial" pitchFamily="34" charset="0"/>
                <a:cs typeface="Arial" pitchFamily="34" charset="0"/>
              </a:rPr>
              <a:t>Total de toneladas importadas por </a:t>
            </a:r>
            <a:r>
              <a:rPr lang="es-ES_tradnl" b="1" dirty="0" err="1">
                <a:latin typeface="Arial" pitchFamily="34" charset="0"/>
                <a:cs typeface="Arial" pitchFamily="34" charset="0"/>
              </a:rPr>
              <a:t>Subpartida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Ecuador - Colombia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86124"/>
              </p:ext>
            </p:extLst>
          </p:nvPr>
        </p:nvGraphicFramePr>
        <p:xfrm>
          <a:off x="2032000" y="1830250"/>
          <a:ext cx="7242627" cy="201163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23773"/>
                <a:gridCol w="886974"/>
                <a:gridCol w="846376"/>
                <a:gridCol w="846376"/>
                <a:gridCol w="846376"/>
                <a:gridCol w="846376"/>
                <a:gridCol w="846376"/>
              </a:tblGrid>
              <a:tr h="35459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Subpartida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Nandina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</a:tr>
              <a:tr h="4456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6203421000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24,62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58,95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56,60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51,84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43,91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61,01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</a:tr>
              <a:tr h="2954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6203422000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</a:tr>
              <a:tr h="4456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6203429000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22,78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33,09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31,71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43,16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49,63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36,35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</a:tr>
              <a:tr h="4456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47,40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92,04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88,36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95,16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93,57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97,39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575" marR="56575" marT="0" marB="0"/>
                </a:tc>
              </a:tr>
            </a:tbl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1836056" y="4027720"/>
            <a:ext cx="8077200" cy="5515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b="1" dirty="0">
                <a:latin typeface="Arial" pitchFamily="34" charset="0"/>
                <a:cs typeface="Arial" pitchFamily="34" charset="0"/>
              </a:rPr>
              <a:t>Total Miles de Dólares importados por </a:t>
            </a:r>
            <a:r>
              <a:rPr lang="es-ES_tradnl" b="1" dirty="0" err="1">
                <a:latin typeface="Arial" pitchFamily="34" charset="0"/>
                <a:cs typeface="Arial" pitchFamily="34" charset="0"/>
              </a:rPr>
              <a:t>Subpartida</a:t>
            </a:r>
            <a:r>
              <a:rPr lang="es-ES_tradnl" b="1" dirty="0">
                <a:latin typeface="Arial" pitchFamily="34" charset="0"/>
                <a:cs typeface="Arial" pitchFamily="34" charset="0"/>
              </a:rPr>
              <a:t> Ecuador - Colombia</a:t>
            </a:r>
            <a:endParaRPr lang="es-EC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22456"/>
              </p:ext>
            </p:extLst>
          </p:nvPr>
        </p:nvGraphicFramePr>
        <p:xfrm>
          <a:off x="1919512" y="4797901"/>
          <a:ext cx="7910288" cy="165076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8115"/>
                <a:gridCol w="1298372"/>
                <a:gridCol w="945535"/>
                <a:gridCol w="835588"/>
                <a:gridCol w="945535"/>
                <a:gridCol w="901555"/>
                <a:gridCol w="835588"/>
              </a:tblGrid>
              <a:tr h="5288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Subpartida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Nandina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56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6203421000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56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6203422000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5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56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6203429000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567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3,08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2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602</TotalTime>
  <Words>1088</Words>
  <Application>Microsoft Office PowerPoint</Application>
  <PresentationFormat>Personalizado</PresentationFormat>
  <Paragraphs>369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Ejecutivo</vt:lpstr>
      <vt:lpstr>Presentación de PowerPoint</vt:lpstr>
      <vt:lpstr>PLANTEAMIENTO DEL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martinez</dc:creator>
  <cp:lastModifiedBy>carolina elizabeth pérez</cp:lastModifiedBy>
  <cp:revision>37</cp:revision>
  <dcterms:created xsi:type="dcterms:W3CDTF">2016-04-30T02:31:36Z</dcterms:created>
  <dcterms:modified xsi:type="dcterms:W3CDTF">2016-05-03T03:57:13Z</dcterms:modified>
</cp:coreProperties>
</file>