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to\Google%20Drive\TESIS\OFICIOS%20Y%20DOCUMENTOS\Indicadores%20de%20result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to\Google%20Drive\TESIS\OFICIOS%20Y%20DOCUMENTOS\Indicadores%20de%20resulta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Costos por errores de fabricación</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98403324584428"/>
          <c:y val="0.17171296296296298"/>
          <c:w val="0.73316141732283469"/>
          <c:h val="0.45539406532516769"/>
        </c:manualLayout>
      </c:layout>
      <c:line3DChart>
        <c:grouping val="standard"/>
        <c:varyColors val="0"/>
        <c:ser>
          <c:idx val="0"/>
          <c:order val="0"/>
          <c:tx>
            <c:strRef>
              <c:f>Hoja1!$D$26</c:f>
              <c:strCache>
                <c:ptCount val="1"/>
                <c:pt idx="0">
                  <c:v>SIN SGP</c:v>
                </c:pt>
              </c:strCache>
            </c:strRef>
          </c:tx>
          <c:spPr>
            <a:gradFill rotWithShape="1">
              <a:gsLst>
                <a:gs pos="0">
                  <a:schemeClr val="accent1">
                    <a:tint val="96000"/>
                    <a:lumMod val="104000"/>
                  </a:schemeClr>
                </a:gs>
                <a:gs pos="100000">
                  <a:schemeClr val="accent1">
                    <a:shade val="98000"/>
                    <a:lumMod val="94000"/>
                  </a:schemeClr>
                </a:gs>
              </a:gsLst>
              <a:lin ang="5400000" scaled="0"/>
            </a:gradFill>
            <a:ln w="25400">
              <a:noFill/>
            </a:ln>
            <a:effectLst>
              <a:outerShdw blurRad="50800" dist="38100" dir="5400000" rotWithShape="0">
                <a:srgbClr val="000000">
                  <a:alpha val="60000"/>
                </a:srgbClr>
              </a:outerShdw>
            </a:effectLst>
            <a:sp3d/>
          </c:spPr>
          <c:cat>
            <c:strRef>
              <c:f>Hoja1!$C$27:$C$30</c:f>
              <c:strCache>
                <c:ptCount val="4"/>
                <c:pt idx="0">
                  <c:v>Medición</c:v>
                </c:pt>
                <c:pt idx="1">
                  <c:v>Instalación</c:v>
                </c:pt>
                <c:pt idx="2">
                  <c:v>Material</c:v>
                </c:pt>
                <c:pt idx="3">
                  <c:v>Características</c:v>
                </c:pt>
              </c:strCache>
            </c:strRef>
          </c:cat>
          <c:val>
            <c:numRef>
              <c:f>Hoja1!$D$27:$D$30</c:f>
              <c:numCache>
                <c:formatCode>_("$"* #,##0.00_);_("$"* \(#,##0.00\);_("$"* "-"??_);_(@_)</c:formatCode>
                <c:ptCount val="4"/>
                <c:pt idx="0">
                  <c:v>130</c:v>
                </c:pt>
                <c:pt idx="1">
                  <c:v>200</c:v>
                </c:pt>
                <c:pt idx="2">
                  <c:v>0</c:v>
                </c:pt>
                <c:pt idx="3">
                  <c:v>1200</c:v>
                </c:pt>
              </c:numCache>
            </c:numRef>
          </c:val>
          <c:smooth val="0"/>
        </c:ser>
        <c:ser>
          <c:idx val="1"/>
          <c:order val="1"/>
          <c:tx>
            <c:strRef>
              <c:f>Hoja1!$E$26</c:f>
              <c:strCache>
                <c:ptCount val="1"/>
                <c:pt idx="0">
                  <c:v>SGP</c:v>
                </c:pt>
              </c:strCache>
            </c:strRef>
          </c:tx>
          <c:spPr>
            <a:gradFill rotWithShape="1">
              <a:gsLst>
                <a:gs pos="0">
                  <a:schemeClr val="accent2">
                    <a:tint val="96000"/>
                    <a:lumMod val="104000"/>
                  </a:schemeClr>
                </a:gs>
                <a:gs pos="100000">
                  <a:schemeClr val="accent2">
                    <a:shade val="98000"/>
                    <a:lumMod val="94000"/>
                  </a:schemeClr>
                </a:gs>
              </a:gsLst>
              <a:lin ang="5400000" scaled="0"/>
            </a:gradFill>
            <a:ln w="25400">
              <a:noFill/>
            </a:ln>
            <a:effectLst>
              <a:outerShdw blurRad="50800" dist="38100" dir="5400000" rotWithShape="0">
                <a:srgbClr val="000000">
                  <a:alpha val="60000"/>
                </a:srgbClr>
              </a:outerShdw>
            </a:effectLst>
            <a:sp3d/>
          </c:spPr>
          <c:cat>
            <c:strRef>
              <c:f>Hoja1!$C$27:$C$30</c:f>
              <c:strCache>
                <c:ptCount val="4"/>
                <c:pt idx="0">
                  <c:v>Medición</c:v>
                </c:pt>
                <c:pt idx="1">
                  <c:v>Instalación</c:v>
                </c:pt>
                <c:pt idx="2">
                  <c:v>Material</c:v>
                </c:pt>
                <c:pt idx="3">
                  <c:v>Características</c:v>
                </c:pt>
              </c:strCache>
            </c:strRef>
          </c:cat>
          <c:val>
            <c:numRef>
              <c:f>Hoja1!$E$27:$E$30</c:f>
              <c:numCache>
                <c:formatCode>_("$"* #,##0.00_);_("$"* \(#,##0.00\);_("$"* "-"??_);_(@_)</c:formatCode>
                <c:ptCount val="4"/>
                <c:pt idx="0">
                  <c:v>130</c:v>
                </c:pt>
                <c:pt idx="1">
                  <c:v>200</c:v>
                </c:pt>
                <c:pt idx="2">
                  <c:v>0</c:v>
                </c:pt>
                <c:pt idx="3">
                  <c:v>0</c:v>
                </c:pt>
              </c:numCache>
            </c:numRef>
          </c:val>
          <c:smooth val="0"/>
        </c:ser>
        <c:dLbls>
          <c:showLegendKey val="0"/>
          <c:showVal val="0"/>
          <c:showCatName val="0"/>
          <c:showSerName val="0"/>
          <c:showPercent val="0"/>
          <c:showBubbleSize val="0"/>
        </c:dLbls>
        <c:axId val="320393144"/>
        <c:axId val="320393928"/>
        <c:axId val="321680928"/>
      </c:line3DChart>
      <c:catAx>
        <c:axId val="320393144"/>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320393928"/>
        <c:crosses val="autoZero"/>
        <c:auto val="1"/>
        <c:lblAlgn val="ctr"/>
        <c:lblOffset val="100"/>
        <c:noMultiLvlLbl val="0"/>
      </c:catAx>
      <c:valAx>
        <c:axId val="320393928"/>
        <c:scaling>
          <c:orientation val="minMax"/>
        </c:scaling>
        <c:delete val="0"/>
        <c:axPos val="l"/>
        <c:majorGridlines>
          <c:spPr>
            <a:ln w="9525" cap="flat" cmpd="sng" algn="ctr">
              <a:solidFill>
                <a:schemeClr val="dk1">
                  <a:lumMod val="50000"/>
                  <a:lumOff val="5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320393144"/>
        <c:crosses val="autoZero"/>
        <c:crossBetween val="between"/>
      </c:valAx>
      <c:serAx>
        <c:axId val="321680928"/>
        <c:scaling>
          <c:orientation val="minMax"/>
        </c:scaling>
        <c:delete val="0"/>
        <c:axPos val="b"/>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320393928"/>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62475892170937"/>
          <c:y val="0.25320279655308575"/>
          <c:w val="0.41071736198721015"/>
          <c:h val="0.68141407102873208"/>
        </c:manualLayout>
      </c:layout>
      <c:radarChart>
        <c:radarStyle val="filled"/>
        <c:varyColors val="0"/>
        <c:ser>
          <c:idx val="0"/>
          <c:order val="0"/>
          <c:tx>
            <c:strRef>
              <c:f>Hoja1!$D$3</c:f>
              <c:strCache>
                <c:ptCount val="1"/>
                <c:pt idx="0">
                  <c:v>SIN SGP</c:v>
                </c:pt>
              </c:strCache>
            </c:strRef>
          </c:tx>
          <c:spPr>
            <a:solidFill>
              <a:schemeClr val="accent1">
                <a:alpha val="69804"/>
              </a:schemeClr>
            </a:solidFill>
            <a:ln w="9525" cap="flat" cmpd="sng" algn="ctr">
              <a:solidFill>
                <a:schemeClr val="accent1">
                  <a:alpha val="69804"/>
                </a:schemeClr>
              </a:solidFill>
              <a:miter lim="800000"/>
            </a:ln>
            <a:effectLst>
              <a:glow rad="76200">
                <a:schemeClr val="accent1">
                  <a:satMod val="175000"/>
                  <a:alpha val="34000"/>
                </a:schemeClr>
              </a:glow>
            </a:effectLst>
          </c:spPr>
          <c:cat>
            <c:strRef>
              <c:f>Hoja1!$C$4:$C$8</c:f>
              <c:strCache>
                <c:ptCount val="5"/>
                <c:pt idx="0">
                  <c:v>Asistente - Prediseño</c:v>
                </c:pt>
                <c:pt idx="1">
                  <c:v>Contrato - Diseño</c:v>
                </c:pt>
                <c:pt idx="2">
                  <c:v>Diseño - Producción</c:v>
                </c:pt>
                <c:pt idx="3">
                  <c:v>Producción - Instalación</c:v>
                </c:pt>
                <c:pt idx="4">
                  <c:v>Instalación - Cierre</c:v>
                </c:pt>
              </c:strCache>
            </c:strRef>
          </c:cat>
          <c:val>
            <c:numRef>
              <c:f>Hoja1!$D$4:$D$8</c:f>
              <c:numCache>
                <c:formatCode>General</c:formatCode>
                <c:ptCount val="5"/>
                <c:pt idx="0">
                  <c:v>15</c:v>
                </c:pt>
                <c:pt idx="1">
                  <c:v>15</c:v>
                </c:pt>
                <c:pt idx="2">
                  <c:v>15</c:v>
                </c:pt>
                <c:pt idx="3">
                  <c:v>45</c:v>
                </c:pt>
                <c:pt idx="4">
                  <c:v>60</c:v>
                </c:pt>
              </c:numCache>
            </c:numRef>
          </c:val>
        </c:ser>
        <c:ser>
          <c:idx val="1"/>
          <c:order val="1"/>
          <c:tx>
            <c:strRef>
              <c:f>Hoja1!$E$3</c:f>
              <c:strCache>
                <c:ptCount val="1"/>
                <c:pt idx="0">
                  <c:v>SGP</c:v>
                </c:pt>
              </c:strCache>
            </c:strRef>
          </c:tx>
          <c:spPr>
            <a:solidFill>
              <a:schemeClr val="accent2">
                <a:alpha val="69804"/>
              </a:schemeClr>
            </a:solidFill>
            <a:ln w="9525" cap="flat" cmpd="sng" algn="ctr">
              <a:solidFill>
                <a:schemeClr val="accent2">
                  <a:alpha val="69804"/>
                </a:schemeClr>
              </a:solidFill>
              <a:miter lim="800000"/>
            </a:ln>
            <a:effectLst>
              <a:glow rad="76200">
                <a:schemeClr val="accent2">
                  <a:satMod val="175000"/>
                  <a:alpha val="34000"/>
                </a:schemeClr>
              </a:glow>
            </a:effectLst>
          </c:spPr>
          <c:cat>
            <c:strRef>
              <c:f>Hoja1!$C$4:$C$8</c:f>
              <c:strCache>
                <c:ptCount val="5"/>
                <c:pt idx="0">
                  <c:v>Asistente - Prediseño</c:v>
                </c:pt>
                <c:pt idx="1">
                  <c:v>Contrato - Diseño</c:v>
                </c:pt>
                <c:pt idx="2">
                  <c:v>Diseño - Producción</c:v>
                </c:pt>
                <c:pt idx="3">
                  <c:v>Producción - Instalación</c:v>
                </c:pt>
                <c:pt idx="4">
                  <c:v>Instalación - Cierre</c:v>
                </c:pt>
              </c:strCache>
            </c:strRef>
          </c:cat>
          <c:val>
            <c:numRef>
              <c:f>Hoja1!$E$4:$E$8</c:f>
              <c:numCache>
                <c:formatCode>General</c:formatCode>
                <c:ptCount val="5"/>
                <c:pt idx="0">
                  <c:v>4</c:v>
                </c:pt>
                <c:pt idx="1">
                  <c:v>5</c:v>
                </c:pt>
                <c:pt idx="2">
                  <c:v>3</c:v>
                </c:pt>
                <c:pt idx="3">
                  <c:v>5</c:v>
                </c:pt>
                <c:pt idx="4">
                  <c:v>5</c:v>
                </c:pt>
              </c:numCache>
            </c:numRef>
          </c:val>
        </c:ser>
        <c:dLbls>
          <c:showLegendKey val="0"/>
          <c:showVal val="0"/>
          <c:showCatName val="0"/>
          <c:showSerName val="0"/>
          <c:showPercent val="0"/>
          <c:showBubbleSize val="0"/>
        </c:dLbls>
        <c:axId val="320395104"/>
        <c:axId val="320393536"/>
      </c:radarChart>
      <c:catAx>
        <c:axId val="32039510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20393536"/>
        <c:crosses val="autoZero"/>
        <c:auto val="1"/>
        <c:lblAlgn val="ctr"/>
        <c:lblOffset val="100"/>
        <c:noMultiLvlLbl val="0"/>
      </c:catAx>
      <c:valAx>
        <c:axId val="320393536"/>
        <c:scaling>
          <c:orientation val="minMax"/>
        </c:scaling>
        <c:delete val="0"/>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203951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40656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188812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7DB19C-BE43-49E8-BDAC-2C921645D7C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287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379970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7DB19C-BE43-49E8-BDAC-2C921645D7C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985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359908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418674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87541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41509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78BE09-F259-44BB-B57C-8CFB6E453162}" type="datetimeFigureOut">
              <a:rPr lang="es-EC" smtClean="0"/>
              <a:t>29/4/2016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78819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06280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D78BE09-F259-44BB-B57C-8CFB6E453162}" type="datetimeFigureOut">
              <a:rPr lang="es-EC" smtClean="0"/>
              <a:t>29/4/2016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66268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D78BE09-F259-44BB-B57C-8CFB6E453162}" type="datetimeFigureOut">
              <a:rPr lang="es-EC" smtClean="0"/>
              <a:t>29/4/2016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39550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8BE09-F259-44BB-B57C-8CFB6E453162}" type="datetimeFigureOut">
              <a:rPr lang="es-EC" smtClean="0"/>
              <a:t>29/4/2016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73628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67227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D78BE09-F259-44BB-B57C-8CFB6E453162}" type="datetimeFigureOut">
              <a:rPr lang="es-EC" smtClean="0"/>
              <a:t>29/4/2016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7DB19C-BE43-49E8-BDAC-2C921645D7C9}" type="slidenum">
              <a:rPr lang="es-EC" smtClean="0"/>
              <a:t>‹Nº›</a:t>
            </a:fld>
            <a:endParaRPr lang="es-EC"/>
          </a:p>
        </p:txBody>
      </p:sp>
    </p:spTree>
    <p:extLst>
      <p:ext uri="{BB962C8B-B14F-4D97-AF65-F5344CB8AC3E}">
        <p14:creationId xmlns:p14="http://schemas.microsoft.com/office/powerpoint/2010/main" val="244066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D78BE09-F259-44BB-B57C-8CFB6E453162}" type="datetimeFigureOut">
              <a:rPr lang="es-EC" smtClean="0"/>
              <a:t>29/4/2016</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7DB19C-BE43-49E8-BDAC-2C921645D7C9}" type="slidenum">
              <a:rPr lang="es-EC" smtClean="0"/>
              <a:t>‹Nº›</a:t>
            </a:fld>
            <a:endParaRPr lang="es-EC"/>
          </a:p>
        </p:txBody>
      </p:sp>
    </p:spTree>
    <p:extLst>
      <p:ext uri="{BB962C8B-B14F-4D97-AF65-F5344CB8AC3E}">
        <p14:creationId xmlns:p14="http://schemas.microsoft.com/office/powerpoint/2010/main" val="18223048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977000" y="3741628"/>
            <a:ext cx="6987645" cy="1388534"/>
          </a:xfrm>
        </p:spPr>
        <p:txBody>
          <a:bodyPr/>
          <a:lstStyle/>
          <a:p>
            <a:pPr algn="ctr"/>
            <a:r>
              <a:rPr lang="es-EC" b="1" dirty="0" smtClean="0"/>
              <a:t>ANÁLISIS </a:t>
            </a:r>
            <a:r>
              <a:rPr lang="es-EC" b="1" dirty="0" smtClean="0"/>
              <a:t>DISEÑO E IMPLEMENTACIÓN DEL SISTEMA DE CONTROL DE PROYECTOS DE LA EMPRESA METALEC</a:t>
            </a:r>
            <a:endParaRPr lang="es-EC"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263" y="496036"/>
            <a:ext cx="5063196" cy="1531171"/>
          </a:xfrm>
          <a:prstGeom prst="rect">
            <a:avLst/>
          </a:prstGeom>
        </p:spPr>
      </p:pic>
      <p:sp>
        <p:nvSpPr>
          <p:cNvPr id="5" name="Subtítulo 2"/>
          <p:cNvSpPr txBox="1">
            <a:spLocks/>
          </p:cNvSpPr>
          <p:nvPr/>
        </p:nvSpPr>
        <p:spPr>
          <a:xfrm>
            <a:off x="2977001" y="2483770"/>
            <a:ext cx="6987645" cy="449211"/>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s-EC" b="1" dirty="0" smtClean="0"/>
              <a:t>INGENIERÍA DE SISTEMAS E INFORMÁTICA</a:t>
            </a:r>
            <a:endParaRPr lang="es-EC" b="1" dirty="0"/>
          </a:p>
        </p:txBody>
      </p:sp>
      <p:sp>
        <p:nvSpPr>
          <p:cNvPr id="6" name="Subtítulo 2"/>
          <p:cNvSpPr txBox="1">
            <a:spLocks/>
          </p:cNvSpPr>
          <p:nvPr/>
        </p:nvSpPr>
        <p:spPr>
          <a:xfrm>
            <a:off x="2977000" y="5384801"/>
            <a:ext cx="6987645" cy="61918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s-EC" b="1" dirty="0" smtClean="0"/>
              <a:t>ALBERTO VLADIMIR COBA GÓMEZ</a:t>
            </a:r>
            <a:endParaRPr lang="es-EC" b="1" dirty="0"/>
          </a:p>
        </p:txBody>
      </p:sp>
    </p:spTree>
    <p:extLst>
      <p:ext uri="{BB962C8B-B14F-4D97-AF65-F5344CB8AC3E}">
        <p14:creationId xmlns:p14="http://schemas.microsoft.com/office/powerpoint/2010/main" val="72910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Etapas de SCRUM</a:t>
            </a:r>
            <a:endParaRPr lang="es-EC" dirty="0"/>
          </a:p>
        </p:txBody>
      </p:sp>
      <p:sp>
        <p:nvSpPr>
          <p:cNvPr id="3" name="Marcador de contenido 2"/>
          <p:cNvSpPr>
            <a:spLocks noGrp="1"/>
          </p:cNvSpPr>
          <p:nvPr>
            <p:ph idx="1"/>
          </p:nvPr>
        </p:nvSpPr>
        <p:spPr>
          <a:xfrm>
            <a:off x="2589212" y="2133600"/>
            <a:ext cx="8915400" cy="4068792"/>
          </a:xfrm>
        </p:spPr>
        <p:txBody>
          <a:bodyPr>
            <a:normAutofit fontScale="92500" lnSpcReduction="10000"/>
          </a:bodyPr>
          <a:lstStyle/>
          <a:p>
            <a:r>
              <a:rPr lang="es-EC" dirty="0" smtClean="0"/>
              <a:t>Planificación de Iteración.</a:t>
            </a:r>
          </a:p>
          <a:p>
            <a:pPr lvl="1"/>
            <a:r>
              <a:rPr lang="es-EC" dirty="0" smtClean="0"/>
              <a:t>Lista de requerimientos priorizados.</a:t>
            </a:r>
          </a:p>
          <a:p>
            <a:pPr lvl="1"/>
            <a:r>
              <a:rPr lang="es-EC" dirty="0" smtClean="0"/>
              <a:t>Lista de tareas de la iteración.</a:t>
            </a:r>
          </a:p>
          <a:p>
            <a:r>
              <a:rPr lang="es-EC" dirty="0" smtClean="0"/>
              <a:t>Ejecución de Iteración</a:t>
            </a:r>
          </a:p>
          <a:p>
            <a:pPr lvl="1"/>
            <a:r>
              <a:rPr lang="es-EC" dirty="0" smtClean="0"/>
              <a:t>Desarrollo de requerimientos priorizados</a:t>
            </a:r>
          </a:p>
          <a:p>
            <a:pPr lvl="1"/>
            <a:r>
              <a:rPr lang="es-EC" dirty="0" smtClean="0"/>
              <a:t>Reunión de sincronización</a:t>
            </a:r>
          </a:p>
          <a:p>
            <a:pPr lvl="1"/>
            <a:r>
              <a:rPr lang="es-EC" dirty="0" smtClean="0"/>
              <a:t>Demostración de avance de productos</a:t>
            </a:r>
          </a:p>
          <a:p>
            <a:r>
              <a:rPr lang="es-EC" dirty="0" smtClean="0"/>
              <a:t>Entrega de Producto (avance)</a:t>
            </a:r>
          </a:p>
          <a:p>
            <a:r>
              <a:rPr lang="es-EC" dirty="0" smtClean="0"/>
              <a:t>Retrospectiva</a:t>
            </a:r>
          </a:p>
          <a:p>
            <a:pPr lvl="1"/>
            <a:r>
              <a:rPr lang="es-EC" dirty="0" smtClean="0"/>
              <a:t>Reunión de análisis de la iteración</a:t>
            </a:r>
          </a:p>
          <a:p>
            <a:pPr lvl="1"/>
            <a:r>
              <a:rPr lang="es-EC" dirty="0" smtClean="0"/>
              <a:t>Evaluación de fortalezas y debilidades</a:t>
            </a:r>
          </a:p>
          <a:p>
            <a:pPr lvl="1"/>
            <a:r>
              <a:rPr lang="es-EC" dirty="0" smtClean="0"/>
              <a:t>Ajuste de lista de requerimientos priorizados</a:t>
            </a:r>
          </a:p>
          <a:p>
            <a:endParaRPr lang="es-EC" dirty="0" smtClean="0"/>
          </a:p>
        </p:txBody>
      </p:sp>
      <p:pic>
        <p:nvPicPr>
          <p:cNvPr id="3074" name="Picture 2" descr="http://b2bactiva.com/wp-content/uploads/2012/12/engranaj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9154" y="4543927"/>
            <a:ext cx="2857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5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43"/>
          <a:stretch/>
        </p:blipFill>
        <p:spPr bwMode="auto">
          <a:xfrm>
            <a:off x="2111501" y="1442313"/>
            <a:ext cx="8792288" cy="35696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6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flujo</a:t>
            </a:r>
            <a:endParaRPr lang="es-EC" dirty="0"/>
          </a:p>
        </p:txBody>
      </p:sp>
      <p:sp>
        <p:nvSpPr>
          <p:cNvPr id="3" name="Marcador de contenido 2"/>
          <p:cNvSpPr>
            <a:spLocks noGrp="1"/>
          </p:cNvSpPr>
          <p:nvPr>
            <p:ph idx="1"/>
          </p:nvPr>
        </p:nvSpPr>
        <p:spPr>
          <a:xfrm>
            <a:off x="2589212" y="1475876"/>
            <a:ext cx="8915400" cy="3777622"/>
          </a:xfrm>
        </p:spPr>
        <p:txBody>
          <a:bodyPr/>
          <a:lstStyle/>
          <a:p>
            <a:r>
              <a:rPr lang="es-EC" dirty="0" smtClean="0"/>
              <a:t>Definición del flujo de producción</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l="14405" t="12407" r="15076" b="46255"/>
          <a:stretch/>
        </p:blipFill>
        <p:spPr bwMode="auto">
          <a:xfrm>
            <a:off x="1026543" y="2113471"/>
            <a:ext cx="5201730" cy="4313207"/>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2">
            <a:extLst>
              <a:ext uri="{28A0092B-C50C-407E-A947-70E740481C1C}">
                <a14:useLocalDpi xmlns:a14="http://schemas.microsoft.com/office/drawing/2010/main" val="0"/>
              </a:ext>
            </a:extLst>
          </a:blip>
          <a:srcRect l="14346" t="54697" r="15020" b="9648"/>
          <a:stretch/>
        </p:blipFill>
        <p:spPr bwMode="auto">
          <a:xfrm>
            <a:off x="6547448" y="2723753"/>
            <a:ext cx="5210355" cy="3720179"/>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2">
            <a:extLst>
              <a:ext uri="{28A0092B-C50C-407E-A947-70E740481C1C}">
                <a14:useLocalDpi xmlns:a14="http://schemas.microsoft.com/office/drawing/2010/main" val="0"/>
              </a:ext>
            </a:extLst>
          </a:blip>
          <a:srcRect l="14347" t="12373" r="15019" b="82027"/>
          <a:stretch/>
        </p:blipFill>
        <p:spPr bwMode="auto">
          <a:xfrm>
            <a:off x="6547449" y="2139351"/>
            <a:ext cx="5210356" cy="584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8968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4299" y="555099"/>
            <a:ext cx="8911687" cy="1280890"/>
          </a:xfrm>
        </p:spPr>
        <p:txBody>
          <a:bodyPr/>
          <a:lstStyle/>
          <a:p>
            <a:r>
              <a:rPr lang="es-EC" dirty="0" smtClean="0"/>
              <a:t>Diseño de modelo relacional</a:t>
            </a:r>
            <a:endParaRPr lang="es-EC" dirty="0"/>
          </a:p>
        </p:txBody>
      </p:sp>
      <p:pic>
        <p:nvPicPr>
          <p:cNvPr id="4" name="Imagen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792" y="1195544"/>
            <a:ext cx="5419725" cy="5634355"/>
          </a:xfrm>
          <a:prstGeom prst="rect">
            <a:avLst/>
          </a:prstGeom>
          <a:noFill/>
          <a:ln>
            <a:noFill/>
          </a:ln>
        </p:spPr>
      </p:pic>
      <p:sp>
        <p:nvSpPr>
          <p:cNvPr id="5" name="Marcador de contenido 2"/>
          <p:cNvSpPr>
            <a:spLocks noGrp="1"/>
          </p:cNvSpPr>
          <p:nvPr>
            <p:ph idx="1"/>
          </p:nvPr>
        </p:nvSpPr>
        <p:spPr>
          <a:xfrm>
            <a:off x="2027775" y="2098375"/>
            <a:ext cx="7211115" cy="3828692"/>
          </a:xfrm>
        </p:spPr>
        <p:txBody>
          <a:bodyPr>
            <a:normAutofit/>
          </a:bodyPr>
          <a:lstStyle/>
          <a:p>
            <a:r>
              <a:rPr lang="es-EC" dirty="0" smtClean="0"/>
              <a:t>Implementar el flujo</a:t>
            </a:r>
          </a:p>
          <a:p>
            <a:r>
              <a:rPr lang="es-EC" dirty="0" smtClean="0"/>
              <a:t>Manejar tarea/etapas</a:t>
            </a:r>
          </a:p>
          <a:p>
            <a:r>
              <a:rPr lang="es-EC" dirty="0" smtClean="0"/>
              <a:t>Organización por roles</a:t>
            </a:r>
          </a:p>
          <a:p>
            <a:r>
              <a:rPr lang="es-EC" dirty="0" smtClean="0"/>
              <a:t>Asignar etapas a roles</a:t>
            </a:r>
          </a:p>
          <a:p>
            <a:r>
              <a:rPr lang="es-EC" dirty="0" smtClean="0"/>
              <a:t>Asignar etapas a usuarios</a:t>
            </a:r>
          </a:p>
          <a:p>
            <a:r>
              <a:rPr lang="es-EC" dirty="0" smtClean="0"/>
              <a:t>Posibilidad de crecimiento</a:t>
            </a:r>
          </a:p>
          <a:p>
            <a:r>
              <a:rPr lang="es-EC" dirty="0" smtClean="0"/>
              <a:t>Control de cumplimiento</a:t>
            </a:r>
          </a:p>
          <a:p>
            <a:r>
              <a:rPr lang="es-EC" dirty="0" smtClean="0"/>
              <a:t>Registro de tiempos</a:t>
            </a:r>
          </a:p>
          <a:p>
            <a:pPr marL="0" indent="0">
              <a:buNone/>
            </a:pPr>
            <a:endParaRPr lang="es-EC" dirty="0"/>
          </a:p>
        </p:txBody>
      </p:sp>
    </p:spTree>
    <p:extLst>
      <p:ext uri="{BB962C8B-B14F-4D97-AF65-F5344CB8AC3E}">
        <p14:creationId xmlns:p14="http://schemas.microsoft.com/office/powerpoint/2010/main" val="2855196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t>
            </a:r>
            <a:r>
              <a:rPr lang="es-EC" dirty="0" err="1" smtClean="0"/>
              <a:t>frontend</a:t>
            </a:r>
            <a:endParaRPr lang="es-EC" dirty="0"/>
          </a:p>
        </p:txBody>
      </p:sp>
      <p:sp>
        <p:nvSpPr>
          <p:cNvPr id="3" name="Marcador de contenido 2"/>
          <p:cNvSpPr>
            <a:spLocks noGrp="1"/>
          </p:cNvSpPr>
          <p:nvPr>
            <p:ph idx="1"/>
          </p:nvPr>
        </p:nvSpPr>
        <p:spPr>
          <a:xfrm>
            <a:off x="2589212" y="1495249"/>
            <a:ext cx="8915400" cy="3777622"/>
          </a:xfrm>
        </p:spPr>
        <p:txBody>
          <a:bodyPr/>
          <a:lstStyle/>
          <a:p>
            <a:r>
              <a:rPr lang="es-EC" dirty="0" smtClean="0"/>
              <a:t>Liviano y minimalista.</a:t>
            </a:r>
          </a:p>
          <a:p>
            <a:r>
              <a:rPr lang="es-EC" dirty="0" smtClean="0"/>
              <a:t>Tres secciones.</a:t>
            </a:r>
          </a:p>
          <a:p>
            <a:r>
              <a:rPr lang="es-EC" dirty="0" smtClean="0"/>
              <a:t>Menú superior desplegable</a:t>
            </a:r>
          </a:p>
          <a:p>
            <a:r>
              <a:rPr lang="es-EC" dirty="0" smtClean="0"/>
              <a:t>Soporte de principales navegadores</a:t>
            </a:r>
          </a:p>
          <a:p>
            <a:endParaRPr lang="es-EC" dirty="0"/>
          </a:p>
        </p:txBody>
      </p:sp>
      <p:pic>
        <p:nvPicPr>
          <p:cNvPr id="4" name="Imagen 3"/>
          <p:cNvPicPr>
            <a:picLocks noChangeAspect="1"/>
          </p:cNvPicPr>
          <p:nvPr/>
        </p:nvPicPr>
        <p:blipFill>
          <a:blip r:embed="rId2"/>
          <a:stretch>
            <a:fillRect/>
          </a:stretch>
        </p:blipFill>
        <p:spPr>
          <a:xfrm>
            <a:off x="2968774" y="3384060"/>
            <a:ext cx="6282194" cy="3370135"/>
          </a:xfrm>
          <a:prstGeom prst="rect">
            <a:avLst/>
          </a:prstGeom>
        </p:spPr>
      </p:pic>
      <p:sp>
        <p:nvSpPr>
          <p:cNvPr id="5" name="Llamada con línea 1 (barra de énfasis) 4"/>
          <p:cNvSpPr/>
          <p:nvPr/>
        </p:nvSpPr>
        <p:spPr>
          <a:xfrm>
            <a:off x="9445925" y="3276576"/>
            <a:ext cx="1147313" cy="508959"/>
          </a:xfrm>
          <a:prstGeom prst="accentCallout1">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es-EC" sz="1000" dirty="0" smtClean="0"/>
              <a:t>Información de usuario</a:t>
            </a:r>
            <a:endParaRPr lang="es-EC" sz="1000" dirty="0"/>
          </a:p>
        </p:txBody>
      </p:sp>
      <p:sp>
        <p:nvSpPr>
          <p:cNvPr id="6" name="Llamada con línea 1 (barra de énfasis) 5"/>
          <p:cNvSpPr/>
          <p:nvPr/>
        </p:nvSpPr>
        <p:spPr>
          <a:xfrm>
            <a:off x="9445925" y="4902631"/>
            <a:ext cx="1147313" cy="508959"/>
          </a:xfrm>
          <a:prstGeom prst="accentCallout1">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es-EC" sz="1000" dirty="0" smtClean="0"/>
              <a:t>Sección de  contenidos</a:t>
            </a:r>
            <a:endParaRPr lang="es-EC" sz="1000" dirty="0"/>
          </a:p>
        </p:txBody>
      </p:sp>
      <p:sp>
        <p:nvSpPr>
          <p:cNvPr id="7" name="Llamada con línea 1 (barra de énfasis) 6"/>
          <p:cNvSpPr/>
          <p:nvPr/>
        </p:nvSpPr>
        <p:spPr>
          <a:xfrm>
            <a:off x="9445924" y="6135487"/>
            <a:ext cx="1147313" cy="508959"/>
          </a:xfrm>
          <a:prstGeom prst="accentCallout1">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es-EC" sz="1000" dirty="0" smtClean="0"/>
              <a:t>Pie de página</a:t>
            </a:r>
            <a:endParaRPr lang="es-EC" sz="1000" dirty="0"/>
          </a:p>
        </p:txBody>
      </p:sp>
      <p:sp>
        <p:nvSpPr>
          <p:cNvPr id="8" name="Llamada con línea 1 (barra de énfasis) 7"/>
          <p:cNvSpPr/>
          <p:nvPr/>
        </p:nvSpPr>
        <p:spPr>
          <a:xfrm flipH="1">
            <a:off x="1478245" y="3384060"/>
            <a:ext cx="1158309" cy="508959"/>
          </a:xfrm>
          <a:prstGeom prst="accentCallout1">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es-EC" sz="1000" dirty="0" smtClean="0"/>
              <a:t>Sección de  encabezado</a:t>
            </a:r>
            <a:endParaRPr lang="es-EC" sz="1000" dirty="0"/>
          </a:p>
        </p:txBody>
      </p:sp>
      <p:sp>
        <p:nvSpPr>
          <p:cNvPr id="9" name="Llamada con línea 1 (barra de énfasis) 8"/>
          <p:cNvSpPr/>
          <p:nvPr/>
        </p:nvSpPr>
        <p:spPr>
          <a:xfrm flipH="1">
            <a:off x="1478244" y="4560168"/>
            <a:ext cx="1158309" cy="508959"/>
          </a:xfrm>
          <a:prstGeom prst="accentCallout1">
            <a:avLst>
              <a:gd name="adj1" fmla="val 18750"/>
              <a:gd name="adj2" fmla="val -8333"/>
              <a:gd name="adj3" fmla="val -19703"/>
              <a:gd name="adj4" fmla="val -35354"/>
            </a:avLst>
          </a:prstGeom>
        </p:spPr>
        <p:style>
          <a:lnRef idx="2">
            <a:schemeClr val="dk1"/>
          </a:lnRef>
          <a:fillRef idx="1001">
            <a:schemeClr val="lt2"/>
          </a:fillRef>
          <a:effectRef idx="0">
            <a:schemeClr val="dk1"/>
          </a:effectRef>
          <a:fontRef idx="minor">
            <a:schemeClr val="dk1"/>
          </a:fontRef>
        </p:style>
        <p:txBody>
          <a:bodyPr rtlCol="0" anchor="ctr"/>
          <a:lstStyle/>
          <a:p>
            <a:pPr algn="ctr"/>
            <a:r>
              <a:rPr lang="es-EC" sz="1000" dirty="0" smtClean="0"/>
              <a:t>Menú desplegable</a:t>
            </a:r>
            <a:endParaRPr lang="es-EC" sz="1000" dirty="0"/>
          </a:p>
        </p:txBody>
      </p:sp>
    </p:spTree>
    <p:extLst>
      <p:ext uri="{BB962C8B-B14F-4D97-AF65-F5344CB8AC3E}">
        <p14:creationId xmlns:p14="http://schemas.microsoft.com/office/powerpoint/2010/main" val="3305817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Desarrollo</a:t>
            </a:r>
            <a:endParaRPr lang="es-EC" dirty="0"/>
          </a:p>
        </p:txBody>
      </p:sp>
      <p:sp>
        <p:nvSpPr>
          <p:cNvPr id="3" name="Marcador de contenido 2"/>
          <p:cNvSpPr>
            <a:spLocks noGrp="1"/>
          </p:cNvSpPr>
          <p:nvPr>
            <p:ph idx="1"/>
          </p:nvPr>
        </p:nvSpPr>
        <p:spPr/>
        <p:txBody>
          <a:bodyPr/>
          <a:lstStyle/>
          <a:p>
            <a:r>
              <a:rPr lang="es-EC" dirty="0" err="1" smtClean="0"/>
              <a:t>Frontend</a:t>
            </a:r>
            <a:endParaRPr lang="es-EC" dirty="0" smtClean="0"/>
          </a:p>
          <a:p>
            <a:pPr lvl="1"/>
            <a:r>
              <a:rPr lang="es-EC" dirty="0" smtClean="0"/>
              <a:t>HTML5</a:t>
            </a:r>
          </a:p>
          <a:p>
            <a:pPr lvl="1"/>
            <a:r>
              <a:rPr lang="es-EC" dirty="0" smtClean="0"/>
              <a:t>Bootstrap</a:t>
            </a:r>
          </a:p>
          <a:p>
            <a:pPr lvl="1"/>
            <a:r>
              <a:rPr lang="es-EC" dirty="0" smtClean="0"/>
              <a:t>CS3</a:t>
            </a:r>
            <a:endParaRPr lang="es-EC" dirty="0"/>
          </a:p>
          <a:p>
            <a:r>
              <a:rPr lang="es-EC" dirty="0" smtClean="0"/>
              <a:t>Middleware</a:t>
            </a:r>
          </a:p>
          <a:p>
            <a:pPr lvl="1"/>
            <a:r>
              <a:rPr lang="es-EC" dirty="0" smtClean="0"/>
              <a:t>PHP</a:t>
            </a:r>
          </a:p>
          <a:p>
            <a:pPr lvl="1"/>
            <a:r>
              <a:rPr lang="es-EC" dirty="0" err="1" smtClean="0"/>
              <a:t>Jquery</a:t>
            </a:r>
            <a:endParaRPr lang="es-EC" dirty="0" smtClean="0"/>
          </a:p>
          <a:p>
            <a:r>
              <a:rPr lang="es-EC" dirty="0" err="1" smtClean="0"/>
              <a:t>Backend</a:t>
            </a:r>
            <a:endParaRPr lang="es-EC" dirty="0" smtClean="0"/>
          </a:p>
          <a:p>
            <a:pPr lvl="1"/>
            <a:r>
              <a:rPr lang="es-EC" dirty="0" err="1" smtClean="0"/>
              <a:t>Mysql</a:t>
            </a:r>
            <a:r>
              <a:rPr lang="es-EC" dirty="0" smtClean="0"/>
              <a:t> / </a:t>
            </a:r>
            <a:r>
              <a:rPr lang="es-EC" dirty="0" err="1" smtClean="0"/>
              <a:t>MariaDb</a:t>
            </a:r>
            <a:endParaRPr lang="es-EC" dirty="0" smtClean="0"/>
          </a:p>
        </p:txBody>
      </p:sp>
      <p:pic>
        <p:nvPicPr>
          <p:cNvPr id="4" name="Imagen 3"/>
          <p:cNvPicPr>
            <a:picLocks noChangeAspect="1"/>
          </p:cNvPicPr>
          <p:nvPr/>
        </p:nvPicPr>
        <p:blipFill>
          <a:blip r:embed="rId2"/>
          <a:stretch>
            <a:fillRect/>
          </a:stretch>
        </p:blipFill>
        <p:spPr>
          <a:xfrm>
            <a:off x="5442397" y="1905000"/>
            <a:ext cx="1977400" cy="1060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ángulo 4"/>
          <p:cNvSpPr/>
          <p:nvPr/>
        </p:nvSpPr>
        <p:spPr>
          <a:xfrm>
            <a:off x="9644107" y="2034265"/>
            <a:ext cx="1923690" cy="11515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smtClean="0"/>
          </a:p>
          <a:p>
            <a:pPr algn="ctr"/>
            <a:r>
              <a:rPr lang="es-EC" dirty="0" smtClean="0"/>
              <a:t>Interprete</a:t>
            </a:r>
          </a:p>
          <a:p>
            <a:pPr algn="ctr"/>
            <a:r>
              <a:rPr lang="es-EC" dirty="0" smtClean="0"/>
              <a:t>PHP</a:t>
            </a:r>
            <a:endParaRPr lang="es-EC" dirty="0"/>
          </a:p>
        </p:txBody>
      </p:sp>
      <p:sp>
        <p:nvSpPr>
          <p:cNvPr id="6" name="Flecha izquierda y derecha 5"/>
          <p:cNvSpPr/>
          <p:nvPr/>
        </p:nvSpPr>
        <p:spPr>
          <a:xfrm>
            <a:off x="7582620" y="2176602"/>
            <a:ext cx="1871931" cy="517585"/>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err="1" smtClean="0"/>
              <a:t>request</a:t>
            </a:r>
            <a:endParaRPr lang="es-EC" dirty="0"/>
          </a:p>
        </p:txBody>
      </p:sp>
      <p:sp>
        <p:nvSpPr>
          <p:cNvPr id="7" name="CuadroTexto 6"/>
          <p:cNvSpPr txBox="1"/>
          <p:nvPr/>
        </p:nvSpPr>
        <p:spPr>
          <a:xfrm>
            <a:off x="7732313" y="2827901"/>
            <a:ext cx="1633781" cy="461665"/>
          </a:xfrm>
          <a:prstGeom prst="rect">
            <a:avLst/>
          </a:prstGeom>
          <a:noFill/>
        </p:spPr>
        <p:txBody>
          <a:bodyPr wrap="none" rtlCol="0">
            <a:spAutoFit/>
          </a:bodyPr>
          <a:lstStyle/>
          <a:p>
            <a:pPr algn="ctr"/>
            <a:r>
              <a:rPr lang="es-EC" sz="1200" dirty="0" smtClean="0"/>
              <a:t>Ajax</a:t>
            </a:r>
          </a:p>
          <a:p>
            <a:pPr algn="ctr"/>
            <a:r>
              <a:rPr lang="es-EC" sz="1200" dirty="0" smtClean="0"/>
              <a:t>métodos post y </a:t>
            </a:r>
            <a:r>
              <a:rPr lang="es-EC" sz="1200" dirty="0" err="1" smtClean="0"/>
              <a:t>get</a:t>
            </a:r>
            <a:endParaRPr lang="es-EC" sz="1200"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608" y="3185767"/>
            <a:ext cx="1121282" cy="27575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296" y="2416578"/>
            <a:ext cx="411323" cy="411323"/>
          </a:xfrm>
          <a:prstGeom prst="rect">
            <a:avLst/>
          </a:prstGeom>
        </p:spPr>
      </p:pic>
      <p:pic>
        <p:nvPicPr>
          <p:cNvPr id="10" name="Imagen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039285" y="1895855"/>
            <a:ext cx="1050273" cy="858714"/>
          </a:xfrm>
          <a:prstGeom prst="rect">
            <a:avLst/>
          </a:prstGeom>
        </p:spPr>
      </p:pic>
      <p:sp>
        <p:nvSpPr>
          <p:cNvPr id="11" name="Disco magnético 10"/>
          <p:cNvSpPr/>
          <p:nvPr/>
        </p:nvSpPr>
        <p:spPr>
          <a:xfrm>
            <a:off x="9770702" y="4390845"/>
            <a:ext cx="1670499" cy="1069676"/>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Base de datos</a:t>
            </a:r>
            <a:endParaRPr lang="es-EC" dirty="0"/>
          </a:p>
        </p:txBody>
      </p:sp>
      <p:sp>
        <p:nvSpPr>
          <p:cNvPr id="12" name="Flecha izquierda y derecha 11"/>
          <p:cNvSpPr/>
          <p:nvPr/>
        </p:nvSpPr>
        <p:spPr>
          <a:xfrm rot="5400000">
            <a:off x="10124963" y="3485468"/>
            <a:ext cx="961974" cy="517585"/>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13" name="CuadroTexto 12"/>
          <p:cNvSpPr txBox="1"/>
          <p:nvPr/>
        </p:nvSpPr>
        <p:spPr>
          <a:xfrm>
            <a:off x="10864743" y="3605760"/>
            <a:ext cx="466795" cy="276999"/>
          </a:xfrm>
          <a:prstGeom prst="rect">
            <a:avLst/>
          </a:prstGeom>
          <a:noFill/>
        </p:spPr>
        <p:txBody>
          <a:bodyPr wrap="none" rtlCol="0">
            <a:spAutoFit/>
          </a:bodyPr>
          <a:lstStyle/>
          <a:p>
            <a:pPr algn="ctr"/>
            <a:r>
              <a:rPr lang="es-EC" sz="1200" dirty="0" smtClean="0"/>
              <a:t>SQL</a:t>
            </a:r>
            <a:endParaRPr lang="es-EC" sz="1200" dirty="0"/>
          </a:p>
        </p:txBody>
      </p:sp>
      <p:pic>
        <p:nvPicPr>
          <p:cNvPr id="14" name="Picture 2" descr="http://wiki.kolmisoft.com/images/8/8e/Mysql_logo.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5294" y="5497981"/>
            <a:ext cx="981312" cy="51257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4962" y="2383485"/>
            <a:ext cx="530676" cy="530676"/>
          </a:xfrm>
          <a:prstGeom prst="rect">
            <a:avLst/>
          </a:prstGeom>
        </p:spPr>
      </p:pic>
      <p:sp>
        <p:nvSpPr>
          <p:cNvPr id="16" name="CuadroTexto 15"/>
          <p:cNvSpPr txBox="1"/>
          <p:nvPr/>
        </p:nvSpPr>
        <p:spPr>
          <a:xfrm>
            <a:off x="9699291" y="1642966"/>
            <a:ext cx="1813317" cy="276999"/>
          </a:xfrm>
          <a:prstGeom prst="rect">
            <a:avLst/>
          </a:prstGeom>
          <a:noFill/>
        </p:spPr>
        <p:txBody>
          <a:bodyPr wrap="none" rtlCol="0">
            <a:spAutoFit/>
          </a:bodyPr>
          <a:lstStyle/>
          <a:p>
            <a:pPr algn="ctr"/>
            <a:r>
              <a:rPr lang="es-EC" sz="1200" dirty="0" smtClean="0"/>
              <a:t>Correo, PDF, Reportes</a:t>
            </a:r>
            <a:endParaRPr lang="es-EC" sz="1200" dirty="0"/>
          </a:p>
        </p:txBody>
      </p:sp>
    </p:spTree>
    <p:extLst>
      <p:ext uri="{BB962C8B-B14F-4D97-AF65-F5344CB8AC3E}">
        <p14:creationId xmlns:p14="http://schemas.microsoft.com/office/powerpoint/2010/main" val="77621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Frontend</a:t>
            </a:r>
            <a:endParaRPr lang="es-EC" dirty="0"/>
          </a:p>
        </p:txBody>
      </p:sp>
      <p:sp>
        <p:nvSpPr>
          <p:cNvPr id="3" name="Marcador de contenido 2"/>
          <p:cNvSpPr>
            <a:spLocks noGrp="1"/>
          </p:cNvSpPr>
          <p:nvPr>
            <p:ph idx="1"/>
          </p:nvPr>
        </p:nvSpPr>
        <p:spPr>
          <a:xfrm>
            <a:off x="2508187" y="2133600"/>
            <a:ext cx="8915400" cy="3777622"/>
          </a:xfrm>
        </p:spPr>
        <p:txBody>
          <a:bodyPr/>
          <a:lstStyle/>
          <a:p>
            <a:r>
              <a:rPr lang="es-EC" b="1" dirty="0" smtClean="0"/>
              <a:t>Plantilla general</a:t>
            </a:r>
          </a:p>
          <a:p>
            <a:pPr lvl="1"/>
            <a:r>
              <a:rPr lang="es-EC" dirty="0" smtClean="0"/>
              <a:t>Uso de Bootstrap</a:t>
            </a:r>
          </a:p>
          <a:p>
            <a:pPr lvl="1"/>
            <a:r>
              <a:rPr lang="es-EC" dirty="0" smtClean="0"/>
              <a:t>Plantilla general</a:t>
            </a:r>
          </a:p>
          <a:p>
            <a:pPr lvl="1"/>
            <a:r>
              <a:rPr lang="es-EC" dirty="0" err="1" smtClean="0"/>
              <a:t>Jquery</a:t>
            </a:r>
            <a:endParaRPr lang="es-EC" dirty="0" smtClean="0"/>
          </a:p>
          <a:p>
            <a:pPr lvl="1"/>
            <a:r>
              <a:rPr lang="es-EC" dirty="0" smtClean="0"/>
              <a:t>Javascript</a:t>
            </a:r>
          </a:p>
          <a:p>
            <a:pPr lvl="1"/>
            <a:r>
              <a:rPr lang="es-EC" dirty="0" smtClean="0"/>
              <a:t>HTML 5</a:t>
            </a:r>
            <a:endParaRPr lang="es-EC" dirty="0"/>
          </a:p>
        </p:txBody>
      </p:sp>
      <p:pic>
        <p:nvPicPr>
          <p:cNvPr id="4" name="Imagen 3"/>
          <p:cNvPicPr>
            <a:picLocks noChangeAspect="1"/>
          </p:cNvPicPr>
          <p:nvPr/>
        </p:nvPicPr>
        <p:blipFill rotWithShape="1">
          <a:blip r:embed="rId2"/>
          <a:srcRect l="15019" t="18766" r="29562" b="11938"/>
          <a:stretch/>
        </p:blipFill>
        <p:spPr>
          <a:xfrm>
            <a:off x="5116009" y="1678329"/>
            <a:ext cx="6767890" cy="4479403"/>
          </a:xfrm>
          <a:prstGeom prst="rect">
            <a:avLst/>
          </a:prstGeom>
        </p:spPr>
      </p:pic>
    </p:spTree>
    <p:extLst>
      <p:ext uri="{BB962C8B-B14F-4D97-AF65-F5344CB8AC3E}">
        <p14:creationId xmlns:p14="http://schemas.microsoft.com/office/powerpoint/2010/main" val="319991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Frontend</a:t>
            </a:r>
            <a:endParaRPr lang="es-EC" dirty="0"/>
          </a:p>
        </p:txBody>
      </p:sp>
      <p:sp>
        <p:nvSpPr>
          <p:cNvPr id="4" name="Rectángulo 3"/>
          <p:cNvSpPr/>
          <p:nvPr/>
        </p:nvSpPr>
        <p:spPr>
          <a:xfrm>
            <a:off x="2789499" y="3900669"/>
            <a:ext cx="1921397" cy="8333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Plantilla</a:t>
            </a:r>
            <a:endParaRPr lang="es-EC" dirty="0"/>
          </a:p>
        </p:txBody>
      </p:sp>
      <p:sp>
        <p:nvSpPr>
          <p:cNvPr id="5" name="Rectángulo 4"/>
          <p:cNvSpPr/>
          <p:nvPr/>
        </p:nvSpPr>
        <p:spPr>
          <a:xfrm>
            <a:off x="6088069" y="2115755"/>
            <a:ext cx="1921397" cy="8333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a:t>
            </a:r>
            <a:r>
              <a:rPr lang="es-EC" dirty="0" err="1" smtClean="0"/>
              <a:t>template</a:t>
            </a:r>
            <a:endParaRPr lang="es-EC" dirty="0"/>
          </a:p>
        </p:txBody>
      </p:sp>
      <p:sp>
        <p:nvSpPr>
          <p:cNvPr id="6" name="Rectángulo 5"/>
          <p:cNvSpPr/>
          <p:nvPr/>
        </p:nvSpPr>
        <p:spPr>
          <a:xfrm>
            <a:off x="6088068" y="3333508"/>
            <a:ext cx="1921397" cy="8333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a:t>
            </a:r>
            <a:r>
              <a:rPr lang="es-EC" dirty="0" err="1" smtClean="0"/>
              <a:t>inc</a:t>
            </a:r>
            <a:endParaRPr lang="es-EC" dirty="0"/>
          </a:p>
        </p:txBody>
      </p:sp>
      <p:sp>
        <p:nvSpPr>
          <p:cNvPr id="7" name="Rectángulo 6"/>
          <p:cNvSpPr/>
          <p:nvPr/>
        </p:nvSpPr>
        <p:spPr>
          <a:xfrm>
            <a:off x="6088068" y="4551261"/>
            <a:ext cx="1921397" cy="8333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a:t>
            </a:r>
            <a:r>
              <a:rPr lang="es-EC" dirty="0" err="1" smtClean="0"/>
              <a:t>img</a:t>
            </a:r>
            <a:endParaRPr lang="es-EC" dirty="0"/>
          </a:p>
        </p:txBody>
      </p:sp>
      <p:sp>
        <p:nvSpPr>
          <p:cNvPr id="8" name="Rectángulo 7"/>
          <p:cNvSpPr/>
          <p:nvPr/>
        </p:nvSpPr>
        <p:spPr>
          <a:xfrm>
            <a:off x="6088068" y="5769014"/>
            <a:ext cx="1921397" cy="8333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t>/</a:t>
            </a:r>
            <a:r>
              <a:rPr lang="es-EC" dirty="0" err="1" smtClean="0"/>
              <a:t>css</a:t>
            </a:r>
            <a:endParaRPr lang="es-EC" dirty="0"/>
          </a:p>
        </p:txBody>
      </p:sp>
      <p:sp>
        <p:nvSpPr>
          <p:cNvPr id="9" name="CuadroTexto 8"/>
          <p:cNvSpPr txBox="1"/>
          <p:nvPr/>
        </p:nvSpPr>
        <p:spPr>
          <a:xfrm>
            <a:off x="8970380" y="2070778"/>
            <a:ext cx="1770036" cy="923330"/>
          </a:xfrm>
          <a:prstGeom prst="rect">
            <a:avLst/>
          </a:prstGeom>
          <a:noFill/>
        </p:spPr>
        <p:txBody>
          <a:bodyPr wrap="none" rtlCol="0">
            <a:spAutoFit/>
          </a:bodyPr>
          <a:lstStyle/>
          <a:p>
            <a:r>
              <a:rPr lang="es-EC" dirty="0" smtClean="0"/>
              <a:t>Encabezado</a:t>
            </a:r>
          </a:p>
          <a:p>
            <a:r>
              <a:rPr lang="es-EC" dirty="0" smtClean="0"/>
              <a:t>Pie de página</a:t>
            </a:r>
          </a:p>
          <a:p>
            <a:r>
              <a:rPr lang="es-EC" dirty="0" smtClean="0"/>
              <a:t>Menú</a:t>
            </a:r>
            <a:endParaRPr lang="es-EC" dirty="0"/>
          </a:p>
        </p:txBody>
      </p:sp>
      <p:sp>
        <p:nvSpPr>
          <p:cNvPr id="10" name="CuadroTexto 9"/>
          <p:cNvSpPr txBox="1"/>
          <p:nvPr/>
        </p:nvSpPr>
        <p:spPr>
          <a:xfrm>
            <a:off x="8970380" y="3333508"/>
            <a:ext cx="2129109" cy="923330"/>
          </a:xfrm>
          <a:prstGeom prst="rect">
            <a:avLst/>
          </a:prstGeom>
          <a:noFill/>
        </p:spPr>
        <p:txBody>
          <a:bodyPr wrap="none" rtlCol="0">
            <a:spAutoFit/>
          </a:bodyPr>
          <a:lstStyle/>
          <a:p>
            <a:r>
              <a:rPr lang="es-EC" dirty="0" smtClean="0"/>
              <a:t>Funciones</a:t>
            </a:r>
          </a:p>
          <a:p>
            <a:r>
              <a:rPr lang="es-EC" dirty="0" err="1" smtClean="0"/>
              <a:t>Includes</a:t>
            </a:r>
            <a:endParaRPr lang="es-EC" dirty="0" smtClean="0"/>
          </a:p>
          <a:p>
            <a:r>
              <a:rPr lang="es-EC" dirty="0" err="1" smtClean="0"/>
              <a:t>Jquery</a:t>
            </a:r>
            <a:r>
              <a:rPr lang="es-EC" dirty="0" smtClean="0"/>
              <a:t>, Bootstrap</a:t>
            </a:r>
            <a:endParaRPr lang="es-EC" dirty="0"/>
          </a:p>
        </p:txBody>
      </p:sp>
      <p:sp>
        <p:nvSpPr>
          <p:cNvPr id="11" name="CuadroTexto 10"/>
          <p:cNvSpPr txBox="1"/>
          <p:nvPr/>
        </p:nvSpPr>
        <p:spPr>
          <a:xfrm>
            <a:off x="8970380" y="4410513"/>
            <a:ext cx="1298753" cy="923330"/>
          </a:xfrm>
          <a:prstGeom prst="rect">
            <a:avLst/>
          </a:prstGeom>
          <a:noFill/>
        </p:spPr>
        <p:txBody>
          <a:bodyPr wrap="none" rtlCol="0">
            <a:spAutoFit/>
          </a:bodyPr>
          <a:lstStyle/>
          <a:p>
            <a:r>
              <a:rPr lang="es-EC" dirty="0" smtClean="0"/>
              <a:t>Imágenes</a:t>
            </a:r>
          </a:p>
          <a:p>
            <a:r>
              <a:rPr lang="es-EC" dirty="0" smtClean="0"/>
              <a:t>Logos</a:t>
            </a:r>
          </a:p>
          <a:p>
            <a:r>
              <a:rPr lang="es-EC" dirty="0" smtClean="0"/>
              <a:t>Iconos</a:t>
            </a:r>
            <a:endParaRPr lang="es-EC" dirty="0"/>
          </a:p>
        </p:txBody>
      </p:sp>
      <p:sp>
        <p:nvSpPr>
          <p:cNvPr id="12" name="CuadroTexto 11"/>
          <p:cNvSpPr txBox="1"/>
          <p:nvPr/>
        </p:nvSpPr>
        <p:spPr>
          <a:xfrm>
            <a:off x="8970380" y="5679061"/>
            <a:ext cx="1696298" cy="646331"/>
          </a:xfrm>
          <a:prstGeom prst="rect">
            <a:avLst/>
          </a:prstGeom>
          <a:noFill/>
        </p:spPr>
        <p:txBody>
          <a:bodyPr wrap="none" rtlCol="0">
            <a:spAutoFit/>
          </a:bodyPr>
          <a:lstStyle/>
          <a:p>
            <a:r>
              <a:rPr lang="es-EC" dirty="0" smtClean="0"/>
              <a:t>CSS proyecto</a:t>
            </a:r>
          </a:p>
          <a:p>
            <a:r>
              <a:rPr lang="es-EC" dirty="0" smtClean="0"/>
              <a:t>CSS externos</a:t>
            </a:r>
            <a:endParaRPr lang="es-EC" dirty="0"/>
          </a:p>
        </p:txBody>
      </p:sp>
      <p:sp>
        <p:nvSpPr>
          <p:cNvPr id="13" name="Abrir corchete 12"/>
          <p:cNvSpPr/>
          <p:nvPr/>
        </p:nvSpPr>
        <p:spPr>
          <a:xfrm>
            <a:off x="8773606" y="2070778"/>
            <a:ext cx="69449" cy="92333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Abrir corchete 13"/>
          <p:cNvSpPr/>
          <p:nvPr/>
        </p:nvSpPr>
        <p:spPr>
          <a:xfrm>
            <a:off x="8773606" y="3330365"/>
            <a:ext cx="69449" cy="92333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Abrir corchete 14"/>
          <p:cNvSpPr/>
          <p:nvPr/>
        </p:nvSpPr>
        <p:spPr>
          <a:xfrm>
            <a:off x="8773606" y="4506284"/>
            <a:ext cx="69449" cy="92333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Abrir corchete 15"/>
          <p:cNvSpPr/>
          <p:nvPr/>
        </p:nvSpPr>
        <p:spPr>
          <a:xfrm>
            <a:off x="8773605" y="5701121"/>
            <a:ext cx="69449" cy="92333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18" name="Conector recto de flecha 17"/>
          <p:cNvCxnSpPr>
            <a:stCxn id="4" idx="3"/>
            <a:endCxn id="5" idx="1"/>
          </p:cNvCxnSpPr>
          <p:nvPr/>
        </p:nvCxnSpPr>
        <p:spPr>
          <a:xfrm flipV="1">
            <a:off x="4710896" y="2532444"/>
            <a:ext cx="1377173" cy="178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4" idx="3"/>
            <a:endCxn id="6" idx="1"/>
          </p:cNvCxnSpPr>
          <p:nvPr/>
        </p:nvCxnSpPr>
        <p:spPr>
          <a:xfrm flipV="1">
            <a:off x="4710896" y="3750197"/>
            <a:ext cx="1377172" cy="567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4" idx="3"/>
            <a:endCxn id="7" idx="1"/>
          </p:cNvCxnSpPr>
          <p:nvPr/>
        </p:nvCxnSpPr>
        <p:spPr>
          <a:xfrm>
            <a:off x="4710896" y="4317358"/>
            <a:ext cx="1377172" cy="65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4" idx="3"/>
            <a:endCxn id="8" idx="1"/>
          </p:cNvCxnSpPr>
          <p:nvPr/>
        </p:nvCxnSpPr>
        <p:spPr>
          <a:xfrm>
            <a:off x="4710896" y="4317358"/>
            <a:ext cx="1377172" cy="1868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5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Middleware</a:t>
            </a:r>
            <a:endParaRPr lang="es-EC" dirty="0"/>
          </a:p>
        </p:txBody>
      </p:sp>
      <p:sp>
        <p:nvSpPr>
          <p:cNvPr id="3" name="Marcador de contenido 2"/>
          <p:cNvSpPr>
            <a:spLocks noGrp="1"/>
          </p:cNvSpPr>
          <p:nvPr>
            <p:ph idx="1"/>
          </p:nvPr>
        </p:nvSpPr>
        <p:spPr/>
        <p:txBody>
          <a:bodyPr/>
          <a:lstStyle/>
          <a:p>
            <a:r>
              <a:rPr lang="es-EC" dirty="0" smtClean="0"/>
              <a:t>Llamada JQuery mediante método post</a:t>
            </a:r>
            <a:endParaRPr lang="es-EC" dirty="0"/>
          </a:p>
        </p:txBody>
      </p:sp>
      <p:pic>
        <p:nvPicPr>
          <p:cNvPr id="5" name="Imagen 4"/>
          <p:cNvPicPr>
            <a:picLocks noChangeAspect="1"/>
          </p:cNvPicPr>
          <p:nvPr/>
        </p:nvPicPr>
        <p:blipFill>
          <a:blip r:embed="rId2"/>
          <a:stretch>
            <a:fillRect/>
          </a:stretch>
        </p:blipFill>
        <p:spPr>
          <a:xfrm>
            <a:off x="3391863" y="2960618"/>
            <a:ext cx="6784277" cy="3046643"/>
          </a:xfrm>
          <a:prstGeom prst="rect">
            <a:avLst/>
          </a:prstGeom>
        </p:spPr>
      </p:pic>
    </p:spTree>
    <p:extLst>
      <p:ext uri="{BB962C8B-B14F-4D97-AF65-F5344CB8AC3E}">
        <p14:creationId xmlns:p14="http://schemas.microsoft.com/office/powerpoint/2010/main" val="239476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Middleware</a:t>
            </a:r>
            <a:endParaRPr lang="es-EC" dirty="0"/>
          </a:p>
        </p:txBody>
      </p:sp>
      <p:sp>
        <p:nvSpPr>
          <p:cNvPr id="3" name="Marcador de contenido 2"/>
          <p:cNvSpPr>
            <a:spLocks noGrp="1"/>
          </p:cNvSpPr>
          <p:nvPr>
            <p:ph idx="1"/>
          </p:nvPr>
        </p:nvSpPr>
        <p:spPr/>
        <p:txBody>
          <a:bodyPr/>
          <a:lstStyle/>
          <a:p>
            <a:r>
              <a:rPr lang="es-EC" dirty="0" smtClean="0"/>
              <a:t>Llamada a método PHP</a:t>
            </a:r>
            <a:endParaRPr lang="es-EC" dirty="0"/>
          </a:p>
        </p:txBody>
      </p:sp>
      <p:pic>
        <p:nvPicPr>
          <p:cNvPr id="4" name="Imagen 3"/>
          <p:cNvPicPr>
            <a:picLocks noChangeAspect="1"/>
          </p:cNvPicPr>
          <p:nvPr/>
        </p:nvPicPr>
        <p:blipFill>
          <a:blip r:embed="rId2"/>
          <a:stretch>
            <a:fillRect/>
          </a:stretch>
        </p:blipFill>
        <p:spPr>
          <a:xfrm>
            <a:off x="3037330" y="2902742"/>
            <a:ext cx="7585905" cy="3370738"/>
          </a:xfrm>
          <a:prstGeom prst="rect">
            <a:avLst/>
          </a:prstGeom>
        </p:spPr>
      </p:pic>
    </p:spTree>
    <p:extLst>
      <p:ext uri="{BB962C8B-B14F-4D97-AF65-F5344CB8AC3E}">
        <p14:creationId xmlns:p14="http://schemas.microsoft.com/office/powerpoint/2010/main" val="14870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Contenidos</a:t>
            </a:r>
            <a:endParaRPr lang="es-EC" dirty="0"/>
          </a:p>
        </p:txBody>
      </p:sp>
      <p:sp>
        <p:nvSpPr>
          <p:cNvPr id="3" name="Marcador de contenido 2"/>
          <p:cNvSpPr>
            <a:spLocks noGrp="1"/>
          </p:cNvSpPr>
          <p:nvPr>
            <p:ph idx="1"/>
          </p:nvPr>
        </p:nvSpPr>
        <p:spPr>
          <a:xfrm>
            <a:off x="4586982" y="1877028"/>
            <a:ext cx="7211115" cy="4472651"/>
          </a:xfrm>
        </p:spPr>
        <p:txBody>
          <a:bodyPr>
            <a:normAutofit/>
          </a:bodyPr>
          <a:lstStyle/>
          <a:p>
            <a:r>
              <a:rPr lang="es-EC" dirty="0" smtClean="0"/>
              <a:t>Antecedentes</a:t>
            </a:r>
          </a:p>
          <a:p>
            <a:r>
              <a:rPr lang="es-EC" dirty="0" smtClean="0"/>
              <a:t>Objetivos</a:t>
            </a:r>
          </a:p>
          <a:p>
            <a:r>
              <a:rPr lang="es-EC" dirty="0" smtClean="0"/>
              <a:t>Alcance</a:t>
            </a:r>
          </a:p>
          <a:p>
            <a:r>
              <a:rPr lang="es-EC" dirty="0" smtClean="0"/>
              <a:t>Herramientas utilizadas</a:t>
            </a:r>
          </a:p>
          <a:p>
            <a:r>
              <a:rPr lang="es-EC" dirty="0" smtClean="0"/>
              <a:t>Requerimientos</a:t>
            </a:r>
          </a:p>
          <a:p>
            <a:r>
              <a:rPr lang="es-EC" dirty="0" smtClean="0"/>
              <a:t>Metodología</a:t>
            </a:r>
          </a:p>
          <a:p>
            <a:r>
              <a:rPr lang="es-EC" dirty="0" smtClean="0"/>
              <a:t>Diseño de prototipo</a:t>
            </a:r>
          </a:p>
          <a:p>
            <a:r>
              <a:rPr lang="es-EC" dirty="0" smtClean="0"/>
              <a:t>Desarrollo</a:t>
            </a:r>
          </a:p>
          <a:p>
            <a:r>
              <a:rPr lang="es-EC" dirty="0" smtClean="0"/>
              <a:t>Implementación</a:t>
            </a:r>
          </a:p>
          <a:p>
            <a:r>
              <a:rPr lang="es-EC" dirty="0" smtClean="0"/>
              <a:t>Ejecución</a:t>
            </a:r>
          </a:p>
          <a:p>
            <a:r>
              <a:rPr lang="es-EC" dirty="0" smtClean="0"/>
              <a:t>Conclusiones y Recomendaciones</a:t>
            </a:r>
          </a:p>
          <a:p>
            <a:pPr marL="0" indent="0">
              <a:buNone/>
            </a:pPr>
            <a:endParaRPr lang="es-EC" dirty="0"/>
          </a:p>
        </p:txBody>
      </p:sp>
    </p:spTree>
    <p:extLst>
      <p:ext uri="{BB962C8B-B14F-4D97-AF65-F5344CB8AC3E}">
        <p14:creationId xmlns:p14="http://schemas.microsoft.com/office/powerpoint/2010/main" val="13166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Backend</a:t>
            </a:r>
            <a:endParaRPr lang="es-EC" dirty="0"/>
          </a:p>
        </p:txBody>
      </p:sp>
      <p:sp>
        <p:nvSpPr>
          <p:cNvPr id="3" name="Marcador de contenido 2"/>
          <p:cNvSpPr>
            <a:spLocks noGrp="1"/>
          </p:cNvSpPr>
          <p:nvPr>
            <p:ph idx="1"/>
          </p:nvPr>
        </p:nvSpPr>
        <p:spPr>
          <a:xfrm>
            <a:off x="2589212" y="1473843"/>
            <a:ext cx="8915400" cy="3777622"/>
          </a:xfrm>
        </p:spPr>
        <p:txBody>
          <a:bodyPr/>
          <a:lstStyle/>
          <a:p>
            <a:r>
              <a:rPr lang="es-EC" dirty="0" smtClean="0"/>
              <a:t>Modelo Físico</a:t>
            </a:r>
            <a:endParaRPr lang="es-EC" dirty="0"/>
          </a:p>
        </p:txBody>
      </p:sp>
      <p:pic>
        <p:nvPicPr>
          <p:cNvPr id="4" name="Imagen 3"/>
          <p:cNvPicPr/>
          <p:nvPr/>
        </p:nvPicPr>
        <p:blipFill rotWithShape="1">
          <a:blip r:embed="rId2" cstate="print">
            <a:extLst>
              <a:ext uri="{28A0092B-C50C-407E-A947-70E740481C1C}">
                <a14:useLocalDpi xmlns:a14="http://schemas.microsoft.com/office/drawing/2010/main"/>
              </a:ext>
            </a:extLst>
          </a:blip>
          <a:srcRect/>
          <a:stretch/>
        </p:blipFill>
        <p:spPr bwMode="auto">
          <a:xfrm>
            <a:off x="5574898" y="1264555"/>
            <a:ext cx="5131684" cy="536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5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Implementación</a:t>
            </a:r>
            <a:endParaRPr lang="es-EC" dirty="0"/>
          </a:p>
        </p:txBody>
      </p:sp>
      <p:sp>
        <p:nvSpPr>
          <p:cNvPr id="3" name="Marcador de contenido 2"/>
          <p:cNvSpPr>
            <a:spLocks noGrp="1"/>
          </p:cNvSpPr>
          <p:nvPr>
            <p:ph idx="1"/>
          </p:nvPr>
        </p:nvSpPr>
        <p:spPr>
          <a:xfrm>
            <a:off x="2589212" y="1774785"/>
            <a:ext cx="8915400" cy="4718612"/>
          </a:xfrm>
        </p:spPr>
        <p:txBody>
          <a:bodyPr>
            <a:normAutofit fontScale="92500" lnSpcReduction="20000"/>
          </a:bodyPr>
          <a:lstStyle/>
          <a:p>
            <a:r>
              <a:rPr lang="es-EC" dirty="0" smtClean="0"/>
              <a:t>Instalación de Servidor CentOS </a:t>
            </a:r>
            <a:r>
              <a:rPr lang="es-EC" dirty="0" err="1" smtClean="0"/>
              <a:t>minimal</a:t>
            </a:r>
            <a:r>
              <a:rPr lang="es-EC" dirty="0" smtClean="0"/>
              <a:t> (modo consola)</a:t>
            </a:r>
          </a:p>
          <a:p>
            <a:r>
              <a:rPr lang="es-EC" dirty="0" smtClean="0"/>
              <a:t>Activación de interfaces de red</a:t>
            </a:r>
          </a:p>
          <a:p>
            <a:r>
              <a:rPr lang="es-EC" dirty="0" smtClean="0"/>
              <a:t>Configuración de </a:t>
            </a:r>
            <a:r>
              <a:rPr lang="es-EC" dirty="0" err="1" smtClean="0"/>
              <a:t>hostname</a:t>
            </a:r>
            <a:r>
              <a:rPr lang="es-EC" dirty="0" smtClean="0"/>
              <a:t>, fecha, zona horaria</a:t>
            </a:r>
          </a:p>
          <a:p>
            <a:r>
              <a:rPr lang="es-EC" dirty="0" smtClean="0"/>
              <a:t>Actualización de repositorios mediante </a:t>
            </a:r>
            <a:r>
              <a:rPr lang="es-EC" dirty="0" err="1" smtClean="0"/>
              <a:t>Yum</a:t>
            </a:r>
            <a:endParaRPr lang="es-EC" dirty="0" smtClean="0"/>
          </a:p>
          <a:p>
            <a:r>
              <a:rPr lang="es-EC" dirty="0" smtClean="0"/>
              <a:t>Instalación de servicios </a:t>
            </a:r>
            <a:r>
              <a:rPr lang="es-EC" dirty="0" err="1" smtClean="0"/>
              <a:t>httpd</a:t>
            </a:r>
            <a:endParaRPr lang="es-EC" dirty="0" smtClean="0"/>
          </a:p>
          <a:p>
            <a:pPr lvl="1"/>
            <a:r>
              <a:rPr lang="es-EC" dirty="0" smtClean="0"/>
              <a:t>Configuración de </a:t>
            </a:r>
            <a:r>
              <a:rPr lang="es-EC" dirty="0" err="1" smtClean="0"/>
              <a:t>http.conf</a:t>
            </a:r>
            <a:endParaRPr lang="es-EC" dirty="0" smtClean="0"/>
          </a:p>
          <a:p>
            <a:pPr lvl="1"/>
            <a:r>
              <a:rPr lang="es-EC" dirty="0" smtClean="0"/>
              <a:t>Configuración de Virtual Host</a:t>
            </a:r>
          </a:p>
          <a:p>
            <a:r>
              <a:rPr lang="es-EC" dirty="0" smtClean="0"/>
              <a:t>Instalación de PHP y módulos (</a:t>
            </a:r>
            <a:r>
              <a:rPr lang="es-EC" dirty="0" err="1" smtClean="0"/>
              <a:t>mysql</a:t>
            </a:r>
            <a:r>
              <a:rPr lang="es-EC" dirty="0" smtClean="0"/>
              <a:t>, </a:t>
            </a:r>
            <a:r>
              <a:rPr lang="es-EC" dirty="0" err="1" smtClean="0"/>
              <a:t>gd</a:t>
            </a:r>
            <a:r>
              <a:rPr lang="es-EC" dirty="0" smtClean="0"/>
              <a:t>, </a:t>
            </a:r>
            <a:r>
              <a:rPr lang="es-EC" dirty="0" err="1" smtClean="0"/>
              <a:t>pdo</a:t>
            </a:r>
            <a:r>
              <a:rPr lang="es-EC" dirty="0" smtClean="0"/>
              <a:t>, </a:t>
            </a:r>
            <a:r>
              <a:rPr lang="es-EC" dirty="0" err="1" smtClean="0"/>
              <a:t>common</a:t>
            </a:r>
            <a:r>
              <a:rPr lang="es-EC" dirty="0" smtClean="0"/>
              <a:t>, </a:t>
            </a:r>
            <a:r>
              <a:rPr lang="es-EC" dirty="0" err="1" smtClean="0"/>
              <a:t>mbstring</a:t>
            </a:r>
            <a:r>
              <a:rPr lang="es-EC" dirty="0" smtClean="0"/>
              <a:t>, </a:t>
            </a:r>
            <a:r>
              <a:rPr lang="es-EC" dirty="0" err="1" smtClean="0"/>
              <a:t>xml</a:t>
            </a:r>
            <a:r>
              <a:rPr lang="es-EC" dirty="0" smtClean="0"/>
              <a:t>)</a:t>
            </a:r>
          </a:p>
          <a:p>
            <a:pPr lvl="1"/>
            <a:r>
              <a:rPr lang="es-EC" dirty="0" smtClean="0"/>
              <a:t>Configuración php.ini</a:t>
            </a:r>
          </a:p>
          <a:p>
            <a:r>
              <a:rPr lang="es-EC" dirty="0" smtClean="0"/>
              <a:t>Instalación segura de MariaDB/MySQL</a:t>
            </a:r>
          </a:p>
          <a:p>
            <a:pPr lvl="1"/>
            <a:r>
              <a:rPr lang="es-EC" dirty="0" smtClean="0"/>
              <a:t>Configuración de usuario y seguridades</a:t>
            </a:r>
          </a:p>
          <a:p>
            <a:r>
              <a:rPr lang="es-EC" dirty="0" smtClean="0"/>
              <a:t>Instalación PhpMyAdmin</a:t>
            </a:r>
          </a:p>
          <a:p>
            <a:r>
              <a:rPr lang="es-EC" dirty="0" smtClean="0"/>
              <a:t>Activación de servicios</a:t>
            </a:r>
          </a:p>
          <a:p>
            <a:r>
              <a:rPr lang="es-EC" dirty="0" smtClean="0"/>
              <a:t>Configuración de acceso de seguridad únicamente desde consola</a:t>
            </a:r>
          </a:p>
          <a:p>
            <a:endParaRPr lang="es-EC" dirty="0" smtClean="0"/>
          </a:p>
          <a:p>
            <a:endParaRPr lang="es-EC" dirty="0"/>
          </a:p>
        </p:txBody>
      </p:sp>
    </p:spTree>
    <p:extLst>
      <p:ext uri="{BB962C8B-B14F-4D97-AF65-F5344CB8AC3E}">
        <p14:creationId xmlns:p14="http://schemas.microsoft.com/office/powerpoint/2010/main" val="389613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Implementación</a:t>
            </a:r>
            <a:endParaRPr lang="es-EC" dirty="0"/>
          </a:p>
        </p:txBody>
      </p:sp>
      <p:sp>
        <p:nvSpPr>
          <p:cNvPr id="3" name="Marcador de contenido 2"/>
          <p:cNvSpPr>
            <a:spLocks noGrp="1"/>
          </p:cNvSpPr>
          <p:nvPr>
            <p:ph idx="1"/>
          </p:nvPr>
        </p:nvSpPr>
        <p:spPr/>
        <p:txBody>
          <a:bodyPr/>
          <a:lstStyle/>
          <a:p>
            <a:r>
              <a:rPr lang="es-EC" dirty="0" smtClean="0"/>
              <a:t>Despliegue de aplicación</a:t>
            </a:r>
          </a:p>
          <a:p>
            <a:r>
              <a:rPr lang="es-EC" dirty="0" smtClean="0"/>
              <a:t>Copia/sincronización de proyecto</a:t>
            </a:r>
          </a:p>
          <a:p>
            <a:r>
              <a:rPr lang="es-EC" dirty="0" smtClean="0"/>
              <a:t>Restaurar base de datos y creación de usuario de aplicación</a:t>
            </a:r>
          </a:p>
          <a:p>
            <a:r>
              <a:rPr lang="es-EC" dirty="0" smtClean="0"/>
              <a:t>Configuración de aplicación</a:t>
            </a:r>
          </a:p>
          <a:p>
            <a:r>
              <a:rPr lang="es-EC" dirty="0" smtClean="0"/>
              <a:t>Verificación de funcionamiento de aplicación y base de datos</a:t>
            </a:r>
          </a:p>
          <a:p>
            <a:r>
              <a:rPr lang="es-EC" dirty="0" smtClean="0"/>
              <a:t>Configuración de </a:t>
            </a:r>
            <a:r>
              <a:rPr lang="es-EC" dirty="0" err="1" smtClean="0"/>
              <a:t>backups</a:t>
            </a:r>
            <a:r>
              <a:rPr lang="es-EC" dirty="0" smtClean="0"/>
              <a:t> mediante cron</a:t>
            </a:r>
            <a:endParaRPr lang="es-EC" dirty="0"/>
          </a:p>
        </p:txBody>
      </p:sp>
    </p:spTree>
    <p:extLst>
      <p:ext uri="{BB962C8B-B14F-4D97-AF65-F5344CB8AC3E}">
        <p14:creationId xmlns:p14="http://schemas.microsoft.com/office/powerpoint/2010/main" val="183017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a:ext>
            </a:extLst>
          </a:blip>
          <a:srcRect/>
          <a:stretch/>
        </p:blipFill>
        <p:spPr bwMode="auto">
          <a:xfrm>
            <a:off x="2252662" y="913520"/>
            <a:ext cx="4298609" cy="246138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a:ext>
            </a:extLst>
          </a:blip>
          <a:srcRect/>
          <a:stretch/>
        </p:blipFill>
        <p:spPr bwMode="auto">
          <a:xfrm>
            <a:off x="6856192" y="913520"/>
            <a:ext cx="4301803" cy="2461380"/>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4" cstate="print">
            <a:extLst>
              <a:ext uri="{28A0092B-C50C-407E-A947-70E740481C1C}">
                <a14:useLocalDpi xmlns:a14="http://schemas.microsoft.com/office/drawing/2010/main"/>
              </a:ext>
            </a:extLst>
          </a:blip>
          <a:stretch>
            <a:fillRect/>
          </a:stretch>
        </p:blipFill>
        <p:spPr>
          <a:xfrm>
            <a:off x="2252662" y="3672430"/>
            <a:ext cx="4298609" cy="2427428"/>
          </a:xfrm>
          <a:prstGeom prst="rect">
            <a:avLst/>
          </a:prstGeom>
        </p:spPr>
      </p:pic>
      <p:pic>
        <p:nvPicPr>
          <p:cNvPr id="8" name="Imagen 7"/>
          <p:cNvPicPr/>
          <p:nvPr/>
        </p:nvPicPr>
        <p:blipFill rotWithShape="1">
          <a:blip r:embed="rId5" cstate="print">
            <a:extLst>
              <a:ext uri="{28A0092B-C50C-407E-A947-70E740481C1C}">
                <a14:useLocalDpi xmlns:a14="http://schemas.microsoft.com/office/drawing/2010/main"/>
              </a:ext>
            </a:extLst>
          </a:blip>
          <a:srcRect l="8430" t="-2013" r="16121" b="1"/>
          <a:stretch/>
        </p:blipFill>
        <p:spPr bwMode="auto">
          <a:xfrm>
            <a:off x="6856192" y="3672430"/>
            <a:ext cx="4301803" cy="2427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23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a:ext>
            </a:extLst>
          </a:blip>
          <a:srcRect t="2668"/>
          <a:stretch/>
        </p:blipFill>
        <p:spPr bwMode="auto">
          <a:xfrm>
            <a:off x="2259234" y="511274"/>
            <a:ext cx="4363655" cy="2370821"/>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a:ext>
            </a:extLst>
          </a:blip>
          <a:stretch>
            <a:fillRect/>
          </a:stretch>
        </p:blipFill>
        <p:spPr>
          <a:xfrm>
            <a:off x="7074301" y="511274"/>
            <a:ext cx="3933222" cy="2370821"/>
          </a:xfrm>
          <a:prstGeom prst="rect">
            <a:avLst/>
          </a:prstGeom>
        </p:spPr>
      </p:pic>
      <p:pic>
        <p:nvPicPr>
          <p:cNvPr id="6" name="Imagen 5"/>
          <p:cNvPicPr/>
          <p:nvPr/>
        </p:nvPicPr>
        <p:blipFill rotWithShape="1">
          <a:blip r:embed="rId4" cstate="print">
            <a:extLst>
              <a:ext uri="{28A0092B-C50C-407E-A947-70E740481C1C}">
                <a14:useLocalDpi xmlns:a14="http://schemas.microsoft.com/office/drawing/2010/main"/>
              </a:ext>
            </a:extLst>
          </a:blip>
          <a:srcRect/>
          <a:stretch/>
        </p:blipFill>
        <p:spPr bwMode="auto">
          <a:xfrm>
            <a:off x="2259234" y="3526030"/>
            <a:ext cx="4363655" cy="2596978"/>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5" cstate="print">
            <a:extLst>
              <a:ext uri="{28A0092B-C50C-407E-A947-70E740481C1C}">
                <a14:useLocalDpi xmlns:a14="http://schemas.microsoft.com/office/drawing/2010/main"/>
              </a:ext>
            </a:extLst>
          </a:blip>
          <a:stretch>
            <a:fillRect/>
          </a:stretch>
        </p:blipFill>
        <p:spPr>
          <a:xfrm>
            <a:off x="7074301" y="3526030"/>
            <a:ext cx="3933222" cy="2596978"/>
          </a:xfrm>
          <a:prstGeom prst="rect">
            <a:avLst/>
          </a:prstGeom>
        </p:spPr>
      </p:pic>
    </p:spTree>
    <p:extLst>
      <p:ext uri="{BB962C8B-B14F-4D97-AF65-F5344CB8AC3E}">
        <p14:creationId xmlns:p14="http://schemas.microsoft.com/office/powerpoint/2010/main" val="359598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a:t>
            </a:r>
            <a:endParaRPr lang="es-EC" dirty="0"/>
          </a:p>
        </p:txBody>
      </p:sp>
      <p:sp>
        <p:nvSpPr>
          <p:cNvPr id="3" name="Marcador de contenido 2"/>
          <p:cNvSpPr>
            <a:spLocks noGrp="1"/>
          </p:cNvSpPr>
          <p:nvPr>
            <p:ph idx="1"/>
          </p:nvPr>
        </p:nvSpPr>
        <p:spPr>
          <a:xfrm>
            <a:off x="2589212" y="1520144"/>
            <a:ext cx="8915400" cy="3777622"/>
          </a:xfrm>
        </p:spPr>
        <p:txBody>
          <a:bodyPr/>
          <a:lstStyle/>
          <a:p>
            <a:r>
              <a:rPr lang="es-EC" dirty="0" smtClean="0"/>
              <a:t>Página principal</a:t>
            </a:r>
            <a:endParaRPr lang="es-EC" dirty="0"/>
          </a:p>
        </p:txBody>
      </p:sp>
      <p:pic>
        <p:nvPicPr>
          <p:cNvPr id="4" name="Imagen 3"/>
          <p:cNvPicPr>
            <a:picLocks noChangeAspect="1"/>
          </p:cNvPicPr>
          <p:nvPr/>
        </p:nvPicPr>
        <p:blipFill>
          <a:blip r:embed="rId2"/>
          <a:stretch>
            <a:fillRect/>
          </a:stretch>
        </p:blipFill>
        <p:spPr>
          <a:xfrm>
            <a:off x="3063775" y="2359706"/>
            <a:ext cx="6809430" cy="3652976"/>
          </a:xfrm>
          <a:prstGeom prst="rect">
            <a:avLst/>
          </a:prstGeom>
        </p:spPr>
      </p:pic>
    </p:spTree>
    <p:extLst>
      <p:ext uri="{BB962C8B-B14F-4D97-AF65-F5344CB8AC3E}">
        <p14:creationId xmlns:p14="http://schemas.microsoft.com/office/powerpoint/2010/main" val="42859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a:t>
            </a:r>
            <a:endParaRPr lang="es-EC" dirty="0"/>
          </a:p>
        </p:txBody>
      </p:sp>
      <p:sp>
        <p:nvSpPr>
          <p:cNvPr id="3" name="Marcador de contenido 2"/>
          <p:cNvSpPr>
            <a:spLocks noGrp="1"/>
          </p:cNvSpPr>
          <p:nvPr>
            <p:ph idx="1"/>
          </p:nvPr>
        </p:nvSpPr>
        <p:spPr>
          <a:xfrm>
            <a:off x="2592925" y="1427544"/>
            <a:ext cx="8915400" cy="3777622"/>
          </a:xfrm>
        </p:spPr>
        <p:txBody>
          <a:bodyPr/>
          <a:lstStyle/>
          <a:p>
            <a:r>
              <a:rPr lang="es-EC" dirty="0" smtClean="0"/>
              <a:t>Creación de proyectos</a:t>
            </a:r>
            <a:endParaRPr lang="es-EC" dirty="0"/>
          </a:p>
        </p:txBody>
      </p:sp>
      <p:pic>
        <p:nvPicPr>
          <p:cNvPr id="4" name="Imagen 3"/>
          <p:cNvPicPr>
            <a:picLocks noChangeAspect="1"/>
          </p:cNvPicPr>
          <p:nvPr/>
        </p:nvPicPr>
        <p:blipFill>
          <a:blip r:embed="rId2"/>
          <a:stretch>
            <a:fillRect/>
          </a:stretch>
        </p:blipFill>
        <p:spPr>
          <a:xfrm>
            <a:off x="3013276" y="2314935"/>
            <a:ext cx="7229122" cy="3878123"/>
          </a:xfrm>
          <a:prstGeom prst="rect">
            <a:avLst/>
          </a:prstGeom>
        </p:spPr>
      </p:pic>
    </p:spTree>
    <p:extLst>
      <p:ext uri="{BB962C8B-B14F-4D97-AF65-F5344CB8AC3E}">
        <p14:creationId xmlns:p14="http://schemas.microsoft.com/office/powerpoint/2010/main" val="58506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a:t>
            </a:r>
            <a:endParaRPr lang="es-EC" dirty="0"/>
          </a:p>
        </p:txBody>
      </p:sp>
      <p:sp>
        <p:nvSpPr>
          <p:cNvPr id="3" name="Marcador de contenido 2"/>
          <p:cNvSpPr>
            <a:spLocks noGrp="1"/>
          </p:cNvSpPr>
          <p:nvPr>
            <p:ph idx="1"/>
          </p:nvPr>
        </p:nvSpPr>
        <p:spPr>
          <a:xfrm>
            <a:off x="2589212" y="1601166"/>
            <a:ext cx="8915400" cy="3777622"/>
          </a:xfrm>
        </p:spPr>
        <p:txBody>
          <a:bodyPr/>
          <a:lstStyle/>
          <a:p>
            <a:r>
              <a:rPr lang="es-EC" dirty="0" smtClean="0"/>
              <a:t>Consulta de proyecto</a:t>
            </a:r>
            <a:endParaRPr lang="es-EC" dirty="0"/>
          </a:p>
        </p:txBody>
      </p:sp>
      <p:pic>
        <p:nvPicPr>
          <p:cNvPr id="4" name="Imagen 3"/>
          <p:cNvPicPr>
            <a:picLocks noChangeAspect="1"/>
          </p:cNvPicPr>
          <p:nvPr/>
        </p:nvPicPr>
        <p:blipFill>
          <a:blip r:embed="rId2"/>
          <a:stretch>
            <a:fillRect/>
          </a:stretch>
        </p:blipFill>
        <p:spPr>
          <a:xfrm>
            <a:off x="3167606" y="2361233"/>
            <a:ext cx="6904359" cy="3703901"/>
          </a:xfrm>
          <a:prstGeom prst="rect">
            <a:avLst/>
          </a:prstGeom>
        </p:spPr>
      </p:pic>
    </p:spTree>
    <p:extLst>
      <p:ext uri="{BB962C8B-B14F-4D97-AF65-F5344CB8AC3E}">
        <p14:creationId xmlns:p14="http://schemas.microsoft.com/office/powerpoint/2010/main" val="427083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a:t>
            </a:r>
            <a:endParaRPr lang="es-EC" dirty="0"/>
          </a:p>
        </p:txBody>
      </p:sp>
      <p:pic>
        <p:nvPicPr>
          <p:cNvPr id="4" name="Imagen 3"/>
          <p:cNvPicPr>
            <a:picLocks noChangeAspect="1"/>
          </p:cNvPicPr>
          <p:nvPr/>
        </p:nvPicPr>
        <p:blipFill>
          <a:blip r:embed="rId2"/>
          <a:stretch>
            <a:fillRect/>
          </a:stretch>
        </p:blipFill>
        <p:spPr>
          <a:xfrm>
            <a:off x="2704618" y="2115976"/>
            <a:ext cx="7643149" cy="4100231"/>
          </a:xfrm>
          <a:prstGeom prst="rect">
            <a:avLst/>
          </a:prstGeom>
        </p:spPr>
      </p:pic>
      <p:sp>
        <p:nvSpPr>
          <p:cNvPr id="5" name="Marcador de contenido 2"/>
          <p:cNvSpPr>
            <a:spLocks noGrp="1"/>
          </p:cNvSpPr>
          <p:nvPr>
            <p:ph idx="1"/>
          </p:nvPr>
        </p:nvSpPr>
        <p:spPr>
          <a:xfrm>
            <a:off x="2589212" y="1601166"/>
            <a:ext cx="8915400" cy="3777622"/>
          </a:xfrm>
        </p:spPr>
        <p:txBody>
          <a:bodyPr/>
          <a:lstStyle/>
          <a:p>
            <a:r>
              <a:rPr lang="es-EC" dirty="0" smtClean="0"/>
              <a:t>Seguimiento de proyecto</a:t>
            </a:r>
            <a:endParaRPr lang="es-EC" dirty="0"/>
          </a:p>
        </p:txBody>
      </p:sp>
    </p:spTree>
    <p:extLst>
      <p:ext uri="{BB962C8B-B14F-4D97-AF65-F5344CB8AC3E}">
        <p14:creationId xmlns:p14="http://schemas.microsoft.com/office/powerpoint/2010/main" val="41777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a:t>
            </a:r>
            <a:endParaRPr lang="es-EC" dirty="0"/>
          </a:p>
        </p:txBody>
      </p:sp>
      <p:sp>
        <p:nvSpPr>
          <p:cNvPr id="3" name="Marcador de contenido 2"/>
          <p:cNvSpPr>
            <a:spLocks noGrp="1"/>
          </p:cNvSpPr>
          <p:nvPr>
            <p:ph idx="1"/>
          </p:nvPr>
        </p:nvSpPr>
        <p:spPr>
          <a:xfrm>
            <a:off x="2592925" y="1531717"/>
            <a:ext cx="8915400" cy="3777622"/>
          </a:xfrm>
        </p:spPr>
        <p:txBody>
          <a:bodyPr/>
          <a:lstStyle/>
          <a:p>
            <a:r>
              <a:rPr lang="es-EC" dirty="0" smtClean="0"/>
              <a:t>Reporte de tiempo por etapa</a:t>
            </a:r>
            <a:endParaRPr lang="es-EC" dirty="0"/>
          </a:p>
        </p:txBody>
      </p:sp>
      <p:pic>
        <p:nvPicPr>
          <p:cNvPr id="4" name="Imagen 3"/>
          <p:cNvPicPr>
            <a:picLocks noChangeAspect="1"/>
          </p:cNvPicPr>
          <p:nvPr/>
        </p:nvPicPr>
        <p:blipFill>
          <a:blip r:embed="rId2"/>
          <a:stretch>
            <a:fillRect/>
          </a:stretch>
        </p:blipFill>
        <p:spPr>
          <a:xfrm>
            <a:off x="2951741" y="2435566"/>
            <a:ext cx="7048786" cy="3781380"/>
          </a:xfrm>
          <a:prstGeom prst="rect">
            <a:avLst/>
          </a:prstGeom>
        </p:spPr>
      </p:pic>
    </p:spTree>
    <p:extLst>
      <p:ext uri="{BB962C8B-B14F-4D97-AF65-F5344CB8AC3E}">
        <p14:creationId xmlns:p14="http://schemas.microsoft.com/office/powerpoint/2010/main" val="285985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4421" y="599542"/>
            <a:ext cx="10018713" cy="1752599"/>
          </a:xfrm>
        </p:spPr>
        <p:txBody>
          <a:bodyPr/>
          <a:lstStyle/>
          <a:p>
            <a:r>
              <a:rPr lang="es-EC" dirty="0" smtClean="0"/>
              <a:t>Antecedentes</a:t>
            </a:r>
            <a:endParaRPr lang="es-EC" dirty="0"/>
          </a:p>
        </p:txBody>
      </p:sp>
      <p:sp>
        <p:nvSpPr>
          <p:cNvPr id="3" name="Marcador de contenido 2"/>
          <p:cNvSpPr>
            <a:spLocks noGrp="1"/>
          </p:cNvSpPr>
          <p:nvPr>
            <p:ph idx="1"/>
          </p:nvPr>
        </p:nvSpPr>
        <p:spPr>
          <a:xfrm>
            <a:off x="3397066" y="2106285"/>
            <a:ext cx="8142769" cy="3578526"/>
          </a:xfrm>
        </p:spPr>
        <p:txBody>
          <a:bodyPr>
            <a:normAutofit/>
          </a:bodyPr>
          <a:lstStyle/>
          <a:p>
            <a:r>
              <a:rPr lang="es-EC" dirty="0" smtClean="0"/>
              <a:t>Qué es, y qué hace la empresa</a:t>
            </a:r>
          </a:p>
          <a:p>
            <a:pPr marL="0" indent="0">
              <a:buNone/>
            </a:pPr>
            <a:endParaRPr lang="es-EC" dirty="0" smtClean="0"/>
          </a:p>
          <a:p>
            <a:r>
              <a:rPr lang="es-EC" dirty="0" smtClean="0"/>
              <a:t>Aprovechamiento de tecnología en PYMES.</a:t>
            </a:r>
          </a:p>
          <a:p>
            <a:pPr marL="0" indent="0">
              <a:buNone/>
            </a:pPr>
            <a:endParaRPr lang="es-EC" dirty="0" smtClean="0"/>
          </a:p>
          <a:p>
            <a:r>
              <a:rPr lang="es-EC" dirty="0" smtClean="0"/>
              <a:t>Procesos manuales, riesgo en el manejo de la información.</a:t>
            </a:r>
          </a:p>
          <a:p>
            <a:pPr marL="0" indent="0">
              <a:buNone/>
            </a:pPr>
            <a:endParaRPr lang="es-EC" dirty="0" smtClean="0"/>
          </a:p>
          <a:p>
            <a:r>
              <a:rPr lang="es-EC" dirty="0" smtClean="0"/>
              <a:t>Control no efectivo de cumplimiento de responsabilidades.</a:t>
            </a:r>
          </a:p>
          <a:p>
            <a:pPr marL="0" indent="0">
              <a:buNone/>
            </a:pPr>
            <a:endParaRPr lang="es-EC" dirty="0" smtClean="0"/>
          </a:p>
          <a:p>
            <a:r>
              <a:rPr lang="es-EC" dirty="0" smtClean="0"/>
              <a:t>Inconvenientes en comunicación interna.</a:t>
            </a:r>
            <a:endParaRPr lang="es-EC" dirty="0"/>
          </a:p>
        </p:txBody>
      </p:sp>
    </p:spTree>
    <p:extLst>
      <p:ext uri="{BB962C8B-B14F-4D97-AF65-F5344CB8AC3E}">
        <p14:creationId xmlns:p14="http://schemas.microsoft.com/office/powerpoint/2010/main" val="349165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a:t>
            </a:r>
            <a:endParaRPr lang="es-EC" dirty="0"/>
          </a:p>
        </p:txBody>
      </p:sp>
      <p:sp>
        <p:nvSpPr>
          <p:cNvPr id="3" name="Marcador de contenido 2"/>
          <p:cNvSpPr>
            <a:spLocks noGrp="1"/>
          </p:cNvSpPr>
          <p:nvPr>
            <p:ph idx="1"/>
          </p:nvPr>
        </p:nvSpPr>
        <p:spPr/>
        <p:txBody>
          <a:bodyPr/>
          <a:lstStyle/>
          <a:p>
            <a:r>
              <a:rPr lang="es-EC" dirty="0" smtClean="0"/>
              <a:t>Disminución de errores.</a:t>
            </a:r>
          </a:p>
          <a:p>
            <a:endParaRPr lang="es-EC" dirty="0"/>
          </a:p>
          <a:p>
            <a:endParaRPr lang="es-EC" dirty="0" smtClean="0"/>
          </a:p>
          <a:p>
            <a:endParaRPr lang="es-EC" dirty="0"/>
          </a:p>
          <a:p>
            <a:endParaRPr lang="es-EC" dirty="0" smtClean="0"/>
          </a:p>
          <a:p>
            <a:r>
              <a:rPr lang="es-EC" dirty="0" smtClean="0"/>
              <a:t>Mejora de tiempos entre etapas</a:t>
            </a:r>
            <a:endParaRPr lang="es-EC" dirty="0"/>
          </a:p>
        </p:txBody>
      </p:sp>
      <p:graphicFrame>
        <p:nvGraphicFramePr>
          <p:cNvPr id="4" name="Gráfico 3"/>
          <p:cNvGraphicFramePr/>
          <p:nvPr>
            <p:extLst>
              <p:ext uri="{D42A27DB-BD31-4B8C-83A1-F6EECF244321}">
                <p14:modId xmlns:p14="http://schemas.microsoft.com/office/powerpoint/2010/main" val="574977968"/>
              </p:ext>
            </p:extLst>
          </p:nvPr>
        </p:nvGraphicFramePr>
        <p:xfrm>
          <a:off x="7046912" y="1119191"/>
          <a:ext cx="4434840" cy="2903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260372102"/>
              </p:ext>
            </p:extLst>
          </p:nvPr>
        </p:nvGraphicFramePr>
        <p:xfrm>
          <a:off x="7046912" y="4132548"/>
          <a:ext cx="4434840" cy="2621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479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normAutofit/>
          </a:bodyPr>
          <a:lstStyle/>
          <a:p>
            <a:pPr lvl="0"/>
            <a:r>
              <a:rPr lang="es-EC" dirty="0"/>
              <a:t>El diseño de un proceso estandarizado permite que la empresa </a:t>
            </a:r>
            <a:r>
              <a:rPr lang="es-EC" dirty="0" smtClean="0"/>
              <a:t>mejore </a:t>
            </a:r>
            <a:r>
              <a:rPr lang="es-EC" dirty="0"/>
              <a:t>sus niveles de control y producción permitiendo hacer frente a los retos de la competencia comercial con otras empresas del sector</a:t>
            </a:r>
            <a:r>
              <a:rPr lang="es-EC" dirty="0" smtClean="0"/>
              <a:t>.</a:t>
            </a:r>
          </a:p>
          <a:p>
            <a:pPr lvl="0" algn="just"/>
            <a:r>
              <a:rPr lang="es-EC" dirty="0" smtClean="0"/>
              <a:t>El </a:t>
            </a:r>
            <a:r>
              <a:rPr lang="es-EC" dirty="0"/>
              <a:t>uso de la metodología SCRUM permite el desarrollo ágil disminuyendo en alto grado el impacto por </a:t>
            </a:r>
            <a:r>
              <a:rPr lang="es-EC" dirty="0" smtClean="0"/>
              <a:t>cambios, </a:t>
            </a:r>
            <a:r>
              <a:rPr lang="es-EC" dirty="0"/>
              <a:t>al ser un proceso basado en iteraciones cortas y con el acompañamiento del cliente como miembro del equipo.</a:t>
            </a:r>
          </a:p>
          <a:p>
            <a:pPr lvl="0"/>
            <a:r>
              <a:rPr lang="es-EC" dirty="0" smtClean="0"/>
              <a:t>Contar </a:t>
            </a:r>
            <a:r>
              <a:rPr lang="es-EC" dirty="0"/>
              <a:t>con información del proceso es una herramienta fundamental para la toma de decisiones a nivel gerencial que permitan una mejora continua. </a:t>
            </a:r>
          </a:p>
          <a:p>
            <a:endParaRPr lang="es-EC" dirty="0"/>
          </a:p>
        </p:txBody>
      </p:sp>
    </p:spTree>
    <p:extLst>
      <p:ext uri="{BB962C8B-B14F-4D97-AF65-F5344CB8AC3E}">
        <p14:creationId xmlns:p14="http://schemas.microsoft.com/office/powerpoint/2010/main" val="2601938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lvl="0" algn="just"/>
            <a:r>
              <a:rPr lang="es-ES" dirty="0"/>
              <a:t>Continúa con el desarrollo que permita incluir nuevos procesos como compras, inventarios que permitan generar mayor información y control dentro de la empresa</a:t>
            </a:r>
            <a:r>
              <a:rPr lang="es-ES" dirty="0" smtClean="0"/>
              <a:t>.</a:t>
            </a:r>
          </a:p>
          <a:p>
            <a:pPr marL="0" lvl="0" indent="0" algn="just">
              <a:buNone/>
            </a:pPr>
            <a:endParaRPr lang="es-EC" dirty="0"/>
          </a:p>
          <a:p>
            <a:pPr lvl="0" algn="just"/>
            <a:r>
              <a:rPr lang="es-ES" dirty="0"/>
              <a:t>Desarrollar servicios web así como aplicaciones móviles que permitan explotar con mayor amplitud el sistema desarrollado y así brindar mejores servicios que aporten a la competitividad dentro del sector</a:t>
            </a:r>
            <a:r>
              <a:rPr lang="es-ES" dirty="0" smtClean="0"/>
              <a:t>.</a:t>
            </a:r>
          </a:p>
          <a:p>
            <a:pPr marL="0" lvl="0" indent="0" algn="just">
              <a:buNone/>
            </a:pPr>
            <a:endParaRPr lang="es-EC" dirty="0"/>
          </a:p>
          <a:p>
            <a:pPr lvl="0" algn="just"/>
            <a:r>
              <a:rPr lang="es-ES" dirty="0"/>
              <a:t>Mantener procesos de capacitación constante a los usuarios del sistema que permita garantizar su uso adecuado.</a:t>
            </a:r>
            <a:endParaRPr lang="es-EC" dirty="0"/>
          </a:p>
          <a:p>
            <a:pPr algn="just"/>
            <a:endParaRPr lang="es-EC" dirty="0"/>
          </a:p>
        </p:txBody>
      </p:sp>
    </p:spTree>
    <p:extLst>
      <p:ext uri="{BB962C8B-B14F-4D97-AF65-F5344CB8AC3E}">
        <p14:creationId xmlns:p14="http://schemas.microsoft.com/office/powerpoint/2010/main" val="393835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00269" y="2892688"/>
            <a:ext cx="3764172" cy="461665"/>
          </a:xfrm>
          <a:prstGeom prst="rect">
            <a:avLst/>
          </a:prstGeom>
          <a:noFill/>
        </p:spPr>
        <p:txBody>
          <a:bodyPr wrap="none" rtlCol="0">
            <a:spAutoFit/>
          </a:bodyPr>
          <a:lstStyle/>
          <a:p>
            <a:r>
              <a:rPr lang="es-EC" sz="2400" i="1" dirty="0" smtClean="0"/>
              <a:t>Gracias por su atención</a:t>
            </a:r>
            <a:endParaRPr lang="es-EC" sz="2400" i="1" dirty="0"/>
          </a:p>
        </p:txBody>
      </p:sp>
    </p:spTree>
    <p:extLst>
      <p:ext uri="{BB962C8B-B14F-4D97-AF65-F5344CB8AC3E}">
        <p14:creationId xmlns:p14="http://schemas.microsoft.com/office/powerpoint/2010/main" val="318759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a:t>
            </a:r>
            <a:endParaRPr lang="es-EC" dirty="0"/>
          </a:p>
        </p:txBody>
      </p:sp>
      <p:sp>
        <p:nvSpPr>
          <p:cNvPr id="3" name="Marcador de contenido 2"/>
          <p:cNvSpPr>
            <a:spLocks noGrp="1"/>
          </p:cNvSpPr>
          <p:nvPr>
            <p:ph idx="1"/>
          </p:nvPr>
        </p:nvSpPr>
        <p:spPr>
          <a:xfrm>
            <a:off x="2592925" y="2642886"/>
            <a:ext cx="8915400" cy="2287929"/>
          </a:xfrm>
        </p:spPr>
        <p:txBody>
          <a:bodyPr/>
          <a:lstStyle/>
          <a:p>
            <a:pPr algn="just"/>
            <a:r>
              <a:rPr lang="es-ES" dirty="0"/>
              <a:t>Analizar, Diseñar e implementar un sistema Web para la gestión de proyectos de producción de la empresa METALEC, que permita registrar, administrar y guiar el proceso productivo a través de los diferentes actores que intervienen, permitiendo mejorar los índices de efectividad dentro de la empresa así como contar con un registro digital de todos los proyectos garantizando la persistencia de la información de los mismos</a:t>
            </a:r>
            <a:endParaRPr lang="es-EC" dirty="0"/>
          </a:p>
        </p:txBody>
      </p:sp>
    </p:spTree>
    <p:extLst>
      <p:ext uri="{BB962C8B-B14F-4D97-AF65-F5344CB8AC3E}">
        <p14:creationId xmlns:p14="http://schemas.microsoft.com/office/powerpoint/2010/main" val="2311143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Alcance</a:t>
            </a:r>
            <a:endParaRPr lang="es-EC" dirty="0"/>
          </a:p>
        </p:txBody>
      </p:sp>
      <p:sp>
        <p:nvSpPr>
          <p:cNvPr id="3" name="Marcador de contenido 2"/>
          <p:cNvSpPr>
            <a:spLocks noGrp="1"/>
          </p:cNvSpPr>
          <p:nvPr>
            <p:ph idx="1"/>
          </p:nvPr>
        </p:nvSpPr>
        <p:spPr>
          <a:xfrm>
            <a:off x="2589212" y="1905000"/>
            <a:ext cx="8915400" cy="3777622"/>
          </a:xfrm>
        </p:spPr>
        <p:txBody>
          <a:bodyPr/>
          <a:lstStyle/>
          <a:p>
            <a:pPr algn="just"/>
            <a:r>
              <a:rPr lang="es-ES" dirty="0" smtClean="0"/>
              <a:t>Diseñar</a:t>
            </a:r>
            <a:r>
              <a:rPr lang="es-ES" dirty="0"/>
              <a:t>, desarrollar e implementar un sistema de información que permita llevar el control de los proyectos de la empresa METALEC permitiendo de esta manera contar con una herramienta que mantenga el proceso de producción estandarizado y que brinde información de forma oportuna del estado, avance y documentación de cada uno de los </a:t>
            </a:r>
            <a:r>
              <a:rPr lang="es-ES" dirty="0" smtClean="0"/>
              <a:t>proyectos.</a:t>
            </a:r>
          </a:p>
          <a:p>
            <a:pPr algn="just"/>
            <a:r>
              <a:rPr lang="es-ES" dirty="0" smtClean="0"/>
              <a:t>Módulos</a:t>
            </a:r>
          </a:p>
          <a:p>
            <a:pPr lvl="1" algn="just"/>
            <a:r>
              <a:rPr lang="es-EC" dirty="0" smtClean="0"/>
              <a:t>Seguridades</a:t>
            </a:r>
          </a:p>
          <a:p>
            <a:pPr lvl="1" algn="just"/>
            <a:r>
              <a:rPr lang="es-EC" dirty="0" smtClean="0"/>
              <a:t>Atención al cliente (Proyectos)</a:t>
            </a:r>
          </a:p>
          <a:p>
            <a:pPr lvl="1" algn="just"/>
            <a:r>
              <a:rPr lang="es-EC" dirty="0" smtClean="0"/>
              <a:t>Diseño</a:t>
            </a:r>
          </a:p>
          <a:p>
            <a:pPr lvl="1" algn="just"/>
            <a:r>
              <a:rPr lang="es-EC" dirty="0" smtClean="0"/>
              <a:t>Producción</a:t>
            </a:r>
          </a:p>
          <a:p>
            <a:pPr lvl="1" algn="just"/>
            <a:r>
              <a:rPr lang="es-EC" dirty="0" smtClean="0"/>
              <a:t>Instalación</a:t>
            </a:r>
            <a:endParaRPr lang="es-EC" dirty="0"/>
          </a:p>
        </p:txBody>
      </p:sp>
    </p:spTree>
    <p:extLst>
      <p:ext uri="{BB962C8B-B14F-4D97-AF65-F5344CB8AC3E}">
        <p14:creationId xmlns:p14="http://schemas.microsoft.com/office/powerpoint/2010/main" val="416738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Herramientas</a:t>
            </a: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307" y="1528373"/>
            <a:ext cx="2019460" cy="165113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0642" y="3530206"/>
            <a:ext cx="1524633" cy="152463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941" y="3630467"/>
            <a:ext cx="904193" cy="126834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421" y="3630467"/>
            <a:ext cx="1324113" cy="132411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272" y="2094074"/>
            <a:ext cx="2113375" cy="519729"/>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5730" y="5469412"/>
            <a:ext cx="1348491" cy="1014109"/>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7227" y="1866138"/>
            <a:ext cx="1678503" cy="883312"/>
          </a:xfrm>
          <a:prstGeom prst="rect">
            <a:avLst/>
          </a:prstGeom>
        </p:spPr>
      </p:pic>
      <p:pic>
        <p:nvPicPr>
          <p:cNvPr id="1026" name="Picture 2" descr="http://wiki.kolmisoft.com/images/8/8e/Mysql_logo.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5855" y="5645281"/>
            <a:ext cx="1604787" cy="8382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147976" y="1553186"/>
            <a:ext cx="9471804" cy="15195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3" name="Rectángulo 12"/>
          <p:cNvSpPr/>
          <p:nvPr/>
        </p:nvSpPr>
        <p:spPr>
          <a:xfrm>
            <a:off x="2145106" y="3456746"/>
            <a:ext cx="9471804" cy="159809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4" name="Rectángulo 13"/>
          <p:cNvSpPr/>
          <p:nvPr/>
        </p:nvSpPr>
        <p:spPr>
          <a:xfrm>
            <a:off x="2145106" y="5321657"/>
            <a:ext cx="9471804" cy="130343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41548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Requerimientos</a:t>
            </a:r>
            <a:endParaRPr lang="es-EC" dirty="0"/>
          </a:p>
        </p:txBody>
      </p:sp>
      <p:sp>
        <p:nvSpPr>
          <p:cNvPr id="3" name="Marcador de contenido 2"/>
          <p:cNvSpPr>
            <a:spLocks noGrp="1"/>
          </p:cNvSpPr>
          <p:nvPr>
            <p:ph idx="1"/>
          </p:nvPr>
        </p:nvSpPr>
        <p:spPr/>
        <p:txBody>
          <a:bodyPr>
            <a:normAutofit fontScale="92500" lnSpcReduction="20000"/>
          </a:bodyPr>
          <a:lstStyle/>
          <a:p>
            <a:r>
              <a:rPr lang="es-EC" dirty="0" smtClean="0"/>
              <a:t>Uso de tecnología web.</a:t>
            </a:r>
          </a:p>
          <a:p>
            <a:r>
              <a:rPr lang="es-EC" dirty="0" smtClean="0"/>
              <a:t>Permita implementación en infraestructura propia o contratada.</a:t>
            </a:r>
          </a:p>
          <a:p>
            <a:r>
              <a:rPr lang="es-EC" dirty="0" smtClean="0"/>
              <a:t>Gestión de usuarios con múltiples roles.</a:t>
            </a:r>
          </a:p>
          <a:p>
            <a:r>
              <a:rPr lang="es-EC" dirty="0" smtClean="0"/>
              <a:t>Registro digital de documentación relacionada a proyectos</a:t>
            </a:r>
          </a:p>
          <a:p>
            <a:r>
              <a:rPr lang="es-EC" dirty="0" smtClean="0"/>
              <a:t>Control de avance de proyectos</a:t>
            </a:r>
          </a:p>
          <a:p>
            <a:r>
              <a:rPr lang="es-EC" dirty="0" smtClean="0"/>
              <a:t>Mantener un flujo estandarizado para el proceso de producción.</a:t>
            </a:r>
          </a:p>
          <a:p>
            <a:r>
              <a:rPr lang="es-EC" dirty="0" smtClean="0"/>
              <a:t>Cada etapa del proceso deberá contar con el registro tanto en tiempos como cumplimiento de responsabilidades específicas del rol.</a:t>
            </a:r>
          </a:p>
          <a:p>
            <a:r>
              <a:rPr lang="es-EC" dirty="0" smtClean="0"/>
              <a:t>Emisión de documentos necesarios como contrato, ordenes y actas de entrega.</a:t>
            </a:r>
          </a:p>
          <a:p>
            <a:r>
              <a:rPr lang="es-EC" dirty="0" smtClean="0"/>
              <a:t>Acceso rápido a proyectos en ejecución que permita tener la información relevante accesible.</a:t>
            </a:r>
            <a:endParaRPr lang="es-EC" dirty="0"/>
          </a:p>
        </p:txBody>
      </p:sp>
    </p:spTree>
    <p:extLst>
      <p:ext uri="{BB962C8B-B14F-4D97-AF65-F5344CB8AC3E}">
        <p14:creationId xmlns:p14="http://schemas.microsoft.com/office/powerpoint/2010/main" val="73399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 SCRUM</a:t>
            </a:r>
            <a:endParaRPr lang="es-EC" dirty="0"/>
          </a:p>
        </p:txBody>
      </p:sp>
      <p:sp>
        <p:nvSpPr>
          <p:cNvPr id="3" name="Marcador de contenido 2"/>
          <p:cNvSpPr>
            <a:spLocks noGrp="1"/>
          </p:cNvSpPr>
          <p:nvPr>
            <p:ph idx="1"/>
          </p:nvPr>
        </p:nvSpPr>
        <p:spPr/>
        <p:txBody>
          <a:bodyPr/>
          <a:lstStyle/>
          <a:p>
            <a:r>
              <a:rPr lang="es-EC" dirty="0" smtClean="0"/>
              <a:t>Conjunto de buenas prácticas.</a:t>
            </a:r>
          </a:p>
          <a:p>
            <a:r>
              <a:rPr lang="es-EC" dirty="0" smtClean="0"/>
              <a:t>Organiza el trabajo en </a:t>
            </a:r>
            <a:r>
              <a:rPr lang="es-EC" dirty="0" err="1" smtClean="0"/>
              <a:t>Sprints</a:t>
            </a:r>
            <a:r>
              <a:rPr lang="es-EC" dirty="0" smtClean="0"/>
              <a:t> o Iteraciones con productos parciales.</a:t>
            </a:r>
          </a:p>
          <a:p>
            <a:r>
              <a:rPr lang="es-EC" dirty="0" smtClean="0"/>
              <a:t>Se caracteriza por ser flexible, ágil y disminuye el impacto de cambios durante el proceso de ejecución de los proyectos.</a:t>
            </a:r>
          </a:p>
          <a:p>
            <a:endParaRPr lang="es-EC" dirty="0"/>
          </a:p>
        </p:txBody>
      </p:sp>
      <p:pic>
        <p:nvPicPr>
          <p:cNvPr id="6" name="Imagen 5"/>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43"/>
          <a:stretch/>
        </p:blipFill>
        <p:spPr bwMode="auto">
          <a:xfrm>
            <a:off x="3120792" y="3892216"/>
            <a:ext cx="6271260" cy="2667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187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Roles de SCRUM</a:t>
            </a:r>
            <a:endParaRPr lang="es-EC" dirty="0"/>
          </a:p>
        </p:txBody>
      </p:sp>
      <p:sp>
        <p:nvSpPr>
          <p:cNvPr id="3" name="Marcador de contenido 2"/>
          <p:cNvSpPr>
            <a:spLocks noGrp="1"/>
          </p:cNvSpPr>
          <p:nvPr>
            <p:ph idx="1"/>
          </p:nvPr>
        </p:nvSpPr>
        <p:spPr>
          <a:xfrm>
            <a:off x="2589212" y="1716505"/>
            <a:ext cx="8915400" cy="3777622"/>
          </a:xfrm>
        </p:spPr>
        <p:txBody>
          <a:bodyPr>
            <a:normAutofit fontScale="92500" lnSpcReduction="10000"/>
          </a:bodyPr>
          <a:lstStyle/>
          <a:p>
            <a:r>
              <a:rPr lang="es-EC" dirty="0" smtClean="0"/>
              <a:t>Product Owner (Cliente)</a:t>
            </a:r>
          </a:p>
          <a:p>
            <a:pPr lvl="1"/>
            <a:r>
              <a:rPr lang="es-EC" dirty="0" smtClean="0"/>
              <a:t>Define objetivos del proyectos, requerimientos.</a:t>
            </a:r>
          </a:p>
          <a:p>
            <a:pPr lvl="1"/>
            <a:r>
              <a:rPr lang="es-EC" dirty="0" smtClean="0"/>
              <a:t>Interlocutor con el equipo de trabajo.</a:t>
            </a:r>
          </a:p>
          <a:p>
            <a:endParaRPr lang="es-EC" dirty="0"/>
          </a:p>
          <a:p>
            <a:r>
              <a:rPr lang="es-EC" dirty="0" smtClean="0"/>
              <a:t>SCRUM Master (</a:t>
            </a:r>
            <a:r>
              <a:rPr lang="es-EC" dirty="0" smtClean="0"/>
              <a:t>Facilitador </a:t>
            </a:r>
            <a:r>
              <a:rPr lang="es-EC" dirty="0" smtClean="0"/>
              <a:t>– </a:t>
            </a:r>
            <a:r>
              <a:rPr lang="es-EC" dirty="0" smtClean="0"/>
              <a:t>Líder </a:t>
            </a:r>
            <a:r>
              <a:rPr lang="es-EC" dirty="0" smtClean="0"/>
              <a:t>de proyecto)</a:t>
            </a:r>
          </a:p>
          <a:p>
            <a:pPr lvl="1"/>
            <a:r>
              <a:rPr lang="es-EC" dirty="0" smtClean="0"/>
              <a:t>Guía </a:t>
            </a:r>
            <a:r>
              <a:rPr lang="es-EC" dirty="0" smtClean="0"/>
              <a:t>el proyecto.</a:t>
            </a:r>
          </a:p>
          <a:p>
            <a:pPr lvl="1"/>
            <a:r>
              <a:rPr lang="es-EC" dirty="0" smtClean="0"/>
              <a:t>Aislar los problemas y solucionarlos</a:t>
            </a:r>
          </a:p>
          <a:p>
            <a:endParaRPr lang="es-EC" dirty="0"/>
          </a:p>
          <a:p>
            <a:r>
              <a:rPr lang="es-EC" dirty="0" smtClean="0"/>
              <a:t>Team (Equipo de trabajo)</a:t>
            </a:r>
          </a:p>
          <a:p>
            <a:pPr lvl="1"/>
            <a:r>
              <a:rPr lang="es-EC" dirty="0" smtClean="0"/>
              <a:t>Grupo multidisciplinario que aporta al proyecto</a:t>
            </a:r>
          </a:p>
          <a:p>
            <a:pPr lvl="1"/>
            <a:r>
              <a:rPr lang="es-EC" dirty="0" smtClean="0"/>
              <a:t>Encargado del desarrollo, y cumplir la planificación de la iteración.</a:t>
            </a:r>
            <a:endParaRPr lang="es-EC" dirty="0"/>
          </a:p>
        </p:txBody>
      </p:sp>
      <p:pic>
        <p:nvPicPr>
          <p:cNvPr id="2050" name="Picture 2" descr="http://enevasys.com/wp-content/uploads/2015/07/scrum-gico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212" y="5004260"/>
            <a:ext cx="1670200" cy="167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06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243</TotalTime>
  <Words>942</Words>
  <Application>Microsoft Office PowerPoint</Application>
  <PresentationFormat>Panorámica</PresentationFormat>
  <Paragraphs>196</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Century Gothic</vt:lpstr>
      <vt:lpstr>Wingdings 3</vt:lpstr>
      <vt:lpstr>Espiral</vt:lpstr>
      <vt:lpstr>Presentación de PowerPoint</vt:lpstr>
      <vt:lpstr>Contenidos</vt:lpstr>
      <vt:lpstr>Antecedentes</vt:lpstr>
      <vt:lpstr>Objetivo</vt:lpstr>
      <vt:lpstr>Alcance</vt:lpstr>
      <vt:lpstr>Herramientas</vt:lpstr>
      <vt:lpstr>Requerimientos</vt:lpstr>
      <vt:lpstr>Metodología SCRUM</vt:lpstr>
      <vt:lpstr>Roles de SCRUM</vt:lpstr>
      <vt:lpstr>Etapas de SCRUM</vt:lpstr>
      <vt:lpstr>Presentación de PowerPoint</vt:lpstr>
      <vt:lpstr>Diseño de flujo</vt:lpstr>
      <vt:lpstr>Diseño de modelo relacional</vt:lpstr>
      <vt:lpstr>Diseño frontend</vt:lpstr>
      <vt:lpstr>Desarrollo</vt:lpstr>
      <vt:lpstr>Frontend</vt:lpstr>
      <vt:lpstr>Frontend</vt:lpstr>
      <vt:lpstr>Middleware</vt:lpstr>
      <vt:lpstr>Middleware</vt:lpstr>
      <vt:lpstr>Backend</vt:lpstr>
      <vt:lpstr>Implementación</vt:lpstr>
      <vt:lpstr>Implementación</vt:lpstr>
      <vt:lpstr>Presentación de PowerPoint</vt:lpstr>
      <vt:lpstr>Presentación de PowerPoint</vt:lpstr>
      <vt:lpstr>Ejecución</vt:lpstr>
      <vt:lpstr>Ejecución</vt:lpstr>
      <vt:lpstr>Ejecución</vt:lpstr>
      <vt:lpstr>Ejecución</vt:lpstr>
      <vt:lpstr>Ejecución</vt:lpstr>
      <vt:lpstr>Resultados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Beto</dc:creator>
  <cp:lastModifiedBy>Beto</cp:lastModifiedBy>
  <cp:revision>30</cp:revision>
  <dcterms:created xsi:type="dcterms:W3CDTF">2016-04-20T02:10:00Z</dcterms:created>
  <dcterms:modified xsi:type="dcterms:W3CDTF">2016-04-29T06:47:41Z</dcterms:modified>
</cp:coreProperties>
</file>