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theme/themeOverride1.xml" ContentType="application/vnd.openxmlformats-officedocument.themeOverr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8.xml" ContentType="application/vnd.openxmlformats-officedocument.drawingml.chart+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charts/chart14.xml" ContentType="application/vnd.openxmlformats-officedocument.drawingml.chart+xml"/>
  <Override PartName="/ppt/charts/style7.xml" ContentType="application/vnd.ms-office.chartstyle+xml"/>
  <Override PartName="/ppt/charts/colors7.xml" ContentType="application/vnd.ms-office.chartcolorstyl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61" r:id="rId5"/>
    <p:sldId id="259" r:id="rId6"/>
    <p:sldId id="260" r:id="rId7"/>
    <p:sldId id="264" r:id="rId8"/>
    <p:sldId id="262" r:id="rId9"/>
    <p:sldId id="265" r:id="rId10"/>
    <p:sldId id="266" r:id="rId11"/>
    <p:sldId id="267" r:id="rId12"/>
    <p:sldId id="268" r:id="rId13"/>
    <p:sldId id="271" r:id="rId14"/>
    <p:sldId id="272" r:id="rId15"/>
    <p:sldId id="273" r:id="rId16"/>
    <p:sldId id="283" r:id="rId17"/>
    <p:sldId id="285" r:id="rId18"/>
    <p:sldId id="286" r:id="rId19"/>
    <p:sldId id="274" r:id="rId20"/>
    <p:sldId id="276" r:id="rId21"/>
    <p:sldId id="277" r:id="rId22"/>
    <p:sldId id="314" r:id="rId23"/>
    <p:sldId id="278" r:id="rId24"/>
    <p:sldId id="281" r:id="rId25"/>
    <p:sldId id="289" r:id="rId26"/>
    <p:sldId id="315" r:id="rId27"/>
    <p:sldId id="316" r:id="rId28"/>
    <p:sldId id="317" r:id="rId29"/>
    <p:sldId id="301" r:id="rId30"/>
    <p:sldId id="307" r:id="rId31"/>
    <p:sldId id="308" r:id="rId32"/>
    <p:sldId id="309" r:id="rId33"/>
    <p:sldId id="318" r:id="rId34"/>
    <p:sldId id="310" r:id="rId35"/>
    <p:sldId id="311" r:id="rId36"/>
    <p:sldId id="313" r:id="rId3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60" autoAdjust="0"/>
    <p:restoredTop sz="94660"/>
  </p:normalViewPr>
  <p:slideViewPr>
    <p:cSldViewPr snapToGrid="0">
      <p:cViewPr varScale="1">
        <p:scale>
          <a:sx n="74" d="100"/>
          <a:sy n="74" d="100"/>
        </p:scale>
        <p:origin x="46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D:\LOPEZ\Dropbox\ESCUELA%20SUPERIOR%20POLITECNICA%20DEL%20EJERCITO\DECIMO\MICROCREDITOS\micro%20cuadro.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JOHANNA\Documents\Tesis\Segmentos.xlsx" TargetMode="External"/><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1" Type="http://schemas.openxmlformats.org/officeDocument/2006/relationships/oleObject" Target="file:///D:\LOPEZ\Dropbox\ESCUELA%20SUPERIOR%20POLITECNICA%20DEL%20EJERCITO\DECIMO\MICROCREDITOS\TASAS%20DE%20INTERE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LOPEZ\Dropbox\ESCUELA%20SUPERIOR%20POLITECNICA%20DEL%20EJERCITO\DECIMO\MICROCREDITOS\HIPOTESIS.xlsx" TargetMode="External"/></Relationships>
</file>

<file path=ppt/charts/_rels/chart13.xml.rels><?xml version="1.0" encoding="UTF-8" standalone="yes"?>
<Relationships xmlns="http://schemas.openxmlformats.org/package/2006/relationships"><Relationship Id="rId3" Type="http://schemas.openxmlformats.org/officeDocument/2006/relationships/oleObject" Target="file:///D:\LOPEZ\Dropbox\ESCUELA%20SUPERIOR%20POLITECNICA%20DEL%20EJERCITO\DECIMO\MICROCREDITOS\HIPOTESIS.xlsx" TargetMode="External"/><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3" Type="http://schemas.openxmlformats.org/officeDocument/2006/relationships/oleObject" Target="file:///D:\LOPEZ\Dropbox\ESCUELA%20SUPERIOR%20POLITECNICA%20DEL%20EJERCITO\DECIMO\MICROCREDITOS\HIPOTESIS.xlsx" TargetMode="External"/><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1" Type="http://schemas.openxmlformats.org/officeDocument/2006/relationships/oleObject" Target="file:///C:\Users\JOHANNA\Downloads\Tabulados_DIEE_2014%20(2).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JOHANNA\Documents\Tesis\rango%20de%20edad.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OHANNA\Documents\rango%20de%20edad.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oleObject" Target="file:///C:\Users\JOHANNA\Documents\rango%20de%20edad.xlsx" TargetMode="Externa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2" Type="http://schemas.openxmlformats.org/officeDocument/2006/relationships/package" Target="../embeddings/Hoja_de_c_lculo_de_Microsoft_Excel2.xlsx"/><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1" Type="http://schemas.openxmlformats.org/officeDocument/2006/relationships/oleObject" Target="file:///D:\LOPEZ\Dropbox\ESCUELA%20SUPERIOR%20POLITECNICA%20DEL%20EJERCITO\DECIMO\MICROCREDITOS\01%20Tesis%20variables.xlsx" TargetMode="External"/></Relationships>
</file>

<file path=ppt/charts/_rels/chart9.xml.rels><?xml version="1.0" encoding="UTF-8" standalone="yes"?>
<Relationships xmlns="http://schemas.openxmlformats.org/package/2006/relationships"><Relationship Id="rId2" Type="http://schemas.openxmlformats.org/officeDocument/2006/relationships/package" Target="../embeddings/Hoja_de_c_lculo_de_Microsoft_Excel3.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Muestra</a:t>
            </a:r>
            <a:r>
              <a:rPr lang="en-US" baseline="0"/>
              <a:t> de la Banca Privada</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pieChart>
        <c:varyColors val="1"/>
        <c:ser>
          <c:idx val="0"/>
          <c:order val="0"/>
          <c:tx>
            <c:strRef>
              <c:f>Hoja4!$C$1:$C$2</c:f>
              <c:strCache>
                <c:ptCount val="2"/>
                <c:pt idx="0">
                  <c:v>Cartera de Microcréditos Colocada por Banca Privada.</c:v>
                </c:pt>
                <c:pt idx="1">
                  <c:v>Monto ( dólares)</c:v>
                </c:pt>
              </c:strCache>
            </c:strRef>
          </c:tx>
          <c:dPt>
            <c:idx val="0"/>
            <c:bubble3D val="0"/>
            <c:spPr>
              <a:solidFill>
                <a:schemeClr val="accent1"/>
              </a:solidFill>
              <a:ln w="19050">
                <a:solidFill>
                  <a:schemeClr val="lt1"/>
                </a:solidFill>
              </a:ln>
              <a:effectLst/>
            </c:spPr>
          </c:dPt>
          <c:dPt>
            <c:idx val="1"/>
            <c:bubble3D val="0"/>
            <c:spPr>
              <a:solidFill>
                <a:schemeClr val="accent3"/>
              </a:solidFill>
              <a:ln w="19050">
                <a:solidFill>
                  <a:schemeClr val="lt1"/>
                </a:solidFill>
              </a:ln>
              <a:effectLst/>
            </c:spPr>
          </c:dPt>
          <c:dPt>
            <c:idx val="2"/>
            <c:bubble3D val="0"/>
            <c:spPr>
              <a:solidFill>
                <a:schemeClr val="accent5"/>
              </a:solidFill>
              <a:ln w="19050">
                <a:solidFill>
                  <a:schemeClr val="lt1"/>
                </a:solidFill>
              </a:ln>
              <a:effectLst/>
            </c:spPr>
          </c:dPt>
          <c:dPt>
            <c:idx val="3"/>
            <c:bubble3D val="0"/>
            <c:spPr>
              <a:solidFill>
                <a:schemeClr val="accent1">
                  <a:lumMod val="60000"/>
                </a:schemeClr>
              </a:solidFill>
              <a:ln w="19050">
                <a:solidFill>
                  <a:schemeClr val="lt1"/>
                </a:solidFill>
              </a:ln>
              <a:effectLst/>
            </c:spPr>
          </c:dPt>
          <c:dPt>
            <c:idx val="4"/>
            <c:bubble3D val="0"/>
            <c:spPr>
              <a:solidFill>
                <a:schemeClr val="accent3">
                  <a:lumMod val="60000"/>
                </a:schemeClr>
              </a:solidFill>
              <a:ln w="19050">
                <a:solidFill>
                  <a:schemeClr val="lt1"/>
                </a:solidFill>
              </a:ln>
              <a:effectLst/>
            </c:spPr>
          </c:dPt>
          <c:dPt>
            <c:idx val="5"/>
            <c:bubble3D val="0"/>
            <c:spPr>
              <a:solidFill>
                <a:schemeClr val="accent5">
                  <a:lumMod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multiLvlStrRef>
              <c:f>Hoja4!$A$3:$B$8</c:f>
              <c:multiLvlStrCache>
                <c:ptCount val="6"/>
                <c:lvl>
                  <c:pt idx="1">
                    <c:v>BP 1</c:v>
                  </c:pt>
                  <c:pt idx="3">
                    <c:v>BP 2</c:v>
                  </c:pt>
                  <c:pt idx="4">
                    <c:v>BP 3</c:v>
                  </c:pt>
                  <c:pt idx="5">
                    <c:v>BP 4</c:v>
                  </c:pt>
                </c:lvl>
                <c:lvl>
                  <c:pt idx="1">
                    <c:v>1</c:v>
                  </c:pt>
                  <c:pt idx="3">
                    <c:v>2</c:v>
                  </c:pt>
                  <c:pt idx="4">
                    <c:v>3</c:v>
                  </c:pt>
                  <c:pt idx="5">
                    <c:v>4</c:v>
                  </c:pt>
                </c:lvl>
              </c:multiLvlStrCache>
            </c:multiLvlStrRef>
          </c:cat>
          <c:val>
            <c:numRef>
              <c:f>Hoja4!$C$3:$C$8</c:f>
              <c:numCache>
                <c:formatCode>#,##0.00</c:formatCode>
                <c:ptCount val="6"/>
                <c:pt idx="0" formatCode="General">
                  <c:v>2013</c:v>
                </c:pt>
                <c:pt idx="1">
                  <c:v>308349450.38999999</c:v>
                </c:pt>
                <c:pt idx="3">
                  <c:v>84936021.959999993</c:v>
                </c:pt>
                <c:pt idx="4">
                  <c:v>19743532.530000001</c:v>
                </c:pt>
                <c:pt idx="5">
                  <c:v>9310861.5999999996</c:v>
                </c:pt>
              </c:numCache>
            </c:numRef>
          </c:val>
        </c:ser>
        <c:ser>
          <c:idx val="1"/>
          <c:order val="1"/>
          <c:tx>
            <c:strRef>
              <c:f>Hoja4!$D$1:$D$2</c:f>
              <c:strCache>
                <c:ptCount val="2"/>
                <c:pt idx="0">
                  <c:v>Cartera de Microcréditos Colocada por Banca Privada.</c:v>
                </c:pt>
                <c:pt idx="1">
                  <c:v>Monto ( dólares)</c:v>
                </c:pt>
              </c:strCache>
            </c:strRef>
          </c:tx>
          <c:dPt>
            <c:idx val="0"/>
            <c:bubble3D val="0"/>
            <c:spPr>
              <a:solidFill>
                <a:schemeClr val="accent1"/>
              </a:solidFill>
              <a:ln w="19050">
                <a:solidFill>
                  <a:schemeClr val="lt1"/>
                </a:solidFill>
              </a:ln>
              <a:effectLst/>
            </c:spPr>
          </c:dPt>
          <c:dPt>
            <c:idx val="1"/>
            <c:bubble3D val="0"/>
            <c:spPr>
              <a:solidFill>
                <a:schemeClr val="accent3"/>
              </a:solidFill>
              <a:ln w="19050">
                <a:solidFill>
                  <a:schemeClr val="lt1"/>
                </a:solidFill>
              </a:ln>
              <a:effectLst/>
            </c:spPr>
          </c:dPt>
          <c:dPt>
            <c:idx val="2"/>
            <c:bubble3D val="0"/>
            <c:spPr>
              <a:solidFill>
                <a:schemeClr val="accent5"/>
              </a:solidFill>
              <a:ln w="19050">
                <a:solidFill>
                  <a:schemeClr val="lt1"/>
                </a:solidFill>
              </a:ln>
              <a:effectLst/>
            </c:spPr>
          </c:dPt>
          <c:dPt>
            <c:idx val="3"/>
            <c:bubble3D val="0"/>
            <c:spPr>
              <a:solidFill>
                <a:schemeClr val="accent1">
                  <a:lumMod val="60000"/>
                </a:schemeClr>
              </a:solidFill>
              <a:ln w="19050">
                <a:solidFill>
                  <a:schemeClr val="lt1"/>
                </a:solidFill>
              </a:ln>
              <a:effectLst/>
            </c:spPr>
          </c:dPt>
          <c:dPt>
            <c:idx val="4"/>
            <c:bubble3D val="0"/>
            <c:spPr>
              <a:solidFill>
                <a:schemeClr val="accent3">
                  <a:lumMod val="60000"/>
                </a:schemeClr>
              </a:solidFill>
              <a:ln w="19050">
                <a:solidFill>
                  <a:schemeClr val="lt1"/>
                </a:solidFill>
              </a:ln>
              <a:effectLst/>
            </c:spPr>
          </c:dPt>
          <c:dPt>
            <c:idx val="5"/>
            <c:bubble3D val="0"/>
            <c:spPr>
              <a:solidFill>
                <a:schemeClr val="accent5">
                  <a:lumMod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multiLvlStrRef>
              <c:f>Hoja4!$A$3:$B$8</c:f>
              <c:multiLvlStrCache>
                <c:ptCount val="6"/>
                <c:lvl>
                  <c:pt idx="1">
                    <c:v>BP 1</c:v>
                  </c:pt>
                  <c:pt idx="3">
                    <c:v>BP 2</c:v>
                  </c:pt>
                  <c:pt idx="4">
                    <c:v>BP 3</c:v>
                  </c:pt>
                  <c:pt idx="5">
                    <c:v>BP 4</c:v>
                  </c:pt>
                </c:lvl>
                <c:lvl>
                  <c:pt idx="1">
                    <c:v>1</c:v>
                  </c:pt>
                  <c:pt idx="3">
                    <c:v>2</c:v>
                  </c:pt>
                  <c:pt idx="4">
                    <c:v>3</c:v>
                  </c:pt>
                  <c:pt idx="5">
                    <c:v>4</c:v>
                  </c:pt>
                </c:lvl>
              </c:multiLvlStrCache>
            </c:multiLvlStrRef>
          </c:cat>
          <c:val>
            <c:numRef>
              <c:f>Hoja4!$D$3:$D$8</c:f>
              <c:numCache>
                <c:formatCode>#,##0.00</c:formatCode>
                <c:ptCount val="6"/>
                <c:pt idx="0" formatCode="General">
                  <c:v>2014</c:v>
                </c:pt>
                <c:pt idx="1">
                  <c:v>335614426.75999999</c:v>
                </c:pt>
                <c:pt idx="3">
                  <c:v>78032908.469999999</c:v>
                </c:pt>
                <c:pt idx="4">
                  <c:v>13742409.439999999</c:v>
                </c:pt>
                <c:pt idx="5">
                  <c:v>6570103.8099999996</c:v>
                </c:pt>
              </c:numCache>
            </c:numRef>
          </c:val>
        </c:ser>
        <c:ser>
          <c:idx val="2"/>
          <c:order val="2"/>
          <c:tx>
            <c:strRef>
              <c:f>Hoja4!$E$1:$E$2</c:f>
              <c:strCache>
                <c:ptCount val="2"/>
                <c:pt idx="0">
                  <c:v>Cartera de Microcréditos Colocada por Banca Privada.</c:v>
                </c:pt>
                <c:pt idx="1">
                  <c:v>Monto ( dólares)</c:v>
                </c:pt>
              </c:strCache>
            </c:strRef>
          </c:tx>
          <c:dPt>
            <c:idx val="0"/>
            <c:bubble3D val="0"/>
            <c:spPr>
              <a:solidFill>
                <a:schemeClr val="accent1"/>
              </a:solidFill>
              <a:ln w="19050">
                <a:solidFill>
                  <a:schemeClr val="lt1"/>
                </a:solidFill>
              </a:ln>
              <a:effectLst/>
            </c:spPr>
          </c:dPt>
          <c:dPt>
            <c:idx val="1"/>
            <c:bubble3D val="0"/>
            <c:spPr>
              <a:solidFill>
                <a:schemeClr val="accent3"/>
              </a:solidFill>
              <a:ln w="19050">
                <a:solidFill>
                  <a:schemeClr val="lt1"/>
                </a:solidFill>
              </a:ln>
              <a:effectLst/>
            </c:spPr>
          </c:dPt>
          <c:dPt>
            <c:idx val="2"/>
            <c:bubble3D val="0"/>
            <c:spPr>
              <a:solidFill>
                <a:schemeClr val="accent5"/>
              </a:solidFill>
              <a:ln w="19050">
                <a:solidFill>
                  <a:schemeClr val="lt1"/>
                </a:solidFill>
              </a:ln>
              <a:effectLst/>
            </c:spPr>
          </c:dPt>
          <c:dPt>
            <c:idx val="3"/>
            <c:bubble3D val="0"/>
            <c:spPr>
              <a:solidFill>
                <a:schemeClr val="accent1">
                  <a:lumMod val="60000"/>
                </a:schemeClr>
              </a:solidFill>
              <a:ln w="19050">
                <a:solidFill>
                  <a:schemeClr val="lt1"/>
                </a:solidFill>
              </a:ln>
              <a:effectLst/>
            </c:spPr>
          </c:dPt>
          <c:dPt>
            <c:idx val="4"/>
            <c:bubble3D val="0"/>
            <c:spPr>
              <a:solidFill>
                <a:schemeClr val="accent3">
                  <a:lumMod val="60000"/>
                </a:schemeClr>
              </a:solidFill>
              <a:ln w="19050">
                <a:solidFill>
                  <a:schemeClr val="lt1"/>
                </a:solidFill>
              </a:ln>
              <a:effectLst/>
            </c:spPr>
          </c:dPt>
          <c:dPt>
            <c:idx val="5"/>
            <c:bubble3D val="0"/>
            <c:spPr>
              <a:solidFill>
                <a:schemeClr val="accent5">
                  <a:lumMod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multiLvlStrRef>
              <c:f>Hoja4!$A$3:$B$8</c:f>
              <c:multiLvlStrCache>
                <c:ptCount val="6"/>
                <c:lvl>
                  <c:pt idx="1">
                    <c:v>BP 1</c:v>
                  </c:pt>
                  <c:pt idx="3">
                    <c:v>BP 2</c:v>
                  </c:pt>
                  <c:pt idx="4">
                    <c:v>BP 3</c:v>
                  </c:pt>
                  <c:pt idx="5">
                    <c:v>BP 4</c:v>
                  </c:pt>
                </c:lvl>
                <c:lvl>
                  <c:pt idx="1">
                    <c:v>1</c:v>
                  </c:pt>
                  <c:pt idx="3">
                    <c:v>2</c:v>
                  </c:pt>
                  <c:pt idx="4">
                    <c:v>3</c:v>
                  </c:pt>
                  <c:pt idx="5">
                    <c:v>4</c:v>
                  </c:pt>
                </c:lvl>
              </c:multiLvlStrCache>
            </c:multiLvlStrRef>
          </c:cat>
          <c:val>
            <c:numRef>
              <c:f>Hoja4!$E$3:$E$8</c:f>
              <c:numCache>
                <c:formatCode>#,##0.00</c:formatCode>
                <c:ptCount val="6"/>
                <c:pt idx="0" formatCode="General">
                  <c:v>2015</c:v>
                </c:pt>
                <c:pt idx="1">
                  <c:v>328727200.06999999</c:v>
                </c:pt>
                <c:pt idx="3">
                  <c:v>79994884.579999998</c:v>
                </c:pt>
                <c:pt idx="4">
                  <c:v>6555751.6600000001</c:v>
                </c:pt>
                <c:pt idx="5">
                  <c:v>4419629.53</c:v>
                </c:pt>
              </c:numCache>
            </c:numRef>
          </c:val>
        </c:ser>
        <c:ser>
          <c:idx val="3"/>
          <c:order val="3"/>
          <c:tx>
            <c:strRef>
              <c:f>Hoja4!$F$1:$F$2</c:f>
              <c:strCache>
                <c:ptCount val="2"/>
                <c:pt idx="0">
                  <c:v>Cartera de Microcréditos Colocada por Banca Privada.</c:v>
                </c:pt>
                <c:pt idx="1">
                  <c:v>Monto ( dólares)</c:v>
                </c:pt>
              </c:strCache>
            </c:strRef>
          </c:tx>
          <c:dPt>
            <c:idx val="0"/>
            <c:bubble3D val="0"/>
            <c:spPr>
              <a:solidFill>
                <a:schemeClr val="accent1"/>
              </a:solidFill>
              <a:ln w="19050">
                <a:solidFill>
                  <a:schemeClr val="lt1"/>
                </a:solidFill>
              </a:ln>
              <a:effectLst/>
            </c:spPr>
          </c:dPt>
          <c:dPt>
            <c:idx val="1"/>
            <c:bubble3D val="0"/>
            <c:spPr>
              <a:solidFill>
                <a:schemeClr val="accent3"/>
              </a:solidFill>
              <a:ln w="19050">
                <a:solidFill>
                  <a:schemeClr val="lt1"/>
                </a:solidFill>
              </a:ln>
              <a:effectLst/>
            </c:spPr>
          </c:dPt>
          <c:dPt>
            <c:idx val="2"/>
            <c:bubble3D val="0"/>
            <c:spPr>
              <a:solidFill>
                <a:schemeClr val="accent5"/>
              </a:solidFill>
              <a:ln w="19050">
                <a:solidFill>
                  <a:schemeClr val="lt1"/>
                </a:solidFill>
              </a:ln>
              <a:effectLst/>
            </c:spPr>
          </c:dPt>
          <c:dPt>
            <c:idx val="3"/>
            <c:bubble3D val="0"/>
            <c:spPr>
              <a:solidFill>
                <a:schemeClr val="accent1">
                  <a:lumMod val="60000"/>
                </a:schemeClr>
              </a:solidFill>
              <a:ln w="19050">
                <a:solidFill>
                  <a:schemeClr val="lt1"/>
                </a:solidFill>
              </a:ln>
              <a:effectLst/>
            </c:spPr>
          </c:dPt>
          <c:dPt>
            <c:idx val="4"/>
            <c:bubble3D val="0"/>
            <c:spPr>
              <a:solidFill>
                <a:schemeClr val="accent3">
                  <a:lumMod val="60000"/>
                </a:schemeClr>
              </a:solidFill>
              <a:ln w="19050">
                <a:solidFill>
                  <a:schemeClr val="lt1"/>
                </a:solidFill>
              </a:ln>
              <a:effectLst/>
            </c:spPr>
          </c:dPt>
          <c:dPt>
            <c:idx val="5"/>
            <c:bubble3D val="0"/>
            <c:spPr>
              <a:solidFill>
                <a:schemeClr val="accent5">
                  <a:lumMod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multiLvlStrRef>
              <c:f>Hoja4!$A$3:$B$8</c:f>
              <c:multiLvlStrCache>
                <c:ptCount val="6"/>
                <c:lvl>
                  <c:pt idx="1">
                    <c:v>BP 1</c:v>
                  </c:pt>
                  <c:pt idx="3">
                    <c:v>BP 2</c:v>
                  </c:pt>
                  <c:pt idx="4">
                    <c:v>BP 3</c:v>
                  </c:pt>
                  <c:pt idx="5">
                    <c:v>BP 4</c:v>
                  </c:pt>
                </c:lvl>
                <c:lvl>
                  <c:pt idx="1">
                    <c:v>1</c:v>
                  </c:pt>
                  <c:pt idx="3">
                    <c:v>2</c:v>
                  </c:pt>
                  <c:pt idx="4">
                    <c:v>3</c:v>
                  </c:pt>
                  <c:pt idx="5">
                    <c:v>4</c:v>
                  </c:pt>
                </c:lvl>
              </c:multiLvlStrCache>
            </c:multiLvlStrRef>
          </c:cat>
          <c:val>
            <c:numRef>
              <c:f>Hoja4!$F$3:$F$8</c:f>
              <c:numCache>
                <c:formatCode>General</c:formatCode>
                <c:ptCount val="6"/>
                <c:pt idx="0" formatCode="mmm\-yy">
                  <c:v>42401</c:v>
                </c:pt>
                <c:pt idx="2">
                  <c:v>25777342.420000002</c:v>
                </c:pt>
                <c:pt idx="3" formatCode="#,##0.00">
                  <c:v>7567068.8899999997</c:v>
                </c:pt>
                <c:pt idx="4" formatCode="#,##0.00">
                  <c:v>4020942.41</c:v>
                </c:pt>
                <c:pt idx="5" formatCode="#,##0.00">
                  <c:v>4099786.39</c:v>
                </c:pt>
              </c:numCache>
            </c:numRef>
          </c:val>
        </c:ser>
        <c:ser>
          <c:idx val="4"/>
          <c:order val="4"/>
          <c:tx>
            <c:strRef>
              <c:f>Hoja4!$G$1:$G$2</c:f>
              <c:strCache>
                <c:ptCount val="2"/>
                <c:pt idx="0">
                  <c:v>Cartera de Microcréditos Colocada por Banca Privada.</c:v>
                </c:pt>
                <c:pt idx="1">
                  <c:v>TOTAL</c:v>
                </c:pt>
              </c:strCache>
            </c:strRef>
          </c:tx>
          <c:dPt>
            <c:idx val="0"/>
            <c:bubble3D val="0"/>
            <c:spPr>
              <a:solidFill>
                <a:schemeClr val="accent1"/>
              </a:solidFill>
              <a:ln w="19050">
                <a:solidFill>
                  <a:schemeClr val="lt1"/>
                </a:solidFill>
              </a:ln>
              <a:effectLst/>
            </c:spPr>
          </c:dPt>
          <c:dPt>
            <c:idx val="1"/>
            <c:bubble3D val="0"/>
            <c:spPr>
              <a:solidFill>
                <a:schemeClr val="accent3"/>
              </a:solidFill>
              <a:ln w="19050">
                <a:solidFill>
                  <a:schemeClr val="lt1"/>
                </a:solidFill>
              </a:ln>
              <a:effectLst/>
            </c:spPr>
          </c:dPt>
          <c:dPt>
            <c:idx val="2"/>
            <c:bubble3D val="0"/>
            <c:spPr>
              <a:solidFill>
                <a:schemeClr val="accent5"/>
              </a:solidFill>
              <a:ln w="19050">
                <a:solidFill>
                  <a:schemeClr val="lt1"/>
                </a:solidFill>
              </a:ln>
              <a:effectLst/>
            </c:spPr>
          </c:dPt>
          <c:dPt>
            <c:idx val="3"/>
            <c:bubble3D val="0"/>
            <c:spPr>
              <a:solidFill>
                <a:schemeClr val="accent1">
                  <a:lumMod val="60000"/>
                </a:schemeClr>
              </a:solidFill>
              <a:ln w="19050">
                <a:solidFill>
                  <a:schemeClr val="lt1"/>
                </a:solidFill>
              </a:ln>
              <a:effectLst/>
            </c:spPr>
          </c:dPt>
          <c:dPt>
            <c:idx val="4"/>
            <c:bubble3D val="0"/>
            <c:spPr>
              <a:solidFill>
                <a:schemeClr val="accent3">
                  <a:lumMod val="60000"/>
                </a:schemeClr>
              </a:solidFill>
              <a:ln w="19050">
                <a:solidFill>
                  <a:schemeClr val="lt1"/>
                </a:solidFill>
              </a:ln>
              <a:effectLst/>
            </c:spPr>
          </c:dPt>
          <c:dPt>
            <c:idx val="5"/>
            <c:bubble3D val="0"/>
            <c:spPr>
              <a:solidFill>
                <a:schemeClr val="accent5">
                  <a:lumMod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multiLvlStrRef>
              <c:f>Hoja4!$A$3:$B$8</c:f>
              <c:multiLvlStrCache>
                <c:ptCount val="6"/>
                <c:lvl>
                  <c:pt idx="1">
                    <c:v>BP 1</c:v>
                  </c:pt>
                  <c:pt idx="3">
                    <c:v>BP 2</c:v>
                  </c:pt>
                  <c:pt idx="4">
                    <c:v>BP 3</c:v>
                  </c:pt>
                  <c:pt idx="5">
                    <c:v>BP 4</c:v>
                  </c:pt>
                </c:lvl>
                <c:lvl>
                  <c:pt idx="1">
                    <c:v>1</c:v>
                  </c:pt>
                  <c:pt idx="3">
                    <c:v>2</c:v>
                  </c:pt>
                  <c:pt idx="4">
                    <c:v>3</c:v>
                  </c:pt>
                  <c:pt idx="5">
                    <c:v>4</c:v>
                  </c:pt>
                </c:lvl>
              </c:multiLvlStrCache>
            </c:multiLvlStrRef>
          </c:cat>
          <c:val>
            <c:numRef>
              <c:f>Hoja4!$G$3:$G$8</c:f>
              <c:numCache>
                <c:formatCode>#,##0.00</c:formatCode>
                <c:ptCount val="6"/>
                <c:pt idx="1">
                  <c:v>998468419.63999999</c:v>
                </c:pt>
                <c:pt idx="3">
                  <c:v>250530883.90000001</c:v>
                </c:pt>
                <c:pt idx="4">
                  <c:v>44062636.039999999</c:v>
                </c:pt>
                <c:pt idx="5">
                  <c:v>24400381.329999998</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Hoja1!$I$1:$I$2</c:f>
              <c:strCache>
                <c:ptCount val="2"/>
                <c:pt idx="0">
                  <c:v>BANCO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Hoja1!$H$3:$H$7</c:f>
              <c:strCache>
                <c:ptCount val="5"/>
                <c:pt idx="1">
                  <c:v> Cartera Bruta Comercial Prioritaria </c:v>
                </c:pt>
                <c:pt idx="2">
                  <c:v> Cartera Bruta Consumo Prioritaria </c:v>
                </c:pt>
                <c:pt idx="3">
                  <c:v> Cartera Bruta Inmobiliaria </c:v>
                </c:pt>
                <c:pt idx="4">
                  <c:v> Cartera Bruta Microempresa </c:v>
                </c:pt>
              </c:strCache>
            </c:strRef>
          </c:cat>
          <c:val>
            <c:numRef>
              <c:f>Hoja1!$I$3:$I$7</c:f>
              <c:numCache>
                <c:formatCode>0%</c:formatCode>
                <c:ptCount val="5"/>
                <c:pt idx="1">
                  <c:v>0.38500000000000001</c:v>
                </c:pt>
                <c:pt idx="2">
                  <c:v>0.35499999999999998</c:v>
                </c:pt>
                <c:pt idx="3">
                  <c:v>0.1275</c:v>
                </c:pt>
                <c:pt idx="4">
                  <c:v>0.1275</c:v>
                </c:pt>
              </c:numCache>
            </c:numRef>
          </c:val>
        </c:ser>
        <c:ser>
          <c:idx val="1"/>
          <c:order val="1"/>
          <c:tx>
            <c:strRef>
              <c:f>Hoja1!$J$1:$J$2</c:f>
              <c:strCache>
                <c:ptCount val="2"/>
                <c:pt idx="0">
                  <c:v>BANCO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Hoja1!$H$3:$H$7</c:f>
              <c:strCache>
                <c:ptCount val="5"/>
                <c:pt idx="1">
                  <c:v> Cartera Bruta Comercial Prioritaria </c:v>
                </c:pt>
                <c:pt idx="2">
                  <c:v> Cartera Bruta Consumo Prioritaria </c:v>
                </c:pt>
                <c:pt idx="3">
                  <c:v> Cartera Bruta Inmobiliaria </c:v>
                </c:pt>
                <c:pt idx="4">
                  <c:v> Cartera Bruta Microempresa </c:v>
                </c:pt>
              </c:strCache>
            </c:strRef>
          </c:cat>
          <c:val>
            <c:numRef>
              <c:f>Hoja1!$J$3:$J$7</c:f>
              <c:numCache>
                <c:formatCode>0%</c:formatCode>
                <c:ptCount val="5"/>
                <c:pt idx="1">
                  <c:v>0</c:v>
                </c:pt>
                <c:pt idx="2">
                  <c:v>0.43249999999999994</c:v>
                </c:pt>
                <c:pt idx="3">
                  <c:v>0</c:v>
                </c:pt>
                <c:pt idx="4">
                  <c:v>0.56000000000000005</c:v>
                </c:pt>
              </c:numCache>
            </c:numRef>
          </c:val>
        </c:ser>
        <c:ser>
          <c:idx val="2"/>
          <c:order val="2"/>
          <c:tx>
            <c:strRef>
              <c:f>Hoja1!$K$1:$K$2</c:f>
              <c:strCache>
                <c:ptCount val="2"/>
                <c:pt idx="0">
                  <c:v>BANCO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Hoja1!$H$3:$H$7</c:f>
              <c:strCache>
                <c:ptCount val="5"/>
                <c:pt idx="1">
                  <c:v> Cartera Bruta Comercial Prioritaria </c:v>
                </c:pt>
                <c:pt idx="2">
                  <c:v> Cartera Bruta Consumo Prioritaria </c:v>
                </c:pt>
                <c:pt idx="3">
                  <c:v> Cartera Bruta Inmobiliaria </c:v>
                </c:pt>
                <c:pt idx="4">
                  <c:v> Cartera Bruta Microempresa </c:v>
                </c:pt>
              </c:strCache>
            </c:strRef>
          </c:cat>
          <c:val>
            <c:numRef>
              <c:f>Hoja1!$K$3:$K$7</c:f>
              <c:numCache>
                <c:formatCode>0%</c:formatCode>
                <c:ptCount val="5"/>
                <c:pt idx="1">
                  <c:v>0.63750000000000007</c:v>
                </c:pt>
                <c:pt idx="2">
                  <c:v>0.01</c:v>
                </c:pt>
                <c:pt idx="3">
                  <c:v>0.05</c:v>
                </c:pt>
                <c:pt idx="4">
                  <c:v>0.27</c:v>
                </c:pt>
              </c:numCache>
            </c:numRef>
          </c:val>
        </c:ser>
        <c:ser>
          <c:idx val="3"/>
          <c:order val="3"/>
          <c:tx>
            <c:strRef>
              <c:f>Hoja1!$L$1:$L$2</c:f>
              <c:strCache>
                <c:ptCount val="2"/>
                <c:pt idx="0">
                  <c:v>BANC0 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Hoja1!$H$3:$H$7</c:f>
              <c:strCache>
                <c:ptCount val="5"/>
                <c:pt idx="1">
                  <c:v> Cartera Bruta Comercial Prioritaria </c:v>
                </c:pt>
                <c:pt idx="2">
                  <c:v> Cartera Bruta Consumo Prioritaria </c:v>
                </c:pt>
                <c:pt idx="3">
                  <c:v> Cartera Bruta Inmobiliaria </c:v>
                </c:pt>
                <c:pt idx="4">
                  <c:v> Cartera Bruta Microempresa </c:v>
                </c:pt>
              </c:strCache>
            </c:strRef>
          </c:cat>
          <c:val>
            <c:numRef>
              <c:f>Hoja1!$L$3:$L$7</c:f>
              <c:numCache>
                <c:formatCode>0%</c:formatCode>
                <c:ptCount val="5"/>
                <c:pt idx="1">
                  <c:v>0</c:v>
                </c:pt>
                <c:pt idx="2">
                  <c:v>0</c:v>
                </c:pt>
                <c:pt idx="3">
                  <c:v>0</c:v>
                </c:pt>
                <c:pt idx="4">
                  <c:v>1</c:v>
                </c:pt>
              </c:numCache>
            </c:numRef>
          </c:val>
        </c:ser>
        <c:dLbls>
          <c:showLegendKey val="0"/>
          <c:showVal val="1"/>
          <c:showCatName val="0"/>
          <c:showSerName val="0"/>
          <c:showPercent val="0"/>
          <c:showBubbleSize val="0"/>
        </c:dLbls>
        <c:gapWidth val="75"/>
        <c:axId val="-433310784"/>
        <c:axId val="-433311872"/>
      </c:barChart>
      <c:catAx>
        <c:axId val="-433310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33311872"/>
        <c:crosses val="autoZero"/>
        <c:auto val="1"/>
        <c:lblAlgn val="ctr"/>
        <c:lblOffset val="100"/>
        <c:noMultiLvlLbl val="0"/>
      </c:catAx>
      <c:valAx>
        <c:axId val="-43331187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333107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Hoja4!$B$13</c:f>
              <c:strCache>
                <c:ptCount val="1"/>
                <c:pt idx="0">
                  <c:v>Banco privado-Cartera por vencer</c:v>
                </c:pt>
              </c:strCache>
            </c:strRef>
          </c:tx>
          <c:spPr>
            <a:solidFill>
              <a:schemeClr val="accent6"/>
            </a:solidFill>
            <a:ln>
              <a:noFill/>
            </a:ln>
            <a:effectLst/>
          </c:spPr>
          <c:invertIfNegative val="0"/>
          <c:cat>
            <c:numRef>
              <c:f>Hoja4!$A$14:$A$17</c:f>
              <c:numCache>
                <c:formatCode>General</c:formatCode>
                <c:ptCount val="4"/>
                <c:pt idx="0">
                  <c:v>2012</c:v>
                </c:pt>
                <c:pt idx="1">
                  <c:v>2013</c:v>
                </c:pt>
                <c:pt idx="2">
                  <c:v>2014</c:v>
                </c:pt>
                <c:pt idx="3">
                  <c:v>2015</c:v>
                </c:pt>
              </c:numCache>
            </c:numRef>
          </c:cat>
          <c:val>
            <c:numRef>
              <c:f>Hoja4!$B$14:$B$17</c:f>
              <c:numCache>
                <c:formatCode>General</c:formatCode>
                <c:ptCount val="4"/>
                <c:pt idx="0">
                  <c:v>723476408</c:v>
                </c:pt>
                <c:pt idx="1">
                  <c:v>728949368</c:v>
                </c:pt>
                <c:pt idx="2">
                  <c:v>244643303</c:v>
                </c:pt>
                <c:pt idx="3">
                  <c:v>286210481</c:v>
                </c:pt>
              </c:numCache>
            </c:numRef>
          </c:val>
        </c:ser>
        <c:dLbls>
          <c:showLegendKey val="0"/>
          <c:showVal val="0"/>
          <c:showCatName val="0"/>
          <c:showSerName val="0"/>
          <c:showPercent val="0"/>
          <c:showBubbleSize val="0"/>
        </c:dLbls>
        <c:gapWidth val="219"/>
        <c:overlap val="-27"/>
        <c:axId val="-584231280"/>
        <c:axId val="-584228016"/>
      </c:barChart>
      <c:lineChart>
        <c:grouping val="standard"/>
        <c:varyColors val="0"/>
        <c:ser>
          <c:idx val="1"/>
          <c:order val="1"/>
          <c:tx>
            <c:strRef>
              <c:f>Hoja4!$C$13</c:f>
              <c:strCache>
                <c:ptCount val="1"/>
                <c:pt idx="0">
                  <c:v>Microcrédito </c:v>
                </c:pt>
              </c:strCache>
            </c:strRef>
          </c:tx>
          <c:spPr>
            <a:ln w="28575" cap="rnd">
              <a:solidFill>
                <a:schemeClr val="accent5"/>
              </a:solidFill>
              <a:round/>
            </a:ln>
            <a:effectLst/>
          </c:spPr>
          <c:marker>
            <c:symbol val="none"/>
          </c:marker>
          <c:cat>
            <c:numRef>
              <c:f>Hoja4!$A$14:$A$17</c:f>
              <c:numCache>
                <c:formatCode>General</c:formatCode>
                <c:ptCount val="4"/>
                <c:pt idx="0">
                  <c:v>2012</c:v>
                </c:pt>
                <c:pt idx="1">
                  <c:v>2013</c:v>
                </c:pt>
                <c:pt idx="2">
                  <c:v>2014</c:v>
                </c:pt>
                <c:pt idx="3">
                  <c:v>2015</c:v>
                </c:pt>
              </c:numCache>
            </c:numRef>
          </c:cat>
          <c:val>
            <c:numRef>
              <c:f>Hoja4!$C$14:$C$17</c:f>
              <c:numCache>
                <c:formatCode>0.00%</c:formatCode>
                <c:ptCount val="4"/>
                <c:pt idx="0">
                  <c:v>0.25490000000000002</c:v>
                </c:pt>
                <c:pt idx="1">
                  <c:v>0.25490000000000002</c:v>
                </c:pt>
                <c:pt idx="2">
                  <c:v>0.2535</c:v>
                </c:pt>
                <c:pt idx="3">
                  <c:v>0.26729999999999998</c:v>
                </c:pt>
              </c:numCache>
            </c:numRef>
          </c:val>
          <c:smooth val="0"/>
        </c:ser>
        <c:dLbls>
          <c:showLegendKey val="0"/>
          <c:showVal val="0"/>
          <c:showCatName val="0"/>
          <c:showSerName val="0"/>
          <c:showPercent val="0"/>
          <c:showBubbleSize val="0"/>
        </c:dLbls>
        <c:marker val="1"/>
        <c:smooth val="0"/>
        <c:axId val="-366806880"/>
        <c:axId val="-366805792"/>
      </c:lineChart>
      <c:catAx>
        <c:axId val="-584231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84228016"/>
        <c:crosses val="autoZero"/>
        <c:auto val="1"/>
        <c:lblAlgn val="ctr"/>
        <c:lblOffset val="100"/>
        <c:noMultiLvlLbl val="0"/>
      </c:catAx>
      <c:valAx>
        <c:axId val="-584228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84231280"/>
        <c:crosses val="autoZero"/>
        <c:crossBetween val="between"/>
      </c:valAx>
      <c:valAx>
        <c:axId val="-366805792"/>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66806880"/>
        <c:crosses val="max"/>
        <c:crossBetween val="between"/>
      </c:valAx>
      <c:catAx>
        <c:axId val="-366806880"/>
        <c:scaling>
          <c:orientation val="minMax"/>
        </c:scaling>
        <c:delete val="1"/>
        <c:axPos val="b"/>
        <c:numFmt formatCode="General" sourceLinked="1"/>
        <c:majorTickMark val="none"/>
        <c:minorTickMark val="none"/>
        <c:tickLblPos val="nextTo"/>
        <c:crossAx val="-366805792"/>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b="0" dirty="0" smtClean="0"/>
              <a:t>COEFICIENTE</a:t>
            </a:r>
            <a:r>
              <a:rPr lang="es-EC" b="0" baseline="0" dirty="0" smtClean="0"/>
              <a:t> DE CORRELACIÓN</a:t>
            </a:r>
            <a:endParaRPr lang="es-EC" b="0" dirty="0"/>
          </a:p>
        </c:rich>
      </c:tx>
      <c:layout/>
      <c:overlay val="0"/>
    </c:title>
    <c:autoTitleDeleted val="0"/>
    <c:plotArea>
      <c:layout/>
      <c:scatterChart>
        <c:scatterStyle val="lineMarker"/>
        <c:varyColors val="0"/>
        <c:ser>
          <c:idx val="0"/>
          <c:order val="0"/>
          <c:tx>
            <c:strRef>
              <c:f>Hoja1!$C$1</c:f>
              <c:strCache>
                <c:ptCount val="1"/>
                <c:pt idx="0">
                  <c:v>MONTO TOTAL E F</c:v>
                </c:pt>
              </c:strCache>
            </c:strRef>
          </c:tx>
          <c:spPr>
            <a:ln w="28575"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0.36356086122223041"/>
                  <c:y val="-0.13055831081535579"/>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trendlineLbl>
          </c:trendline>
          <c:xVal>
            <c:numRef>
              <c:f>Hoja1!$B$2:$B$5</c:f>
              <c:numCache>
                <c:formatCode>0.00%</c:formatCode>
                <c:ptCount val="4"/>
                <c:pt idx="0">
                  <c:v>0.25490000000000002</c:v>
                </c:pt>
                <c:pt idx="1">
                  <c:v>0.25490000000000002</c:v>
                </c:pt>
                <c:pt idx="2">
                  <c:v>0.2535</c:v>
                </c:pt>
                <c:pt idx="3">
                  <c:v>0.26729999999999998</c:v>
                </c:pt>
              </c:numCache>
            </c:numRef>
          </c:xVal>
          <c:yVal>
            <c:numRef>
              <c:f>Hoja1!$C$2:$C$5</c:f>
              <c:numCache>
                <c:formatCode>_(* #,##0.00_);_(* \(#,##0.00\);_(* "-"??_);_(@_)</c:formatCode>
                <c:ptCount val="4"/>
                <c:pt idx="0">
                  <c:v>909645011.98000002</c:v>
                </c:pt>
                <c:pt idx="1">
                  <c:v>877352780.40999997</c:v>
                </c:pt>
                <c:pt idx="2">
                  <c:v>564912133.32000005</c:v>
                </c:pt>
                <c:pt idx="3">
                  <c:v>552328280.70000005</c:v>
                </c:pt>
              </c:numCache>
            </c:numRef>
          </c:yVal>
          <c:smooth val="0"/>
        </c:ser>
        <c:dLbls>
          <c:showLegendKey val="0"/>
          <c:showVal val="0"/>
          <c:showCatName val="0"/>
          <c:showSerName val="0"/>
          <c:showPercent val="0"/>
          <c:showBubbleSize val="0"/>
        </c:dLbls>
        <c:axId val="-366811232"/>
        <c:axId val="-366817760"/>
      </c:scatterChart>
      <c:valAx>
        <c:axId val="-36681123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TASA ACTIVA REFERENCIAL PROMEDIO MICROCREDITOS</a:t>
                </a:r>
              </a:p>
            </c:rich>
          </c:tx>
          <c:layout/>
          <c:overlay val="0"/>
          <c:spPr>
            <a:noFill/>
            <a:ln>
              <a:noFill/>
            </a:ln>
            <a:effectLst/>
          </c:spPr>
        </c:title>
        <c:numFmt formatCode="0.0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66817760"/>
        <c:crosses val="autoZero"/>
        <c:crossBetween val="midCat"/>
      </c:valAx>
      <c:valAx>
        <c:axId val="-36681776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MONTO COLOCADO IF</a:t>
                </a:r>
              </a:p>
            </c:rich>
          </c:tx>
          <c:layout/>
          <c:overlay val="0"/>
          <c:spPr>
            <a:noFill/>
            <a:ln>
              <a:noFill/>
            </a:ln>
            <a:effectLst/>
          </c:spPr>
        </c:title>
        <c:numFmt formatCode="_(* #,##0.00_);_(* \(#,##0.00\);_(* &quot;-&quot;??_);_(@_)"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66811232"/>
        <c:crosses val="autoZero"/>
        <c:crossBetween val="midCat"/>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COEFICIENTE</a:t>
            </a:r>
            <a:r>
              <a:rPr lang="es-EC" baseline="0"/>
              <a:t> DE CORRELACIÓN</a:t>
            </a:r>
            <a:endParaRPr lang="es-EC"/>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scatterChart>
        <c:scatterStyle val="lineMarker"/>
        <c:varyColors val="0"/>
        <c:ser>
          <c:idx val="0"/>
          <c:order val="0"/>
          <c:tx>
            <c:strRef>
              <c:f>Hoja2!$C$10</c:f>
              <c:strCache>
                <c:ptCount val="1"/>
                <c:pt idx="0">
                  <c:v>COLOCACIONES</c:v>
                </c:pt>
              </c:strCache>
            </c:strRef>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0.38572230580358596"/>
                  <c:y val="7.8703703703703706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trendlineLbl>
          </c:trendline>
          <c:xVal>
            <c:numRef>
              <c:f>Hoja2!$B$11:$B$13</c:f>
              <c:numCache>
                <c:formatCode>0.00%</c:formatCode>
                <c:ptCount val="3"/>
                <c:pt idx="0">
                  <c:v>0.34270082738329771</c:v>
                </c:pt>
                <c:pt idx="1">
                  <c:v>0.53860783526974776</c:v>
                </c:pt>
                <c:pt idx="2">
                  <c:v>0.33434474639132356</c:v>
                </c:pt>
              </c:numCache>
            </c:numRef>
          </c:xVal>
          <c:yVal>
            <c:numRef>
              <c:f>Hoja2!$C$11:$C$13</c:f>
              <c:numCache>
                <c:formatCode>General</c:formatCode>
                <c:ptCount val="3"/>
                <c:pt idx="0">
                  <c:v>8160535.4400000004</c:v>
                </c:pt>
                <c:pt idx="1">
                  <c:v>56899165.399999999</c:v>
                </c:pt>
                <c:pt idx="2">
                  <c:v>7852830.5700000003</c:v>
                </c:pt>
              </c:numCache>
            </c:numRef>
          </c:yVal>
          <c:smooth val="0"/>
        </c:ser>
        <c:dLbls>
          <c:showLegendKey val="0"/>
          <c:showVal val="0"/>
          <c:showCatName val="0"/>
          <c:showSerName val="0"/>
          <c:showPercent val="0"/>
          <c:showBubbleSize val="0"/>
        </c:dLbls>
        <c:axId val="-366805248"/>
        <c:axId val="-366813952"/>
      </c:scatterChart>
      <c:valAx>
        <c:axId val="-36680524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MICROEMPRESAS SECTORES 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0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66813952"/>
        <c:crosses val="autoZero"/>
        <c:crossBetween val="midCat"/>
      </c:valAx>
      <c:valAx>
        <c:axId val="-36681395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COLOCACIONES SECTORES E.</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66805248"/>
        <c:crosses val="autoZero"/>
        <c:crossBetween val="midCat"/>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en-US"/>
              <a:t>COEFICIENTE</a:t>
            </a:r>
            <a:r>
              <a:rPr lang="en-US" baseline="0"/>
              <a:t> DE CORRELACIÓN</a:t>
            </a:r>
            <a:endParaRPr lang="en-US"/>
          </a:p>
        </c:rich>
      </c:tx>
      <c:layout/>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es-EC"/>
        </a:p>
      </c:txPr>
    </c:title>
    <c:autoTitleDeleted val="0"/>
    <c:plotArea>
      <c:layout/>
      <c:scatterChart>
        <c:scatterStyle val="lineMarker"/>
        <c:varyColors val="0"/>
        <c:ser>
          <c:idx val="0"/>
          <c:order val="0"/>
          <c:tx>
            <c:strRef>
              <c:f>Hoja3!$C$1</c:f>
              <c:strCache>
                <c:ptCount val="1"/>
                <c:pt idx="0">
                  <c:v>COLOCACION %</c:v>
                </c:pt>
              </c:strCache>
            </c:strRef>
          </c:tx>
          <c:spPr>
            <a:ln w="25400" cap="rnd">
              <a:noFill/>
              <a:round/>
            </a:ln>
            <a:effectLst/>
          </c:spPr>
          <c:marker>
            <c:symbol val="circle"/>
            <c:size val="6"/>
            <c:spPr>
              <a:solidFill>
                <a:schemeClr val="lt1"/>
              </a:solidFill>
              <a:ln w="38100">
                <a:solidFill>
                  <a:schemeClr val="accent1">
                    <a:alpha val="60000"/>
                  </a:schemeClr>
                </a:solidFill>
              </a:ln>
              <a:effectLst/>
            </c:spPr>
          </c:marker>
          <c:trendline>
            <c:spPr>
              <a:ln w="15875" cap="rnd">
                <a:solidFill>
                  <a:schemeClr val="accent1"/>
                </a:solidFill>
              </a:ln>
              <a:effectLst/>
            </c:spPr>
            <c:trendlineType val="linear"/>
            <c:dispRSqr val="1"/>
            <c:dispEq val="1"/>
            <c:trendlineLbl>
              <c:layout>
                <c:manualLayout>
                  <c:x val="0.11627364073252883"/>
                  <c:y val="0.36041167027404886"/>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trendlineLbl>
          </c:trendline>
          <c:xVal>
            <c:numRef>
              <c:f>Hoja3!$B$2:$B$5</c:f>
              <c:numCache>
                <c:formatCode>0.00%</c:formatCode>
                <c:ptCount val="4"/>
                <c:pt idx="0">
                  <c:v>0.66300000000000003</c:v>
                </c:pt>
                <c:pt idx="1">
                  <c:v>0.625</c:v>
                </c:pt>
                <c:pt idx="2">
                  <c:v>0.69599999999999995</c:v>
                </c:pt>
                <c:pt idx="3">
                  <c:v>0.71</c:v>
                </c:pt>
              </c:numCache>
            </c:numRef>
          </c:xVal>
          <c:yVal>
            <c:numRef>
              <c:f>Hoja3!$C$2:$C$5</c:f>
              <c:numCache>
                <c:formatCode>General</c:formatCode>
                <c:ptCount val="4"/>
                <c:pt idx="0">
                  <c:v>723476408</c:v>
                </c:pt>
                <c:pt idx="1">
                  <c:v>728949368</c:v>
                </c:pt>
                <c:pt idx="2">
                  <c:v>244643303</c:v>
                </c:pt>
                <c:pt idx="3">
                  <c:v>286210481</c:v>
                </c:pt>
              </c:numCache>
            </c:numRef>
          </c:yVal>
          <c:smooth val="0"/>
        </c:ser>
        <c:dLbls>
          <c:showLegendKey val="0"/>
          <c:showVal val="0"/>
          <c:showCatName val="0"/>
          <c:showSerName val="0"/>
          <c:showPercent val="0"/>
          <c:showBubbleSize val="0"/>
        </c:dLbls>
        <c:axId val="-366807968"/>
        <c:axId val="-366819936"/>
      </c:scatterChart>
      <c:valAx>
        <c:axId val="-36680796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s-EC"/>
                  <a:t>EMPLEO ADECUADO</a:t>
                </a:r>
              </a:p>
            </c:rich>
          </c:tx>
          <c:layout/>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s-EC"/>
            </a:p>
          </c:txPr>
        </c:title>
        <c:numFmt formatCode="0.00%" sourceLinked="1"/>
        <c:majorTickMark val="none"/>
        <c:minorTickMark val="none"/>
        <c:tickLblPos val="nextTo"/>
        <c:spPr>
          <a:noFill/>
          <a:ln>
            <a:solidFill>
              <a:schemeClr val="tx1">
                <a:lumMod val="25000"/>
                <a:lumOff val="75000"/>
              </a:schemeClr>
            </a:solid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s-EC"/>
          </a:p>
        </c:txPr>
        <c:crossAx val="-366819936"/>
        <c:crosses val="autoZero"/>
        <c:crossBetween val="midCat"/>
      </c:valAx>
      <c:valAx>
        <c:axId val="-366819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s-EC"/>
                  <a:t>COLOCACION IF</a:t>
                </a:r>
              </a:p>
            </c:rich>
          </c:tx>
          <c:layout/>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solidFill>
              <a:schemeClr val="tx1">
                <a:lumMod val="25000"/>
                <a:lumOff val="75000"/>
              </a:schemeClr>
            </a:solid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s-EC"/>
          </a:p>
        </c:txPr>
        <c:crossAx val="-366807968"/>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'[Tabulados_DIEE_2014 (2).xlsx]1.5'!$C$5</c:f>
              <c:strCache>
                <c:ptCount val="1"/>
                <c:pt idx="0">
                  <c:v>MICRO EMPRESA</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10800000" scaled="1"/>
              <a:tileRect/>
            </a:gradFill>
            <a:ln>
              <a:noFill/>
            </a:ln>
            <a:effectLst/>
          </c:spPr>
          <c:invertIfNegative val="0"/>
          <c:dLbls>
            <c:spPr>
              <a:noFill/>
              <a:ln>
                <a:noFill/>
              </a:ln>
              <a:effectLst/>
            </c:spPr>
            <c:txPr>
              <a:bodyPr rot="0" vert="horz"/>
              <a:lstStyle/>
              <a:p>
                <a:pPr>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'[Tabulados_DIEE_2014 (2).xlsx]1.5'!$A$6:$B$11</c:f>
              <c:strCache>
                <c:ptCount val="6"/>
                <c:pt idx="0">
                  <c:v>INDUSTRIAS MANUFACTURERAS.</c:v>
                </c:pt>
                <c:pt idx="1">
                  <c:v>COMERCIO AL POR MAYOR Y AL POR MENOR; REPARACIÓN DE VEHÍCULOS AUTOMOTORES Y MOTOCICLETAS.</c:v>
                </c:pt>
                <c:pt idx="2">
                  <c:v>ACTIVIDADES DE ALOJAMIENTO Y DE SERVICIO DE COMIDAS.</c:v>
                </c:pt>
                <c:pt idx="3">
                  <c:v>ACTIVIDADES DE SERVICIOS ADMINISTRATIVOS Y DE APOYO.</c:v>
                </c:pt>
                <c:pt idx="4">
                  <c:v>ARTES, ENTRETENIMIENTO Y RECREACIÓN.</c:v>
                </c:pt>
                <c:pt idx="5">
                  <c:v>OTRAS ACTIVIDADES DE SERVICIOS.</c:v>
                </c:pt>
              </c:strCache>
              <c:extLst/>
            </c:strRef>
          </c:cat>
          <c:val>
            <c:numRef>
              <c:f>'[Tabulados_DIEE_2014 (2).xlsx]1.5'!$C$6:$C$11</c:f>
              <c:numCache>
                <c:formatCode>0.0%</c:formatCode>
                <c:ptCount val="6"/>
                <c:pt idx="0">
                  <c:v>7.9500327970565457E-2</c:v>
                </c:pt>
                <c:pt idx="1">
                  <c:v>0.36103446780038889</c:v>
                </c:pt>
                <c:pt idx="2">
                  <c:v>7.988679428818557E-2</c:v>
                </c:pt>
                <c:pt idx="3">
                  <c:v>2.8201525095992185E-2</c:v>
                </c:pt>
                <c:pt idx="4">
                  <c:v>6.9577082284462861E-3</c:v>
                </c:pt>
                <c:pt idx="5">
                  <c:v>7.1279374397789516E-2</c:v>
                </c:pt>
              </c:numCache>
            </c:numRef>
          </c:val>
        </c:ser>
        <c:dLbls>
          <c:dLblPos val="inEnd"/>
          <c:showLegendKey val="0"/>
          <c:showVal val="1"/>
          <c:showCatName val="0"/>
          <c:showSerName val="0"/>
          <c:showPercent val="0"/>
          <c:showBubbleSize val="0"/>
        </c:dLbls>
        <c:gapWidth val="326"/>
        <c:overlap val="-58"/>
        <c:axId val="-584222576"/>
        <c:axId val="-584222032"/>
      </c:barChart>
      <c:catAx>
        <c:axId val="-584222576"/>
        <c:scaling>
          <c:orientation val="minMax"/>
        </c:scaling>
        <c:delete val="0"/>
        <c:axPos val="l"/>
        <c:numFmt formatCode="General" sourceLinked="1"/>
        <c:majorTickMark val="none"/>
        <c:minorTickMark val="none"/>
        <c:tickLblPos val="nextTo"/>
        <c:spPr>
          <a:noFill/>
          <a:ln w="19050" cap="flat" cmpd="sng" algn="ctr">
            <a:solidFill>
              <a:schemeClr val="tx1">
                <a:lumMod val="15000"/>
                <a:lumOff val="85000"/>
              </a:schemeClr>
            </a:solidFill>
            <a:round/>
            <a:headEnd type="none" w="sm" len="sm"/>
            <a:tailEnd type="none" w="sm" len="sm"/>
          </a:ln>
          <a:effectLst/>
        </c:spPr>
        <c:txPr>
          <a:bodyPr rot="-60000000" vert="horz"/>
          <a:lstStyle/>
          <a:p>
            <a:pPr>
              <a:defRPr/>
            </a:pPr>
            <a:endParaRPr lang="es-EC"/>
          </a:p>
        </c:txPr>
        <c:crossAx val="-584222032"/>
        <c:crosses val="autoZero"/>
        <c:auto val="1"/>
        <c:lblAlgn val="ctr"/>
        <c:lblOffset val="100"/>
        <c:noMultiLvlLbl val="0"/>
      </c:catAx>
      <c:valAx>
        <c:axId val="-584222032"/>
        <c:scaling>
          <c:orientation val="minMax"/>
        </c:scaling>
        <c:delete val="0"/>
        <c:axPos val="b"/>
        <c:majorGridlines>
          <c:spPr>
            <a:ln w="9525" cap="flat" cmpd="sng" algn="ctr">
              <a:gradFill>
                <a:gsLst>
                  <a:gs pos="99000">
                    <a:schemeClr val="tx1">
                      <a:lumMod val="25000"/>
                      <a:lumOff val="75000"/>
                    </a:schemeClr>
                  </a:gs>
                  <a:gs pos="0">
                    <a:schemeClr val="tx1">
                      <a:lumMod val="15000"/>
                      <a:lumOff val="85000"/>
                    </a:schemeClr>
                  </a:gs>
                </a:gsLst>
                <a:lin ang="5400000" scaled="0"/>
              </a:gradFill>
              <a:round/>
            </a:ln>
            <a:effectLst/>
          </c:spPr>
        </c:majorGridlines>
        <c:numFmt formatCode="0.0%" sourceLinked="1"/>
        <c:majorTickMark val="none"/>
        <c:minorTickMark val="none"/>
        <c:tickLblPos val="nextTo"/>
        <c:spPr>
          <a:noFill/>
          <a:ln>
            <a:noFill/>
          </a:ln>
          <a:effectLst/>
        </c:spPr>
        <c:txPr>
          <a:bodyPr rot="-60000000" vert="horz"/>
          <a:lstStyle/>
          <a:p>
            <a:pPr>
              <a:defRPr/>
            </a:pPr>
            <a:endParaRPr lang="es-EC"/>
          </a:p>
        </c:txPr>
        <c:crossAx val="-58422257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800"/>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poblacion!$B$1</c:f>
              <c:strCache>
                <c:ptCount val="1"/>
                <c:pt idx="0">
                  <c:v>2010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poblacion!$A$2:$A$4</c:f>
              <c:strCache>
                <c:ptCount val="3"/>
                <c:pt idx="0">
                  <c:v>HOMBRES</c:v>
                </c:pt>
                <c:pt idx="1">
                  <c:v>MUJERES</c:v>
                </c:pt>
                <c:pt idx="2">
                  <c:v>TOTAL</c:v>
                </c:pt>
              </c:strCache>
            </c:strRef>
          </c:cat>
          <c:val>
            <c:numRef>
              <c:f>poblacion!$B$2:$B$4</c:f>
              <c:numCache>
                <c:formatCode>#,##0</c:formatCode>
                <c:ptCount val="3"/>
                <c:pt idx="0">
                  <c:v>1088811</c:v>
                </c:pt>
                <c:pt idx="1">
                  <c:v>1150380</c:v>
                </c:pt>
                <c:pt idx="2">
                  <c:v>2239191</c:v>
                </c:pt>
              </c:numCache>
            </c:numRef>
          </c:val>
        </c:ser>
        <c:ser>
          <c:idx val="1"/>
          <c:order val="1"/>
          <c:tx>
            <c:strRef>
              <c:f>poblacion!$C$1</c:f>
              <c:strCache>
                <c:ptCount val="1"/>
                <c:pt idx="0">
                  <c:v>Proyección 2015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poblacion!$A$2:$A$4</c:f>
              <c:strCache>
                <c:ptCount val="3"/>
                <c:pt idx="0">
                  <c:v>HOMBRES</c:v>
                </c:pt>
                <c:pt idx="1">
                  <c:v>MUJERES</c:v>
                </c:pt>
                <c:pt idx="2">
                  <c:v>TOTAL</c:v>
                </c:pt>
              </c:strCache>
            </c:strRef>
          </c:cat>
          <c:val>
            <c:numRef>
              <c:f>poblacion!$C$2:$C$4</c:f>
              <c:numCache>
                <c:formatCode>#,##0</c:formatCode>
                <c:ptCount val="3"/>
                <c:pt idx="0">
                  <c:v>1433431</c:v>
                </c:pt>
                <c:pt idx="1">
                  <c:v>1514196</c:v>
                </c:pt>
                <c:pt idx="2">
                  <c:v>2947627</c:v>
                </c:pt>
              </c:numCache>
            </c:numRef>
          </c:val>
        </c:ser>
        <c:dLbls>
          <c:showLegendKey val="0"/>
          <c:showVal val="1"/>
          <c:showCatName val="0"/>
          <c:showSerName val="0"/>
          <c:showPercent val="0"/>
          <c:showBubbleSize val="0"/>
        </c:dLbls>
        <c:gapWidth val="75"/>
        <c:axId val="-433310240"/>
        <c:axId val="-433311328"/>
      </c:barChart>
      <c:catAx>
        <c:axId val="-433310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33311328"/>
        <c:crosses val="autoZero"/>
        <c:auto val="1"/>
        <c:lblAlgn val="ctr"/>
        <c:lblOffset val="100"/>
        <c:noMultiLvlLbl val="0"/>
      </c:catAx>
      <c:valAx>
        <c:axId val="-43331132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333102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EC"/>
              <a:t>EDAD </a:t>
            </a:r>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EC"/>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Hoja1!$A$1:$A$21</c:f>
              <c:strCache>
                <c:ptCount val="21"/>
                <c:pt idx="0">
                  <c:v>Rango de edad </c:v>
                </c:pt>
                <c:pt idx="1">
                  <c:v>95 y mas años</c:v>
                </c:pt>
                <c:pt idx="2">
                  <c:v>90 a 94años</c:v>
                </c:pt>
                <c:pt idx="3">
                  <c:v>85 a 89 años</c:v>
                </c:pt>
                <c:pt idx="4">
                  <c:v>80 a 84 años</c:v>
                </c:pt>
                <c:pt idx="5">
                  <c:v>75 a 79 años</c:v>
                </c:pt>
                <c:pt idx="6">
                  <c:v>70 a 74 años</c:v>
                </c:pt>
                <c:pt idx="7">
                  <c:v>65 a 69 años</c:v>
                </c:pt>
                <c:pt idx="8">
                  <c:v>60 a 64 años</c:v>
                </c:pt>
                <c:pt idx="9">
                  <c:v>55 a 59 años</c:v>
                </c:pt>
                <c:pt idx="10">
                  <c:v>50 a 54 años </c:v>
                </c:pt>
                <c:pt idx="11">
                  <c:v>45 a 49 años</c:v>
                </c:pt>
                <c:pt idx="12">
                  <c:v>40 a 44 años</c:v>
                </c:pt>
                <c:pt idx="13">
                  <c:v>35 a 39 años</c:v>
                </c:pt>
                <c:pt idx="14">
                  <c:v>30 a 34 años </c:v>
                </c:pt>
                <c:pt idx="15">
                  <c:v>25 a 29 años</c:v>
                </c:pt>
                <c:pt idx="16">
                  <c:v>20 a 24 años </c:v>
                </c:pt>
                <c:pt idx="17">
                  <c:v>15 a 19 años </c:v>
                </c:pt>
                <c:pt idx="18">
                  <c:v>10 a 14 años </c:v>
                </c:pt>
                <c:pt idx="19">
                  <c:v>5 a 9 años</c:v>
                </c:pt>
                <c:pt idx="20">
                  <c:v>0 a 4 años</c:v>
                </c:pt>
              </c:strCache>
            </c:strRef>
          </c:cat>
          <c:val>
            <c:numRef>
              <c:f>Hoja1!$B$1:$B$21</c:f>
              <c:numCache>
                <c:formatCode>#,##0</c:formatCode>
                <c:ptCount val="21"/>
                <c:pt idx="0" formatCode="General">
                  <c:v>2010</c:v>
                </c:pt>
                <c:pt idx="1">
                  <c:v>1619</c:v>
                </c:pt>
                <c:pt idx="2">
                  <c:v>4639</c:v>
                </c:pt>
                <c:pt idx="3">
                  <c:v>10760</c:v>
                </c:pt>
                <c:pt idx="4">
                  <c:v>20187</c:v>
                </c:pt>
                <c:pt idx="5">
                  <c:v>27990</c:v>
                </c:pt>
                <c:pt idx="6">
                  <c:v>40040</c:v>
                </c:pt>
                <c:pt idx="7">
                  <c:v>57014</c:v>
                </c:pt>
                <c:pt idx="8">
                  <c:v>72702</c:v>
                </c:pt>
                <c:pt idx="9">
                  <c:v>94397</c:v>
                </c:pt>
                <c:pt idx="10" formatCode="General">
                  <c:v>0</c:v>
                </c:pt>
                <c:pt idx="11">
                  <c:v>142926</c:v>
                </c:pt>
                <c:pt idx="12">
                  <c:v>154206</c:v>
                </c:pt>
                <c:pt idx="13">
                  <c:v>180504</c:v>
                </c:pt>
                <c:pt idx="14">
                  <c:v>208179</c:v>
                </c:pt>
                <c:pt idx="15">
                  <c:v>238668</c:v>
                </c:pt>
                <c:pt idx="16">
                  <c:v>246050</c:v>
                </c:pt>
                <c:pt idx="17">
                  <c:v>238705</c:v>
                </c:pt>
                <c:pt idx="18">
                  <c:v>241334</c:v>
                </c:pt>
                <c:pt idx="19" formatCode="0%">
                  <c:v>2448.44</c:v>
                </c:pt>
                <c:pt idx="20" formatCode="0%">
                  <c:v>2368.9299999999998</c:v>
                </c:pt>
              </c:numCache>
            </c:numRef>
          </c:val>
        </c:ser>
        <c:dLbls>
          <c:showLegendKey val="0"/>
          <c:showVal val="0"/>
          <c:showCatName val="0"/>
          <c:showSerName val="0"/>
          <c:showPercent val="0"/>
          <c:showBubbleSize val="0"/>
        </c:dLbls>
        <c:gapWidth val="219"/>
        <c:overlap val="-27"/>
        <c:axId val="-433316768"/>
        <c:axId val="-433313504"/>
      </c:barChart>
      <c:lineChart>
        <c:grouping val="standard"/>
        <c:varyColors val="0"/>
        <c:ser>
          <c:idx val="1"/>
          <c:order val="1"/>
          <c:spPr>
            <a:ln w="31750" cap="rnd">
              <a:solidFill>
                <a:schemeClr val="accent2"/>
              </a:solidFill>
              <a:round/>
            </a:ln>
            <a:effectLst/>
          </c:spPr>
          <c:marker>
            <c:symbol val="none"/>
          </c:marker>
          <c:cat>
            <c:strRef>
              <c:f>Hoja1!$A$1:$A$21</c:f>
              <c:strCache>
                <c:ptCount val="21"/>
                <c:pt idx="0">
                  <c:v>Rango de edad </c:v>
                </c:pt>
                <c:pt idx="1">
                  <c:v>95 y mas años</c:v>
                </c:pt>
                <c:pt idx="2">
                  <c:v>90 a 94años</c:v>
                </c:pt>
                <c:pt idx="3">
                  <c:v>85 a 89 años</c:v>
                </c:pt>
                <c:pt idx="4">
                  <c:v>80 a 84 años</c:v>
                </c:pt>
                <c:pt idx="5">
                  <c:v>75 a 79 años</c:v>
                </c:pt>
                <c:pt idx="6">
                  <c:v>70 a 74 años</c:v>
                </c:pt>
                <c:pt idx="7">
                  <c:v>65 a 69 años</c:v>
                </c:pt>
                <c:pt idx="8">
                  <c:v>60 a 64 años</c:v>
                </c:pt>
                <c:pt idx="9">
                  <c:v>55 a 59 años</c:v>
                </c:pt>
                <c:pt idx="10">
                  <c:v>50 a 54 años </c:v>
                </c:pt>
                <c:pt idx="11">
                  <c:v>45 a 49 años</c:v>
                </c:pt>
                <c:pt idx="12">
                  <c:v>40 a 44 años</c:v>
                </c:pt>
                <c:pt idx="13">
                  <c:v>35 a 39 años</c:v>
                </c:pt>
                <c:pt idx="14">
                  <c:v>30 a 34 años </c:v>
                </c:pt>
                <c:pt idx="15">
                  <c:v>25 a 29 años</c:v>
                </c:pt>
                <c:pt idx="16">
                  <c:v>20 a 24 años </c:v>
                </c:pt>
                <c:pt idx="17">
                  <c:v>15 a 19 años </c:v>
                </c:pt>
                <c:pt idx="18">
                  <c:v>10 a 14 años </c:v>
                </c:pt>
                <c:pt idx="19">
                  <c:v>5 a 9 años</c:v>
                </c:pt>
                <c:pt idx="20">
                  <c:v>0 a 4 años</c:v>
                </c:pt>
              </c:strCache>
            </c:strRef>
          </c:cat>
          <c:val>
            <c:numRef>
              <c:f>Hoja1!$C$1:$C$21</c:f>
              <c:numCache>
                <c:formatCode>0.00%</c:formatCode>
                <c:ptCount val="21"/>
                <c:pt idx="0" formatCode="General">
                  <c:v>0</c:v>
                </c:pt>
                <c:pt idx="1">
                  <c:v>1E-3</c:v>
                </c:pt>
                <c:pt idx="2">
                  <c:v>2E-3</c:v>
                </c:pt>
                <c:pt idx="3">
                  <c:v>4.0000000000000001E-3</c:v>
                </c:pt>
                <c:pt idx="4">
                  <c:v>8.0000000000000002E-3</c:v>
                </c:pt>
                <c:pt idx="5">
                  <c:v>1.0999999999999999E-2</c:v>
                </c:pt>
                <c:pt idx="6">
                  <c:v>1.6E-2</c:v>
                </c:pt>
                <c:pt idx="7">
                  <c:v>2.1999999999999999E-2</c:v>
                </c:pt>
                <c:pt idx="8">
                  <c:v>2.8000000000000001E-2</c:v>
                </c:pt>
                <c:pt idx="9">
                  <c:v>3.6999999999999998E-2</c:v>
                </c:pt>
                <c:pt idx="10">
                  <c:v>4.3999999999999997E-2</c:v>
                </c:pt>
                <c:pt idx="11">
                  <c:v>5.5E-2</c:v>
                </c:pt>
                <c:pt idx="12">
                  <c:v>0.06</c:v>
                </c:pt>
                <c:pt idx="13">
                  <c:v>7.0000000000000007E-2</c:v>
                </c:pt>
                <c:pt idx="14">
                  <c:v>8.1000000000000003E-2</c:v>
                </c:pt>
                <c:pt idx="15">
                  <c:v>9.2999999999999999E-2</c:v>
                </c:pt>
                <c:pt idx="16">
                  <c:v>9.6000000000000002E-2</c:v>
                </c:pt>
                <c:pt idx="17">
                  <c:v>9.2999999999999999E-2</c:v>
                </c:pt>
                <c:pt idx="18">
                  <c:v>9.4E-2</c:v>
                </c:pt>
                <c:pt idx="19">
                  <c:v>9.5000000000000001E-2</c:v>
                </c:pt>
                <c:pt idx="20">
                  <c:v>9.1999999999999998E-2</c:v>
                </c:pt>
              </c:numCache>
            </c:numRef>
          </c:val>
          <c:smooth val="0"/>
        </c:ser>
        <c:dLbls>
          <c:showLegendKey val="0"/>
          <c:showVal val="0"/>
          <c:showCatName val="0"/>
          <c:showSerName val="0"/>
          <c:showPercent val="0"/>
          <c:showBubbleSize val="0"/>
        </c:dLbls>
        <c:marker val="1"/>
        <c:smooth val="0"/>
        <c:axId val="-433316224"/>
        <c:axId val="-433312960"/>
      </c:lineChart>
      <c:catAx>
        <c:axId val="-43331676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433313504"/>
        <c:crosses val="autoZero"/>
        <c:auto val="1"/>
        <c:lblAlgn val="ctr"/>
        <c:lblOffset val="100"/>
        <c:noMultiLvlLbl val="0"/>
      </c:catAx>
      <c:valAx>
        <c:axId val="-433313504"/>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433316768"/>
        <c:crosses val="autoZero"/>
        <c:crossBetween val="between"/>
      </c:valAx>
      <c:valAx>
        <c:axId val="-433312960"/>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433316224"/>
        <c:crosses val="max"/>
        <c:crossBetween val="between"/>
      </c:valAx>
      <c:catAx>
        <c:axId val="-433316224"/>
        <c:scaling>
          <c:orientation val="minMax"/>
        </c:scaling>
        <c:delete val="1"/>
        <c:axPos val="b"/>
        <c:numFmt formatCode="General" sourceLinked="1"/>
        <c:majorTickMark val="none"/>
        <c:minorTickMark val="none"/>
        <c:tickLblPos val="nextTo"/>
        <c:crossAx val="-433312960"/>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Hoja4!$A$2</c:f>
              <c:strCache>
                <c:ptCount val="1"/>
                <c:pt idx="0">
                  <c:v>Casado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Hoja4!$B$1:$C$1</c:f>
              <c:strCache>
                <c:ptCount val="2"/>
                <c:pt idx="0">
                  <c:v>Hombre</c:v>
                </c:pt>
                <c:pt idx="1">
                  <c:v>Mujer</c:v>
                </c:pt>
              </c:strCache>
            </c:strRef>
          </c:cat>
          <c:val>
            <c:numRef>
              <c:f>Hoja4!$B$2:$C$2</c:f>
              <c:numCache>
                <c:formatCode>0.00%</c:formatCode>
                <c:ptCount val="2"/>
                <c:pt idx="0">
                  <c:v>0.41199999999999998</c:v>
                </c:pt>
                <c:pt idx="1">
                  <c:v>0.39200000000000002</c:v>
                </c:pt>
              </c:numCache>
            </c:numRef>
          </c:val>
        </c:ser>
        <c:ser>
          <c:idx val="1"/>
          <c:order val="1"/>
          <c:tx>
            <c:strRef>
              <c:f>Hoja4!$A$3</c:f>
              <c:strCache>
                <c:ptCount val="1"/>
                <c:pt idx="0">
                  <c:v>Soltero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Hoja4!$B$1:$C$1</c:f>
              <c:strCache>
                <c:ptCount val="2"/>
                <c:pt idx="0">
                  <c:v>Hombre</c:v>
                </c:pt>
                <c:pt idx="1">
                  <c:v>Mujer</c:v>
                </c:pt>
              </c:strCache>
            </c:strRef>
          </c:cat>
          <c:val>
            <c:numRef>
              <c:f>Hoja4!$B$3:$C$3</c:f>
              <c:numCache>
                <c:formatCode>0.00%</c:formatCode>
                <c:ptCount val="2"/>
                <c:pt idx="0">
                  <c:v>0.39</c:v>
                </c:pt>
                <c:pt idx="1">
                  <c:v>0.34899999999999998</c:v>
                </c:pt>
              </c:numCache>
            </c:numRef>
          </c:val>
        </c:ser>
        <c:ser>
          <c:idx val="2"/>
          <c:order val="2"/>
          <c:tx>
            <c:strRef>
              <c:f>Hoja4!$A$4</c:f>
              <c:strCache>
                <c:ptCount val="1"/>
                <c:pt idx="0">
                  <c:v>Unido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Hoja4!$B$1:$C$1</c:f>
              <c:strCache>
                <c:ptCount val="2"/>
                <c:pt idx="0">
                  <c:v>Hombre</c:v>
                </c:pt>
                <c:pt idx="1">
                  <c:v>Mujer</c:v>
                </c:pt>
              </c:strCache>
            </c:strRef>
          </c:cat>
          <c:val>
            <c:numRef>
              <c:f>Hoja4!$B$4:$C$4</c:f>
              <c:numCache>
                <c:formatCode>0.00%</c:formatCode>
                <c:ptCount val="2"/>
                <c:pt idx="0">
                  <c:v>0.13500000000000001</c:v>
                </c:pt>
                <c:pt idx="1">
                  <c:v>0.128</c:v>
                </c:pt>
              </c:numCache>
            </c:numRef>
          </c:val>
        </c:ser>
        <c:ser>
          <c:idx val="3"/>
          <c:order val="3"/>
          <c:tx>
            <c:strRef>
              <c:f>Hoja4!$A$5</c:f>
              <c:strCache>
                <c:ptCount val="1"/>
                <c:pt idx="0">
                  <c:v>Separado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Hoja4!$B$1:$C$1</c:f>
              <c:strCache>
                <c:ptCount val="2"/>
                <c:pt idx="0">
                  <c:v>Hombre</c:v>
                </c:pt>
                <c:pt idx="1">
                  <c:v>Mujer</c:v>
                </c:pt>
              </c:strCache>
            </c:strRef>
          </c:cat>
          <c:val>
            <c:numRef>
              <c:f>Hoja4!$B$5:$C$5</c:f>
              <c:numCache>
                <c:formatCode>0.00%</c:formatCode>
                <c:ptCount val="2"/>
                <c:pt idx="0">
                  <c:v>2.8000000000000001E-2</c:v>
                </c:pt>
                <c:pt idx="1">
                  <c:v>4.5999999999999999E-2</c:v>
                </c:pt>
              </c:numCache>
            </c:numRef>
          </c:val>
        </c:ser>
        <c:ser>
          <c:idx val="4"/>
          <c:order val="4"/>
          <c:tx>
            <c:strRef>
              <c:f>Hoja4!$A$6</c:f>
              <c:strCache>
                <c:ptCount val="1"/>
                <c:pt idx="0">
                  <c:v>Viudo</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Hoja4!$B$1:$C$1</c:f>
              <c:strCache>
                <c:ptCount val="2"/>
                <c:pt idx="0">
                  <c:v>Hombre</c:v>
                </c:pt>
                <c:pt idx="1">
                  <c:v>Mujer</c:v>
                </c:pt>
              </c:strCache>
            </c:strRef>
          </c:cat>
          <c:val>
            <c:numRef>
              <c:f>Hoja4!$B$6:$C$6</c:f>
              <c:numCache>
                <c:formatCode>0.00%</c:formatCode>
                <c:ptCount val="2"/>
                <c:pt idx="0">
                  <c:v>1.4E-2</c:v>
                </c:pt>
                <c:pt idx="1">
                  <c:v>4.9000000000000002E-2</c:v>
                </c:pt>
              </c:numCache>
            </c:numRef>
          </c:val>
        </c:ser>
        <c:ser>
          <c:idx val="5"/>
          <c:order val="5"/>
          <c:tx>
            <c:strRef>
              <c:f>Hoja4!$A$7</c:f>
              <c:strCache>
                <c:ptCount val="1"/>
                <c:pt idx="0">
                  <c:v>Divorciado</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Hoja4!$B$1:$C$1</c:f>
              <c:strCache>
                <c:ptCount val="2"/>
                <c:pt idx="0">
                  <c:v>Hombre</c:v>
                </c:pt>
                <c:pt idx="1">
                  <c:v>Mujer</c:v>
                </c:pt>
              </c:strCache>
            </c:strRef>
          </c:cat>
          <c:val>
            <c:numRef>
              <c:f>Hoja4!$B$7:$C$7</c:f>
              <c:numCache>
                <c:formatCode>0.00%</c:formatCode>
                <c:ptCount val="2"/>
                <c:pt idx="0">
                  <c:v>2.1000000000000001E-2</c:v>
                </c:pt>
                <c:pt idx="1">
                  <c:v>3.6999999999999998E-2</c:v>
                </c:pt>
              </c:numCache>
            </c:numRef>
          </c:val>
        </c:ser>
        <c:dLbls>
          <c:showLegendKey val="0"/>
          <c:showVal val="1"/>
          <c:showCatName val="0"/>
          <c:showSerName val="0"/>
          <c:showPercent val="0"/>
          <c:showBubbleSize val="0"/>
        </c:dLbls>
        <c:gapWidth val="75"/>
        <c:axId val="-433315680"/>
        <c:axId val="-433322208"/>
      </c:barChart>
      <c:catAx>
        <c:axId val="-433315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33322208"/>
        <c:crosses val="autoZero"/>
        <c:auto val="1"/>
        <c:lblAlgn val="ctr"/>
        <c:lblOffset val="100"/>
        <c:noMultiLvlLbl val="0"/>
      </c:catAx>
      <c:valAx>
        <c:axId val="-433322208"/>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333156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Ocupación DMQ </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bar"/>
        <c:grouping val="clustered"/>
        <c:varyColors val="0"/>
        <c:ser>
          <c:idx val="0"/>
          <c:order val="0"/>
          <c:tx>
            <c:strRef>
              <c:f>Hoja2!$G$1</c:f>
              <c:strCache>
                <c:ptCount val="1"/>
                <c:pt idx="0">
                  <c:v>Total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Hoja2!$A$2:$A$10</c:f>
              <c:strCache>
                <c:ptCount val="9"/>
                <c:pt idx="0">
                  <c:v>Empleado privado </c:v>
                </c:pt>
                <c:pt idx="1">
                  <c:v>Jornalero/a o peón</c:v>
                </c:pt>
                <c:pt idx="2">
                  <c:v>Patrono </c:v>
                </c:pt>
                <c:pt idx="3">
                  <c:v>Empleado  del Estado</c:v>
                </c:pt>
                <c:pt idx="4">
                  <c:v>Socio/a</c:v>
                </c:pt>
                <c:pt idx="5">
                  <c:v>Cuenta propia</c:v>
                </c:pt>
                <c:pt idx="6">
                  <c:v>Trabajador no remunerado</c:v>
                </c:pt>
                <c:pt idx="7">
                  <c:v>Empleada Domestica</c:v>
                </c:pt>
                <c:pt idx="8">
                  <c:v>No declarado</c:v>
                </c:pt>
              </c:strCache>
            </c:strRef>
          </c:cat>
          <c:val>
            <c:numRef>
              <c:f>Hoja2!$G$2:$G$10</c:f>
              <c:numCache>
                <c:formatCode>0.00%</c:formatCode>
                <c:ptCount val="9"/>
                <c:pt idx="0">
                  <c:v>0.481514019445135</c:v>
                </c:pt>
                <c:pt idx="1">
                  <c:v>5.0850304712119279E-2</c:v>
                </c:pt>
                <c:pt idx="2">
                  <c:v>4.2600064503557772E-2</c:v>
                </c:pt>
                <c:pt idx="3">
                  <c:v>0.12463464781729368</c:v>
                </c:pt>
                <c:pt idx="4">
                  <c:v>1.5373347936222108E-2</c:v>
                </c:pt>
                <c:pt idx="5">
                  <c:v>0.19202910723044567</c:v>
                </c:pt>
                <c:pt idx="6">
                  <c:v>1.3035933856976798E-2</c:v>
                </c:pt>
                <c:pt idx="7">
                  <c:v>4.9587949929113279E-2</c:v>
                </c:pt>
                <c:pt idx="8">
                  <c:v>3.037462456913639E-2</c:v>
                </c:pt>
              </c:numCache>
            </c:numRef>
          </c:val>
        </c:ser>
        <c:dLbls>
          <c:showLegendKey val="0"/>
          <c:showVal val="1"/>
          <c:showCatName val="0"/>
          <c:showSerName val="0"/>
          <c:showPercent val="0"/>
          <c:showBubbleSize val="0"/>
        </c:dLbls>
        <c:gapWidth val="219"/>
        <c:axId val="-366812864"/>
        <c:axId val="-366812320"/>
      </c:barChart>
      <c:catAx>
        <c:axId val="-366812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366812320"/>
        <c:crosses val="autoZero"/>
        <c:auto val="1"/>
        <c:lblAlgn val="ctr"/>
        <c:lblOffset val="100"/>
        <c:noMultiLvlLbl val="0"/>
      </c:catAx>
      <c:valAx>
        <c:axId val="-366812320"/>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3668128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s-EC" dirty="0"/>
              <a:t>Tasa Activa  Segmento </a:t>
            </a:r>
            <a:r>
              <a:rPr lang="es-EC" dirty="0" smtClean="0"/>
              <a:t>créditos</a:t>
            </a:r>
            <a:endParaRPr lang="es-EC" dirty="0"/>
          </a:p>
        </c:rich>
      </c:tx>
      <c:layout/>
      <c:overlay val="0"/>
    </c:title>
    <c:autoTitleDeleted val="0"/>
    <c:plotArea>
      <c:layout/>
      <c:barChart>
        <c:barDir val="col"/>
        <c:grouping val="clustered"/>
        <c:varyColors val="0"/>
        <c:ser>
          <c:idx val="0"/>
          <c:order val="0"/>
          <c:tx>
            <c:strRef>
              <c:f>Hoja1!$B$13</c:f>
              <c:strCache>
                <c:ptCount val="1"/>
                <c:pt idx="0">
                  <c:v>Productivo corporativo </c:v>
                </c:pt>
              </c:strCache>
            </c:strRef>
          </c:tx>
          <c:spPr>
            <a:solidFill>
              <a:schemeClr val="accent1"/>
            </a:solidFill>
            <a:ln>
              <a:noFill/>
            </a:ln>
            <a:effectLst/>
          </c:spPr>
          <c:invertIfNegative val="0"/>
          <c:cat>
            <c:strRef>
              <c:f>Hoja1!$C$12:$H$12</c:f>
              <c:strCache>
                <c:ptCount val="6"/>
                <c:pt idx="0">
                  <c:v>dic-12</c:v>
                </c:pt>
                <c:pt idx="1">
                  <c:v>dic-13</c:v>
                </c:pt>
                <c:pt idx="2">
                  <c:v>dic-14</c:v>
                </c:pt>
                <c:pt idx="3">
                  <c:v>dic-15</c:v>
                </c:pt>
                <c:pt idx="4">
                  <c:v>abr-16</c:v>
                </c:pt>
                <c:pt idx="5">
                  <c:v>*VTM</c:v>
                </c:pt>
              </c:strCache>
            </c:strRef>
          </c:cat>
          <c:val>
            <c:numRef>
              <c:f>Hoja1!$C$13:$H$13</c:f>
              <c:numCache>
                <c:formatCode>0.00%</c:formatCode>
                <c:ptCount val="6"/>
                <c:pt idx="0">
                  <c:v>9.3299999999999994E-2</c:v>
                </c:pt>
                <c:pt idx="1">
                  <c:v>9.3299999999999994E-2</c:v>
                </c:pt>
                <c:pt idx="2">
                  <c:v>9.3299999999999994E-2</c:v>
                </c:pt>
                <c:pt idx="3">
                  <c:v>9.3299999999999994E-2</c:v>
                </c:pt>
                <c:pt idx="4">
                  <c:v>9.3299999999999994E-2</c:v>
                </c:pt>
                <c:pt idx="5">
                  <c:v>0</c:v>
                </c:pt>
              </c:numCache>
            </c:numRef>
          </c:val>
        </c:ser>
        <c:ser>
          <c:idx val="1"/>
          <c:order val="1"/>
          <c:tx>
            <c:strRef>
              <c:f>Hoja1!$B$14</c:f>
              <c:strCache>
                <c:ptCount val="1"/>
                <c:pt idx="0">
                  <c:v>Productivo PYMES</c:v>
                </c:pt>
              </c:strCache>
            </c:strRef>
          </c:tx>
          <c:spPr>
            <a:solidFill>
              <a:schemeClr val="accent2"/>
            </a:solidFill>
            <a:ln>
              <a:noFill/>
            </a:ln>
            <a:effectLst/>
          </c:spPr>
          <c:invertIfNegative val="0"/>
          <c:cat>
            <c:strRef>
              <c:f>Hoja1!$C$12:$H$12</c:f>
              <c:strCache>
                <c:ptCount val="6"/>
                <c:pt idx="0">
                  <c:v>dic-12</c:v>
                </c:pt>
                <c:pt idx="1">
                  <c:v>dic-13</c:v>
                </c:pt>
                <c:pt idx="2">
                  <c:v>dic-14</c:v>
                </c:pt>
                <c:pt idx="3">
                  <c:v>dic-15</c:v>
                </c:pt>
                <c:pt idx="4">
                  <c:v>abr-16</c:v>
                </c:pt>
                <c:pt idx="5">
                  <c:v>*VTM</c:v>
                </c:pt>
              </c:strCache>
            </c:strRef>
          </c:cat>
          <c:val>
            <c:numRef>
              <c:f>Hoja1!$C$14:$H$14</c:f>
              <c:numCache>
                <c:formatCode>0.00%</c:formatCode>
                <c:ptCount val="6"/>
                <c:pt idx="0">
                  <c:v>0.1183</c:v>
                </c:pt>
                <c:pt idx="1">
                  <c:v>0.1183</c:v>
                </c:pt>
                <c:pt idx="2">
                  <c:v>0.1183</c:v>
                </c:pt>
                <c:pt idx="3">
                  <c:v>0.1183</c:v>
                </c:pt>
                <c:pt idx="4">
                  <c:v>0.1183</c:v>
                </c:pt>
                <c:pt idx="5">
                  <c:v>0</c:v>
                </c:pt>
              </c:numCache>
            </c:numRef>
          </c:val>
        </c:ser>
        <c:ser>
          <c:idx val="2"/>
          <c:order val="2"/>
          <c:tx>
            <c:strRef>
              <c:f>Hoja1!$B$15</c:f>
              <c:strCache>
                <c:ptCount val="1"/>
                <c:pt idx="0">
                  <c:v>Productivo empresarial</c:v>
                </c:pt>
              </c:strCache>
            </c:strRef>
          </c:tx>
          <c:spPr>
            <a:solidFill>
              <a:schemeClr val="accent3"/>
            </a:solidFill>
            <a:ln>
              <a:noFill/>
            </a:ln>
            <a:effectLst/>
          </c:spPr>
          <c:invertIfNegative val="0"/>
          <c:cat>
            <c:strRef>
              <c:f>Hoja1!$C$12:$H$12</c:f>
              <c:strCache>
                <c:ptCount val="6"/>
                <c:pt idx="0">
                  <c:v>dic-12</c:v>
                </c:pt>
                <c:pt idx="1">
                  <c:v>dic-13</c:v>
                </c:pt>
                <c:pt idx="2">
                  <c:v>dic-14</c:v>
                </c:pt>
                <c:pt idx="3">
                  <c:v>dic-15</c:v>
                </c:pt>
                <c:pt idx="4">
                  <c:v>abr-16</c:v>
                </c:pt>
                <c:pt idx="5">
                  <c:v>*VTM</c:v>
                </c:pt>
              </c:strCache>
            </c:strRef>
          </c:cat>
          <c:val>
            <c:numRef>
              <c:f>Hoja1!$C$15:$H$15</c:f>
              <c:numCache>
                <c:formatCode>0.00%</c:formatCode>
                <c:ptCount val="6"/>
                <c:pt idx="0">
                  <c:v>0.1021</c:v>
                </c:pt>
                <c:pt idx="1">
                  <c:v>0.1021</c:v>
                </c:pt>
                <c:pt idx="2">
                  <c:v>0.1021</c:v>
                </c:pt>
                <c:pt idx="3">
                  <c:v>0.1021</c:v>
                </c:pt>
                <c:pt idx="4">
                  <c:v>0.1021</c:v>
                </c:pt>
                <c:pt idx="5">
                  <c:v>0</c:v>
                </c:pt>
              </c:numCache>
            </c:numRef>
          </c:val>
        </c:ser>
        <c:ser>
          <c:idx val="3"/>
          <c:order val="3"/>
          <c:tx>
            <c:strRef>
              <c:f>Hoja1!$B$16</c:f>
              <c:strCache>
                <c:ptCount val="1"/>
                <c:pt idx="0">
                  <c:v>Consumo</c:v>
                </c:pt>
              </c:strCache>
            </c:strRef>
          </c:tx>
          <c:spPr>
            <a:solidFill>
              <a:schemeClr val="accent4"/>
            </a:solidFill>
            <a:ln>
              <a:noFill/>
            </a:ln>
            <a:effectLst/>
          </c:spPr>
          <c:invertIfNegative val="0"/>
          <c:cat>
            <c:strRef>
              <c:f>Hoja1!$C$12:$H$12</c:f>
              <c:strCache>
                <c:ptCount val="6"/>
                <c:pt idx="0">
                  <c:v>dic-12</c:v>
                </c:pt>
                <c:pt idx="1">
                  <c:v>dic-13</c:v>
                </c:pt>
                <c:pt idx="2">
                  <c:v>dic-14</c:v>
                </c:pt>
                <c:pt idx="3">
                  <c:v>dic-15</c:v>
                </c:pt>
                <c:pt idx="4">
                  <c:v>abr-16</c:v>
                </c:pt>
                <c:pt idx="5">
                  <c:v>*VTM</c:v>
                </c:pt>
              </c:strCache>
            </c:strRef>
          </c:cat>
          <c:val>
            <c:numRef>
              <c:f>Hoja1!$C$16:$H$16</c:f>
              <c:numCache>
                <c:formatCode>0.00%</c:formatCode>
                <c:ptCount val="6"/>
                <c:pt idx="0">
                  <c:v>0.16300000000000001</c:v>
                </c:pt>
                <c:pt idx="1">
                  <c:v>0.16300000000000001</c:v>
                </c:pt>
                <c:pt idx="2">
                  <c:v>0.16300000000000001</c:v>
                </c:pt>
                <c:pt idx="3">
                  <c:v>0.17299999999999999</c:v>
                </c:pt>
                <c:pt idx="4">
                  <c:v>0.17299999999999999</c:v>
                </c:pt>
                <c:pt idx="5">
                  <c:v>9.9999999999999811E-3</c:v>
                </c:pt>
              </c:numCache>
            </c:numRef>
          </c:val>
        </c:ser>
        <c:ser>
          <c:idx val="4"/>
          <c:order val="4"/>
          <c:tx>
            <c:strRef>
              <c:f>Hoja1!$B$17</c:f>
              <c:strCache>
                <c:ptCount val="1"/>
                <c:pt idx="0">
                  <c:v>Vivienda</c:v>
                </c:pt>
              </c:strCache>
            </c:strRef>
          </c:tx>
          <c:spPr>
            <a:solidFill>
              <a:schemeClr val="accent5"/>
            </a:solidFill>
            <a:ln>
              <a:noFill/>
            </a:ln>
            <a:effectLst/>
          </c:spPr>
          <c:invertIfNegative val="0"/>
          <c:cat>
            <c:strRef>
              <c:f>Hoja1!$C$12:$H$12</c:f>
              <c:strCache>
                <c:ptCount val="6"/>
                <c:pt idx="0">
                  <c:v>dic-12</c:v>
                </c:pt>
                <c:pt idx="1">
                  <c:v>dic-13</c:v>
                </c:pt>
                <c:pt idx="2">
                  <c:v>dic-14</c:v>
                </c:pt>
                <c:pt idx="3">
                  <c:v>dic-15</c:v>
                </c:pt>
                <c:pt idx="4">
                  <c:v>abr-16</c:v>
                </c:pt>
                <c:pt idx="5">
                  <c:v>*VTM</c:v>
                </c:pt>
              </c:strCache>
            </c:strRef>
          </c:cat>
          <c:val>
            <c:numRef>
              <c:f>Hoja1!$C$17:$H$17</c:f>
              <c:numCache>
                <c:formatCode>0.00%</c:formatCode>
                <c:ptCount val="6"/>
                <c:pt idx="0">
                  <c:v>0.1133</c:v>
                </c:pt>
                <c:pt idx="1">
                  <c:v>0.1133</c:v>
                </c:pt>
                <c:pt idx="2">
                  <c:v>0.1133</c:v>
                </c:pt>
                <c:pt idx="3">
                  <c:v>0.1133</c:v>
                </c:pt>
                <c:pt idx="4">
                  <c:v>0.1133</c:v>
                </c:pt>
                <c:pt idx="5">
                  <c:v>0</c:v>
                </c:pt>
              </c:numCache>
            </c:numRef>
          </c:val>
        </c:ser>
        <c:ser>
          <c:idx val="5"/>
          <c:order val="5"/>
          <c:tx>
            <c:strRef>
              <c:f>Hoja1!$B$18</c:f>
              <c:strCache>
                <c:ptCount val="1"/>
                <c:pt idx="0">
                  <c:v>Microcrédito minorista</c:v>
                </c:pt>
              </c:strCache>
            </c:strRef>
          </c:tx>
          <c:spPr>
            <a:solidFill>
              <a:schemeClr val="accent6"/>
            </a:solidFill>
            <a:ln>
              <a:noFill/>
            </a:ln>
            <a:effectLst/>
          </c:spPr>
          <c:invertIfNegative val="0"/>
          <c:cat>
            <c:strRef>
              <c:f>Hoja1!$C$12:$H$12</c:f>
              <c:strCache>
                <c:ptCount val="6"/>
                <c:pt idx="0">
                  <c:v>dic-12</c:v>
                </c:pt>
                <c:pt idx="1">
                  <c:v>dic-13</c:v>
                </c:pt>
                <c:pt idx="2">
                  <c:v>dic-14</c:v>
                </c:pt>
                <c:pt idx="3">
                  <c:v>dic-15</c:v>
                </c:pt>
                <c:pt idx="4">
                  <c:v>abr-16</c:v>
                </c:pt>
                <c:pt idx="5">
                  <c:v>*VTM</c:v>
                </c:pt>
              </c:strCache>
            </c:strRef>
          </c:cat>
          <c:val>
            <c:numRef>
              <c:f>Hoja1!$C$18:$H$18</c:f>
              <c:numCache>
                <c:formatCode>0.00%</c:formatCode>
                <c:ptCount val="6"/>
                <c:pt idx="0">
                  <c:v>0.30499999999999999</c:v>
                </c:pt>
                <c:pt idx="1">
                  <c:v>0.30499999999999999</c:v>
                </c:pt>
                <c:pt idx="2">
                  <c:v>0.30499999999999999</c:v>
                </c:pt>
                <c:pt idx="3">
                  <c:v>0.30499999999999999</c:v>
                </c:pt>
                <c:pt idx="4">
                  <c:v>0.30499999999999999</c:v>
                </c:pt>
                <c:pt idx="5">
                  <c:v>0</c:v>
                </c:pt>
              </c:numCache>
            </c:numRef>
          </c:val>
        </c:ser>
        <c:ser>
          <c:idx val="6"/>
          <c:order val="6"/>
          <c:tx>
            <c:strRef>
              <c:f>Hoja1!$B$19</c:f>
              <c:strCache>
                <c:ptCount val="1"/>
                <c:pt idx="0">
                  <c:v>Microcrédito acum. simple</c:v>
                </c:pt>
              </c:strCache>
            </c:strRef>
          </c:tx>
          <c:spPr>
            <a:solidFill>
              <a:schemeClr val="accent1">
                <a:lumMod val="60000"/>
              </a:schemeClr>
            </a:solidFill>
            <a:ln>
              <a:noFill/>
            </a:ln>
            <a:effectLst/>
          </c:spPr>
          <c:invertIfNegative val="0"/>
          <c:cat>
            <c:strRef>
              <c:f>Hoja1!$C$12:$H$12</c:f>
              <c:strCache>
                <c:ptCount val="6"/>
                <c:pt idx="0">
                  <c:v>dic-12</c:v>
                </c:pt>
                <c:pt idx="1">
                  <c:v>dic-13</c:v>
                </c:pt>
                <c:pt idx="2">
                  <c:v>dic-14</c:v>
                </c:pt>
                <c:pt idx="3">
                  <c:v>dic-15</c:v>
                </c:pt>
                <c:pt idx="4">
                  <c:v>abr-16</c:v>
                </c:pt>
                <c:pt idx="5">
                  <c:v>*VTM</c:v>
                </c:pt>
              </c:strCache>
            </c:strRef>
          </c:cat>
          <c:val>
            <c:numRef>
              <c:f>Hoja1!$C$19:$H$19</c:f>
              <c:numCache>
                <c:formatCode>0.00%</c:formatCode>
                <c:ptCount val="6"/>
                <c:pt idx="0">
                  <c:v>0.27500000000000002</c:v>
                </c:pt>
                <c:pt idx="1">
                  <c:v>0.27500000000000002</c:v>
                </c:pt>
                <c:pt idx="2">
                  <c:v>0.27500000000000002</c:v>
                </c:pt>
                <c:pt idx="3">
                  <c:v>0.27500000000000002</c:v>
                </c:pt>
                <c:pt idx="4">
                  <c:v>0.27500000000000002</c:v>
                </c:pt>
                <c:pt idx="5">
                  <c:v>0</c:v>
                </c:pt>
              </c:numCache>
            </c:numRef>
          </c:val>
        </c:ser>
        <c:ser>
          <c:idx val="7"/>
          <c:order val="7"/>
          <c:tx>
            <c:strRef>
              <c:f>Hoja1!$B$20</c:f>
              <c:strCache>
                <c:ptCount val="1"/>
                <c:pt idx="0">
                  <c:v>Microcrédito acum. Ampliada</c:v>
                </c:pt>
              </c:strCache>
            </c:strRef>
          </c:tx>
          <c:spPr>
            <a:solidFill>
              <a:schemeClr val="accent2">
                <a:lumMod val="60000"/>
              </a:schemeClr>
            </a:solidFill>
            <a:ln>
              <a:noFill/>
            </a:ln>
            <a:effectLst/>
          </c:spPr>
          <c:invertIfNegative val="0"/>
          <c:cat>
            <c:strRef>
              <c:f>Hoja1!$C$12:$H$12</c:f>
              <c:strCache>
                <c:ptCount val="6"/>
                <c:pt idx="0">
                  <c:v>dic-12</c:v>
                </c:pt>
                <c:pt idx="1">
                  <c:v>dic-13</c:v>
                </c:pt>
                <c:pt idx="2">
                  <c:v>dic-14</c:v>
                </c:pt>
                <c:pt idx="3">
                  <c:v>dic-15</c:v>
                </c:pt>
                <c:pt idx="4">
                  <c:v>abr-16</c:v>
                </c:pt>
                <c:pt idx="5">
                  <c:v>*VTM</c:v>
                </c:pt>
              </c:strCache>
            </c:strRef>
          </c:cat>
          <c:val>
            <c:numRef>
              <c:f>Hoja1!$C$20:$H$20</c:f>
              <c:numCache>
                <c:formatCode>0.00%</c:formatCode>
                <c:ptCount val="6"/>
                <c:pt idx="0">
                  <c:v>0.255</c:v>
                </c:pt>
                <c:pt idx="1">
                  <c:v>0.255</c:v>
                </c:pt>
                <c:pt idx="2">
                  <c:v>0.255</c:v>
                </c:pt>
                <c:pt idx="3">
                  <c:v>0.255</c:v>
                </c:pt>
                <c:pt idx="4">
                  <c:v>0.255</c:v>
                </c:pt>
                <c:pt idx="5">
                  <c:v>0</c:v>
                </c:pt>
              </c:numCache>
            </c:numRef>
          </c:val>
        </c:ser>
        <c:dLbls>
          <c:showLegendKey val="0"/>
          <c:showVal val="0"/>
          <c:showCatName val="0"/>
          <c:showSerName val="0"/>
          <c:showPercent val="0"/>
          <c:showBubbleSize val="0"/>
        </c:dLbls>
        <c:gapWidth val="219"/>
        <c:overlap val="-27"/>
        <c:axId val="-433320576"/>
        <c:axId val="-433312416"/>
      </c:barChart>
      <c:catAx>
        <c:axId val="-433320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33312416"/>
        <c:crosses val="autoZero"/>
        <c:auto val="1"/>
        <c:lblAlgn val="ctr"/>
        <c:lblOffset val="100"/>
        <c:noMultiLvlLbl val="0"/>
      </c:catAx>
      <c:valAx>
        <c:axId val="-4333124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333205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s-EC"/>
              <a:t>Empleo </a:t>
            </a:r>
          </a:p>
        </c:rich>
      </c:tx>
      <c:layout/>
      <c:overlay val="0"/>
      <c:spPr>
        <a:noFill/>
        <a:ln>
          <a:noFill/>
        </a:ln>
        <a:effectLst/>
      </c:spPr>
    </c:title>
    <c:autoTitleDeleted val="0"/>
    <c:plotArea>
      <c:layout/>
      <c:pieChart>
        <c:varyColors val="1"/>
        <c:ser>
          <c:idx val="0"/>
          <c:order val="0"/>
          <c:tx>
            <c:strRef>
              <c:f>Hoja5!$B$1</c:f>
              <c:strCache>
                <c:ptCount val="1"/>
                <c:pt idx="0">
                  <c:v>Porcentaje </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dPt>
          <c:dLbls>
            <c:dLbl>
              <c:idx val="0"/>
              <c:layout>
                <c:manualLayout>
                  <c:x val="-0.24778182819740124"/>
                  <c:y val="2.4476852445561567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5.1124882537830922E-2"/>
                  <c:y val="-0.12155448972787196"/>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18404118466673147"/>
                  <c:y val="-8.2058016363589725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0.15412348919348046"/>
                  <c:y val="0.11853866475159655"/>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Hoja5!$A$2:$A$5</c:f>
              <c:strCache>
                <c:ptCount val="4"/>
                <c:pt idx="0">
                  <c:v>Microempresa</c:v>
                </c:pt>
                <c:pt idx="1">
                  <c:v>Pequeña Empresa</c:v>
                </c:pt>
                <c:pt idx="2">
                  <c:v>Mediana Empresa </c:v>
                </c:pt>
                <c:pt idx="3">
                  <c:v>Grande empresa</c:v>
                </c:pt>
              </c:strCache>
            </c:strRef>
          </c:cat>
          <c:val>
            <c:numRef>
              <c:f>Hoja5!$B$2:$B$5</c:f>
              <c:numCache>
                <c:formatCode>0%</c:formatCode>
                <c:ptCount val="4"/>
                <c:pt idx="0">
                  <c:v>0.44</c:v>
                </c:pt>
                <c:pt idx="1">
                  <c:v>0.17</c:v>
                </c:pt>
                <c:pt idx="2">
                  <c:v>0.14000000000000001</c:v>
                </c:pt>
                <c:pt idx="3">
                  <c:v>0.25</c:v>
                </c:pt>
              </c:numCache>
            </c:numRef>
          </c:val>
        </c:ser>
        <c:dLbls>
          <c:dLblPos val="inEnd"/>
          <c:showLegendKey val="0"/>
          <c:showVal val="0"/>
          <c:showCatName val="1"/>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es-EC" dirty="0"/>
              <a:t>Montos de microcrédito por Instituciones</a:t>
            </a:r>
            <a:r>
              <a:rPr lang="es-EC" baseline="0" dirty="0"/>
              <a:t> Financieras</a:t>
            </a:r>
            <a:endParaRPr lang="es-EC" dirty="0"/>
          </a:p>
        </c:rich>
      </c:tx>
      <c:layout/>
      <c:overlay val="0"/>
      <c:spPr>
        <a:noFill/>
        <a:ln>
          <a:noFill/>
        </a:ln>
        <a:effectLst/>
      </c:spPr>
    </c:title>
    <c:autoTitleDeleted val="0"/>
    <c:plotArea>
      <c:layout/>
      <c:barChart>
        <c:barDir val="col"/>
        <c:grouping val="clustered"/>
        <c:varyColors val="0"/>
        <c:ser>
          <c:idx val="0"/>
          <c:order val="0"/>
          <c:tx>
            <c:strRef>
              <c:f>'COLOCACIONES IF'!$B$1</c:f>
              <c:strCache>
                <c:ptCount val="1"/>
                <c:pt idx="0">
                  <c:v>Banco privado-Cartera por vencer</c:v>
                </c:pt>
              </c:strCache>
            </c:strRef>
          </c:tx>
          <c:spPr>
            <a:solidFill>
              <a:schemeClr val="accent1"/>
            </a:solidFill>
            <a:ln>
              <a:noFill/>
            </a:ln>
            <a:effectLst/>
          </c:spPr>
          <c:invertIfNegative val="0"/>
          <c:cat>
            <c:numRef>
              <c:f>'COLOCACIONES IF'!$A$2:$A$6</c:f>
              <c:numCache>
                <c:formatCode>General</c:formatCode>
                <c:ptCount val="5"/>
                <c:pt idx="0">
                  <c:v>2012</c:v>
                </c:pt>
                <c:pt idx="1">
                  <c:v>2013</c:v>
                </c:pt>
                <c:pt idx="2">
                  <c:v>2014</c:v>
                </c:pt>
                <c:pt idx="3">
                  <c:v>2015</c:v>
                </c:pt>
                <c:pt idx="4">
                  <c:v>2016</c:v>
                </c:pt>
              </c:numCache>
            </c:numRef>
          </c:cat>
          <c:val>
            <c:numRef>
              <c:f>'COLOCACIONES IF'!$B$2:$B$6</c:f>
              <c:numCache>
                <c:formatCode>0.00</c:formatCode>
                <c:ptCount val="5"/>
                <c:pt idx="0">
                  <c:v>723476408.03999996</c:v>
                </c:pt>
                <c:pt idx="1">
                  <c:v>728949368.07000017</c:v>
                </c:pt>
                <c:pt idx="2">
                  <c:v>244643302.63</c:v>
                </c:pt>
                <c:pt idx="3">
                  <c:v>286210481.06999999</c:v>
                </c:pt>
                <c:pt idx="4">
                  <c:v>282507707.10000002</c:v>
                </c:pt>
              </c:numCache>
            </c:numRef>
          </c:val>
        </c:ser>
        <c:ser>
          <c:idx val="1"/>
          <c:order val="1"/>
          <c:tx>
            <c:strRef>
              <c:f>'COLOCACIONES IF'!$C$1</c:f>
              <c:strCache>
                <c:ptCount val="1"/>
                <c:pt idx="0">
                  <c:v>Cooperativas</c:v>
                </c:pt>
              </c:strCache>
            </c:strRef>
          </c:tx>
          <c:spPr>
            <a:solidFill>
              <a:schemeClr val="accent2"/>
            </a:solidFill>
            <a:ln>
              <a:noFill/>
            </a:ln>
            <a:effectLst/>
          </c:spPr>
          <c:invertIfNegative val="0"/>
          <c:cat>
            <c:numRef>
              <c:f>'COLOCACIONES IF'!$A$2:$A$6</c:f>
              <c:numCache>
                <c:formatCode>General</c:formatCode>
                <c:ptCount val="5"/>
                <c:pt idx="0">
                  <c:v>2012</c:v>
                </c:pt>
                <c:pt idx="1">
                  <c:v>2013</c:v>
                </c:pt>
                <c:pt idx="2">
                  <c:v>2014</c:v>
                </c:pt>
                <c:pt idx="3">
                  <c:v>2015</c:v>
                </c:pt>
                <c:pt idx="4">
                  <c:v>2016</c:v>
                </c:pt>
              </c:numCache>
            </c:numRef>
          </c:cat>
          <c:val>
            <c:numRef>
              <c:f>'COLOCACIONES IF'!$C$2:$C$6</c:f>
              <c:numCache>
                <c:formatCode>0.00</c:formatCode>
                <c:ptCount val="5"/>
                <c:pt idx="0">
                  <c:v>175396475.98000002</c:v>
                </c:pt>
                <c:pt idx="1">
                  <c:v>112600011.52000004</c:v>
                </c:pt>
                <c:pt idx="2">
                  <c:v>290753334.02999997</c:v>
                </c:pt>
                <c:pt idx="3">
                  <c:v>225415226.80999997</c:v>
                </c:pt>
                <c:pt idx="4">
                  <c:v>117317594.01000002</c:v>
                </c:pt>
              </c:numCache>
            </c:numRef>
          </c:val>
        </c:ser>
        <c:ser>
          <c:idx val="2"/>
          <c:order val="2"/>
          <c:tx>
            <c:strRef>
              <c:f>'COLOCACIONES IF'!$D$1</c:f>
              <c:strCache>
                <c:ptCount val="1"/>
                <c:pt idx="0">
                  <c:v>Mutualistas</c:v>
                </c:pt>
              </c:strCache>
            </c:strRef>
          </c:tx>
          <c:spPr>
            <a:solidFill>
              <a:schemeClr val="accent3"/>
            </a:solidFill>
            <a:ln>
              <a:noFill/>
            </a:ln>
            <a:effectLst/>
          </c:spPr>
          <c:invertIfNegative val="0"/>
          <c:cat>
            <c:numRef>
              <c:f>'COLOCACIONES IF'!$A$2:$A$6</c:f>
              <c:numCache>
                <c:formatCode>General</c:formatCode>
                <c:ptCount val="5"/>
                <c:pt idx="0">
                  <c:v>2012</c:v>
                </c:pt>
                <c:pt idx="1">
                  <c:v>2013</c:v>
                </c:pt>
                <c:pt idx="2">
                  <c:v>2014</c:v>
                </c:pt>
                <c:pt idx="3">
                  <c:v>2015</c:v>
                </c:pt>
                <c:pt idx="4">
                  <c:v>2016</c:v>
                </c:pt>
              </c:numCache>
            </c:numRef>
          </c:cat>
          <c:val>
            <c:numRef>
              <c:f>'COLOCACIONES IF'!$D$2:$D$6</c:f>
              <c:numCache>
                <c:formatCode>0.00</c:formatCode>
                <c:ptCount val="5"/>
                <c:pt idx="0">
                  <c:v>3902816.07</c:v>
                </c:pt>
                <c:pt idx="1">
                  <c:v>29952323.739999998</c:v>
                </c:pt>
                <c:pt idx="2">
                  <c:v>18080586.189999998</c:v>
                </c:pt>
                <c:pt idx="3">
                  <c:v>28398518.190000001</c:v>
                </c:pt>
                <c:pt idx="4">
                  <c:v>17116970.16</c:v>
                </c:pt>
              </c:numCache>
            </c:numRef>
          </c:val>
        </c:ser>
        <c:ser>
          <c:idx val="3"/>
          <c:order val="3"/>
          <c:tx>
            <c:strRef>
              <c:f>'COLOCACIONES IF'!$E$1</c:f>
              <c:strCache>
                <c:ptCount val="1"/>
                <c:pt idx="0">
                  <c:v>Sistemas de sociedades Financieras</c:v>
                </c:pt>
              </c:strCache>
            </c:strRef>
          </c:tx>
          <c:spPr>
            <a:solidFill>
              <a:schemeClr val="accent4"/>
            </a:solidFill>
            <a:ln>
              <a:noFill/>
            </a:ln>
            <a:effectLst/>
          </c:spPr>
          <c:invertIfNegative val="0"/>
          <c:cat>
            <c:numRef>
              <c:f>'COLOCACIONES IF'!$A$2:$A$6</c:f>
              <c:numCache>
                <c:formatCode>General</c:formatCode>
                <c:ptCount val="5"/>
                <c:pt idx="0">
                  <c:v>2012</c:v>
                </c:pt>
                <c:pt idx="1">
                  <c:v>2013</c:v>
                </c:pt>
                <c:pt idx="2">
                  <c:v>2014</c:v>
                </c:pt>
                <c:pt idx="3">
                  <c:v>2015</c:v>
                </c:pt>
                <c:pt idx="4">
                  <c:v>2016</c:v>
                </c:pt>
              </c:numCache>
            </c:numRef>
          </c:cat>
          <c:val>
            <c:numRef>
              <c:f>'COLOCACIONES IF'!$E$2:$E$6</c:f>
              <c:numCache>
                <c:formatCode>0.00</c:formatCode>
                <c:ptCount val="5"/>
                <c:pt idx="0">
                  <c:v>2099438.71</c:v>
                </c:pt>
                <c:pt idx="1">
                  <c:v>98900</c:v>
                </c:pt>
                <c:pt idx="2">
                  <c:v>2585573.9699999997</c:v>
                </c:pt>
                <c:pt idx="3">
                  <c:v>799849</c:v>
                </c:pt>
                <c:pt idx="4">
                  <c:v>155162.46</c:v>
                </c:pt>
              </c:numCache>
            </c:numRef>
          </c:val>
        </c:ser>
        <c:ser>
          <c:idx val="4"/>
          <c:order val="4"/>
          <c:tx>
            <c:strRef>
              <c:f>'COLOCACIONES IF'!$F$1</c:f>
              <c:strCache>
                <c:ptCount val="1"/>
                <c:pt idx="0">
                  <c:v>Banca Publica </c:v>
                </c:pt>
              </c:strCache>
            </c:strRef>
          </c:tx>
          <c:spPr>
            <a:solidFill>
              <a:schemeClr val="accent5"/>
            </a:solidFill>
            <a:ln>
              <a:noFill/>
            </a:ln>
            <a:effectLst/>
          </c:spPr>
          <c:invertIfNegative val="0"/>
          <c:cat>
            <c:numRef>
              <c:f>'COLOCACIONES IF'!$A$2:$A$6</c:f>
              <c:numCache>
                <c:formatCode>General</c:formatCode>
                <c:ptCount val="5"/>
                <c:pt idx="0">
                  <c:v>2012</c:v>
                </c:pt>
                <c:pt idx="1">
                  <c:v>2013</c:v>
                </c:pt>
                <c:pt idx="2">
                  <c:v>2014</c:v>
                </c:pt>
                <c:pt idx="3">
                  <c:v>2015</c:v>
                </c:pt>
                <c:pt idx="4">
                  <c:v>2016</c:v>
                </c:pt>
              </c:numCache>
            </c:numRef>
          </c:cat>
          <c:val>
            <c:numRef>
              <c:f>'COLOCACIONES IF'!$F$2:$F$6</c:f>
              <c:numCache>
                <c:formatCode>General</c:formatCode>
                <c:ptCount val="5"/>
                <c:pt idx="0">
                  <c:v>4769873.2</c:v>
                </c:pt>
                <c:pt idx="1">
                  <c:v>5752176.709999999</c:v>
                </c:pt>
                <c:pt idx="2">
                  <c:v>8849336.1499999985</c:v>
                </c:pt>
                <c:pt idx="3">
                  <c:v>11504205.490000002</c:v>
                </c:pt>
                <c:pt idx="4">
                  <c:v>14836938.569999998</c:v>
                </c:pt>
              </c:numCache>
            </c:numRef>
          </c:val>
        </c:ser>
        <c:dLbls>
          <c:showLegendKey val="0"/>
          <c:showVal val="0"/>
          <c:showCatName val="0"/>
          <c:showSerName val="0"/>
          <c:showPercent val="0"/>
          <c:showBubbleSize val="0"/>
        </c:dLbls>
        <c:gapWidth val="219"/>
        <c:overlap val="-27"/>
        <c:axId val="-584221488"/>
        <c:axId val="-433324384"/>
      </c:barChart>
      <c:lineChart>
        <c:grouping val="standard"/>
        <c:varyColors val="0"/>
        <c:ser>
          <c:idx val="5"/>
          <c:order val="5"/>
          <c:tx>
            <c:strRef>
              <c:f>'COLOCACIONES IF'!$G$1</c:f>
              <c:strCache>
                <c:ptCount val="1"/>
                <c:pt idx="0">
                  <c:v>Total</c:v>
                </c:pt>
              </c:strCache>
            </c:strRef>
          </c:tx>
          <c:spPr>
            <a:ln w="28575" cap="rnd">
              <a:solidFill>
                <a:schemeClr val="accent6"/>
              </a:solidFill>
              <a:round/>
            </a:ln>
            <a:effectLst/>
          </c:spPr>
          <c:marker>
            <c:symbol val="none"/>
          </c:marker>
          <c:cat>
            <c:numRef>
              <c:f>'COLOCACIONES IF'!$A$2:$A$6</c:f>
              <c:numCache>
                <c:formatCode>General</c:formatCode>
                <c:ptCount val="5"/>
                <c:pt idx="0">
                  <c:v>2012</c:v>
                </c:pt>
                <c:pt idx="1">
                  <c:v>2013</c:v>
                </c:pt>
                <c:pt idx="2">
                  <c:v>2014</c:v>
                </c:pt>
                <c:pt idx="3">
                  <c:v>2015</c:v>
                </c:pt>
                <c:pt idx="4">
                  <c:v>2016</c:v>
                </c:pt>
              </c:numCache>
            </c:numRef>
          </c:cat>
          <c:val>
            <c:numRef>
              <c:f>'COLOCACIONES IF'!$G$2:$G$6</c:f>
              <c:numCache>
                <c:formatCode>0.00</c:formatCode>
                <c:ptCount val="5"/>
                <c:pt idx="0">
                  <c:v>909645012.00000012</c:v>
                </c:pt>
                <c:pt idx="1">
                  <c:v>877352780.0400002</c:v>
                </c:pt>
                <c:pt idx="2">
                  <c:v>564912132.96999991</c:v>
                </c:pt>
                <c:pt idx="3">
                  <c:v>552328280.56000006</c:v>
                </c:pt>
                <c:pt idx="4">
                  <c:v>431934372.30000001</c:v>
                </c:pt>
              </c:numCache>
            </c:numRef>
          </c:val>
          <c:smooth val="0"/>
        </c:ser>
        <c:dLbls>
          <c:showLegendKey val="0"/>
          <c:showVal val="0"/>
          <c:showCatName val="0"/>
          <c:showSerName val="0"/>
          <c:showPercent val="0"/>
          <c:showBubbleSize val="0"/>
        </c:dLbls>
        <c:marker val="1"/>
        <c:smooth val="0"/>
        <c:axId val="-584221488"/>
        <c:axId val="-433324384"/>
      </c:lineChart>
      <c:catAx>
        <c:axId val="-584221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33324384"/>
        <c:crosses val="autoZero"/>
        <c:auto val="1"/>
        <c:lblAlgn val="ctr"/>
        <c:lblOffset val="100"/>
        <c:noMultiLvlLbl val="0"/>
      </c:catAx>
      <c:valAx>
        <c:axId val="-4333243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842214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2">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a:solidFill>
          <a:schemeClr val="tx1">
            <a:lumMod val="15000"/>
            <a:lumOff val="85000"/>
          </a:schemeClr>
        </a:solidFill>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19050" cap="rnd">
        <a:solidFill>
          <a:schemeClr val="phClr">
            <a:alpha val="60000"/>
          </a:schemeClr>
        </a:solidFill>
        <a:round/>
      </a:ln>
    </cs:spPr>
  </cs:dataPointLine>
  <cs:dataPointMarker>
    <cs:lnRef idx="0">
      <cs:styleClr val="auto"/>
    </cs:lnRef>
    <cs:fillRef idx="0">
      <cs:styleClr val="auto"/>
    </cs:fillRef>
    <cs:effectRef idx="0"/>
    <cs:fontRef idx="minor">
      <a:schemeClr val="dk1"/>
    </cs:fontRef>
    <cs:spPr>
      <a:solidFill>
        <a:schemeClr val="lt1"/>
      </a:solidFill>
      <a:ln w="38100">
        <a:solidFill>
          <a:schemeClr val="phClr">
            <a:alpha val="60000"/>
          </a:schemeClr>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15000"/>
            <a:lumOff val="8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a:solidFill>
          <a:schemeClr val="tx1">
            <a:lumMod val="15000"/>
            <a:lumOff val="85000"/>
          </a:schemeClr>
        </a:solidFill>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a:solidFill>
          <a:schemeClr val="tx1">
            <a:lumMod val="25000"/>
            <a:lumOff val="75000"/>
          </a:schemeClr>
        </a:solidFill>
      </a:ln>
    </cs:spPr>
    <cs:defRPr sz="900" kern="1200" spc="20" baseline="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image" Target="../media/image2.gif"/></Relationships>
</file>

<file path=ppt/diagrams/_rels/data10.xml.rels><?xml version="1.0" encoding="UTF-8" standalone="yes"?>
<Relationships xmlns="http://schemas.openxmlformats.org/package/2006/relationships"><Relationship Id="rId3" Type="http://schemas.openxmlformats.org/officeDocument/2006/relationships/hyperlink" Target="Tabulados_DIEE_2014%20(1).xlsx" TargetMode="External"/><Relationship Id="rId2" Type="http://schemas.openxmlformats.org/officeDocument/2006/relationships/hyperlink" Target="Muestra.docx" TargetMode="External"/><Relationship Id="rId1" Type="http://schemas.openxmlformats.org/officeDocument/2006/relationships/hyperlink" Target="http://www.ecuadorencifras.gob.ec/directorio-de-empresas-un-paso-mas-para-un-futuro-sin-censos/" TargetMode="External"/></Relationships>
</file>

<file path=ppt/diagrams/_rels/data12.xml.rels><?xml version="1.0" encoding="UTF-8" standalone="yes"?>
<Relationships xmlns="http://schemas.openxmlformats.org/package/2006/relationships"><Relationship Id="rId1" Type="http://schemas.openxmlformats.org/officeDocument/2006/relationships/image" Target="../media/image8.jp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image" Target="../media/image2.gif"/></Relationships>
</file>

<file path=ppt/diagrams/_rels/drawing12.xml.rels><?xml version="1.0" encoding="UTF-8" standalone="yes"?>
<Relationships xmlns="http://schemas.openxmlformats.org/package/2006/relationships"><Relationship Id="rId1"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310B8A-FC2C-41E6-B221-AAEEA4A7A042}" type="doc">
      <dgm:prSet loTypeId="urn:microsoft.com/office/officeart/2005/8/layout/bList2" loCatId="list" qsTypeId="urn:microsoft.com/office/officeart/2005/8/quickstyle/3d1" qsCatId="3D" csTypeId="urn:microsoft.com/office/officeart/2005/8/colors/accent0_3" csCatId="mainScheme" phldr="1"/>
      <dgm:spPr/>
    </dgm:pt>
    <dgm:pt modelId="{6CE3C30D-69B5-40A2-AEA9-35113E7C17E8}">
      <dgm:prSet phldrT="[Texto]"/>
      <dgm:spPr/>
      <dgm:t>
        <a:bodyPr/>
        <a:lstStyle/>
        <a:p>
          <a:r>
            <a:rPr lang="es-EC" dirty="0" smtClean="0"/>
            <a:t>Macro </a:t>
          </a:r>
          <a:endParaRPr lang="es-EC" dirty="0"/>
        </a:p>
      </dgm:t>
    </dgm:pt>
    <dgm:pt modelId="{E5F7E070-6B2C-433A-86ED-DB2A8D0DF136}" type="parTrans" cxnId="{3B31BFE0-7AB9-4470-BF30-920D472B28B9}">
      <dgm:prSet/>
      <dgm:spPr/>
      <dgm:t>
        <a:bodyPr/>
        <a:lstStyle/>
        <a:p>
          <a:endParaRPr lang="es-EC"/>
        </a:p>
      </dgm:t>
    </dgm:pt>
    <dgm:pt modelId="{576DD05D-63AE-4B28-A757-1D5A09BAEC65}" type="sibTrans" cxnId="{3B31BFE0-7AB9-4470-BF30-920D472B28B9}">
      <dgm:prSet/>
      <dgm:spPr/>
      <dgm:t>
        <a:bodyPr/>
        <a:lstStyle/>
        <a:p>
          <a:endParaRPr lang="es-EC"/>
        </a:p>
      </dgm:t>
    </dgm:pt>
    <dgm:pt modelId="{A11986A6-48A1-4651-BBBB-F9E46E3DA41C}">
      <dgm:prSet phldrT="[Texto]"/>
      <dgm:spPr/>
      <dgm:t>
        <a:bodyPr/>
        <a:lstStyle/>
        <a:p>
          <a:r>
            <a:rPr lang="es-EC" dirty="0" smtClean="0"/>
            <a:t>Meso</a:t>
          </a:r>
          <a:endParaRPr lang="es-EC" dirty="0"/>
        </a:p>
      </dgm:t>
    </dgm:pt>
    <dgm:pt modelId="{140E9A70-29D2-4B93-9643-F7871EB5F72B}" type="parTrans" cxnId="{2BECDA4D-997C-4915-A02A-C664D517495B}">
      <dgm:prSet/>
      <dgm:spPr/>
      <dgm:t>
        <a:bodyPr/>
        <a:lstStyle/>
        <a:p>
          <a:endParaRPr lang="es-EC"/>
        </a:p>
      </dgm:t>
    </dgm:pt>
    <dgm:pt modelId="{F9CA185B-AD6F-4FF1-99DE-4511E893ABE8}" type="sibTrans" cxnId="{2BECDA4D-997C-4915-A02A-C664D517495B}">
      <dgm:prSet/>
      <dgm:spPr/>
      <dgm:t>
        <a:bodyPr/>
        <a:lstStyle/>
        <a:p>
          <a:endParaRPr lang="es-EC"/>
        </a:p>
      </dgm:t>
    </dgm:pt>
    <dgm:pt modelId="{B4216B92-D7A4-4662-99CF-8E22F05E3949}">
      <dgm:prSet phldrT="[Texto]"/>
      <dgm:spPr/>
      <dgm:t>
        <a:bodyPr/>
        <a:lstStyle/>
        <a:p>
          <a:r>
            <a:rPr lang="es-EC" dirty="0" smtClean="0"/>
            <a:t>Micro</a:t>
          </a:r>
          <a:endParaRPr lang="es-EC" dirty="0"/>
        </a:p>
      </dgm:t>
    </dgm:pt>
    <dgm:pt modelId="{045E16E4-75FD-4C04-BC3B-0422EB2ED845}" type="parTrans" cxnId="{FC1171E1-6C8C-4962-B7D1-85C70DE0FC73}">
      <dgm:prSet/>
      <dgm:spPr/>
      <dgm:t>
        <a:bodyPr/>
        <a:lstStyle/>
        <a:p>
          <a:endParaRPr lang="es-EC"/>
        </a:p>
      </dgm:t>
    </dgm:pt>
    <dgm:pt modelId="{C9786C25-115C-4326-8709-E25467472664}" type="sibTrans" cxnId="{FC1171E1-6C8C-4962-B7D1-85C70DE0FC73}">
      <dgm:prSet/>
      <dgm:spPr/>
      <dgm:t>
        <a:bodyPr/>
        <a:lstStyle/>
        <a:p>
          <a:endParaRPr lang="es-EC"/>
        </a:p>
      </dgm:t>
    </dgm:pt>
    <dgm:pt modelId="{B95C15DE-9D52-44EF-A38D-A3C460E77110}">
      <dgm:prSet/>
      <dgm:spPr/>
      <dgm:t>
        <a:bodyPr/>
        <a:lstStyle/>
        <a:p>
          <a:pPr algn="just"/>
          <a:r>
            <a:rPr lang="es-EC" dirty="0" smtClean="0"/>
            <a:t>El desarrollo económico, se sustenta tanto en el nivel de generación de empleo y también con mejorar la calidad de vida y la disminución de la pobreza. </a:t>
          </a:r>
          <a:endParaRPr lang="es-EC" dirty="0"/>
        </a:p>
      </dgm:t>
    </dgm:pt>
    <dgm:pt modelId="{F39C99FB-C8E3-4B74-9055-3E3FB3A319FE}" type="parTrans" cxnId="{016B6186-66CE-4A51-A12D-ABE3DA9FA8C1}">
      <dgm:prSet/>
      <dgm:spPr/>
      <dgm:t>
        <a:bodyPr/>
        <a:lstStyle/>
        <a:p>
          <a:endParaRPr lang="es-EC"/>
        </a:p>
      </dgm:t>
    </dgm:pt>
    <dgm:pt modelId="{B2C4BB12-6121-47C2-9FB2-3923AD50D0AB}" type="sibTrans" cxnId="{016B6186-66CE-4A51-A12D-ABE3DA9FA8C1}">
      <dgm:prSet/>
      <dgm:spPr/>
      <dgm:t>
        <a:bodyPr/>
        <a:lstStyle/>
        <a:p>
          <a:endParaRPr lang="es-EC"/>
        </a:p>
      </dgm:t>
    </dgm:pt>
    <dgm:pt modelId="{28A6655C-5384-4A46-B5EB-4A26AE8360C0}">
      <dgm:prSet/>
      <dgm:spPr/>
      <dgm:t>
        <a:bodyPr/>
        <a:lstStyle/>
        <a:p>
          <a:pPr algn="just"/>
          <a:r>
            <a:rPr lang="es-EC" dirty="0" smtClean="0"/>
            <a:t>En el Ecuador uno de los limitantes para iniciar una actividad económica, es no contar con los recursos económicos necesarios ya sea para la adquisición de materias primas, maquinaria o capital de trabajo o en el caso de negocios en marcha  simplemente para obtener liquidez.</a:t>
          </a:r>
          <a:endParaRPr lang="es-EC" dirty="0"/>
        </a:p>
      </dgm:t>
    </dgm:pt>
    <dgm:pt modelId="{7B1EA089-AE05-4CC9-BA68-BDF2C25B10C8}" type="parTrans" cxnId="{798232D2-B23E-4DC2-B5F9-79E5EE2649F8}">
      <dgm:prSet/>
      <dgm:spPr/>
      <dgm:t>
        <a:bodyPr/>
        <a:lstStyle/>
        <a:p>
          <a:endParaRPr lang="es-EC"/>
        </a:p>
      </dgm:t>
    </dgm:pt>
    <dgm:pt modelId="{94F94162-2636-4725-AE80-A8DF2DD540B4}" type="sibTrans" cxnId="{798232D2-B23E-4DC2-B5F9-79E5EE2649F8}">
      <dgm:prSet/>
      <dgm:spPr/>
      <dgm:t>
        <a:bodyPr/>
        <a:lstStyle/>
        <a:p>
          <a:endParaRPr lang="es-EC"/>
        </a:p>
      </dgm:t>
    </dgm:pt>
    <dgm:pt modelId="{BC137F0E-2AEA-42C6-91C7-588F3C5DCD42}">
      <dgm:prSet/>
      <dgm:spPr/>
      <dgm:t>
        <a:bodyPr/>
        <a:lstStyle/>
        <a:p>
          <a:pPr algn="just"/>
          <a:r>
            <a:rPr lang="es-EC" dirty="0" smtClean="0"/>
            <a:t>En el Ecuador, existen varios sistemas que además de la banca privada coloca microcréditos como son el sistema de cooperativas de ahorro y crédito (COAC) Por medio de la Ley de Economía, Popular y Solidaria). </a:t>
          </a:r>
          <a:endParaRPr lang="es-EC" dirty="0"/>
        </a:p>
      </dgm:t>
    </dgm:pt>
    <dgm:pt modelId="{B26C0161-DF57-4A86-A98D-46348711C579}" type="parTrans" cxnId="{46FBFC98-A9A1-4236-AF7C-AA39639F64CA}">
      <dgm:prSet/>
      <dgm:spPr/>
      <dgm:t>
        <a:bodyPr/>
        <a:lstStyle/>
        <a:p>
          <a:endParaRPr lang="es-EC"/>
        </a:p>
      </dgm:t>
    </dgm:pt>
    <dgm:pt modelId="{A1B739B1-BF85-4734-96D0-CC8581429BC4}" type="sibTrans" cxnId="{46FBFC98-A9A1-4236-AF7C-AA39639F64CA}">
      <dgm:prSet/>
      <dgm:spPr/>
      <dgm:t>
        <a:bodyPr/>
        <a:lstStyle/>
        <a:p>
          <a:endParaRPr lang="es-EC"/>
        </a:p>
      </dgm:t>
    </dgm:pt>
    <dgm:pt modelId="{49B871A3-1607-4C21-A83E-AED7987FDC56}" type="pres">
      <dgm:prSet presAssocID="{B9310B8A-FC2C-41E6-B221-AAEEA4A7A042}" presName="diagram" presStyleCnt="0">
        <dgm:presLayoutVars>
          <dgm:dir/>
          <dgm:animLvl val="lvl"/>
          <dgm:resizeHandles val="exact"/>
        </dgm:presLayoutVars>
      </dgm:prSet>
      <dgm:spPr/>
    </dgm:pt>
    <dgm:pt modelId="{2FD4517E-7403-4FAE-8025-3C8FA1E66A90}" type="pres">
      <dgm:prSet presAssocID="{6CE3C30D-69B5-40A2-AEA9-35113E7C17E8}" presName="compNode" presStyleCnt="0"/>
      <dgm:spPr/>
    </dgm:pt>
    <dgm:pt modelId="{1A7B61A6-6FDF-4CE4-BFA3-C6196E6B8FB2}" type="pres">
      <dgm:prSet presAssocID="{6CE3C30D-69B5-40A2-AEA9-35113E7C17E8}" presName="childRect" presStyleLbl="bgAcc1" presStyleIdx="0" presStyleCnt="3">
        <dgm:presLayoutVars>
          <dgm:bulletEnabled val="1"/>
        </dgm:presLayoutVars>
      </dgm:prSet>
      <dgm:spPr/>
      <dgm:t>
        <a:bodyPr/>
        <a:lstStyle/>
        <a:p>
          <a:endParaRPr lang="es-EC"/>
        </a:p>
      </dgm:t>
    </dgm:pt>
    <dgm:pt modelId="{0E824D67-7F54-4B9E-AFD4-7DD9BC1B4D22}" type="pres">
      <dgm:prSet presAssocID="{6CE3C30D-69B5-40A2-AEA9-35113E7C17E8}" presName="parentText" presStyleLbl="node1" presStyleIdx="0" presStyleCnt="0">
        <dgm:presLayoutVars>
          <dgm:chMax val="0"/>
          <dgm:bulletEnabled val="1"/>
        </dgm:presLayoutVars>
      </dgm:prSet>
      <dgm:spPr/>
      <dgm:t>
        <a:bodyPr/>
        <a:lstStyle/>
        <a:p>
          <a:endParaRPr lang="es-EC"/>
        </a:p>
      </dgm:t>
    </dgm:pt>
    <dgm:pt modelId="{C3F47007-D79D-4461-93E7-3A384F434F3F}" type="pres">
      <dgm:prSet presAssocID="{6CE3C30D-69B5-40A2-AEA9-35113E7C17E8}" presName="parentRect" presStyleLbl="alignNode1" presStyleIdx="0" presStyleCnt="3"/>
      <dgm:spPr/>
      <dgm:t>
        <a:bodyPr/>
        <a:lstStyle/>
        <a:p>
          <a:endParaRPr lang="es-EC"/>
        </a:p>
      </dgm:t>
    </dgm:pt>
    <dgm:pt modelId="{A69274D6-D378-4A54-A3D2-0D10B0787CE5}" type="pres">
      <dgm:prSet presAssocID="{6CE3C30D-69B5-40A2-AEA9-35113E7C17E8}" presName="adorn" presStyleLbl="fgAccFollow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EB81B63C-F828-4387-8218-AE52B2D16C8C}" type="pres">
      <dgm:prSet presAssocID="{576DD05D-63AE-4B28-A757-1D5A09BAEC65}" presName="sibTrans" presStyleLbl="sibTrans2D1" presStyleIdx="0" presStyleCnt="0"/>
      <dgm:spPr/>
      <dgm:t>
        <a:bodyPr/>
        <a:lstStyle/>
        <a:p>
          <a:endParaRPr lang="es-EC"/>
        </a:p>
      </dgm:t>
    </dgm:pt>
    <dgm:pt modelId="{AB59A3AA-4AF0-4DCD-9F46-332CD471A266}" type="pres">
      <dgm:prSet presAssocID="{A11986A6-48A1-4651-BBBB-F9E46E3DA41C}" presName="compNode" presStyleCnt="0"/>
      <dgm:spPr/>
    </dgm:pt>
    <dgm:pt modelId="{DFB564FB-891B-448D-9B59-DAC6562245EB}" type="pres">
      <dgm:prSet presAssocID="{A11986A6-48A1-4651-BBBB-F9E46E3DA41C}" presName="childRect" presStyleLbl="bgAcc1" presStyleIdx="1" presStyleCnt="3">
        <dgm:presLayoutVars>
          <dgm:bulletEnabled val="1"/>
        </dgm:presLayoutVars>
      </dgm:prSet>
      <dgm:spPr/>
      <dgm:t>
        <a:bodyPr/>
        <a:lstStyle/>
        <a:p>
          <a:endParaRPr lang="es-EC"/>
        </a:p>
      </dgm:t>
    </dgm:pt>
    <dgm:pt modelId="{0D0E77C6-601D-4BFA-913F-6A253F291341}" type="pres">
      <dgm:prSet presAssocID="{A11986A6-48A1-4651-BBBB-F9E46E3DA41C}" presName="parentText" presStyleLbl="node1" presStyleIdx="0" presStyleCnt="0">
        <dgm:presLayoutVars>
          <dgm:chMax val="0"/>
          <dgm:bulletEnabled val="1"/>
        </dgm:presLayoutVars>
      </dgm:prSet>
      <dgm:spPr/>
      <dgm:t>
        <a:bodyPr/>
        <a:lstStyle/>
        <a:p>
          <a:endParaRPr lang="es-EC"/>
        </a:p>
      </dgm:t>
    </dgm:pt>
    <dgm:pt modelId="{66E9DD9D-5BE3-4238-88C2-916FB0AC4758}" type="pres">
      <dgm:prSet presAssocID="{A11986A6-48A1-4651-BBBB-F9E46E3DA41C}" presName="parentRect" presStyleLbl="alignNode1" presStyleIdx="1" presStyleCnt="3"/>
      <dgm:spPr/>
      <dgm:t>
        <a:bodyPr/>
        <a:lstStyle/>
        <a:p>
          <a:endParaRPr lang="es-EC"/>
        </a:p>
      </dgm:t>
    </dgm:pt>
    <dgm:pt modelId="{EA882D90-64AF-419C-85CD-8A783B1A0FB2}" type="pres">
      <dgm:prSet presAssocID="{A11986A6-48A1-4651-BBBB-F9E46E3DA41C}" presName="adorn" presStyleLbl="fgAccFollow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8000" b="-8000"/>
          </a:stretch>
        </a:blipFill>
      </dgm:spPr>
    </dgm:pt>
    <dgm:pt modelId="{20F3776E-4E6F-43E8-A380-C2B4661B2259}" type="pres">
      <dgm:prSet presAssocID="{F9CA185B-AD6F-4FF1-99DE-4511E893ABE8}" presName="sibTrans" presStyleLbl="sibTrans2D1" presStyleIdx="0" presStyleCnt="0"/>
      <dgm:spPr/>
      <dgm:t>
        <a:bodyPr/>
        <a:lstStyle/>
        <a:p>
          <a:endParaRPr lang="es-EC"/>
        </a:p>
      </dgm:t>
    </dgm:pt>
    <dgm:pt modelId="{4387EE9C-39DE-48D6-AE26-0A0475A719C5}" type="pres">
      <dgm:prSet presAssocID="{B4216B92-D7A4-4662-99CF-8E22F05E3949}" presName="compNode" presStyleCnt="0"/>
      <dgm:spPr/>
    </dgm:pt>
    <dgm:pt modelId="{E78297FA-69CB-43F0-A0DC-B7C1D4E45469}" type="pres">
      <dgm:prSet presAssocID="{B4216B92-D7A4-4662-99CF-8E22F05E3949}" presName="childRect" presStyleLbl="bgAcc1" presStyleIdx="2" presStyleCnt="3">
        <dgm:presLayoutVars>
          <dgm:bulletEnabled val="1"/>
        </dgm:presLayoutVars>
      </dgm:prSet>
      <dgm:spPr/>
      <dgm:t>
        <a:bodyPr/>
        <a:lstStyle/>
        <a:p>
          <a:endParaRPr lang="es-EC"/>
        </a:p>
      </dgm:t>
    </dgm:pt>
    <dgm:pt modelId="{35027162-602C-4F36-8721-B7F932241CC6}" type="pres">
      <dgm:prSet presAssocID="{B4216B92-D7A4-4662-99CF-8E22F05E3949}" presName="parentText" presStyleLbl="node1" presStyleIdx="0" presStyleCnt="0">
        <dgm:presLayoutVars>
          <dgm:chMax val="0"/>
          <dgm:bulletEnabled val="1"/>
        </dgm:presLayoutVars>
      </dgm:prSet>
      <dgm:spPr/>
      <dgm:t>
        <a:bodyPr/>
        <a:lstStyle/>
        <a:p>
          <a:endParaRPr lang="es-EC"/>
        </a:p>
      </dgm:t>
    </dgm:pt>
    <dgm:pt modelId="{1DC5CDD2-E61F-4F58-BEB3-EE117860C80A}" type="pres">
      <dgm:prSet presAssocID="{B4216B92-D7A4-4662-99CF-8E22F05E3949}" presName="parentRect" presStyleLbl="alignNode1" presStyleIdx="2" presStyleCnt="3"/>
      <dgm:spPr/>
      <dgm:t>
        <a:bodyPr/>
        <a:lstStyle/>
        <a:p>
          <a:endParaRPr lang="es-EC"/>
        </a:p>
      </dgm:t>
    </dgm:pt>
    <dgm:pt modelId="{9F0C4843-1E15-431A-9F21-87B9CADF1D8F}" type="pres">
      <dgm:prSet presAssocID="{B4216B92-D7A4-4662-99CF-8E22F05E3949}" presName="adorn" presStyleLbl="fgAccFollow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7000" b="-17000"/>
          </a:stretch>
        </a:blipFill>
      </dgm:spPr>
    </dgm:pt>
  </dgm:ptLst>
  <dgm:cxnLst>
    <dgm:cxn modelId="{798232D2-B23E-4DC2-B5F9-79E5EE2649F8}" srcId="{A11986A6-48A1-4651-BBBB-F9E46E3DA41C}" destId="{28A6655C-5384-4A46-B5EB-4A26AE8360C0}" srcOrd="0" destOrd="0" parTransId="{7B1EA089-AE05-4CC9-BA68-BDF2C25B10C8}" sibTransId="{94F94162-2636-4725-AE80-A8DF2DD540B4}"/>
    <dgm:cxn modelId="{46FBFC98-A9A1-4236-AF7C-AA39639F64CA}" srcId="{B4216B92-D7A4-4662-99CF-8E22F05E3949}" destId="{BC137F0E-2AEA-42C6-91C7-588F3C5DCD42}" srcOrd="0" destOrd="0" parTransId="{B26C0161-DF57-4A86-A98D-46348711C579}" sibTransId="{A1B739B1-BF85-4734-96D0-CC8581429BC4}"/>
    <dgm:cxn modelId="{C2676510-BF76-48CD-8E34-96D3DEE8B64D}" type="presOf" srcId="{A11986A6-48A1-4651-BBBB-F9E46E3DA41C}" destId="{66E9DD9D-5BE3-4238-88C2-916FB0AC4758}" srcOrd="1" destOrd="0" presId="urn:microsoft.com/office/officeart/2005/8/layout/bList2"/>
    <dgm:cxn modelId="{B2A8A05E-EE62-4404-9A70-22040FF8780B}" type="presOf" srcId="{B95C15DE-9D52-44EF-A38D-A3C460E77110}" destId="{1A7B61A6-6FDF-4CE4-BFA3-C6196E6B8FB2}" srcOrd="0" destOrd="0" presId="urn:microsoft.com/office/officeart/2005/8/layout/bList2"/>
    <dgm:cxn modelId="{E6FDCC2D-F3CA-48E9-A6B2-4285C855C011}" type="presOf" srcId="{576DD05D-63AE-4B28-A757-1D5A09BAEC65}" destId="{EB81B63C-F828-4387-8218-AE52B2D16C8C}" srcOrd="0" destOrd="0" presId="urn:microsoft.com/office/officeart/2005/8/layout/bList2"/>
    <dgm:cxn modelId="{500C5079-C7D3-4456-8ADC-4F84F564E392}" type="presOf" srcId="{B4216B92-D7A4-4662-99CF-8E22F05E3949}" destId="{35027162-602C-4F36-8721-B7F932241CC6}" srcOrd="0" destOrd="0" presId="urn:microsoft.com/office/officeart/2005/8/layout/bList2"/>
    <dgm:cxn modelId="{FB92EF19-6F40-450A-B293-6D146222F271}" type="presOf" srcId="{BC137F0E-2AEA-42C6-91C7-588F3C5DCD42}" destId="{E78297FA-69CB-43F0-A0DC-B7C1D4E45469}" srcOrd="0" destOrd="0" presId="urn:microsoft.com/office/officeart/2005/8/layout/bList2"/>
    <dgm:cxn modelId="{EAC321E4-F56E-429C-9A24-B73B9C9EB222}" type="presOf" srcId="{6CE3C30D-69B5-40A2-AEA9-35113E7C17E8}" destId="{0E824D67-7F54-4B9E-AFD4-7DD9BC1B4D22}" srcOrd="0" destOrd="0" presId="urn:microsoft.com/office/officeart/2005/8/layout/bList2"/>
    <dgm:cxn modelId="{B453527F-8C70-443C-8B8B-06F02763B56F}" type="presOf" srcId="{B4216B92-D7A4-4662-99CF-8E22F05E3949}" destId="{1DC5CDD2-E61F-4F58-BEB3-EE117860C80A}" srcOrd="1" destOrd="0" presId="urn:microsoft.com/office/officeart/2005/8/layout/bList2"/>
    <dgm:cxn modelId="{016B6186-66CE-4A51-A12D-ABE3DA9FA8C1}" srcId="{6CE3C30D-69B5-40A2-AEA9-35113E7C17E8}" destId="{B95C15DE-9D52-44EF-A38D-A3C460E77110}" srcOrd="0" destOrd="0" parTransId="{F39C99FB-C8E3-4B74-9055-3E3FB3A319FE}" sibTransId="{B2C4BB12-6121-47C2-9FB2-3923AD50D0AB}"/>
    <dgm:cxn modelId="{011307E1-16B4-44FE-8BC8-9827DF9E5247}" type="presOf" srcId="{6CE3C30D-69B5-40A2-AEA9-35113E7C17E8}" destId="{C3F47007-D79D-4461-93E7-3A384F434F3F}" srcOrd="1" destOrd="0" presId="urn:microsoft.com/office/officeart/2005/8/layout/bList2"/>
    <dgm:cxn modelId="{28EACC48-7130-4D64-A957-1FED24DD7A5F}" type="presOf" srcId="{A11986A6-48A1-4651-BBBB-F9E46E3DA41C}" destId="{0D0E77C6-601D-4BFA-913F-6A253F291341}" srcOrd="0" destOrd="0" presId="urn:microsoft.com/office/officeart/2005/8/layout/bList2"/>
    <dgm:cxn modelId="{2BECDA4D-997C-4915-A02A-C664D517495B}" srcId="{B9310B8A-FC2C-41E6-B221-AAEEA4A7A042}" destId="{A11986A6-48A1-4651-BBBB-F9E46E3DA41C}" srcOrd="1" destOrd="0" parTransId="{140E9A70-29D2-4B93-9643-F7871EB5F72B}" sibTransId="{F9CA185B-AD6F-4FF1-99DE-4511E893ABE8}"/>
    <dgm:cxn modelId="{282D4EC1-01CF-4F0C-8F0B-62B56A1E2899}" type="presOf" srcId="{28A6655C-5384-4A46-B5EB-4A26AE8360C0}" destId="{DFB564FB-891B-448D-9B59-DAC6562245EB}" srcOrd="0" destOrd="0" presId="urn:microsoft.com/office/officeart/2005/8/layout/bList2"/>
    <dgm:cxn modelId="{FC1171E1-6C8C-4962-B7D1-85C70DE0FC73}" srcId="{B9310B8A-FC2C-41E6-B221-AAEEA4A7A042}" destId="{B4216B92-D7A4-4662-99CF-8E22F05E3949}" srcOrd="2" destOrd="0" parTransId="{045E16E4-75FD-4C04-BC3B-0422EB2ED845}" sibTransId="{C9786C25-115C-4326-8709-E25467472664}"/>
    <dgm:cxn modelId="{C6A07809-4F5F-4D57-B8EB-D4822093B0CC}" type="presOf" srcId="{F9CA185B-AD6F-4FF1-99DE-4511E893ABE8}" destId="{20F3776E-4E6F-43E8-A380-C2B4661B2259}" srcOrd="0" destOrd="0" presId="urn:microsoft.com/office/officeart/2005/8/layout/bList2"/>
    <dgm:cxn modelId="{3B31BFE0-7AB9-4470-BF30-920D472B28B9}" srcId="{B9310B8A-FC2C-41E6-B221-AAEEA4A7A042}" destId="{6CE3C30D-69B5-40A2-AEA9-35113E7C17E8}" srcOrd="0" destOrd="0" parTransId="{E5F7E070-6B2C-433A-86ED-DB2A8D0DF136}" sibTransId="{576DD05D-63AE-4B28-A757-1D5A09BAEC65}"/>
    <dgm:cxn modelId="{732FED81-4A36-4B48-8AD1-5853B4A5F99F}" type="presOf" srcId="{B9310B8A-FC2C-41E6-B221-AAEEA4A7A042}" destId="{49B871A3-1607-4C21-A83E-AED7987FDC56}" srcOrd="0" destOrd="0" presId="urn:microsoft.com/office/officeart/2005/8/layout/bList2"/>
    <dgm:cxn modelId="{9BCF7242-F312-41D5-BA02-FE03EDF98C49}" type="presParOf" srcId="{49B871A3-1607-4C21-A83E-AED7987FDC56}" destId="{2FD4517E-7403-4FAE-8025-3C8FA1E66A90}" srcOrd="0" destOrd="0" presId="urn:microsoft.com/office/officeart/2005/8/layout/bList2"/>
    <dgm:cxn modelId="{7371CB14-D697-44D5-A323-A0C32184F151}" type="presParOf" srcId="{2FD4517E-7403-4FAE-8025-3C8FA1E66A90}" destId="{1A7B61A6-6FDF-4CE4-BFA3-C6196E6B8FB2}" srcOrd="0" destOrd="0" presId="urn:microsoft.com/office/officeart/2005/8/layout/bList2"/>
    <dgm:cxn modelId="{3B7B6309-FA3B-4E39-BD93-BA1D9CF8A371}" type="presParOf" srcId="{2FD4517E-7403-4FAE-8025-3C8FA1E66A90}" destId="{0E824D67-7F54-4B9E-AFD4-7DD9BC1B4D22}" srcOrd="1" destOrd="0" presId="urn:microsoft.com/office/officeart/2005/8/layout/bList2"/>
    <dgm:cxn modelId="{19737ED9-E9C0-4F16-8B36-CD8F02E5E04F}" type="presParOf" srcId="{2FD4517E-7403-4FAE-8025-3C8FA1E66A90}" destId="{C3F47007-D79D-4461-93E7-3A384F434F3F}" srcOrd="2" destOrd="0" presId="urn:microsoft.com/office/officeart/2005/8/layout/bList2"/>
    <dgm:cxn modelId="{52DCABA1-3F05-4483-9B13-7333BFFF7C7D}" type="presParOf" srcId="{2FD4517E-7403-4FAE-8025-3C8FA1E66A90}" destId="{A69274D6-D378-4A54-A3D2-0D10B0787CE5}" srcOrd="3" destOrd="0" presId="urn:microsoft.com/office/officeart/2005/8/layout/bList2"/>
    <dgm:cxn modelId="{B298EECC-EDEE-49A2-ADFE-D1ADFA4569EA}" type="presParOf" srcId="{49B871A3-1607-4C21-A83E-AED7987FDC56}" destId="{EB81B63C-F828-4387-8218-AE52B2D16C8C}" srcOrd="1" destOrd="0" presId="urn:microsoft.com/office/officeart/2005/8/layout/bList2"/>
    <dgm:cxn modelId="{12DDAB4C-EC6D-4027-A3DC-B08704B75C54}" type="presParOf" srcId="{49B871A3-1607-4C21-A83E-AED7987FDC56}" destId="{AB59A3AA-4AF0-4DCD-9F46-332CD471A266}" srcOrd="2" destOrd="0" presId="urn:microsoft.com/office/officeart/2005/8/layout/bList2"/>
    <dgm:cxn modelId="{C0A41CC1-31C6-41BE-A49C-CD0196B3BCA8}" type="presParOf" srcId="{AB59A3AA-4AF0-4DCD-9F46-332CD471A266}" destId="{DFB564FB-891B-448D-9B59-DAC6562245EB}" srcOrd="0" destOrd="0" presId="urn:microsoft.com/office/officeart/2005/8/layout/bList2"/>
    <dgm:cxn modelId="{4FEB245D-1E70-4903-A9B4-781214F447C7}" type="presParOf" srcId="{AB59A3AA-4AF0-4DCD-9F46-332CD471A266}" destId="{0D0E77C6-601D-4BFA-913F-6A253F291341}" srcOrd="1" destOrd="0" presId="urn:microsoft.com/office/officeart/2005/8/layout/bList2"/>
    <dgm:cxn modelId="{36BBCB6D-A90F-4069-BBD0-45C26BCB91CF}" type="presParOf" srcId="{AB59A3AA-4AF0-4DCD-9F46-332CD471A266}" destId="{66E9DD9D-5BE3-4238-88C2-916FB0AC4758}" srcOrd="2" destOrd="0" presId="urn:microsoft.com/office/officeart/2005/8/layout/bList2"/>
    <dgm:cxn modelId="{53D36599-EE7E-4CE4-BBA7-00A666E86254}" type="presParOf" srcId="{AB59A3AA-4AF0-4DCD-9F46-332CD471A266}" destId="{EA882D90-64AF-419C-85CD-8A783B1A0FB2}" srcOrd="3" destOrd="0" presId="urn:microsoft.com/office/officeart/2005/8/layout/bList2"/>
    <dgm:cxn modelId="{A3CBBA31-8706-4202-996B-CAED33B681F2}" type="presParOf" srcId="{49B871A3-1607-4C21-A83E-AED7987FDC56}" destId="{20F3776E-4E6F-43E8-A380-C2B4661B2259}" srcOrd="3" destOrd="0" presId="urn:microsoft.com/office/officeart/2005/8/layout/bList2"/>
    <dgm:cxn modelId="{EB21BEFD-8F2F-45B8-A873-34809D6B5BAA}" type="presParOf" srcId="{49B871A3-1607-4C21-A83E-AED7987FDC56}" destId="{4387EE9C-39DE-48D6-AE26-0A0475A719C5}" srcOrd="4" destOrd="0" presId="urn:microsoft.com/office/officeart/2005/8/layout/bList2"/>
    <dgm:cxn modelId="{B46E6830-B956-429B-987C-D89883BBB471}" type="presParOf" srcId="{4387EE9C-39DE-48D6-AE26-0A0475A719C5}" destId="{E78297FA-69CB-43F0-A0DC-B7C1D4E45469}" srcOrd="0" destOrd="0" presId="urn:microsoft.com/office/officeart/2005/8/layout/bList2"/>
    <dgm:cxn modelId="{2309C6CC-EA60-42E9-A1D7-4802A7ED7357}" type="presParOf" srcId="{4387EE9C-39DE-48D6-AE26-0A0475A719C5}" destId="{35027162-602C-4F36-8721-B7F932241CC6}" srcOrd="1" destOrd="0" presId="urn:microsoft.com/office/officeart/2005/8/layout/bList2"/>
    <dgm:cxn modelId="{1AA315A9-72F5-4B43-8436-9483EFAA049E}" type="presParOf" srcId="{4387EE9C-39DE-48D6-AE26-0A0475A719C5}" destId="{1DC5CDD2-E61F-4F58-BEB3-EE117860C80A}" srcOrd="2" destOrd="0" presId="urn:microsoft.com/office/officeart/2005/8/layout/bList2"/>
    <dgm:cxn modelId="{1D0018D3-947B-446C-95A6-D9CC2FF47CA5}" type="presParOf" srcId="{4387EE9C-39DE-48D6-AE26-0A0475A719C5}" destId="{9F0C4843-1E15-431A-9F21-87B9CADF1D8F}"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330F501-8A50-425D-A055-86103D0660B2}" type="doc">
      <dgm:prSet loTypeId="urn:microsoft.com/office/officeart/2005/8/layout/hierarchy3" loCatId="list" qsTypeId="urn:microsoft.com/office/officeart/2005/8/quickstyle/simple1" qsCatId="simple" csTypeId="urn:microsoft.com/office/officeart/2005/8/colors/colorful1" csCatId="colorful" phldr="1"/>
      <dgm:spPr/>
      <dgm:t>
        <a:bodyPr/>
        <a:lstStyle/>
        <a:p>
          <a:endParaRPr lang="es-EC"/>
        </a:p>
      </dgm:t>
    </dgm:pt>
    <dgm:pt modelId="{F755A5E4-494E-41D5-A6EB-B7236DE48923}">
      <dgm:prSet phldrT="[Texto]" custT="1"/>
      <dgm:spPr/>
      <dgm:t>
        <a:bodyPr/>
        <a:lstStyle/>
        <a:p>
          <a:r>
            <a:rPr lang="es-EC" sz="1050" dirty="0" smtClean="0"/>
            <a:t>Se aplica dos tipos de muestra probabilística aleatoria simple y  no probabilística por juicio del tipo propositivo o discrecional</a:t>
          </a:r>
          <a:endParaRPr lang="es-EC" sz="1050" dirty="0"/>
        </a:p>
      </dgm:t>
    </dgm:pt>
    <dgm:pt modelId="{AB2DA089-1719-4B10-BEE6-B8D65044C79B}" type="parTrans" cxnId="{193A60D5-04DF-4505-9834-E9F9FD9E8F17}">
      <dgm:prSet/>
      <dgm:spPr/>
      <dgm:t>
        <a:bodyPr/>
        <a:lstStyle/>
        <a:p>
          <a:endParaRPr lang="es-EC"/>
        </a:p>
      </dgm:t>
    </dgm:pt>
    <dgm:pt modelId="{42FDA39B-0D4D-4405-A507-9CF158451074}" type="sibTrans" cxnId="{193A60D5-04DF-4505-9834-E9F9FD9E8F17}">
      <dgm:prSet/>
      <dgm:spPr/>
      <dgm:t>
        <a:bodyPr/>
        <a:lstStyle/>
        <a:p>
          <a:endParaRPr lang="es-EC"/>
        </a:p>
      </dgm:t>
    </dgm:pt>
    <dgm:pt modelId="{1F2713DD-5E38-4C46-8E3B-A6FE9643F61B}">
      <dgm:prSet phldrT="[Texto]" custT="1"/>
      <dgm:spPr/>
      <dgm:t>
        <a:bodyPr/>
        <a:lstStyle/>
        <a:p>
          <a:r>
            <a:rPr lang="es-EC" sz="1600" b="1" dirty="0" smtClean="0"/>
            <a:t>Muestra </a:t>
          </a:r>
        </a:p>
        <a:p>
          <a:r>
            <a:rPr lang="es-EC" sz="1600" b="1" dirty="0" smtClean="0"/>
            <a:t>Microempresas DMQ</a:t>
          </a:r>
          <a:endParaRPr lang="es-EC" sz="1600" b="1" dirty="0"/>
        </a:p>
      </dgm:t>
    </dgm:pt>
    <dgm:pt modelId="{8881BE6A-3E38-44FF-B1D8-11B4263F61A2}" type="parTrans" cxnId="{B6C78AC3-62B7-4711-A3E1-9BFA10A8A84F}">
      <dgm:prSet/>
      <dgm:spPr/>
      <dgm:t>
        <a:bodyPr/>
        <a:lstStyle/>
        <a:p>
          <a:endParaRPr lang="es-EC"/>
        </a:p>
      </dgm:t>
    </dgm:pt>
    <dgm:pt modelId="{28D6C1F5-B6D0-4953-A918-6CE9EB1A8C25}" type="sibTrans" cxnId="{B6C78AC3-62B7-4711-A3E1-9BFA10A8A84F}">
      <dgm:prSet/>
      <dgm:spPr/>
      <dgm:t>
        <a:bodyPr/>
        <a:lstStyle/>
        <a:p>
          <a:endParaRPr lang="es-EC"/>
        </a:p>
      </dgm:t>
    </dgm:pt>
    <dgm:pt modelId="{6D71BB41-FA2E-486F-924D-8C293FEFC544}">
      <dgm:prSet phldrT="[Texto]" custT="1"/>
      <dgm:spPr/>
      <dgm:t>
        <a:bodyPr/>
        <a:lstStyle/>
        <a:p>
          <a:r>
            <a:rPr lang="es-EC" sz="1050" dirty="0" smtClean="0"/>
            <a:t>La muestra estadística no probabilística propositiva o por juicio  de este estudio, se realizó por medio de  un análisis del DIEE (Directorio de Empresas y Establecimientos 2014)</a:t>
          </a:r>
          <a:endParaRPr lang="es-EC" sz="1050" dirty="0"/>
        </a:p>
      </dgm:t>
      <dgm:extLst>
        <a:ext uri="{E40237B7-FDA0-4F09-8148-C483321AD2D9}">
          <dgm14:cNvPr xmlns:dgm14="http://schemas.microsoft.com/office/drawing/2010/diagram" id="0" name="">
            <a:hlinkClick xmlns:r="http://schemas.openxmlformats.org/officeDocument/2006/relationships" r:id="rId1"/>
          </dgm14:cNvPr>
        </a:ext>
      </dgm:extLst>
    </dgm:pt>
    <dgm:pt modelId="{001BAB96-9559-4BCC-85F1-A826E6641ABB}" type="parTrans" cxnId="{754DF7D6-9EF6-4887-893E-9D21968A72CE}">
      <dgm:prSet/>
      <dgm:spPr/>
      <dgm:t>
        <a:bodyPr/>
        <a:lstStyle/>
        <a:p>
          <a:endParaRPr lang="es-EC"/>
        </a:p>
      </dgm:t>
    </dgm:pt>
    <dgm:pt modelId="{7DE85EFF-2468-4023-ACC3-CA3A12141F15}" type="sibTrans" cxnId="{754DF7D6-9EF6-4887-893E-9D21968A72CE}">
      <dgm:prSet/>
      <dgm:spPr/>
      <dgm:t>
        <a:bodyPr/>
        <a:lstStyle/>
        <a:p>
          <a:endParaRPr lang="es-EC"/>
        </a:p>
      </dgm:t>
    </dgm:pt>
    <dgm:pt modelId="{485370AC-33A1-4FE6-BEE4-707D94041F46}">
      <dgm:prSet/>
      <dgm:spPr/>
      <dgm:t>
        <a:bodyPr/>
        <a:lstStyle/>
        <a:p>
          <a:pPr algn="ctr"/>
          <a:r>
            <a:rPr lang="es-EC" dirty="0" smtClean="0"/>
            <a:t>Del resultado de la muestra aleatoria simple, se escogen  a cuatro bancos de los cuales son seleccionados por medio de la muestra propositiva o de juicio, cuatro bancos con la mayor participación  en montos y operaciones en el segmento microcréditos durante los últimos tres años.</a:t>
          </a:r>
          <a:endParaRPr lang="es-EC" dirty="0"/>
        </a:p>
      </dgm:t>
      <dgm:extLst>
        <a:ext uri="{E40237B7-FDA0-4F09-8148-C483321AD2D9}">
          <dgm14:cNvPr xmlns:dgm14="http://schemas.microsoft.com/office/drawing/2010/diagram" id="0" name="">
            <a:hlinkClick xmlns:r="http://schemas.openxmlformats.org/officeDocument/2006/relationships" r:id="rId2" action="ppaction://hlinkfile"/>
          </dgm14:cNvPr>
        </a:ext>
      </dgm:extLst>
    </dgm:pt>
    <dgm:pt modelId="{E1989513-573B-4788-986A-103DBC0CCA75}" type="parTrans" cxnId="{F896B97E-E046-492B-9583-D892DE88B0EC}">
      <dgm:prSet/>
      <dgm:spPr/>
      <dgm:t>
        <a:bodyPr/>
        <a:lstStyle/>
        <a:p>
          <a:endParaRPr lang="es-EC"/>
        </a:p>
      </dgm:t>
    </dgm:pt>
    <dgm:pt modelId="{94AE4FBB-71E1-4D1D-A86E-00CC363B6C48}" type="sibTrans" cxnId="{F896B97E-E046-492B-9583-D892DE88B0EC}">
      <dgm:prSet/>
      <dgm:spPr/>
      <dgm:t>
        <a:bodyPr/>
        <a:lstStyle/>
        <a:p>
          <a:endParaRPr lang="es-EC"/>
        </a:p>
      </dgm:t>
    </dgm:pt>
    <dgm:pt modelId="{9350ACB7-87CA-4E23-8920-39855ABAAAA1}">
      <dgm:prSet custT="1"/>
      <dgm:spPr/>
      <dgm:t>
        <a:bodyPr/>
        <a:lstStyle/>
        <a:p>
          <a:r>
            <a:rPr lang="es-EC" sz="1600" b="1" dirty="0" smtClean="0"/>
            <a:t>Muestra </a:t>
          </a:r>
        </a:p>
        <a:p>
          <a:r>
            <a:rPr lang="es-EC" sz="1600" b="1" dirty="0" smtClean="0"/>
            <a:t>Banca Privada </a:t>
          </a:r>
          <a:endParaRPr lang="es-EC" sz="1600" b="1" dirty="0"/>
        </a:p>
      </dgm:t>
    </dgm:pt>
    <dgm:pt modelId="{43CC5416-B638-4D1D-867D-884957C3FEE1}" type="parTrans" cxnId="{A04A0FC4-D000-45CA-8E46-EB15508A3AD4}">
      <dgm:prSet/>
      <dgm:spPr/>
      <dgm:t>
        <a:bodyPr/>
        <a:lstStyle/>
        <a:p>
          <a:endParaRPr lang="es-EC"/>
        </a:p>
      </dgm:t>
    </dgm:pt>
    <dgm:pt modelId="{4F545E14-C268-4E94-8B20-F188C1428B2A}" type="sibTrans" cxnId="{A04A0FC4-D000-45CA-8E46-EB15508A3AD4}">
      <dgm:prSet/>
      <dgm:spPr/>
      <dgm:t>
        <a:bodyPr/>
        <a:lstStyle/>
        <a:p>
          <a:endParaRPr lang="es-EC"/>
        </a:p>
      </dgm:t>
    </dgm:pt>
    <dgm:pt modelId="{6E26EEB3-FD8D-4275-AFDB-1D49CB94C014}">
      <dgm:prSet/>
      <dgm:spPr/>
      <dgm:t>
        <a:bodyPr/>
        <a:lstStyle/>
        <a:p>
          <a:r>
            <a:rPr lang="es-EC" dirty="0" smtClean="0"/>
            <a:t>De  las 843.644 empresas a nivel nacional el 23,9%  corresponde a empresas en Pichincha con 201.629. De las cuales el 23,1% pertenece al segmento microempresarial con 46.576,29 el total de empresas en el año 2014</a:t>
          </a:r>
        </a:p>
      </dgm:t>
      <dgm:extLst>
        <a:ext uri="{E40237B7-FDA0-4F09-8148-C483321AD2D9}">
          <dgm14:cNvPr xmlns:dgm14="http://schemas.microsoft.com/office/drawing/2010/diagram" id="0" name="">
            <a:hlinkClick xmlns:r="http://schemas.openxmlformats.org/officeDocument/2006/relationships" r:id="rId3" action="ppaction://hlinkfile"/>
          </dgm14:cNvPr>
        </a:ext>
      </dgm:extLst>
    </dgm:pt>
    <dgm:pt modelId="{BEDDEFBA-CA7E-498D-A7D1-5E0F80EEB4F6}" type="parTrans" cxnId="{FFE31849-B6F7-4464-8036-B466C2CF23CF}">
      <dgm:prSet/>
      <dgm:spPr/>
      <dgm:t>
        <a:bodyPr/>
        <a:lstStyle/>
        <a:p>
          <a:endParaRPr lang="es-EC"/>
        </a:p>
      </dgm:t>
    </dgm:pt>
    <dgm:pt modelId="{14C3221B-8EE7-476B-B857-F692F20D4985}" type="sibTrans" cxnId="{FFE31849-B6F7-4464-8036-B466C2CF23CF}">
      <dgm:prSet/>
      <dgm:spPr/>
      <dgm:t>
        <a:bodyPr/>
        <a:lstStyle/>
        <a:p>
          <a:endParaRPr lang="es-EC"/>
        </a:p>
      </dgm:t>
    </dgm:pt>
    <dgm:pt modelId="{AE4B54C0-0842-447C-82BA-67FF37EEA1D5}">
      <dgm:prSet/>
      <dgm:spPr/>
      <dgm:t>
        <a:bodyPr/>
        <a:lstStyle/>
        <a:p>
          <a:r>
            <a:rPr lang="es-EC" dirty="0" smtClean="0"/>
            <a:t>La muestra estratificada seleccionando los principales sectores económicos, según los resultados del DIEE, las actividades con mayor participación y número en microempresas, son de comercio, el 36,10%  a industrias manufactureras el 8,00%, el 18,60% a servicios.</a:t>
          </a:r>
          <a:endParaRPr lang="es-EC" dirty="0"/>
        </a:p>
      </dgm:t>
    </dgm:pt>
    <dgm:pt modelId="{505DE90A-E409-4DF4-A82B-4311318A6252}" type="parTrans" cxnId="{932F7725-BDC0-494A-BEFF-A88125EF4C43}">
      <dgm:prSet/>
      <dgm:spPr/>
      <dgm:t>
        <a:bodyPr/>
        <a:lstStyle/>
        <a:p>
          <a:endParaRPr lang="es-EC"/>
        </a:p>
      </dgm:t>
    </dgm:pt>
    <dgm:pt modelId="{5BEA2BF1-9A6A-4848-B71F-95808E23611A}" type="sibTrans" cxnId="{932F7725-BDC0-494A-BEFF-A88125EF4C43}">
      <dgm:prSet/>
      <dgm:spPr/>
      <dgm:t>
        <a:bodyPr/>
        <a:lstStyle/>
        <a:p>
          <a:endParaRPr lang="es-EC"/>
        </a:p>
      </dgm:t>
    </dgm:pt>
    <dgm:pt modelId="{013C9662-5F1B-4234-92A5-AAC434E0C109}" type="pres">
      <dgm:prSet presAssocID="{5330F501-8A50-425D-A055-86103D0660B2}" presName="diagram" presStyleCnt="0">
        <dgm:presLayoutVars>
          <dgm:chPref val="1"/>
          <dgm:dir/>
          <dgm:animOne val="branch"/>
          <dgm:animLvl val="lvl"/>
          <dgm:resizeHandles/>
        </dgm:presLayoutVars>
      </dgm:prSet>
      <dgm:spPr/>
      <dgm:t>
        <a:bodyPr/>
        <a:lstStyle/>
        <a:p>
          <a:endParaRPr lang="es-EC"/>
        </a:p>
      </dgm:t>
    </dgm:pt>
    <dgm:pt modelId="{8465C3B6-D5E7-4AA8-B764-CEE9E5ED5464}" type="pres">
      <dgm:prSet presAssocID="{9350ACB7-87CA-4E23-8920-39855ABAAAA1}" presName="root" presStyleCnt="0"/>
      <dgm:spPr/>
    </dgm:pt>
    <dgm:pt modelId="{0B0216D4-4CB8-4CD3-B9E6-B1495C1DC2CA}" type="pres">
      <dgm:prSet presAssocID="{9350ACB7-87CA-4E23-8920-39855ABAAAA1}" presName="rootComposite" presStyleCnt="0"/>
      <dgm:spPr/>
    </dgm:pt>
    <dgm:pt modelId="{AE2EA444-2B81-435D-8B76-673F6AF04C0E}" type="pres">
      <dgm:prSet presAssocID="{9350ACB7-87CA-4E23-8920-39855ABAAAA1}" presName="rootText" presStyleLbl="node1" presStyleIdx="0" presStyleCnt="4"/>
      <dgm:spPr/>
      <dgm:t>
        <a:bodyPr/>
        <a:lstStyle/>
        <a:p>
          <a:endParaRPr lang="es-EC"/>
        </a:p>
      </dgm:t>
    </dgm:pt>
    <dgm:pt modelId="{1A710CD5-3D5F-4CF0-A9B4-9ECB15064FB6}" type="pres">
      <dgm:prSet presAssocID="{9350ACB7-87CA-4E23-8920-39855ABAAAA1}" presName="rootConnector" presStyleLbl="node1" presStyleIdx="0" presStyleCnt="4"/>
      <dgm:spPr/>
      <dgm:t>
        <a:bodyPr/>
        <a:lstStyle/>
        <a:p>
          <a:endParaRPr lang="es-EC"/>
        </a:p>
      </dgm:t>
    </dgm:pt>
    <dgm:pt modelId="{C2992A98-205B-48D5-949C-8C6B5211A299}" type="pres">
      <dgm:prSet presAssocID="{9350ACB7-87CA-4E23-8920-39855ABAAAA1}" presName="childShape" presStyleCnt="0"/>
      <dgm:spPr/>
    </dgm:pt>
    <dgm:pt modelId="{0DD8D0C2-9326-4171-85BE-443750E2093D}" type="pres">
      <dgm:prSet presAssocID="{F755A5E4-494E-41D5-A6EB-B7236DE48923}" presName="root" presStyleCnt="0"/>
      <dgm:spPr/>
    </dgm:pt>
    <dgm:pt modelId="{280802A0-5E83-4F34-8312-7BD4617B20E2}" type="pres">
      <dgm:prSet presAssocID="{F755A5E4-494E-41D5-A6EB-B7236DE48923}" presName="rootComposite" presStyleCnt="0"/>
      <dgm:spPr/>
    </dgm:pt>
    <dgm:pt modelId="{A57FED55-26BD-455A-BAC7-879509B63C59}" type="pres">
      <dgm:prSet presAssocID="{F755A5E4-494E-41D5-A6EB-B7236DE48923}" presName="rootText" presStyleLbl="node1" presStyleIdx="1" presStyleCnt="4"/>
      <dgm:spPr/>
      <dgm:t>
        <a:bodyPr/>
        <a:lstStyle/>
        <a:p>
          <a:endParaRPr lang="es-EC"/>
        </a:p>
      </dgm:t>
    </dgm:pt>
    <dgm:pt modelId="{6F043A5E-3C84-4F17-8339-57695CEF78E7}" type="pres">
      <dgm:prSet presAssocID="{F755A5E4-494E-41D5-A6EB-B7236DE48923}" presName="rootConnector" presStyleLbl="node1" presStyleIdx="1" presStyleCnt="4"/>
      <dgm:spPr/>
      <dgm:t>
        <a:bodyPr/>
        <a:lstStyle/>
        <a:p>
          <a:endParaRPr lang="es-EC"/>
        </a:p>
      </dgm:t>
    </dgm:pt>
    <dgm:pt modelId="{F3CD3029-AFEB-4C8E-90F8-D78AFEC14FF1}" type="pres">
      <dgm:prSet presAssocID="{F755A5E4-494E-41D5-A6EB-B7236DE48923}" presName="childShape" presStyleCnt="0"/>
      <dgm:spPr/>
    </dgm:pt>
    <dgm:pt modelId="{301CB7A1-7D44-41F8-B66F-066739C2117D}" type="pres">
      <dgm:prSet presAssocID="{E1989513-573B-4788-986A-103DBC0CCA75}" presName="Name13" presStyleLbl="parChTrans1D2" presStyleIdx="0" presStyleCnt="3"/>
      <dgm:spPr/>
      <dgm:t>
        <a:bodyPr/>
        <a:lstStyle/>
        <a:p>
          <a:endParaRPr lang="es-EC"/>
        </a:p>
      </dgm:t>
    </dgm:pt>
    <dgm:pt modelId="{F247A1FF-CD70-4C5D-9BF3-5BD064CB9C0A}" type="pres">
      <dgm:prSet presAssocID="{485370AC-33A1-4FE6-BEE4-707D94041F46}" presName="childText" presStyleLbl="bgAcc1" presStyleIdx="0" presStyleCnt="3" custScaleX="117888" custScaleY="124834">
        <dgm:presLayoutVars>
          <dgm:bulletEnabled val="1"/>
        </dgm:presLayoutVars>
      </dgm:prSet>
      <dgm:spPr/>
      <dgm:t>
        <a:bodyPr/>
        <a:lstStyle/>
        <a:p>
          <a:endParaRPr lang="es-EC"/>
        </a:p>
      </dgm:t>
    </dgm:pt>
    <dgm:pt modelId="{12596CE1-ED84-4518-B21B-F060BEA92FA4}" type="pres">
      <dgm:prSet presAssocID="{1F2713DD-5E38-4C46-8E3B-A6FE9643F61B}" presName="root" presStyleCnt="0"/>
      <dgm:spPr/>
    </dgm:pt>
    <dgm:pt modelId="{8FDA65DE-5DFD-4E5E-9B06-BD6677601522}" type="pres">
      <dgm:prSet presAssocID="{1F2713DD-5E38-4C46-8E3B-A6FE9643F61B}" presName="rootComposite" presStyleCnt="0"/>
      <dgm:spPr/>
    </dgm:pt>
    <dgm:pt modelId="{A6B41ECC-5B7B-4352-9F04-A21645FE591C}" type="pres">
      <dgm:prSet presAssocID="{1F2713DD-5E38-4C46-8E3B-A6FE9643F61B}" presName="rootText" presStyleLbl="node1" presStyleIdx="2" presStyleCnt="4"/>
      <dgm:spPr/>
      <dgm:t>
        <a:bodyPr/>
        <a:lstStyle/>
        <a:p>
          <a:endParaRPr lang="es-EC"/>
        </a:p>
      </dgm:t>
    </dgm:pt>
    <dgm:pt modelId="{2CCB2C48-95D0-44DC-9658-4E91CEFC414F}" type="pres">
      <dgm:prSet presAssocID="{1F2713DD-5E38-4C46-8E3B-A6FE9643F61B}" presName="rootConnector" presStyleLbl="node1" presStyleIdx="2" presStyleCnt="4"/>
      <dgm:spPr/>
      <dgm:t>
        <a:bodyPr/>
        <a:lstStyle/>
        <a:p>
          <a:endParaRPr lang="es-EC"/>
        </a:p>
      </dgm:t>
    </dgm:pt>
    <dgm:pt modelId="{A7BE70D7-AF66-45C7-987A-A0DD016E8B7B}" type="pres">
      <dgm:prSet presAssocID="{1F2713DD-5E38-4C46-8E3B-A6FE9643F61B}" presName="childShape" presStyleCnt="0"/>
      <dgm:spPr/>
    </dgm:pt>
    <dgm:pt modelId="{7FCBD540-AF49-48C2-B40A-E5CA56FBD7EB}" type="pres">
      <dgm:prSet presAssocID="{6D71BB41-FA2E-486F-924D-8C293FEFC544}" presName="root" presStyleCnt="0"/>
      <dgm:spPr/>
    </dgm:pt>
    <dgm:pt modelId="{2755D154-A5CB-4684-8796-49AC01531BE8}" type="pres">
      <dgm:prSet presAssocID="{6D71BB41-FA2E-486F-924D-8C293FEFC544}" presName="rootComposite" presStyleCnt="0"/>
      <dgm:spPr/>
    </dgm:pt>
    <dgm:pt modelId="{90A4DC5D-35F0-4D12-8BAD-C079D5FD72C4}" type="pres">
      <dgm:prSet presAssocID="{6D71BB41-FA2E-486F-924D-8C293FEFC544}" presName="rootText" presStyleLbl="node1" presStyleIdx="3" presStyleCnt="4"/>
      <dgm:spPr/>
      <dgm:t>
        <a:bodyPr/>
        <a:lstStyle/>
        <a:p>
          <a:endParaRPr lang="es-EC"/>
        </a:p>
      </dgm:t>
    </dgm:pt>
    <dgm:pt modelId="{519F6E8C-B471-4A88-AD96-9D6B70387A79}" type="pres">
      <dgm:prSet presAssocID="{6D71BB41-FA2E-486F-924D-8C293FEFC544}" presName="rootConnector" presStyleLbl="node1" presStyleIdx="3" presStyleCnt="4"/>
      <dgm:spPr/>
      <dgm:t>
        <a:bodyPr/>
        <a:lstStyle/>
        <a:p>
          <a:endParaRPr lang="es-EC"/>
        </a:p>
      </dgm:t>
    </dgm:pt>
    <dgm:pt modelId="{3C5D0381-A3B9-476D-A561-96BCB81742B8}" type="pres">
      <dgm:prSet presAssocID="{6D71BB41-FA2E-486F-924D-8C293FEFC544}" presName="childShape" presStyleCnt="0"/>
      <dgm:spPr/>
    </dgm:pt>
    <dgm:pt modelId="{7DC5C591-59F4-4A99-A875-739F0552EB76}" type="pres">
      <dgm:prSet presAssocID="{BEDDEFBA-CA7E-498D-A7D1-5E0F80EEB4F6}" presName="Name13" presStyleLbl="parChTrans1D2" presStyleIdx="1" presStyleCnt="3"/>
      <dgm:spPr/>
      <dgm:t>
        <a:bodyPr/>
        <a:lstStyle/>
        <a:p>
          <a:endParaRPr lang="es-EC"/>
        </a:p>
      </dgm:t>
    </dgm:pt>
    <dgm:pt modelId="{592209EF-7E0E-43DA-AE3C-E1BE8E9AEB9C}" type="pres">
      <dgm:prSet presAssocID="{6E26EEB3-FD8D-4275-AFDB-1D49CB94C014}" presName="childText" presStyleLbl="bgAcc1" presStyleIdx="1" presStyleCnt="3" custScaleY="124834">
        <dgm:presLayoutVars>
          <dgm:bulletEnabled val="1"/>
        </dgm:presLayoutVars>
      </dgm:prSet>
      <dgm:spPr/>
      <dgm:t>
        <a:bodyPr/>
        <a:lstStyle/>
        <a:p>
          <a:endParaRPr lang="es-EC"/>
        </a:p>
      </dgm:t>
    </dgm:pt>
    <dgm:pt modelId="{417CB585-4BF3-4016-A77E-2365FEDD642D}" type="pres">
      <dgm:prSet presAssocID="{505DE90A-E409-4DF4-A82B-4311318A6252}" presName="Name13" presStyleLbl="parChTrans1D2" presStyleIdx="2" presStyleCnt="3"/>
      <dgm:spPr/>
      <dgm:t>
        <a:bodyPr/>
        <a:lstStyle/>
        <a:p>
          <a:endParaRPr lang="es-EC"/>
        </a:p>
      </dgm:t>
    </dgm:pt>
    <dgm:pt modelId="{682F4F7F-D310-466A-83BC-245C72D83B96}" type="pres">
      <dgm:prSet presAssocID="{AE4B54C0-0842-447C-82BA-67FF37EEA1D5}" presName="childText" presStyleLbl="bgAcc1" presStyleIdx="2" presStyleCnt="3">
        <dgm:presLayoutVars>
          <dgm:bulletEnabled val="1"/>
        </dgm:presLayoutVars>
      </dgm:prSet>
      <dgm:spPr/>
      <dgm:t>
        <a:bodyPr/>
        <a:lstStyle/>
        <a:p>
          <a:endParaRPr lang="es-EC"/>
        </a:p>
      </dgm:t>
    </dgm:pt>
  </dgm:ptLst>
  <dgm:cxnLst>
    <dgm:cxn modelId="{193A60D5-04DF-4505-9834-E9F9FD9E8F17}" srcId="{5330F501-8A50-425D-A055-86103D0660B2}" destId="{F755A5E4-494E-41D5-A6EB-B7236DE48923}" srcOrd="1" destOrd="0" parTransId="{AB2DA089-1719-4B10-BEE6-B8D65044C79B}" sibTransId="{42FDA39B-0D4D-4405-A507-9CF158451074}"/>
    <dgm:cxn modelId="{2C697CFB-E909-46A8-9079-CA5D983D4C83}" type="presOf" srcId="{AE4B54C0-0842-447C-82BA-67FF37EEA1D5}" destId="{682F4F7F-D310-466A-83BC-245C72D83B96}" srcOrd="0" destOrd="0" presId="urn:microsoft.com/office/officeart/2005/8/layout/hierarchy3"/>
    <dgm:cxn modelId="{2EF95C58-76D8-45C6-8702-7B3125B32F5F}" type="presOf" srcId="{6E26EEB3-FD8D-4275-AFDB-1D49CB94C014}" destId="{592209EF-7E0E-43DA-AE3C-E1BE8E9AEB9C}" srcOrd="0" destOrd="0" presId="urn:microsoft.com/office/officeart/2005/8/layout/hierarchy3"/>
    <dgm:cxn modelId="{2E4EB60C-0F33-4012-99DB-BF6F03C9C8E9}" type="presOf" srcId="{5330F501-8A50-425D-A055-86103D0660B2}" destId="{013C9662-5F1B-4234-92A5-AAC434E0C109}" srcOrd="0" destOrd="0" presId="urn:microsoft.com/office/officeart/2005/8/layout/hierarchy3"/>
    <dgm:cxn modelId="{B6C78AC3-62B7-4711-A3E1-9BFA10A8A84F}" srcId="{5330F501-8A50-425D-A055-86103D0660B2}" destId="{1F2713DD-5E38-4C46-8E3B-A6FE9643F61B}" srcOrd="2" destOrd="0" parTransId="{8881BE6A-3E38-44FF-B1D8-11B4263F61A2}" sibTransId="{28D6C1F5-B6D0-4953-A918-6CE9EB1A8C25}"/>
    <dgm:cxn modelId="{754DF7D6-9EF6-4887-893E-9D21968A72CE}" srcId="{5330F501-8A50-425D-A055-86103D0660B2}" destId="{6D71BB41-FA2E-486F-924D-8C293FEFC544}" srcOrd="3" destOrd="0" parTransId="{001BAB96-9559-4BCC-85F1-A826E6641ABB}" sibTransId="{7DE85EFF-2468-4023-ACC3-CA3A12141F15}"/>
    <dgm:cxn modelId="{FFE31849-B6F7-4464-8036-B466C2CF23CF}" srcId="{6D71BB41-FA2E-486F-924D-8C293FEFC544}" destId="{6E26EEB3-FD8D-4275-AFDB-1D49CB94C014}" srcOrd="0" destOrd="0" parTransId="{BEDDEFBA-CA7E-498D-A7D1-5E0F80EEB4F6}" sibTransId="{14C3221B-8EE7-476B-B857-F692F20D4985}"/>
    <dgm:cxn modelId="{B00A0B74-99FF-4851-9873-50C7BBC456A8}" type="presOf" srcId="{9350ACB7-87CA-4E23-8920-39855ABAAAA1}" destId="{1A710CD5-3D5F-4CF0-A9B4-9ECB15064FB6}" srcOrd="1" destOrd="0" presId="urn:microsoft.com/office/officeart/2005/8/layout/hierarchy3"/>
    <dgm:cxn modelId="{68B8229B-C073-4A2C-9183-86570FDF770E}" type="presOf" srcId="{485370AC-33A1-4FE6-BEE4-707D94041F46}" destId="{F247A1FF-CD70-4C5D-9BF3-5BD064CB9C0A}" srcOrd="0" destOrd="0" presId="urn:microsoft.com/office/officeart/2005/8/layout/hierarchy3"/>
    <dgm:cxn modelId="{177D1697-C228-4751-A267-0D70FCEE1713}" type="presOf" srcId="{F755A5E4-494E-41D5-A6EB-B7236DE48923}" destId="{A57FED55-26BD-455A-BAC7-879509B63C59}" srcOrd="0" destOrd="0" presId="urn:microsoft.com/office/officeart/2005/8/layout/hierarchy3"/>
    <dgm:cxn modelId="{A2A582B3-6806-4170-A4B8-9D42D0BD3E27}" type="presOf" srcId="{F755A5E4-494E-41D5-A6EB-B7236DE48923}" destId="{6F043A5E-3C84-4F17-8339-57695CEF78E7}" srcOrd="1" destOrd="0" presId="urn:microsoft.com/office/officeart/2005/8/layout/hierarchy3"/>
    <dgm:cxn modelId="{954FC938-3F2A-44B7-A643-535211DB81F8}" type="presOf" srcId="{1F2713DD-5E38-4C46-8E3B-A6FE9643F61B}" destId="{2CCB2C48-95D0-44DC-9658-4E91CEFC414F}" srcOrd="1" destOrd="0" presId="urn:microsoft.com/office/officeart/2005/8/layout/hierarchy3"/>
    <dgm:cxn modelId="{932F7725-BDC0-494A-BEFF-A88125EF4C43}" srcId="{6D71BB41-FA2E-486F-924D-8C293FEFC544}" destId="{AE4B54C0-0842-447C-82BA-67FF37EEA1D5}" srcOrd="1" destOrd="0" parTransId="{505DE90A-E409-4DF4-A82B-4311318A6252}" sibTransId="{5BEA2BF1-9A6A-4848-B71F-95808E23611A}"/>
    <dgm:cxn modelId="{ABDB1A45-3BBB-4A2A-AFA8-23303C5B6E21}" type="presOf" srcId="{6D71BB41-FA2E-486F-924D-8C293FEFC544}" destId="{90A4DC5D-35F0-4D12-8BAD-C079D5FD72C4}" srcOrd="0" destOrd="0" presId="urn:microsoft.com/office/officeart/2005/8/layout/hierarchy3"/>
    <dgm:cxn modelId="{A04A0FC4-D000-45CA-8E46-EB15508A3AD4}" srcId="{5330F501-8A50-425D-A055-86103D0660B2}" destId="{9350ACB7-87CA-4E23-8920-39855ABAAAA1}" srcOrd="0" destOrd="0" parTransId="{43CC5416-B638-4D1D-867D-884957C3FEE1}" sibTransId="{4F545E14-C268-4E94-8B20-F188C1428B2A}"/>
    <dgm:cxn modelId="{31CFBA5B-CAAD-4C4F-9DA5-5748DAB06727}" type="presOf" srcId="{BEDDEFBA-CA7E-498D-A7D1-5E0F80EEB4F6}" destId="{7DC5C591-59F4-4A99-A875-739F0552EB76}" srcOrd="0" destOrd="0" presId="urn:microsoft.com/office/officeart/2005/8/layout/hierarchy3"/>
    <dgm:cxn modelId="{F896B97E-E046-492B-9583-D892DE88B0EC}" srcId="{F755A5E4-494E-41D5-A6EB-B7236DE48923}" destId="{485370AC-33A1-4FE6-BEE4-707D94041F46}" srcOrd="0" destOrd="0" parTransId="{E1989513-573B-4788-986A-103DBC0CCA75}" sibTransId="{94AE4FBB-71E1-4D1D-A86E-00CC363B6C48}"/>
    <dgm:cxn modelId="{2A33D132-D692-4A77-9621-BE1E293D84B3}" type="presOf" srcId="{E1989513-573B-4788-986A-103DBC0CCA75}" destId="{301CB7A1-7D44-41F8-B66F-066739C2117D}" srcOrd="0" destOrd="0" presId="urn:microsoft.com/office/officeart/2005/8/layout/hierarchy3"/>
    <dgm:cxn modelId="{2CE7B021-FE6D-49A3-83A4-1907034064E0}" type="presOf" srcId="{505DE90A-E409-4DF4-A82B-4311318A6252}" destId="{417CB585-4BF3-4016-A77E-2365FEDD642D}" srcOrd="0" destOrd="0" presId="urn:microsoft.com/office/officeart/2005/8/layout/hierarchy3"/>
    <dgm:cxn modelId="{39221B65-BD74-477D-91DF-05150DEB702C}" type="presOf" srcId="{6D71BB41-FA2E-486F-924D-8C293FEFC544}" destId="{519F6E8C-B471-4A88-AD96-9D6B70387A79}" srcOrd="1" destOrd="0" presId="urn:microsoft.com/office/officeart/2005/8/layout/hierarchy3"/>
    <dgm:cxn modelId="{C9485B73-7632-4868-B082-DF38EF6450D9}" type="presOf" srcId="{1F2713DD-5E38-4C46-8E3B-A6FE9643F61B}" destId="{A6B41ECC-5B7B-4352-9F04-A21645FE591C}" srcOrd="0" destOrd="0" presId="urn:microsoft.com/office/officeart/2005/8/layout/hierarchy3"/>
    <dgm:cxn modelId="{F6B73746-D24A-4420-8B20-24C954BBF21F}" type="presOf" srcId="{9350ACB7-87CA-4E23-8920-39855ABAAAA1}" destId="{AE2EA444-2B81-435D-8B76-673F6AF04C0E}" srcOrd="0" destOrd="0" presId="urn:microsoft.com/office/officeart/2005/8/layout/hierarchy3"/>
    <dgm:cxn modelId="{304495AE-A6CA-4611-8E22-6AFF8FB1948A}" type="presParOf" srcId="{013C9662-5F1B-4234-92A5-AAC434E0C109}" destId="{8465C3B6-D5E7-4AA8-B764-CEE9E5ED5464}" srcOrd="0" destOrd="0" presId="urn:microsoft.com/office/officeart/2005/8/layout/hierarchy3"/>
    <dgm:cxn modelId="{D6101062-BBCF-4FBB-B957-DF5F9FD4C7B5}" type="presParOf" srcId="{8465C3B6-D5E7-4AA8-B764-CEE9E5ED5464}" destId="{0B0216D4-4CB8-4CD3-B9E6-B1495C1DC2CA}" srcOrd="0" destOrd="0" presId="urn:microsoft.com/office/officeart/2005/8/layout/hierarchy3"/>
    <dgm:cxn modelId="{236E66F5-6EA6-4B39-8C43-D81625499472}" type="presParOf" srcId="{0B0216D4-4CB8-4CD3-B9E6-B1495C1DC2CA}" destId="{AE2EA444-2B81-435D-8B76-673F6AF04C0E}" srcOrd="0" destOrd="0" presId="urn:microsoft.com/office/officeart/2005/8/layout/hierarchy3"/>
    <dgm:cxn modelId="{18C904D0-135B-48EE-BBD4-4C66BBF8CD72}" type="presParOf" srcId="{0B0216D4-4CB8-4CD3-B9E6-B1495C1DC2CA}" destId="{1A710CD5-3D5F-4CF0-A9B4-9ECB15064FB6}" srcOrd="1" destOrd="0" presId="urn:microsoft.com/office/officeart/2005/8/layout/hierarchy3"/>
    <dgm:cxn modelId="{BAEB2A07-73F4-45F3-A089-1C2B2FC47F71}" type="presParOf" srcId="{8465C3B6-D5E7-4AA8-B764-CEE9E5ED5464}" destId="{C2992A98-205B-48D5-949C-8C6B5211A299}" srcOrd="1" destOrd="0" presId="urn:microsoft.com/office/officeart/2005/8/layout/hierarchy3"/>
    <dgm:cxn modelId="{2928A828-5922-4EBB-9AA6-704400745320}" type="presParOf" srcId="{013C9662-5F1B-4234-92A5-AAC434E0C109}" destId="{0DD8D0C2-9326-4171-85BE-443750E2093D}" srcOrd="1" destOrd="0" presId="urn:microsoft.com/office/officeart/2005/8/layout/hierarchy3"/>
    <dgm:cxn modelId="{B2C1553E-3102-448D-96D3-BCCE8671B1EB}" type="presParOf" srcId="{0DD8D0C2-9326-4171-85BE-443750E2093D}" destId="{280802A0-5E83-4F34-8312-7BD4617B20E2}" srcOrd="0" destOrd="0" presId="urn:microsoft.com/office/officeart/2005/8/layout/hierarchy3"/>
    <dgm:cxn modelId="{274373B3-F62C-4524-A222-8C1155947E86}" type="presParOf" srcId="{280802A0-5E83-4F34-8312-7BD4617B20E2}" destId="{A57FED55-26BD-455A-BAC7-879509B63C59}" srcOrd="0" destOrd="0" presId="urn:microsoft.com/office/officeart/2005/8/layout/hierarchy3"/>
    <dgm:cxn modelId="{A1EA930E-A3B8-4124-AFE3-F14D6008B91C}" type="presParOf" srcId="{280802A0-5E83-4F34-8312-7BD4617B20E2}" destId="{6F043A5E-3C84-4F17-8339-57695CEF78E7}" srcOrd="1" destOrd="0" presId="urn:microsoft.com/office/officeart/2005/8/layout/hierarchy3"/>
    <dgm:cxn modelId="{51CB2896-B202-4BE8-86B4-15C948737583}" type="presParOf" srcId="{0DD8D0C2-9326-4171-85BE-443750E2093D}" destId="{F3CD3029-AFEB-4C8E-90F8-D78AFEC14FF1}" srcOrd="1" destOrd="0" presId="urn:microsoft.com/office/officeart/2005/8/layout/hierarchy3"/>
    <dgm:cxn modelId="{98111ED2-B13F-4D36-8C98-7FFF69269895}" type="presParOf" srcId="{F3CD3029-AFEB-4C8E-90F8-D78AFEC14FF1}" destId="{301CB7A1-7D44-41F8-B66F-066739C2117D}" srcOrd="0" destOrd="0" presId="urn:microsoft.com/office/officeart/2005/8/layout/hierarchy3"/>
    <dgm:cxn modelId="{3D42B325-6077-43FE-A6EF-1847D0DBD8D3}" type="presParOf" srcId="{F3CD3029-AFEB-4C8E-90F8-D78AFEC14FF1}" destId="{F247A1FF-CD70-4C5D-9BF3-5BD064CB9C0A}" srcOrd="1" destOrd="0" presId="urn:microsoft.com/office/officeart/2005/8/layout/hierarchy3"/>
    <dgm:cxn modelId="{0844E5D0-E8ED-42D7-9626-88A961EF942C}" type="presParOf" srcId="{013C9662-5F1B-4234-92A5-AAC434E0C109}" destId="{12596CE1-ED84-4518-B21B-F060BEA92FA4}" srcOrd="2" destOrd="0" presId="urn:microsoft.com/office/officeart/2005/8/layout/hierarchy3"/>
    <dgm:cxn modelId="{E0717BEC-2F54-46F5-99F0-DF64966CE25E}" type="presParOf" srcId="{12596CE1-ED84-4518-B21B-F060BEA92FA4}" destId="{8FDA65DE-5DFD-4E5E-9B06-BD6677601522}" srcOrd="0" destOrd="0" presId="urn:microsoft.com/office/officeart/2005/8/layout/hierarchy3"/>
    <dgm:cxn modelId="{7C0A4B2D-05FD-4780-A0B2-3D4DC1200414}" type="presParOf" srcId="{8FDA65DE-5DFD-4E5E-9B06-BD6677601522}" destId="{A6B41ECC-5B7B-4352-9F04-A21645FE591C}" srcOrd="0" destOrd="0" presId="urn:microsoft.com/office/officeart/2005/8/layout/hierarchy3"/>
    <dgm:cxn modelId="{D9578341-6B4E-4F9C-A631-183D5D25AEDF}" type="presParOf" srcId="{8FDA65DE-5DFD-4E5E-9B06-BD6677601522}" destId="{2CCB2C48-95D0-44DC-9658-4E91CEFC414F}" srcOrd="1" destOrd="0" presId="urn:microsoft.com/office/officeart/2005/8/layout/hierarchy3"/>
    <dgm:cxn modelId="{8E06485B-E1A3-4BFA-9C81-4738DCAB7614}" type="presParOf" srcId="{12596CE1-ED84-4518-B21B-F060BEA92FA4}" destId="{A7BE70D7-AF66-45C7-987A-A0DD016E8B7B}" srcOrd="1" destOrd="0" presId="urn:microsoft.com/office/officeart/2005/8/layout/hierarchy3"/>
    <dgm:cxn modelId="{48071F27-4CB8-4770-9C2B-44B06B9B8580}" type="presParOf" srcId="{013C9662-5F1B-4234-92A5-AAC434E0C109}" destId="{7FCBD540-AF49-48C2-B40A-E5CA56FBD7EB}" srcOrd="3" destOrd="0" presId="urn:microsoft.com/office/officeart/2005/8/layout/hierarchy3"/>
    <dgm:cxn modelId="{D3754D93-EECE-4995-BCB9-EAC2B77C87A3}" type="presParOf" srcId="{7FCBD540-AF49-48C2-B40A-E5CA56FBD7EB}" destId="{2755D154-A5CB-4684-8796-49AC01531BE8}" srcOrd="0" destOrd="0" presId="urn:microsoft.com/office/officeart/2005/8/layout/hierarchy3"/>
    <dgm:cxn modelId="{FEF0D43F-104B-4395-90AB-E9130AC17466}" type="presParOf" srcId="{2755D154-A5CB-4684-8796-49AC01531BE8}" destId="{90A4DC5D-35F0-4D12-8BAD-C079D5FD72C4}" srcOrd="0" destOrd="0" presId="urn:microsoft.com/office/officeart/2005/8/layout/hierarchy3"/>
    <dgm:cxn modelId="{16F6CB2A-F6E9-4469-A974-FB901CB7D2EE}" type="presParOf" srcId="{2755D154-A5CB-4684-8796-49AC01531BE8}" destId="{519F6E8C-B471-4A88-AD96-9D6B70387A79}" srcOrd="1" destOrd="0" presId="urn:microsoft.com/office/officeart/2005/8/layout/hierarchy3"/>
    <dgm:cxn modelId="{0DA2BF4E-6F6D-42CA-9FA0-A5D5BD96BB5F}" type="presParOf" srcId="{7FCBD540-AF49-48C2-B40A-E5CA56FBD7EB}" destId="{3C5D0381-A3B9-476D-A561-96BCB81742B8}" srcOrd="1" destOrd="0" presId="urn:microsoft.com/office/officeart/2005/8/layout/hierarchy3"/>
    <dgm:cxn modelId="{F1EB2C28-D4AC-4447-B787-C792A65719D7}" type="presParOf" srcId="{3C5D0381-A3B9-476D-A561-96BCB81742B8}" destId="{7DC5C591-59F4-4A99-A875-739F0552EB76}" srcOrd="0" destOrd="0" presId="urn:microsoft.com/office/officeart/2005/8/layout/hierarchy3"/>
    <dgm:cxn modelId="{D3FFFE1D-73A4-43FD-8431-ED7FF568B6AB}" type="presParOf" srcId="{3C5D0381-A3B9-476D-A561-96BCB81742B8}" destId="{592209EF-7E0E-43DA-AE3C-E1BE8E9AEB9C}" srcOrd="1" destOrd="0" presId="urn:microsoft.com/office/officeart/2005/8/layout/hierarchy3"/>
    <dgm:cxn modelId="{E5085E13-412F-4F4B-882B-569F135AAFF5}" type="presParOf" srcId="{3C5D0381-A3B9-476D-A561-96BCB81742B8}" destId="{417CB585-4BF3-4016-A77E-2365FEDD642D}" srcOrd="2" destOrd="0" presId="urn:microsoft.com/office/officeart/2005/8/layout/hierarchy3"/>
    <dgm:cxn modelId="{BA5B02B3-1B82-4FF0-879A-122FB62E65DA}" type="presParOf" srcId="{3C5D0381-A3B9-476D-A561-96BCB81742B8}" destId="{682F4F7F-D310-466A-83BC-245C72D83B96}"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B53D71D-D3FA-4552-B46E-049C6B218A7D}" type="doc">
      <dgm:prSet loTypeId="urn:microsoft.com/office/officeart/2005/8/layout/hProcess9" loCatId="process" qsTypeId="urn:microsoft.com/office/officeart/2005/8/quickstyle/simple1" qsCatId="simple" csTypeId="urn:microsoft.com/office/officeart/2005/8/colors/colorful3" csCatId="colorful" phldr="1"/>
      <dgm:spPr/>
      <dgm:t>
        <a:bodyPr/>
        <a:lstStyle/>
        <a:p>
          <a:endParaRPr lang="es-EC"/>
        </a:p>
      </dgm:t>
    </dgm:pt>
    <dgm:pt modelId="{E901CCD3-6EE2-476B-AF82-FDDF21DDC3E5}">
      <dgm:prSet/>
      <dgm:spPr/>
      <dgm:t>
        <a:bodyPr/>
        <a:lstStyle/>
        <a:p>
          <a:pPr algn="just" rtl="0"/>
          <a:r>
            <a:rPr lang="es-EC" dirty="0" smtClean="0"/>
            <a:t>Este indicador muestra el porcentaje de empleo generado por las microempresas que corresponde al 44,00%, comparado con el de la grande empresa que es del 25%, y la mediana el 14%. Lo que es comprobado por medio del número de microempresas que corresponde al 90,2%% a nivel nacional.  </a:t>
          </a:r>
          <a:endParaRPr lang="es-EC" dirty="0"/>
        </a:p>
      </dgm:t>
    </dgm:pt>
    <dgm:pt modelId="{032AB3CA-A4E7-4F39-B308-AB0B2D6544AD}" type="parTrans" cxnId="{1D0C64C3-6A23-4D35-9E0D-4D06D1EFDBE9}">
      <dgm:prSet/>
      <dgm:spPr/>
      <dgm:t>
        <a:bodyPr/>
        <a:lstStyle/>
        <a:p>
          <a:endParaRPr lang="es-EC"/>
        </a:p>
      </dgm:t>
    </dgm:pt>
    <dgm:pt modelId="{19C872B9-4AC1-4D87-AF3C-CEA11CC89B5B}" type="sibTrans" cxnId="{1D0C64C3-6A23-4D35-9E0D-4D06D1EFDBE9}">
      <dgm:prSet/>
      <dgm:spPr/>
      <dgm:t>
        <a:bodyPr/>
        <a:lstStyle/>
        <a:p>
          <a:endParaRPr lang="es-EC"/>
        </a:p>
      </dgm:t>
    </dgm:pt>
    <dgm:pt modelId="{705415BA-2BE2-4D34-B91C-7327C055ECA7}" type="pres">
      <dgm:prSet presAssocID="{7B53D71D-D3FA-4552-B46E-049C6B218A7D}" presName="CompostProcess" presStyleCnt="0">
        <dgm:presLayoutVars>
          <dgm:dir/>
          <dgm:resizeHandles val="exact"/>
        </dgm:presLayoutVars>
      </dgm:prSet>
      <dgm:spPr/>
      <dgm:t>
        <a:bodyPr/>
        <a:lstStyle/>
        <a:p>
          <a:endParaRPr lang="es-EC"/>
        </a:p>
      </dgm:t>
    </dgm:pt>
    <dgm:pt modelId="{62A896FF-C6CE-450F-9637-5B0DD9D7AC10}" type="pres">
      <dgm:prSet presAssocID="{7B53D71D-D3FA-4552-B46E-049C6B218A7D}" presName="arrow" presStyleLbl="bgShp" presStyleIdx="0" presStyleCnt="1"/>
      <dgm:spPr/>
    </dgm:pt>
    <dgm:pt modelId="{10B4B07E-3106-4971-8DA0-4BB1A96FE864}" type="pres">
      <dgm:prSet presAssocID="{7B53D71D-D3FA-4552-B46E-049C6B218A7D}" presName="linearProcess" presStyleCnt="0"/>
      <dgm:spPr/>
    </dgm:pt>
    <dgm:pt modelId="{782C5424-8228-4845-B64A-74062E652B02}" type="pres">
      <dgm:prSet presAssocID="{E901CCD3-6EE2-476B-AF82-FDDF21DDC3E5}" presName="textNode" presStyleLbl="node1" presStyleIdx="0" presStyleCnt="1" custScaleX="102262" custScaleY="90001" custLinFactNeighborX="-6464" custLinFactNeighborY="1481">
        <dgm:presLayoutVars>
          <dgm:bulletEnabled val="1"/>
        </dgm:presLayoutVars>
      </dgm:prSet>
      <dgm:spPr/>
      <dgm:t>
        <a:bodyPr/>
        <a:lstStyle/>
        <a:p>
          <a:endParaRPr lang="es-EC"/>
        </a:p>
      </dgm:t>
    </dgm:pt>
  </dgm:ptLst>
  <dgm:cxnLst>
    <dgm:cxn modelId="{37A8D55E-FA01-475F-8B60-CB61AB4C1EEC}" type="presOf" srcId="{E901CCD3-6EE2-476B-AF82-FDDF21DDC3E5}" destId="{782C5424-8228-4845-B64A-74062E652B02}" srcOrd="0" destOrd="0" presId="urn:microsoft.com/office/officeart/2005/8/layout/hProcess9"/>
    <dgm:cxn modelId="{D9714F2E-FD22-4EFA-B53A-47F48B173170}" type="presOf" srcId="{7B53D71D-D3FA-4552-B46E-049C6B218A7D}" destId="{705415BA-2BE2-4D34-B91C-7327C055ECA7}" srcOrd="0" destOrd="0" presId="urn:microsoft.com/office/officeart/2005/8/layout/hProcess9"/>
    <dgm:cxn modelId="{1D0C64C3-6A23-4D35-9E0D-4D06D1EFDBE9}" srcId="{7B53D71D-D3FA-4552-B46E-049C6B218A7D}" destId="{E901CCD3-6EE2-476B-AF82-FDDF21DDC3E5}" srcOrd="0" destOrd="0" parTransId="{032AB3CA-A4E7-4F39-B308-AB0B2D6544AD}" sibTransId="{19C872B9-4AC1-4D87-AF3C-CEA11CC89B5B}"/>
    <dgm:cxn modelId="{E4F63901-4FA7-43CA-986A-7C2F306174B0}" type="presParOf" srcId="{705415BA-2BE2-4D34-B91C-7327C055ECA7}" destId="{62A896FF-C6CE-450F-9637-5B0DD9D7AC10}" srcOrd="0" destOrd="0" presId="urn:microsoft.com/office/officeart/2005/8/layout/hProcess9"/>
    <dgm:cxn modelId="{A6C1BB10-663F-48DF-A9B4-1F1817CBB890}" type="presParOf" srcId="{705415BA-2BE2-4D34-B91C-7327C055ECA7}" destId="{10B4B07E-3106-4971-8DA0-4BB1A96FE864}" srcOrd="1" destOrd="0" presId="urn:microsoft.com/office/officeart/2005/8/layout/hProcess9"/>
    <dgm:cxn modelId="{73EE33E2-9CE1-4ADD-88AF-0B72605A11D9}" type="presParOf" srcId="{10B4B07E-3106-4971-8DA0-4BB1A96FE864}" destId="{782C5424-8228-4845-B64A-74062E652B02}" srcOrd="0"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E3F9208-B101-4E0D-A44D-12D3FC0943B2}"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C"/>
        </a:p>
      </dgm:t>
    </dgm:pt>
    <dgm:pt modelId="{C027505F-B735-46E9-A836-DA9572D3B163}">
      <dgm:prSet phldrT="[Texto]"/>
      <dgm:spPr/>
      <dgm:t>
        <a:bodyPr/>
        <a:lstStyle/>
        <a:p>
          <a:pPr algn="ctr"/>
          <a:endParaRPr lang="es-EC" b="1" dirty="0"/>
        </a:p>
      </dgm:t>
    </dgm:pt>
    <dgm:pt modelId="{175879C9-7C34-4EC0-B945-FEBFFA081846}" type="parTrans" cxnId="{E7A2A2EE-C44C-4168-AB3E-B5D2E434B51D}">
      <dgm:prSet/>
      <dgm:spPr/>
      <dgm:t>
        <a:bodyPr/>
        <a:lstStyle/>
        <a:p>
          <a:endParaRPr lang="es-EC"/>
        </a:p>
      </dgm:t>
    </dgm:pt>
    <dgm:pt modelId="{00526945-71AF-4E82-ADA3-846127F0B263}" type="sibTrans" cxnId="{E7A2A2EE-C44C-4168-AB3E-B5D2E434B51D}">
      <dgm:prSet/>
      <dgm:spPr/>
      <dgm:t>
        <a:bodyPr/>
        <a:lstStyle/>
        <a:p>
          <a:endParaRPr lang="es-EC"/>
        </a:p>
      </dgm:t>
    </dgm:pt>
    <dgm:pt modelId="{DA2AA1BC-B589-41DF-A693-952CDFDDDA68}">
      <dgm:prSet phldrT="[Texto]"/>
      <dgm:spPr/>
      <dgm:t>
        <a:bodyPr/>
        <a:lstStyle/>
        <a:p>
          <a:pPr algn="l"/>
          <a:endParaRPr lang="es-EC" dirty="0"/>
        </a:p>
      </dgm:t>
    </dgm:pt>
    <dgm:pt modelId="{473BEA4A-E359-4231-92C8-5EFC4BA8D206}" type="parTrans" cxnId="{F875A061-5AB0-405B-BD48-00053F2849BF}">
      <dgm:prSet/>
      <dgm:spPr/>
      <dgm:t>
        <a:bodyPr/>
        <a:lstStyle/>
        <a:p>
          <a:endParaRPr lang="es-EC"/>
        </a:p>
      </dgm:t>
    </dgm:pt>
    <dgm:pt modelId="{E02F2326-27F3-47E1-9254-F3D44FCDD2F0}" type="sibTrans" cxnId="{F875A061-5AB0-405B-BD48-00053F2849BF}">
      <dgm:prSet/>
      <dgm:spPr/>
      <dgm:t>
        <a:bodyPr/>
        <a:lstStyle/>
        <a:p>
          <a:endParaRPr lang="es-EC"/>
        </a:p>
      </dgm:t>
    </dgm:pt>
    <dgm:pt modelId="{D0356B09-7A48-44CF-8584-01CED7D1052B}">
      <dgm:prSet phldrT="[Texto]"/>
      <dgm:spPr/>
      <dgm:t>
        <a:bodyPr/>
        <a:lstStyle/>
        <a:p>
          <a:pPr algn="just"/>
          <a:r>
            <a:rPr lang="es-EC" dirty="0" smtClean="0"/>
            <a:t>La microempresa debe estar a la vanguardia de la tecnología como las demás empresas pequeñas, medianas y grandes. </a:t>
          </a:r>
          <a:endParaRPr lang="es-EC" dirty="0"/>
        </a:p>
      </dgm:t>
    </dgm:pt>
    <dgm:pt modelId="{123581CA-6A0A-4F9E-AA39-AD0BF609D9D7}" type="parTrans" cxnId="{F5ADAB3B-EC35-42DF-B29A-E61A5472C908}">
      <dgm:prSet/>
      <dgm:spPr/>
      <dgm:t>
        <a:bodyPr/>
        <a:lstStyle/>
        <a:p>
          <a:endParaRPr lang="es-EC"/>
        </a:p>
      </dgm:t>
    </dgm:pt>
    <dgm:pt modelId="{8108A41D-6869-4632-8B5B-0A5CA52FD381}" type="sibTrans" cxnId="{F5ADAB3B-EC35-42DF-B29A-E61A5472C908}">
      <dgm:prSet/>
      <dgm:spPr/>
      <dgm:t>
        <a:bodyPr/>
        <a:lstStyle/>
        <a:p>
          <a:endParaRPr lang="es-EC"/>
        </a:p>
      </dgm:t>
    </dgm:pt>
    <dgm:pt modelId="{40EF2E7E-89BD-4F33-8215-2789141EB2DB}">
      <dgm:prSet phldrT="[Texto]"/>
      <dgm:spPr/>
      <dgm:t>
        <a:bodyPr/>
        <a:lstStyle/>
        <a:p>
          <a:pPr algn="just"/>
          <a:r>
            <a:rPr lang="es-EC" dirty="0" smtClean="0"/>
            <a:t>Formando una base de datos en línea por medio de aplicaciones donde sus registros contables se encuentren a la mano de las entidades financieras, esta hace posible disminuir el riesgo del crédito, poseer una  página web con los productos y servicios de su negocio e información general de la microempresa.</a:t>
          </a:r>
          <a:endParaRPr lang="es-EC" dirty="0"/>
        </a:p>
      </dgm:t>
    </dgm:pt>
    <dgm:pt modelId="{F95F3B4B-4120-4E39-BF12-056B0C68CFBD}" type="parTrans" cxnId="{5E7130BF-9077-4256-BBA9-1E9993CE332A}">
      <dgm:prSet/>
      <dgm:spPr/>
      <dgm:t>
        <a:bodyPr/>
        <a:lstStyle/>
        <a:p>
          <a:endParaRPr lang="es-EC"/>
        </a:p>
      </dgm:t>
    </dgm:pt>
    <dgm:pt modelId="{58EEA0E0-8376-4CEF-9191-6268DC89434D}" type="sibTrans" cxnId="{5E7130BF-9077-4256-BBA9-1E9993CE332A}">
      <dgm:prSet/>
      <dgm:spPr/>
      <dgm:t>
        <a:bodyPr/>
        <a:lstStyle/>
        <a:p>
          <a:endParaRPr lang="es-EC"/>
        </a:p>
      </dgm:t>
    </dgm:pt>
    <dgm:pt modelId="{6DF8D3D4-04C4-4901-BF0F-59798937B042}">
      <dgm:prSet/>
      <dgm:spPr/>
      <dgm:t>
        <a:bodyPr/>
        <a:lstStyle/>
        <a:p>
          <a:pPr algn="just"/>
          <a:r>
            <a:rPr lang="es-EC" dirty="0" smtClean="0"/>
            <a:t>La Superintendencia de Económica Popular y Solidaria es una entidad técnica de supervisión y control de las organizaciones de la economía popular y solidaria COAC, las mismas que ofertan servicios de microfinanzas como el ahorro, créditos y seguros para las PYMES y microempresas a tasas de interés activas menores que en algunas instituciones financieras privadas, además de contar con un programa de microcréditos acorde a la necesidad de los pequeños y medianos empresarios</a:t>
          </a:r>
          <a:endParaRPr lang="es-EC" dirty="0"/>
        </a:p>
      </dgm:t>
    </dgm:pt>
    <dgm:pt modelId="{A36D87FC-F46F-4771-9139-A2DDC147D44A}" type="parTrans" cxnId="{3BFA6B5E-B358-4D68-8901-0AA3EDC6036E}">
      <dgm:prSet/>
      <dgm:spPr/>
      <dgm:t>
        <a:bodyPr/>
        <a:lstStyle/>
        <a:p>
          <a:endParaRPr lang="es-EC"/>
        </a:p>
      </dgm:t>
    </dgm:pt>
    <dgm:pt modelId="{AF7EF0D2-4483-4888-85D3-5A15FAB32F0E}" type="sibTrans" cxnId="{3BFA6B5E-B358-4D68-8901-0AA3EDC6036E}">
      <dgm:prSet/>
      <dgm:spPr/>
      <dgm:t>
        <a:bodyPr/>
        <a:lstStyle/>
        <a:p>
          <a:endParaRPr lang="es-EC"/>
        </a:p>
      </dgm:t>
    </dgm:pt>
    <dgm:pt modelId="{F245D1F5-D144-455E-A997-9BA7F92D48BC}">
      <dgm:prSet phldrT="[Texto]"/>
      <dgm:spPr/>
      <dgm:t>
        <a:bodyPr/>
        <a:lstStyle/>
        <a:p>
          <a:pPr algn="just"/>
          <a:r>
            <a:rPr lang="es-EC" dirty="0" smtClean="0"/>
            <a:t>Una cultura de ahorro y administración de ingresos, por medio de capacitaciones a los microempresarios, de todos los sectores económicos, por medio de las SEPS o entidades encargadas de ayudar al desarrollo de este segmento empresarial, donde el microempresario entre 29 a 45 años pueda competir y tengas mayor posibilidades de crecimiento empresarial</a:t>
          </a:r>
          <a:endParaRPr lang="es-EC" dirty="0"/>
        </a:p>
      </dgm:t>
    </dgm:pt>
    <dgm:pt modelId="{8D43621C-0C2B-4979-853B-73DDDD93FD8B}" type="parTrans" cxnId="{289311DC-8027-4139-93F0-BB31EA2A796C}">
      <dgm:prSet/>
      <dgm:spPr/>
      <dgm:t>
        <a:bodyPr/>
        <a:lstStyle/>
        <a:p>
          <a:endParaRPr lang="es-EC"/>
        </a:p>
      </dgm:t>
    </dgm:pt>
    <dgm:pt modelId="{59B787D4-0116-4B45-9BE3-0F72683E931D}" type="sibTrans" cxnId="{289311DC-8027-4139-93F0-BB31EA2A796C}">
      <dgm:prSet/>
      <dgm:spPr/>
      <dgm:t>
        <a:bodyPr/>
        <a:lstStyle/>
        <a:p>
          <a:endParaRPr lang="es-EC"/>
        </a:p>
      </dgm:t>
    </dgm:pt>
    <dgm:pt modelId="{9123CC8F-5FAB-40C6-B014-C9201DB313B2}">
      <dgm:prSet/>
      <dgm:spPr/>
      <dgm:t>
        <a:bodyPr/>
        <a:lstStyle/>
        <a:p>
          <a:pPr algn="just"/>
          <a:r>
            <a:rPr lang="es-EC" dirty="0" smtClean="0"/>
            <a:t>Forma de pago: Diaria, semanal, quincenal, o mensual, lo que da más apoyo al microempresario, de tal manera que podrá cubrir su cuota durante el tiempo que se crea conveniente, esto conlleva a que el microempresario tenga mejores beneficios al momento de administrar sus ingresos, gastos e inversiones</a:t>
          </a:r>
          <a:endParaRPr lang="es-EC" dirty="0"/>
        </a:p>
      </dgm:t>
    </dgm:pt>
    <dgm:pt modelId="{4E75E012-2971-4FDA-8107-25B4C9974D7F}" type="parTrans" cxnId="{B5954DD9-36DB-43AD-A5B8-588D10F9CE4E}">
      <dgm:prSet/>
      <dgm:spPr/>
      <dgm:t>
        <a:bodyPr/>
        <a:lstStyle/>
        <a:p>
          <a:endParaRPr lang="es-EC"/>
        </a:p>
      </dgm:t>
    </dgm:pt>
    <dgm:pt modelId="{9D56821D-25AB-4CBF-862D-9D6ED89F03C3}" type="sibTrans" cxnId="{B5954DD9-36DB-43AD-A5B8-588D10F9CE4E}">
      <dgm:prSet/>
      <dgm:spPr/>
      <dgm:t>
        <a:bodyPr/>
        <a:lstStyle/>
        <a:p>
          <a:endParaRPr lang="es-EC"/>
        </a:p>
      </dgm:t>
    </dgm:pt>
    <dgm:pt modelId="{DAB0119D-4CDB-40A9-BEC0-636D1B2D7915}" type="pres">
      <dgm:prSet presAssocID="{DE3F9208-B101-4E0D-A44D-12D3FC0943B2}" presName="linear" presStyleCnt="0">
        <dgm:presLayoutVars>
          <dgm:dir/>
          <dgm:resizeHandles val="exact"/>
        </dgm:presLayoutVars>
      </dgm:prSet>
      <dgm:spPr/>
      <dgm:t>
        <a:bodyPr/>
        <a:lstStyle/>
        <a:p>
          <a:endParaRPr lang="es-EC"/>
        </a:p>
      </dgm:t>
    </dgm:pt>
    <dgm:pt modelId="{BD37EBC1-7726-4099-933E-891F76FA1E64}" type="pres">
      <dgm:prSet presAssocID="{C027505F-B735-46E9-A836-DA9572D3B163}" presName="comp" presStyleCnt="0"/>
      <dgm:spPr/>
    </dgm:pt>
    <dgm:pt modelId="{93FBF799-28A6-4C95-B3D4-7F20D9430C4A}" type="pres">
      <dgm:prSet presAssocID="{C027505F-B735-46E9-A836-DA9572D3B163}" presName="box" presStyleLbl="node1" presStyleIdx="0" presStyleCnt="1" custLinFactNeighborX="-7502" custLinFactNeighborY="-1875"/>
      <dgm:spPr/>
      <dgm:t>
        <a:bodyPr/>
        <a:lstStyle/>
        <a:p>
          <a:endParaRPr lang="es-EC"/>
        </a:p>
      </dgm:t>
    </dgm:pt>
    <dgm:pt modelId="{7F0FD3DB-229F-4092-BA92-06CCE1D1EEE6}" type="pres">
      <dgm:prSet presAssocID="{C027505F-B735-46E9-A836-DA9572D3B163}" presName="img" presStyleLbl="fgImgPlace1" presStyleIdx="0" presStyleCnt="1" custLinFactNeighborX="1043" custLinFactNeighborY="660"/>
      <dgm:spPr>
        <a:blipFill>
          <a:blip xmlns:r="http://schemas.openxmlformats.org/officeDocument/2006/relationships" r:embed="rId1">
            <a:extLst>
              <a:ext uri="{28A0092B-C50C-407E-A947-70E740481C1C}">
                <a14:useLocalDpi xmlns:a14="http://schemas.microsoft.com/office/drawing/2010/main" val="0"/>
              </a:ext>
            </a:extLst>
          </a:blip>
          <a:srcRect/>
          <a:stretch>
            <a:fillRect l="-187000" r="-187000"/>
          </a:stretch>
        </a:blipFill>
      </dgm:spPr>
    </dgm:pt>
    <dgm:pt modelId="{BB064666-13D5-4FB4-B962-9E6668ECCBFB}" type="pres">
      <dgm:prSet presAssocID="{C027505F-B735-46E9-A836-DA9572D3B163}" presName="text" presStyleLbl="node1" presStyleIdx="0" presStyleCnt="1">
        <dgm:presLayoutVars>
          <dgm:bulletEnabled val="1"/>
        </dgm:presLayoutVars>
      </dgm:prSet>
      <dgm:spPr/>
      <dgm:t>
        <a:bodyPr/>
        <a:lstStyle/>
        <a:p>
          <a:endParaRPr lang="es-EC"/>
        </a:p>
      </dgm:t>
    </dgm:pt>
  </dgm:ptLst>
  <dgm:cxnLst>
    <dgm:cxn modelId="{05CCA877-A3EA-4B16-B537-7A9607837DA2}" type="presOf" srcId="{F245D1F5-D144-455E-A997-9BA7F92D48BC}" destId="{93FBF799-28A6-4C95-B3D4-7F20D9430C4A}" srcOrd="0" destOrd="6" presId="urn:microsoft.com/office/officeart/2005/8/layout/vList4"/>
    <dgm:cxn modelId="{FDF116A0-9F57-49C2-BBC5-6318712B7D56}" type="presOf" srcId="{C027505F-B735-46E9-A836-DA9572D3B163}" destId="{93FBF799-28A6-4C95-B3D4-7F20D9430C4A}" srcOrd="0" destOrd="0" presId="urn:microsoft.com/office/officeart/2005/8/layout/vList4"/>
    <dgm:cxn modelId="{6E18A2D0-EC0A-48B4-A5EE-9C82BAB25893}" type="presOf" srcId="{40EF2E7E-89BD-4F33-8215-2789141EB2DB}" destId="{93FBF799-28A6-4C95-B3D4-7F20D9430C4A}" srcOrd="0" destOrd="5" presId="urn:microsoft.com/office/officeart/2005/8/layout/vList4"/>
    <dgm:cxn modelId="{E7A2A2EE-C44C-4168-AB3E-B5D2E434B51D}" srcId="{DE3F9208-B101-4E0D-A44D-12D3FC0943B2}" destId="{C027505F-B735-46E9-A836-DA9572D3B163}" srcOrd="0" destOrd="0" parTransId="{175879C9-7C34-4EC0-B945-FEBFFA081846}" sibTransId="{00526945-71AF-4E82-ADA3-846127F0B263}"/>
    <dgm:cxn modelId="{6B482F6D-18A4-4D7A-AD39-C24E59679369}" type="presOf" srcId="{6DF8D3D4-04C4-4901-BF0F-59798937B042}" destId="{93FBF799-28A6-4C95-B3D4-7F20D9430C4A}" srcOrd="0" destOrd="2" presId="urn:microsoft.com/office/officeart/2005/8/layout/vList4"/>
    <dgm:cxn modelId="{D3A75072-1D70-46DA-8557-3FCF62FB66B9}" type="presOf" srcId="{D0356B09-7A48-44CF-8584-01CED7D1052B}" destId="{BB064666-13D5-4FB4-B962-9E6668ECCBFB}" srcOrd="1" destOrd="4" presId="urn:microsoft.com/office/officeart/2005/8/layout/vList4"/>
    <dgm:cxn modelId="{5E7130BF-9077-4256-BBA9-1E9993CE332A}" srcId="{C027505F-B735-46E9-A836-DA9572D3B163}" destId="{40EF2E7E-89BD-4F33-8215-2789141EB2DB}" srcOrd="4" destOrd="0" parTransId="{F95F3B4B-4120-4E39-BF12-056B0C68CFBD}" sibTransId="{58EEA0E0-8376-4CEF-9191-6268DC89434D}"/>
    <dgm:cxn modelId="{86D5372E-A93A-4B76-8901-27507308985E}" type="presOf" srcId="{D0356B09-7A48-44CF-8584-01CED7D1052B}" destId="{93FBF799-28A6-4C95-B3D4-7F20D9430C4A}" srcOrd="0" destOrd="4" presId="urn:microsoft.com/office/officeart/2005/8/layout/vList4"/>
    <dgm:cxn modelId="{6FF55D47-0520-46BB-8F59-B0F3E4069088}" type="presOf" srcId="{9123CC8F-5FAB-40C6-B014-C9201DB313B2}" destId="{BB064666-13D5-4FB4-B962-9E6668ECCBFB}" srcOrd="1" destOrd="3" presId="urn:microsoft.com/office/officeart/2005/8/layout/vList4"/>
    <dgm:cxn modelId="{3BFA6B5E-B358-4D68-8901-0AA3EDC6036E}" srcId="{C027505F-B735-46E9-A836-DA9572D3B163}" destId="{6DF8D3D4-04C4-4901-BF0F-59798937B042}" srcOrd="1" destOrd="0" parTransId="{A36D87FC-F46F-4771-9139-A2DDC147D44A}" sibTransId="{AF7EF0D2-4483-4888-85D3-5A15FAB32F0E}"/>
    <dgm:cxn modelId="{80CD173B-B017-4A7F-BA88-06B0268CC087}" type="presOf" srcId="{9123CC8F-5FAB-40C6-B014-C9201DB313B2}" destId="{93FBF799-28A6-4C95-B3D4-7F20D9430C4A}" srcOrd="0" destOrd="3" presId="urn:microsoft.com/office/officeart/2005/8/layout/vList4"/>
    <dgm:cxn modelId="{289311DC-8027-4139-93F0-BB31EA2A796C}" srcId="{C027505F-B735-46E9-A836-DA9572D3B163}" destId="{F245D1F5-D144-455E-A997-9BA7F92D48BC}" srcOrd="5" destOrd="0" parTransId="{8D43621C-0C2B-4979-853B-73DDDD93FD8B}" sibTransId="{59B787D4-0116-4B45-9BE3-0F72683E931D}"/>
    <dgm:cxn modelId="{F875A061-5AB0-405B-BD48-00053F2849BF}" srcId="{C027505F-B735-46E9-A836-DA9572D3B163}" destId="{DA2AA1BC-B589-41DF-A693-952CDFDDDA68}" srcOrd="0" destOrd="0" parTransId="{473BEA4A-E359-4231-92C8-5EFC4BA8D206}" sibTransId="{E02F2326-27F3-47E1-9254-F3D44FCDD2F0}"/>
    <dgm:cxn modelId="{F06404B3-284D-4DA7-A747-7ECBAAEC88A6}" type="presOf" srcId="{DA2AA1BC-B589-41DF-A693-952CDFDDDA68}" destId="{93FBF799-28A6-4C95-B3D4-7F20D9430C4A}" srcOrd="0" destOrd="1" presId="urn:microsoft.com/office/officeart/2005/8/layout/vList4"/>
    <dgm:cxn modelId="{3B5CFB75-1DCD-4C9C-86FB-4856A5ACF450}" type="presOf" srcId="{F245D1F5-D144-455E-A997-9BA7F92D48BC}" destId="{BB064666-13D5-4FB4-B962-9E6668ECCBFB}" srcOrd="1" destOrd="6" presId="urn:microsoft.com/office/officeart/2005/8/layout/vList4"/>
    <dgm:cxn modelId="{B5954DD9-36DB-43AD-A5B8-588D10F9CE4E}" srcId="{C027505F-B735-46E9-A836-DA9572D3B163}" destId="{9123CC8F-5FAB-40C6-B014-C9201DB313B2}" srcOrd="2" destOrd="0" parTransId="{4E75E012-2971-4FDA-8107-25B4C9974D7F}" sibTransId="{9D56821D-25AB-4CBF-862D-9D6ED89F03C3}"/>
    <dgm:cxn modelId="{50A2C7F8-758C-4529-8DA7-77D1FDDB8026}" type="presOf" srcId="{DA2AA1BC-B589-41DF-A693-952CDFDDDA68}" destId="{BB064666-13D5-4FB4-B962-9E6668ECCBFB}" srcOrd="1" destOrd="1" presId="urn:microsoft.com/office/officeart/2005/8/layout/vList4"/>
    <dgm:cxn modelId="{61773180-1EC6-430F-9599-7912D157B908}" type="presOf" srcId="{40EF2E7E-89BD-4F33-8215-2789141EB2DB}" destId="{BB064666-13D5-4FB4-B962-9E6668ECCBFB}" srcOrd="1" destOrd="5" presId="urn:microsoft.com/office/officeart/2005/8/layout/vList4"/>
    <dgm:cxn modelId="{0D058120-077E-418E-A671-8E8FC7239AD5}" type="presOf" srcId="{6DF8D3D4-04C4-4901-BF0F-59798937B042}" destId="{BB064666-13D5-4FB4-B962-9E6668ECCBFB}" srcOrd="1" destOrd="2" presId="urn:microsoft.com/office/officeart/2005/8/layout/vList4"/>
    <dgm:cxn modelId="{0CD5EA07-169D-467F-A8BB-13267324A785}" type="presOf" srcId="{DE3F9208-B101-4E0D-A44D-12D3FC0943B2}" destId="{DAB0119D-4CDB-40A9-BEC0-636D1B2D7915}" srcOrd="0" destOrd="0" presId="urn:microsoft.com/office/officeart/2005/8/layout/vList4"/>
    <dgm:cxn modelId="{F5ADAB3B-EC35-42DF-B29A-E61A5472C908}" srcId="{C027505F-B735-46E9-A836-DA9572D3B163}" destId="{D0356B09-7A48-44CF-8584-01CED7D1052B}" srcOrd="3" destOrd="0" parTransId="{123581CA-6A0A-4F9E-AA39-AD0BF609D9D7}" sibTransId="{8108A41D-6869-4632-8B5B-0A5CA52FD381}"/>
    <dgm:cxn modelId="{1087B6A4-C23C-491A-B614-031D050EC787}" type="presOf" srcId="{C027505F-B735-46E9-A836-DA9572D3B163}" destId="{BB064666-13D5-4FB4-B962-9E6668ECCBFB}" srcOrd="1" destOrd="0" presId="urn:microsoft.com/office/officeart/2005/8/layout/vList4"/>
    <dgm:cxn modelId="{2DD73B16-B65A-40A6-8640-E1480D554FB6}" type="presParOf" srcId="{DAB0119D-4CDB-40A9-BEC0-636D1B2D7915}" destId="{BD37EBC1-7726-4099-933E-891F76FA1E64}" srcOrd="0" destOrd="0" presId="urn:microsoft.com/office/officeart/2005/8/layout/vList4"/>
    <dgm:cxn modelId="{BE7F4DEA-52C2-4014-8309-839F3CA78BA9}" type="presParOf" srcId="{BD37EBC1-7726-4099-933E-891F76FA1E64}" destId="{93FBF799-28A6-4C95-B3D4-7F20D9430C4A}" srcOrd="0" destOrd="0" presId="urn:microsoft.com/office/officeart/2005/8/layout/vList4"/>
    <dgm:cxn modelId="{BCD1547A-4F4C-4D61-B71A-6F401C1BA3DC}" type="presParOf" srcId="{BD37EBC1-7726-4099-933E-891F76FA1E64}" destId="{7F0FD3DB-229F-4092-BA92-06CCE1D1EEE6}" srcOrd="1" destOrd="0" presId="urn:microsoft.com/office/officeart/2005/8/layout/vList4"/>
    <dgm:cxn modelId="{935EAD5F-F3CB-4AF7-BBEC-FD45AF5C8A52}" type="presParOf" srcId="{BD37EBC1-7726-4099-933E-891F76FA1E64}" destId="{BB064666-13D5-4FB4-B962-9E6668ECCBFB}"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E113540-975F-4E1C-AA5F-FF1A6E77369D}" type="doc">
      <dgm:prSet loTypeId="urn:microsoft.com/office/officeart/2005/8/layout/process1" loCatId="process" qsTypeId="urn:microsoft.com/office/officeart/2005/8/quickstyle/simple1" qsCatId="simple" csTypeId="urn:microsoft.com/office/officeart/2005/8/colors/colorful4" csCatId="colorful" phldr="1"/>
      <dgm:spPr/>
      <dgm:t>
        <a:bodyPr/>
        <a:lstStyle/>
        <a:p>
          <a:endParaRPr lang="es-EC"/>
        </a:p>
      </dgm:t>
    </dgm:pt>
    <dgm:pt modelId="{50159FE3-6A25-49B6-A2E2-BC9FDC4AC25E}">
      <dgm:prSet phldrT="[Texto]"/>
      <dgm:spPr/>
      <dgm:t>
        <a:bodyPr/>
        <a:lstStyle/>
        <a:p>
          <a:pPr algn="just"/>
          <a:r>
            <a:rPr lang="es-EC" dirty="0" smtClean="0"/>
            <a:t>La Ley Pymes de Ecuador define a la microempresa como el negocio familiar o personal, con no más de 10 empleados que tiene ventas o ingresos anuales menores a $100.000,00 y un capital o patrimonio de $10.000,00.</a:t>
          </a:r>
          <a:endParaRPr lang="es-EC" dirty="0"/>
        </a:p>
      </dgm:t>
    </dgm:pt>
    <dgm:pt modelId="{687351F8-E994-49CC-BF6F-CE1104FE48DE}" type="parTrans" cxnId="{92516264-8FC9-4CE5-9927-8A98DB89D10A}">
      <dgm:prSet/>
      <dgm:spPr/>
      <dgm:t>
        <a:bodyPr/>
        <a:lstStyle/>
        <a:p>
          <a:pPr algn="just"/>
          <a:endParaRPr lang="es-EC"/>
        </a:p>
      </dgm:t>
    </dgm:pt>
    <dgm:pt modelId="{D3FDC2EF-AB94-4750-B097-43B2232DF835}" type="sibTrans" cxnId="{92516264-8FC9-4CE5-9927-8A98DB89D10A}">
      <dgm:prSet/>
      <dgm:spPr/>
      <dgm:t>
        <a:bodyPr/>
        <a:lstStyle/>
        <a:p>
          <a:pPr algn="just"/>
          <a:endParaRPr lang="es-EC"/>
        </a:p>
      </dgm:t>
    </dgm:pt>
    <dgm:pt modelId="{436C1E33-6AB5-449F-91E1-B77B7877621F}">
      <dgm:prSet phldrT="[Texto]"/>
      <dgm:spPr/>
      <dgm:t>
        <a:bodyPr/>
        <a:lstStyle/>
        <a:p>
          <a:pPr algn="just"/>
          <a:r>
            <a:rPr lang="es-EC" dirty="0" smtClean="0"/>
            <a:t>Es fuente muy importante de empleo aporta actualmente con el 44% de plazas de trabajo, constituyéndose en un sector estructural de la economía de nuestro país con el 95,4% de las empresas a nivel nacional según las fuentes del INEC</a:t>
          </a:r>
          <a:endParaRPr lang="es-EC" dirty="0"/>
        </a:p>
      </dgm:t>
    </dgm:pt>
    <dgm:pt modelId="{76BDA76C-5732-4442-A458-090916814C4C}" type="parTrans" cxnId="{AC6D6B3C-8BA3-4F6A-BF67-A94B027C21FA}">
      <dgm:prSet/>
      <dgm:spPr/>
      <dgm:t>
        <a:bodyPr/>
        <a:lstStyle/>
        <a:p>
          <a:pPr algn="just"/>
          <a:endParaRPr lang="es-EC"/>
        </a:p>
      </dgm:t>
    </dgm:pt>
    <dgm:pt modelId="{097C27D6-5F2E-49C1-A880-A5B7D86A834A}" type="sibTrans" cxnId="{AC6D6B3C-8BA3-4F6A-BF67-A94B027C21FA}">
      <dgm:prSet/>
      <dgm:spPr/>
      <dgm:t>
        <a:bodyPr/>
        <a:lstStyle/>
        <a:p>
          <a:pPr algn="just"/>
          <a:endParaRPr lang="es-EC"/>
        </a:p>
      </dgm:t>
    </dgm:pt>
    <dgm:pt modelId="{A7AA0C51-4B39-406A-A462-8579E5D2F6E7}">
      <dgm:prSet phldrT="[Texto]"/>
      <dgm:spPr/>
      <dgm:t>
        <a:bodyPr/>
        <a:lstStyle/>
        <a:p>
          <a:pPr algn="just"/>
          <a:r>
            <a:rPr lang="es-EC" dirty="0" smtClean="0"/>
            <a:t>Los microcréditos que son utilizados en su mayoría como créditos de consumo, para cubrir necesidades familiares, el mismo que afecta al crecimiento económico de las microempresas por uso inadecuado, esto sucede porque el segmento microempresas está conformado principalmente por personas naturales no obligadas a llevar contabilidad y pertenecientes al RISE que no declaran ventas en el SRI o ninguna información financiera.</a:t>
          </a:r>
          <a:endParaRPr lang="es-EC" dirty="0"/>
        </a:p>
      </dgm:t>
    </dgm:pt>
    <dgm:pt modelId="{30E40D09-55FE-41F8-AB8D-4AA918ED7175}" type="parTrans" cxnId="{C0551D5E-1B2E-4265-A8A0-DC7FE018C890}">
      <dgm:prSet/>
      <dgm:spPr/>
      <dgm:t>
        <a:bodyPr/>
        <a:lstStyle/>
        <a:p>
          <a:pPr algn="just"/>
          <a:endParaRPr lang="es-EC"/>
        </a:p>
      </dgm:t>
    </dgm:pt>
    <dgm:pt modelId="{BFCFF8E2-2C1E-40F2-AD56-18EA3827B3D9}" type="sibTrans" cxnId="{C0551D5E-1B2E-4265-A8A0-DC7FE018C890}">
      <dgm:prSet/>
      <dgm:spPr/>
      <dgm:t>
        <a:bodyPr/>
        <a:lstStyle/>
        <a:p>
          <a:pPr algn="just"/>
          <a:endParaRPr lang="es-EC"/>
        </a:p>
      </dgm:t>
    </dgm:pt>
    <dgm:pt modelId="{22055F6A-FFC4-4A33-85D5-F0EFBCD7783F}">
      <dgm:prSet/>
      <dgm:spPr/>
      <dgm:t>
        <a:bodyPr/>
        <a:lstStyle/>
        <a:p>
          <a:pPr algn="just"/>
          <a:r>
            <a:rPr lang="es-EC" dirty="0" smtClean="0"/>
            <a:t>El estudio plantea que las microfinanzas han sido importantes pero no suficientes para impulsar el crecimiento y desarrollo de la microempresa en el Ecuador y con mayor relevancia en las ciudades grandes como Quito y Guayaquil por la competencia de mercado</a:t>
          </a:r>
          <a:endParaRPr lang="es-EC" dirty="0"/>
        </a:p>
      </dgm:t>
    </dgm:pt>
    <dgm:pt modelId="{5F912C50-9FEB-4DFA-A7F6-C93C095BB3C7}" type="parTrans" cxnId="{824317CF-DB55-4C62-8955-99D54AB1BF2C}">
      <dgm:prSet/>
      <dgm:spPr/>
      <dgm:t>
        <a:bodyPr/>
        <a:lstStyle/>
        <a:p>
          <a:pPr algn="just"/>
          <a:endParaRPr lang="es-EC"/>
        </a:p>
      </dgm:t>
    </dgm:pt>
    <dgm:pt modelId="{E5262511-A38E-42FE-B947-02328DF4B0DD}" type="sibTrans" cxnId="{824317CF-DB55-4C62-8955-99D54AB1BF2C}">
      <dgm:prSet/>
      <dgm:spPr/>
      <dgm:t>
        <a:bodyPr/>
        <a:lstStyle/>
        <a:p>
          <a:pPr algn="just"/>
          <a:endParaRPr lang="es-EC"/>
        </a:p>
      </dgm:t>
    </dgm:pt>
    <dgm:pt modelId="{DB3CE771-77B2-4CBC-A25C-3A8BDEBC8291}" type="pres">
      <dgm:prSet presAssocID="{6E113540-975F-4E1C-AA5F-FF1A6E77369D}" presName="Name0" presStyleCnt="0">
        <dgm:presLayoutVars>
          <dgm:dir/>
          <dgm:resizeHandles val="exact"/>
        </dgm:presLayoutVars>
      </dgm:prSet>
      <dgm:spPr/>
      <dgm:t>
        <a:bodyPr/>
        <a:lstStyle/>
        <a:p>
          <a:endParaRPr lang="es-EC"/>
        </a:p>
      </dgm:t>
    </dgm:pt>
    <dgm:pt modelId="{87BA3AD1-481D-4337-AD60-C03FAA985BAF}" type="pres">
      <dgm:prSet presAssocID="{50159FE3-6A25-49B6-A2E2-BC9FDC4AC25E}" presName="node" presStyleLbl="node1" presStyleIdx="0" presStyleCnt="4">
        <dgm:presLayoutVars>
          <dgm:bulletEnabled val="1"/>
        </dgm:presLayoutVars>
      </dgm:prSet>
      <dgm:spPr/>
      <dgm:t>
        <a:bodyPr/>
        <a:lstStyle/>
        <a:p>
          <a:endParaRPr lang="es-EC"/>
        </a:p>
      </dgm:t>
    </dgm:pt>
    <dgm:pt modelId="{5FDB545D-74E2-4875-91AB-D4C96859E0AF}" type="pres">
      <dgm:prSet presAssocID="{D3FDC2EF-AB94-4750-B097-43B2232DF835}" presName="sibTrans" presStyleLbl="sibTrans2D1" presStyleIdx="0" presStyleCnt="3"/>
      <dgm:spPr/>
      <dgm:t>
        <a:bodyPr/>
        <a:lstStyle/>
        <a:p>
          <a:endParaRPr lang="es-EC"/>
        </a:p>
      </dgm:t>
    </dgm:pt>
    <dgm:pt modelId="{A5409F8B-C661-46A8-A666-9CB9CAF34312}" type="pres">
      <dgm:prSet presAssocID="{D3FDC2EF-AB94-4750-B097-43B2232DF835}" presName="connectorText" presStyleLbl="sibTrans2D1" presStyleIdx="0" presStyleCnt="3"/>
      <dgm:spPr/>
      <dgm:t>
        <a:bodyPr/>
        <a:lstStyle/>
        <a:p>
          <a:endParaRPr lang="es-EC"/>
        </a:p>
      </dgm:t>
    </dgm:pt>
    <dgm:pt modelId="{428D1D9F-EE3A-47AA-B889-FBA73B885E50}" type="pres">
      <dgm:prSet presAssocID="{436C1E33-6AB5-449F-91E1-B77B7877621F}" presName="node" presStyleLbl="node1" presStyleIdx="1" presStyleCnt="4">
        <dgm:presLayoutVars>
          <dgm:bulletEnabled val="1"/>
        </dgm:presLayoutVars>
      </dgm:prSet>
      <dgm:spPr/>
      <dgm:t>
        <a:bodyPr/>
        <a:lstStyle/>
        <a:p>
          <a:endParaRPr lang="es-EC"/>
        </a:p>
      </dgm:t>
    </dgm:pt>
    <dgm:pt modelId="{72A4CC5A-C977-4E62-AA24-CB08D3EE676B}" type="pres">
      <dgm:prSet presAssocID="{097C27D6-5F2E-49C1-A880-A5B7D86A834A}" presName="sibTrans" presStyleLbl="sibTrans2D1" presStyleIdx="1" presStyleCnt="3"/>
      <dgm:spPr/>
      <dgm:t>
        <a:bodyPr/>
        <a:lstStyle/>
        <a:p>
          <a:endParaRPr lang="es-EC"/>
        </a:p>
      </dgm:t>
    </dgm:pt>
    <dgm:pt modelId="{3E914C74-A63A-4AD3-A929-40C2CCBFAE24}" type="pres">
      <dgm:prSet presAssocID="{097C27D6-5F2E-49C1-A880-A5B7D86A834A}" presName="connectorText" presStyleLbl="sibTrans2D1" presStyleIdx="1" presStyleCnt="3"/>
      <dgm:spPr/>
      <dgm:t>
        <a:bodyPr/>
        <a:lstStyle/>
        <a:p>
          <a:endParaRPr lang="es-EC"/>
        </a:p>
      </dgm:t>
    </dgm:pt>
    <dgm:pt modelId="{B81AC5C8-E9F1-433B-B985-A053CFB86303}" type="pres">
      <dgm:prSet presAssocID="{A7AA0C51-4B39-406A-A462-8579E5D2F6E7}" presName="node" presStyleLbl="node1" presStyleIdx="2" presStyleCnt="4">
        <dgm:presLayoutVars>
          <dgm:bulletEnabled val="1"/>
        </dgm:presLayoutVars>
      </dgm:prSet>
      <dgm:spPr/>
      <dgm:t>
        <a:bodyPr/>
        <a:lstStyle/>
        <a:p>
          <a:endParaRPr lang="es-EC"/>
        </a:p>
      </dgm:t>
    </dgm:pt>
    <dgm:pt modelId="{838B5B7F-3591-448D-BA29-D2217D1BD614}" type="pres">
      <dgm:prSet presAssocID="{BFCFF8E2-2C1E-40F2-AD56-18EA3827B3D9}" presName="sibTrans" presStyleLbl="sibTrans2D1" presStyleIdx="2" presStyleCnt="3"/>
      <dgm:spPr/>
      <dgm:t>
        <a:bodyPr/>
        <a:lstStyle/>
        <a:p>
          <a:endParaRPr lang="es-EC"/>
        </a:p>
      </dgm:t>
    </dgm:pt>
    <dgm:pt modelId="{BEDE7102-5A3C-4FF2-9D5D-7F615CF1471C}" type="pres">
      <dgm:prSet presAssocID="{BFCFF8E2-2C1E-40F2-AD56-18EA3827B3D9}" presName="connectorText" presStyleLbl="sibTrans2D1" presStyleIdx="2" presStyleCnt="3"/>
      <dgm:spPr/>
      <dgm:t>
        <a:bodyPr/>
        <a:lstStyle/>
        <a:p>
          <a:endParaRPr lang="es-EC"/>
        </a:p>
      </dgm:t>
    </dgm:pt>
    <dgm:pt modelId="{71CA301E-625E-4B17-AE69-79C0087C5B54}" type="pres">
      <dgm:prSet presAssocID="{22055F6A-FFC4-4A33-85D5-F0EFBCD7783F}" presName="node" presStyleLbl="node1" presStyleIdx="3" presStyleCnt="4">
        <dgm:presLayoutVars>
          <dgm:bulletEnabled val="1"/>
        </dgm:presLayoutVars>
      </dgm:prSet>
      <dgm:spPr/>
      <dgm:t>
        <a:bodyPr/>
        <a:lstStyle/>
        <a:p>
          <a:endParaRPr lang="es-EC"/>
        </a:p>
      </dgm:t>
    </dgm:pt>
  </dgm:ptLst>
  <dgm:cxnLst>
    <dgm:cxn modelId="{1C1243C8-CDD9-4768-BC9C-42A59B9FC62D}" type="presOf" srcId="{097C27D6-5F2E-49C1-A880-A5B7D86A834A}" destId="{3E914C74-A63A-4AD3-A929-40C2CCBFAE24}" srcOrd="1" destOrd="0" presId="urn:microsoft.com/office/officeart/2005/8/layout/process1"/>
    <dgm:cxn modelId="{1201E802-37B3-4687-AF87-690AF9365B6F}" type="presOf" srcId="{BFCFF8E2-2C1E-40F2-AD56-18EA3827B3D9}" destId="{BEDE7102-5A3C-4FF2-9D5D-7F615CF1471C}" srcOrd="1" destOrd="0" presId="urn:microsoft.com/office/officeart/2005/8/layout/process1"/>
    <dgm:cxn modelId="{C0551D5E-1B2E-4265-A8A0-DC7FE018C890}" srcId="{6E113540-975F-4E1C-AA5F-FF1A6E77369D}" destId="{A7AA0C51-4B39-406A-A462-8579E5D2F6E7}" srcOrd="2" destOrd="0" parTransId="{30E40D09-55FE-41F8-AB8D-4AA918ED7175}" sibTransId="{BFCFF8E2-2C1E-40F2-AD56-18EA3827B3D9}"/>
    <dgm:cxn modelId="{8C662B73-C67C-44AB-BE0E-BE75D080A37C}" type="presOf" srcId="{50159FE3-6A25-49B6-A2E2-BC9FDC4AC25E}" destId="{87BA3AD1-481D-4337-AD60-C03FAA985BAF}" srcOrd="0" destOrd="0" presId="urn:microsoft.com/office/officeart/2005/8/layout/process1"/>
    <dgm:cxn modelId="{92516264-8FC9-4CE5-9927-8A98DB89D10A}" srcId="{6E113540-975F-4E1C-AA5F-FF1A6E77369D}" destId="{50159FE3-6A25-49B6-A2E2-BC9FDC4AC25E}" srcOrd="0" destOrd="0" parTransId="{687351F8-E994-49CC-BF6F-CE1104FE48DE}" sibTransId="{D3FDC2EF-AB94-4750-B097-43B2232DF835}"/>
    <dgm:cxn modelId="{C1EE9B5F-6607-4B51-9C59-C52127D6BB39}" type="presOf" srcId="{D3FDC2EF-AB94-4750-B097-43B2232DF835}" destId="{A5409F8B-C661-46A8-A666-9CB9CAF34312}" srcOrd="1" destOrd="0" presId="urn:microsoft.com/office/officeart/2005/8/layout/process1"/>
    <dgm:cxn modelId="{742B822B-C2EE-4D6C-A1E9-3D2AFFA00AFC}" type="presOf" srcId="{6E113540-975F-4E1C-AA5F-FF1A6E77369D}" destId="{DB3CE771-77B2-4CBC-A25C-3A8BDEBC8291}" srcOrd="0" destOrd="0" presId="urn:microsoft.com/office/officeart/2005/8/layout/process1"/>
    <dgm:cxn modelId="{36DFDED9-39B7-4273-A6D7-E8FD510EC16E}" type="presOf" srcId="{22055F6A-FFC4-4A33-85D5-F0EFBCD7783F}" destId="{71CA301E-625E-4B17-AE69-79C0087C5B54}" srcOrd="0" destOrd="0" presId="urn:microsoft.com/office/officeart/2005/8/layout/process1"/>
    <dgm:cxn modelId="{87542E7E-DDD2-4215-BBED-CC52DDCDBC4C}" type="presOf" srcId="{097C27D6-5F2E-49C1-A880-A5B7D86A834A}" destId="{72A4CC5A-C977-4E62-AA24-CB08D3EE676B}" srcOrd="0" destOrd="0" presId="urn:microsoft.com/office/officeart/2005/8/layout/process1"/>
    <dgm:cxn modelId="{AC6D6B3C-8BA3-4F6A-BF67-A94B027C21FA}" srcId="{6E113540-975F-4E1C-AA5F-FF1A6E77369D}" destId="{436C1E33-6AB5-449F-91E1-B77B7877621F}" srcOrd="1" destOrd="0" parTransId="{76BDA76C-5732-4442-A458-090916814C4C}" sibTransId="{097C27D6-5F2E-49C1-A880-A5B7D86A834A}"/>
    <dgm:cxn modelId="{4A844B6F-65F2-4FE7-8FEE-1B61FEF6AADE}" type="presOf" srcId="{436C1E33-6AB5-449F-91E1-B77B7877621F}" destId="{428D1D9F-EE3A-47AA-B889-FBA73B885E50}" srcOrd="0" destOrd="0" presId="urn:microsoft.com/office/officeart/2005/8/layout/process1"/>
    <dgm:cxn modelId="{EFBEFC8A-D561-468C-8915-D3CC63B90DE7}" type="presOf" srcId="{A7AA0C51-4B39-406A-A462-8579E5D2F6E7}" destId="{B81AC5C8-E9F1-433B-B985-A053CFB86303}" srcOrd="0" destOrd="0" presId="urn:microsoft.com/office/officeart/2005/8/layout/process1"/>
    <dgm:cxn modelId="{4E1E6EEF-527B-416D-9EF5-FC3C8B09FE03}" type="presOf" srcId="{BFCFF8E2-2C1E-40F2-AD56-18EA3827B3D9}" destId="{838B5B7F-3591-448D-BA29-D2217D1BD614}" srcOrd="0" destOrd="0" presId="urn:microsoft.com/office/officeart/2005/8/layout/process1"/>
    <dgm:cxn modelId="{BCA3FFBF-D105-4808-A276-5DFC653646BE}" type="presOf" srcId="{D3FDC2EF-AB94-4750-B097-43B2232DF835}" destId="{5FDB545D-74E2-4875-91AB-D4C96859E0AF}" srcOrd="0" destOrd="0" presId="urn:microsoft.com/office/officeart/2005/8/layout/process1"/>
    <dgm:cxn modelId="{824317CF-DB55-4C62-8955-99D54AB1BF2C}" srcId="{6E113540-975F-4E1C-AA5F-FF1A6E77369D}" destId="{22055F6A-FFC4-4A33-85D5-F0EFBCD7783F}" srcOrd="3" destOrd="0" parTransId="{5F912C50-9FEB-4DFA-A7F6-C93C095BB3C7}" sibTransId="{E5262511-A38E-42FE-B947-02328DF4B0DD}"/>
    <dgm:cxn modelId="{4BB51764-4815-444D-B042-8D5A49A15137}" type="presParOf" srcId="{DB3CE771-77B2-4CBC-A25C-3A8BDEBC8291}" destId="{87BA3AD1-481D-4337-AD60-C03FAA985BAF}" srcOrd="0" destOrd="0" presId="urn:microsoft.com/office/officeart/2005/8/layout/process1"/>
    <dgm:cxn modelId="{5DF5B396-94E3-47A6-B468-327A9143D4E6}" type="presParOf" srcId="{DB3CE771-77B2-4CBC-A25C-3A8BDEBC8291}" destId="{5FDB545D-74E2-4875-91AB-D4C96859E0AF}" srcOrd="1" destOrd="0" presId="urn:microsoft.com/office/officeart/2005/8/layout/process1"/>
    <dgm:cxn modelId="{55EA01DF-FE3A-4626-A443-D78592C694A9}" type="presParOf" srcId="{5FDB545D-74E2-4875-91AB-D4C96859E0AF}" destId="{A5409F8B-C661-46A8-A666-9CB9CAF34312}" srcOrd="0" destOrd="0" presId="urn:microsoft.com/office/officeart/2005/8/layout/process1"/>
    <dgm:cxn modelId="{2110D14A-E96C-4A32-8B03-C3850ADF817D}" type="presParOf" srcId="{DB3CE771-77B2-4CBC-A25C-3A8BDEBC8291}" destId="{428D1D9F-EE3A-47AA-B889-FBA73B885E50}" srcOrd="2" destOrd="0" presId="urn:microsoft.com/office/officeart/2005/8/layout/process1"/>
    <dgm:cxn modelId="{ABE2F13C-2276-4377-8347-5184BE7A0A8E}" type="presParOf" srcId="{DB3CE771-77B2-4CBC-A25C-3A8BDEBC8291}" destId="{72A4CC5A-C977-4E62-AA24-CB08D3EE676B}" srcOrd="3" destOrd="0" presId="urn:microsoft.com/office/officeart/2005/8/layout/process1"/>
    <dgm:cxn modelId="{55F28062-4F72-4BC8-A531-0FAD56A55C3A}" type="presParOf" srcId="{72A4CC5A-C977-4E62-AA24-CB08D3EE676B}" destId="{3E914C74-A63A-4AD3-A929-40C2CCBFAE24}" srcOrd="0" destOrd="0" presId="urn:microsoft.com/office/officeart/2005/8/layout/process1"/>
    <dgm:cxn modelId="{499D5D7F-5B24-4C4B-8A1B-B0E8941BBC12}" type="presParOf" srcId="{DB3CE771-77B2-4CBC-A25C-3A8BDEBC8291}" destId="{B81AC5C8-E9F1-433B-B985-A053CFB86303}" srcOrd="4" destOrd="0" presId="urn:microsoft.com/office/officeart/2005/8/layout/process1"/>
    <dgm:cxn modelId="{9EFF240A-81F1-45F5-ADE1-3AC71AA2E2C7}" type="presParOf" srcId="{DB3CE771-77B2-4CBC-A25C-3A8BDEBC8291}" destId="{838B5B7F-3591-448D-BA29-D2217D1BD614}" srcOrd="5" destOrd="0" presId="urn:microsoft.com/office/officeart/2005/8/layout/process1"/>
    <dgm:cxn modelId="{6ABFBD0E-CB7A-47B5-ADB4-7CFFCB55D676}" type="presParOf" srcId="{838B5B7F-3591-448D-BA29-D2217D1BD614}" destId="{BEDE7102-5A3C-4FF2-9D5D-7F615CF1471C}" srcOrd="0" destOrd="0" presId="urn:microsoft.com/office/officeart/2005/8/layout/process1"/>
    <dgm:cxn modelId="{F4F06A3F-CABE-43B9-900B-FD9D6FAB38DF}" type="presParOf" srcId="{DB3CE771-77B2-4CBC-A25C-3A8BDEBC8291}" destId="{71CA301E-625E-4B17-AE69-79C0087C5B54}"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576808B-1546-4F9F-869C-0C14F28966BE}"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s-EC"/>
        </a:p>
      </dgm:t>
    </dgm:pt>
    <dgm:pt modelId="{40842A81-DFB0-4830-BEBD-2819F588E15E}">
      <dgm:prSet phldrT="[Texto]"/>
      <dgm:spPr/>
      <dgm:t>
        <a:bodyPr/>
        <a:lstStyle/>
        <a:p>
          <a:pPr algn="just"/>
          <a:r>
            <a:rPr lang="es-EC" dirty="0" smtClean="0"/>
            <a:t> </a:t>
          </a:r>
          <a:endParaRPr lang="es-EC" dirty="0"/>
        </a:p>
      </dgm:t>
    </dgm:pt>
    <dgm:pt modelId="{F607A43A-1205-4BBE-9922-B08F474B6180}" type="parTrans" cxnId="{5245FE52-7293-4D55-BE39-9775F4EC154D}">
      <dgm:prSet/>
      <dgm:spPr/>
      <dgm:t>
        <a:bodyPr/>
        <a:lstStyle/>
        <a:p>
          <a:pPr algn="just"/>
          <a:endParaRPr lang="es-EC"/>
        </a:p>
      </dgm:t>
    </dgm:pt>
    <dgm:pt modelId="{4EEF0F6B-3B35-4F55-B352-F4FCCA58736B}" type="sibTrans" cxnId="{5245FE52-7293-4D55-BE39-9775F4EC154D}">
      <dgm:prSet/>
      <dgm:spPr/>
      <dgm:t>
        <a:bodyPr/>
        <a:lstStyle/>
        <a:p>
          <a:pPr algn="just"/>
          <a:endParaRPr lang="es-EC"/>
        </a:p>
      </dgm:t>
    </dgm:pt>
    <dgm:pt modelId="{0EE4A9E9-1AA1-4384-9E86-50FC6EBEFBA1}">
      <dgm:prSet phldrT="[Texto]"/>
      <dgm:spPr/>
      <dgm:t>
        <a:bodyPr/>
        <a:lstStyle/>
        <a:p>
          <a:pPr algn="just"/>
          <a:r>
            <a:rPr lang="es-EC" dirty="0" smtClean="0"/>
            <a:t>Dentro de los tres tipos de microcréditos el de ampliación es el más productivo para las microempresas ya que este les ayuda en inversión de capital de trabajo y activos fijos, de esta manera la microempresa puede cruzar la línea de micro a pequeña empresa.</a:t>
          </a:r>
          <a:endParaRPr lang="es-EC" dirty="0"/>
        </a:p>
      </dgm:t>
    </dgm:pt>
    <dgm:pt modelId="{F6A3C273-6D55-4846-B37A-0A34504E08C6}" type="parTrans" cxnId="{8EEEC062-051F-409C-84E7-DA9FC5F550E9}">
      <dgm:prSet/>
      <dgm:spPr/>
      <dgm:t>
        <a:bodyPr/>
        <a:lstStyle/>
        <a:p>
          <a:pPr algn="just"/>
          <a:endParaRPr lang="es-EC"/>
        </a:p>
      </dgm:t>
    </dgm:pt>
    <dgm:pt modelId="{DB8736C2-FC24-45D7-8701-99E5CBC86C9C}" type="sibTrans" cxnId="{8EEEC062-051F-409C-84E7-DA9FC5F550E9}">
      <dgm:prSet/>
      <dgm:spPr/>
      <dgm:t>
        <a:bodyPr/>
        <a:lstStyle/>
        <a:p>
          <a:pPr algn="just"/>
          <a:endParaRPr lang="es-EC"/>
        </a:p>
      </dgm:t>
    </dgm:pt>
    <dgm:pt modelId="{1929C845-7F78-4BA8-9E2C-85B5A2BE9E0B}">
      <dgm:prSet phldrT="[Texto]"/>
      <dgm:spPr/>
      <dgm:t>
        <a:bodyPr/>
        <a:lstStyle/>
        <a:p>
          <a:pPr algn="just"/>
          <a:r>
            <a:rPr lang="es-EC" dirty="0" smtClean="0"/>
            <a:t>Por medio de la Económica Popular y Solidaria y de las cooperativas de ahorro y crédito, existe un estudio de grupos solidarios donde ayudan a los emprendedores a realizar créditos a menores tasas de interés, esto es un aporte a la inclusión socio-económica.</a:t>
          </a:r>
          <a:endParaRPr lang="es-EC" dirty="0"/>
        </a:p>
      </dgm:t>
    </dgm:pt>
    <dgm:pt modelId="{EB625FF2-36A1-45EA-BE58-17FFAF54E357}" type="parTrans" cxnId="{54DCE568-E5FE-4B46-8D26-ECDA682777CB}">
      <dgm:prSet/>
      <dgm:spPr/>
      <dgm:t>
        <a:bodyPr/>
        <a:lstStyle/>
        <a:p>
          <a:pPr algn="just"/>
          <a:endParaRPr lang="es-EC"/>
        </a:p>
      </dgm:t>
    </dgm:pt>
    <dgm:pt modelId="{D205F29D-32E3-48F3-A7CC-E5699EF4FC72}" type="sibTrans" cxnId="{54DCE568-E5FE-4B46-8D26-ECDA682777CB}">
      <dgm:prSet/>
      <dgm:spPr/>
      <dgm:t>
        <a:bodyPr/>
        <a:lstStyle/>
        <a:p>
          <a:pPr algn="just"/>
          <a:endParaRPr lang="es-EC"/>
        </a:p>
      </dgm:t>
    </dgm:pt>
    <dgm:pt modelId="{C935466A-F836-4AE5-AF4D-684B8C2C267B}">
      <dgm:prSet phldrT="[Texto]"/>
      <dgm:spPr/>
      <dgm:t>
        <a:bodyPr/>
        <a:lstStyle/>
        <a:p>
          <a:pPr algn="just"/>
          <a:r>
            <a:rPr lang="es-EC" dirty="0" smtClean="0"/>
            <a:t>Se recomendara a futuros estudiantes interesados en estudiar las microempresas, analizar el crecimiento de la productividad en los sectores económicos los ingresos, costos y gastos de estas microempresas.</a:t>
          </a:r>
          <a:endParaRPr lang="es-EC" dirty="0"/>
        </a:p>
      </dgm:t>
    </dgm:pt>
    <dgm:pt modelId="{4214CF6E-FECA-4627-B470-5CB3457E4E5A}" type="parTrans" cxnId="{0EFB62F2-D5E8-4228-B6A5-EABBFB1BB058}">
      <dgm:prSet/>
      <dgm:spPr/>
      <dgm:t>
        <a:bodyPr/>
        <a:lstStyle/>
        <a:p>
          <a:pPr algn="just"/>
          <a:endParaRPr lang="es-EC"/>
        </a:p>
      </dgm:t>
    </dgm:pt>
    <dgm:pt modelId="{7C3161BC-D602-40E1-9A9B-612CCB0B5888}" type="sibTrans" cxnId="{0EFB62F2-D5E8-4228-B6A5-EABBFB1BB058}">
      <dgm:prSet/>
      <dgm:spPr/>
      <dgm:t>
        <a:bodyPr/>
        <a:lstStyle/>
        <a:p>
          <a:pPr algn="just"/>
          <a:endParaRPr lang="es-EC"/>
        </a:p>
      </dgm:t>
    </dgm:pt>
    <dgm:pt modelId="{3647B313-BC27-4D4E-AEF0-7FFC7F14B2CE}" type="pres">
      <dgm:prSet presAssocID="{7576808B-1546-4F9F-869C-0C14F28966BE}" presName="vert0" presStyleCnt="0">
        <dgm:presLayoutVars>
          <dgm:dir/>
          <dgm:animOne val="branch"/>
          <dgm:animLvl val="lvl"/>
        </dgm:presLayoutVars>
      </dgm:prSet>
      <dgm:spPr/>
      <dgm:t>
        <a:bodyPr/>
        <a:lstStyle/>
        <a:p>
          <a:endParaRPr lang="es-EC"/>
        </a:p>
      </dgm:t>
    </dgm:pt>
    <dgm:pt modelId="{399147FA-1C08-4358-9D6C-4E1421CFE842}" type="pres">
      <dgm:prSet presAssocID="{40842A81-DFB0-4830-BEBD-2819F588E15E}" presName="thickLine" presStyleLbl="alignNode1" presStyleIdx="0" presStyleCnt="1"/>
      <dgm:spPr/>
    </dgm:pt>
    <dgm:pt modelId="{CDCEA1B2-2476-4C2A-8FB1-A47529C307AD}" type="pres">
      <dgm:prSet presAssocID="{40842A81-DFB0-4830-BEBD-2819F588E15E}" presName="horz1" presStyleCnt="0"/>
      <dgm:spPr/>
    </dgm:pt>
    <dgm:pt modelId="{1E4CDE95-7045-45EE-B8D7-F657FE0A8C29}" type="pres">
      <dgm:prSet presAssocID="{40842A81-DFB0-4830-BEBD-2819F588E15E}" presName="tx1" presStyleLbl="revTx" presStyleIdx="0" presStyleCnt="4"/>
      <dgm:spPr/>
      <dgm:t>
        <a:bodyPr/>
        <a:lstStyle/>
        <a:p>
          <a:endParaRPr lang="es-EC"/>
        </a:p>
      </dgm:t>
    </dgm:pt>
    <dgm:pt modelId="{75703CE3-2CC2-496A-8301-5A37222987C8}" type="pres">
      <dgm:prSet presAssocID="{40842A81-DFB0-4830-BEBD-2819F588E15E}" presName="vert1" presStyleCnt="0"/>
      <dgm:spPr/>
    </dgm:pt>
    <dgm:pt modelId="{1C05AC67-58AA-42CB-8529-905A3C9155C5}" type="pres">
      <dgm:prSet presAssocID="{0EE4A9E9-1AA1-4384-9E86-50FC6EBEFBA1}" presName="vertSpace2a" presStyleCnt="0"/>
      <dgm:spPr/>
    </dgm:pt>
    <dgm:pt modelId="{0C3A7E02-2951-4792-B8B7-14333514B0DA}" type="pres">
      <dgm:prSet presAssocID="{0EE4A9E9-1AA1-4384-9E86-50FC6EBEFBA1}" presName="horz2" presStyleCnt="0"/>
      <dgm:spPr/>
    </dgm:pt>
    <dgm:pt modelId="{72DC3132-1216-4850-8CC5-60B48E5391C8}" type="pres">
      <dgm:prSet presAssocID="{0EE4A9E9-1AA1-4384-9E86-50FC6EBEFBA1}" presName="horzSpace2" presStyleCnt="0"/>
      <dgm:spPr/>
    </dgm:pt>
    <dgm:pt modelId="{50A87751-372B-404D-8944-F13E11103372}" type="pres">
      <dgm:prSet presAssocID="{0EE4A9E9-1AA1-4384-9E86-50FC6EBEFBA1}" presName="tx2" presStyleLbl="revTx" presStyleIdx="1" presStyleCnt="4"/>
      <dgm:spPr/>
      <dgm:t>
        <a:bodyPr/>
        <a:lstStyle/>
        <a:p>
          <a:endParaRPr lang="es-EC"/>
        </a:p>
      </dgm:t>
    </dgm:pt>
    <dgm:pt modelId="{67F32792-060C-4044-B116-22C2D7929EA1}" type="pres">
      <dgm:prSet presAssocID="{0EE4A9E9-1AA1-4384-9E86-50FC6EBEFBA1}" presName="vert2" presStyleCnt="0"/>
      <dgm:spPr/>
    </dgm:pt>
    <dgm:pt modelId="{EAF63887-9ED9-487B-BDDA-B439B21C239E}" type="pres">
      <dgm:prSet presAssocID="{0EE4A9E9-1AA1-4384-9E86-50FC6EBEFBA1}" presName="thinLine2b" presStyleLbl="callout" presStyleIdx="0" presStyleCnt="3"/>
      <dgm:spPr/>
    </dgm:pt>
    <dgm:pt modelId="{C9A8E366-0E4B-4CF8-9C33-0D715937196C}" type="pres">
      <dgm:prSet presAssocID="{0EE4A9E9-1AA1-4384-9E86-50FC6EBEFBA1}" presName="vertSpace2b" presStyleCnt="0"/>
      <dgm:spPr/>
    </dgm:pt>
    <dgm:pt modelId="{22B39EBF-4331-458D-B342-E06224398BB5}" type="pres">
      <dgm:prSet presAssocID="{1929C845-7F78-4BA8-9E2C-85B5A2BE9E0B}" presName="horz2" presStyleCnt="0"/>
      <dgm:spPr/>
    </dgm:pt>
    <dgm:pt modelId="{E977483F-15CB-4BD8-9FD1-53E93D1BBF98}" type="pres">
      <dgm:prSet presAssocID="{1929C845-7F78-4BA8-9E2C-85B5A2BE9E0B}" presName="horzSpace2" presStyleCnt="0"/>
      <dgm:spPr/>
    </dgm:pt>
    <dgm:pt modelId="{13E52F2A-44ED-4566-8700-D1A7240C7D4D}" type="pres">
      <dgm:prSet presAssocID="{1929C845-7F78-4BA8-9E2C-85B5A2BE9E0B}" presName="tx2" presStyleLbl="revTx" presStyleIdx="2" presStyleCnt="4"/>
      <dgm:spPr/>
      <dgm:t>
        <a:bodyPr/>
        <a:lstStyle/>
        <a:p>
          <a:endParaRPr lang="es-EC"/>
        </a:p>
      </dgm:t>
    </dgm:pt>
    <dgm:pt modelId="{9AC17C7C-7B20-4EC5-BFAA-3EC0CF147478}" type="pres">
      <dgm:prSet presAssocID="{1929C845-7F78-4BA8-9E2C-85B5A2BE9E0B}" presName="vert2" presStyleCnt="0"/>
      <dgm:spPr/>
    </dgm:pt>
    <dgm:pt modelId="{24AF0748-1448-48E3-AAF2-A358D4861046}" type="pres">
      <dgm:prSet presAssocID="{1929C845-7F78-4BA8-9E2C-85B5A2BE9E0B}" presName="thinLine2b" presStyleLbl="callout" presStyleIdx="1" presStyleCnt="3"/>
      <dgm:spPr/>
    </dgm:pt>
    <dgm:pt modelId="{C51F3B43-D7F1-45C1-BBA4-2380EA791269}" type="pres">
      <dgm:prSet presAssocID="{1929C845-7F78-4BA8-9E2C-85B5A2BE9E0B}" presName="vertSpace2b" presStyleCnt="0"/>
      <dgm:spPr/>
    </dgm:pt>
    <dgm:pt modelId="{64B841A1-FE64-4F42-8ED1-35637D310521}" type="pres">
      <dgm:prSet presAssocID="{C935466A-F836-4AE5-AF4D-684B8C2C267B}" presName="horz2" presStyleCnt="0"/>
      <dgm:spPr/>
    </dgm:pt>
    <dgm:pt modelId="{0F84D0A7-744A-4F7D-BF1E-6BB5DBDFF171}" type="pres">
      <dgm:prSet presAssocID="{C935466A-F836-4AE5-AF4D-684B8C2C267B}" presName="horzSpace2" presStyleCnt="0"/>
      <dgm:spPr/>
    </dgm:pt>
    <dgm:pt modelId="{7FFAD1E1-D9EE-4011-9EA6-AC4D8E3D2C21}" type="pres">
      <dgm:prSet presAssocID="{C935466A-F836-4AE5-AF4D-684B8C2C267B}" presName="tx2" presStyleLbl="revTx" presStyleIdx="3" presStyleCnt="4"/>
      <dgm:spPr/>
      <dgm:t>
        <a:bodyPr/>
        <a:lstStyle/>
        <a:p>
          <a:endParaRPr lang="es-EC"/>
        </a:p>
      </dgm:t>
    </dgm:pt>
    <dgm:pt modelId="{0F1C7C8D-ACF8-4505-A251-D4427473B17A}" type="pres">
      <dgm:prSet presAssocID="{C935466A-F836-4AE5-AF4D-684B8C2C267B}" presName="vert2" presStyleCnt="0"/>
      <dgm:spPr/>
    </dgm:pt>
    <dgm:pt modelId="{E22E5B61-83E7-4B3E-9545-BA8D2AB1EFEF}" type="pres">
      <dgm:prSet presAssocID="{C935466A-F836-4AE5-AF4D-684B8C2C267B}" presName="thinLine2b" presStyleLbl="callout" presStyleIdx="2" presStyleCnt="3"/>
      <dgm:spPr/>
    </dgm:pt>
    <dgm:pt modelId="{D2924E33-AE38-418B-8C00-94239E1AC078}" type="pres">
      <dgm:prSet presAssocID="{C935466A-F836-4AE5-AF4D-684B8C2C267B}" presName="vertSpace2b" presStyleCnt="0"/>
      <dgm:spPr/>
    </dgm:pt>
  </dgm:ptLst>
  <dgm:cxnLst>
    <dgm:cxn modelId="{DC6BC6F7-407B-4B08-9168-CB807DBA0E4E}" type="presOf" srcId="{1929C845-7F78-4BA8-9E2C-85B5A2BE9E0B}" destId="{13E52F2A-44ED-4566-8700-D1A7240C7D4D}" srcOrd="0" destOrd="0" presId="urn:microsoft.com/office/officeart/2008/layout/LinedList"/>
    <dgm:cxn modelId="{72AF44C7-3460-4A7D-B0EC-65478D143232}" type="presOf" srcId="{C935466A-F836-4AE5-AF4D-684B8C2C267B}" destId="{7FFAD1E1-D9EE-4011-9EA6-AC4D8E3D2C21}" srcOrd="0" destOrd="0" presId="urn:microsoft.com/office/officeart/2008/layout/LinedList"/>
    <dgm:cxn modelId="{EE071F34-8A44-4484-B0D7-1460906FD650}" type="presOf" srcId="{7576808B-1546-4F9F-869C-0C14F28966BE}" destId="{3647B313-BC27-4D4E-AEF0-7FFC7F14B2CE}" srcOrd="0" destOrd="0" presId="urn:microsoft.com/office/officeart/2008/layout/LinedList"/>
    <dgm:cxn modelId="{8EEEC062-051F-409C-84E7-DA9FC5F550E9}" srcId="{40842A81-DFB0-4830-BEBD-2819F588E15E}" destId="{0EE4A9E9-1AA1-4384-9E86-50FC6EBEFBA1}" srcOrd="0" destOrd="0" parTransId="{F6A3C273-6D55-4846-B37A-0A34504E08C6}" sibTransId="{DB8736C2-FC24-45D7-8701-99E5CBC86C9C}"/>
    <dgm:cxn modelId="{CDF17EC4-0489-4B17-9745-A743B511E372}" type="presOf" srcId="{0EE4A9E9-1AA1-4384-9E86-50FC6EBEFBA1}" destId="{50A87751-372B-404D-8944-F13E11103372}" srcOrd="0" destOrd="0" presId="urn:microsoft.com/office/officeart/2008/layout/LinedList"/>
    <dgm:cxn modelId="{54DCE568-E5FE-4B46-8D26-ECDA682777CB}" srcId="{40842A81-DFB0-4830-BEBD-2819F588E15E}" destId="{1929C845-7F78-4BA8-9E2C-85B5A2BE9E0B}" srcOrd="1" destOrd="0" parTransId="{EB625FF2-36A1-45EA-BE58-17FFAF54E357}" sibTransId="{D205F29D-32E3-48F3-A7CC-E5699EF4FC72}"/>
    <dgm:cxn modelId="{0EFB62F2-D5E8-4228-B6A5-EABBFB1BB058}" srcId="{40842A81-DFB0-4830-BEBD-2819F588E15E}" destId="{C935466A-F836-4AE5-AF4D-684B8C2C267B}" srcOrd="2" destOrd="0" parTransId="{4214CF6E-FECA-4627-B470-5CB3457E4E5A}" sibTransId="{7C3161BC-D602-40E1-9A9B-612CCB0B5888}"/>
    <dgm:cxn modelId="{5245FE52-7293-4D55-BE39-9775F4EC154D}" srcId="{7576808B-1546-4F9F-869C-0C14F28966BE}" destId="{40842A81-DFB0-4830-BEBD-2819F588E15E}" srcOrd="0" destOrd="0" parTransId="{F607A43A-1205-4BBE-9922-B08F474B6180}" sibTransId="{4EEF0F6B-3B35-4F55-B352-F4FCCA58736B}"/>
    <dgm:cxn modelId="{8EC3B7AA-2813-488A-97FA-E6B42B840264}" type="presOf" srcId="{40842A81-DFB0-4830-BEBD-2819F588E15E}" destId="{1E4CDE95-7045-45EE-B8D7-F657FE0A8C29}" srcOrd="0" destOrd="0" presId="urn:microsoft.com/office/officeart/2008/layout/LinedList"/>
    <dgm:cxn modelId="{1D93FF87-A25B-490F-870B-5F896BE6D116}" type="presParOf" srcId="{3647B313-BC27-4D4E-AEF0-7FFC7F14B2CE}" destId="{399147FA-1C08-4358-9D6C-4E1421CFE842}" srcOrd="0" destOrd="0" presId="urn:microsoft.com/office/officeart/2008/layout/LinedList"/>
    <dgm:cxn modelId="{EE2CE2B0-4E91-459F-A491-6A6EFB6AC3E9}" type="presParOf" srcId="{3647B313-BC27-4D4E-AEF0-7FFC7F14B2CE}" destId="{CDCEA1B2-2476-4C2A-8FB1-A47529C307AD}" srcOrd="1" destOrd="0" presId="urn:microsoft.com/office/officeart/2008/layout/LinedList"/>
    <dgm:cxn modelId="{F3CBE08A-0A1B-4C1E-8235-DCAAE96393DF}" type="presParOf" srcId="{CDCEA1B2-2476-4C2A-8FB1-A47529C307AD}" destId="{1E4CDE95-7045-45EE-B8D7-F657FE0A8C29}" srcOrd="0" destOrd="0" presId="urn:microsoft.com/office/officeart/2008/layout/LinedList"/>
    <dgm:cxn modelId="{7DA6DEEA-6CB0-4529-B68B-B6C66C89157F}" type="presParOf" srcId="{CDCEA1B2-2476-4C2A-8FB1-A47529C307AD}" destId="{75703CE3-2CC2-496A-8301-5A37222987C8}" srcOrd="1" destOrd="0" presId="urn:microsoft.com/office/officeart/2008/layout/LinedList"/>
    <dgm:cxn modelId="{A8F7A3E3-8340-468B-BE5A-FDD9A868573A}" type="presParOf" srcId="{75703CE3-2CC2-496A-8301-5A37222987C8}" destId="{1C05AC67-58AA-42CB-8529-905A3C9155C5}" srcOrd="0" destOrd="0" presId="urn:microsoft.com/office/officeart/2008/layout/LinedList"/>
    <dgm:cxn modelId="{E503B6F4-51FB-4AA9-A34E-DF4D9AE7A0E1}" type="presParOf" srcId="{75703CE3-2CC2-496A-8301-5A37222987C8}" destId="{0C3A7E02-2951-4792-B8B7-14333514B0DA}" srcOrd="1" destOrd="0" presId="urn:microsoft.com/office/officeart/2008/layout/LinedList"/>
    <dgm:cxn modelId="{6D87D643-7CB8-48F0-A152-62BBED75FE04}" type="presParOf" srcId="{0C3A7E02-2951-4792-B8B7-14333514B0DA}" destId="{72DC3132-1216-4850-8CC5-60B48E5391C8}" srcOrd="0" destOrd="0" presId="urn:microsoft.com/office/officeart/2008/layout/LinedList"/>
    <dgm:cxn modelId="{DBE6E707-053B-4810-895F-EF961C9394B5}" type="presParOf" srcId="{0C3A7E02-2951-4792-B8B7-14333514B0DA}" destId="{50A87751-372B-404D-8944-F13E11103372}" srcOrd="1" destOrd="0" presId="urn:microsoft.com/office/officeart/2008/layout/LinedList"/>
    <dgm:cxn modelId="{5A5F78A3-84BA-4823-BD7B-8E2116A590B8}" type="presParOf" srcId="{0C3A7E02-2951-4792-B8B7-14333514B0DA}" destId="{67F32792-060C-4044-B116-22C2D7929EA1}" srcOrd="2" destOrd="0" presId="urn:microsoft.com/office/officeart/2008/layout/LinedList"/>
    <dgm:cxn modelId="{2CF127C7-BD56-41B1-8EB1-FD8A3AE18A3E}" type="presParOf" srcId="{75703CE3-2CC2-496A-8301-5A37222987C8}" destId="{EAF63887-9ED9-487B-BDDA-B439B21C239E}" srcOrd="2" destOrd="0" presId="urn:microsoft.com/office/officeart/2008/layout/LinedList"/>
    <dgm:cxn modelId="{BE68B576-5D1E-41FF-8E1C-EED8E0216FF8}" type="presParOf" srcId="{75703CE3-2CC2-496A-8301-5A37222987C8}" destId="{C9A8E366-0E4B-4CF8-9C33-0D715937196C}" srcOrd="3" destOrd="0" presId="urn:microsoft.com/office/officeart/2008/layout/LinedList"/>
    <dgm:cxn modelId="{BAAD9BBC-BBAC-4FE0-ABAC-7F966F9EC046}" type="presParOf" srcId="{75703CE3-2CC2-496A-8301-5A37222987C8}" destId="{22B39EBF-4331-458D-B342-E06224398BB5}" srcOrd="4" destOrd="0" presId="urn:microsoft.com/office/officeart/2008/layout/LinedList"/>
    <dgm:cxn modelId="{0D8CD353-D594-4B64-AC71-AB895312D083}" type="presParOf" srcId="{22B39EBF-4331-458D-B342-E06224398BB5}" destId="{E977483F-15CB-4BD8-9FD1-53E93D1BBF98}" srcOrd="0" destOrd="0" presId="urn:microsoft.com/office/officeart/2008/layout/LinedList"/>
    <dgm:cxn modelId="{D89AFB13-D0A4-4B9F-89F3-5098127E2635}" type="presParOf" srcId="{22B39EBF-4331-458D-B342-E06224398BB5}" destId="{13E52F2A-44ED-4566-8700-D1A7240C7D4D}" srcOrd="1" destOrd="0" presId="urn:microsoft.com/office/officeart/2008/layout/LinedList"/>
    <dgm:cxn modelId="{4395B7EA-1E33-4BF2-91DC-B8708541E97A}" type="presParOf" srcId="{22B39EBF-4331-458D-B342-E06224398BB5}" destId="{9AC17C7C-7B20-4EC5-BFAA-3EC0CF147478}" srcOrd="2" destOrd="0" presId="urn:microsoft.com/office/officeart/2008/layout/LinedList"/>
    <dgm:cxn modelId="{B389D018-6155-4F14-BE2F-44A1F991AD24}" type="presParOf" srcId="{75703CE3-2CC2-496A-8301-5A37222987C8}" destId="{24AF0748-1448-48E3-AAF2-A358D4861046}" srcOrd="5" destOrd="0" presId="urn:microsoft.com/office/officeart/2008/layout/LinedList"/>
    <dgm:cxn modelId="{338BD71E-1336-4322-A2A7-C77F876DAB81}" type="presParOf" srcId="{75703CE3-2CC2-496A-8301-5A37222987C8}" destId="{C51F3B43-D7F1-45C1-BBA4-2380EA791269}" srcOrd="6" destOrd="0" presId="urn:microsoft.com/office/officeart/2008/layout/LinedList"/>
    <dgm:cxn modelId="{AFEF7F21-0161-43CD-AD0E-296E6DC859AB}" type="presParOf" srcId="{75703CE3-2CC2-496A-8301-5A37222987C8}" destId="{64B841A1-FE64-4F42-8ED1-35637D310521}" srcOrd="7" destOrd="0" presId="urn:microsoft.com/office/officeart/2008/layout/LinedList"/>
    <dgm:cxn modelId="{7E295726-7231-4FDA-B240-33C3FF679F97}" type="presParOf" srcId="{64B841A1-FE64-4F42-8ED1-35637D310521}" destId="{0F84D0A7-744A-4F7D-BF1E-6BB5DBDFF171}" srcOrd="0" destOrd="0" presId="urn:microsoft.com/office/officeart/2008/layout/LinedList"/>
    <dgm:cxn modelId="{63D8B4ED-DB28-426B-9DCD-64CFD0D55042}" type="presParOf" srcId="{64B841A1-FE64-4F42-8ED1-35637D310521}" destId="{7FFAD1E1-D9EE-4011-9EA6-AC4D8E3D2C21}" srcOrd="1" destOrd="0" presId="urn:microsoft.com/office/officeart/2008/layout/LinedList"/>
    <dgm:cxn modelId="{15E016E4-2D9D-42AA-B1E2-F54BCB52EB33}" type="presParOf" srcId="{64B841A1-FE64-4F42-8ED1-35637D310521}" destId="{0F1C7C8D-ACF8-4505-A251-D4427473B17A}" srcOrd="2" destOrd="0" presId="urn:microsoft.com/office/officeart/2008/layout/LinedList"/>
    <dgm:cxn modelId="{3B9A5D11-C417-42B4-ABE0-0B4A09681AA4}" type="presParOf" srcId="{75703CE3-2CC2-496A-8301-5A37222987C8}" destId="{E22E5B61-83E7-4B3E-9545-BA8D2AB1EFEF}" srcOrd="8" destOrd="0" presId="urn:microsoft.com/office/officeart/2008/layout/LinedList"/>
    <dgm:cxn modelId="{DCCB75DF-867E-4870-9ACE-0D4A43B0C6B8}" type="presParOf" srcId="{75703CE3-2CC2-496A-8301-5A37222987C8}" destId="{D2924E33-AE38-418B-8C00-94239E1AC078}" srcOrd="9"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171E65-3E98-45FD-8773-87BF23D56128}" type="doc">
      <dgm:prSet loTypeId="urn:microsoft.com/office/officeart/2008/layout/NameandTitleOrganizationalChart" loCatId="hierarchy" qsTypeId="urn:microsoft.com/office/officeart/2005/8/quickstyle/simple2" qsCatId="simple" csTypeId="urn:microsoft.com/office/officeart/2005/8/colors/colorful1" csCatId="colorful" phldr="1"/>
      <dgm:spPr/>
      <dgm:t>
        <a:bodyPr/>
        <a:lstStyle/>
        <a:p>
          <a:endParaRPr lang="es-EC"/>
        </a:p>
      </dgm:t>
    </dgm:pt>
    <dgm:pt modelId="{A05C1C9B-560B-457F-9C01-E0D9EE1830AA}">
      <dgm:prSet phldrT="[Texto]" custT="1"/>
      <dgm:spPr/>
      <dgm:t>
        <a:bodyPr/>
        <a:lstStyle/>
        <a:p>
          <a:r>
            <a:rPr lang="es-EC" sz="1400" b="1" dirty="0" smtClean="0"/>
            <a:t>Objetivos de la investigación.</a:t>
          </a:r>
          <a:endParaRPr lang="es-EC" sz="1400" b="1" dirty="0"/>
        </a:p>
      </dgm:t>
    </dgm:pt>
    <dgm:pt modelId="{2E61E56D-EAAA-4C9B-B2A7-68254A91D4A5}" type="parTrans" cxnId="{FC116D41-7BF8-45BE-B157-A5EA22A86192}">
      <dgm:prSet/>
      <dgm:spPr/>
      <dgm:t>
        <a:bodyPr/>
        <a:lstStyle/>
        <a:p>
          <a:endParaRPr lang="es-EC" sz="1400"/>
        </a:p>
      </dgm:t>
    </dgm:pt>
    <dgm:pt modelId="{F5C8EB83-B0E5-4C22-966E-9CA55C6152DE}" type="sibTrans" cxnId="{FC116D41-7BF8-45BE-B157-A5EA22A86192}">
      <dgm:prSet custT="1"/>
      <dgm:spPr/>
      <dgm:t>
        <a:bodyPr/>
        <a:lstStyle/>
        <a:p>
          <a:endParaRPr lang="es-EC" sz="1400"/>
        </a:p>
      </dgm:t>
    </dgm:pt>
    <dgm:pt modelId="{7A5980F6-8319-498C-879D-3CB5654D911B}">
      <dgm:prSet phldrT="[Texto]" custT="1"/>
      <dgm:spPr/>
      <dgm:t>
        <a:bodyPr/>
        <a:lstStyle/>
        <a:p>
          <a:r>
            <a:rPr lang="es-EC" sz="1400" b="1" dirty="0" smtClean="0"/>
            <a:t>Objetivo General</a:t>
          </a:r>
          <a:endParaRPr lang="es-EC" sz="1400" b="1" dirty="0"/>
        </a:p>
      </dgm:t>
    </dgm:pt>
    <dgm:pt modelId="{616E1D39-0862-453C-BCCF-967301488163}" type="parTrans" cxnId="{889A82AF-D74D-4E97-B0E7-89B901BAF488}">
      <dgm:prSet/>
      <dgm:spPr/>
      <dgm:t>
        <a:bodyPr/>
        <a:lstStyle/>
        <a:p>
          <a:endParaRPr lang="es-EC" sz="1400"/>
        </a:p>
      </dgm:t>
    </dgm:pt>
    <dgm:pt modelId="{93B14A09-DB14-4842-93AD-FCA16562C059}" type="sibTrans" cxnId="{889A82AF-D74D-4E97-B0E7-89B901BAF488}">
      <dgm:prSet custT="1"/>
      <dgm:spPr/>
      <dgm:t>
        <a:bodyPr/>
        <a:lstStyle/>
        <a:p>
          <a:endParaRPr lang="es-EC" sz="1400"/>
        </a:p>
      </dgm:t>
    </dgm:pt>
    <dgm:pt modelId="{2D7587B1-5156-41B5-A933-E6F150CD8D86}">
      <dgm:prSet phldrT="[Texto]" custT="1"/>
      <dgm:spPr/>
      <dgm:t>
        <a:bodyPr/>
        <a:lstStyle/>
        <a:p>
          <a:r>
            <a:rPr lang="es-EC" sz="1400" b="1" dirty="0" smtClean="0"/>
            <a:t>Objetivos Específicos</a:t>
          </a:r>
          <a:endParaRPr lang="es-EC" sz="1400" b="1" dirty="0"/>
        </a:p>
      </dgm:t>
    </dgm:pt>
    <dgm:pt modelId="{20AA2168-AA39-4C67-BF3D-BA6D876CB0EC}" type="parTrans" cxnId="{CFC72B0B-AC4E-4167-AFC8-A444E4EBD162}">
      <dgm:prSet/>
      <dgm:spPr/>
      <dgm:t>
        <a:bodyPr/>
        <a:lstStyle/>
        <a:p>
          <a:endParaRPr lang="es-EC" sz="1400"/>
        </a:p>
      </dgm:t>
    </dgm:pt>
    <dgm:pt modelId="{E22B72D2-1AEB-4626-A34B-14D039C9D4FC}" type="sibTrans" cxnId="{CFC72B0B-AC4E-4167-AFC8-A444E4EBD162}">
      <dgm:prSet custT="1"/>
      <dgm:spPr/>
      <dgm:t>
        <a:bodyPr/>
        <a:lstStyle/>
        <a:p>
          <a:endParaRPr lang="es-EC" sz="1400"/>
        </a:p>
      </dgm:t>
    </dgm:pt>
    <dgm:pt modelId="{BE7AB9C0-E7A7-4A71-8289-5EBEF4D1CC90}">
      <dgm:prSet custT="1"/>
      <dgm:spPr/>
      <dgm:t>
        <a:bodyPr/>
        <a:lstStyle/>
        <a:p>
          <a:pPr algn="ctr"/>
          <a:r>
            <a:rPr lang="es-EC" sz="1400" dirty="0" smtClean="0"/>
            <a:t>Analizar el Impacto económico de las tasas de interés y la colocación de microcrédito por parte de la banca privada en las microempresas del D.M. de Quito.</a:t>
          </a:r>
          <a:endParaRPr lang="es-EC" sz="1400" dirty="0"/>
        </a:p>
      </dgm:t>
    </dgm:pt>
    <dgm:pt modelId="{8D08C845-121F-4AE6-A8DB-B1585E91766D}" type="parTrans" cxnId="{BAD3A195-C29F-49D1-93D2-8D85293154F8}">
      <dgm:prSet/>
      <dgm:spPr/>
      <dgm:t>
        <a:bodyPr/>
        <a:lstStyle/>
        <a:p>
          <a:endParaRPr lang="es-EC" sz="1400"/>
        </a:p>
      </dgm:t>
    </dgm:pt>
    <dgm:pt modelId="{897D4112-43C1-4259-A7E9-701AAC3687C7}" type="sibTrans" cxnId="{BAD3A195-C29F-49D1-93D2-8D85293154F8}">
      <dgm:prSet custT="1"/>
      <dgm:spPr/>
      <dgm:t>
        <a:bodyPr/>
        <a:lstStyle/>
        <a:p>
          <a:endParaRPr lang="es-EC" sz="1400"/>
        </a:p>
      </dgm:t>
    </dgm:pt>
    <dgm:pt modelId="{A8A02806-C594-4C3C-9A6B-A10D627F7825}">
      <dgm:prSet custT="1"/>
      <dgm:spPr/>
      <dgm:t>
        <a:bodyPr/>
        <a:lstStyle/>
        <a:p>
          <a:pPr algn="ctr"/>
          <a:r>
            <a:rPr lang="es-EC" sz="1400" dirty="0" smtClean="0"/>
            <a:t>Analizar el impacto del microcrédito y sus respectivas tasas de interés en el crecimiento económico de los microempresarios</a:t>
          </a:r>
          <a:endParaRPr lang="es-EC" sz="1400" dirty="0"/>
        </a:p>
      </dgm:t>
    </dgm:pt>
    <dgm:pt modelId="{36809224-B748-4BA7-84CC-2DF2223B6615}" type="parTrans" cxnId="{F9E4C4C7-E257-4434-8F24-02FE706AB32A}">
      <dgm:prSet/>
      <dgm:spPr/>
      <dgm:t>
        <a:bodyPr/>
        <a:lstStyle/>
        <a:p>
          <a:endParaRPr lang="es-EC" sz="1400"/>
        </a:p>
      </dgm:t>
    </dgm:pt>
    <dgm:pt modelId="{C041187E-7840-492B-BBFA-68647D002858}" type="sibTrans" cxnId="{F9E4C4C7-E257-4434-8F24-02FE706AB32A}">
      <dgm:prSet custT="1"/>
      <dgm:spPr/>
      <dgm:t>
        <a:bodyPr/>
        <a:lstStyle/>
        <a:p>
          <a:endParaRPr lang="es-EC" sz="1400"/>
        </a:p>
      </dgm:t>
    </dgm:pt>
    <dgm:pt modelId="{7EBD0D1D-DB10-4F91-8D98-879BA6907145}">
      <dgm:prSet custT="1"/>
      <dgm:spPr/>
      <dgm:t>
        <a:bodyPr/>
        <a:lstStyle/>
        <a:p>
          <a:pPr algn="ctr"/>
          <a:r>
            <a:rPr lang="es-EC" sz="1400" dirty="0" smtClean="0"/>
            <a:t>Conocer cuáles son los criterios de las instituciones financieras para la colocación de los microcréditos. </a:t>
          </a:r>
          <a:endParaRPr lang="es-EC" sz="1400" dirty="0"/>
        </a:p>
      </dgm:t>
    </dgm:pt>
    <dgm:pt modelId="{D124F516-C05A-496A-96E0-7C7DF397A20D}" type="parTrans" cxnId="{0FC4E23D-33B4-4B3D-A478-F2A8CD062F25}">
      <dgm:prSet/>
      <dgm:spPr/>
      <dgm:t>
        <a:bodyPr/>
        <a:lstStyle/>
        <a:p>
          <a:endParaRPr lang="es-EC" sz="1400"/>
        </a:p>
      </dgm:t>
    </dgm:pt>
    <dgm:pt modelId="{4201BD05-9BEA-4BB6-ADBF-8476C0E3E935}" type="sibTrans" cxnId="{0FC4E23D-33B4-4B3D-A478-F2A8CD062F25}">
      <dgm:prSet custT="1"/>
      <dgm:spPr/>
      <dgm:t>
        <a:bodyPr/>
        <a:lstStyle/>
        <a:p>
          <a:endParaRPr lang="es-EC" sz="1400"/>
        </a:p>
      </dgm:t>
    </dgm:pt>
    <dgm:pt modelId="{2AA74364-C173-445D-93AA-25AA1C1A812E}" type="pres">
      <dgm:prSet presAssocID="{27171E65-3E98-45FD-8773-87BF23D56128}" presName="hierChild1" presStyleCnt="0">
        <dgm:presLayoutVars>
          <dgm:orgChart val="1"/>
          <dgm:chPref val="1"/>
          <dgm:dir/>
          <dgm:animOne val="branch"/>
          <dgm:animLvl val="lvl"/>
          <dgm:resizeHandles/>
        </dgm:presLayoutVars>
      </dgm:prSet>
      <dgm:spPr/>
      <dgm:t>
        <a:bodyPr/>
        <a:lstStyle/>
        <a:p>
          <a:endParaRPr lang="es-EC"/>
        </a:p>
      </dgm:t>
    </dgm:pt>
    <dgm:pt modelId="{71F81F01-ED56-4231-B5C4-AE7869CE1CA1}" type="pres">
      <dgm:prSet presAssocID="{A05C1C9B-560B-457F-9C01-E0D9EE1830AA}" presName="hierRoot1" presStyleCnt="0">
        <dgm:presLayoutVars>
          <dgm:hierBranch val="init"/>
        </dgm:presLayoutVars>
      </dgm:prSet>
      <dgm:spPr/>
      <dgm:t>
        <a:bodyPr/>
        <a:lstStyle/>
        <a:p>
          <a:endParaRPr lang="es-EC"/>
        </a:p>
      </dgm:t>
    </dgm:pt>
    <dgm:pt modelId="{C0B80BEE-2D72-4B05-80DB-9B33FD90EBF5}" type="pres">
      <dgm:prSet presAssocID="{A05C1C9B-560B-457F-9C01-E0D9EE1830AA}" presName="rootComposite1" presStyleCnt="0"/>
      <dgm:spPr/>
      <dgm:t>
        <a:bodyPr/>
        <a:lstStyle/>
        <a:p>
          <a:endParaRPr lang="es-EC"/>
        </a:p>
      </dgm:t>
    </dgm:pt>
    <dgm:pt modelId="{D394432A-2E8D-4B90-9B20-027AE8BC9E4B}" type="pres">
      <dgm:prSet presAssocID="{A05C1C9B-560B-457F-9C01-E0D9EE1830AA}" presName="rootText1" presStyleLbl="node0" presStyleIdx="0" presStyleCnt="1">
        <dgm:presLayoutVars>
          <dgm:chMax/>
          <dgm:chPref val="3"/>
        </dgm:presLayoutVars>
      </dgm:prSet>
      <dgm:spPr/>
      <dgm:t>
        <a:bodyPr/>
        <a:lstStyle/>
        <a:p>
          <a:endParaRPr lang="es-EC"/>
        </a:p>
      </dgm:t>
    </dgm:pt>
    <dgm:pt modelId="{067772A9-C204-43A4-9C8B-0A623B571AE8}" type="pres">
      <dgm:prSet presAssocID="{A05C1C9B-560B-457F-9C01-E0D9EE1830AA}" presName="titleText1" presStyleLbl="fgAcc0" presStyleIdx="0" presStyleCnt="1">
        <dgm:presLayoutVars>
          <dgm:chMax val="0"/>
          <dgm:chPref val="0"/>
        </dgm:presLayoutVars>
      </dgm:prSet>
      <dgm:spPr/>
      <dgm:t>
        <a:bodyPr/>
        <a:lstStyle/>
        <a:p>
          <a:endParaRPr lang="es-EC"/>
        </a:p>
      </dgm:t>
    </dgm:pt>
    <dgm:pt modelId="{0CB2B240-BCC8-4E46-B0FF-B6D0EC3964A7}" type="pres">
      <dgm:prSet presAssocID="{A05C1C9B-560B-457F-9C01-E0D9EE1830AA}" presName="rootConnector1" presStyleLbl="node1" presStyleIdx="0" presStyleCnt="5"/>
      <dgm:spPr/>
      <dgm:t>
        <a:bodyPr/>
        <a:lstStyle/>
        <a:p>
          <a:endParaRPr lang="es-EC"/>
        </a:p>
      </dgm:t>
    </dgm:pt>
    <dgm:pt modelId="{430581D3-6A3C-4584-A6CE-ABE57B2619B2}" type="pres">
      <dgm:prSet presAssocID="{A05C1C9B-560B-457F-9C01-E0D9EE1830AA}" presName="hierChild2" presStyleCnt="0"/>
      <dgm:spPr/>
      <dgm:t>
        <a:bodyPr/>
        <a:lstStyle/>
        <a:p>
          <a:endParaRPr lang="es-EC"/>
        </a:p>
      </dgm:t>
    </dgm:pt>
    <dgm:pt modelId="{E52E8143-6959-4E31-A9C0-3D0FD99FCF29}" type="pres">
      <dgm:prSet presAssocID="{616E1D39-0862-453C-BCCF-967301488163}" presName="Name37" presStyleLbl="parChTrans1D2" presStyleIdx="0" presStyleCnt="2"/>
      <dgm:spPr/>
      <dgm:t>
        <a:bodyPr/>
        <a:lstStyle/>
        <a:p>
          <a:endParaRPr lang="es-EC"/>
        </a:p>
      </dgm:t>
    </dgm:pt>
    <dgm:pt modelId="{6EEA83D2-BC4D-417F-99C0-EC6BD4FA4E82}" type="pres">
      <dgm:prSet presAssocID="{7A5980F6-8319-498C-879D-3CB5654D911B}" presName="hierRoot2" presStyleCnt="0">
        <dgm:presLayoutVars>
          <dgm:hierBranch val="init"/>
        </dgm:presLayoutVars>
      </dgm:prSet>
      <dgm:spPr/>
      <dgm:t>
        <a:bodyPr/>
        <a:lstStyle/>
        <a:p>
          <a:endParaRPr lang="es-EC"/>
        </a:p>
      </dgm:t>
    </dgm:pt>
    <dgm:pt modelId="{DB72F10C-039A-42C8-80F2-627EFC8E86DE}" type="pres">
      <dgm:prSet presAssocID="{7A5980F6-8319-498C-879D-3CB5654D911B}" presName="rootComposite" presStyleCnt="0"/>
      <dgm:spPr/>
      <dgm:t>
        <a:bodyPr/>
        <a:lstStyle/>
        <a:p>
          <a:endParaRPr lang="es-EC"/>
        </a:p>
      </dgm:t>
    </dgm:pt>
    <dgm:pt modelId="{4EB7B4C5-E54F-4E5C-A4BA-AFA1705A764A}" type="pres">
      <dgm:prSet presAssocID="{7A5980F6-8319-498C-879D-3CB5654D911B}" presName="rootText" presStyleLbl="node1" presStyleIdx="0" presStyleCnt="5">
        <dgm:presLayoutVars>
          <dgm:chMax/>
          <dgm:chPref val="3"/>
        </dgm:presLayoutVars>
      </dgm:prSet>
      <dgm:spPr/>
      <dgm:t>
        <a:bodyPr/>
        <a:lstStyle/>
        <a:p>
          <a:endParaRPr lang="es-EC"/>
        </a:p>
      </dgm:t>
    </dgm:pt>
    <dgm:pt modelId="{C722EB41-C6A0-4031-A894-AF7F5E602964}" type="pres">
      <dgm:prSet presAssocID="{7A5980F6-8319-498C-879D-3CB5654D911B}" presName="titleText2" presStyleLbl="fgAcc1" presStyleIdx="0" presStyleCnt="5">
        <dgm:presLayoutVars>
          <dgm:chMax val="0"/>
          <dgm:chPref val="0"/>
        </dgm:presLayoutVars>
      </dgm:prSet>
      <dgm:spPr/>
      <dgm:t>
        <a:bodyPr/>
        <a:lstStyle/>
        <a:p>
          <a:endParaRPr lang="es-EC"/>
        </a:p>
      </dgm:t>
    </dgm:pt>
    <dgm:pt modelId="{49115633-3CD6-41DE-AD80-28C0D64BB4AB}" type="pres">
      <dgm:prSet presAssocID="{7A5980F6-8319-498C-879D-3CB5654D911B}" presName="rootConnector" presStyleLbl="node2" presStyleIdx="0" presStyleCnt="0"/>
      <dgm:spPr/>
      <dgm:t>
        <a:bodyPr/>
        <a:lstStyle/>
        <a:p>
          <a:endParaRPr lang="es-EC"/>
        </a:p>
      </dgm:t>
    </dgm:pt>
    <dgm:pt modelId="{DFD2A0BD-5C24-4D7D-BB40-B1D011A8B884}" type="pres">
      <dgm:prSet presAssocID="{7A5980F6-8319-498C-879D-3CB5654D911B}" presName="hierChild4" presStyleCnt="0"/>
      <dgm:spPr/>
      <dgm:t>
        <a:bodyPr/>
        <a:lstStyle/>
        <a:p>
          <a:endParaRPr lang="es-EC"/>
        </a:p>
      </dgm:t>
    </dgm:pt>
    <dgm:pt modelId="{7B097F18-5E56-4036-B286-BE6D45C8E147}" type="pres">
      <dgm:prSet presAssocID="{8D08C845-121F-4AE6-A8DB-B1585E91766D}" presName="Name37" presStyleLbl="parChTrans1D3" presStyleIdx="0" presStyleCnt="3"/>
      <dgm:spPr/>
      <dgm:t>
        <a:bodyPr/>
        <a:lstStyle/>
        <a:p>
          <a:endParaRPr lang="es-EC"/>
        </a:p>
      </dgm:t>
    </dgm:pt>
    <dgm:pt modelId="{0FF4C986-AA94-43C0-8D3A-23F911AE99DA}" type="pres">
      <dgm:prSet presAssocID="{BE7AB9C0-E7A7-4A71-8289-5EBEF4D1CC90}" presName="hierRoot2" presStyleCnt="0">
        <dgm:presLayoutVars>
          <dgm:hierBranch val="init"/>
        </dgm:presLayoutVars>
      </dgm:prSet>
      <dgm:spPr/>
      <dgm:t>
        <a:bodyPr/>
        <a:lstStyle/>
        <a:p>
          <a:endParaRPr lang="es-EC"/>
        </a:p>
      </dgm:t>
    </dgm:pt>
    <dgm:pt modelId="{5E790F51-4A52-497E-A731-372A2603392F}" type="pres">
      <dgm:prSet presAssocID="{BE7AB9C0-E7A7-4A71-8289-5EBEF4D1CC90}" presName="rootComposite" presStyleCnt="0"/>
      <dgm:spPr/>
      <dgm:t>
        <a:bodyPr/>
        <a:lstStyle/>
        <a:p>
          <a:endParaRPr lang="es-EC"/>
        </a:p>
      </dgm:t>
    </dgm:pt>
    <dgm:pt modelId="{D9AAE6CF-A8B7-4687-967C-DC8ED89BCF02}" type="pres">
      <dgm:prSet presAssocID="{BE7AB9C0-E7A7-4A71-8289-5EBEF4D1CC90}" presName="rootText" presStyleLbl="node1" presStyleIdx="1" presStyleCnt="5" custScaleX="113419">
        <dgm:presLayoutVars>
          <dgm:chMax/>
          <dgm:chPref val="3"/>
        </dgm:presLayoutVars>
      </dgm:prSet>
      <dgm:spPr/>
      <dgm:t>
        <a:bodyPr/>
        <a:lstStyle/>
        <a:p>
          <a:endParaRPr lang="es-EC"/>
        </a:p>
      </dgm:t>
    </dgm:pt>
    <dgm:pt modelId="{73B9A631-6CB9-42EC-BFA3-3B49C332A354}" type="pres">
      <dgm:prSet presAssocID="{BE7AB9C0-E7A7-4A71-8289-5EBEF4D1CC90}" presName="titleText2" presStyleLbl="fgAcc1" presStyleIdx="1" presStyleCnt="5">
        <dgm:presLayoutVars>
          <dgm:chMax val="0"/>
          <dgm:chPref val="0"/>
        </dgm:presLayoutVars>
      </dgm:prSet>
      <dgm:spPr/>
      <dgm:t>
        <a:bodyPr/>
        <a:lstStyle/>
        <a:p>
          <a:endParaRPr lang="es-EC"/>
        </a:p>
      </dgm:t>
    </dgm:pt>
    <dgm:pt modelId="{5F6E9691-ADF3-4179-AE27-B6C83EA63300}" type="pres">
      <dgm:prSet presAssocID="{BE7AB9C0-E7A7-4A71-8289-5EBEF4D1CC90}" presName="rootConnector" presStyleLbl="node3" presStyleIdx="0" presStyleCnt="0"/>
      <dgm:spPr/>
      <dgm:t>
        <a:bodyPr/>
        <a:lstStyle/>
        <a:p>
          <a:endParaRPr lang="es-EC"/>
        </a:p>
      </dgm:t>
    </dgm:pt>
    <dgm:pt modelId="{FFA503C4-5E09-4956-A0B8-4EA371266001}" type="pres">
      <dgm:prSet presAssocID="{BE7AB9C0-E7A7-4A71-8289-5EBEF4D1CC90}" presName="hierChild4" presStyleCnt="0"/>
      <dgm:spPr/>
      <dgm:t>
        <a:bodyPr/>
        <a:lstStyle/>
        <a:p>
          <a:endParaRPr lang="es-EC"/>
        </a:p>
      </dgm:t>
    </dgm:pt>
    <dgm:pt modelId="{E63409F5-9BCE-4F4B-BFAE-4F5CCD5B4A1F}" type="pres">
      <dgm:prSet presAssocID="{BE7AB9C0-E7A7-4A71-8289-5EBEF4D1CC90}" presName="hierChild5" presStyleCnt="0"/>
      <dgm:spPr/>
      <dgm:t>
        <a:bodyPr/>
        <a:lstStyle/>
        <a:p>
          <a:endParaRPr lang="es-EC"/>
        </a:p>
      </dgm:t>
    </dgm:pt>
    <dgm:pt modelId="{72EC883A-D360-4357-9DEA-E90C014D57A9}" type="pres">
      <dgm:prSet presAssocID="{7A5980F6-8319-498C-879D-3CB5654D911B}" presName="hierChild5" presStyleCnt="0"/>
      <dgm:spPr/>
      <dgm:t>
        <a:bodyPr/>
        <a:lstStyle/>
        <a:p>
          <a:endParaRPr lang="es-EC"/>
        </a:p>
      </dgm:t>
    </dgm:pt>
    <dgm:pt modelId="{9D60B4B5-419A-4B7C-B1BC-C849E00A5212}" type="pres">
      <dgm:prSet presAssocID="{20AA2168-AA39-4C67-BF3D-BA6D876CB0EC}" presName="Name37" presStyleLbl="parChTrans1D2" presStyleIdx="1" presStyleCnt="2"/>
      <dgm:spPr/>
      <dgm:t>
        <a:bodyPr/>
        <a:lstStyle/>
        <a:p>
          <a:endParaRPr lang="es-EC"/>
        </a:p>
      </dgm:t>
    </dgm:pt>
    <dgm:pt modelId="{17EEE45F-9991-440B-A28A-C2D07CA758CB}" type="pres">
      <dgm:prSet presAssocID="{2D7587B1-5156-41B5-A933-E6F150CD8D86}" presName="hierRoot2" presStyleCnt="0">
        <dgm:presLayoutVars>
          <dgm:hierBranch val="init"/>
        </dgm:presLayoutVars>
      </dgm:prSet>
      <dgm:spPr/>
      <dgm:t>
        <a:bodyPr/>
        <a:lstStyle/>
        <a:p>
          <a:endParaRPr lang="es-EC"/>
        </a:p>
      </dgm:t>
    </dgm:pt>
    <dgm:pt modelId="{FFAD6C31-AECA-4970-A021-F44867048687}" type="pres">
      <dgm:prSet presAssocID="{2D7587B1-5156-41B5-A933-E6F150CD8D86}" presName="rootComposite" presStyleCnt="0"/>
      <dgm:spPr/>
      <dgm:t>
        <a:bodyPr/>
        <a:lstStyle/>
        <a:p>
          <a:endParaRPr lang="es-EC"/>
        </a:p>
      </dgm:t>
    </dgm:pt>
    <dgm:pt modelId="{CAD96DA3-BD90-4F83-A9AB-089F93982413}" type="pres">
      <dgm:prSet presAssocID="{2D7587B1-5156-41B5-A933-E6F150CD8D86}" presName="rootText" presStyleLbl="node1" presStyleIdx="2" presStyleCnt="5">
        <dgm:presLayoutVars>
          <dgm:chMax/>
          <dgm:chPref val="3"/>
        </dgm:presLayoutVars>
      </dgm:prSet>
      <dgm:spPr/>
      <dgm:t>
        <a:bodyPr/>
        <a:lstStyle/>
        <a:p>
          <a:endParaRPr lang="es-EC"/>
        </a:p>
      </dgm:t>
    </dgm:pt>
    <dgm:pt modelId="{BB45A7DF-099A-4610-A972-5879BDD25B04}" type="pres">
      <dgm:prSet presAssocID="{2D7587B1-5156-41B5-A933-E6F150CD8D86}" presName="titleText2" presStyleLbl="fgAcc1" presStyleIdx="2" presStyleCnt="5">
        <dgm:presLayoutVars>
          <dgm:chMax val="0"/>
          <dgm:chPref val="0"/>
        </dgm:presLayoutVars>
      </dgm:prSet>
      <dgm:spPr/>
      <dgm:t>
        <a:bodyPr/>
        <a:lstStyle/>
        <a:p>
          <a:endParaRPr lang="es-EC"/>
        </a:p>
      </dgm:t>
    </dgm:pt>
    <dgm:pt modelId="{E0060C9A-7131-44BC-B4CB-49376DB10A27}" type="pres">
      <dgm:prSet presAssocID="{2D7587B1-5156-41B5-A933-E6F150CD8D86}" presName="rootConnector" presStyleLbl="node2" presStyleIdx="0" presStyleCnt="0"/>
      <dgm:spPr/>
      <dgm:t>
        <a:bodyPr/>
        <a:lstStyle/>
        <a:p>
          <a:endParaRPr lang="es-EC"/>
        </a:p>
      </dgm:t>
    </dgm:pt>
    <dgm:pt modelId="{9ECA02F2-E62A-4B4B-A688-A4E4BDA607E4}" type="pres">
      <dgm:prSet presAssocID="{2D7587B1-5156-41B5-A933-E6F150CD8D86}" presName="hierChild4" presStyleCnt="0"/>
      <dgm:spPr/>
      <dgm:t>
        <a:bodyPr/>
        <a:lstStyle/>
        <a:p>
          <a:endParaRPr lang="es-EC"/>
        </a:p>
      </dgm:t>
    </dgm:pt>
    <dgm:pt modelId="{26BFF662-87B7-4605-9EA0-C34963363878}" type="pres">
      <dgm:prSet presAssocID="{36809224-B748-4BA7-84CC-2DF2223B6615}" presName="Name37" presStyleLbl="parChTrans1D3" presStyleIdx="1" presStyleCnt="3"/>
      <dgm:spPr/>
      <dgm:t>
        <a:bodyPr/>
        <a:lstStyle/>
        <a:p>
          <a:endParaRPr lang="es-EC"/>
        </a:p>
      </dgm:t>
    </dgm:pt>
    <dgm:pt modelId="{3AADFEA9-E117-4689-A02F-24B2F77D3288}" type="pres">
      <dgm:prSet presAssocID="{A8A02806-C594-4C3C-9A6B-A10D627F7825}" presName="hierRoot2" presStyleCnt="0">
        <dgm:presLayoutVars>
          <dgm:hierBranch val="init"/>
        </dgm:presLayoutVars>
      </dgm:prSet>
      <dgm:spPr/>
      <dgm:t>
        <a:bodyPr/>
        <a:lstStyle/>
        <a:p>
          <a:endParaRPr lang="es-EC"/>
        </a:p>
      </dgm:t>
    </dgm:pt>
    <dgm:pt modelId="{579C2B69-A228-416A-9565-2F0276545115}" type="pres">
      <dgm:prSet presAssocID="{A8A02806-C594-4C3C-9A6B-A10D627F7825}" presName="rootComposite" presStyleCnt="0"/>
      <dgm:spPr/>
      <dgm:t>
        <a:bodyPr/>
        <a:lstStyle/>
        <a:p>
          <a:endParaRPr lang="es-EC"/>
        </a:p>
      </dgm:t>
    </dgm:pt>
    <dgm:pt modelId="{8697C653-87FD-49A4-A398-303EB647BE44}" type="pres">
      <dgm:prSet presAssocID="{A8A02806-C594-4C3C-9A6B-A10D627F7825}" presName="rootText" presStyleLbl="node1" presStyleIdx="3" presStyleCnt="5">
        <dgm:presLayoutVars>
          <dgm:chMax/>
          <dgm:chPref val="3"/>
        </dgm:presLayoutVars>
      </dgm:prSet>
      <dgm:spPr/>
      <dgm:t>
        <a:bodyPr/>
        <a:lstStyle/>
        <a:p>
          <a:endParaRPr lang="es-EC"/>
        </a:p>
      </dgm:t>
    </dgm:pt>
    <dgm:pt modelId="{789A9015-8503-47C8-BFB7-8E35098D93BF}" type="pres">
      <dgm:prSet presAssocID="{A8A02806-C594-4C3C-9A6B-A10D627F7825}" presName="titleText2" presStyleLbl="fgAcc1" presStyleIdx="3" presStyleCnt="5">
        <dgm:presLayoutVars>
          <dgm:chMax val="0"/>
          <dgm:chPref val="0"/>
        </dgm:presLayoutVars>
      </dgm:prSet>
      <dgm:spPr/>
      <dgm:t>
        <a:bodyPr/>
        <a:lstStyle/>
        <a:p>
          <a:endParaRPr lang="es-EC"/>
        </a:p>
      </dgm:t>
    </dgm:pt>
    <dgm:pt modelId="{C3BDAE79-55B8-43BD-952E-3CF3F437C9E8}" type="pres">
      <dgm:prSet presAssocID="{A8A02806-C594-4C3C-9A6B-A10D627F7825}" presName="rootConnector" presStyleLbl="node3" presStyleIdx="0" presStyleCnt="0"/>
      <dgm:spPr/>
      <dgm:t>
        <a:bodyPr/>
        <a:lstStyle/>
        <a:p>
          <a:endParaRPr lang="es-EC"/>
        </a:p>
      </dgm:t>
    </dgm:pt>
    <dgm:pt modelId="{7DF0C876-4032-449E-BEB3-F83B297D3822}" type="pres">
      <dgm:prSet presAssocID="{A8A02806-C594-4C3C-9A6B-A10D627F7825}" presName="hierChild4" presStyleCnt="0"/>
      <dgm:spPr/>
      <dgm:t>
        <a:bodyPr/>
        <a:lstStyle/>
        <a:p>
          <a:endParaRPr lang="es-EC"/>
        </a:p>
      </dgm:t>
    </dgm:pt>
    <dgm:pt modelId="{40313BA7-2584-4494-BF9C-75D1FDB8E776}" type="pres">
      <dgm:prSet presAssocID="{A8A02806-C594-4C3C-9A6B-A10D627F7825}" presName="hierChild5" presStyleCnt="0"/>
      <dgm:spPr/>
      <dgm:t>
        <a:bodyPr/>
        <a:lstStyle/>
        <a:p>
          <a:endParaRPr lang="es-EC"/>
        </a:p>
      </dgm:t>
    </dgm:pt>
    <dgm:pt modelId="{7DF53DE9-ACEB-467A-B0A3-1F5547750937}" type="pres">
      <dgm:prSet presAssocID="{D124F516-C05A-496A-96E0-7C7DF397A20D}" presName="Name37" presStyleLbl="parChTrans1D3" presStyleIdx="2" presStyleCnt="3"/>
      <dgm:spPr/>
      <dgm:t>
        <a:bodyPr/>
        <a:lstStyle/>
        <a:p>
          <a:endParaRPr lang="es-EC"/>
        </a:p>
      </dgm:t>
    </dgm:pt>
    <dgm:pt modelId="{2F2FFDA5-8768-432B-BD87-13A8FA6423A7}" type="pres">
      <dgm:prSet presAssocID="{7EBD0D1D-DB10-4F91-8D98-879BA6907145}" presName="hierRoot2" presStyleCnt="0">
        <dgm:presLayoutVars>
          <dgm:hierBranch val="init"/>
        </dgm:presLayoutVars>
      </dgm:prSet>
      <dgm:spPr/>
      <dgm:t>
        <a:bodyPr/>
        <a:lstStyle/>
        <a:p>
          <a:endParaRPr lang="es-EC"/>
        </a:p>
      </dgm:t>
    </dgm:pt>
    <dgm:pt modelId="{4541ADDB-B473-4773-993F-216E800784C8}" type="pres">
      <dgm:prSet presAssocID="{7EBD0D1D-DB10-4F91-8D98-879BA6907145}" presName="rootComposite" presStyleCnt="0"/>
      <dgm:spPr/>
      <dgm:t>
        <a:bodyPr/>
        <a:lstStyle/>
        <a:p>
          <a:endParaRPr lang="es-EC"/>
        </a:p>
      </dgm:t>
    </dgm:pt>
    <dgm:pt modelId="{AEE71412-CF88-4B3C-A957-6A25CE7AF22F}" type="pres">
      <dgm:prSet presAssocID="{7EBD0D1D-DB10-4F91-8D98-879BA6907145}" presName="rootText" presStyleLbl="node1" presStyleIdx="4" presStyleCnt="5">
        <dgm:presLayoutVars>
          <dgm:chMax/>
          <dgm:chPref val="3"/>
        </dgm:presLayoutVars>
      </dgm:prSet>
      <dgm:spPr/>
      <dgm:t>
        <a:bodyPr/>
        <a:lstStyle/>
        <a:p>
          <a:endParaRPr lang="es-EC"/>
        </a:p>
      </dgm:t>
    </dgm:pt>
    <dgm:pt modelId="{73B0EF3D-EDE1-405A-8B01-4D4D301D3C9F}" type="pres">
      <dgm:prSet presAssocID="{7EBD0D1D-DB10-4F91-8D98-879BA6907145}" presName="titleText2" presStyleLbl="fgAcc1" presStyleIdx="4" presStyleCnt="5">
        <dgm:presLayoutVars>
          <dgm:chMax val="0"/>
          <dgm:chPref val="0"/>
        </dgm:presLayoutVars>
      </dgm:prSet>
      <dgm:spPr/>
      <dgm:t>
        <a:bodyPr/>
        <a:lstStyle/>
        <a:p>
          <a:endParaRPr lang="es-EC"/>
        </a:p>
      </dgm:t>
    </dgm:pt>
    <dgm:pt modelId="{32EA943C-7863-4F39-942C-829F68BB1038}" type="pres">
      <dgm:prSet presAssocID="{7EBD0D1D-DB10-4F91-8D98-879BA6907145}" presName="rootConnector" presStyleLbl="node3" presStyleIdx="0" presStyleCnt="0"/>
      <dgm:spPr/>
      <dgm:t>
        <a:bodyPr/>
        <a:lstStyle/>
        <a:p>
          <a:endParaRPr lang="es-EC"/>
        </a:p>
      </dgm:t>
    </dgm:pt>
    <dgm:pt modelId="{A249A008-D38D-4FA2-886C-AA88BE79836C}" type="pres">
      <dgm:prSet presAssocID="{7EBD0D1D-DB10-4F91-8D98-879BA6907145}" presName="hierChild4" presStyleCnt="0"/>
      <dgm:spPr/>
      <dgm:t>
        <a:bodyPr/>
        <a:lstStyle/>
        <a:p>
          <a:endParaRPr lang="es-EC"/>
        </a:p>
      </dgm:t>
    </dgm:pt>
    <dgm:pt modelId="{DC1922AF-83FB-4A52-9F23-C7D93232DCCC}" type="pres">
      <dgm:prSet presAssocID="{7EBD0D1D-DB10-4F91-8D98-879BA6907145}" presName="hierChild5" presStyleCnt="0"/>
      <dgm:spPr/>
      <dgm:t>
        <a:bodyPr/>
        <a:lstStyle/>
        <a:p>
          <a:endParaRPr lang="es-EC"/>
        </a:p>
      </dgm:t>
    </dgm:pt>
    <dgm:pt modelId="{2A68E286-2003-419A-B37F-20799E28B900}" type="pres">
      <dgm:prSet presAssocID="{2D7587B1-5156-41B5-A933-E6F150CD8D86}" presName="hierChild5" presStyleCnt="0"/>
      <dgm:spPr/>
      <dgm:t>
        <a:bodyPr/>
        <a:lstStyle/>
        <a:p>
          <a:endParaRPr lang="es-EC"/>
        </a:p>
      </dgm:t>
    </dgm:pt>
    <dgm:pt modelId="{028BBE84-B323-466A-B488-2CAD7AAC4591}" type="pres">
      <dgm:prSet presAssocID="{A05C1C9B-560B-457F-9C01-E0D9EE1830AA}" presName="hierChild3" presStyleCnt="0"/>
      <dgm:spPr/>
      <dgm:t>
        <a:bodyPr/>
        <a:lstStyle/>
        <a:p>
          <a:endParaRPr lang="es-EC"/>
        </a:p>
      </dgm:t>
    </dgm:pt>
  </dgm:ptLst>
  <dgm:cxnLst>
    <dgm:cxn modelId="{0FBBE572-9D0D-4227-9907-AA09A8A032EC}" type="presOf" srcId="{A8A02806-C594-4C3C-9A6B-A10D627F7825}" destId="{C3BDAE79-55B8-43BD-952E-3CF3F437C9E8}" srcOrd="1" destOrd="0" presId="urn:microsoft.com/office/officeart/2008/layout/NameandTitleOrganizationalChart"/>
    <dgm:cxn modelId="{7C45801B-B20B-4EB5-8121-F5727457C834}" type="presOf" srcId="{27171E65-3E98-45FD-8773-87BF23D56128}" destId="{2AA74364-C173-445D-93AA-25AA1C1A812E}" srcOrd="0" destOrd="0" presId="urn:microsoft.com/office/officeart/2008/layout/NameandTitleOrganizationalChart"/>
    <dgm:cxn modelId="{AC65AED1-F088-46AB-96E5-082BAF84671B}" type="presOf" srcId="{A8A02806-C594-4C3C-9A6B-A10D627F7825}" destId="{8697C653-87FD-49A4-A398-303EB647BE44}" srcOrd="0" destOrd="0" presId="urn:microsoft.com/office/officeart/2008/layout/NameandTitleOrganizationalChart"/>
    <dgm:cxn modelId="{69C169CF-75B8-4119-958C-5D2CDD51C9A9}" type="presOf" srcId="{2D7587B1-5156-41B5-A933-E6F150CD8D86}" destId="{CAD96DA3-BD90-4F83-A9AB-089F93982413}" srcOrd="0" destOrd="0" presId="urn:microsoft.com/office/officeart/2008/layout/NameandTitleOrganizationalChart"/>
    <dgm:cxn modelId="{6A2DBE09-F16E-4212-9EF1-45D66896CBC8}" type="presOf" srcId="{93B14A09-DB14-4842-93AD-FCA16562C059}" destId="{C722EB41-C6A0-4031-A894-AF7F5E602964}" srcOrd="0" destOrd="0" presId="urn:microsoft.com/office/officeart/2008/layout/NameandTitleOrganizationalChart"/>
    <dgm:cxn modelId="{AB57DAD2-342A-4622-B39A-BDB4211B87F0}" type="presOf" srcId="{A05C1C9B-560B-457F-9C01-E0D9EE1830AA}" destId="{0CB2B240-BCC8-4E46-B0FF-B6D0EC3964A7}" srcOrd="1" destOrd="0" presId="urn:microsoft.com/office/officeart/2008/layout/NameandTitleOrganizationalChart"/>
    <dgm:cxn modelId="{64B0EF4A-D1C7-4030-99BA-2B72273CAFDD}" type="presOf" srcId="{BE7AB9C0-E7A7-4A71-8289-5EBEF4D1CC90}" destId="{D9AAE6CF-A8B7-4687-967C-DC8ED89BCF02}" srcOrd="0" destOrd="0" presId="urn:microsoft.com/office/officeart/2008/layout/NameandTitleOrganizationalChart"/>
    <dgm:cxn modelId="{0FDF2B51-FCFF-4AE4-B14C-AE5A282CBA4A}" type="presOf" srcId="{7A5980F6-8319-498C-879D-3CB5654D911B}" destId="{49115633-3CD6-41DE-AD80-28C0D64BB4AB}" srcOrd="1" destOrd="0" presId="urn:microsoft.com/office/officeart/2008/layout/NameandTitleOrganizationalChart"/>
    <dgm:cxn modelId="{A9D6A6AB-C4B4-48A2-A0A3-1C7C5A12C797}" type="presOf" srcId="{E22B72D2-1AEB-4626-A34B-14D039C9D4FC}" destId="{BB45A7DF-099A-4610-A972-5879BDD25B04}" srcOrd="0" destOrd="0" presId="urn:microsoft.com/office/officeart/2008/layout/NameandTitleOrganizationalChart"/>
    <dgm:cxn modelId="{2440C6AE-F77A-4BFC-AA23-9F73B3C0E7B3}" type="presOf" srcId="{4201BD05-9BEA-4BB6-ADBF-8476C0E3E935}" destId="{73B0EF3D-EDE1-405A-8B01-4D4D301D3C9F}" srcOrd="0" destOrd="0" presId="urn:microsoft.com/office/officeart/2008/layout/NameandTitleOrganizationalChart"/>
    <dgm:cxn modelId="{08BCA2D9-1F5E-4F57-BF90-B016671141B6}" type="presOf" srcId="{7EBD0D1D-DB10-4F91-8D98-879BA6907145}" destId="{AEE71412-CF88-4B3C-A957-6A25CE7AF22F}" srcOrd="0" destOrd="0" presId="urn:microsoft.com/office/officeart/2008/layout/NameandTitleOrganizationalChart"/>
    <dgm:cxn modelId="{FC116D41-7BF8-45BE-B157-A5EA22A86192}" srcId="{27171E65-3E98-45FD-8773-87BF23D56128}" destId="{A05C1C9B-560B-457F-9C01-E0D9EE1830AA}" srcOrd="0" destOrd="0" parTransId="{2E61E56D-EAAA-4C9B-B2A7-68254A91D4A5}" sibTransId="{F5C8EB83-B0E5-4C22-966E-9CA55C6152DE}"/>
    <dgm:cxn modelId="{A4F28BB5-0B65-4E2F-A2BC-6F8318AA8199}" type="presOf" srcId="{F5C8EB83-B0E5-4C22-966E-9CA55C6152DE}" destId="{067772A9-C204-43A4-9C8B-0A623B571AE8}" srcOrd="0" destOrd="0" presId="urn:microsoft.com/office/officeart/2008/layout/NameandTitleOrganizationalChart"/>
    <dgm:cxn modelId="{5A6DE248-6220-4B4C-9E34-CF475F31C958}" type="presOf" srcId="{7A5980F6-8319-498C-879D-3CB5654D911B}" destId="{4EB7B4C5-E54F-4E5C-A4BA-AFA1705A764A}" srcOrd="0" destOrd="0" presId="urn:microsoft.com/office/officeart/2008/layout/NameandTitleOrganizationalChart"/>
    <dgm:cxn modelId="{0464E297-A715-489E-9916-D8C3184B766E}" type="presOf" srcId="{897D4112-43C1-4259-A7E9-701AAC3687C7}" destId="{73B9A631-6CB9-42EC-BFA3-3B49C332A354}" srcOrd="0" destOrd="0" presId="urn:microsoft.com/office/officeart/2008/layout/NameandTitleOrganizationalChart"/>
    <dgm:cxn modelId="{CA196A3B-3F7E-4F18-AF57-26E66E3D3DEE}" type="presOf" srcId="{BE7AB9C0-E7A7-4A71-8289-5EBEF4D1CC90}" destId="{5F6E9691-ADF3-4179-AE27-B6C83EA63300}" srcOrd="1" destOrd="0" presId="urn:microsoft.com/office/officeart/2008/layout/NameandTitleOrganizationalChart"/>
    <dgm:cxn modelId="{889A82AF-D74D-4E97-B0E7-89B901BAF488}" srcId="{A05C1C9B-560B-457F-9C01-E0D9EE1830AA}" destId="{7A5980F6-8319-498C-879D-3CB5654D911B}" srcOrd="0" destOrd="0" parTransId="{616E1D39-0862-453C-BCCF-967301488163}" sibTransId="{93B14A09-DB14-4842-93AD-FCA16562C059}"/>
    <dgm:cxn modelId="{C98ABBFB-D7F4-4D46-914B-5235195A4AED}" type="presOf" srcId="{C041187E-7840-492B-BBFA-68647D002858}" destId="{789A9015-8503-47C8-BFB7-8E35098D93BF}" srcOrd="0" destOrd="0" presId="urn:microsoft.com/office/officeart/2008/layout/NameandTitleOrganizationalChart"/>
    <dgm:cxn modelId="{798C7412-E851-4F06-9399-AF2DE3CC575E}" type="presOf" srcId="{20AA2168-AA39-4C67-BF3D-BA6D876CB0EC}" destId="{9D60B4B5-419A-4B7C-B1BC-C849E00A5212}" srcOrd="0" destOrd="0" presId="urn:microsoft.com/office/officeart/2008/layout/NameandTitleOrganizationalChart"/>
    <dgm:cxn modelId="{7A3E9ABF-3EFF-4AAC-A9B9-1E6EBE2E965A}" type="presOf" srcId="{7EBD0D1D-DB10-4F91-8D98-879BA6907145}" destId="{32EA943C-7863-4F39-942C-829F68BB1038}" srcOrd="1" destOrd="0" presId="urn:microsoft.com/office/officeart/2008/layout/NameandTitleOrganizationalChart"/>
    <dgm:cxn modelId="{C67AA8CB-5DDC-4AE1-89E3-21EEA2B9DC15}" type="presOf" srcId="{8D08C845-121F-4AE6-A8DB-B1585E91766D}" destId="{7B097F18-5E56-4036-B286-BE6D45C8E147}" srcOrd="0" destOrd="0" presId="urn:microsoft.com/office/officeart/2008/layout/NameandTitleOrganizationalChart"/>
    <dgm:cxn modelId="{2EBEAFAF-ECF6-41E7-BCF5-C6DB9A105B16}" type="presOf" srcId="{36809224-B748-4BA7-84CC-2DF2223B6615}" destId="{26BFF662-87B7-4605-9EA0-C34963363878}" srcOrd="0" destOrd="0" presId="urn:microsoft.com/office/officeart/2008/layout/NameandTitleOrganizationalChart"/>
    <dgm:cxn modelId="{ACD0A56C-3B9B-4CF6-978F-8A791F0218E7}" type="presOf" srcId="{616E1D39-0862-453C-BCCF-967301488163}" destId="{E52E8143-6959-4E31-A9C0-3D0FD99FCF29}" srcOrd="0" destOrd="0" presId="urn:microsoft.com/office/officeart/2008/layout/NameandTitleOrganizationalChart"/>
    <dgm:cxn modelId="{B8897B09-AFEB-4F57-8632-5A0EF99FD7BE}" type="presOf" srcId="{2D7587B1-5156-41B5-A933-E6F150CD8D86}" destId="{E0060C9A-7131-44BC-B4CB-49376DB10A27}" srcOrd="1" destOrd="0" presId="urn:microsoft.com/office/officeart/2008/layout/NameandTitleOrganizationalChart"/>
    <dgm:cxn modelId="{BAD3A195-C29F-49D1-93D2-8D85293154F8}" srcId="{7A5980F6-8319-498C-879D-3CB5654D911B}" destId="{BE7AB9C0-E7A7-4A71-8289-5EBEF4D1CC90}" srcOrd="0" destOrd="0" parTransId="{8D08C845-121F-4AE6-A8DB-B1585E91766D}" sibTransId="{897D4112-43C1-4259-A7E9-701AAC3687C7}"/>
    <dgm:cxn modelId="{7651E7E4-6D75-4B7B-BB94-B58D74B14C73}" type="presOf" srcId="{A05C1C9B-560B-457F-9C01-E0D9EE1830AA}" destId="{D394432A-2E8D-4B90-9B20-027AE8BC9E4B}" srcOrd="0" destOrd="0" presId="urn:microsoft.com/office/officeart/2008/layout/NameandTitleOrganizationalChart"/>
    <dgm:cxn modelId="{0FC4E23D-33B4-4B3D-A478-F2A8CD062F25}" srcId="{2D7587B1-5156-41B5-A933-E6F150CD8D86}" destId="{7EBD0D1D-DB10-4F91-8D98-879BA6907145}" srcOrd="1" destOrd="0" parTransId="{D124F516-C05A-496A-96E0-7C7DF397A20D}" sibTransId="{4201BD05-9BEA-4BB6-ADBF-8476C0E3E935}"/>
    <dgm:cxn modelId="{399028AC-547B-4470-9845-5F98C5A84C29}" type="presOf" srcId="{D124F516-C05A-496A-96E0-7C7DF397A20D}" destId="{7DF53DE9-ACEB-467A-B0A3-1F5547750937}" srcOrd="0" destOrd="0" presId="urn:microsoft.com/office/officeart/2008/layout/NameandTitleOrganizationalChart"/>
    <dgm:cxn modelId="{CFC72B0B-AC4E-4167-AFC8-A444E4EBD162}" srcId="{A05C1C9B-560B-457F-9C01-E0D9EE1830AA}" destId="{2D7587B1-5156-41B5-A933-E6F150CD8D86}" srcOrd="1" destOrd="0" parTransId="{20AA2168-AA39-4C67-BF3D-BA6D876CB0EC}" sibTransId="{E22B72D2-1AEB-4626-A34B-14D039C9D4FC}"/>
    <dgm:cxn modelId="{F9E4C4C7-E257-4434-8F24-02FE706AB32A}" srcId="{2D7587B1-5156-41B5-A933-E6F150CD8D86}" destId="{A8A02806-C594-4C3C-9A6B-A10D627F7825}" srcOrd="0" destOrd="0" parTransId="{36809224-B748-4BA7-84CC-2DF2223B6615}" sibTransId="{C041187E-7840-492B-BBFA-68647D002858}"/>
    <dgm:cxn modelId="{03D14E24-8CFC-4146-BCA2-D05F236755E9}" type="presParOf" srcId="{2AA74364-C173-445D-93AA-25AA1C1A812E}" destId="{71F81F01-ED56-4231-B5C4-AE7869CE1CA1}" srcOrd="0" destOrd="0" presId="urn:microsoft.com/office/officeart/2008/layout/NameandTitleOrganizationalChart"/>
    <dgm:cxn modelId="{12F7C8E9-59F5-4816-962A-4CA90E42AC35}" type="presParOf" srcId="{71F81F01-ED56-4231-B5C4-AE7869CE1CA1}" destId="{C0B80BEE-2D72-4B05-80DB-9B33FD90EBF5}" srcOrd="0" destOrd="0" presId="urn:microsoft.com/office/officeart/2008/layout/NameandTitleOrganizationalChart"/>
    <dgm:cxn modelId="{6238EF3B-8C58-42EB-B20D-CD0269D19AED}" type="presParOf" srcId="{C0B80BEE-2D72-4B05-80DB-9B33FD90EBF5}" destId="{D394432A-2E8D-4B90-9B20-027AE8BC9E4B}" srcOrd="0" destOrd="0" presId="urn:microsoft.com/office/officeart/2008/layout/NameandTitleOrganizationalChart"/>
    <dgm:cxn modelId="{591B11AE-41AD-4E2E-93A5-AE43228F2654}" type="presParOf" srcId="{C0B80BEE-2D72-4B05-80DB-9B33FD90EBF5}" destId="{067772A9-C204-43A4-9C8B-0A623B571AE8}" srcOrd="1" destOrd="0" presId="urn:microsoft.com/office/officeart/2008/layout/NameandTitleOrganizationalChart"/>
    <dgm:cxn modelId="{3C82991D-7D51-435E-AB90-EF8EABF6A957}" type="presParOf" srcId="{C0B80BEE-2D72-4B05-80DB-9B33FD90EBF5}" destId="{0CB2B240-BCC8-4E46-B0FF-B6D0EC3964A7}" srcOrd="2" destOrd="0" presId="urn:microsoft.com/office/officeart/2008/layout/NameandTitleOrganizationalChart"/>
    <dgm:cxn modelId="{70F0436B-26D5-47ED-8680-7E0B050017F7}" type="presParOf" srcId="{71F81F01-ED56-4231-B5C4-AE7869CE1CA1}" destId="{430581D3-6A3C-4584-A6CE-ABE57B2619B2}" srcOrd="1" destOrd="0" presId="urn:microsoft.com/office/officeart/2008/layout/NameandTitleOrganizationalChart"/>
    <dgm:cxn modelId="{C5CF2AA7-CAE7-4970-BCE5-B4C997758EFA}" type="presParOf" srcId="{430581D3-6A3C-4584-A6CE-ABE57B2619B2}" destId="{E52E8143-6959-4E31-A9C0-3D0FD99FCF29}" srcOrd="0" destOrd="0" presId="urn:microsoft.com/office/officeart/2008/layout/NameandTitleOrganizationalChart"/>
    <dgm:cxn modelId="{70EA991B-2ADB-472C-B793-FF645E954939}" type="presParOf" srcId="{430581D3-6A3C-4584-A6CE-ABE57B2619B2}" destId="{6EEA83D2-BC4D-417F-99C0-EC6BD4FA4E82}" srcOrd="1" destOrd="0" presId="urn:microsoft.com/office/officeart/2008/layout/NameandTitleOrganizationalChart"/>
    <dgm:cxn modelId="{F0623544-6522-4F75-A5F4-25136A2B1F65}" type="presParOf" srcId="{6EEA83D2-BC4D-417F-99C0-EC6BD4FA4E82}" destId="{DB72F10C-039A-42C8-80F2-627EFC8E86DE}" srcOrd="0" destOrd="0" presId="urn:microsoft.com/office/officeart/2008/layout/NameandTitleOrganizationalChart"/>
    <dgm:cxn modelId="{E04D8383-2531-413B-AC6E-FC263C45A783}" type="presParOf" srcId="{DB72F10C-039A-42C8-80F2-627EFC8E86DE}" destId="{4EB7B4C5-E54F-4E5C-A4BA-AFA1705A764A}" srcOrd="0" destOrd="0" presId="urn:microsoft.com/office/officeart/2008/layout/NameandTitleOrganizationalChart"/>
    <dgm:cxn modelId="{48EE9B71-96F3-4D5E-8528-462773E29B73}" type="presParOf" srcId="{DB72F10C-039A-42C8-80F2-627EFC8E86DE}" destId="{C722EB41-C6A0-4031-A894-AF7F5E602964}" srcOrd="1" destOrd="0" presId="urn:microsoft.com/office/officeart/2008/layout/NameandTitleOrganizationalChart"/>
    <dgm:cxn modelId="{AE6BD233-DFD0-440C-BFA4-80190175BA5D}" type="presParOf" srcId="{DB72F10C-039A-42C8-80F2-627EFC8E86DE}" destId="{49115633-3CD6-41DE-AD80-28C0D64BB4AB}" srcOrd="2" destOrd="0" presId="urn:microsoft.com/office/officeart/2008/layout/NameandTitleOrganizationalChart"/>
    <dgm:cxn modelId="{B68B26EE-F3C0-43DE-8BF2-82E6ECB1C2C5}" type="presParOf" srcId="{6EEA83D2-BC4D-417F-99C0-EC6BD4FA4E82}" destId="{DFD2A0BD-5C24-4D7D-BB40-B1D011A8B884}" srcOrd="1" destOrd="0" presId="urn:microsoft.com/office/officeart/2008/layout/NameandTitleOrganizationalChart"/>
    <dgm:cxn modelId="{8E4E6FE0-4413-4051-97B1-452DDAC09450}" type="presParOf" srcId="{DFD2A0BD-5C24-4D7D-BB40-B1D011A8B884}" destId="{7B097F18-5E56-4036-B286-BE6D45C8E147}" srcOrd="0" destOrd="0" presId="urn:microsoft.com/office/officeart/2008/layout/NameandTitleOrganizationalChart"/>
    <dgm:cxn modelId="{B3EE128A-72D9-4BC1-AAB4-84CA8D023535}" type="presParOf" srcId="{DFD2A0BD-5C24-4D7D-BB40-B1D011A8B884}" destId="{0FF4C986-AA94-43C0-8D3A-23F911AE99DA}" srcOrd="1" destOrd="0" presId="urn:microsoft.com/office/officeart/2008/layout/NameandTitleOrganizationalChart"/>
    <dgm:cxn modelId="{A055EC22-A5F4-4463-9405-DAAE0BC43874}" type="presParOf" srcId="{0FF4C986-AA94-43C0-8D3A-23F911AE99DA}" destId="{5E790F51-4A52-497E-A731-372A2603392F}" srcOrd="0" destOrd="0" presId="urn:microsoft.com/office/officeart/2008/layout/NameandTitleOrganizationalChart"/>
    <dgm:cxn modelId="{9C1754CA-C199-429F-999A-1A7C3FD94FFC}" type="presParOf" srcId="{5E790F51-4A52-497E-A731-372A2603392F}" destId="{D9AAE6CF-A8B7-4687-967C-DC8ED89BCF02}" srcOrd="0" destOrd="0" presId="urn:microsoft.com/office/officeart/2008/layout/NameandTitleOrganizationalChart"/>
    <dgm:cxn modelId="{60CF10DF-AF9C-42AD-A1EC-853956B00FB7}" type="presParOf" srcId="{5E790F51-4A52-497E-A731-372A2603392F}" destId="{73B9A631-6CB9-42EC-BFA3-3B49C332A354}" srcOrd="1" destOrd="0" presId="urn:microsoft.com/office/officeart/2008/layout/NameandTitleOrganizationalChart"/>
    <dgm:cxn modelId="{3DA78874-208E-49EA-866E-16920D1C306D}" type="presParOf" srcId="{5E790F51-4A52-497E-A731-372A2603392F}" destId="{5F6E9691-ADF3-4179-AE27-B6C83EA63300}" srcOrd="2" destOrd="0" presId="urn:microsoft.com/office/officeart/2008/layout/NameandTitleOrganizationalChart"/>
    <dgm:cxn modelId="{B08B2C21-696C-493D-B372-6CEF8E190D67}" type="presParOf" srcId="{0FF4C986-AA94-43C0-8D3A-23F911AE99DA}" destId="{FFA503C4-5E09-4956-A0B8-4EA371266001}" srcOrd="1" destOrd="0" presId="urn:microsoft.com/office/officeart/2008/layout/NameandTitleOrganizationalChart"/>
    <dgm:cxn modelId="{47D5ADBE-72D3-44D4-AFE5-0A01D93BF2A3}" type="presParOf" srcId="{0FF4C986-AA94-43C0-8D3A-23F911AE99DA}" destId="{E63409F5-9BCE-4F4B-BFAE-4F5CCD5B4A1F}" srcOrd="2" destOrd="0" presId="urn:microsoft.com/office/officeart/2008/layout/NameandTitleOrganizationalChart"/>
    <dgm:cxn modelId="{25DD22E0-95E4-4C02-B6C2-8B9CE60A2FDB}" type="presParOf" srcId="{6EEA83D2-BC4D-417F-99C0-EC6BD4FA4E82}" destId="{72EC883A-D360-4357-9DEA-E90C014D57A9}" srcOrd="2" destOrd="0" presId="urn:microsoft.com/office/officeart/2008/layout/NameandTitleOrganizationalChart"/>
    <dgm:cxn modelId="{1813CAFD-EB49-43F1-893E-5F7BCBA86847}" type="presParOf" srcId="{430581D3-6A3C-4584-A6CE-ABE57B2619B2}" destId="{9D60B4B5-419A-4B7C-B1BC-C849E00A5212}" srcOrd="2" destOrd="0" presId="urn:microsoft.com/office/officeart/2008/layout/NameandTitleOrganizationalChart"/>
    <dgm:cxn modelId="{843DA974-2B83-4C66-8956-36AA9FB046F5}" type="presParOf" srcId="{430581D3-6A3C-4584-A6CE-ABE57B2619B2}" destId="{17EEE45F-9991-440B-A28A-C2D07CA758CB}" srcOrd="3" destOrd="0" presId="urn:microsoft.com/office/officeart/2008/layout/NameandTitleOrganizationalChart"/>
    <dgm:cxn modelId="{950FB57D-9BA5-48A9-AAD7-09A5E3DB0B99}" type="presParOf" srcId="{17EEE45F-9991-440B-A28A-C2D07CA758CB}" destId="{FFAD6C31-AECA-4970-A021-F44867048687}" srcOrd="0" destOrd="0" presId="urn:microsoft.com/office/officeart/2008/layout/NameandTitleOrganizationalChart"/>
    <dgm:cxn modelId="{D608752F-F99E-4262-A759-23DD992876E4}" type="presParOf" srcId="{FFAD6C31-AECA-4970-A021-F44867048687}" destId="{CAD96DA3-BD90-4F83-A9AB-089F93982413}" srcOrd="0" destOrd="0" presId="urn:microsoft.com/office/officeart/2008/layout/NameandTitleOrganizationalChart"/>
    <dgm:cxn modelId="{85721C58-10F2-4E52-84F5-6CE251C182C6}" type="presParOf" srcId="{FFAD6C31-AECA-4970-A021-F44867048687}" destId="{BB45A7DF-099A-4610-A972-5879BDD25B04}" srcOrd="1" destOrd="0" presId="urn:microsoft.com/office/officeart/2008/layout/NameandTitleOrganizationalChart"/>
    <dgm:cxn modelId="{259F23F6-43BC-46D5-B465-9D8080E1DEAF}" type="presParOf" srcId="{FFAD6C31-AECA-4970-A021-F44867048687}" destId="{E0060C9A-7131-44BC-B4CB-49376DB10A27}" srcOrd="2" destOrd="0" presId="urn:microsoft.com/office/officeart/2008/layout/NameandTitleOrganizationalChart"/>
    <dgm:cxn modelId="{E94B5131-B518-40DE-89CB-391D0C8ACEC3}" type="presParOf" srcId="{17EEE45F-9991-440B-A28A-C2D07CA758CB}" destId="{9ECA02F2-E62A-4B4B-A688-A4E4BDA607E4}" srcOrd="1" destOrd="0" presId="urn:microsoft.com/office/officeart/2008/layout/NameandTitleOrganizationalChart"/>
    <dgm:cxn modelId="{0068AD3D-40D7-47B7-9CA0-6DF895E9E65C}" type="presParOf" srcId="{9ECA02F2-E62A-4B4B-A688-A4E4BDA607E4}" destId="{26BFF662-87B7-4605-9EA0-C34963363878}" srcOrd="0" destOrd="0" presId="urn:microsoft.com/office/officeart/2008/layout/NameandTitleOrganizationalChart"/>
    <dgm:cxn modelId="{287B515E-AF8D-46AA-856B-E31D8A1A0386}" type="presParOf" srcId="{9ECA02F2-E62A-4B4B-A688-A4E4BDA607E4}" destId="{3AADFEA9-E117-4689-A02F-24B2F77D3288}" srcOrd="1" destOrd="0" presId="urn:microsoft.com/office/officeart/2008/layout/NameandTitleOrganizationalChart"/>
    <dgm:cxn modelId="{B7A4435F-D3B0-4F03-B5D6-044D9A878F08}" type="presParOf" srcId="{3AADFEA9-E117-4689-A02F-24B2F77D3288}" destId="{579C2B69-A228-416A-9565-2F0276545115}" srcOrd="0" destOrd="0" presId="urn:microsoft.com/office/officeart/2008/layout/NameandTitleOrganizationalChart"/>
    <dgm:cxn modelId="{36AF7901-E049-4687-9C6B-3A82AD0F136B}" type="presParOf" srcId="{579C2B69-A228-416A-9565-2F0276545115}" destId="{8697C653-87FD-49A4-A398-303EB647BE44}" srcOrd="0" destOrd="0" presId="urn:microsoft.com/office/officeart/2008/layout/NameandTitleOrganizationalChart"/>
    <dgm:cxn modelId="{A4E20EFE-A56E-4A0D-B570-2D413D88BF80}" type="presParOf" srcId="{579C2B69-A228-416A-9565-2F0276545115}" destId="{789A9015-8503-47C8-BFB7-8E35098D93BF}" srcOrd="1" destOrd="0" presId="urn:microsoft.com/office/officeart/2008/layout/NameandTitleOrganizationalChart"/>
    <dgm:cxn modelId="{DB25A516-B604-4E27-98F6-64B2D9E65E48}" type="presParOf" srcId="{579C2B69-A228-416A-9565-2F0276545115}" destId="{C3BDAE79-55B8-43BD-952E-3CF3F437C9E8}" srcOrd="2" destOrd="0" presId="urn:microsoft.com/office/officeart/2008/layout/NameandTitleOrganizationalChart"/>
    <dgm:cxn modelId="{0244F9AE-63E2-4198-A946-C7D1654B5A62}" type="presParOf" srcId="{3AADFEA9-E117-4689-A02F-24B2F77D3288}" destId="{7DF0C876-4032-449E-BEB3-F83B297D3822}" srcOrd="1" destOrd="0" presId="urn:microsoft.com/office/officeart/2008/layout/NameandTitleOrganizationalChart"/>
    <dgm:cxn modelId="{FA45F000-B2B9-453B-A31C-19FC9E2724E8}" type="presParOf" srcId="{3AADFEA9-E117-4689-A02F-24B2F77D3288}" destId="{40313BA7-2584-4494-BF9C-75D1FDB8E776}" srcOrd="2" destOrd="0" presId="urn:microsoft.com/office/officeart/2008/layout/NameandTitleOrganizationalChart"/>
    <dgm:cxn modelId="{5B93793C-9C6C-4E99-89DD-D8B209F658C2}" type="presParOf" srcId="{9ECA02F2-E62A-4B4B-A688-A4E4BDA607E4}" destId="{7DF53DE9-ACEB-467A-B0A3-1F5547750937}" srcOrd="2" destOrd="0" presId="urn:microsoft.com/office/officeart/2008/layout/NameandTitleOrganizationalChart"/>
    <dgm:cxn modelId="{8BDC7530-44B5-4759-AF21-C09E7362A170}" type="presParOf" srcId="{9ECA02F2-E62A-4B4B-A688-A4E4BDA607E4}" destId="{2F2FFDA5-8768-432B-BD87-13A8FA6423A7}" srcOrd="3" destOrd="0" presId="urn:microsoft.com/office/officeart/2008/layout/NameandTitleOrganizationalChart"/>
    <dgm:cxn modelId="{37270876-A99D-45AF-9CA9-28E0A51207AB}" type="presParOf" srcId="{2F2FFDA5-8768-432B-BD87-13A8FA6423A7}" destId="{4541ADDB-B473-4773-993F-216E800784C8}" srcOrd="0" destOrd="0" presId="urn:microsoft.com/office/officeart/2008/layout/NameandTitleOrganizationalChart"/>
    <dgm:cxn modelId="{0B2AC6A7-6457-49AD-AC48-46BD57B570E2}" type="presParOf" srcId="{4541ADDB-B473-4773-993F-216E800784C8}" destId="{AEE71412-CF88-4B3C-A957-6A25CE7AF22F}" srcOrd="0" destOrd="0" presId="urn:microsoft.com/office/officeart/2008/layout/NameandTitleOrganizationalChart"/>
    <dgm:cxn modelId="{E424324D-2D4B-46D3-8FD1-71B36AA77947}" type="presParOf" srcId="{4541ADDB-B473-4773-993F-216E800784C8}" destId="{73B0EF3D-EDE1-405A-8B01-4D4D301D3C9F}" srcOrd="1" destOrd="0" presId="urn:microsoft.com/office/officeart/2008/layout/NameandTitleOrganizationalChart"/>
    <dgm:cxn modelId="{C154D491-59B3-4756-948A-4F5C07E57613}" type="presParOf" srcId="{4541ADDB-B473-4773-993F-216E800784C8}" destId="{32EA943C-7863-4F39-942C-829F68BB1038}" srcOrd="2" destOrd="0" presId="urn:microsoft.com/office/officeart/2008/layout/NameandTitleOrganizationalChart"/>
    <dgm:cxn modelId="{44C64518-D10D-44DD-ACBD-633DD099EB97}" type="presParOf" srcId="{2F2FFDA5-8768-432B-BD87-13A8FA6423A7}" destId="{A249A008-D38D-4FA2-886C-AA88BE79836C}" srcOrd="1" destOrd="0" presId="urn:microsoft.com/office/officeart/2008/layout/NameandTitleOrganizationalChart"/>
    <dgm:cxn modelId="{B1EF30BE-1214-43BC-8A5E-E255707D3342}" type="presParOf" srcId="{2F2FFDA5-8768-432B-BD87-13A8FA6423A7}" destId="{DC1922AF-83FB-4A52-9F23-C7D93232DCCC}" srcOrd="2" destOrd="0" presId="urn:microsoft.com/office/officeart/2008/layout/NameandTitleOrganizationalChart"/>
    <dgm:cxn modelId="{15DBB107-053A-4A3F-9CB0-493E8E67BBE4}" type="presParOf" srcId="{17EEE45F-9991-440B-A28A-C2D07CA758CB}" destId="{2A68E286-2003-419A-B37F-20799E28B900}" srcOrd="2" destOrd="0" presId="urn:microsoft.com/office/officeart/2008/layout/NameandTitleOrganizationalChart"/>
    <dgm:cxn modelId="{283F871B-1811-42DD-BE78-9F4170E54E1C}" type="presParOf" srcId="{71F81F01-ED56-4231-B5C4-AE7869CE1CA1}" destId="{028BBE84-B323-466A-B488-2CAD7AAC4591}"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98F1C5-1004-40BC-943B-0DBAAE879F09}" type="doc">
      <dgm:prSet loTypeId="urn:microsoft.com/office/officeart/2005/8/layout/hList9" loCatId="list" qsTypeId="urn:microsoft.com/office/officeart/2005/8/quickstyle/simple1" qsCatId="simple" csTypeId="urn:microsoft.com/office/officeart/2005/8/colors/accent0_3" csCatId="mainScheme" phldr="1"/>
      <dgm:spPr/>
      <dgm:t>
        <a:bodyPr/>
        <a:lstStyle/>
        <a:p>
          <a:endParaRPr lang="es-EC"/>
        </a:p>
      </dgm:t>
    </dgm:pt>
    <dgm:pt modelId="{8FA92B89-576E-4D11-B096-4C09DBECA685}">
      <dgm:prSet phldrT="[Texto]" custT="1"/>
      <dgm:spPr/>
      <dgm:t>
        <a:bodyPr/>
        <a:lstStyle/>
        <a:p>
          <a:r>
            <a:rPr lang="es-EC" sz="1800" dirty="0" smtClean="0"/>
            <a:t>Según Muhammad Yunus</a:t>
          </a:r>
          <a:endParaRPr lang="es-EC" sz="1800" dirty="0"/>
        </a:p>
      </dgm:t>
    </dgm:pt>
    <dgm:pt modelId="{6C60F80C-419A-4310-B126-98E33D606D95}" type="parTrans" cxnId="{F6789124-A20C-44DE-A4F5-D3822C68A235}">
      <dgm:prSet/>
      <dgm:spPr/>
      <dgm:t>
        <a:bodyPr/>
        <a:lstStyle/>
        <a:p>
          <a:endParaRPr lang="es-EC" sz="1100"/>
        </a:p>
      </dgm:t>
    </dgm:pt>
    <dgm:pt modelId="{E7757FEE-3DF7-4CBC-B978-BE69E4FD2CA1}" type="sibTrans" cxnId="{F6789124-A20C-44DE-A4F5-D3822C68A235}">
      <dgm:prSet/>
      <dgm:spPr/>
      <dgm:t>
        <a:bodyPr/>
        <a:lstStyle/>
        <a:p>
          <a:endParaRPr lang="es-EC" sz="1100"/>
        </a:p>
      </dgm:t>
    </dgm:pt>
    <dgm:pt modelId="{ABB81EFE-C783-484D-8DDF-175ADBB037C8}">
      <dgm:prSet phldrT="[Texto]" custT="1"/>
      <dgm:spPr/>
      <dgm:t>
        <a:bodyPr/>
        <a:lstStyle/>
        <a:p>
          <a:pPr algn="just"/>
          <a:r>
            <a:rPr lang="es-EC" sz="1100" dirty="0" smtClean="0"/>
            <a:t>Muhammad Yunus reconocido con el máximo premio de la Paz el  Premio Nobel y no el de Economía en el año 2006.Este libro  (El banquero de los pobres) se convirtió en la máxima referencia para estudios de microcréditos a nivel mundial</a:t>
          </a:r>
          <a:endParaRPr lang="es-EC" sz="1100" dirty="0"/>
        </a:p>
      </dgm:t>
    </dgm:pt>
    <dgm:pt modelId="{CB3998B1-732C-47F8-899C-7591B948ECF5}" type="parTrans" cxnId="{E5C2CD2E-AE85-4541-8E3F-DEE8CCD6E42F}">
      <dgm:prSet/>
      <dgm:spPr/>
      <dgm:t>
        <a:bodyPr/>
        <a:lstStyle/>
        <a:p>
          <a:endParaRPr lang="es-EC" sz="1100"/>
        </a:p>
      </dgm:t>
    </dgm:pt>
    <dgm:pt modelId="{84862583-C4EF-4F6C-B816-2B4485D033FE}" type="sibTrans" cxnId="{E5C2CD2E-AE85-4541-8E3F-DEE8CCD6E42F}">
      <dgm:prSet/>
      <dgm:spPr/>
      <dgm:t>
        <a:bodyPr/>
        <a:lstStyle/>
        <a:p>
          <a:endParaRPr lang="es-EC" sz="1100"/>
        </a:p>
      </dgm:t>
    </dgm:pt>
    <dgm:pt modelId="{05D827CD-7722-4363-A6D7-CDF73DF864BD}">
      <dgm:prSet phldrT="[Texto]" custT="1"/>
      <dgm:spPr/>
      <dgm:t>
        <a:bodyPr/>
        <a:lstStyle/>
        <a:p>
          <a:pPr algn="just"/>
          <a:r>
            <a:rPr lang="es-EC" sz="1100" dirty="0" smtClean="0"/>
            <a:t>Debido al éxito de los microcréditos en las zonas del sur de Asia, ayudando a una población de más de 140,000,000 de habitantes en los primeros años desde 1974 hasta la actualidad, una de las políticas para conceder este tipo de créditos fue la creación del Grameen Bank, donde los requisitos no eran los convencionales para acceder a créditos, sino era todo lo contrario con muy pocas o ninguna garantía donde los más pobres serían los beneficiados.</a:t>
          </a:r>
        </a:p>
        <a:p>
          <a:pPr algn="just"/>
          <a:endParaRPr lang="es-EC" sz="1100" dirty="0"/>
        </a:p>
      </dgm:t>
    </dgm:pt>
    <dgm:pt modelId="{F5552BD5-FD0E-4043-A1AE-372B15BDC25D}" type="parTrans" cxnId="{A6DCC995-7AE6-4420-8C02-DE31591BFDA8}">
      <dgm:prSet/>
      <dgm:spPr/>
      <dgm:t>
        <a:bodyPr/>
        <a:lstStyle/>
        <a:p>
          <a:endParaRPr lang="es-EC" sz="1100"/>
        </a:p>
      </dgm:t>
    </dgm:pt>
    <dgm:pt modelId="{E519C76F-FD41-4D3E-8051-73C5D779A7B1}" type="sibTrans" cxnId="{A6DCC995-7AE6-4420-8C02-DE31591BFDA8}">
      <dgm:prSet/>
      <dgm:spPr/>
      <dgm:t>
        <a:bodyPr/>
        <a:lstStyle/>
        <a:p>
          <a:endParaRPr lang="es-EC" sz="1100"/>
        </a:p>
      </dgm:t>
    </dgm:pt>
    <dgm:pt modelId="{6C8A24AD-4DF0-4068-84E2-2BD423F2430B}">
      <dgm:prSet phldrT="[Texto]" custT="1"/>
      <dgm:spPr/>
      <dgm:t>
        <a:bodyPr/>
        <a:lstStyle/>
        <a:p>
          <a:r>
            <a:rPr lang="es-EC" sz="1800" dirty="0" smtClean="0"/>
            <a:t>Según Hege Gulli</a:t>
          </a:r>
          <a:endParaRPr lang="es-EC" sz="1800" dirty="0"/>
        </a:p>
      </dgm:t>
    </dgm:pt>
    <dgm:pt modelId="{DA057850-9BE0-404D-A186-62CBE0A086C5}" type="parTrans" cxnId="{0F211B1B-ADD8-4131-BCBA-26142E17D124}">
      <dgm:prSet/>
      <dgm:spPr/>
      <dgm:t>
        <a:bodyPr/>
        <a:lstStyle/>
        <a:p>
          <a:endParaRPr lang="es-EC" sz="1100"/>
        </a:p>
      </dgm:t>
    </dgm:pt>
    <dgm:pt modelId="{38403745-F241-4806-85AB-EEA702E5C0F1}" type="sibTrans" cxnId="{0F211B1B-ADD8-4131-BCBA-26142E17D124}">
      <dgm:prSet/>
      <dgm:spPr/>
      <dgm:t>
        <a:bodyPr/>
        <a:lstStyle/>
        <a:p>
          <a:endParaRPr lang="es-EC" sz="1100"/>
        </a:p>
      </dgm:t>
    </dgm:pt>
    <dgm:pt modelId="{8A6FE724-00E5-4A46-8316-0780B4974117}">
      <dgm:prSet phldrT="[Texto]" custT="1"/>
      <dgm:spPr/>
      <dgm:t>
        <a:bodyPr/>
        <a:lstStyle/>
        <a:p>
          <a:pPr algn="just"/>
          <a:r>
            <a:rPr lang="es-EC" sz="1100" dirty="0" smtClean="0"/>
            <a:t>El estudio se centra en una evaluación crítica de supuestos comunes sobre las microfinanzas y su impacto en la reducción de la pobreza, las metas generales de las microfinanzas deben ser reducir la pobreza y facilitar la realización plena del potencial de la gente. </a:t>
          </a:r>
          <a:endParaRPr lang="es-EC" sz="1100" dirty="0"/>
        </a:p>
      </dgm:t>
    </dgm:pt>
    <dgm:pt modelId="{A709B48A-B411-4BC3-B05A-A6EC504C87DA}" type="parTrans" cxnId="{746A409C-BFAA-42E1-9635-E7580BEA74D1}">
      <dgm:prSet/>
      <dgm:spPr/>
      <dgm:t>
        <a:bodyPr/>
        <a:lstStyle/>
        <a:p>
          <a:endParaRPr lang="es-EC" sz="1100"/>
        </a:p>
      </dgm:t>
    </dgm:pt>
    <dgm:pt modelId="{866D75F0-2180-446A-B5C2-B1D8C00F2338}" type="sibTrans" cxnId="{746A409C-BFAA-42E1-9635-E7580BEA74D1}">
      <dgm:prSet/>
      <dgm:spPr/>
      <dgm:t>
        <a:bodyPr/>
        <a:lstStyle/>
        <a:p>
          <a:endParaRPr lang="es-EC" sz="1100"/>
        </a:p>
      </dgm:t>
    </dgm:pt>
    <dgm:pt modelId="{5C2BB09D-22C5-418A-9CFC-BFE6C88B491A}">
      <dgm:prSet custT="1"/>
      <dgm:spPr/>
      <dgm:t>
        <a:bodyPr/>
        <a:lstStyle/>
        <a:p>
          <a:pPr algn="just"/>
          <a:r>
            <a:rPr lang="es-EC" sz="1100" smtClean="0"/>
            <a:t>Según el enfoque de préstamos para aliviar la pobreza, las metas generales de las microfinanzas deben ser reducir la pobreza y facilitar la realización plena del potencial de la gente. De nada sirve hablar de sostenibilidad financiera si los servicios proporcionados no influyen en el nivel de pobreza de los clientes.</a:t>
          </a:r>
          <a:endParaRPr lang="es-EC" sz="1100"/>
        </a:p>
      </dgm:t>
    </dgm:pt>
    <dgm:pt modelId="{D6172AC3-88EC-4A73-81A2-FF09FE259592}" type="parTrans" cxnId="{0B7AC919-6737-43BC-97EB-2D873D45FE64}">
      <dgm:prSet/>
      <dgm:spPr/>
      <dgm:t>
        <a:bodyPr/>
        <a:lstStyle/>
        <a:p>
          <a:endParaRPr lang="es-EC" sz="1100"/>
        </a:p>
      </dgm:t>
    </dgm:pt>
    <dgm:pt modelId="{817AB2DE-88A2-4488-8FB3-0E4FDC2FBAFC}" type="sibTrans" cxnId="{0B7AC919-6737-43BC-97EB-2D873D45FE64}">
      <dgm:prSet/>
      <dgm:spPr/>
      <dgm:t>
        <a:bodyPr/>
        <a:lstStyle/>
        <a:p>
          <a:endParaRPr lang="es-EC" sz="1100"/>
        </a:p>
      </dgm:t>
    </dgm:pt>
    <dgm:pt modelId="{0B55E1BC-0F09-4F78-84E6-64C5DABB568D}" type="pres">
      <dgm:prSet presAssocID="{E298F1C5-1004-40BC-943B-0DBAAE879F09}" presName="list" presStyleCnt="0">
        <dgm:presLayoutVars>
          <dgm:dir/>
          <dgm:animLvl val="lvl"/>
        </dgm:presLayoutVars>
      </dgm:prSet>
      <dgm:spPr/>
      <dgm:t>
        <a:bodyPr/>
        <a:lstStyle/>
        <a:p>
          <a:endParaRPr lang="es-EC"/>
        </a:p>
      </dgm:t>
    </dgm:pt>
    <dgm:pt modelId="{088E992D-0FB7-4C0F-8451-71D4CCC29D32}" type="pres">
      <dgm:prSet presAssocID="{8FA92B89-576E-4D11-B096-4C09DBECA685}" presName="posSpace" presStyleCnt="0"/>
      <dgm:spPr/>
    </dgm:pt>
    <dgm:pt modelId="{25958E49-D535-484F-B6CC-F2AB03837870}" type="pres">
      <dgm:prSet presAssocID="{8FA92B89-576E-4D11-B096-4C09DBECA685}" presName="vertFlow" presStyleCnt="0"/>
      <dgm:spPr/>
    </dgm:pt>
    <dgm:pt modelId="{72BF3428-1197-4F17-93B6-34E04FC45D8D}" type="pres">
      <dgm:prSet presAssocID="{8FA92B89-576E-4D11-B096-4C09DBECA685}" presName="topSpace" presStyleCnt="0"/>
      <dgm:spPr/>
    </dgm:pt>
    <dgm:pt modelId="{CB5CD03F-3B29-410C-B122-44A9E3B752BD}" type="pres">
      <dgm:prSet presAssocID="{8FA92B89-576E-4D11-B096-4C09DBECA685}" presName="firstComp" presStyleCnt="0"/>
      <dgm:spPr/>
    </dgm:pt>
    <dgm:pt modelId="{7ECBA3F3-114C-4FD2-AD4A-C6C6D9570666}" type="pres">
      <dgm:prSet presAssocID="{8FA92B89-576E-4D11-B096-4C09DBECA685}" presName="firstChild" presStyleLbl="bgAccFollowNode1" presStyleIdx="0" presStyleCnt="4"/>
      <dgm:spPr/>
      <dgm:t>
        <a:bodyPr/>
        <a:lstStyle/>
        <a:p>
          <a:endParaRPr lang="es-EC"/>
        </a:p>
      </dgm:t>
    </dgm:pt>
    <dgm:pt modelId="{E9B47A65-0F8F-4BC4-A25C-AA6F1177A973}" type="pres">
      <dgm:prSet presAssocID="{8FA92B89-576E-4D11-B096-4C09DBECA685}" presName="firstChildTx" presStyleLbl="bgAccFollowNode1" presStyleIdx="0" presStyleCnt="4">
        <dgm:presLayoutVars>
          <dgm:bulletEnabled val="1"/>
        </dgm:presLayoutVars>
      </dgm:prSet>
      <dgm:spPr/>
      <dgm:t>
        <a:bodyPr/>
        <a:lstStyle/>
        <a:p>
          <a:endParaRPr lang="es-EC"/>
        </a:p>
      </dgm:t>
    </dgm:pt>
    <dgm:pt modelId="{49230054-C7E6-456E-B676-5638AA429B0F}" type="pres">
      <dgm:prSet presAssocID="{05D827CD-7722-4363-A6D7-CDF73DF864BD}" presName="comp" presStyleCnt="0"/>
      <dgm:spPr/>
    </dgm:pt>
    <dgm:pt modelId="{C5B2951B-B262-48DE-8626-C54BBE639F14}" type="pres">
      <dgm:prSet presAssocID="{05D827CD-7722-4363-A6D7-CDF73DF864BD}" presName="child" presStyleLbl="bgAccFollowNode1" presStyleIdx="1" presStyleCnt="4"/>
      <dgm:spPr/>
      <dgm:t>
        <a:bodyPr/>
        <a:lstStyle/>
        <a:p>
          <a:endParaRPr lang="es-EC"/>
        </a:p>
      </dgm:t>
    </dgm:pt>
    <dgm:pt modelId="{026D6C73-88B3-4E32-BD3C-161933D4045D}" type="pres">
      <dgm:prSet presAssocID="{05D827CD-7722-4363-A6D7-CDF73DF864BD}" presName="childTx" presStyleLbl="bgAccFollowNode1" presStyleIdx="1" presStyleCnt="4">
        <dgm:presLayoutVars>
          <dgm:bulletEnabled val="1"/>
        </dgm:presLayoutVars>
      </dgm:prSet>
      <dgm:spPr/>
      <dgm:t>
        <a:bodyPr/>
        <a:lstStyle/>
        <a:p>
          <a:endParaRPr lang="es-EC"/>
        </a:p>
      </dgm:t>
    </dgm:pt>
    <dgm:pt modelId="{503C12BF-1C9A-4889-92A1-6230C3D568B3}" type="pres">
      <dgm:prSet presAssocID="{8FA92B89-576E-4D11-B096-4C09DBECA685}" presName="negSpace" presStyleCnt="0"/>
      <dgm:spPr/>
    </dgm:pt>
    <dgm:pt modelId="{7231FD27-87F8-478C-8770-FDCE0A1142D3}" type="pres">
      <dgm:prSet presAssocID="{8FA92B89-576E-4D11-B096-4C09DBECA685}" presName="circle" presStyleLbl="node1" presStyleIdx="0" presStyleCnt="2"/>
      <dgm:spPr/>
      <dgm:t>
        <a:bodyPr/>
        <a:lstStyle/>
        <a:p>
          <a:endParaRPr lang="es-EC"/>
        </a:p>
      </dgm:t>
    </dgm:pt>
    <dgm:pt modelId="{0978FAF7-D689-4833-B4A8-851BD65812D6}" type="pres">
      <dgm:prSet presAssocID="{E7757FEE-3DF7-4CBC-B978-BE69E4FD2CA1}" presName="transSpace" presStyleCnt="0"/>
      <dgm:spPr/>
    </dgm:pt>
    <dgm:pt modelId="{4D966C3B-EC44-4997-8CAD-2C59FDD8CFB7}" type="pres">
      <dgm:prSet presAssocID="{6C8A24AD-4DF0-4068-84E2-2BD423F2430B}" presName="posSpace" presStyleCnt="0"/>
      <dgm:spPr/>
    </dgm:pt>
    <dgm:pt modelId="{F7BCF154-2A82-49CA-9915-089B2D0BD3EF}" type="pres">
      <dgm:prSet presAssocID="{6C8A24AD-4DF0-4068-84E2-2BD423F2430B}" presName="vertFlow" presStyleCnt="0"/>
      <dgm:spPr/>
    </dgm:pt>
    <dgm:pt modelId="{947F3CF4-E6D5-47F2-B788-DEA36BB7E5B2}" type="pres">
      <dgm:prSet presAssocID="{6C8A24AD-4DF0-4068-84E2-2BD423F2430B}" presName="topSpace" presStyleCnt="0"/>
      <dgm:spPr/>
    </dgm:pt>
    <dgm:pt modelId="{CDDF9895-263B-4D36-92B3-CE11E86F5C57}" type="pres">
      <dgm:prSet presAssocID="{6C8A24AD-4DF0-4068-84E2-2BD423F2430B}" presName="firstComp" presStyleCnt="0"/>
      <dgm:spPr/>
    </dgm:pt>
    <dgm:pt modelId="{9FF9BC8F-62B8-4E23-8339-CA369BEDAD6B}" type="pres">
      <dgm:prSet presAssocID="{6C8A24AD-4DF0-4068-84E2-2BD423F2430B}" presName="firstChild" presStyleLbl="bgAccFollowNode1" presStyleIdx="2" presStyleCnt="4"/>
      <dgm:spPr/>
      <dgm:t>
        <a:bodyPr/>
        <a:lstStyle/>
        <a:p>
          <a:endParaRPr lang="es-EC"/>
        </a:p>
      </dgm:t>
    </dgm:pt>
    <dgm:pt modelId="{90873105-539C-4273-A64A-E38111746BDC}" type="pres">
      <dgm:prSet presAssocID="{6C8A24AD-4DF0-4068-84E2-2BD423F2430B}" presName="firstChildTx" presStyleLbl="bgAccFollowNode1" presStyleIdx="2" presStyleCnt="4">
        <dgm:presLayoutVars>
          <dgm:bulletEnabled val="1"/>
        </dgm:presLayoutVars>
      </dgm:prSet>
      <dgm:spPr/>
      <dgm:t>
        <a:bodyPr/>
        <a:lstStyle/>
        <a:p>
          <a:endParaRPr lang="es-EC"/>
        </a:p>
      </dgm:t>
    </dgm:pt>
    <dgm:pt modelId="{5960979B-F585-4DE6-BE70-AB14DA6930BF}" type="pres">
      <dgm:prSet presAssocID="{5C2BB09D-22C5-418A-9CFC-BFE6C88B491A}" presName="comp" presStyleCnt="0"/>
      <dgm:spPr/>
    </dgm:pt>
    <dgm:pt modelId="{059478B2-CC9F-42F0-9A7B-FF3A2816C1A1}" type="pres">
      <dgm:prSet presAssocID="{5C2BB09D-22C5-418A-9CFC-BFE6C88B491A}" presName="child" presStyleLbl="bgAccFollowNode1" presStyleIdx="3" presStyleCnt="4"/>
      <dgm:spPr/>
      <dgm:t>
        <a:bodyPr/>
        <a:lstStyle/>
        <a:p>
          <a:endParaRPr lang="es-EC"/>
        </a:p>
      </dgm:t>
    </dgm:pt>
    <dgm:pt modelId="{1A5B2573-934B-4BDD-A52A-9FFEAB39CA5C}" type="pres">
      <dgm:prSet presAssocID="{5C2BB09D-22C5-418A-9CFC-BFE6C88B491A}" presName="childTx" presStyleLbl="bgAccFollowNode1" presStyleIdx="3" presStyleCnt="4">
        <dgm:presLayoutVars>
          <dgm:bulletEnabled val="1"/>
        </dgm:presLayoutVars>
      </dgm:prSet>
      <dgm:spPr/>
      <dgm:t>
        <a:bodyPr/>
        <a:lstStyle/>
        <a:p>
          <a:endParaRPr lang="es-EC"/>
        </a:p>
      </dgm:t>
    </dgm:pt>
    <dgm:pt modelId="{65236D40-3099-4A28-9CC6-8765B3673BE2}" type="pres">
      <dgm:prSet presAssocID="{6C8A24AD-4DF0-4068-84E2-2BD423F2430B}" presName="negSpace" presStyleCnt="0"/>
      <dgm:spPr/>
    </dgm:pt>
    <dgm:pt modelId="{7AF4D493-F250-48ED-89AF-FE0347E5C431}" type="pres">
      <dgm:prSet presAssocID="{6C8A24AD-4DF0-4068-84E2-2BD423F2430B}" presName="circle" presStyleLbl="node1" presStyleIdx="1" presStyleCnt="2"/>
      <dgm:spPr/>
      <dgm:t>
        <a:bodyPr/>
        <a:lstStyle/>
        <a:p>
          <a:endParaRPr lang="es-EC"/>
        </a:p>
      </dgm:t>
    </dgm:pt>
  </dgm:ptLst>
  <dgm:cxnLst>
    <dgm:cxn modelId="{8CDBA770-80B8-492B-8545-59146F64AFAF}" type="presOf" srcId="{ABB81EFE-C783-484D-8DDF-175ADBB037C8}" destId="{7ECBA3F3-114C-4FD2-AD4A-C6C6D9570666}" srcOrd="0" destOrd="0" presId="urn:microsoft.com/office/officeart/2005/8/layout/hList9"/>
    <dgm:cxn modelId="{5A0B537A-CA1B-40F3-BEA3-EB847C02F88D}" type="presOf" srcId="{5C2BB09D-22C5-418A-9CFC-BFE6C88B491A}" destId="{1A5B2573-934B-4BDD-A52A-9FFEAB39CA5C}" srcOrd="1" destOrd="0" presId="urn:microsoft.com/office/officeart/2005/8/layout/hList9"/>
    <dgm:cxn modelId="{1B155C74-1F6C-4556-B2CA-0A2D9C04CD62}" type="presOf" srcId="{E298F1C5-1004-40BC-943B-0DBAAE879F09}" destId="{0B55E1BC-0F09-4F78-84E6-64C5DABB568D}" srcOrd="0" destOrd="0" presId="urn:microsoft.com/office/officeart/2005/8/layout/hList9"/>
    <dgm:cxn modelId="{CB7EB1CB-7ED5-48A6-AB0A-83B635739F42}" type="presOf" srcId="{8A6FE724-00E5-4A46-8316-0780B4974117}" destId="{9FF9BC8F-62B8-4E23-8339-CA369BEDAD6B}" srcOrd="0" destOrd="0" presId="urn:microsoft.com/office/officeart/2005/8/layout/hList9"/>
    <dgm:cxn modelId="{F6789124-A20C-44DE-A4F5-D3822C68A235}" srcId="{E298F1C5-1004-40BC-943B-0DBAAE879F09}" destId="{8FA92B89-576E-4D11-B096-4C09DBECA685}" srcOrd="0" destOrd="0" parTransId="{6C60F80C-419A-4310-B126-98E33D606D95}" sibTransId="{E7757FEE-3DF7-4CBC-B978-BE69E4FD2CA1}"/>
    <dgm:cxn modelId="{CCB3691D-3243-408A-8A1B-39AA43D195BD}" type="presOf" srcId="{05D827CD-7722-4363-A6D7-CDF73DF864BD}" destId="{C5B2951B-B262-48DE-8626-C54BBE639F14}" srcOrd="0" destOrd="0" presId="urn:microsoft.com/office/officeart/2005/8/layout/hList9"/>
    <dgm:cxn modelId="{0B7AC919-6737-43BC-97EB-2D873D45FE64}" srcId="{6C8A24AD-4DF0-4068-84E2-2BD423F2430B}" destId="{5C2BB09D-22C5-418A-9CFC-BFE6C88B491A}" srcOrd="1" destOrd="0" parTransId="{D6172AC3-88EC-4A73-81A2-FF09FE259592}" sibTransId="{817AB2DE-88A2-4488-8FB3-0E4FDC2FBAFC}"/>
    <dgm:cxn modelId="{9D918BA3-10BB-47DC-A0DB-C99802586452}" type="presOf" srcId="{8FA92B89-576E-4D11-B096-4C09DBECA685}" destId="{7231FD27-87F8-478C-8770-FDCE0A1142D3}" srcOrd="0" destOrd="0" presId="urn:microsoft.com/office/officeart/2005/8/layout/hList9"/>
    <dgm:cxn modelId="{0F211B1B-ADD8-4131-BCBA-26142E17D124}" srcId="{E298F1C5-1004-40BC-943B-0DBAAE879F09}" destId="{6C8A24AD-4DF0-4068-84E2-2BD423F2430B}" srcOrd="1" destOrd="0" parTransId="{DA057850-9BE0-404D-A186-62CBE0A086C5}" sibTransId="{38403745-F241-4806-85AB-EEA702E5C0F1}"/>
    <dgm:cxn modelId="{B04B0B55-CAEA-4E78-A102-C6305500C250}" type="presOf" srcId="{8A6FE724-00E5-4A46-8316-0780B4974117}" destId="{90873105-539C-4273-A64A-E38111746BDC}" srcOrd="1" destOrd="0" presId="urn:microsoft.com/office/officeart/2005/8/layout/hList9"/>
    <dgm:cxn modelId="{D079A273-B4E8-4E7B-94CF-4DF8D125B5C5}" type="presOf" srcId="{6C8A24AD-4DF0-4068-84E2-2BD423F2430B}" destId="{7AF4D493-F250-48ED-89AF-FE0347E5C431}" srcOrd="0" destOrd="0" presId="urn:microsoft.com/office/officeart/2005/8/layout/hList9"/>
    <dgm:cxn modelId="{A6DCC995-7AE6-4420-8C02-DE31591BFDA8}" srcId="{8FA92B89-576E-4D11-B096-4C09DBECA685}" destId="{05D827CD-7722-4363-A6D7-CDF73DF864BD}" srcOrd="1" destOrd="0" parTransId="{F5552BD5-FD0E-4043-A1AE-372B15BDC25D}" sibTransId="{E519C76F-FD41-4D3E-8051-73C5D779A7B1}"/>
    <dgm:cxn modelId="{581235AE-53C4-410F-ACE9-990A58A0DB17}" type="presOf" srcId="{ABB81EFE-C783-484D-8DDF-175ADBB037C8}" destId="{E9B47A65-0F8F-4BC4-A25C-AA6F1177A973}" srcOrd="1" destOrd="0" presId="urn:microsoft.com/office/officeart/2005/8/layout/hList9"/>
    <dgm:cxn modelId="{18D4B482-BA8D-4124-9EA1-90AB64F9F8BB}" type="presOf" srcId="{5C2BB09D-22C5-418A-9CFC-BFE6C88B491A}" destId="{059478B2-CC9F-42F0-9A7B-FF3A2816C1A1}" srcOrd="0" destOrd="0" presId="urn:microsoft.com/office/officeart/2005/8/layout/hList9"/>
    <dgm:cxn modelId="{746A409C-BFAA-42E1-9635-E7580BEA74D1}" srcId="{6C8A24AD-4DF0-4068-84E2-2BD423F2430B}" destId="{8A6FE724-00E5-4A46-8316-0780B4974117}" srcOrd="0" destOrd="0" parTransId="{A709B48A-B411-4BC3-B05A-A6EC504C87DA}" sibTransId="{866D75F0-2180-446A-B5C2-B1D8C00F2338}"/>
    <dgm:cxn modelId="{E5C2CD2E-AE85-4541-8E3F-DEE8CCD6E42F}" srcId="{8FA92B89-576E-4D11-B096-4C09DBECA685}" destId="{ABB81EFE-C783-484D-8DDF-175ADBB037C8}" srcOrd="0" destOrd="0" parTransId="{CB3998B1-732C-47F8-899C-7591B948ECF5}" sibTransId="{84862583-C4EF-4F6C-B816-2B4485D033FE}"/>
    <dgm:cxn modelId="{A895DE9F-AEC9-49B4-9455-DB97F79AD1D2}" type="presOf" srcId="{05D827CD-7722-4363-A6D7-CDF73DF864BD}" destId="{026D6C73-88B3-4E32-BD3C-161933D4045D}" srcOrd="1" destOrd="0" presId="urn:microsoft.com/office/officeart/2005/8/layout/hList9"/>
    <dgm:cxn modelId="{5987C33D-04DB-4900-B7CA-CD775363F5F5}" type="presParOf" srcId="{0B55E1BC-0F09-4F78-84E6-64C5DABB568D}" destId="{088E992D-0FB7-4C0F-8451-71D4CCC29D32}" srcOrd="0" destOrd="0" presId="urn:microsoft.com/office/officeart/2005/8/layout/hList9"/>
    <dgm:cxn modelId="{4BBEB12A-AEA1-46C3-9976-61CBB0FE2EFE}" type="presParOf" srcId="{0B55E1BC-0F09-4F78-84E6-64C5DABB568D}" destId="{25958E49-D535-484F-B6CC-F2AB03837870}" srcOrd="1" destOrd="0" presId="urn:microsoft.com/office/officeart/2005/8/layout/hList9"/>
    <dgm:cxn modelId="{E70131E4-C2CA-4962-9F93-2EE4E3878E63}" type="presParOf" srcId="{25958E49-D535-484F-B6CC-F2AB03837870}" destId="{72BF3428-1197-4F17-93B6-34E04FC45D8D}" srcOrd="0" destOrd="0" presId="urn:microsoft.com/office/officeart/2005/8/layout/hList9"/>
    <dgm:cxn modelId="{13A2D4CF-862E-4C0B-A137-B6B0D2E4EDF9}" type="presParOf" srcId="{25958E49-D535-484F-B6CC-F2AB03837870}" destId="{CB5CD03F-3B29-410C-B122-44A9E3B752BD}" srcOrd="1" destOrd="0" presId="urn:microsoft.com/office/officeart/2005/8/layout/hList9"/>
    <dgm:cxn modelId="{2C27BA21-893E-4EF9-BB3F-6A0C102877F7}" type="presParOf" srcId="{CB5CD03F-3B29-410C-B122-44A9E3B752BD}" destId="{7ECBA3F3-114C-4FD2-AD4A-C6C6D9570666}" srcOrd="0" destOrd="0" presId="urn:microsoft.com/office/officeart/2005/8/layout/hList9"/>
    <dgm:cxn modelId="{A8375581-1B21-4DB5-B12D-6A2E6A4E9727}" type="presParOf" srcId="{CB5CD03F-3B29-410C-B122-44A9E3B752BD}" destId="{E9B47A65-0F8F-4BC4-A25C-AA6F1177A973}" srcOrd="1" destOrd="0" presId="urn:microsoft.com/office/officeart/2005/8/layout/hList9"/>
    <dgm:cxn modelId="{B8944BFE-2764-492C-A3B1-78C0ADEB1903}" type="presParOf" srcId="{25958E49-D535-484F-B6CC-F2AB03837870}" destId="{49230054-C7E6-456E-B676-5638AA429B0F}" srcOrd="2" destOrd="0" presId="urn:microsoft.com/office/officeart/2005/8/layout/hList9"/>
    <dgm:cxn modelId="{105A26C9-9EDA-4752-9876-D8E027298784}" type="presParOf" srcId="{49230054-C7E6-456E-B676-5638AA429B0F}" destId="{C5B2951B-B262-48DE-8626-C54BBE639F14}" srcOrd="0" destOrd="0" presId="urn:microsoft.com/office/officeart/2005/8/layout/hList9"/>
    <dgm:cxn modelId="{19A9AD6D-8C68-4D74-A4CA-E99143AD45E6}" type="presParOf" srcId="{49230054-C7E6-456E-B676-5638AA429B0F}" destId="{026D6C73-88B3-4E32-BD3C-161933D4045D}" srcOrd="1" destOrd="0" presId="urn:microsoft.com/office/officeart/2005/8/layout/hList9"/>
    <dgm:cxn modelId="{B1B7B4FD-77E8-4A15-AA2E-BEA6D9C5A0B1}" type="presParOf" srcId="{0B55E1BC-0F09-4F78-84E6-64C5DABB568D}" destId="{503C12BF-1C9A-4889-92A1-6230C3D568B3}" srcOrd="2" destOrd="0" presId="urn:microsoft.com/office/officeart/2005/8/layout/hList9"/>
    <dgm:cxn modelId="{35CDB5D9-3E0C-47EC-B3A9-6B40E7EECBD6}" type="presParOf" srcId="{0B55E1BC-0F09-4F78-84E6-64C5DABB568D}" destId="{7231FD27-87F8-478C-8770-FDCE0A1142D3}" srcOrd="3" destOrd="0" presId="urn:microsoft.com/office/officeart/2005/8/layout/hList9"/>
    <dgm:cxn modelId="{08E04D20-B93D-4F2A-8635-B22FC81B8F6F}" type="presParOf" srcId="{0B55E1BC-0F09-4F78-84E6-64C5DABB568D}" destId="{0978FAF7-D689-4833-B4A8-851BD65812D6}" srcOrd="4" destOrd="0" presId="urn:microsoft.com/office/officeart/2005/8/layout/hList9"/>
    <dgm:cxn modelId="{7D8F2A40-1125-469F-B9C9-0341E48D69AB}" type="presParOf" srcId="{0B55E1BC-0F09-4F78-84E6-64C5DABB568D}" destId="{4D966C3B-EC44-4997-8CAD-2C59FDD8CFB7}" srcOrd="5" destOrd="0" presId="urn:microsoft.com/office/officeart/2005/8/layout/hList9"/>
    <dgm:cxn modelId="{215A3D08-EE22-4CE1-B303-F6BC76672186}" type="presParOf" srcId="{0B55E1BC-0F09-4F78-84E6-64C5DABB568D}" destId="{F7BCF154-2A82-49CA-9915-089B2D0BD3EF}" srcOrd="6" destOrd="0" presId="urn:microsoft.com/office/officeart/2005/8/layout/hList9"/>
    <dgm:cxn modelId="{2B77185F-0219-41C6-B662-BA9FBA527B89}" type="presParOf" srcId="{F7BCF154-2A82-49CA-9915-089B2D0BD3EF}" destId="{947F3CF4-E6D5-47F2-B788-DEA36BB7E5B2}" srcOrd="0" destOrd="0" presId="urn:microsoft.com/office/officeart/2005/8/layout/hList9"/>
    <dgm:cxn modelId="{DCEE9B06-84E6-48C7-9878-DB2D6695E042}" type="presParOf" srcId="{F7BCF154-2A82-49CA-9915-089B2D0BD3EF}" destId="{CDDF9895-263B-4D36-92B3-CE11E86F5C57}" srcOrd="1" destOrd="0" presId="urn:microsoft.com/office/officeart/2005/8/layout/hList9"/>
    <dgm:cxn modelId="{63A995D0-952F-4A9E-B1C0-261E2B54933F}" type="presParOf" srcId="{CDDF9895-263B-4D36-92B3-CE11E86F5C57}" destId="{9FF9BC8F-62B8-4E23-8339-CA369BEDAD6B}" srcOrd="0" destOrd="0" presId="urn:microsoft.com/office/officeart/2005/8/layout/hList9"/>
    <dgm:cxn modelId="{101459E7-3597-4DCD-A055-C2F0A54E71E0}" type="presParOf" srcId="{CDDF9895-263B-4D36-92B3-CE11E86F5C57}" destId="{90873105-539C-4273-A64A-E38111746BDC}" srcOrd="1" destOrd="0" presId="urn:microsoft.com/office/officeart/2005/8/layout/hList9"/>
    <dgm:cxn modelId="{852131CE-229A-4E65-AC80-DCCEBA4BC77F}" type="presParOf" srcId="{F7BCF154-2A82-49CA-9915-089B2D0BD3EF}" destId="{5960979B-F585-4DE6-BE70-AB14DA6930BF}" srcOrd="2" destOrd="0" presId="urn:microsoft.com/office/officeart/2005/8/layout/hList9"/>
    <dgm:cxn modelId="{AA625C3D-C8F9-45AC-A663-3D7F460208C9}" type="presParOf" srcId="{5960979B-F585-4DE6-BE70-AB14DA6930BF}" destId="{059478B2-CC9F-42F0-9A7B-FF3A2816C1A1}" srcOrd="0" destOrd="0" presId="urn:microsoft.com/office/officeart/2005/8/layout/hList9"/>
    <dgm:cxn modelId="{3000B63A-E5B5-4221-A9A0-FAE6549C4545}" type="presParOf" srcId="{5960979B-F585-4DE6-BE70-AB14DA6930BF}" destId="{1A5B2573-934B-4BDD-A52A-9FFEAB39CA5C}" srcOrd="1" destOrd="0" presId="urn:microsoft.com/office/officeart/2005/8/layout/hList9"/>
    <dgm:cxn modelId="{E8B0210E-2F87-46F2-B1D0-59CCB01EFEB9}" type="presParOf" srcId="{0B55E1BC-0F09-4F78-84E6-64C5DABB568D}" destId="{65236D40-3099-4A28-9CC6-8765B3673BE2}" srcOrd="7" destOrd="0" presId="urn:microsoft.com/office/officeart/2005/8/layout/hList9"/>
    <dgm:cxn modelId="{687C1421-07F3-4A32-B4BF-7161EDA658E5}" type="presParOf" srcId="{0B55E1BC-0F09-4F78-84E6-64C5DABB568D}" destId="{7AF4D493-F250-48ED-89AF-FE0347E5C431}"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3C293D-034A-41DE-AAF0-43768AE1BC0E}" type="doc">
      <dgm:prSet loTypeId="urn:microsoft.com/office/officeart/2005/8/layout/lProcess1" loCatId="process" qsTypeId="urn:microsoft.com/office/officeart/2005/8/quickstyle/simple1" qsCatId="simple" csTypeId="urn:microsoft.com/office/officeart/2005/8/colors/accent0_3" csCatId="mainScheme" phldr="1"/>
      <dgm:spPr/>
      <dgm:t>
        <a:bodyPr/>
        <a:lstStyle/>
        <a:p>
          <a:endParaRPr lang="es-EC"/>
        </a:p>
      </dgm:t>
    </dgm:pt>
    <dgm:pt modelId="{16DE806A-049C-4054-8998-662C1F9703C4}">
      <dgm:prSet phldrT="[Texto]"/>
      <dgm:spPr/>
      <dgm:t>
        <a:bodyPr/>
        <a:lstStyle/>
        <a:p>
          <a:r>
            <a:rPr lang="es-EC" b="1" dirty="0" smtClean="0"/>
            <a:t>El banquero de los pobres</a:t>
          </a:r>
          <a:r>
            <a:rPr lang="es-EC" dirty="0" smtClean="0"/>
            <a:t>.- </a:t>
          </a:r>
          <a:r>
            <a:rPr lang="es-EC" b="1" dirty="0" smtClean="0"/>
            <a:t>Yunus</a:t>
          </a:r>
          <a:endParaRPr lang="es-EC" b="1" dirty="0"/>
        </a:p>
      </dgm:t>
    </dgm:pt>
    <dgm:pt modelId="{69AB89AD-8607-4867-9203-4FD7C9E2563A}" type="parTrans" cxnId="{6A0E84C1-F7E8-4030-8543-F102E2AF4E0F}">
      <dgm:prSet/>
      <dgm:spPr/>
      <dgm:t>
        <a:bodyPr/>
        <a:lstStyle/>
        <a:p>
          <a:endParaRPr lang="es-EC"/>
        </a:p>
      </dgm:t>
    </dgm:pt>
    <dgm:pt modelId="{60456272-F2BB-489E-9939-3D119517D7C9}" type="sibTrans" cxnId="{6A0E84C1-F7E8-4030-8543-F102E2AF4E0F}">
      <dgm:prSet/>
      <dgm:spPr/>
      <dgm:t>
        <a:bodyPr/>
        <a:lstStyle/>
        <a:p>
          <a:endParaRPr lang="es-EC"/>
        </a:p>
      </dgm:t>
    </dgm:pt>
    <dgm:pt modelId="{D2C2FA1B-DEE0-4434-B526-23190DB70325}">
      <dgm:prSet phldrT="[Texto]"/>
      <dgm:spPr/>
      <dgm:t>
        <a:bodyPr/>
        <a:lstStyle/>
        <a:p>
          <a:r>
            <a:rPr lang="es-EC" dirty="0" smtClean="0"/>
            <a:t>Destinar los créditos exclusivamente a actividades generadoras de renta familiar</a:t>
          </a:r>
          <a:endParaRPr lang="es-EC" dirty="0"/>
        </a:p>
      </dgm:t>
    </dgm:pt>
    <dgm:pt modelId="{0B44E400-639E-43E6-8C15-C7D8A60D95F4}" type="parTrans" cxnId="{8C216C71-B229-40B4-B484-BC5015F58774}">
      <dgm:prSet/>
      <dgm:spPr/>
      <dgm:t>
        <a:bodyPr/>
        <a:lstStyle/>
        <a:p>
          <a:endParaRPr lang="es-EC"/>
        </a:p>
      </dgm:t>
    </dgm:pt>
    <dgm:pt modelId="{A7006607-9D5A-426F-ACEA-95F0267EFDFD}" type="sibTrans" cxnId="{8C216C71-B229-40B4-B484-BC5015F58774}">
      <dgm:prSet/>
      <dgm:spPr/>
      <dgm:t>
        <a:bodyPr/>
        <a:lstStyle/>
        <a:p>
          <a:endParaRPr lang="es-EC"/>
        </a:p>
      </dgm:t>
    </dgm:pt>
    <dgm:pt modelId="{6124CADC-202C-454B-9E36-6812F20575BC}">
      <dgm:prSet/>
      <dgm:spPr/>
      <dgm:t>
        <a:bodyPr/>
        <a:lstStyle/>
        <a:p>
          <a:r>
            <a:rPr lang="es-EC" dirty="0" smtClean="0"/>
            <a:t>Generar oportunidades de autoempleo.</a:t>
          </a:r>
          <a:endParaRPr lang="es-EC" dirty="0"/>
        </a:p>
      </dgm:t>
    </dgm:pt>
    <dgm:pt modelId="{44ED6EAF-27BD-4F91-B821-9807F2384B96}" type="parTrans" cxnId="{2D4C618B-1770-479C-8F5B-0FEC97D3265D}">
      <dgm:prSet/>
      <dgm:spPr/>
      <dgm:t>
        <a:bodyPr/>
        <a:lstStyle/>
        <a:p>
          <a:endParaRPr lang="es-EC"/>
        </a:p>
      </dgm:t>
    </dgm:pt>
    <dgm:pt modelId="{9F832294-6DD7-40A4-B025-8CCCD81534E1}" type="sibTrans" cxnId="{2D4C618B-1770-479C-8F5B-0FEC97D3265D}">
      <dgm:prSet/>
      <dgm:spPr/>
      <dgm:t>
        <a:bodyPr/>
        <a:lstStyle/>
        <a:p>
          <a:endParaRPr lang="es-EC"/>
        </a:p>
      </dgm:t>
    </dgm:pt>
    <dgm:pt modelId="{F54BED00-A7F0-4D0E-9DA7-DE785455EE72}">
      <dgm:prSet/>
      <dgm:spPr/>
      <dgm:t>
        <a:bodyPr/>
        <a:lstStyle/>
        <a:p>
          <a:r>
            <a:rPr lang="es-EC" dirty="0" smtClean="0"/>
            <a:t>Mejorar la calidad de vida de los pobres.</a:t>
          </a:r>
          <a:endParaRPr lang="es-EC" dirty="0"/>
        </a:p>
      </dgm:t>
    </dgm:pt>
    <dgm:pt modelId="{F3B44E4D-3C6E-4EAC-BCD1-6B2D03527029}" type="parTrans" cxnId="{0ECD3A6B-1937-498F-B2FF-9180FA4C80E3}">
      <dgm:prSet/>
      <dgm:spPr/>
      <dgm:t>
        <a:bodyPr/>
        <a:lstStyle/>
        <a:p>
          <a:endParaRPr lang="es-EC"/>
        </a:p>
      </dgm:t>
    </dgm:pt>
    <dgm:pt modelId="{7B8AB912-8D3D-446B-86C9-42D6DE3F7210}" type="sibTrans" cxnId="{0ECD3A6B-1937-498F-B2FF-9180FA4C80E3}">
      <dgm:prSet/>
      <dgm:spPr/>
      <dgm:t>
        <a:bodyPr/>
        <a:lstStyle/>
        <a:p>
          <a:endParaRPr lang="es-EC"/>
        </a:p>
      </dgm:t>
    </dgm:pt>
    <dgm:pt modelId="{40E87C7C-F45F-40CB-A74F-131720819F07}">
      <dgm:prSet/>
      <dgm:spPr/>
      <dgm:t>
        <a:bodyPr/>
        <a:lstStyle/>
        <a:p>
          <a:r>
            <a:rPr lang="es-EC" dirty="0" smtClean="0"/>
            <a:t>Instruir a grupos solidarios para acceder al microcrédito, trabajo en equipo.</a:t>
          </a:r>
          <a:endParaRPr lang="es-EC" dirty="0"/>
        </a:p>
      </dgm:t>
    </dgm:pt>
    <dgm:pt modelId="{B3196AA3-FB06-4AE3-84AA-75F21B5B9877}" type="parTrans" cxnId="{CF19897C-76C9-42CC-9D0C-21F8A9997DCA}">
      <dgm:prSet/>
      <dgm:spPr/>
      <dgm:t>
        <a:bodyPr/>
        <a:lstStyle/>
        <a:p>
          <a:endParaRPr lang="es-EC"/>
        </a:p>
      </dgm:t>
    </dgm:pt>
    <dgm:pt modelId="{8A7CF45B-14DF-46E0-8D9C-8AFBCB964AF3}" type="sibTrans" cxnId="{CF19897C-76C9-42CC-9D0C-21F8A9997DCA}">
      <dgm:prSet/>
      <dgm:spPr/>
      <dgm:t>
        <a:bodyPr/>
        <a:lstStyle/>
        <a:p>
          <a:endParaRPr lang="es-EC"/>
        </a:p>
      </dgm:t>
    </dgm:pt>
    <dgm:pt modelId="{C6B94587-CE58-44FF-9ACF-61254DF5F8B9}">
      <dgm:prSet/>
      <dgm:spPr/>
      <dgm:t>
        <a:bodyPr/>
        <a:lstStyle/>
        <a:p>
          <a:r>
            <a:rPr lang="es-EC" smtClean="0"/>
            <a:t>Política de ahorro obligatorio</a:t>
          </a:r>
          <a:endParaRPr lang="es-EC"/>
        </a:p>
      </dgm:t>
    </dgm:pt>
    <dgm:pt modelId="{C20BA283-B6BA-4BA6-9302-10BE143A89C2}" type="parTrans" cxnId="{E8F29A94-3960-42B5-88E0-CFBCF3695B13}">
      <dgm:prSet/>
      <dgm:spPr/>
      <dgm:t>
        <a:bodyPr/>
        <a:lstStyle/>
        <a:p>
          <a:endParaRPr lang="es-EC"/>
        </a:p>
      </dgm:t>
    </dgm:pt>
    <dgm:pt modelId="{D6F47694-BA20-499B-8268-0E275E49BF82}" type="sibTrans" cxnId="{E8F29A94-3960-42B5-88E0-CFBCF3695B13}">
      <dgm:prSet/>
      <dgm:spPr/>
      <dgm:t>
        <a:bodyPr/>
        <a:lstStyle/>
        <a:p>
          <a:endParaRPr lang="es-EC"/>
        </a:p>
      </dgm:t>
    </dgm:pt>
    <dgm:pt modelId="{FE54ADA3-1F9D-44B2-AA34-92E2128D1C8D}">
      <dgm:prSet/>
      <dgm:spPr/>
      <dgm:t>
        <a:bodyPr/>
        <a:lstStyle/>
        <a:p>
          <a:r>
            <a:rPr lang="es-EC" smtClean="0"/>
            <a:t>Disciplina, unidad, coraje y trabajo duro.</a:t>
          </a:r>
          <a:endParaRPr lang="es-EC" dirty="0"/>
        </a:p>
      </dgm:t>
    </dgm:pt>
    <dgm:pt modelId="{E81FF532-8B8C-48A8-878A-7D922511BBD5}" type="parTrans" cxnId="{3874961B-DA15-446B-B67A-E3D36D021FA9}">
      <dgm:prSet/>
      <dgm:spPr/>
      <dgm:t>
        <a:bodyPr/>
        <a:lstStyle/>
        <a:p>
          <a:endParaRPr lang="es-EC"/>
        </a:p>
      </dgm:t>
    </dgm:pt>
    <dgm:pt modelId="{61B72CB8-6571-4EDE-9B5F-50CA013DD6DD}" type="sibTrans" cxnId="{3874961B-DA15-446B-B67A-E3D36D021FA9}">
      <dgm:prSet/>
      <dgm:spPr/>
      <dgm:t>
        <a:bodyPr/>
        <a:lstStyle/>
        <a:p>
          <a:endParaRPr lang="es-EC"/>
        </a:p>
      </dgm:t>
    </dgm:pt>
    <dgm:pt modelId="{60CA280D-DB5D-48D0-86CD-7FE5E4FCC4CB}">
      <dgm:prSet/>
      <dgm:spPr/>
      <dgm:t>
        <a:bodyPr/>
        <a:lstStyle/>
        <a:p>
          <a:pPr rtl="0"/>
          <a:r>
            <a:rPr lang="es-EC" b="1" i="0" dirty="0" smtClean="0"/>
            <a:t>Microfinanzas y pobreza.- Gulli</a:t>
          </a:r>
          <a:endParaRPr lang="es-EC" dirty="0"/>
        </a:p>
      </dgm:t>
    </dgm:pt>
    <dgm:pt modelId="{7B0E33B4-DEB7-44E7-B699-70254C8E7E8E}" type="parTrans" cxnId="{977E3E49-39F0-4FEA-AA1D-51C41D0E4002}">
      <dgm:prSet/>
      <dgm:spPr/>
      <dgm:t>
        <a:bodyPr/>
        <a:lstStyle/>
        <a:p>
          <a:endParaRPr lang="es-EC"/>
        </a:p>
      </dgm:t>
    </dgm:pt>
    <dgm:pt modelId="{BAF3F2A1-5738-4FE8-9508-8BB3CCE100D0}" type="sibTrans" cxnId="{977E3E49-39F0-4FEA-AA1D-51C41D0E4002}">
      <dgm:prSet/>
      <dgm:spPr/>
      <dgm:t>
        <a:bodyPr/>
        <a:lstStyle/>
        <a:p>
          <a:endParaRPr lang="es-EC"/>
        </a:p>
      </dgm:t>
    </dgm:pt>
    <dgm:pt modelId="{3FC6F3DA-CAF9-46E9-8397-C7F3FE82A49E}">
      <dgm:prSet/>
      <dgm:spPr/>
      <dgm:t>
        <a:bodyPr/>
        <a:lstStyle/>
        <a:p>
          <a:r>
            <a:rPr lang="es-EC" dirty="0" smtClean="0"/>
            <a:t>Reducción de la pobreza </a:t>
          </a:r>
          <a:endParaRPr lang="es-EC" dirty="0"/>
        </a:p>
      </dgm:t>
    </dgm:pt>
    <dgm:pt modelId="{8FD0DC70-2E1E-49C6-BA88-9354D4F43A46}" type="parTrans" cxnId="{25F4A417-63E9-4678-A62A-5966F3EA429D}">
      <dgm:prSet/>
      <dgm:spPr/>
      <dgm:t>
        <a:bodyPr/>
        <a:lstStyle/>
        <a:p>
          <a:endParaRPr lang="es-EC"/>
        </a:p>
      </dgm:t>
    </dgm:pt>
    <dgm:pt modelId="{0B677573-4E93-421F-8CAD-428CC3CF0917}" type="sibTrans" cxnId="{25F4A417-63E9-4678-A62A-5966F3EA429D}">
      <dgm:prSet/>
      <dgm:spPr/>
      <dgm:t>
        <a:bodyPr/>
        <a:lstStyle/>
        <a:p>
          <a:endParaRPr lang="es-EC"/>
        </a:p>
      </dgm:t>
    </dgm:pt>
    <dgm:pt modelId="{FC63C4CA-FA79-4C71-80E9-1011BD7CCFD6}">
      <dgm:prSet/>
      <dgm:spPr/>
      <dgm:t>
        <a:bodyPr/>
        <a:lstStyle/>
        <a:p>
          <a:r>
            <a:rPr lang="es-EC" dirty="0" smtClean="0"/>
            <a:t>Proporcionar servicios financieros sostenibles a personas de bajos ingresos.</a:t>
          </a:r>
          <a:endParaRPr lang="es-EC" dirty="0"/>
        </a:p>
      </dgm:t>
    </dgm:pt>
    <dgm:pt modelId="{F2715EBE-9601-4A61-B152-6DF569A2EB07}" type="parTrans" cxnId="{4C435121-119A-433B-884F-C0081FFE2BD8}">
      <dgm:prSet/>
      <dgm:spPr/>
      <dgm:t>
        <a:bodyPr/>
        <a:lstStyle/>
        <a:p>
          <a:endParaRPr lang="es-EC"/>
        </a:p>
      </dgm:t>
    </dgm:pt>
    <dgm:pt modelId="{9435460A-11F3-47F4-BFDF-6DFE47A96C05}" type="sibTrans" cxnId="{4C435121-119A-433B-884F-C0081FFE2BD8}">
      <dgm:prSet/>
      <dgm:spPr/>
      <dgm:t>
        <a:bodyPr/>
        <a:lstStyle/>
        <a:p>
          <a:endParaRPr lang="es-EC"/>
        </a:p>
      </dgm:t>
    </dgm:pt>
    <dgm:pt modelId="{9F21B478-DA9A-45EF-84FC-20A058E8998F}">
      <dgm:prSet/>
      <dgm:spPr/>
      <dgm:t>
        <a:bodyPr/>
        <a:lstStyle/>
        <a:p>
          <a:r>
            <a:rPr lang="es-EC" dirty="0" smtClean="0"/>
            <a:t>Los servicios no deben dirigirse  exclusivamente a los mas pobres</a:t>
          </a:r>
          <a:endParaRPr lang="es-EC" dirty="0"/>
        </a:p>
      </dgm:t>
    </dgm:pt>
    <dgm:pt modelId="{CA9A088C-C738-4D04-8C58-97FBDDE258F5}" type="parTrans" cxnId="{826408A0-B270-448C-AFA7-0F1F2EF77D5D}">
      <dgm:prSet/>
      <dgm:spPr/>
      <dgm:t>
        <a:bodyPr/>
        <a:lstStyle/>
        <a:p>
          <a:endParaRPr lang="es-EC"/>
        </a:p>
      </dgm:t>
    </dgm:pt>
    <dgm:pt modelId="{8B9505CB-6053-4B0D-B75A-275E75F49C3F}" type="sibTrans" cxnId="{826408A0-B270-448C-AFA7-0F1F2EF77D5D}">
      <dgm:prSet/>
      <dgm:spPr/>
      <dgm:t>
        <a:bodyPr/>
        <a:lstStyle/>
        <a:p>
          <a:endParaRPr lang="es-EC"/>
        </a:p>
      </dgm:t>
    </dgm:pt>
    <dgm:pt modelId="{3C505B1A-A5D0-4888-BA14-D6C8465E8D30}">
      <dgm:prSet/>
      <dgm:spPr/>
      <dgm:t>
        <a:bodyPr/>
        <a:lstStyle/>
        <a:p>
          <a:r>
            <a:rPr lang="es-EC" dirty="0" smtClean="0"/>
            <a:t>Realización plena del potencial de la gente.</a:t>
          </a:r>
          <a:endParaRPr lang="es-EC" dirty="0"/>
        </a:p>
      </dgm:t>
    </dgm:pt>
    <dgm:pt modelId="{A0902F10-6E97-4451-A75A-C31CD3C39C9D}" type="parTrans" cxnId="{409AE3CD-2913-4632-9B21-75DBCA074B13}">
      <dgm:prSet/>
      <dgm:spPr/>
      <dgm:t>
        <a:bodyPr/>
        <a:lstStyle/>
        <a:p>
          <a:endParaRPr lang="es-EC"/>
        </a:p>
      </dgm:t>
    </dgm:pt>
    <dgm:pt modelId="{2BF67C90-E373-4BBD-BCB0-8D017D4D2661}" type="sibTrans" cxnId="{409AE3CD-2913-4632-9B21-75DBCA074B13}">
      <dgm:prSet/>
      <dgm:spPr/>
      <dgm:t>
        <a:bodyPr/>
        <a:lstStyle/>
        <a:p>
          <a:endParaRPr lang="es-EC"/>
        </a:p>
      </dgm:t>
    </dgm:pt>
    <dgm:pt modelId="{AF3B4FE8-C48A-44ED-8772-5DCE838F4B6F}">
      <dgm:prSet/>
      <dgm:spPr/>
      <dgm:t>
        <a:bodyPr/>
        <a:lstStyle/>
        <a:p>
          <a:r>
            <a:rPr lang="es-EC" dirty="0" smtClean="0"/>
            <a:t>Convertir ahorros en sumas suficientemente grandes como para que sean útiles o una oportunidad para invertirlo.</a:t>
          </a:r>
          <a:endParaRPr lang="es-EC" dirty="0"/>
        </a:p>
      </dgm:t>
    </dgm:pt>
    <dgm:pt modelId="{33EF6DDE-84EB-4CDA-8162-6C944BCE0A80}" type="parTrans" cxnId="{F03C8ED8-B67D-49EC-9BEB-BFE23CD2B429}">
      <dgm:prSet/>
      <dgm:spPr/>
      <dgm:t>
        <a:bodyPr/>
        <a:lstStyle/>
        <a:p>
          <a:endParaRPr lang="es-EC"/>
        </a:p>
      </dgm:t>
    </dgm:pt>
    <dgm:pt modelId="{1F2453AC-BCBD-426C-880A-CB295EE9C513}" type="sibTrans" cxnId="{F03C8ED8-B67D-49EC-9BEB-BFE23CD2B429}">
      <dgm:prSet/>
      <dgm:spPr/>
      <dgm:t>
        <a:bodyPr/>
        <a:lstStyle/>
        <a:p>
          <a:endParaRPr lang="es-EC"/>
        </a:p>
      </dgm:t>
    </dgm:pt>
    <dgm:pt modelId="{18E89F8B-8B64-438D-9240-9817A67C3956}">
      <dgm:prSet/>
      <dgm:spPr/>
      <dgm:t>
        <a:bodyPr/>
        <a:lstStyle/>
        <a:p>
          <a:r>
            <a:rPr lang="es-EC" dirty="0" smtClean="0"/>
            <a:t>Ayudar a la gente a superar limitaciones por medio del ahorro, crédito y seguro.</a:t>
          </a:r>
          <a:endParaRPr lang="es-EC" dirty="0"/>
        </a:p>
      </dgm:t>
    </dgm:pt>
    <dgm:pt modelId="{415522A7-6944-4C34-A6F3-D74883AD1776}" type="parTrans" cxnId="{5DD8E8B0-8F14-43C5-8A93-EDE73CBEA803}">
      <dgm:prSet/>
      <dgm:spPr/>
      <dgm:t>
        <a:bodyPr/>
        <a:lstStyle/>
        <a:p>
          <a:endParaRPr lang="es-EC"/>
        </a:p>
      </dgm:t>
    </dgm:pt>
    <dgm:pt modelId="{489E7A3B-A40A-46E2-9958-07E7FAEE2602}" type="sibTrans" cxnId="{5DD8E8B0-8F14-43C5-8A93-EDE73CBEA803}">
      <dgm:prSet/>
      <dgm:spPr/>
      <dgm:t>
        <a:bodyPr/>
        <a:lstStyle/>
        <a:p>
          <a:endParaRPr lang="es-EC"/>
        </a:p>
      </dgm:t>
    </dgm:pt>
    <dgm:pt modelId="{BFA0A7BD-527C-4525-A401-9BD60653495F}" type="pres">
      <dgm:prSet presAssocID="{C23C293D-034A-41DE-AAF0-43768AE1BC0E}" presName="Name0" presStyleCnt="0">
        <dgm:presLayoutVars>
          <dgm:dir/>
          <dgm:animLvl val="lvl"/>
          <dgm:resizeHandles val="exact"/>
        </dgm:presLayoutVars>
      </dgm:prSet>
      <dgm:spPr/>
      <dgm:t>
        <a:bodyPr/>
        <a:lstStyle/>
        <a:p>
          <a:endParaRPr lang="es-EC"/>
        </a:p>
      </dgm:t>
    </dgm:pt>
    <dgm:pt modelId="{02A283BC-6F1A-4B4F-A55F-2FFE3C7B6B91}" type="pres">
      <dgm:prSet presAssocID="{16DE806A-049C-4054-8998-662C1F9703C4}" presName="vertFlow" presStyleCnt="0"/>
      <dgm:spPr/>
    </dgm:pt>
    <dgm:pt modelId="{1D015D61-5B51-4C8E-9680-508747FE649E}" type="pres">
      <dgm:prSet presAssocID="{16DE806A-049C-4054-8998-662C1F9703C4}" presName="header" presStyleLbl="node1" presStyleIdx="0" presStyleCnt="2"/>
      <dgm:spPr/>
      <dgm:t>
        <a:bodyPr/>
        <a:lstStyle/>
        <a:p>
          <a:endParaRPr lang="es-EC"/>
        </a:p>
      </dgm:t>
    </dgm:pt>
    <dgm:pt modelId="{747FA816-379C-4021-AF5B-5BA506FF4B24}" type="pres">
      <dgm:prSet presAssocID="{E81FF532-8B8C-48A8-878A-7D922511BBD5}" presName="parTrans" presStyleLbl="sibTrans2D1" presStyleIdx="0" presStyleCnt="12"/>
      <dgm:spPr/>
      <dgm:t>
        <a:bodyPr/>
        <a:lstStyle/>
        <a:p>
          <a:endParaRPr lang="es-EC"/>
        </a:p>
      </dgm:t>
    </dgm:pt>
    <dgm:pt modelId="{405A520A-6715-4576-87E7-9F0EA4F93C47}" type="pres">
      <dgm:prSet presAssocID="{FE54ADA3-1F9D-44B2-AA34-92E2128D1C8D}" presName="child" presStyleLbl="alignAccFollowNode1" presStyleIdx="0" presStyleCnt="12">
        <dgm:presLayoutVars>
          <dgm:chMax val="0"/>
          <dgm:bulletEnabled val="1"/>
        </dgm:presLayoutVars>
      </dgm:prSet>
      <dgm:spPr/>
      <dgm:t>
        <a:bodyPr/>
        <a:lstStyle/>
        <a:p>
          <a:endParaRPr lang="es-EC"/>
        </a:p>
      </dgm:t>
    </dgm:pt>
    <dgm:pt modelId="{9070C838-D24B-4852-8D75-CA88E28B71D2}" type="pres">
      <dgm:prSet presAssocID="{61B72CB8-6571-4EDE-9B5F-50CA013DD6DD}" presName="sibTrans" presStyleLbl="sibTrans2D1" presStyleIdx="1" presStyleCnt="12"/>
      <dgm:spPr/>
      <dgm:t>
        <a:bodyPr/>
        <a:lstStyle/>
        <a:p>
          <a:endParaRPr lang="es-EC"/>
        </a:p>
      </dgm:t>
    </dgm:pt>
    <dgm:pt modelId="{FC933932-7AB5-4212-993B-271D2137088A}" type="pres">
      <dgm:prSet presAssocID="{D2C2FA1B-DEE0-4434-B526-23190DB70325}" presName="child" presStyleLbl="alignAccFollowNode1" presStyleIdx="1" presStyleCnt="12">
        <dgm:presLayoutVars>
          <dgm:chMax val="0"/>
          <dgm:bulletEnabled val="1"/>
        </dgm:presLayoutVars>
      </dgm:prSet>
      <dgm:spPr/>
      <dgm:t>
        <a:bodyPr/>
        <a:lstStyle/>
        <a:p>
          <a:endParaRPr lang="es-EC"/>
        </a:p>
      </dgm:t>
    </dgm:pt>
    <dgm:pt modelId="{E1B09D3B-D10E-4BBA-8056-6EFD28D1BFD8}" type="pres">
      <dgm:prSet presAssocID="{A7006607-9D5A-426F-ACEA-95F0267EFDFD}" presName="sibTrans" presStyleLbl="sibTrans2D1" presStyleIdx="2" presStyleCnt="12"/>
      <dgm:spPr/>
      <dgm:t>
        <a:bodyPr/>
        <a:lstStyle/>
        <a:p>
          <a:endParaRPr lang="es-EC"/>
        </a:p>
      </dgm:t>
    </dgm:pt>
    <dgm:pt modelId="{E8B2CEEC-ADCE-47A2-A726-BFC146DB610F}" type="pres">
      <dgm:prSet presAssocID="{6124CADC-202C-454B-9E36-6812F20575BC}" presName="child" presStyleLbl="alignAccFollowNode1" presStyleIdx="2" presStyleCnt="12">
        <dgm:presLayoutVars>
          <dgm:chMax val="0"/>
          <dgm:bulletEnabled val="1"/>
        </dgm:presLayoutVars>
      </dgm:prSet>
      <dgm:spPr/>
      <dgm:t>
        <a:bodyPr/>
        <a:lstStyle/>
        <a:p>
          <a:endParaRPr lang="es-EC"/>
        </a:p>
      </dgm:t>
    </dgm:pt>
    <dgm:pt modelId="{320C2D6C-ADC4-4B50-9A71-3E50CE3F56CA}" type="pres">
      <dgm:prSet presAssocID="{9F832294-6DD7-40A4-B025-8CCCD81534E1}" presName="sibTrans" presStyleLbl="sibTrans2D1" presStyleIdx="3" presStyleCnt="12"/>
      <dgm:spPr/>
      <dgm:t>
        <a:bodyPr/>
        <a:lstStyle/>
        <a:p>
          <a:endParaRPr lang="es-EC"/>
        </a:p>
      </dgm:t>
    </dgm:pt>
    <dgm:pt modelId="{85D81432-950B-48A2-9CE4-069333DFADFF}" type="pres">
      <dgm:prSet presAssocID="{F54BED00-A7F0-4D0E-9DA7-DE785455EE72}" presName="child" presStyleLbl="alignAccFollowNode1" presStyleIdx="3" presStyleCnt="12">
        <dgm:presLayoutVars>
          <dgm:chMax val="0"/>
          <dgm:bulletEnabled val="1"/>
        </dgm:presLayoutVars>
      </dgm:prSet>
      <dgm:spPr/>
      <dgm:t>
        <a:bodyPr/>
        <a:lstStyle/>
        <a:p>
          <a:endParaRPr lang="es-EC"/>
        </a:p>
      </dgm:t>
    </dgm:pt>
    <dgm:pt modelId="{A3CFCA01-889F-4AF5-B4A0-9A960CB259BE}" type="pres">
      <dgm:prSet presAssocID="{7B8AB912-8D3D-446B-86C9-42D6DE3F7210}" presName="sibTrans" presStyleLbl="sibTrans2D1" presStyleIdx="4" presStyleCnt="12"/>
      <dgm:spPr/>
      <dgm:t>
        <a:bodyPr/>
        <a:lstStyle/>
        <a:p>
          <a:endParaRPr lang="es-EC"/>
        </a:p>
      </dgm:t>
    </dgm:pt>
    <dgm:pt modelId="{49636E14-B3D3-4719-874B-90FF65DDB9D8}" type="pres">
      <dgm:prSet presAssocID="{40E87C7C-F45F-40CB-A74F-131720819F07}" presName="child" presStyleLbl="alignAccFollowNode1" presStyleIdx="4" presStyleCnt="12">
        <dgm:presLayoutVars>
          <dgm:chMax val="0"/>
          <dgm:bulletEnabled val="1"/>
        </dgm:presLayoutVars>
      </dgm:prSet>
      <dgm:spPr/>
      <dgm:t>
        <a:bodyPr/>
        <a:lstStyle/>
        <a:p>
          <a:endParaRPr lang="es-EC"/>
        </a:p>
      </dgm:t>
    </dgm:pt>
    <dgm:pt modelId="{F0FA2665-F036-4EA2-A6F0-7B553CAE2E26}" type="pres">
      <dgm:prSet presAssocID="{8A7CF45B-14DF-46E0-8D9C-8AFBCB964AF3}" presName="sibTrans" presStyleLbl="sibTrans2D1" presStyleIdx="5" presStyleCnt="12"/>
      <dgm:spPr/>
      <dgm:t>
        <a:bodyPr/>
        <a:lstStyle/>
        <a:p>
          <a:endParaRPr lang="es-EC"/>
        </a:p>
      </dgm:t>
    </dgm:pt>
    <dgm:pt modelId="{88FD69C5-2EDD-4669-8345-5E148E1091C7}" type="pres">
      <dgm:prSet presAssocID="{C6B94587-CE58-44FF-9ACF-61254DF5F8B9}" presName="child" presStyleLbl="alignAccFollowNode1" presStyleIdx="5" presStyleCnt="12">
        <dgm:presLayoutVars>
          <dgm:chMax val="0"/>
          <dgm:bulletEnabled val="1"/>
        </dgm:presLayoutVars>
      </dgm:prSet>
      <dgm:spPr/>
      <dgm:t>
        <a:bodyPr/>
        <a:lstStyle/>
        <a:p>
          <a:endParaRPr lang="es-EC"/>
        </a:p>
      </dgm:t>
    </dgm:pt>
    <dgm:pt modelId="{7E36AD16-A1A6-4D12-A4B5-1D7ABEB621C8}" type="pres">
      <dgm:prSet presAssocID="{16DE806A-049C-4054-8998-662C1F9703C4}" presName="hSp" presStyleCnt="0"/>
      <dgm:spPr/>
    </dgm:pt>
    <dgm:pt modelId="{EB4EF068-085C-491B-BBF7-5E8C97F5E881}" type="pres">
      <dgm:prSet presAssocID="{60CA280D-DB5D-48D0-86CD-7FE5E4FCC4CB}" presName="vertFlow" presStyleCnt="0"/>
      <dgm:spPr/>
    </dgm:pt>
    <dgm:pt modelId="{343C131B-5CF1-4F0F-9741-53D2D649110F}" type="pres">
      <dgm:prSet presAssocID="{60CA280D-DB5D-48D0-86CD-7FE5E4FCC4CB}" presName="header" presStyleLbl="node1" presStyleIdx="1" presStyleCnt="2"/>
      <dgm:spPr/>
      <dgm:t>
        <a:bodyPr/>
        <a:lstStyle/>
        <a:p>
          <a:endParaRPr lang="es-EC"/>
        </a:p>
      </dgm:t>
    </dgm:pt>
    <dgm:pt modelId="{0F1C061B-5FC4-4D56-B5A8-3EC93E78C596}" type="pres">
      <dgm:prSet presAssocID="{8FD0DC70-2E1E-49C6-BA88-9354D4F43A46}" presName="parTrans" presStyleLbl="sibTrans2D1" presStyleIdx="6" presStyleCnt="12"/>
      <dgm:spPr/>
      <dgm:t>
        <a:bodyPr/>
        <a:lstStyle/>
        <a:p>
          <a:endParaRPr lang="es-EC"/>
        </a:p>
      </dgm:t>
    </dgm:pt>
    <dgm:pt modelId="{358E9C6A-A72F-4812-9F54-0172EBC364C4}" type="pres">
      <dgm:prSet presAssocID="{3FC6F3DA-CAF9-46E9-8397-C7F3FE82A49E}" presName="child" presStyleLbl="alignAccFollowNode1" presStyleIdx="6" presStyleCnt="12">
        <dgm:presLayoutVars>
          <dgm:chMax val="0"/>
          <dgm:bulletEnabled val="1"/>
        </dgm:presLayoutVars>
      </dgm:prSet>
      <dgm:spPr/>
      <dgm:t>
        <a:bodyPr/>
        <a:lstStyle/>
        <a:p>
          <a:endParaRPr lang="es-EC"/>
        </a:p>
      </dgm:t>
    </dgm:pt>
    <dgm:pt modelId="{66232081-6F2D-42EF-924A-74F1944556FF}" type="pres">
      <dgm:prSet presAssocID="{0B677573-4E93-421F-8CAD-428CC3CF0917}" presName="sibTrans" presStyleLbl="sibTrans2D1" presStyleIdx="7" presStyleCnt="12"/>
      <dgm:spPr/>
      <dgm:t>
        <a:bodyPr/>
        <a:lstStyle/>
        <a:p>
          <a:endParaRPr lang="es-EC"/>
        </a:p>
      </dgm:t>
    </dgm:pt>
    <dgm:pt modelId="{6FF669A8-00B7-4587-B08D-5D2DC26CE26F}" type="pres">
      <dgm:prSet presAssocID="{FC63C4CA-FA79-4C71-80E9-1011BD7CCFD6}" presName="child" presStyleLbl="alignAccFollowNode1" presStyleIdx="7" presStyleCnt="12">
        <dgm:presLayoutVars>
          <dgm:chMax val="0"/>
          <dgm:bulletEnabled val="1"/>
        </dgm:presLayoutVars>
      </dgm:prSet>
      <dgm:spPr/>
      <dgm:t>
        <a:bodyPr/>
        <a:lstStyle/>
        <a:p>
          <a:endParaRPr lang="es-EC"/>
        </a:p>
      </dgm:t>
    </dgm:pt>
    <dgm:pt modelId="{A0F04171-92E0-43AB-8AF1-4297D9CA185B}" type="pres">
      <dgm:prSet presAssocID="{9435460A-11F3-47F4-BFDF-6DFE47A96C05}" presName="sibTrans" presStyleLbl="sibTrans2D1" presStyleIdx="8" presStyleCnt="12"/>
      <dgm:spPr/>
      <dgm:t>
        <a:bodyPr/>
        <a:lstStyle/>
        <a:p>
          <a:endParaRPr lang="es-EC"/>
        </a:p>
      </dgm:t>
    </dgm:pt>
    <dgm:pt modelId="{15C21F8E-D63E-4D0D-9C4E-A53AD64B530A}" type="pres">
      <dgm:prSet presAssocID="{9F21B478-DA9A-45EF-84FC-20A058E8998F}" presName="child" presStyleLbl="alignAccFollowNode1" presStyleIdx="8" presStyleCnt="12">
        <dgm:presLayoutVars>
          <dgm:chMax val="0"/>
          <dgm:bulletEnabled val="1"/>
        </dgm:presLayoutVars>
      </dgm:prSet>
      <dgm:spPr/>
      <dgm:t>
        <a:bodyPr/>
        <a:lstStyle/>
        <a:p>
          <a:endParaRPr lang="es-EC"/>
        </a:p>
      </dgm:t>
    </dgm:pt>
    <dgm:pt modelId="{CB8C7DB7-EDA0-4E7D-ADD3-E0B9617FB328}" type="pres">
      <dgm:prSet presAssocID="{8B9505CB-6053-4B0D-B75A-275E75F49C3F}" presName="sibTrans" presStyleLbl="sibTrans2D1" presStyleIdx="9" presStyleCnt="12"/>
      <dgm:spPr/>
      <dgm:t>
        <a:bodyPr/>
        <a:lstStyle/>
        <a:p>
          <a:endParaRPr lang="es-EC"/>
        </a:p>
      </dgm:t>
    </dgm:pt>
    <dgm:pt modelId="{2B7AC2F9-D92F-415E-B82C-49C3395343FE}" type="pres">
      <dgm:prSet presAssocID="{3C505B1A-A5D0-4888-BA14-D6C8465E8D30}" presName="child" presStyleLbl="alignAccFollowNode1" presStyleIdx="9" presStyleCnt="12">
        <dgm:presLayoutVars>
          <dgm:chMax val="0"/>
          <dgm:bulletEnabled val="1"/>
        </dgm:presLayoutVars>
      </dgm:prSet>
      <dgm:spPr/>
      <dgm:t>
        <a:bodyPr/>
        <a:lstStyle/>
        <a:p>
          <a:endParaRPr lang="es-EC"/>
        </a:p>
      </dgm:t>
    </dgm:pt>
    <dgm:pt modelId="{49592A62-872F-40C3-9898-56E758A79955}" type="pres">
      <dgm:prSet presAssocID="{2BF67C90-E373-4BBD-BCB0-8D017D4D2661}" presName="sibTrans" presStyleLbl="sibTrans2D1" presStyleIdx="10" presStyleCnt="12"/>
      <dgm:spPr/>
      <dgm:t>
        <a:bodyPr/>
        <a:lstStyle/>
        <a:p>
          <a:endParaRPr lang="es-EC"/>
        </a:p>
      </dgm:t>
    </dgm:pt>
    <dgm:pt modelId="{81EAE7A9-5E01-4140-B295-64971BB32ADA}" type="pres">
      <dgm:prSet presAssocID="{AF3B4FE8-C48A-44ED-8772-5DCE838F4B6F}" presName="child" presStyleLbl="alignAccFollowNode1" presStyleIdx="10" presStyleCnt="12">
        <dgm:presLayoutVars>
          <dgm:chMax val="0"/>
          <dgm:bulletEnabled val="1"/>
        </dgm:presLayoutVars>
      </dgm:prSet>
      <dgm:spPr/>
      <dgm:t>
        <a:bodyPr/>
        <a:lstStyle/>
        <a:p>
          <a:endParaRPr lang="es-EC"/>
        </a:p>
      </dgm:t>
    </dgm:pt>
    <dgm:pt modelId="{7067CA2A-723D-4A92-B8FD-3DA86A12C99E}" type="pres">
      <dgm:prSet presAssocID="{1F2453AC-BCBD-426C-880A-CB295EE9C513}" presName="sibTrans" presStyleLbl="sibTrans2D1" presStyleIdx="11" presStyleCnt="12"/>
      <dgm:spPr/>
      <dgm:t>
        <a:bodyPr/>
        <a:lstStyle/>
        <a:p>
          <a:endParaRPr lang="es-EC"/>
        </a:p>
      </dgm:t>
    </dgm:pt>
    <dgm:pt modelId="{11E60DB8-209B-46F7-8952-68EA53FC8AC4}" type="pres">
      <dgm:prSet presAssocID="{18E89F8B-8B64-438D-9240-9817A67C3956}" presName="child" presStyleLbl="alignAccFollowNode1" presStyleIdx="11" presStyleCnt="12">
        <dgm:presLayoutVars>
          <dgm:chMax val="0"/>
          <dgm:bulletEnabled val="1"/>
        </dgm:presLayoutVars>
      </dgm:prSet>
      <dgm:spPr/>
      <dgm:t>
        <a:bodyPr/>
        <a:lstStyle/>
        <a:p>
          <a:endParaRPr lang="es-EC"/>
        </a:p>
      </dgm:t>
    </dgm:pt>
  </dgm:ptLst>
  <dgm:cxnLst>
    <dgm:cxn modelId="{63F055BE-A3C8-4340-BFC9-F3AE4135B620}" type="presOf" srcId="{3FC6F3DA-CAF9-46E9-8397-C7F3FE82A49E}" destId="{358E9C6A-A72F-4812-9F54-0172EBC364C4}" srcOrd="0" destOrd="0" presId="urn:microsoft.com/office/officeart/2005/8/layout/lProcess1"/>
    <dgm:cxn modelId="{032FEE7B-BBB6-4F71-A6D5-A5C76947D122}" type="presOf" srcId="{40E87C7C-F45F-40CB-A74F-131720819F07}" destId="{49636E14-B3D3-4719-874B-90FF65DDB9D8}" srcOrd="0" destOrd="0" presId="urn:microsoft.com/office/officeart/2005/8/layout/lProcess1"/>
    <dgm:cxn modelId="{181CBAD0-38C7-4DAB-B85D-536747541F0F}" type="presOf" srcId="{C6B94587-CE58-44FF-9ACF-61254DF5F8B9}" destId="{88FD69C5-2EDD-4669-8345-5E148E1091C7}" srcOrd="0" destOrd="0" presId="urn:microsoft.com/office/officeart/2005/8/layout/lProcess1"/>
    <dgm:cxn modelId="{CF19897C-76C9-42CC-9D0C-21F8A9997DCA}" srcId="{16DE806A-049C-4054-8998-662C1F9703C4}" destId="{40E87C7C-F45F-40CB-A74F-131720819F07}" srcOrd="4" destOrd="0" parTransId="{B3196AA3-FB06-4AE3-84AA-75F21B5B9877}" sibTransId="{8A7CF45B-14DF-46E0-8D9C-8AFBCB964AF3}"/>
    <dgm:cxn modelId="{5E4FD57A-E7F0-47B0-9E4F-4056454088EC}" type="presOf" srcId="{E81FF532-8B8C-48A8-878A-7D922511BBD5}" destId="{747FA816-379C-4021-AF5B-5BA506FF4B24}" srcOrd="0" destOrd="0" presId="urn:microsoft.com/office/officeart/2005/8/layout/lProcess1"/>
    <dgm:cxn modelId="{5C37DCFE-551B-477F-B5CD-63F684DF12D1}" type="presOf" srcId="{9F832294-6DD7-40A4-B025-8CCCD81534E1}" destId="{320C2D6C-ADC4-4B50-9A71-3E50CE3F56CA}" srcOrd="0" destOrd="0" presId="urn:microsoft.com/office/officeart/2005/8/layout/lProcess1"/>
    <dgm:cxn modelId="{25F4A417-63E9-4678-A62A-5966F3EA429D}" srcId="{60CA280D-DB5D-48D0-86CD-7FE5E4FCC4CB}" destId="{3FC6F3DA-CAF9-46E9-8397-C7F3FE82A49E}" srcOrd="0" destOrd="0" parTransId="{8FD0DC70-2E1E-49C6-BA88-9354D4F43A46}" sibTransId="{0B677573-4E93-421F-8CAD-428CC3CF0917}"/>
    <dgm:cxn modelId="{4AFDACE0-147C-4058-894B-0537ACBF3F77}" type="presOf" srcId="{9F21B478-DA9A-45EF-84FC-20A058E8998F}" destId="{15C21F8E-D63E-4D0D-9C4E-A53AD64B530A}" srcOrd="0" destOrd="0" presId="urn:microsoft.com/office/officeart/2005/8/layout/lProcess1"/>
    <dgm:cxn modelId="{58140A02-64A0-493F-93CE-3E773C0FB483}" type="presOf" srcId="{D2C2FA1B-DEE0-4434-B526-23190DB70325}" destId="{FC933932-7AB5-4212-993B-271D2137088A}" srcOrd="0" destOrd="0" presId="urn:microsoft.com/office/officeart/2005/8/layout/lProcess1"/>
    <dgm:cxn modelId="{E5944BC6-6B9E-4DED-AC83-EEC8BDA482C3}" type="presOf" srcId="{FE54ADA3-1F9D-44B2-AA34-92E2128D1C8D}" destId="{405A520A-6715-4576-87E7-9F0EA4F93C47}" srcOrd="0" destOrd="0" presId="urn:microsoft.com/office/officeart/2005/8/layout/lProcess1"/>
    <dgm:cxn modelId="{65F81592-D1CF-49B8-B170-65318E40D6E4}" type="presOf" srcId="{8FD0DC70-2E1E-49C6-BA88-9354D4F43A46}" destId="{0F1C061B-5FC4-4D56-B5A8-3EC93E78C596}" srcOrd="0" destOrd="0" presId="urn:microsoft.com/office/officeart/2005/8/layout/lProcess1"/>
    <dgm:cxn modelId="{B2FDFF71-A343-4D63-9426-5136D7D7D0AA}" type="presOf" srcId="{3C505B1A-A5D0-4888-BA14-D6C8465E8D30}" destId="{2B7AC2F9-D92F-415E-B82C-49C3395343FE}" srcOrd="0" destOrd="0" presId="urn:microsoft.com/office/officeart/2005/8/layout/lProcess1"/>
    <dgm:cxn modelId="{A2A9E3AC-694C-464B-A8C8-E70AE7BE62CE}" type="presOf" srcId="{F54BED00-A7F0-4D0E-9DA7-DE785455EE72}" destId="{85D81432-950B-48A2-9CE4-069333DFADFF}" srcOrd="0" destOrd="0" presId="urn:microsoft.com/office/officeart/2005/8/layout/lProcess1"/>
    <dgm:cxn modelId="{6A0E84C1-F7E8-4030-8543-F102E2AF4E0F}" srcId="{C23C293D-034A-41DE-AAF0-43768AE1BC0E}" destId="{16DE806A-049C-4054-8998-662C1F9703C4}" srcOrd="0" destOrd="0" parTransId="{69AB89AD-8607-4867-9203-4FD7C9E2563A}" sibTransId="{60456272-F2BB-489E-9939-3D119517D7C9}"/>
    <dgm:cxn modelId="{8C216C71-B229-40B4-B484-BC5015F58774}" srcId="{16DE806A-049C-4054-8998-662C1F9703C4}" destId="{D2C2FA1B-DEE0-4434-B526-23190DB70325}" srcOrd="1" destOrd="0" parTransId="{0B44E400-639E-43E6-8C15-C7D8A60D95F4}" sibTransId="{A7006607-9D5A-426F-ACEA-95F0267EFDFD}"/>
    <dgm:cxn modelId="{2D4C618B-1770-479C-8F5B-0FEC97D3265D}" srcId="{16DE806A-049C-4054-8998-662C1F9703C4}" destId="{6124CADC-202C-454B-9E36-6812F20575BC}" srcOrd="2" destOrd="0" parTransId="{44ED6EAF-27BD-4F91-B821-9807F2384B96}" sibTransId="{9F832294-6DD7-40A4-B025-8CCCD81534E1}"/>
    <dgm:cxn modelId="{E725C147-5264-44FA-ACC5-CB314CD834D1}" type="presOf" srcId="{C23C293D-034A-41DE-AAF0-43768AE1BC0E}" destId="{BFA0A7BD-527C-4525-A401-9BD60653495F}" srcOrd="0" destOrd="0" presId="urn:microsoft.com/office/officeart/2005/8/layout/lProcess1"/>
    <dgm:cxn modelId="{4C31D8F3-320C-4DF2-AAC4-A6DDA3FF7B50}" type="presOf" srcId="{AF3B4FE8-C48A-44ED-8772-5DCE838F4B6F}" destId="{81EAE7A9-5E01-4140-B295-64971BB32ADA}" srcOrd="0" destOrd="0" presId="urn:microsoft.com/office/officeart/2005/8/layout/lProcess1"/>
    <dgm:cxn modelId="{80D27797-92BC-47BC-B1EC-6FE237383D9D}" type="presOf" srcId="{16DE806A-049C-4054-8998-662C1F9703C4}" destId="{1D015D61-5B51-4C8E-9680-508747FE649E}" srcOrd="0" destOrd="0" presId="urn:microsoft.com/office/officeart/2005/8/layout/lProcess1"/>
    <dgm:cxn modelId="{D5F06BDD-A373-4183-910F-AC8CA5304873}" type="presOf" srcId="{2BF67C90-E373-4BBD-BCB0-8D017D4D2661}" destId="{49592A62-872F-40C3-9898-56E758A79955}" srcOrd="0" destOrd="0" presId="urn:microsoft.com/office/officeart/2005/8/layout/lProcess1"/>
    <dgm:cxn modelId="{DDE742FE-033B-4D1F-BF79-E69A5865585F}" type="presOf" srcId="{8B9505CB-6053-4B0D-B75A-275E75F49C3F}" destId="{CB8C7DB7-EDA0-4E7D-ADD3-E0B9617FB328}" srcOrd="0" destOrd="0" presId="urn:microsoft.com/office/officeart/2005/8/layout/lProcess1"/>
    <dgm:cxn modelId="{9390D7DF-19F1-416B-8F9A-DD10FA719947}" type="presOf" srcId="{60CA280D-DB5D-48D0-86CD-7FE5E4FCC4CB}" destId="{343C131B-5CF1-4F0F-9741-53D2D649110F}" srcOrd="0" destOrd="0" presId="urn:microsoft.com/office/officeart/2005/8/layout/lProcess1"/>
    <dgm:cxn modelId="{DC97E6FB-EE0A-4FB2-9C95-32334A834BD7}" type="presOf" srcId="{A7006607-9D5A-426F-ACEA-95F0267EFDFD}" destId="{E1B09D3B-D10E-4BBA-8056-6EFD28D1BFD8}" srcOrd="0" destOrd="0" presId="urn:microsoft.com/office/officeart/2005/8/layout/lProcess1"/>
    <dgm:cxn modelId="{F04D23DB-A67D-49F3-8D78-059AD5C420FE}" type="presOf" srcId="{18E89F8B-8B64-438D-9240-9817A67C3956}" destId="{11E60DB8-209B-46F7-8952-68EA53FC8AC4}" srcOrd="0" destOrd="0" presId="urn:microsoft.com/office/officeart/2005/8/layout/lProcess1"/>
    <dgm:cxn modelId="{F03C8ED8-B67D-49EC-9BEB-BFE23CD2B429}" srcId="{60CA280D-DB5D-48D0-86CD-7FE5E4FCC4CB}" destId="{AF3B4FE8-C48A-44ED-8772-5DCE838F4B6F}" srcOrd="4" destOrd="0" parTransId="{33EF6DDE-84EB-4CDA-8162-6C944BCE0A80}" sibTransId="{1F2453AC-BCBD-426C-880A-CB295EE9C513}"/>
    <dgm:cxn modelId="{3874961B-DA15-446B-B67A-E3D36D021FA9}" srcId="{16DE806A-049C-4054-8998-662C1F9703C4}" destId="{FE54ADA3-1F9D-44B2-AA34-92E2128D1C8D}" srcOrd="0" destOrd="0" parTransId="{E81FF532-8B8C-48A8-878A-7D922511BBD5}" sibTransId="{61B72CB8-6571-4EDE-9B5F-50CA013DD6DD}"/>
    <dgm:cxn modelId="{409AE3CD-2913-4632-9B21-75DBCA074B13}" srcId="{60CA280D-DB5D-48D0-86CD-7FE5E4FCC4CB}" destId="{3C505B1A-A5D0-4888-BA14-D6C8465E8D30}" srcOrd="3" destOrd="0" parTransId="{A0902F10-6E97-4451-A75A-C31CD3C39C9D}" sibTransId="{2BF67C90-E373-4BBD-BCB0-8D017D4D2661}"/>
    <dgm:cxn modelId="{5DD8E8B0-8F14-43C5-8A93-EDE73CBEA803}" srcId="{60CA280D-DB5D-48D0-86CD-7FE5E4FCC4CB}" destId="{18E89F8B-8B64-438D-9240-9817A67C3956}" srcOrd="5" destOrd="0" parTransId="{415522A7-6944-4C34-A6F3-D74883AD1776}" sibTransId="{489E7A3B-A40A-46E2-9958-07E7FAEE2602}"/>
    <dgm:cxn modelId="{0ECD3A6B-1937-498F-B2FF-9180FA4C80E3}" srcId="{16DE806A-049C-4054-8998-662C1F9703C4}" destId="{F54BED00-A7F0-4D0E-9DA7-DE785455EE72}" srcOrd="3" destOrd="0" parTransId="{F3B44E4D-3C6E-4EAC-BCD1-6B2D03527029}" sibTransId="{7B8AB912-8D3D-446B-86C9-42D6DE3F7210}"/>
    <dgm:cxn modelId="{4C435121-119A-433B-884F-C0081FFE2BD8}" srcId="{60CA280D-DB5D-48D0-86CD-7FE5E4FCC4CB}" destId="{FC63C4CA-FA79-4C71-80E9-1011BD7CCFD6}" srcOrd="1" destOrd="0" parTransId="{F2715EBE-9601-4A61-B152-6DF569A2EB07}" sibTransId="{9435460A-11F3-47F4-BFDF-6DFE47A96C05}"/>
    <dgm:cxn modelId="{1DFBAA46-8CB0-4E77-9F8B-7E4FE597F3E9}" type="presOf" srcId="{FC63C4CA-FA79-4C71-80E9-1011BD7CCFD6}" destId="{6FF669A8-00B7-4587-B08D-5D2DC26CE26F}" srcOrd="0" destOrd="0" presId="urn:microsoft.com/office/officeart/2005/8/layout/lProcess1"/>
    <dgm:cxn modelId="{AC7AD482-50C4-4027-843E-C4779C6AD520}" type="presOf" srcId="{7B8AB912-8D3D-446B-86C9-42D6DE3F7210}" destId="{A3CFCA01-889F-4AF5-B4A0-9A960CB259BE}" srcOrd="0" destOrd="0" presId="urn:microsoft.com/office/officeart/2005/8/layout/lProcess1"/>
    <dgm:cxn modelId="{E8F29A94-3960-42B5-88E0-CFBCF3695B13}" srcId="{16DE806A-049C-4054-8998-662C1F9703C4}" destId="{C6B94587-CE58-44FF-9ACF-61254DF5F8B9}" srcOrd="5" destOrd="0" parTransId="{C20BA283-B6BA-4BA6-9302-10BE143A89C2}" sibTransId="{D6F47694-BA20-499B-8268-0E275E49BF82}"/>
    <dgm:cxn modelId="{E4B6EE5F-06BC-425B-B585-717EAC90A8BF}" type="presOf" srcId="{1F2453AC-BCBD-426C-880A-CB295EE9C513}" destId="{7067CA2A-723D-4A92-B8FD-3DA86A12C99E}" srcOrd="0" destOrd="0" presId="urn:microsoft.com/office/officeart/2005/8/layout/lProcess1"/>
    <dgm:cxn modelId="{8E9F4F1D-F010-4384-A42E-764612B4189A}" type="presOf" srcId="{9435460A-11F3-47F4-BFDF-6DFE47A96C05}" destId="{A0F04171-92E0-43AB-8AF1-4297D9CA185B}" srcOrd="0" destOrd="0" presId="urn:microsoft.com/office/officeart/2005/8/layout/lProcess1"/>
    <dgm:cxn modelId="{CF02E82D-AEFD-45A5-8FC6-6F796530899E}" type="presOf" srcId="{6124CADC-202C-454B-9E36-6812F20575BC}" destId="{E8B2CEEC-ADCE-47A2-A726-BFC146DB610F}" srcOrd="0" destOrd="0" presId="urn:microsoft.com/office/officeart/2005/8/layout/lProcess1"/>
    <dgm:cxn modelId="{FC98DF65-8E09-44D8-8DA0-2F46C5C6AEF0}" type="presOf" srcId="{0B677573-4E93-421F-8CAD-428CC3CF0917}" destId="{66232081-6F2D-42EF-924A-74F1944556FF}" srcOrd="0" destOrd="0" presId="urn:microsoft.com/office/officeart/2005/8/layout/lProcess1"/>
    <dgm:cxn modelId="{977E3E49-39F0-4FEA-AA1D-51C41D0E4002}" srcId="{C23C293D-034A-41DE-AAF0-43768AE1BC0E}" destId="{60CA280D-DB5D-48D0-86CD-7FE5E4FCC4CB}" srcOrd="1" destOrd="0" parTransId="{7B0E33B4-DEB7-44E7-B699-70254C8E7E8E}" sibTransId="{BAF3F2A1-5738-4FE8-9508-8BB3CCE100D0}"/>
    <dgm:cxn modelId="{F51532B6-AA37-41E3-9811-8C82B5B07D46}" type="presOf" srcId="{8A7CF45B-14DF-46E0-8D9C-8AFBCB964AF3}" destId="{F0FA2665-F036-4EA2-A6F0-7B553CAE2E26}" srcOrd="0" destOrd="0" presId="urn:microsoft.com/office/officeart/2005/8/layout/lProcess1"/>
    <dgm:cxn modelId="{826408A0-B270-448C-AFA7-0F1F2EF77D5D}" srcId="{60CA280D-DB5D-48D0-86CD-7FE5E4FCC4CB}" destId="{9F21B478-DA9A-45EF-84FC-20A058E8998F}" srcOrd="2" destOrd="0" parTransId="{CA9A088C-C738-4D04-8C58-97FBDDE258F5}" sibTransId="{8B9505CB-6053-4B0D-B75A-275E75F49C3F}"/>
    <dgm:cxn modelId="{6BDB2115-8021-458D-B048-B0714B43977F}" type="presOf" srcId="{61B72CB8-6571-4EDE-9B5F-50CA013DD6DD}" destId="{9070C838-D24B-4852-8D75-CA88E28B71D2}" srcOrd="0" destOrd="0" presId="urn:microsoft.com/office/officeart/2005/8/layout/lProcess1"/>
    <dgm:cxn modelId="{B6267CFC-4008-46AD-8032-479179F3D4D0}" type="presParOf" srcId="{BFA0A7BD-527C-4525-A401-9BD60653495F}" destId="{02A283BC-6F1A-4B4F-A55F-2FFE3C7B6B91}" srcOrd="0" destOrd="0" presId="urn:microsoft.com/office/officeart/2005/8/layout/lProcess1"/>
    <dgm:cxn modelId="{9CB5DE13-D798-4A42-AA9D-927581C8E9AF}" type="presParOf" srcId="{02A283BC-6F1A-4B4F-A55F-2FFE3C7B6B91}" destId="{1D015D61-5B51-4C8E-9680-508747FE649E}" srcOrd="0" destOrd="0" presId="urn:microsoft.com/office/officeart/2005/8/layout/lProcess1"/>
    <dgm:cxn modelId="{50D8553C-ACED-4EC9-A143-228B763CAF1D}" type="presParOf" srcId="{02A283BC-6F1A-4B4F-A55F-2FFE3C7B6B91}" destId="{747FA816-379C-4021-AF5B-5BA506FF4B24}" srcOrd="1" destOrd="0" presId="urn:microsoft.com/office/officeart/2005/8/layout/lProcess1"/>
    <dgm:cxn modelId="{6E096837-C739-41DB-AC68-198F3935C97F}" type="presParOf" srcId="{02A283BC-6F1A-4B4F-A55F-2FFE3C7B6B91}" destId="{405A520A-6715-4576-87E7-9F0EA4F93C47}" srcOrd="2" destOrd="0" presId="urn:microsoft.com/office/officeart/2005/8/layout/lProcess1"/>
    <dgm:cxn modelId="{9CE6A4A1-5468-400A-A3E7-30ABE63CCB54}" type="presParOf" srcId="{02A283BC-6F1A-4B4F-A55F-2FFE3C7B6B91}" destId="{9070C838-D24B-4852-8D75-CA88E28B71D2}" srcOrd="3" destOrd="0" presId="urn:microsoft.com/office/officeart/2005/8/layout/lProcess1"/>
    <dgm:cxn modelId="{9A9F0C7D-6F3B-4D23-AEDD-A57809E5DF13}" type="presParOf" srcId="{02A283BC-6F1A-4B4F-A55F-2FFE3C7B6B91}" destId="{FC933932-7AB5-4212-993B-271D2137088A}" srcOrd="4" destOrd="0" presId="urn:microsoft.com/office/officeart/2005/8/layout/lProcess1"/>
    <dgm:cxn modelId="{8B542948-588B-4CE0-9E8D-9156794EC612}" type="presParOf" srcId="{02A283BC-6F1A-4B4F-A55F-2FFE3C7B6B91}" destId="{E1B09D3B-D10E-4BBA-8056-6EFD28D1BFD8}" srcOrd="5" destOrd="0" presId="urn:microsoft.com/office/officeart/2005/8/layout/lProcess1"/>
    <dgm:cxn modelId="{DE6D97D9-ACEE-4AD4-B39E-27D58C8D918F}" type="presParOf" srcId="{02A283BC-6F1A-4B4F-A55F-2FFE3C7B6B91}" destId="{E8B2CEEC-ADCE-47A2-A726-BFC146DB610F}" srcOrd="6" destOrd="0" presId="urn:microsoft.com/office/officeart/2005/8/layout/lProcess1"/>
    <dgm:cxn modelId="{58270EAD-E846-42FF-8062-873E127E1DB7}" type="presParOf" srcId="{02A283BC-6F1A-4B4F-A55F-2FFE3C7B6B91}" destId="{320C2D6C-ADC4-4B50-9A71-3E50CE3F56CA}" srcOrd="7" destOrd="0" presId="urn:microsoft.com/office/officeart/2005/8/layout/lProcess1"/>
    <dgm:cxn modelId="{7E0680E4-4D0C-40F1-B624-AFF3954F2577}" type="presParOf" srcId="{02A283BC-6F1A-4B4F-A55F-2FFE3C7B6B91}" destId="{85D81432-950B-48A2-9CE4-069333DFADFF}" srcOrd="8" destOrd="0" presId="urn:microsoft.com/office/officeart/2005/8/layout/lProcess1"/>
    <dgm:cxn modelId="{590779D6-B08B-4216-8714-4197FBCA18A5}" type="presParOf" srcId="{02A283BC-6F1A-4B4F-A55F-2FFE3C7B6B91}" destId="{A3CFCA01-889F-4AF5-B4A0-9A960CB259BE}" srcOrd="9" destOrd="0" presId="urn:microsoft.com/office/officeart/2005/8/layout/lProcess1"/>
    <dgm:cxn modelId="{45CD5419-58CB-45DC-9D94-CA801126A9EC}" type="presParOf" srcId="{02A283BC-6F1A-4B4F-A55F-2FFE3C7B6B91}" destId="{49636E14-B3D3-4719-874B-90FF65DDB9D8}" srcOrd="10" destOrd="0" presId="urn:microsoft.com/office/officeart/2005/8/layout/lProcess1"/>
    <dgm:cxn modelId="{F9EBF83C-6862-4F89-9742-8AB7064B2586}" type="presParOf" srcId="{02A283BC-6F1A-4B4F-A55F-2FFE3C7B6B91}" destId="{F0FA2665-F036-4EA2-A6F0-7B553CAE2E26}" srcOrd="11" destOrd="0" presId="urn:microsoft.com/office/officeart/2005/8/layout/lProcess1"/>
    <dgm:cxn modelId="{DF304CAB-26FD-4C8A-9014-27E76C02F5E0}" type="presParOf" srcId="{02A283BC-6F1A-4B4F-A55F-2FFE3C7B6B91}" destId="{88FD69C5-2EDD-4669-8345-5E148E1091C7}" srcOrd="12" destOrd="0" presId="urn:microsoft.com/office/officeart/2005/8/layout/lProcess1"/>
    <dgm:cxn modelId="{2E8A4A22-6759-4550-8ED7-C2A74467BA48}" type="presParOf" srcId="{BFA0A7BD-527C-4525-A401-9BD60653495F}" destId="{7E36AD16-A1A6-4D12-A4B5-1D7ABEB621C8}" srcOrd="1" destOrd="0" presId="urn:microsoft.com/office/officeart/2005/8/layout/lProcess1"/>
    <dgm:cxn modelId="{EDBCC0B2-E5EF-4F62-9BDE-32D91C7A81D9}" type="presParOf" srcId="{BFA0A7BD-527C-4525-A401-9BD60653495F}" destId="{EB4EF068-085C-491B-BBF7-5E8C97F5E881}" srcOrd="2" destOrd="0" presId="urn:microsoft.com/office/officeart/2005/8/layout/lProcess1"/>
    <dgm:cxn modelId="{7063EF96-2AF3-476A-BBC1-5CC8FE7040C8}" type="presParOf" srcId="{EB4EF068-085C-491B-BBF7-5E8C97F5E881}" destId="{343C131B-5CF1-4F0F-9741-53D2D649110F}" srcOrd="0" destOrd="0" presId="urn:microsoft.com/office/officeart/2005/8/layout/lProcess1"/>
    <dgm:cxn modelId="{B58C7486-8CAF-489A-BC32-D4B692814C4D}" type="presParOf" srcId="{EB4EF068-085C-491B-BBF7-5E8C97F5E881}" destId="{0F1C061B-5FC4-4D56-B5A8-3EC93E78C596}" srcOrd="1" destOrd="0" presId="urn:microsoft.com/office/officeart/2005/8/layout/lProcess1"/>
    <dgm:cxn modelId="{650CCEF8-A80E-4867-A56C-E4D1824EF712}" type="presParOf" srcId="{EB4EF068-085C-491B-BBF7-5E8C97F5E881}" destId="{358E9C6A-A72F-4812-9F54-0172EBC364C4}" srcOrd="2" destOrd="0" presId="urn:microsoft.com/office/officeart/2005/8/layout/lProcess1"/>
    <dgm:cxn modelId="{7CB83EAE-2DC5-4014-84F1-0C18F331523A}" type="presParOf" srcId="{EB4EF068-085C-491B-BBF7-5E8C97F5E881}" destId="{66232081-6F2D-42EF-924A-74F1944556FF}" srcOrd="3" destOrd="0" presId="urn:microsoft.com/office/officeart/2005/8/layout/lProcess1"/>
    <dgm:cxn modelId="{912EBAFF-F3D1-4450-B4F0-BBC928050806}" type="presParOf" srcId="{EB4EF068-085C-491B-BBF7-5E8C97F5E881}" destId="{6FF669A8-00B7-4587-B08D-5D2DC26CE26F}" srcOrd="4" destOrd="0" presId="urn:microsoft.com/office/officeart/2005/8/layout/lProcess1"/>
    <dgm:cxn modelId="{E1EE4A26-0A0D-45DD-8081-85CF3EECFCC0}" type="presParOf" srcId="{EB4EF068-085C-491B-BBF7-5E8C97F5E881}" destId="{A0F04171-92E0-43AB-8AF1-4297D9CA185B}" srcOrd="5" destOrd="0" presId="urn:microsoft.com/office/officeart/2005/8/layout/lProcess1"/>
    <dgm:cxn modelId="{EB22C4CC-3A9B-46B9-89CC-303739FC59BF}" type="presParOf" srcId="{EB4EF068-085C-491B-BBF7-5E8C97F5E881}" destId="{15C21F8E-D63E-4D0D-9C4E-A53AD64B530A}" srcOrd="6" destOrd="0" presId="urn:microsoft.com/office/officeart/2005/8/layout/lProcess1"/>
    <dgm:cxn modelId="{46BC0F6E-5266-4C51-9AEE-5A765AFD3A70}" type="presParOf" srcId="{EB4EF068-085C-491B-BBF7-5E8C97F5E881}" destId="{CB8C7DB7-EDA0-4E7D-ADD3-E0B9617FB328}" srcOrd="7" destOrd="0" presId="urn:microsoft.com/office/officeart/2005/8/layout/lProcess1"/>
    <dgm:cxn modelId="{6B9E0437-AE3B-40E8-99F3-5E3D7A0D9071}" type="presParOf" srcId="{EB4EF068-085C-491B-BBF7-5E8C97F5E881}" destId="{2B7AC2F9-D92F-415E-B82C-49C3395343FE}" srcOrd="8" destOrd="0" presId="urn:microsoft.com/office/officeart/2005/8/layout/lProcess1"/>
    <dgm:cxn modelId="{AA6ADF60-4D48-40D8-9876-65894379FC83}" type="presParOf" srcId="{EB4EF068-085C-491B-BBF7-5E8C97F5E881}" destId="{49592A62-872F-40C3-9898-56E758A79955}" srcOrd="9" destOrd="0" presId="urn:microsoft.com/office/officeart/2005/8/layout/lProcess1"/>
    <dgm:cxn modelId="{17AF20F5-4C60-465F-A1E5-02259AA09D59}" type="presParOf" srcId="{EB4EF068-085C-491B-BBF7-5E8C97F5E881}" destId="{81EAE7A9-5E01-4140-B295-64971BB32ADA}" srcOrd="10" destOrd="0" presId="urn:microsoft.com/office/officeart/2005/8/layout/lProcess1"/>
    <dgm:cxn modelId="{12D4A1B0-826D-4B97-A514-0DF184DEBC94}" type="presParOf" srcId="{EB4EF068-085C-491B-BBF7-5E8C97F5E881}" destId="{7067CA2A-723D-4A92-B8FD-3DA86A12C99E}" srcOrd="11" destOrd="0" presId="urn:microsoft.com/office/officeart/2005/8/layout/lProcess1"/>
    <dgm:cxn modelId="{F8E7DED5-053E-46F0-A9A8-4A8A82F96339}" type="presParOf" srcId="{EB4EF068-085C-491B-BBF7-5E8C97F5E881}" destId="{11E60DB8-209B-46F7-8952-68EA53FC8AC4}" srcOrd="12"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EF1CFD-06E6-426C-B9DC-AF345C75D359}" type="doc">
      <dgm:prSet loTypeId="urn:microsoft.com/office/officeart/2008/layout/HorizontalMultiLevelHierarchy" loCatId="hierarchy" qsTypeId="urn:microsoft.com/office/officeart/2005/8/quickstyle/simple1" qsCatId="simple" csTypeId="urn:microsoft.com/office/officeart/2005/8/colors/colorful4" csCatId="colorful" phldr="1"/>
      <dgm:spPr/>
      <dgm:t>
        <a:bodyPr/>
        <a:lstStyle/>
        <a:p>
          <a:endParaRPr lang="es-EC"/>
        </a:p>
      </dgm:t>
    </dgm:pt>
    <dgm:pt modelId="{18AEEE93-3DE2-45D9-ADDC-EC9BBD2C42F3}">
      <dgm:prSet phldrT="[Texto]" custT="1"/>
      <dgm:spPr/>
      <dgm:t>
        <a:bodyPr/>
        <a:lstStyle/>
        <a:p>
          <a:r>
            <a:rPr lang="es-EC" sz="1900" b="0" dirty="0" smtClean="0"/>
            <a:t>Principios </a:t>
          </a:r>
          <a:r>
            <a:rPr lang="es-EC" sz="1900" b="0" u="none" dirty="0" smtClean="0"/>
            <a:t>Microempresas y microfinanzas en Ecuador-</a:t>
          </a:r>
          <a:r>
            <a:rPr lang="es-EC" sz="1900" b="0" dirty="0" smtClean="0"/>
            <a:t> USAID.</a:t>
          </a:r>
          <a:endParaRPr lang="es-EC" sz="1900" b="0" dirty="0"/>
        </a:p>
      </dgm:t>
    </dgm:pt>
    <dgm:pt modelId="{120417DC-BB88-4D62-9CFA-F78D7D091840}" type="parTrans" cxnId="{8E66660E-F2D1-4D57-8542-748EA197B8E1}">
      <dgm:prSet/>
      <dgm:spPr/>
      <dgm:t>
        <a:bodyPr/>
        <a:lstStyle/>
        <a:p>
          <a:endParaRPr lang="es-EC"/>
        </a:p>
      </dgm:t>
    </dgm:pt>
    <dgm:pt modelId="{A3F95560-92FD-4BCB-8AB1-D1C3AB4CB582}" type="sibTrans" cxnId="{8E66660E-F2D1-4D57-8542-748EA197B8E1}">
      <dgm:prSet/>
      <dgm:spPr/>
      <dgm:t>
        <a:bodyPr/>
        <a:lstStyle/>
        <a:p>
          <a:endParaRPr lang="es-EC"/>
        </a:p>
      </dgm:t>
    </dgm:pt>
    <dgm:pt modelId="{1061AFE0-D55A-47ED-A1BD-23466B712CC0}">
      <dgm:prSet phldrT="[Texto]"/>
      <dgm:spPr/>
      <dgm:t>
        <a:bodyPr/>
        <a:lstStyle/>
        <a:p>
          <a:r>
            <a:rPr lang="es-EC" dirty="0" smtClean="0"/>
            <a:t>Generar una comprensión del nivel de acceso a y el uso de los servicios financieros por parte de los microempresarios</a:t>
          </a:r>
          <a:endParaRPr lang="es-EC" dirty="0"/>
        </a:p>
      </dgm:t>
    </dgm:pt>
    <dgm:pt modelId="{79138404-C193-4AA6-BB75-7F761AB27785}" type="parTrans" cxnId="{26F32CE5-940A-4A19-957A-9F22AB063661}">
      <dgm:prSet/>
      <dgm:spPr/>
      <dgm:t>
        <a:bodyPr/>
        <a:lstStyle/>
        <a:p>
          <a:endParaRPr lang="es-EC"/>
        </a:p>
      </dgm:t>
    </dgm:pt>
    <dgm:pt modelId="{A6D2DCC5-A292-4B61-AADF-9152D2AC88BC}" type="sibTrans" cxnId="{26F32CE5-940A-4A19-957A-9F22AB063661}">
      <dgm:prSet/>
      <dgm:spPr/>
      <dgm:t>
        <a:bodyPr/>
        <a:lstStyle/>
        <a:p>
          <a:endParaRPr lang="es-EC"/>
        </a:p>
      </dgm:t>
    </dgm:pt>
    <dgm:pt modelId="{114BC954-A07A-4939-8676-2FCDFB0835C5}">
      <dgm:prSet phldrT="[Texto]"/>
      <dgm:spPr/>
      <dgm:t>
        <a:bodyPr/>
        <a:lstStyle/>
        <a:p>
          <a:r>
            <a:rPr lang="es-EC" dirty="0" smtClean="0"/>
            <a:t>Identificar las restricciones que los microempresarios enfrentan para acceder a los servicios financieros formales.</a:t>
          </a:r>
          <a:endParaRPr lang="es-EC" dirty="0"/>
        </a:p>
      </dgm:t>
    </dgm:pt>
    <dgm:pt modelId="{BC886BC7-2B99-4D6E-B5C4-32F2F9E5D70C}" type="parTrans" cxnId="{7CE72E02-5DBD-4200-811E-62DA77B54D90}">
      <dgm:prSet/>
      <dgm:spPr/>
      <dgm:t>
        <a:bodyPr/>
        <a:lstStyle/>
        <a:p>
          <a:endParaRPr lang="es-EC"/>
        </a:p>
      </dgm:t>
    </dgm:pt>
    <dgm:pt modelId="{2FC63530-978D-4004-B7B6-179744F39AFB}" type="sibTrans" cxnId="{7CE72E02-5DBD-4200-811E-62DA77B54D90}">
      <dgm:prSet/>
      <dgm:spPr/>
      <dgm:t>
        <a:bodyPr/>
        <a:lstStyle/>
        <a:p>
          <a:endParaRPr lang="es-EC"/>
        </a:p>
      </dgm:t>
    </dgm:pt>
    <dgm:pt modelId="{1A1796B4-EDC0-4BE5-BD7F-E849CD5146BF}">
      <dgm:prSet phldrT="[Texto]"/>
      <dgm:spPr/>
      <dgm:t>
        <a:bodyPr/>
        <a:lstStyle/>
        <a:p>
          <a:r>
            <a:rPr lang="es-EC" dirty="0" smtClean="0"/>
            <a:t>Proveer un marco a través del cual donantes e instituciones de microfinanzas (</a:t>
          </a:r>
          <a:r>
            <a:rPr lang="es-EC" dirty="0" err="1" smtClean="0"/>
            <a:t>IMFs</a:t>
          </a:r>
          <a:r>
            <a:rPr lang="es-EC" dirty="0" smtClean="0"/>
            <a:t>) podrían planificar programas más eficaces y ampliar su alcance.</a:t>
          </a:r>
          <a:endParaRPr lang="es-EC" dirty="0"/>
        </a:p>
      </dgm:t>
    </dgm:pt>
    <dgm:pt modelId="{729C8350-B0EA-4CB8-A7E7-358E4B785FDC}" type="parTrans" cxnId="{EB12F6E9-9194-4B7D-A61E-0EE122C1C13E}">
      <dgm:prSet/>
      <dgm:spPr/>
      <dgm:t>
        <a:bodyPr/>
        <a:lstStyle/>
        <a:p>
          <a:endParaRPr lang="es-EC"/>
        </a:p>
      </dgm:t>
    </dgm:pt>
    <dgm:pt modelId="{F412ECDA-E156-40D0-B5C7-86296717813A}" type="sibTrans" cxnId="{EB12F6E9-9194-4B7D-A61E-0EE122C1C13E}">
      <dgm:prSet/>
      <dgm:spPr/>
      <dgm:t>
        <a:bodyPr/>
        <a:lstStyle/>
        <a:p>
          <a:endParaRPr lang="es-EC"/>
        </a:p>
      </dgm:t>
    </dgm:pt>
    <dgm:pt modelId="{2B2D3853-52FA-460D-9B11-F39A3C0B767B}" type="pres">
      <dgm:prSet presAssocID="{6EEF1CFD-06E6-426C-B9DC-AF345C75D359}" presName="Name0" presStyleCnt="0">
        <dgm:presLayoutVars>
          <dgm:chPref val="1"/>
          <dgm:dir/>
          <dgm:animOne val="branch"/>
          <dgm:animLvl val="lvl"/>
          <dgm:resizeHandles val="exact"/>
        </dgm:presLayoutVars>
      </dgm:prSet>
      <dgm:spPr/>
      <dgm:t>
        <a:bodyPr/>
        <a:lstStyle/>
        <a:p>
          <a:endParaRPr lang="es-EC"/>
        </a:p>
      </dgm:t>
    </dgm:pt>
    <dgm:pt modelId="{784E99E1-A7C1-451D-A7D3-772ED7AAC8C1}" type="pres">
      <dgm:prSet presAssocID="{18AEEE93-3DE2-45D9-ADDC-EC9BBD2C42F3}" presName="root1" presStyleCnt="0"/>
      <dgm:spPr/>
      <dgm:t>
        <a:bodyPr/>
        <a:lstStyle/>
        <a:p>
          <a:endParaRPr lang="es-EC"/>
        </a:p>
      </dgm:t>
    </dgm:pt>
    <dgm:pt modelId="{8D8BCC52-BC2B-4D70-BFD7-B1942D99A285}" type="pres">
      <dgm:prSet presAssocID="{18AEEE93-3DE2-45D9-ADDC-EC9BBD2C42F3}" presName="LevelOneTextNode" presStyleLbl="node0" presStyleIdx="0" presStyleCnt="1" custLinFactX="-200000" custLinFactNeighborX="-246917" custLinFactNeighborY="2168">
        <dgm:presLayoutVars>
          <dgm:chPref val="3"/>
        </dgm:presLayoutVars>
      </dgm:prSet>
      <dgm:spPr/>
      <dgm:t>
        <a:bodyPr/>
        <a:lstStyle/>
        <a:p>
          <a:endParaRPr lang="es-EC"/>
        </a:p>
      </dgm:t>
    </dgm:pt>
    <dgm:pt modelId="{80C4A680-34BC-41FF-BFEA-5C1F633A1A25}" type="pres">
      <dgm:prSet presAssocID="{18AEEE93-3DE2-45D9-ADDC-EC9BBD2C42F3}" presName="level2hierChild" presStyleCnt="0"/>
      <dgm:spPr/>
      <dgm:t>
        <a:bodyPr/>
        <a:lstStyle/>
        <a:p>
          <a:endParaRPr lang="es-EC"/>
        </a:p>
      </dgm:t>
    </dgm:pt>
    <dgm:pt modelId="{7E255A4D-5D34-4DC4-B9C2-A3B806C74A30}" type="pres">
      <dgm:prSet presAssocID="{79138404-C193-4AA6-BB75-7F761AB27785}" presName="conn2-1" presStyleLbl="parChTrans1D2" presStyleIdx="0" presStyleCnt="3"/>
      <dgm:spPr/>
      <dgm:t>
        <a:bodyPr/>
        <a:lstStyle/>
        <a:p>
          <a:endParaRPr lang="es-EC"/>
        </a:p>
      </dgm:t>
    </dgm:pt>
    <dgm:pt modelId="{75E762AC-BB89-4099-B19D-27FE354A37D4}" type="pres">
      <dgm:prSet presAssocID="{79138404-C193-4AA6-BB75-7F761AB27785}" presName="connTx" presStyleLbl="parChTrans1D2" presStyleIdx="0" presStyleCnt="3"/>
      <dgm:spPr/>
      <dgm:t>
        <a:bodyPr/>
        <a:lstStyle/>
        <a:p>
          <a:endParaRPr lang="es-EC"/>
        </a:p>
      </dgm:t>
    </dgm:pt>
    <dgm:pt modelId="{0900B82E-5E8D-428D-B9AD-E201F0836B91}" type="pres">
      <dgm:prSet presAssocID="{1061AFE0-D55A-47ED-A1BD-23466B712CC0}" presName="root2" presStyleCnt="0"/>
      <dgm:spPr/>
      <dgm:t>
        <a:bodyPr/>
        <a:lstStyle/>
        <a:p>
          <a:endParaRPr lang="es-EC"/>
        </a:p>
      </dgm:t>
    </dgm:pt>
    <dgm:pt modelId="{FC07B0FD-44A7-4E5A-9F70-35FDAAF9F827}" type="pres">
      <dgm:prSet presAssocID="{1061AFE0-D55A-47ED-A1BD-23466B712CC0}" presName="LevelTwoTextNode" presStyleLbl="node2" presStyleIdx="0" presStyleCnt="3">
        <dgm:presLayoutVars>
          <dgm:chPref val="3"/>
        </dgm:presLayoutVars>
      </dgm:prSet>
      <dgm:spPr/>
      <dgm:t>
        <a:bodyPr/>
        <a:lstStyle/>
        <a:p>
          <a:endParaRPr lang="es-EC"/>
        </a:p>
      </dgm:t>
    </dgm:pt>
    <dgm:pt modelId="{A2962558-E8A8-489D-B41D-EE4B035E7EEB}" type="pres">
      <dgm:prSet presAssocID="{1061AFE0-D55A-47ED-A1BD-23466B712CC0}" presName="level3hierChild" presStyleCnt="0"/>
      <dgm:spPr/>
      <dgm:t>
        <a:bodyPr/>
        <a:lstStyle/>
        <a:p>
          <a:endParaRPr lang="es-EC"/>
        </a:p>
      </dgm:t>
    </dgm:pt>
    <dgm:pt modelId="{014E52D7-AF4B-4C3C-A40D-5507B9099D3B}" type="pres">
      <dgm:prSet presAssocID="{BC886BC7-2B99-4D6E-B5C4-32F2F9E5D70C}" presName="conn2-1" presStyleLbl="parChTrans1D2" presStyleIdx="1" presStyleCnt="3"/>
      <dgm:spPr/>
      <dgm:t>
        <a:bodyPr/>
        <a:lstStyle/>
        <a:p>
          <a:endParaRPr lang="es-EC"/>
        </a:p>
      </dgm:t>
    </dgm:pt>
    <dgm:pt modelId="{B8043B08-8AED-45DC-A94F-74D418F242C4}" type="pres">
      <dgm:prSet presAssocID="{BC886BC7-2B99-4D6E-B5C4-32F2F9E5D70C}" presName="connTx" presStyleLbl="parChTrans1D2" presStyleIdx="1" presStyleCnt="3"/>
      <dgm:spPr/>
      <dgm:t>
        <a:bodyPr/>
        <a:lstStyle/>
        <a:p>
          <a:endParaRPr lang="es-EC"/>
        </a:p>
      </dgm:t>
    </dgm:pt>
    <dgm:pt modelId="{EB0CC296-8E20-4895-890A-B209F671459D}" type="pres">
      <dgm:prSet presAssocID="{114BC954-A07A-4939-8676-2FCDFB0835C5}" presName="root2" presStyleCnt="0"/>
      <dgm:spPr/>
      <dgm:t>
        <a:bodyPr/>
        <a:lstStyle/>
        <a:p>
          <a:endParaRPr lang="es-EC"/>
        </a:p>
      </dgm:t>
    </dgm:pt>
    <dgm:pt modelId="{437E03BD-B381-471B-9FDA-A51916365B19}" type="pres">
      <dgm:prSet presAssocID="{114BC954-A07A-4939-8676-2FCDFB0835C5}" presName="LevelTwoTextNode" presStyleLbl="node2" presStyleIdx="1" presStyleCnt="3">
        <dgm:presLayoutVars>
          <dgm:chPref val="3"/>
        </dgm:presLayoutVars>
      </dgm:prSet>
      <dgm:spPr/>
      <dgm:t>
        <a:bodyPr/>
        <a:lstStyle/>
        <a:p>
          <a:endParaRPr lang="es-EC"/>
        </a:p>
      </dgm:t>
    </dgm:pt>
    <dgm:pt modelId="{15CE0AE5-CAB0-4F01-AAAD-D31EAE635E35}" type="pres">
      <dgm:prSet presAssocID="{114BC954-A07A-4939-8676-2FCDFB0835C5}" presName="level3hierChild" presStyleCnt="0"/>
      <dgm:spPr/>
      <dgm:t>
        <a:bodyPr/>
        <a:lstStyle/>
        <a:p>
          <a:endParaRPr lang="es-EC"/>
        </a:p>
      </dgm:t>
    </dgm:pt>
    <dgm:pt modelId="{C7202BFA-46CC-4588-BC05-51F7A21982BA}" type="pres">
      <dgm:prSet presAssocID="{729C8350-B0EA-4CB8-A7E7-358E4B785FDC}" presName="conn2-1" presStyleLbl="parChTrans1D2" presStyleIdx="2" presStyleCnt="3"/>
      <dgm:spPr/>
      <dgm:t>
        <a:bodyPr/>
        <a:lstStyle/>
        <a:p>
          <a:endParaRPr lang="es-EC"/>
        </a:p>
      </dgm:t>
    </dgm:pt>
    <dgm:pt modelId="{AFF8C6A0-C301-4B20-9C52-63F12D8760E0}" type="pres">
      <dgm:prSet presAssocID="{729C8350-B0EA-4CB8-A7E7-358E4B785FDC}" presName="connTx" presStyleLbl="parChTrans1D2" presStyleIdx="2" presStyleCnt="3"/>
      <dgm:spPr/>
      <dgm:t>
        <a:bodyPr/>
        <a:lstStyle/>
        <a:p>
          <a:endParaRPr lang="es-EC"/>
        </a:p>
      </dgm:t>
    </dgm:pt>
    <dgm:pt modelId="{946299BA-191D-4125-8B4B-7DBAD6F250BD}" type="pres">
      <dgm:prSet presAssocID="{1A1796B4-EDC0-4BE5-BD7F-E849CD5146BF}" presName="root2" presStyleCnt="0"/>
      <dgm:spPr/>
      <dgm:t>
        <a:bodyPr/>
        <a:lstStyle/>
        <a:p>
          <a:endParaRPr lang="es-EC"/>
        </a:p>
      </dgm:t>
    </dgm:pt>
    <dgm:pt modelId="{19BB5F0F-9F6B-41CE-874C-8BCEAD63FF9F}" type="pres">
      <dgm:prSet presAssocID="{1A1796B4-EDC0-4BE5-BD7F-E849CD5146BF}" presName="LevelTwoTextNode" presStyleLbl="node2" presStyleIdx="2" presStyleCnt="3">
        <dgm:presLayoutVars>
          <dgm:chPref val="3"/>
        </dgm:presLayoutVars>
      </dgm:prSet>
      <dgm:spPr/>
      <dgm:t>
        <a:bodyPr/>
        <a:lstStyle/>
        <a:p>
          <a:endParaRPr lang="es-EC"/>
        </a:p>
      </dgm:t>
    </dgm:pt>
    <dgm:pt modelId="{D1DE3AAC-DE0D-4402-AA96-9D1EA79B7D12}" type="pres">
      <dgm:prSet presAssocID="{1A1796B4-EDC0-4BE5-BD7F-E849CD5146BF}" presName="level3hierChild" presStyleCnt="0"/>
      <dgm:spPr/>
      <dgm:t>
        <a:bodyPr/>
        <a:lstStyle/>
        <a:p>
          <a:endParaRPr lang="es-EC"/>
        </a:p>
      </dgm:t>
    </dgm:pt>
  </dgm:ptLst>
  <dgm:cxnLst>
    <dgm:cxn modelId="{4D0E34CB-CF3E-44AF-9043-78ED7CABEF96}" type="presOf" srcId="{729C8350-B0EA-4CB8-A7E7-358E4B785FDC}" destId="{C7202BFA-46CC-4588-BC05-51F7A21982BA}" srcOrd="0" destOrd="0" presId="urn:microsoft.com/office/officeart/2008/layout/HorizontalMultiLevelHierarchy"/>
    <dgm:cxn modelId="{1F47E1D5-CB1B-4D0E-9CCF-8607E09280F2}" type="presOf" srcId="{18AEEE93-3DE2-45D9-ADDC-EC9BBD2C42F3}" destId="{8D8BCC52-BC2B-4D70-BFD7-B1942D99A285}" srcOrd="0" destOrd="0" presId="urn:microsoft.com/office/officeart/2008/layout/HorizontalMultiLevelHierarchy"/>
    <dgm:cxn modelId="{7CE72E02-5DBD-4200-811E-62DA77B54D90}" srcId="{18AEEE93-3DE2-45D9-ADDC-EC9BBD2C42F3}" destId="{114BC954-A07A-4939-8676-2FCDFB0835C5}" srcOrd="1" destOrd="0" parTransId="{BC886BC7-2B99-4D6E-B5C4-32F2F9E5D70C}" sibTransId="{2FC63530-978D-4004-B7B6-179744F39AFB}"/>
    <dgm:cxn modelId="{124487CA-FB8F-4577-A9A8-F0B07EF76DA0}" type="presOf" srcId="{1061AFE0-D55A-47ED-A1BD-23466B712CC0}" destId="{FC07B0FD-44A7-4E5A-9F70-35FDAAF9F827}" srcOrd="0" destOrd="0" presId="urn:microsoft.com/office/officeart/2008/layout/HorizontalMultiLevelHierarchy"/>
    <dgm:cxn modelId="{CD8D54BA-7F14-4055-B85B-A899BDDF339E}" type="presOf" srcId="{BC886BC7-2B99-4D6E-B5C4-32F2F9E5D70C}" destId="{014E52D7-AF4B-4C3C-A40D-5507B9099D3B}" srcOrd="0" destOrd="0" presId="urn:microsoft.com/office/officeart/2008/layout/HorizontalMultiLevelHierarchy"/>
    <dgm:cxn modelId="{734C7CF0-25F7-4FBC-A93E-0DBD5C003CBA}" type="presOf" srcId="{BC886BC7-2B99-4D6E-B5C4-32F2F9E5D70C}" destId="{B8043B08-8AED-45DC-A94F-74D418F242C4}" srcOrd="1" destOrd="0" presId="urn:microsoft.com/office/officeart/2008/layout/HorizontalMultiLevelHierarchy"/>
    <dgm:cxn modelId="{1DD967C1-3E1A-49B3-BEFD-8D83C890778E}" type="presOf" srcId="{79138404-C193-4AA6-BB75-7F761AB27785}" destId="{75E762AC-BB89-4099-B19D-27FE354A37D4}" srcOrd="1" destOrd="0" presId="urn:microsoft.com/office/officeart/2008/layout/HorizontalMultiLevelHierarchy"/>
    <dgm:cxn modelId="{65A146C5-B8C4-4F67-AB6D-338F8C72E360}" type="presOf" srcId="{6EEF1CFD-06E6-426C-B9DC-AF345C75D359}" destId="{2B2D3853-52FA-460D-9B11-F39A3C0B767B}" srcOrd="0" destOrd="0" presId="urn:microsoft.com/office/officeart/2008/layout/HorizontalMultiLevelHierarchy"/>
    <dgm:cxn modelId="{D3258E02-FE59-4DCA-A8F2-A8982AE90C76}" type="presOf" srcId="{1A1796B4-EDC0-4BE5-BD7F-E849CD5146BF}" destId="{19BB5F0F-9F6B-41CE-874C-8BCEAD63FF9F}" srcOrd="0" destOrd="0" presId="urn:microsoft.com/office/officeart/2008/layout/HorizontalMultiLevelHierarchy"/>
    <dgm:cxn modelId="{8E66660E-F2D1-4D57-8542-748EA197B8E1}" srcId="{6EEF1CFD-06E6-426C-B9DC-AF345C75D359}" destId="{18AEEE93-3DE2-45D9-ADDC-EC9BBD2C42F3}" srcOrd="0" destOrd="0" parTransId="{120417DC-BB88-4D62-9CFA-F78D7D091840}" sibTransId="{A3F95560-92FD-4BCB-8AB1-D1C3AB4CB582}"/>
    <dgm:cxn modelId="{DDA3AD1E-A51E-49FC-9B97-709D6B7ACC56}" type="presOf" srcId="{79138404-C193-4AA6-BB75-7F761AB27785}" destId="{7E255A4D-5D34-4DC4-B9C2-A3B806C74A30}" srcOrd="0" destOrd="0" presId="urn:microsoft.com/office/officeart/2008/layout/HorizontalMultiLevelHierarchy"/>
    <dgm:cxn modelId="{26F32CE5-940A-4A19-957A-9F22AB063661}" srcId="{18AEEE93-3DE2-45D9-ADDC-EC9BBD2C42F3}" destId="{1061AFE0-D55A-47ED-A1BD-23466B712CC0}" srcOrd="0" destOrd="0" parTransId="{79138404-C193-4AA6-BB75-7F761AB27785}" sibTransId="{A6D2DCC5-A292-4B61-AADF-9152D2AC88BC}"/>
    <dgm:cxn modelId="{C98B5768-2668-483D-866A-8CC52DF41516}" type="presOf" srcId="{729C8350-B0EA-4CB8-A7E7-358E4B785FDC}" destId="{AFF8C6A0-C301-4B20-9C52-63F12D8760E0}" srcOrd="1" destOrd="0" presId="urn:microsoft.com/office/officeart/2008/layout/HorizontalMultiLevelHierarchy"/>
    <dgm:cxn modelId="{E02E78D2-ED84-4D50-B150-3A901820119E}" type="presOf" srcId="{114BC954-A07A-4939-8676-2FCDFB0835C5}" destId="{437E03BD-B381-471B-9FDA-A51916365B19}" srcOrd="0" destOrd="0" presId="urn:microsoft.com/office/officeart/2008/layout/HorizontalMultiLevelHierarchy"/>
    <dgm:cxn modelId="{EB12F6E9-9194-4B7D-A61E-0EE122C1C13E}" srcId="{18AEEE93-3DE2-45D9-ADDC-EC9BBD2C42F3}" destId="{1A1796B4-EDC0-4BE5-BD7F-E849CD5146BF}" srcOrd="2" destOrd="0" parTransId="{729C8350-B0EA-4CB8-A7E7-358E4B785FDC}" sibTransId="{F412ECDA-E156-40D0-B5C7-86296717813A}"/>
    <dgm:cxn modelId="{0119803F-AB40-4505-8A5F-66FCA7EBB6C4}" type="presParOf" srcId="{2B2D3853-52FA-460D-9B11-F39A3C0B767B}" destId="{784E99E1-A7C1-451D-A7D3-772ED7AAC8C1}" srcOrd="0" destOrd="0" presId="urn:microsoft.com/office/officeart/2008/layout/HorizontalMultiLevelHierarchy"/>
    <dgm:cxn modelId="{5BA0A07F-0EB5-4118-BF56-45F0C0AF63AC}" type="presParOf" srcId="{784E99E1-A7C1-451D-A7D3-772ED7AAC8C1}" destId="{8D8BCC52-BC2B-4D70-BFD7-B1942D99A285}" srcOrd="0" destOrd="0" presId="urn:microsoft.com/office/officeart/2008/layout/HorizontalMultiLevelHierarchy"/>
    <dgm:cxn modelId="{5A6F8D1E-BDC8-41A0-8E67-DE51404064F6}" type="presParOf" srcId="{784E99E1-A7C1-451D-A7D3-772ED7AAC8C1}" destId="{80C4A680-34BC-41FF-BFEA-5C1F633A1A25}" srcOrd="1" destOrd="0" presId="urn:microsoft.com/office/officeart/2008/layout/HorizontalMultiLevelHierarchy"/>
    <dgm:cxn modelId="{2E87431F-3919-4E6D-9E5C-FBC36619EE19}" type="presParOf" srcId="{80C4A680-34BC-41FF-BFEA-5C1F633A1A25}" destId="{7E255A4D-5D34-4DC4-B9C2-A3B806C74A30}" srcOrd="0" destOrd="0" presId="urn:microsoft.com/office/officeart/2008/layout/HorizontalMultiLevelHierarchy"/>
    <dgm:cxn modelId="{A12CF613-C809-4807-9071-E82B2BE4368E}" type="presParOf" srcId="{7E255A4D-5D34-4DC4-B9C2-A3B806C74A30}" destId="{75E762AC-BB89-4099-B19D-27FE354A37D4}" srcOrd="0" destOrd="0" presId="urn:microsoft.com/office/officeart/2008/layout/HorizontalMultiLevelHierarchy"/>
    <dgm:cxn modelId="{4687ED2F-FF5E-4A9C-AE90-1151D9EA1AAC}" type="presParOf" srcId="{80C4A680-34BC-41FF-BFEA-5C1F633A1A25}" destId="{0900B82E-5E8D-428D-B9AD-E201F0836B91}" srcOrd="1" destOrd="0" presId="urn:microsoft.com/office/officeart/2008/layout/HorizontalMultiLevelHierarchy"/>
    <dgm:cxn modelId="{DD4A4542-C4FA-475D-A828-C28D615A4E76}" type="presParOf" srcId="{0900B82E-5E8D-428D-B9AD-E201F0836B91}" destId="{FC07B0FD-44A7-4E5A-9F70-35FDAAF9F827}" srcOrd="0" destOrd="0" presId="urn:microsoft.com/office/officeart/2008/layout/HorizontalMultiLevelHierarchy"/>
    <dgm:cxn modelId="{3222DE11-87CC-40E6-82B1-A30375E3A5F1}" type="presParOf" srcId="{0900B82E-5E8D-428D-B9AD-E201F0836B91}" destId="{A2962558-E8A8-489D-B41D-EE4B035E7EEB}" srcOrd="1" destOrd="0" presId="urn:microsoft.com/office/officeart/2008/layout/HorizontalMultiLevelHierarchy"/>
    <dgm:cxn modelId="{62B8A8EB-6770-4B36-BF10-67C761B73473}" type="presParOf" srcId="{80C4A680-34BC-41FF-BFEA-5C1F633A1A25}" destId="{014E52D7-AF4B-4C3C-A40D-5507B9099D3B}" srcOrd="2" destOrd="0" presId="urn:microsoft.com/office/officeart/2008/layout/HorizontalMultiLevelHierarchy"/>
    <dgm:cxn modelId="{8869D36B-A3BC-46B1-A032-B0064D9A06A3}" type="presParOf" srcId="{014E52D7-AF4B-4C3C-A40D-5507B9099D3B}" destId="{B8043B08-8AED-45DC-A94F-74D418F242C4}" srcOrd="0" destOrd="0" presId="urn:microsoft.com/office/officeart/2008/layout/HorizontalMultiLevelHierarchy"/>
    <dgm:cxn modelId="{CC2BE083-E652-49B5-9CF0-2D5AF3D6CE67}" type="presParOf" srcId="{80C4A680-34BC-41FF-BFEA-5C1F633A1A25}" destId="{EB0CC296-8E20-4895-890A-B209F671459D}" srcOrd="3" destOrd="0" presId="urn:microsoft.com/office/officeart/2008/layout/HorizontalMultiLevelHierarchy"/>
    <dgm:cxn modelId="{40F2EC85-CDD2-4229-B310-518F2FC462B0}" type="presParOf" srcId="{EB0CC296-8E20-4895-890A-B209F671459D}" destId="{437E03BD-B381-471B-9FDA-A51916365B19}" srcOrd="0" destOrd="0" presId="urn:microsoft.com/office/officeart/2008/layout/HorizontalMultiLevelHierarchy"/>
    <dgm:cxn modelId="{B0AB4A86-0BFA-48DE-ABD2-41DD8037759B}" type="presParOf" srcId="{EB0CC296-8E20-4895-890A-B209F671459D}" destId="{15CE0AE5-CAB0-4F01-AAAD-D31EAE635E35}" srcOrd="1" destOrd="0" presId="urn:microsoft.com/office/officeart/2008/layout/HorizontalMultiLevelHierarchy"/>
    <dgm:cxn modelId="{17F4A922-0136-43E4-9CB1-85AC205D6C12}" type="presParOf" srcId="{80C4A680-34BC-41FF-BFEA-5C1F633A1A25}" destId="{C7202BFA-46CC-4588-BC05-51F7A21982BA}" srcOrd="4" destOrd="0" presId="urn:microsoft.com/office/officeart/2008/layout/HorizontalMultiLevelHierarchy"/>
    <dgm:cxn modelId="{CAC72E87-348D-40F2-B762-EDB05C1C98FB}" type="presParOf" srcId="{C7202BFA-46CC-4588-BC05-51F7A21982BA}" destId="{AFF8C6A0-C301-4B20-9C52-63F12D8760E0}" srcOrd="0" destOrd="0" presId="urn:microsoft.com/office/officeart/2008/layout/HorizontalMultiLevelHierarchy"/>
    <dgm:cxn modelId="{29AAE9A9-FA43-4DFE-A6D0-DF5A32A5235D}" type="presParOf" srcId="{80C4A680-34BC-41FF-BFEA-5C1F633A1A25}" destId="{946299BA-191D-4125-8B4B-7DBAD6F250BD}" srcOrd="5" destOrd="0" presId="urn:microsoft.com/office/officeart/2008/layout/HorizontalMultiLevelHierarchy"/>
    <dgm:cxn modelId="{EE23D42F-B929-4779-81D4-DC7BBE79D061}" type="presParOf" srcId="{946299BA-191D-4125-8B4B-7DBAD6F250BD}" destId="{19BB5F0F-9F6B-41CE-874C-8BCEAD63FF9F}" srcOrd="0" destOrd="0" presId="urn:microsoft.com/office/officeart/2008/layout/HorizontalMultiLevelHierarchy"/>
    <dgm:cxn modelId="{5149FEAD-9FAF-48E0-A918-3A7AE997F21F}" type="presParOf" srcId="{946299BA-191D-4125-8B4B-7DBAD6F250BD}" destId="{D1DE3AAC-DE0D-4402-AA96-9D1EA79B7D12}"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EEF1CFD-06E6-426C-B9DC-AF345C75D359}" type="doc">
      <dgm:prSet loTypeId="urn:microsoft.com/office/officeart/2008/layout/HorizontalMultiLevelHierarchy" loCatId="hierarchy" qsTypeId="urn:microsoft.com/office/officeart/2005/8/quickstyle/simple1" qsCatId="simple" csTypeId="urn:microsoft.com/office/officeart/2005/8/colors/colorful5" csCatId="colorful" phldr="1"/>
      <dgm:spPr/>
      <dgm:t>
        <a:bodyPr/>
        <a:lstStyle/>
        <a:p>
          <a:endParaRPr lang="es-EC"/>
        </a:p>
      </dgm:t>
    </dgm:pt>
    <dgm:pt modelId="{18AEEE93-3DE2-45D9-ADDC-EC9BBD2C42F3}">
      <dgm:prSet phldrT="[Texto]"/>
      <dgm:spPr/>
      <dgm:t>
        <a:bodyPr/>
        <a:lstStyle/>
        <a:p>
          <a:r>
            <a:rPr lang="es-EC" dirty="0" smtClean="0"/>
            <a:t>Principios evolución de impacto socioeconómico del microcrédito en la zona oriental de la provincia del Azuay.</a:t>
          </a:r>
          <a:endParaRPr lang="es-EC" dirty="0"/>
        </a:p>
      </dgm:t>
    </dgm:pt>
    <dgm:pt modelId="{120417DC-BB88-4D62-9CFA-F78D7D091840}" type="parTrans" cxnId="{8E66660E-F2D1-4D57-8542-748EA197B8E1}">
      <dgm:prSet/>
      <dgm:spPr/>
      <dgm:t>
        <a:bodyPr/>
        <a:lstStyle/>
        <a:p>
          <a:endParaRPr lang="es-EC"/>
        </a:p>
      </dgm:t>
    </dgm:pt>
    <dgm:pt modelId="{A3F95560-92FD-4BCB-8AB1-D1C3AB4CB582}" type="sibTrans" cxnId="{8E66660E-F2D1-4D57-8542-748EA197B8E1}">
      <dgm:prSet/>
      <dgm:spPr/>
      <dgm:t>
        <a:bodyPr/>
        <a:lstStyle/>
        <a:p>
          <a:endParaRPr lang="es-EC"/>
        </a:p>
      </dgm:t>
    </dgm:pt>
    <dgm:pt modelId="{1061AFE0-D55A-47ED-A1BD-23466B712CC0}">
      <dgm:prSet phldrT="[Texto]"/>
      <dgm:spPr/>
      <dgm:t>
        <a:bodyPr/>
        <a:lstStyle/>
        <a:p>
          <a:r>
            <a:rPr lang="es-EC" dirty="0" smtClean="0"/>
            <a:t>Establecer ciertas pautas de gestión para los actores que ofertan este tipo de servicios, recursos, con ciertas estrategias de acción que inciden en el mejoramiento de la cartera y el alcance del microcrédito. </a:t>
          </a:r>
          <a:endParaRPr lang="es-EC" dirty="0"/>
        </a:p>
      </dgm:t>
    </dgm:pt>
    <dgm:pt modelId="{79138404-C193-4AA6-BB75-7F761AB27785}" type="parTrans" cxnId="{26F32CE5-940A-4A19-957A-9F22AB063661}">
      <dgm:prSet/>
      <dgm:spPr/>
      <dgm:t>
        <a:bodyPr/>
        <a:lstStyle/>
        <a:p>
          <a:endParaRPr lang="es-EC"/>
        </a:p>
      </dgm:t>
    </dgm:pt>
    <dgm:pt modelId="{A6D2DCC5-A292-4B61-AADF-9152D2AC88BC}" type="sibTrans" cxnId="{26F32CE5-940A-4A19-957A-9F22AB063661}">
      <dgm:prSet/>
      <dgm:spPr/>
      <dgm:t>
        <a:bodyPr/>
        <a:lstStyle/>
        <a:p>
          <a:endParaRPr lang="es-EC"/>
        </a:p>
      </dgm:t>
    </dgm:pt>
    <dgm:pt modelId="{114BC954-A07A-4939-8676-2FCDFB0835C5}">
      <dgm:prSet phldrT="[Texto]"/>
      <dgm:spPr/>
      <dgm:t>
        <a:bodyPr/>
        <a:lstStyle/>
        <a:p>
          <a:r>
            <a:rPr lang="es-EC" dirty="0" smtClean="0"/>
            <a:t>Por medio del diagnostico establecido, se definen algunas variables que permiten determinar el contraste entre lo positivo y lo negativo del microcrédito.</a:t>
          </a:r>
          <a:endParaRPr lang="es-EC" dirty="0"/>
        </a:p>
      </dgm:t>
    </dgm:pt>
    <dgm:pt modelId="{BC886BC7-2B99-4D6E-B5C4-32F2F9E5D70C}" type="parTrans" cxnId="{7CE72E02-5DBD-4200-811E-62DA77B54D90}">
      <dgm:prSet/>
      <dgm:spPr/>
      <dgm:t>
        <a:bodyPr/>
        <a:lstStyle/>
        <a:p>
          <a:endParaRPr lang="es-EC"/>
        </a:p>
      </dgm:t>
    </dgm:pt>
    <dgm:pt modelId="{2FC63530-978D-4004-B7B6-179744F39AFB}" type="sibTrans" cxnId="{7CE72E02-5DBD-4200-811E-62DA77B54D90}">
      <dgm:prSet/>
      <dgm:spPr/>
      <dgm:t>
        <a:bodyPr/>
        <a:lstStyle/>
        <a:p>
          <a:endParaRPr lang="es-EC"/>
        </a:p>
      </dgm:t>
    </dgm:pt>
    <dgm:pt modelId="{1A1796B4-EDC0-4BE5-BD7F-E849CD5146BF}">
      <dgm:prSet phldrT="[Texto]"/>
      <dgm:spPr/>
      <dgm:t>
        <a:bodyPr/>
        <a:lstStyle/>
        <a:p>
          <a:r>
            <a:rPr lang="es-EC" dirty="0" smtClean="0"/>
            <a:t>Ingresos, Capital del trabajo, Flujos de caja, cargas familiares.</a:t>
          </a:r>
          <a:endParaRPr lang="es-EC" dirty="0"/>
        </a:p>
      </dgm:t>
    </dgm:pt>
    <dgm:pt modelId="{729C8350-B0EA-4CB8-A7E7-358E4B785FDC}" type="parTrans" cxnId="{EB12F6E9-9194-4B7D-A61E-0EE122C1C13E}">
      <dgm:prSet/>
      <dgm:spPr/>
      <dgm:t>
        <a:bodyPr/>
        <a:lstStyle/>
        <a:p>
          <a:endParaRPr lang="es-EC"/>
        </a:p>
      </dgm:t>
    </dgm:pt>
    <dgm:pt modelId="{F412ECDA-E156-40D0-B5C7-86296717813A}" type="sibTrans" cxnId="{EB12F6E9-9194-4B7D-A61E-0EE122C1C13E}">
      <dgm:prSet/>
      <dgm:spPr/>
      <dgm:t>
        <a:bodyPr/>
        <a:lstStyle/>
        <a:p>
          <a:endParaRPr lang="es-EC"/>
        </a:p>
      </dgm:t>
    </dgm:pt>
    <dgm:pt modelId="{2B2D3853-52FA-460D-9B11-F39A3C0B767B}" type="pres">
      <dgm:prSet presAssocID="{6EEF1CFD-06E6-426C-B9DC-AF345C75D359}" presName="Name0" presStyleCnt="0">
        <dgm:presLayoutVars>
          <dgm:chPref val="1"/>
          <dgm:dir/>
          <dgm:animOne val="branch"/>
          <dgm:animLvl val="lvl"/>
          <dgm:resizeHandles val="exact"/>
        </dgm:presLayoutVars>
      </dgm:prSet>
      <dgm:spPr/>
      <dgm:t>
        <a:bodyPr/>
        <a:lstStyle/>
        <a:p>
          <a:endParaRPr lang="es-EC"/>
        </a:p>
      </dgm:t>
    </dgm:pt>
    <dgm:pt modelId="{784E99E1-A7C1-451D-A7D3-772ED7AAC8C1}" type="pres">
      <dgm:prSet presAssocID="{18AEEE93-3DE2-45D9-ADDC-EC9BBD2C42F3}" presName="root1" presStyleCnt="0"/>
      <dgm:spPr/>
      <dgm:t>
        <a:bodyPr/>
        <a:lstStyle/>
        <a:p>
          <a:endParaRPr lang="es-EC"/>
        </a:p>
      </dgm:t>
    </dgm:pt>
    <dgm:pt modelId="{8D8BCC52-BC2B-4D70-BFD7-B1942D99A285}" type="pres">
      <dgm:prSet presAssocID="{18AEEE93-3DE2-45D9-ADDC-EC9BBD2C42F3}" presName="LevelOneTextNode" presStyleLbl="node0" presStyleIdx="0" presStyleCnt="1" custLinFactNeighborX="-212" custLinFactNeighborY="1657">
        <dgm:presLayoutVars>
          <dgm:chPref val="3"/>
        </dgm:presLayoutVars>
      </dgm:prSet>
      <dgm:spPr/>
      <dgm:t>
        <a:bodyPr/>
        <a:lstStyle/>
        <a:p>
          <a:endParaRPr lang="es-EC"/>
        </a:p>
      </dgm:t>
    </dgm:pt>
    <dgm:pt modelId="{80C4A680-34BC-41FF-BFEA-5C1F633A1A25}" type="pres">
      <dgm:prSet presAssocID="{18AEEE93-3DE2-45D9-ADDC-EC9BBD2C42F3}" presName="level2hierChild" presStyleCnt="0"/>
      <dgm:spPr/>
      <dgm:t>
        <a:bodyPr/>
        <a:lstStyle/>
        <a:p>
          <a:endParaRPr lang="es-EC"/>
        </a:p>
      </dgm:t>
    </dgm:pt>
    <dgm:pt modelId="{7E255A4D-5D34-4DC4-B9C2-A3B806C74A30}" type="pres">
      <dgm:prSet presAssocID="{79138404-C193-4AA6-BB75-7F761AB27785}" presName="conn2-1" presStyleLbl="parChTrans1D2" presStyleIdx="0" presStyleCnt="3"/>
      <dgm:spPr/>
      <dgm:t>
        <a:bodyPr/>
        <a:lstStyle/>
        <a:p>
          <a:endParaRPr lang="es-EC"/>
        </a:p>
      </dgm:t>
    </dgm:pt>
    <dgm:pt modelId="{75E762AC-BB89-4099-B19D-27FE354A37D4}" type="pres">
      <dgm:prSet presAssocID="{79138404-C193-4AA6-BB75-7F761AB27785}" presName="connTx" presStyleLbl="parChTrans1D2" presStyleIdx="0" presStyleCnt="3"/>
      <dgm:spPr/>
      <dgm:t>
        <a:bodyPr/>
        <a:lstStyle/>
        <a:p>
          <a:endParaRPr lang="es-EC"/>
        </a:p>
      </dgm:t>
    </dgm:pt>
    <dgm:pt modelId="{0900B82E-5E8D-428D-B9AD-E201F0836B91}" type="pres">
      <dgm:prSet presAssocID="{1061AFE0-D55A-47ED-A1BD-23466B712CC0}" presName="root2" presStyleCnt="0"/>
      <dgm:spPr/>
      <dgm:t>
        <a:bodyPr/>
        <a:lstStyle/>
        <a:p>
          <a:endParaRPr lang="es-EC"/>
        </a:p>
      </dgm:t>
    </dgm:pt>
    <dgm:pt modelId="{FC07B0FD-44A7-4E5A-9F70-35FDAAF9F827}" type="pres">
      <dgm:prSet presAssocID="{1061AFE0-D55A-47ED-A1BD-23466B712CC0}" presName="LevelTwoTextNode" presStyleLbl="node2" presStyleIdx="0" presStyleCnt="3">
        <dgm:presLayoutVars>
          <dgm:chPref val="3"/>
        </dgm:presLayoutVars>
      </dgm:prSet>
      <dgm:spPr/>
      <dgm:t>
        <a:bodyPr/>
        <a:lstStyle/>
        <a:p>
          <a:endParaRPr lang="es-EC"/>
        </a:p>
      </dgm:t>
    </dgm:pt>
    <dgm:pt modelId="{A2962558-E8A8-489D-B41D-EE4B035E7EEB}" type="pres">
      <dgm:prSet presAssocID="{1061AFE0-D55A-47ED-A1BD-23466B712CC0}" presName="level3hierChild" presStyleCnt="0"/>
      <dgm:spPr/>
      <dgm:t>
        <a:bodyPr/>
        <a:lstStyle/>
        <a:p>
          <a:endParaRPr lang="es-EC"/>
        </a:p>
      </dgm:t>
    </dgm:pt>
    <dgm:pt modelId="{014E52D7-AF4B-4C3C-A40D-5507B9099D3B}" type="pres">
      <dgm:prSet presAssocID="{BC886BC7-2B99-4D6E-B5C4-32F2F9E5D70C}" presName="conn2-1" presStyleLbl="parChTrans1D2" presStyleIdx="1" presStyleCnt="3"/>
      <dgm:spPr/>
      <dgm:t>
        <a:bodyPr/>
        <a:lstStyle/>
        <a:p>
          <a:endParaRPr lang="es-EC"/>
        </a:p>
      </dgm:t>
    </dgm:pt>
    <dgm:pt modelId="{B8043B08-8AED-45DC-A94F-74D418F242C4}" type="pres">
      <dgm:prSet presAssocID="{BC886BC7-2B99-4D6E-B5C4-32F2F9E5D70C}" presName="connTx" presStyleLbl="parChTrans1D2" presStyleIdx="1" presStyleCnt="3"/>
      <dgm:spPr/>
      <dgm:t>
        <a:bodyPr/>
        <a:lstStyle/>
        <a:p>
          <a:endParaRPr lang="es-EC"/>
        </a:p>
      </dgm:t>
    </dgm:pt>
    <dgm:pt modelId="{EB0CC296-8E20-4895-890A-B209F671459D}" type="pres">
      <dgm:prSet presAssocID="{114BC954-A07A-4939-8676-2FCDFB0835C5}" presName="root2" presStyleCnt="0"/>
      <dgm:spPr/>
      <dgm:t>
        <a:bodyPr/>
        <a:lstStyle/>
        <a:p>
          <a:endParaRPr lang="es-EC"/>
        </a:p>
      </dgm:t>
    </dgm:pt>
    <dgm:pt modelId="{437E03BD-B381-471B-9FDA-A51916365B19}" type="pres">
      <dgm:prSet presAssocID="{114BC954-A07A-4939-8676-2FCDFB0835C5}" presName="LevelTwoTextNode" presStyleLbl="node2" presStyleIdx="1" presStyleCnt="3">
        <dgm:presLayoutVars>
          <dgm:chPref val="3"/>
        </dgm:presLayoutVars>
      </dgm:prSet>
      <dgm:spPr/>
      <dgm:t>
        <a:bodyPr/>
        <a:lstStyle/>
        <a:p>
          <a:endParaRPr lang="es-EC"/>
        </a:p>
      </dgm:t>
    </dgm:pt>
    <dgm:pt modelId="{15CE0AE5-CAB0-4F01-AAAD-D31EAE635E35}" type="pres">
      <dgm:prSet presAssocID="{114BC954-A07A-4939-8676-2FCDFB0835C5}" presName="level3hierChild" presStyleCnt="0"/>
      <dgm:spPr/>
      <dgm:t>
        <a:bodyPr/>
        <a:lstStyle/>
        <a:p>
          <a:endParaRPr lang="es-EC"/>
        </a:p>
      </dgm:t>
    </dgm:pt>
    <dgm:pt modelId="{C7202BFA-46CC-4588-BC05-51F7A21982BA}" type="pres">
      <dgm:prSet presAssocID="{729C8350-B0EA-4CB8-A7E7-358E4B785FDC}" presName="conn2-1" presStyleLbl="parChTrans1D2" presStyleIdx="2" presStyleCnt="3"/>
      <dgm:spPr/>
      <dgm:t>
        <a:bodyPr/>
        <a:lstStyle/>
        <a:p>
          <a:endParaRPr lang="es-EC"/>
        </a:p>
      </dgm:t>
    </dgm:pt>
    <dgm:pt modelId="{AFF8C6A0-C301-4B20-9C52-63F12D8760E0}" type="pres">
      <dgm:prSet presAssocID="{729C8350-B0EA-4CB8-A7E7-358E4B785FDC}" presName="connTx" presStyleLbl="parChTrans1D2" presStyleIdx="2" presStyleCnt="3"/>
      <dgm:spPr/>
      <dgm:t>
        <a:bodyPr/>
        <a:lstStyle/>
        <a:p>
          <a:endParaRPr lang="es-EC"/>
        </a:p>
      </dgm:t>
    </dgm:pt>
    <dgm:pt modelId="{946299BA-191D-4125-8B4B-7DBAD6F250BD}" type="pres">
      <dgm:prSet presAssocID="{1A1796B4-EDC0-4BE5-BD7F-E849CD5146BF}" presName="root2" presStyleCnt="0"/>
      <dgm:spPr/>
      <dgm:t>
        <a:bodyPr/>
        <a:lstStyle/>
        <a:p>
          <a:endParaRPr lang="es-EC"/>
        </a:p>
      </dgm:t>
    </dgm:pt>
    <dgm:pt modelId="{19BB5F0F-9F6B-41CE-874C-8BCEAD63FF9F}" type="pres">
      <dgm:prSet presAssocID="{1A1796B4-EDC0-4BE5-BD7F-E849CD5146BF}" presName="LevelTwoTextNode" presStyleLbl="node2" presStyleIdx="2" presStyleCnt="3">
        <dgm:presLayoutVars>
          <dgm:chPref val="3"/>
        </dgm:presLayoutVars>
      </dgm:prSet>
      <dgm:spPr/>
      <dgm:t>
        <a:bodyPr/>
        <a:lstStyle/>
        <a:p>
          <a:endParaRPr lang="es-EC"/>
        </a:p>
      </dgm:t>
    </dgm:pt>
    <dgm:pt modelId="{D1DE3AAC-DE0D-4402-AA96-9D1EA79B7D12}" type="pres">
      <dgm:prSet presAssocID="{1A1796B4-EDC0-4BE5-BD7F-E849CD5146BF}" presName="level3hierChild" presStyleCnt="0"/>
      <dgm:spPr/>
      <dgm:t>
        <a:bodyPr/>
        <a:lstStyle/>
        <a:p>
          <a:endParaRPr lang="es-EC"/>
        </a:p>
      </dgm:t>
    </dgm:pt>
  </dgm:ptLst>
  <dgm:cxnLst>
    <dgm:cxn modelId="{7CE72E02-5DBD-4200-811E-62DA77B54D90}" srcId="{18AEEE93-3DE2-45D9-ADDC-EC9BBD2C42F3}" destId="{114BC954-A07A-4939-8676-2FCDFB0835C5}" srcOrd="1" destOrd="0" parTransId="{BC886BC7-2B99-4D6E-B5C4-32F2F9E5D70C}" sibTransId="{2FC63530-978D-4004-B7B6-179744F39AFB}"/>
    <dgm:cxn modelId="{098C9B09-A3E5-48CD-A097-2AC77B409053}" type="presOf" srcId="{BC886BC7-2B99-4D6E-B5C4-32F2F9E5D70C}" destId="{B8043B08-8AED-45DC-A94F-74D418F242C4}" srcOrd="1" destOrd="0" presId="urn:microsoft.com/office/officeart/2008/layout/HorizontalMultiLevelHierarchy"/>
    <dgm:cxn modelId="{1B20F526-4D2B-4959-BC36-B567B06B7C75}" type="presOf" srcId="{6EEF1CFD-06E6-426C-B9DC-AF345C75D359}" destId="{2B2D3853-52FA-460D-9B11-F39A3C0B767B}" srcOrd="0" destOrd="0" presId="urn:microsoft.com/office/officeart/2008/layout/HorizontalMultiLevelHierarchy"/>
    <dgm:cxn modelId="{E52EF434-59E9-4E1E-9982-B0C83B441D36}" type="presOf" srcId="{1061AFE0-D55A-47ED-A1BD-23466B712CC0}" destId="{FC07B0FD-44A7-4E5A-9F70-35FDAAF9F827}" srcOrd="0" destOrd="0" presId="urn:microsoft.com/office/officeart/2008/layout/HorizontalMultiLevelHierarchy"/>
    <dgm:cxn modelId="{325B0677-7771-4994-A4E8-11C361DFFEDF}" type="presOf" srcId="{1A1796B4-EDC0-4BE5-BD7F-E849CD5146BF}" destId="{19BB5F0F-9F6B-41CE-874C-8BCEAD63FF9F}" srcOrd="0" destOrd="0" presId="urn:microsoft.com/office/officeart/2008/layout/HorizontalMultiLevelHierarchy"/>
    <dgm:cxn modelId="{8E66660E-F2D1-4D57-8542-748EA197B8E1}" srcId="{6EEF1CFD-06E6-426C-B9DC-AF345C75D359}" destId="{18AEEE93-3DE2-45D9-ADDC-EC9BBD2C42F3}" srcOrd="0" destOrd="0" parTransId="{120417DC-BB88-4D62-9CFA-F78D7D091840}" sibTransId="{A3F95560-92FD-4BCB-8AB1-D1C3AB4CB582}"/>
    <dgm:cxn modelId="{CF7F935E-B3C8-4394-BC42-99F989382277}" type="presOf" srcId="{BC886BC7-2B99-4D6E-B5C4-32F2F9E5D70C}" destId="{014E52D7-AF4B-4C3C-A40D-5507B9099D3B}" srcOrd="0" destOrd="0" presId="urn:microsoft.com/office/officeart/2008/layout/HorizontalMultiLevelHierarchy"/>
    <dgm:cxn modelId="{E2854396-A5AD-4CCE-93E7-EA6B90A9297A}" type="presOf" srcId="{114BC954-A07A-4939-8676-2FCDFB0835C5}" destId="{437E03BD-B381-471B-9FDA-A51916365B19}" srcOrd="0" destOrd="0" presId="urn:microsoft.com/office/officeart/2008/layout/HorizontalMultiLevelHierarchy"/>
    <dgm:cxn modelId="{26F32CE5-940A-4A19-957A-9F22AB063661}" srcId="{18AEEE93-3DE2-45D9-ADDC-EC9BBD2C42F3}" destId="{1061AFE0-D55A-47ED-A1BD-23466B712CC0}" srcOrd="0" destOrd="0" parTransId="{79138404-C193-4AA6-BB75-7F761AB27785}" sibTransId="{A6D2DCC5-A292-4B61-AADF-9152D2AC88BC}"/>
    <dgm:cxn modelId="{17496785-5F8D-4888-8877-2BA553934F34}" type="presOf" srcId="{18AEEE93-3DE2-45D9-ADDC-EC9BBD2C42F3}" destId="{8D8BCC52-BC2B-4D70-BFD7-B1942D99A285}" srcOrd="0" destOrd="0" presId="urn:microsoft.com/office/officeart/2008/layout/HorizontalMultiLevelHierarchy"/>
    <dgm:cxn modelId="{5B63337F-7F52-41D3-A85A-8435DBEA34F0}" type="presOf" srcId="{79138404-C193-4AA6-BB75-7F761AB27785}" destId="{7E255A4D-5D34-4DC4-B9C2-A3B806C74A30}" srcOrd="0" destOrd="0" presId="urn:microsoft.com/office/officeart/2008/layout/HorizontalMultiLevelHierarchy"/>
    <dgm:cxn modelId="{076A4770-1827-4F92-883A-692BAE14BE20}" type="presOf" srcId="{79138404-C193-4AA6-BB75-7F761AB27785}" destId="{75E762AC-BB89-4099-B19D-27FE354A37D4}" srcOrd="1" destOrd="0" presId="urn:microsoft.com/office/officeart/2008/layout/HorizontalMultiLevelHierarchy"/>
    <dgm:cxn modelId="{1B69998D-F206-4567-B894-B66D4606B971}" type="presOf" srcId="{729C8350-B0EA-4CB8-A7E7-358E4B785FDC}" destId="{C7202BFA-46CC-4588-BC05-51F7A21982BA}" srcOrd="0" destOrd="0" presId="urn:microsoft.com/office/officeart/2008/layout/HorizontalMultiLevelHierarchy"/>
    <dgm:cxn modelId="{EB12F6E9-9194-4B7D-A61E-0EE122C1C13E}" srcId="{18AEEE93-3DE2-45D9-ADDC-EC9BBD2C42F3}" destId="{1A1796B4-EDC0-4BE5-BD7F-E849CD5146BF}" srcOrd="2" destOrd="0" parTransId="{729C8350-B0EA-4CB8-A7E7-358E4B785FDC}" sibTransId="{F412ECDA-E156-40D0-B5C7-86296717813A}"/>
    <dgm:cxn modelId="{0C14C368-F6B0-4A98-B014-A90D472C83E8}" type="presOf" srcId="{729C8350-B0EA-4CB8-A7E7-358E4B785FDC}" destId="{AFF8C6A0-C301-4B20-9C52-63F12D8760E0}" srcOrd="1" destOrd="0" presId="urn:microsoft.com/office/officeart/2008/layout/HorizontalMultiLevelHierarchy"/>
    <dgm:cxn modelId="{35339002-BBEC-4237-8919-D759C8820212}" type="presParOf" srcId="{2B2D3853-52FA-460D-9B11-F39A3C0B767B}" destId="{784E99E1-A7C1-451D-A7D3-772ED7AAC8C1}" srcOrd="0" destOrd="0" presId="urn:microsoft.com/office/officeart/2008/layout/HorizontalMultiLevelHierarchy"/>
    <dgm:cxn modelId="{80E26E09-5F25-4930-9688-66B7DF2AC768}" type="presParOf" srcId="{784E99E1-A7C1-451D-A7D3-772ED7AAC8C1}" destId="{8D8BCC52-BC2B-4D70-BFD7-B1942D99A285}" srcOrd="0" destOrd="0" presId="urn:microsoft.com/office/officeart/2008/layout/HorizontalMultiLevelHierarchy"/>
    <dgm:cxn modelId="{C83273A7-4F84-488D-A203-66FB20E9313E}" type="presParOf" srcId="{784E99E1-A7C1-451D-A7D3-772ED7AAC8C1}" destId="{80C4A680-34BC-41FF-BFEA-5C1F633A1A25}" srcOrd="1" destOrd="0" presId="urn:microsoft.com/office/officeart/2008/layout/HorizontalMultiLevelHierarchy"/>
    <dgm:cxn modelId="{88323890-A2C3-46DF-9A7D-A1F38E0FF520}" type="presParOf" srcId="{80C4A680-34BC-41FF-BFEA-5C1F633A1A25}" destId="{7E255A4D-5D34-4DC4-B9C2-A3B806C74A30}" srcOrd="0" destOrd="0" presId="urn:microsoft.com/office/officeart/2008/layout/HorizontalMultiLevelHierarchy"/>
    <dgm:cxn modelId="{5D0CCDA2-01B4-40B5-94B3-FB933383B82D}" type="presParOf" srcId="{7E255A4D-5D34-4DC4-B9C2-A3B806C74A30}" destId="{75E762AC-BB89-4099-B19D-27FE354A37D4}" srcOrd="0" destOrd="0" presId="urn:microsoft.com/office/officeart/2008/layout/HorizontalMultiLevelHierarchy"/>
    <dgm:cxn modelId="{4B130F0A-94B4-4061-B5F6-8B2E842FC931}" type="presParOf" srcId="{80C4A680-34BC-41FF-BFEA-5C1F633A1A25}" destId="{0900B82E-5E8D-428D-B9AD-E201F0836B91}" srcOrd="1" destOrd="0" presId="urn:microsoft.com/office/officeart/2008/layout/HorizontalMultiLevelHierarchy"/>
    <dgm:cxn modelId="{72B1E7A5-C39D-4899-AD6A-E571CFBABE04}" type="presParOf" srcId="{0900B82E-5E8D-428D-B9AD-E201F0836B91}" destId="{FC07B0FD-44A7-4E5A-9F70-35FDAAF9F827}" srcOrd="0" destOrd="0" presId="urn:microsoft.com/office/officeart/2008/layout/HorizontalMultiLevelHierarchy"/>
    <dgm:cxn modelId="{6E001572-61EE-462E-9797-1FD26D7BCB97}" type="presParOf" srcId="{0900B82E-5E8D-428D-B9AD-E201F0836B91}" destId="{A2962558-E8A8-489D-B41D-EE4B035E7EEB}" srcOrd="1" destOrd="0" presId="urn:microsoft.com/office/officeart/2008/layout/HorizontalMultiLevelHierarchy"/>
    <dgm:cxn modelId="{E22457FB-2BDC-46DD-9033-4D17B78850B9}" type="presParOf" srcId="{80C4A680-34BC-41FF-BFEA-5C1F633A1A25}" destId="{014E52D7-AF4B-4C3C-A40D-5507B9099D3B}" srcOrd="2" destOrd="0" presId="urn:microsoft.com/office/officeart/2008/layout/HorizontalMultiLevelHierarchy"/>
    <dgm:cxn modelId="{428494CE-1C76-4782-A656-69535BBF9E26}" type="presParOf" srcId="{014E52D7-AF4B-4C3C-A40D-5507B9099D3B}" destId="{B8043B08-8AED-45DC-A94F-74D418F242C4}" srcOrd="0" destOrd="0" presId="urn:microsoft.com/office/officeart/2008/layout/HorizontalMultiLevelHierarchy"/>
    <dgm:cxn modelId="{1ED4784E-17A7-4DC4-BB96-983BAA78B12E}" type="presParOf" srcId="{80C4A680-34BC-41FF-BFEA-5C1F633A1A25}" destId="{EB0CC296-8E20-4895-890A-B209F671459D}" srcOrd="3" destOrd="0" presId="urn:microsoft.com/office/officeart/2008/layout/HorizontalMultiLevelHierarchy"/>
    <dgm:cxn modelId="{10A30052-DD10-4CF0-9602-5C9BE5EBB581}" type="presParOf" srcId="{EB0CC296-8E20-4895-890A-B209F671459D}" destId="{437E03BD-B381-471B-9FDA-A51916365B19}" srcOrd="0" destOrd="0" presId="urn:microsoft.com/office/officeart/2008/layout/HorizontalMultiLevelHierarchy"/>
    <dgm:cxn modelId="{373774A0-E64C-487D-AAD8-0547BD19806C}" type="presParOf" srcId="{EB0CC296-8E20-4895-890A-B209F671459D}" destId="{15CE0AE5-CAB0-4F01-AAAD-D31EAE635E35}" srcOrd="1" destOrd="0" presId="urn:microsoft.com/office/officeart/2008/layout/HorizontalMultiLevelHierarchy"/>
    <dgm:cxn modelId="{7A38D5C1-3D62-447C-B16E-5D64E7E6E6B0}" type="presParOf" srcId="{80C4A680-34BC-41FF-BFEA-5C1F633A1A25}" destId="{C7202BFA-46CC-4588-BC05-51F7A21982BA}" srcOrd="4" destOrd="0" presId="urn:microsoft.com/office/officeart/2008/layout/HorizontalMultiLevelHierarchy"/>
    <dgm:cxn modelId="{FD3413C9-B0C6-42ED-97BA-5CA3231E630B}" type="presParOf" srcId="{C7202BFA-46CC-4588-BC05-51F7A21982BA}" destId="{AFF8C6A0-C301-4B20-9C52-63F12D8760E0}" srcOrd="0" destOrd="0" presId="urn:microsoft.com/office/officeart/2008/layout/HorizontalMultiLevelHierarchy"/>
    <dgm:cxn modelId="{BCCABB40-5114-41E2-A1DC-75D514033307}" type="presParOf" srcId="{80C4A680-34BC-41FF-BFEA-5C1F633A1A25}" destId="{946299BA-191D-4125-8B4B-7DBAD6F250BD}" srcOrd="5" destOrd="0" presId="urn:microsoft.com/office/officeart/2008/layout/HorizontalMultiLevelHierarchy"/>
    <dgm:cxn modelId="{F0791F1C-78D8-4A36-BEDB-EF089D25D475}" type="presParOf" srcId="{946299BA-191D-4125-8B4B-7DBAD6F250BD}" destId="{19BB5F0F-9F6B-41CE-874C-8BCEAD63FF9F}" srcOrd="0" destOrd="0" presId="urn:microsoft.com/office/officeart/2008/layout/HorizontalMultiLevelHierarchy"/>
    <dgm:cxn modelId="{EE6DB9E8-6D0E-4CCD-98B7-0AD27DD4861C}" type="presParOf" srcId="{946299BA-191D-4125-8B4B-7DBAD6F250BD}" destId="{D1DE3AAC-DE0D-4402-AA96-9D1EA79B7D12}"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65BE2D-0211-474C-BC93-896166DD9011}" type="doc">
      <dgm:prSet loTypeId="urn:microsoft.com/office/officeart/2005/8/layout/pyramid1" loCatId="pyramid" qsTypeId="urn:microsoft.com/office/officeart/2005/8/quickstyle/simple1" qsCatId="simple" csTypeId="urn:microsoft.com/office/officeart/2005/8/colors/colorful1" csCatId="colorful" phldr="1"/>
      <dgm:spPr/>
    </dgm:pt>
    <dgm:pt modelId="{FCDE6870-AB78-41D3-BA82-737C31A1B6B9}">
      <dgm:prSet phldrT="[Texto]"/>
      <dgm:spPr/>
      <dgm:t>
        <a:bodyPr/>
        <a:lstStyle/>
        <a:p>
          <a:r>
            <a:rPr lang="es-EC" b="1" dirty="0" smtClean="0"/>
            <a:t>Banco Central Del Ecuador</a:t>
          </a:r>
          <a:endParaRPr lang="es-EC" dirty="0"/>
        </a:p>
      </dgm:t>
    </dgm:pt>
    <dgm:pt modelId="{7F9C34F7-5F44-489B-9254-437E4FE9EDA1}" type="parTrans" cxnId="{8DF27A71-5626-4D22-BC1F-6C8A7FA7507C}">
      <dgm:prSet/>
      <dgm:spPr/>
      <dgm:t>
        <a:bodyPr/>
        <a:lstStyle/>
        <a:p>
          <a:endParaRPr lang="es-EC"/>
        </a:p>
      </dgm:t>
    </dgm:pt>
    <dgm:pt modelId="{06C69629-7CC7-4CAB-930C-A1671AF91597}" type="sibTrans" cxnId="{8DF27A71-5626-4D22-BC1F-6C8A7FA7507C}">
      <dgm:prSet/>
      <dgm:spPr/>
      <dgm:t>
        <a:bodyPr/>
        <a:lstStyle/>
        <a:p>
          <a:endParaRPr lang="es-EC"/>
        </a:p>
      </dgm:t>
    </dgm:pt>
    <dgm:pt modelId="{C5D9131E-3494-4BB7-9356-DE4E7C8C8C17}">
      <dgm:prSet phldrT="[Texto]"/>
      <dgm:spPr/>
      <dgm:t>
        <a:bodyPr/>
        <a:lstStyle/>
        <a:p>
          <a:r>
            <a:rPr lang="es-EC" b="1" dirty="0" smtClean="0"/>
            <a:t>Junta De Política Y Regulación Monetaria Y Financiera </a:t>
          </a:r>
          <a:endParaRPr lang="es-EC" dirty="0"/>
        </a:p>
      </dgm:t>
    </dgm:pt>
    <dgm:pt modelId="{08BBA086-691D-48FC-B47C-DC559183CD42}" type="parTrans" cxnId="{49AC8146-77C4-4CC0-9C68-506686ABA06B}">
      <dgm:prSet/>
      <dgm:spPr/>
      <dgm:t>
        <a:bodyPr/>
        <a:lstStyle/>
        <a:p>
          <a:endParaRPr lang="es-EC"/>
        </a:p>
      </dgm:t>
    </dgm:pt>
    <dgm:pt modelId="{95562DAE-E46F-4F56-8B92-C499EB83794C}" type="sibTrans" cxnId="{49AC8146-77C4-4CC0-9C68-506686ABA06B}">
      <dgm:prSet/>
      <dgm:spPr/>
      <dgm:t>
        <a:bodyPr/>
        <a:lstStyle/>
        <a:p>
          <a:endParaRPr lang="es-EC"/>
        </a:p>
      </dgm:t>
    </dgm:pt>
    <dgm:pt modelId="{6AF770C9-530A-4403-8E24-A66CEC1FB977}">
      <dgm:prSet phldrT="[Texto]"/>
      <dgm:spPr/>
      <dgm:t>
        <a:bodyPr/>
        <a:lstStyle/>
        <a:p>
          <a:r>
            <a:rPr lang="es-EC" b="1" dirty="0" smtClean="0"/>
            <a:t>Código Orgánico Monetario y Financiero </a:t>
          </a:r>
          <a:endParaRPr lang="es-EC" dirty="0"/>
        </a:p>
      </dgm:t>
    </dgm:pt>
    <dgm:pt modelId="{B8C596A3-EA91-4C8B-856B-52D3A72000B2}" type="parTrans" cxnId="{C74BA467-807E-44D1-BF24-33D8CB80BEB1}">
      <dgm:prSet/>
      <dgm:spPr/>
      <dgm:t>
        <a:bodyPr/>
        <a:lstStyle/>
        <a:p>
          <a:endParaRPr lang="es-EC"/>
        </a:p>
      </dgm:t>
    </dgm:pt>
    <dgm:pt modelId="{F2CCDC7D-4F0A-4873-B066-A9CB90F64E79}" type="sibTrans" cxnId="{C74BA467-807E-44D1-BF24-33D8CB80BEB1}">
      <dgm:prSet/>
      <dgm:spPr/>
      <dgm:t>
        <a:bodyPr/>
        <a:lstStyle/>
        <a:p>
          <a:endParaRPr lang="es-EC"/>
        </a:p>
      </dgm:t>
    </dgm:pt>
    <dgm:pt modelId="{DDDE4040-AC1D-4C91-A9E6-882B049DE887}">
      <dgm:prSet/>
      <dgm:spPr/>
      <dgm:t>
        <a:bodyPr/>
        <a:lstStyle/>
        <a:p>
          <a:r>
            <a:rPr lang="es-EC" b="1" smtClean="0"/>
            <a:t>Superintendencia De Bancos</a:t>
          </a:r>
          <a:endParaRPr lang="es-EC"/>
        </a:p>
      </dgm:t>
    </dgm:pt>
    <dgm:pt modelId="{217E1F02-9FFC-4334-9382-4DBDB5D16A80}" type="parTrans" cxnId="{248ACD62-9E23-475F-B97B-59D866CC7520}">
      <dgm:prSet/>
      <dgm:spPr/>
      <dgm:t>
        <a:bodyPr/>
        <a:lstStyle/>
        <a:p>
          <a:endParaRPr lang="es-EC"/>
        </a:p>
      </dgm:t>
    </dgm:pt>
    <dgm:pt modelId="{C447A893-3E35-4347-AB77-65FB511EAD34}" type="sibTrans" cxnId="{248ACD62-9E23-475F-B97B-59D866CC7520}">
      <dgm:prSet/>
      <dgm:spPr/>
      <dgm:t>
        <a:bodyPr/>
        <a:lstStyle/>
        <a:p>
          <a:endParaRPr lang="es-EC"/>
        </a:p>
      </dgm:t>
    </dgm:pt>
    <dgm:pt modelId="{F406FC7A-FFA4-4869-8271-5AB6B4466BFB}" type="pres">
      <dgm:prSet presAssocID="{C165BE2D-0211-474C-BC93-896166DD9011}" presName="Name0" presStyleCnt="0">
        <dgm:presLayoutVars>
          <dgm:dir/>
          <dgm:animLvl val="lvl"/>
          <dgm:resizeHandles val="exact"/>
        </dgm:presLayoutVars>
      </dgm:prSet>
      <dgm:spPr/>
    </dgm:pt>
    <dgm:pt modelId="{94F513DA-6A56-40A8-AD1F-529251CFADC1}" type="pres">
      <dgm:prSet presAssocID="{DDDE4040-AC1D-4C91-A9E6-882B049DE887}" presName="Name8" presStyleCnt="0"/>
      <dgm:spPr/>
    </dgm:pt>
    <dgm:pt modelId="{7910C805-BBE2-45F7-9588-5DDB797C7AAC}" type="pres">
      <dgm:prSet presAssocID="{DDDE4040-AC1D-4C91-A9E6-882B049DE887}" presName="level" presStyleLbl="node1" presStyleIdx="0" presStyleCnt="4">
        <dgm:presLayoutVars>
          <dgm:chMax val="1"/>
          <dgm:bulletEnabled val="1"/>
        </dgm:presLayoutVars>
      </dgm:prSet>
      <dgm:spPr/>
      <dgm:t>
        <a:bodyPr/>
        <a:lstStyle/>
        <a:p>
          <a:endParaRPr lang="es-EC"/>
        </a:p>
      </dgm:t>
    </dgm:pt>
    <dgm:pt modelId="{1344AEC8-0A96-4518-92CB-02AAFA1F3EF8}" type="pres">
      <dgm:prSet presAssocID="{DDDE4040-AC1D-4C91-A9E6-882B049DE887}" presName="levelTx" presStyleLbl="revTx" presStyleIdx="0" presStyleCnt="0">
        <dgm:presLayoutVars>
          <dgm:chMax val="1"/>
          <dgm:bulletEnabled val="1"/>
        </dgm:presLayoutVars>
      </dgm:prSet>
      <dgm:spPr/>
      <dgm:t>
        <a:bodyPr/>
        <a:lstStyle/>
        <a:p>
          <a:endParaRPr lang="es-EC"/>
        </a:p>
      </dgm:t>
    </dgm:pt>
    <dgm:pt modelId="{3E21F0C5-FCD7-4BC0-8E77-F143BCAF607B}" type="pres">
      <dgm:prSet presAssocID="{FCDE6870-AB78-41D3-BA82-737C31A1B6B9}" presName="Name8" presStyleCnt="0"/>
      <dgm:spPr/>
    </dgm:pt>
    <dgm:pt modelId="{68702EE1-82A9-4BCE-8894-599F24B81941}" type="pres">
      <dgm:prSet presAssocID="{FCDE6870-AB78-41D3-BA82-737C31A1B6B9}" presName="level" presStyleLbl="node1" presStyleIdx="1" presStyleCnt="4">
        <dgm:presLayoutVars>
          <dgm:chMax val="1"/>
          <dgm:bulletEnabled val="1"/>
        </dgm:presLayoutVars>
      </dgm:prSet>
      <dgm:spPr/>
      <dgm:t>
        <a:bodyPr/>
        <a:lstStyle/>
        <a:p>
          <a:endParaRPr lang="es-EC"/>
        </a:p>
      </dgm:t>
    </dgm:pt>
    <dgm:pt modelId="{0BAEBB62-7730-4B93-B44D-6E862F8D4DFD}" type="pres">
      <dgm:prSet presAssocID="{FCDE6870-AB78-41D3-BA82-737C31A1B6B9}" presName="levelTx" presStyleLbl="revTx" presStyleIdx="0" presStyleCnt="0">
        <dgm:presLayoutVars>
          <dgm:chMax val="1"/>
          <dgm:bulletEnabled val="1"/>
        </dgm:presLayoutVars>
      </dgm:prSet>
      <dgm:spPr/>
      <dgm:t>
        <a:bodyPr/>
        <a:lstStyle/>
        <a:p>
          <a:endParaRPr lang="es-EC"/>
        </a:p>
      </dgm:t>
    </dgm:pt>
    <dgm:pt modelId="{66E3CCD0-D931-4322-8AF2-4730C485867B}" type="pres">
      <dgm:prSet presAssocID="{C5D9131E-3494-4BB7-9356-DE4E7C8C8C17}" presName="Name8" presStyleCnt="0"/>
      <dgm:spPr/>
    </dgm:pt>
    <dgm:pt modelId="{5B9A0824-5728-4CB2-8172-730AFB8559EE}" type="pres">
      <dgm:prSet presAssocID="{C5D9131E-3494-4BB7-9356-DE4E7C8C8C17}" presName="level" presStyleLbl="node1" presStyleIdx="2" presStyleCnt="4">
        <dgm:presLayoutVars>
          <dgm:chMax val="1"/>
          <dgm:bulletEnabled val="1"/>
        </dgm:presLayoutVars>
      </dgm:prSet>
      <dgm:spPr/>
      <dgm:t>
        <a:bodyPr/>
        <a:lstStyle/>
        <a:p>
          <a:endParaRPr lang="es-EC"/>
        </a:p>
      </dgm:t>
    </dgm:pt>
    <dgm:pt modelId="{05485A45-6C86-468A-97FB-D312DFC328B0}" type="pres">
      <dgm:prSet presAssocID="{C5D9131E-3494-4BB7-9356-DE4E7C8C8C17}" presName="levelTx" presStyleLbl="revTx" presStyleIdx="0" presStyleCnt="0">
        <dgm:presLayoutVars>
          <dgm:chMax val="1"/>
          <dgm:bulletEnabled val="1"/>
        </dgm:presLayoutVars>
      </dgm:prSet>
      <dgm:spPr/>
      <dgm:t>
        <a:bodyPr/>
        <a:lstStyle/>
        <a:p>
          <a:endParaRPr lang="es-EC"/>
        </a:p>
      </dgm:t>
    </dgm:pt>
    <dgm:pt modelId="{F535821C-6340-428A-A482-453BA73A58F0}" type="pres">
      <dgm:prSet presAssocID="{6AF770C9-530A-4403-8E24-A66CEC1FB977}" presName="Name8" presStyleCnt="0"/>
      <dgm:spPr/>
    </dgm:pt>
    <dgm:pt modelId="{4740B994-6A1C-4CD8-B6D2-FFF29B6FBFB3}" type="pres">
      <dgm:prSet presAssocID="{6AF770C9-530A-4403-8E24-A66CEC1FB977}" presName="level" presStyleLbl="node1" presStyleIdx="3" presStyleCnt="4">
        <dgm:presLayoutVars>
          <dgm:chMax val="1"/>
          <dgm:bulletEnabled val="1"/>
        </dgm:presLayoutVars>
      </dgm:prSet>
      <dgm:spPr/>
      <dgm:t>
        <a:bodyPr/>
        <a:lstStyle/>
        <a:p>
          <a:endParaRPr lang="es-EC"/>
        </a:p>
      </dgm:t>
    </dgm:pt>
    <dgm:pt modelId="{A139A894-7C72-4616-A320-8A53F231C38D}" type="pres">
      <dgm:prSet presAssocID="{6AF770C9-530A-4403-8E24-A66CEC1FB977}" presName="levelTx" presStyleLbl="revTx" presStyleIdx="0" presStyleCnt="0">
        <dgm:presLayoutVars>
          <dgm:chMax val="1"/>
          <dgm:bulletEnabled val="1"/>
        </dgm:presLayoutVars>
      </dgm:prSet>
      <dgm:spPr/>
      <dgm:t>
        <a:bodyPr/>
        <a:lstStyle/>
        <a:p>
          <a:endParaRPr lang="es-EC"/>
        </a:p>
      </dgm:t>
    </dgm:pt>
  </dgm:ptLst>
  <dgm:cxnLst>
    <dgm:cxn modelId="{62550178-DBEC-495B-854F-59B743F0A7C1}" type="presOf" srcId="{DDDE4040-AC1D-4C91-A9E6-882B049DE887}" destId="{1344AEC8-0A96-4518-92CB-02AAFA1F3EF8}" srcOrd="1" destOrd="0" presId="urn:microsoft.com/office/officeart/2005/8/layout/pyramid1"/>
    <dgm:cxn modelId="{76A268AA-6556-4040-B4B8-8EFF530B4A85}" type="presOf" srcId="{6AF770C9-530A-4403-8E24-A66CEC1FB977}" destId="{A139A894-7C72-4616-A320-8A53F231C38D}" srcOrd="1" destOrd="0" presId="urn:microsoft.com/office/officeart/2005/8/layout/pyramid1"/>
    <dgm:cxn modelId="{49AC8146-77C4-4CC0-9C68-506686ABA06B}" srcId="{C165BE2D-0211-474C-BC93-896166DD9011}" destId="{C5D9131E-3494-4BB7-9356-DE4E7C8C8C17}" srcOrd="2" destOrd="0" parTransId="{08BBA086-691D-48FC-B47C-DC559183CD42}" sibTransId="{95562DAE-E46F-4F56-8B92-C499EB83794C}"/>
    <dgm:cxn modelId="{3FAD9001-8CDC-44A2-82DB-6BE4EA2D84C8}" type="presOf" srcId="{FCDE6870-AB78-41D3-BA82-737C31A1B6B9}" destId="{0BAEBB62-7730-4B93-B44D-6E862F8D4DFD}" srcOrd="1" destOrd="0" presId="urn:microsoft.com/office/officeart/2005/8/layout/pyramid1"/>
    <dgm:cxn modelId="{2BFA8A0F-1539-4C84-861D-3346CCDE716F}" type="presOf" srcId="{6AF770C9-530A-4403-8E24-A66CEC1FB977}" destId="{4740B994-6A1C-4CD8-B6D2-FFF29B6FBFB3}" srcOrd="0" destOrd="0" presId="urn:microsoft.com/office/officeart/2005/8/layout/pyramid1"/>
    <dgm:cxn modelId="{C74BA467-807E-44D1-BF24-33D8CB80BEB1}" srcId="{C165BE2D-0211-474C-BC93-896166DD9011}" destId="{6AF770C9-530A-4403-8E24-A66CEC1FB977}" srcOrd="3" destOrd="0" parTransId="{B8C596A3-EA91-4C8B-856B-52D3A72000B2}" sibTransId="{F2CCDC7D-4F0A-4873-B066-A9CB90F64E79}"/>
    <dgm:cxn modelId="{C958D777-D163-485A-A392-DC9ECE553B18}" type="presOf" srcId="{C5D9131E-3494-4BB7-9356-DE4E7C8C8C17}" destId="{5B9A0824-5728-4CB2-8172-730AFB8559EE}" srcOrd="0" destOrd="0" presId="urn:microsoft.com/office/officeart/2005/8/layout/pyramid1"/>
    <dgm:cxn modelId="{B7071310-2017-4230-8D84-14EBCAA2AC33}" type="presOf" srcId="{C5D9131E-3494-4BB7-9356-DE4E7C8C8C17}" destId="{05485A45-6C86-468A-97FB-D312DFC328B0}" srcOrd="1" destOrd="0" presId="urn:microsoft.com/office/officeart/2005/8/layout/pyramid1"/>
    <dgm:cxn modelId="{07F294AF-BF39-4A51-92BB-BBAAFDEEC52B}" type="presOf" srcId="{FCDE6870-AB78-41D3-BA82-737C31A1B6B9}" destId="{68702EE1-82A9-4BCE-8894-599F24B81941}" srcOrd="0" destOrd="0" presId="urn:microsoft.com/office/officeart/2005/8/layout/pyramid1"/>
    <dgm:cxn modelId="{248ACD62-9E23-475F-B97B-59D866CC7520}" srcId="{C165BE2D-0211-474C-BC93-896166DD9011}" destId="{DDDE4040-AC1D-4C91-A9E6-882B049DE887}" srcOrd="0" destOrd="0" parTransId="{217E1F02-9FFC-4334-9382-4DBDB5D16A80}" sibTransId="{C447A893-3E35-4347-AB77-65FB511EAD34}"/>
    <dgm:cxn modelId="{8DF27A71-5626-4D22-BC1F-6C8A7FA7507C}" srcId="{C165BE2D-0211-474C-BC93-896166DD9011}" destId="{FCDE6870-AB78-41D3-BA82-737C31A1B6B9}" srcOrd="1" destOrd="0" parTransId="{7F9C34F7-5F44-489B-9254-437E4FE9EDA1}" sibTransId="{06C69629-7CC7-4CAB-930C-A1671AF91597}"/>
    <dgm:cxn modelId="{18C0439A-AD7D-47F9-9B5B-F61843111599}" type="presOf" srcId="{C165BE2D-0211-474C-BC93-896166DD9011}" destId="{F406FC7A-FFA4-4869-8271-5AB6B4466BFB}" srcOrd="0" destOrd="0" presId="urn:microsoft.com/office/officeart/2005/8/layout/pyramid1"/>
    <dgm:cxn modelId="{CA36F127-C913-4DCC-A2FB-A1AC40832CB6}" type="presOf" srcId="{DDDE4040-AC1D-4C91-A9E6-882B049DE887}" destId="{7910C805-BBE2-45F7-9588-5DDB797C7AAC}" srcOrd="0" destOrd="0" presId="urn:microsoft.com/office/officeart/2005/8/layout/pyramid1"/>
    <dgm:cxn modelId="{4240F888-5943-4DB9-AA3C-DE4B3309E31B}" type="presParOf" srcId="{F406FC7A-FFA4-4869-8271-5AB6B4466BFB}" destId="{94F513DA-6A56-40A8-AD1F-529251CFADC1}" srcOrd="0" destOrd="0" presId="urn:microsoft.com/office/officeart/2005/8/layout/pyramid1"/>
    <dgm:cxn modelId="{BCE89B67-36D5-4DC4-8240-A2B67577C5CA}" type="presParOf" srcId="{94F513DA-6A56-40A8-AD1F-529251CFADC1}" destId="{7910C805-BBE2-45F7-9588-5DDB797C7AAC}" srcOrd="0" destOrd="0" presId="urn:microsoft.com/office/officeart/2005/8/layout/pyramid1"/>
    <dgm:cxn modelId="{EE1420B7-8213-4BC0-BC79-16DC59DBB565}" type="presParOf" srcId="{94F513DA-6A56-40A8-AD1F-529251CFADC1}" destId="{1344AEC8-0A96-4518-92CB-02AAFA1F3EF8}" srcOrd="1" destOrd="0" presId="urn:microsoft.com/office/officeart/2005/8/layout/pyramid1"/>
    <dgm:cxn modelId="{7533B4BB-0811-437A-B3DB-C03CDDA1C01E}" type="presParOf" srcId="{F406FC7A-FFA4-4869-8271-5AB6B4466BFB}" destId="{3E21F0C5-FCD7-4BC0-8E77-F143BCAF607B}" srcOrd="1" destOrd="0" presId="urn:microsoft.com/office/officeart/2005/8/layout/pyramid1"/>
    <dgm:cxn modelId="{D0406EE2-F47A-4ADF-A7A0-A74CE1CE6B58}" type="presParOf" srcId="{3E21F0C5-FCD7-4BC0-8E77-F143BCAF607B}" destId="{68702EE1-82A9-4BCE-8894-599F24B81941}" srcOrd="0" destOrd="0" presId="urn:microsoft.com/office/officeart/2005/8/layout/pyramid1"/>
    <dgm:cxn modelId="{3CD0FB84-89F6-436E-A352-5BE1A654EE73}" type="presParOf" srcId="{3E21F0C5-FCD7-4BC0-8E77-F143BCAF607B}" destId="{0BAEBB62-7730-4B93-B44D-6E862F8D4DFD}" srcOrd="1" destOrd="0" presId="urn:microsoft.com/office/officeart/2005/8/layout/pyramid1"/>
    <dgm:cxn modelId="{3DB7B3E2-6DDB-40DA-9491-76B747A2DB4E}" type="presParOf" srcId="{F406FC7A-FFA4-4869-8271-5AB6B4466BFB}" destId="{66E3CCD0-D931-4322-8AF2-4730C485867B}" srcOrd="2" destOrd="0" presId="urn:microsoft.com/office/officeart/2005/8/layout/pyramid1"/>
    <dgm:cxn modelId="{7A324F67-BF66-4D8D-A12D-509B0DA74397}" type="presParOf" srcId="{66E3CCD0-D931-4322-8AF2-4730C485867B}" destId="{5B9A0824-5728-4CB2-8172-730AFB8559EE}" srcOrd="0" destOrd="0" presId="urn:microsoft.com/office/officeart/2005/8/layout/pyramid1"/>
    <dgm:cxn modelId="{BB793669-FE29-4AB4-900E-D9F3BB71F771}" type="presParOf" srcId="{66E3CCD0-D931-4322-8AF2-4730C485867B}" destId="{05485A45-6C86-468A-97FB-D312DFC328B0}" srcOrd="1" destOrd="0" presId="urn:microsoft.com/office/officeart/2005/8/layout/pyramid1"/>
    <dgm:cxn modelId="{22AF8BB5-3381-4C94-9BDF-787C016E6DDF}" type="presParOf" srcId="{F406FC7A-FFA4-4869-8271-5AB6B4466BFB}" destId="{F535821C-6340-428A-A482-453BA73A58F0}" srcOrd="3" destOrd="0" presId="urn:microsoft.com/office/officeart/2005/8/layout/pyramid1"/>
    <dgm:cxn modelId="{B18FE6CC-CE82-4EF3-9878-2B6DFDF05ECD}" type="presParOf" srcId="{F535821C-6340-428A-A482-453BA73A58F0}" destId="{4740B994-6A1C-4CD8-B6D2-FFF29B6FBFB3}" srcOrd="0" destOrd="0" presId="urn:microsoft.com/office/officeart/2005/8/layout/pyramid1"/>
    <dgm:cxn modelId="{9B9A8033-4341-46DC-9C6E-C39E44FBA049}" type="presParOf" srcId="{F535821C-6340-428A-A482-453BA73A58F0}" destId="{A139A894-7C72-4616-A320-8A53F231C38D}"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7BF798-6E48-4DC6-9030-2C9B7E52D7D5}" type="doc">
      <dgm:prSet loTypeId="urn:microsoft.com/office/officeart/2008/layout/SquareAccentList" loCatId="list" qsTypeId="urn:microsoft.com/office/officeart/2005/8/quickstyle/simple1" qsCatId="simple" csTypeId="urn:microsoft.com/office/officeart/2005/8/colors/colorful4" csCatId="colorful" phldr="1"/>
      <dgm:spPr/>
      <dgm:t>
        <a:bodyPr/>
        <a:lstStyle/>
        <a:p>
          <a:endParaRPr lang="es-EC"/>
        </a:p>
      </dgm:t>
    </dgm:pt>
    <dgm:pt modelId="{938BF1DA-2B51-43AE-BC54-EEF629C094C9}">
      <dgm:prSet phldrT="[Texto]"/>
      <dgm:spPr/>
      <dgm:t>
        <a:bodyPr/>
        <a:lstStyle/>
        <a:p>
          <a:r>
            <a:rPr lang="es-EC" dirty="0" smtClean="0"/>
            <a:t>Microcréditos </a:t>
          </a:r>
          <a:endParaRPr lang="es-EC" dirty="0"/>
        </a:p>
      </dgm:t>
    </dgm:pt>
    <dgm:pt modelId="{2A824B6E-6319-4B71-B86F-2BCEF4B6CAFF}" type="parTrans" cxnId="{BBD9571C-C958-4C2E-8325-5CA8ED893266}">
      <dgm:prSet/>
      <dgm:spPr/>
      <dgm:t>
        <a:bodyPr/>
        <a:lstStyle/>
        <a:p>
          <a:endParaRPr lang="es-EC"/>
        </a:p>
      </dgm:t>
    </dgm:pt>
    <dgm:pt modelId="{4988D5A9-4357-43EB-8753-F17E100E0D6F}" type="sibTrans" cxnId="{BBD9571C-C958-4C2E-8325-5CA8ED893266}">
      <dgm:prSet/>
      <dgm:spPr/>
      <dgm:t>
        <a:bodyPr/>
        <a:lstStyle/>
        <a:p>
          <a:endParaRPr lang="es-EC"/>
        </a:p>
      </dgm:t>
    </dgm:pt>
    <dgm:pt modelId="{0F855588-69E2-4466-AC11-7B43F7EBE83F}">
      <dgm:prSet phldrT="[Texto]"/>
      <dgm:spPr/>
      <dgm:t>
        <a:bodyPr/>
        <a:lstStyle/>
        <a:p>
          <a:r>
            <a:rPr lang="es-EC" b="1" dirty="0" smtClean="0"/>
            <a:t>Minorista </a:t>
          </a:r>
          <a:endParaRPr lang="es-EC" dirty="0"/>
        </a:p>
      </dgm:t>
    </dgm:pt>
    <dgm:pt modelId="{E164AFAC-4BE0-470F-A53F-674A9C9BCA72}" type="parTrans" cxnId="{BCA73639-0ECC-4DB1-BE35-5CD7AE1BAA73}">
      <dgm:prSet/>
      <dgm:spPr/>
      <dgm:t>
        <a:bodyPr/>
        <a:lstStyle/>
        <a:p>
          <a:endParaRPr lang="es-EC"/>
        </a:p>
      </dgm:t>
    </dgm:pt>
    <dgm:pt modelId="{41839A70-0820-4B4D-9069-B480C756475A}" type="sibTrans" cxnId="{BCA73639-0ECC-4DB1-BE35-5CD7AE1BAA73}">
      <dgm:prSet/>
      <dgm:spPr/>
      <dgm:t>
        <a:bodyPr/>
        <a:lstStyle/>
        <a:p>
          <a:endParaRPr lang="es-EC"/>
        </a:p>
      </dgm:t>
    </dgm:pt>
    <dgm:pt modelId="{A3A93E80-A495-4F90-92C6-219988ECE01C}">
      <dgm:prSet phldrT="[Texto]"/>
      <dgm:spPr/>
      <dgm:t>
        <a:bodyPr/>
        <a:lstStyle/>
        <a:p>
          <a:r>
            <a:rPr lang="es-EC" b="1" dirty="0" smtClean="0"/>
            <a:t>Microcrédito De Acumulación Simple</a:t>
          </a:r>
          <a:endParaRPr lang="es-EC" dirty="0"/>
        </a:p>
      </dgm:t>
    </dgm:pt>
    <dgm:pt modelId="{27E0FE4F-9E0D-45B6-A79D-3C27C375D26E}" type="parTrans" cxnId="{EB742CE7-05EB-46BF-B6A9-365576A68289}">
      <dgm:prSet/>
      <dgm:spPr/>
      <dgm:t>
        <a:bodyPr/>
        <a:lstStyle/>
        <a:p>
          <a:endParaRPr lang="es-EC"/>
        </a:p>
      </dgm:t>
    </dgm:pt>
    <dgm:pt modelId="{D1FA74F3-2177-47BF-AED4-18C36E2A7750}" type="sibTrans" cxnId="{EB742CE7-05EB-46BF-B6A9-365576A68289}">
      <dgm:prSet/>
      <dgm:spPr/>
      <dgm:t>
        <a:bodyPr/>
        <a:lstStyle/>
        <a:p>
          <a:endParaRPr lang="es-EC"/>
        </a:p>
      </dgm:t>
    </dgm:pt>
    <dgm:pt modelId="{CC54AD8F-CC0E-4564-AEC0-10DCAB82C2E0}">
      <dgm:prSet phldrT="[Texto]"/>
      <dgm:spPr/>
      <dgm:t>
        <a:bodyPr/>
        <a:lstStyle/>
        <a:p>
          <a:r>
            <a:rPr lang="es-EC" b="1" dirty="0" smtClean="0"/>
            <a:t>Microcrédito De Acumulación Ampliada</a:t>
          </a:r>
          <a:endParaRPr lang="es-EC" dirty="0"/>
        </a:p>
      </dgm:t>
    </dgm:pt>
    <dgm:pt modelId="{095112DC-C230-4FB6-86E6-19FE65B40DA7}" type="parTrans" cxnId="{B2F7D1CB-BA1C-4E81-B4ED-62FADAB41EDE}">
      <dgm:prSet/>
      <dgm:spPr/>
      <dgm:t>
        <a:bodyPr/>
        <a:lstStyle/>
        <a:p>
          <a:endParaRPr lang="es-EC"/>
        </a:p>
      </dgm:t>
    </dgm:pt>
    <dgm:pt modelId="{A2BBDC25-980A-477D-B83B-601F1103056F}" type="sibTrans" cxnId="{B2F7D1CB-BA1C-4E81-B4ED-62FADAB41EDE}">
      <dgm:prSet/>
      <dgm:spPr/>
      <dgm:t>
        <a:bodyPr/>
        <a:lstStyle/>
        <a:p>
          <a:endParaRPr lang="es-EC"/>
        </a:p>
      </dgm:t>
    </dgm:pt>
    <dgm:pt modelId="{3770D70A-4881-4707-9F52-18EEF8611938}">
      <dgm:prSet phldrT="[Texto]"/>
      <dgm:spPr/>
      <dgm:t>
        <a:bodyPr/>
        <a:lstStyle/>
        <a:p>
          <a:r>
            <a:rPr lang="es-EC" dirty="0" smtClean="0"/>
            <a:t>Microempresa</a:t>
          </a:r>
          <a:endParaRPr lang="es-EC" dirty="0"/>
        </a:p>
      </dgm:t>
    </dgm:pt>
    <dgm:pt modelId="{E184CBFD-1180-492E-837E-DBD28842DDF9}" type="parTrans" cxnId="{6884A851-B99F-4416-A220-6CC1F8BE7EFD}">
      <dgm:prSet/>
      <dgm:spPr/>
      <dgm:t>
        <a:bodyPr/>
        <a:lstStyle/>
        <a:p>
          <a:endParaRPr lang="es-EC"/>
        </a:p>
      </dgm:t>
    </dgm:pt>
    <dgm:pt modelId="{1BA0ACAD-49FE-48D2-8E51-02C6FD370CEE}" type="sibTrans" cxnId="{6884A851-B99F-4416-A220-6CC1F8BE7EFD}">
      <dgm:prSet/>
      <dgm:spPr/>
      <dgm:t>
        <a:bodyPr/>
        <a:lstStyle/>
        <a:p>
          <a:endParaRPr lang="es-EC"/>
        </a:p>
      </dgm:t>
    </dgm:pt>
    <dgm:pt modelId="{29CB75F7-EB50-4761-BD92-5A06C621EE42}">
      <dgm:prSet phldrT="[Texto]"/>
      <dgm:spPr/>
      <dgm:t>
        <a:bodyPr/>
        <a:lstStyle/>
        <a:p>
          <a:r>
            <a:rPr lang="es-EC" b="1" u="none" dirty="0" smtClean="0"/>
            <a:t>Microempresa de Subsistencia</a:t>
          </a:r>
          <a:r>
            <a:rPr lang="es-EC" u="none" dirty="0" smtClean="0"/>
            <a:t> </a:t>
          </a:r>
          <a:endParaRPr lang="es-EC" dirty="0"/>
        </a:p>
      </dgm:t>
    </dgm:pt>
    <dgm:pt modelId="{943A4BF2-1464-4EDC-991F-C2B6F056F747}" type="parTrans" cxnId="{EE57067B-9DC3-400F-BF1D-9A084B983A36}">
      <dgm:prSet/>
      <dgm:spPr/>
      <dgm:t>
        <a:bodyPr/>
        <a:lstStyle/>
        <a:p>
          <a:endParaRPr lang="es-EC"/>
        </a:p>
      </dgm:t>
    </dgm:pt>
    <dgm:pt modelId="{7E91EEAE-5633-4F48-BC7C-532ADEF4D596}" type="sibTrans" cxnId="{EE57067B-9DC3-400F-BF1D-9A084B983A36}">
      <dgm:prSet/>
      <dgm:spPr/>
      <dgm:t>
        <a:bodyPr/>
        <a:lstStyle/>
        <a:p>
          <a:endParaRPr lang="es-EC"/>
        </a:p>
      </dgm:t>
    </dgm:pt>
    <dgm:pt modelId="{D46A7EB9-424D-48E7-9DD9-2F299F3C005E}">
      <dgm:prSet phldrT="[Texto]"/>
      <dgm:spPr/>
      <dgm:t>
        <a:bodyPr/>
        <a:lstStyle/>
        <a:p>
          <a:r>
            <a:rPr lang="es-EC" b="1" u="none" dirty="0" smtClean="0"/>
            <a:t>Microempresa de Expansión</a:t>
          </a:r>
          <a:r>
            <a:rPr lang="es-EC" u="none" dirty="0" smtClean="0"/>
            <a:t> </a:t>
          </a:r>
          <a:endParaRPr lang="es-EC" dirty="0"/>
        </a:p>
      </dgm:t>
    </dgm:pt>
    <dgm:pt modelId="{867B797C-CE04-4E42-A313-14EDC75FF444}" type="parTrans" cxnId="{ACD206F4-1162-4C01-A45E-F0376E509690}">
      <dgm:prSet/>
      <dgm:spPr/>
      <dgm:t>
        <a:bodyPr/>
        <a:lstStyle/>
        <a:p>
          <a:endParaRPr lang="es-EC"/>
        </a:p>
      </dgm:t>
    </dgm:pt>
    <dgm:pt modelId="{F228C87D-3D74-464B-9B31-AB5DDAD254AF}" type="sibTrans" cxnId="{ACD206F4-1162-4C01-A45E-F0376E509690}">
      <dgm:prSet/>
      <dgm:spPr/>
      <dgm:t>
        <a:bodyPr/>
        <a:lstStyle/>
        <a:p>
          <a:endParaRPr lang="es-EC"/>
        </a:p>
      </dgm:t>
    </dgm:pt>
    <dgm:pt modelId="{4EA0D2A4-D51A-43D7-930B-00152EF15703}">
      <dgm:prSet phldrT="[Texto]"/>
      <dgm:spPr/>
      <dgm:t>
        <a:bodyPr/>
        <a:lstStyle/>
        <a:p>
          <a:r>
            <a:rPr lang="es-EC" b="1" u="none" dirty="0" smtClean="0"/>
            <a:t>Microempresa de Transformación </a:t>
          </a:r>
          <a:endParaRPr lang="es-EC" u="none" dirty="0" smtClean="0"/>
        </a:p>
        <a:p>
          <a:endParaRPr lang="es-EC" dirty="0"/>
        </a:p>
      </dgm:t>
    </dgm:pt>
    <dgm:pt modelId="{6E525DCC-4B22-4719-B6DC-C100E67242FD}" type="parTrans" cxnId="{404E9600-5497-4047-934D-C7509CC0DDBE}">
      <dgm:prSet/>
      <dgm:spPr/>
      <dgm:t>
        <a:bodyPr/>
        <a:lstStyle/>
        <a:p>
          <a:endParaRPr lang="es-EC"/>
        </a:p>
      </dgm:t>
    </dgm:pt>
    <dgm:pt modelId="{A3C06781-FE94-4869-B5C2-BA7824DC647B}" type="sibTrans" cxnId="{404E9600-5497-4047-934D-C7509CC0DDBE}">
      <dgm:prSet/>
      <dgm:spPr/>
      <dgm:t>
        <a:bodyPr/>
        <a:lstStyle/>
        <a:p>
          <a:endParaRPr lang="es-EC"/>
        </a:p>
      </dgm:t>
    </dgm:pt>
    <dgm:pt modelId="{9579E467-D3C6-469B-85CA-552B8CB415DC}" type="pres">
      <dgm:prSet presAssocID="{6F7BF798-6E48-4DC6-9030-2C9B7E52D7D5}" presName="layout" presStyleCnt="0">
        <dgm:presLayoutVars>
          <dgm:chMax/>
          <dgm:chPref/>
          <dgm:dir/>
          <dgm:resizeHandles/>
        </dgm:presLayoutVars>
      </dgm:prSet>
      <dgm:spPr/>
      <dgm:t>
        <a:bodyPr/>
        <a:lstStyle/>
        <a:p>
          <a:endParaRPr lang="es-EC"/>
        </a:p>
      </dgm:t>
    </dgm:pt>
    <dgm:pt modelId="{744DBD8E-6363-4D41-8AA4-EFC76485CF56}" type="pres">
      <dgm:prSet presAssocID="{938BF1DA-2B51-43AE-BC54-EEF629C094C9}" presName="root" presStyleCnt="0">
        <dgm:presLayoutVars>
          <dgm:chMax/>
          <dgm:chPref/>
        </dgm:presLayoutVars>
      </dgm:prSet>
      <dgm:spPr/>
      <dgm:t>
        <a:bodyPr/>
        <a:lstStyle/>
        <a:p>
          <a:endParaRPr lang="es-EC"/>
        </a:p>
      </dgm:t>
    </dgm:pt>
    <dgm:pt modelId="{F108C617-4249-4A40-95E9-9872CAE21690}" type="pres">
      <dgm:prSet presAssocID="{938BF1DA-2B51-43AE-BC54-EEF629C094C9}" presName="rootComposite" presStyleCnt="0">
        <dgm:presLayoutVars/>
      </dgm:prSet>
      <dgm:spPr/>
      <dgm:t>
        <a:bodyPr/>
        <a:lstStyle/>
        <a:p>
          <a:endParaRPr lang="es-EC"/>
        </a:p>
      </dgm:t>
    </dgm:pt>
    <dgm:pt modelId="{11C3DC59-5538-43FF-A7FA-7EB37A6E47D2}" type="pres">
      <dgm:prSet presAssocID="{938BF1DA-2B51-43AE-BC54-EEF629C094C9}" presName="ParentAccent" presStyleLbl="alignNode1" presStyleIdx="0" presStyleCnt="2"/>
      <dgm:spPr/>
      <dgm:t>
        <a:bodyPr/>
        <a:lstStyle/>
        <a:p>
          <a:endParaRPr lang="es-EC"/>
        </a:p>
      </dgm:t>
    </dgm:pt>
    <dgm:pt modelId="{655E4A81-04F5-4D9B-A6CD-06699ABC5C38}" type="pres">
      <dgm:prSet presAssocID="{938BF1DA-2B51-43AE-BC54-EEF629C094C9}" presName="ParentSmallAccent" presStyleLbl="fgAcc1" presStyleIdx="0" presStyleCnt="2"/>
      <dgm:spPr/>
      <dgm:t>
        <a:bodyPr/>
        <a:lstStyle/>
        <a:p>
          <a:endParaRPr lang="es-EC"/>
        </a:p>
      </dgm:t>
    </dgm:pt>
    <dgm:pt modelId="{D33FD49D-8FC4-4DCA-AB30-8B60E04F6F4C}" type="pres">
      <dgm:prSet presAssocID="{938BF1DA-2B51-43AE-BC54-EEF629C094C9}" presName="Parent" presStyleLbl="revTx" presStyleIdx="0" presStyleCnt="8">
        <dgm:presLayoutVars>
          <dgm:chMax/>
          <dgm:chPref val="4"/>
          <dgm:bulletEnabled val="1"/>
        </dgm:presLayoutVars>
      </dgm:prSet>
      <dgm:spPr/>
      <dgm:t>
        <a:bodyPr/>
        <a:lstStyle/>
        <a:p>
          <a:endParaRPr lang="es-EC"/>
        </a:p>
      </dgm:t>
    </dgm:pt>
    <dgm:pt modelId="{5AF9774A-F584-49B1-8677-81316B71AEA4}" type="pres">
      <dgm:prSet presAssocID="{938BF1DA-2B51-43AE-BC54-EEF629C094C9}" presName="childShape" presStyleCnt="0">
        <dgm:presLayoutVars>
          <dgm:chMax val="0"/>
          <dgm:chPref val="0"/>
        </dgm:presLayoutVars>
      </dgm:prSet>
      <dgm:spPr/>
      <dgm:t>
        <a:bodyPr/>
        <a:lstStyle/>
        <a:p>
          <a:endParaRPr lang="es-EC"/>
        </a:p>
      </dgm:t>
    </dgm:pt>
    <dgm:pt modelId="{DCE7935A-D983-41C6-BB0B-2F301FC66CE1}" type="pres">
      <dgm:prSet presAssocID="{0F855588-69E2-4466-AC11-7B43F7EBE83F}" presName="childComposite" presStyleCnt="0">
        <dgm:presLayoutVars>
          <dgm:chMax val="0"/>
          <dgm:chPref val="0"/>
        </dgm:presLayoutVars>
      </dgm:prSet>
      <dgm:spPr/>
      <dgm:t>
        <a:bodyPr/>
        <a:lstStyle/>
        <a:p>
          <a:endParaRPr lang="es-EC"/>
        </a:p>
      </dgm:t>
    </dgm:pt>
    <dgm:pt modelId="{67E84090-A8D2-4D36-A8FA-660453D72BB2}" type="pres">
      <dgm:prSet presAssocID="{0F855588-69E2-4466-AC11-7B43F7EBE83F}" presName="ChildAccent" presStyleLbl="solidFgAcc1" presStyleIdx="0" presStyleCnt="6"/>
      <dgm:spPr/>
      <dgm:t>
        <a:bodyPr/>
        <a:lstStyle/>
        <a:p>
          <a:endParaRPr lang="es-EC"/>
        </a:p>
      </dgm:t>
    </dgm:pt>
    <dgm:pt modelId="{C99D1269-C7EF-49DA-AF10-7F3C187E35F3}" type="pres">
      <dgm:prSet presAssocID="{0F855588-69E2-4466-AC11-7B43F7EBE83F}" presName="Child" presStyleLbl="revTx" presStyleIdx="1" presStyleCnt="8">
        <dgm:presLayoutVars>
          <dgm:chMax val="0"/>
          <dgm:chPref val="0"/>
          <dgm:bulletEnabled val="1"/>
        </dgm:presLayoutVars>
      </dgm:prSet>
      <dgm:spPr/>
      <dgm:t>
        <a:bodyPr/>
        <a:lstStyle/>
        <a:p>
          <a:endParaRPr lang="es-EC"/>
        </a:p>
      </dgm:t>
    </dgm:pt>
    <dgm:pt modelId="{FB18BEDE-C282-4726-A4D8-F7F43910F2F1}" type="pres">
      <dgm:prSet presAssocID="{A3A93E80-A495-4F90-92C6-219988ECE01C}" presName="childComposite" presStyleCnt="0">
        <dgm:presLayoutVars>
          <dgm:chMax val="0"/>
          <dgm:chPref val="0"/>
        </dgm:presLayoutVars>
      </dgm:prSet>
      <dgm:spPr/>
      <dgm:t>
        <a:bodyPr/>
        <a:lstStyle/>
        <a:p>
          <a:endParaRPr lang="es-EC"/>
        </a:p>
      </dgm:t>
    </dgm:pt>
    <dgm:pt modelId="{0D1D4290-46CB-49DF-8888-16CF8016BFF2}" type="pres">
      <dgm:prSet presAssocID="{A3A93E80-A495-4F90-92C6-219988ECE01C}" presName="ChildAccent" presStyleLbl="solidFgAcc1" presStyleIdx="1" presStyleCnt="6"/>
      <dgm:spPr/>
      <dgm:t>
        <a:bodyPr/>
        <a:lstStyle/>
        <a:p>
          <a:endParaRPr lang="es-EC"/>
        </a:p>
      </dgm:t>
    </dgm:pt>
    <dgm:pt modelId="{298FD7D7-8563-4E8B-BE4E-6117D306A94E}" type="pres">
      <dgm:prSet presAssocID="{A3A93E80-A495-4F90-92C6-219988ECE01C}" presName="Child" presStyleLbl="revTx" presStyleIdx="2" presStyleCnt="8">
        <dgm:presLayoutVars>
          <dgm:chMax val="0"/>
          <dgm:chPref val="0"/>
          <dgm:bulletEnabled val="1"/>
        </dgm:presLayoutVars>
      </dgm:prSet>
      <dgm:spPr/>
      <dgm:t>
        <a:bodyPr/>
        <a:lstStyle/>
        <a:p>
          <a:endParaRPr lang="es-EC"/>
        </a:p>
      </dgm:t>
    </dgm:pt>
    <dgm:pt modelId="{D6EED59E-3C76-4975-BD1F-CF46E088D131}" type="pres">
      <dgm:prSet presAssocID="{CC54AD8F-CC0E-4564-AEC0-10DCAB82C2E0}" presName="childComposite" presStyleCnt="0">
        <dgm:presLayoutVars>
          <dgm:chMax val="0"/>
          <dgm:chPref val="0"/>
        </dgm:presLayoutVars>
      </dgm:prSet>
      <dgm:spPr/>
      <dgm:t>
        <a:bodyPr/>
        <a:lstStyle/>
        <a:p>
          <a:endParaRPr lang="es-EC"/>
        </a:p>
      </dgm:t>
    </dgm:pt>
    <dgm:pt modelId="{ABC2D166-0759-477A-9159-AEFF2992008A}" type="pres">
      <dgm:prSet presAssocID="{CC54AD8F-CC0E-4564-AEC0-10DCAB82C2E0}" presName="ChildAccent" presStyleLbl="solidFgAcc1" presStyleIdx="2" presStyleCnt="6"/>
      <dgm:spPr/>
      <dgm:t>
        <a:bodyPr/>
        <a:lstStyle/>
        <a:p>
          <a:endParaRPr lang="es-EC"/>
        </a:p>
      </dgm:t>
    </dgm:pt>
    <dgm:pt modelId="{B8B14C4B-0802-4D97-BABE-DDB144D67976}" type="pres">
      <dgm:prSet presAssocID="{CC54AD8F-CC0E-4564-AEC0-10DCAB82C2E0}" presName="Child" presStyleLbl="revTx" presStyleIdx="3" presStyleCnt="8">
        <dgm:presLayoutVars>
          <dgm:chMax val="0"/>
          <dgm:chPref val="0"/>
          <dgm:bulletEnabled val="1"/>
        </dgm:presLayoutVars>
      </dgm:prSet>
      <dgm:spPr/>
      <dgm:t>
        <a:bodyPr/>
        <a:lstStyle/>
        <a:p>
          <a:endParaRPr lang="es-EC"/>
        </a:p>
      </dgm:t>
    </dgm:pt>
    <dgm:pt modelId="{4F718844-D42C-4D88-A106-32034EBDC69E}" type="pres">
      <dgm:prSet presAssocID="{3770D70A-4881-4707-9F52-18EEF8611938}" presName="root" presStyleCnt="0">
        <dgm:presLayoutVars>
          <dgm:chMax/>
          <dgm:chPref/>
        </dgm:presLayoutVars>
      </dgm:prSet>
      <dgm:spPr/>
      <dgm:t>
        <a:bodyPr/>
        <a:lstStyle/>
        <a:p>
          <a:endParaRPr lang="es-EC"/>
        </a:p>
      </dgm:t>
    </dgm:pt>
    <dgm:pt modelId="{1EB3BD3F-6524-4121-A762-6CD217EE2A5B}" type="pres">
      <dgm:prSet presAssocID="{3770D70A-4881-4707-9F52-18EEF8611938}" presName="rootComposite" presStyleCnt="0">
        <dgm:presLayoutVars/>
      </dgm:prSet>
      <dgm:spPr/>
      <dgm:t>
        <a:bodyPr/>
        <a:lstStyle/>
        <a:p>
          <a:endParaRPr lang="es-EC"/>
        </a:p>
      </dgm:t>
    </dgm:pt>
    <dgm:pt modelId="{6A8815C7-4426-4CC9-85FC-67883059E605}" type="pres">
      <dgm:prSet presAssocID="{3770D70A-4881-4707-9F52-18EEF8611938}" presName="ParentAccent" presStyleLbl="alignNode1" presStyleIdx="1" presStyleCnt="2"/>
      <dgm:spPr/>
      <dgm:t>
        <a:bodyPr/>
        <a:lstStyle/>
        <a:p>
          <a:endParaRPr lang="es-EC"/>
        </a:p>
      </dgm:t>
    </dgm:pt>
    <dgm:pt modelId="{1F57467F-C500-4522-87EC-4F5DB7BD041F}" type="pres">
      <dgm:prSet presAssocID="{3770D70A-4881-4707-9F52-18EEF8611938}" presName="ParentSmallAccent" presStyleLbl="fgAcc1" presStyleIdx="1" presStyleCnt="2"/>
      <dgm:spPr/>
      <dgm:t>
        <a:bodyPr/>
        <a:lstStyle/>
        <a:p>
          <a:endParaRPr lang="es-EC"/>
        </a:p>
      </dgm:t>
    </dgm:pt>
    <dgm:pt modelId="{023B107D-C117-490A-B34D-3F6755E2FE4A}" type="pres">
      <dgm:prSet presAssocID="{3770D70A-4881-4707-9F52-18EEF8611938}" presName="Parent" presStyleLbl="revTx" presStyleIdx="4" presStyleCnt="8">
        <dgm:presLayoutVars>
          <dgm:chMax/>
          <dgm:chPref val="4"/>
          <dgm:bulletEnabled val="1"/>
        </dgm:presLayoutVars>
      </dgm:prSet>
      <dgm:spPr/>
      <dgm:t>
        <a:bodyPr/>
        <a:lstStyle/>
        <a:p>
          <a:endParaRPr lang="es-EC"/>
        </a:p>
      </dgm:t>
    </dgm:pt>
    <dgm:pt modelId="{EE12846A-BC73-4D2D-A424-9D99BD01319A}" type="pres">
      <dgm:prSet presAssocID="{3770D70A-4881-4707-9F52-18EEF8611938}" presName="childShape" presStyleCnt="0">
        <dgm:presLayoutVars>
          <dgm:chMax val="0"/>
          <dgm:chPref val="0"/>
        </dgm:presLayoutVars>
      </dgm:prSet>
      <dgm:spPr/>
      <dgm:t>
        <a:bodyPr/>
        <a:lstStyle/>
        <a:p>
          <a:endParaRPr lang="es-EC"/>
        </a:p>
      </dgm:t>
    </dgm:pt>
    <dgm:pt modelId="{6A079FE3-CEB2-49B8-B978-6B34D4A4E295}" type="pres">
      <dgm:prSet presAssocID="{29CB75F7-EB50-4761-BD92-5A06C621EE42}" presName="childComposite" presStyleCnt="0">
        <dgm:presLayoutVars>
          <dgm:chMax val="0"/>
          <dgm:chPref val="0"/>
        </dgm:presLayoutVars>
      </dgm:prSet>
      <dgm:spPr/>
      <dgm:t>
        <a:bodyPr/>
        <a:lstStyle/>
        <a:p>
          <a:endParaRPr lang="es-EC"/>
        </a:p>
      </dgm:t>
    </dgm:pt>
    <dgm:pt modelId="{30185507-C4BC-41B5-A514-6DD52D29C15D}" type="pres">
      <dgm:prSet presAssocID="{29CB75F7-EB50-4761-BD92-5A06C621EE42}" presName="ChildAccent" presStyleLbl="solidFgAcc1" presStyleIdx="3" presStyleCnt="6"/>
      <dgm:spPr/>
      <dgm:t>
        <a:bodyPr/>
        <a:lstStyle/>
        <a:p>
          <a:endParaRPr lang="es-EC"/>
        </a:p>
      </dgm:t>
    </dgm:pt>
    <dgm:pt modelId="{19DA0232-89D1-4FAC-8D8D-0BF532C151CA}" type="pres">
      <dgm:prSet presAssocID="{29CB75F7-EB50-4761-BD92-5A06C621EE42}" presName="Child" presStyleLbl="revTx" presStyleIdx="5" presStyleCnt="8">
        <dgm:presLayoutVars>
          <dgm:chMax val="0"/>
          <dgm:chPref val="0"/>
          <dgm:bulletEnabled val="1"/>
        </dgm:presLayoutVars>
      </dgm:prSet>
      <dgm:spPr/>
      <dgm:t>
        <a:bodyPr/>
        <a:lstStyle/>
        <a:p>
          <a:endParaRPr lang="es-EC"/>
        </a:p>
      </dgm:t>
    </dgm:pt>
    <dgm:pt modelId="{64D35F08-13D6-4990-97C9-59793F30952C}" type="pres">
      <dgm:prSet presAssocID="{D46A7EB9-424D-48E7-9DD9-2F299F3C005E}" presName="childComposite" presStyleCnt="0">
        <dgm:presLayoutVars>
          <dgm:chMax val="0"/>
          <dgm:chPref val="0"/>
        </dgm:presLayoutVars>
      </dgm:prSet>
      <dgm:spPr/>
      <dgm:t>
        <a:bodyPr/>
        <a:lstStyle/>
        <a:p>
          <a:endParaRPr lang="es-EC"/>
        </a:p>
      </dgm:t>
    </dgm:pt>
    <dgm:pt modelId="{98588079-B516-4577-9FAF-5A49FDF69C75}" type="pres">
      <dgm:prSet presAssocID="{D46A7EB9-424D-48E7-9DD9-2F299F3C005E}" presName="ChildAccent" presStyleLbl="solidFgAcc1" presStyleIdx="4" presStyleCnt="6"/>
      <dgm:spPr/>
      <dgm:t>
        <a:bodyPr/>
        <a:lstStyle/>
        <a:p>
          <a:endParaRPr lang="es-EC"/>
        </a:p>
      </dgm:t>
    </dgm:pt>
    <dgm:pt modelId="{08512E75-8B2C-4B77-8AF4-D70F22BCB48C}" type="pres">
      <dgm:prSet presAssocID="{D46A7EB9-424D-48E7-9DD9-2F299F3C005E}" presName="Child" presStyleLbl="revTx" presStyleIdx="6" presStyleCnt="8">
        <dgm:presLayoutVars>
          <dgm:chMax val="0"/>
          <dgm:chPref val="0"/>
          <dgm:bulletEnabled val="1"/>
        </dgm:presLayoutVars>
      </dgm:prSet>
      <dgm:spPr/>
      <dgm:t>
        <a:bodyPr/>
        <a:lstStyle/>
        <a:p>
          <a:endParaRPr lang="es-EC"/>
        </a:p>
      </dgm:t>
    </dgm:pt>
    <dgm:pt modelId="{35A8F90E-65FD-41E0-AC64-8DB9F30A3933}" type="pres">
      <dgm:prSet presAssocID="{4EA0D2A4-D51A-43D7-930B-00152EF15703}" presName="childComposite" presStyleCnt="0">
        <dgm:presLayoutVars>
          <dgm:chMax val="0"/>
          <dgm:chPref val="0"/>
        </dgm:presLayoutVars>
      </dgm:prSet>
      <dgm:spPr/>
      <dgm:t>
        <a:bodyPr/>
        <a:lstStyle/>
        <a:p>
          <a:endParaRPr lang="es-EC"/>
        </a:p>
      </dgm:t>
    </dgm:pt>
    <dgm:pt modelId="{E7FB6DED-3B34-473A-B058-BF267A05B419}" type="pres">
      <dgm:prSet presAssocID="{4EA0D2A4-D51A-43D7-930B-00152EF15703}" presName="ChildAccent" presStyleLbl="solidFgAcc1" presStyleIdx="5" presStyleCnt="6"/>
      <dgm:spPr/>
      <dgm:t>
        <a:bodyPr/>
        <a:lstStyle/>
        <a:p>
          <a:endParaRPr lang="es-EC"/>
        </a:p>
      </dgm:t>
    </dgm:pt>
    <dgm:pt modelId="{6CEC587E-BD3A-488A-B199-16FD9B775C98}" type="pres">
      <dgm:prSet presAssocID="{4EA0D2A4-D51A-43D7-930B-00152EF15703}" presName="Child" presStyleLbl="revTx" presStyleIdx="7" presStyleCnt="8">
        <dgm:presLayoutVars>
          <dgm:chMax val="0"/>
          <dgm:chPref val="0"/>
          <dgm:bulletEnabled val="1"/>
        </dgm:presLayoutVars>
      </dgm:prSet>
      <dgm:spPr/>
      <dgm:t>
        <a:bodyPr/>
        <a:lstStyle/>
        <a:p>
          <a:endParaRPr lang="es-EC"/>
        </a:p>
      </dgm:t>
    </dgm:pt>
  </dgm:ptLst>
  <dgm:cxnLst>
    <dgm:cxn modelId="{BA667D9A-F4F4-4869-9CAF-4A40928F1917}" type="presOf" srcId="{A3A93E80-A495-4F90-92C6-219988ECE01C}" destId="{298FD7D7-8563-4E8B-BE4E-6117D306A94E}" srcOrd="0" destOrd="0" presId="urn:microsoft.com/office/officeart/2008/layout/SquareAccentList"/>
    <dgm:cxn modelId="{404E9600-5497-4047-934D-C7509CC0DDBE}" srcId="{3770D70A-4881-4707-9F52-18EEF8611938}" destId="{4EA0D2A4-D51A-43D7-930B-00152EF15703}" srcOrd="2" destOrd="0" parTransId="{6E525DCC-4B22-4719-B6DC-C100E67242FD}" sibTransId="{A3C06781-FE94-4869-B5C2-BA7824DC647B}"/>
    <dgm:cxn modelId="{6884A851-B99F-4416-A220-6CC1F8BE7EFD}" srcId="{6F7BF798-6E48-4DC6-9030-2C9B7E52D7D5}" destId="{3770D70A-4881-4707-9F52-18EEF8611938}" srcOrd="1" destOrd="0" parTransId="{E184CBFD-1180-492E-837E-DBD28842DDF9}" sibTransId="{1BA0ACAD-49FE-48D2-8E51-02C6FD370CEE}"/>
    <dgm:cxn modelId="{FF6BE659-7477-49CB-A83A-0FDF33A99F7D}" type="presOf" srcId="{3770D70A-4881-4707-9F52-18EEF8611938}" destId="{023B107D-C117-490A-B34D-3F6755E2FE4A}" srcOrd="0" destOrd="0" presId="urn:microsoft.com/office/officeart/2008/layout/SquareAccentList"/>
    <dgm:cxn modelId="{40381094-DBAA-4506-A29B-5D6757BC0F79}" type="presOf" srcId="{D46A7EB9-424D-48E7-9DD9-2F299F3C005E}" destId="{08512E75-8B2C-4B77-8AF4-D70F22BCB48C}" srcOrd="0" destOrd="0" presId="urn:microsoft.com/office/officeart/2008/layout/SquareAccentList"/>
    <dgm:cxn modelId="{EE57067B-9DC3-400F-BF1D-9A084B983A36}" srcId="{3770D70A-4881-4707-9F52-18EEF8611938}" destId="{29CB75F7-EB50-4761-BD92-5A06C621EE42}" srcOrd="0" destOrd="0" parTransId="{943A4BF2-1464-4EDC-991F-C2B6F056F747}" sibTransId="{7E91EEAE-5633-4F48-BC7C-532ADEF4D596}"/>
    <dgm:cxn modelId="{D747F15D-C493-4C77-8C2D-38C3AF56D6F8}" type="presOf" srcId="{CC54AD8F-CC0E-4564-AEC0-10DCAB82C2E0}" destId="{B8B14C4B-0802-4D97-BABE-DDB144D67976}" srcOrd="0" destOrd="0" presId="urn:microsoft.com/office/officeart/2008/layout/SquareAccentList"/>
    <dgm:cxn modelId="{BCA73639-0ECC-4DB1-BE35-5CD7AE1BAA73}" srcId="{938BF1DA-2B51-43AE-BC54-EEF629C094C9}" destId="{0F855588-69E2-4466-AC11-7B43F7EBE83F}" srcOrd="0" destOrd="0" parTransId="{E164AFAC-4BE0-470F-A53F-674A9C9BCA72}" sibTransId="{41839A70-0820-4B4D-9069-B480C756475A}"/>
    <dgm:cxn modelId="{2F9B63D9-782D-4EC1-8775-47F3270055D5}" type="presOf" srcId="{29CB75F7-EB50-4761-BD92-5A06C621EE42}" destId="{19DA0232-89D1-4FAC-8D8D-0BF532C151CA}" srcOrd="0" destOrd="0" presId="urn:microsoft.com/office/officeart/2008/layout/SquareAccentList"/>
    <dgm:cxn modelId="{ACD206F4-1162-4C01-A45E-F0376E509690}" srcId="{3770D70A-4881-4707-9F52-18EEF8611938}" destId="{D46A7EB9-424D-48E7-9DD9-2F299F3C005E}" srcOrd="1" destOrd="0" parTransId="{867B797C-CE04-4E42-A313-14EDC75FF444}" sibTransId="{F228C87D-3D74-464B-9B31-AB5DDAD254AF}"/>
    <dgm:cxn modelId="{BBD9571C-C958-4C2E-8325-5CA8ED893266}" srcId="{6F7BF798-6E48-4DC6-9030-2C9B7E52D7D5}" destId="{938BF1DA-2B51-43AE-BC54-EEF629C094C9}" srcOrd="0" destOrd="0" parTransId="{2A824B6E-6319-4B71-B86F-2BCEF4B6CAFF}" sibTransId="{4988D5A9-4357-43EB-8753-F17E100E0D6F}"/>
    <dgm:cxn modelId="{66CE6BE7-6B65-4F22-86C5-7469BC4B01C4}" type="presOf" srcId="{0F855588-69E2-4466-AC11-7B43F7EBE83F}" destId="{C99D1269-C7EF-49DA-AF10-7F3C187E35F3}" srcOrd="0" destOrd="0" presId="urn:microsoft.com/office/officeart/2008/layout/SquareAccentList"/>
    <dgm:cxn modelId="{5D6E82C4-9701-4519-8D1A-C84D0E1F8640}" type="presOf" srcId="{6F7BF798-6E48-4DC6-9030-2C9B7E52D7D5}" destId="{9579E467-D3C6-469B-85CA-552B8CB415DC}" srcOrd="0" destOrd="0" presId="urn:microsoft.com/office/officeart/2008/layout/SquareAccentList"/>
    <dgm:cxn modelId="{24856564-BD3A-4A5A-A0E0-BC7C0A92246E}" type="presOf" srcId="{4EA0D2A4-D51A-43D7-930B-00152EF15703}" destId="{6CEC587E-BD3A-488A-B199-16FD9B775C98}" srcOrd="0" destOrd="0" presId="urn:microsoft.com/office/officeart/2008/layout/SquareAccentList"/>
    <dgm:cxn modelId="{EB742CE7-05EB-46BF-B6A9-365576A68289}" srcId="{938BF1DA-2B51-43AE-BC54-EEF629C094C9}" destId="{A3A93E80-A495-4F90-92C6-219988ECE01C}" srcOrd="1" destOrd="0" parTransId="{27E0FE4F-9E0D-45B6-A79D-3C27C375D26E}" sibTransId="{D1FA74F3-2177-47BF-AED4-18C36E2A7750}"/>
    <dgm:cxn modelId="{B2F7D1CB-BA1C-4E81-B4ED-62FADAB41EDE}" srcId="{938BF1DA-2B51-43AE-BC54-EEF629C094C9}" destId="{CC54AD8F-CC0E-4564-AEC0-10DCAB82C2E0}" srcOrd="2" destOrd="0" parTransId="{095112DC-C230-4FB6-86E6-19FE65B40DA7}" sibTransId="{A2BBDC25-980A-477D-B83B-601F1103056F}"/>
    <dgm:cxn modelId="{09FAF111-E645-4308-A759-D0A81D884375}" type="presOf" srcId="{938BF1DA-2B51-43AE-BC54-EEF629C094C9}" destId="{D33FD49D-8FC4-4DCA-AB30-8B60E04F6F4C}" srcOrd="0" destOrd="0" presId="urn:microsoft.com/office/officeart/2008/layout/SquareAccentList"/>
    <dgm:cxn modelId="{AC5D2D7B-43CF-4589-9D0E-A4F053394FFF}" type="presParOf" srcId="{9579E467-D3C6-469B-85CA-552B8CB415DC}" destId="{744DBD8E-6363-4D41-8AA4-EFC76485CF56}" srcOrd="0" destOrd="0" presId="urn:microsoft.com/office/officeart/2008/layout/SquareAccentList"/>
    <dgm:cxn modelId="{96582DBA-7739-48F9-87A0-21697EC2656E}" type="presParOf" srcId="{744DBD8E-6363-4D41-8AA4-EFC76485CF56}" destId="{F108C617-4249-4A40-95E9-9872CAE21690}" srcOrd="0" destOrd="0" presId="urn:microsoft.com/office/officeart/2008/layout/SquareAccentList"/>
    <dgm:cxn modelId="{0A96C7EE-E872-4CB8-AB72-741D7EC5A9E2}" type="presParOf" srcId="{F108C617-4249-4A40-95E9-9872CAE21690}" destId="{11C3DC59-5538-43FF-A7FA-7EB37A6E47D2}" srcOrd="0" destOrd="0" presId="urn:microsoft.com/office/officeart/2008/layout/SquareAccentList"/>
    <dgm:cxn modelId="{861A322A-606E-4A60-AB30-FDE158FC57AA}" type="presParOf" srcId="{F108C617-4249-4A40-95E9-9872CAE21690}" destId="{655E4A81-04F5-4D9B-A6CD-06699ABC5C38}" srcOrd="1" destOrd="0" presId="urn:microsoft.com/office/officeart/2008/layout/SquareAccentList"/>
    <dgm:cxn modelId="{750FFFA9-39DA-436A-A303-23AC027029DA}" type="presParOf" srcId="{F108C617-4249-4A40-95E9-9872CAE21690}" destId="{D33FD49D-8FC4-4DCA-AB30-8B60E04F6F4C}" srcOrd="2" destOrd="0" presId="urn:microsoft.com/office/officeart/2008/layout/SquareAccentList"/>
    <dgm:cxn modelId="{556FE6A0-351F-45B0-AF0A-DB0D2099B408}" type="presParOf" srcId="{744DBD8E-6363-4D41-8AA4-EFC76485CF56}" destId="{5AF9774A-F584-49B1-8677-81316B71AEA4}" srcOrd="1" destOrd="0" presId="urn:microsoft.com/office/officeart/2008/layout/SquareAccentList"/>
    <dgm:cxn modelId="{9FD997D6-E974-4D92-9A06-46C27A76ED86}" type="presParOf" srcId="{5AF9774A-F584-49B1-8677-81316B71AEA4}" destId="{DCE7935A-D983-41C6-BB0B-2F301FC66CE1}" srcOrd="0" destOrd="0" presId="urn:microsoft.com/office/officeart/2008/layout/SquareAccentList"/>
    <dgm:cxn modelId="{45B644DA-1136-4764-8C96-E93BF84949A8}" type="presParOf" srcId="{DCE7935A-D983-41C6-BB0B-2F301FC66CE1}" destId="{67E84090-A8D2-4D36-A8FA-660453D72BB2}" srcOrd="0" destOrd="0" presId="urn:microsoft.com/office/officeart/2008/layout/SquareAccentList"/>
    <dgm:cxn modelId="{A3C3EAA4-237E-4092-A460-B27AE488B8B3}" type="presParOf" srcId="{DCE7935A-D983-41C6-BB0B-2F301FC66CE1}" destId="{C99D1269-C7EF-49DA-AF10-7F3C187E35F3}" srcOrd="1" destOrd="0" presId="urn:microsoft.com/office/officeart/2008/layout/SquareAccentList"/>
    <dgm:cxn modelId="{8B5AE4EE-E3A1-4CB6-9E45-B88731021255}" type="presParOf" srcId="{5AF9774A-F584-49B1-8677-81316B71AEA4}" destId="{FB18BEDE-C282-4726-A4D8-F7F43910F2F1}" srcOrd="1" destOrd="0" presId="urn:microsoft.com/office/officeart/2008/layout/SquareAccentList"/>
    <dgm:cxn modelId="{531464D1-1D54-4895-BFBF-E1DC4C19833F}" type="presParOf" srcId="{FB18BEDE-C282-4726-A4D8-F7F43910F2F1}" destId="{0D1D4290-46CB-49DF-8888-16CF8016BFF2}" srcOrd="0" destOrd="0" presId="urn:microsoft.com/office/officeart/2008/layout/SquareAccentList"/>
    <dgm:cxn modelId="{202D6951-8716-46D5-BD73-B91388B148EC}" type="presParOf" srcId="{FB18BEDE-C282-4726-A4D8-F7F43910F2F1}" destId="{298FD7D7-8563-4E8B-BE4E-6117D306A94E}" srcOrd="1" destOrd="0" presId="urn:microsoft.com/office/officeart/2008/layout/SquareAccentList"/>
    <dgm:cxn modelId="{B5D8E8BE-BA23-47E7-A735-B7FA73AC3F7B}" type="presParOf" srcId="{5AF9774A-F584-49B1-8677-81316B71AEA4}" destId="{D6EED59E-3C76-4975-BD1F-CF46E088D131}" srcOrd="2" destOrd="0" presId="urn:microsoft.com/office/officeart/2008/layout/SquareAccentList"/>
    <dgm:cxn modelId="{96F65371-C4B6-4613-98A8-FDA98464EE49}" type="presParOf" srcId="{D6EED59E-3C76-4975-BD1F-CF46E088D131}" destId="{ABC2D166-0759-477A-9159-AEFF2992008A}" srcOrd="0" destOrd="0" presId="urn:microsoft.com/office/officeart/2008/layout/SquareAccentList"/>
    <dgm:cxn modelId="{EDB1264B-C467-4E87-B037-8641CCD280DE}" type="presParOf" srcId="{D6EED59E-3C76-4975-BD1F-CF46E088D131}" destId="{B8B14C4B-0802-4D97-BABE-DDB144D67976}" srcOrd="1" destOrd="0" presId="urn:microsoft.com/office/officeart/2008/layout/SquareAccentList"/>
    <dgm:cxn modelId="{F331BC6A-C890-4C0E-A8BD-C2E89D0BD524}" type="presParOf" srcId="{9579E467-D3C6-469B-85CA-552B8CB415DC}" destId="{4F718844-D42C-4D88-A106-32034EBDC69E}" srcOrd="1" destOrd="0" presId="urn:microsoft.com/office/officeart/2008/layout/SquareAccentList"/>
    <dgm:cxn modelId="{8A6AD24F-11D6-4518-A789-436B8E1C6276}" type="presParOf" srcId="{4F718844-D42C-4D88-A106-32034EBDC69E}" destId="{1EB3BD3F-6524-4121-A762-6CD217EE2A5B}" srcOrd="0" destOrd="0" presId="urn:microsoft.com/office/officeart/2008/layout/SquareAccentList"/>
    <dgm:cxn modelId="{D153DA4C-E2F5-40C5-8A8D-2C3D46679A5A}" type="presParOf" srcId="{1EB3BD3F-6524-4121-A762-6CD217EE2A5B}" destId="{6A8815C7-4426-4CC9-85FC-67883059E605}" srcOrd="0" destOrd="0" presId="urn:microsoft.com/office/officeart/2008/layout/SquareAccentList"/>
    <dgm:cxn modelId="{336BCBDE-D213-458F-8423-BAD4E38470A8}" type="presParOf" srcId="{1EB3BD3F-6524-4121-A762-6CD217EE2A5B}" destId="{1F57467F-C500-4522-87EC-4F5DB7BD041F}" srcOrd="1" destOrd="0" presId="urn:microsoft.com/office/officeart/2008/layout/SquareAccentList"/>
    <dgm:cxn modelId="{AFD155D1-C348-481A-A9A2-6E00EE761D99}" type="presParOf" srcId="{1EB3BD3F-6524-4121-A762-6CD217EE2A5B}" destId="{023B107D-C117-490A-B34D-3F6755E2FE4A}" srcOrd="2" destOrd="0" presId="urn:microsoft.com/office/officeart/2008/layout/SquareAccentList"/>
    <dgm:cxn modelId="{C2492FCD-C31D-4D3F-BBCE-FB910AEB5970}" type="presParOf" srcId="{4F718844-D42C-4D88-A106-32034EBDC69E}" destId="{EE12846A-BC73-4D2D-A424-9D99BD01319A}" srcOrd="1" destOrd="0" presId="urn:microsoft.com/office/officeart/2008/layout/SquareAccentList"/>
    <dgm:cxn modelId="{ED8B5E46-45EE-4B2D-895C-38A3A800300E}" type="presParOf" srcId="{EE12846A-BC73-4D2D-A424-9D99BD01319A}" destId="{6A079FE3-CEB2-49B8-B978-6B34D4A4E295}" srcOrd="0" destOrd="0" presId="urn:microsoft.com/office/officeart/2008/layout/SquareAccentList"/>
    <dgm:cxn modelId="{A158783A-EC78-425E-BA63-B61C3C83C1D8}" type="presParOf" srcId="{6A079FE3-CEB2-49B8-B978-6B34D4A4E295}" destId="{30185507-C4BC-41B5-A514-6DD52D29C15D}" srcOrd="0" destOrd="0" presId="urn:microsoft.com/office/officeart/2008/layout/SquareAccentList"/>
    <dgm:cxn modelId="{9296FC33-5A96-4058-A8F1-62D828C6F48A}" type="presParOf" srcId="{6A079FE3-CEB2-49B8-B978-6B34D4A4E295}" destId="{19DA0232-89D1-4FAC-8D8D-0BF532C151CA}" srcOrd="1" destOrd="0" presId="urn:microsoft.com/office/officeart/2008/layout/SquareAccentList"/>
    <dgm:cxn modelId="{55977A57-CA6B-439E-BF34-CD275DBE4C7B}" type="presParOf" srcId="{EE12846A-BC73-4D2D-A424-9D99BD01319A}" destId="{64D35F08-13D6-4990-97C9-59793F30952C}" srcOrd="1" destOrd="0" presId="urn:microsoft.com/office/officeart/2008/layout/SquareAccentList"/>
    <dgm:cxn modelId="{14992CC0-3B6B-4EEF-90B6-59E992CB4EF6}" type="presParOf" srcId="{64D35F08-13D6-4990-97C9-59793F30952C}" destId="{98588079-B516-4577-9FAF-5A49FDF69C75}" srcOrd="0" destOrd="0" presId="urn:microsoft.com/office/officeart/2008/layout/SquareAccentList"/>
    <dgm:cxn modelId="{F6639C98-51A8-460E-BA74-4808440713C8}" type="presParOf" srcId="{64D35F08-13D6-4990-97C9-59793F30952C}" destId="{08512E75-8B2C-4B77-8AF4-D70F22BCB48C}" srcOrd="1" destOrd="0" presId="urn:microsoft.com/office/officeart/2008/layout/SquareAccentList"/>
    <dgm:cxn modelId="{1BD6EC21-D92D-4DF7-895B-BFC86F9603B2}" type="presParOf" srcId="{EE12846A-BC73-4D2D-A424-9D99BD01319A}" destId="{35A8F90E-65FD-41E0-AC64-8DB9F30A3933}" srcOrd="2" destOrd="0" presId="urn:microsoft.com/office/officeart/2008/layout/SquareAccentList"/>
    <dgm:cxn modelId="{47E8CEF0-B76A-4B30-A02B-5177C2B64068}" type="presParOf" srcId="{35A8F90E-65FD-41E0-AC64-8DB9F30A3933}" destId="{E7FB6DED-3B34-473A-B058-BF267A05B419}" srcOrd="0" destOrd="0" presId="urn:microsoft.com/office/officeart/2008/layout/SquareAccentList"/>
    <dgm:cxn modelId="{12CDC750-6921-4CF6-ABE2-8CD009153247}" type="presParOf" srcId="{35A8F90E-65FD-41E0-AC64-8DB9F30A3933}" destId="{6CEC587E-BD3A-488A-B199-16FD9B775C98}"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6CCAE64-CC23-48A6-B27B-616EB54FF46B}" type="doc">
      <dgm:prSet loTypeId="urn:microsoft.com/office/officeart/2008/layout/IncreasingCircleProcess" loCatId="list" qsTypeId="urn:microsoft.com/office/officeart/2005/8/quickstyle/simple1" qsCatId="simple" csTypeId="urn:microsoft.com/office/officeart/2005/8/colors/colorful1" csCatId="colorful" phldr="1"/>
      <dgm:spPr/>
      <dgm:t>
        <a:bodyPr/>
        <a:lstStyle/>
        <a:p>
          <a:endParaRPr lang="es-EC"/>
        </a:p>
      </dgm:t>
    </dgm:pt>
    <dgm:pt modelId="{50217ED3-DA47-4CDE-9A5E-3CCDBE7E8D77}">
      <dgm:prSet phldrT="[Texto]"/>
      <dgm:spPr/>
      <dgm:t>
        <a:bodyPr/>
        <a:lstStyle/>
        <a:p>
          <a:r>
            <a:rPr lang="es-EC" dirty="0" smtClean="0"/>
            <a:t>Universo Banca Privada IMF.</a:t>
          </a:r>
          <a:endParaRPr lang="es-EC" dirty="0"/>
        </a:p>
      </dgm:t>
    </dgm:pt>
    <dgm:pt modelId="{C8B3E71C-A1B8-4C42-9BD4-88420AD72F63}" type="parTrans" cxnId="{368465DD-7C63-460E-9477-B6343EC7E028}">
      <dgm:prSet/>
      <dgm:spPr/>
      <dgm:t>
        <a:bodyPr/>
        <a:lstStyle/>
        <a:p>
          <a:endParaRPr lang="es-EC"/>
        </a:p>
      </dgm:t>
    </dgm:pt>
    <dgm:pt modelId="{6D36060F-500D-42EF-99AE-437C3B28BD5C}" type="sibTrans" cxnId="{368465DD-7C63-460E-9477-B6343EC7E028}">
      <dgm:prSet/>
      <dgm:spPr/>
      <dgm:t>
        <a:bodyPr/>
        <a:lstStyle/>
        <a:p>
          <a:endParaRPr lang="es-EC"/>
        </a:p>
      </dgm:t>
    </dgm:pt>
    <dgm:pt modelId="{BD07AC1F-3AFD-49CB-A58D-B5C51CA099DA}">
      <dgm:prSet phldrT="[Texto]"/>
      <dgm:spPr/>
      <dgm:t>
        <a:bodyPr/>
        <a:lstStyle/>
        <a:p>
          <a:r>
            <a:rPr lang="es-EC" dirty="0" smtClean="0"/>
            <a:t>Se observo 21 Bancos Privados con servicios de microfinanzas en el DMQ.</a:t>
          </a:r>
        </a:p>
        <a:p>
          <a:endParaRPr lang="es-EC" dirty="0"/>
        </a:p>
      </dgm:t>
    </dgm:pt>
    <dgm:pt modelId="{2BEAE7AD-0309-4245-8776-B5303EB6E374}" type="parTrans" cxnId="{82732512-BE43-4698-8E45-0965DEEC1ADC}">
      <dgm:prSet/>
      <dgm:spPr/>
      <dgm:t>
        <a:bodyPr/>
        <a:lstStyle/>
        <a:p>
          <a:endParaRPr lang="es-EC"/>
        </a:p>
      </dgm:t>
    </dgm:pt>
    <dgm:pt modelId="{5721A3FF-8F2B-4814-ABEF-655BCCFCAD1A}" type="sibTrans" cxnId="{82732512-BE43-4698-8E45-0965DEEC1ADC}">
      <dgm:prSet/>
      <dgm:spPr/>
      <dgm:t>
        <a:bodyPr/>
        <a:lstStyle/>
        <a:p>
          <a:endParaRPr lang="es-EC"/>
        </a:p>
      </dgm:t>
    </dgm:pt>
    <dgm:pt modelId="{67E74DEE-6067-4F42-A0F6-7844AB2D10B4}">
      <dgm:prSet phldrT="[Texto]"/>
      <dgm:spPr/>
      <dgm:t>
        <a:bodyPr/>
        <a:lstStyle/>
        <a:p>
          <a:r>
            <a:rPr lang="es-EC" dirty="0" smtClean="0"/>
            <a:t>Universo Microempresas </a:t>
          </a:r>
          <a:endParaRPr lang="es-EC" dirty="0"/>
        </a:p>
      </dgm:t>
    </dgm:pt>
    <dgm:pt modelId="{EC79175F-8DEE-4FB4-9171-0F418633DCE8}" type="parTrans" cxnId="{9B9334A8-F27D-4F62-BC6A-C4A278FE32C0}">
      <dgm:prSet/>
      <dgm:spPr/>
      <dgm:t>
        <a:bodyPr/>
        <a:lstStyle/>
        <a:p>
          <a:endParaRPr lang="es-EC"/>
        </a:p>
      </dgm:t>
    </dgm:pt>
    <dgm:pt modelId="{6BA797C3-48A1-4E37-92A5-5571227B5802}" type="sibTrans" cxnId="{9B9334A8-F27D-4F62-BC6A-C4A278FE32C0}">
      <dgm:prSet/>
      <dgm:spPr/>
      <dgm:t>
        <a:bodyPr/>
        <a:lstStyle/>
        <a:p>
          <a:endParaRPr lang="es-EC"/>
        </a:p>
      </dgm:t>
    </dgm:pt>
    <dgm:pt modelId="{27CEB041-A2AA-47F5-B5B6-B3FB88E6BF13}">
      <dgm:prSet phldrT="[Texto]"/>
      <dgm:spPr/>
      <dgm:t>
        <a:bodyPr/>
        <a:lstStyle/>
        <a:p>
          <a:pPr algn="just"/>
          <a:r>
            <a:rPr lang="es-EC" dirty="0" smtClean="0"/>
            <a:t>Para determinar el universo se tomaron los datos del Directorio de Empresas y Establecimientos (DIEE), la información de 843.644 empresas micros, pequeñas, medianas y grandes. El 40,7 de las empresas se encuentran en Guayas y Pichincha, y de ellas, el 47% están en Quito.</a:t>
          </a:r>
          <a:endParaRPr lang="es-EC" dirty="0"/>
        </a:p>
      </dgm:t>
    </dgm:pt>
    <dgm:pt modelId="{1FDFD92C-44FB-4877-8206-095ED623D322}" type="parTrans" cxnId="{A3DA8430-7C01-4A08-A73A-AE3FE644E34A}">
      <dgm:prSet/>
      <dgm:spPr/>
      <dgm:t>
        <a:bodyPr/>
        <a:lstStyle/>
        <a:p>
          <a:endParaRPr lang="es-EC"/>
        </a:p>
      </dgm:t>
    </dgm:pt>
    <dgm:pt modelId="{CB8DF814-BCED-447A-9141-E9F5EA34DB29}" type="sibTrans" cxnId="{A3DA8430-7C01-4A08-A73A-AE3FE644E34A}">
      <dgm:prSet/>
      <dgm:spPr/>
      <dgm:t>
        <a:bodyPr/>
        <a:lstStyle/>
        <a:p>
          <a:endParaRPr lang="es-EC"/>
        </a:p>
      </dgm:t>
    </dgm:pt>
    <dgm:pt modelId="{9832F06A-0142-4013-B883-8BC093252E82}">
      <dgm:prSet phldrT="[Texto]"/>
      <dgm:spPr/>
      <dgm:t>
        <a:bodyPr/>
        <a:lstStyle/>
        <a:p>
          <a:r>
            <a:rPr lang="es-EC" smtClean="0"/>
            <a:t>Sectores Económicos  </a:t>
          </a:r>
          <a:endParaRPr lang="es-EC" dirty="0"/>
        </a:p>
      </dgm:t>
    </dgm:pt>
    <dgm:pt modelId="{62EC074C-DD84-4C93-A2B6-0D6B362D8441}" type="parTrans" cxnId="{4B6A1B3E-105E-4109-9FA6-C7680ECC51B4}">
      <dgm:prSet/>
      <dgm:spPr/>
      <dgm:t>
        <a:bodyPr/>
        <a:lstStyle/>
        <a:p>
          <a:endParaRPr lang="es-EC"/>
        </a:p>
      </dgm:t>
    </dgm:pt>
    <dgm:pt modelId="{DC6FCBE6-2A41-4E3F-9FF7-587F4DA199A6}" type="sibTrans" cxnId="{4B6A1B3E-105E-4109-9FA6-C7680ECC51B4}">
      <dgm:prSet/>
      <dgm:spPr/>
      <dgm:t>
        <a:bodyPr/>
        <a:lstStyle/>
        <a:p>
          <a:endParaRPr lang="es-EC"/>
        </a:p>
      </dgm:t>
    </dgm:pt>
    <dgm:pt modelId="{660B71F2-AF64-4F0D-8772-42BE641D0B4D}">
      <dgm:prSet phldrT="[Texto]"/>
      <dgm:spPr/>
      <dgm:t>
        <a:bodyPr/>
        <a:lstStyle/>
        <a:p>
          <a:r>
            <a:rPr lang="es-EC" dirty="0" smtClean="0"/>
            <a:t>De acuerdo al sector económico, los sectores más predominantes son servicios con el 40,8% con 344.013, seguido por  comercio con el 36,6%   al que pertenecen 308.566 empresas, e industria con el 8,10% con 68.335.</a:t>
          </a:r>
          <a:endParaRPr lang="es-EC" dirty="0"/>
        </a:p>
      </dgm:t>
    </dgm:pt>
    <dgm:pt modelId="{127B89D9-9C32-4044-9990-9E907679F3AD}" type="parTrans" cxnId="{86535DD1-D74D-48C7-8E5C-12A325F9CA3B}">
      <dgm:prSet/>
      <dgm:spPr/>
      <dgm:t>
        <a:bodyPr/>
        <a:lstStyle/>
        <a:p>
          <a:endParaRPr lang="es-EC"/>
        </a:p>
      </dgm:t>
    </dgm:pt>
    <dgm:pt modelId="{A161D193-C998-4C54-9338-CADCD62D22F0}" type="sibTrans" cxnId="{86535DD1-D74D-48C7-8E5C-12A325F9CA3B}">
      <dgm:prSet/>
      <dgm:spPr/>
      <dgm:t>
        <a:bodyPr/>
        <a:lstStyle/>
        <a:p>
          <a:endParaRPr lang="es-EC"/>
        </a:p>
      </dgm:t>
    </dgm:pt>
    <dgm:pt modelId="{C5E950BB-8B32-41DD-9F7E-C7D212B3F95E}" type="pres">
      <dgm:prSet presAssocID="{06CCAE64-CC23-48A6-B27B-616EB54FF46B}" presName="Name0" presStyleCnt="0">
        <dgm:presLayoutVars>
          <dgm:chMax val="7"/>
          <dgm:chPref val="7"/>
          <dgm:dir/>
          <dgm:animOne val="branch"/>
          <dgm:animLvl val="lvl"/>
        </dgm:presLayoutVars>
      </dgm:prSet>
      <dgm:spPr/>
      <dgm:t>
        <a:bodyPr/>
        <a:lstStyle/>
        <a:p>
          <a:endParaRPr lang="es-EC"/>
        </a:p>
      </dgm:t>
    </dgm:pt>
    <dgm:pt modelId="{9517F29A-B0C1-4DE5-8127-DC06B6ACB06D}" type="pres">
      <dgm:prSet presAssocID="{50217ED3-DA47-4CDE-9A5E-3CCDBE7E8D77}" presName="composite" presStyleCnt="0"/>
      <dgm:spPr/>
    </dgm:pt>
    <dgm:pt modelId="{16624E43-7F22-4D8F-A76F-76DE5B78E67A}" type="pres">
      <dgm:prSet presAssocID="{50217ED3-DA47-4CDE-9A5E-3CCDBE7E8D77}" presName="BackAccent" presStyleLbl="bgShp" presStyleIdx="0" presStyleCnt="3"/>
      <dgm:spPr/>
    </dgm:pt>
    <dgm:pt modelId="{010F0E9C-6FA0-417E-8326-C1A423615D7F}" type="pres">
      <dgm:prSet presAssocID="{50217ED3-DA47-4CDE-9A5E-3CCDBE7E8D77}" presName="Accent" presStyleLbl="alignNode1" presStyleIdx="0" presStyleCnt="3"/>
      <dgm:spPr/>
    </dgm:pt>
    <dgm:pt modelId="{F2846F87-788A-40D6-9A99-D9BE32E66C55}" type="pres">
      <dgm:prSet presAssocID="{50217ED3-DA47-4CDE-9A5E-3CCDBE7E8D77}" presName="Child" presStyleLbl="revTx" presStyleIdx="0" presStyleCnt="6">
        <dgm:presLayoutVars>
          <dgm:chMax val="0"/>
          <dgm:chPref val="0"/>
          <dgm:bulletEnabled val="1"/>
        </dgm:presLayoutVars>
      </dgm:prSet>
      <dgm:spPr/>
      <dgm:t>
        <a:bodyPr/>
        <a:lstStyle/>
        <a:p>
          <a:endParaRPr lang="es-EC"/>
        </a:p>
      </dgm:t>
    </dgm:pt>
    <dgm:pt modelId="{9252A6DE-85CE-4BB3-880D-A1E8A39E1947}" type="pres">
      <dgm:prSet presAssocID="{50217ED3-DA47-4CDE-9A5E-3CCDBE7E8D77}" presName="Parent" presStyleLbl="revTx" presStyleIdx="1" presStyleCnt="6">
        <dgm:presLayoutVars>
          <dgm:chMax val="1"/>
          <dgm:chPref val="1"/>
          <dgm:bulletEnabled val="1"/>
        </dgm:presLayoutVars>
      </dgm:prSet>
      <dgm:spPr/>
      <dgm:t>
        <a:bodyPr/>
        <a:lstStyle/>
        <a:p>
          <a:endParaRPr lang="es-EC"/>
        </a:p>
      </dgm:t>
    </dgm:pt>
    <dgm:pt modelId="{26C61D02-A27E-4578-8CDD-8BCF79B02C20}" type="pres">
      <dgm:prSet presAssocID="{6D36060F-500D-42EF-99AE-437C3B28BD5C}" presName="sibTrans" presStyleCnt="0"/>
      <dgm:spPr/>
    </dgm:pt>
    <dgm:pt modelId="{119E3F01-8413-480D-ABE3-DD266677A19D}" type="pres">
      <dgm:prSet presAssocID="{67E74DEE-6067-4F42-A0F6-7844AB2D10B4}" presName="composite" presStyleCnt="0"/>
      <dgm:spPr/>
    </dgm:pt>
    <dgm:pt modelId="{5ECA0C3C-B413-400E-B88C-5EC4F686DDA0}" type="pres">
      <dgm:prSet presAssocID="{67E74DEE-6067-4F42-A0F6-7844AB2D10B4}" presName="BackAccent" presStyleLbl="bgShp" presStyleIdx="1" presStyleCnt="3"/>
      <dgm:spPr/>
    </dgm:pt>
    <dgm:pt modelId="{E10149CD-4320-4C09-9CFA-1ADA4F82CAE6}" type="pres">
      <dgm:prSet presAssocID="{67E74DEE-6067-4F42-A0F6-7844AB2D10B4}" presName="Accent" presStyleLbl="alignNode1" presStyleIdx="1" presStyleCnt="3"/>
      <dgm:spPr/>
    </dgm:pt>
    <dgm:pt modelId="{3C177EE2-F7BB-41DA-AF22-0029BB98BF68}" type="pres">
      <dgm:prSet presAssocID="{67E74DEE-6067-4F42-A0F6-7844AB2D10B4}" presName="Child" presStyleLbl="revTx" presStyleIdx="2" presStyleCnt="6">
        <dgm:presLayoutVars>
          <dgm:chMax val="0"/>
          <dgm:chPref val="0"/>
          <dgm:bulletEnabled val="1"/>
        </dgm:presLayoutVars>
      </dgm:prSet>
      <dgm:spPr/>
      <dgm:t>
        <a:bodyPr/>
        <a:lstStyle/>
        <a:p>
          <a:endParaRPr lang="es-EC"/>
        </a:p>
      </dgm:t>
    </dgm:pt>
    <dgm:pt modelId="{6DC8593A-CDD9-45E6-AD72-9E314A3929A5}" type="pres">
      <dgm:prSet presAssocID="{67E74DEE-6067-4F42-A0F6-7844AB2D10B4}" presName="Parent" presStyleLbl="revTx" presStyleIdx="3" presStyleCnt="6">
        <dgm:presLayoutVars>
          <dgm:chMax val="1"/>
          <dgm:chPref val="1"/>
          <dgm:bulletEnabled val="1"/>
        </dgm:presLayoutVars>
      </dgm:prSet>
      <dgm:spPr/>
      <dgm:t>
        <a:bodyPr/>
        <a:lstStyle/>
        <a:p>
          <a:endParaRPr lang="es-EC"/>
        </a:p>
      </dgm:t>
    </dgm:pt>
    <dgm:pt modelId="{7F2B0B48-46FD-4B09-9918-2A44B443A83E}" type="pres">
      <dgm:prSet presAssocID="{6BA797C3-48A1-4E37-92A5-5571227B5802}" presName="sibTrans" presStyleCnt="0"/>
      <dgm:spPr/>
    </dgm:pt>
    <dgm:pt modelId="{1D10AB72-5CAD-4D88-971A-A6E5632FA40E}" type="pres">
      <dgm:prSet presAssocID="{9832F06A-0142-4013-B883-8BC093252E82}" presName="composite" presStyleCnt="0"/>
      <dgm:spPr/>
    </dgm:pt>
    <dgm:pt modelId="{F03EE461-A977-4F18-A047-914566649C15}" type="pres">
      <dgm:prSet presAssocID="{9832F06A-0142-4013-B883-8BC093252E82}" presName="BackAccent" presStyleLbl="bgShp" presStyleIdx="2" presStyleCnt="3"/>
      <dgm:spPr/>
    </dgm:pt>
    <dgm:pt modelId="{A6DE0196-DE76-4AAC-9817-622958E3F7FB}" type="pres">
      <dgm:prSet presAssocID="{9832F06A-0142-4013-B883-8BC093252E82}" presName="Accent" presStyleLbl="alignNode1" presStyleIdx="2" presStyleCnt="3"/>
      <dgm:spPr/>
    </dgm:pt>
    <dgm:pt modelId="{B6FF9C3B-037C-440B-932E-EEFC5AEAC139}" type="pres">
      <dgm:prSet presAssocID="{9832F06A-0142-4013-B883-8BC093252E82}" presName="Child" presStyleLbl="revTx" presStyleIdx="4" presStyleCnt="6">
        <dgm:presLayoutVars>
          <dgm:chMax val="0"/>
          <dgm:chPref val="0"/>
          <dgm:bulletEnabled val="1"/>
        </dgm:presLayoutVars>
      </dgm:prSet>
      <dgm:spPr/>
      <dgm:t>
        <a:bodyPr/>
        <a:lstStyle/>
        <a:p>
          <a:endParaRPr lang="es-EC"/>
        </a:p>
      </dgm:t>
    </dgm:pt>
    <dgm:pt modelId="{62684704-B358-4ED2-945F-A714B0F7A784}" type="pres">
      <dgm:prSet presAssocID="{9832F06A-0142-4013-B883-8BC093252E82}" presName="Parent" presStyleLbl="revTx" presStyleIdx="5" presStyleCnt="6">
        <dgm:presLayoutVars>
          <dgm:chMax val="1"/>
          <dgm:chPref val="1"/>
          <dgm:bulletEnabled val="1"/>
        </dgm:presLayoutVars>
      </dgm:prSet>
      <dgm:spPr/>
      <dgm:t>
        <a:bodyPr/>
        <a:lstStyle/>
        <a:p>
          <a:endParaRPr lang="es-EC"/>
        </a:p>
      </dgm:t>
    </dgm:pt>
  </dgm:ptLst>
  <dgm:cxnLst>
    <dgm:cxn modelId="{4B6A1B3E-105E-4109-9FA6-C7680ECC51B4}" srcId="{06CCAE64-CC23-48A6-B27B-616EB54FF46B}" destId="{9832F06A-0142-4013-B883-8BC093252E82}" srcOrd="2" destOrd="0" parTransId="{62EC074C-DD84-4C93-A2B6-0D6B362D8441}" sibTransId="{DC6FCBE6-2A41-4E3F-9FF7-587F4DA199A6}"/>
    <dgm:cxn modelId="{90C3383E-0520-401D-BA80-5F655E0A4AF3}" type="presOf" srcId="{BD07AC1F-3AFD-49CB-A58D-B5C51CA099DA}" destId="{F2846F87-788A-40D6-9A99-D9BE32E66C55}" srcOrd="0" destOrd="0" presId="urn:microsoft.com/office/officeart/2008/layout/IncreasingCircleProcess"/>
    <dgm:cxn modelId="{82732512-BE43-4698-8E45-0965DEEC1ADC}" srcId="{50217ED3-DA47-4CDE-9A5E-3CCDBE7E8D77}" destId="{BD07AC1F-3AFD-49CB-A58D-B5C51CA099DA}" srcOrd="0" destOrd="0" parTransId="{2BEAE7AD-0309-4245-8776-B5303EB6E374}" sibTransId="{5721A3FF-8F2B-4814-ABEF-655BCCFCAD1A}"/>
    <dgm:cxn modelId="{86535DD1-D74D-48C7-8E5C-12A325F9CA3B}" srcId="{9832F06A-0142-4013-B883-8BC093252E82}" destId="{660B71F2-AF64-4F0D-8772-42BE641D0B4D}" srcOrd="0" destOrd="0" parTransId="{127B89D9-9C32-4044-9990-9E907679F3AD}" sibTransId="{A161D193-C998-4C54-9338-CADCD62D22F0}"/>
    <dgm:cxn modelId="{9B9334A8-F27D-4F62-BC6A-C4A278FE32C0}" srcId="{06CCAE64-CC23-48A6-B27B-616EB54FF46B}" destId="{67E74DEE-6067-4F42-A0F6-7844AB2D10B4}" srcOrd="1" destOrd="0" parTransId="{EC79175F-8DEE-4FB4-9171-0F418633DCE8}" sibTransId="{6BA797C3-48A1-4E37-92A5-5571227B5802}"/>
    <dgm:cxn modelId="{BC3E954B-AE1D-41A5-82A8-CC3C1DCA1E95}" type="presOf" srcId="{50217ED3-DA47-4CDE-9A5E-3CCDBE7E8D77}" destId="{9252A6DE-85CE-4BB3-880D-A1E8A39E1947}" srcOrd="0" destOrd="0" presId="urn:microsoft.com/office/officeart/2008/layout/IncreasingCircleProcess"/>
    <dgm:cxn modelId="{B6E59A66-3F4F-4A87-95C4-C5A558B1CED4}" type="presOf" srcId="{06CCAE64-CC23-48A6-B27B-616EB54FF46B}" destId="{C5E950BB-8B32-41DD-9F7E-C7D212B3F95E}" srcOrd="0" destOrd="0" presId="urn:microsoft.com/office/officeart/2008/layout/IncreasingCircleProcess"/>
    <dgm:cxn modelId="{368465DD-7C63-460E-9477-B6343EC7E028}" srcId="{06CCAE64-CC23-48A6-B27B-616EB54FF46B}" destId="{50217ED3-DA47-4CDE-9A5E-3CCDBE7E8D77}" srcOrd="0" destOrd="0" parTransId="{C8B3E71C-A1B8-4C42-9BD4-88420AD72F63}" sibTransId="{6D36060F-500D-42EF-99AE-437C3B28BD5C}"/>
    <dgm:cxn modelId="{13072C49-4BF3-4BDD-B8C8-70E576F7D5B1}" type="presOf" srcId="{660B71F2-AF64-4F0D-8772-42BE641D0B4D}" destId="{B6FF9C3B-037C-440B-932E-EEFC5AEAC139}" srcOrd="0" destOrd="0" presId="urn:microsoft.com/office/officeart/2008/layout/IncreasingCircleProcess"/>
    <dgm:cxn modelId="{8105DEF2-7976-44D6-90D5-F41957AB7A50}" type="presOf" srcId="{67E74DEE-6067-4F42-A0F6-7844AB2D10B4}" destId="{6DC8593A-CDD9-45E6-AD72-9E314A3929A5}" srcOrd="0" destOrd="0" presId="urn:microsoft.com/office/officeart/2008/layout/IncreasingCircleProcess"/>
    <dgm:cxn modelId="{A3DA8430-7C01-4A08-A73A-AE3FE644E34A}" srcId="{67E74DEE-6067-4F42-A0F6-7844AB2D10B4}" destId="{27CEB041-A2AA-47F5-B5B6-B3FB88E6BF13}" srcOrd="0" destOrd="0" parTransId="{1FDFD92C-44FB-4877-8206-095ED623D322}" sibTransId="{CB8DF814-BCED-447A-9141-E9F5EA34DB29}"/>
    <dgm:cxn modelId="{02258079-5B69-48AB-ABE8-EBA14A5B566A}" type="presOf" srcId="{27CEB041-A2AA-47F5-B5B6-B3FB88E6BF13}" destId="{3C177EE2-F7BB-41DA-AF22-0029BB98BF68}" srcOrd="0" destOrd="0" presId="urn:microsoft.com/office/officeart/2008/layout/IncreasingCircleProcess"/>
    <dgm:cxn modelId="{C3DFB0CA-88EE-445D-8F5C-ADCA5B813446}" type="presOf" srcId="{9832F06A-0142-4013-B883-8BC093252E82}" destId="{62684704-B358-4ED2-945F-A714B0F7A784}" srcOrd="0" destOrd="0" presId="urn:microsoft.com/office/officeart/2008/layout/IncreasingCircleProcess"/>
    <dgm:cxn modelId="{5E398F57-2437-4D76-8D43-63BA8EB4EF43}" type="presParOf" srcId="{C5E950BB-8B32-41DD-9F7E-C7D212B3F95E}" destId="{9517F29A-B0C1-4DE5-8127-DC06B6ACB06D}" srcOrd="0" destOrd="0" presId="urn:microsoft.com/office/officeart/2008/layout/IncreasingCircleProcess"/>
    <dgm:cxn modelId="{C1582A2B-2225-4C80-8E8E-407866CD2016}" type="presParOf" srcId="{9517F29A-B0C1-4DE5-8127-DC06B6ACB06D}" destId="{16624E43-7F22-4D8F-A76F-76DE5B78E67A}" srcOrd="0" destOrd="0" presId="urn:microsoft.com/office/officeart/2008/layout/IncreasingCircleProcess"/>
    <dgm:cxn modelId="{E977C8AB-F5AE-401D-9D7C-C5ED23CBAFC0}" type="presParOf" srcId="{9517F29A-B0C1-4DE5-8127-DC06B6ACB06D}" destId="{010F0E9C-6FA0-417E-8326-C1A423615D7F}" srcOrd="1" destOrd="0" presId="urn:microsoft.com/office/officeart/2008/layout/IncreasingCircleProcess"/>
    <dgm:cxn modelId="{23783680-092A-44C5-ABC8-9D515E56E3C0}" type="presParOf" srcId="{9517F29A-B0C1-4DE5-8127-DC06B6ACB06D}" destId="{F2846F87-788A-40D6-9A99-D9BE32E66C55}" srcOrd="2" destOrd="0" presId="urn:microsoft.com/office/officeart/2008/layout/IncreasingCircleProcess"/>
    <dgm:cxn modelId="{AB3D9B89-8353-4F91-B18A-F5C32159AE82}" type="presParOf" srcId="{9517F29A-B0C1-4DE5-8127-DC06B6ACB06D}" destId="{9252A6DE-85CE-4BB3-880D-A1E8A39E1947}" srcOrd="3" destOrd="0" presId="urn:microsoft.com/office/officeart/2008/layout/IncreasingCircleProcess"/>
    <dgm:cxn modelId="{84AAEC77-0CA5-4313-B9B2-6E17D8F2FB38}" type="presParOf" srcId="{C5E950BB-8B32-41DD-9F7E-C7D212B3F95E}" destId="{26C61D02-A27E-4578-8CDD-8BCF79B02C20}" srcOrd="1" destOrd="0" presId="urn:microsoft.com/office/officeart/2008/layout/IncreasingCircleProcess"/>
    <dgm:cxn modelId="{A8D54F47-CF8E-42FB-A46A-BA623745766E}" type="presParOf" srcId="{C5E950BB-8B32-41DD-9F7E-C7D212B3F95E}" destId="{119E3F01-8413-480D-ABE3-DD266677A19D}" srcOrd="2" destOrd="0" presId="urn:microsoft.com/office/officeart/2008/layout/IncreasingCircleProcess"/>
    <dgm:cxn modelId="{FE111493-B0DC-4372-A0F3-F05CEA887ACE}" type="presParOf" srcId="{119E3F01-8413-480D-ABE3-DD266677A19D}" destId="{5ECA0C3C-B413-400E-B88C-5EC4F686DDA0}" srcOrd="0" destOrd="0" presId="urn:microsoft.com/office/officeart/2008/layout/IncreasingCircleProcess"/>
    <dgm:cxn modelId="{ACB807FF-6CBC-44E6-A1A3-E03837EC1395}" type="presParOf" srcId="{119E3F01-8413-480D-ABE3-DD266677A19D}" destId="{E10149CD-4320-4C09-9CFA-1ADA4F82CAE6}" srcOrd="1" destOrd="0" presId="urn:microsoft.com/office/officeart/2008/layout/IncreasingCircleProcess"/>
    <dgm:cxn modelId="{812C57CA-A6AB-4F0B-99B6-52D1C864C791}" type="presParOf" srcId="{119E3F01-8413-480D-ABE3-DD266677A19D}" destId="{3C177EE2-F7BB-41DA-AF22-0029BB98BF68}" srcOrd="2" destOrd="0" presId="urn:microsoft.com/office/officeart/2008/layout/IncreasingCircleProcess"/>
    <dgm:cxn modelId="{B775F5BF-8099-487B-81C5-220EF9CD7EE9}" type="presParOf" srcId="{119E3F01-8413-480D-ABE3-DD266677A19D}" destId="{6DC8593A-CDD9-45E6-AD72-9E314A3929A5}" srcOrd="3" destOrd="0" presId="urn:microsoft.com/office/officeart/2008/layout/IncreasingCircleProcess"/>
    <dgm:cxn modelId="{C5DD4893-E64A-456E-A7FD-7ABE1B5E4742}" type="presParOf" srcId="{C5E950BB-8B32-41DD-9F7E-C7D212B3F95E}" destId="{7F2B0B48-46FD-4B09-9918-2A44B443A83E}" srcOrd="3" destOrd="0" presId="urn:microsoft.com/office/officeart/2008/layout/IncreasingCircleProcess"/>
    <dgm:cxn modelId="{D52F453E-8252-47F1-A554-93153CF5A3BA}" type="presParOf" srcId="{C5E950BB-8B32-41DD-9F7E-C7D212B3F95E}" destId="{1D10AB72-5CAD-4D88-971A-A6E5632FA40E}" srcOrd="4" destOrd="0" presId="urn:microsoft.com/office/officeart/2008/layout/IncreasingCircleProcess"/>
    <dgm:cxn modelId="{C66872FC-1D9A-4EF6-A3A2-C126A4C2229E}" type="presParOf" srcId="{1D10AB72-5CAD-4D88-971A-A6E5632FA40E}" destId="{F03EE461-A977-4F18-A047-914566649C15}" srcOrd="0" destOrd="0" presId="urn:microsoft.com/office/officeart/2008/layout/IncreasingCircleProcess"/>
    <dgm:cxn modelId="{30AA3B38-82AA-4EF1-A1F7-6BAD52A816BF}" type="presParOf" srcId="{1D10AB72-5CAD-4D88-971A-A6E5632FA40E}" destId="{A6DE0196-DE76-4AAC-9817-622958E3F7FB}" srcOrd="1" destOrd="0" presId="urn:microsoft.com/office/officeart/2008/layout/IncreasingCircleProcess"/>
    <dgm:cxn modelId="{7BC92C4A-EF88-4084-B751-6D1E9BEE585F}" type="presParOf" srcId="{1D10AB72-5CAD-4D88-971A-A6E5632FA40E}" destId="{B6FF9C3B-037C-440B-932E-EEFC5AEAC139}" srcOrd="2" destOrd="0" presId="urn:microsoft.com/office/officeart/2008/layout/IncreasingCircleProcess"/>
    <dgm:cxn modelId="{6E8FCCC2-AD4D-4A03-8E64-87BC00ABC258}" type="presParOf" srcId="{1D10AB72-5CAD-4D88-971A-A6E5632FA40E}" destId="{62684704-B358-4ED2-945F-A714B0F7A784}"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7B61A6-6FDF-4CE4-BFA3-C6196E6B8FB2}">
      <dsp:nvSpPr>
        <dsp:cNvPr id="0" name=""/>
        <dsp:cNvSpPr/>
      </dsp:nvSpPr>
      <dsp:spPr>
        <a:xfrm>
          <a:off x="6862" y="600945"/>
          <a:ext cx="2963807" cy="2212419"/>
        </a:xfrm>
        <a:prstGeom prst="round2SameRect">
          <a:avLst>
            <a:gd name="adj1" fmla="val 8000"/>
            <a:gd name="adj2" fmla="val 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57150" rIns="19050" bIns="19050" numCol="1" spcCol="1270" anchor="t" anchorCtr="0">
          <a:noAutofit/>
        </a:bodyPr>
        <a:lstStyle/>
        <a:p>
          <a:pPr marL="114300" lvl="1" indent="-114300" algn="just" defTabSz="666750">
            <a:lnSpc>
              <a:spcPct val="90000"/>
            </a:lnSpc>
            <a:spcBef>
              <a:spcPct val="0"/>
            </a:spcBef>
            <a:spcAft>
              <a:spcPct val="15000"/>
            </a:spcAft>
            <a:buChar char="••"/>
          </a:pPr>
          <a:r>
            <a:rPr lang="es-EC" sz="1500" kern="1200" dirty="0" smtClean="0"/>
            <a:t>El desarrollo económico, se sustenta tanto en el nivel de generación de empleo y también con mejorar la calidad de vida y la disminución de la pobreza. </a:t>
          </a:r>
          <a:endParaRPr lang="es-EC" sz="1500" kern="1200" dirty="0"/>
        </a:p>
      </dsp:txBody>
      <dsp:txXfrm>
        <a:off x="58702" y="652785"/>
        <a:ext cx="2860127" cy="2160579"/>
      </dsp:txXfrm>
    </dsp:sp>
    <dsp:sp modelId="{C3F47007-D79D-4461-93E7-3A384F434F3F}">
      <dsp:nvSpPr>
        <dsp:cNvPr id="0" name=""/>
        <dsp:cNvSpPr/>
      </dsp:nvSpPr>
      <dsp:spPr>
        <a:xfrm>
          <a:off x="6862" y="2813365"/>
          <a:ext cx="2963807" cy="951340"/>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5740" tIns="0" rIns="68580" bIns="0" numCol="1" spcCol="1270" anchor="ctr" anchorCtr="0">
          <a:noAutofit/>
        </a:bodyPr>
        <a:lstStyle/>
        <a:p>
          <a:pPr lvl="0" algn="l" defTabSz="2400300">
            <a:lnSpc>
              <a:spcPct val="90000"/>
            </a:lnSpc>
            <a:spcBef>
              <a:spcPct val="0"/>
            </a:spcBef>
            <a:spcAft>
              <a:spcPct val="35000"/>
            </a:spcAft>
          </a:pPr>
          <a:r>
            <a:rPr lang="es-EC" sz="5400" kern="1200" dirty="0" smtClean="0"/>
            <a:t>Macro </a:t>
          </a:r>
          <a:endParaRPr lang="es-EC" sz="5400" kern="1200" dirty="0"/>
        </a:p>
      </dsp:txBody>
      <dsp:txXfrm>
        <a:off x="6862" y="2813365"/>
        <a:ext cx="2087188" cy="951340"/>
      </dsp:txXfrm>
    </dsp:sp>
    <dsp:sp modelId="{A69274D6-D378-4A54-A3D2-0D10B0787CE5}">
      <dsp:nvSpPr>
        <dsp:cNvPr id="0" name=""/>
        <dsp:cNvSpPr/>
      </dsp:nvSpPr>
      <dsp:spPr>
        <a:xfrm>
          <a:off x="2177891" y="2964477"/>
          <a:ext cx="1037332" cy="103733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FB564FB-891B-448D-9B59-DAC6562245EB}">
      <dsp:nvSpPr>
        <dsp:cNvPr id="0" name=""/>
        <dsp:cNvSpPr/>
      </dsp:nvSpPr>
      <dsp:spPr>
        <a:xfrm>
          <a:off x="3472217" y="600945"/>
          <a:ext cx="2963807" cy="2212419"/>
        </a:xfrm>
        <a:prstGeom prst="round2SameRect">
          <a:avLst>
            <a:gd name="adj1" fmla="val 8000"/>
            <a:gd name="adj2" fmla="val 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57150" rIns="19050" bIns="19050" numCol="1" spcCol="1270" anchor="t" anchorCtr="0">
          <a:noAutofit/>
        </a:bodyPr>
        <a:lstStyle/>
        <a:p>
          <a:pPr marL="114300" lvl="1" indent="-114300" algn="just" defTabSz="666750">
            <a:lnSpc>
              <a:spcPct val="90000"/>
            </a:lnSpc>
            <a:spcBef>
              <a:spcPct val="0"/>
            </a:spcBef>
            <a:spcAft>
              <a:spcPct val="15000"/>
            </a:spcAft>
            <a:buChar char="••"/>
          </a:pPr>
          <a:r>
            <a:rPr lang="es-EC" sz="1500" kern="1200" dirty="0" smtClean="0"/>
            <a:t>En el Ecuador uno de los limitantes para iniciar una actividad económica, es no contar con los recursos económicos necesarios ya sea para la adquisición de materias primas, maquinaria o capital de trabajo o en el caso de negocios en marcha  simplemente para obtener liquidez.</a:t>
          </a:r>
          <a:endParaRPr lang="es-EC" sz="1500" kern="1200" dirty="0"/>
        </a:p>
      </dsp:txBody>
      <dsp:txXfrm>
        <a:off x="3524057" y="652785"/>
        <a:ext cx="2860127" cy="2160579"/>
      </dsp:txXfrm>
    </dsp:sp>
    <dsp:sp modelId="{66E9DD9D-5BE3-4238-88C2-916FB0AC4758}">
      <dsp:nvSpPr>
        <dsp:cNvPr id="0" name=""/>
        <dsp:cNvSpPr/>
      </dsp:nvSpPr>
      <dsp:spPr>
        <a:xfrm>
          <a:off x="3472217" y="2813365"/>
          <a:ext cx="2963807" cy="951340"/>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5740" tIns="0" rIns="68580" bIns="0" numCol="1" spcCol="1270" anchor="ctr" anchorCtr="0">
          <a:noAutofit/>
        </a:bodyPr>
        <a:lstStyle/>
        <a:p>
          <a:pPr lvl="0" algn="l" defTabSz="2400300">
            <a:lnSpc>
              <a:spcPct val="90000"/>
            </a:lnSpc>
            <a:spcBef>
              <a:spcPct val="0"/>
            </a:spcBef>
            <a:spcAft>
              <a:spcPct val="35000"/>
            </a:spcAft>
          </a:pPr>
          <a:r>
            <a:rPr lang="es-EC" sz="5400" kern="1200" dirty="0" smtClean="0"/>
            <a:t>Meso</a:t>
          </a:r>
          <a:endParaRPr lang="es-EC" sz="5400" kern="1200" dirty="0"/>
        </a:p>
      </dsp:txBody>
      <dsp:txXfrm>
        <a:off x="3472217" y="2813365"/>
        <a:ext cx="2087188" cy="951340"/>
      </dsp:txXfrm>
    </dsp:sp>
    <dsp:sp modelId="{EA882D90-64AF-419C-85CD-8A783B1A0FB2}">
      <dsp:nvSpPr>
        <dsp:cNvPr id="0" name=""/>
        <dsp:cNvSpPr/>
      </dsp:nvSpPr>
      <dsp:spPr>
        <a:xfrm>
          <a:off x="5643247" y="2964477"/>
          <a:ext cx="1037332" cy="1037332"/>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8000" b="-8000"/>
          </a:stretch>
        </a:blip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78297FA-69CB-43F0-A0DC-B7C1D4E45469}">
      <dsp:nvSpPr>
        <dsp:cNvPr id="0" name=""/>
        <dsp:cNvSpPr/>
      </dsp:nvSpPr>
      <dsp:spPr>
        <a:xfrm>
          <a:off x="6937572" y="600945"/>
          <a:ext cx="2963807" cy="2212419"/>
        </a:xfrm>
        <a:prstGeom prst="round2SameRect">
          <a:avLst>
            <a:gd name="adj1" fmla="val 8000"/>
            <a:gd name="adj2" fmla="val 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57150" rIns="19050" bIns="19050" numCol="1" spcCol="1270" anchor="t" anchorCtr="0">
          <a:noAutofit/>
        </a:bodyPr>
        <a:lstStyle/>
        <a:p>
          <a:pPr marL="114300" lvl="1" indent="-114300" algn="just" defTabSz="666750">
            <a:lnSpc>
              <a:spcPct val="90000"/>
            </a:lnSpc>
            <a:spcBef>
              <a:spcPct val="0"/>
            </a:spcBef>
            <a:spcAft>
              <a:spcPct val="15000"/>
            </a:spcAft>
            <a:buChar char="••"/>
          </a:pPr>
          <a:r>
            <a:rPr lang="es-EC" sz="1500" kern="1200" dirty="0" smtClean="0"/>
            <a:t>En el Ecuador, existen varios sistemas que además de la banca privada coloca microcréditos como son el sistema de cooperativas de ahorro y crédito (COAC) Por medio de la Ley de Economía, Popular y Solidaria). </a:t>
          </a:r>
          <a:endParaRPr lang="es-EC" sz="1500" kern="1200" dirty="0"/>
        </a:p>
      </dsp:txBody>
      <dsp:txXfrm>
        <a:off x="6989412" y="652785"/>
        <a:ext cx="2860127" cy="2160579"/>
      </dsp:txXfrm>
    </dsp:sp>
    <dsp:sp modelId="{1DC5CDD2-E61F-4F58-BEB3-EE117860C80A}">
      <dsp:nvSpPr>
        <dsp:cNvPr id="0" name=""/>
        <dsp:cNvSpPr/>
      </dsp:nvSpPr>
      <dsp:spPr>
        <a:xfrm>
          <a:off x="6937572" y="2813365"/>
          <a:ext cx="2963807" cy="951340"/>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5740" tIns="0" rIns="68580" bIns="0" numCol="1" spcCol="1270" anchor="ctr" anchorCtr="0">
          <a:noAutofit/>
        </a:bodyPr>
        <a:lstStyle/>
        <a:p>
          <a:pPr lvl="0" algn="l" defTabSz="2400300">
            <a:lnSpc>
              <a:spcPct val="90000"/>
            </a:lnSpc>
            <a:spcBef>
              <a:spcPct val="0"/>
            </a:spcBef>
            <a:spcAft>
              <a:spcPct val="35000"/>
            </a:spcAft>
          </a:pPr>
          <a:r>
            <a:rPr lang="es-EC" sz="5400" kern="1200" dirty="0" smtClean="0"/>
            <a:t>Micro</a:t>
          </a:r>
          <a:endParaRPr lang="es-EC" sz="5400" kern="1200" dirty="0"/>
        </a:p>
      </dsp:txBody>
      <dsp:txXfrm>
        <a:off x="6937572" y="2813365"/>
        <a:ext cx="2087188" cy="951340"/>
      </dsp:txXfrm>
    </dsp:sp>
    <dsp:sp modelId="{9F0C4843-1E15-431A-9F21-87B9CADF1D8F}">
      <dsp:nvSpPr>
        <dsp:cNvPr id="0" name=""/>
        <dsp:cNvSpPr/>
      </dsp:nvSpPr>
      <dsp:spPr>
        <a:xfrm>
          <a:off x="9108602" y="2964477"/>
          <a:ext cx="1037332" cy="103733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7000" b="-17000"/>
          </a:stretch>
        </a:blip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EA444-2B81-435D-8B76-673F6AF04C0E}">
      <dsp:nvSpPr>
        <dsp:cNvPr id="0" name=""/>
        <dsp:cNvSpPr/>
      </dsp:nvSpPr>
      <dsp:spPr>
        <a:xfrm>
          <a:off x="1925" y="417683"/>
          <a:ext cx="2212999" cy="110649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b="1" kern="1200" dirty="0" smtClean="0"/>
            <a:t>Muestra </a:t>
          </a:r>
        </a:p>
        <a:p>
          <a:pPr lvl="0" algn="ctr" defTabSz="711200">
            <a:lnSpc>
              <a:spcPct val="90000"/>
            </a:lnSpc>
            <a:spcBef>
              <a:spcPct val="0"/>
            </a:spcBef>
            <a:spcAft>
              <a:spcPct val="35000"/>
            </a:spcAft>
          </a:pPr>
          <a:r>
            <a:rPr lang="es-EC" sz="1600" b="1" kern="1200" dirty="0" smtClean="0"/>
            <a:t>Banca Privada </a:t>
          </a:r>
          <a:endParaRPr lang="es-EC" sz="1600" b="1" kern="1200" dirty="0"/>
        </a:p>
      </dsp:txBody>
      <dsp:txXfrm>
        <a:off x="34333" y="450091"/>
        <a:ext cx="2148183" cy="1041683"/>
      </dsp:txXfrm>
    </dsp:sp>
    <dsp:sp modelId="{A57FED55-26BD-455A-BAC7-879509B63C59}">
      <dsp:nvSpPr>
        <dsp:cNvPr id="0" name=""/>
        <dsp:cNvSpPr/>
      </dsp:nvSpPr>
      <dsp:spPr>
        <a:xfrm>
          <a:off x="2768175" y="417683"/>
          <a:ext cx="2212999" cy="110649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es-EC" sz="1050" kern="1200" dirty="0" smtClean="0"/>
            <a:t>Se aplica dos tipos de muestra probabilística aleatoria simple y  no probabilística por juicio del tipo propositivo o discrecional</a:t>
          </a:r>
          <a:endParaRPr lang="es-EC" sz="1050" kern="1200" dirty="0"/>
        </a:p>
      </dsp:txBody>
      <dsp:txXfrm>
        <a:off x="2800583" y="450091"/>
        <a:ext cx="2148183" cy="1041683"/>
      </dsp:txXfrm>
    </dsp:sp>
    <dsp:sp modelId="{301CB7A1-7D44-41F8-B66F-066739C2117D}">
      <dsp:nvSpPr>
        <dsp:cNvPr id="0" name=""/>
        <dsp:cNvSpPr/>
      </dsp:nvSpPr>
      <dsp:spPr>
        <a:xfrm>
          <a:off x="2989475" y="1524183"/>
          <a:ext cx="221299" cy="967269"/>
        </a:xfrm>
        <a:custGeom>
          <a:avLst/>
          <a:gdLst/>
          <a:ahLst/>
          <a:cxnLst/>
          <a:rect l="0" t="0" r="0" b="0"/>
          <a:pathLst>
            <a:path>
              <a:moveTo>
                <a:pt x="0" y="0"/>
              </a:moveTo>
              <a:lnTo>
                <a:pt x="0" y="967269"/>
              </a:lnTo>
              <a:lnTo>
                <a:pt x="221299" y="96726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47A1FF-CD70-4C5D-9BF3-5BD064CB9C0A}">
      <dsp:nvSpPr>
        <dsp:cNvPr id="0" name=""/>
        <dsp:cNvSpPr/>
      </dsp:nvSpPr>
      <dsp:spPr>
        <a:xfrm>
          <a:off x="3210775" y="1800808"/>
          <a:ext cx="2087088" cy="138128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s-EC" sz="800" kern="1200" dirty="0" smtClean="0"/>
            <a:t>Del resultado de la muestra aleatoria simple, se escogen  a cuatro bancos de los cuales son seleccionados por medio de la muestra propositiva o de juicio, cuatro bancos con la mayor participación  en montos y operaciones en el segmento microcréditos durante los últimos tres años.</a:t>
          </a:r>
          <a:endParaRPr lang="es-EC" sz="800" kern="1200" dirty="0"/>
        </a:p>
      </dsp:txBody>
      <dsp:txXfrm>
        <a:off x="3251232" y="1841265"/>
        <a:ext cx="2006174" cy="1300374"/>
      </dsp:txXfrm>
    </dsp:sp>
    <dsp:sp modelId="{A6B41ECC-5B7B-4352-9F04-A21645FE591C}">
      <dsp:nvSpPr>
        <dsp:cNvPr id="0" name=""/>
        <dsp:cNvSpPr/>
      </dsp:nvSpPr>
      <dsp:spPr>
        <a:xfrm>
          <a:off x="5534424" y="417683"/>
          <a:ext cx="2212999" cy="110649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b="1" kern="1200" dirty="0" smtClean="0"/>
            <a:t>Muestra </a:t>
          </a:r>
        </a:p>
        <a:p>
          <a:pPr lvl="0" algn="ctr" defTabSz="711200">
            <a:lnSpc>
              <a:spcPct val="90000"/>
            </a:lnSpc>
            <a:spcBef>
              <a:spcPct val="0"/>
            </a:spcBef>
            <a:spcAft>
              <a:spcPct val="35000"/>
            </a:spcAft>
          </a:pPr>
          <a:r>
            <a:rPr lang="es-EC" sz="1600" b="1" kern="1200" dirty="0" smtClean="0"/>
            <a:t>Microempresas DMQ</a:t>
          </a:r>
          <a:endParaRPr lang="es-EC" sz="1600" b="1" kern="1200" dirty="0"/>
        </a:p>
      </dsp:txBody>
      <dsp:txXfrm>
        <a:off x="5566832" y="450091"/>
        <a:ext cx="2148183" cy="1041683"/>
      </dsp:txXfrm>
    </dsp:sp>
    <dsp:sp modelId="{90A4DC5D-35F0-4D12-8BAD-C079D5FD72C4}">
      <dsp:nvSpPr>
        <dsp:cNvPr id="0" name=""/>
        <dsp:cNvSpPr/>
      </dsp:nvSpPr>
      <dsp:spPr>
        <a:xfrm>
          <a:off x="8300674" y="417683"/>
          <a:ext cx="2212999" cy="110649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es-EC" sz="1050" kern="1200" dirty="0" smtClean="0"/>
            <a:t>La muestra estadística no probabilística propositiva o por juicio  de este estudio, se realizó por medio de  un análisis del DIEE (Directorio de Empresas y Establecimientos 2014)</a:t>
          </a:r>
          <a:endParaRPr lang="es-EC" sz="1050" kern="1200" dirty="0"/>
        </a:p>
      </dsp:txBody>
      <dsp:txXfrm>
        <a:off x="8333082" y="450091"/>
        <a:ext cx="2148183" cy="1041683"/>
      </dsp:txXfrm>
    </dsp:sp>
    <dsp:sp modelId="{7DC5C591-59F4-4A99-A875-739F0552EB76}">
      <dsp:nvSpPr>
        <dsp:cNvPr id="0" name=""/>
        <dsp:cNvSpPr/>
      </dsp:nvSpPr>
      <dsp:spPr>
        <a:xfrm>
          <a:off x="8521974" y="1524183"/>
          <a:ext cx="221299" cy="967269"/>
        </a:xfrm>
        <a:custGeom>
          <a:avLst/>
          <a:gdLst/>
          <a:ahLst/>
          <a:cxnLst/>
          <a:rect l="0" t="0" r="0" b="0"/>
          <a:pathLst>
            <a:path>
              <a:moveTo>
                <a:pt x="0" y="0"/>
              </a:moveTo>
              <a:lnTo>
                <a:pt x="0" y="967269"/>
              </a:lnTo>
              <a:lnTo>
                <a:pt x="221299" y="96726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2209EF-7E0E-43DA-AE3C-E1BE8E9AEB9C}">
      <dsp:nvSpPr>
        <dsp:cNvPr id="0" name=""/>
        <dsp:cNvSpPr/>
      </dsp:nvSpPr>
      <dsp:spPr>
        <a:xfrm>
          <a:off x="8743274" y="1800808"/>
          <a:ext cx="1770399" cy="138128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s-EC" sz="800" kern="1200" dirty="0" smtClean="0"/>
            <a:t>De  las 843.644 empresas a nivel nacional el 23,9%  corresponde a empresas en Pichincha con 201.629. De las cuales el 23,1% pertenece al segmento microempresarial con 46.576,29 el total de empresas en el año 2014</a:t>
          </a:r>
        </a:p>
      </dsp:txBody>
      <dsp:txXfrm>
        <a:off x="8783731" y="1841265"/>
        <a:ext cx="1689485" cy="1300374"/>
      </dsp:txXfrm>
    </dsp:sp>
    <dsp:sp modelId="{417CB585-4BF3-4016-A77E-2365FEDD642D}">
      <dsp:nvSpPr>
        <dsp:cNvPr id="0" name=""/>
        <dsp:cNvSpPr/>
      </dsp:nvSpPr>
      <dsp:spPr>
        <a:xfrm>
          <a:off x="8521974" y="1524183"/>
          <a:ext cx="221299" cy="2487787"/>
        </a:xfrm>
        <a:custGeom>
          <a:avLst/>
          <a:gdLst/>
          <a:ahLst/>
          <a:cxnLst/>
          <a:rect l="0" t="0" r="0" b="0"/>
          <a:pathLst>
            <a:path>
              <a:moveTo>
                <a:pt x="0" y="0"/>
              </a:moveTo>
              <a:lnTo>
                <a:pt x="0" y="2487787"/>
              </a:lnTo>
              <a:lnTo>
                <a:pt x="221299" y="248778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2F4F7F-D310-466A-83BC-245C72D83B96}">
      <dsp:nvSpPr>
        <dsp:cNvPr id="0" name=""/>
        <dsp:cNvSpPr/>
      </dsp:nvSpPr>
      <dsp:spPr>
        <a:xfrm>
          <a:off x="8743274" y="3458721"/>
          <a:ext cx="1770399" cy="110649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s-EC" sz="800" kern="1200" dirty="0" smtClean="0"/>
            <a:t>La muestra estratificada seleccionando los principales sectores económicos, según los resultados del DIEE, las actividades con mayor participación y número en microempresas, son de comercio, el 36,10%  a industrias manufactureras el 8,00%, el 18,60% a servicios.</a:t>
          </a:r>
          <a:endParaRPr lang="es-EC" sz="800" kern="1200" dirty="0"/>
        </a:p>
      </dsp:txBody>
      <dsp:txXfrm>
        <a:off x="8775682" y="3491129"/>
        <a:ext cx="1705583" cy="104168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896FF-C6CE-450F-9637-5B0DD9D7AC10}">
      <dsp:nvSpPr>
        <dsp:cNvPr id="0" name=""/>
        <dsp:cNvSpPr/>
      </dsp:nvSpPr>
      <dsp:spPr>
        <a:xfrm>
          <a:off x="294917" y="0"/>
          <a:ext cx="3342401" cy="2730501"/>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2C5424-8228-4845-B64A-74062E652B02}">
      <dsp:nvSpPr>
        <dsp:cNvPr id="0" name=""/>
        <dsp:cNvSpPr/>
      </dsp:nvSpPr>
      <dsp:spPr>
        <a:xfrm>
          <a:off x="0" y="889930"/>
          <a:ext cx="3845257" cy="98299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rtl="0">
            <a:lnSpc>
              <a:spcPct val="90000"/>
            </a:lnSpc>
            <a:spcBef>
              <a:spcPct val="0"/>
            </a:spcBef>
            <a:spcAft>
              <a:spcPct val="35000"/>
            </a:spcAft>
          </a:pPr>
          <a:r>
            <a:rPr lang="es-EC" sz="1100" kern="1200" dirty="0" smtClean="0"/>
            <a:t>Este indicador muestra el porcentaje de empleo generado por las microempresas que corresponde al 44,00%, comparado con el de la grande empresa que es del 25%, y la mediana el 14%. Lo que es comprobado por medio del número de microempresas que corresponde al 90,2%% a nivel nacional.  </a:t>
          </a:r>
          <a:endParaRPr lang="es-EC" sz="1100" kern="1200" dirty="0"/>
        </a:p>
      </dsp:txBody>
      <dsp:txXfrm>
        <a:off x="47986" y="937916"/>
        <a:ext cx="3749285" cy="88701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BF799-28A6-4C95-B3D4-7F20D9430C4A}">
      <dsp:nvSpPr>
        <dsp:cNvPr id="0" name=""/>
        <dsp:cNvSpPr/>
      </dsp:nvSpPr>
      <dsp:spPr>
        <a:xfrm>
          <a:off x="0" y="0"/>
          <a:ext cx="6691133" cy="54940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endParaRPr lang="es-EC" sz="1600" b="1" kern="1200" dirty="0"/>
        </a:p>
        <a:p>
          <a:pPr marL="114300" lvl="1" indent="-114300" algn="l" defTabSz="533400">
            <a:lnSpc>
              <a:spcPct val="90000"/>
            </a:lnSpc>
            <a:spcBef>
              <a:spcPct val="0"/>
            </a:spcBef>
            <a:spcAft>
              <a:spcPct val="15000"/>
            </a:spcAft>
            <a:buChar char="••"/>
          </a:pPr>
          <a:endParaRPr lang="es-EC" sz="1200" kern="1200" dirty="0"/>
        </a:p>
        <a:p>
          <a:pPr marL="114300" lvl="1" indent="-114300" algn="just" defTabSz="533400">
            <a:lnSpc>
              <a:spcPct val="90000"/>
            </a:lnSpc>
            <a:spcBef>
              <a:spcPct val="0"/>
            </a:spcBef>
            <a:spcAft>
              <a:spcPct val="15000"/>
            </a:spcAft>
            <a:buChar char="••"/>
          </a:pPr>
          <a:r>
            <a:rPr lang="es-EC" sz="1200" kern="1200" dirty="0" smtClean="0"/>
            <a:t>La Superintendencia de Económica Popular y Solidaria es una entidad técnica de supervisión y control de las organizaciones de la economía popular y solidaria COAC, las mismas que ofertan servicios de microfinanzas como el ahorro, créditos y seguros para las PYMES y microempresas a tasas de interés activas menores que en algunas instituciones financieras privadas, además de contar con un programa de microcréditos acorde a la necesidad de los pequeños y medianos empresarios</a:t>
          </a:r>
          <a:endParaRPr lang="es-EC" sz="1200" kern="1200" dirty="0"/>
        </a:p>
        <a:p>
          <a:pPr marL="114300" lvl="1" indent="-114300" algn="just" defTabSz="533400">
            <a:lnSpc>
              <a:spcPct val="90000"/>
            </a:lnSpc>
            <a:spcBef>
              <a:spcPct val="0"/>
            </a:spcBef>
            <a:spcAft>
              <a:spcPct val="15000"/>
            </a:spcAft>
            <a:buChar char="••"/>
          </a:pPr>
          <a:r>
            <a:rPr lang="es-EC" sz="1200" kern="1200" dirty="0" smtClean="0"/>
            <a:t>Forma de pago: Diaria, semanal, quincenal, o mensual, lo que da más apoyo al microempresario, de tal manera que podrá cubrir su cuota durante el tiempo que se crea conveniente, esto conlleva a que el microempresario tenga mejores beneficios al momento de administrar sus ingresos, gastos e inversiones</a:t>
          </a:r>
          <a:endParaRPr lang="es-EC" sz="1200" kern="1200" dirty="0"/>
        </a:p>
        <a:p>
          <a:pPr marL="114300" lvl="1" indent="-114300" algn="just" defTabSz="533400">
            <a:lnSpc>
              <a:spcPct val="90000"/>
            </a:lnSpc>
            <a:spcBef>
              <a:spcPct val="0"/>
            </a:spcBef>
            <a:spcAft>
              <a:spcPct val="15000"/>
            </a:spcAft>
            <a:buChar char="••"/>
          </a:pPr>
          <a:r>
            <a:rPr lang="es-EC" sz="1200" kern="1200" dirty="0" smtClean="0"/>
            <a:t>La microempresa debe estar a la vanguardia de la tecnología como las demás empresas pequeñas, medianas y grandes. </a:t>
          </a:r>
          <a:endParaRPr lang="es-EC" sz="1200" kern="1200" dirty="0"/>
        </a:p>
        <a:p>
          <a:pPr marL="114300" lvl="1" indent="-114300" algn="just" defTabSz="533400">
            <a:lnSpc>
              <a:spcPct val="90000"/>
            </a:lnSpc>
            <a:spcBef>
              <a:spcPct val="0"/>
            </a:spcBef>
            <a:spcAft>
              <a:spcPct val="15000"/>
            </a:spcAft>
            <a:buChar char="••"/>
          </a:pPr>
          <a:r>
            <a:rPr lang="es-EC" sz="1200" kern="1200" dirty="0" smtClean="0"/>
            <a:t>Formando una base de datos en línea por medio de aplicaciones donde sus registros contables se encuentren a la mano de las entidades financieras, esta hace posible disminuir el riesgo del crédito, poseer una  página web con los productos y servicios de su negocio e información general de la microempresa.</a:t>
          </a:r>
          <a:endParaRPr lang="es-EC" sz="1200" kern="1200" dirty="0"/>
        </a:p>
        <a:p>
          <a:pPr marL="114300" lvl="1" indent="-114300" algn="just" defTabSz="533400">
            <a:lnSpc>
              <a:spcPct val="90000"/>
            </a:lnSpc>
            <a:spcBef>
              <a:spcPct val="0"/>
            </a:spcBef>
            <a:spcAft>
              <a:spcPct val="15000"/>
            </a:spcAft>
            <a:buChar char="••"/>
          </a:pPr>
          <a:r>
            <a:rPr lang="es-EC" sz="1200" kern="1200" dirty="0" smtClean="0"/>
            <a:t>Una cultura de ahorro y administración de ingresos, por medio de capacitaciones a los microempresarios, de todos los sectores económicos, por medio de las SEPS o entidades encargadas de ayudar al desarrollo de este segmento empresarial, donde el microempresario entre 29 a 45 años pueda competir y tengas mayor posibilidades de crecimiento empresarial</a:t>
          </a:r>
          <a:endParaRPr lang="es-EC" sz="1200" kern="1200" dirty="0"/>
        </a:p>
      </dsp:txBody>
      <dsp:txXfrm>
        <a:off x="1887626" y="0"/>
        <a:ext cx="4803506" cy="5494003"/>
      </dsp:txXfrm>
    </dsp:sp>
    <dsp:sp modelId="{7F0FD3DB-229F-4092-BA92-06CCE1D1EEE6}">
      <dsp:nvSpPr>
        <dsp:cNvPr id="0" name=""/>
        <dsp:cNvSpPr/>
      </dsp:nvSpPr>
      <dsp:spPr>
        <a:xfrm>
          <a:off x="563358" y="578408"/>
          <a:ext cx="1338226" cy="439520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87000" r="-18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A3AD1-481D-4337-AD60-C03FAA985BAF}">
      <dsp:nvSpPr>
        <dsp:cNvPr id="0" name=""/>
        <dsp:cNvSpPr/>
      </dsp:nvSpPr>
      <dsp:spPr>
        <a:xfrm>
          <a:off x="4904" y="209879"/>
          <a:ext cx="2144160" cy="307772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C" sz="1200" kern="1200" dirty="0" smtClean="0"/>
            <a:t>La Ley Pymes de Ecuador define a la microempresa como el negocio familiar o personal, con no más de 10 empleados que tiene ventas o ingresos anuales menores a $100.000,00 y un capital o patrimonio de $10.000,00.</a:t>
          </a:r>
          <a:endParaRPr lang="es-EC" sz="1200" kern="1200" dirty="0"/>
        </a:p>
      </dsp:txBody>
      <dsp:txXfrm>
        <a:off x="67704" y="272679"/>
        <a:ext cx="2018560" cy="2952129"/>
      </dsp:txXfrm>
    </dsp:sp>
    <dsp:sp modelId="{5FDB545D-74E2-4875-91AB-D4C96859E0AF}">
      <dsp:nvSpPr>
        <dsp:cNvPr id="0" name=""/>
        <dsp:cNvSpPr/>
      </dsp:nvSpPr>
      <dsp:spPr>
        <a:xfrm>
          <a:off x="2363481" y="1482868"/>
          <a:ext cx="454562" cy="53175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just" defTabSz="444500">
            <a:lnSpc>
              <a:spcPct val="90000"/>
            </a:lnSpc>
            <a:spcBef>
              <a:spcPct val="0"/>
            </a:spcBef>
            <a:spcAft>
              <a:spcPct val="35000"/>
            </a:spcAft>
          </a:pPr>
          <a:endParaRPr lang="es-EC" sz="1000" kern="1200"/>
        </a:p>
      </dsp:txBody>
      <dsp:txXfrm>
        <a:off x="2363481" y="1589218"/>
        <a:ext cx="318193" cy="319051"/>
      </dsp:txXfrm>
    </dsp:sp>
    <dsp:sp modelId="{428D1D9F-EE3A-47AA-B889-FBA73B885E50}">
      <dsp:nvSpPr>
        <dsp:cNvPr id="0" name=""/>
        <dsp:cNvSpPr/>
      </dsp:nvSpPr>
      <dsp:spPr>
        <a:xfrm>
          <a:off x="3006729" y="209879"/>
          <a:ext cx="2144160" cy="3077729"/>
        </a:xfrm>
        <a:prstGeom prst="roundRect">
          <a:avLst>
            <a:gd name="adj" fmla="val 10000"/>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C" sz="1200" kern="1200" dirty="0" smtClean="0"/>
            <a:t>Es fuente muy importante de empleo aporta actualmente con el 44% de plazas de trabajo, constituyéndose en un sector estructural de la economía de nuestro país con el 95,4% de las empresas a nivel nacional según las fuentes del INEC</a:t>
          </a:r>
          <a:endParaRPr lang="es-EC" sz="1200" kern="1200" dirty="0"/>
        </a:p>
      </dsp:txBody>
      <dsp:txXfrm>
        <a:off x="3069529" y="272679"/>
        <a:ext cx="2018560" cy="2952129"/>
      </dsp:txXfrm>
    </dsp:sp>
    <dsp:sp modelId="{72A4CC5A-C977-4E62-AA24-CB08D3EE676B}">
      <dsp:nvSpPr>
        <dsp:cNvPr id="0" name=""/>
        <dsp:cNvSpPr/>
      </dsp:nvSpPr>
      <dsp:spPr>
        <a:xfrm>
          <a:off x="5365306" y="1482868"/>
          <a:ext cx="454562" cy="531751"/>
        </a:xfrm>
        <a:prstGeom prst="rightArrow">
          <a:avLst>
            <a:gd name="adj1" fmla="val 60000"/>
            <a:gd name="adj2" fmla="val 50000"/>
          </a:avLst>
        </a:prstGeom>
        <a:solidFill>
          <a:schemeClr val="accent4">
            <a:hueOff val="5197846"/>
            <a:satOff val="-23984"/>
            <a:lumOff val="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just" defTabSz="444500">
            <a:lnSpc>
              <a:spcPct val="90000"/>
            </a:lnSpc>
            <a:spcBef>
              <a:spcPct val="0"/>
            </a:spcBef>
            <a:spcAft>
              <a:spcPct val="35000"/>
            </a:spcAft>
          </a:pPr>
          <a:endParaRPr lang="es-EC" sz="1000" kern="1200"/>
        </a:p>
      </dsp:txBody>
      <dsp:txXfrm>
        <a:off x="5365306" y="1589218"/>
        <a:ext cx="318193" cy="319051"/>
      </dsp:txXfrm>
    </dsp:sp>
    <dsp:sp modelId="{B81AC5C8-E9F1-433B-B985-A053CFB86303}">
      <dsp:nvSpPr>
        <dsp:cNvPr id="0" name=""/>
        <dsp:cNvSpPr/>
      </dsp:nvSpPr>
      <dsp:spPr>
        <a:xfrm>
          <a:off x="6008554" y="209879"/>
          <a:ext cx="2144160" cy="3077729"/>
        </a:xfrm>
        <a:prstGeom prst="roundRect">
          <a:avLst>
            <a:gd name="adj" fmla="val 10000"/>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C" sz="1200" kern="1200" dirty="0" smtClean="0"/>
            <a:t>Los microcréditos que son utilizados en su mayoría como créditos de consumo, para cubrir necesidades familiares, el mismo que afecta al crecimiento económico de las microempresas por uso inadecuado, esto sucede porque el segmento microempresas está conformado principalmente por personas naturales no obligadas a llevar contabilidad y pertenecientes al RISE que no declaran ventas en el SRI o ninguna información financiera.</a:t>
          </a:r>
          <a:endParaRPr lang="es-EC" sz="1200" kern="1200" dirty="0"/>
        </a:p>
      </dsp:txBody>
      <dsp:txXfrm>
        <a:off x="6071354" y="272679"/>
        <a:ext cx="2018560" cy="2952129"/>
      </dsp:txXfrm>
    </dsp:sp>
    <dsp:sp modelId="{838B5B7F-3591-448D-BA29-D2217D1BD614}">
      <dsp:nvSpPr>
        <dsp:cNvPr id="0" name=""/>
        <dsp:cNvSpPr/>
      </dsp:nvSpPr>
      <dsp:spPr>
        <a:xfrm>
          <a:off x="8367131" y="1482868"/>
          <a:ext cx="454562" cy="531751"/>
        </a:xfrm>
        <a:prstGeom prst="rightArrow">
          <a:avLst>
            <a:gd name="adj1" fmla="val 60000"/>
            <a:gd name="adj2" fmla="val 50000"/>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just" defTabSz="444500">
            <a:lnSpc>
              <a:spcPct val="90000"/>
            </a:lnSpc>
            <a:spcBef>
              <a:spcPct val="0"/>
            </a:spcBef>
            <a:spcAft>
              <a:spcPct val="35000"/>
            </a:spcAft>
          </a:pPr>
          <a:endParaRPr lang="es-EC" sz="1000" kern="1200"/>
        </a:p>
      </dsp:txBody>
      <dsp:txXfrm>
        <a:off x="8367131" y="1589218"/>
        <a:ext cx="318193" cy="319051"/>
      </dsp:txXfrm>
    </dsp:sp>
    <dsp:sp modelId="{71CA301E-625E-4B17-AE69-79C0087C5B54}">
      <dsp:nvSpPr>
        <dsp:cNvPr id="0" name=""/>
        <dsp:cNvSpPr/>
      </dsp:nvSpPr>
      <dsp:spPr>
        <a:xfrm>
          <a:off x="9010380" y="209879"/>
          <a:ext cx="2144160" cy="3077729"/>
        </a:xfrm>
        <a:prstGeom prst="roundRect">
          <a:avLst>
            <a:gd name="adj" fmla="val 1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C" sz="1200" kern="1200" dirty="0" smtClean="0"/>
            <a:t>El estudio plantea que las microfinanzas han sido importantes pero no suficientes para impulsar el crecimiento y desarrollo de la microempresa en el Ecuador y con mayor relevancia en las ciudades grandes como Quito y Guayaquil por la competencia de mercado</a:t>
          </a:r>
          <a:endParaRPr lang="es-EC" sz="1200" kern="1200" dirty="0"/>
        </a:p>
      </dsp:txBody>
      <dsp:txXfrm>
        <a:off x="9073180" y="272679"/>
        <a:ext cx="2018560" cy="295212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147FA-1C08-4358-9D6C-4E1421CFE842}">
      <dsp:nvSpPr>
        <dsp:cNvPr id="0" name=""/>
        <dsp:cNvSpPr/>
      </dsp:nvSpPr>
      <dsp:spPr>
        <a:xfrm>
          <a:off x="0" y="0"/>
          <a:ext cx="10337079"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4CDE95-7045-45EE-B8D7-F657FE0A8C29}">
      <dsp:nvSpPr>
        <dsp:cNvPr id="0" name=""/>
        <dsp:cNvSpPr/>
      </dsp:nvSpPr>
      <dsp:spPr>
        <a:xfrm>
          <a:off x="0" y="0"/>
          <a:ext cx="2067415" cy="5278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just" defTabSz="2889250">
            <a:lnSpc>
              <a:spcPct val="90000"/>
            </a:lnSpc>
            <a:spcBef>
              <a:spcPct val="0"/>
            </a:spcBef>
            <a:spcAft>
              <a:spcPct val="35000"/>
            </a:spcAft>
          </a:pPr>
          <a:r>
            <a:rPr lang="es-EC" sz="6500" kern="1200" dirty="0" smtClean="0"/>
            <a:t> </a:t>
          </a:r>
          <a:endParaRPr lang="es-EC" sz="6500" kern="1200" dirty="0"/>
        </a:p>
      </dsp:txBody>
      <dsp:txXfrm>
        <a:off x="0" y="0"/>
        <a:ext cx="2067415" cy="5278581"/>
      </dsp:txXfrm>
    </dsp:sp>
    <dsp:sp modelId="{50A87751-372B-404D-8944-F13E11103372}">
      <dsp:nvSpPr>
        <dsp:cNvPr id="0" name=""/>
        <dsp:cNvSpPr/>
      </dsp:nvSpPr>
      <dsp:spPr>
        <a:xfrm>
          <a:off x="2222471" y="82477"/>
          <a:ext cx="8114607" cy="1649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just" defTabSz="977900">
            <a:lnSpc>
              <a:spcPct val="90000"/>
            </a:lnSpc>
            <a:spcBef>
              <a:spcPct val="0"/>
            </a:spcBef>
            <a:spcAft>
              <a:spcPct val="35000"/>
            </a:spcAft>
          </a:pPr>
          <a:r>
            <a:rPr lang="es-EC" sz="2200" kern="1200" dirty="0" smtClean="0"/>
            <a:t>Dentro de los tres tipos de microcréditos el de ampliación es el más productivo para las microempresas ya que este les ayuda en inversión de capital de trabajo y activos fijos, de esta manera la microempresa puede cruzar la línea de micro a pequeña empresa.</a:t>
          </a:r>
          <a:endParaRPr lang="es-EC" sz="2200" kern="1200" dirty="0"/>
        </a:p>
      </dsp:txBody>
      <dsp:txXfrm>
        <a:off x="2222471" y="82477"/>
        <a:ext cx="8114607" cy="1649556"/>
      </dsp:txXfrm>
    </dsp:sp>
    <dsp:sp modelId="{EAF63887-9ED9-487B-BDDA-B439B21C239E}">
      <dsp:nvSpPr>
        <dsp:cNvPr id="0" name=""/>
        <dsp:cNvSpPr/>
      </dsp:nvSpPr>
      <dsp:spPr>
        <a:xfrm>
          <a:off x="2067415" y="1732034"/>
          <a:ext cx="8269663"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E52F2A-44ED-4566-8700-D1A7240C7D4D}">
      <dsp:nvSpPr>
        <dsp:cNvPr id="0" name=""/>
        <dsp:cNvSpPr/>
      </dsp:nvSpPr>
      <dsp:spPr>
        <a:xfrm>
          <a:off x="2222471" y="1814512"/>
          <a:ext cx="8114607" cy="1649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just" defTabSz="977900">
            <a:lnSpc>
              <a:spcPct val="90000"/>
            </a:lnSpc>
            <a:spcBef>
              <a:spcPct val="0"/>
            </a:spcBef>
            <a:spcAft>
              <a:spcPct val="35000"/>
            </a:spcAft>
          </a:pPr>
          <a:r>
            <a:rPr lang="es-EC" sz="2200" kern="1200" dirty="0" smtClean="0"/>
            <a:t>Por medio de la Económica Popular y Solidaria y de las cooperativas de ahorro y crédito, existe un estudio de grupos solidarios donde ayudan a los emprendedores a realizar créditos a menores tasas de interés, esto es un aporte a la inclusión socio-económica.</a:t>
          </a:r>
          <a:endParaRPr lang="es-EC" sz="2200" kern="1200" dirty="0"/>
        </a:p>
      </dsp:txBody>
      <dsp:txXfrm>
        <a:off x="2222471" y="1814512"/>
        <a:ext cx="8114607" cy="1649556"/>
      </dsp:txXfrm>
    </dsp:sp>
    <dsp:sp modelId="{24AF0748-1448-48E3-AAF2-A358D4861046}">
      <dsp:nvSpPr>
        <dsp:cNvPr id="0" name=""/>
        <dsp:cNvSpPr/>
      </dsp:nvSpPr>
      <dsp:spPr>
        <a:xfrm>
          <a:off x="2067415" y="3464068"/>
          <a:ext cx="8269663"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FAD1E1-D9EE-4011-9EA6-AC4D8E3D2C21}">
      <dsp:nvSpPr>
        <dsp:cNvPr id="0" name=""/>
        <dsp:cNvSpPr/>
      </dsp:nvSpPr>
      <dsp:spPr>
        <a:xfrm>
          <a:off x="2222471" y="3546546"/>
          <a:ext cx="8114607" cy="1649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just" defTabSz="977900">
            <a:lnSpc>
              <a:spcPct val="90000"/>
            </a:lnSpc>
            <a:spcBef>
              <a:spcPct val="0"/>
            </a:spcBef>
            <a:spcAft>
              <a:spcPct val="35000"/>
            </a:spcAft>
          </a:pPr>
          <a:r>
            <a:rPr lang="es-EC" sz="2200" kern="1200" dirty="0" smtClean="0"/>
            <a:t>Se recomendara a futuros estudiantes interesados en estudiar las microempresas, analizar el crecimiento de la productividad en los sectores económicos los ingresos, costos y gastos de estas microempresas.</a:t>
          </a:r>
          <a:endParaRPr lang="es-EC" sz="2200" kern="1200" dirty="0"/>
        </a:p>
      </dsp:txBody>
      <dsp:txXfrm>
        <a:off x="2222471" y="3546546"/>
        <a:ext cx="8114607" cy="1649556"/>
      </dsp:txXfrm>
    </dsp:sp>
    <dsp:sp modelId="{E22E5B61-83E7-4B3E-9545-BA8D2AB1EFEF}">
      <dsp:nvSpPr>
        <dsp:cNvPr id="0" name=""/>
        <dsp:cNvSpPr/>
      </dsp:nvSpPr>
      <dsp:spPr>
        <a:xfrm>
          <a:off x="2067415" y="5196103"/>
          <a:ext cx="8269663"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53DE9-ACEB-467A-B0A3-1F5547750937}">
      <dsp:nvSpPr>
        <dsp:cNvPr id="0" name=""/>
        <dsp:cNvSpPr/>
      </dsp:nvSpPr>
      <dsp:spPr>
        <a:xfrm>
          <a:off x="6568427" y="3289635"/>
          <a:ext cx="1652604" cy="736979"/>
        </a:xfrm>
        <a:custGeom>
          <a:avLst/>
          <a:gdLst/>
          <a:ahLst/>
          <a:cxnLst/>
          <a:rect l="0" t="0" r="0" b="0"/>
          <a:pathLst>
            <a:path>
              <a:moveTo>
                <a:pt x="0" y="0"/>
              </a:moveTo>
              <a:lnTo>
                <a:pt x="0" y="439353"/>
              </a:lnTo>
              <a:lnTo>
                <a:pt x="1652604" y="439353"/>
              </a:lnTo>
              <a:lnTo>
                <a:pt x="1652604" y="73697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BFF662-87B7-4605-9EA0-C34963363878}">
      <dsp:nvSpPr>
        <dsp:cNvPr id="0" name=""/>
        <dsp:cNvSpPr/>
      </dsp:nvSpPr>
      <dsp:spPr>
        <a:xfrm>
          <a:off x="4915822" y="3289635"/>
          <a:ext cx="1652604" cy="736979"/>
        </a:xfrm>
        <a:custGeom>
          <a:avLst/>
          <a:gdLst/>
          <a:ahLst/>
          <a:cxnLst/>
          <a:rect l="0" t="0" r="0" b="0"/>
          <a:pathLst>
            <a:path>
              <a:moveTo>
                <a:pt x="1652604" y="0"/>
              </a:moveTo>
              <a:lnTo>
                <a:pt x="1652604" y="439353"/>
              </a:lnTo>
              <a:lnTo>
                <a:pt x="0" y="439353"/>
              </a:lnTo>
              <a:lnTo>
                <a:pt x="0" y="73697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60B4B5-419A-4B7C-B1BC-C849E00A5212}">
      <dsp:nvSpPr>
        <dsp:cNvPr id="0" name=""/>
        <dsp:cNvSpPr/>
      </dsp:nvSpPr>
      <dsp:spPr>
        <a:xfrm>
          <a:off x="4048196" y="1277114"/>
          <a:ext cx="2520230" cy="736979"/>
        </a:xfrm>
        <a:custGeom>
          <a:avLst/>
          <a:gdLst/>
          <a:ahLst/>
          <a:cxnLst/>
          <a:rect l="0" t="0" r="0" b="0"/>
          <a:pathLst>
            <a:path>
              <a:moveTo>
                <a:pt x="0" y="0"/>
              </a:moveTo>
              <a:lnTo>
                <a:pt x="0" y="439353"/>
              </a:lnTo>
              <a:lnTo>
                <a:pt x="2520230" y="439353"/>
              </a:lnTo>
              <a:lnTo>
                <a:pt x="2520230" y="73697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097F18-5E56-4036-B286-BE6D45C8E147}">
      <dsp:nvSpPr>
        <dsp:cNvPr id="0" name=""/>
        <dsp:cNvSpPr/>
      </dsp:nvSpPr>
      <dsp:spPr>
        <a:xfrm>
          <a:off x="1482245" y="3289635"/>
          <a:ext cx="91440" cy="736979"/>
        </a:xfrm>
        <a:custGeom>
          <a:avLst/>
          <a:gdLst/>
          <a:ahLst/>
          <a:cxnLst/>
          <a:rect l="0" t="0" r="0" b="0"/>
          <a:pathLst>
            <a:path>
              <a:moveTo>
                <a:pt x="45720" y="0"/>
              </a:moveTo>
              <a:lnTo>
                <a:pt x="45720" y="439353"/>
              </a:lnTo>
              <a:lnTo>
                <a:pt x="128367" y="439353"/>
              </a:lnTo>
              <a:lnTo>
                <a:pt x="128367" y="73697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2E8143-6959-4E31-A9C0-3D0FD99FCF29}">
      <dsp:nvSpPr>
        <dsp:cNvPr id="0" name=""/>
        <dsp:cNvSpPr/>
      </dsp:nvSpPr>
      <dsp:spPr>
        <a:xfrm>
          <a:off x="1527965" y="1277114"/>
          <a:ext cx="2520230" cy="736979"/>
        </a:xfrm>
        <a:custGeom>
          <a:avLst/>
          <a:gdLst/>
          <a:ahLst/>
          <a:cxnLst/>
          <a:rect l="0" t="0" r="0" b="0"/>
          <a:pathLst>
            <a:path>
              <a:moveTo>
                <a:pt x="2520230" y="0"/>
              </a:moveTo>
              <a:lnTo>
                <a:pt x="2520230" y="439353"/>
              </a:lnTo>
              <a:lnTo>
                <a:pt x="0" y="439353"/>
              </a:lnTo>
              <a:lnTo>
                <a:pt x="0" y="73697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94432A-2E8D-4B90-9B20-027AE8BC9E4B}">
      <dsp:nvSpPr>
        <dsp:cNvPr id="0" name=""/>
        <dsp:cNvSpPr/>
      </dsp:nvSpPr>
      <dsp:spPr>
        <a:xfrm>
          <a:off x="2816397" y="1572"/>
          <a:ext cx="2463597" cy="127554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179993" numCol="1" spcCol="1270" anchor="ctr" anchorCtr="0">
          <a:noAutofit/>
        </a:bodyPr>
        <a:lstStyle/>
        <a:p>
          <a:pPr lvl="0" algn="ctr" defTabSz="622300">
            <a:lnSpc>
              <a:spcPct val="90000"/>
            </a:lnSpc>
            <a:spcBef>
              <a:spcPct val="0"/>
            </a:spcBef>
            <a:spcAft>
              <a:spcPct val="35000"/>
            </a:spcAft>
          </a:pPr>
          <a:r>
            <a:rPr lang="es-EC" sz="1400" b="1" kern="1200" dirty="0" smtClean="0"/>
            <a:t>Objetivos de la investigación.</a:t>
          </a:r>
          <a:endParaRPr lang="es-EC" sz="1400" b="1" kern="1200" dirty="0"/>
        </a:p>
      </dsp:txBody>
      <dsp:txXfrm>
        <a:off x="2816397" y="1572"/>
        <a:ext cx="2463597" cy="1275541"/>
      </dsp:txXfrm>
    </dsp:sp>
    <dsp:sp modelId="{067772A9-C204-43A4-9C8B-0A623B571AE8}">
      <dsp:nvSpPr>
        <dsp:cNvPr id="0" name=""/>
        <dsp:cNvSpPr/>
      </dsp:nvSpPr>
      <dsp:spPr>
        <a:xfrm>
          <a:off x="3309117" y="993660"/>
          <a:ext cx="2217237" cy="42518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endParaRPr lang="es-EC" sz="1400" kern="1200"/>
        </a:p>
      </dsp:txBody>
      <dsp:txXfrm>
        <a:off x="3309117" y="993660"/>
        <a:ext cx="2217237" cy="425180"/>
      </dsp:txXfrm>
    </dsp:sp>
    <dsp:sp modelId="{4EB7B4C5-E54F-4E5C-A4BA-AFA1705A764A}">
      <dsp:nvSpPr>
        <dsp:cNvPr id="0" name=""/>
        <dsp:cNvSpPr/>
      </dsp:nvSpPr>
      <dsp:spPr>
        <a:xfrm>
          <a:off x="296166" y="2014093"/>
          <a:ext cx="2463597" cy="127554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179993" numCol="1" spcCol="1270" anchor="ctr" anchorCtr="0">
          <a:noAutofit/>
        </a:bodyPr>
        <a:lstStyle/>
        <a:p>
          <a:pPr lvl="0" algn="ctr" defTabSz="622300">
            <a:lnSpc>
              <a:spcPct val="90000"/>
            </a:lnSpc>
            <a:spcBef>
              <a:spcPct val="0"/>
            </a:spcBef>
            <a:spcAft>
              <a:spcPct val="35000"/>
            </a:spcAft>
          </a:pPr>
          <a:r>
            <a:rPr lang="es-EC" sz="1400" b="1" kern="1200" dirty="0" smtClean="0"/>
            <a:t>Objetivo General</a:t>
          </a:r>
          <a:endParaRPr lang="es-EC" sz="1400" b="1" kern="1200" dirty="0"/>
        </a:p>
      </dsp:txBody>
      <dsp:txXfrm>
        <a:off x="296166" y="2014093"/>
        <a:ext cx="2463597" cy="1275541"/>
      </dsp:txXfrm>
    </dsp:sp>
    <dsp:sp modelId="{C722EB41-C6A0-4031-A894-AF7F5E602964}">
      <dsp:nvSpPr>
        <dsp:cNvPr id="0" name=""/>
        <dsp:cNvSpPr/>
      </dsp:nvSpPr>
      <dsp:spPr>
        <a:xfrm>
          <a:off x="788886" y="3006181"/>
          <a:ext cx="2217237" cy="42518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endParaRPr lang="es-EC" sz="1400" kern="1200"/>
        </a:p>
      </dsp:txBody>
      <dsp:txXfrm>
        <a:off x="788886" y="3006181"/>
        <a:ext cx="2217237" cy="425180"/>
      </dsp:txXfrm>
    </dsp:sp>
    <dsp:sp modelId="{D9AAE6CF-A8B7-4687-967C-DC8ED89BCF02}">
      <dsp:nvSpPr>
        <dsp:cNvPr id="0" name=""/>
        <dsp:cNvSpPr/>
      </dsp:nvSpPr>
      <dsp:spPr>
        <a:xfrm>
          <a:off x="213519" y="4026614"/>
          <a:ext cx="2794187" cy="1275541"/>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179993" numCol="1" spcCol="1270" anchor="ctr" anchorCtr="0">
          <a:noAutofit/>
        </a:bodyPr>
        <a:lstStyle/>
        <a:p>
          <a:pPr lvl="0" algn="ctr" defTabSz="622300">
            <a:lnSpc>
              <a:spcPct val="90000"/>
            </a:lnSpc>
            <a:spcBef>
              <a:spcPct val="0"/>
            </a:spcBef>
            <a:spcAft>
              <a:spcPct val="35000"/>
            </a:spcAft>
          </a:pPr>
          <a:r>
            <a:rPr lang="es-EC" sz="1400" kern="1200" dirty="0" smtClean="0"/>
            <a:t>Analizar el Impacto económico de las tasas de interés y la colocación de microcrédito por parte de la banca privada en las microempresas del D.M. de Quito.</a:t>
          </a:r>
          <a:endParaRPr lang="es-EC" sz="1400" kern="1200" dirty="0"/>
        </a:p>
      </dsp:txBody>
      <dsp:txXfrm>
        <a:off x="213519" y="4026614"/>
        <a:ext cx="2794187" cy="1275541"/>
      </dsp:txXfrm>
    </dsp:sp>
    <dsp:sp modelId="{73B9A631-6CB9-42EC-BFA3-3B49C332A354}">
      <dsp:nvSpPr>
        <dsp:cNvPr id="0" name=""/>
        <dsp:cNvSpPr/>
      </dsp:nvSpPr>
      <dsp:spPr>
        <a:xfrm>
          <a:off x="871533" y="5018702"/>
          <a:ext cx="2217237" cy="42518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endParaRPr lang="es-EC" sz="1400" kern="1200"/>
        </a:p>
      </dsp:txBody>
      <dsp:txXfrm>
        <a:off x="871533" y="5018702"/>
        <a:ext cx="2217237" cy="425180"/>
      </dsp:txXfrm>
    </dsp:sp>
    <dsp:sp modelId="{CAD96DA3-BD90-4F83-A9AB-089F93982413}">
      <dsp:nvSpPr>
        <dsp:cNvPr id="0" name=""/>
        <dsp:cNvSpPr/>
      </dsp:nvSpPr>
      <dsp:spPr>
        <a:xfrm>
          <a:off x="5336628" y="2014093"/>
          <a:ext cx="2463597" cy="1275541"/>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179993" numCol="1" spcCol="1270" anchor="ctr" anchorCtr="0">
          <a:noAutofit/>
        </a:bodyPr>
        <a:lstStyle/>
        <a:p>
          <a:pPr lvl="0" algn="ctr" defTabSz="622300">
            <a:lnSpc>
              <a:spcPct val="90000"/>
            </a:lnSpc>
            <a:spcBef>
              <a:spcPct val="0"/>
            </a:spcBef>
            <a:spcAft>
              <a:spcPct val="35000"/>
            </a:spcAft>
          </a:pPr>
          <a:r>
            <a:rPr lang="es-EC" sz="1400" b="1" kern="1200" dirty="0" smtClean="0"/>
            <a:t>Objetivos Específicos</a:t>
          </a:r>
          <a:endParaRPr lang="es-EC" sz="1400" b="1" kern="1200" dirty="0"/>
        </a:p>
      </dsp:txBody>
      <dsp:txXfrm>
        <a:off x="5336628" y="2014093"/>
        <a:ext cx="2463597" cy="1275541"/>
      </dsp:txXfrm>
    </dsp:sp>
    <dsp:sp modelId="{BB45A7DF-099A-4610-A972-5879BDD25B04}">
      <dsp:nvSpPr>
        <dsp:cNvPr id="0" name=""/>
        <dsp:cNvSpPr/>
      </dsp:nvSpPr>
      <dsp:spPr>
        <a:xfrm>
          <a:off x="5829348" y="3006181"/>
          <a:ext cx="2217237" cy="42518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endParaRPr lang="es-EC" sz="1400" kern="1200"/>
        </a:p>
      </dsp:txBody>
      <dsp:txXfrm>
        <a:off x="5829348" y="3006181"/>
        <a:ext cx="2217237" cy="425180"/>
      </dsp:txXfrm>
    </dsp:sp>
    <dsp:sp modelId="{8697C653-87FD-49A4-A398-303EB647BE44}">
      <dsp:nvSpPr>
        <dsp:cNvPr id="0" name=""/>
        <dsp:cNvSpPr/>
      </dsp:nvSpPr>
      <dsp:spPr>
        <a:xfrm>
          <a:off x="3684024" y="4026614"/>
          <a:ext cx="2463597" cy="1275541"/>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179993" numCol="1" spcCol="1270" anchor="ctr" anchorCtr="0">
          <a:noAutofit/>
        </a:bodyPr>
        <a:lstStyle/>
        <a:p>
          <a:pPr lvl="0" algn="ctr" defTabSz="622300">
            <a:lnSpc>
              <a:spcPct val="90000"/>
            </a:lnSpc>
            <a:spcBef>
              <a:spcPct val="0"/>
            </a:spcBef>
            <a:spcAft>
              <a:spcPct val="35000"/>
            </a:spcAft>
          </a:pPr>
          <a:r>
            <a:rPr lang="es-EC" sz="1400" kern="1200" dirty="0" smtClean="0"/>
            <a:t>Analizar el impacto del microcrédito y sus respectivas tasas de interés en el crecimiento económico de los microempresarios</a:t>
          </a:r>
          <a:endParaRPr lang="es-EC" sz="1400" kern="1200" dirty="0"/>
        </a:p>
      </dsp:txBody>
      <dsp:txXfrm>
        <a:off x="3684024" y="4026614"/>
        <a:ext cx="2463597" cy="1275541"/>
      </dsp:txXfrm>
    </dsp:sp>
    <dsp:sp modelId="{789A9015-8503-47C8-BFB7-8E35098D93BF}">
      <dsp:nvSpPr>
        <dsp:cNvPr id="0" name=""/>
        <dsp:cNvSpPr/>
      </dsp:nvSpPr>
      <dsp:spPr>
        <a:xfrm>
          <a:off x="4176743" y="5018702"/>
          <a:ext cx="2217237" cy="42518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endParaRPr lang="es-EC" sz="1400" kern="1200"/>
        </a:p>
      </dsp:txBody>
      <dsp:txXfrm>
        <a:off x="4176743" y="5018702"/>
        <a:ext cx="2217237" cy="425180"/>
      </dsp:txXfrm>
    </dsp:sp>
    <dsp:sp modelId="{AEE71412-CF88-4B3C-A957-6A25CE7AF22F}">
      <dsp:nvSpPr>
        <dsp:cNvPr id="0" name=""/>
        <dsp:cNvSpPr/>
      </dsp:nvSpPr>
      <dsp:spPr>
        <a:xfrm>
          <a:off x="6989233" y="4026614"/>
          <a:ext cx="2463597" cy="1275541"/>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179993" numCol="1" spcCol="1270" anchor="ctr" anchorCtr="0">
          <a:noAutofit/>
        </a:bodyPr>
        <a:lstStyle/>
        <a:p>
          <a:pPr lvl="0" algn="ctr" defTabSz="622300">
            <a:lnSpc>
              <a:spcPct val="90000"/>
            </a:lnSpc>
            <a:spcBef>
              <a:spcPct val="0"/>
            </a:spcBef>
            <a:spcAft>
              <a:spcPct val="35000"/>
            </a:spcAft>
          </a:pPr>
          <a:r>
            <a:rPr lang="es-EC" sz="1400" kern="1200" dirty="0" smtClean="0"/>
            <a:t>Conocer cuáles son los criterios de las instituciones financieras para la colocación de los microcréditos. </a:t>
          </a:r>
          <a:endParaRPr lang="es-EC" sz="1400" kern="1200" dirty="0"/>
        </a:p>
      </dsp:txBody>
      <dsp:txXfrm>
        <a:off x="6989233" y="4026614"/>
        <a:ext cx="2463597" cy="1275541"/>
      </dsp:txXfrm>
    </dsp:sp>
    <dsp:sp modelId="{73B0EF3D-EDE1-405A-8B01-4D4D301D3C9F}">
      <dsp:nvSpPr>
        <dsp:cNvPr id="0" name=""/>
        <dsp:cNvSpPr/>
      </dsp:nvSpPr>
      <dsp:spPr>
        <a:xfrm>
          <a:off x="7481953" y="5018702"/>
          <a:ext cx="2217237" cy="42518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endParaRPr lang="es-EC" sz="1400" kern="1200"/>
        </a:p>
      </dsp:txBody>
      <dsp:txXfrm>
        <a:off x="7481953" y="5018702"/>
        <a:ext cx="2217237" cy="4251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BA3F3-114C-4FD2-AD4A-C6C6D9570666}">
      <dsp:nvSpPr>
        <dsp:cNvPr id="0" name=""/>
        <dsp:cNvSpPr/>
      </dsp:nvSpPr>
      <dsp:spPr>
        <a:xfrm>
          <a:off x="2127765" y="783064"/>
          <a:ext cx="2934406" cy="1957249"/>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just" defTabSz="488950">
            <a:lnSpc>
              <a:spcPct val="90000"/>
            </a:lnSpc>
            <a:spcBef>
              <a:spcPct val="0"/>
            </a:spcBef>
            <a:spcAft>
              <a:spcPct val="35000"/>
            </a:spcAft>
          </a:pPr>
          <a:r>
            <a:rPr lang="es-EC" sz="1100" kern="1200" dirty="0" smtClean="0"/>
            <a:t>Muhammad Yunus reconocido con el máximo premio de la Paz el  Premio Nobel y no el de Economía en el año 2006.Este libro  (El banquero de los pobres) se convirtió en la máxima referencia para estudios de microcréditos a nivel mundial</a:t>
          </a:r>
          <a:endParaRPr lang="es-EC" sz="1100" kern="1200" dirty="0"/>
        </a:p>
      </dsp:txBody>
      <dsp:txXfrm>
        <a:off x="2597271" y="783064"/>
        <a:ext cx="2464901" cy="1957249"/>
      </dsp:txXfrm>
    </dsp:sp>
    <dsp:sp modelId="{C5B2951B-B262-48DE-8626-C54BBE639F14}">
      <dsp:nvSpPr>
        <dsp:cNvPr id="0" name=""/>
        <dsp:cNvSpPr/>
      </dsp:nvSpPr>
      <dsp:spPr>
        <a:xfrm>
          <a:off x="2127765" y="2740313"/>
          <a:ext cx="2934406" cy="1957249"/>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just" defTabSz="488950">
            <a:lnSpc>
              <a:spcPct val="90000"/>
            </a:lnSpc>
            <a:spcBef>
              <a:spcPct val="0"/>
            </a:spcBef>
            <a:spcAft>
              <a:spcPct val="35000"/>
            </a:spcAft>
          </a:pPr>
          <a:r>
            <a:rPr lang="es-EC" sz="1100" kern="1200" dirty="0" smtClean="0"/>
            <a:t>Debido al éxito de los microcréditos en las zonas del sur de Asia, ayudando a una población de más de 140,000,000 de habitantes en los primeros años desde 1974 hasta la actualidad, una de las políticas para conceder este tipo de créditos fue la creación del Grameen Bank, donde los requisitos no eran los convencionales para acceder a créditos, sino era todo lo contrario con muy pocas o ninguna garantía donde los más pobres serían los beneficiados.</a:t>
          </a:r>
        </a:p>
        <a:p>
          <a:pPr lvl="0" algn="just" defTabSz="488950">
            <a:lnSpc>
              <a:spcPct val="90000"/>
            </a:lnSpc>
            <a:spcBef>
              <a:spcPct val="0"/>
            </a:spcBef>
            <a:spcAft>
              <a:spcPct val="35000"/>
            </a:spcAft>
          </a:pPr>
          <a:endParaRPr lang="es-EC" sz="1100" kern="1200" dirty="0"/>
        </a:p>
      </dsp:txBody>
      <dsp:txXfrm>
        <a:off x="2597271" y="2740313"/>
        <a:ext cx="2464901" cy="1957249"/>
      </dsp:txXfrm>
    </dsp:sp>
    <dsp:sp modelId="{7231FD27-87F8-478C-8770-FDCE0A1142D3}">
      <dsp:nvSpPr>
        <dsp:cNvPr id="0" name=""/>
        <dsp:cNvSpPr/>
      </dsp:nvSpPr>
      <dsp:spPr>
        <a:xfrm>
          <a:off x="562748" y="555"/>
          <a:ext cx="1956271" cy="1956271"/>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EC" sz="1800" kern="1200" dirty="0" smtClean="0"/>
            <a:t>Según Muhammad Yunus</a:t>
          </a:r>
          <a:endParaRPr lang="es-EC" sz="1800" kern="1200" dirty="0"/>
        </a:p>
      </dsp:txBody>
      <dsp:txXfrm>
        <a:off x="849237" y="287044"/>
        <a:ext cx="1383293" cy="1383293"/>
      </dsp:txXfrm>
    </dsp:sp>
    <dsp:sp modelId="{9FF9BC8F-62B8-4E23-8339-CA369BEDAD6B}">
      <dsp:nvSpPr>
        <dsp:cNvPr id="0" name=""/>
        <dsp:cNvSpPr/>
      </dsp:nvSpPr>
      <dsp:spPr>
        <a:xfrm>
          <a:off x="7018444" y="783064"/>
          <a:ext cx="2934406" cy="1957249"/>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just" defTabSz="488950">
            <a:lnSpc>
              <a:spcPct val="90000"/>
            </a:lnSpc>
            <a:spcBef>
              <a:spcPct val="0"/>
            </a:spcBef>
            <a:spcAft>
              <a:spcPct val="35000"/>
            </a:spcAft>
          </a:pPr>
          <a:r>
            <a:rPr lang="es-EC" sz="1100" kern="1200" dirty="0" smtClean="0"/>
            <a:t>El estudio se centra en una evaluación crítica de supuestos comunes sobre las microfinanzas y su impacto en la reducción de la pobreza, las metas generales de las microfinanzas deben ser reducir la pobreza y facilitar la realización plena del potencial de la gente. </a:t>
          </a:r>
          <a:endParaRPr lang="es-EC" sz="1100" kern="1200" dirty="0"/>
        </a:p>
      </dsp:txBody>
      <dsp:txXfrm>
        <a:off x="7487949" y="783064"/>
        <a:ext cx="2464901" cy="1957249"/>
      </dsp:txXfrm>
    </dsp:sp>
    <dsp:sp modelId="{059478B2-CC9F-42F0-9A7B-FF3A2816C1A1}">
      <dsp:nvSpPr>
        <dsp:cNvPr id="0" name=""/>
        <dsp:cNvSpPr/>
      </dsp:nvSpPr>
      <dsp:spPr>
        <a:xfrm>
          <a:off x="7018444" y="2740313"/>
          <a:ext cx="2934406" cy="1957249"/>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just" defTabSz="488950">
            <a:lnSpc>
              <a:spcPct val="90000"/>
            </a:lnSpc>
            <a:spcBef>
              <a:spcPct val="0"/>
            </a:spcBef>
            <a:spcAft>
              <a:spcPct val="35000"/>
            </a:spcAft>
          </a:pPr>
          <a:r>
            <a:rPr lang="es-EC" sz="1100" kern="1200" smtClean="0"/>
            <a:t>Según el enfoque de préstamos para aliviar la pobreza, las metas generales de las microfinanzas deben ser reducir la pobreza y facilitar la realización plena del potencial de la gente. De nada sirve hablar de sostenibilidad financiera si los servicios proporcionados no influyen en el nivel de pobreza de los clientes.</a:t>
          </a:r>
          <a:endParaRPr lang="es-EC" sz="1100" kern="1200"/>
        </a:p>
      </dsp:txBody>
      <dsp:txXfrm>
        <a:off x="7487949" y="2740313"/>
        <a:ext cx="2464901" cy="1957249"/>
      </dsp:txXfrm>
    </dsp:sp>
    <dsp:sp modelId="{7AF4D493-F250-48ED-89AF-FE0347E5C431}">
      <dsp:nvSpPr>
        <dsp:cNvPr id="0" name=""/>
        <dsp:cNvSpPr/>
      </dsp:nvSpPr>
      <dsp:spPr>
        <a:xfrm>
          <a:off x="5453427" y="555"/>
          <a:ext cx="1956271" cy="1956271"/>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EC" sz="1800" kern="1200" dirty="0" smtClean="0"/>
            <a:t>Según Hege Gulli</a:t>
          </a:r>
          <a:endParaRPr lang="es-EC" sz="1800" kern="1200" dirty="0"/>
        </a:p>
      </dsp:txBody>
      <dsp:txXfrm>
        <a:off x="5739916" y="287044"/>
        <a:ext cx="1383293" cy="13832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015D61-5B51-4C8E-9680-508747FE649E}">
      <dsp:nvSpPr>
        <dsp:cNvPr id="0" name=""/>
        <dsp:cNvSpPr/>
      </dsp:nvSpPr>
      <dsp:spPr>
        <a:xfrm>
          <a:off x="2776846" y="644"/>
          <a:ext cx="2318647" cy="57966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b="1" kern="1200" dirty="0" smtClean="0"/>
            <a:t>El banquero de los pobres</a:t>
          </a:r>
          <a:r>
            <a:rPr lang="es-EC" sz="1700" kern="1200" dirty="0" smtClean="0"/>
            <a:t>.- </a:t>
          </a:r>
          <a:r>
            <a:rPr lang="es-EC" sz="1700" b="1" kern="1200" dirty="0" smtClean="0"/>
            <a:t>Yunus</a:t>
          </a:r>
          <a:endParaRPr lang="es-EC" sz="1700" b="1" kern="1200" dirty="0"/>
        </a:p>
      </dsp:txBody>
      <dsp:txXfrm>
        <a:off x="2793824" y="17622"/>
        <a:ext cx="2284691" cy="545705"/>
      </dsp:txXfrm>
    </dsp:sp>
    <dsp:sp modelId="{747FA816-379C-4021-AF5B-5BA506FF4B24}">
      <dsp:nvSpPr>
        <dsp:cNvPr id="0" name=""/>
        <dsp:cNvSpPr/>
      </dsp:nvSpPr>
      <dsp:spPr>
        <a:xfrm rot="5400000">
          <a:off x="3885450" y="631026"/>
          <a:ext cx="101440" cy="101440"/>
        </a:xfrm>
        <a:prstGeom prst="rightArrow">
          <a:avLst>
            <a:gd name="adj1" fmla="val 667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5A520A-6715-4576-87E7-9F0EA4F93C47}">
      <dsp:nvSpPr>
        <dsp:cNvPr id="0" name=""/>
        <dsp:cNvSpPr/>
      </dsp:nvSpPr>
      <dsp:spPr>
        <a:xfrm>
          <a:off x="2776846" y="783187"/>
          <a:ext cx="2318647" cy="579661"/>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kern="1200" smtClean="0"/>
            <a:t>Disciplina, unidad, coraje y trabajo duro.</a:t>
          </a:r>
          <a:endParaRPr lang="es-EC" sz="900" kern="1200" dirty="0"/>
        </a:p>
      </dsp:txBody>
      <dsp:txXfrm>
        <a:off x="2793824" y="800165"/>
        <a:ext cx="2284691" cy="545705"/>
      </dsp:txXfrm>
    </dsp:sp>
    <dsp:sp modelId="{9070C838-D24B-4852-8D75-CA88E28B71D2}">
      <dsp:nvSpPr>
        <dsp:cNvPr id="0" name=""/>
        <dsp:cNvSpPr/>
      </dsp:nvSpPr>
      <dsp:spPr>
        <a:xfrm rot="5400000">
          <a:off x="3885450" y="1413570"/>
          <a:ext cx="101440" cy="101440"/>
        </a:xfrm>
        <a:prstGeom prst="rightArrow">
          <a:avLst>
            <a:gd name="adj1" fmla="val 667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933932-7AB5-4212-993B-271D2137088A}">
      <dsp:nvSpPr>
        <dsp:cNvPr id="0" name=""/>
        <dsp:cNvSpPr/>
      </dsp:nvSpPr>
      <dsp:spPr>
        <a:xfrm>
          <a:off x="2776846" y="1565731"/>
          <a:ext cx="2318647" cy="579661"/>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kern="1200" dirty="0" smtClean="0"/>
            <a:t>Destinar los créditos exclusivamente a actividades generadoras de renta familiar</a:t>
          </a:r>
          <a:endParaRPr lang="es-EC" sz="900" kern="1200" dirty="0"/>
        </a:p>
      </dsp:txBody>
      <dsp:txXfrm>
        <a:off x="2793824" y="1582709"/>
        <a:ext cx="2284691" cy="545705"/>
      </dsp:txXfrm>
    </dsp:sp>
    <dsp:sp modelId="{E1B09D3B-D10E-4BBA-8056-6EFD28D1BFD8}">
      <dsp:nvSpPr>
        <dsp:cNvPr id="0" name=""/>
        <dsp:cNvSpPr/>
      </dsp:nvSpPr>
      <dsp:spPr>
        <a:xfrm rot="5400000">
          <a:off x="3885450" y="2196113"/>
          <a:ext cx="101440" cy="101440"/>
        </a:xfrm>
        <a:prstGeom prst="rightArrow">
          <a:avLst>
            <a:gd name="adj1" fmla="val 667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B2CEEC-ADCE-47A2-A726-BFC146DB610F}">
      <dsp:nvSpPr>
        <dsp:cNvPr id="0" name=""/>
        <dsp:cNvSpPr/>
      </dsp:nvSpPr>
      <dsp:spPr>
        <a:xfrm>
          <a:off x="2776846" y="2348275"/>
          <a:ext cx="2318647" cy="579661"/>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kern="1200" dirty="0" smtClean="0"/>
            <a:t>Generar oportunidades de autoempleo.</a:t>
          </a:r>
          <a:endParaRPr lang="es-EC" sz="900" kern="1200" dirty="0"/>
        </a:p>
      </dsp:txBody>
      <dsp:txXfrm>
        <a:off x="2793824" y="2365253"/>
        <a:ext cx="2284691" cy="545705"/>
      </dsp:txXfrm>
    </dsp:sp>
    <dsp:sp modelId="{320C2D6C-ADC4-4B50-9A71-3E50CE3F56CA}">
      <dsp:nvSpPr>
        <dsp:cNvPr id="0" name=""/>
        <dsp:cNvSpPr/>
      </dsp:nvSpPr>
      <dsp:spPr>
        <a:xfrm rot="5400000">
          <a:off x="3885450" y="2978657"/>
          <a:ext cx="101440" cy="101440"/>
        </a:xfrm>
        <a:prstGeom prst="rightArrow">
          <a:avLst>
            <a:gd name="adj1" fmla="val 667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D81432-950B-48A2-9CE4-069333DFADFF}">
      <dsp:nvSpPr>
        <dsp:cNvPr id="0" name=""/>
        <dsp:cNvSpPr/>
      </dsp:nvSpPr>
      <dsp:spPr>
        <a:xfrm>
          <a:off x="2776846" y="3130818"/>
          <a:ext cx="2318647" cy="579661"/>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kern="1200" dirty="0" smtClean="0"/>
            <a:t>Mejorar la calidad de vida de los pobres.</a:t>
          </a:r>
          <a:endParaRPr lang="es-EC" sz="900" kern="1200" dirty="0"/>
        </a:p>
      </dsp:txBody>
      <dsp:txXfrm>
        <a:off x="2793824" y="3147796"/>
        <a:ext cx="2284691" cy="545705"/>
      </dsp:txXfrm>
    </dsp:sp>
    <dsp:sp modelId="{A3CFCA01-889F-4AF5-B4A0-9A960CB259BE}">
      <dsp:nvSpPr>
        <dsp:cNvPr id="0" name=""/>
        <dsp:cNvSpPr/>
      </dsp:nvSpPr>
      <dsp:spPr>
        <a:xfrm rot="5400000">
          <a:off x="3885450" y="3761201"/>
          <a:ext cx="101440" cy="101440"/>
        </a:xfrm>
        <a:prstGeom prst="rightArrow">
          <a:avLst>
            <a:gd name="adj1" fmla="val 667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636E14-B3D3-4719-874B-90FF65DDB9D8}">
      <dsp:nvSpPr>
        <dsp:cNvPr id="0" name=""/>
        <dsp:cNvSpPr/>
      </dsp:nvSpPr>
      <dsp:spPr>
        <a:xfrm>
          <a:off x="2776846" y="3913362"/>
          <a:ext cx="2318647" cy="579661"/>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kern="1200" dirty="0" smtClean="0"/>
            <a:t>Instruir a grupos solidarios para acceder al microcrédito, trabajo en equipo.</a:t>
          </a:r>
          <a:endParaRPr lang="es-EC" sz="900" kern="1200" dirty="0"/>
        </a:p>
      </dsp:txBody>
      <dsp:txXfrm>
        <a:off x="2793824" y="3930340"/>
        <a:ext cx="2284691" cy="545705"/>
      </dsp:txXfrm>
    </dsp:sp>
    <dsp:sp modelId="{F0FA2665-F036-4EA2-A6F0-7B553CAE2E26}">
      <dsp:nvSpPr>
        <dsp:cNvPr id="0" name=""/>
        <dsp:cNvSpPr/>
      </dsp:nvSpPr>
      <dsp:spPr>
        <a:xfrm rot="5400000">
          <a:off x="3885450" y="4543744"/>
          <a:ext cx="101440" cy="101440"/>
        </a:xfrm>
        <a:prstGeom prst="rightArrow">
          <a:avLst>
            <a:gd name="adj1" fmla="val 667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FD69C5-2EDD-4669-8345-5E148E1091C7}">
      <dsp:nvSpPr>
        <dsp:cNvPr id="0" name=""/>
        <dsp:cNvSpPr/>
      </dsp:nvSpPr>
      <dsp:spPr>
        <a:xfrm>
          <a:off x="2776846" y="4695905"/>
          <a:ext cx="2318647" cy="579661"/>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kern="1200" smtClean="0"/>
            <a:t>Política de ahorro obligatorio</a:t>
          </a:r>
          <a:endParaRPr lang="es-EC" sz="900" kern="1200"/>
        </a:p>
      </dsp:txBody>
      <dsp:txXfrm>
        <a:off x="2793824" y="4712883"/>
        <a:ext cx="2284691" cy="545705"/>
      </dsp:txXfrm>
    </dsp:sp>
    <dsp:sp modelId="{343C131B-5CF1-4F0F-9741-53D2D649110F}">
      <dsp:nvSpPr>
        <dsp:cNvPr id="0" name=""/>
        <dsp:cNvSpPr/>
      </dsp:nvSpPr>
      <dsp:spPr>
        <a:xfrm>
          <a:off x="5420105" y="644"/>
          <a:ext cx="2318647" cy="57966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rtl="0">
            <a:lnSpc>
              <a:spcPct val="90000"/>
            </a:lnSpc>
            <a:spcBef>
              <a:spcPct val="0"/>
            </a:spcBef>
            <a:spcAft>
              <a:spcPct val="35000"/>
            </a:spcAft>
          </a:pPr>
          <a:r>
            <a:rPr lang="es-EC" sz="1700" b="1" i="0" kern="1200" dirty="0" smtClean="0"/>
            <a:t>Microfinanzas y pobreza.- Gulli</a:t>
          </a:r>
          <a:endParaRPr lang="es-EC" sz="1700" kern="1200" dirty="0"/>
        </a:p>
      </dsp:txBody>
      <dsp:txXfrm>
        <a:off x="5437083" y="17622"/>
        <a:ext cx="2284691" cy="545705"/>
      </dsp:txXfrm>
    </dsp:sp>
    <dsp:sp modelId="{0F1C061B-5FC4-4D56-B5A8-3EC93E78C596}">
      <dsp:nvSpPr>
        <dsp:cNvPr id="0" name=""/>
        <dsp:cNvSpPr/>
      </dsp:nvSpPr>
      <dsp:spPr>
        <a:xfrm rot="5400000">
          <a:off x="6528708" y="631026"/>
          <a:ext cx="101440" cy="101440"/>
        </a:xfrm>
        <a:prstGeom prst="rightArrow">
          <a:avLst>
            <a:gd name="adj1" fmla="val 667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8E9C6A-A72F-4812-9F54-0172EBC364C4}">
      <dsp:nvSpPr>
        <dsp:cNvPr id="0" name=""/>
        <dsp:cNvSpPr/>
      </dsp:nvSpPr>
      <dsp:spPr>
        <a:xfrm>
          <a:off x="5420105" y="783187"/>
          <a:ext cx="2318647" cy="579661"/>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kern="1200" dirty="0" smtClean="0"/>
            <a:t>Reducción de la pobreza </a:t>
          </a:r>
          <a:endParaRPr lang="es-EC" sz="900" kern="1200" dirty="0"/>
        </a:p>
      </dsp:txBody>
      <dsp:txXfrm>
        <a:off x="5437083" y="800165"/>
        <a:ext cx="2284691" cy="545705"/>
      </dsp:txXfrm>
    </dsp:sp>
    <dsp:sp modelId="{66232081-6F2D-42EF-924A-74F1944556FF}">
      <dsp:nvSpPr>
        <dsp:cNvPr id="0" name=""/>
        <dsp:cNvSpPr/>
      </dsp:nvSpPr>
      <dsp:spPr>
        <a:xfrm rot="5400000">
          <a:off x="6528708" y="1413570"/>
          <a:ext cx="101440" cy="101440"/>
        </a:xfrm>
        <a:prstGeom prst="rightArrow">
          <a:avLst>
            <a:gd name="adj1" fmla="val 667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F669A8-00B7-4587-B08D-5D2DC26CE26F}">
      <dsp:nvSpPr>
        <dsp:cNvPr id="0" name=""/>
        <dsp:cNvSpPr/>
      </dsp:nvSpPr>
      <dsp:spPr>
        <a:xfrm>
          <a:off x="5420105" y="1565731"/>
          <a:ext cx="2318647" cy="579661"/>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kern="1200" dirty="0" smtClean="0"/>
            <a:t>Proporcionar servicios financieros sostenibles a personas de bajos ingresos.</a:t>
          </a:r>
          <a:endParaRPr lang="es-EC" sz="900" kern="1200" dirty="0"/>
        </a:p>
      </dsp:txBody>
      <dsp:txXfrm>
        <a:off x="5437083" y="1582709"/>
        <a:ext cx="2284691" cy="545705"/>
      </dsp:txXfrm>
    </dsp:sp>
    <dsp:sp modelId="{A0F04171-92E0-43AB-8AF1-4297D9CA185B}">
      <dsp:nvSpPr>
        <dsp:cNvPr id="0" name=""/>
        <dsp:cNvSpPr/>
      </dsp:nvSpPr>
      <dsp:spPr>
        <a:xfrm rot="5400000">
          <a:off x="6528708" y="2196113"/>
          <a:ext cx="101440" cy="101440"/>
        </a:xfrm>
        <a:prstGeom prst="rightArrow">
          <a:avLst>
            <a:gd name="adj1" fmla="val 667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C21F8E-D63E-4D0D-9C4E-A53AD64B530A}">
      <dsp:nvSpPr>
        <dsp:cNvPr id="0" name=""/>
        <dsp:cNvSpPr/>
      </dsp:nvSpPr>
      <dsp:spPr>
        <a:xfrm>
          <a:off x="5420105" y="2348275"/>
          <a:ext cx="2318647" cy="579661"/>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kern="1200" dirty="0" smtClean="0"/>
            <a:t>Los servicios no deben dirigirse  exclusivamente a los mas pobres</a:t>
          </a:r>
          <a:endParaRPr lang="es-EC" sz="900" kern="1200" dirty="0"/>
        </a:p>
      </dsp:txBody>
      <dsp:txXfrm>
        <a:off x="5437083" y="2365253"/>
        <a:ext cx="2284691" cy="545705"/>
      </dsp:txXfrm>
    </dsp:sp>
    <dsp:sp modelId="{CB8C7DB7-EDA0-4E7D-ADD3-E0B9617FB328}">
      <dsp:nvSpPr>
        <dsp:cNvPr id="0" name=""/>
        <dsp:cNvSpPr/>
      </dsp:nvSpPr>
      <dsp:spPr>
        <a:xfrm rot="5400000">
          <a:off x="6528708" y="2978657"/>
          <a:ext cx="101440" cy="101440"/>
        </a:xfrm>
        <a:prstGeom prst="rightArrow">
          <a:avLst>
            <a:gd name="adj1" fmla="val 667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7AC2F9-D92F-415E-B82C-49C3395343FE}">
      <dsp:nvSpPr>
        <dsp:cNvPr id="0" name=""/>
        <dsp:cNvSpPr/>
      </dsp:nvSpPr>
      <dsp:spPr>
        <a:xfrm>
          <a:off x="5420105" y="3130818"/>
          <a:ext cx="2318647" cy="579661"/>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kern="1200" dirty="0" smtClean="0"/>
            <a:t>Realización plena del potencial de la gente.</a:t>
          </a:r>
          <a:endParaRPr lang="es-EC" sz="900" kern="1200" dirty="0"/>
        </a:p>
      </dsp:txBody>
      <dsp:txXfrm>
        <a:off x="5437083" y="3147796"/>
        <a:ext cx="2284691" cy="545705"/>
      </dsp:txXfrm>
    </dsp:sp>
    <dsp:sp modelId="{49592A62-872F-40C3-9898-56E758A79955}">
      <dsp:nvSpPr>
        <dsp:cNvPr id="0" name=""/>
        <dsp:cNvSpPr/>
      </dsp:nvSpPr>
      <dsp:spPr>
        <a:xfrm rot="5400000">
          <a:off x="6528708" y="3761201"/>
          <a:ext cx="101440" cy="101440"/>
        </a:xfrm>
        <a:prstGeom prst="rightArrow">
          <a:avLst>
            <a:gd name="adj1" fmla="val 667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EAE7A9-5E01-4140-B295-64971BB32ADA}">
      <dsp:nvSpPr>
        <dsp:cNvPr id="0" name=""/>
        <dsp:cNvSpPr/>
      </dsp:nvSpPr>
      <dsp:spPr>
        <a:xfrm>
          <a:off x="5420105" y="3913362"/>
          <a:ext cx="2318647" cy="579661"/>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kern="1200" dirty="0" smtClean="0"/>
            <a:t>Convertir ahorros en sumas suficientemente grandes como para que sean útiles o una oportunidad para invertirlo.</a:t>
          </a:r>
          <a:endParaRPr lang="es-EC" sz="900" kern="1200" dirty="0"/>
        </a:p>
      </dsp:txBody>
      <dsp:txXfrm>
        <a:off x="5437083" y="3930340"/>
        <a:ext cx="2284691" cy="545705"/>
      </dsp:txXfrm>
    </dsp:sp>
    <dsp:sp modelId="{7067CA2A-723D-4A92-B8FD-3DA86A12C99E}">
      <dsp:nvSpPr>
        <dsp:cNvPr id="0" name=""/>
        <dsp:cNvSpPr/>
      </dsp:nvSpPr>
      <dsp:spPr>
        <a:xfrm rot="5400000">
          <a:off x="6528708" y="4543744"/>
          <a:ext cx="101440" cy="101440"/>
        </a:xfrm>
        <a:prstGeom prst="rightArrow">
          <a:avLst>
            <a:gd name="adj1" fmla="val 667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E60DB8-209B-46F7-8952-68EA53FC8AC4}">
      <dsp:nvSpPr>
        <dsp:cNvPr id="0" name=""/>
        <dsp:cNvSpPr/>
      </dsp:nvSpPr>
      <dsp:spPr>
        <a:xfrm>
          <a:off x="5420105" y="4695905"/>
          <a:ext cx="2318647" cy="579661"/>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kern="1200" dirty="0" smtClean="0"/>
            <a:t>Ayudar a la gente a superar limitaciones por medio del ahorro, crédito y seguro.</a:t>
          </a:r>
          <a:endParaRPr lang="es-EC" sz="900" kern="1200" dirty="0"/>
        </a:p>
      </dsp:txBody>
      <dsp:txXfrm>
        <a:off x="5437083" y="4712883"/>
        <a:ext cx="2284691" cy="5457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02BFA-46CC-4588-BC05-51F7A21982BA}">
      <dsp:nvSpPr>
        <dsp:cNvPr id="0" name=""/>
        <dsp:cNvSpPr/>
      </dsp:nvSpPr>
      <dsp:spPr>
        <a:xfrm>
          <a:off x="794744" y="2314595"/>
          <a:ext cx="521456" cy="902745"/>
        </a:xfrm>
        <a:custGeom>
          <a:avLst/>
          <a:gdLst/>
          <a:ahLst/>
          <a:cxnLst/>
          <a:rect l="0" t="0" r="0" b="0"/>
          <a:pathLst>
            <a:path>
              <a:moveTo>
                <a:pt x="0" y="0"/>
              </a:moveTo>
              <a:lnTo>
                <a:pt x="260728" y="0"/>
              </a:lnTo>
              <a:lnTo>
                <a:pt x="260728" y="902745"/>
              </a:lnTo>
              <a:lnTo>
                <a:pt x="521456" y="90274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029408" y="2739905"/>
        <a:ext cx="52126" cy="52126"/>
      </dsp:txXfrm>
    </dsp:sp>
    <dsp:sp modelId="{014E52D7-AF4B-4C3C-A40D-5507B9099D3B}">
      <dsp:nvSpPr>
        <dsp:cNvPr id="0" name=""/>
        <dsp:cNvSpPr/>
      </dsp:nvSpPr>
      <dsp:spPr>
        <a:xfrm>
          <a:off x="794744" y="2178191"/>
          <a:ext cx="521456" cy="91440"/>
        </a:xfrm>
        <a:custGeom>
          <a:avLst/>
          <a:gdLst/>
          <a:ahLst/>
          <a:cxnLst/>
          <a:rect l="0" t="0" r="0" b="0"/>
          <a:pathLst>
            <a:path>
              <a:moveTo>
                <a:pt x="0" y="136404"/>
              </a:moveTo>
              <a:lnTo>
                <a:pt x="260728" y="136404"/>
              </a:lnTo>
              <a:lnTo>
                <a:pt x="260728" y="45720"/>
              </a:lnTo>
              <a:lnTo>
                <a:pt x="521456" y="4572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042240" y="2210678"/>
        <a:ext cx="26464" cy="26464"/>
      </dsp:txXfrm>
    </dsp:sp>
    <dsp:sp modelId="{7E255A4D-5D34-4DC4-B9C2-A3B806C74A30}">
      <dsp:nvSpPr>
        <dsp:cNvPr id="0" name=""/>
        <dsp:cNvSpPr/>
      </dsp:nvSpPr>
      <dsp:spPr>
        <a:xfrm>
          <a:off x="794744" y="1230480"/>
          <a:ext cx="521456" cy="1084114"/>
        </a:xfrm>
        <a:custGeom>
          <a:avLst/>
          <a:gdLst/>
          <a:ahLst/>
          <a:cxnLst/>
          <a:rect l="0" t="0" r="0" b="0"/>
          <a:pathLst>
            <a:path>
              <a:moveTo>
                <a:pt x="0" y="1084114"/>
              </a:moveTo>
              <a:lnTo>
                <a:pt x="260728" y="1084114"/>
              </a:lnTo>
              <a:lnTo>
                <a:pt x="260728" y="0"/>
              </a:lnTo>
              <a:lnTo>
                <a:pt x="521456"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025397" y="1742463"/>
        <a:ext cx="60150" cy="60150"/>
      </dsp:txXfrm>
    </dsp:sp>
    <dsp:sp modelId="{8D8BCC52-BC2B-4D70-BFD7-B1942D99A285}">
      <dsp:nvSpPr>
        <dsp:cNvPr id="0" name=""/>
        <dsp:cNvSpPr/>
      </dsp:nvSpPr>
      <dsp:spPr>
        <a:xfrm rot="16200000">
          <a:off x="-1694059" y="1917223"/>
          <a:ext cx="4182863" cy="79474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b="0" kern="1200" dirty="0" smtClean="0"/>
            <a:t>Principios </a:t>
          </a:r>
          <a:r>
            <a:rPr lang="es-EC" sz="1900" b="0" u="none" kern="1200" dirty="0" smtClean="0"/>
            <a:t>Microempresas y microfinanzas en Ecuador-</a:t>
          </a:r>
          <a:r>
            <a:rPr lang="es-EC" sz="1900" b="0" kern="1200" dirty="0" smtClean="0"/>
            <a:t> USAID.</a:t>
          </a:r>
          <a:endParaRPr lang="es-EC" sz="1900" b="0" kern="1200" dirty="0"/>
        </a:p>
      </dsp:txBody>
      <dsp:txXfrm>
        <a:off x="-1694059" y="1917223"/>
        <a:ext cx="4182863" cy="794744"/>
      </dsp:txXfrm>
    </dsp:sp>
    <dsp:sp modelId="{FC07B0FD-44A7-4E5A-9F70-35FDAAF9F827}">
      <dsp:nvSpPr>
        <dsp:cNvPr id="0" name=""/>
        <dsp:cNvSpPr/>
      </dsp:nvSpPr>
      <dsp:spPr>
        <a:xfrm>
          <a:off x="1316200" y="833108"/>
          <a:ext cx="2606760" cy="79474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Generar una comprensión del nivel de acceso a y el uso de los servicios financieros por parte de los microempresarios</a:t>
          </a:r>
          <a:endParaRPr lang="es-EC" sz="1200" kern="1200" dirty="0"/>
        </a:p>
      </dsp:txBody>
      <dsp:txXfrm>
        <a:off x="1316200" y="833108"/>
        <a:ext cx="2606760" cy="794744"/>
      </dsp:txXfrm>
    </dsp:sp>
    <dsp:sp modelId="{437E03BD-B381-471B-9FDA-A51916365B19}">
      <dsp:nvSpPr>
        <dsp:cNvPr id="0" name=""/>
        <dsp:cNvSpPr/>
      </dsp:nvSpPr>
      <dsp:spPr>
        <a:xfrm>
          <a:off x="1316200" y="1826538"/>
          <a:ext cx="2606760" cy="79474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Identificar las restricciones que los microempresarios enfrentan para acceder a los servicios financieros formales.</a:t>
          </a:r>
          <a:endParaRPr lang="es-EC" sz="1200" kern="1200" dirty="0"/>
        </a:p>
      </dsp:txBody>
      <dsp:txXfrm>
        <a:off x="1316200" y="1826538"/>
        <a:ext cx="2606760" cy="794744"/>
      </dsp:txXfrm>
    </dsp:sp>
    <dsp:sp modelId="{19BB5F0F-9F6B-41CE-874C-8BCEAD63FF9F}">
      <dsp:nvSpPr>
        <dsp:cNvPr id="0" name=""/>
        <dsp:cNvSpPr/>
      </dsp:nvSpPr>
      <dsp:spPr>
        <a:xfrm>
          <a:off x="1316200" y="2819969"/>
          <a:ext cx="2606760" cy="79474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Proveer un marco a través del cual donantes e instituciones de microfinanzas (</a:t>
          </a:r>
          <a:r>
            <a:rPr lang="es-EC" sz="1200" kern="1200" dirty="0" err="1" smtClean="0"/>
            <a:t>IMFs</a:t>
          </a:r>
          <a:r>
            <a:rPr lang="es-EC" sz="1200" kern="1200" dirty="0" smtClean="0"/>
            <a:t>) podrían planificar programas más eficaces y ampliar su alcance.</a:t>
          </a:r>
          <a:endParaRPr lang="es-EC" sz="1200" kern="1200" dirty="0"/>
        </a:p>
      </dsp:txBody>
      <dsp:txXfrm>
        <a:off x="1316200" y="2819969"/>
        <a:ext cx="2606760" cy="7947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02BFA-46CC-4588-BC05-51F7A21982BA}">
      <dsp:nvSpPr>
        <dsp:cNvPr id="0" name=""/>
        <dsp:cNvSpPr/>
      </dsp:nvSpPr>
      <dsp:spPr>
        <a:xfrm>
          <a:off x="878685" y="2247363"/>
          <a:ext cx="562033" cy="1067497"/>
        </a:xfrm>
        <a:custGeom>
          <a:avLst/>
          <a:gdLst/>
          <a:ahLst/>
          <a:cxnLst/>
          <a:rect l="0" t="0" r="0" b="0"/>
          <a:pathLst>
            <a:path>
              <a:moveTo>
                <a:pt x="0" y="0"/>
              </a:moveTo>
              <a:lnTo>
                <a:pt x="281016" y="0"/>
              </a:lnTo>
              <a:lnTo>
                <a:pt x="281016" y="1067497"/>
              </a:lnTo>
              <a:lnTo>
                <a:pt x="562033" y="106749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129541" y="2750951"/>
        <a:ext cx="60320" cy="60320"/>
      </dsp:txXfrm>
    </dsp:sp>
    <dsp:sp modelId="{014E52D7-AF4B-4C3C-A40D-5507B9099D3B}">
      <dsp:nvSpPr>
        <dsp:cNvPr id="0" name=""/>
        <dsp:cNvSpPr/>
      </dsp:nvSpPr>
      <dsp:spPr>
        <a:xfrm>
          <a:off x="878685" y="2201642"/>
          <a:ext cx="562033" cy="91440"/>
        </a:xfrm>
        <a:custGeom>
          <a:avLst/>
          <a:gdLst/>
          <a:ahLst/>
          <a:cxnLst/>
          <a:rect l="0" t="0" r="0" b="0"/>
          <a:pathLst>
            <a:path>
              <a:moveTo>
                <a:pt x="0" y="45720"/>
              </a:moveTo>
              <a:lnTo>
                <a:pt x="562033" y="4572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145650" y="2233312"/>
        <a:ext cx="28101" cy="28101"/>
      </dsp:txXfrm>
    </dsp:sp>
    <dsp:sp modelId="{7E255A4D-5D34-4DC4-B9C2-A3B806C74A30}">
      <dsp:nvSpPr>
        <dsp:cNvPr id="0" name=""/>
        <dsp:cNvSpPr/>
      </dsp:nvSpPr>
      <dsp:spPr>
        <a:xfrm>
          <a:off x="878685" y="1179865"/>
          <a:ext cx="562033" cy="1067497"/>
        </a:xfrm>
        <a:custGeom>
          <a:avLst/>
          <a:gdLst/>
          <a:ahLst/>
          <a:cxnLst/>
          <a:rect l="0" t="0" r="0" b="0"/>
          <a:pathLst>
            <a:path>
              <a:moveTo>
                <a:pt x="0" y="1067497"/>
              </a:moveTo>
              <a:lnTo>
                <a:pt x="281016" y="1067497"/>
              </a:lnTo>
              <a:lnTo>
                <a:pt x="281016" y="0"/>
              </a:lnTo>
              <a:lnTo>
                <a:pt x="562033"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129541" y="1683453"/>
        <a:ext cx="60320" cy="60320"/>
      </dsp:txXfrm>
    </dsp:sp>
    <dsp:sp modelId="{8D8BCC52-BC2B-4D70-BFD7-B1942D99A285}">
      <dsp:nvSpPr>
        <dsp:cNvPr id="0" name=""/>
        <dsp:cNvSpPr/>
      </dsp:nvSpPr>
      <dsp:spPr>
        <a:xfrm rot="16200000">
          <a:off x="-1795676" y="1820364"/>
          <a:ext cx="4494726" cy="85399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dirty="0" smtClean="0"/>
            <a:t>Principios evolución de impacto socioeconómico del microcrédito en la zona oriental de la provincia del Azuay.</a:t>
          </a:r>
          <a:endParaRPr lang="es-EC" sz="1900" kern="1200" dirty="0"/>
        </a:p>
      </dsp:txBody>
      <dsp:txXfrm>
        <a:off x="-1795676" y="1820364"/>
        <a:ext cx="4494726" cy="853997"/>
      </dsp:txXfrm>
    </dsp:sp>
    <dsp:sp modelId="{FC07B0FD-44A7-4E5A-9F70-35FDAAF9F827}">
      <dsp:nvSpPr>
        <dsp:cNvPr id="0" name=""/>
        <dsp:cNvSpPr/>
      </dsp:nvSpPr>
      <dsp:spPr>
        <a:xfrm>
          <a:off x="1440718" y="752866"/>
          <a:ext cx="2801113" cy="85399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Establecer ciertas pautas de gestión para los actores que ofertan este tipo de servicios, recursos, con ciertas estrategias de acción que inciden en el mejoramiento de la cartera y el alcance del microcrédito. </a:t>
          </a:r>
          <a:endParaRPr lang="es-EC" sz="1200" kern="1200" dirty="0"/>
        </a:p>
      </dsp:txBody>
      <dsp:txXfrm>
        <a:off x="1440718" y="752866"/>
        <a:ext cx="2801113" cy="853997"/>
      </dsp:txXfrm>
    </dsp:sp>
    <dsp:sp modelId="{437E03BD-B381-471B-9FDA-A51916365B19}">
      <dsp:nvSpPr>
        <dsp:cNvPr id="0" name=""/>
        <dsp:cNvSpPr/>
      </dsp:nvSpPr>
      <dsp:spPr>
        <a:xfrm>
          <a:off x="1440718" y="1820364"/>
          <a:ext cx="2801113" cy="85399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Por medio del diagnostico establecido, se definen algunas variables que permiten determinar el contraste entre lo positivo y lo negativo del microcrédito.</a:t>
          </a:r>
          <a:endParaRPr lang="es-EC" sz="1200" kern="1200" dirty="0"/>
        </a:p>
      </dsp:txBody>
      <dsp:txXfrm>
        <a:off x="1440718" y="1820364"/>
        <a:ext cx="2801113" cy="853997"/>
      </dsp:txXfrm>
    </dsp:sp>
    <dsp:sp modelId="{19BB5F0F-9F6B-41CE-874C-8BCEAD63FF9F}">
      <dsp:nvSpPr>
        <dsp:cNvPr id="0" name=""/>
        <dsp:cNvSpPr/>
      </dsp:nvSpPr>
      <dsp:spPr>
        <a:xfrm>
          <a:off x="1440718" y="2887861"/>
          <a:ext cx="2801113" cy="85399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Ingresos, Capital del trabajo, Flujos de caja, cargas familiares.</a:t>
          </a:r>
          <a:endParaRPr lang="es-EC" sz="1200" kern="1200" dirty="0"/>
        </a:p>
      </dsp:txBody>
      <dsp:txXfrm>
        <a:off x="1440718" y="2887861"/>
        <a:ext cx="2801113" cy="8539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0C805-BBE2-45F7-9588-5DDB797C7AAC}">
      <dsp:nvSpPr>
        <dsp:cNvPr id="0" name=""/>
        <dsp:cNvSpPr/>
      </dsp:nvSpPr>
      <dsp:spPr>
        <a:xfrm>
          <a:off x="2818905" y="0"/>
          <a:ext cx="1879270" cy="849085"/>
        </a:xfrm>
        <a:prstGeom prst="trapezoid">
          <a:avLst>
            <a:gd name="adj" fmla="val 110664"/>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C" sz="1900" b="1" kern="1200" smtClean="0"/>
            <a:t>Superintendencia De Bancos</a:t>
          </a:r>
          <a:endParaRPr lang="es-EC" sz="1900" kern="1200"/>
        </a:p>
      </dsp:txBody>
      <dsp:txXfrm>
        <a:off x="2818905" y="0"/>
        <a:ext cx="1879270" cy="849085"/>
      </dsp:txXfrm>
    </dsp:sp>
    <dsp:sp modelId="{68702EE1-82A9-4BCE-8894-599F24B81941}">
      <dsp:nvSpPr>
        <dsp:cNvPr id="0" name=""/>
        <dsp:cNvSpPr/>
      </dsp:nvSpPr>
      <dsp:spPr>
        <a:xfrm>
          <a:off x="1879270" y="849085"/>
          <a:ext cx="3758540" cy="849085"/>
        </a:xfrm>
        <a:prstGeom prst="trapezoid">
          <a:avLst>
            <a:gd name="adj" fmla="val 110664"/>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C" sz="1900" b="1" kern="1200" dirty="0" smtClean="0"/>
            <a:t>Banco Central Del Ecuador</a:t>
          </a:r>
          <a:endParaRPr lang="es-EC" sz="1900" kern="1200" dirty="0"/>
        </a:p>
      </dsp:txBody>
      <dsp:txXfrm>
        <a:off x="2537014" y="849085"/>
        <a:ext cx="2443051" cy="849085"/>
      </dsp:txXfrm>
    </dsp:sp>
    <dsp:sp modelId="{5B9A0824-5728-4CB2-8172-730AFB8559EE}">
      <dsp:nvSpPr>
        <dsp:cNvPr id="0" name=""/>
        <dsp:cNvSpPr/>
      </dsp:nvSpPr>
      <dsp:spPr>
        <a:xfrm>
          <a:off x="939635" y="1698171"/>
          <a:ext cx="5637810" cy="849085"/>
        </a:xfrm>
        <a:prstGeom prst="trapezoid">
          <a:avLst>
            <a:gd name="adj" fmla="val 110664"/>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C" sz="1900" b="1" kern="1200" dirty="0" smtClean="0"/>
            <a:t>Junta De Política Y Regulación Monetaria Y Financiera </a:t>
          </a:r>
          <a:endParaRPr lang="es-EC" sz="1900" kern="1200" dirty="0"/>
        </a:p>
      </dsp:txBody>
      <dsp:txXfrm>
        <a:off x="1926252" y="1698171"/>
        <a:ext cx="3664576" cy="849085"/>
      </dsp:txXfrm>
    </dsp:sp>
    <dsp:sp modelId="{4740B994-6A1C-4CD8-B6D2-FFF29B6FBFB3}">
      <dsp:nvSpPr>
        <dsp:cNvPr id="0" name=""/>
        <dsp:cNvSpPr/>
      </dsp:nvSpPr>
      <dsp:spPr>
        <a:xfrm>
          <a:off x="0" y="2547257"/>
          <a:ext cx="7517081" cy="849085"/>
        </a:xfrm>
        <a:prstGeom prst="trapezoid">
          <a:avLst>
            <a:gd name="adj" fmla="val 110664"/>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C" sz="1900" b="1" kern="1200" dirty="0" smtClean="0"/>
            <a:t>Código Orgánico Monetario y Financiero </a:t>
          </a:r>
          <a:endParaRPr lang="es-EC" sz="1900" kern="1200" dirty="0"/>
        </a:p>
      </dsp:txBody>
      <dsp:txXfrm>
        <a:off x="1315489" y="2547257"/>
        <a:ext cx="4886102" cy="8490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C3DC59-5538-43FF-A7FA-7EB37A6E47D2}">
      <dsp:nvSpPr>
        <dsp:cNvPr id="0" name=""/>
        <dsp:cNvSpPr/>
      </dsp:nvSpPr>
      <dsp:spPr>
        <a:xfrm>
          <a:off x="2414" y="837453"/>
          <a:ext cx="3962522" cy="466179"/>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5E4A81-04F5-4D9B-A6CD-06699ABC5C38}">
      <dsp:nvSpPr>
        <dsp:cNvPr id="0" name=""/>
        <dsp:cNvSpPr/>
      </dsp:nvSpPr>
      <dsp:spPr>
        <a:xfrm>
          <a:off x="2414" y="1012531"/>
          <a:ext cx="291101" cy="291101"/>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3FD49D-8FC4-4DCA-AB30-8B60E04F6F4C}">
      <dsp:nvSpPr>
        <dsp:cNvPr id="0" name=""/>
        <dsp:cNvSpPr/>
      </dsp:nvSpPr>
      <dsp:spPr>
        <a:xfrm>
          <a:off x="2414" y="0"/>
          <a:ext cx="3962522" cy="837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63500" rIns="95250" bIns="63500" numCol="1" spcCol="1270" anchor="ctr" anchorCtr="0">
          <a:noAutofit/>
        </a:bodyPr>
        <a:lstStyle/>
        <a:p>
          <a:pPr lvl="0" algn="l" defTabSz="2222500">
            <a:lnSpc>
              <a:spcPct val="90000"/>
            </a:lnSpc>
            <a:spcBef>
              <a:spcPct val="0"/>
            </a:spcBef>
            <a:spcAft>
              <a:spcPct val="35000"/>
            </a:spcAft>
          </a:pPr>
          <a:r>
            <a:rPr lang="es-EC" sz="5000" kern="1200" dirty="0" smtClean="0"/>
            <a:t>Microcréditos </a:t>
          </a:r>
          <a:endParaRPr lang="es-EC" sz="5000" kern="1200" dirty="0"/>
        </a:p>
      </dsp:txBody>
      <dsp:txXfrm>
        <a:off x="2414" y="0"/>
        <a:ext cx="3962522" cy="837453"/>
      </dsp:txXfrm>
    </dsp:sp>
    <dsp:sp modelId="{67E84090-A8D2-4D36-A8FA-660453D72BB2}">
      <dsp:nvSpPr>
        <dsp:cNvPr id="0" name=""/>
        <dsp:cNvSpPr/>
      </dsp:nvSpPr>
      <dsp:spPr>
        <a:xfrm>
          <a:off x="2414" y="1691079"/>
          <a:ext cx="291094" cy="291094"/>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9D1269-C7EF-49DA-AF10-7F3C187E35F3}">
      <dsp:nvSpPr>
        <dsp:cNvPr id="0" name=""/>
        <dsp:cNvSpPr/>
      </dsp:nvSpPr>
      <dsp:spPr>
        <a:xfrm>
          <a:off x="279790" y="1497356"/>
          <a:ext cx="3685146" cy="678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C" sz="1400" b="1" kern="1200" dirty="0" smtClean="0"/>
            <a:t>Minorista </a:t>
          </a:r>
          <a:endParaRPr lang="es-EC" sz="1400" kern="1200" dirty="0"/>
        </a:p>
      </dsp:txBody>
      <dsp:txXfrm>
        <a:off x="279790" y="1497356"/>
        <a:ext cx="3685146" cy="678540"/>
      </dsp:txXfrm>
    </dsp:sp>
    <dsp:sp modelId="{0D1D4290-46CB-49DF-8888-16CF8016BFF2}">
      <dsp:nvSpPr>
        <dsp:cNvPr id="0" name=""/>
        <dsp:cNvSpPr/>
      </dsp:nvSpPr>
      <dsp:spPr>
        <a:xfrm>
          <a:off x="2414" y="2369620"/>
          <a:ext cx="291094" cy="291094"/>
        </a:xfrm>
        <a:prstGeom prst="rect">
          <a:avLst/>
        </a:prstGeom>
        <a:solidFill>
          <a:schemeClr val="lt1">
            <a:hueOff val="0"/>
            <a:satOff val="0"/>
            <a:lumOff val="0"/>
            <a:alphaOff val="0"/>
          </a:schemeClr>
        </a:solidFill>
        <a:ln w="12700" cap="flat" cmpd="sng" algn="ctr">
          <a:solidFill>
            <a:schemeClr val="accent4">
              <a:hueOff val="2079139"/>
              <a:satOff val="-9594"/>
              <a:lumOff val="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8FD7D7-8563-4E8B-BE4E-6117D306A94E}">
      <dsp:nvSpPr>
        <dsp:cNvPr id="0" name=""/>
        <dsp:cNvSpPr/>
      </dsp:nvSpPr>
      <dsp:spPr>
        <a:xfrm>
          <a:off x="279790" y="2175897"/>
          <a:ext cx="3685146" cy="678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C" sz="1400" b="1" kern="1200" dirty="0" smtClean="0"/>
            <a:t>Microcrédito De Acumulación Simple</a:t>
          </a:r>
          <a:endParaRPr lang="es-EC" sz="1400" kern="1200" dirty="0"/>
        </a:p>
      </dsp:txBody>
      <dsp:txXfrm>
        <a:off x="279790" y="2175897"/>
        <a:ext cx="3685146" cy="678540"/>
      </dsp:txXfrm>
    </dsp:sp>
    <dsp:sp modelId="{ABC2D166-0759-477A-9159-AEFF2992008A}">
      <dsp:nvSpPr>
        <dsp:cNvPr id="0" name=""/>
        <dsp:cNvSpPr/>
      </dsp:nvSpPr>
      <dsp:spPr>
        <a:xfrm>
          <a:off x="2414" y="3048161"/>
          <a:ext cx="291094" cy="291094"/>
        </a:xfrm>
        <a:prstGeom prst="rect">
          <a:avLst/>
        </a:prstGeom>
        <a:solidFill>
          <a:schemeClr val="lt1">
            <a:hueOff val="0"/>
            <a:satOff val="0"/>
            <a:lumOff val="0"/>
            <a:alphaOff val="0"/>
          </a:schemeClr>
        </a:solidFill>
        <a:ln w="12700" cap="flat" cmpd="sng" algn="ctr">
          <a:solidFill>
            <a:schemeClr val="accent4">
              <a:hueOff val="4158277"/>
              <a:satOff val="-19187"/>
              <a:lumOff val="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B14C4B-0802-4D97-BABE-DDB144D67976}">
      <dsp:nvSpPr>
        <dsp:cNvPr id="0" name=""/>
        <dsp:cNvSpPr/>
      </dsp:nvSpPr>
      <dsp:spPr>
        <a:xfrm>
          <a:off x="279790" y="2854438"/>
          <a:ext cx="3685146" cy="678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C" sz="1400" b="1" kern="1200" dirty="0" smtClean="0"/>
            <a:t>Microcrédito De Acumulación Ampliada</a:t>
          </a:r>
          <a:endParaRPr lang="es-EC" sz="1400" kern="1200" dirty="0"/>
        </a:p>
      </dsp:txBody>
      <dsp:txXfrm>
        <a:off x="279790" y="2854438"/>
        <a:ext cx="3685146" cy="678540"/>
      </dsp:txXfrm>
    </dsp:sp>
    <dsp:sp modelId="{6A8815C7-4426-4CC9-85FC-67883059E605}">
      <dsp:nvSpPr>
        <dsp:cNvPr id="0" name=""/>
        <dsp:cNvSpPr/>
      </dsp:nvSpPr>
      <dsp:spPr>
        <a:xfrm>
          <a:off x="4163063" y="837453"/>
          <a:ext cx="3962522" cy="466179"/>
        </a:xfrm>
        <a:prstGeom prst="rect">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57467F-C500-4522-87EC-4F5DB7BD041F}">
      <dsp:nvSpPr>
        <dsp:cNvPr id="0" name=""/>
        <dsp:cNvSpPr/>
      </dsp:nvSpPr>
      <dsp:spPr>
        <a:xfrm>
          <a:off x="4163063" y="1012531"/>
          <a:ext cx="291101" cy="291101"/>
        </a:xfrm>
        <a:prstGeom prst="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3B107D-C117-490A-B34D-3F6755E2FE4A}">
      <dsp:nvSpPr>
        <dsp:cNvPr id="0" name=""/>
        <dsp:cNvSpPr/>
      </dsp:nvSpPr>
      <dsp:spPr>
        <a:xfrm>
          <a:off x="4163063" y="0"/>
          <a:ext cx="3962522" cy="837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63500" rIns="95250" bIns="63500" numCol="1" spcCol="1270" anchor="ctr" anchorCtr="0">
          <a:noAutofit/>
        </a:bodyPr>
        <a:lstStyle/>
        <a:p>
          <a:pPr lvl="0" algn="l" defTabSz="2222500">
            <a:lnSpc>
              <a:spcPct val="90000"/>
            </a:lnSpc>
            <a:spcBef>
              <a:spcPct val="0"/>
            </a:spcBef>
            <a:spcAft>
              <a:spcPct val="35000"/>
            </a:spcAft>
          </a:pPr>
          <a:r>
            <a:rPr lang="es-EC" sz="5000" kern="1200" dirty="0" smtClean="0"/>
            <a:t>Microempresa</a:t>
          </a:r>
          <a:endParaRPr lang="es-EC" sz="5000" kern="1200" dirty="0"/>
        </a:p>
      </dsp:txBody>
      <dsp:txXfrm>
        <a:off x="4163063" y="0"/>
        <a:ext cx="3962522" cy="837453"/>
      </dsp:txXfrm>
    </dsp:sp>
    <dsp:sp modelId="{30185507-C4BC-41B5-A514-6DD52D29C15D}">
      <dsp:nvSpPr>
        <dsp:cNvPr id="0" name=""/>
        <dsp:cNvSpPr/>
      </dsp:nvSpPr>
      <dsp:spPr>
        <a:xfrm>
          <a:off x="4163063" y="1691079"/>
          <a:ext cx="291094" cy="291094"/>
        </a:xfrm>
        <a:prstGeom prst="rect">
          <a:avLst/>
        </a:prstGeom>
        <a:solidFill>
          <a:schemeClr val="lt1">
            <a:hueOff val="0"/>
            <a:satOff val="0"/>
            <a:lumOff val="0"/>
            <a:alphaOff val="0"/>
          </a:schemeClr>
        </a:solidFill>
        <a:ln w="12700" cap="flat" cmpd="sng" algn="ctr">
          <a:solidFill>
            <a:schemeClr val="accent4">
              <a:hueOff val="6237415"/>
              <a:satOff val="-28781"/>
              <a:lumOff val="1059"/>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DA0232-89D1-4FAC-8D8D-0BF532C151CA}">
      <dsp:nvSpPr>
        <dsp:cNvPr id="0" name=""/>
        <dsp:cNvSpPr/>
      </dsp:nvSpPr>
      <dsp:spPr>
        <a:xfrm>
          <a:off x="4440439" y="1497356"/>
          <a:ext cx="3685146" cy="678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C" sz="1400" b="1" u="none" kern="1200" dirty="0" smtClean="0"/>
            <a:t>Microempresa de Subsistencia</a:t>
          </a:r>
          <a:r>
            <a:rPr lang="es-EC" sz="1400" u="none" kern="1200" dirty="0" smtClean="0"/>
            <a:t> </a:t>
          </a:r>
          <a:endParaRPr lang="es-EC" sz="1400" kern="1200" dirty="0"/>
        </a:p>
      </dsp:txBody>
      <dsp:txXfrm>
        <a:off x="4440439" y="1497356"/>
        <a:ext cx="3685146" cy="678540"/>
      </dsp:txXfrm>
    </dsp:sp>
    <dsp:sp modelId="{98588079-B516-4577-9FAF-5A49FDF69C75}">
      <dsp:nvSpPr>
        <dsp:cNvPr id="0" name=""/>
        <dsp:cNvSpPr/>
      </dsp:nvSpPr>
      <dsp:spPr>
        <a:xfrm>
          <a:off x="4163063" y="2369620"/>
          <a:ext cx="291094" cy="291094"/>
        </a:xfrm>
        <a:prstGeom prst="rect">
          <a:avLst/>
        </a:prstGeom>
        <a:solidFill>
          <a:schemeClr val="lt1">
            <a:hueOff val="0"/>
            <a:satOff val="0"/>
            <a:lumOff val="0"/>
            <a:alphaOff val="0"/>
          </a:schemeClr>
        </a:solidFill>
        <a:ln w="12700" cap="flat" cmpd="sng" algn="ctr">
          <a:solidFill>
            <a:schemeClr val="accent4">
              <a:hueOff val="8316554"/>
              <a:satOff val="-38374"/>
              <a:lumOff val="1412"/>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512E75-8B2C-4B77-8AF4-D70F22BCB48C}">
      <dsp:nvSpPr>
        <dsp:cNvPr id="0" name=""/>
        <dsp:cNvSpPr/>
      </dsp:nvSpPr>
      <dsp:spPr>
        <a:xfrm>
          <a:off x="4440439" y="2175897"/>
          <a:ext cx="3685146" cy="678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C" sz="1400" b="1" u="none" kern="1200" dirty="0" smtClean="0"/>
            <a:t>Microempresa de Expansión</a:t>
          </a:r>
          <a:r>
            <a:rPr lang="es-EC" sz="1400" u="none" kern="1200" dirty="0" smtClean="0"/>
            <a:t> </a:t>
          </a:r>
          <a:endParaRPr lang="es-EC" sz="1400" kern="1200" dirty="0"/>
        </a:p>
      </dsp:txBody>
      <dsp:txXfrm>
        <a:off x="4440439" y="2175897"/>
        <a:ext cx="3685146" cy="678540"/>
      </dsp:txXfrm>
    </dsp:sp>
    <dsp:sp modelId="{E7FB6DED-3B34-473A-B058-BF267A05B419}">
      <dsp:nvSpPr>
        <dsp:cNvPr id="0" name=""/>
        <dsp:cNvSpPr/>
      </dsp:nvSpPr>
      <dsp:spPr>
        <a:xfrm>
          <a:off x="4163063" y="3048161"/>
          <a:ext cx="291094" cy="291094"/>
        </a:xfrm>
        <a:prstGeom prst="rect">
          <a:avLst/>
        </a:prstGeom>
        <a:solidFill>
          <a:schemeClr val="lt1">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EC587E-BD3A-488A-B199-16FD9B775C98}">
      <dsp:nvSpPr>
        <dsp:cNvPr id="0" name=""/>
        <dsp:cNvSpPr/>
      </dsp:nvSpPr>
      <dsp:spPr>
        <a:xfrm>
          <a:off x="4440439" y="2854438"/>
          <a:ext cx="3685146" cy="678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C" sz="1400" b="1" u="none" kern="1200" dirty="0" smtClean="0"/>
            <a:t>Microempresa de Transformación </a:t>
          </a:r>
          <a:endParaRPr lang="es-EC" sz="1400" u="none" kern="1200" dirty="0" smtClean="0"/>
        </a:p>
        <a:p>
          <a:pPr lvl="0" algn="l" defTabSz="622300">
            <a:lnSpc>
              <a:spcPct val="90000"/>
            </a:lnSpc>
            <a:spcBef>
              <a:spcPct val="0"/>
            </a:spcBef>
            <a:spcAft>
              <a:spcPct val="35000"/>
            </a:spcAft>
          </a:pPr>
          <a:endParaRPr lang="es-EC" sz="1400" kern="1200" dirty="0"/>
        </a:p>
      </dsp:txBody>
      <dsp:txXfrm>
        <a:off x="4440439" y="2854438"/>
        <a:ext cx="3685146" cy="6785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24E43-7F22-4D8F-A76F-76DE5B78E67A}">
      <dsp:nvSpPr>
        <dsp:cNvPr id="0" name=""/>
        <dsp:cNvSpPr/>
      </dsp:nvSpPr>
      <dsp:spPr>
        <a:xfrm>
          <a:off x="4409" y="0"/>
          <a:ext cx="813428" cy="813428"/>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0F0E9C-6FA0-417E-8326-C1A423615D7F}">
      <dsp:nvSpPr>
        <dsp:cNvPr id="0" name=""/>
        <dsp:cNvSpPr/>
      </dsp:nvSpPr>
      <dsp:spPr>
        <a:xfrm>
          <a:off x="85752" y="81342"/>
          <a:ext cx="650742" cy="650742"/>
        </a:xfrm>
        <a:prstGeom prst="chord">
          <a:avLst>
            <a:gd name="adj1" fmla="val 1168272"/>
            <a:gd name="adj2" fmla="val 9631728"/>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846F87-788A-40D6-9A99-D9BE32E66C55}">
      <dsp:nvSpPr>
        <dsp:cNvPr id="0" name=""/>
        <dsp:cNvSpPr/>
      </dsp:nvSpPr>
      <dsp:spPr>
        <a:xfrm>
          <a:off x="987301" y="813428"/>
          <a:ext cx="2406391" cy="3423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800100">
            <a:lnSpc>
              <a:spcPct val="90000"/>
            </a:lnSpc>
            <a:spcBef>
              <a:spcPct val="0"/>
            </a:spcBef>
            <a:spcAft>
              <a:spcPct val="35000"/>
            </a:spcAft>
          </a:pPr>
          <a:r>
            <a:rPr lang="es-EC" sz="1800" kern="1200" dirty="0" smtClean="0"/>
            <a:t>Se observo 21 Bancos Privados con servicios de microfinanzas en el DMQ.</a:t>
          </a:r>
        </a:p>
        <a:p>
          <a:pPr lvl="0" algn="l" defTabSz="800100">
            <a:lnSpc>
              <a:spcPct val="90000"/>
            </a:lnSpc>
            <a:spcBef>
              <a:spcPct val="0"/>
            </a:spcBef>
            <a:spcAft>
              <a:spcPct val="35000"/>
            </a:spcAft>
          </a:pPr>
          <a:endParaRPr lang="es-EC" sz="1800" kern="1200" dirty="0"/>
        </a:p>
      </dsp:txBody>
      <dsp:txXfrm>
        <a:off x="987301" y="813428"/>
        <a:ext cx="2406391" cy="3423177"/>
      </dsp:txXfrm>
    </dsp:sp>
    <dsp:sp modelId="{9252A6DE-85CE-4BB3-880D-A1E8A39E1947}">
      <dsp:nvSpPr>
        <dsp:cNvPr id="0" name=""/>
        <dsp:cNvSpPr/>
      </dsp:nvSpPr>
      <dsp:spPr>
        <a:xfrm>
          <a:off x="987301" y="0"/>
          <a:ext cx="2406391" cy="813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1066800">
            <a:lnSpc>
              <a:spcPct val="90000"/>
            </a:lnSpc>
            <a:spcBef>
              <a:spcPct val="0"/>
            </a:spcBef>
            <a:spcAft>
              <a:spcPct val="35000"/>
            </a:spcAft>
          </a:pPr>
          <a:r>
            <a:rPr lang="es-EC" sz="2400" kern="1200" dirty="0" smtClean="0"/>
            <a:t>Universo Banca Privada IMF.</a:t>
          </a:r>
          <a:endParaRPr lang="es-EC" sz="2400" kern="1200" dirty="0"/>
        </a:p>
      </dsp:txBody>
      <dsp:txXfrm>
        <a:off x="987301" y="0"/>
        <a:ext cx="2406391" cy="813428"/>
      </dsp:txXfrm>
    </dsp:sp>
    <dsp:sp modelId="{5ECA0C3C-B413-400E-B88C-5EC4F686DDA0}">
      <dsp:nvSpPr>
        <dsp:cNvPr id="0" name=""/>
        <dsp:cNvSpPr/>
      </dsp:nvSpPr>
      <dsp:spPr>
        <a:xfrm>
          <a:off x="3563157" y="0"/>
          <a:ext cx="813428" cy="813428"/>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0149CD-4320-4C09-9CFA-1ADA4F82CAE6}">
      <dsp:nvSpPr>
        <dsp:cNvPr id="0" name=""/>
        <dsp:cNvSpPr/>
      </dsp:nvSpPr>
      <dsp:spPr>
        <a:xfrm>
          <a:off x="3644500" y="81342"/>
          <a:ext cx="650742" cy="650742"/>
        </a:xfrm>
        <a:prstGeom prst="chord">
          <a:avLst>
            <a:gd name="adj1" fmla="val 20431728"/>
            <a:gd name="adj2" fmla="val 11968272"/>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177EE2-F7BB-41DA-AF22-0029BB98BF68}">
      <dsp:nvSpPr>
        <dsp:cNvPr id="0" name=""/>
        <dsp:cNvSpPr/>
      </dsp:nvSpPr>
      <dsp:spPr>
        <a:xfrm>
          <a:off x="4546050" y="813428"/>
          <a:ext cx="2406391" cy="3423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just" defTabSz="800100">
            <a:lnSpc>
              <a:spcPct val="90000"/>
            </a:lnSpc>
            <a:spcBef>
              <a:spcPct val="0"/>
            </a:spcBef>
            <a:spcAft>
              <a:spcPct val="35000"/>
            </a:spcAft>
          </a:pPr>
          <a:r>
            <a:rPr lang="es-EC" sz="1800" kern="1200" dirty="0" smtClean="0"/>
            <a:t>Para determinar el universo se tomaron los datos del Directorio de Empresas y Establecimientos (DIEE), la información de 843.644 empresas micros, pequeñas, medianas y grandes. El 40,7 de las empresas se encuentran en Guayas y Pichincha, y de ellas, el 47% están en Quito.</a:t>
          </a:r>
          <a:endParaRPr lang="es-EC" sz="1800" kern="1200" dirty="0"/>
        </a:p>
      </dsp:txBody>
      <dsp:txXfrm>
        <a:off x="4546050" y="813428"/>
        <a:ext cx="2406391" cy="3423177"/>
      </dsp:txXfrm>
    </dsp:sp>
    <dsp:sp modelId="{6DC8593A-CDD9-45E6-AD72-9E314A3929A5}">
      <dsp:nvSpPr>
        <dsp:cNvPr id="0" name=""/>
        <dsp:cNvSpPr/>
      </dsp:nvSpPr>
      <dsp:spPr>
        <a:xfrm>
          <a:off x="4546050" y="0"/>
          <a:ext cx="2406391" cy="813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1066800">
            <a:lnSpc>
              <a:spcPct val="90000"/>
            </a:lnSpc>
            <a:spcBef>
              <a:spcPct val="0"/>
            </a:spcBef>
            <a:spcAft>
              <a:spcPct val="35000"/>
            </a:spcAft>
          </a:pPr>
          <a:r>
            <a:rPr lang="es-EC" sz="2400" kern="1200" dirty="0" smtClean="0"/>
            <a:t>Universo Microempresas </a:t>
          </a:r>
          <a:endParaRPr lang="es-EC" sz="2400" kern="1200" dirty="0"/>
        </a:p>
      </dsp:txBody>
      <dsp:txXfrm>
        <a:off x="4546050" y="0"/>
        <a:ext cx="2406391" cy="813428"/>
      </dsp:txXfrm>
    </dsp:sp>
    <dsp:sp modelId="{F03EE461-A977-4F18-A047-914566649C15}">
      <dsp:nvSpPr>
        <dsp:cNvPr id="0" name=""/>
        <dsp:cNvSpPr/>
      </dsp:nvSpPr>
      <dsp:spPr>
        <a:xfrm>
          <a:off x="7121906" y="0"/>
          <a:ext cx="813428" cy="813428"/>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DE0196-DE76-4AAC-9817-622958E3F7FB}">
      <dsp:nvSpPr>
        <dsp:cNvPr id="0" name=""/>
        <dsp:cNvSpPr/>
      </dsp:nvSpPr>
      <dsp:spPr>
        <a:xfrm>
          <a:off x="7203249" y="81342"/>
          <a:ext cx="650742" cy="650742"/>
        </a:xfrm>
        <a:prstGeom prst="chord">
          <a:avLst>
            <a:gd name="adj1" fmla="val 16200000"/>
            <a:gd name="adj2" fmla="val 162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FF9C3B-037C-440B-932E-EEFC5AEAC139}">
      <dsp:nvSpPr>
        <dsp:cNvPr id="0" name=""/>
        <dsp:cNvSpPr/>
      </dsp:nvSpPr>
      <dsp:spPr>
        <a:xfrm>
          <a:off x="8104798" y="813428"/>
          <a:ext cx="2406391" cy="3423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800100">
            <a:lnSpc>
              <a:spcPct val="90000"/>
            </a:lnSpc>
            <a:spcBef>
              <a:spcPct val="0"/>
            </a:spcBef>
            <a:spcAft>
              <a:spcPct val="35000"/>
            </a:spcAft>
          </a:pPr>
          <a:r>
            <a:rPr lang="es-EC" sz="1800" kern="1200" dirty="0" smtClean="0"/>
            <a:t>De acuerdo al sector económico, los sectores más predominantes son servicios con el 40,8% con 344.013, seguido por  comercio con el 36,6%   al que pertenecen 308.566 empresas, e industria con el 8,10% con 68.335.</a:t>
          </a:r>
          <a:endParaRPr lang="es-EC" sz="1800" kern="1200" dirty="0"/>
        </a:p>
      </dsp:txBody>
      <dsp:txXfrm>
        <a:off x="8104798" y="813428"/>
        <a:ext cx="2406391" cy="3423177"/>
      </dsp:txXfrm>
    </dsp:sp>
    <dsp:sp modelId="{62684704-B358-4ED2-945F-A714B0F7A784}">
      <dsp:nvSpPr>
        <dsp:cNvPr id="0" name=""/>
        <dsp:cNvSpPr/>
      </dsp:nvSpPr>
      <dsp:spPr>
        <a:xfrm>
          <a:off x="8104798" y="0"/>
          <a:ext cx="2406391" cy="813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1066800">
            <a:lnSpc>
              <a:spcPct val="90000"/>
            </a:lnSpc>
            <a:spcBef>
              <a:spcPct val="0"/>
            </a:spcBef>
            <a:spcAft>
              <a:spcPct val="35000"/>
            </a:spcAft>
          </a:pPr>
          <a:r>
            <a:rPr lang="es-EC" sz="2400" kern="1200" smtClean="0"/>
            <a:t>Sectores Económicos  </a:t>
          </a:r>
          <a:endParaRPr lang="es-EC" sz="2400" kern="1200" dirty="0"/>
        </a:p>
      </dsp:txBody>
      <dsp:txXfrm>
        <a:off x="8104798" y="0"/>
        <a:ext cx="2406391" cy="813428"/>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F75DA837-598F-434B-83DD-0954C9D34A4D}" type="datetimeFigureOut">
              <a:rPr lang="es-EC" smtClean="0"/>
              <a:t>07/06/2016</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0881CD90-792E-4C57-A7A0-5D93E9D3D722}" type="slidenum">
              <a:rPr lang="es-EC" smtClean="0"/>
              <a:t>‹Nº›</a:t>
            </a:fld>
            <a:endParaRPr lang="es-EC"/>
          </a:p>
        </p:txBody>
      </p:sp>
    </p:spTree>
    <p:extLst>
      <p:ext uri="{BB962C8B-B14F-4D97-AF65-F5344CB8AC3E}">
        <p14:creationId xmlns:p14="http://schemas.microsoft.com/office/powerpoint/2010/main" val="2373098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F75DA837-598F-434B-83DD-0954C9D34A4D}" type="datetimeFigureOut">
              <a:rPr lang="es-EC" smtClean="0"/>
              <a:t>07/06/2016</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0881CD90-792E-4C57-A7A0-5D93E9D3D722}" type="slidenum">
              <a:rPr lang="es-EC" smtClean="0"/>
              <a:t>‹Nº›</a:t>
            </a:fld>
            <a:endParaRPr lang="es-EC"/>
          </a:p>
        </p:txBody>
      </p:sp>
    </p:spTree>
    <p:extLst>
      <p:ext uri="{BB962C8B-B14F-4D97-AF65-F5344CB8AC3E}">
        <p14:creationId xmlns:p14="http://schemas.microsoft.com/office/powerpoint/2010/main" val="492131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F75DA837-598F-434B-83DD-0954C9D34A4D}" type="datetimeFigureOut">
              <a:rPr lang="es-EC" smtClean="0"/>
              <a:t>07/06/2016</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0881CD90-792E-4C57-A7A0-5D93E9D3D722}" type="slidenum">
              <a:rPr lang="es-EC" smtClean="0"/>
              <a:t>‹Nº›</a:t>
            </a:fld>
            <a:endParaRPr lang="es-EC"/>
          </a:p>
        </p:txBody>
      </p:sp>
    </p:spTree>
    <p:extLst>
      <p:ext uri="{BB962C8B-B14F-4D97-AF65-F5344CB8AC3E}">
        <p14:creationId xmlns:p14="http://schemas.microsoft.com/office/powerpoint/2010/main" val="1991696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F75DA837-598F-434B-83DD-0954C9D34A4D}" type="datetimeFigureOut">
              <a:rPr lang="es-EC" smtClean="0"/>
              <a:t>07/06/2016</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0881CD90-792E-4C57-A7A0-5D93E9D3D722}" type="slidenum">
              <a:rPr lang="es-EC" smtClean="0"/>
              <a:t>‹Nº›</a:t>
            </a:fld>
            <a:endParaRPr lang="es-EC"/>
          </a:p>
        </p:txBody>
      </p:sp>
    </p:spTree>
    <p:extLst>
      <p:ext uri="{BB962C8B-B14F-4D97-AF65-F5344CB8AC3E}">
        <p14:creationId xmlns:p14="http://schemas.microsoft.com/office/powerpoint/2010/main" val="3260411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75DA837-598F-434B-83DD-0954C9D34A4D}" type="datetimeFigureOut">
              <a:rPr lang="es-EC" smtClean="0"/>
              <a:t>07/06/2016</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0881CD90-792E-4C57-A7A0-5D93E9D3D722}" type="slidenum">
              <a:rPr lang="es-EC" smtClean="0"/>
              <a:t>‹Nº›</a:t>
            </a:fld>
            <a:endParaRPr lang="es-EC"/>
          </a:p>
        </p:txBody>
      </p:sp>
    </p:spTree>
    <p:extLst>
      <p:ext uri="{BB962C8B-B14F-4D97-AF65-F5344CB8AC3E}">
        <p14:creationId xmlns:p14="http://schemas.microsoft.com/office/powerpoint/2010/main" val="399122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F75DA837-598F-434B-83DD-0954C9D34A4D}" type="datetimeFigureOut">
              <a:rPr lang="es-EC" smtClean="0"/>
              <a:t>07/06/2016</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0881CD90-792E-4C57-A7A0-5D93E9D3D722}" type="slidenum">
              <a:rPr lang="es-EC" smtClean="0"/>
              <a:t>‹Nº›</a:t>
            </a:fld>
            <a:endParaRPr lang="es-EC"/>
          </a:p>
        </p:txBody>
      </p:sp>
    </p:spTree>
    <p:extLst>
      <p:ext uri="{BB962C8B-B14F-4D97-AF65-F5344CB8AC3E}">
        <p14:creationId xmlns:p14="http://schemas.microsoft.com/office/powerpoint/2010/main" val="2556469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F75DA837-598F-434B-83DD-0954C9D34A4D}" type="datetimeFigureOut">
              <a:rPr lang="es-EC" smtClean="0"/>
              <a:t>07/06/2016</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0881CD90-792E-4C57-A7A0-5D93E9D3D722}" type="slidenum">
              <a:rPr lang="es-EC" smtClean="0"/>
              <a:t>‹Nº›</a:t>
            </a:fld>
            <a:endParaRPr lang="es-EC"/>
          </a:p>
        </p:txBody>
      </p:sp>
    </p:spTree>
    <p:extLst>
      <p:ext uri="{BB962C8B-B14F-4D97-AF65-F5344CB8AC3E}">
        <p14:creationId xmlns:p14="http://schemas.microsoft.com/office/powerpoint/2010/main" val="2951931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F75DA837-598F-434B-83DD-0954C9D34A4D}" type="datetimeFigureOut">
              <a:rPr lang="es-EC" smtClean="0"/>
              <a:t>07/06/2016</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0881CD90-792E-4C57-A7A0-5D93E9D3D722}" type="slidenum">
              <a:rPr lang="es-EC" smtClean="0"/>
              <a:t>‹Nº›</a:t>
            </a:fld>
            <a:endParaRPr lang="es-EC"/>
          </a:p>
        </p:txBody>
      </p:sp>
    </p:spTree>
    <p:extLst>
      <p:ext uri="{BB962C8B-B14F-4D97-AF65-F5344CB8AC3E}">
        <p14:creationId xmlns:p14="http://schemas.microsoft.com/office/powerpoint/2010/main" val="2607572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75DA837-598F-434B-83DD-0954C9D34A4D}" type="datetimeFigureOut">
              <a:rPr lang="es-EC" smtClean="0"/>
              <a:t>07/06/2016</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0881CD90-792E-4C57-A7A0-5D93E9D3D722}" type="slidenum">
              <a:rPr lang="es-EC" smtClean="0"/>
              <a:t>‹Nº›</a:t>
            </a:fld>
            <a:endParaRPr lang="es-EC"/>
          </a:p>
        </p:txBody>
      </p:sp>
    </p:spTree>
    <p:extLst>
      <p:ext uri="{BB962C8B-B14F-4D97-AF65-F5344CB8AC3E}">
        <p14:creationId xmlns:p14="http://schemas.microsoft.com/office/powerpoint/2010/main" val="2264755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75DA837-598F-434B-83DD-0954C9D34A4D}" type="datetimeFigureOut">
              <a:rPr lang="es-EC" smtClean="0"/>
              <a:t>07/06/2016</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0881CD90-792E-4C57-A7A0-5D93E9D3D722}" type="slidenum">
              <a:rPr lang="es-EC" smtClean="0"/>
              <a:t>‹Nº›</a:t>
            </a:fld>
            <a:endParaRPr lang="es-EC"/>
          </a:p>
        </p:txBody>
      </p:sp>
    </p:spTree>
    <p:extLst>
      <p:ext uri="{BB962C8B-B14F-4D97-AF65-F5344CB8AC3E}">
        <p14:creationId xmlns:p14="http://schemas.microsoft.com/office/powerpoint/2010/main" val="2284964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75DA837-598F-434B-83DD-0954C9D34A4D}" type="datetimeFigureOut">
              <a:rPr lang="es-EC" smtClean="0"/>
              <a:t>07/06/2016</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0881CD90-792E-4C57-A7A0-5D93E9D3D722}" type="slidenum">
              <a:rPr lang="es-EC" smtClean="0"/>
              <a:t>‹Nº›</a:t>
            </a:fld>
            <a:endParaRPr lang="es-EC"/>
          </a:p>
        </p:txBody>
      </p:sp>
    </p:spTree>
    <p:extLst>
      <p:ext uri="{BB962C8B-B14F-4D97-AF65-F5344CB8AC3E}">
        <p14:creationId xmlns:p14="http://schemas.microsoft.com/office/powerpoint/2010/main" val="4188633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DA837-598F-434B-83DD-0954C9D34A4D}" type="datetimeFigureOut">
              <a:rPr lang="es-EC" smtClean="0"/>
              <a:t>07/06/2016</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81CD90-792E-4C57-A7A0-5D93E9D3D722}" type="slidenum">
              <a:rPr lang="es-EC" smtClean="0"/>
              <a:t>‹Nº›</a:t>
            </a:fld>
            <a:endParaRPr lang="es-EC"/>
          </a:p>
        </p:txBody>
      </p:sp>
    </p:spTree>
    <p:extLst>
      <p:ext uri="{BB962C8B-B14F-4D97-AF65-F5344CB8AC3E}">
        <p14:creationId xmlns:p14="http://schemas.microsoft.com/office/powerpoint/2010/main" val="6243141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jpg"/><Relationship Id="rId1" Type="http://schemas.openxmlformats.org/officeDocument/2006/relationships/slideLayout" Target="../slideLayouts/slideLayout9.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ecuadorencifras.gob.ec/wp-content/descargas/Manu-lateral/Resultados-provinciales/pichincha.pdf" TargetMode="External"/><Relationship Id="rId1" Type="http://schemas.openxmlformats.org/officeDocument/2006/relationships/slideLayout" Target="../slideLayouts/slideLayout8.xml"/><Relationship Id="rId5" Type="http://schemas.openxmlformats.org/officeDocument/2006/relationships/hyperlink" Target="http://www.ecuadorencifras.gob.ec/documentos/web-inec/EMPLEO/2015/Junio-2015/Informe_economia_laboral-jun15.pdf" TargetMode="External"/><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ecuadorencifras.gob.ec/wp-content/descargas/Manu-lateral/Resultados-provinciales/pichincha.pdf" TargetMode="External"/><Relationship Id="rId1" Type="http://schemas.openxmlformats.org/officeDocument/2006/relationships/slideLayout" Target="../slideLayouts/slideLayout2.xml"/><Relationship Id="rId4" Type="http://schemas.openxmlformats.org/officeDocument/2006/relationships/hyperlink" Target="http://contenido.bce.fin.ec/documentos/Estadisticas/SectorMonFin/TasasInteres/TasasVigentes122015.ht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ecuadorencifras.gob.ec/wp-content/descargas/Manu-lateral/Resultados-provinciales/pichincha.pdf" TargetMode="External"/><Relationship Id="rId1" Type="http://schemas.openxmlformats.org/officeDocument/2006/relationships/slideLayout" Target="../slideLayouts/slideLayout8.xml"/><Relationship Id="rId4" Type="http://schemas.openxmlformats.org/officeDocument/2006/relationships/chart" Target="../charts/char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ecuadorencifras.gob.ec/wp-content/descargas/Manu-lateral/Resultados-provinciales/pichincha.pdf"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jpg"/><Relationship Id="rId7" Type="http://schemas.openxmlformats.org/officeDocument/2006/relationships/diagramColors" Target="../diagrams/colors11.xml"/><Relationship Id="rId2" Type="http://schemas.openxmlformats.org/officeDocument/2006/relationships/hyperlink" Target="http://www.ecuadorencifras.gob.ec/wp-content/descargas/Manu-lateral/Resultados-provinciales/pichincha.pdf" TargetMode="External"/><Relationship Id="rId1" Type="http://schemas.openxmlformats.org/officeDocument/2006/relationships/slideLayout" Target="../slideLayouts/slideLayout8.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 Id="rId9" Type="http://schemas.openxmlformats.org/officeDocument/2006/relationships/chart" Target="../charts/chart8.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ecuadorencifras.gob.ec/wp-content/descargas/Manu-lateral/Resultados-provinciales/pichincha.pdf" TargetMode="External"/><Relationship Id="rId1" Type="http://schemas.openxmlformats.org/officeDocument/2006/relationships/slideLayout" Target="../slideLayouts/slideLayout8.xml"/><Relationship Id="rId4" Type="http://schemas.openxmlformats.org/officeDocument/2006/relationships/chart" Target="../charts/chart9.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ecuadorencifras.gob.ec/wp-content/descargas/Manu-lateral/Resultados-provinciales/pichincha.pdf" TargetMode="Externa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www.finca.ec/products/finca-individual/" TargetMode="External"/><Relationship Id="rId2" Type="http://schemas.openxmlformats.org/officeDocument/2006/relationships/hyperlink" Target="http://www.ecuadorencifras.gob.ec/wp-content/descargas/Manu-lateral/Resultados-provinciales/pichincha.pdf" TargetMode="External"/><Relationship Id="rId1" Type="http://schemas.openxmlformats.org/officeDocument/2006/relationships/slideLayout" Target="../slideLayouts/slideLayout8.xml"/><Relationship Id="rId6" Type="http://schemas.openxmlformats.org/officeDocument/2006/relationships/hyperlink" Target="http://www.bancoprocredit.com.ec/banca-empresas/credito/credito-para-pymes" TargetMode="External"/><Relationship Id="rId5" Type="http://schemas.openxmlformats.org/officeDocument/2006/relationships/hyperlink" Target="http://www.banco-solidario.com/solidario-con-mi-negocio/cr%C3%A9dito/microcr%C3%A9dito-o-cr%C3%A9dito-para-microempresarios/" TargetMode="External"/><Relationship Id="rId4" Type="http://schemas.openxmlformats.org/officeDocument/2006/relationships/hyperlink" Target="https://www.pichincha.com/portal/Banca-Microfinanzas/Pichincha-Productos/Creditos/Credito-para-su-negocio"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ecuadorencifras.gob.ec/wp-content/descargas/Manu-lateral/Resultados-provinciales/pichincha.pdf" TargetMode="External"/><Relationship Id="rId1" Type="http://schemas.openxmlformats.org/officeDocument/2006/relationships/slideLayout" Target="../slideLayouts/slideLayout8.xml"/><Relationship Id="rId4" Type="http://schemas.openxmlformats.org/officeDocument/2006/relationships/hyperlink" Target="https://www.facebook.com/BancoNacionaldeFomento/videos/4426468779241/"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ecuadorencifras.gob.ec/wp-content/descargas/Manu-lateral/Resultados-provinciales/pichincha.pdf" TargetMode="External"/><Relationship Id="rId1" Type="http://schemas.openxmlformats.org/officeDocument/2006/relationships/slideLayout" Target="../slideLayouts/slideLayout8.xml"/><Relationship Id="rId4" Type="http://schemas.openxmlformats.org/officeDocument/2006/relationships/chart" Target="../charts/char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ecuadorencifras.gob.ec/wp-content/descargas/Manu-lateral/Resultados-provinciales/pichincha.pdf" TargetMode="External"/><Relationship Id="rId1" Type="http://schemas.openxmlformats.org/officeDocument/2006/relationships/slideLayout" Target="../slideLayouts/slideLayout8.xml"/><Relationship Id="rId4" Type="http://schemas.openxmlformats.org/officeDocument/2006/relationships/chart" Target="../charts/chart1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ecuadorencifras.gob.ec/wp-content/descargas/Manu-lateral/Resultados-provinciales/pichincha.pdf" TargetMode="External"/><Relationship Id="rId1" Type="http://schemas.openxmlformats.org/officeDocument/2006/relationships/slideLayout" Target="../slideLayouts/slideLayout8.xml"/><Relationship Id="rId5" Type="http://schemas.openxmlformats.org/officeDocument/2006/relationships/chart" Target="../charts/chart12.xml"/><Relationship Id="rId4" Type="http://schemas.openxmlformats.org/officeDocument/2006/relationships/hyperlink" Target="HIPOTESIS.xlsx"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ecuadorencifras.gob.ec/wp-content/descargas/Manu-lateral/Resultados-provinciales/pichincha.pdf" TargetMode="External"/><Relationship Id="rId1" Type="http://schemas.openxmlformats.org/officeDocument/2006/relationships/slideLayout" Target="../slideLayouts/slideLayout8.xml"/><Relationship Id="rId4" Type="http://schemas.openxmlformats.org/officeDocument/2006/relationships/chart" Target="../charts/char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ecuadorencifras.gob.ec/wp-content/descargas/Manu-lateral/Resultados-provinciales/pichincha.pdf" TargetMode="External"/><Relationship Id="rId1" Type="http://schemas.openxmlformats.org/officeDocument/2006/relationships/slideLayout" Target="../slideLayouts/slideLayout8.xml"/><Relationship Id="rId4" Type="http://schemas.openxmlformats.org/officeDocument/2006/relationships/chart" Target="../charts/chart14.xml"/></Relationships>
</file>

<file path=ppt/slides/_rels/slide33.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jpg"/><Relationship Id="rId7" Type="http://schemas.openxmlformats.org/officeDocument/2006/relationships/diagramColors" Target="../diagrams/colors12.xml"/><Relationship Id="rId2" Type="http://schemas.openxmlformats.org/officeDocument/2006/relationships/hyperlink" Target="http://www.ecuadorencifras.gob.ec/wp-content/descargas/Manu-lateral/Resultados-provinciales/pichincha.pdf" TargetMode="External"/><Relationship Id="rId1" Type="http://schemas.openxmlformats.org/officeDocument/2006/relationships/slideLayout" Target="../slideLayouts/slideLayout8.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34.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jpg"/><Relationship Id="rId7" Type="http://schemas.openxmlformats.org/officeDocument/2006/relationships/diagramColors" Target="../diagrams/colors13.xml"/><Relationship Id="rId2" Type="http://schemas.openxmlformats.org/officeDocument/2006/relationships/hyperlink" Target="http://www.ecuadorencifras.gob.ec/wp-content/descargas/Manu-lateral/Resultados-provinciales/pichincha.pdf" TargetMode="External"/><Relationship Id="rId1" Type="http://schemas.openxmlformats.org/officeDocument/2006/relationships/slideLayout" Target="../slideLayouts/slideLayout8.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35.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jpg"/><Relationship Id="rId7" Type="http://schemas.openxmlformats.org/officeDocument/2006/relationships/diagramColors" Target="../diagrams/colors14.xml"/><Relationship Id="rId2" Type="http://schemas.openxmlformats.org/officeDocument/2006/relationships/hyperlink" Target="http://www.ecuadorencifras.gob.ec/wp-content/descargas/Manu-lateral/Resultados-provinciales/pichincha.pdf" TargetMode="External"/><Relationship Id="rId1" Type="http://schemas.openxmlformats.org/officeDocument/2006/relationships/slideLayout" Target="../slideLayouts/slideLayout8.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17"/>
            <a:ext cx="12192000" cy="6869117"/>
          </a:xfrm>
          <a:prstGeom prst="rect">
            <a:avLst/>
          </a:prstGeom>
        </p:spPr>
      </p:pic>
      <p:sp>
        <p:nvSpPr>
          <p:cNvPr id="3" name="Subtítulo 2"/>
          <p:cNvSpPr>
            <a:spLocks noGrp="1"/>
          </p:cNvSpPr>
          <p:nvPr>
            <p:ph type="subTitle" idx="1"/>
          </p:nvPr>
        </p:nvSpPr>
        <p:spPr>
          <a:xfrm>
            <a:off x="3938955" y="3671668"/>
            <a:ext cx="7564068" cy="1713133"/>
          </a:xfrm>
        </p:spPr>
        <p:txBody>
          <a:bodyPr/>
          <a:lstStyle/>
          <a:p>
            <a:r>
              <a:rPr lang="es-EC" dirty="0">
                <a:latin typeface="Magneto" panose="04030805050802020D02" pitchFamily="82" charset="0"/>
                <a:ea typeface="GungsuhChe" panose="02030609000101010101" pitchFamily="49" charset="-127"/>
                <a:cs typeface="David" panose="020E0502060401010101" pitchFamily="34" charset="-79"/>
              </a:rPr>
              <a:t>La felicidad está en la alegría del logro y la emoción del </a:t>
            </a:r>
            <a:r>
              <a:rPr lang="es-EC" dirty="0" smtClean="0">
                <a:latin typeface="Magneto" panose="04030805050802020D02" pitchFamily="82" charset="0"/>
                <a:ea typeface="GungsuhChe" panose="02030609000101010101" pitchFamily="49" charset="-127"/>
                <a:cs typeface="David" panose="020E0502060401010101" pitchFamily="34" charset="-79"/>
              </a:rPr>
              <a:t>esfuerzo creativo.-</a:t>
            </a:r>
            <a:r>
              <a:rPr lang="es-EC" dirty="0">
                <a:latin typeface="Magneto" panose="04030805050802020D02" pitchFamily="82" charset="0"/>
                <a:ea typeface="GungsuhChe" panose="02030609000101010101" pitchFamily="49" charset="-127"/>
                <a:cs typeface="David" panose="020E0502060401010101" pitchFamily="34" charset="-79"/>
              </a:rPr>
              <a:t>Franklin D. Roosevelt</a:t>
            </a:r>
            <a:r>
              <a:rPr lang="es-EC" dirty="0">
                <a:latin typeface="David" panose="020E0502060401010101" pitchFamily="34" charset="-79"/>
                <a:cs typeface="David" panose="020E0502060401010101" pitchFamily="34" charset="-79"/>
              </a:rPr>
              <a:t>.</a:t>
            </a:r>
          </a:p>
        </p:txBody>
      </p:sp>
    </p:spTree>
    <p:extLst>
      <p:ext uri="{BB962C8B-B14F-4D97-AF65-F5344CB8AC3E}">
        <p14:creationId xmlns:p14="http://schemas.microsoft.com/office/powerpoint/2010/main" val="1854909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17"/>
            <a:ext cx="12192000" cy="6869117"/>
          </a:xfrm>
          <a:prstGeom prst="rect">
            <a:avLst/>
          </a:prstGeom>
        </p:spPr>
      </p:pic>
      <p:graphicFrame>
        <p:nvGraphicFramePr>
          <p:cNvPr id="4" name="Marcador de contenido 3"/>
          <p:cNvGraphicFramePr>
            <a:graphicFrameLocks noGrp="1"/>
          </p:cNvGraphicFramePr>
          <p:nvPr>
            <p:ph idx="1"/>
            <p:extLst>
              <p:ext uri="{D42A27DB-BD31-4B8C-83A1-F6EECF244321}">
                <p14:modId xmlns:p14="http://schemas.microsoft.com/office/powerpoint/2010/main" val="3591491902"/>
              </p:ext>
            </p:extLst>
          </p:nvPr>
        </p:nvGraphicFramePr>
        <p:xfrm>
          <a:off x="1484313" y="1343378"/>
          <a:ext cx="3923065" cy="4447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Marcador de contenido 3"/>
          <p:cNvGraphicFramePr>
            <a:graphicFrameLocks/>
          </p:cNvGraphicFramePr>
          <p:nvPr>
            <p:extLst>
              <p:ext uri="{D42A27DB-BD31-4B8C-83A1-F6EECF244321}">
                <p14:modId xmlns:p14="http://schemas.microsoft.com/office/powerpoint/2010/main" val="2051294008"/>
              </p:ext>
            </p:extLst>
          </p:nvPr>
        </p:nvGraphicFramePr>
        <p:xfrm>
          <a:off x="6163558" y="1403798"/>
          <a:ext cx="4268329" cy="44947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487334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17"/>
            <a:ext cx="12192000" cy="6869117"/>
          </a:xfrm>
          <a:prstGeom prst="rect">
            <a:avLst/>
          </a:prstGeom>
        </p:spPr>
      </p:pic>
      <p:graphicFrame>
        <p:nvGraphicFramePr>
          <p:cNvPr id="4" name="Marcador de contenido 3"/>
          <p:cNvGraphicFramePr>
            <a:graphicFrameLocks noGrp="1"/>
          </p:cNvGraphicFramePr>
          <p:nvPr>
            <p:ph idx="1"/>
            <p:extLst>
              <p:ext uri="{D42A27DB-BD31-4B8C-83A1-F6EECF244321}">
                <p14:modId xmlns:p14="http://schemas.microsoft.com/office/powerpoint/2010/main" val="2965730042"/>
              </p:ext>
            </p:extLst>
          </p:nvPr>
        </p:nvGraphicFramePr>
        <p:xfrm>
          <a:off x="2933204" y="2438399"/>
          <a:ext cx="7517081" cy="3396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p:cNvSpPr/>
          <p:nvPr/>
        </p:nvSpPr>
        <p:spPr>
          <a:xfrm>
            <a:off x="2923657" y="971110"/>
            <a:ext cx="7503784" cy="1200329"/>
          </a:xfrm>
          <a:prstGeom prst="rect">
            <a:avLst/>
          </a:prstGeom>
          <a:noFill/>
        </p:spPr>
        <p:txBody>
          <a:bodyPr wrap="none" lIns="91440" tIns="45720" rIns="91440" bIns="45720">
            <a:spAutoFit/>
          </a:bodyPr>
          <a:lstStyle/>
          <a:p>
            <a:pPr algn="ctr"/>
            <a:r>
              <a:rPr lang="es-EC"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Organismos e Instituciones de control </a:t>
            </a:r>
            <a:endParaRPr lang="es-EC" sz="36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algn="ctr"/>
            <a:r>
              <a:rPr lang="es-EC" sz="36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y regulación de la Banca Privada</a:t>
            </a:r>
            <a:endParaRPr lang="es-EC"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5864534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17"/>
            <a:ext cx="12192000" cy="6869117"/>
          </a:xfrm>
          <a:prstGeom prst="rect">
            <a:avLst/>
          </a:prstGeom>
        </p:spPr>
      </p:pic>
      <p:graphicFrame>
        <p:nvGraphicFramePr>
          <p:cNvPr id="3" name="Diagrama 2"/>
          <p:cNvGraphicFramePr/>
          <p:nvPr>
            <p:extLst>
              <p:ext uri="{D42A27DB-BD31-4B8C-83A1-F6EECF244321}">
                <p14:modId xmlns:p14="http://schemas.microsoft.com/office/powerpoint/2010/main" val="1011668261"/>
              </p:ext>
            </p:extLst>
          </p:nvPr>
        </p:nvGraphicFramePr>
        <p:xfrm>
          <a:off x="2673267" y="1436914"/>
          <a:ext cx="8128000" cy="46675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8674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17"/>
            <a:ext cx="12192000" cy="6869117"/>
          </a:xfrm>
          <a:prstGeom prst="rect">
            <a:avLst/>
          </a:prstGeom>
        </p:spPr>
      </p:pic>
      <p:sp>
        <p:nvSpPr>
          <p:cNvPr id="3" name="Subtítulo 2"/>
          <p:cNvSpPr>
            <a:spLocks noGrp="1"/>
          </p:cNvSpPr>
          <p:nvPr>
            <p:ph type="subTitle" idx="1"/>
          </p:nvPr>
        </p:nvSpPr>
        <p:spPr>
          <a:xfrm>
            <a:off x="3938955" y="3671668"/>
            <a:ext cx="7564068" cy="1713133"/>
          </a:xfrm>
        </p:spPr>
        <p:txBody>
          <a:bodyPr/>
          <a:lstStyle/>
          <a:p>
            <a:r>
              <a:rPr lang="es-EC" dirty="0" smtClean="0">
                <a:latin typeface="David" panose="020E0502060401010101" pitchFamily="34" charset="-79"/>
                <a:cs typeface="David" panose="020E0502060401010101" pitchFamily="34" charset="-79"/>
              </a:rPr>
              <a:t>.</a:t>
            </a:r>
            <a:endParaRPr lang="es-EC" dirty="0">
              <a:latin typeface="David" panose="020E0502060401010101" pitchFamily="34" charset="-79"/>
              <a:cs typeface="David" panose="020E0502060401010101" pitchFamily="34" charset="-79"/>
            </a:endParaRPr>
          </a:p>
        </p:txBody>
      </p:sp>
      <p:graphicFrame>
        <p:nvGraphicFramePr>
          <p:cNvPr id="2" name="Tabla 1"/>
          <p:cNvGraphicFramePr>
            <a:graphicFrameLocks noGrp="1"/>
          </p:cNvGraphicFramePr>
          <p:nvPr>
            <p:extLst>
              <p:ext uri="{D42A27DB-BD31-4B8C-83A1-F6EECF244321}">
                <p14:modId xmlns:p14="http://schemas.microsoft.com/office/powerpoint/2010/main" val="2886495473"/>
              </p:ext>
            </p:extLst>
          </p:nvPr>
        </p:nvGraphicFramePr>
        <p:xfrm>
          <a:off x="3348842" y="2073729"/>
          <a:ext cx="6733310" cy="3567952"/>
        </p:xfrm>
        <a:graphic>
          <a:graphicData uri="http://schemas.openxmlformats.org/drawingml/2006/table">
            <a:tbl>
              <a:tblPr firstRow="1" firstCol="1" bandRow="1">
                <a:tableStyleId>{7DF18680-E054-41AD-8BC1-D1AEF772440D}</a:tableStyleId>
              </a:tblPr>
              <a:tblGrid>
                <a:gridCol w="1790228"/>
                <a:gridCol w="1821426"/>
                <a:gridCol w="1759029"/>
                <a:gridCol w="1362627"/>
              </a:tblGrid>
              <a:tr h="849468">
                <a:tc>
                  <a:txBody>
                    <a:bodyPr/>
                    <a:lstStyle/>
                    <a:p>
                      <a:pPr marL="457200" algn="l">
                        <a:lnSpc>
                          <a:spcPct val="150000"/>
                        </a:lnSpc>
                        <a:spcAft>
                          <a:spcPts val="0"/>
                        </a:spcAft>
                      </a:pPr>
                      <a:r>
                        <a:rPr lang="es-EC" sz="1100" dirty="0">
                          <a:effectLst/>
                        </a:rPr>
                        <a:t>Clasificación de las empresas</a:t>
                      </a:r>
                      <a:endParaRPr lang="es-EC" sz="1100" dirty="0">
                        <a:effectLst/>
                        <a:latin typeface="Times New Roman" panose="02020603050405020304" pitchFamily="18" charset="0"/>
                        <a:ea typeface="Times New Roman" panose="02020603050405020304" pitchFamily="18" charset="0"/>
                      </a:endParaRPr>
                    </a:p>
                  </a:txBody>
                  <a:tcPr marL="40750" marR="40750" marT="0" marB="0"/>
                </a:tc>
                <a:tc>
                  <a:txBody>
                    <a:bodyPr/>
                    <a:lstStyle/>
                    <a:p>
                      <a:pPr marL="457200" algn="l">
                        <a:lnSpc>
                          <a:spcPct val="150000"/>
                        </a:lnSpc>
                        <a:spcAft>
                          <a:spcPts val="0"/>
                        </a:spcAft>
                      </a:pPr>
                      <a:r>
                        <a:rPr lang="es-EC" sz="1100" dirty="0">
                          <a:effectLst/>
                        </a:rPr>
                        <a:t>Volúmenes de ventas anuales</a:t>
                      </a:r>
                      <a:endParaRPr lang="es-EC" sz="1100" dirty="0">
                        <a:effectLst/>
                        <a:latin typeface="Times New Roman" panose="02020603050405020304" pitchFamily="18" charset="0"/>
                        <a:ea typeface="Times New Roman" panose="02020603050405020304" pitchFamily="18" charset="0"/>
                      </a:endParaRPr>
                    </a:p>
                  </a:txBody>
                  <a:tcPr marL="40750" marR="40750" marT="0" marB="0"/>
                </a:tc>
                <a:tc>
                  <a:txBody>
                    <a:bodyPr/>
                    <a:lstStyle/>
                    <a:p>
                      <a:pPr marL="457200" algn="l">
                        <a:lnSpc>
                          <a:spcPct val="150000"/>
                        </a:lnSpc>
                        <a:spcAft>
                          <a:spcPts val="0"/>
                        </a:spcAft>
                      </a:pPr>
                      <a:r>
                        <a:rPr lang="es-EC" sz="1100">
                          <a:effectLst/>
                        </a:rPr>
                        <a:t>Monto Activos</a:t>
                      </a:r>
                      <a:endParaRPr lang="es-EC" sz="1100">
                        <a:effectLst/>
                        <a:latin typeface="Times New Roman" panose="02020603050405020304" pitchFamily="18" charset="0"/>
                        <a:ea typeface="Times New Roman" panose="02020603050405020304" pitchFamily="18" charset="0"/>
                      </a:endParaRPr>
                    </a:p>
                  </a:txBody>
                  <a:tcPr marL="40750" marR="40750" marT="0" marB="0"/>
                </a:tc>
                <a:tc>
                  <a:txBody>
                    <a:bodyPr/>
                    <a:lstStyle/>
                    <a:p>
                      <a:pPr marL="457200" algn="l">
                        <a:lnSpc>
                          <a:spcPct val="150000"/>
                        </a:lnSpc>
                        <a:spcAft>
                          <a:spcPts val="0"/>
                        </a:spcAft>
                      </a:pPr>
                      <a:r>
                        <a:rPr lang="es-EC" sz="1100" dirty="0">
                          <a:effectLst/>
                        </a:rPr>
                        <a:t>Personal Ocupado</a:t>
                      </a:r>
                      <a:endParaRPr lang="es-EC" sz="1100" dirty="0">
                        <a:effectLst/>
                        <a:latin typeface="Times New Roman" panose="02020603050405020304" pitchFamily="18" charset="0"/>
                        <a:ea typeface="Times New Roman" panose="02020603050405020304" pitchFamily="18" charset="0"/>
                      </a:endParaRPr>
                    </a:p>
                  </a:txBody>
                  <a:tcPr marL="40750" marR="40750" marT="0" marB="0"/>
                </a:tc>
              </a:tr>
              <a:tr h="417293">
                <a:tc>
                  <a:txBody>
                    <a:bodyPr/>
                    <a:lstStyle/>
                    <a:p>
                      <a:pPr marL="457200" algn="l">
                        <a:lnSpc>
                          <a:spcPct val="150000"/>
                        </a:lnSpc>
                        <a:spcAft>
                          <a:spcPts val="0"/>
                        </a:spcAft>
                      </a:pPr>
                      <a:r>
                        <a:rPr lang="es-EC" sz="1100" dirty="0">
                          <a:effectLst/>
                        </a:rPr>
                        <a:t>Microempresa</a:t>
                      </a:r>
                      <a:endParaRPr lang="es-EC" sz="1100" dirty="0">
                        <a:effectLst/>
                        <a:latin typeface="Times New Roman" panose="02020603050405020304" pitchFamily="18" charset="0"/>
                        <a:ea typeface="Times New Roman" panose="02020603050405020304" pitchFamily="18" charset="0"/>
                      </a:endParaRPr>
                    </a:p>
                  </a:txBody>
                  <a:tcPr marL="40750" marR="40750" marT="0" marB="0"/>
                </a:tc>
                <a:tc>
                  <a:txBody>
                    <a:bodyPr/>
                    <a:lstStyle/>
                    <a:p>
                      <a:pPr marL="457200" algn="l">
                        <a:lnSpc>
                          <a:spcPct val="150000"/>
                        </a:lnSpc>
                        <a:spcAft>
                          <a:spcPts val="0"/>
                        </a:spcAft>
                      </a:pPr>
                      <a:r>
                        <a:rPr lang="es-EC" sz="1100">
                          <a:effectLst/>
                        </a:rPr>
                        <a:t>Menor a 100.000</a:t>
                      </a:r>
                      <a:endParaRPr lang="es-EC" sz="1100">
                        <a:effectLst/>
                        <a:latin typeface="Times New Roman" panose="02020603050405020304" pitchFamily="18" charset="0"/>
                        <a:ea typeface="Times New Roman" panose="02020603050405020304" pitchFamily="18" charset="0"/>
                      </a:endParaRPr>
                    </a:p>
                  </a:txBody>
                  <a:tcPr marL="40750" marR="40750" marT="0" marB="0"/>
                </a:tc>
                <a:tc>
                  <a:txBody>
                    <a:bodyPr/>
                    <a:lstStyle/>
                    <a:p>
                      <a:pPr marL="457200" algn="l">
                        <a:lnSpc>
                          <a:spcPct val="150000"/>
                        </a:lnSpc>
                        <a:spcAft>
                          <a:spcPts val="0"/>
                        </a:spcAft>
                      </a:pPr>
                      <a:r>
                        <a:rPr lang="es-EC" sz="1100">
                          <a:effectLst/>
                        </a:rPr>
                        <a:t>Hasta 100.000,00</a:t>
                      </a:r>
                      <a:endParaRPr lang="es-EC" sz="1100">
                        <a:effectLst/>
                        <a:latin typeface="Times New Roman" panose="02020603050405020304" pitchFamily="18" charset="0"/>
                        <a:ea typeface="Times New Roman" panose="02020603050405020304" pitchFamily="18" charset="0"/>
                      </a:endParaRPr>
                    </a:p>
                  </a:txBody>
                  <a:tcPr marL="40750" marR="40750" marT="0" marB="0"/>
                </a:tc>
                <a:tc>
                  <a:txBody>
                    <a:bodyPr/>
                    <a:lstStyle/>
                    <a:p>
                      <a:pPr marL="457200" algn="l">
                        <a:lnSpc>
                          <a:spcPct val="150000"/>
                        </a:lnSpc>
                        <a:spcAft>
                          <a:spcPts val="0"/>
                        </a:spcAft>
                      </a:pPr>
                      <a:r>
                        <a:rPr lang="es-EC" sz="1100">
                          <a:effectLst/>
                        </a:rPr>
                        <a:t>1 a 9 </a:t>
                      </a:r>
                      <a:endParaRPr lang="es-EC" sz="1100">
                        <a:effectLst/>
                        <a:latin typeface="Times New Roman" panose="02020603050405020304" pitchFamily="18" charset="0"/>
                        <a:ea typeface="Times New Roman" panose="02020603050405020304" pitchFamily="18" charset="0"/>
                      </a:endParaRPr>
                    </a:p>
                  </a:txBody>
                  <a:tcPr marL="40750" marR="40750" marT="0" marB="0"/>
                </a:tc>
              </a:tr>
              <a:tr h="417293">
                <a:tc>
                  <a:txBody>
                    <a:bodyPr/>
                    <a:lstStyle/>
                    <a:p>
                      <a:pPr marL="457200" algn="l">
                        <a:lnSpc>
                          <a:spcPct val="150000"/>
                        </a:lnSpc>
                        <a:spcAft>
                          <a:spcPts val="0"/>
                        </a:spcAft>
                      </a:pPr>
                      <a:r>
                        <a:rPr lang="es-EC" sz="1100">
                          <a:effectLst/>
                        </a:rPr>
                        <a:t>Pequeña empresa</a:t>
                      </a:r>
                      <a:endParaRPr lang="es-EC" sz="1100">
                        <a:effectLst/>
                        <a:latin typeface="Times New Roman" panose="02020603050405020304" pitchFamily="18" charset="0"/>
                        <a:ea typeface="Times New Roman" panose="02020603050405020304" pitchFamily="18" charset="0"/>
                      </a:endParaRPr>
                    </a:p>
                  </a:txBody>
                  <a:tcPr marL="40750" marR="40750" marT="0" marB="0"/>
                </a:tc>
                <a:tc>
                  <a:txBody>
                    <a:bodyPr/>
                    <a:lstStyle/>
                    <a:p>
                      <a:pPr marL="457200" algn="l">
                        <a:lnSpc>
                          <a:spcPct val="150000"/>
                        </a:lnSpc>
                        <a:spcAft>
                          <a:spcPts val="0"/>
                        </a:spcAft>
                      </a:pPr>
                      <a:r>
                        <a:rPr lang="es-EC" sz="1100" dirty="0">
                          <a:effectLst/>
                        </a:rPr>
                        <a:t>De 100.001 a 1´000.000</a:t>
                      </a:r>
                      <a:endParaRPr lang="es-EC" sz="1100" dirty="0">
                        <a:effectLst/>
                        <a:latin typeface="Times New Roman" panose="02020603050405020304" pitchFamily="18" charset="0"/>
                        <a:ea typeface="Times New Roman" panose="02020603050405020304" pitchFamily="18" charset="0"/>
                      </a:endParaRPr>
                    </a:p>
                  </a:txBody>
                  <a:tcPr marL="40750" marR="40750" marT="0" marB="0"/>
                </a:tc>
                <a:tc>
                  <a:txBody>
                    <a:bodyPr/>
                    <a:lstStyle/>
                    <a:p>
                      <a:pPr marL="457200" algn="l">
                        <a:lnSpc>
                          <a:spcPct val="150000"/>
                        </a:lnSpc>
                        <a:spcAft>
                          <a:spcPts val="0"/>
                        </a:spcAft>
                      </a:pPr>
                      <a:r>
                        <a:rPr lang="es-EC" sz="1100">
                          <a:effectLst/>
                        </a:rPr>
                        <a:t>Desde 100.000 hasta 750.000</a:t>
                      </a:r>
                      <a:endParaRPr lang="es-EC" sz="1100">
                        <a:effectLst/>
                        <a:latin typeface="Times New Roman" panose="02020603050405020304" pitchFamily="18" charset="0"/>
                        <a:ea typeface="Times New Roman" panose="02020603050405020304" pitchFamily="18" charset="0"/>
                      </a:endParaRPr>
                    </a:p>
                  </a:txBody>
                  <a:tcPr marL="40750" marR="40750" marT="0" marB="0"/>
                </a:tc>
                <a:tc>
                  <a:txBody>
                    <a:bodyPr/>
                    <a:lstStyle/>
                    <a:p>
                      <a:pPr marL="457200" algn="l">
                        <a:lnSpc>
                          <a:spcPct val="150000"/>
                        </a:lnSpc>
                        <a:spcAft>
                          <a:spcPts val="0"/>
                        </a:spcAft>
                      </a:pPr>
                      <a:r>
                        <a:rPr lang="es-EC" sz="1100">
                          <a:effectLst/>
                        </a:rPr>
                        <a:t>10 a 49</a:t>
                      </a:r>
                      <a:endParaRPr lang="es-EC" sz="1100">
                        <a:effectLst/>
                        <a:latin typeface="Times New Roman" panose="02020603050405020304" pitchFamily="18" charset="0"/>
                        <a:ea typeface="Times New Roman" panose="02020603050405020304" pitchFamily="18" charset="0"/>
                      </a:endParaRPr>
                    </a:p>
                  </a:txBody>
                  <a:tcPr marL="40750" marR="40750" marT="0" marB="0"/>
                </a:tc>
              </a:tr>
              <a:tr h="417293">
                <a:tc>
                  <a:txBody>
                    <a:bodyPr/>
                    <a:lstStyle/>
                    <a:p>
                      <a:pPr marL="457200" algn="l">
                        <a:lnSpc>
                          <a:spcPct val="150000"/>
                        </a:lnSpc>
                        <a:spcAft>
                          <a:spcPts val="0"/>
                        </a:spcAft>
                      </a:pPr>
                      <a:r>
                        <a:rPr lang="es-EC" sz="1100">
                          <a:effectLst/>
                        </a:rPr>
                        <a:t>Mediana empresa A*</a:t>
                      </a:r>
                      <a:endParaRPr lang="es-EC" sz="1100">
                        <a:effectLst/>
                        <a:latin typeface="Times New Roman" panose="02020603050405020304" pitchFamily="18" charset="0"/>
                        <a:ea typeface="Times New Roman" panose="02020603050405020304" pitchFamily="18" charset="0"/>
                      </a:endParaRPr>
                    </a:p>
                  </a:txBody>
                  <a:tcPr marL="40750" marR="40750" marT="0" marB="0"/>
                </a:tc>
                <a:tc>
                  <a:txBody>
                    <a:bodyPr/>
                    <a:lstStyle/>
                    <a:p>
                      <a:pPr marL="457200" algn="l">
                        <a:lnSpc>
                          <a:spcPct val="150000"/>
                        </a:lnSpc>
                        <a:spcAft>
                          <a:spcPts val="0"/>
                        </a:spcAft>
                      </a:pPr>
                      <a:r>
                        <a:rPr lang="es-EC" sz="1100" dirty="0">
                          <a:effectLst/>
                        </a:rPr>
                        <a:t>De 1´000.001 a 2´000.000</a:t>
                      </a:r>
                      <a:endParaRPr lang="es-EC" sz="1100" dirty="0">
                        <a:effectLst/>
                        <a:latin typeface="Times New Roman" panose="02020603050405020304" pitchFamily="18" charset="0"/>
                        <a:ea typeface="Times New Roman" panose="02020603050405020304" pitchFamily="18" charset="0"/>
                      </a:endParaRPr>
                    </a:p>
                  </a:txBody>
                  <a:tcPr marL="40750" marR="40750" marT="0" marB="0"/>
                </a:tc>
                <a:tc>
                  <a:txBody>
                    <a:bodyPr/>
                    <a:lstStyle/>
                    <a:p>
                      <a:pPr marL="457200" algn="l">
                        <a:lnSpc>
                          <a:spcPct val="150000"/>
                        </a:lnSpc>
                        <a:spcAft>
                          <a:spcPts val="0"/>
                        </a:spcAft>
                      </a:pPr>
                      <a:r>
                        <a:rPr lang="es-EC" sz="1100" dirty="0">
                          <a:effectLst/>
                        </a:rPr>
                        <a:t>Desde 750.001 hasta 3’999.999</a:t>
                      </a:r>
                      <a:endParaRPr lang="es-EC" sz="1100" dirty="0">
                        <a:effectLst/>
                        <a:latin typeface="Times New Roman" panose="02020603050405020304" pitchFamily="18" charset="0"/>
                        <a:ea typeface="Times New Roman" panose="02020603050405020304" pitchFamily="18" charset="0"/>
                      </a:endParaRPr>
                    </a:p>
                  </a:txBody>
                  <a:tcPr marL="40750" marR="40750" marT="0" marB="0"/>
                </a:tc>
                <a:tc>
                  <a:txBody>
                    <a:bodyPr/>
                    <a:lstStyle/>
                    <a:p>
                      <a:pPr marL="457200" algn="l">
                        <a:lnSpc>
                          <a:spcPct val="150000"/>
                        </a:lnSpc>
                        <a:spcAft>
                          <a:spcPts val="0"/>
                        </a:spcAft>
                      </a:pPr>
                      <a:r>
                        <a:rPr lang="es-EC" sz="1100">
                          <a:effectLst/>
                        </a:rPr>
                        <a:t>50 a 99</a:t>
                      </a:r>
                      <a:endParaRPr lang="es-EC" sz="1100">
                        <a:effectLst/>
                        <a:latin typeface="Times New Roman" panose="02020603050405020304" pitchFamily="18" charset="0"/>
                        <a:ea typeface="Times New Roman" panose="02020603050405020304" pitchFamily="18" charset="0"/>
                      </a:endParaRPr>
                    </a:p>
                  </a:txBody>
                  <a:tcPr marL="40750" marR="40750" marT="0" marB="0"/>
                </a:tc>
              </a:tr>
              <a:tr h="417293">
                <a:tc>
                  <a:txBody>
                    <a:bodyPr/>
                    <a:lstStyle/>
                    <a:p>
                      <a:pPr marL="457200" algn="l">
                        <a:lnSpc>
                          <a:spcPct val="150000"/>
                        </a:lnSpc>
                        <a:spcAft>
                          <a:spcPts val="0"/>
                        </a:spcAft>
                      </a:pPr>
                      <a:r>
                        <a:rPr lang="es-EC" sz="1100">
                          <a:effectLst/>
                        </a:rPr>
                        <a:t>Mediana empresa B*</a:t>
                      </a:r>
                      <a:endParaRPr lang="es-EC" sz="1100">
                        <a:effectLst/>
                        <a:latin typeface="Times New Roman" panose="02020603050405020304" pitchFamily="18" charset="0"/>
                        <a:ea typeface="Times New Roman" panose="02020603050405020304" pitchFamily="18" charset="0"/>
                      </a:endParaRPr>
                    </a:p>
                  </a:txBody>
                  <a:tcPr marL="40750" marR="40750" marT="0" marB="0"/>
                </a:tc>
                <a:tc>
                  <a:txBody>
                    <a:bodyPr/>
                    <a:lstStyle/>
                    <a:p>
                      <a:pPr marL="457200" algn="l">
                        <a:lnSpc>
                          <a:spcPct val="150000"/>
                        </a:lnSpc>
                        <a:spcAft>
                          <a:spcPts val="0"/>
                        </a:spcAft>
                      </a:pPr>
                      <a:r>
                        <a:rPr lang="es-EC" sz="1100">
                          <a:effectLst/>
                        </a:rPr>
                        <a:t>De 2´000.001 a 5´000.000</a:t>
                      </a:r>
                      <a:endParaRPr lang="es-EC" sz="1100">
                        <a:effectLst/>
                        <a:latin typeface="Times New Roman" panose="02020603050405020304" pitchFamily="18" charset="0"/>
                        <a:ea typeface="Times New Roman" panose="02020603050405020304" pitchFamily="18" charset="0"/>
                      </a:endParaRPr>
                    </a:p>
                  </a:txBody>
                  <a:tcPr marL="40750" marR="40750" marT="0" marB="0"/>
                </a:tc>
                <a:tc>
                  <a:txBody>
                    <a:bodyPr/>
                    <a:lstStyle/>
                    <a:p>
                      <a:pPr marL="457200" algn="l">
                        <a:lnSpc>
                          <a:spcPct val="150000"/>
                        </a:lnSpc>
                        <a:spcAft>
                          <a:spcPts val="0"/>
                        </a:spcAft>
                      </a:pPr>
                      <a:r>
                        <a:rPr lang="es-EC" sz="1100" dirty="0">
                          <a:effectLst/>
                        </a:rPr>
                        <a:t>Desde 750.001 hasta 3’999.999</a:t>
                      </a:r>
                      <a:endParaRPr lang="es-EC" sz="1100" dirty="0">
                        <a:effectLst/>
                        <a:latin typeface="Times New Roman" panose="02020603050405020304" pitchFamily="18" charset="0"/>
                        <a:ea typeface="Times New Roman" panose="02020603050405020304" pitchFamily="18" charset="0"/>
                      </a:endParaRPr>
                    </a:p>
                  </a:txBody>
                  <a:tcPr marL="40750" marR="40750" marT="0" marB="0"/>
                </a:tc>
                <a:tc>
                  <a:txBody>
                    <a:bodyPr/>
                    <a:lstStyle/>
                    <a:p>
                      <a:pPr marL="457200" algn="l">
                        <a:lnSpc>
                          <a:spcPct val="150000"/>
                        </a:lnSpc>
                        <a:spcAft>
                          <a:spcPts val="0"/>
                        </a:spcAft>
                      </a:pPr>
                      <a:r>
                        <a:rPr lang="es-EC" sz="1100">
                          <a:effectLst/>
                        </a:rPr>
                        <a:t>100 a 199</a:t>
                      </a:r>
                      <a:endParaRPr lang="es-EC" sz="1100">
                        <a:effectLst/>
                        <a:latin typeface="Times New Roman" panose="02020603050405020304" pitchFamily="18" charset="0"/>
                        <a:ea typeface="Times New Roman" panose="02020603050405020304" pitchFamily="18" charset="0"/>
                      </a:endParaRPr>
                    </a:p>
                  </a:txBody>
                  <a:tcPr marL="40750" marR="40750" marT="0" marB="0"/>
                </a:tc>
              </a:tr>
              <a:tr h="792431">
                <a:tc>
                  <a:txBody>
                    <a:bodyPr/>
                    <a:lstStyle/>
                    <a:p>
                      <a:pPr marL="457200" algn="l">
                        <a:lnSpc>
                          <a:spcPct val="150000"/>
                        </a:lnSpc>
                        <a:spcAft>
                          <a:spcPts val="0"/>
                        </a:spcAft>
                      </a:pPr>
                      <a:r>
                        <a:rPr lang="es-EC" sz="1100">
                          <a:effectLst/>
                        </a:rPr>
                        <a:t>Grande empresa</a:t>
                      </a:r>
                      <a:endParaRPr lang="es-EC" sz="1100">
                        <a:effectLst/>
                        <a:latin typeface="Times New Roman" panose="02020603050405020304" pitchFamily="18" charset="0"/>
                        <a:ea typeface="Times New Roman" panose="02020603050405020304" pitchFamily="18" charset="0"/>
                      </a:endParaRPr>
                    </a:p>
                  </a:txBody>
                  <a:tcPr marL="40750" marR="40750" marT="0" marB="0"/>
                </a:tc>
                <a:tc>
                  <a:txBody>
                    <a:bodyPr/>
                    <a:lstStyle/>
                    <a:p>
                      <a:pPr marL="457200" algn="l">
                        <a:lnSpc>
                          <a:spcPct val="150000"/>
                        </a:lnSpc>
                        <a:spcAft>
                          <a:spcPts val="0"/>
                        </a:spcAft>
                      </a:pPr>
                      <a:r>
                        <a:rPr lang="es-EC" sz="1100" dirty="0">
                          <a:effectLst/>
                        </a:rPr>
                        <a:t>5´000.001 en adelante.</a:t>
                      </a:r>
                      <a:endParaRPr lang="es-EC" sz="1100" dirty="0">
                        <a:effectLst/>
                        <a:latin typeface="Times New Roman" panose="02020603050405020304" pitchFamily="18" charset="0"/>
                        <a:ea typeface="Times New Roman" panose="02020603050405020304" pitchFamily="18" charset="0"/>
                      </a:endParaRPr>
                    </a:p>
                  </a:txBody>
                  <a:tcPr marL="40750" marR="40750" marT="0" marB="0"/>
                </a:tc>
                <a:tc>
                  <a:txBody>
                    <a:bodyPr/>
                    <a:lstStyle/>
                    <a:p>
                      <a:pPr marL="457200" algn="l">
                        <a:lnSpc>
                          <a:spcPct val="150000"/>
                        </a:lnSpc>
                        <a:spcAft>
                          <a:spcPts val="0"/>
                        </a:spcAft>
                      </a:pPr>
                      <a:r>
                        <a:rPr lang="es-EC" sz="1100" dirty="0">
                          <a:effectLst/>
                        </a:rPr>
                        <a:t>Desde 4´000.000 en adelante.</a:t>
                      </a:r>
                      <a:endParaRPr lang="es-EC" sz="1100" dirty="0">
                        <a:effectLst/>
                        <a:latin typeface="Times New Roman" panose="02020603050405020304" pitchFamily="18" charset="0"/>
                        <a:ea typeface="Times New Roman" panose="02020603050405020304" pitchFamily="18" charset="0"/>
                      </a:endParaRPr>
                    </a:p>
                  </a:txBody>
                  <a:tcPr marL="40750" marR="40750" marT="0" marB="0"/>
                </a:tc>
                <a:tc>
                  <a:txBody>
                    <a:bodyPr/>
                    <a:lstStyle/>
                    <a:p>
                      <a:pPr marL="457200" algn="l">
                        <a:lnSpc>
                          <a:spcPct val="150000"/>
                        </a:lnSpc>
                        <a:spcAft>
                          <a:spcPts val="0"/>
                        </a:spcAft>
                      </a:pPr>
                      <a:r>
                        <a:rPr lang="es-EC" sz="1100" dirty="0">
                          <a:effectLst/>
                        </a:rPr>
                        <a:t>200 en adelante.</a:t>
                      </a:r>
                      <a:endParaRPr lang="es-EC" sz="1100" dirty="0">
                        <a:effectLst/>
                        <a:latin typeface="Times New Roman" panose="02020603050405020304" pitchFamily="18" charset="0"/>
                        <a:ea typeface="Times New Roman" panose="02020603050405020304" pitchFamily="18" charset="0"/>
                      </a:endParaRPr>
                    </a:p>
                  </a:txBody>
                  <a:tcPr marL="40750" marR="40750" marT="0" marB="0"/>
                </a:tc>
              </a:tr>
            </a:tbl>
          </a:graphicData>
        </a:graphic>
      </p:graphicFrame>
      <p:sp>
        <p:nvSpPr>
          <p:cNvPr id="6" name="Rectángulo 5"/>
          <p:cNvSpPr/>
          <p:nvPr/>
        </p:nvSpPr>
        <p:spPr>
          <a:xfrm>
            <a:off x="2983091" y="5502649"/>
            <a:ext cx="3510576" cy="507831"/>
          </a:xfrm>
          <a:prstGeom prst="rect">
            <a:avLst/>
          </a:prstGeom>
        </p:spPr>
        <p:txBody>
          <a:bodyPr wrap="none">
            <a:spAutoFit/>
          </a:bodyPr>
          <a:lstStyle/>
          <a:p>
            <a:pPr marL="431800" indent="144145" algn="just">
              <a:lnSpc>
                <a:spcPct val="150000"/>
              </a:lnSpc>
              <a:spcAft>
                <a:spcPts val="0"/>
              </a:spcAft>
            </a:pPr>
            <a:r>
              <a:rPr lang="es-EC" dirty="0">
                <a:latin typeface="Arial" panose="020B0604020202020204" pitchFamily="34" charset="0"/>
                <a:ea typeface="Times New Roman" panose="02020603050405020304" pitchFamily="18" charset="0"/>
              </a:rPr>
              <a:t>Fuente: CAN, INEC, DIEE.</a:t>
            </a:r>
            <a:endParaRPr lang="es-EC" sz="2800" dirty="0">
              <a:effectLst/>
              <a:latin typeface="Arial" panose="020B0604020202020204" pitchFamily="34" charset="0"/>
              <a:ea typeface="Times New Roman" panose="02020603050405020304" pitchFamily="18" charset="0"/>
            </a:endParaRPr>
          </a:p>
        </p:txBody>
      </p:sp>
      <p:sp>
        <p:nvSpPr>
          <p:cNvPr id="7" name="Rectángulo 6"/>
          <p:cNvSpPr/>
          <p:nvPr/>
        </p:nvSpPr>
        <p:spPr>
          <a:xfrm>
            <a:off x="1012472" y="1060834"/>
            <a:ext cx="10962389" cy="769441"/>
          </a:xfrm>
          <a:prstGeom prst="rect">
            <a:avLst/>
          </a:prstGeom>
          <a:noFill/>
        </p:spPr>
        <p:txBody>
          <a:bodyPr wrap="square" lIns="91440" tIns="45720" rIns="91440" bIns="45720">
            <a:spAutoFit/>
          </a:bodyPr>
          <a:lstStyle/>
          <a:p>
            <a:pPr algn="ctr"/>
            <a:r>
              <a:rPr lang="es-EC" sz="4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Clasificación de empresas según tamaño</a:t>
            </a:r>
            <a:endParaRPr lang="es-EC"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423286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17"/>
            <a:ext cx="12192000" cy="6869117"/>
          </a:xfrm>
          <a:prstGeom prst="rect">
            <a:avLst/>
          </a:prstGeom>
        </p:spPr>
      </p:pic>
      <p:graphicFrame>
        <p:nvGraphicFramePr>
          <p:cNvPr id="5" name="Marcador de contenido 4"/>
          <p:cNvGraphicFramePr>
            <a:graphicFrameLocks noGrp="1"/>
          </p:cNvGraphicFramePr>
          <p:nvPr>
            <p:ph idx="1"/>
            <p:extLst>
              <p:ext uri="{D42A27DB-BD31-4B8C-83A1-F6EECF244321}">
                <p14:modId xmlns:p14="http://schemas.microsoft.com/office/powerpoint/2010/main" val="112797672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p:cNvSpPr/>
          <p:nvPr/>
        </p:nvSpPr>
        <p:spPr>
          <a:xfrm>
            <a:off x="4085000" y="662017"/>
            <a:ext cx="4021999" cy="923330"/>
          </a:xfrm>
          <a:prstGeom prst="rect">
            <a:avLst/>
          </a:prstGeom>
          <a:noFill/>
        </p:spPr>
        <p:txBody>
          <a:bodyPr wrap="none" lIns="91440" tIns="45720" rIns="91440" bIns="45720">
            <a:spAutoFit/>
          </a:bodyPr>
          <a:lstStyle/>
          <a:p>
            <a:pPr algn="ctr"/>
            <a:r>
              <a:rPr lang="es-EC"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Metodología </a:t>
            </a:r>
            <a:endParaRPr lang="es-EC"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950668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9117"/>
          </a:xfrm>
          <a:prstGeom prst="rect">
            <a:avLst/>
          </a:prstGeom>
        </p:spPr>
      </p:pic>
      <p:graphicFrame>
        <p:nvGraphicFramePr>
          <p:cNvPr id="4" name="Marcador de contenido 3"/>
          <p:cNvGraphicFramePr>
            <a:graphicFrameLocks noGrp="1"/>
          </p:cNvGraphicFramePr>
          <p:nvPr>
            <p:ph idx="1"/>
            <p:extLst>
              <p:ext uri="{D42A27DB-BD31-4B8C-83A1-F6EECF244321}">
                <p14:modId xmlns:p14="http://schemas.microsoft.com/office/powerpoint/2010/main" val="4246866612"/>
              </p:ext>
            </p:extLst>
          </p:nvPr>
        </p:nvGraphicFramePr>
        <p:xfrm>
          <a:off x="949062" y="694564"/>
          <a:ext cx="10515600" cy="49829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Gráfico 8"/>
          <p:cNvGraphicFramePr>
            <a:graphicFrameLocks/>
          </p:cNvGraphicFramePr>
          <p:nvPr>
            <p:extLst>
              <p:ext uri="{D42A27DB-BD31-4B8C-83A1-F6EECF244321}">
                <p14:modId xmlns:p14="http://schemas.microsoft.com/office/powerpoint/2010/main" val="2947617789"/>
              </p:ext>
            </p:extLst>
          </p:nvPr>
        </p:nvGraphicFramePr>
        <p:xfrm>
          <a:off x="664864" y="3091824"/>
          <a:ext cx="3716067" cy="2421871"/>
        </p:xfrm>
        <a:graphic>
          <a:graphicData uri="http://schemas.openxmlformats.org/drawingml/2006/chart">
            <c:chart xmlns:c="http://schemas.openxmlformats.org/drawingml/2006/chart" xmlns:r="http://schemas.openxmlformats.org/officeDocument/2006/relationships" r:id="rId8"/>
          </a:graphicData>
        </a:graphic>
      </p:graphicFrame>
      <p:cxnSp>
        <p:nvCxnSpPr>
          <p:cNvPr id="10" name="Conector recto de flecha 9"/>
          <p:cNvCxnSpPr/>
          <p:nvPr/>
        </p:nvCxnSpPr>
        <p:spPr>
          <a:xfrm>
            <a:off x="3148610" y="1713070"/>
            <a:ext cx="57320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aphicFrame>
        <p:nvGraphicFramePr>
          <p:cNvPr id="11" name="Gráfico 10"/>
          <p:cNvGraphicFramePr/>
          <p:nvPr>
            <p:extLst>
              <p:ext uri="{D42A27DB-BD31-4B8C-83A1-F6EECF244321}">
                <p14:modId xmlns:p14="http://schemas.microsoft.com/office/powerpoint/2010/main" val="1547247941"/>
              </p:ext>
            </p:extLst>
          </p:nvPr>
        </p:nvGraphicFramePr>
        <p:xfrm>
          <a:off x="6509982" y="3183501"/>
          <a:ext cx="2834014" cy="2098181"/>
        </p:xfrm>
        <a:graphic>
          <a:graphicData uri="http://schemas.openxmlformats.org/drawingml/2006/chart">
            <c:chart xmlns:c="http://schemas.openxmlformats.org/drawingml/2006/chart" xmlns:r="http://schemas.openxmlformats.org/officeDocument/2006/relationships" r:id="rId9"/>
          </a:graphicData>
        </a:graphic>
      </p:graphicFrame>
      <p:cxnSp>
        <p:nvCxnSpPr>
          <p:cNvPr id="12" name="Conector recto de flecha 11"/>
          <p:cNvCxnSpPr/>
          <p:nvPr/>
        </p:nvCxnSpPr>
        <p:spPr>
          <a:xfrm>
            <a:off x="8705523" y="1713070"/>
            <a:ext cx="57320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032188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9117"/>
          </a:xfrm>
          <a:prstGeom prst="rect">
            <a:avLst/>
          </a:prstGeom>
        </p:spPr>
      </p:pic>
      <p:sp>
        <p:nvSpPr>
          <p:cNvPr id="5" name="Título 4"/>
          <p:cNvSpPr>
            <a:spLocks noGrp="1"/>
          </p:cNvSpPr>
          <p:nvPr>
            <p:ph type="title"/>
          </p:nvPr>
        </p:nvSpPr>
        <p:spPr/>
        <p:txBody>
          <a:bodyPr/>
          <a:lstStyle/>
          <a:p>
            <a:pPr algn="ctr"/>
            <a:r>
              <a:rPr lang="es-EC" dirty="0" smtClean="0"/>
              <a:t/>
            </a:r>
            <a:br>
              <a:rPr lang="es-EC" dirty="0" smtClean="0"/>
            </a:br>
            <a:r>
              <a:rPr lang="es-EC" dirty="0" smtClean="0"/>
              <a:t>Geográfica </a:t>
            </a:r>
            <a:endParaRPr lang="es-EC" dirty="0"/>
          </a:p>
        </p:txBody>
      </p:sp>
      <p:pic>
        <p:nvPicPr>
          <p:cNvPr id="4" name="Marcador de contenido 3" descr="https://upload.wikimedia.org/wikipedia/commons/thumb/7/72/Administraciones_Zonales_DM_Quito.png/484px-Administraciones_Zonales_DM_Quito.png"/>
          <p:cNvPicPr>
            <a:picLocks noGrp="1"/>
          </p:cNvPicPr>
          <p:nvPr>
            <p:ph type="pic" idx="1"/>
          </p:nvPr>
        </p:nvPicPr>
        <p:blipFill>
          <a:blip r:embed="rId3">
            <a:extLst>
              <a:ext uri="{28A0092B-C50C-407E-A947-70E740481C1C}">
                <a14:useLocalDpi xmlns:a14="http://schemas.microsoft.com/office/drawing/2010/main" val="0"/>
              </a:ext>
            </a:extLst>
          </a:blip>
          <a:srcRect t="10191" b="10191"/>
          <a:stretch>
            <a:fillRect/>
          </a:stretch>
        </p:blipFill>
        <p:spPr bwMode="auto">
          <a:prstGeom prst="rect">
            <a:avLst/>
          </a:prstGeom>
          <a:noFill/>
          <a:ln>
            <a:noFill/>
          </a:ln>
        </p:spPr>
      </p:pic>
      <p:sp>
        <p:nvSpPr>
          <p:cNvPr id="6" name="Marcador de texto 5"/>
          <p:cNvSpPr>
            <a:spLocks noGrp="1"/>
          </p:cNvSpPr>
          <p:nvPr>
            <p:ph type="body" sz="half" idx="2"/>
          </p:nvPr>
        </p:nvSpPr>
        <p:spPr/>
        <p:txBody>
          <a:bodyPr/>
          <a:lstStyle/>
          <a:p>
            <a:pPr marL="285750" indent="-285750" algn="just">
              <a:buFont typeface="Arial" panose="020B0604020202020204" pitchFamily="34" charset="0"/>
              <a:buChar char="•"/>
            </a:pPr>
            <a:r>
              <a:rPr lang="es-EC" dirty="0" smtClean="0"/>
              <a:t>La siguiente investigación se realiza en las 8 zonas Metropolitanas de Quito, las cuales están subdivididas en 32 parroquias urbanas y 33 rurales.</a:t>
            </a:r>
          </a:p>
          <a:p>
            <a:pPr marL="285750" indent="-285750" algn="just">
              <a:buFont typeface="Arial" panose="020B0604020202020204" pitchFamily="34" charset="0"/>
              <a:buChar char="•"/>
            </a:pPr>
            <a:r>
              <a:rPr lang="es-EC" dirty="0" smtClean="0"/>
              <a:t>En  los sectores económicos con mayor volumen de ventas de las microempresas y aquellas que registraron ventas en el Servicio de Rentas Internas (SRI) y/o mantuvieron uno o más trabajadores afiliados en el Instituto Ecuatoriano de Seguridad Social (IESS).</a:t>
            </a:r>
          </a:p>
          <a:p>
            <a:endParaRPr lang="es-EC" dirty="0"/>
          </a:p>
        </p:txBody>
      </p:sp>
      <p:sp>
        <p:nvSpPr>
          <p:cNvPr id="2" name="Rectángulo 1"/>
          <p:cNvSpPr/>
          <p:nvPr/>
        </p:nvSpPr>
        <p:spPr>
          <a:xfrm>
            <a:off x="1047539" y="795635"/>
            <a:ext cx="3516733" cy="923330"/>
          </a:xfrm>
          <a:prstGeom prst="rect">
            <a:avLst/>
          </a:prstGeom>
          <a:noFill/>
        </p:spPr>
        <p:txBody>
          <a:bodyPr wrap="none" lIns="91440" tIns="45720" rIns="91440" bIns="45720">
            <a:spAutoFit/>
          </a:bodyPr>
          <a:lstStyle/>
          <a:p>
            <a:pPr algn="ctr"/>
            <a:r>
              <a:rPr lang="es-EC"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Indicadores</a:t>
            </a:r>
            <a:endParaRPr lang="es-EC"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503281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9117"/>
          </a:xfrm>
          <a:prstGeom prst="rect">
            <a:avLst/>
          </a:prstGeom>
        </p:spPr>
      </p:pic>
      <p:sp>
        <p:nvSpPr>
          <p:cNvPr id="4" name="Marcador de texto 3"/>
          <p:cNvSpPr>
            <a:spLocks noGrp="1"/>
          </p:cNvSpPr>
          <p:nvPr>
            <p:ph type="body" sz="half" idx="2"/>
          </p:nvPr>
        </p:nvSpPr>
        <p:spPr/>
        <p:txBody>
          <a:bodyPr/>
          <a:lstStyle/>
          <a:p>
            <a:pPr marL="285750" indent="-285750" algn="just">
              <a:buFont typeface="Arial" panose="020B0604020202020204" pitchFamily="34" charset="0"/>
              <a:buChar char="•"/>
            </a:pPr>
            <a:r>
              <a:rPr lang="es-EC" dirty="0"/>
              <a:t>S</a:t>
            </a:r>
            <a:r>
              <a:rPr lang="es-EC" dirty="0" smtClean="0"/>
              <a:t>e </a:t>
            </a:r>
            <a:r>
              <a:rPr lang="es-EC" dirty="0"/>
              <a:t>muestra los volúmenes de la población de Quito con 2.239.191, resultado del censo  2010 y la proyección estimada para el 2015 de 2.947.627 </a:t>
            </a:r>
            <a:r>
              <a:rPr lang="es-EC" dirty="0" smtClean="0"/>
              <a:t>habitantes.</a:t>
            </a:r>
          </a:p>
          <a:p>
            <a:pPr marL="285750" indent="-285750" algn="just">
              <a:buFont typeface="Arial" panose="020B0604020202020204" pitchFamily="34" charset="0"/>
              <a:buChar char="•"/>
            </a:pPr>
            <a:r>
              <a:rPr lang="es-EC" dirty="0"/>
              <a:t>C</a:t>
            </a:r>
            <a:r>
              <a:rPr lang="es-EC" dirty="0" smtClean="0"/>
              <a:t>on </a:t>
            </a:r>
            <a:r>
              <a:rPr lang="es-EC" dirty="0"/>
              <a:t>una diferencia de 708.436 correspondiendo a un incremento del 31,63% de la población para el 2015.</a:t>
            </a:r>
          </a:p>
        </p:txBody>
      </p:sp>
      <p:graphicFrame>
        <p:nvGraphicFramePr>
          <p:cNvPr id="5" name="Marcador de posición de imagen 4"/>
          <p:cNvGraphicFramePr>
            <a:graphicFrameLocks noGrp="1"/>
          </p:cNvGraphicFramePr>
          <p:nvPr>
            <p:ph type="pic" idx="1"/>
            <p:extLst>
              <p:ext uri="{D42A27DB-BD31-4B8C-83A1-F6EECF244321}">
                <p14:modId xmlns:p14="http://schemas.microsoft.com/office/powerpoint/2010/main" val="1663862247"/>
              </p:ext>
            </p:extLst>
          </p:nvPr>
        </p:nvGraphicFramePr>
        <p:xfrm>
          <a:off x="5549900" y="1203325"/>
          <a:ext cx="5602288" cy="4232275"/>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ángulo 7"/>
          <p:cNvSpPr/>
          <p:nvPr/>
        </p:nvSpPr>
        <p:spPr>
          <a:xfrm>
            <a:off x="458657" y="1057271"/>
            <a:ext cx="4422437" cy="584775"/>
          </a:xfrm>
          <a:prstGeom prst="rect">
            <a:avLst/>
          </a:prstGeom>
          <a:noFill/>
        </p:spPr>
        <p:txBody>
          <a:bodyPr wrap="square" lIns="91440" tIns="45720" rIns="91440" bIns="45720">
            <a:spAutoFit/>
          </a:bodyPr>
          <a:lstStyle/>
          <a:p>
            <a:pPr algn="ctr"/>
            <a:r>
              <a:rPr lang="es-EC" sz="3200" b="0" cap="none" spc="0" dirty="0" smtClean="0">
                <a:ln w="0"/>
                <a:solidFill>
                  <a:schemeClr val="tx1"/>
                </a:solidFill>
                <a:effectLst>
                  <a:outerShdw blurRad="38100" dist="19050" dir="2700000" algn="tl" rotWithShape="0">
                    <a:schemeClr val="dk1">
                      <a:alpha val="40000"/>
                    </a:schemeClr>
                  </a:outerShdw>
                </a:effectLst>
              </a:rPr>
              <a:t>Población DMQ </a:t>
            </a:r>
            <a:endParaRPr lang="es-EC" sz="3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35746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9117"/>
          </a:xfrm>
          <a:prstGeom prst="rect">
            <a:avLst/>
          </a:prstGeom>
        </p:spPr>
      </p:pic>
      <p:sp>
        <p:nvSpPr>
          <p:cNvPr id="2" name="Título 1"/>
          <p:cNvSpPr>
            <a:spLocks noGrp="1"/>
          </p:cNvSpPr>
          <p:nvPr>
            <p:ph type="title"/>
          </p:nvPr>
        </p:nvSpPr>
        <p:spPr>
          <a:xfrm>
            <a:off x="839785" y="78384"/>
            <a:ext cx="3932237" cy="1600200"/>
          </a:xfrm>
        </p:spPr>
        <p:txBody>
          <a:bodyPr/>
          <a:lstStyle/>
          <a:p>
            <a:pPr algn="ctr"/>
            <a:r>
              <a:rPr lang="es-EC" b="1" dirty="0" smtClean="0"/>
              <a:t>Edad Quito </a:t>
            </a:r>
            <a:endParaRPr lang="es-EC" b="1" dirty="0"/>
          </a:p>
        </p:txBody>
      </p:sp>
      <p:sp>
        <p:nvSpPr>
          <p:cNvPr id="4" name="Marcador de texto 3"/>
          <p:cNvSpPr>
            <a:spLocks noGrp="1"/>
          </p:cNvSpPr>
          <p:nvPr>
            <p:ph type="body" sz="half" idx="2"/>
          </p:nvPr>
        </p:nvSpPr>
        <p:spPr>
          <a:xfrm>
            <a:off x="839786" y="1756968"/>
            <a:ext cx="4214814" cy="3811588"/>
          </a:xfrm>
        </p:spPr>
        <p:txBody>
          <a:bodyPr/>
          <a:lstStyle/>
          <a:p>
            <a:pPr algn="just"/>
            <a:r>
              <a:rPr lang="es-EC" dirty="0"/>
              <a:t>S</a:t>
            </a:r>
            <a:r>
              <a:rPr lang="es-EC" dirty="0" smtClean="0"/>
              <a:t>e </a:t>
            </a:r>
            <a:r>
              <a:rPr lang="es-EC" dirty="0"/>
              <a:t>muestra que la edad promedio de la población quiteña se encuentra entre los 25 a 29 años de edad, siendo unos de los más altos índices, donde los habitantes sienten la necesidad de emprender nuevas actividades económicas, o conseguir un trabajo estable de acuerdo a sus necesidades y profesiones.</a:t>
            </a:r>
          </a:p>
          <a:p>
            <a:endParaRPr lang="es-EC" dirty="0"/>
          </a:p>
        </p:txBody>
      </p:sp>
      <p:graphicFrame>
        <p:nvGraphicFramePr>
          <p:cNvPr id="5" name="Marcador de posición de imagen 4"/>
          <p:cNvGraphicFramePr>
            <a:graphicFrameLocks noGrp="1"/>
          </p:cNvGraphicFramePr>
          <p:nvPr>
            <p:ph type="pic" idx="1"/>
            <p:extLst>
              <p:ext uri="{D42A27DB-BD31-4B8C-83A1-F6EECF244321}">
                <p14:modId xmlns:p14="http://schemas.microsoft.com/office/powerpoint/2010/main" val="1789574579"/>
              </p:ext>
            </p:extLst>
          </p:nvPr>
        </p:nvGraphicFramePr>
        <p:xfrm>
          <a:off x="6096000" y="795342"/>
          <a:ext cx="4585494" cy="26487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Marcador de posición de imagen 4"/>
          <p:cNvGraphicFramePr>
            <a:graphicFrameLocks/>
          </p:cNvGraphicFramePr>
          <p:nvPr>
            <p:extLst>
              <p:ext uri="{D42A27DB-BD31-4B8C-83A1-F6EECF244321}">
                <p14:modId xmlns:p14="http://schemas.microsoft.com/office/powerpoint/2010/main" val="24143514"/>
              </p:ext>
            </p:extLst>
          </p:nvPr>
        </p:nvGraphicFramePr>
        <p:xfrm>
          <a:off x="965595" y="3560771"/>
          <a:ext cx="4679556" cy="2574917"/>
        </p:xfrm>
        <a:graphic>
          <a:graphicData uri="http://schemas.openxmlformats.org/drawingml/2006/chart">
            <c:chart xmlns:c="http://schemas.openxmlformats.org/drawingml/2006/chart" xmlns:r="http://schemas.openxmlformats.org/officeDocument/2006/relationships" r:id="rId4"/>
          </a:graphicData>
        </a:graphic>
      </p:graphicFrame>
      <p:sp>
        <p:nvSpPr>
          <p:cNvPr id="8" name="Marcador de texto 3"/>
          <p:cNvSpPr txBox="1">
            <a:spLocks/>
          </p:cNvSpPr>
          <p:nvPr/>
        </p:nvSpPr>
        <p:spPr>
          <a:xfrm>
            <a:off x="6235701" y="4191794"/>
            <a:ext cx="4548982" cy="381158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a:r>
              <a:rPr lang="es-EC" dirty="0" smtClean="0"/>
              <a:t>Se puede deducir que la mayoría de los habitantes del DMQ, son casados  los hombres con el 41,2%  y las mujeres con el 39,2% lo que da una mayor estabilidad familiar en el sector, para emprender un negocio familiar.</a:t>
            </a:r>
            <a:endParaRPr lang="es-EC" dirty="0"/>
          </a:p>
        </p:txBody>
      </p:sp>
      <p:sp>
        <p:nvSpPr>
          <p:cNvPr id="9" name="Título 1"/>
          <p:cNvSpPr txBox="1">
            <a:spLocks/>
          </p:cNvSpPr>
          <p:nvPr/>
        </p:nvSpPr>
        <p:spPr>
          <a:xfrm>
            <a:off x="6884195" y="2761458"/>
            <a:ext cx="3932237"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s-EC" b="1" dirty="0" smtClean="0"/>
              <a:t>Estado Civil</a:t>
            </a:r>
            <a:br>
              <a:rPr lang="es-EC" b="1" dirty="0" smtClean="0"/>
            </a:br>
            <a:endParaRPr lang="es-EC" dirty="0"/>
          </a:p>
        </p:txBody>
      </p:sp>
    </p:spTree>
    <p:extLst>
      <p:ext uri="{BB962C8B-B14F-4D97-AF65-F5344CB8AC3E}">
        <p14:creationId xmlns:p14="http://schemas.microsoft.com/office/powerpoint/2010/main" val="2641270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69117"/>
          </a:xfrm>
          <a:prstGeom prst="rect">
            <a:avLst/>
          </a:prstGeom>
        </p:spPr>
      </p:pic>
      <p:graphicFrame>
        <p:nvGraphicFramePr>
          <p:cNvPr id="9" name="Marcador de contenido 8"/>
          <p:cNvGraphicFramePr>
            <a:graphicFrameLocks noGrp="1"/>
          </p:cNvGraphicFramePr>
          <p:nvPr>
            <p:ph idx="1"/>
            <p:extLst>
              <p:ext uri="{D42A27DB-BD31-4B8C-83A1-F6EECF244321}">
                <p14:modId xmlns:p14="http://schemas.microsoft.com/office/powerpoint/2010/main" val="2874099149"/>
              </p:ext>
            </p:extLst>
          </p:nvPr>
        </p:nvGraphicFramePr>
        <p:xfrm>
          <a:off x="5239996" y="1440624"/>
          <a:ext cx="5288304" cy="4287075"/>
        </p:xfrm>
        <a:graphic>
          <a:graphicData uri="http://schemas.openxmlformats.org/drawingml/2006/chart">
            <c:chart xmlns:c="http://schemas.openxmlformats.org/drawingml/2006/chart" xmlns:r="http://schemas.openxmlformats.org/officeDocument/2006/relationships" r:id="rId4"/>
          </a:graphicData>
        </a:graphic>
      </p:graphicFrame>
      <p:sp>
        <p:nvSpPr>
          <p:cNvPr id="13" name="Marcador de texto 12"/>
          <p:cNvSpPr>
            <a:spLocks noGrp="1"/>
          </p:cNvSpPr>
          <p:nvPr>
            <p:ph type="body" sz="half" idx="2"/>
          </p:nvPr>
        </p:nvSpPr>
        <p:spPr>
          <a:xfrm>
            <a:off x="939630" y="1836550"/>
            <a:ext cx="3932238" cy="1723660"/>
          </a:xfrm>
          <a:noFill/>
        </p:spPr>
        <p:txBody>
          <a:bodyPr>
            <a:normAutofit lnSpcReduction="10000"/>
          </a:bodyPr>
          <a:lstStyle/>
          <a:p>
            <a:pPr algn="just"/>
            <a:r>
              <a:rPr lang="es-EC" dirty="0" smtClean="0"/>
              <a:t>La </a:t>
            </a:r>
            <a:r>
              <a:rPr lang="es-EC" dirty="0"/>
              <a:t>mayor ocupación de los habitantes del DMQ, es la de ser empleado privado con 573.306 correspondiente al 48,15%, en el sector publico existe una ocupación del 12,46%  con 148.394, el sector de los emprendedores tiene un índice de 19,20% con 228.636 siendo este muy importante en la económica nacional.</a:t>
            </a:r>
          </a:p>
          <a:p>
            <a:endParaRPr lang="es-EC" dirty="0"/>
          </a:p>
        </p:txBody>
      </p:sp>
      <p:sp>
        <p:nvSpPr>
          <p:cNvPr id="14" name="Marcador de texto 12">
            <a:hlinkClick r:id="rId5"/>
          </p:cNvPr>
          <p:cNvSpPr txBox="1">
            <a:spLocks/>
          </p:cNvSpPr>
          <p:nvPr/>
        </p:nvSpPr>
        <p:spPr>
          <a:xfrm>
            <a:off x="939631" y="3718176"/>
            <a:ext cx="3932237" cy="1111348"/>
          </a:xfrm>
          <a:prstGeom prst="rect">
            <a:avLst/>
          </a:prstGeom>
          <a:solidFill>
            <a:schemeClr val="accent3">
              <a:lumMod val="40000"/>
              <a:lumOff val="60000"/>
            </a:schemeClr>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s-EC" dirty="0"/>
              <a:t>Para junio 2015, los empleados en el sector privado corresponden al 83,1%, mientras que en el sector </a:t>
            </a:r>
            <a:r>
              <a:rPr lang="es-EC" dirty="0" smtClean="0"/>
              <a:t>público </a:t>
            </a:r>
            <a:r>
              <a:rPr lang="es-EC" dirty="0"/>
              <a:t>está el 16,9% restante de la población con empleo.</a:t>
            </a:r>
          </a:p>
        </p:txBody>
      </p:sp>
      <p:sp>
        <p:nvSpPr>
          <p:cNvPr id="4" name="Rectángulo 3"/>
          <p:cNvSpPr/>
          <p:nvPr/>
        </p:nvSpPr>
        <p:spPr>
          <a:xfrm>
            <a:off x="1564874" y="1128664"/>
            <a:ext cx="2398413" cy="707886"/>
          </a:xfrm>
          <a:prstGeom prst="rect">
            <a:avLst/>
          </a:prstGeom>
          <a:noFill/>
        </p:spPr>
        <p:txBody>
          <a:bodyPr wrap="none" lIns="91440" tIns="45720" rIns="91440" bIns="45720">
            <a:spAutoFit/>
          </a:bodyPr>
          <a:lstStyle/>
          <a:p>
            <a:pPr algn="ctr"/>
            <a:r>
              <a:rPr lang="es-EC" sz="4000" b="0" cap="none" spc="0" dirty="0" smtClean="0">
                <a:ln w="0"/>
                <a:solidFill>
                  <a:schemeClr val="tx1"/>
                </a:solidFill>
                <a:effectLst>
                  <a:outerShdw blurRad="38100" dist="19050" dir="2700000" algn="tl" rotWithShape="0">
                    <a:schemeClr val="dk1">
                      <a:alpha val="40000"/>
                    </a:schemeClr>
                  </a:outerShdw>
                </a:effectLst>
              </a:rPr>
              <a:t>Ocupación</a:t>
            </a:r>
            <a:endParaRPr lang="es-EC" sz="4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06973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17"/>
            <a:ext cx="12192000" cy="6869117"/>
          </a:xfrm>
          <a:prstGeom prst="rect">
            <a:avLst/>
          </a:prstGeom>
        </p:spPr>
      </p:pic>
      <p:sp>
        <p:nvSpPr>
          <p:cNvPr id="2" name="Título 1"/>
          <p:cNvSpPr>
            <a:spLocks noGrp="1"/>
          </p:cNvSpPr>
          <p:nvPr>
            <p:ph type="title"/>
          </p:nvPr>
        </p:nvSpPr>
        <p:spPr>
          <a:xfrm>
            <a:off x="1112520" y="907841"/>
            <a:ext cx="10515600" cy="1221314"/>
          </a:xfrm>
        </p:spPr>
        <p:txBody>
          <a:bodyPr>
            <a:normAutofit/>
          </a:bodyPr>
          <a:lstStyle/>
          <a:p>
            <a:pPr algn="ctr"/>
            <a:r>
              <a:rPr lang="es-EC" sz="2400" b="1" dirty="0">
                <a:latin typeface="Times New Roman" panose="02020603050405020304" pitchFamily="18" charset="0"/>
                <a:cs typeface="Times New Roman" panose="02020603050405020304" pitchFamily="18" charset="0"/>
              </a:rPr>
              <a:t>DEPARTAMENTO DE CIENCIAS </a:t>
            </a:r>
            <a:r>
              <a:rPr lang="es-EC" sz="2400" b="1" dirty="0" smtClean="0">
                <a:latin typeface="Times New Roman" panose="02020603050405020304" pitchFamily="18" charset="0"/>
                <a:cs typeface="Times New Roman" panose="02020603050405020304" pitchFamily="18" charset="0"/>
              </a:rPr>
              <a:t>ECONÓMICAS</a:t>
            </a:r>
            <a:r>
              <a:rPr lang="es-EC" sz="2400" b="1" dirty="0">
                <a:latin typeface="Times New Roman" panose="02020603050405020304" pitchFamily="18" charset="0"/>
                <a:cs typeface="Times New Roman" panose="02020603050405020304" pitchFamily="18" charset="0"/>
              </a:rPr>
              <a:t>, ADMINISTRATIVAS Y DE COMERCIO</a:t>
            </a:r>
            <a:r>
              <a:rPr lang="es-EC" sz="2400" dirty="0">
                <a:latin typeface="Times New Roman" panose="02020603050405020304" pitchFamily="18" charset="0"/>
                <a:cs typeface="Times New Roman" panose="02020603050405020304" pitchFamily="18" charset="0"/>
              </a:rPr>
              <a:t/>
            </a:r>
            <a:br>
              <a:rPr lang="es-EC" sz="2400" dirty="0">
                <a:latin typeface="Times New Roman" panose="02020603050405020304" pitchFamily="18" charset="0"/>
                <a:cs typeface="Times New Roman" panose="02020603050405020304" pitchFamily="18" charset="0"/>
              </a:rPr>
            </a:br>
            <a:endParaRPr lang="es-EC" sz="2400"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112520" y="1841668"/>
            <a:ext cx="10515600" cy="4485029"/>
          </a:xfrm>
        </p:spPr>
        <p:txBody>
          <a:bodyPr>
            <a:normAutofit fontScale="32500" lnSpcReduction="20000"/>
          </a:bodyPr>
          <a:lstStyle/>
          <a:p>
            <a:pPr marL="0" indent="0" algn="ctr">
              <a:buNone/>
            </a:pPr>
            <a:endParaRPr lang="es-EC" b="1" dirty="0" smtClean="0">
              <a:latin typeface="David" panose="020E0502060401010101" pitchFamily="34" charset="-79"/>
              <a:cs typeface="David" panose="020E0502060401010101" pitchFamily="34" charset="-79"/>
            </a:endParaRPr>
          </a:p>
          <a:p>
            <a:pPr marL="0" indent="0" algn="ctr">
              <a:buNone/>
            </a:pPr>
            <a:r>
              <a:rPr lang="es-EC" sz="5500" b="1" dirty="0" smtClean="0">
                <a:latin typeface="David" panose="020E0502060401010101" pitchFamily="34" charset="-79"/>
                <a:cs typeface="David" panose="020E0502060401010101" pitchFamily="34" charset="-79"/>
              </a:rPr>
              <a:t>CARRERA </a:t>
            </a:r>
            <a:r>
              <a:rPr lang="es-EC" sz="5500" b="1" dirty="0">
                <a:latin typeface="David" panose="020E0502060401010101" pitchFamily="34" charset="-79"/>
                <a:cs typeface="David" panose="020E0502060401010101" pitchFamily="34" charset="-79"/>
              </a:rPr>
              <a:t>DE CONTABILIDAD Y </a:t>
            </a:r>
            <a:r>
              <a:rPr lang="es-EC" sz="5500" b="1" dirty="0" smtClean="0">
                <a:latin typeface="David" panose="020E0502060401010101" pitchFamily="34" charset="-79"/>
                <a:cs typeface="David" panose="020E0502060401010101" pitchFamily="34" charset="-79"/>
              </a:rPr>
              <a:t>AUDITORÍA</a:t>
            </a:r>
            <a:endParaRPr lang="es-EC" sz="5500" dirty="0">
              <a:latin typeface="David" panose="020E0502060401010101" pitchFamily="34" charset="-79"/>
              <a:cs typeface="David" panose="020E0502060401010101" pitchFamily="34" charset="-79"/>
            </a:endParaRPr>
          </a:p>
          <a:p>
            <a:pPr marL="0" indent="0" algn="ctr">
              <a:buNone/>
            </a:pPr>
            <a:r>
              <a:rPr lang="es-EC" sz="5500" b="1" dirty="0">
                <a:latin typeface="David" panose="020E0502060401010101" pitchFamily="34" charset="-79"/>
                <a:cs typeface="David" panose="020E0502060401010101" pitchFamily="34" charset="-79"/>
              </a:rPr>
              <a:t>TRABAJO DE </a:t>
            </a:r>
            <a:r>
              <a:rPr lang="es-EC" sz="5500" b="1" dirty="0" smtClean="0">
                <a:latin typeface="David" panose="020E0502060401010101" pitchFamily="34" charset="-79"/>
                <a:cs typeface="David" panose="020E0502060401010101" pitchFamily="34" charset="-79"/>
              </a:rPr>
              <a:t>TITULACIÓN</a:t>
            </a:r>
          </a:p>
          <a:p>
            <a:pPr marL="0" indent="0" algn="ctr">
              <a:buNone/>
            </a:pPr>
            <a:endParaRPr lang="es-EC" sz="5500" b="1" dirty="0">
              <a:latin typeface="David" panose="020E0502060401010101" pitchFamily="34" charset="-79"/>
              <a:cs typeface="David" panose="020E0502060401010101" pitchFamily="34" charset="-79"/>
            </a:endParaRPr>
          </a:p>
          <a:p>
            <a:pPr marL="0" indent="0" algn="ctr">
              <a:buNone/>
            </a:pPr>
            <a:r>
              <a:rPr lang="es-EC" sz="5500" b="1" dirty="0" smtClean="0">
                <a:latin typeface="David" panose="020E0502060401010101" pitchFamily="34" charset="-79"/>
                <a:cs typeface="David" panose="020E0502060401010101" pitchFamily="34" charset="-79"/>
              </a:rPr>
              <a:t>     IMPACTO </a:t>
            </a:r>
            <a:r>
              <a:rPr lang="es-EC" sz="5500" b="1" dirty="0">
                <a:latin typeface="David" panose="020E0502060401010101" pitchFamily="34" charset="-79"/>
                <a:cs typeface="David" panose="020E0502060401010101" pitchFamily="34" charset="-79"/>
              </a:rPr>
              <a:t>ECONÓMICO DE LAS TASAS DE INTERÉS Y LA COLOCACIÓN DE MICROCRÉDITOS POR PARTE DE LA BANCA PRIVADA EN LAS MICROEMPRESAS DEL D.M.DE QUITO</a:t>
            </a:r>
            <a:endParaRPr lang="es-EC" sz="5500" dirty="0">
              <a:latin typeface="David" panose="020E0502060401010101" pitchFamily="34" charset="-79"/>
              <a:cs typeface="David" panose="020E0502060401010101" pitchFamily="34" charset="-79"/>
            </a:endParaRPr>
          </a:p>
          <a:p>
            <a:pPr algn="ctr"/>
            <a:endParaRPr lang="es-EC" sz="5500" dirty="0">
              <a:latin typeface="David" panose="020E0502060401010101" pitchFamily="34" charset="-79"/>
              <a:cs typeface="David" panose="020E0502060401010101" pitchFamily="34" charset="-79"/>
            </a:endParaRPr>
          </a:p>
          <a:p>
            <a:pPr marL="0" indent="0" algn="ctr">
              <a:buNone/>
            </a:pPr>
            <a:r>
              <a:rPr lang="en-GB" sz="5500" b="1" dirty="0">
                <a:latin typeface="David" panose="020E0502060401010101" pitchFamily="34" charset="-79"/>
                <a:cs typeface="David" panose="020E0502060401010101" pitchFamily="34" charset="-79"/>
              </a:rPr>
              <a:t>AUTORA:</a:t>
            </a:r>
            <a:endParaRPr lang="es-EC" sz="5500" dirty="0">
              <a:latin typeface="David" panose="020E0502060401010101" pitchFamily="34" charset="-79"/>
              <a:cs typeface="David" panose="020E0502060401010101" pitchFamily="34" charset="-79"/>
            </a:endParaRPr>
          </a:p>
          <a:p>
            <a:pPr marL="0" indent="0" algn="ctr">
              <a:buNone/>
            </a:pPr>
            <a:r>
              <a:rPr lang="en-GB" sz="5500" b="1" dirty="0">
                <a:latin typeface="David" panose="020E0502060401010101" pitchFamily="34" charset="-79"/>
                <a:cs typeface="David" panose="020E0502060401010101" pitchFamily="34" charset="-79"/>
              </a:rPr>
              <a:t>LÓPEZ VARGAS, KATHERINE JOHANNA</a:t>
            </a:r>
            <a:endParaRPr lang="es-EC" sz="5500" dirty="0">
              <a:latin typeface="David" panose="020E0502060401010101" pitchFamily="34" charset="-79"/>
              <a:cs typeface="David" panose="020E0502060401010101" pitchFamily="34" charset="-79"/>
            </a:endParaRPr>
          </a:p>
          <a:p>
            <a:pPr marL="0" indent="0" algn="ctr">
              <a:buNone/>
            </a:pPr>
            <a:endParaRPr lang="en-GB" sz="5500" b="1" dirty="0" smtClean="0">
              <a:latin typeface="David" panose="020E0502060401010101" pitchFamily="34" charset="-79"/>
              <a:cs typeface="David" panose="020E0502060401010101" pitchFamily="34" charset="-79"/>
            </a:endParaRPr>
          </a:p>
          <a:p>
            <a:pPr marL="0" indent="0" algn="ctr">
              <a:buNone/>
            </a:pPr>
            <a:r>
              <a:rPr lang="en-GB" sz="5500" b="1" dirty="0" smtClean="0">
                <a:latin typeface="David" panose="020E0502060401010101" pitchFamily="34" charset="-79"/>
                <a:cs typeface="David" panose="020E0502060401010101" pitchFamily="34" charset="-79"/>
              </a:rPr>
              <a:t>TUTOR: </a:t>
            </a:r>
            <a:r>
              <a:rPr lang="en-GB" sz="5500" b="1" dirty="0">
                <a:latin typeface="David" panose="020E0502060401010101" pitchFamily="34" charset="-79"/>
                <a:cs typeface="David" panose="020E0502060401010101" pitchFamily="34" charset="-79"/>
              </a:rPr>
              <a:t>ING. CHICAIZA, </a:t>
            </a:r>
            <a:r>
              <a:rPr lang="es-EC" sz="5500" b="1" dirty="0">
                <a:latin typeface="David" panose="020E0502060401010101" pitchFamily="34" charset="-79"/>
                <a:cs typeface="David" panose="020E0502060401010101" pitchFamily="34" charset="-79"/>
              </a:rPr>
              <a:t>OSCAR</a:t>
            </a:r>
            <a:endParaRPr lang="es-EC" sz="5500" dirty="0">
              <a:latin typeface="David" panose="020E0502060401010101" pitchFamily="34" charset="-79"/>
              <a:cs typeface="David" panose="020E0502060401010101" pitchFamily="34" charset="-79"/>
            </a:endParaRPr>
          </a:p>
          <a:p>
            <a:pPr algn="ctr"/>
            <a:endParaRPr lang="es-EC" sz="5500" dirty="0">
              <a:latin typeface="David" panose="020E0502060401010101" pitchFamily="34" charset="-79"/>
              <a:cs typeface="David" panose="020E0502060401010101" pitchFamily="34" charset="-79"/>
            </a:endParaRPr>
          </a:p>
          <a:p>
            <a:pPr marL="0" indent="0" algn="ctr">
              <a:buNone/>
            </a:pPr>
            <a:r>
              <a:rPr lang="es-EC" sz="5500" b="1" dirty="0" smtClean="0">
                <a:latin typeface="David" panose="020E0502060401010101" pitchFamily="34" charset="-79"/>
                <a:cs typeface="David" panose="020E0502060401010101" pitchFamily="34" charset="-79"/>
              </a:rPr>
              <a:t>AÑO </a:t>
            </a:r>
            <a:r>
              <a:rPr lang="es-EC" sz="5500" b="1" dirty="0">
                <a:latin typeface="David" panose="020E0502060401010101" pitchFamily="34" charset="-79"/>
                <a:cs typeface="David" panose="020E0502060401010101" pitchFamily="34" charset="-79"/>
              </a:rPr>
              <a:t>2016</a:t>
            </a:r>
            <a:endParaRPr lang="es-EC" sz="5500" dirty="0">
              <a:latin typeface="David" panose="020E0502060401010101" pitchFamily="34" charset="-79"/>
              <a:cs typeface="David" panose="020E0502060401010101" pitchFamily="34" charset="-79"/>
            </a:endParaRPr>
          </a:p>
          <a:p>
            <a:pPr marL="0" indent="0" algn="ctr">
              <a:buNone/>
            </a:pPr>
            <a:r>
              <a:rPr lang="es-EC" sz="3300" b="1" dirty="0">
                <a:latin typeface="David" panose="020E0502060401010101" pitchFamily="34" charset="-79"/>
                <a:cs typeface="David" panose="020E0502060401010101" pitchFamily="34" charset="-79"/>
              </a:rPr>
              <a:t/>
            </a:r>
            <a:br>
              <a:rPr lang="es-EC" sz="3300" b="1" dirty="0">
                <a:latin typeface="David" panose="020E0502060401010101" pitchFamily="34" charset="-79"/>
                <a:cs typeface="David" panose="020E0502060401010101" pitchFamily="34" charset="-79"/>
              </a:rPr>
            </a:br>
            <a:endParaRPr lang="es-EC" sz="33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7165937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69117"/>
          </a:xfrm>
          <a:prstGeom prst="rect">
            <a:avLst/>
          </a:prstGeom>
        </p:spPr>
      </p:pic>
      <p:sp>
        <p:nvSpPr>
          <p:cNvPr id="3" name="99 Flecha derecha"/>
          <p:cNvSpPr/>
          <p:nvPr/>
        </p:nvSpPr>
        <p:spPr>
          <a:xfrm>
            <a:off x="10531475" y="11206163"/>
            <a:ext cx="968375" cy="436562"/>
          </a:xfrm>
          <a:prstGeom prst="rightArrow">
            <a:avLst/>
          </a:prstGeom>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C" sz="1000" b="1">
                <a:solidFill>
                  <a:srgbClr val="000000"/>
                </a:solidFill>
                <a:effectLst/>
                <a:latin typeface="Arial" panose="020B0604020202020204" pitchFamily="34" charset="0"/>
                <a:ea typeface="Times New Roman" panose="02020603050405020304" pitchFamily="18" charset="0"/>
              </a:rPr>
              <a:t>Continúa</a:t>
            </a:r>
            <a:endParaRPr lang="es-EC" sz="1200">
              <a:effectLst/>
              <a:latin typeface="Times New Roman" panose="02020603050405020304" pitchFamily="18" charset="0"/>
              <a:ea typeface="Times New Roman" panose="02020603050405020304" pitchFamily="18" charset="0"/>
            </a:endParaRPr>
          </a:p>
        </p:txBody>
      </p:sp>
      <p:sp>
        <p:nvSpPr>
          <p:cNvPr id="6" name="99 Flecha derecha"/>
          <p:cNvSpPr/>
          <p:nvPr/>
        </p:nvSpPr>
        <p:spPr>
          <a:xfrm>
            <a:off x="9420225" y="11987213"/>
            <a:ext cx="968375" cy="436562"/>
          </a:xfrm>
          <a:prstGeom prst="rightArrow">
            <a:avLst/>
          </a:prstGeom>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C" sz="1000" b="1">
                <a:solidFill>
                  <a:srgbClr val="000000"/>
                </a:solidFill>
                <a:effectLst/>
                <a:latin typeface="Arial" panose="020B0604020202020204" pitchFamily="34" charset="0"/>
                <a:ea typeface="Times New Roman" panose="02020603050405020304" pitchFamily="18" charset="0"/>
              </a:rPr>
              <a:t>Continúa</a:t>
            </a:r>
            <a:endParaRPr lang="es-EC" sz="1200">
              <a:effectLst/>
              <a:latin typeface="Times New Roman" panose="02020603050405020304" pitchFamily="18" charset="0"/>
              <a:ea typeface="Times New Roman" panose="02020603050405020304" pitchFamily="18" charset="0"/>
            </a:endParaRPr>
          </a:p>
        </p:txBody>
      </p:sp>
      <p:graphicFrame>
        <p:nvGraphicFramePr>
          <p:cNvPr id="7" name="Tabla 6"/>
          <p:cNvGraphicFramePr>
            <a:graphicFrameLocks noGrp="1"/>
          </p:cNvGraphicFramePr>
          <p:nvPr>
            <p:extLst>
              <p:ext uri="{D42A27DB-BD31-4B8C-83A1-F6EECF244321}">
                <p14:modId xmlns:p14="http://schemas.microsoft.com/office/powerpoint/2010/main" val="3954969029"/>
              </p:ext>
            </p:extLst>
          </p:nvPr>
        </p:nvGraphicFramePr>
        <p:xfrm>
          <a:off x="1067915" y="1886115"/>
          <a:ext cx="4882720" cy="3628624"/>
        </p:xfrm>
        <a:graphic>
          <a:graphicData uri="http://schemas.openxmlformats.org/drawingml/2006/table">
            <a:tbl>
              <a:tblPr firstRow="1" firstCol="1" bandRow="1">
                <a:tableStyleId>{5C22544A-7EE6-4342-B048-85BDC9FD1C3A}</a:tableStyleId>
              </a:tblPr>
              <a:tblGrid>
                <a:gridCol w="577741"/>
                <a:gridCol w="910185"/>
                <a:gridCol w="577741"/>
                <a:gridCol w="577741"/>
                <a:gridCol w="577741"/>
                <a:gridCol w="577741"/>
                <a:gridCol w="577741"/>
                <a:gridCol w="506089"/>
              </a:tblGrid>
              <a:tr h="158878">
                <a:tc rowSpan="2">
                  <a:txBody>
                    <a:bodyPr/>
                    <a:lstStyle/>
                    <a:p>
                      <a:pPr algn="ctr">
                        <a:spcAft>
                          <a:spcPts val="0"/>
                        </a:spcAft>
                      </a:pPr>
                      <a:r>
                        <a:rPr lang="es-EC" sz="1000" dirty="0">
                          <a:effectLst/>
                        </a:rPr>
                        <a:t>N.</a:t>
                      </a:r>
                      <a:endParaRPr lang="es-EC" sz="1200" dirty="0">
                        <a:effectLst/>
                        <a:latin typeface="Times New Roman" panose="02020603050405020304" pitchFamily="18" charset="0"/>
                        <a:ea typeface="Times New Roman" panose="02020603050405020304" pitchFamily="18" charset="0"/>
                      </a:endParaRPr>
                    </a:p>
                  </a:txBody>
                  <a:tcPr marL="66829" marR="66829" marT="0" marB="0"/>
                </a:tc>
                <a:tc rowSpan="2">
                  <a:txBody>
                    <a:bodyPr/>
                    <a:lstStyle/>
                    <a:p>
                      <a:pPr algn="ctr">
                        <a:spcAft>
                          <a:spcPts val="0"/>
                        </a:spcAft>
                      </a:pPr>
                      <a:r>
                        <a:rPr lang="es-EC" sz="1000" dirty="0">
                          <a:effectLst/>
                        </a:rPr>
                        <a:t>Tasa activa efectiva  referencial para el segmento </a:t>
                      </a:r>
                      <a:endParaRPr lang="es-EC" sz="1200" dirty="0">
                        <a:effectLst/>
                        <a:latin typeface="Times New Roman" panose="02020603050405020304" pitchFamily="18" charset="0"/>
                        <a:ea typeface="Times New Roman" panose="02020603050405020304" pitchFamily="18" charset="0"/>
                      </a:endParaRPr>
                    </a:p>
                  </a:txBody>
                  <a:tcPr marL="66829" marR="66829" marT="0" marB="0"/>
                </a:tc>
                <a:tc gridSpan="6">
                  <a:txBody>
                    <a:bodyPr/>
                    <a:lstStyle/>
                    <a:p>
                      <a:pPr algn="ctr">
                        <a:spcAft>
                          <a:spcPts val="0"/>
                        </a:spcAft>
                      </a:pPr>
                      <a:r>
                        <a:rPr lang="es-EC" sz="1000">
                          <a:effectLst/>
                        </a:rPr>
                        <a:t>Años</a:t>
                      </a:r>
                      <a:endParaRPr lang="es-EC" sz="1200">
                        <a:effectLst/>
                        <a:latin typeface="Times New Roman" panose="02020603050405020304" pitchFamily="18" charset="0"/>
                        <a:ea typeface="Times New Roman" panose="02020603050405020304" pitchFamily="18" charset="0"/>
                      </a:endParaRPr>
                    </a:p>
                  </a:txBody>
                  <a:tcPr marL="66829" marR="66829"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62226">
                <a:tc vMerge="1">
                  <a:txBody>
                    <a:bodyPr/>
                    <a:lstStyle/>
                    <a:p>
                      <a:endParaRPr lang="es-EC"/>
                    </a:p>
                  </a:txBody>
                  <a:tcPr/>
                </a:tc>
                <a:tc vMerge="1">
                  <a:txBody>
                    <a:bodyPr/>
                    <a:lstStyle/>
                    <a:p>
                      <a:endParaRPr lang="es-EC"/>
                    </a:p>
                  </a:txBody>
                  <a:tcPr/>
                </a:tc>
                <a:tc>
                  <a:txBody>
                    <a:bodyPr/>
                    <a:lstStyle/>
                    <a:p>
                      <a:pPr algn="ctr">
                        <a:lnSpc>
                          <a:spcPct val="250000"/>
                        </a:lnSpc>
                        <a:spcAft>
                          <a:spcPts val="0"/>
                        </a:spcAft>
                      </a:pPr>
                      <a:r>
                        <a:rPr lang="es-EC" sz="1000" b="1" dirty="0">
                          <a:effectLst/>
                        </a:rPr>
                        <a:t>dic-12</a:t>
                      </a:r>
                      <a:endParaRPr lang="es-EC" sz="1200" b="1" dirty="0">
                        <a:effectLst/>
                        <a:latin typeface="Times New Roman" panose="02020603050405020304" pitchFamily="18" charset="0"/>
                        <a:ea typeface="Times New Roman" panose="02020603050405020304" pitchFamily="18" charset="0"/>
                      </a:endParaRPr>
                    </a:p>
                  </a:txBody>
                  <a:tcPr marL="66829" marR="66829" marT="0" marB="0"/>
                </a:tc>
                <a:tc>
                  <a:txBody>
                    <a:bodyPr/>
                    <a:lstStyle/>
                    <a:p>
                      <a:pPr algn="ctr">
                        <a:lnSpc>
                          <a:spcPct val="250000"/>
                        </a:lnSpc>
                        <a:spcAft>
                          <a:spcPts val="0"/>
                        </a:spcAft>
                      </a:pPr>
                      <a:r>
                        <a:rPr lang="es-EC" sz="1000" b="1">
                          <a:effectLst/>
                        </a:rPr>
                        <a:t>dic-13</a:t>
                      </a:r>
                      <a:endParaRPr lang="es-EC" sz="1200" b="1">
                        <a:effectLst/>
                        <a:latin typeface="Times New Roman" panose="02020603050405020304" pitchFamily="18" charset="0"/>
                        <a:ea typeface="Times New Roman" panose="02020603050405020304" pitchFamily="18" charset="0"/>
                      </a:endParaRPr>
                    </a:p>
                  </a:txBody>
                  <a:tcPr marL="66829" marR="66829" marT="0" marB="0"/>
                </a:tc>
                <a:tc>
                  <a:txBody>
                    <a:bodyPr/>
                    <a:lstStyle/>
                    <a:p>
                      <a:pPr algn="ctr">
                        <a:lnSpc>
                          <a:spcPct val="250000"/>
                        </a:lnSpc>
                        <a:spcAft>
                          <a:spcPts val="0"/>
                        </a:spcAft>
                      </a:pPr>
                      <a:r>
                        <a:rPr lang="es-EC" sz="1000" b="1">
                          <a:effectLst/>
                        </a:rPr>
                        <a:t>dic-14</a:t>
                      </a:r>
                      <a:endParaRPr lang="es-EC" sz="1200" b="1">
                        <a:effectLst/>
                        <a:latin typeface="Times New Roman" panose="02020603050405020304" pitchFamily="18" charset="0"/>
                        <a:ea typeface="Times New Roman" panose="02020603050405020304" pitchFamily="18" charset="0"/>
                      </a:endParaRPr>
                    </a:p>
                  </a:txBody>
                  <a:tcPr marL="66829" marR="66829" marT="0" marB="0"/>
                </a:tc>
                <a:tc>
                  <a:txBody>
                    <a:bodyPr/>
                    <a:lstStyle/>
                    <a:p>
                      <a:pPr algn="ctr">
                        <a:lnSpc>
                          <a:spcPct val="250000"/>
                        </a:lnSpc>
                        <a:spcAft>
                          <a:spcPts val="0"/>
                        </a:spcAft>
                      </a:pPr>
                      <a:r>
                        <a:rPr lang="es-EC" sz="1000" b="1">
                          <a:effectLst/>
                        </a:rPr>
                        <a:t>dic-15</a:t>
                      </a:r>
                      <a:endParaRPr lang="es-EC" sz="1200" b="1">
                        <a:effectLst/>
                        <a:latin typeface="Times New Roman" panose="02020603050405020304" pitchFamily="18" charset="0"/>
                        <a:ea typeface="Times New Roman" panose="02020603050405020304" pitchFamily="18" charset="0"/>
                      </a:endParaRPr>
                    </a:p>
                  </a:txBody>
                  <a:tcPr marL="66829" marR="66829" marT="0" marB="0"/>
                </a:tc>
                <a:tc>
                  <a:txBody>
                    <a:bodyPr/>
                    <a:lstStyle/>
                    <a:p>
                      <a:pPr algn="ctr">
                        <a:lnSpc>
                          <a:spcPct val="250000"/>
                        </a:lnSpc>
                        <a:spcAft>
                          <a:spcPts val="0"/>
                        </a:spcAft>
                      </a:pPr>
                      <a:r>
                        <a:rPr lang="es-EC" sz="1000" b="1">
                          <a:effectLst/>
                        </a:rPr>
                        <a:t>abr-16</a:t>
                      </a:r>
                      <a:endParaRPr lang="es-EC" sz="1200" b="1">
                        <a:effectLst/>
                        <a:latin typeface="Times New Roman" panose="02020603050405020304" pitchFamily="18" charset="0"/>
                        <a:ea typeface="Times New Roman" panose="02020603050405020304" pitchFamily="18" charset="0"/>
                      </a:endParaRPr>
                    </a:p>
                  </a:txBody>
                  <a:tcPr marL="66829" marR="66829" marT="0" marB="0"/>
                </a:tc>
                <a:tc>
                  <a:txBody>
                    <a:bodyPr/>
                    <a:lstStyle/>
                    <a:p>
                      <a:pPr algn="ctr">
                        <a:lnSpc>
                          <a:spcPct val="250000"/>
                        </a:lnSpc>
                        <a:spcAft>
                          <a:spcPts val="0"/>
                        </a:spcAft>
                      </a:pPr>
                      <a:r>
                        <a:rPr lang="es-EC" sz="1000" b="1" dirty="0">
                          <a:effectLst/>
                        </a:rPr>
                        <a:t>*VTM</a:t>
                      </a:r>
                      <a:endParaRPr lang="es-EC" sz="1200" b="1" dirty="0">
                        <a:effectLst/>
                        <a:latin typeface="Times New Roman" panose="02020603050405020304" pitchFamily="18" charset="0"/>
                        <a:ea typeface="Times New Roman" panose="02020603050405020304" pitchFamily="18" charset="0"/>
                      </a:endParaRPr>
                    </a:p>
                  </a:txBody>
                  <a:tcPr marL="66829" marR="66829" marT="0" marB="0"/>
                </a:tc>
              </a:tr>
              <a:tr h="248442">
                <a:tc>
                  <a:txBody>
                    <a:bodyPr/>
                    <a:lstStyle/>
                    <a:p>
                      <a:pPr algn="ctr">
                        <a:spcAft>
                          <a:spcPts val="0"/>
                        </a:spcAft>
                      </a:pPr>
                      <a:r>
                        <a:rPr lang="es-EC" sz="1000">
                          <a:effectLst/>
                        </a:rPr>
                        <a:t>1</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pPr>
                        <a:spcAft>
                          <a:spcPts val="0"/>
                        </a:spcAft>
                      </a:pPr>
                      <a:r>
                        <a:rPr lang="es-EC" sz="1000">
                          <a:effectLst/>
                        </a:rPr>
                        <a:t>Productivo corporativo </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pPr algn="r">
                        <a:spcAft>
                          <a:spcPts val="0"/>
                        </a:spcAft>
                      </a:pPr>
                      <a:r>
                        <a:rPr lang="es-EC" sz="1000">
                          <a:effectLst/>
                        </a:rPr>
                        <a:t>8,17%</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pPr algn="r">
                        <a:spcAft>
                          <a:spcPts val="0"/>
                        </a:spcAft>
                      </a:pPr>
                      <a:r>
                        <a:rPr lang="es-EC" sz="1000">
                          <a:effectLst/>
                        </a:rPr>
                        <a:t>8,17%</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pPr algn="r">
                        <a:spcAft>
                          <a:spcPts val="0"/>
                        </a:spcAft>
                      </a:pPr>
                      <a:r>
                        <a:rPr lang="es-EC" sz="1000">
                          <a:effectLst/>
                        </a:rPr>
                        <a:t>8,19%</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pPr algn="r">
                        <a:spcAft>
                          <a:spcPts val="0"/>
                        </a:spcAft>
                      </a:pPr>
                      <a:r>
                        <a:rPr lang="es-EC" sz="1000">
                          <a:effectLst/>
                        </a:rPr>
                        <a:t>9,20%</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pPr algn="r">
                        <a:spcAft>
                          <a:spcPts val="0"/>
                        </a:spcAft>
                      </a:pPr>
                      <a:r>
                        <a:rPr lang="es-EC" sz="1000">
                          <a:effectLst/>
                        </a:rPr>
                        <a:t>9,31%</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pPr algn="r">
                        <a:spcAft>
                          <a:spcPts val="0"/>
                        </a:spcAft>
                      </a:pPr>
                      <a:r>
                        <a:rPr lang="es-EC" sz="1000">
                          <a:effectLst/>
                        </a:rPr>
                        <a:t>0,11%</a:t>
                      </a:r>
                      <a:endParaRPr lang="es-EC" sz="1200">
                        <a:effectLst/>
                        <a:latin typeface="Times New Roman" panose="02020603050405020304" pitchFamily="18" charset="0"/>
                        <a:ea typeface="Times New Roman" panose="02020603050405020304" pitchFamily="18" charset="0"/>
                      </a:endParaRPr>
                    </a:p>
                  </a:txBody>
                  <a:tcPr marL="66829" marR="66829" marT="0" marB="0"/>
                </a:tc>
              </a:tr>
              <a:tr h="248442">
                <a:tc>
                  <a:txBody>
                    <a:bodyPr/>
                    <a:lstStyle/>
                    <a:p>
                      <a:pPr algn="ctr">
                        <a:spcAft>
                          <a:spcPts val="0"/>
                        </a:spcAft>
                      </a:pPr>
                      <a:r>
                        <a:rPr lang="es-EC" sz="1000">
                          <a:effectLst/>
                        </a:rPr>
                        <a:t>2</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pPr>
                        <a:spcAft>
                          <a:spcPts val="0"/>
                        </a:spcAft>
                      </a:pPr>
                      <a:r>
                        <a:rPr lang="es-EC" sz="1000">
                          <a:effectLst/>
                        </a:rPr>
                        <a:t>Productivo PYMES</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pPr algn="r">
                        <a:spcAft>
                          <a:spcPts val="0"/>
                        </a:spcAft>
                      </a:pPr>
                      <a:r>
                        <a:rPr lang="es-EC" sz="1000">
                          <a:effectLst/>
                        </a:rPr>
                        <a:t>11,20%</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pPr algn="r">
                        <a:spcAft>
                          <a:spcPts val="0"/>
                        </a:spcAft>
                      </a:pPr>
                      <a:r>
                        <a:rPr lang="es-EC" sz="1000">
                          <a:effectLst/>
                        </a:rPr>
                        <a:t>11,20%</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pPr algn="r">
                        <a:spcAft>
                          <a:spcPts val="0"/>
                        </a:spcAft>
                      </a:pPr>
                      <a:r>
                        <a:rPr lang="es-EC" sz="1000">
                          <a:effectLst/>
                        </a:rPr>
                        <a:t>11,19%</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pPr algn="r">
                        <a:spcAft>
                          <a:spcPts val="0"/>
                        </a:spcAft>
                      </a:pPr>
                      <a:r>
                        <a:rPr lang="es-EC" sz="1000">
                          <a:effectLst/>
                        </a:rPr>
                        <a:t>10,28%</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pPr algn="r">
                        <a:spcAft>
                          <a:spcPts val="0"/>
                        </a:spcAft>
                      </a:pPr>
                      <a:r>
                        <a:rPr lang="es-EC" sz="1000">
                          <a:effectLst/>
                        </a:rPr>
                        <a:t>10,28%</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pPr algn="r">
                        <a:spcAft>
                          <a:spcPts val="0"/>
                        </a:spcAft>
                      </a:pPr>
                      <a:r>
                        <a:rPr lang="es-EC" sz="1000">
                          <a:effectLst/>
                        </a:rPr>
                        <a:t>0,00%</a:t>
                      </a:r>
                      <a:endParaRPr lang="es-EC" sz="1200">
                        <a:effectLst/>
                        <a:latin typeface="Times New Roman" panose="02020603050405020304" pitchFamily="18" charset="0"/>
                        <a:ea typeface="Times New Roman" panose="02020603050405020304" pitchFamily="18" charset="0"/>
                      </a:endParaRPr>
                    </a:p>
                  </a:txBody>
                  <a:tcPr marL="66829" marR="66829" marT="0" marB="0"/>
                </a:tc>
              </a:tr>
              <a:tr h="248442">
                <a:tc>
                  <a:txBody>
                    <a:bodyPr/>
                    <a:lstStyle/>
                    <a:p>
                      <a:pPr algn="ctr">
                        <a:spcAft>
                          <a:spcPts val="0"/>
                        </a:spcAft>
                      </a:pPr>
                      <a:r>
                        <a:rPr lang="es-EC" sz="1000">
                          <a:effectLst/>
                        </a:rPr>
                        <a:t>3</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pPr>
                        <a:spcAft>
                          <a:spcPts val="0"/>
                        </a:spcAft>
                      </a:pPr>
                      <a:r>
                        <a:rPr lang="es-EC" sz="1000">
                          <a:effectLst/>
                        </a:rPr>
                        <a:t>Productivo empresarial</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pPr algn="r">
                        <a:spcAft>
                          <a:spcPts val="0"/>
                        </a:spcAft>
                      </a:pPr>
                      <a:r>
                        <a:rPr lang="es-EC" sz="1000">
                          <a:effectLst/>
                        </a:rPr>
                        <a:t>9,53%</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pPr algn="r">
                        <a:spcAft>
                          <a:spcPts val="0"/>
                        </a:spcAft>
                      </a:pPr>
                      <a:r>
                        <a:rPr lang="es-EC" sz="1000">
                          <a:effectLst/>
                        </a:rPr>
                        <a:t>9,53%</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pPr algn="r">
                        <a:spcAft>
                          <a:spcPts val="0"/>
                        </a:spcAft>
                      </a:pPr>
                      <a:r>
                        <a:rPr lang="es-EC" sz="1000">
                          <a:effectLst/>
                        </a:rPr>
                        <a:t>9,63%</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pPr algn="r">
                        <a:spcAft>
                          <a:spcPts val="0"/>
                        </a:spcAft>
                      </a:pPr>
                      <a:r>
                        <a:rPr lang="es-EC" sz="1000">
                          <a:effectLst/>
                        </a:rPr>
                        <a:t>9,76%</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pPr algn="r">
                        <a:spcAft>
                          <a:spcPts val="0"/>
                        </a:spcAft>
                      </a:pPr>
                      <a:r>
                        <a:rPr lang="es-EC" sz="1000">
                          <a:effectLst/>
                        </a:rPr>
                        <a:t>10,16%</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pPr algn="r">
                        <a:spcAft>
                          <a:spcPts val="0"/>
                        </a:spcAft>
                      </a:pPr>
                      <a:r>
                        <a:rPr lang="es-EC" sz="1000">
                          <a:effectLst/>
                        </a:rPr>
                        <a:t>0,40%</a:t>
                      </a:r>
                      <a:endParaRPr lang="es-EC" sz="1200">
                        <a:effectLst/>
                        <a:latin typeface="Times New Roman" panose="02020603050405020304" pitchFamily="18" charset="0"/>
                        <a:ea typeface="Times New Roman" panose="02020603050405020304" pitchFamily="18" charset="0"/>
                      </a:endParaRPr>
                    </a:p>
                  </a:txBody>
                  <a:tcPr marL="66829" marR="66829" marT="0" marB="0"/>
                </a:tc>
              </a:tr>
              <a:tr h="242100">
                <a:tc>
                  <a:txBody>
                    <a:bodyPr/>
                    <a:lstStyle/>
                    <a:p>
                      <a:pPr algn="ctr">
                        <a:spcAft>
                          <a:spcPts val="0"/>
                        </a:spcAft>
                      </a:pPr>
                      <a:r>
                        <a:rPr lang="es-EC" sz="1000">
                          <a:effectLst/>
                        </a:rPr>
                        <a:t>4</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pPr>
                        <a:spcAft>
                          <a:spcPts val="0"/>
                        </a:spcAft>
                      </a:pPr>
                      <a:r>
                        <a:rPr lang="es-EC" sz="1000">
                          <a:effectLst/>
                        </a:rPr>
                        <a:t>Consumo</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pPr algn="r">
                        <a:spcAft>
                          <a:spcPts val="0"/>
                        </a:spcAft>
                      </a:pPr>
                      <a:r>
                        <a:rPr lang="es-EC" sz="1000">
                          <a:effectLst/>
                        </a:rPr>
                        <a:t>15,91%</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pPr algn="r">
                        <a:spcAft>
                          <a:spcPts val="0"/>
                        </a:spcAft>
                      </a:pPr>
                      <a:r>
                        <a:rPr lang="es-EC" sz="1000">
                          <a:effectLst/>
                        </a:rPr>
                        <a:t>15,91%</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pPr algn="r">
                        <a:spcAft>
                          <a:spcPts val="0"/>
                        </a:spcAft>
                      </a:pPr>
                      <a:r>
                        <a:rPr lang="es-EC" sz="1000">
                          <a:effectLst/>
                        </a:rPr>
                        <a:t>15,96%</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pPr algn="r">
                        <a:spcAft>
                          <a:spcPts val="0"/>
                        </a:spcAft>
                      </a:pPr>
                      <a:r>
                        <a:rPr lang="es-EC" sz="1000">
                          <a:effectLst/>
                        </a:rPr>
                        <a:t>16,21%</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pPr algn="r">
                        <a:spcAft>
                          <a:spcPts val="0"/>
                        </a:spcAft>
                      </a:pPr>
                      <a:r>
                        <a:rPr lang="es-EC" sz="1000">
                          <a:effectLst/>
                        </a:rPr>
                        <a:t>16,86%</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pPr algn="r">
                        <a:spcAft>
                          <a:spcPts val="0"/>
                        </a:spcAft>
                      </a:pPr>
                      <a:r>
                        <a:rPr lang="es-EC" sz="1000">
                          <a:effectLst/>
                        </a:rPr>
                        <a:t>0,65%</a:t>
                      </a:r>
                      <a:endParaRPr lang="es-EC" sz="1200">
                        <a:effectLst/>
                        <a:latin typeface="Times New Roman" panose="02020603050405020304" pitchFamily="18" charset="0"/>
                        <a:ea typeface="Times New Roman" panose="02020603050405020304" pitchFamily="18" charset="0"/>
                      </a:endParaRPr>
                    </a:p>
                  </a:txBody>
                  <a:tcPr marL="66829" marR="66829" marT="0" marB="0"/>
                </a:tc>
              </a:tr>
              <a:tr h="280174">
                <a:tc>
                  <a:txBody>
                    <a:bodyPr/>
                    <a:lstStyle/>
                    <a:p>
                      <a:pPr algn="ctr">
                        <a:spcAft>
                          <a:spcPts val="0"/>
                        </a:spcAft>
                      </a:pPr>
                      <a:r>
                        <a:rPr lang="es-EC" sz="1000">
                          <a:effectLst/>
                        </a:rPr>
                        <a:t>5</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pPr>
                        <a:spcAft>
                          <a:spcPts val="0"/>
                        </a:spcAft>
                      </a:pPr>
                      <a:r>
                        <a:rPr lang="es-EC" sz="1000" dirty="0">
                          <a:effectLst/>
                        </a:rPr>
                        <a:t>Vivienda</a:t>
                      </a:r>
                      <a:endParaRPr lang="es-EC" sz="1200" dirty="0">
                        <a:effectLst/>
                        <a:latin typeface="Times New Roman" panose="02020603050405020304" pitchFamily="18" charset="0"/>
                        <a:ea typeface="Times New Roman" panose="02020603050405020304" pitchFamily="18" charset="0"/>
                      </a:endParaRPr>
                    </a:p>
                  </a:txBody>
                  <a:tcPr marL="66829" marR="66829" marT="0" marB="0"/>
                </a:tc>
                <a:tc>
                  <a:txBody>
                    <a:bodyPr/>
                    <a:lstStyle/>
                    <a:p>
                      <a:pPr algn="r">
                        <a:spcAft>
                          <a:spcPts val="0"/>
                        </a:spcAft>
                      </a:pPr>
                      <a:r>
                        <a:rPr lang="es-EC" sz="1000">
                          <a:effectLst/>
                        </a:rPr>
                        <a:t>10,64%</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pPr algn="r">
                        <a:spcAft>
                          <a:spcPts val="0"/>
                        </a:spcAft>
                      </a:pPr>
                      <a:r>
                        <a:rPr lang="es-EC" sz="1000">
                          <a:effectLst/>
                        </a:rPr>
                        <a:t>10,64%</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pPr algn="r">
                        <a:spcAft>
                          <a:spcPts val="0"/>
                        </a:spcAft>
                      </a:pPr>
                      <a:r>
                        <a:rPr lang="es-EC" sz="1000">
                          <a:effectLst/>
                        </a:rPr>
                        <a:t>10,73%</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pPr algn="r">
                        <a:spcAft>
                          <a:spcPts val="0"/>
                        </a:spcAft>
                      </a:pPr>
                      <a:r>
                        <a:rPr lang="es-EC" sz="1000">
                          <a:effectLst/>
                        </a:rPr>
                        <a:t>10,89%</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r>
                        <a:rPr lang="es-EC" sz="1000" dirty="0" smtClean="0">
                          <a:effectLst/>
                        </a:rPr>
                        <a:t>10,86</a:t>
                      </a:r>
                      <a:r>
                        <a:rPr lang="es-EC" sz="1000" dirty="0">
                          <a:effectLst/>
                        </a:rPr>
                        <a:t>%</a:t>
                      </a:r>
                      <a:r>
                        <a:rPr lang="es-EC" sz="1100" dirty="0">
                          <a:effectLst/>
                        </a:rPr>
                        <a:t> </a:t>
                      </a:r>
                      <a:endParaRPr lang="es-EC" sz="1100" dirty="0">
                        <a:effectLst/>
                        <a:latin typeface="Times New Roman" panose="02020603050405020304" pitchFamily="18" charset="0"/>
                      </a:endParaRPr>
                    </a:p>
                  </a:txBody>
                  <a:tcPr marL="66829" marR="66829" marT="0" marB="0"/>
                </a:tc>
                <a:tc>
                  <a:txBody>
                    <a:bodyPr/>
                    <a:lstStyle/>
                    <a:p>
                      <a:pPr algn="r">
                        <a:spcAft>
                          <a:spcPts val="0"/>
                        </a:spcAft>
                      </a:pPr>
                      <a:r>
                        <a:rPr lang="es-EC" sz="1000">
                          <a:effectLst/>
                        </a:rPr>
                        <a:t>0,03%</a:t>
                      </a:r>
                      <a:endParaRPr lang="es-EC" sz="1200">
                        <a:effectLst/>
                        <a:latin typeface="Times New Roman" panose="02020603050405020304" pitchFamily="18" charset="0"/>
                        <a:ea typeface="Times New Roman" panose="02020603050405020304" pitchFamily="18" charset="0"/>
                      </a:endParaRPr>
                    </a:p>
                  </a:txBody>
                  <a:tcPr marL="66829" marR="66829" marT="0" marB="0"/>
                </a:tc>
              </a:tr>
              <a:tr h="605250">
                <a:tc>
                  <a:txBody>
                    <a:bodyPr/>
                    <a:lstStyle/>
                    <a:p>
                      <a:pPr algn="ctr">
                        <a:spcAft>
                          <a:spcPts val="0"/>
                        </a:spcAft>
                      </a:pPr>
                      <a:r>
                        <a:rPr lang="es-EC" sz="1000">
                          <a:effectLst/>
                        </a:rPr>
                        <a:t> </a:t>
                      </a:r>
                      <a:endParaRPr lang="es-EC" sz="1200">
                        <a:effectLst/>
                      </a:endParaRPr>
                    </a:p>
                    <a:p>
                      <a:pPr algn="ctr">
                        <a:spcAft>
                          <a:spcPts val="0"/>
                        </a:spcAft>
                      </a:pPr>
                      <a:r>
                        <a:rPr lang="es-EC" sz="1000">
                          <a:effectLst/>
                        </a:rPr>
                        <a:t> </a:t>
                      </a:r>
                      <a:endParaRPr lang="es-EC" sz="1200">
                        <a:effectLst/>
                      </a:endParaRPr>
                    </a:p>
                    <a:p>
                      <a:pPr algn="ctr">
                        <a:spcAft>
                          <a:spcPts val="0"/>
                        </a:spcAft>
                      </a:pPr>
                      <a:r>
                        <a:rPr lang="es-EC" sz="1000">
                          <a:effectLst/>
                        </a:rPr>
                        <a:t>6</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pPr>
                        <a:spcAft>
                          <a:spcPts val="0"/>
                        </a:spcAft>
                      </a:pPr>
                      <a:r>
                        <a:rPr lang="es-EC" sz="1000">
                          <a:effectLst/>
                        </a:rPr>
                        <a:t> </a:t>
                      </a:r>
                      <a:endParaRPr lang="es-EC" sz="1200">
                        <a:effectLst/>
                      </a:endParaRPr>
                    </a:p>
                    <a:p>
                      <a:pPr>
                        <a:spcAft>
                          <a:spcPts val="0"/>
                        </a:spcAft>
                      </a:pPr>
                      <a:r>
                        <a:rPr lang="es-EC" sz="1000">
                          <a:effectLst/>
                        </a:rPr>
                        <a:t> </a:t>
                      </a:r>
                      <a:endParaRPr lang="es-EC" sz="1200">
                        <a:effectLst/>
                      </a:endParaRPr>
                    </a:p>
                    <a:p>
                      <a:pPr>
                        <a:spcAft>
                          <a:spcPts val="0"/>
                        </a:spcAft>
                      </a:pPr>
                      <a:r>
                        <a:rPr lang="es-EC" sz="1000">
                          <a:effectLst/>
                        </a:rPr>
                        <a:t>Microcrédito minorista</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pPr algn="r">
                        <a:spcAft>
                          <a:spcPts val="0"/>
                        </a:spcAft>
                      </a:pPr>
                      <a:r>
                        <a:rPr lang="es-EC" sz="1000">
                          <a:effectLst/>
                        </a:rPr>
                        <a:t> </a:t>
                      </a:r>
                      <a:endParaRPr lang="es-EC" sz="1200">
                        <a:effectLst/>
                      </a:endParaRPr>
                    </a:p>
                    <a:p>
                      <a:pPr algn="r">
                        <a:spcAft>
                          <a:spcPts val="0"/>
                        </a:spcAft>
                      </a:pPr>
                      <a:r>
                        <a:rPr lang="es-EC" sz="1000">
                          <a:effectLst/>
                        </a:rPr>
                        <a:t> </a:t>
                      </a:r>
                      <a:endParaRPr lang="es-EC" sz="1200">
                        <a:effectLst/>
                      </a:endParaRPr>
                    </a:p>
                    <a:p>
                      <a:pPr algn="r">
                        <a:spcAft>
                          <a:spcPts val="0"/>
                        </a:spcAft>
                      </a:pPr>
                      <a:r>
                        <a:rPr lang="es-EC" sz="1000">
                          <a:effectLst/>
                        </a:rPr>
                        <a:t>28,82%</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pPr algn="r">
                        <a:spcAft>
                          <a:spcPts val="0"/>
                        </a:spcAft>
                      </a:pPr>
                      <a:r>
                        <a:rPr lang="es-EC" sz="1000">
                          <a:effectLst/>
                        </a:rPr>
                        <a:t> </a:t>
                      </a:r>
                      <a:endParaRPr lang="es-EC" sz="1200">
                        <a:effectLst/>
                      </a:endParaRPr>
                    </a:p>
                    <a:p>
                      <a:pPr algn="r">
                        <a:spcAft>
                          <a:spcPts val="0"/>
                        </a:spcAft>
                      </a:pPr>
                      <a:r>
                        <a:rPr lang="es-EC" sz="1000">
                          <a:effectLst/>
                        </a:rPr>
                        <a:t> </a:t>
                      </a:r>
                      <a:endParaRPr lang="es-EC" sz="1200">
                        <a:effectLst/>
                      </a:endParaRPr>
                    </a:p>
                    <a:p>
                      <a:pPr algn="r">
                        <a:spcAft>
                          <a:spcPts val="0"/>
                        </a:spcAft>
                      </a:pPr>
                      <a:r>
                        <a:rPr lang="es-EC" sz="1000">
                          <a:effectLst/>
                        </a:rPr>
                        <a:t>28,82%</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pPr algn="r">
                        <a:spcAft>
                          <a:spcPts val="0"/>
                        </a:spcAft>
                      </a:pPr>
                      <a:r>
                        <a:rPr lang="es-EC" sz="1000">
                          <a:effectLst/>
                        </a:rPr>
                        <a:t> </a:t>
                      </a:r>
                      <a:endParaRPr lang="es-EC" sz="1200">
                        <a:effectLst/>
                      </a:endParaRPr>
                    </a:p>
                    <a:p>
                      <a:pPr algn="r">
                        <a:spcAft>
                          <a:spcPts val="0"/>
                        </a:spcAft>
                      </a:pPr>
                      <a:r>
                        <a:rPr lang="es-EC" sz="1000">
                          <a:effectLst/>
                        </a:rPr>
                        <a:t> </a:t>
                      </a:r>
                      <a:endParaRPr lang="es-EC" sz="1200">
                        <a:effectLst/>
                      </a:endParaRPr>
                    </a:p>
                    <a:p>
                      <a:pPr algn="r">
                        <a:spcAft>
                          <a:spcPts val="0"/>
                        </a:spcAft>
                      </a:pPr>
                      <a:r>
                        <a:rPr lang="es-EC" sz="1000">
                          <a:effectLst/>
                        </a:rPr>
                        <a:t>28,57%</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pPr algn="r">
                        <a:spcAft>
                          <a:spcPts val="0"/>
                        </a:spcAft>
                      </a:pPr>
                      <a:r>
                        <a:rPr lang="es-EC" sz="1000">
                          <a:effectLst/>
                        </a:rPr>
                        <a:t> </a:t>
                      </a:r>
                      <a:endParaRPr lang="es-EC" sz="1200">
                        <a:effectLst/>
                      </a:endParaRPr>
                    </a:p>
                    <a:p>
                      <a:pPr algn="r">
                        <a:spcAft>
                          <a:spcPts val="0"/>
                        </a:spcAft>
                      </a:pPr>
                      <a:r>
                        <a:rPr lang="es-EC" sz="1000">
                          <a:effectLst/>
                        </a:rPr>
                        <a:t> </a:t>
                      </a:r>
                      <a:endParaRPr lang="es-EC" sz="1200">
                        <a:effectLst/>
                      </a:endParaRPr>
                    </a:p>
                    <a:p>
                      <a:pPr algn="r">
                        <a:spcAft>
                          <a:spcPts val="0"/>
                        </a:spcAft>
                      </a:pPr>
                      <a:r>
                        <a:rPr lang="es-EC" sz="1000">
                          <a:effectLst/>
                        </a:rPr>
                        <a:t>29,04%</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pPr algn="r">
                        <a:spcAft>
                          <a:spcPts val="0"/>
                        </a:spcAft>
                      </a:pPr>
                      <a:r>
                        <a:rPr lang="es-EC" sz="1000">
                          <a:effectLst/>
                        </a:rPr>
                        <a:t> </a:t>
                      </a:r>
                      <a:endParaRPr lang="es-EC" sz="1200">
                        <a:effectLst/>
                      </a:endParaRPr>
                    </a:p>
                    <a:p>
                      <a:pPr algn="r">
                        <a:spcAft>
                          <a:spcPts val="0"/>
                        </a:spcAft>
                      </a:pPr>
                      <a:r>
                        <a:rPr lang="es-EC" sz="1000">
                          <a:effectLst/>
                        </a:rPr>
                        <a:t> </a:t>
                      </a:r>
                      <a:endParaRPr lang="es-EC" sz="1200">
                        <a:effectLst/>
                      </a:endParaRPr>
                    </a:p>
                    <a:p>
                      <a:pPr algn="r">
                        <a:spcAft>
                          <a:spcPts val="0"/>
                        </a:spcAft>
                      </a:pPr>
                      <a:r>
                        <a:rPr lang="es-EC" sz="1000">
                          <a:effectLst/>
                        </a:rPr>
                        <a:t>26,59%</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pPr algn="r">
                        <a:spcAft>
                          <a:spcPts val="0"/>
                        </a:spcAft>
                      </a:pPr>
                      <a:r>
                        <a:rPr lang="es-EC" sz="1000">
                          <a:effectLst/>
                        </a:rPr>
                        <a:t> </a:t>
                      </a:r>
                      <a:endParaRPr lang="es-EC" sz="1200">
                        <a:effectLst/>
                      </a:endParaRPr>
                    </a:p>
                    <a:p>
                      <a:pPr algn="r">
                        <a:spcAft>
                          <a:spcPts val="0"/>
                        </a:spcAft>
                      </a:pPr>
                      <a:r>
                        <a:rPr lang="es-EC" sz="1000">
                          <a:effectLst/>
                        </a:rPr>
                        <a:t> </a:t>
                      </a:r>
                      <a:endParaRPr lang="es-EC" sz="1200">
                        <a:effectLst/>
                      </a:endParaRPr>
                    </a:p>
                    <a:p>
                      <a:pPr algn="r">
                        <a:spcAft>
                          <a:spcPts val="0"/>
                        </a:spcAft>
                      </a:pPr>
                      <a:r>
                        <a:rPr lang="es-EC" sz="1000">
                          <a:effectLst/>
                        </a:rPr>
                        <a:t>-2,45%</a:t>
                      </a:r>
                      <a:endParaRPr lang="es-EC" sz="1200">
                        <a:effectLst/>
                        <a:latin typeface="Times New Roman" panose="02020603050405020304" pitchFamily="18" charset="0"/>
                        <a:ea typeface="Times New Roman" panose="02020603050405020304" pitchFamily="18" charset="0"/>
                      </a:endParaRPr>
                    </a:p>
                  </a:txBody>
                  <a:tcPr marL="66829" marR="66829" marT="0" marB="0"/>
                </a:tc>
              </a:tr>
              <a:tr h="363150">
                <a:tc>
                  <a:txBody>
                    <a:bodyPr/>
                    <a:lstStyle/>
                    <a:p>
                      <a:pPr algn="ctr">
                        <a:spcAft>
                          <a:spcPts val="0"/>
                        </a:spcAft>
                      </a:pPr>
                      <a:r>
                        <a:rPr lang="es-EC" sz="1000">
                          <a:effectLst/>
                        </a:rPr>
                        <a:t>7</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pPr>
                        <a:spcAft>
                          <a:spcPts val="0"/>
                        </a:spcAft>
                      </a:pPr>
                      <a:r>
                        <a:rPr lang="es-EC" sz="1000">
                          <a:effectLst/>
                        </a:rPr>
                        <a:t>Microcrédito acum. simple</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pPr algn="r">
                        <a:spcAft>
                          <a:spcPts val="0"/>
                        </a:spcAft>
                      </a:pPr>
                      <a:r>
                        <a:rPr lang="es-EC" sz="1000">
                          <a:effectLst/>
                        </a:rPr>
                        <a:t>25,20%</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pPr algn="r">
                        <a:spcAft>
                          <a:spcPts val="0"/>
                        </a:spcAft>
                      </a:pPr>
                      <a:r>
                        <a:rPr lang="es-EC" sz="1000">
                          <a:effectLst/>
                        </a:rPr>
                        <a:t>25,20%</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pPr algn="r">
                        <a:spcAft>
                          <a:spcPts val="0"/>
                        </a:spcAft>
                      </a:pPr>
                      <a:r>
                        <a:rPr lang="es-EC" sz="1000">
                          <a:effectLst/>
                        </a:rPr>
                        <a:t>25,16%</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pPr algn="r">
                        <a:spcAft>
                          <a:spcPts val="0"/>
                        </a:spcAft>
                      </a:pPr>
                      <a:r>
                        <a:rPr lang="es-EC" sz="1000">
                          <a:effectLst/>
                        </a:rPr>
                        <a:t>26,90%</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pPr algn="r">
                        <a:spcAft>
                          <a:spcPts val="0"/>
                        </a:spcAft>
                      </a:pPr>
                      <a:r>
                        <a:rPr lang="es-EC" sz="1000">
                          <a:effectLst/>
                        </a:rPr>
                        <a:t>25,04%</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pPr algn="r">
                        <a:spcAft>
                          <a:spcPts val="0"/>
                        </a:spcAft>
                      </a:pPr>
                      <a:r>
                        <a:rPr lang="es-EC" sz="1000">
                          <a:effectLst/>
                        </a:rPr>
                        <a:t>-1,86%</a:t>
                      </a:r>
                      <a:endParaRPr lang="es-EC" sz="1200">
                        <a:effectLst/>
                        <a:latin typeface="Times New Roman" panose="02020603050405020304" pitchFamily="18" charset="0"/>
                        <a:ea typeface="Times New Roman" panose="02020603050405020304" pitchFamily="18" charset="0"/>
                      </a:endParaRPr>
                    </a:p>
                  </a:txBody>
                  <a:tcPr marL="66829" marR="66829" marT="0" marB="0"/>
                </a:tc>
              </a:tr>
              <a:tr h="372663">
                <a:tc>
                  <a:txBody>
                    <a:bodyPr/>
                    <a:lstStyle/>
                    <a:p>
                      <a:pPr algn="ctr">
                        <a:spcAft>
                          <a:spcPts val="0"/>
                        </a:spcAft>
                      </a:pPr>
                      <a:r>
                        <a:rPr lang="es-EC" sz="1000">
                          <a:effectLst/>
                        </a:rPr>
                        <a:t>8</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pPr>
                        <a:spcAft>
                          <a:spcPts val="0"/>
                        </a:spcAft>
                      </a:pPr>
                      <a:r>
                        <a:rPr lang="es-EC" sz="1000">
                          <a:effectLst/>
                        </a:rPr>
                        <a:t>Microcrédito acum. Ampliada</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pPr algn="r">
                        <a:spcAft>
                          <a:spcPts val="0"/>
                        </a:spcAft>
                      </a:pPr>
                      <a:r>
                        <a:rPr lang="es-EC" sz="1000">
                          <a:effectLst/>
                        </a:rPr>
                        <a:t>22,44%</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pPr algn="r">
                        <a:spcAft>
                          <a:spcPts val="0"/>
                        </a:spcAft>
                      </a:pPr>
                      <a:r>
                        <a:rPr lang="es-EC" sz="1000">
                          <a:effectLst/>
                        </a:rPr>
                        <a:t>22,44%</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pPr algn="r">
                        <a:spcAft>
                          <a:spcPts val="0"/>
                        </a:spcAft>
                      </a:pPr>
                      <a:r>
                        <a:rPr lang="es-EC" sz="1000">
                          <a:effectLst/>
                        </a:rPr>
                        <a:t>22,32%</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pPr algn="r">
                        <a:spcAft>
                          <a:spcPts val="0"/>
                        </a:spcAft>
                      </a:pPr>
                      <a:r>
                        <a:rPr lang="es-EC" sz="1000">
                          <a:effectLst/>
                        </a:rPr>
                        <a:t>24,25%</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pPr algn="r">
                        <a:spcAft>
                          <a:spcPts val="0"/>
                        </a:spcAft>
                      </a:pPr>
                      <a:r>
                        <a:rPr lang="es-EC" sz="1000">
                          <a:effectLst/>
                        </a:rPr>
                        <a:t>22,11%</a:t>
                      </a:r>
                      <a:endParaRPr lang="es-EC" sz="1200">
                        <a:effectLst/>
                        <a:latin typeface="Times New Roman" panose="02020603050405020304" pitchFamily="18" charset="0"/>
                        <a:ea typeface="Times New Roman" panose="02020603050405020304" pitchFamily="18" charset="0"/>
                      </a:endParaRPr>
                    </a:p>
                  </a:txBody>
                  <a:tcPr marL="66829" marR="66829" marT="0" marB="0"/>
                </a:tc>
                <a:tc>
                  <a:txBody>
                    <a:bodyPr/>
                    <a:lstStyle/>
                    <a:p>
                      <a:pPr algn="r">
                        <a:spcAft>
                          <a:spcPts val="0"/>
                        </a:spcAft>
                      </a:pPr>
                      <a:r>
                        <a:rPr lang="es-EC" sz="1000" dirty="0">
                          <a:effectLst/>
                        </a:rPr>
                        <a:t>-2,14%</a:t>
                      </a:r>
                      <a:endParaRPr lang="es-EC" sz="1200" dirty="0">
                        <a:effectLst/>
                        <a:latin typeface="Times New Roman" panose="02020603050405020304" pitchFamily="18" charset="0"/>
                        <a:ea typeface="Times New Roman" panose="02020603050405020304" pitchFamily="18" charset="0"/>
                      </a:endParaRPr>
                    </a:p>
                  </a:txBody>
                  <a:tcPr marL="66829" marR="66829" marT="0" marB="0"/>
                </a:tc>
              </a:tr>
            </a:tbl>
          </a:graphicData>
        </a:graphic>
      </p:graphicFrame>
      <p:sp>
        <p:nvSpPr>
          <p:cNvPr id="8" name="99 Flecha derecha"/>
          <p:cNvSpPr/>
          <p:nvPr/>
        </p:nvSpPr>
        <p:spPr>
          <a:xfrm>
            <a:off x="9480550" y="11149013"/>
            <a:ext cx="1124124" cy="355841"/>
          </a:xfrm>
          <a:prstGeom prst="rightArrow">
            <a:avLst/>
          </a:prstGeom>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C" sz="1000" b="1">
                <a:solidFill>
                  <a:srgbClr val="000000"/>
                </a:solidFill>
                <a:effectLst/>
                <a:latin typeface="Arial" panose="020B0604020202020204" pitchFamily="34" charset="0"/>
                <a:ea typeface="Times New Roman" panose="02020603050405020304" pitchFamily="18" charset="0"/>
              </a:rPr>
              <a:t>Continúa</a:t>
            </a:r>
            <a:endParaRPr lang="es-EC" sz="1200">
              <a:effectLst/>
              <a:latin typeface="Times New Roman" panose="02020603050405020304" pitchFamily="18" charset="0"/>
              <a:ea typeface="Times New Roman" panose="02020603050405020304" pitchFamily="18" charset="0"/>
            </a:endParaRPr>
          </a:p>
        </p:txBody>
      </p:sp>
      <p:graphicFrame>
        <p:nvGraphicFramePr>
          <p:cNvPr id="9" name="Tabla 8"/>
          <p:cNvGraphicFramePr>
            <a:graphicFrameLocks noGrp="1"/>
          </p:cNvGraphicFramePr>
          <p:nvPr>
            <p:extLst>
              <p:ext uri="{D42A27DB-BD31-4B8C-83A1-F6EECF244321}">
                <p14:modId xmlns:p14="http://schemas.microsoft.com/office/powerpoint/2010/main" val="3309982057"/>
              </p:ext>
            </p:extLst>
          </p:nvPr>
        </p:nvGraphicFramePr>
        <p:xfrm>
          <a:off x="6456509" y="1862149"/>
          <a:ext cx="4882054" cy="3573194"/>
        </p:xfrm>
        <a:graphic>
          <a:graphicData uri="http://schemas.openxmlformats.org/drawingml/2006/table">
            <a:tbl>
              <a:tblPr firstRow="1" firstCol="1" bandRow="1">
                <a:tableStyleId>{5C22544A-7EE6-4342-B048-85BDC9FD1C3A}</a:tableStyleId>
              </a:tblPr>
              <a:tblGrid>
                <a:gridCol w="473331"/>
                <a:gridCol w="932119"/>
                <a:gridCol w="591664"/>
                <a:gridCol w="591664"/>
                <a:gridCol w="591664"/>
                <a:gridCol w="591664"/>
                <a:gridCol w="591664"/>
                <a:gridCol w="518284"/>
              </a:tblGrid>
              <a:tr h="664780">
                <a:tc>
                  <a:txBody>
                    <a:bodyPr/>
                    <a:lstStyle/>
                    <a:p>
                      <a:pPr algn="ctr">
                        <a:spcAft>
                          <a:spcPts val="0"/>
                        </a:spcAft>
                      </a:pPr>
                      <a:r>
                        <a:rPr lang="es-EC" sz="1000" dirty="0">
                          <a:effectLst/>
                        </a:rPr>
                        <a:t>N.</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000">
                          <a:effectLst/>
                        </a:rPr>
                        <a:t>Tasa activa efectiva  máxima para el segmento </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250000"/>
                        </a:lnSpc>
                        <a:spcAft>
                          <a:spcPts val="0"/>
                        </a:spcAft>
                      </a:pPr>
                      <a:r>
                        <a:rPr lang="es-EC" sz="1000" b="1" dirty="0">
                          <a:effectLst/>
                        </a:rPr>
                        <a:t>dic-12</a:t>
                      </a:r>
                      <a:endParaRPr lang="es-EC" sz="12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250000"/>
                        </a:lnSpc>
                        <a:spcAft>
                          <a:spcPts val="0"/>
                        </a:spcAft>
                      </a:pPr>
                      <a:r>
                        <a:rPr lang="es-EC" sz="1000" b="1" dirty="0">
                          <a:effectLst/>
                        </a:rPr>
                        <a:t>dic-13</a:t>
                      </a:r>
                      <a:endParaRPr lang="es-EC" sz="12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250000"/>
                        </a:lnSpc>
                        <a:spcAft>
                          <a:spcPts val="0"/>
                        </a:spcAft>
                      </a:pPr>
                      <a:r>
                        <a:rPr lang="es-EC" sz="1000" b="1" dirty="0">
                          <a:effectLst/>
                        </a:rPr>
                        <a:t>dic-14</a:t>
                      </a:r>
                      <a:endParaRPr lang="es-EC" sz="12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250000"/>
                        </a:lnSpc>
                        <a:spcAft>
                          <a:spcPts val="0"/>
                        </a:spcAft>
                      </a:pPr>
                      <a:r>
                        <a:rPr lang="es-EC" sz="1000" b="1" dirty="0">
                          <a:effectLst/>
                        </a:rPr>
                        <a:t>dic-15</a:t>
                      </a:r>
                      <a:endParaRPr lang="es-EC" sz="12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250000"/>
                        </a:lnSpc>
                        <a:spcAft>
                          <a:spcPts val="0"/>
                        </a:spcAft>
                      </a:pPr>
                      <a:r>
                        <a:rPr lang="es-EC" sz="1000" b="1" dirty="0">
                          <a:effectLst/>
                        </a:rPr>
                        <a:t>abr-16</a:t>
                      </a:r>
                      <a:endParaRPr lang="es-EC" sz="12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250000"/>
                        </a:lnSpc>
                        <a:spcAft>
                          <a:spcPts val="0"/>
                        </a:spcAft>
                      </a:pPr>
                      <a:r>
                        <a:rPr lang="es-EC" sz="1000" b="1" dirty="0">
                          <a:effectLst/>
                        </a:rPr>
                        <a:t>*VTM</a:t>
                      </a:r>
                      <a:endParaRPr lang="es-EC" sz="1200" b="1" dirty="0">
                        <a:effectLst/>
                        <a:latin typeface="Times New Roman" panose="02020603050405020304" pitchFamily="18" charset="0"/>
                        <a:ea typeface="Times New Roman" panose="02020603050405020304" pitchFamily="18" charset="0"/>
                      </a:endParaRPr>
                    </a:p>
                  </a:txBody>
                  <a:tcPr marL="68580" marR="68580" marT="0" marB="0"/>
                </a:tc>
              </a:tr>
              <a:tr h="332390">
                <a:tc>
                  <a:txBody>
                    <a:bodyPr/>
                    <a:lstStyle/>
                    <a:p>
                      <a:pPr algn="ctr">
                        <a:spcAft>
                          <a:spcPts val="0"/>
                        </a:spcAft>
                      </a:pPr>
                      <a:r>
                        <a:rPr lang="es-EC" sz="1000">
                          <a:effectLst/>
                        </a:rPr>
                        <a:t>1</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000">
                          <a:effectLst/>
                        </a:rPr>
                        <a:t>Productivo corporativo </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9,33%</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9,33%</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9,33%</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9,33%</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9,33%</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0,00%</a:t>
                      </a:r>
                      <a:endParaRPr lang="es-EC" sz="1200">
                        <a:effectLst/>
                        <a:latin typeface="Times New Roman" panose="02020603050405020304" pitchFamily="18" charset="0"/>
                        <a:ea typeface="Times New Roman" panose="02020603050405020304" pitchFamily="18" charset="0"/>
                      </a:endParaRPr>
                    </a:p>
                  </a:txBody>
                  <a:tcPr marL="68580" marR="68580" marT="0" marB="0"/>
                </a:tc>
              </a:tr>
              <a:tr h="332390">
                <a:tc>
                  <a:txBody>
                    <a:bodyPr/>
                    <a:lstStyle/>
                    <a:p>
                      <a:pPr algn="ctr">
                        <a:spcAft>
                          <a:spcPts val="0"/>
                        </a:spcAft>
                      </a:pPr>
                      <a:r>
                        <a:rPr lang="es-EC" sz="1000">
                          <a:effectLst/>
                        </a:rPr>
                        <a:t>2</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000">
                          <a:effectLst/>
                        </a:rPr>
                        <a:t>Productivo PYMES</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11,83%</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11,83%</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11,83%</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11,83%</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11,83%</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0,00%</a:t>
                      </a:r>
                      <a:endParaRPr lang="es-EC" sz="1200">
                        <a:effectLst/>
                        <a:latin typeface="Times New Roman" panose="02020603050405020304" pitchFamily="18" charset="0"/>
                        <a:ea typeface="Times New Roman" panose="02020603050405020304" pitchFamily="18" charset="0"/>
                      </a:endParaRPr>
                    </a:p>
                  </a:txBody>
                  <a:tcPr marL="68580" marR="68580" marT="0" marB="0"/>
                </a:tc>
              </a:tr>
              <a:tr h="332390">
                <a:tc>
                  <a:txBody>
                    <a:bodyPr/>
                    <a:lstStyle/>
                    <a:p>
                      <a:pPr algn="ctr">
                        <a:spcAft>
                          <a:spcPts val="0"/>
                        </a:spcAft>
                      </a:pPr>
                      <a:r>
                        <a:rPr lang="es-EC" sz="1000">
                          <a:effectLst/>
                        </a:rPr>
                        <a:t>3</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000">
                          <a:effectLst/>
                        </a:rPr>
                        <a:t>Productivo empresarial</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10,21%</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10,21%</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10,21%</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10,21%</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10,21%</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0,00%</a:t>
                      </a:r>
                      <a:endParaRPr lang="es-EC" sz="1200">
                        <a:effectLst/>
                        <a:latin typeface="Times New Roman" panose="02020603050405020304" pitchFamily="18" charset="0"/>
                        <a:ea typeface="Times New Roman" panose="02020603050405020304" pitchFamily="18" charset="0"/>
                      </a:endParaRPr>
                    </a:p>
                  </a:txBody>
                  <a:tcPr marL="68580" marR="68580" marT="0" marB="0"/>
                </a:tc>
              </a:tr>
              <a:tr h="207744">
                <a:tc>
                  <a:txBody>
                    <a:bodyPr/>
                    <a:lstStyle/>
                    <a:p>
                      <a:pPr algn="ctr">
                        <a:spcAft>
                          <a:spcPts val="0"/>
                        </a:spcAft>
                      </a:pPr>
                      <a:r>
                        <a:rPr lang="es-EC" sz="1000">
                          <a:effectLst/>
                        </a:rPr>
                        <a:t>4</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000">
                          <a:effectLst/>
                        </a:rPr>
                        <a:t>Consumo</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16,30%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16,30%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16,30%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17,30%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17,30%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1,00%</a:t>
                      </a:r>
                      <a:endParaRPr lang="es-EC" sz="1200">
                        <a:effectLst/>
                        <a:latin typeface="Times New Roman" panose="02020603050405020304" pitchFamily="18" charset="0"/>
                        <a:ea typeface="Times New Roman" panose="02020603050405020304" pitchFamily="18" charset="0"/>
                      </a:endParaRPr>
                    </a:p>
                  </a:txBody>
                  <a:tcPr marL="68580" marR="68580" marT="0" marB="0"/>
                </a:tc>
              </a:tr>
              <a:tr h="207744">
                <a:tc>
                  <a:txBody>
                    <a:bodyPr/>
                    <a:lstStyle/>
                    <a:p>
                      <a:pPr algn="ctr">
                        <a:spcAft>
                          <a:spcPts val="0"/>
                        </a:spcAft>
                      </a:pPr>
                      <a:r>
                        <a:rPr lang="es-EC" sz="1000">
                          <a:effectLst/>
                        </a:rPr>
                        <a:t>5</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000">
                          <a:effectLst/>
                        </a:rPr>
                        <a:t>Vivienda</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11,33%</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11,33%</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11,33%</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11,33%</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11,33%</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dirty="0">
                          <a:effectLst/>
                        </a:rPr>
                        <a:t>0,00%</a:t>
                      </a:r>
                      <a:endParaRPr lang="es-EC" sz="1200" dirty="0">
                        <a:effectLst/>
                        <a:latin typeface="Times New Roman" panose="02020603050405020304" pitchFamily="18" charset="0"/>
                        <a:ea typeface="Times New Roman" panose="02020603050405020304" pitchFamily="18" charset="0"/>
                      </a:endParaRPr>
                    </a:p>
                  </a:txBody>
                  <a:tcPr marL="68580" marR="68580" marT="0" marB="0"/>
                </a:tc>
              </a:tr>
              <a:tr h="332390">
                <a:tc>
                  <a:txBody>
                    <a:bodyPr/>
                    <a:lstStyle/>
                    <a:p>
                      <a:pPr algn="ctr">
                        <a:spcAft>
                          <a:spcPts val="0"/>
                        </a:spcAft>
                      </a:pPr>
                      <a:r>
                        <a:rPr lang="es-EC" sz="1000">
                          <a:effectLst/>
                        </a:rPr>
                        <a:t>6</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000">
                          <a:effectLst/>
                        </a:rPr>
                        <a:t>Microcrédito minorista</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30,50%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30,50%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30,50%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30,50%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30,50%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0,00%</a:t>
                      </a:r>
                      <a:endParaRPr lang="es-EC" sz="1200">
                        <a:effectLst/>
                        <a:latin typeface="Times New Roman" panose="02020603050405020304" pitchFamily="18" charset="0"/>
                        <a:ea typeface="Times New Roman" panose="02020603050405020304" pitchFamily="18" charset="0"/>
                      </a:endParaRPr>
                    </a:p>
                  </a:txBody>
                  <a:tcPr marL="68580" marR="68580" marT="0" marB="0"/>
                </a:tc>
              </a:tr>
              <a:tr h="332390">
                <a:tc>
                  <a:txBody>
                    <a:bodyPr/>
                    <a:lstStyle/>
                    <a:p>
                      <a:pPr algn="ctr">
                        <a:spcAft>
                          <a:spcPts val="0"/>
                        </a:spcAft>
                      </a:pPr>
                      <a:r>
                        <a:rPr lang="es-EC" sz="1000">
                          <a:effectLst/>
                        </a:rPr>
                        <a:t>7</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000">
                          <a:effectLst/>
                        </a:rPr>
                        <a:t>Microcrédito acum. simple</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27,50%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27,50%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27,50%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27,50%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27,50%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0,00%</a:t>
                      </a:r>
                      <a:endParaRPr lang="es-EC" sz="1200">
                        <a:effectLst/>
                        <a:latin typeface="Times New Roman" panose="02020603050405020304" pitchFamily="18" charset="0"/>
                        <a:ea typeface="Times New Roman" panose="02020603050405020304" pitchFamily="18" charset="0"/>
                      </a:endParaRPr>
                    </a:p>
                  </a:txBody>
                  <a:tcPr marL="68580" marR="68580" marT="0" marB="0"/>
                </a:tc>
              </a:tr>
              <a:tr h="498586">
                <a:tc>
                  <a:txBody>
                    <a:bodyPr/>
                    <a:lstStyle/>
                    <a:p>
                      <a:pPr algn="ctr">
                        <a:spcAft>
                          <a:spcPts val="0"/>
                        </a:spcAft>
                      </a:pPr>
                      <a:r>
                        <a:rPr lang="es-EC" sz="1000">
                          <a:effectLst/>
                        </a:rPr>
                        <a:t>8</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000">
                          <a:effectLst/>
                        </a:rPr>
                        <a:t>Microcrédito acum. Ampliada</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25,50%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25,50%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25,50%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25,50%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25,50%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0,00%</a:t>
                      </a:r>
                      <a:endParaRPr lang="es-EC" sz="1200">
                        <a:effectLst/>
                        <a:latin typeface="Times New Roman" panose="02020603050405020304" pitchFamily="18" charset="0"/>
                        <a:ea typeface="Times New Roman" panose="02020603050405020304" pitchFamily="18" charset="0"/>
                      </a:endParaRPr>
                    </a:p>
                  </a:txBody>
                  <a:tcPr marL="68580" marR="68580" marT="0" marB="0"/>
                </a:tc>
              </a:tr>
              <a:tr h="332390">
                <a:tc>
                  <a:txBody>
                    <a:bodyPr/>
                    <a:lstStyle/>
                    <a:p>
                      <a:pPr>
                        <a:spcAft>
                          <a:spcPts val="0"/>
                        </a:spcAft>
                      </a:pPr>
                      <a:r>
                        <a:rPr lang="es-EC" sz="1000">
                          <a:effectLst/>
                        </a:rPr>
                        <a:t>*VTM</a:t>
                      </a:r>
                      <a:endParaRPr lang="es-EC" sz="1200">
                        <a:effectLst/>
                        <a:latin typeface="Times New Roman" panose="02020603050405020304" pitchFamily="18" charset="0"/>
                        <a:ea typeface="Times New Roman" panose="02020603050405020304" pitchFamily="18" charset="0"/>
                      </a:endParaRPr>
                    </a:p>
                  </a:txBody>
                  <a:tcPr marL="68580" marR="68580" marT="0" marB="0"/>
                </a:tc>
                <a:tc gridSpan="3">
                  <a:txBody>
                    <a:bodyPr/>
                    <a:lstStyle/>
                    <a:p>
                      <a:pPr>
                        <a:spcAft>
                          <a:spcPts val="0"/>
                        </a:spcAft>
                      </a:pPr>
                      <a:r>
                        <a:rPr lang="es-EC" sz="1000">
                          <a:effectLst/>
                        </a:rPr>
                        <a:t>Variación mensual en puntos porcentuales</a:t>
                      </a:r>
                      <a:endParaRPr lang="es-EC"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a:txBody>
                    <a:bodyPr/>
                    <a:lstStyle/>
                    <a:p>
                      <a:endParaRPr lang="es-EC" sz="1100">
                        <a:effectLst/>
                        <a:latin typeface="Times New Roman" panose="02020603050405020304" pitchFamily="18" charset="0"/>
                      </a:endParaRPr>
                    </a:p>
                  </a:txBody>
                  <a:tcPr marL="68580" marR="68580" marT="0" marB="0"/>
                </a:tc>
                <a:tc>
                  <a:txBody>
                    <a:bodyPr/>
                    <a:lstStyle/>
                    <a:p>
                      <a:endParaRPr lang="es-EC" sz="1100">
                        <a:effectLst/>
                        <a:latin typeface="Times New Roman" panose="02020603050405020304" pitchFamily="18" charset="0"/>
                      </a:endParaRPr>
                    </a:p>
                  </a:txBody>
                  <a:tcPr marL="68580" marR="68580" marT="0" marB="0"/>
                </a:tc>
                <a:tc>
                  <a:txBody>
                    <a:bodyPr/>
                    <a:lstStyle/>
                    <a:p>
                      <a:endParaRPr lang="es-EC" sz="1100">
                        <a:effectLst/>
                        <a:latin typeface="Times New Roman" panose="02020603050405020304" pitchFamily="18" charset="0"/>
                      </a:endParaRPr>
                    </a:p>
                  </a:txBody>
                  <a:tcPr marL="68580" marR="68580" marT="0" marB="0"/>
                </a:tc>
                <a:tc>
                  <a:txBody>
                    <a:bodyPr/>
                    <a:lstStyle/>
                    <a:p>
                      <a:endParaRPr lang="es-EC" sz="1100" dirty="0">
                        <a:effectLst/>
                        <a:latin typeface="Times New Roman" panose="02020603050405020304" pitchFamily="18" charset="0"/>
                      </a:endParaRPr>
                    </a:p>
                  </a:txBody>
                  <a:tcPr marL="68580" marR="68580" marT="0" marB="0"/>
                </a:tc>
              </a:tr>
            </a:tbl>
          </a:graphicData>
        </a:graphic>
      </p:graphicFrame>
      <p:sp>
        <p:nvSpPr>
          <p:cNvPr id="12" name="Rectángulo 11">
            <a:hlinkClick r:id="rId4"/>
          </p:cNvPr>
          <p:cNvSpPr/>
          <p:nvPr/>
        </p:nvSpPr>
        <p:spPr>
          <a:xfrm>
            <a:off x="1098879" y="913452"/>
            <a:ext cx="11007116" cy="923330"/>
          </a:xfrm>
          <a:prstGeom prst="rect">
            <a:avLst/>
          </a:prstGeom>
          <a:noFill/>
        </p:spPr>
        <p:txBody>
          <a:bodyPr wrap="none" lIns="91440" tIns="45720" rIns="91440" bIns="45720">
            <a:spAutoFit/>
          </a:bodyPr>
          <a:lstStyle/>
          <a:p>
            <a:pPr algn="ctr"/>
            <a:r>
              <a:rPr lang="es-EC"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Tasas </a:t>
            </a:r>
            <a:r>
              <a:rPr lang="es-EC"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de interés Activas </a:t>
            </a:r>
            <a:r>
              <a:rPr lang="es-EC"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Efectivas BCE</a:t>
            </a:r>
            <a:endParaRPr lang="es-EC"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9456085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69117"/>
          </a:xfrm>
          <a:prstGeom prst="rect">
            <a:avLst/>
          </a:prstGeom>
        </p:spPr>
      </p:pic>
      <p:graphicFrame>
        <p:nvGraphicFramePr>
          <p:cNvPr id="4" name="Marcador de contenido 3"/>
          <p:cNvGraphicFramePr>
            <a:graphicFrameLocks noGrp="1"/>
          </p:cNvGraphicFramePr>
          <p:nvPr>
            <p:ph idx="1"/>
            <p:extLst>
              <p:ext uri="{D42A27DB-BD31-4B8C-83A1-F6EECF244321}">
                <p14:modId xmlns:p14="http://schemas.microsoft.com/office/powerpoint/2010/main" val="1430942919"/>
              </p:ext>
            </p:extLst>
          </p:nvPr>
        </p:nvGraphicFramePr>
        <p:xfrm>
          <a:off x="5183187" y="987425"/>
          <a:ext cx="6380455" cy="5047615"/>
        </p:xfrm>
        <a:graphic>
          <a:graphicData uri="http://schemas.openxmlformats.org/drawingml/2006/chart">
            <c:chart xmlns:c="http://schemas.openxmlformats.org/drawingml/2006/chart" xmlns:r="http://schemas.openxmlformats.org/officeDocument/2006/relationships" r:id="rId4"/>
          </a:graphicData>
        </a:graphic>
      </p:graphicFrame>
      <p:sp>
        <p:nvSpPr>
          <p:cNvPr id="6" name="Marcador de texto 5"/>
          <p:cNvSpPr>
            <a:spLocks noGrp="1"/>
          </p:cNvSpPr>
          <p:nvPr>
            <p:ph type="body" sz="half" idx="2"/>
          </p:nvPr>
        </p:nvSpPr>
        <p:spPr>
          <a:xfrm>
            <a:off x="990737" y="1577535"/>
            <a:ext cx="3932237" cy="2866293"/>
          </a:xfrm>
          <a:solidFill>
            <a:schemeClr val="accent6">
              <a:lumMod val="40000"/>
              <a:lumOff val="60000"/>
            </a:schemeClr>
          </a:solidFill>
        </p:spPr>
        <p:txBody>
          <a:bodyPr/>
          <a:lstStyle/>
          <a:p>
            <a:pPr algn="just"/>
            <a:r>
              <a:rPr lang="es-EC" dirty="0" smtClean="0"/>
              <a:t>El crédito </a:t>
            </a:r>
            <a:r>
              <a:rPr lang="es-EC" dirty="0"/>
              <a:t>productivo corporativo es el que cuenta con el menor interés con el 9,31% en tasa referencial y 9,33% con la tasa máxima, mientras que la tasa más alta entre los segmentos es la de los microcréditos, específicamente el microcrédito minorista con el 26,59% tasa referencial y 30,50% con la tasa máxima para el segmento durante el mes de abril del 2016, esto debido a las pocas garantías y el tiempo que este tipo de crédito ofrece, que es de 2 a 36 meses máximo. </a:t>
            </a:r>
          </a:p>
        </p:txBody>
      </p:sp>
    </p:spTree>
    <p:extLst>
      <p:ext uri="{BB962C8B-B14F-4D97-AF65-F5344CB8AC3E}">
        <p14:creationId xmlns:p14="http://schemas.microsoft.com/office/powerpoint/2010/main" val="13850182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69117"/>
          </a:xfrm>
          <a:prstGeom prst="rect">
            <a:avLst/>
          </a:prstGeom>
        </p:spPr>
      </p:pic>
      <p:sp>
        <p:nvSpPr>
          <p:cNvPr id="2" name="Título 1"/>
          <p:cNvSpPr>
            <a:spLocks noGrp="1"/>
          </p:cNvSpPr>
          <p:nvPr>
            <p:ph type="title"/>
          </p:nvPr>
        </p:nvSpPr>
        <p:spPr>
          <a:xfrm>
            <a:off x="839788" y="927100"/>
            <a:ext cx="3932237" cy="1600200"/>
          </a:xfrm>
        </p:spPr>
        <p:txBody>
          <a:bodyPr/>
          <a:lstStyle/>
          <a:p>
            <a:r>
              <a:rPr lang="es-EC" b="1" dirty="0" smtClean="0"/>
              <a:t>Ingresos- Flujo </a:t>
            </a:r>
            <a:r>
              <a:rPr lang="es-EC" b="1" dirty="0"/>
              <a:t>de caja proyectado</a:t>
            </a:r>
            <a:br>
              <a:rPr lang="es-EC" b="1" dirty="0"/>
            </a:br>
            <a:endParaRPr lang="es-EC" dirty="0"/>
          </a:p>
        </p:txBody>
      </p:sp>
      <p:graphicFrame>
        <p:nvGraphicFramePr>
          <p:cNvPr id="4" name="Marcador de contenido 3"/>
          <p:cNvGraphicFramePr>
            <a:graphicFrameLocks noGrp="1"/>
          </p:cNvGraphicFramePr>
          <p:nvPr>
            <p:ph idx="1"/>
          </p:nvPr>
        </p:nvGraphicFramePr>
        <p:xfrm>
          <a:off x="5081588" y="1153320"/>
          <a:ext cx="5688012" cy="4562476"/>
        </p:xfrm>
        <a:graphic>
          <a:graphicData uri="http://schemas.openxmlformats.org/drawingml/2006/table">
            <a:tbl>
              <a:tblPr firstRow="1" firstCol="1" bandRow="1">
                <a:tableStyleId>{5C22544A-7EE6-4342-B048-85BDC9FD1C3A}</a:tableStyleId>
              </a:tblPr>
              <a:tblGrid>
                <a:gridCol w="1552723"/>
                <a:gridCol w="1033026"/>
                <a:gridCol w="1033026"/>
                <a:gridCol w="1033026"/>
                <a:gridCol w="1036211"/>
              </a:tblGrid>
              <a:tr h="225434">
                <a:tc>
                  <a:txBody>
                    <a:bodyPr/>
                    <a:lstStyle/>
                    <a:p>
                      <a:pPr algn="ctr">
                        <a:spcAft>
                          <a:spcPts val="0"/>
                        </a:spcAft>
                      </a:pPr>
                      <a:r>
                        <a:rPr lang="es-EC" sz="1100" dirty="0">
                          <a:effectLst/>
                        </a:rPr>
                        <a:t>INGRESOS</a:t>
                      </a:r>
                      <a:endParaRPr lang="es-EC" sz="1200" dirty="0">
                        <a:effectLst/>
                        <a:latin typeface="Times New Roman" panose="02020603050405020304" pitchFamily="18" charset="0"/>
                        <a:ea typeface="Times New Roman" panose="02020603050405020304" pitchFamily="18" charset="0"/>
                      </a:endParaRPr>
                    </a:p>
                  </a:txBody>
                  <a:tcPr marL="88496" marR="88496" marT="0" marB="0"/>
                </a:tc>
                <a:tc>
                  <a:txBody>
                    <a:bodyPr/>
                    <a:lstStyle/>
                    <a:p>
                      <a:pPr algn="ctr">
                        <a:spcAft>
                          <a:spcPts val="0"/>
                        </a:spcAft>
                      </a:pPr>
                      <a:r>
                        <a:rPr lang="es-EC" sz="1100" dirty="0">
                          <a:effectLst/>
                        </a:rPr>
                        <a:t>ENERO</a:t>
                      </a:r>
                      <a:endParaRPr lang="es-EC" sz="1200" dirty="0">
                        <a:effectLst/>
                        <a:latin typeface="Times New Roman" panose="02020603050405020304" pitchFamily="18" charset="0"/>
                        <a:ea typeface="Times New Roman" panose="02020603050405020304" pitchFamily="18" charset="0"/>
                      </a:endParaRPr>
                    </a:p>
                  </a:txBody>
                  <a:tcPr marL="88496" marR="88496" marT="0" marB="0"/>
                </a:tc>
                <a:tc>
                  <a:txBody>
                    <a:bodyPr/>
                    <a:lstStyle/>
                    <a:p>
                      <a:pPr algn="ctr">
                        <a:spcAft>
                          <a:spcPts val="0"/>
                        </a:spcAft>
                      </a:pPr>
                      <a:r>
                        <a:rPr lang="es-EC" sz="1100">
                          <a:effectLst/>
                        </a:rPr>
                        <a:t>FEBRERO</a:t>
                      </a:r>
                      <a:endParaRPr lang="es-EC" sz="1200">
                        <a:effectLst/>
                        <a:latin typeface="Times New Roman" panose="02020603050405020304" pitchFamily="18" charset="0"/>
                        <a:ea typeface="Times New Roman" panose="02020603050405020304" pitchFamily="18" charset="0"/>
                      </a:endParaRPr>
                    </a:p>
                  </a:txBody>
                  <a:tcPr marL="88496" marR="88496" marT="0" marB="0"/>
                </a:tc>
                <a:tc>
                  <a:txBody>
                    <a:bodyPr/>
                    <a:lstStyle/>
                    <a:p>
                      <a:pPr algn="ctr">
                        <a:spcAft>
                          <a:spcPts val="0"/>
                        </a:spcAft>
                      </a:pPr>
                      <a:r>
                        <a:rPr lang="es-EC" sz="1100">
                          <a:effectLst/>
                        </a:rPr>
                        <a:t>MARZO</a:t>
                      </a:r>
                      <a:endParaRPr lang="es-EC" sz="1200">
                        <a:effectLst/>
                        <a:latin typeface="Times New Roman" panose="02020603050405020304" pitchFamily="18" charset="0"/>
                        <a:ea typeface="Times New Roman" panose="02020603050405020304" pitchFamily="18" charset="0"/>
                      </a:endParaRPr>
                    </a:p>
                  </a:txBody>
                  <a:tcPr marL="88496" marR="88496" marT="0" marB="0"/>
                </a:tc>
                <a:tc>
                  <a:txBody>
                    <a:bodyPr/>
                    <a:lstStyle/>
                    <a:p>
                      <a:pPr algn="ctr">
                        <a:spcAft>
                          <a:spcPts val="0"/>
                        </a:spcAft>
                      </a:pPr>
                      <a:r>
                        <a:rPr lang="es-EC" sz="1100">
                          <a:effectLst/>
                        </a:rPr>
                        <a:t>ABRIL</a:t>
                      </a:r>
                      <a:endParaRPr lang="es-EC" sz="1200">
                        <a:effectLst/>
                        <a:latin typeface="Times New Roman" panose="02020603050405020304" pitchFamily="18" charset="0"/>
                        <a:ea typeface="Times New Roman" panose="02020603050405020304" pitchFamily="18" charset="0"/>
                      </a:endParaRPr>
                    </a:p>
                  </a:txBody>
                  <a:tcPr marL="88496" marR="88496" marT="0" marB="0"/>
                </a:tc>
              </a:tr>
              <a:tr h="225434">
                <a:tc>
                  <a:txBody>
                    <a:bodyPr/>
                    <a:lstStyle/>
                    <a:p>
                      <a:pPr algn="ctr">
                        <a:spcAft>
                          <a:spcPts val="0"/>
                        </a:spcAft>
                      </a:pPr>
                      <a:r>
                        <a:rPr lang="es-EC" sz="1100">
                          <a:effectLst/>
                        </a:rPr>
                        <a:t>Ventas</a:t>
                      </a:r>
                      <a:endParaRPr lang="es-EC" sz="1200">
                        <a:effectLst/>
                        <a:latin typeface="Times New Roman" panose="02020603050405020304" pitchFamily="18" charset="0"/>
                        <a:ea typeface="Times New Roman" panose="02020603050405020304" pitchFamily="18" charset="0"/>
                      </a:endParaRPr>
                    </a:p>
                  </a:txBody>
                  <a:tcPr marL="88496" marR="88496" marT="0" marB="0"/>
                </a:tc>
                <a:tc>
                  <a:txBody>
                    <a:bodyPr/>
                    <a:lstStyle/>
                    <a:p>
                      <a:pPr algn="ctr">
                        <a:spcAft>
                          <a:spcPts val="0"/>
                        </a:spcAft>
                      </a:pPr>
                      <a:r>
                        <a:rPr lang="es-EC" sz="1100">
                          <a:effectLst/>
                        </a:rPr>
                        <a:t>3000</a:t>
                      </a:r>
                      <a:endParaRPr lang="es-EC" sz="1200">
                        <a:effectLst/>
                        <a:latin typeface="Times New Roman" panose="02020603050405020304" pitchFamily="18" charset="0"/>
                        <a:ea typeface="Times New Roman" panose="02020603050405020304" pitchFamily="18" charset="0"/>
                      </a:endParaRPr>
                    </a:p>
                  </a:txBody>
                  <a:tcPr marL="88496" marR="88496" marT="0" marB="0"/>
                </a:tc>
                <a:tc>
                  <a:txBody>
                    <a:bodyPr/>
                    <a:lstStyle/>
                    <a:p>
                      <a:pPr algn="ctr">
                        <a:spcAft>
                          <a:spcPts val="0"/>
                        </a:spcAft>
                      </a:pPr>
                      <a:r>
                        <a:rPr lang="es-EC" sz="1100">
                          <a:effectLst/>
                        </a:rPr>
                        <a:t>3500</a:t>
                      </a:r>
                      <a:endParaRPr lang="es-EC" sz="1200">
                        <a:effectLst/>
                        <a:latin typeface="Times New Roman" panose="02020603050405020304" pitchFamily="18" charset="0"/>
                        <a:ea typeface="Times New Roman" panose="02020603050405020304" pitchFamily="18" charset="0"/>
                      </a:endParaRPr>
                    </a:p>
                  </a:txBody>
                  <a:tcPr marL="88496" marR="88496" marT="0" marB="0"/>
                </a:tc>
                <a:tc>
                  <a:txBody>
                    <a:bodyPr/>
                    <a:lstStyle/>
                    <a:p>
                      <a:pPr algn="ctr">
                        <a:spcAft>
                          <a:spcPts val="0"/>
                        </a:spcAft>
                      </a:pPr>
                      <a:r>
                        <a:rPr lang="es-EC" sz="1100">
                          <a:effectLst/>
                        </a:rPr>
                        <a:t>4000</a:t>
                      </a:r>
                      <a:endParaRPr lang="es-EC" sz="1200">
                        <a:effectLst/>
                        <a:latin typeface="Times New Roman" panose="02020603050405020304" pitchFamily="18" charset="0"/>
                        <a:ea typeface="Times New Roman" panose="02020603050405020304" pitchFamily="18" charset="0"/>
                      </a:endParaRPr>
                    </a:p>
                  </a:txBody>
                  <a:tcPr marL="88496" marR="88496" marT="0" marB="0"/>
                </a:tc>
                <a:tc>
                  <a:txBody>
                    <a:bodyPr/>
                    <a:lstStyle/>
                    <a:p>
                      <a:pPr algn="ctr">
                        <a:spcAft>
                          <a:spcPts val="0"/>
                        </a:spcAft>
                      </a:pPr>
                      <a:r>
                        <a:rPr lang="es-EC" sz="1100">
                          <a:effectLst/>
                        </a:rPr>
                        <a:t>3200</a:t>
                      </a:r>
                      <a:endParaRPr lang="es-EC" sz="1200">
                        <a:effectLst/>
                        <a:latin typeface="Times New Roman" panose="02020603050405020304" pitchFamily="18" charset="0"/>
                        <a:ea typeface="Times New Roman" panose="02020603050405020304" pitchFamily="18" charset="0"/>
                      </a:endParaRPr>
                    </a:p>
                  </a:txBody>
                  <a:tcPr marL="88496" marR="88496" marT="0" marB="0"/>
                </a:tc>
              </a:tr>
              <a:tr h="225434">
                <a:tc>
                  <a:txBody>
                    <a:bodyPr/>
                    <a:lstStyle/>
                    <a:p>
                      <a:pPr algn="ctr">
                        <a:spcAft>
                          <a:spcPts val="0"/>
                        </a:spcAft>
                      </a:pPr>
                      <a:r>
                        <a:rPr lang="es-EC" sz="1100">
                          <a:effectLst/>
                        </a:rPr>
                        <a:t>Prestamos</a:t>
                      </a:r>
                      <a:endParaRPr lang="es-EC" sz="1200">
                        <a:effectLst/>
                        <a:latin typeface="Times New Roman" panose="02020603050405020304" pitchFamily="18" charset="0"/>
                        <a:ea typeface="Times New Roman" panose="02020603050405020304" pitchFamily="18" charset="0"/>
                      </a:endParaRPr>
                    </a:p>
                  </a:txBody>
                  <a:tcPr marL="88496" marR="88496" marT="0" marB="0"/>
                </a:tc>
                <a:tc>
                  <a:txBody>
                    <a:bodyPr/>
                    <a:lstStyle/>
                    <a:p>
                      <a:pPr algn="ctr">
                        <a:spcAft>
                          <a:spcPts val="0"/>
                        </a:spcAft>
                      </a:pPr>
                      <a:r>
                        <a:rPr lang="es-EC" sz="1100">
                          <a:effectLst/>
                        </a:rPr>
                        <a:t>5000</a:t>
                      </a:r>
                      <a:endParaRPr lang="es-EC" sz="1200">
                        <a:effectLst/>
                        <a:latin typeface="Times New Roman" panose="02020603050405020304" pitchFamily="18" charset="0"/>
                        <a:ea typeface="Times New Roman" panose="02020603050405020304" pitchFamily="18" charset="0"/>
                      </a:endParaRPr>
                    </a:p>
                  </a:txBody>
                  <a:tcPr marL="88496" marR="88496" marT="0" marB="0"/>
                </a:tc>
                <a:tc>
                  <a:txBody>
                    <a:bodyPr/>
                    <a:lstStyle/>
                    <a:p>
                      <a:pPr algn="l"/>
                      <a:endParaRPr lang="es-EC" sz="1100">
                        <a:effectLst/>
                        <a:latin typeface="Times New Roman" panose="02020603050405020304" pitchFamily="18" charset="0"/>
                      </a:endParaRPr>
                    </a:p>
                  </a:txBody>
                  <a:tcPr marL="88496" marR="88496" marT="0" marB="0"/>
                </a:tc>
                <a:tc>
                  <a:txBody>
                    <a:bodyPr/>
                    <a:lstStyle/>
                    <a:p>
                      <a:pPr algn="l"/>
                      <a:endParaRPr lang="es-EC" sz="1100">
                        <a:effectLst/>
                        <a:latin typeface="Times New Roman" panose="02020603050405020304" pitchFamily="18" charset="0"/>
                      </a:endParaRPr>
                    </a:p>
                  </a:txBody>
                  <a:tcPr marL="88496" marR="88496" marT="0" marB="0"/>
                </a:tc>
                <a:tc>
                  <a:txBody>
                    <a:bodyPr/>
                    <a:lstStyle/>
                    <a:p>
                      <a:pPr algn="l"/>
                      <a:endParaRPr lang="es-EC" sz="1100">
                        <a:effectLst/>
                        <a:latin typeface="Times New Roman" panose="02020603050405020304" pitchFamily="18" charset="0"/>
                      </a:endParaRPr>
                    </a:p>
                  </a:txBody>
                  <a:tcPr marL="88496" marR="88496" marT="0" marB="0"/>
                </a:tc>
              </a:tr>
              <a:tr h="450868">
                <a:tc>
                  <a:txBody>
                    <a:bodyPr/>
                    <a:lstStyle/>
                    <a:p>
                      <a:pPr algn="ctr">
                        <a:spcAft>
                          <a:spcPts val="0"/>
                        </a:spcAft>
                      </a:pPr>
                      <a:r>
                        <a:rPr lang="es-EC" sz="1100">
                          <a:effectLst/>
                        </a:rPr>
                        <a:t>Total ingreso                             ( Efectivo)</a:t>
                      </a:r>
                      <a:endParaRPr lang="es-EC" sz="1200">
                        <a:effectLst/>
                        <a:latin typeface="Times New Roman" panose="02020603050405020304" pitchFamily="18" charset="0"/>
                        <a:ea typeface="Times New Roman" panose="02020603050405020304" pitchFamily="18" charset="0"/>
                      </a:endParaRPr>
                    </a:p>
                  </a:txBody>
                  <a:tcPr marL="88496" marR="88496" marT="0" marB="0"/>
                </a:tc>
                <a:tc>
                  <a:txBody>
                    <a:bodyPr/>
                    <a:lstStyle/>
                    <a:p>
                      <a:pPr algn="ctr">
                        <a:spcAft>
                          <a:spcPts val="0"/>
                        </a:spcAft>
                      </a:pPr>
                      <a:r>
                        <a:rPr lang="es-EC" sz="1100" dirty="0">
                          <a:effectLst/>
                        </a:rPr>
                        <a:t>8000</a:t>
                      </a:r>
                      <a:endParaRPr lang="es-EC" sz="1200" dirty="0">
                        <a:effectLst/>
                        <a:latin typeface="Times New Roman" panose="02020603050405020304" pitchFamily="18" charset="0"/>
                        <a:ea typeface="Times New Roman" panose="02020603050405020304" pitchFamily="18" charset="0"/>
                      </a:endParaRPr>
                    </a:p>
                  </a:txBody>
                  <a:tcPr marL="88496" marR="88496" marT="0" marB="0"/>
                </a:tc>
                <a:tc>
                  <a:txBody>
                    <a:bodyPr/>
                    <a:lstStyle/>
                    <a:p>
                      <a:pPr algn="ctr">
                        <a:spcAft>
                          <a:spcPts val="0"/>
                        </a:spcAft>
                      </a:pPr>
                      <a:r>
                        <a:rPr lang="es-EC" sz="1100">
                          <a:effectLst/>
                        </a:rPr>
                        <a:t>3500</a:t>
                      </a:r>
                      <a:endParaRPr lang="es-EC" sz="1200">
                        <a:effectLst/>
                        <a:latin typeface="Times New Roman" panose="02020603050405020304" pitchFamily="18" charset="0"/>
                        <a:ea typeface="Times New Roman" panose="02020603050405020304" pitchFamily="18" charset="0"/>
                      </a:endParaRPr>
                    </a:p>
                  </a:txBody>
                  <a:tcPr marL="88496" marR="88496" marT="0" marB="0"/>
                </a:tc>
                <a:tc>
                  <a:txBody>
                    <a:bodyPr/>
                    <a:lstStyle/>
                    <a:p>
                      <a:pPr algn="ctr">
                        <a:spcAft>
                          <a:spcPts val="0"/>
                        </a:spcAft>
                      </a:pPr>
                      <a:r>
                        <a:rPr lang="es-EC" sz="1100">
                          <a:effectLst/>
                        </a:rPr>
                        <a:t>4000</a:t>
                      </a:r>
                      <a:endParaRPr lang="es-EC" sz="1200">
                        <a:effectLst/>
                        <a:latin typeface="Times New Roman" panose="02020603050405020304" pitchFamily="18" charset="0"/>
                        <a:ea typeface="Times New Roman" panose="02020603050405020304" pitchFamily="18" charset="0"/>
                      </a:endParaRPr>
                    </a:p>
                  </a:txBody>
                  <a:tcPr marL="88496" marR="88496" marT="0" marB="0"/>
                </a:tc>
                <a:tc>
                  <a:txBody>
                    <a:bodyPr/>
                    <a:lstStyle/>
                    <a:p>
                      <a:pPr algn="ctr">
                        <a:spcAft>
                          <a:spcPts val="0"/>
                        </a:spcAft>
                      </a:pPr>
                      <a:r>
                        <a:rPr lang="es-EC" sz="1100">
                          <a:effectLst/>
                        </a:rPr>
                        <a:t>3200</a:t>
                      </a:r>
                      <a:endParaRPr lang="es-EC" sz="1200">
                        <a:effectLst/>
                        <a:latin typeface="Times New Roman" panose="02020603050405020304" pitchFamily="18" charset="0"/>
                        <a:ea typeface="Times New Roman" panose="02020603050405020304" pitchFamily="18" charset="0"/>
                      </a:endParaRPr>
                    </a:p>
                  </a:txBody>
                  <a:tcPr marL="88496" marR="88496" marT="0" marB="0"/>
                </a:tc>
              </a:tr>
              <a:tr h="225434">
                <a:tc gridSpan="5">
                  <a:txBody>
                    <a:bodyPr/>
                    <a:lstStyle/>
                    <a:p>
                      <a:pPr algn="l"/>
                      <a:endParaRPr lang="es-EC" sz="1100">
                        <a:effectLst/>
                        <a:latin typeface="Times New Roman" panose="02020603050405020304" pitchFamily="18" charset="0"/>
                      </a:endParaRPr>
                    </a:p>
                  </a:txBody>
                  <a:tcPr marL="88496" marR="88496"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25434">
                <a:tc>
                  <a:txBody>
                    <a:bodyPr/>
                    <a:lstStyle/>
                    <a:p>
                      <a:pPr algn="ctr">
                        <a:spcAft>
                          <a:spcPts val="0"/>
                        </a:spcAft>
                      </a:pPr>
                      <a:r>
                        <a:rPr lang="es-EC" sz="1100">
                          <a:effectLst/>
                        </a:rPr>
                        <a:t>EGRESOS</a:t>
                      </a:r>
                      <a:endParaRPr lang="es-EC" sz="1200">
                        <a:effectLst/>
                        <a:latin typeface="Times New Roman" panose="02020603050405020304" pitchFamily="18" charset="0"/>
                        <a:ea typeface="Times New Roman" panose="02020603050405020304" pitchFamily="18" charset="0"/>
                      </a:endParaRPr>
                    </a:p>
                  </a:txBody>
                  <a:tcPr marL="88496" marR="88496" marT="0" marB="0"/>
                </a:tc>
                <a:tc>
                  <a:txBody>
                    <a:bodyPr/>
                    <a:lstStyle/>
                    <a:p>
                      <a:pPr algn="l"/>
                      <a:endParaRPr lang="es-EC" sz="1100">
                        <a:effectLst/>
                        <a:latin typeface="Times New Roman" panose="02020603050405020304" pitchFamily="18" charset="0"/>
                      </a:endParaRPr>
                    </a:p>
                  </a:txBody>
                  <a:tcPr marL="88496" marR="88496" marT="0" marB="0"/>
                </a:tc>
                <a:tc>
                  <a:txBody>
                    <a:bodyPr/>
                    <a:lstStyle/>
                    <a:p>
                      <a:pPr algn="l"/>
                      <a:endParaRPr lang="es-EC" sz="1100">
                        <a:effectLst/>
                        <a:latin typeface="Times New Roman" panose="02020603050405020304" pitchFamily="18" charset="0"/>
                      </a:endParaRPr>
                    </a:p>
                  </a:txBody>
                  <a:tcPr marL="88496" marR="88496" marT="0" marB="0"/>
                </a:tc>
                <a:tc>
                  <a:txBody>
                    <a:bodyPr/>
                    <a:lstStyle/>
                    <a:p>
                      <a:pPr algn="l"/>
                      <a:endParaRPr lang="es-EC" sz="1100">
                        <a:effectLst/>
                        <a:latin typeface="Times New Roman" panose="02020603050405020304" pitchFamily="18" charset="0"/>
                      </a:endParaRPr>
                    </a:p>
                  </a:txBody>
                  <a:tcPr marL="88496" marR="88496" marT="0" marB="0"/>
                </a:tc>
                <a:tc>
                  <a:txBody>
                    <a:bodyPr/>
                    <a:lstStyle/>
                    <a:p>
                      <a:pPr algn="l"/>
                      <a:endParaRPr lang="es-EC" sz="1100">
                        <a:effectLst/>
                        <a:latin typeface="Times New Roman" panose="02020603050405020304" pitchFamily="18" charset="0"/>
                      </a:endParaRPr>
                    </a:p>
                  </a:txBody>
                  <a:tcPr marL="88496" marR="88496" marT="0" marB="0"/>
                </a:tc>
              </a:tr>
              <a:tr h="225434">
                <a:tc>
                  <a:txBody>
                    <a:bodyPr/>
                    <a:lstStyle/>
                    <a:p>
                      <a:pPr algn="ctr">
                        <a:spcAft>
                          <a:spcPts val="0"/>
                        </a:spcAft>
                      </a:pPr>
                      <a:r>
                        <a:rPr lang="es-EC" sz="1100">
                          <a:effectLst/>
                        </a:rPr>
                        <a:t>Cuentas por pagar</a:t>
                      </a:r>
                      <a:endParaRPr lang="es-EC" sz="1200">
                        <a:effectLst/>
                        <a:latin typeface="Times New Roman" panose="02020603050405020304" pitchFamily="18" charset="0"/>
                        <a:ea typeface="Times New Roman" panose="02020603050405020304" pitchFamily="18" charset="0"/>
                      </a:endParaRPr>
                    </a:p>
                  </a:txBody>
                  <a:tcPr marL="88496" marR="88496" marT="0" marB="0"/>
                </a:tc>
                <a:tc>
                  <a:txBody>
                    <a:bodyPr/>
                    <a:lstStyle/>
                    <a:p>
                      <a:pPr algn="ctr">
                        <a:spcAft>
                          <a:spcPts val="0"/>
                        </a:spcAft>
                      </a:pPr>
                      <a:r>
                        <a:rPr lang="es-EC" sz="1100">
                          <a:effectLst/>
                        </a:rPr>
                        <a:t>1500</a:t>
                      </a:r>
                      <a:endParaRPr lang="es-EC" sz="1200">
                        <a:effectLst/>
                        <a:latin typeface="Times New Roman" panose="02020603050405020304" pitchFamily="18" charset="0"/>
                        <a:ea typeface="Times New Roman" panose="02020603050405020304" pitchFamily="18" charset="0"/>
                      </a:endParaRPr>
                    </a:p>
                  </a:txBody>
                  <a:tcPr marL="88496" marR="88496" marT="0" marB="0"/>
                </a:tc>
                <a:tc>
                  <a:txBody>
                    <a:bodyPr/>
                    <a:lstStyle/>
                    <a:p>
                      <a:pPr algn="ctr">
                        <a:spcAft>
                          <a:spcPts val="0"/>
                        </a:spcAft>
                      </a:pPr>
                      <a:r>
                        <a:rPr lang="es-EC" sz="1100">
                          <a:effectLst/>
                        </a:rPr>
                        <a:t>1750</a:t>
                      </a:r>
                      <a:endParaRPr lang="es-EC" sz="1200">
                        <a:effectLst/>
                        <a:latin typeface="Times New Roman" panose="02020603050405020304" pitchFamily="18" charset="0"/>
                        <a:ea typeface="Times New Roman" panose="02020603050405020304" pitchFamily="18" charset="0"/>
                      </a:endParaRPr>
                    </a:p>
                  </a:txBody>
                  <a:tcPr marL="88496" marR="88496" marT="0" marB="0"/>
                </a:tc>
                <a:tc>
                  <a:txBody>
                    <a:bodyPr/>
                    <a:lstStyle/>
                    <a:p>
                      <a:pPr algn="ctr">
                        <a:spcAft>
                          <a:spcPts val="0"/>
                        </a:spcAft>
                      </a:pPr>
                      <a:r>
                        <a:rPr lang="es-EC" sz="1100">
                          <a:effectLst/>
                        </a:rPr>
                        <a:t>2000</a:t>
                      </a:r>
                      <a:endParaRPr lang="es-EC" sz="1200">
                        <a:effectLst/>
                        <a:latin typeface="Times New Roman" panose="02020603050405020304" pitchFamily="18" charset="0"/>
                        <a:ea typeface="Times New Roman" panose="02020603050405020304" pitchFamily="18" charset="0"/>
                      </a:endParaRPr>
                    </a:p>
                  </a:txBody>
                  <a:tcPr marL="88496" marR="88496" marT="0" marB="0"/>
                </a:tc>
                <a:tc>
                  <a:txBody>
                    <a:bodyPr/>
                    <a:lstStyle/>
                    <a:p>
                      <a:pPr algn="ctr">
                        <a:spcAft>
                          <a:spcPts val="0"/>
                        </a:spcAft>
                      </a:pPr>
                      <a:r>
                        <a:rPr lang="es-EC" sz="1100">
                          <a:effectLst/>
                        </a:rPr>
                        <a:t>1600</a:t>
                      </a:r>
                      <a:endParaRPr lang="es-EC" sz="1200">
                        <a:effectLst/>
                        <a:latin typeface="Times New Roman" panose="02020603050405020304" pitchFamily="18" charset="0"/>
                        <a:ea typeface="Times New Roman" panose="02020603050405020304" pitchFamily="18" charset="0"/>
                      </a:endParaRPr>
                    </a:p>
                  </a:txBody>
                  <a:tcPr marL="88496" marR="88496" marT="0" marB="0"/>
                </a:tc>
              </a:tr>
              <a:tr h="279230">
                <a:tc>
                  <a:txBody>
                    <a:bodyPr/>
                    <a:lstStyle/>
                    <a:p>
                      <a:pPr algn="ctr">
                        <a:spcAft>
                          <a:spcPts val="0"/>
                        </a:spcAft>
                      </a:pPr>
                      <a:r>
                        <a:rPr lang="es-EC" sz="1100">
                          <a:effectLst/>
                        </a:rPr>
                        <a:t>Gastos de Básicos</a:t>
                      </a:r>
                      <a:endParaRPr lang="es-EC" sz="1200">
                        <a:effectLst/>
                        <a:latin typeface="Times New Roman" panose="02020603050405020304" pitchFamily="18" charset="0"/>
                        <a:ea typeface="Times New Roman" panose="02020603050405020304" pitchFamily="18" charset="0"/>
                      </a:endParaRPr>
                    </a:p>
                  </a:txBody>
                  <a:tcPr marL="88496" marR="88496" marT="0" marB="0"/>
                </a:tc>
                <a:tc>
                  <a:txBody>
                    <a:bodyPr/>
                    <a:lstStyle/>
                    <a:p>
                      <a:pPr algn="ctr">
                        <a:spcAft>
                          <a:spcPts val="0"/>
                        </a:spcAft>
                      </a:pPr>
                      <a:r>
                        <a:rPr lang="es-EC" sz="1100">
                          <a:effectLst/>
                        </a:rPr>
                        <a:t>699,37</a:t>
                      </a:r>
                      <a:endParaRPr lang="es-EC" sz="1200">
                        <a:effectLst/>
                        <a:latin typeface="Times New Roman" panose="02020603050405020304" pitchFamily="18" charset="0"/>
                        <a:ea typeface="Times New Roman" panose="02020603050405020304" pitchFamily="18" charset="0"/>
                      </a:endParaRPr>
                    </a:p>
                  </a:txBody>
                  <a:tcPr marL="88496" marR="88496" marT="0" marB="0"/>
                </a:tc>
                <a:tc>
                  <a:txBody>
                    <a:bodyPr/>
                    <a:lstStyle/>
                    <a:p>
                      <a:pPr algn="ctr">
                        <a:spcAft>
                          <a:spcPts val="0"/>
                        </a:spcAft>
                      </a:pPr>
                      <a:r>
                        <a:rPr lang="es-EC" sz="1100">
                          <a:effectLst/>
                        </a:rPr>
                        <a:t>699,37</a:t>
                      </a:r>
                      <a:endParaRPr lang="es-EC" sz="1200">
                        <a:effectLst/>
                        <a:latin typeface="Times New Roman" panose="02020603050405020304" pitchFamily="18" charset="0"/>
                        <a:ea typeface="Times New Roman" panose="02020603050405020304" pitchFamily="18" charset="0"/>
                      </a:endParaRPr>
                    </a:p>
                  </a:txBody>
                  <a:tcPr marL="88496" marR="88496" marT="0" marB="0"/>
                </a:tc>
                <a:tc>
                  <a:txBody>
                    <a:bodyPr/>
                    <a:lstStyle/>
                    <a:p>
                      <a:pPr algn="ctr">
                        <a:spcAft>
                          <a:spcPts val="0"/>
                        </a:spcAft>
                      </a:pPr>
                      <a:r>
                        <a:rPr lang="es-EC" sz="1100">
                          <a:effectLst/>
                        </a:rPr>
                        <a:t>699,37</a:t>
                      </a:r>
                      <a:endParaRPr lang="es-EC" sz="1200">
                        <a:effectLst/>
                        <a:latin typeface="Times New Roman" panose="02020603050405020304" pitchFamily="18" charset="0"/>
                        <a:ea typeface="Times New Roman" panose="02020603050405020304" pitchFamily="18" charset="0"/>
                      </a:endParaRPr>
                    </a:p>
                  </a:txBody>
                  <a:tcPr marL="88496" marR="88496" marT="0" marB="0"/>
                </a:tc>
                <a:tc>
                  <a:txBody>
                    <a:bodyPr/>
                    <a:lstStyle/>
                    <a:p>
                      <a:pPr algn="ctr">
                        <a:spcAft>
                          <a:spcPts val="0"/>
                        </a:spcAft>
                      </a:pPr>
                      <a:r>
                        <a:rPr lang="es-EC" sz="1100">
                          <a:effectLst/>
                        </a:rPr>
                        <a:t>699,37</a:t>
                      </a:r>
                      <a:endParaRPr lang="es-EC" sz="1200">
                        <a:effectLst/>
                        <a:latin typeface="Times New Roman" panose="02020603050405020304" pitchFamily="18" charset="0"/>
                        <a:ea typeface="Times New Roman" panose="02020603050405020304" pitchFamily="18" charset="0"/>
                      </a:endParaRPr>
                    </a:p>
                  </a:txBody>
                  <a:tcPr marL="88496" marR="88496" marT="0" marB="0"/>
                </a:tc>
              </a:tr>
              <a:tr h="225434">
                <a:tc>
                  <a:txBody>
                    <a:bodyPr/>
                    <a:lstStyle/>
                    <a:p>
                      <a:pPr algn="ctr">
                        <a:spcAft>
                          <a:spcPts val="0"/>
                        </a:spcAft>
                      </a:pPr>
                      <a:r>
                        <a:rPr lang="es-EC" sz="1100">
                          <a:effectLst/>
                        </a:rPr>
                        <a:t>Pago de impuestos</a:t>
                      </a:r>
                      <a:endParaRPr lang="es-EC" sz="1200">
                        <a:effectLst/>
                        <a:latin typeface="Times New Roman" panose="02020603050405020304" pitchFamily="18" charset="0"/>
                        <a:ea typeface="Times New Roman" panose="02020603050405020304" pitchFamily="18" charset="0"/>
                      </a:endParaRPr>
                    </a:p>
                  </a:txBody>
                  <a:tcPr marL="88496" marR="88496" marT="0" marB="0"/>
                </a:tc>
                <a:tc>
                  <a:txBody>
                    <a:bodyPr/>
                    <a:lstStyle/>
                    <a:p>
                      <a:pPr algn="ctr">
                        <a:spcAft>
                          <a:spcPts val="0"/>
                        </a:spcAft>
                      </a:pPr>
                      <a:r>
                        <a:rPr lang="es-EC" sz="1100">
                          <a:effectLst/>
                        </a:rPr>
                        <a:t>60,99</a:t>
                      </a:r>
                      <a:endParaRPr lang="es-EC" sz="1200">
                        <a:effectLst/>
                        <a:latin typeface="Times New Roman" panose="02020603050405020304" pitchFamily="18" charset="0"/>
                        <a:ea typeface="Times New Roman" panose="02020603050405020304" pitchFamily="18" charset="0"/>
                      </a:endParaRPr>
                    </a:p>
                  </a:txBody>
                  <a:tcPr marL="88496" marR="88496" marT="0" marB="0"/>
                </a:tc>
                <a:tc>
                  <a:txBody>
                    <a:bodyPr/>
                    <a:lstStyle/>
                    <a:p>
                      <a:pPr algn="ctr">
                        <a:spcAft>
                          <a:spcPts val="0"/>
                        </a:spcAft>
                      </a:pPr>
                      <a:r>
                        <a:rPr lang="es-EC" sz="1100">
                          <a:effectLst/>
                        </a:rPr>
                        <a:t>60,99</a:t>
                      </a:r>
                      <a:endParaRPr lang="es-EC" sz="1200">
                        <a:effectLst/>
                        <a:latin typeface="Times New Roman" panose="02020603050405020304" pitchFamily="18" charset="0"/>
                        <a:ea typeface="Times New Roman" panose="02020603050405020304" pitchFamily="18" charset="0"/>
                      </a:endParaRPr>
                    </a:p>
                  </a:txBody>
                  <a:tcPr marL="88496" marR="88496" marT="0" marB="0"/>
                </a:tc>
                <a:tc>
                  <a:txBody>
                    <a:bodyPr/>
                    <a:lstStyle/>
                    <a:p>
                      <a:pPr algn="ctr">
                        <a:spcAft>
                          <a:spcPts val="0"/>
                        </a:spcAft>
                      </a:pPr>
                      <a:r>
                        <a:rPr lang="es-EC" sz="1100">
                          <a:effectLst/>
                        </a:rPr>
                        <a:t>60,99</a:t>
                      </a:r>
                      <a:endParaRPr lang="es-EC" sz="1200">
                        <a:effectLst/>
                        <a:latin typeface="Times New Roman" panose="02020603050405020304" pitchFamily="18" charset="0"/>
                        <a:ea typeface="Times New Roman" panose="02020603050405020304" pitchFamily="18" charset="0"/>
                      </a:endParaRPr>
                    </a:p>
                  </a:txBody>
                  <a:tcPr marL="88496" marR="88496" marT="0" marB="0"/>
                </a:tc>
                <a:tc>
                  <a:txBody>
                    <a:bodyPr/>
                    <a:lstStyle/>
                    <a:p>
                      <a:pPr algn="ctr">
                        <a:spcAft>
                          <a:spcPts val="0"/>
                        </a:spcAft>
                      </a:pPr>
                      <a:r>
                        <a:rPr lang="es-EC" sz="1100">
                          <a:effectLst/>
                        </a:rPr>
                        <a:t>60,99</a:t>
                      </a:r>
                      <a:endParaRPr lang="es-EC" sz="1200">
                        <a:effectLst/>
                        <a:latin typeface="Times New Roman" panose="02020603050405020304" pitchFamily="18" charset="0"/>
                        <a:ea typeface="Times New Roman" panose="02020603050405020304" pitchFamily="18" charset="0"/>
                      </a:endParaRPr>
                    </a:p>
                  </a:txBody>
                  <a:tcPr marL="88496" marR="88496" marT="0" marB="0"/>
                </a:tc>
              </a:tr>
              <a:tr h="450868">
                <a:tc>
                  <a:txBody>
                    <a:bodyPr/>
                    <a:lstStyle/>
                    <a:p>
                      <a:pPr algn="ctr">
                        <a:spcAft>
                          <a:spcPts val="0"/>
                        </a:spcAft>
                      </a:pPr>
                      <a:r>
                        <a:rPr lang="es-EC" sz="1100">
                          <a:effectLst/>
                        </a:rPr>
                        <a:t>Total egreso (Efectivo)</a:t>
                      </a:r>
                      <a:endParaRPr lang="es-EC" sz="1200">
                        <a:effectLst/>
                        <a:latin typeface="Times New Roman" panose="02020603050405020304" pitchFamily="18" charset="0"/>
                        <a:ea typeface="Times New Roman" panose="02020603050405020304" pitchFamily="18" charset="0"/>
                      </a:endParaRPr>
                    </a:p>
                  </a:txBody>
                  <a:tcPr marL="88496" marR="88496" marT="0" marB="0"/>
                </a:tc>
                <a:tc>
                  <a:txBody>
                    <a:bodyPr/>
                    <a:lstStyle/>
                    <a:p>
                      <a:pPr algn="ctr">
                        <a:spcAft>
                          <a:spcPts val="0"/>
                        </a:spcAft>
                      </a:pPr>
                      <a:r>
                        <a:rPr lang="es-EC" sz="1100">
                          <a:effectLst/>
                        </a:rPr>
                        <a:t>2260,36</a:t>
                      </a:r>
                      <a:endParaRPr lang="es-EC" sz="1200">
                        <a:effectLst/>
                        <a:latin typeface="Times New Roman" panose="02020603050405020304" pitchFamily="18" charset="0"/>
                        <a:ea typeface="Times New Roman" panose="02020603050405020304" pitchFamily="18" charset="0"/>
                      </a:endParaRPr>
                    </a:p>
                  </a:txBody>
                  <a:tcPr marL="88496" marR="88496" marT="0" marB="0"/>
                </a:tc>
                <a:tc>
                  <a:txBody>
                    <a:bodyPr/>
                    <a:lstStyle/>
                    <a:p>
                      <a:pPr algn="ctr">
                        <a:spcAft>
                          <a:spcPts val="0"/>
                        </a:spcAft>
                      </a:pPr>
                      <a:r>
                        <a:rPr lang="es-EC" sz="1100">
                          <a:effectLst/>
                        </a:rPr>
                        <a:t>2510,36</a:t>
                      </a:r>
                      <a:endParaRPr lang="es-EC" sz="1200">
                        <a:effectLst/>
                        <a:latin typeface="Times New Roman" panose="02020603050405020304" pitchFamily="18" charset="0"/>
                        <a:ea typeface="Times New Roman" panose="02020603050405020304" pitchFamily="18" charset="0"/>
                      </a:endParaRPr>
                    </a:p>
                  </a:txBody>
                  <a:tcPr marL="88496" marR="88496" marT="0" marB="0"/>
                </a:tc>
                <a:tc>
                  <a:txBody>
                    <a:bodyPr/>
                    <a:lstStyle/>
                    <a:p>
                      <a:pPr algn="ctr">
                        <a:spcAft>
                          <a:spcPts val="0"/>
                        </a:spcAft>
                      </a:pPr>
                      <a:r>
                        <a:rPr lang="es-EC" sz="1100">
                          <a:effectLst/>
                        </a:rPr>
                        <a:t>2760,36</a:t>
                      </a:r>
                      <a:endParaRPr lang="es-EC" sz="1200">
                        <a:effectLst/>
                        <a:latin typeface="Times New Roman" panose="02020603050405020304" pitchFamily="18" charset="0"/>
                        <a:ea typeface="Times New Roman" panose="02020603050405020304" pitchFamily="18" charset="0"/>
                      </a:endParaRPr>
                    </a:p>
                  </a:txBody>
                  <a:tcPr marL="88496" marR="88496" marT="0" marB="0"/>
                </a:tc>
                <a:tc>
                  <a:txBody>
                    <a:bodyPr/>
                    <a:lstStyle/>
                    <a:p>
                      <a:pPr algn="ctr">
                        <a:spcAft>
                          <a:spcPts val="0"/>
                        </a:spcAft>
                      </a:pPr>
                      <a:r>
                        <a:rPr lang="es-EC" sz="1100">
                          <a:effectLst/>
                        </a:rPr>
                        <a:t>2360,36</a:t>
                      </a:r>
                      <a:endParaRPr lang="es-EC" sz="1200">
                        <a:effectLst/>
                        <a:latin typeface="Times New Roman" panose="02020603050405020304" pitchFamily="18" charset="0"/>
                        <a:ea typeface="Times New Roman" panose="02020603050405020304" pitchFamily="18" charset="0"/>
                      </a:endParaRPr>
                    </a:p>
                  </a:txBody>
                  <a:tcPr marL="88496" marR="88496" marT="0" marB="0"/>
                </a:tc>
              </a:tr>
              <a:tr h="225434">
                <a:tc gridSpan="5">
                  <a:txBody>
                    <a:bodyPr/>
                    <a:lstStyle/>
                    <a:p>
                      <a:pPr algn="l"/>
                      <a:endParaRPr lang="es-EC" sz="1100">
                        <a:effectLst/>
                        <a:latin typeface="Times New Roman" panose="02020603050405020304" pitchFamily="18" charset="0"/>
                      </a:endParaRPr>
                    </a:p>
                  </a:txBody>
                  <a:tcPr marL="88496" marR="88496"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25434">
                <a:tc>
                  <a:txBody>
                    <a:bodyPr/>
                    <a:lstStyle/>
                    <a:p>
                      <a:pPr algn="ctr">
                        <a:spcAft>
                          <a:spcPts val="0"/>
                        </a:spcAft>
                      </a:pPr>
                      <a:r>
                        <a:rPr lang="es-EC" sz="1100">
                          <a:effectLst/>
                        </a:rPr>
                        <a:t>FLUJO DE CAJA</a:t>
                      </a:r>
                      <a:endParaRPr lang="es-EC" sz="1200">
                        <a:effectLst/>
                        <a:latin typeface="Times New Roman" panose="02020603050405020304" pitchFamily="18" charset="0"/>
                        <a:ea typeface="Times New Roman" panose="02020603050405020304" pitchFamily="18" charset="0"/>
                      </a:endParaRPr>
                    </a:p>
                  </a:txBody>
                  <a:tcPr marL="88496" marR="88496" marT="0" marB="0"/>
                </a:tc>
                <a:tc>
                  <a:txBody>
                    <a:bodyPr/>
                    <a:lstStyle/>
                    <a:p>
                      <a:pPr algn="l"/>
                      <a:endParaRPr lang="es-EC" sz="1100">
                        <a:effectLst/>
                        <a:latin typeface="Times New Roman" panose="02020603050405020304" pitchFamily="18" charset="0"/>
                      </a:endParaRPr>
                    </a:p>
                  </a:txBody>
                  <a:tcPr marL="88496" marR="88496" marT="0" marB="0"/>
                </a:tc>
                <a:tc>
                  <a:txBody>
                    <a:bodyPr/>
                    <a:lstStyle/>
                    <a:p>
                      <a:pPr algn="l"/>
                      <a:endParaRPr lang="es-EC" sz="1100">
                        <a:effectLst/>
                        <a:latin typeface="Times New Roman" panose="02020603050405020304" pitchFamily="18" charset="0"/>
                      </a:endParaRPr>
                    </a:p>
                  </a:txBody>
                  <a:tcPr marL="88496" marR="88496" marT="0" marB="0"/>
                </a:tc>
                <a:tc>
                  <a:txBody>
                    <a:bodyPr/>
                    <a:lstStyle/>
                    <a:p>
                      <a:pPr algn="l"/>
                      <a:endParaRPr lang="es-EC" sz="1100">
                        <a:effectLst/>
                        <a:latin typeface="Times New Roman" panose="02020603050405020304" pitchFamily="18" charset="0"/>
                      </a:endParaRPr>
                    </a:p>
                  </a:txBody>
                  <a:tcPr marL="88496" marR="88496" marT="0" marB="0"/>
                </a:tc>
                <a:tc>
                  <a:txBody>
                    <a:bodyPr/>
                    <a:lstStyle/>
                    <a:p>
                      <a:pPr algn="l"/>
                      <a:endParaRPr lang="es-EC" sz="1100">
                        <a:effectLst/>
                        <a:latin typeface="Times New Roman" panose="02020603050405020304" pitchFamily="18" charset="0"/>
                      </a:endParaRPr>
                    </a:p>
                  </a:txBody>
                  <a:tcPr marL="88496" marR="88496" marT="0" marB="0"/>
                </a:tc>
              </a:tr>
              <a:tr h="450868">
                <a:tc>
                  <a:txBody>
                    <a:bodyPr/>
                    <a:lstStyle/>
                    <a:p>
                      <a:pPr algn="ctr">
                        <a:spcAft>
                          <a:spcPts val="0"/>
                        </a:spcAft>
                      </a:pPr>
                      <a:r>
                        <a:rPr lang="es-EC" sz="1100">
                          <a:effectLst/>
                        </a:rPr>
                        <a:t>Flujo neto económico</a:t>
                      </a:r>
                      <a:endParaRPr lang="es-EC" sz="1200">
                        <a:effectLst/>
                        <a:latin typeface="Times New Roman" panose="02020603050405020304" pitchFamily="18" charset="0"/>
                        <a:ea typeface="Times New Roman" panose="02020603050405020304" pitchFamily="18" charset="0"/>
                      </a:endParaRPr>
                    </a:p>
                  </a:txBody>
                  <a:tcPr marL="88496" marR="88496" marT="0" marB="0"/>
                </a:tc>
                <a:tc>
                  <a:txBody>
                    <a:bodyPr/>
                    <a:lstStyle/>
                    <a:p>
                      <a:pPr algn="ctr">
                        <a:spcAft>
                          <a:spcPts val="0"/>
                        </a:spcAft>
                      </a:pPr>
                      <a:r>
                        <a:rPr lang="es-EC" sz="1100">
                          <a:effectLst/>
                        </a:rPr>
                        <a:t>5739,64</a:t>
                      </a:r>
                      <a:endParaRPr lang="es-EC" sz="1200">
                        <a:effectLst/>
                        <a:latin typeface="Times New Roman" panose="02020603050405020304" pitchFamily="18" charset="0"/>
                        <a:ea typeface="Times New Roman" panose="02020603050405020304" pitchFamily="18" charset="0"/>
                      </a:endParaRPr>
                    </a:p>
                  </a:txBody>
                  <a:tcPr marL="88496" marR="88496" marT="0" marB="0"/>
                </a:tc>
                <a:tc>
                  <a:txBody>
                    <a:bodyPr/>
                    <a:lstStyle/>
                    <a:p>
                      <a:pPr algn="ctr">
                        <a:spcAft>
                          <a:spcPts val="0"/>
                        </a:spcAft>
                      </a:pPr>
                      <a:r>
                        <a:rPr lang="es-EC" sz="1100">
                          <a:effectLst/>
                        </a:rPr>
                        <a:t>989,64</a:t>
                      </a:r>
                      <a:endParaRPr lang="es-EC" sz="1200">
                        <a:effectLst/>
                        <a:latin typeface="Times New Roman" panose="02020603050405020304" pitchFamily="18" charset="0"/>
                        <a:ea typeface="Times New Roman" panose="02020603050405020304" pitchFamily="18" charset="0"/>
                      </a:endParaRPr>
                    </a:p>
                  </a:txBody>
                  <a:tcPr marL="88496" marR="88496" marT="0" marB="0"/>
                </a:tc>
                <a:tc>
                  <a:txBody>
                    <a:bodyPr/>
                    <a:lstStyle/>
                    <a:p>
                      <a:pPr algn="ctr">
                        <a:spcAft>
                          <a:spcPts val="0"/>
                        </a:spcAft>
                      </a:pPr>
                      <a:r>
                        <a:rPr lang="es-EC" sz="1100">
                          <a:effectLst/>
                        </a:rPr>
                        <a:t>1239,64</a:t>
                      </a:r>
                      <a:endParaRPr lang="es-EC" sz="1200">
                        <a:effectLst/>
                        <a:latin typeface="Times New Roman" panose="02020603050405020304" pitchFamily="18" charset="0"/>
                        <a:ea typeface="Times New Roman" panose="02020603050405020304" pitchFamily="18" charset="0"/>
                      </a:endParaRPr>
                    </a:p>
                  </a:txBody>
                  <a:tcPr marL="88496" marR="88496" marT="0" marB="0"/>
                </a:tc>
                <a:tc>
                  <a:txBody>
                    <a:bodyPr/>
                    <a:lstStyle/>
                    <a:p>
                      <a:pPr algn="ctr">
                        <a:spcAft>
                          <a:spcPts val="0"/>
                        </a:spcAft>
                      </a:pPr>
                      <a:r>
                        <a:rPr lang="es-EC" sz="1100">
                          <a:effectLst/>
                        </a:rPr>
                        <a:t>839,64</a:t>
                      </a:r>
                      <a:endParaRPr lang="es-EC" sz="1200">
                        <a:effectLst/>
                        <a:latin typeface="Times New Roman" panose="02020603050405020304" pitchFamily="18" charset="0"/>
                        <a:ea typeface="Times New Roman" panose="02020603050405020304" pitchFamily="18" charset="0"/>
                      </a:endParaRPr>
                    </a:p>
                  </a:txBody>
                  <a:tcPr marL="88496" marR="88496" marT="0" marB="0"/>
                </a:tc>
              </a:tr>
              <a:tr h="450868">
                <a:tc>
                  <a:txBody>
                    <a:bodyPr/>
                    <a:lstStyle/>
                    <a:p>
                      <a:pPr algn="ctr">
                        <a:spcAft>
                          <a:spcPts val="0"/>
                        </a:spcAft>
                      </a:pPr>
                      <a:r>
                        <a:rPr lang="es-EC" sz="1100">
                          <a:effectLst/>
                        </a:rPr>
                        <a:t>Servicio de la deuda</a:t>
                      </a:r>
                      <a:endParaRPr lang="es-EC" sz="1200">
                        <a:effectLst/>
                        <a:latin typeface="Times New Roman" panose="02020603050405020304" pitchFamily="18" charset="0"/>
                        <a:ea typeface="Times New Roman" panose="02020603050405020304" pitchFamily="18" charset="0"/>
                      </a:endParaRPr>
                    </a:p>
                  </a:txBody>
                  <a:tcPr marL="88496" marR="88496" marT="0" marB="0"/>
                </a:tc>
                <a:tc>
                  <a:txBody>
                    <a:bodyPr/>
                    <a:lstStyle/>
                    <a:p>
                      <a:pPr algn="ctr">
                        <a:spcAft>
                          <a:spcPts val="0"/>
                        </a:spcAft>
                      </a:pPr>
                      <a:r>
                        <a:rPr lang="es-EC" sz="1100">
                          <a:effectLst/>
                        </a:rPr>
                        <a:t>284,34</a:t>
                      </a:r>
                      <a:endParaRPr lang="es-EC" sz="1200">
                        <a:effectLst/>
                        <a:latin typeface="Times New Roman" panose="02020603050405020304" pitchFamily="18" charset="0"/>
                        <a:ea typeface="Times New Roman" panose="02020603050405020304" pitchFamily="18" charset="0"/>
                      </a:endParaRPr>
                    </a:p>
                  </a:txBody>
                  <a:tcPr marL="88496" marR="88496" marT="0" marB="0"/>
                </a:tc>
                <a:tc>
                  <a:txBody>
                    <a:bodyPr/>
                    <a:lstStyle/>
                    <a:p>
                      <a:pPr algn="ctr">
                        <a:spcAft>
                          <a:spcPts val="0"/>
                        </a:spcAft>
                      </a:pPr>
                      <a:r>
                        <a:rPr lang="es-EC" sz="1100">
                          <a:effectLst/>
                        </a:rPr>
                        <a:t>284,34</a:t>
                      </a:r>
                      <a:endParaRPr lang="es-EC" sz="1200">
                        <a:effectLst/>
                        <a:latin typeface="Times New Roman" panose="02020603050405020304" pitchFamily="18" charset="0"/>
                        <a:ea typeface="Times New Roman" panose="02020603050405020304" pitchFamily="18" charset="0"/>
                      </a:endParaRPr>
                    </a:p>
                  </a:txBody>
                  <a:tcPr marL="88496" marR="88496" marT="0" marB="0"/>
                </a:tc>
                <a:tc>
                  <a:txBody>
                    <a:bodyPr/>
                    <a:lstStyle/>
                    <a:p>
                      <a:pPr algn="ctr">
                        <a:spcAft>
                          <a:spcPts val="0"/>
                        </a:spcAft>
                      </a:pPr>
                      <a:r>
                        <a:rPr lang="es-EC" sz="1100">
                          <a:effectLst/>
                        </a:rPr>
                        <a:t>284,34</a:t>
                      </a:r>
                      <a:endParaRPr lang="es-EC" sz="1200">
                        <a:effectLst/>
                        <a:latin typeface="Times New Roman" panose="02020603050405020304" pitchFamily="18" charset="0"/>
                        <a:ea typeface="Times New Roman" panose="02020603050405020304" pitchFamily="18" charset="0"/>
                      </a:endParaRPr>
                    </a:p>
                  </a:txBody>
                  <a:tcPr marL="88496" marR="88496" marT="0" marB="0"/>
                </a:tc>
                <a:tc>
                  <a:txBody>
                    <a:bodyPr/>
                    <a:lstStyle/>
                    <a:p>
                      <a:pPr algn="ctr">
                        <a:spcAft>
                          <a:spcPts val="0"/>
                        </a:spcAft>
                      </a:pPr>
                      <a:r>
                        <a:rPr lang="es-EC" sz="1100">
                          <a:effectLst/>
                        </a:rPr>
                        <a:t>284,34</a:t>
                      </a:r>
                      <a:endParaRPr lang="es-EC" sz="1200">
                        <a:effectLst/>
                        <a:latin typeface="Times New Roman" panose="02020603050405020304" pitchFamily="18" charset="0"/>
                        <a:ea typeface="Times New Roman" panose="02020603050405020304" pitchFamily="18" charset="0"/>
                      </a:endParaRPr>
                    </a:p>
                  </a:txBody>
                  <a:tcPr marL="88496" marR="88496" marT="0" marB="0"/>
                </a:tc>
              </a:tr>
              <a:tr h="450868">
                <a:tc>
                  <a:txBody>
                    <a:bodyPr/>
                    <a:lstStyle/>
                    <a:p>
                      <a:pPr algn="ctr">
                        <a:spcAft>
                          <a:spcPts val="0"/>
                        </a:spcAft>
                      </a:pPr>
                      <a:r>
                        <a:rPr lang="es-EC" sz="1100" dirty="0">
                          <a:effectLst/>
                        </a:rPr>
                        <a:t>Flujo Neto Financiero</a:t>
                      </a:r>
                      <a:endParaRPr lang="es-EC" sz="1200" dirty="0">
                        <a:effectLst/>
                        <a:latin typeface="Times New Roman" panose="02020603050405020304" pitchFamily="18" charset="0"/>
                        <a:ea typeface="Times New Roman" panose="02020603050405020304" pitchFamily="18" charset="0"/>
                      </a:endParaRPr>
                    </a:p>
                  </a:txBody>
                  <a:tcPr marL="88496" marR="88496" marT="0" marB="0"/>
                </a:tc>
                <a:tc>
                  <a:txBody>
                    <a:bodyPr/>
                    <a:lstStyle/>
                    <a:p>
                      <a:pPr algn="ctr">
                        <a:spcAft>
                          <a:spcPts val="0"/>
                        </a:spcAft>
                      </a:pPr>
                      <a:r>
                        <a:rPr lang="es-EC" sz="1100">
                          <a:effectLst/>
                        </a:rPr>
                        <a:t>$    5455,30</a:t>
                      </a:r>
                      <a:endParaRPr lang="es-EC" sz="1200">
                        <a:effectLst/>
                        <a:latin typeface="Times New Roman" panose="02020603050405020304" pitchFamily="18" charset="0"/>
                        <a:ea typeface="Times New Roman" panose="02020603050405020304" pitchFamily="18" charset="0"/>
                      </a:endParaRPr>
                    </a:p>
                  </a:txBody>
                  <a:tcPr marL="88496" marR="88496" marT="0" marB="0"/>
                </a:tc>
                <a:tc>
                  <a:txBody>
                    <a:bodyPr/>
                    <a:lstStyle/>
                    <a:p>
                      <a:pPr algn="ctr">
                        <a:spcAft>
                          <a:spcPts val="0"/>
                        </a:spcAft>
                      </a:pPr>
                      <a:r>
                        <a:rPr lang="es-EC" sz="1100">
                          <a:effectLst/>
                        </a:rPr>
                        <a:t>$    705,30</a:t>
                      </a:r>
                      <a:endParaRPr lang="es-EC" sz="1200">
                        <a:effectLst/>
                        <a:latin typeface="Times New Roman" panose="02020603050405020304" pitchFamily="18" charset="0"/>
                        <a:ea typeface="Times New Roman" panose="02020603050405020304" pitchFamily="18" charset="0"/>
                      </a:endParaRPr>
                    </a:p>
                  </a:txBody>
                  <a:tcPr marL="88496" marR="88496" marT="0" marB="0"/>
                </a:tc>
                <a:tc>
                  <a:txBody>
                    <a:bodyPr/>
                    <a:lstStyle/>
                    <a:p>
                      <a:pPr algn="ctr">
                        <a:spcAft>
                          <a:spcPts val="0"/>
                        </a:spcAft>
                      </a:pPr>
                      <a:r>
                        <a:rPr lang="es-EC" sz="1100">
                          <a:effectLst/>
                        </a:rPr>
                        <a:t>$       955,30</a:t>
                      </a:r>
                      <a:endParaRPr lang="es-EC" sz="1200">
                        <a:effectLst/>
                        <a:latin typeface="Times New Roman" panose="02020603050405020304" pitchFamily="18" charset="0"/>
                        <a:ea typeface="Times New Roman" panose="02020603050405020304" pitchFamily="18" charset="0"/>
                      </a:endParaRPr>
                    </a:p>
                  </a:txBody>
                  <a:tcPr marL="88496" marR="88496" marT="0" marB="0"/>
                </a:tc>
                <a:tc>
                  <a:txBody>
                    <a:bodyPr/>
                    <a:lstStyle/>
                    <a:p>
                      <a:pPr algn="ctr">
                        <a:spcAft>
                          <a:spcPts val="0"/>
                        </a:spcAft>
                      </a:pPr>
                      <a:r>
                        <a:rPr lang="es-EC" sz="1100" dirty="0">
                          <a:effectLst/>
                        </a:rPr>
                        <a:t>$       555,30</a:t>
                      </a:r>
                      <a:endParaRPr lang="es-EC" sz="1200" dirty="0">
                        <a:effectLst/>
                        <a:latin typeface="Times New Roman" panose="02020603050405020304" pitchFamily="18" charset="0"/>
                        <a:ea typeface="Times New Roman" panose="02020603050405020304" pitchFamily="18" charset="0"/>
                      </a:endParaRPr>
                    </a:p>
                  </a:txBody>
                  <a:tcPr marL="88496" marR="88496" marT="0" marB="0"/>
                </a:tc>
              </a:tr>
            </a:tbl>
          </a:graphicData>
        </a:graphic>
      </p:graphicFrame>
      <p:sp>
        <p:nvSpPr>
          <p:cNvPr id="5" name="Marcador de texto 4"/>
          <p:cNvSpPr>
            <a:spLocks noGrp="1"/>
          </p:cNvSpPr>
          <p:nvPr>
            <p:ph type="body" sz="half" idx="2"/>
          </p:nvPr>
        </p:nvSpPr>
        <p:spPr>
          <a:xfrm>
            <a:off x="839787" y="2362200"/>
            <a:ext cx="3932237" cy="3811588"/>
          </a:xfrm>
        </p:spPr>
        <p:txBody>
          <a:bodyPr/>
          <a:lstStyle/>
          <a:p>
            <a:pPr algn="just"/>
            <a:r>
              <a:rPr lang="es-EC" dirty="0" smtClean="0"/>
              <a:t>El </a:t>
            </a:r>
            <a:r>
              <a:rPr lang="es-EC" dirty="0"/>
              <a:t>flujo de caja nos permite tener datos más reales del comportamiento de los ingresos y egresos de la microempresa con un microcrédito de 5.000 en el Banco 1 con una tasa de 22,92% y  cuotas mensuales de 284,34 lo que servirá para invertir en capital de trabajo y activos fijos para los siguientes meses y teniendo un flujo de caja positivo, durante el periodo de inversión</a:t>
            </a:r>
          </a:p>
        </p:txBody>
      </p:sp>
    </p:spTree>
    <p:extLst>
      <p:ext uri="{BB962C8B-B14F-4D97-AF65-F5344CB8AC3E}">
        <p14:creationId xmlns:p14="http://schemas.microsoft.com/office/powerpoint/2010/main" val="24194259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69117"/>
          </a:xfrm>
          <a:prstGeom prst="rect">
            <a:avLst/>
          </a:prstGeom>
        </p:spPr>
      </p:pic>
      <p:graphicFrame>
        <p:nvGraphicFramePr>
          <p:cNvPr id="6" name="Diagrama 5"/>
          <p:cNvGraphicFramePr/>
          <p:nvPr>
            <p:extLst>
              <p:ext uri="{D42A27DB-BD31-4B8C-83A1-F6EECF244321}">
                <p14:modId xmlns:p14="http://schemas.microsoft.com/office/powerpoint/2010/main" val="3111533237"/>
              </p:ext>
            </p:extLst>
          </p:nvPr>
        </p:nvGraphicFramePr>
        <p:xfrm>
          <a:off x="839788" y="2057399"/>
          <a:ext cx="3932237" cy="27305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Marcador de contenido 4"/>
          <p:cNvGraphicFramePr>
            <a:graphicFrameLocks noGrp="1"/>
          </p:cNvGraphicFramePr>
          <p:nvPr>
            <p:ph idx="1"/>
            <p:extLst>
              <p:ext uri="{D42A27DB-BD31-4B8C-83A1-F6EECF244321}">
                <p14:modId xmlns:p14="http://schemas.microsoft.com/office/powerpoint/2010/main" val="784309724"/>
              </p:ext>
            </p:extLst>
          </p:nvPr>
        </p:nvGraphicFramePr>
        <p:xfrm>
          <a:off x="5183188" y="987425"/>
          <a:ext cx="6172200" cy="4873625"/>
        </p:xfrm>
        <a:graphic>
          <a:graphicData uri="http://schemas.openxmlformats.org/drawingml/2006/chart">
            <c:chart xmlns:c="http://schemas.openxmlformats.org/drawingml/2006/chart" xmlns:r="http://schemas.openxmlformats.org/officeDocument/2006/relationships" r:id="rId9"/>
          </a:graphicData>
        </a:graphic>
      </p:graphicFrame>
      <p:sp>
        <p:nvSpPr>
          <p:cNvPr id="2" name="Rectángulo 1"/>
          <p:cNvSpPr/>
          <p:nvPr/>
        </p:nvSpPr>
        <p:spPr>
          <a:xfrm>
            <a:off x="1406511" y="880957"/>
            <a:ext cx="2347117" cy="923330"/>
          </a:xfrm>
          <a:prstGeom prst="rect">
            <a:avLst/>
          </a:prstGeom>
          <a:noFill/>
        </p:spPr>
        <p:txBody>
          <a:bodyPr wrap="none" lIns="91440" tIns="45720" rIns="91440" bIns="45720">
            <a:spAutoFit/>
          </a:bodyPr>
          <a:lstStyle/>
          <a:p>
            <a:pPr algn="ctr"/>
            <a:r>
              <a:rPr lang="es-E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Empleo</a:t>
            </a:r>
            <a:endPar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1676261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69117"/>
          </a:xfrm>
          <a:prstGeom prst="rect">
            <a:avLst/>
          </a:prstGeom>
        </p:spPr>
      </p:pic>
      <p:sp>
        <p:nvSpPr>
          <p:cNvPr id="2" name="Título 1"/>
          <p:cNvSpPr>
            <a:spLocks noGrp="1"/>
          </p:cNvSpPr>
          <p:nvPr>
            <p:ph type="title"/>
          </p:nvPr>
        </p:nvSpPr>
        <p:spPr>
          <a:xfrm>
            <a:off x="1072017" y="839557"/>
            <a:ext cx="3932237" cy="1600200"/>
          </a:xfrm>
        </p:spPr>
        <p:txBody>
          <a:bodyPr>
            <a:normAutofit fontScale="90000"/>
          </a:bodyPr>
          <a:lstStyle/>
          <a:p>
            <a:r>
              <a:rPr lang="es-EC" sz="2800" b="1" dirty="0"/>
              <a:t>Montos de microcrédito por Instituciones Financieras</a:t>
            </a:r>
            <a:r>
              <a:rPr lang="es-EC" dirty="0"/>
              <a:t/>
            </a:r>
            <a:br>
              <a:rPr lang="es-EC" dirty="0"/>
            </a:br>
            <a:endParaRPr lang="es-EC" dirty="0"/>
          </a:p>
        </p:txBody>
      </p:sp>
      <p:sp>
        <p:nvSpPr>
          <p:cNvPr id="4" name="Marcador de texto 3"/>
          <p:cNvSpPr>
            <a:spLocks noGrp="1"/>
          </p:cNvSpPr>
          <p:nvPr>
            <p:ph type="body" sz="half" idx="2"/>
          </p:nvPr>
        </p:nvSpPr>
        <p:spPr/>
        <p:txBody>
          <a:bodyPr/>
          <a:lstStyle/>
          <a:p>
            <a:pPr marL="285750" indent="-285750" algn="just">
              <a:buFont typeface="Arial" panose="020B0604020202020204" pitchFamily="34" charset="0"/>
              <a:buChar char="•"/>
            </a:pPr>
            <a:r>
              <a:rPr lang="es-EC" dirty="0"/>
              <a:t>L</a:t>
            </a:r>
            <a:r>
              <a:rPr lang="es-EC" dirty="0" smtClean="0"/>
              <a:t>as </a:t>
            </a:r>
            <a:r>
              <a:rPr lang="es-EC" dirty="0"/>
              <a:t>instituciones financieras con mayor colocación de microcréditos, es la banca privada, seguida por las cooperativas de ahorro y crédito controladas por la Superintendencia de Económica, Popular y Solidaria (SEPS), </a:t>
            </a:r>
            <a:endParaRPr lang="es-EC" dirty="0" smtClean="0"/>
          </a:p>
          <a:p>
            <a:pPr marL="285750" indent="-285750" algn="just">
              <a:buFont typeface="Arial" panose="020B0604020202020204" pitchFamily="34" charset="0"/>
              <a:buChar char="•"/>
            </a:pPr>
            <a:r>
              <a:rPr lang="es-EC" dirty="0"/>
              <a:t>M</a:t>
            </a:r>
            <a:r>
              <a:rPr lang="es-EC" dirty="0" smtClean="0"/>
              <a:t>ientras </a:t>
            </a:r>
            <a:r>
              <a:rPr lang="es-EC" dirty="0"/>
              <a:t>que la banca pública oferta estos productos a sectores como comercio, servicios y </a:t>
            </a:r>
            <a:r>
              <a:rPr lang="es-EC" dirty="0" smtClean="0"/>
              <a:t>producción.</a:t>
            </a:r>
          </a:p>
          <a:p>
            <a:pPr marL="285750" indent="-285750" algn="just">
              <a:buFont typeface="Arial" panose="020B0604020202020204" pitchFamily="34" charset="0"/>
              <a:buChar char="•"/>
            </a:pPr>
            <a:r>
              <a:rPr lang="es-EC" dirty="0"/>
              <a:t>D</a:t>
            </a:r>
            <a:r>
              <a:rPr lang="es-EC" dirty="0" smtClean="0"/>
              <a:t>esde </a:t>
            </a:r>
            <a:r>
              <a:rPr lang="es-EC" dirty="0"/>
              <a:t>el 2014 hasta el 2016 existe una disminución en la colocación y operaciones de los microcréditos</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153450894"/>
              </p:ext>
            </p:extLst>
          </p:nvPr>
        </p:nvGraphicFramePr>
        <p:xfrm>
          <a:off x="5183187" y="987425"/>
          <a:ext cx="6380455" cy="43864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94855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69117"/>
          </a:xfrm>
          <a:prstGeom prst="rect">
            <a:avLst/>
          </a:prstGeom>
        </p:spPr>
      </p:pic>
      <p:graphicFrame>
        <p:nvGraphicFramePr>
          <p:cNvPr id="6" name="Marcador de contenido 5"/>
          <p:cNvGraphicFramePr>
            <a:graphicFrameLocks noGrp="1"/>
          </p:cNvGraphicFramePr>
          <p:nvPr>
            <p:ph idx="1"/>
            <p:extLst>
              <p:ext uri="{D42A27DB-BD31-4B8C-83A1-F6EECF244321}">
                <p14:modId xmlns:p14="http://schemas.microsoft.com/office/powerpoint/2010/main" val="254071899"/>
              </p:ext>
            </p:extLst>
          </p:nvPr>
        </p:nvGraphicFramePr>
        <p:xfrm>
          <a:off x="1267693" y="1080654"/>
          <a:ext cx="10120743" cy="4789742"/>
        </p:xfrm>
        <a:graphic>
          <a:graphicData uri="http://schemas.openxmlformats.org/drawingml/2006/table">
            <a:tbl>
              <a:tblPr firstRow="1" bandRow="1">
                <a:tableStyleId>{6E25E649-3F16-4E02-A733-19D2CDBF48F0}</a:tableStyleId>
              </a:tblPr>
              <a:tblGrid>
                <a:gridCol w="3373581"/>
                <a:gridCol w="3373581"/>
                <a:gridCol w="3373581"/>
              </a:tblGrid>
              <a:tr h="771473">
                <a:tc>
                  <a:txBody>
                    <a:bodyPr/>
                    <a:lstStyle/>
                    <a:p>
                      <a:r>
                        <a:rPr lang="es-EC" sz="1600" b="0" dirty="0" smtClean="0">
                          <a:latin typeface="+mn-lt"/>
                        </a:rPr>
                        <a:t>Normas</a:t>
                      </a:r>
                      <a:r>
                        <a:rPr lang="es-EC" sz="1600" b="0" baseline="0" dirty="0" smtClean="0">
                          <a:latin typeface="+mn-lt"/>
                        </a:rPr>
                        <a:t> jurídicas  administrativas </a:t>
                      </a:r>
                      <a:endParaRPr lang="es-EC" sz="1600" b="0" dirty="0">
                        <a:latin typeface="+mn-lt"/>
                      </a:endParaRPr>
                    </a:p>
                  </a:txBody>
                  <a:tcPr/>
                </a:tc>
                <a:tc>
                  <a:txBody>
                    <a:bodyPr/>
                    <a:lstStyle/>
                    <a:p>
                      <a:r>
                        <a:rPr lang="es-EC" sz="1600" b="0" kern="1200" dirty="0" smtClean="0">
                          <a:effectLst/>
                          <a:latin typeface="+mn-lt"/>
                        </a:rPr>
                        <a:t>La Resolución No. 043-2015-F de la Junta de Política y Regulación Monetaria Financiera</a:t>
                      </a:r>
                      <a:endParaRPr lang="es-EC" sz="1600" b="0" dirty="0">
                        <a:latin typeface="+mn-lt"/>
                      </a:endParaRPr>
                    </a:p>
                  </a:txBody>
                  <a:tcPr/>
                </a:tc>
                <a:tc>
                  <a:txBody>
                    <a:bodyPr/>
                    <a:lstStyle/>
                    <a:p>
                      <a:r>
                        <a:rPr lang="es-EC" sz="1600" b="0" kern="1200" dirty="0" smtClean="0">
                          <a:effectLst/>
                          <a:latin typeface="+mn-lt"/>
                        </a:rPr>
                        <a:t>Resolución No. JB-2014-3049 de 27 de agosto del 2014 de la Superintendencia de Bancos.</a:t>
                      </a:r>
                      <a:endParaRPr lang="es-EC" sz="1600" b="0" dirty="0">
                        <a:latin typeface="+mn-lt"/>
                      </a:endParaRPr>
                    </a:p>
                  </a:txBody>
                  <a:tcPr/>
                </a:tc>
              </a:tr>
              <a:tr h="3966782">
                <a:tc>
                  <a:txBody>
                    <a:bodyPr/>
                    <a:lstStyle/>
                    <a:p>
                      <a:r>
                        <a:rPr lang="es-EC" b="0" dirty="0" smtClean="0">
                          <a:latin typeface="+mn-lt"/>
                        </a:rPr>
                        <a:t>Microcrédito </a:t>
                      </a:r>
                      <a:endParaRPr lang="es-EC" b="0" dirty="0">
                        <a:latin typeface="+mn-lt"/>
                      </a:endParaRPr>
                    </a:p>
                  </a:txBody>
                  <a:tcPr/>
                </a:tc>
                <a:tc>
                  <a:txBody>
                    <a:bodyPr/>
                    <a:lstStyle/>
                    <a:p>
                      <a:pPr algn="just">
                        <a:lnSpc>
                          <a:spcPct val="150000"/>
                        </a:lnSpc>
                        <a:spcAft>
                          <a:spcPts val="0"/>
                        </a:spcAft>
                      </a:pPr>
                      <a:r>
                        <a:rPr lang="es-ES" sz="1400" b="0" dirty="0">
                          <a:effectLst/>
                          <a:latin typeface="+mn-lt"/>
                        </a:rPr>
                        <a:t>Se otorga a una persona natural o jurídica con un nivel  de ventas anuales inferior o igual a USD 100,000.00, o a un grupo de prestatarios con garantía solidaria, destinado a financiar actividades de producción y/o comercialización en pequeña escala, cuya fuente principal de pago la constituye el producto de las ventas o ingresos generados por dichas actividades, verificados adecuadamente por la entidad del Sistema Financiero nacional. </a:t>
                      </a:r>
                      <a:endParaRPr lang="es-EC" sz="1400" b="0" dirty="0">
                        <a:effectLst/>
                        <a:latin typeface="+mn-lt"/>
                      </a:endParaRPr>
                    </a:p>
                    <a:p>
                      <a:pPr algn="just">
                        <a:lnSpc>
                          <a:spcPct val="150000"/>
                        </a:lnSpc>
                        <a:spcAft>
                          <a:spcPts val="0"/>
                        </a:spcAft>
                      </a:pPr>
                      <a:r>
                        <a:rPr lang="es-EC" sz="1400" b="0" dirty="0">
                          <a:effectLst/>
                          <a:latin typeface="+mn-lt"/>
                        </a:rPr>
                        <a:t> </a:t>
                      </a:r>
                      <a:endParaRPr lang="es-EC" sz="1400" b="0" dirty="0">
                        <a:solidFill>
                          <a:schemeClr val="tx1"/>
                        </a:solidFill>
                        <a:effectLst/>
                        <a:latin typeface="+mn-lt"/>
                        <a:ea typeface="Times New Roman" panose="02020603050405020304" pitchFamily="18" charset="0"/>
                      </a:endParaRPr>
                    </a:p>
                  </a:txBody>
                  <a:tcPr marL="68580" marR="68580" marT="0" marB="0"/>
                </a:tc>
                <a:tc>
                  <a:txBody>
                    <a:bodyPr/>
                    <a:lstStyle/>
                    <a:p>
                      <a:pPr algn="just">
                        <a:lnSpc>
                          <a:spcPct val="150000"/>
                        </a:lnSpc>
                      </a:pPr>
                      <a:r>
                        <a:rPr lang="es-EC" sz="1400" b="0" kern="1200" dirty="0" smtClean="0">
                          <a:effectLst/>
                          <a:latin typeface="+mn-lt"/>
                        </a:rPr>
                        <a:t>Es todo crédito no superior a ciento cincuenta (150) remuneraciones básicas unificadas concedido a un prestatario, persona natural o jurídica, con un nivel de ventas inferior a cien mil dólares de los Estados Unidos de América (US$ 100.000,00), o a un grupo de prestatarios con garantía solidaria, destinado a financiar actividades en pequeña escala de producción, comercialización o servicios, cuya fuente principal de pago la constituye el producto de venta.</a:t>
                      </a:r>
                      <a:endParaRPr lang="es-EC" sz="1400" b="0" dirty="0">
                        <a:latin typeface="+mn-lt"/>
                        <a:cs typeface="Arial" panose="020B0604020202020204" pitchFamily="34" charset="0"/>
                      </a:endParaRPr>
                    </a:p>
                  </a:txBody>
                  <a:tcPr/>
                </a:tc>
              </a:tr>
            </a:tbl>
          </a:graphicData>
        </a:graphic>
      </p:graphicFrame>
    </p:spTree>
    <p:extLst>
      <p:ext uri="{BB962C8B-B14F-4D97-AF65-F5344CB8AC3E}">
        <p14:creationId xmlns:p14="http://schemas.microsoft.com/office/powerpoint/2010/main" val="8429076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69117"/>
          </a:xfrm>
          <a:prstGeom prst="rect">
            <a:avLst/>
          </a:prstGeom>
        </p:spPr>
      </p:pic>
      <p:graphicFrame>
        <p:nvGraphicFramePr>
          <p:cNvPr id="7" name="Marcador de contenido 6"/>
          <p:cNvGraphicFramePr>
            <a:graphicFrameLocks noGrp="1"/>
          </p:cNvGraphicFramePr>
          <p:nvPr>
            <p:ph idx="1"/>
            <p:extLst>
              <p:ext uri="{D42A27DB-BD31-4B8C-83A1-F6EECF244321}">
                <p14:modId xmlns:p14="http://schemas.microsoft.com/office/powerpoint/2010/main" val="1277199956"/>
              </p:ext>
            </p:extLst>
          </p:nvPr>
        </p:nvGraphicFramePr>
        <p:xfrm>
          <a:off x="978336" y="1018309"/>
          <a:ext cx="10985064" cy="5277608"/>
        </p:xfrm>
        <a:graphic>
          <a:graphicData uri="http://schemas.openxmlformats.org/drawingml/2006/table">
            <a:tbl>
              <a:tblPr firstRow="1" bandRow="1">
                <a:tableStyleId>{2A488322-F2BA-4B5B-9748-0D474271808F}</a:tableStyleId>
              </a:tblPr>
              <a:tblGrid>
                <a:gridCol w="2746266"/>
                <a:gridCol w="2746266"/>
                <a:gridCol w="2746266"/>
                <a:gridCol w="2746266"/>
              </a:tblGrid>
              <a:tr h="369278">
                <a:tc>
                  <a:txBody>
                    <a:bodyPr/>
                    <a:lstStyle/>
                    <a:p>
                      <a:r>
                        <a:rPr lang="es-EC" dirty="0" smtClean="0"/>
                        <a:t>Políticas</a:t>
                      </a:r>
                      <a:r>
                        <a:rPr lang="es-EC" baseline="0" dirty="0" smtClean="0"/>
                        <a:t> Bancos </a:t>
                      </a:r>
                      <a:endParaRPr lang="es-EC" dirty="0"/>
                    </a:p>
                  </a:txBody>
                  <a:tcPr/>
                </a:tc>
                <a:tc>
                  <a:txBody>
                    <a:bodyPr/>
                    <a:lstStyle/>
                    <a:p>
                      <a:r>
                        <a:rPr lang="es-EC" baseline="0" dirty="0" smtClean="0"/>
                        <a:t>Microcrédito </a:t>
                      </a:r>
                      <a:endParaRPr lang="es-EC" dirty="0"/>
                    </a:p>
                  </a:txBody>
                  <a:tcPr/>
                </a:tc>
                <a:tc>
                  <a:txBody>
                    <a:bodyPr/>
                    <a:lstStyle/>
                    <a:p>
                      <a:r>
                        <a:rPr lang="es-EC" dirty="0" smtClean="0"/>
                        <a:t>Requisitos </a:t>
                      </a:r>
                      <a:endParaRPr lang="es-EC" dirty="0"/>
                    </a:p>
                  </a:txBody>
                  <a:tcPr/>
                </a:tc>
                <a:tc>
                  <a:txBody>
                    <a:bodyPr/>
                    <a:lstStyle/>
                    <a:p>
                      <a:r>
                        <a:rPr lang="es-EC" dirty="0" smtClean="0"/>
                        <a:t>Características</a:t>
                      </a:r>
                      <a:r>
                        <a:rPr lang="es-EC" baseline="0" dirty="0" smtClean="0"/>
                        <a:t> </a:t>
                      </a:r>
                      <a:endParaRPr lang="es-EC" dirty="0"/>
                    </a:p>
                  </a:txBody>
                  <a:tcPr/>
                </a:tc>
              </a:tr>
              <a:tr h="1107834">
                <a:tc>
                  <a:txBody>
                    <a:bodyPr/>
                    <a:lstStyle/>
                    <a:p>
                      <a:r>
                        <a:rPr lang="es-EC" sz="1100" dirty="0" smtClean="0">
                          <a:hlinkClick r:id="rId4"/>
                        </a:rPr>
                        <a:t>Banco 1</a:t>
                      </a:r>
                      <a:endParaRPr lang="es-EC" sz="1100" dirty="0">
                        <a:latin typeface="Arial" panose="020B0604020202020204" pitchFamily="34" charset="0"/>
                        <a:cs typeface="Arial" panose="020B0604020202020204" pitchFamily="34" charset="0"/>
                      </a:endParaRPr>
                    </a:p>
                  </a:txBody>
                  <a:tcPr/>
                </a:tc>
                <a:tc>
                  <a:txBody>
                    <a:bodyPr/>
                    <a:lstStyle/>
                    <a:p>
                      <a:pPr marL="171450" indent="-171450">
                        <a:buFont typeface="Arial" panose="020B0604020202020204" pitchFamily="34" charset="0"/>
                        <a:buChar char="•"/>
                      </a:pPr>
                      <a:r>
                        <a:rPr lang="es-EC" sz="1100" kern="1200" dirty="0" smtClean="0">
                          <a:effectLst/>
                        </a:rPr>
                        <a:t>El banco quiere ayudar a financiar </a:t>
                      </a:r>
                      <a:r>
                        <a:rPr lang="es-EC" sz="1100" kern="1200" smtClean="0">
                          <a:effectLst/>
                        </a:rPr>
                        <a:t>los proyectos que usted tenga para hacer más productivo su negocio </a:t>
                      </a:r>
                      <a:r>
                        <a:rPr lang="es-EC" sz="1100" kern="1200" dirty="0" smtClean="0">
                          <a:effectLst/>
                        </a:rPr>
                        <a:t>o actividad.</a:t>
                      </a:r>
                      <a:endParaRPr lang="es-EC" sz="1100" dirty="0">
                        <a:latin typeface="Arial" panose="020B0604020202020204" pitchFamily="34" charset="0"/>
                        <a:cs typeface="Arial" panose="020B0604020202020204" pitchFamily="34" charset="0"/>
                      </a:endParaRPr>
                    </a:p>
                  </a:txBody>
                  <a:tcPr/>
                </a:tc>
                <a:tc>
                  <a:txBody>
                    <a:bodyPr/>
                    <a:lstStyle/>
                    <a:p>
                      <a:pPr marL="171450" indent="-171450">
                        <a:spcAft>
                          <a:spcPts val="0"/>
                        </a:spcAft>
                        <a:buFont typeface="Arial" panose="020B0604020202020204" pitchFamily="34" charset="0"/>
                        <a:buChar char="•"/>
                      </a:pPr>
                      <a:r>
                        <a:rPr lang="es-EC" sz="1100" kern="1200" dirty="0" smtClean="0">
                          <a:effectLst/>
                        </a:rPr>
                        <a:t>Copias nítidas de cédula de identidad de todos los participantes.</a:t>
                      </a:r>
                    </a:p>
                    <a:p>
                      <a:pPr marL="171450" indent="-171450">
                        <a:spcAft>
                          <a:spcPts val="0"/>
                        </a:spcAft>
                        <a:buFont typeface="Arial" panose="020B0604020202020204" pitchFamily="34" charset="0"/>
                        <a:buChar char="•"/>
                      </a:pPr>
                      <a:r>
                        <a:rPr lang="es-EC" sz="1100" kern="1200" dirty="0" smtClean="0">
                          <a:effectLst/>
                        </a:rPr>
                        <a:t>Declaraciones anuales del Impuesto a la Renta</a:t>
                      </a:r>
                    </a:p>
                    <a:p>
                      <a:pPr marL="171450" indent="-171450">
                        <a:spcAft>
                          <a:spcPts val="0"/>
                        </a:spcAft>
                        <a:buFont typeface="Arial" panose="020B0604020202020204" pitchFamily="34" charset="0"/>
                        <a:buChar char="•"/>
                      </a:pPr>
                      <a:r>
                        <a:rPr lang="es-EC" sz="1100" kern="1200" dirty="0" smtClean="0">
                          <a:effectLst/>
                        </a:rPr>
                        <a:t>Respaldo de ingresos</a:t>
                      </a:r>
                    </a:p>
                    <a:p>
                      <a:pPr marL="171450" indent="-171450">
                        <a:spcAft>
                          <a:spcPts val="0"/>
                        </a:spcAft>
                        <a:buFont typeface="Arial" panose="020B0604020202020204" pitchFamily="34" charset="0"/>
                        <a:buChar char="•"/>
                      </a:pPr>
                      <a:r>
                        <a:rPr lang="es-EC" sz="1100" kern="1200" dirty="0" smtClean="0">
                          <a:effectLst/>
                        </a:rPr>
                        <a:t>Edad mínima 21 años</a:t>
                      </a:r>
                      <a:endParaRPr lang="es-EC"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171450" indent="-171450">
                        <a:buFont typeface="Arial" panose="020B0604020202020204" pitchFamily="34" charset="0"/>
                        <a:buChar char="•"/>
                      </a:pPr>
                      <a:r>
                        <a:rPr lang="es-EC" sz="1100" kern="1200" dirty="0" smtClean="0">
                          <a:effectLst/>
                        </a:rPr>
                        <a:t>Monto: $500 a $20.000 AF</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sz="1100" kern="1200" dirty="0" smtClean="0">
                          <a:effectLst/>
                        </a:rPr>
                        <a:t>Plazo: 3 a 36 meses</a:t>
                      </a:r>
                    </a:p>
                    <a:p>
                      <a:pPr marL="171450" indent="-171450">
                        <a:buFont typeface="Arial" panose="020B0604020202020204" pitchFamily="34" charset="0"/>
                        <a:buChar char="•"/>
                      </a:pPr>
                      <a:r>
                        <a:rPr lang="es-EC" sz="1100" kern="1200" dirty="0" smtClean="0">
                          <a:effectLst/>
                        </a:rPr>
                        <a:t>Monto: $300 a $20.000 CT</a:t>
                      </a:r>
                    </a:p>
                    <a:p>
                      <a:pPr marL="171450" indent="-171450">
                        <a:buFont typeface="Arial" panose="020B0604020202020204" pitchFamily="34" charset="0"/>
                        <a:buChar char="•"/>
                      </a:pPr>
                      <a:r>
                        <a:rPr lang="es-EC" sz="1100" kern="1200" dirty="0" smtClean="0">
                          <a:effectLst/>
                        </a:rPr>
                        <a:t>Plazo: 2 a 24 meses</a:t>
                      </a:r>
                    </a:p>
                    <a:p>
                      <a:pPr marL="171450" indent="-171450">
                        <a:buFont typeface="Arial" panose="020B0604020202020204" pitchFamily="34" charset="0"/>
                        <a:buChar char="•"/>
                      </a:pPr>
                      <a:r>
                        <a:rPr lang="es-EC" sz="1100" kern="1200" dirty="0" smtClean="0">
                          <a:effectLst/>
                        </a:rPr>
                        <a:t>Forma de Pago: Debito a la cuenta</a:t>
                      </a:r>
                    </a:p>
                    <a:p>
                      <a:pPr marL="171450" indent="-171450">
                        <a:buFont typeface="Arial" panose="020B0604020202020204" pitchFamily="34" charset="0"/>
                        <a:buChar char="•"/>
                      </a:pPr>
                      <a:r>
                        <a:rPr lang="es-EC" sz="1100" kern="1200" dirty="0" smtClean="0">
                          <a:effectLst/>
                        </a:rPr>
                        <a:t>Periodicidad de pago: Mensual</a:t>
                      </a:r>
                      <a:endParaRPr lang="es-EC" sz="1100" dirty="0">
                        <a:latin typeface="Arial" panose="020B0604020202020204" pitchFamily="34" charset="0"/>
                        <a:cs typeface="Arial" panose="020B0604020202020204" pitchFamily="34" charset="0"/>
                      </a:endParaRPr>
                    </a:p>
                  </a:txBody>
                  <a:tcPr/>
                </a:tc>
              </a:tr>
              <a:tr h="1134116">
                <a:tc>
                  <a:txBody>
                    <a:bodyPr/>
                    <a:lstStyle/>
                    <a:p>
                      <a:r>
                        <a:rPr lang="es-EC" sz="1100" dirty="0" smtClean="0">
                          <a:hlinkClick r:id="rId5"/>
                        </a:rPr>
                        <a:t>Banco 2</a:t>
                      </a:r>
                      <a:endParaRPr lang="es-EC" sz="1100" dirty="0">
                        <a:latin typeface="Arial" panose="020B0604020202020204" pitchFamily="34" charset="0"/>
                        <a:cs typeface="Arial" panose="020B0604020202020204" pitchFamily="34" charset="0"/>
                      </a:endParaRPr>
                    </a:p>
                  </a:txBody>
                  <a:tcPr/>
                </a:tc>
                <a:tc>
                  <a:txBody>
                    <a:bodyPr/>
                    <a:lstStyle/>
                    <a:p>
                      <a:pPr marL="171450" indent="-171450">
                        <a:buFont typeface="Arial" panose="020B0604020202020204" pitchFamily="34" charset="0"/>
                        <a:buChar char="•"/>
                      </a:pPr>
                      <a:r>
                        <a:rPr lang="es-EC" sz="1100" kern="1200" dirty="0" smtClean="0">
                          <a:effectLst/>
                        </a:rPr>
                        <a:t>Es un crédito para las necesidades de clientes que tienen una microempresa de comercio, producción o servicio</a:t>
                      </a:r>
                      <a:endParaRPr lang="es-EC" sz="1100" dirty="0">
                        <a:latin typeface="Arial" panose="020B0604020202020204" pitchFamily="34" charset="0"/>
                        <a:cs typeface="Arial" panose="020B0604020202020204" pitchFamily="34" charset="0"/>
                      </a:endParaRPr>
                    </a:p>
                  </a:txBody>
                  <a:tcPr/>
                </a:tc>
                <a:tc>
                  <a:txBody>
                    <a:bodyPr/>
                    <a:lstStyle/>
                    <a:p>
                      <a:pPr marL="171450" indent="-171450">
                        <a:buFont typeface="Arial" panose="020B0604020202020204" pitchFamily="34" charset="0"/>
                        <a:buChar char="•"/>
                      </a:pPr>
                      <a:r>
                        <a:rPr lang="es-EC" sz="1100" kern="1200" dirty="0" smtClean="0">
                          <a:effectLst/>
                        </a:rPr>
                        <a:t>Edad mínima: 21 años. Edad máxima: 70 años </a:t>
                      </a:r>
                    </a:p>
                    <a:p>
                      <a:pPr marL="171450" indent="-171450">
                        <a:buFont typeface="Arial" panose="020B0604020202020204" pitchFamily="34" charset="0"/>
                        <a:buChar char="•"/>
                      </a:pPr>
                      <a:r>
                        <a:rPr lang="es-EC" sz="1100" kern="1200" dirty="0" smtClean="0">
                          <a:effectLst/>
                        </a:rPr>
                        <a:t>Nacionalidad</a:t>
                      </a:r>
                    </a:p>
                    <a:p>
                      <a:pPr marL="171450" indent="-171450">
                        <a:buFont typeface="Arial" panose="020B0604020202020204" pitchFamily="34" charset="0"/>
                        <a:buChar char="•"/>
                      </a:pPr>
                      <a:r>
                        <a:rPr lang="es-EC" sz="1100" kern="1200" dirty="0" smtClean="0">
                          <a:effectLst/>
                        </a:rPr>
                        <a:t>ecuatoriana o extranjeros </a:t>
                      </a:r>
                    </a:p>
                    <a:p>
                      <a:pPr marL="171450" indent="-171450">
                        <a:buFont typeface="Arial" panose="020B0604020202020204" pitchFamily="34" charset="0"/>
                        <a:buChar char="•"/>
                      </a:pPr>
                      <a:r>
                        <a:rPr lang="es-EC" sz="1100" kern="1200" dirty="0" smtClean="0">
                          <a:effectLst/>
                        </a:rPr>
                        <a:t>Antigüedad del negocio: mínimo un año.</a:t>
                      </a:r>
                    </a:p>
                    <a:p>
                      <a:pPr marL="171450" indent="-171450">
                        <a:buFont typeface="Arial" panose="020B0604020202020204" pitchFamily="34" charset="0"/>
                        <a:buChar char="•"/>
                      </a:pPr>
                      <a:r>
                        <a:rPr lang="es-EC" sz="1100" kern="1200" dirty="0" smtClean="0">
                          <a:effectLst/>
                        </a:rPr>
                        <a:t>Original de la cédula de identidad</a:t>
                      </a:r>
                      <a:endParaRPr lang="es-EC" sz="1100" dirty="0">
                        <a:latin typeface="Arial" panose="020B0604020202020204" pitchFamily="34" charset="0"/>
                        <a:cs typeface="Arial" panose="020B0604020202020204" pitchFamily="34" charset="0"/>
                      </a:endParaRPr>
                    </a:p>
                  </a:txBody>
                  <a:tcPr/>
                </a:tc>
                <a:tc>
                  <a:txBody>
                    <a:bodyPr/>
                    <a:lstStyle/>
                    <a:p>
                      <a:pPr marL="171450" indent="-171450">
                        <a:buFont typeface="Arial" panose="020B0604020202020204" pitchFamily="34" charset="0"/>
                        <a:buChar char="•"/>
                      </a:pPr>
                      <a:r>
                        <a:rPr lang="es-EC" sz="1100" kern="1200" dirty="0" smtClean="0">
                          <a:effectLst/>
                        </a:rPr>
                        <a:t>Desde $500 hasta $5000.</a:t>
                      </a:r>
                    </a:p>
                    <a:p>
                      <a:pPr marL="171450" indent="-171450">
                        <a:buFont typeface="Arial" panose="020B0604020202020204" pitchFamily="34" charset="0"/>
                        <a:buChar char="•"/>
                      </a:pPr>
                      <a:r>
                        <a:rPr lang="es-EC" sz="1100" kern="1200" dirty="0" smtClean="0">
                          <a:effectLst/>
                        </a:rPr>
                        <a:t>Disponibilidad inmediata de efectivo</a:t>
                      </a:r>
                    </a:p>
                    <a:p>
                      <a:pPr marL="171450" indent="-171450">
                        <a:buFont typeface="Arial" panose="020B0604020202020204" pitchFamily="34" charset="0"/>
                        <a:buChar char="•"/>
                      </a:pPr>
                      <a:r>
                        <a:rPr lang="es-EC" sz="1100" kern="1200" dirty="0" smtClean="0">
                          <a:effectLst/>
                        </a:rPr>
                        <a:t>Rapidez: aprobación inmediata del crédito.</a:t>
                      </a:r>
                    </a:p>
                    <a:p>
                      <a:pPr marL="171450" indent="-171450">
                        <a:buFont typeface="Arial" panose="020B0604020202020204" pitchFamily="34" charset="0"/>
                        <a:buChar char="•"/>
                      </a:pPr>
                      <a:r>
                        <a:rPr lang="es-EC" sz="1100" kern="1200" dirty="0" smtClean="0">
                          <a:effectLst/>
                        </a:rPr>
                        <a:t>Comodidad: pago en cuotas iguales, en plazos adecuados a la necesidad</a:t>
                      </a:r>
                      <a:endParaRPr lang="es-EC" sz="1100" dirty="0">
                        <a:latin typeface="Arial" panose="020B0604020202020204" pitchFamily="34" charset="0"/>
                        <a:cs typeface="Arial" panose="020B0604020202020204" pitchFamily="34" charset="0"/>
                      </a:endParaRPr>
                    </a:p>
                  </a:txBody>
                  <a:tcPr/>
                </a:tc>
              </a:tr>
              <a:tr h="1399548">
                <a:tc>
                  <a:txBody>
                    <a:bodyPr/>
                    <a:lstStyle/>
                    <a:p>
                      <a:r>
                        <a:rPr lang="es-EC" sz="1100" dirty="0" smtClean="0">
                          <a:hlinkClick r:id="rId6"/>
                        </a:rPr>
                        <a:t>Banco 3</a:t>
                      </a:r>
                      <a:endParaRPr lang="es-EC" sz="1100" dirty="0">
                        <a:latin typeface="Arial" panose="020B0604020202020204" pitchFamily="34" charset="0"/>
                        <a:cs typeface="Arial" panose="020B0604020202020204" pitchFamily="34" charset="0"/>
                      </a:endParaRPr>
                    </a:p>
                  </a:txBody>
                  <a:tcPr/>
                </a:tc>
                <a:tc>
                  <a:txBody>
                    <a:bodyPr/>
                    <a:lstStyle/>
                    <a:p>
                      <a:pPr marL="171450" indent="-171450">
                        <a:buFont typeface="Arial" panose="020B0604020202020204" pitchFamily="34" charset="0"/>
                        <a:buChar char="•"/>
                      </a:pPr>
                      <a:r>
                        <a:rPr lang="es-EC" sz="1100" kern="1200" dirty="0" smtClean="0">
                          <a:effectLst/>
                        </a:rPr>
                        <a:t>El crédito para microempresas  cubre las necesidades empresariales y personales de miles de microempresarios que buscan una alternativa sólida.</a:t>
                      </a:r>
                    </a:p>
                    <a:p>
                      <a:pPr marL="171450" indent="-171450">
                        <a:buFont typeface="Arial" panose="020B0604020202020204" pitchFamily="34" charset="0"/>
                        <a:buChar char="•"/>
                      </a:pPr>
                      <a:r>
                        <a:rPr lang="es-EC" sz="1100" kern="1200" dirty="0" smtClean="0">
                          <a:effectLst/>
                        </a:rPr>
                        <a:t>El banco diseñará con cada cliente la alternativa más acorde a su patrimonio y capacidad de pago.</a:t>
                      </a:r>
                      <a:endParaRPr lang="es-EC" sz="1100" dirty="0">
                        <a:latin typeface="Arial" panose="020B0604020202020204" pitchFamily="34" charset="0"/>
                        <a:cs typeface="Arial" panose="020B0604020202020204" pitchFamily="34" charset="0"/>
                      </a:endParaRPr>
                    </a:p>
                  </a:txBody>
                  <a:tcPr/>
                </a:tc>
                <a:tc>
                  <a:txBody>
                    <a:bodyPr/>
                    <a:lstStyle/>
                    <a:p>
                      <a:pPr marL="171450" indent="-171450">
                        <a:buFont typeface="Arial" panose="020B0604020202020204" pitchFamily="34" charset="0"/>
                        <a:buChar char="•"/>
                      </a:pPr>
                      <a:r>
                        <a:rPr lang="es-EC" sz="1100" kern="1200" dirty="0" smtClean="0">
                          <a:effectLst/>
                        </a:rPr>
                        <a:t>Un establecimiento con una antigüedad mínima de un año</a:t>
                      </a:r>
                    </a:p>
                    <a:p>
                      <a:pPr marL="171450" indent="-171450">
                        <a:buFont typeface="Arial" panose="020B0604020202020204" pitchFamily="34" charset="0"/>
                        <a:buChar char="•"/>
                      </a:pPr>
                      <a:r>
                        <a:rPr lang="es-EC" sz="1100" kern="1200" dirty="0" smtClean="0">
                          <a:effectLst/>
                        </a:rPr>
                        <a:t>Proporcionar toda la información que</a:t>
                      </a:r>
                      <a:r>
                        <a:rPr lang="es-EC" sz="1100" kern="1200" baseline="0" dirty="0" smtClean="0">
                          <a:effectLst/>
                        </a:rPr>
                        <a:t> el</a:t>
                      </a:r>
                      <a:r>
                        <a:rPr lang="es-EC" sz="1100" kern="1200" dirty="0" smtClean="0">
                          <a:effectLst/>
                        </a:rPr>
                        <a:t> banco requiera.</a:t>
                      </a:r>
                    </a:p>
                    <a:p>
                      <a:pPr marL="171450" indent="-171450">
                        <a:buFont typeface="Arial" panose="020B0604020202020204" pitchFamily="34" charset="0"/>
                        <a:buChar char="•"/>
                      </a:pPr>
                      <a:r>
                        <a:rPr lang="es-EC" sz="1100" kern="1200" dirty="0" smtClean="0">
                          <a:effectLst/>
                        </a:rPr>
                        <a:t>Presentar cédula de identidad, certificado de votación vigente</a:t>
                      </a:r>
                    </a:p>
                    <a:p>
                      <a:pPr marL="171450" indent="-171450">
                        <a:buFont typeface="Arial" panose="020B0604020202020204" pitchFamily="34" charset="0"/>
                        <a:buChar char="•"/>
                      </a:pPr>
                      <a:r>
                        <a:rPr lang="es-EC" sz="1100" kern="1200" dirty="0" smtClean="0">
                          <a:effectLst/>
                        </a:rPr>
                        <a:t>Recibo de pago agua, luz o teléfono.</a:t>
                      </a:r>
                      <a:endParaRPr lang="es-EC" sz="1100" dirty="0">
                        <a:latin typeface="Arial" panose="020B0604020202020204" pitchFamily="34" charset="0"/>
                        <a:cs typeface="Arial" panose="020B0604020202020204" pitchFamily="34" charset="0"/>
                      </a:endParaRPr>
                    </a:p>
                  </a:txBody>
                  <a:tcPr/>
                </a:tc>
                <a:tc>
                  <a:txBody>
                    <a:bodyPr/>
                    <a:lstStyle/>
                    <a:p>
                      <a:pPr marL="171450" indent="-171450">
                        <a:buFont typeface="Arial" panose="020B0604020202020204" pitchFamily="34" charset="0"/>
                        <a:buChar char="•"/>
                      </a:pPr>
                      <a:r>
                        <a:rPr lang="es-EC" sz="1100" kern="1200" dirty="0" smtClean="0">
                          <a:effectLst/>
                        </a:rPr>
                        <a:t>Monto mínimo del préstamo: U$S 2.000</a:t>
                      </a:r>
                    </a:p>
                    <a:p>
                      <a:pPr marL="171450" indent="-171450">
                        <a:buFont typeface="Arial" panose="020B0604020202020204" pitchFamily="34" charset="0"/>
                        <a:buChar char="•"/>
                      </a:pPr>
                      <a:r>
                        <a:rPr lang="es-EC" sz="1100" kern="1200" dirty="0" smtClean="0">
                          <a:effectLst/>
                        </a:rPr>
                        <a:t>No se necesita ahorro previo ni encajes</a:t>
                      </a:r>
                    </a:p>
                    <a:p>
                      <a:pPr marL="171450" indent="-171450">
                        <a:buFont typeface="Arial" panose="020B0604020202020204" pitchFamily="34" charset="0"/>
                        <a:buChar char="•"/>
                      </a:pPr>
                      <a:r>
                        <a:rPr lang="es-EC" sz="1100" kern="1200" dirty="0" smtClean="0">
                          <a:effectLst/>
                        </a:rPr>
                        <a:t>Plazo máximo de financiamiento de 5 años</a:t>
                      </a:r>
                      <a:endParaRPr lang="es-EC" sz="1100" dirty="0">
                        <a:latin typeface="Arial" panose="020B0604020202020204" pitchFamily="34" charset="0"/>
                        <a:cs typeface="Arial" panose="020B0604020202020204" pitchFamily="34" charset="0"/>
                      </a:endParaRPr>
                    </a:p>
                  </a:txBody>
                  <a:tcPr/>
                </a:tc>
              </a:tr>
              <a:tr h="1266832">
                <a:tc>
                  <a:txBody>
                    <a:bodyPr/>
                    <a:lstStyle/>
                    <a:p>
                      <a:pPr marL="0" indent="0">
                        <a:buFont typeface="Arial" panose="020B0604020202020204" pitchFamily="34" charset="0"/>
                        <a:buNone/>
                      </a:pPr>
                      <a:r>
                        <a:rPr lang="es-EC" sz="1100" dirty="0" smtClean="0">
                          <a:hlinkClick r:id="rId7"/>
                        </a:rPr>
                        <a:t>Banco</a:t>
                      </a:r>
                      <a:r>
                        <a:rPr lang="es-EC" sz="1100" baseline="0" dirty="0" smtClean="0">
                          <a:hlinkClick r:id="rId7"/>
                        </a:rPr>
                        <a:t> 4</a:t>
                      </a:r>
                      <a:endParaRPr lang="es-EC" sz="1100" dirty="0">
                        <a:latin typeface="Arial" panose="020B0604020202020204" pitchFamily="34" charset="0"/>
                        <a:cs typeface="Arial" panose="020B0604020202020204" pitchFamily="34" charset="0"/>
                      </a:endParaRPr>
                    </a:p>
                  </a:txBody>
                  <a:tcPr/>
                </a:tc>
                <a:tc>
                  <a:txBody>
                    <a:bodyPr/>
                    <a:lstStyle/>
                    <a:p>
                      <a:pPr marL="171450" indent="-171450">
                        <a:buFont typeface="Arial" panose="020B0604020202020204" pitchFamily="34" charset="0"/>
                        <a:buChar char="•"/>
                      </a:pPr>
                      <a:r>
                        <a:rPr lang="es-EC" sz="1100" kern="1200" dirty="0" smtClean="0">
                          <a:effectLst/>
                        </a:rPr>
                        <a:t>Es un crédito a corto  o mediano plazo otorgado a un microempresario  para satisfacer sus necesidades de capital de trabajo o activos fijos</a:t>
                      </a:r>
                      <a:endParaRPr lang="es-EC" sz="1100" dirty="0">
                        <a:latin typeface="Arial" panose="020B0604020202020204" pitchFamily="34" charset="0"/>
                        <a:cs typeface="Arial" panose="020B0604020202020204" pitchFamily="34" charset="0"/>
                      </a:endParaRPr>
                    </a:p>
                  </a:txBody>
                  <a:tcPr/>
                </a:tc>
                <a:tc>
                  <a:txBody>
                    <a:bodyPr/>
                    <a:lstStyle/>
                    <a:p>
                      <a:pPr marL="171450" indent="-171450">
                        <a:buFont typeface="Arial" panose="020B0604020202020204" pitchFamily="34" charset="0"/>
                        <a:buChar char="•"/>
                      </a:pPr>
                      <a:r>
                        <a:rPr lang="es-EC" sz="1100" kern="1200" dirty="0" smtClean="0">
                          <a:effectLst/>
                        </a:rPr>
                        <a:t>Copia de cédula y papeleta de votación</a:t>
                      </a:r>
                    </a:p>
                    <a:p>
                      <a:pPr marL="171450" indent="-171450">
                        <a:buFont typeface="Arial" panose="020B0604020202020204" pitchFamily="34" charset="0"/>
                        <a:buChar char="•"/>
                      </a:pPr>
                      <a:r>
                        <a:rPr lang="es-EC" sz="1100" kern="1200" dirty="0" smtClean="0">
                          <a:effectLst/>
                        </a:rPr>
                        <a:t>Recibo de pago de un servicio básico </a:t>
                      </a:r>
                    </a:p>
                    <a:p>
                      <a:pPr marL="171450" indent="-171450">
                        <a:buFont typeface="Arial" panose="020B0604020202020204" pitchFamily="34" charset="0"/>
                        <a:buChar char="•"/>
                      </a:pPr>
                      <a:r>
                        <a:rPr lang="es-EC" sz="1100" kern="1200" dirty="0" smtClean="0">
                          <a:effectLst/>
                        </a:rPr>
                        <a:t>Ser mayor 21 años</a:t>
                      </a:r>
                    </a:p>
                    <a:p>
                      <a:pPr marL="171450" indent="-171450">
                        <a:buFont typeface="Arial" panose="020B0604020202020204" pitchFamily="34" charset="0"/>
                        <a:buChar char="•"/>
                      </a:pPr>
                      <a:r>
                        <a:rPr lang="es-EC" sz="1100" kern="1200" dirty="0" smtClean="0">
                          <a:effectLst/>
                        </a:rPr>
                        <a:t>Tener un negocio por más de un año</a:t>
                      </a:r>
                    </a:p>
                    <a:p>
                      <a:pPr marL="171450" indent="-171450">
                        <a:buFont typeface="Arial" panose="020B0604020202020204" pitchFamily="34" charset="0"/>
                        <a:buChar char="•"/>
                      </a:pPr>
                      <a:r>
                        <a:rPr lang="es-EC" sz="1100" kern="1200" dirty="0" smtClean="0">
                          <a:effectLst/>
                        </a:rPr>
                        <a:t>Colaborar con el Asesor de Negocios </a:t>
                      </a:r>
                      <a:endParaRPr lang="es-EC" sz="1100" dirty="0">
                        <a:latin typeface="Arial" panose="020B0604020202020204" pitchFamily="34" charset="0"/>
                        <a:cs typeface="Arial" panose="020B0604020202020204" pitchFamily="34" charset="0"/>
                      </a:endParaRPr>
                    </a:p>
                  </a:txBody>
                  <a:tcPr/>
                </a:tc>
                <a:tc>
                  <a:txBody>
                    <a:bodyPr/>
                    <a:lstStyle/>
                    <a:p>
                      <a:pPr marL="171450" indent="-171450">
                        <a:buFont typeface="Arial" panose="020B0604020202020204" pitchFamily="34" charset="0"/>
                        <a:buChar char="•"/>
                      </a:pPr>
                      <a:r>
                        <a:rPr lang="es-EC" sz="1100" kern="1200" dirty="0" smtClean="0">
                          <a:effectLst/>
                        </a:rPr>
                        <a:t>Montos:  desde  $ 2.000 hasta $ 10.000</a:t>
                      </a:r>
                    </a:p>
                    <a:p>
                      <a:pPr marL="171450" indent="-171450">
                        <a:buFont typeface="Arial" panose="020B0604020202020204" pitchFamily="34" charset="0"/>
                        <a:buChar char="•"/>
                      </a:pPr>
                      <a:r>
                        <a:rPr lang="es-EC" sz="1100" kern="1200" dirty="0" smtClean="0">
                          <a:effectLst/>
                        </a:rPr>
                        <a:t>Plazo: hasta 18 meses</a:t>
                      </a:r>
                    </a:p>
                    <a:p>
                      <a:pPr marL="171450" indent="-171450">
                        <a:buFont typeface="Arial" panose="020B0604020202020204" pitchFamily="34" charset="0"/>
                        <a:buChar char="•"/>
                      </a:pPr>
                      <a:r>
                        <a:rPr lang="es-EC" sz="1100" kern="1200" dirty="0" smtClean="0">
                          <a:effectLst/>
                        </a:rPr>
                        <a:t>Garantía Personal, prendaria o hipotecaria</a:t>
                      </a:r>
                    </a:p>
                    <a:p>
                      <a:pPr marL="171450" indent="-171450">
                        <a:buFont typeface="Arial" panose="020B0604020202020204" pitchFamily="34" charset="0"/>
                        <a:buChar char="•"/>
                      </a:pPr>
                      <a:r>
                        <a:rPr lang="es-EC" sz="1100" kern="1200" dirty="0" smtClean="0">
                          <a:effectLst/>
                        </a:rPr>
                        <a:t>Garantía solidaria del grupo</a:t>
                      </a:r>
                      <a:endParaRPr lang="es-EC" sz="11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3024689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69117"/>
          </a:xfrm>
          <a:prstGeom prst="rect">
            <a:avLst/>
          </a:prstGeom>
        </p:spPr>
      </p:pic>
      <p:graphicFrame>
        <p:nvGraphicFramePr>
          <p:cNvPr id="7" name="Marcador de contenido 6"/>
          <p:cNvGraphicFramePr>
            <a:graphicFrameLocks noGrp="1"/>
          </p:cNvGraphicFramePr>
          <p:nvPr>
            <p:ph idx="1"/>
            <p:extLst>
              <p:ext uri="{D42A27DB-BD31-4B8C-83A1-F6EECF244321}">
                <p14:modId xmlns:p14="http://schemas.microsoft.com/office/powerpoint/2010/main" val="3217891463"/>
              </p:ext>
            </p:extLst>
          </p:nvPr>
        </p:nvGraphicFramePr>
        <p:xfrm>
          <a:off x="1061463" y="1039091"/>
          <a:ext cx="10985064" cy="4666958"/>
        </p:xfrm>
        <a:graphic>
          <a:graphicData uri="http://schemas.openxmlformats.org/drawingml/2006/table">
            <a:tbl>
              <a:tblPr firstRow="1" bandRow="1">
                <a:tableStyleId>{85BE263C-DBD7-4A20-BB59-AAB30ACAA65A}</a:tableStyleId>
              </a:tblPr>
              <a:tblGrid>
                <a:gridCol w="2746266"/>
                <a:gridCol w="2746266"/>
                <a:gridCol w="2746266"/>
                <a:gridCol w="2746266"/>
              </a:tblGrid>
              <a:tr h="369278">
                <a:tc>
                  <a:txBody>
                    <a:bodyPr/>
                    <a:lstStyle/>
                    <a:p>
                      <a:r>
                        <a:rPr lang="es-EC" sz="1200" dirty="0" smtClean="0"/>
                        <a:t>Bancos </a:t>
                      </a:r>
                      <a:endParaRPr lang="es-EC" sz="1200" dirty="0">
                        <a:latin typeface="Arial" panose="020B0604020202020204" pitchFamily="34" charset="0"/>
                        <a:cs typeface="Arial" panose="020B0604020202020204" pitchFamily="34" charset="0"/>
                      </a:endParaRPr>
                    </a:p>
                  </a:txBody>
                  <a:tcPr/>
                </a:tc>
                <a:tc>
                  <a:txBody>
                    <a:bodyPr/>
                    <a:lstStyle/>
                    <a:p>
                      <a:r>
                        <a:rPr lang="es-EC" sz="1200" baseline="0" dirty="0" smtClean="0"/>
                        <a:t>Microcrédito </a:t>
                      </a:r>
                      <a:endParaRPr lang="es-EC" sz="1200" dirty="0">
                        <a:latin typeface="Arial" panose="020B0604020202020204" pitchFamily="34" charset="0"/>
                        <a:cs typeface="Arial" panose="020B0604020202020204" pitchFamily="34" charset="0"/>
                      </a:endParaRPr>
                    </a:p>
                  </a:txBody>
                  <a:tcPr/>
                </a:tc>
                <a:tc>
                  <a:txBody>
                    <a:bodyPr/>
                    <a:lstStyle/>
                    <a:p>
                      <a:r>
                        <a:rPr lang="es-EC" sz="1200" dirty="0" smtClean="0"/>
                        <a:t>Requisitos </a:t>
                      </a:r>
                      <a:endParaRPr lang="es-EC" sz="1200" dirty="0">
                        <a:latin typeface="Arial" panose="020B0604020202020204" pitchFamily="34" charset="0"/>
                        <a:cs typeface="Arial" panose="020B0604020202020204" pitchFamily="34" charset="0"/>
                      </a:endParaRPr>
                    </a:p>
                  </a:txBody>
                  <a:tcPr/>
                </a:tc>
                <a:tc>
                  <a:txBody>
                    <a:bodyPr/>
                    <a:lstStyle/>
                    <a:p>
                      <a:r>
                        <a:rPr lang="es-EC" sz="1200" dirty="0" smtClean="0"/>
                        <a:t>Características</a:t>
                      </a:r>
                      <a:r>
                        <a:rPr lang="es-EC" sz="1200" baseline="0" dirty="0" smtClean="0"/>
                        <a:t> </a:t>
                      </a:r>
                      <a:endParaRPr lang="es-EC" sz="1200" dirty="0">
                        <a:latin typeface="Arial" panose="020B0604020202020204" pitchFamily="34" charset="0"/>
                        <a:cs typeface="Arial" panose="020B0604020202020204" pitchFamily="34" charset="0"/>
                      </a:endParaRPr>
                    </a:p>
                  </a:txBody>
                  <a:tcPr/>
                </a:tc>
              </a:tr>
              <a:tr h="1107834">
                <a:tc>
                  <a:txBody>
                    <a:bodyPr/>
                    <a:lstStyle/>
                    <a:p>
                      <a:r>
                        <a:rPr lang="es-EC" sz="1200" dirty="0" smtClean="0">
                          <a:hlinkClick r:id="rId4"/>
                        </a:rPr>
                        <a:t>Banco 5</a:t>
                      </a:r>
                      <a:endParaRPr lang="es-EC" sz="1200" dirty="0">
                        <a:latin typeface="Arial" panose="020B0604020202020204" pitchFamily="34" charset="0"/>
                        <a:cs typeface="Arial" panose="020B0604020202020204" pitchFamily="34" charset="0"/>
                      </a:endParaRPr>
                    </a:p>
                  </a:txBody>
                  <a:tcPr/>
                </a:tc>
                <a:tc>
                  <a:txBody>
                    <a:bodyPr/>
                    <a:lstStyle/>
                    <a:p>
                      <a:pPr marL="171450" indent="-171450">
                        <a:spcAft>
                          <a:spcPts val="0"/>
                        </a:spcAft>
                        <a:buFont typeface="Arial" panose="020B0604020202020204" pitchFamily="34" charset="0"/>
                        <a:buChar char="•"/>
                      </a:pPr>
                      <a:r>
                        <a:rPr lang="es-EC" sz="1200" dirty="0">
                          <a:effectLst/>
                        </a:rPr>
                        <a:t>Todas las personas naturales o jurídicas legalmente constituidas, que se encuentren relacionadas con la producción, comercio, o servicios</a:t>
                      </a:r>
                      <a:endParaRPr lang="es-EC"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171450" indent="-171450">
                        <a:spcAft>
                          <a:spcPts val="0"/>
                        </a:spcAft>
                        <a:buFont typeface="Arial" panose="020B0604020202020204" pitchFamily="34" charset="0"/>
                        <a:buChar char="•"/>
                      </a:pPr>
                      <a:r>
                        <a:rPr lang="es-EC" sz="1200" kern="1200" dirty="0" smtClean="0">
                          <a:effectLst/>
                        </a:rPr>
                        <a:t>Copia de la cedula y papeleta vigente, solicitante, garante y conyugue </a:t>
                      </a:r>
                    </a:p>
                    <a:p>
                      <a:pPr marL="171450" indent="-171450">
                        <a:spcAft>
                          <a:spcPts val="0"/>
                        </a:spcAft>
                        <a:buFont typeface="Arial" panose="020B0604020202020204" pitchFamily="34" charset="0"/>
                        <a:buChar char="•"/>
                      </a:pPr>
                      <a:r>
                        <a:rPr lang="es-EC" sz="1200" kern="1200" dirty="0" smtClean="0">
                          <a:effectLst/>
                        </a:rPr>
                        <a:t>Copi</a:t>
                      </a:r>
                      <a:r>
                        <a:rPr lang="es-EC" sz="1200" kern="1200" baseline="0" dirty="0" smtClean="0">
                          <a:effectLst/>
                        </a:rPr>
                        <a:t>a RUC o RISE</a:t>
                      </a:r>
                    </a:p>
                    <a:p>
                      <a:pPr marL="171450" indent="-171450">
                        <a:spcAft>
                          <a:spcPts val="0"/>
                        </a:spcAft>
                        <a:buFont typeface="Arial" panose="020B0604020202020204" pitchFamily="34" charset="0"/>
                        <a:buChar char="•"/>
                      </a:pPr>
                      <a:r>
                        <a:rPr lang="es-EC" sz="1200" kern="1200" baseline="0" dirty="0" smtClean="0">
                          <a:effectLst/>
                        </a:rPr>
                        <a:t>Comprobante servicio básico.</a:t>
                      </a:r>
                    </a:p>
                    <a:p>
                      <a:pPr marL="171450" indent="-171450">
                        <a:spcAft>
                          <a:spcPts val="0"/>
                        </a:spcAft>
                        <a:buFont typeface="Arial" panose="020B0604020202020204" pitchFamily="34" charset="0"/>
                        <a:buChar char="•"/>
                      </a:pP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171450" indent="-171450">
                        <a:buFont typeface="Arial" panose="020B0604020202020204" pitchFamily="34" charset="0"/>
                        <a:buChar char="•"/>
                      </a:pPr>
                      <a:r>
                        <a:rPr lang="es-EC" sz="1200" kern="1200" dirty="0" smtClean="0">
                          <a:effectLst/>
                        </a:rPr>
                        <a:t>La tasa de interés será del 11% para producción y del 15% anual para el sector de comercio y servicio.</a:t>
                      </a:r>
                    </a:p>
                    <a:p>
                      <a:pPr marL="171450" indent="-171450">
                        <a:buFont typeface="Arial" panose="020B0604020202020204" pitchFamily="34" charset="0"/>
                        <a:buChar char="•"/>
                      </a:pPr>
                      <a:r>
                        <a:rPr lang="es-EC" sz="1200" kern="1200" dirty="0" smtClean="0">
                          <a:effectLst/>
                        </a:rPr>
                        <a:t>Desde USD $ 100 Hasta USD $ 20.000</a:t>
                      </a:r>
                    </a:p>
                    <a:p>
                      <a:pPr marL="171450" indent="-171450">
                        <a:buFont typeface="Arial" panose="020B0604020202020204" pitchFamily="34" charset="0"/>
                        <a:buChar char="•"/>
                      </a:pPr>
                      <a:r>
                        <a:rPr lang="es-EC" sz="1200" kern="1200" dirty="0" smtClean="0">
                          <a:effectLst/>
                        </a:rPr>
                        <a:t>Plazo: Hasta 5 años</a:t>
                      </a:r>
                    </a:p>
                    <a:p>
                      <a:pPr marL="171450" indent="-171450">
                        <a:buFont typeface="Arial" panose="020B0604020202020204" pitchFamily="34" charset="0"/>
                        <a:buChar char="•"/>
                      </a:pPr>
                      <a:r>
                        <a:rPr lang="es-EC" sz="1200" kern="1200" dirty="0" smtClean="0">
                          <a:effectLst/>
                        </a:rPr>
                        <a:t>Destino: Capital de trabajo y activos fijos.</a:t>
                      </a:r>
                      <a:endParaRPr lang="es-EC" sz="1200" dirty="0">
                        <a:latin typeface="Arial" panose="020B0604020202020204" pitchFamily="34" charset="0"/>
                        <a:cs typeface="Arial" panose="020B0604020202020204" pitchFamily="34" charset="0"/>
                      </a:endParaRPr>
                    </a:p>
                  </a:txBody>
                  <a:tcPr/>
                </a:tc>
              </a:tr>
              <a:tr h="1107834">
                <a:tc>
                  <a:txBody>
                    <a:bodyPr/>
                    <a:lstStyle/>
                    <a:p>
                      <a:endParaRPr lang="es-EC" sz="1200" dirty="0">
                        <a:latin typeface="Arial" panose="020B0604020202020204" pitchFamily="34" charset="0"/>
                        <a:cs typeface="Arial" panose="020B0604020202020204" pitchFamily="34" charset="0"/>
                      </a:endParaRPr>
                    </a:p>
                  </a:txBody>
                  <a:tcPr/>
                </a:tc>
                <a:tc>
                  <a:txBody>
                    <a:bodyPr/>
                    <a:lstStyle/>
                    <a:p>
                      <a:pPr marL="171450" indent="-171450">
                        <a:spcAft>
                          <a:spcPts val="0"/>
                        </a:spcAft>
                        <a:buFont typeface="Arial" panose="020B0604020202020204" pitchFamily="34" charset="0"/>
                        <a:buChar char="•"/>
                      </a:pPr>
                      <a:r>
                        <a:rPr lang="es-EC" sz="1200" dirty="0">
                          <a:effectLst/>
                        </a:rPr>
                        <a:t>Se financiará hasta el 100% del proyecto de inversión a realizarse.</a:t>
                      </a:r>
                      <a:endParaRPr lang="es-EC"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171450" indent="-171450">
                        <a:spcAft>
                          <a:spcPts val="0"/>
                        </a:spcAft>
                        <a:buFont typeface="Arial" panose="020B0604020202020204" pitchFamily="34" charset="0"/>
                        <a:buChar char="•"/>
                      </a:pPr>
                      <a:r>
                        <a:rPr lang="es-EC" sz="1200" kern="1200" dirty="0" smtClean="0">
                          <a:effectLst/>
                        </a:rPr>
                        <a:t>Original de Pro forma o cotizaciones verificables de casas comerciales o proveedores de las inversiones a realizar con el préstamo.</a:t>
                      </a:r>
                    </a:p>
                    <a:p>
                      <a:pPr marL="171450" indent="-171450">
                        <a:spcAft>
                          <a:spcPts val="0"/>
                        </a:spcAft>
                        <a:buFont typeface="Arial" panose="020B0604020202020204" pitchFamily="34" charset="0"/>
                        <a:buChar char="•"/>
                      </a:pPr>
                      <a:r>
                        <a:rPr lang="es-EC" sz="1200" kern="1200" dirty="0" smtClean="0">
                          <a:effectLst/>
                        </a:rPr>
                        <a:t>Para créditos superiores a USD$3.000 : Copia legible del título de propiedad o pago del impuesto predial o contrato de arrendamiento del lugar de la inversión o certificado actualizado de posesión.</a:t>
                      </a:r>
                    </a:p>
                    <a:p>
                      <a:pPr marL="171450" indent="-171450">
                        <a:spcAft>
                          <a:spcPts val="0"/>
                        </a:spcAft>
                        <a:buFont typeface="Arial" panose="020B0604020202020204" pitchFamily="34" charset="0"/>
                        <a:buChar char="•"/>
                      </a:pPr>
                      <a:r>
                        <a:rPr lang="es-EC" sz="1200" kern="1200" dirty="0" smtClean="0">
                          <a:effectLst/>
                        </a:rPr>
                        <a:t>Copia legible del documento de separación de bienes o disolución conyugal </a:t>
                      </a:r>
                    </a:p>
                    <a:p>
                      <a:pPr marL="171450" indent="-171450">
                        <a:spcAft>
                          <a:spcPts val="0"/>
                        </a:spcAft>
                        <a:buFont typeface="Arial" panose="020B0604020202020204" pitchFamily="34" charset="0"/>
                        <a:buChar char="•"/>
                      </a:pPr>
                      <a:r>
                        <a:rPr lang="es-EC" sz="1200" kern="1200" dirty="0" smtClean="0">
                          <a:effectLst/>
                        </a:rPr>
                        <a:t>Original del Certificado de no adeudar o estar al día en los pagos (En otras Instituciones del Sistema Financiero)</a:t>
                      </a:r>
                      <a:endParaRPr lang="es-EC"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171450" indent="-171450">
                        <a:buFont typeface="Arial" panose="020B0604020202020204" pitchFamily="34" charset="0"/>
                        <a:buChar char="•"/>
                      </a:pPr>
                      <a:r>
                        <a:rPr lang="es-EC" sz="1200" kern="1200" dirty="0" smtClean="0">
                          <a:effectLst/>
                        </a:rPr>
                        <a:t>Quirografarias (personal) hasta USD $ 15.000, Prendaria o Hipotecaria (Opcional) hasta USD $ 20.000</a:t>
                      </a:r>
                      <a:endParaRPr lang="es-EC" sz="12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8231002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69117"/>
          </a:xfrm>
          <a:prstGeom prst="rect">
            <a:avLst/>
          </a:prstGeom>
        </p:spPr>
      </p:pic>
      <p:graphicFrame>
        <p:nvGraphicFramePr>
          <p:cNvPr id="3" name="Marcador de contenido 2"/>
          <p:cNvGraphicFramePr>
            <a:graphicFrameLocks noGrp="1"/>
          </p:cNvGraphicFramePr>
          <p:nvPr>
            <p:ph idx="1"/>
          </p:nvPr>
        </p:nvGraphicFramePr>
        <p:xfrm>
          <a:off x="6820331" y="3290020"/>
          <a:ext cx="4755142" cy="2487326"/>
        </p:xfrm>
        <a:graphic>
          <a:graphicData uri="http://schemas.openxmlformats.org/drawingml/2006/table">
            <a:tbl>
              <a:tblPr>
                <a:tableStyleId>{9D7B26C5-4107-4FEC-AEDC-1716B250A1EF}</a:tableStyleId>
              </a:tblPr>
              <a:tblGrid>
                <a:gridCol w="2116450"/>
                <a:gridCol w="659673"/>
                <a:gridCol w="659673"/>
                <a:gridCol w="659673"/>
                <a:gridCol w="659673"/>
              </a:tblGrid>
              <a:tr h="340730">
                <a:tc>
                  <a:txBody>
                    <a:bodyPr/>
                    <a:lstStyle/>
                    <a:p>
                      <a:pPr algn="ctr" fontAlgn="ctr"/>
                      <a:r>
                        <a:rPr lang="es-EC" sz="1050" u="none" strike="noStrike" dirty="0">
                          <a:effectLst/>
                          <a:latin typeface="Arial" panose="020B0604020202020204" pitchFamily="34" charset="0"/>
                          <a:cs typeface="Arial" panose="020B0604020202020204" pitchFamily="34" charset="0"/>
                        </a:rPr>
                        <a:t> </a:t>
                      </a:r>
                      <a:endParaRPr lang="es-EC" sz="105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rowSpan="3">
                  <a:txBody>
                    <a:bodyPr/>
                    <a:lstStyle/>
                    <a:p>
                      <a:pPr algn="ctr" fontAlgn="ctr"/>
                      <a:r>
                        <a:rPr lang="es-EC" sz="1050" u="none" strike="noStrike">
                          <a:effectLst/>
                          <a:latin typeface="Arial" panose="020B0604020202020204" pitchFamily="34" charset="0"/>
                          <a:cs typeface="Arial" panose="020B0604020202020204" pitchFamily="34" charset="0"/>
                        </a:rPr>
                        <a:t>BANCO 1</a:t>
                      </a:r>
                      <a:endParaRPr lang="es-EC" sz="1050" b="0"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ctr"/>
                </a:tc>
                <a:tc rowSpan="3">
                  <a:txBody>
                    <a:bodyPr/>
                    <a:lstStyle/>
                    <a:p>
                      <a:pPr algn="ctr" fontAlgn="ctr"/>
                      <a:r>
                        <a:rPr lang="es-EC" sz="1050" u="none" strike="noStrike" dirty="0">
                          <a:effectLst/>
                          <a:latin typeface="Arial" panose="020B0604020202020204" pitchFamily="34" charset="0"/>
                          <a:cs typeface="Arial" panose="020B0604020202020204" pitchFamily="34" charset="0"/>
                        </a:rPr>
                        <a:t>BANCO 2</a:t>
                      </a:r>
                      <a:endParaRPr lang="es-EC" sz="1050" b="0"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rowSpan="3">
                  <a:txBody>
                    <a:bodyPr/>
                    <a:lstStyle/>
                    <a:p>
                      <a:pPr algn="ctr" fontAlgn="ctr"/>
                      <a:r>
                        <a:rPr lang="es-EC" sz="1050" u="none" strike="noStrike">
                          <a:effectLst/>
                          <a:latin typeface="Arial" panose="020B0604020202020204" pitchFamily="34" charset="0"/>
                          <a:cs typeface="Arial" panose="020B0604020202020204" pitchFamily="34" charset="0"/>
                        </a:rPr>
                        <a:t>BANCO 3</a:t>
                      </a:r>
                      <a:endParaRPr lang="es-EC" sz="1050" b="0"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ctr"/>
                </a:tc>
                <a:tc rowSpan="3">
                  <a:txBody>
                    <a:bodyPr/>
                    <a:lstStyle/>
                    <a:p>
                      <a:pPr algn="ctr" fontAlgn="ctr"/>
                      <a:r>
                        <a:rPr lang="es-EC" sz="1050" u="none" strike="noStrike">
                          <a:effectLst/>
                          <a:latin typeface="Arial" panose="020B0604020202020204" pitchFamily="34" charset="0"/>
                          <a:cs typeface="Arial" panose="020B0604020202020204" pitchFamily="34" charset="0"/>
                        </a:rPr>
                        <a:t>BANC0 4</a:t>
                      </a:r>
                      <a:endParaRPr lang="es-EC" sz="1050" b="0"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ctr"/>
                </a:tc>
              </a:tr>
              <a:tr h="357766">
                <a:tc>
                  <a:txBody>
                    <a:bodyPr/>
                    <a:lstStyle/>
                    <a:p>
                      <a:pPr algn="l" fontAlgn="ctr"/>
                      <a:r>
                        <a:rPr lang="es-EC" sz="1050" u="none" strike="noStrike" dirty="0">
                          <a:effectLst/>
                          <a:latin typeface="Arial" panose="020B0604020202020204" pitchFamily="34" charset="0"/>
                          <a:cs typeface="Arial" panose="020B0604020202020204" pitchFamily="34" charset="0"/>
                        </a:rPr>
                        <a:t>CARTERAS SEGMENTOS</a:t>
                      </a:r>
                      <a:endParaRPr lang="es-EC" sz="105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357766">
                <a:tc>
                  <a:txBody>
                    <a:bodyPr/>
                    <a:lstStyle/>
                    <a:p>
                      <a:pPr algn="l" fontAlgn="ctr"/>
                      <a:r>
                        <a:rPr lang="es-EC" sz="1050" u="none" strike="noStrike">
                          <a:effectLst/>
                          <a:latin typeface="Arial" panose="020B0604020202020204" pitchFamily="34" charset="0"/>
                          <a:cs typeface="Arial" panose="020B0604020202020204" pitchFamily="34" charset="0"/>
                        </a:rPr>
                        <a:t> </a:t>
                      </a:r>
                      <a:endParaRPr lang="es-EC" sz="105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357766">
                <a:tc>
                  <a:txBody>
                    <a:bodyPr/>
                    <a:lstStyle/>
                    <a:p>
                      <a:pPr algn="l" fontAlgn="ctr"/>
                      <a:r>
                        <a:rPr lang="es-EC" sz="1050" u="none" strike="noStrike">
                          <a:effectLst/>
                          <a:latin typeface="Arial" panose="020B0604020202020204" pitchFamily="34" charset="0"/>
                          <a:cs typeface="Arial" panose="020B0604020202020204" pitchFamily="34" charset="0"/>
                        </a:rPr>
                        <a:t> Cartera Bruta Comercial Prioritaria </a:t>
                      </a:r>
                      <a:endParaRPr lang="es-EC" sz="105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EC" sz="1050" u="none" strike="noStrike">
                          <a:effectLst/>
                          <a:latin typeface="Arial" panose="020B0604020202020204" pitchFamily="34" charset="0"/>
                          <a:cs typeface="Arial" panose="020B0604020202020204" pitchFamily="34" charset="0"/>
                        </a:rPr>
                        <a:t>39%</a:t>
                      </a:r>
                      <a:endParaRPr lang="es-EC"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EC" sz="1050" u="none" strike="noStrike">
                          <a:effectLst/>
                          <a:latin typeface="Arial" panose="020B0604020202020204" pitchFamily="34" charset="0"/>
                          <a:cs typeface="Arial" panose="020B0604020202020204" pitchFamily="34" charset="0"/>
                        </a:rPr>
                        <a:t>0%</a:t>
                      </a:r>
                      <a:endParaRPr lang="es-EC"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EC" sz="1050" u="none" strike="noStrike">
                          <a:effectLst/>
                          <a:latin typeface="Arial" panose="020B0604020202020204" pitchFamily="34" charset="0"/>
                          <a:cs typeface="Arial" panose="020B0604020202020204" pitchFamily="34" charset="0"/>
                        </a:rPr>
                        <a:t>64%</a:t>
                      </a:r>
                      <a:endParaRPr lang="es-EC"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EC" sz="1050" u="none" strike="noStrike">
                          <a:effectLst/>
                          <a:latin typeface="Arial" panose="020B0604020202020204" pitchFamily="34" charset="0"/>
                          <a:cs typeface="Arial" panose="020B0604020202020204" pitchFamily="34" charset="0"/>
                        </a:rPr>
                        <a:t>0%</a:t>
                      </a:r>
                      <a:endParaRPr lang="es-EC"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r>
              <a:tr h="357766">
                <a:tc>
                  <a:txBody>
                    <a:bodyPr/>
                    <a:lstStyle/>
                    <a:p>
                      <a:pPr algn="l" fontAlgn="ctr"/>
                      <a:r>
                        <a:rPr lang="es-EC" sz="1050" u="none" strike="noStrike">
                          <a:effectLst/>
                          <a:latin typeface="Arial" panose="020B0604020202020204" pitchFamily="34" charset="0"/>
                          <a:cs typeface="Arial" panose="020B0604020202020204" pitchFamily="34" charset="0"/>
                        </a:rPr>
                        <a:t> Cartera Bruta Consumo Prioritaria </a:t>
                      </a:r>
                      <a:endParaRPr lang="es-EC" sz="105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EC" sz="1050" u="none" strike="noStrike">
                          <a:effectLst/>
                          <a:latin typeface="Arial" panose="020B0604020202020204" pitchFamily="34" charset="0"/>
                          <a:cs typeface="Arial" panose="020B0604020202020204" pitchFamily="34" charset="0"/>
                        </a:rPr>
                        <a:t>36%</a:t>
                      </a:r>
                      <a:endParaRPr lang="es-EC"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EC" sz="1050" u="none" strike="noStrike">
                          <a:effectLst/>
                          <a:latin typeface="Arial" panose="020B0604020202020204" pitchFamily="34" charset="0"/>
                          <a:cs typeface="Arial" panose="020B0604020202020204" pitchFamily="34" charset="0"/>
                        </a:rPr>
                        <a:t>43%</a:t>
                      </a:r>
                      <a:endParaRPr lang="es-EC"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EC" sz="1050" u="none" strike="noStrike">
                          <a:effectLst/>
                          <a:latin typeface="Arial" panose="020B0604020202020204" pitchFamily="34" charset="0"/>
                          <a:cs typeface="Arial" panose="020B0604020202020204" pitchFamily="34" charset="0"/>
                        </a:rPr>
                        <a:t>1%</a:t>
                      </a:r>
                      <a:endParaRPr lang="es-EC"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EC" sz="1050" u="none" strike="noStrike">
                          <a:effectLst/>
                          <a:latin typeface="Arial" panose="020B0604020202020204" pitchFamily="34" charset="0"/>
                          <a:cs typeface="Arial" panose="020B0604020202020204" pitchFamily="34" charset="0"/>
                        </a:rPr>
                        <a:t>0%</a:t>
                      </a:r>
                      <a:endParaRPr lang="es-EC"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r>
              <a:tr h="357766">
                <a:tc>
                  <a:txBody>
                    <a:bodyPr/>
                    <a:lstStyle/>
                    <a:p>
                      <a:pPr algn="l" fontAlgn="ctr"/>
                      <a:r>
                        <a:rPr lang="es-EC" sz="1050" u="none" strike="noStrike">
                          <a:effectLst/>
                          <a:latin typeface="Arial" panose="020B0604020202020204" pitchFamily="34" charset="0"/>
                          <a:cs typeface="Arial" panose="020B0604020202020204" pitchFamily="34" charset="0"/>
                        </a:rPr>
                        <a:t> Cartera Bruta Inmobiliaria </a:t>
                      </a:r>
                      <a:endParaRPr lang="es-EC" sz="105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EC" sz="1050" u="none" strike="noStrike">
                          <a:effectLst/>
                          <a:latin typeface="Arial" panose="020B0604020202020204" pitchFamily="34" charset="0"/>
                          <a:cs typeface="Arial" panose="020B0604020202020204" pitchFamily="34" charset="0"/>
                        </a:rPr>
                        <a:t>13%</a:t>
                      </a:r>
                      <a:endParaRPr lang="es-EC"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EC" sz="1050" u="none" strike="noStrike">
                          <a:effectLst/>
                          <a:latin typeface="Arial" panose="020B0604020202020204" pitchFamily="34" charset="0"/>
                          <a:cs typeface="Arial" panose="020B0604020202020204" pitchFamily="34" charset="0"/>
                        </a:rPr>
                        <a:t>0%</a:t>
                      </a:r>
                      <a:endParaRPr lang="es-EC"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EC" sz="1050" u="none" strike="noStrike">
                          <a:effectLst/>
                          <a:latin typeface="Arial" panose="020B0604020202020204" pitchFamily="34" charset="0"/>
                          <a:cs typeface="Arial" panose="020B0604020202020204" pitchFamily="34" charset="0"/>
                        </a:rPr>
                        <a:t>5%</a:t>
                      </a:r>
                      <a:endParaRPr lang="es-EC"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EC" sz="1050" u="none" strike="noStrike">
                          <a:effectLst/>
                          <a:latin typeface="Arial" panose="020B0604020202020204" pitchFamily="34" charset="0"/>
                          <a:cs typeface="Arial" panose="020B0604020202020204" pitchFamily="34" charset="0"/>
                        </a:rPr>
                        <a:t>0%</a:t>
                      </a:r>
                      <a:endParaRPr lang="es-EC"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r>
              <a:tr h="357766">
                <a:tc>
                  <a:txBody>
                    <a:bodyPr/>
                    <a:lstStyle/>
                    <a:p>
                      <a:pPr algn="l" fontAlgn="ctr"/>
                      <a:r>
                        <a:rPr lang="es-EC" sz="1050" u="none" strike="noStrike" dirty="0">
                          <a:effectLst/>
                          <a:latin typeface="Arial" panose="020B0604020202020204" pitchFamily="34" charset="0"/>
                          <a:cs typeface="Arial" panose="020B0604020202020204" pitchFamily="34" charset="0"/>
                        </a:rPr>
                        <a:t> Cartera Bruta Microempresa </a:t>
                      </a:r>
                      <a:endParaRPr lang="es-EC" sz="105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EC" sz="1050" u="none" strike="noStrike">
                          <a:effectLst/>
                          <a:latin typeface="Arial" panose="020B0604020202020204" pitchFamily="34" charset="0"/>
                          <a:cs typeface="Arial" panose="020B0604020202020204" pitchFamily="34" charset="0"/>
                        </a:rPr>
                        <a:t>13%</a:t>
                      </a:r>
                      <a:endParaRPr lang="es-EC"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EC" sz="1050" u="none" strike="noStrike" dirty="0">
                          <a:effectLst/>
                          <a:latin typeface="Arial" panose="020B0604020202020204" pitchFamily="34" charset="0"/>
                          <a:cs typeface="Arial" panose="020B0604020202020204" pitchFamily="34" charset="0"/>
                        </a:rPr>
                        <a:t>56%</a:t>
                      </a:r>
                      <a:endParaRPr lang="es-EC"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EC" sz="1050" u="none" strike="noStrike">
                          <a:effectLst/>
                          <a:latin typeface="Arial" panose="020B0604020202020204" pitchFamily="34" charset="0"/>
                          <a:cs typeface="Arial" panose="020B0604020202020204" pitchFamily="34" charset="0"/>
                        </a:rPr>
                        <a:t>27%</a:t>
                      </a:r>
                      <a:endParaRPr lang="es-EC"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s-EC" sz="1050" u="none" strike="noStrike" dirty="0">
                          <a:effectLst/>
                          <a:latin typeface="Arial" panose="020B0604020202020204" pitchFamily="34" charset="0"/>
                          <a:cs typeface="Arial" panose="020B0604020202020204" pitchFamily="34" charset="0"/>
                        </a:rPr>
                        <a:t>100%</a:t>
                      </a:r>
                      <a:endParaRPr lang="es-EC"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bl>
          </a:graphicData>
        </a:graphic>
      </p:graphicFrame>
      <p:graphicFrame>
        <p:nvGraphicFramePr>
          <p:cNvPr id="6" name="Gráfico 5"/>
          <p:cNvGraphicFramePr>
            <a:graphicFrameLocks/>
          </p:cNvGraphicFramePr>
          <p:nvPr>
            <p:extLst>
              <p:ext uri="{D42A27DB-BD31-4B8C-83A1-F6EECF244321}">
                <p14:modId xmlns:p14="http://schemas.microsoft.com/office/powerpoint/2010/main" val="1778388713"/>
              </p:ext>
            </p:extLst>
          </p:nvPr>
        </p:nvGraphicFramePr>
        <p:xfrm>
          <a:off x="1113807" y="2654299"/>
          <a:ext cx="5022273" cy="3241964"/>
        </p:xfrm>
        <a:graphic>
          <a:graphicData uri="http://schemas.openxmlformats.org/drawingml/2006/chart">
            <c:chart xmlns:c="http://schemas.openxmlformats.org/drawingml/2006/chart" xmlns:r="http://schemas.openxmlformats.org/officeDocument/2006/relationships" r:id="rId4"/>
          </a:graphicData>
        </a:graphic>
      </p:graphicFrame>
      <p:sp>
        <p:nvSpPr>
          <p:cNvPr id="9" name="CuadroTexto 8"/>
          <p:cNvSpPr txBox="1"/>
          <p:nvPr/>
        </p:nvSpPr>
        <p:spPr>
          <a:xfrm>
            <a:off x="7249886" y="1023257"/>
            <a:ext cx="4093028" cy="1200329"/>
          </a:xfrm>
          <a:prstGeom prst="rect">
            <a:avLst/>
          </a:prstGeom>
          <a:noFill/>
        </p:spPr>
        <p:txBody>
          <a:bodyPr wrap="square" rtlCol="0">
            <a:spAutoFit/>
          </a:bodyPr>
          <a:lstStyle/>
          <a:p>
            <a:pPr algn="just"/>
            <a:r>
              <a:rPr lang="es-EC" dirty="0" smtClean="0"/>
              <a:t>La oferta de créditos para la microempresa esta dada por el bancos 4 y el banco 2 seguido por el banco 3 y banco 1. </a:t>
            </a:r>
            <a:endParaRPr lang="es-EC" dirty="0"/>
          </a:p>
        </p:txBody>
      </p:sp>
      <p:sp>
        <p:nvSpPr>
          <p:cNvPr id="4" name="Rectángulo 3"/>
          <p:cNvSpPr/>
          <p:nvPr/>
        </p:nvSpPr>
        <p:spPr>
          <a:xfrm>
            <a:off x="1049270" y="1331033"/>
            <a:ext cx="5351530" cy="584775"/>
          </a:xfrm>
          <a:prstGeom prst="rect">
            <a:avLst/>
          </a:prstGeom>
          <a:noFill/>
        </p:spPr>
        <p:txBody>
          <a:bodyPr wrap="none" lIns="91440" tIns="45720" rIns="91440" bIns="45720">
            <a:spAutoFit/>
          </a:bodyPr>
          <a:lstStyle/>
          <a:p>
            <a:pPr algn="ctr"/>
            <a:r>
              <a:rPr lang="es-EC" sz="32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SEGMENTACIÓN DEL CREDITO </a:t>
            </a:r>
            <a:endParaRPr lang="es-EC"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8744654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69117"/>
          </a:xfrm>
          <a:prstGeom prst="rect">
            <a:avLst/>
          </a:prstGeom>
        </p:spPr>
      </p:pic>
      <p:sp>
        <p:nvSpPr>
          <p:cNvPr id="26" name="Marcador de texto 25"/>
          <p:cNvSpPr>
            <a:spLocks noGrp="1"/>
          </p:cNvSpPr>
          <p:nvPr>
            <p:ph type="body" sz="half" idx="2"/>
          </p:nvPr>
        </p:nvSpPr>
        <p:spPr/>
        <p:txBody>
          <a:bodyPr/>
          <a:lstStyle/>
          <a:p>
            <a:pPr algn="just"/>
            <a:r>
              <a:rPr lang="es-EC" dirty="0" smtClean="0"/>
              <a:t>Analizar el impacto del microcrédito y sus respectivas tasas de interés en el crecimiento económico de los microempresarios.</a:t>
            </a:r>
          </a:p>
          <a:p>
            <a:pPr algn="just"/>
            <a:endParaRPr lang="es-EC" dirty="0"/>
          </a:p>
          <a:p>
            <a:pPr algn="just"/>
            <a:endParaRPr lang="es-EC" dirty="0"/>
          </a:p>
        </p:txBody>
      </p:sp>
      <p:graphicFrame>
        <p:nvGraphicFramePr>
          <p:cNvPr id="31" name="Marcador de contenido 30"/>
          <p:cNvGraphicFramePr>
            <a:graphicFrameLocks noGrp="1"/>
          </p:cNvGraphicFramePr>
          <p:nvPr>
            <p:ph idx="1"/>
            <p:extLst>
              <p:ext uri="{D42A27DB-BD31-4B8C-83A1-F6EECF244321}">
                <p14:modId xmlns:p14="http://schemas.microsoft.com/office/powerpoint/2010/main" val="1443199607"/>
              </p:ext>
            </p:extLst>
          </p:nvPr>
        </p:nvGraphicFramePr>
        <p:xfrm>
          <a:off x="5626100" y="2509838"/>
          <a:ext cx="5818188" cy="3270250"/>
        </p:xfrm>
        <a:graphic>
          <a:graphicData uri="http://schemas.openxmlformats.org/drawingml/2006/chart">
            <c:chart xmlns:c="http://schemas.openxmlformats.org/drawingml/2006/chart" xmlns:r="http://schemas.openxmlformats.org/officeDocument/2006/relationships" r:id="rId4"/>
          </a:graphicData>
        </a:graphic>
      </p:graphicFrame>
      <p:sp>
        <p:nvSpPr>
          <p:cNvPr id="32" name="CuadroTexto 31"/>
          <p:cNvSpPr txBox="1"/>
          <p:nvPr/>
        </p:nvSpPr>
        <p:spPr>
          <a:xfrm>
            <a:off x="981456" y="3963194"/>
            <a:ext cx="4267200" cy="1323439"/>
          </a:xfrm>
          <a:prstGeom prst="rect">
            <a:avLst/>
          </a:prstGeom>
          <a:solidFill>
            <a:schemeClr val="accent3">
              <a:lumMod val="60000"/>
              <a:lumOff val="40000"/>
            </a:schemeClr>
          </a:solidFill>
        </p:spPr>
        <p:txBody>
          <a:bodyPr wrap="square" rtlCol="0">
            <a:spAutoFit/>
          </a:bodyPr>
          <a:lstStyle/>
          <a:p>
            <a:pPr algn="just"/>
            <a:r>
              <a:rPr lang="es-EC" sz="1600" dirty="0"/>
              <a:t>S</a:t>
            </a:r>
            <a:r>
              <a:rPr lang="es-EC" sz="1600" dirty="0" smtClean="0"/>
              <a:t>e </a:t>
            </a:r>
            <a:r>
              <a:rPr lang="es-EC" sz="1600" dirty="0"/>
              <a:t>observa una caída de colocaciones para el 2014 y 2015, mientras que la tasa activa referencial no ha variado en gran porcentaje para el segmento de los microcréditos, minorista, acumulación simple, y acumulación ampliada</a:t>
            </a:r>
          </a:p>
        </p:txBody>
      </p:sp>
      <p:graphicFrame>
        <p:nvGraphicFramePr>
          <p:cNvPr id="2" name="Tabla 1"/>
          <p:cNvGraphicFramePr>
            <a:graphicFrameLocks noGrp="1"/>
          </p:cNvGraphicFramePr>
          <p:nvPr>
            <p:extLst>
              <p:ext uri="{D42A27DB-BD31-4B8C-83A1-F6EECF244321}">
                <p14:modId xmlns:p14="http://schemas.microsoft.com/office/powerpoint/2010/main" val="2804353621"/>
              </p:ext>
            </p:extLst>
          </p:nvPr>
        </p:nvGraphicFramePr>
        <p:xfrm>
          <a:off x="7278688" y="965201"/>
          <a:ext cx="2932111" cy="1397001"/>
        </p:xfrm>
        <a:graphic>
          <a:graphicData uri="http://schemas.openxmlformats.org/drawingml/2006/table">
            <a:tbl>
              <a:tblPr>
                <a:tableStyleId>{E8B1032C-EA38-4F05-BA0D-38AFFFC7BED3}</a:tableStyleId>
              </a:tblPr>
              <a:tblGrid>
                <a:gridCol w="945842"/>
                <a:gridCol w="945842"/>
                <a:gridCol w="1040427"/>
              </a:tblGrid>
              <a:tr h="641865">
                <a:tc>
                  <a:txBody>
                    <a:bodyPr/>
                    <a:lstStyle/>
                    <a:p>
                      <a:pPr algn="ctr" fontAlgn="b"/>
                      <a:r>
                        <a:rPr lang="es-EC" sz="1100" u="none" strike="noStrike" dirty="0">
                          <a:effectLst/>
                        </a:rPr>
                        <a:t>Año</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s-EC" sz="1000" u="none" strike="noStrike">
                          <a:effectLst/>
                        </a:rPr>
                        <a:t>Banco privado-Cartera por vencer</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EC" sz="1100" u="none" strike="noStrike" dirty="0">
                          <a:effectLst/>
                        </a:rPr>
                        <a:t>Tasas Microcrédito </a:t>
                      </a:r>
                      <a:endParaRPr lang="es-EC" sz="1100" b="0" i="0" u="none" strike="noStrike" dirty="0">
                        <a:solidFill>
                          <a:srgbClr val="000000"/>
                        </a:solidFill>
                        <a:effectLst/>
                        <a:latin typeface="Calibri" panose="020F0502020204030204" pitchFamily="34" charset="0"/>
                      </a:endParaRPr>
                    </a:p>
                  </a:txBody>
                  <a:tcPr marL="9525" marR="9525" marT="9525" marB="0" anchor="b"/>
                </a:tc>
              </a:tr>
              <a:tr h="188784">
                <a:tc>
                  <a:txBody>
                    <a:bodyPr/>
                    <a:lstStyle/>
                    <a:p>
                      <a:pPr algn="ctr" fontAlgn="ctr"/>
                      <a:r>
                        <a:rPr lang="es-EC" sz="1000" u="none" strike="noStrike">
                          <a:effectLst/>
                        </a:rPr>
                        <a:t>2012</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723476408</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EC" sz="1100" u="none" strike="noStrike">
                          <a:effectLst/>
                        </a:rPr>
                        <a:t>25,49%</a:t>
                      </a:r>
                      <a:endParaRPr lang="es-EC" sz="1100" b="0" i="0" u="none" strike="noStrike">
                        <a:solidFill>
                          <a:srgbClr val="000000"/>
                        </a:solidFill>
                        <a:effectLst/>
                        <a:latin typeface="Calibri" panose="020F0502020204030204" pitchFamily="34" charset="0"/>
                      </a:endParaRPr>
                    </a:p>
                  </a:txBody>
                  <a:tcPr marL="9525" marR="9525" marT="9525" marB="0" anchor="b"/>
                </a:tc>
              </a:tr>
              <a:tr h="188784">
                <a:tc>
                  <a:txBody>
                    <a:bodyPr/>
                    <a:lstStyle/>
                    <a:p>
                      <a:pPr algn="ctr" fontAlgn="ctr"/>
                      <a:r>
                        <a:rPr lang="es-EC" sz="1000" u="none" strike="noStrike">
                          <a:effectLst/>
                        </a:rPr>
                        <a:t>2013</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728949368</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EC" sz="1100" u="none" strike="noStrike">
                          <a:effectLst/>
                        </a:rPr>
                        <a:t>25,49%</a:t>
                      </a:r>
                      <a:endParaRPr lang="es-EC" sz="1100" b="0" i="0" u="none" strike="noStrike">
                        <a:solidFill>
                          <a:srgbClr val="000000"/>
                        </a:solidFill>
                        <a:effectLst/>
                        <a:latin typeface="Calibri" panose="020F0502020204030204" pitchFamily="34" charset="0"/>
                      </a:endParaRPr>
                    </a:p>
                  </a:txBody>
                  <a:tcPr marL="9525" marR="9525" marT="9525" marB="0" anchor="b"/>
                </a:tc>
              </a:tr>
              <a:tr h="188784">
                <a:tc>
                  <a:txBody>
                    <a:bodyPr/>
                    <a:lstStyle/>
                    <a:p>
                      <a:pPr algn="ctr" fontAlgn="ctr"/>
                      <a:r>
                        <a:rPr lang="es-EC" sz="1000" u="none" strike="noStrike" dirty="0">
                          <a:effectLst/>
                        </a:rPr>
                        <a:t>2014</a:t>
                      </a:r>
                      <a:endParaRPr lang="es-EC"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244643303</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EC" sz="1100" u="none" strike="noStrike">
                          <a:effectLst/>
                        </a:rPr>
                        <a:t>25,35%</a:t>
                      </a:r>
                      <a:endParaRPr lang="es-EC" sz="1100" b="0" i="0" u="none" strike="noStrike">
                        <a:solidFill>
                          <a:srgbClr val="000000"/>
                        </a:solidFill>
                        <a:effectLst/>
                        <a:latin typeface="Calibri" panose="020F0502020204030204" pitchFamily="34" charset="0"/>
                      </a:endParaRPr>
                    </a:p>
                  </a:txBody>
                  <a:tcPr marL="9525" marR="9525" marT="9525" marB="0" anchor="b"/>
                </a:tc>
              </a:tr>
              <a:tr h="188784">
                <a:tc>
                  <a:txBody>
                    <a:bodyPr/>
                    <a:lstStyle/>
                    <a:p>
                      <a:pPr algn="ctr" fontAlgn="ctr"/>
                      <a:r>
                        <a:rPr lang="es-EC" sz="1000" u="none" strike="noStrike">
                          <a:effectLst/>
                        </a:rPr>
                        <a:t>2015</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000" u="none" strike="noStrike">
                          <a:effectLst/>
                        </a:rPr>
                        <a:t>286210481</a:t>
                      </a:r>
                      <a:endParaRPr lang="es-EC"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EC" sz="1100" u="none" strike="noStrike" dirty="0">
                          <a:effectLst/>
                        </a:rPr>
                        <a:t>26,73%</a:t>
                      </a:r>
                      <a:endParaRPr lang="es-EC"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3" name="Rectángulo 2"/>
          <p:cNvSpPr/>
          <p:nvPr/>
        </p:nvSpPr>
        <p:spPr>
          <a:xfrm>
            <a:off x="1228358" y="1058267"/>
            <a:ext cx="3155095" cy="923330"/>
          </a:xfrm>
          <a:prstGeom prst="rect">
            <a:avLst/>
          </a:prstGeom>
          <a:noFill/>
        </p:spPr>
        <p:txBody>
          <a:bodyPr wrap="none" lIns="91440" tIns="45720" rIns="91440" bIns="45720">
            <a:spAutoFit/>
          </a:bodyPr>
          <a:lstStyle/>
          <a:p>
            <a:pPr algn="ctr"/>
            <a:r>
              <a:rPr lang="es-EC" sz="5400" b="1" cap="none" spc="0" dirty="0" smtClean="0">
                <a:ln w="22225">
                  <a:solidFill>
                    <a:schemeClr val="accent2"/>
                  </a:solidFill>
                  <a:prstDash val="solid"/>
                </a:ln>
                <a:solidFill>
                  <a:schemeClr val="accent2">
                    <a:lumMod val="40000"/>
                    <a:lumOff val="60000"/>
                  </a:schemeClr>
                </a:solidFill>
                <a:effectLst/>
              </a:rPr>
              <a:t>Objetivo </a:t>
            </a:r>
            <a:r>
              <a:rPr lang="es-EC" sz="5400" b="1" cap="none" spc="0" dirty="0">
                <a:ln w="22225">
                  <a:solidFill>
                    <a:schemeClr val="accent2"/>
                  </a:solidFill>
                  <a:prstDash val="solid"/>
                </a:ln>
                <a:solidFill>
                  <a:schemeClr val="accent2">
                    <a:lumMod val="40000"/>
                    <a:lumOff val="60000"/>
                  </a:schemeClr>
                </a:solidFill>
                <a:effectLst/>
              </a:rPr>
              <a:t>1</a:t>
            </a:r>
          </a:p>
        </p:txBody>
      </p:sp>
    </p:spTree>
    <p:extLst>
      <p:ext uri="{BB962C8B-B14F-4D97-AF65-F5344CB8AC3E}">
        <p14:creationId xmlns:p14="http://schemas.microsoft.com/office/powerpoint/2010/main" val="3507113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17"/>
            <a:ext cx="12192000" cy="6869117"/>
          </a:xfrm>
          <a:prstGeom prst="rect">
            <a:avLst/>
          </a:prstGeom>
        </p:spPr>
      </p:pic>
      <p:sp>
        <p:nvSpPr>
          <p:cNvPr id="3" name="Marcador de contenido 2"/>
          <p:cNvSpPr>
            <a:spLocks noGrp="1"/>
          </p:cNvSpPr>
          <p:nvPr>
            <p:ph idx="1"/>
          </p:nvPr>
        </p:nvSpPr>
        <p:spPr>
          <a:xfrm>
            <a:off x="838200" y="1841877"/>
            <a:ext cx="10515600" cy="4351338"/>
          </a:xfrm>
        </p:spPr>
        <p:txBody>
          <a:bodyPr>
            <a:normAutofit/>
          </a:bodyPr>
          <a:lstStyle/>
          <a:p>
            <a:r>
              <a:rPr lang="es-EC" sz="2400" dirty="0" smtClean="0">
                <a:latin typeface="Aharoni" panose="02010803020104030203" pitchFamily="2" charset="-79"/>
                <a:cs typeface="Aharoni" panose="02010803020104030203" pitchFamily="2" charset="-79"/>
              </a:rPr>
              <a:t>Planteamiento del problema</a:t>
            </a:r>
          </a:p>
          <a:p>
            <a:r>
              <a:rPr lang="es-EC" sz="2400" dirty="0" smtClean="0">
                <a:latin typeface="Aharoni" panose="02010803020104030203" pitchFamily="2" charset="-79"/>
                <a:cs typeface="Aharoni" panose="02010803020104030203" pitchFamily="2" charset="-79"/>
              </a:rPr>
              <a:t>Objetivos</a:t>
            </a:r>
          </a:p>
          <a:p>
            <a:r>
              <a:rPr lang="es-EC" sz="2400" dirty="0" smtClean="0">
                <a:latin typeface="Aharoni" panose="02010803020104030203" pitchFamily="2" charset="-79"/>
                <a:cs typeface="Aharoni" panose="02010803020104030203" pitchFamily="2" charset="-79"/>
              </a:rPr>
              <a:t>Marco teórico</a:t>
            </a:r>
          </a:p>
          <a:p>
            <a:r>
              <a:rPr lang="es-EC" sz="2400" dirty="0" smtClean="0">
                <a:latin typeface="Aharoni" panose="02010803020104030203" pitchFamily="2" charset="-79"/>
                <a:cs typeface="Aharoni" panose="02010803020104030203" pitchFamily="2" charset="-79"/>
              </a:rPr>
              <a:t>Metodología</a:t>
            </a:r>
          </a:p>
          <a:p>
            <a:r>
              <a:rPr lang="es-EC" sz="2400" dirty="0" smtClean="0">
                <a:latin typeface="Aharoni" panose="02010803020104030203" pitchFamily="2" charset="-79"/>
                <a:cs typeface="Aharoni" panose="02010803020104030203" pitchFamily="2" charset="-79"/>
              </a:rPr>
              <a:t>Indicadores</a:t>
            </a:r>
          </a:p>
          <a:p>
            <a:r>
              <a:rPr lang="es-EC" sz="2400" dirty="0" smtClean="0">
                <a:latin typeface="Aharoni" panose="02010803020104030203" pitchFamily="2" charset="-79"/>
                <a:cs typeface="Aharoni" panose="02010803020104030203" pitchFamily="2" charset="-79"/>
              </a:rPr>
              <a:t>Resultados </a:t>
            </a:r>
          </a:p>
          <a:p>
            <a:r>
              <a:rPr lang="es-EC" sz="2400" dirty="0" smtClean="0">
                <a:latin typeface="Aharoni" panose="02010803020104030203" pitchFamily="2" charset="-79"/>
                <a:cs typeface="Aharoni" panose="02010803020104030203" pitchFamily="2" charset="-79"/>
              </a:rPr>
              <a:t>Hipótesis</a:t>
            </a:r>
          </a:p>
          <a:p>
            <a:r>
              <a:rPr lang="es-EC" sz="2400" dirty="0" smtClean="0">
                <a:latin typeface="Aharoni" panose="02010803020104030203" pitchFamily="2" charset="-79"/>
                <a:cs typeface="Aharoni" panose="02010803020104030203" pitchFamily="2" charset="-79"/>
              </a:rPr>
              <a:t>Conclusiones y recomendaciones </a:t>
            </a:r>
          </a:p>
          <a:p>
            <a:endParaRPr lang="es-EC" sz="2400" dirty="0" smtClean="0">
              <a:latin typeface="Aharoni" panose="02010803020104030203" pitchFamily="2" charset="-79"/>
              <a:cs typeface="Aharoni" panose="02010803020104030203" pitchFamily="2" charset="-79"/>
            </a:endParaRPr>
          </a:p>
          <a:p>
            <a:endParaRPr lang="es-EC" sz="2400" dirty="0" smtClean="0">
              <a:latin typeface="Aharoni" panose="02010803020104030203" pitchFamily="2" charset="-79"/>
              <a:cs typeface="Aharoni" panose="02010803020104030203" pitchFamily="2" charset="-79"/>
            </a:endParaRPr>
          </a:p>
          <a:p>
            <a:endParaRPr lang="es-EC" sz="2400" dirty="0" smtClean="0">
              <a:latin typeface="Aharoni" panose="02010803020104030203" pitchFamily="2" charset="-79"/>
              <a:cs typeface="Aharoni" panose="02010803020104030203" pitchFamily="2" charset="-79"/>
            </a:endParaRPr>
          </a:p>
          <a:p>
            <a:endParaRPr lang="es-EC" sz="2400" dirty="0" smtClean="0">
              <a:latin typeface="Aharoni" panose="02010803020104030203" pitchFamily="2" charset="-79"/>
              <a:cs typeface="Aharoni" panose="02010803020104030203" pitchFamily="2" charset="-79"/>
            </a:endParaRPr>
          </a:p>
          <a:p>
            <a:endParaRPr lang="es-EC" sz="2400" dirty="0" smtClean="0">
              <a:latin typeface="Aharoni" panose="02010803020104030203" pitchFamily="2" charset="-79"/>
              <a:cs typeface="Aharoni" panose="02010803020104030203" pitchFamily="2" charset="-79"/>
            </a:endParaRPr>
          </a:p>
          <a:p>
            <a:endParaRPr lang="es-EC" sz="2400" dirty="0" smtClean="0">
              <a:latin typeface="Aharoni" panose="02010803020104030203" pitchFamily="2" charset="-79"/>
              <a:cs typeface="Aharoni" panose="02010803020104030203" pitchFamily="2" charset="-79"/>
            </a:endParaRPr>
          </a:p>
          <a:p>
            <a:endParaRPr lang="es-EC" sz="2400" dirty="0">
              <a:latin typeface="Aharoni" panose="02010803020104030203" pitchFamily="2" charset="-79"/>
              <a:cs typeface="Aharoni" panose="02010803020104030203" pitchFamily="2" charset="-79"/>
            </a:endParaRPr>
          </a:p>
        </p:txBody>
      </p:sp>
      <p:sp>
        <p:nvSpPr>
          <p:cNvPr id="6" name="Rectángulo 5"/>
          <p:cNvSpPr/>
          <p:nvPr/>
        </p:nvSpPr>
        <p:spPr>
          <a:xfrm>
            <a:off x="4246904" y="532181"/>
            <a:ext cx="3698192" cy="923330"/>
          </a:xfrm>
          <a:prstGeom prst="rect">
            <a:avLst/>
          </a:prstGeom>
          <a:noFill/>
        </p:spPr>
        <p:txBody>
          <a:bodyPr wrap="none" lIns="91440" tIns="45720" rIns="91440" bIns="45720">
            <a:spAutoFit/>
          </a:bodyPr>
          <a:lstStyle/>
          <a:p>
            <a:pPr algn="ctr"/>
            <a:r>
              <a:rPr lang="es-EC"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CONTENIDO</a:t>
            </a:r>
            <a:endParaRPr lang="es-EC"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40209076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69117"/>
          </a:xfrm>
          <a:prstGeom prst="rect">
            <a:avLst/>
          </a:prstGeom>
        </p:spPr>
      </p:pic>
      <p:sp>
        <p:nvSpPr>
          <p:cNvPr id="2" name="Título 1"/>
          <p:cNvSpPr>
            <a:spLocks noGrp="1"/>
          </p:cNvSpPr>
          <p:nvPr>
            <p:ph type="title"/>
          </p:nvPr>
        </p:nvSpPr>
        <p:spPr/>
        <p:txBody>
          <a:bodyPr/>
          <a:lstStyle/>
          <a:p>
            <a:pPr lvl="3" algn="l" rtl="0">
              <a:lnSpc>
                <a:spcPct val="90000"/>
              </a:lnSpc>
              <a:spcBef>
                <a:spcPct val="0"/>
              </a:spcBef>
            </a:pPr>
            <a:r>
              <a:rPr lang="es-EC" b="1" dirty="0"/>
              <a:t>Hipótesis 1. </a:t>
            </a:r>
            <a:br>
              <a:rPr lang="es-EC" b="1" dirty="0"/>
            </a:br>
            <a:endParaRPr lang="es-EC"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4106410903"/>
              </p:ext>
            </p:extLst>
          </p:nvPr>
        </p:nvGraphicFramePr>
        <p:xfrm>
          <a:off x="7407729" y="1738380"/>
          <a:ext cx="3695700" cy="1333500"/>
        </p:xfrm>
        <a:graphic>
          <a:graphicData uri="http://schemas.openxmlformats.org/drawingml/2006/table">
            <a:tbl>
              <a:tblPr firstRow="1" firstCol="1" bandRow="1">
                <a:tableStyleId>{5C22544A-7EE6-4342-B048-85BDC9FD1C3A}</a:tableStyleId>
              </a:tblPr>
              <a:tblGrid>
                <a:gridCol w="1092200"/>
                <a:gridCol w="863600"/>
                <a:gridCol w="1739900"/>
              </a:tblGrid>
              <a:tr h="266700">
                <a:tc>
                  <a:txBody>
                    <a:bodyPr/>
                    <a:lstStyle/>
                    <a:p>
                      <a:pPr algn="ctr">
                        <a:spcAft>
                          <a:spcPts val="0"/>
                        </a:spcAft>
                      </a:pPr>
                      <a:r>
                        <a:rPr lang="es-EC" sz="1000" dirty="0">
                          <a:effectLst/>
                        </a:rPr>
                        <a:t>AÑO</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TASA BCE</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MONTO TOTAL IF</a:t>
                      </a:r>
                      <a:endParaRPr lang="es-EC" sz="1200">
                        <a:effectLst/>
                        <a:latin typeface="Times New Roman" panose="02020603050405020304" pitchFamily="18" charset="0"/>
                        <a:ea typeface="Times New Roman" panose="02020603050405020304" pitchFamily="18" charset="0"/>
                      </a:endParaRPr>
                    </a:p>
                  </a:txBody>
                  <a:tcPr marL="68580" marR="68580" marT="0" marB="0"/>
                </a:tc>
              </a:tr>
              <a:tr h="266700">
                <a:tc>
                  <a:txBody>
                    <a:bodyPr/>
                    <a:lstStyle/>
                    <a:p>
                      <a:pPr algn="r">
                        <a:spcAft>
                          <a:spcPts val="0"/>
                        </a:spcAft>
                      </a:pPr>
                      <a:r>
                        <a:rPr lang="es-EC" sz="1000">
                          <a:effectLst/>
                        </a:rPr>
                        <a:t>2012</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25,49%</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000">
                          <a:effectLst/>
                        </a:rPr>
                        <a:t>      909.645.011,98 </a:t>
                      </a:r>
                      <a:endParaRPr lang="es-EC" sz="1200">
                        <a:effectLst/>
                        <a:latin typeface="Times New Roman" panose="02020603050405020304" pitchFamily="18" charset="0"/>
                        <a:ea typeface="Times New Roman" panose="02020603050405020304" pitchFamily="18" charset="0"/>
                      </a:endParaRPr>
                    </a:p>
                  </a:txBody>
                  <a:tcPr marL="68580" marR="68580" marT="0" marB="0"/>
                </a:tc>
              </a:tr>
              <a:tr h="266700">
                <a:tc>
                  <a:txBody>
                    <a:bodyPr/>
                    <a:lstStyle/>
                    <a:p>
                      <a:pPr algn="r">
                        <a:spcAft>
                          <a:spcPts val="0"/>
                        </a:spcAft>
                      </a:pPr>
                      <a:r>
                        <a:rPr lang="es-EC" sz="1000">
                          <a:effectLst/>
                        </a:rPr>
                        <a:t>2013</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dirty="0">
                          <a:effectLst/>
                        </a:rPr>
                        <a:t>25,49%</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000">
                          <a:effectLst/>
                        </a:rPr>
                        <a:t>      877.352.780,41 </a:t>
                      </a:r>
                      <a:endParaRPr lang="es-EC" sz="1200">
                        <a:effectLst/>
                        <a:latin typeface="Times New Roman" panose="02020603050405020304" pitchFamily="18" charset="0"/>
                        <a:ea typeface="Times New Roman" panose="02020603050405020304" pitchFamily="18" charset="0"/>
                      </a:endParaRPr>
                    </a:p>
                  </a:txBody>
                  <a:tcPr marL="68580" marR="68580" marT="0" marB="0"/>
                </a:tc>
              </a:tr>
              <a:tr h="266700">
                <a:tc>
                  <a:txBody>
                    <a:bodyPr/>
                    <a:lstStyle/>
                    <a:p>
                      <a:pPr algn="r">
                        <a:spcAft>
                          <a:spcPts val="0"/>
                        </a:spcAft>
                      </a:pPr>
                      <a:r>
                        <a:rPr lang="es-EC" sz="1000">
                          <a:effectLst/>
                        </a:rPr>
                        <a:t>2014</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25,35%</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000">
                          <a:effectLst/>
                        </a:rPr>
                        <a:t>      564.912.133,32 </a:t>
                      </a:r>
                      <a:endParaRPr lang="es-EC" sz="1200">
                        <a:effectLst/>
                        <a:latin typeface="Times New Roman" panose="02020603050405020304" pitchFamily="18" charset="0"/>
                        <a:ea typeface="Times New Roman" panose="02020603050405020304" pitchFamily="18" charset="0"/>
                      </a:endParaRPr>
                    </a:p>
                  </a:txBody>
                  <a:tcPr marL="68580" marR="68580" marT="0" marB="0"/>
                </a:tc>
              </a:tr>
              <a:tr h="266700">
                <a:tc>
                  <a:txBody>
                    <a:bodyPr/>
                    <a:lstStyle/>
                    <a:p>
                      <a:pPr algn="r">
                        <a:spcAft>
                          <a:spcPts val="0"/>
                        </a:spcAft>
                      </a:pPr>
                      <a:r>
                        <a:rPr lang="es-EC" sz="1000">
                          <a:effectLst/>
                        </a:rPr>
                        <a:t>2015</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26,73%</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000" dirty="0">
                          <a:effectLst/>
                        </a:rPr>
                        <a:t>      552.328.280,70 </a:t>
                      </a:r>
                      <a:endParaRPr lang="es-EC"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4" name="Marcador de texto 3"/>
          <p:cNvSpPr>
            <a:spLocks noGrp="1"/>
          </p:cNvSpPr>
          <p:nvPr>
            <p:ph type="body" sz="half" idx="2"/>
          </p:nvPr>
        </p:nvSpPr>
        <p:spPr/>
        <p:txBody>
          <a:bodyPr>
            <a:normAutofit/>
          </a:bodyPr>
          <a:lstStyle/>
          <a:p>
            <a:pPr algn="just"/>
            <a:r>
              <a:rPr lang="es-EC" sz="1800" dirty="0"/>
              <a:t>Las  </a:t>
            </a:r>
            <a:r>
              <a:rPr lang="es-EC" sz="1800" dirty="0">
                <a:hlinkClick r:id="rId4" action="ppaction://hlinkfile"/>
              </a:rPr>
              <a:t>tasas</a:t>
            </a:r>
            <a:r>
              <a:rPr lang="es-EC" sz="1800" dirty="0"/>
              <a:t> de interés  de los microcrédito  por la banca privada generan un impacto económico negativo, el mismo que afecta al crecimiento económico de las microempresas.</a:t>
            </a:r>
          </a:p>
        </p:txBody>
      </p:sp>
      <p:graphicFrame>
        <p:nvGraphicFramePr>
          <p:cNvPr id="6" name="Gráfico 5"/>
          <p:cNvGraphicFramePr/>
          <p:nvPr>
            <p:extLst>
              <p:ext uri="{D42A27DB-BD31-4B8C-83A1-F6EECF244321}">
                <p14:modId xmlns:p14="http://schemas.microsoft.com/office/powerpoint/2010/main" val="661099449"/>
              </p:ext>
            </p:extLst>
          </p:nvPr>
        </p:nvGraphicFramePr>
        <p:xfrm>
          <a:off x="1001080" y="3348507"/>
          <a:ext cx="5064869" cy="2756079"/>
        </p:xfrm>
        <a:graphic>
          <a:graphicData uri="http://schemas.openxmlformats.org/drawingml/2006/chart">
            <c:chart xmlns:c="http://schemas.openxmlformats.org/drawingml/2006/chart" xmlns:r="http://schemas.openxmlformats.org/officeDocument/2006/relationships" r:id="rId5"/>
          </a:graphicData>
        </a:graphic>
      </p:graphicFrame>
      <p:sp>
        <p:nvSpPr>
          <p:cNvPr id="7" name="CuadroTexto 6"/>
          <p:cNvSpPr txBox="1"/>
          <p:nvPr/>
        </p:nvSpPr>
        <p:spPr>
          <a:xfrm>
            <a:off x="7728858" y="3560664"/>
            <a:ext cx="3374571" cy="2308324"/>
          </a:xfrm>
          <a:prstGeom prst="rect">
            <a:avLst/>
          </a:prstGeom>
          <a:noFill/>
        </p:spPr>
        <p:txBody>
          <a:bodyPr wrap="square" rtlCol="0">
            <a:spAutoFit/>
          </a:bodyPr>
          <a:lstStyle/>
          <a:p>
            <a:pPr algn="just"/>
            <a:r>
              <a:rPr lang="es-EC" dirty="0"/>
              <a:t>R</a:t>
            </a:r>
            <a:r>
              <a:rPr lang="es-EC" baseline="30000" dirty="0"/>
              <a:t>2</a:t>
            </a:r>
            <a:r>
              <a:rPr lang="es-EC" dirty="0"/>
              <a:t>= 0,263.Se rechaza la no influencia lineal de la variable x. Por lo tanto no hay relación directa entre estas dos variable, lo que se puede traducir, las tasas de interés de los microcréditos no generan un impacto negativo en las microempresas del DMQ</a:t>
            </a:r>
          </a:p>
        </p:txBody>
      </p:sp>
    </p:spTree>
    <p:extLst>
      <p:ext uri="{BB962C8B-B14F-4D97-AF65-F5344CB8AC3E}">
        <p14:creationId xmlns:p14="http://schemas.microsoft.com/office/powerpoint/2010/main" val="9016774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771"/>
            <a:ext cx="12192000" cy="6869117"/>
          </a:xfrm>
          <a:prstGeom prst="rect">
            <a:avLst/>
          </a:prstGeom>
        </p:spPr>
      </p:pic>
      <p:sp>
        <p:nvSpPr>
          <p:cNvPr id="2" name="Título 1"/>
          <p:cNvSpPr>
            <a:spLocks noGrp="1"/>
          </p:cNvSpPr>
          <p:nvPr>
            <p:ph type="title"/>
          </p:nvPr>
        </p:nvSpPr>
        <p:spPr/>
        <p:txBody>
          <a:bodyPr/>
          <a:lstStyle/>
          <a:p>
            <a:pPr lvl="3" algn="l" rtl="0">
              <a:lnSpc>
                <a:spcPct val="90000"/>
              </a:lnSpc>
              <a:spcBef>
                <a:spcPct val="0"/>
              </a:spcBef>
            </a:pPr>
            <a:r>
              <a:rPr lang="es-EC" b="1" dirty="0"/>
              <a:t>Hipótesis </a:t>
            </a:r>
            <a:r>
              <a:rPr lang="es-EC" b="1" dirty="0" smtClean="0"/>
              <a:t>2.</a:t>
            </a:r>
            <a:r>
              <a:rPr lang="es-EC" b="1" dirty="0"/>
              <a:t/>
            </a:r>
            <a:br>
              <a:rPr lang="es-EC" b="1" dirty="0"/>
            </a:br>
            <a:endParaRPr lang="es-EC"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385196427"/>
              </p:ext>
            </p:extLst>
          </p:nvPr>
        </p:nvGraphicFramePr>
        <p:xfrm>
          <a:off x="7261896" y="1149351"/>
          <a:ext cx="3509101" cy="908049"/>
        </p:xfrm>
        <a:graphic>
          <a:graphicData uri="http://schemas.openxmlformats.org/drawingml/2006/table">
            <a:tbl>
              <a:tblPr firstRow="1" firstCol="1" bandRow="1">
                <a:tableStyleId>{5C22544A-7EE6-4342-B048-85BDC9FD1C3A}</a:tableStyleId>
              </a:tblPr>
              <a:tblGrid>
                <a:gridCol w="863335"/>
                <a:gridCol w="1432112"/>
                <a:gridCol w="1213654"/>
              </a:tblGrid>
              <a:tr h="315843">
                <a:tc>
                  <a:txBody>
                    <a:bodyPr/>
                    <a:lstStyle/>
                    <a:p>
                      <a:pPr>
                        <a:spcAft>
                          <a:spcPts val="0"/>
                        </a:spcAft>
                      </a:pPr>
                      <a:r>
                        <a:rPr lang="es-EC" sz="1000" dirty="0">
                          <a:effectLst/>
                        </a:rPr>
                        <a:t>SECTOR</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000">
                          <a:effectLst/>
                        </a:rPr>
                        <a:t>%MICROEMPRESAS</a:t>
                      </a:r>
                      <a:endParaRPr lang="es-EC" sz="1200">
                        <a:effectLst/>
                      </a:endParaRPr>
                    </a:p>
                    <a:p>
                      <a:pPr>
                        <a:spcAft>
                          <a:spcPts val="0"/>
                        </a:spcAft>
                      </a:pPr>
                      <a:r>
                        <a:rPr lang="es-EC" sz="1000">
                          <a:effectLst/>
                        </a:rPr>
                        <a:t>POR SECTORES</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000">
                          <a:effectLst/>
                        </a:rPr>
                        <a:t>COLOCACION POR SECTORES</a:t>
                      </a:r>
                      <a:endParaRPr lang="es-EC" sz="1200">
                        <a:effectLst/>
                        <a:latin typeface="Times New Roman" panose="02020603050405020304" pitchFamily="18" charset="0"/>
                        <a:ea typeface="Times New Roman" panose="02020603050405020304" pitchFamily="18" charset="0"/>
                      </a:endParaRPr>
                    </a:p>
                  </a:txBody>
                  <a:tcPr marL="68580" marR="68580" marT="0" marB="0"/>
                </a:tc>
              </a:tr>
              <a:tr h="197402">
                <a:tc>
                  <a:txBody>
                    <a:bodyPr/>
                    <a:lstStyle/>
                    <a:p>
                      <a:pPr algn="ctr">
                        <a:spcAft>
                          <a:spcPts val="0"/>
                        </a:spcAft>
                      </a:pPr>
                      <a:r>
                        <a:rPr lang="es-EC" sz="1000">
                          <a:effectLst/>
                        </a:rPr>
                        <a:t>INDUSTRIA</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dirty="0">
                          <a:effectLst/>
                        </a:rPr>
                        <a:t>34,27%</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dirty="0">
                          <a:effectLst/>
                        </a:rPr>
                        <a:t>8.160.535,44</a:t>
                      </a:r>
                      <a:endParaRPr lang="es-EC" sz="1200" dirty="0">
                        <a:effectLst/>
                        <a:latin typeface="Times New Roman" panose="02020603050405020304" pitchFamily="18" charset="0"/>
                        <a:ea typeface="Times New Roman" panose="02020603050405020304" pitchFamily="18" charset="0"/>
                      </a:endParaRPr>
                    </a:p>
                  </a:txBody>
                  <a:tcPr marL="68580" marR="68580" marT="0" marB="0"/>
                </a:tc>
              </a:tr>
              <a:tr h="197402">
                <a:tc>
                  <a:txBody>
                    <a:bodyPr/>
                    <a:lstStyle/>
                    <a:p>
                      <a:pPr algn="ctr">
                        <a:spcAft>
                          <a:spcPts val="0"/>
                        </a:spcAft>
                      </a:pPr>
                      <a:r>
                        <a:rPr lang="es-EC" sz="1000">
                          <a:effectLst/>
                        </a:rPr>
                        <a:t>COMERCIO</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dirty="0">
                          <a:effectLst/>
                        </a:rPr>
                        <a:t>53,86%</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56.899.165,4</a:t>
                      </a:r>
                      <a:endParaRPr lang="es-EC" sz="1200">
                        <a:effectLst/>
                        <a:latin typeface="Times New Roman" panose="02020603050405020304" pitchFamily="18" charset="0"/>
                        <a:ea typeface="Times New Roman" panose="02020603050405020304" pitchFamily="18" charset="0"/>
                      </a:endParaRPr>
                    </a:p>
                  </a:txBody>
                  <a:tcPr marL="68580" marR="68580" marT="0" marB="0"/>
                </a:tc>
              </a:tr>
              <a:tr h="197402">
                <a:tc>
                  <a:txBody>
                    <a:bodyPr/>
                    <a:lstStyle/>
                    <a:p>
                      <a:pPr>
                        <a:spcAft>
                          <a:spcPts val="0"/>
                        </a:spcAft>
                      </a:pPr>
                      <a:r>
                        <a:rPr lang="es-EC" sz="1000">
                          <a:effectLst/>
                        </a:rPr>
                        <a:t>SERVICIOS</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33,43%</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dirty="0">
                          <a:effectLst/>
                        </a:rPr>
                        <a:t>7.852.830,57</a:t>
                      </a:r>
                      <a:endParaRPr lang="es-EC"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4" name="Marcador de texto 3"/>
          <p:cNvSpPr>
            <a:spLocks noGrp="1"/>
          </p:cNvSpPr>
          <p:nvPr>
            <p:ph type="body" sz="half" idx="2"/>
          </p:nvPr>
        </p:nvSpPr>
        <p:spPr/>
        <p:txBody>
          <a:bodyPr/>
          <a:lstStyle/>
          <a:p>
            <a:pPr algn="just"/>
            <a:r>
              <a:rPr lang="es-EC" dirty="0"/>
              <a:t>La colocación de microcrédito ayuda al desarrollo de las microempresas ya que al obtener financiamiento pueden mejorar sus procesos de producción y/o comercialización y a su vez genera fuentes de empleo.</a:t>
            </a:r>
          </a:p>
        </p:txBody>
      </p:sp>
      <p:sp>
        <p:nvSpPr>
          <p:cNvPr id="7" name="CuadroTexto 6"/>
          <p:cNvSpPr txBox="1"/>
          <p:nvPr/>
        </p:nvSpPr>
        <p:spPr>
          <a:xfrm>
            <a:off x="7541807" y="3154403"/>
            <a:ext cx="3483428" cy="2585323"/>
          </a:xfrm>
          <a:prstGeom prst="rect">
            <a:avLst/>
          </a:prstGeom>
          <a:noFill/>
        </p:spPr>
        <p:txBody>
          <a:bodyPr wrap="square" rtlCol="0">
            <a:spAutoFit/>
          </a:bodyPr>
          <a:lstStyle/>
          <a:p>
            <a:pPr algn="just"/>
            <a:r>
              <a:rPr lang="es-EC" dirty="0"/>
              <a:t>R</a:t>
            </a:r>
            <a:r>
              <a:rPr lang="es-EC" baseline="30000" dirty="0"/>
              <a:t>2</a:t>
            </a:r>
            <a:r>
              <a:rPr lang="es-EC" dirty="0"/>
              <a:t>= 0,9991. Se acepta la existencia de una relación lineal,  Por lo tanto hay relación casi perfecta entre estas dos variables, la colocación de microcrédito ayuda al desarrollo de las microempresas ya que al obtener financiamiento pueden mejorar sus procesos de producción y/o comercialización.</a:t>
            </a:r>
          </a:p>
        </p:txBody>
      </p:sp>
      <p:graphicFrame>
        <p:nvGraphicFramePr>
          <p:cNvPr id="10" name="Gráfico 9"/>
          <p:cNvGraphicFramePr>
            <a:graphicFrameLocks/>
          </p:cNvGraphicFramePr>
          <p:nvPr>
            <p:extLst>
              <p:ext uri="{D42A27DB-BD31-4B8C-83A1-F6EECF244321}">
                <p14:modId xmlns:p14="http://schemas.microsoft.com/office/powerpoint/2010/main" val="1444988934"/>
              </p:ext>
            </p:extLst>
          </p:nvPr>
        </p:nvGraphicFramePr>
        <p:xfrm>
          <a:off x="839788" y="3154403"/>
          <a:ext cx="5666801" cy="29785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83986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92"/>
            <a:ext cx="12192000" cy="6869117"/>
          </a:xfrm>
          <a:prstGeom prst="rect">
            <a:avLst/>
          </a:prstGeom>
        </p:spPr>
      </p:pic>
      <p:graphicFrame>
        <p:nvGraphicFramePr>
          <p:cNvPr id="5" name="Marcador de contenido 4"/>
          <p:cNvGraphicFramePr>
            <a:graphicFrameLocks noGrp="1"/>
          </p:cNvGraphicFramePr>
          <p:nvPr>
            <p:ph idx="1"/>
            <p:extLst>
              <p:ext uri="{D42A27DB-BD31-4B8C-83A1-F6EECF244321}">
                <p14:modId xmlns:p14="http://schemas.microsoft.com/office/powerpoint/2010/main" val="3713238150"/>
              </p:ext>
            </p:extLst>
          </p:nvPr>
        </p:nvGraphicFramePr>
        <p:xfrm>
          <a:off x="6141846" y="1072923"/>
          <a:ext cx="3835400" cy="1303020"/>
        </p:xfrm>
        <a:graphic>
          <a:graphicData uri="http://schemas.openxmlformats.org/drawingml/2006/table">
            <a:tbl>
              <a:tblPr firstRow="1" firstCol="1" bandRow="1">
                <a:tableStyleId>{5C22544A-7EE6-4342-B048-85BDC9FD1C3A}</a:tableStyleId>
              </a:tblPr>
              <a:tblGrid>
                <a:gridCol w="897890"/>
                <a:gridCol w="1395095"/>
                <a:gridCol w="1542415"/>
              </a:tblGrid>
              <a:tr h="359410">
                <a:tc>
                  <a:txBody>
                    <a:bodyPr/>
                    <a:lstStyle/>
                    <a:p>
                      <a:pPr indent="144145" algn="just">
                        <a:lnSpc>
                          <a:spcPct val="150000"/>
                        </a:lnSpc>
                        <a:spcAft>
                          <a:spcPts val="0"/>
                        </a:spcAft>
                      </a:pPr>
                      <a:r>
                        <a:rPr lang="es-EC" sz="1200" dirty="0">
                          <a:effectLst/>
                        </a:rPr>
                        <a:t>AÑO</a:t>
                      </a:r>
                      <a:endParaRPr lang="es-EC" sz="1200" dirty="0">
                        <a:effectLst/>
                        <a:latin typeface="Arial" panose="020B0604020202020204" pitchFamily="34" charset="0"/>
                        <a:ea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C" sz="1200" dirty="0">
                          <a:effectLst/>
                        </a:rPr>
                        <a:t>EMPLEO ADECUADO</a:t>
                      </a:r>
                      <a:endParaRPr lang="es-EC" sz="1200" dirty="0">
                        <a:effectLst/>
                        <a:latin typeface="Arial" panose="020B0604020202020204" pitchFamily="34" charset="0"/>
                        <a:ea typeface="Times New Roman" panose="02020603050405020304" pitchFamily="18" charset="0"/>
                      </a:endParaRPr>
                    </a:p>
                  </a:txBody>
                  <a:tcPr marL="68580" marR="68580" marT="0" marB="0"/>
                </a:tc>
                <a:tc>
                  <a:txBody>
                    <a:bodyPr/>
                    <a:lstStyle/>
                    <a:p>
                      <a:pPr indent="144145" algn="just">
                        <a:lnSpc>
                          <a:spcPct val="150000"/>
                        </a:lnSpc>
                        <a:spcAft>
                          <a:spcPts val="0"/>
                        </a:spcAft>
                      </a:pPr>
                      <a:r>
                        <a:rPr lang="es-EC" sz="1200">
                          <a:effectLst/>
                        </a:rPr>
                        <a:t>COLOCACION %</a:t>
                      </a:r>
                      <a:endParaRPr lang="es-EC" sz="1200">
                        <a:effectLst/>
                        <a:latin typeface="Arial" panose="020B0604020202020204" pitchFamily="34" charset="0"/>
                        <a:ea typeface="Times New Roman" panose="02020603050405020304" pitchFamily="18" charset="0"/>
                      </a:endParaRPr>
                    </a:p>
                  </a:txBody>
                  <a:tcPr marL="68580" marR="68580" marT="0" marB="0"/>
                </a:tc>
              </a:tr>
              <a:tr h="188595">
                <a:tc>
                  <a:txBody>
                    <a:bodyPr/>
                    <a:lstStyle/>
                    <a:p>
                      <a:pPr algn="r">
                        <a:spcAft>
                          <a:spcPts val="0"/>
                        </a:spcAft>
                      </a:pPr>
                      <a:r>
                        <a:rPr lang="es-EC" sz="1100">
                          <a:effectLst/>
                        </a:rPr>
                        <a:t>sep-12</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100">
                          <a:effectLst/>
                        </a:rPr>
                        <a:t>66,30%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723.476.408</a:t>
                      </a:r>
                      <a:endParaRPr lang="es-EC" sz="1200">
                        <a:effectLst/>
                        <a:latin typeface="Times New Roman" panose="02020603050405020304" pitchFamily="18" charset="0"/>
                        <a:ea typeface="Times New Roman" panose="02020603050405020304" pitchFamily="18" charset="0"/>
                      </a:endParaRPr>
                    </a:p>
                  </a:txBody>
                  <a:tcPr marL="68580" marR="68580" marT="0" marB="0"/>
                </a:tc>
              </a:tr>
              <a:tr h="188595">
                <a:tc>
                  <a:txBody>
                    <a:bodyPr/>
                    <a:lstStyle/>
                    <a:p>
                      <a:pPr algn="r">
                        <a:spcAft>
                          <a:spcPts val="0"/>
                        </a:spcAft>
                      </a:pPr>
                      <a:r>
                        <a:rPr lang="es-EC" sz="1100">
                          <a:effectLst/>
                        </a:rPr>
                        <a:t>sep-13</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100">
                          <a:effectLst/>
                        </a:rPr>
                        <a:t>62,50%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728.949.368</a:t>
                      </a:r>
                      <a:endParaRPr lang="es-EC" sz="1200">
                        <a:effectLst/>
                        <a:latin typeface="Times New Roman" panose="02020603050405020304" pitchFamily="18" charset="0"/>
                        <a:ea typeface="Times New Roman" panose="02020603050405020304" pitchFamily="18" charset="0"/>
                      </a:endParaRPr>
                    </a:p>
                  </a:txBody>
                  <a:tcPr marL="68580" marR="68580" marT="0" marB="0"/>
                </a:tc>
              </a:tr>
              <a:tr h="188595">
                <a:tc>
                  <a:txBody>
                    <a:bodyPr/>
                    <a:lstStyle/>
                    <a:p>
                      <a:pPr algn="r">
                        <a:spcAft>
                          <a:spcPts val="0"/>
                        </a:spcAft>
                      </a:pPr>
                      <a:r>
                        <a:rPr lang="es-EC" sz="1100">
                          <a:effectLst/>
                        </a:rPr>
                        <a:t>sep-14</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100">
                          <a:effectLst/>
                        </a:rPr>
                        <a:t>69,60%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a:effectLst/>
                        </a:rPr>
                        <a:t>244.643.303</a:t>
                      </a:r>
                      <a:endParaRPr lang="es-EC" sz="1200">
                        <a:effectLst/>
                        <a:latin typeface="Times New Roman" panose="02020603050405020304" pitchFamily="18" charset="0"/>
                        <a:ea typeface="Times New Roman" panose="02020603050405020304" pitchFamily="18" charset="0"/>
                      </a:endParaRPr>
                    </a:p>
                  </a:txBody>
                  <a:tcPr marL="68580" marR="68580" marT="0" marB="0"/>
                </a:tc>
              </a:tr>
              <a:tr h="188595">
                <a:tc>
                  <a:txBody>
                    <a:bodyPr/>
                    <a:lstStyle/>
                    <a:p>
                      <a:pPr algn="r">
                        <a:spcAft>
                          <a:spcPts val="0"/>
                        </a:spcAft>
                      </a:pPr>
                      <a:r>
                        <a:rPr lang="es-EC" sz="1100">
                          <a:effectLst/>
                        </a:rPr>
                        <a:t>sep-15</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100">
                          <a:effectLst/>
                        </a:rPr>
                        <a:t>71,00%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C" sz="1000" dirty="0">
                          <a:effectLst/>
                        </a:rPr>
                        <a:t>286.210.481</a:t>
                      </a:r>
                      <a:endParaRPr lang="es-EC"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4" name="Marcador de texto 3"/>
          <p:cNvSpPr>
            <a:spLocks noGrp="1"/>
          </p:cNvSpPr>
          <p:nvPr>
            <p:ph type="body" sz="half" idx="2"/>
          </p:nvPr>
        </p:nvSpPr>
        <p:spPr/>
        <p:txBody>
          <a:bodyPr/>
          <a:lstStyle/>
          <a:p>
            <a:r>
              <a:rPr lang="es-EC" dirty="0"/>
              <a:t>R2= 0,795. </a:t>
            </a:r>
            <a:r>
              <a:rPr lang="es-EC" dirty="0" smtClean="0"/>
              <a:t>Se </a:t>
            </a:r>
            <a:r>
              <a:rPr lang="es-EC" dirty="0"/>
              <a:t>acepta la existencia de una </a:t>
            </a:r>
            <a:r>
              <a:rPr lang="es-EC" dirty="0" smtClean="0"/>
              <a:t>relación lineal. Pero no existe correlación ya que al incrementar el empleo adecuado, la variable dependiente tiende a disminuir, lo que determina una correlación no proporcional con el -0,8916.</a:t>
            </a:r>
            <a:endParaRPr lang="es-EC" dirty="0"/>
          </a:p>
          <a:p>
            <a:endParaRPr lang="es-EC" dirty="0"/>
          </a:p>
        </p:txBody>
      </p:sp>
      <p:graphicFrame>
        <p:nvGraphicFramePr>
          <p:cNvPr id="10" name="Gráfico 9"/>
          <p:cNvGraphicFramePr>
            <a:graphicFrameLocks/>
          </p:cNvGraphicFramePr>
          <p:nvPr>
            <p:extLst>
              <p:ext uri="{D42A27DB-BD31-4B8C-83A1-F6EECF244321}">
                <p14:modId xmlns:p14="http://schemas.microsoft.com/office/powerpoint/2010/main" val="3670941610"/>
              </p:ext>
            </p:extLst>
          </p:nvPr>
        </p:nvGraphicFramePr>
        <p:xfrm>
          <a:off x="5548244" y="2678806"/>
          <a:ext cx="5525844" cy="3011426"/>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ángulo 10"/>
          <p:cNvSpPr/>
          <p:nvPr/>
        </p:nvSpPr>
        <p:spPr>
          <a:xfrm>
            <a:off x="260641" y="1220710"/>
            <a:ext cx="5090530" cy="646331"/>
          </a:xfrm>
          <a:prstGeom prst="rect">
            <a:avLst/>
          </a:prstGeom>
          <a:noFill/>
        </p:spPr>
        <p:txBody>
          <a:bodyPr wrap="square" lIns="91440" tIns="45720" rIns="91440" bIns="45720">
            <a:spAutoFit/>
          </a:bodyPr>
          <a:lstStyle/>
          <a:p>
            <a:pPr algn="ctr"/>
            <a:r>
              <a:rPr lang="es-EC" sz="36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Empleo- Colocación</a:t>
            </a:r>
            <a:endParaRPr lang="es-EC"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8118249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771"/>
            <a:ext cx="12192000" cy="6869117"/>
          </a:xfrm>
          <a:prstGeom prst="rect">
            <a:avLst/>
          </a:prstGeom>
        </p:spPr>
      </p:pic>
      <p:graphicFrame>
        <p:nvGraphicFramePr>
          <p:cNvPr id="8" name="Marcador de contenido 7"/>
          <p:cNvGraphicFramePr>
            <a:graphicFrameLocks noGrp="1"/>
          </p:cNvGraphicFramePr>
          <p:nvPr>
            <p:ph idx="1"/>
            <p:extLst>
              <p:ext uri="{D42A27DB-BD31-4B8C-83A1-F6EECF244321}">
                <p14:modId xmlns:p14="http://schemas.microsoft.com/office/powerpoint/2010/main" val="971010515"/>
              </p:ext>
            </p:extLst>
          </p:nvPr>
        </p:nvGraphicFramePr>
        <p:xfrm>
          <a:off x="3521813" y="665785"/>
          <a:ext cx="6691133" cy="54940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ángulo 8"/>
          <p:cNvSpPr/>
          <p:nvPr/>
        </p:nvSpPr>
        <p:spPr>
          <a:xfrm>
            <a:off x="966467" y="1151414"/>
            <a:ext cx="2523708" cy="707886"/>
          </a:xfrm>
          <a:prstGeom prst="rect">
            <a:avLst/>
          </a:prstGeom>
          <a:noFill/>
        </p:spPr>
        <p:txBody>
          <a:bodyPr wrap="square" lIns="91440" tIns="45720" rIns="91440" bIns="45720">
            <a:spAutoFit/>
          </a:bodyPr>
          <a:lstStyle/>
          <a:p>
            <a:pPr algn="ctr"/>
            <a:r>
              <a:rPr lang="es-EC" sz="4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Propuesta</a:t>
            </a:r>
            <a:endParaRPr lang="es-EC"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9372137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69117"/>
          </a:xfrm>
          <a:prstGeom prst="rect">
            <a:avLst/>
          </a:prstGeom>
        </p:spPr>
      </p:pic>
      <p:graphicFrame>
        <p:nvGraphicFramePr>
          <p:cNvPr id="5" name="Marcador de contenido 4"/>
          <p:cNvGraphicFramePr>
            <a:graphicFrameLocks noGrp="1"/>
          </p:cNvGraphicFramePr>
          <p:nvPr>
            <p:ph idx="1"/>
            <p:extLst>
              <p:ext uri="{D42A27DB-BD31-4B8C-83A1-F6EECF244321}">
                <p14:modId xmlns:p14="http://schemas.microsoft.com/office/powerpoint/2010/main" val="2579701103"/>
              </p:ext>
            </p:extLst>
          </p:nvPr>
        </p:nvGraphicFramePr>
        <p:xfrm>
          <a:off x="839788" y="2371499"/>
          <a:ext cx="11159445" cy="34974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ángulo 6"/>
          <p:cNvSpPr/>
          <p:nvPr/>
        </p:nvSpPr>
        <p:spPr>
          <a:xfrm>
            <a:off x="893152" y="1408991"/>
            <a:ext cx="3940502" cy="923330"/>
          </a:xfrm>
          <a:prstGeom prst="rect">
            <a:avLst/>
          </a:prstGeom>
          <a:noFill/>
        </p:spPr>
        <p:txBody>
          <a:bodyPr wrap="none" lIns="91440" tIns="45720" rIns="91440" bIns="45720">
            <a:spAutoFit/>
          </a:bodyPr>
          <a:lstStyle/>
          <a:p>
            <a:pPr algn="ctr"/>
            <a:r>
              <a:rPr lang="es-EC"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Conclusiones</a:t>
            </a:r>
            <a:endParaRPr lang="es-EC"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1402552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69117"/>
          </a:xfrm>
          <a:prstGeom prst="rect">
            <a:avLst/>
          </a:prstGeom>
        </p:spPr>
      </p:pic>
      <p:graphicFrame>
        <p:nvGraphicFramePr>
          <p:cNvPr id="5" name="Marcador de contenido 4"/>
          <p:cNvGraphicFramePr>
            <a:graphicFrameLocks noGrp="1"/>
          </p:cNvGraphicFramePr>
          <p:nvPr>
            <p:ph idx="1"/>
            <p:extLst>
              <p:ext uri="{D42A27DB-BD31-4B8C-83A1-F6EECF244321}">
                <p14:modId xmlns:p14="http://schemas.microsoft.com/office/powerpoint/2010/main" val="2944656700"/>
              </p:ext>
            </p:extLst>
          </p:nvPr>
        </p:nvGraphicFramePr>
        <p:xfrm>
          <a:off x="1018309" y="955964"/>
          <a:ext cx="10337079" cy="52785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ángulo 1"/>
          <p:cNvSpPr/>
          <p:nvPr/>
        </p:nvSpPr>
        <p:spPr>
          <a:xfrm rot="16200000">
            <a:off x="-915285" y="3147640"/>
            <a:ext cx="5393721" cy="923330"/>
          </a:xfrm>
          <a:prstGeom prst="rect">
            <a:avLst/>
          </a:prstGeom>
          <a:noFill/>
        </p:spPr>
        <p:txBody>
          <a:bodyPr wrap="none" lIns="91440" tIns="45720" rIns="91440" bIns="45720">
            <a:spAutoFit/>
          </a:bodyPr>
          <a:lstStyle/>
          <a:p>
            <a:pPr algn="ctr"/>
            <a:r>
              <a:rPr lang="es-EC"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Recomendaciones</a:t>
            </a:r>
            <a:endParaRPr lang="es-EC"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9725219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a:p>
        </p:txBody>
      </p:sp>
      <p:sp>
        <p:nvSpPr>
          <p:cNvPr id="4" name="Marcador de texto 3"/>
          <p:cNvSpPr>
            <a:spLocks noGrp="1"/>
          </p:cNvSpPr>
          <p:nvPr>
            <p:ph type="body" sz="half" idx="2"/>
          </p:nvPr>
        </p:nvSpPr>
        <p:spPr/>
        <p:txBody>
          <a:bodyPr/>
          <a:lstStyle/>
          <a:p>
            <a:endParaRPr lang="es-EC"/>
          </a:p>
        </p:txBody>
      </p:sp>
      <p:pic>
        <p:nvPicPr>
          <p:cNvPr id="12290" name="Picture 2" descr="http://lh3.ggpht.com/_mFeyviPchDE/TMrAJhrCWEI/AAAAAAAAAgA/hnp1xdABrRE/gracias_thumb%5B4%5D.png?imgmax=8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9922"/>
            <a:ext cx="12091194" cy="6748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603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17"/>
            <a:ext cx="12192000" cy="6869117"/>
          </a:xfrm>
          <a:prstGeom prst="rect">
            <a:avLst/>
          </a:prstGeom>
        </p:spPr>
      </p:pic>
      <p:sp>
        <p:nvSpPr>
          <p:cNvPr id="3" name="Marcador de contenido 2"/>
          <p:cNvSpPr>
            <a:spLocks noGrp="1"/>
          </p:cNvSpPr>
          <p:nvPr>
            <p:ph idx="1"/>
          </p:nvPr>
        </p:nvSpPr>
        <p:spPr>
          <a:xfrm>
            <a:off x="1306889" y="1370461"/>
            <a:ext cx="10018713" cy="3124201"/>
          </a:xfrm>
        </p:spPr>
        <p:txBody>
          <a:bodyPr/>
          <a:lstStyle/>
          <a:p>
            <a:pPr marL="0" indent="0" algn="ctr">
              <a:buNone/>
            </a:pPr>
            <a:endParaRPr lang="es-EC" dirty="0" smtClean="0">
              <a:latin typeface="GungsuhChe" panose="02030609000101010101" pitchFamily="49" charset="-127"/>
              <a:ea typeface="GungsuhChe" panose="02030609000101010101" pitchFamily="49" charset="-127"/>
            </a:endParaRPr>
          </a:p>
          <a:p>
            <a:pPr marL="0" indent="0" algn="ctr">
              <a:buNone/>
            </a:pPr>
            <a:endParaRPr lang="es-EC" dirty="0">
              <a:latin typeface="GungsuhChe" panose="02030609000101010101" pitchFamily="49" charset="-127"/>
              <a:ea typeface="GungsuhChe" panose="02030609000101010101" pitchFamily="49" charset="-127"/>
            </a:endParaRPr>
          </a:p>
          <a:p>
            <a:pPr marL="0" indent="0" algn="ctr">
              <a:buNone/>
            </a:pPr>
            <a:r>
              <a:rPr lang="es-EC" dirty="0" smtClean="0">
                <a:latin typeface="GungsuhChe" panose="02030609000101010101" pitchFamily="49" charset="-127"/>
                <a:ea typeface="GungsuhChe" panose="02030609000101010101" pitchFamily="49" charset="-127"/>
              </a:rPr>
              <a:t>Los microcréditos son la batalla contra la pobreza.-</a:t>
            </a:r>
          </a:p>
          <a:p>
            <a:pPr marL="0" indent="0" algn="ctr">
              <a:buNone/>
            </a:pPr>
            <a:r>
              <a:rPr lang="es-EC" dirty="0" smtClean="0">
                <a:latin typeface="GungsuhChe" panose="02030609000101010101" pitchFamily="49" charset="-127"/>
                <a:ea typeface="GungsuhChe" panose="02030609000101010101" pitchFamily="49" charset="-127"/>
              </a:rPr>
              <a:t> </a:t>
            </a:r>
            <a:r>
              <a:rPr lang="es-EC" b="1" dirty="0" smtClean="0">
                <a:latin typeface="GungsuhChe" panose="02030609000101010101" pitchFamily="49" charset="-127"/>
                <a:ea typeface="GungsuhChe" panose="02030609000101010101" pitchFamily="49" charset="-127"/>
              </a:rPr>
              <a:t>Muhammad Yunus </a:t>
            </a:r>
            <a:endParaRPr lang="es-EC" b="1" dirty="0">
              <a:latin typeface="GungsuhChe" panose="02030609000101010101" pitchFamily="49" charset="-127"/>
              <a:ea typeface="GungsuhChe" panose="02030609000101010101" pitchFamily="49" charset="-127"/>
            </a:endParaRPr>
          </a:p>
        </p:txBody>
      </p:sp>
    </p:spTree>
    <p:extLst>
      <p:ext uri="{BB962C8B-B14F-4D97-AF65-F5344CB8AC3E}">
        <p14:creationId xmlns:p14="http://schemas.microsoft.com/office/powerpoint/2010/main" val="2671743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17"/>
            <a:ext cx="12192000" cy="6869117"/>
          </a:xfrm>
          <a:prstGeom prst="rect">
            <a:avLst/>
          </a:prstGeom>
        </p:spPr>
      </p:pic>
      <p:graphicFrame>
        <p:nvGraphicFramePr>
          <p:cNvPr id="4" name="Marcador de contenido 3"/>
          <p:cNvGraphicFramePr>
            <a:graphicFrameLocks noGrp="1"/>
          </p:cNvGraphicFramePr>
          <p:nvPr>
            <p:ph idx="1"/>
            <p:extLst>
              <p:ext uri="{D42A27DB-BD31-4B8C-83A1-F6EECF244321}">
                <p14:modId xmlns:p14="http://schemas.microsoft.com/office/powerpoint/2010/main" val="1797202095"/>
              </p:ext>
            </p:extLst>
          </p:nvPr>
        </p:nvGraphicFramePr>
        <p:xfrm>
          <a:off x="1201002" y="1429555"/>
          <a:ext cx="10152797" cy="4602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p:cNvSpPr/>
          <p:nvPr/>
        </p:nvSpPr>
        <p:spPr>
          <a:xfrm>
            <a:off x="1196258" y="767358"/>
            <a:ext cx="8382808" cy="923330"/>
          </a:xfrm>
          <a:prstGeom prst="rect">
            <a:avLst/>
          </a:prstGeom>
          <a:noFill/>
        </p:spPr>
        <p:txBody>
          <a:bodyPr wrap="none" lIns="91440" tIns="45720" rIns="91440" bIns="45720">
            <a:spAutoFit/>
          </a:bodyPr>
          <a:lstStyle/>
          <a:p>
            <a:pPr algn="ctr"/>
            <a:r>
              <a:rPr lang="es-EC"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Planteamiento del problema</a:t>
            </a:r>
            <a:endParaRPr lang="es-EC"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050015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17"/>
            <a:ext cx="12192000" cy="6869117"/>
          </a:xfrm>
          <a:prstGeom prst="rect">
            <a:avLst/>
          </a:prstGeom>
        </p:spPr>
      </p:pic>
      <p:graphicFrame>
        <p:nvGraphicFramePr>
          <p:cNvPr id="7" name="Marcador de contenido 6"/>
          <p:cNvGraphicFramePr>
            <a:graphicFrameLocks noGrp="1"/>
          </p:cNvGraphicFramePr>
          <p:nvPr>
            <p:ph idx="1"/>
            <p:extLst>
              <p:ext uri="{D42A27DB-BD31-4B8C-83A1-F6EECF244321}">
                <p14:modId xmlns:p14="http://schemas.microsoft.com/office/powerpoint/2010/main" val="1374276600"/>
              </p:ext>
            </p:extLst>
          </p:nvPr>
        </p:nvGraphicFramePr>
        <p:xfrm>
          <a:off x="1333046" y="477672"/>
          <a:ext cx="9912710" cy="5445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1025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17"/>
            <a:ext cx="12192000" cy="6869117"/>
          </a:xfrm>
          <a:prstGeom prst="rect">
            <a:avLst/>
          </a:prstGeom>
        </p:spPr>
      </p:pic>
      <p:graphicFrame>
        <p:nvGraphicFramePr>
          <p:cNvPr id="4" name="Marcador de contenido 3"/>
          <p:cNvGraphicFramePr>
            <a:graphicFrameLocks noGrp="1"/>
          </p:cNvGraphicFramePr>
          <p:nvPr>
            <p:ph idx="1"/>
            <p:extLst>
              <p:ext uri="{D42A27DB-BD31-4B8C-83A1-F6EECF244321}">
                <p14:modId xmlns:p14="http://schemas.microsoft.com/office/powerpoint/2010/main" val="2819132164"/>
              </p:ext>
            </p:extLst>
          </p:nvPr>
        </p:nvGraphicFramePr>
        <p:xfrm>
          <a:off x="742666" y="1074381"/>
          <a:ext cx="10515600" cy="46981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p:cNvSpPr/>
          <p:nvPr/>
        </p:nvSpPr>
        <p:spPr>
          <a:xfrm>
            <a:off x="3051591" y="352924"/>
            <a:ext cx="4620624" cy="769441"/>
          </a:xfrm>
          <a:prstGeom prst="rect">
            <a:avLst/>
          </a:prstGeom>
          <a:noFill/>
        </p:spPr>
        <p:txBody>
          <a:bodyPr wrap="none" lIns="91440" tIns="45720" rIns="91440" bIns="45720">
            <a:spAutoFit/>
          </a:bodyPr>
          <a:lstStyle/>
          <a:p>
            <a:pPr algn="ctr"/>
            <a:r>
              <a:rPr lang="es-EC"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Teorías de soporte </a:t>
            </a:r>
          </a:p>
        </p:txBody>
      </p:sp>
      <p:pic>
        <p:nvPicPr>
          <p:cNvPr id="9" name="Imagen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8793" y="3081271"/>
            <a:ext cx="1858056" cy="2688464"/>
          </a:xfrm>
          <a:prstGeom prst="rect">
            <a:avLst/>
          </a:prstGeom>
        </p:spPr>
      </p:pic>
      <p:pic>
        <p:nvPicPr>
          <p:cNvPr id="10" name="Imagen 9"/>
          <p:cNvPicPr>
            <a:picLocks noChangeAspect="1"/>
          </p:cNvPicPr>
          <p:nvPr/>
        </p:nvPicPr>
        <p:blipFill>
          <a:blip r:embed="rId9"/>
          <a:stretch>
            <a:fillRect/>
          </a:stretch>
        </p:blipFill>
        <p:spPr>
          <a:xfrm>
            <a:off x="5942623" y="3081271"/>
            <a:ext cx="1729592" cy="2688464"/>
          </a:xfrm>
          <a:prstGeom prst="rect">
            <a:avLst/>
          </a:prstGeom>
        </p:spPr>
      </p:pic>
    </p:spTree>
    <p:extLst>
      <p:ext uri="{BB962C8B-B14F-4D97-AF65-F5344CB8AC3E}">
        <p14:creationId xmlns:p14="http://schemas.microsoft.com/office/powerpoint/2010/main" val="2602538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17"/>
            <a:ext cx="12192000" cy="6869117"/>
          </a:xfrm>
          <a:prstGeom prst="rect">
            <a:avLst/>
          </a:prstGeom>
        </p:spPr>
      </p:pic>
      <p:graphicFrame>
        <p:nvGraphicFramePr>
          <p:cNvPr id="4" name="Marcador de contenido 3"/>
          <p:cNvGraphicFramePr>
            <a:graphicFrameLocks noGrp="1"/>
          </p:cNvGraphicFramePr>
          <p:nvPr>
            <p:ph idx="1"/>
            <p:extLst>
              <p:ext uri="{D42A27DB-BD31-4B8C-83A1-F6EECF244321}">
                <p14:modId xmlns:p14="http://schemas.microsoft.com/office/powerpoint/2010/main" val="2973977330"/>
              </p:ext>
            </p:extLst>
          </p:nvPr>
        </p:nvGraphicFramePr>
        <p:xfrm>
          <a:off x="838200" y="900752"/>
          <a:ext cx="10515600" cy="5276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p:cNvSpPr/>
          <p:nvPr/>
        </p:nvSpPr>
        <p:spPr>
          <a:xfrm>
            <a:off x="3660618" y="234617"/>
            <a:ext cx="4008405" cy="707886"/>
          </a:xfrm>
          <a:prstGeom prst="rect">
            <a:avLst/>
          </a:prstGeom>
          <a:noFill/>
        </p:spPr>
        <p:txBody>
          <a:bodyPr wrap="none" lIns="91440" tIns="45720" rIns="91440" bIns="45720">
            <a:spAutoFit/>
          </a:bodyPr>
          <a:lstStyle/>
          <a:p>
            <a:pPr algn="ctr"/>
            <a:r>
              <a:rPr lang="es-EC" sz="4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Principios Teorías </a:t>
            </a:r>
            <a:endParaRPr lang="es-EC"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554879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17"/>
            <a:ext cx="12192000" cy="6869117"/>
          </a:xfrm>
          <a:prstGeom prst="rect">
            <a:avLst/>
          </a:prstGeom>
        </p:spPr>
      </p:pic>
      <p:grpSp>
        <p:nvGrpSpPr>
          <p:cNvPr id="4" name="Lienzo 35"/>
          <p:cNvGrpSpPr/>
          <p:nvPr/>
        </p:nvGrpSpPr>
        <p:grpSpPr>
          <a:xfrm>
            <a:off x="4217159" y="1024173"/>
            <a:ext cx="4860816" cy="5152790"/>
            <a:chOff x="0" y="0"/>
            <a:chExt cx="4247777" cy="5594985"/>
          </a:xfrm>
        </p:grpSpPr>
        <p:sp>
          <p:nvSpPr>
            <p:cNvPr id="5" name="Rectángulo 4"/>
            <p:cNvSpPr/>
            <p:nvPr/>
          </p:nvSpPr>
          <p:spPr>
            <a:xfrm>
              <a:off x="0" y="0"/>
              <a:ext cx="4247515" cy="5594985"/>
            </a:xfrm>
            <a:prstGeom prst="rect">
              <a:avLst/>
            </a:prstGeom>
          </p:spPr>
        </p:sp>
        <p:sp>
          <p:nvSpPr>
            <p:cNvPr id="6" name="Rectángulo redondeado 5"/>
            <p:cNvSpPr/>
            <p:nvPr/>
          </p:nvSpPr>
          <p:spPr>
            <a:xfrm>
              <a:off x="35999" y="15"/>
              <a:ext cx="1895476" cy="2705101"/>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s-EC" sz="1000" b="1" dirty="0">
                  <a:effectLst/>
                  <a:ea typeface="Times New Roman" panose="02020603050405020304" pitchFamily="18" charset="0"/>
                  <a:cs typeface="Arial" panose="020B0604020202020204" pitchFamily="34" charset="0"/>
                </a:rPr>
                <a:t>Factores relacionados con los agentes</a:t>
              </a:r>
              <a:r>
                <a:rPr lang="es-EC" sz="1000" dirty="0">
                  <a:effectLst/>
                  <a:ea typeface="Times New Roman" panose="02020603050405020304" pitchFamily="18" charset="0"/>
                  <a:cs typeface="Arial" panose="020B0604020202020204" pitchFamily="34" charset="0"/>
                </a:rPr>
                <a:t>.</a:t>
              </a:r>
              <a:endParaRPr lang="es-EC" sz="1200" dirty="0">
                <a:effectLst/>
                <a:latin typeface="Times New Roman" panose="02020603050405020304" pitchFamily="18" charset="0"/>
                <a:ea typeface="Times New Roman" panose="02020603050405020304" pitchFamily="18" charset="0"/>
              </a:endParaRPr>
            </a:p>
            <a:p>
              <a:pPr>
                <a:spcAft>
                  <a:spcPts val="0"/>
                </a:spcAft>
              </a:pPr>
              <a:r>
                <a:rPr lang="es-EC" sz="1000" dirty="0">
                  <a:effectLst/>
                  <a:ea typeface="Times New Roman" panose="02020603050405020304" pitchFamily="18" charset="0"/>
                  <a:cs typeface="Arial" panose="020B0604020202020204" pitchFamily="34" charset="0"/>
                </a:rPr>
                <a:t>• </a:t>
              </a:r>
              <a:r>
                <a:rPr lang="es-EC" sz="1000" b="1" dirty="0">
                  <a:effectLst/>
                  <a:ea typeface="Times New Roman" panose="02020603050405020304" pitchFamily="18" charset="0"/>
                  <a:cs typeface="Arial" panose="020B0604020202020204" pitchFamily="34" charset="0"/>
                </a:rPr>
                <a:t>Instituciones de microfinanzas</a:t>
              </a:r>
              <a:r>
                <a:rPr lang="es-EC" sz="1000" dirty="0">
                  <a:effectLst/>
                  <a:ea typeface="Times New Roman" panose="02020603050405020304" pitchFamily="18" charset="0"/>
                  <a:cs typeface="Arial" panose="020B0604020202020204" pitchFamily="34" charset="0"/>
                </a:rPr>
                <a:t> </a:t>
              </a:r>
              <a:endParaRPr lang="es-EC" sz="1200" dirty="0">
                <a:effectLst/>
                <a:latin typeface="Times New Roman" panose="02020603050405020304" pitchFamily="18" charset="0"/>
                <a:ea typeface="Times New Roman" panose="02020603050405020304" pitchFamily="18" charset="0"/>
              </a:endParaRPr>
            </a:p>
            <a:p>
              <a:pPr>
                <a:spcAft>
                  <a:spcPts val="0"/>
                </a:spcAft>
              </a:pPr>
              <a:r>
                <a:rPr lang="es-EC" sz="1000" dirty="0">
                  <a:effectLst/>
                  <a:ea typeface="Times New Roman" panose="02020603050405020304" pitchFamily="18" charset="0"/>
                  <a:cs typeface="Arial" panose="020B0604020202020204" pitchFamily="34" charset="0"/>
                </a:rPr>
                <a:t>Misión y objetivos principales Metodología, términos y condiciones Sostenibilidad financiera</a:t>
              </a:r>
              <a:endParaRPr lang="es-EC" sz="1200" dirty="0">
                <a:effectLst/>
                <a:latin typeface="Times New Roman" panose="02020603050405020304" pitchFamily="18" charset="0"/>
                <a:ea typeface="Times New Roman" panose="02020603050405020304" pitchFamily="18" charset="0"/>
              </a:endParaRPr>
            </a:p>
            <a:p>
              <a:pPr>
                <a:spcAft>
                  <a:spcPts val="0"/>
                </a:spcAft>
              </a:pPr>
              <a:r>
                <a:rPr lang="es-EC" sz="1000" dirty="0">
                  <a:effectLst/>
                  <a:ea typeface="Times New Roman" panose="02020603050405020304" pitchFamily="18" charset="0"/>
                  <a:cs typeface="Arial" panose="020B0604020202020204" pitchFamily="34" charset="0"/>
                </a:rPr>
                <a:t>• </a:t>
              </a:r>
              <a:r>
                <a:rPr lang="es-EC" sz="1000" b="1" dirty="0">
                  <a:effectLst/>
                  <a:ea typeface="Times New Roman" panose="02020603050405020304" pitchFamily="18" charset="0"/>
                  <a:cs typeface="Arial" panose="020B0604020202020204" pitchFamily="34" charset="0"/>
                </a:rPr>
                <a:t>Microempresas y familias </a:t>
              </a:r>
              <a:endParaRPr lang="es-EC" sz="1200" dirty="0">
                <a:effectLst/>
                <a:latin typeface="Times New Roman" panose="02020603050405020304" pitchFamily="18" charset="0"/>
                <a:ea typeface="Times New Roman" panose="02020603050405020304" pitchFamily="18" charset="0"/>
              </a:endParaRPr>
            </a:p>
            <a:p>
              <a:pPr>
                <a:spcAft>
                  <a:spcPts val="0"/>
                </a:spcAft>
              </a:pPr>
              <a:r>
                <a:rPr lang="es-EC" sz="1000" dirty="0">
                  <a:effectLst/>
                  <a:ea typeface="Times New Roman" panose="02020603050405020304" pitchFamily="18" charset="0"/>
                  <a:cs typeface="Arial" panose="020B0604020202020204" pitchFamily="34" charset="0"/>
                </a:rPr>
                <a:t>Necesidades y limitaciones </a:t>
              </a:r>
              <a:endParaRPr lang="es-EC" sz="1200" dirty="0">
                <a:effectLst/>
                <a:latin typeface="Times New Roman" panose="02020603050405020304" pitchFamily="18" charset="0"/>
                <a:ea typeface="Times New Roman" panose="02020603050405020304" pitchFamily="18" charset="0"/>
              </a:endParaRPr>
            </a:p>
            <a:p>
              <a:pPr>
                <a:spcAft>
                  <a:spcPts val="0"/>
                </a:spcAft>
              </a:pPr>
              <a:r>
                <a:rPr lang="es-EC" sz="1000" dirty="0">
                  <a:effectLst/>
                  <a:ea typeface="Times New Roman" panose="02020603050405020304" pitchFamily="18" charset="0"/>
                  <a:cs typeface="Arial" panose="020B0604020202020204" pitchFamily="34" charset="0"/>
                </a:rPr>
                <a:t>Nivel de pobreza </a:t>
              </a:r>
              <a:endParaRPr lang="es-EC" sz="1200" dirty="0">
                <a:effectLst/>
                <a:latin typeface="Times New Roman" panose="02020603050405020304" pitchFamily="18" charset="0"/>
                <a:ea typeface="Times New Roman" panose="02020603050405020304" pitchFamily="18" charset="0"/>
              </a:endParaRPr>
            </a:p>
            <a:p>
              <a:pPr>
                <a:spcAft>
                  <a:spcPts val="0"/>
                </a:spcAft>
              </a:pPr>
              <a:r>
                <a:rPr lang="es-EC" sz="1000" dirty="0">
                  <a:effectLst/>
                  <a:ea typeface="Times New Roman" panose="02020603050405020304" pitchFamily="18" charset="0"/>
                  <a:cs typeface="Arial" panose="020B0604020202020204" pitchFamily="34" charset="0"/>
                </a:rPr>
                <a:t>Activos (humanos, físicos y financieros) </a:t>
              </a:r>
              <a:endParaRPr lang="es-EC" sz="1200" dirty="0">
                <a:effectLst/>
                <a:latin typeface="Times New Roman" panose="02020603050405020304" pitchFamily="18" charset="0"/>
                <a:ea typeface="Times New Roman" panose="02020603050405020304" pitchFamily="18" charset="0"/>
              </a:endParaRPr>
            </a:p>
            <a:p>
              <a:pPr>
                <a:spcAft>
                  <a:spcPts val="0"/>
                </a:spcAft>
              </a:pPr>
              <a:r>
                <a:rPr lang="es-EC" sz="1000" dirty="0">
                  <a:effectLst/>
                  <a:ea typeface="Times New Roman" panose="02020603050405020304" pitchFamily="18" charset="0"/>
                  <a:cs typeface="Arial" panose="020B0604020202020204" pitchFamily="34" charset="0"/>
                </a:rPr>
                <a:t>Relaciones de poder en el seno de la familia.</a:t>
              </a:r>
              <a:endParaRPr lang="es-EC" sz="1200" dirty="0">
                <a:effectLst/>
                <a:latin typeface="Times New Roman" panose="02020603050405020304" pitchFamily="18" charset="0"/>
                <a:ea typeface="Times New Roman" panose="02020603050405020304" pitchFamily="18" charset="0"/>
              </a:endParaRPr>
            </a:p>
          </p:txBody>
        </p:sp>
        <p:cxnSp>
          <p:nvCxnSpPr>
            <p:cNvPr id="7" name="Conector recto de flecha 6"/>
            <p:cNvCxnSpPr/>
            <p:nvPr/>
          </p:nvCxnSpPr>
          <p:spPr>
            <a:xfrm>
              <a:off x="1126554" y="2705028"/>
              <a:ext cx="4762" cy="40852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8" name="Rectángulo redondeado 7"/>
            <p:cNvSpPr/>
            <p:nvPr/>
          </p:nvSpPr>
          <p:spPr>
            <a:xfrm>
              <a:off x="35999" y="3131276"/>
              <a:ext cx="1781174" cy="2429603"/>
            </a:xfrm>
            <a:prstGeom prst="roundRect">
              <a:avLst/>
            </a:prstGeom>
            <a:solidFill>
              <a:schemeClr val="accent5">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s-EC" sz="1000" b="1" dirty="0">
                  <a:effectLst/>
                  <a:ea typeface="Times New Roman" panose="02020603050405020304" pitchFamily="18" charset="0"/>
                </a:rPr>
                <a:t>Factores Contextuales</a:t>
              </a:r>
              <a:r>
                <a:rPr lang="es-EC" sz="1000" dirty="0">
                  <a:effectLst/>
                  <a:ea typeface="Times New Roman" panose="02020603050405020304" pitchFamily="18" charset="0"/>
                </a:rPr>
                <a:t> • </a:t>
              </a:r>
              <a:r>
                <a:rPr lang="es-EC" sz="1000" b="1" dirty="0">
                  <a:effectLst/>
                  <a:ea typeface="Times New Roman" panose="02020603050405020304" pitchFamily="18" charset="0"/>
                </a:rPr>
                <a:t>•Nivel macro</a:t>
              </a:r>
              <a:endParaRPr lang="es-EC" sz="1200" dirty="0">
                <a:effectLst/>
                <a:latin typeface="Times New Roman" panose="02020603050405020304" pitchFamily="18" charset="0"/>
                <a:ea typeface="Times New Roman" panose="02020603050405020304" pitchFamily="18" charset="0"/>
              </a:endParaRPr>
            </a:p>
            <a:p>
              <a:pPr>
                <a:spcAft>
                  <a:spcPts val="0"/>
                </a:spcAft>
              </a:pPr>
              <a:r>
                <a:rPr lang="es-EC" sz="1000" dirty="0">
                  <a:effectLst/>
                  <a:ea typeface="Times New Roman" panose="02020603050405020304" pitchFamily="18" charset="0"/>
                </a:rPr>
                <a:t> Indicadores económicos Estabilidad política </a:t>
              </a:r>
              <a:endParaRPr lang="es-EC" sz="1200" dirty="0">
                <a:effectLst/>
                <a:latin typeface="Times New Roman" panose="02020603050405020304" pitchFamily="18" charset="0"/>
                <a:ea typeface="Times New Roman" panose="02020603050405020304" pitchFamily="18" charset="0"/>
              </a:endParaRPr>
            </a:p>
            <a:p>
              <a:pPr>
                <a:spcAft>
                  <a:spcPts val="0"/>
                </a:spcAft>
              </a:pPr>
              <a:r>
                <a:rPr lang="es-EC" sz="1000" dirty="0">
                  <a:effectLst/>
                  <a:ea typeface="Times New Roman" panose="02020603050405020304" pitchFamily="18" charset="0"/>
                </a:rPr>
                <a:t>Marco regulatorio</a:t>
              </a:r>
              <a:endParaRPr lang="es-EC" sz="1200" dirty="0">
                <a:effectLst/>
                <a:latin typeface="Times New Roman" panose="02020603050405020304" pitchFamily="18" charset="0"/>
                <a:ea typeface="Times New Roman" panose="02020603050405020304" pitchFamily="18" charset="0"/>
              </a:endParaRPr>
            </a:p>
            <a:p>
              <a:pPr>
                <a:spcAft>
                  <a:spcPts val="0"/>
                </a:spcAft>
              </a:pPr>
              <a:r>
                <a:rPr lang="es-EC" sz="1000" b="1" dirty="0">
                  <a:effectLst/>
                  <a:ea typeface="Times New Roman" panose="02020603050405020304" pitchFamily="18" charset="0"/>
                </a:rPr>
                <a:t>• Nivel meso (local)</a:t>
              </a:r>
              <a:r>
                <a:rPr lang="es-EC" sz="1000" dirty="0">
                  <a:effectLst/>
                  <a:ea typeface="Times New Roman" panose="02020603050405020304" pitchFamily="18" charset="0"/>
                </a:rPr>
                <a:t> Oportunidades económicas</a:t>
              </a:r>
              <a:endParaRPr lang="es-EC" sz="1200" dirty="0">
                <a:effectLst/>
                <a:latin typeface="Times New Roman" panose="02020603050405020304" pitchFamily="18" charset="0"/>
                <a:ea typeface="Times New Roman" panose="02020603050405020304" pitchFamily="18" charset="0"/>
              </a:endParaRPr>
            </a:p>
            <a:p>
              <a:pPr>
                <a:spcAft>
                  <a:spcPts val="0"/>
                </a:spcAft>
              </a:pPr>
              <a:r>
                <a:rPr lang="es-EC" sz="1000" dirty="0">
                  <a:effectLst/>
                  <a:ea typeface="Times New Roman" panose="02020603050405020304" pitchFamily="18" charset="0"/>
                </a:rPr>
                <a:t>Relaciones socioculturales</a:t>
              </a:r>
              <a:r>
                <a:rPr lang="es-EC" sz="1200" dirty="0">
                  <a:effectLst/>
                  <a:ea typeface="Times New Roman" panose="02020603050405020304" pitchFamily="18" charset="0"/>
                </a:rPr>
                <a:t> </a:t>
              </a:r>
              <a:r>
                <a:rPr lang="es-EC" sz="1000" dirty="0">
                  <a:effectLst/>
                  <a:ea typeface="Times New Roman" panose="02020603050405020304" pitchFamily="18" charset="0"/>
                </a:rPr>
                <a:t>Infraestructura social y económica </a:t>
              </a:r>
              <a:endParaRPr lang="es-EC" sz="1200" dirty="0">
                <a:effectLst/>
                <a:latin typeface="Times New Roman" panose="02020603050405020304" pitchFamily="18" charset="0"/>
                <a:ea typeface="Times New Roman" panose="02020603050405020304" pitchFamily="18" charset="0"/>
              </a:endParaRPr>
            </a:p>
            <a:p>
              <a:pPr>
                <a:spcAft>
                  <a:spcPts val="0"/>
                </a:spcAft>
              </a:pPr>
              <a:r>
                <a:rPr lang="es-EC" sz="1000" dirty="0">
                  <a:effectLst/>
                  <a:ea typeface="Times New Roman" panose="02020603050405020304" pitchFamily="18" charset="0"/>
                </a:rPr>
                <a:t>Físicos (por ejemplo, densidad)</a:t>
              </a:r>
              <a:endParaRPr lang="es-EC" sz="1200" dirty="0">
                <a:effectLst/>
                <a:latin typeface="Times New Roman" panose="02020603050405020304" pitchFamily="18" charset="0"/>
                <a:ea typeface="Times New Roman" panose="02020603050405020304" pitchFamily="18" charset="0"/>
              </a:endParaRPr>
            </a:p>
          </p:txBody>
        </p:sp>
        <p:cxnSp>
          <p:nvCxnSpPr>
            <p:cNvPr id="9" name="Conector recto de flecha 8"/>
            <p:cNvCxnSpPr/>
            <p:nvPr/>
          </p:nvCxnSpPr>
          <p:spPr>
            <a:xfrm flipV="1">
              <a:off x="712237" y="2694938"/>
              <a:ext cx="0" cy="41851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0" name="Rectángulo redondeado 9"/>
            <p:cNvSpPr/>
            <p:nvPr/>
          </p:nvSpPr>
          <p:spPr>
            <a:xfrm>
              <a:off x="1931486" y="2428894"/>
              <a:ext cx="1114425" cy="1333500"/>
            </a:xfrm>
            <a:prstGeom prst="roundRect">
              <a:avLst/>
            </a:prstGeom>
            <a:ln/>
          </p:spPr>
          <p:style>
            <a:lnRef idx="3">
              <a:schemeClr val="lt1"/>
            </a:lnRef>
            <a:fillRef idx="1">
              <a:schemeClr val="accent3"/>
            </a:fillRef>
            <a:effectRef idx="1">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C" sz="1000" b="1" dirty="0">
                  <a:effectLst/>
                  <a:ea typeface="Times New Roman" panose="02020603050405020304" pitchFamily="18" charset="0"/>
                </a:rPr>
                <a:t>ALCANCE </a:t>
              </a:r>
              <a:endParaRPr lang="es-EC" sz="1200" dirty="0">
                <a:effectLst/>
                <a:latin typeface="Times New Roman" panose="02020603050405020304" pitchFamily="18" charset="0"/>
                <a:ea typeface="Times New Roman" panose="02020603050405020304" pitchFamily="18" charset="0"/>
              </a:endParaRPr>
            </a:p>
            <a:p>
              <a:pPr>
                <a:spcAft>
                  <a:spcPts val="0"/>
                </a:spcAft>
              </a:pPr>
              <a:r>
                <a:rPr lang="es-EC" sz="1000" dirty="0">
                  <a:effectLst/>
                  <a:ea typeface="Times New Roman" panose="02020603050405020304" pitchFamily="18" charset="0"/>
                </a:rPr>
                <a:t>• Escala </a:t>
              </a:r>
              <a:endParaRPr lang="es-EC" sz="1200" dirty="0">
                <a:effectLst/>
                <a:latin typeface="Times New Roman" panose="02020603050405020304" pitchFamily="18" charset="0"/>
                <a:ea typeface="Times New Roman" panose="02020603050405020304" pitchFamily="18" charset="0"/>
              </a:endParaRPr>
            </a:p>
            <a:p>
              <a:pPr>
                <a:spcAft>
                  <a:spcPts val="0"/>
                </a:spcAft>
              </a:pPr>
              <a:r>
                <a:rPr lang="es-EC" sz="1000" dirty="0">
                  <a:effectLst/>
                  <a:ea typeface="Times New Roman" panose="02020603050405020304" pitchFamily="18" charset="0"/>
                </a:rPr>
                <a:t>• Profundidad </a:t>
              </a:r>
              <a:endParaRPr lang="es-EC" sz="1000" dirty="0" smtClean="0">
                <a:effectLst/>
                <a:ea typeface="Times New Roman" panose="02020603050405020304" pitchFamily="18" charset="0"/>
              </a:endParaRPr>
            </a:p>
            <a:p>
              <a:pPr>
                <a:spcAft>
                  <a:spcPts val="0"/>
                </a:spcAft>
              </a:pPr>
              <a:r>
                <a:rPr lang="es-EC" sz="1000" dirty="0" smtClean="0">
                  <a:effectLst/>
                  <a:ea typeface="Times New Roman" panose="02020603050405020304" pitchFamily="18" charset="0"/>
                </a:rPr>
                <a:t>• </a:t>
              </a:r>
              <a:r>
                <a:rPr lang="es-EC" sz="1000" dirty="0">
                  <a:effectLst/>
                  <a:ea typeface="Times New Roman" panose="02020603050405020304" pitchFamily="18" charset="0"/>
                </a:rPr>
                <a:t>Amplitud</a:t>
              </a:r>
              <a:endParaRPr lang="es-EC" sz="1200" dirty="0">
                <a:effectLst/>
                <a:latin typeface="Times New Roman" panose="02020603050405020304" pitchFamily="18" charset="0"/>
                <a:ea typeface="Times New Roman" panose="02020603050405020304" pitchFamily="18" charset="0"/>
              </a:endParaRPr>
            </a:p>
            <a:p>
              <a:pPr>
                <a:spcAft>
                  <a:spcPts val="0"/>
                </a:spcAft>
              </a:pPr>
              <a:r>
                <a:rPr lang="es-EC" sz="1000" dirty="0">
                  <a:effectLst/>
                  <a:ea typeface="Times New Roman" panose="02020603050405020304" pitchFamily="18" charset="0"/>
                </a:rPr>
                <a:t> • Geográfico </a:t>
              </a:r>
              <a:endParaRPr lang="es-EC" sz="1200" dirty="0">
                <a:effectLst/>
                <a:latin typeface="Times New Roman" panose="02020603050405020304" pitchFamily="18" charset="0"/>
                <a:ea typeface="Times New Roman" panose="02020603050405020304" pitchFamily="18" charset="0"/>
              </a:endParaRPr>
            </a:p>
            <a:p>
              <a:pPr>
                <a:spcAft>
                  <a:spcPts val="0"/>
                </a:spcAft>
              </a:pPr>
              <a:r>
                <a:rPr lang="es-EC" sz="1000" dirty="0">
                  <a:effectLst/>
                  <a:ea typeface="Times New Roman" panose="02020603050405020304" pitchFamily="18" charset="0"/>
                </a:rPr>
                <a:t>• Calidad</a:t>
              </a:r>
              <a:endParaRPr lang="es-EC" sz="1200" dirty="0">
                <a:effectLst/>
                <a:latin typeface="Times New Roman" panose="02020603050405020304" pitchFamily="18" charset="0"/>
                <a:ea typeface="Times New Roman" panose="02020603050405020304" pitchFamily="18" charset="0"/>
              </a:endParaRPr>
            </a:p>
          </p:txBody>
        </p:sp>
        <p:sp>
          <p:nvSpPr>
            <p:cNvPr id="11" name="Rectángulo redondeado 10"/>
            <p:cNvSpPr/>
            <p:nvPr/>
          </p:nvSpPr>
          <p:spPr>
            <a:xfrm>
              <a:off x="3171452" y="2762267"/>
              <a:ext cx="1076325" cy="733425"/>
            </a:xfrm>
            <a:prstGeom prst="roundRect">
              <a:avLst/>
            </a:prstGeom>
          </p:spPr>
          <p:style>
            <a:lnRef idx="3">
              <a:schemeClr val="lt1"/>
            </a:lnRef>
            <a:fillRef idx="1">
              <a:schemeClr val="dk1"/>
            </a:fillRef>
            <a:effectRef idx="1">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C" sz="1000" b="1">
                  <a:effectLst/>
                  <a:latin typeface="Times New Roman" panose="02020603050405020304" pitchFamily="18" charset="0"/>
                  <a:ea typeface="Times New Roman" panose="02020603050405020304" pitchFamily="18" charset="0"/>
                </a:rPr>
                <a:t>IMPACTO EN EL BIENESTAR</a:t>
              </a:r>
              <a:endParaRPr lang="es-EC" sz="1200">
                <a:effectLst/>
                <a:latin typeface="Times New Roman" panose="02020603050405020304" pitchFamily="18" charset="0"/>
                <a:ea typeface="Times New Roman" panose="02020603050405020304" pitchFamily="18" charset="0"/>
              </a:endParaRPr>
            </a:p>
          </p:txBody>
        </p:sp>
        <p:cxnSp>
          <p:nvCxnSpPr>
            <p:cNvPr id="12" name="Conector recto de flecha 11"/>
            <p:cNvCxnSpPr/>
            <p:nvPr/>
          </p:nvCxnSpPr>
          <p:spPr>
            <a:xfrm flipV="1">
              <a:off x="1788598" y="3790967"/>
              <a:ext cx="828676" cy="80442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Conector recto de flecha 12"/>
            <p:cNvCxnSpPr>
              <a:stCxn id="6" idx="3"/>
            </p:cNvCxnSpPr>
            <p:nvPr/>
          </p:nvCxnSpPr>
          <p:spPr>
            <a:xfrm>
              <a:off x="1931475" y="1352417"/>
              <a:ext cx="676274" cy="107647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Conector recto de flecha 13"/>
            <p:cNvCxnSpPr>
              <a:endCxn id="11" idx="0"/>
            </p:cNvCxnSpPr>
            <p:nvPr/>
          </p:nvCxnSpPr>
          <p:spPr>
            <a:xfrm>
              <a:off x="1931390" y="1023582"/>
              <a:ext cx="1778225" cy="173868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 name="Conector recto de flecha 14"/>
            <p:cNvCxnSpPr>
              <a:endCxn id="11" idx="2"/>
            </p:cNvCxnSpPr>
            <p:nvPr/>
          </p:nvCxnSpPr>
          <p:spPr>
            <a:xfrm flipV="1">
              <a:off x="1788510" y="3495692"/>
              <a:ext cx="1921105" cy="130832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Conector recto de flecha 15"/>
            <p:cNvCxnSpPr>
              <a:endCxn id="11" idx="1"/>
            </p:cNvCxnSpPr>
            <p:nvPr/>
          </p:nvCxnSpPr>
          <p:spPr>
            <a:xfrm>
              <a:off x="3045911" y="3124032"/>
              <a:ext cx="125541" cy="494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
        <p:nvSpPr>
          <p:cNvPr id="3" name="Rectángulo 2"/>
          <p:cNvSpPr/>
          <p:nvPr/>
        </p:nvSpPr>
        <p:spPr>
          <a:xfrm>
            <a:off x="3356017" y="301737"/>
            <a:ext cx="4852547" cy="769441"/>
          </a:xfrm>
          <a:prstGeom prst="rect">
            <a:avLst/>
          </a:prstGeom>
          <a:noFill/>
        </p:spPr>
        <p:txBody>
          <a:bodyPr wrap="none" lIns="91440" tIns="45720" rIns="91440" bIns="45720">
            <a:spAutoFit/>
          </a:bodyPr>
          <a:lstStyle/>
          <a:p>
            <a:pPr algn="ctr"/>
            <a:r>
              <a:rPr lang="es-EC" sz="4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Factores según Gulli</a:t>
            </a:r>
            <a:endParaRPr lang="es-EC"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59582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4536</TotalTime>
  <Words>4034</Words>
  <Application>Microsoft Office PowerPoint</Application>
  <PresentationFormat>Panorámica</PresentationFormat>
  <Paragraphs>606</Paragraphs>
  <Slides>36</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36</vt:i4>
      </vt:variant>
    </vt:vector>
  </HeadingPairs>
  <TitlesOfParts>
    <vt:vector size="45" baseType="lpstr">
      <vt:lpstr>GungsuhChe</vt:lpstr>
      <vt:lpstr>Aharoni</vt:lpstr>
      <vt:lpstr>Arial</vt:lpstr>
      <vt:lpstr>Calibri</vt:lpstr>
      <vt:lpstr>Calibri Light</vt:lpstr>
      <vt:lpstr>David</vt:lpstr>
      <vt:lpstr>Magneto</vt:lpstr>
      <vt:lpstr>Times New Roman</vt:lpstr>
      <vt:lpstr>Tema de Office</vt:lpstr>
      <vt:lpstr>Presentación de PowerPoint</vt:lpstr>
      <vt:lpstr>DEPARTAMENTO DE CIENCIAS ECONÓMICAS, ADMINISTRATIVAS Y DE COMERCIO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Geográfica </vt:lpstr>
      <vt:lpstr>Presentación de PowerPoint</vt:lpstr>
      <vt:lpstr>Edad Quito </vt:lpstr>
      <vt:lpstr>Presentación de PowerPoint</vt:lpstr>
      <vt:lpstr>Presentación de PowerPoint</vt:lpstr>
      <vt:lpstr>Presentación de PowerPoint</vt:lpstr>
      <vt:lpstr>Ingresos- Flujo de caja proyectado </vt:lpstr>
      <vt:lpstr>Presentación de PowerPoint</vt:lpstr>
      <vt:lpstr>Montos de microcrédito por Instituciones Financieras </vt:lpstr>
      <vt:lpstr>Presentación de PowerPoint</vt:lpstr>
      <vt:lpstr>Presentación de PowerPoint</vt:lpstr>
      <vt:lpstr>Presentación de PowerPoint</vt:lpstr>
      <vt:lpstr>Presentación de PowerPoint</vt:lpstr>
      <vt:lpstr>Presentación de PowerPoint</vt:lpstr>
      <vt:lpstr>Hipótesis 1.  </vt:lpstr>
      <vt:lpstr>Hipótesis 2. </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Joha López</dc:creator>
  <cp:lastModifiedBy>Joha López</cp:lastModifiedBy>
  <cp:revision>160</cp:revision>
  <dcterms:created xsi:type="dcterms:W3CDTF">2016-05-07T20:16:16Z</dcterms:created>
  <dcterms:modified xsi:type="dcterms:W3CDTF">2016-06-07T16:00:55Z</dcterms:modified>
</cp:coreProperties>
</file>