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6.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7.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8.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9.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30.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1.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2.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3.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4.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5.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6.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7.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8.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9.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40.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1.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2.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3.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4.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5.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6.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7.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8.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9.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50.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1.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2.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3.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4.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5.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6.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7.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8.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9.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60.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1.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2.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3.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4.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5.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6.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7.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8.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0"/>
  </p:notesMasterIdLst>
  <p:sldIdLst>
    <p:sldId id="257" r:id="rId2"/>
    <p:sldId id="256" r:id="rId3"/>
    <p:sldId id="258" r:id="rId4"/>
    <p:sldId id="260" r:id="rId5"/>
    <p:sldId id="263" r:id="rId6"/>
    <p:sldId id="259" r:id="rId7"/>
    <p:sldId id="264" r:id="rId8"/>
    <p:sldId id="265" r:id="rId9"/>
    <p:sldId id="283" r:id="rId10"/>
    <p:sldId id="266" r:id="rId11"/>
    <p:sldId id="267" r:id="rId12"/>
    <p:sldId id="284" r:id="rId13"/>
    <p:sldId id="268" r:id="rId14"/>
    <p:sldId id="269" r:id="rId15"/>
    <p:sldId id="318" r:id="rId16"/>
    <p:sldId id="319" r:id="rId17"/>
    <p:sldId id="320" r:id="rId18"/>
    <p:sldId id="270" r:id="rId19"/>
    <p:sldId id="271" r:id="rId20"/>
    <p:sldId id="272" r:id="rId21"/>
    <p:sldId id="273"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21" r:id="rId40"/>
    <p:sldId id="325" r:id="rId41"/>
    <p:sldId id="333" r:id="rId42"/>
    <p:sldId id="315" r:id="rId43"/>
    <p:sldId id="322" r:id="rId44"/>
    <p:sldId id="326" r:id="rId45"/>
    <p:sldId id="334" r:id="rId46"/>
    <p:sldId id="316" r:id="rId47"/>
    <p:sldId id="323" r:id="rId48"/>
    <p:sldId id="327" r:id="rId49"/>
    <p:sldId id="335" r:id="rId50"/>
    <p:sldId id="317" r:id="rId51"/>
    <p:sldId id="324" r:id="rId52"/>
    <p:sldId id="328" r:id="rId53"/>
    <p:sldId id="302" r:id="rId54"/>
    <p:sldId id="303" r:id="rId55"/>
    <p:sldId id="304" r:id="rId56"/>
    <p:sldId id="329" r:id="rId57"/>
    <p:sldId id="306" r:id="rId58"/>
    <p:sldId id="307" r:id="rId59"/>
    <p:sldId id="308" r:id="rId60"/>
    <p:sldId id="309" r:id="rId61"/>
    <p:sldId id="310" r:id="rId62"/>
    <p:sldId id="311" r:id="rId63"/>
    <p:sldId id="312" r:id="rId64"/>
    <p:sldId id="330" r:id="rId65"/>
    <p:sldId id="331" r:id="rId66"/>
    <p:sldId id="313" r:id="rId67"/>
    <p:sldId id="314" r:id="rId68"/>
    <p:sldId id="332" r:id="rId6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0" y="-4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PALABRAS  CLAVE</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91A76BF-5770-4DE0-9DC2-8D001FC4B259}">
      <dgm:prSet phldrT="[Texto]" custT="1"/>
      <dgm:spPr/>
      <dgm:t>
        <a:bodyPr/>
        <a:lstStyle/>
        <a:p>
          <a:pPr algn="just">
            <a:lnSpc>
              <a:spcPct val="100000"/>
            </a:lnSpc>
          </a:pPr>
          <a:r>
            <a:rPr lang="es-ES" sz="1700" b="1" i="1" dirty="0" smtClean="0">
              <a:latin typeface="Century Gothic" panose="020B0502020202020204" pitchFamily="34" charset="0"/>
            </a:rPr>
            <a:t>Varianza: </a:t>
          </a:r>
          <a:r>
            <a:rPr lang="es-ES" sz="1700" dirty="0" smtClean="0">
              <a:latin typeface="Century Gothic" panose="020B0502020202020204" pitchFamily="34" charset="0"/>
            </a:rPr>
            <a:t>Consiste en una medida vinculada a su dispersión. Es una medida de dispersión definida como la esperanza del cuadrado de la desviación de dicha variable respecto a su media.</a:t>
          </a:r>
          <a:endParaRPr lang="es-EC" sz="1700" dirty="0">
            <a:latin typeface="Century Gothic" panose="020B0502020202020204" pitchFamily="34" charset="0"/>
          </a:endParaRPr>
        </a:p>
      </dgm:t>
    </dgm:pt>
    <dgm:pt modelId="{0CB86CD4-F0EE-4A6A-BE2F-E48DC71A7C32}" type="parTrans" cxnId="{0E62C165-4124-495C-9EE5-6DC11EDC008B}">
      <dgm:prSet/>
      <dgm:spPr/>
      <dgm:t>
        <a:bodyPr/>
        <a:lstStyle/>
        <a:p>
          <a:endParaRPr lang="es-EC"/>
        </a:p>
      </dgm:t>
    </dgm:pt>
    <dgm:pt modelId="{6D471AA7-4CCA-4480-BE18-23DC9C862803}" type="sibTrans" cxnId="{0E62C165-4124-495C-9EE5-6DC11EDC008B}">
      <dgm:prSet/>
      <dgm:spPr/>
      <dgm:t>
        <a:bodyPr/>
        <a:lstStyle/>
        <a:p>
          <a:endParaRPr lang="es-EC"/>
        </a:p>
      </dgm:t>
    </dgm:pt>
    <dgm:pt modelId="{3ACF884B-B303-4C4A-8D3A-5685DAA26CA5}">
      <dgm:prSet phldrT="[Texto]" custT="1"/>
      <dgm:spPr/>
      <dgm:t>
        <a:bodyPr/>
        <a:lstStyle/>
        <a:p>
          <a:pPr algn="just">
            <a:lnSpc>
              <a:spcPct val="100000"/>
            </a:lnSpc>
          </a:pPr>
          <a:r>
            <a:rPr lang="es-ES" sz="1700" b="1" i="1" dirty="0" smtClean="0">
              <a:latin typeface="Century Gothic" panose="020B0502020202020204" pitchFamily="34" charset="0"/>
            </a:rPr>
            <a:t>Desviación </a:t>
          </a:r>
          <a:r>
            <a:rPr lang="es-ES" sz="1700" b="1" i="1" dirty="0" err="1" smtClean="0">
              <a:latin typeface="Century Gothic" panose="020B0502020202020204" pitchFamily="34" charset="0"/>
            </a:rPr>
            <a:t>Est</a:t>
          </a:r>
          <a:r>
            <a:rPr lang="es-EC" sz="1700" b="1" i="1" dirty="0" smtClean="0">
              <a:latin typeface="Century Gothic" panose="020B0502020202020204" pitchFamily="34" charset="0"/>
            </a:rPr>
            <a:t>á</a:t>
          </a:r>
          <a:r>
            <a:rPr lang="es-ES" sz="1700" b="1" i="1" dirty="0" err="1" smtClean="0">
              <a:latin typeface="Century Gothic" panose="020B0502020202020204" pitchFamily="34" charset="0"/>
            </a:rPr>
            <a:t>ndar</a:t>
          </a:r>
          <a:r>
            <a:rPr lang="es-ES" sz="1700" b="1" i="1" dirty="0" smtClean="0">
              <a:latin typeface="Century Gothic" panose="020B0502020202020204" pitchFamily="34" charset="0"/>
            </a:rPr>
            <a:t>: </a:t>
          </a:r>
          <a:r>
            <a:rPr lang="es-ES" sz="1700" dirty="0" smtClean="0">
              <a:latin typeface="Century Gothic" panose="020B0502020202020204" pitchFamily="34" charset="0"/>
            </a:rPr>
            <a:t>Es una medida de lo que se apartan los datos de su media. La desviación estándar o desviación típica es la raíz cuadrada de la varianza.</a:t>
          </a:r>
          <a:endParaRPr lang="es-EC" sz="1700" dirty="0">
            <a:latin typeface="Century Gothic" panose="020B0502020202020204" pitchFamily="34" charset="0"/>
          </a:endParaRPr>
        </a:p>
      </dgm:t>
    </dgm:pt>
    <dgm:pt modelId="{A691B254-82DB-4DFD-BBC7-365C8D3EE2E8}" type="parTrans" cxnId="{E34217DD-ED45-49F2-B60A-AC3510B477F6}">
      <dgm:prSet/>
      <dgm:spPr/>
      <dgm:t>
        <a:bodyPr/>
        <a:lstStyle/>
        <a:p>
          <a:endParaRPr lang="es-EC"/>
        </a:p>
      </dgm:t>
    </dgm:pt>
    <dgm:pt modelId="{36B6E83C-08EF-4AF2-84E9-B7EE6B4E6688}" type="sibTrans" cxnId="{E34217DD-ED45-49F2-B60A-AC3510B477F6}">
      <dgm:prSet/>
      <dgm:spPr/>
      <dgm:t>
        <a:bodyPr/>
        <a:lstStyle/>
        <a:p>
          <a:endParaRPr lang="es-EC"/>
        </a:p>
      </dgm:t>
    </dgm:pt>
    <dgm:pt modelId="{ED36F8B1-91CE-4759-8D43-50B04F9A9790}">
      <dgm:prSet phldrT="[Texto]" custT="1"/>
      <dgm:spPr/>
      <dgm:t>
        <a:bodyPr/>
        <a:lstStyle/>
        <a:p>
          <a:pPr algn="just">
            <a:lnSpc>
              <a:spcPct val="100000"/>
            </a:lnSpc>
          </a:pPr>
          <a:r>
            <a:rPr lang="es-EC" sz="1700" b="1" i="1" dirty="0" smtClean="0">
              <a:latin typeface="Century Gothic" panose="020B0502020202020204" pitchFamily="34" charset="0"/>
            </a:rPr>
            <a:t>RSSI (</a:t>
          </a:r>
          <a:r>
            <a:rPr lang="en-US" sz="1700" b="1" i="1" dirty="0" smtClean="0">
              <a:latin typeface="Century Gothic" panose="020B0502020202020204" pitchFamily="34" charset="0"/>
            </a:rPr>
            <a:t>Received Signal Strength Indicator):</a:t>
          </a:r>
          <a:r>
            <a:rPr lang="en-US" sz="1700" i="1" dirty="0" smtClean="0">
              <a:latin typeface="Century Gothic" panose="020B0502020202020204" pitchFamily="34" charset="0"/>
            </a:rPr>
            <a:t> </a:t>
          </a:r>
          <a:r>
            <a:rPr lang="es-ES" sz="1700" dirty="0" smtClean="0">
              <a:latin typeface="Century Gothic" panose="020B0502020202020204" pitchFamily="34" charset="0"/>
            </a:rPr>
            <a:t>Es una escala de referencia (en relación a 1 </a:t>
          </a:r>
          <a:r>
            <a:rPr lang="es-ES" sz="1700" dirty="0" err="1" smtClean="0">
              <a:latin typeface="Century Gothic" panose="020B0502020202020204" pitchFamily="34" charset="0"/>
            </a:rPr>
            <a:t>mW</a:t>
          </a:r>
          <a:r>
            <a:rPr lang="es-ES" sz="1700" dirty="0" smtClean="0">
              <a:latin typeface="Century Gothic" panose="020B0502020202020204" pitchFamily="34" charset="0"/>
            </a:rPr>
            <a:t>) para medir el nivel de potencia de las señales recibidas por un dispositivo en las redes inalámbricas.</a:t>
          </a:r>
          <a:endParaRPr lang="es-EC" sz="1700" dirty="0">
            <a:latin typeface="Century Gothic" panose="020B0502020202020204" pitchFamily="34" charset="0"/>
          </a:endParaRPr>
        </a:p>
      </dgm:t>
    </dgm:pt>
    <dgm:pt modelId="{01C0DC41-F827-4279-A3C1-A8A8C8FA358F}" type="sibTrans" cxnId="{E803AB4D-4EBF-42D5-82C1-C1EC8E61FF90}">
      <dgm:prSet/>
      <dgm:spPr/>
      <dgm:t>
        <a:bodyPr/>
        <a:lstStyle/>
        <a:p>
          <a:endParaRPr lang="es-EC"/>
        </a:p>
      </dgm:t>
    </dgm:pt>
    <dgm:pt modelId="{748D65F4-E282-4A71-BA97-46FC72531278}" type="parTrans" cxnId="{E803AB4D-4EBF-42D5-82C1-C1EC8E61FF90}">
      <dgm:prSet/>
      <dgm:spPr/>
      <dgm:t>
        <a:bodyPr/>
        <a:lstStyle/>
        <a:p>
          <a:endParaRPr lang="es-EC"/>
        </a:p>
      </dgm:t>
    </dgm:pt>
    <dgm:pt modelId="{8017F0F6-85BF-45BC-8ECB-127F50DBA992}">
      <dgm:prSet phldrT="[Texto]" custT="1"/>
      <dgm:spPr/>
      <dgm:t>
        <a:bodyPr/>
        <a:lstStyle/>
        <a:p>
          <a:pPr algn="just">
            <a:lnSpc>
              <a:spcPct val="100000"/>
            </a:lnSpc>
          </a:pPr>
          <a:r>
            <a:rPr lang="es-EC" sz="1700" b="1" i="1" dirty="0" smtClean="0">
              <a:latin typeface="Century Gothic" panose="020B0502020202020204" pitchFamily="34" charset="0"/>
            </a:rPr>
            <a:t>Atenuación:</a:t>
          </a:r>
          <a:r>
            <a:rPr lang="es-EC" sz="1700" dirty="0" smtClean="0">
              <a:latin typeface="Century Gothic" panose="020B0502020202020204" pitchFamily="34" charset="0"/>
            </a:rPr>
            <a:t> S</a:t>
          </a:r>
          <a:r>
            <a:rPr lang="es-EC" sz="1700" b="0" i="0" dirty="0" smtClean="0">
              <a:latin typeface="Century Gothic" panose="020B0502020202020204" pitchFamily="34" charset="0"/>
            </a:rPr>
            <a:t>e denomina atenuación de una señal, sea esta acústica, eléctrica u óptica, a la pérdida de potencia sufrida por la misma al transitar por cualquier medio de transmisión.</a:t>
          </a:r>
          <a:endParaRPr lang="es-EC" sz="1700" dirty="0">
            <a:latin typeface="Century Gothic" panose="020B0502020202020204" pitchFamily="34" charset="0"/>
          </a:endParaRPr>
        </a:p>
      </dgm:t>
    </dgm:pt>
    <dgm:pt modelId="{3A2D3425-DBBA-4AC0-BC86-B85C5AFE8A6C}" type="parTrans" cxnId="{B5070478-C635-44FF-8457-122B4551C222}">
      <dgm:prSet/>
      <dgm:spPr/>
      <dgm:t>
        <a:bodyPr/>
        <a:lstStyle/>
        <a:p>
          <a:endParaRPr lang="es-EC"/>
        </a:p>
      </dgm:t>
    </dgm:pt>
    <dgm:pt modelId="{73AEE15C-21F3-4FC7-BBA9-15CB69BF422E}" type="sibTrans" cxnId="{B5070478-C635-44FF-8457-122B4551C222}">
      <dgm:prSet/>
      <dgm:spPr/>
      <dgm:t>
        <a:bodyPr/>
        <a:lstStyle/>
        <a:p>
          <a:endParaRPr lang="es-EC"/>
        </a:p>
      </dgm:t>
    </dgm:pt>
    <dgm:pt modelId="{8AF25702-6059-4AD0-AA9F-D87DA90BBF50}">
      <dgm:prSet phldrT="[Texto]" custT="1"/>
      <dgm:spPr/>
      <dgm:t>
        <a:bodyPr/>
        <a:lstStyle/>
        <a:p>
          <a:pPr algn="just">
            <a:lnSpc>
              <a:spcPct val="100000"/>
            </a:lnSpc>
          </a:pPr>
          <a:endParaRPr lang="es-EC" sz="1700" dirty="0">
            <a:latin typeface="Century Gothic" panose="020B0502020202020204" pitchFamily="34" charset="0"/>
          </a:endParaRPr>
        </a:p>
      </dgm:t>
    </dgm:pt>
    <dgm:pt modelId="{B7FC97B6-91D0-4573-9B0A-6D51CCEDAD69}" type="parTrans" cxnId="{268BD5B0-B894-4E73-AC61-799780D30772}">
      <dgm:prSet/>
      <dgm:spPr/>
      <dgm:t>
        <a:bodyPr/>
        <a:lstStyle/>
        <a:p>
          <a:endParaRPr lang="es-EC"/>
        </a:p>
      </dgm:t>
    </dgm:pt>
    <dgm:pt modelId="{5BB33BA8-5649-43BE-9C18-EE8FCBF399A9}" type="sibTrans" cxnId="{268BD5B0-B894-4E73-AC61-799780D30772}">
      <dgm:prSet/>
      <dgm:spPr/>
      <dgm:t>
        <a:bodyPr/>
        <a:lstStyle/>
        <a:p>
          <a:endParaRPr lang="es-EC"/>
        </a:p>
      </dgm:t>
    </dgm:pt>
    <dgm:pt modelId="{DEADE744-0749-4DEF-8F0D-31A13F2FC337}">
      <dgm:prSet phldrT="[Texto]" custT="1"/>
      <dgm:spPr/>
      <dgm:t>
        <a:bodyPr/>
        <a:lstStyle/>
        <a:p>
          <a:pPr algn="just">
            <a:lnSpc>
              <a:spcPct val="100000"/>
            </a:lnSpc>
          </a:pPr>
          <a:endParaRPr lang="es-EC" sz="1700" dirty="0">
            <a:latin typeface="Century Gothic" panose="020B0502020202020204" pitchFamily="34" charset="0"/>
          </a:endParaRPr>
        </a:p>
      </dgm:t>
    </dgm:pt>
    <dgm:pt modelId="{96911ACD-C0AC-47D2-AE94-90C2FFD9E825}" type="parTrans" cxnId="{52AD31DD-3D9F-4CA4-A6C9-F95E3AE7CBA7}">
      <dgm:prSet/>
      <dgm:spPr/>
      <dgm:t>
        <a:bodyPr/>
        <a:lstStyle/>
        <a:p>
          <a:endParaRPr lang="es-EC"/>
        </a:p>
      </dgm:t>
    </dgm:pt>
    <dgm:pt modelId="{8B979E1A-F42A-4570-B8DA-690219FDC4FF}" type="sibTrans" cxnId="{52AD31DD-3D9F-4CA4-A6C9-F95E3AE7CBA7}">
      <dgm:prSet/>
      <dgm:spPr/>
      <dgm:t>
        <a:bodyPr/>
        <a:lstStyle/>
        <a:p>
          <a:endParaRPr lang="es-EC"/>
        </a:p>
      </dgm:t>
    </dgm:pt>
    <dgm:pt modelId="{4C16A250-2A26-4379-9753-6B2D5F5DDB2C}">
      <dgm:prSet phldrT="[Texto]" custT="1"/>
      <dgm:spPr/>
      <dgm:t>
        <a:bodyPr/>
        <a:lstStyle/>
        <a:p>
          <a:pPr algn="just">
            <a:lnSpc>
              <a:spcPct val="100000"/>
            </a:lnSpc>
          </a:pPr>
          <a:endParaRPr lang="es-EC" sz="1700" dirty="0">
            <a:latin typeface="Century Gothic" panose="020B0502020202020204" pitchFamily="34" charset="0"/>
          </a:endParaRPr>
        </a:p>
      </dgm:t>
    </dgm:pt>
    <dgm:pt modelId="{B9589F36-8BE3-48B6-8BCF-4DC60F40BF91}" type="parTrans" cxnId="{5F3E6172-27F5-4BFF-9DA1-0119F26D7902}">
      <dgm:prSet/>
      <dgm:spPr/>
      <dgm:t>
        <a:bodyPr/>
        <a:lstStyle/>
        <a:p>
          <a:endParaRPr lang="es-EC"/>
        </a:p>
      </dgm:t>
    </dgm:pt>
    <dgm:pt modelId="{7D50154E-4033-4A90-9BA4-0E23E356CC88}" type="sibTrans" cxnId="{5F3E6172-27F5-4BFF-9DA1-0119F26D7902}">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ScaleY="110176" custLinFactNeighborY="11802">
        <dgm:presLayoutVars>
          <dgm:bulletEnabled val="1"/>
        </dgm:presLayoutVars>
      </dgm:prSet>
      <dgm:spPr/>
      <dgm:t>
        <a:bodyPr/>
        <a:lstStyle/>
        <a:p>
          <a:endParaRPr lang="es-EC"/>
        </a:p>
      </dgm:t>
    </dgm:pt>
  </dgm:ptLst>
  <dgm:cxnLst>
    <dgm:cxn modelId="{C317A4BB-07D7-4FFF-92C2-8F6E4F5993EE}" type="presOf" srcId="{3ACF884B-B303-4C4A-8D3A-5685DAA26CA5}" destId="{EF5F5E96-DEA2-4E9B-921B-8AED050DE34C}" srcOrd="0" destOrd="4" presId="urn:microsoft.com/office/officeart/2005/8/layout/vList2"/>
    <dgm:cxn modelId="{05AC84AC-71C1-4EA4-A7C0-E89EAC1F38F9}" type="presOf" srcId="{D900F549-381E-41A6-B6F9-FA5E33278567}" destId="{C0074A8D-44ED-4056-9C5D-655A8FD35F08}" srcOrd="0" destOrd="0" presId="urn:microsoft.com/office/officeart/2005/8/layout/vList2"/>
    <dgm:cxn modelId="{52AD31DD-3D9F-4CA4-A6C9-F95E3AE7CBA7}" srcId="{D900F549-381E-41A6-B6F9-FA5E33278567}" destId="{DEADE744-0749-4DEF-8F0D-31A13F2FC337}" srcOrd="3" destOrd="0" parTransId="{96911ACD-C0AC-47D2-AE94-90C2FFD9E825}" sibTransId="{8B979E1A-F42A-4570-B8DA-690219FDC4FF}"/>
    <dgm:cxn modelId="{41DD3AAD-4BB0-406F-B57C-63A2566DC42E}" type="presOf" srcId="{D340BE37-0CA7-4978-9BFB-60DD6140A5AE}" destId="{40C1AD39-6A24-49CB-AD91-661037D63E96}" srcOrd="0" destOrd="0" presId="urn:microsoft.com/office/officeart/2005/8/layout/vList2"/>
    <dgm:cxn modelId="{EE4E80CA-49AC-4701-8928-6E9882C2F5A6}" type="presOf" srcId="{ED36F8B1-91CE-4759-8D43-50B04F9A9790}" destId="{EF5F5E96-DEA2-4E9B-921B-8AED050DE34C}"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E34217DD-ED45-49F2-B60A-AC3510B477F6}" srcId="{D900F549-381E-41A6-B6F9-FA5E33278567}" destId="{3ACF884B-B303-4C4A-8D3A-5685DAA26CA5}" srcOrd="4" destOrd="0" parTransId="{A691B254-82DB-4DFD-BBC7-365C8D3EE2E8}" sibTransId="{36B6E83C-08EF-4AF2-84E9-B7EE6B4E6688}"/>
    <dgm:cxn modelId="{B5070478-C635-44FF-8457-122B4551C222}" srcId="{D900F549-381E-41A6-B6F9-FA5E33278567}" destId="{8017F0F6-85BF-45BC-8ECB-127F50DBA992}" srcOrd="6" destOrd="0" parTransId="{3A2D3425-DBBA-4AC0-BC86-B85C5AFE8A6C}" sibTransId="{73AEE15C-21F3-4FC7-BBA9-15CB69BF422E}"/>
    <dgm:cxn modelId="{268BD5B0-B894-4E73-AC61-799780D30772}" srcId="{D900F549-381E-41A6-B6F9-FA5E33278567}" destId="{8AF25702-6059-4AD0-AA9F-D87DA90BBF50}" srcOrd="1" destOrd="0" parTransId="{B7FC97B6-91D0-4573-9B0A-6D51CCEDAD69}" sibTransId="{5BB33BA8-5649-43BE-9C18-EE8FCBF399A9}"/>
    <dgm:cxn modelId="{E803AB4D-4EBF-42D5-82C1-C1EC8E61FF90}" srcId="{D900F549-381E-41A6-B6F9-FA5E33278567}" destId="{ED36F8B1-91CE-4759-8D43-50B04F9A9790}" srcOrd="0" destOrd="0" parTransId="{748D65F4-E282-4A71-BA97-46FC72531278}" sibTransId="{01C0DC41-F827-4279-A3C1-A8A8C8FA358F}"/>
    <dgm:cxn modelId="{0BDEB49F-7E8E-4952-8963-5C4BB2C72EDA}" type="presOf" srcId="{E91A76BF-5770-4DE0-9DC2-8D001FC4B259}" destId="{EF5F5E96-DEA2-4E9B-921B-8AED050DE34C}" srcOrd="0" destOrd="2" presId="urn:microsoft.com/office/officeart/2005/8/layout/vList2"/>
    <dgm:cxn modelId="{0E62C165-4124-495C-9EE5-6DC11EDC008B}" srcId="{D900F549-381E-41A6-B6F9-FA5E33278567}" destId="{E91A76BF-5770-4DE0-9DC2-8D001FC4B259}" srcOrd="2" destOrd="0" parTransId="{0CB86CD4-F0EE-4A6A-BE2F-E48DC71A7C32}" sibTransId="{6D471AA7-4CCA-4480-BE18-23DC9C862803}"/>
    <dgm:cxn modelId="{861F4742-1B1A-4381-8D2E-E5FC3AB82781}" type="presOf" srcId="{8AF25702-6059-4AD0-AA9F-D87DA90BBF50}" destId="{EF5F5E96-DEA2-4E9B-921B-8AED050DE34C}" srcOrd="0" destOrd="1" presId="urn:microsoft.com/office/officeart/2005/8/layout/vList2"/>
    <dgm:cxn modelId="{1B3C3882-E52C-44D6-9641-7D78D0B95166}" type="presOf" srcId="{DEADE744-0749-4DEF-8F0D-31A13F2FC337}" destId="{EF5F5E96-DEA2-4E9B-921B-8AED050DE34C}" srcOrd="0" destOrd="3" presId="urn:microsoft.com/office/officeart/2005/8/layout/vList2"/>
    <dgm:cxn modelId="{FEED0C3B-94FF-4C58-829F-5479EAE7DE12}" type="presOf" srcId="{4C16A250-2A26-4379-9753-6B2D5F5DDB2C}" destId="{EF5F5E96-DEA2-4E9B-921B-8AED050DE34C}" srcOrd="0" destOrd="5" presId="urn:microsoft.com/office/officeart/2005/8/layout/vList2"/>
    <dgm:cxn modelId="{CCDDD351-8E8D-4A4F-B9D2-43A485669D53}" type="presOf" srcId="{8017F0F6-85BF-45BC-8ECB-127F50DBA992}" destId="{EF5F5E96-DEA2-4E9B-921B-8AED050DE34C}" srcOrd="0" destOrd="6" presId="urn:microsoft.com/office/officeart/2005/8/layout/vList2"/>
    <dgm:cxn modelId="{5F3E6172-27F5-4BFF-9DA1-0119F26D7902}" srcId="{D900F549-381E-41A6-B6F9-FA5E33278567}" destId="{4C16A250-2A26-4379-9753-6B2D5F5DDB2C}" srcOrd="5" destOrd="0" parTransId="{B9589F36-8BE3-48B6-8BCF-4DC60F40BF91}" sibTransId="{7D50154E-4033-4A90-9BA4-0E23E356CC88}"/>
    <dgm:cxn modelId="{5562747C-DFBE-4AFF-9C6E-8F0E7BECC804}" type="presParOf" srcId="{40C1AD39-6A24-49CB-AD91-661037D63E96}" destId="{C0074A8D-44ED-4056-9C5D-655A8FD35F08}" srcOrd="0" destOrd="0" presId="urn:microsoft.com/office/officeart/2005/8/layout/vList2"/>
    <dgm:cxn modelId="{8503C717-B683-4944-8C79-4F681AB63489}"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noFill/>
        <a:ln>
          <a:solidFill>
            <a:schemeClr val="tx2">
              <a:lumMod val="75000"/>
            </a:schemeClr>
          </a:solidFill>
        </a:ln>
      </dgm:spPr>
      <dgm:t>
        <a:bodyPr/>
        <a:lstStyle/>
        <a:p>
          <a:pPr algn="ct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64E29E3F-3364-4E02-B294-A30B7BCF79F1}">
      <dgm:prSet phldrT="[Texto]" custT="1"/>
      <dgm:spPr>
        <a:ln>
          <a:noFill/>
        </a:ln>
      </dgm:spPr>
      <dgm:t>
        <a:bodyPr/>
        <a:lstStyle/>
        <a:p>
          <a:r>
            <a:rPr lang="es-EC">
              <a:noFill/>
            </a:rPr>
            <a:t> </a:t>
          </a:r>
        </a:p>
      </dgm:t>
    </dgm:pt>
    <dgm:pt modelId="{77E3F931-6E8A-4EB3-B3C1-32B545AF8415}" type="parTrans" cxnId="{200E1A5A-DA3F-498C-B942-1FFB56D4D010}">
      <dgm:prSet/>
      <dgm:spPr/>
      <dgm:t>
        <a:bodyPr/>
        <a:lstStyle/>
        <a:p>
          <a:endParaRPr lang="es-EC"/>
        </a:p>
      </dgm:t>
    </dgm:pt>
    <dgm:pt modelId="{455205FF-FB79-4332-B828-48C5C9954D00}" type="sibTrans" cxnId="{200E1A5A-DA3F-498C-B942-1FFB56D4D010}">
      <dgm:prSet/>
      <dgm:spPr/>
      <dgm:t>
        <a:bodyPr/>
        <a:lstStyle/>
        <a:p>
          <a:endParaRPr lang="es-EC"/>
        </a:p>
      </dgm:t>
    </dgm:pt>
    <dgm:pt modelId="{BB154D51-195B-43C1-8AFD-037E6E238165}">
      <dgm:prSet phldrT="[Texto]" custT="1"/>
      <dgm:spPr>
        <a:ln>
          <a:noFill/>
        </a:ln>
      </dgm:spPr>
      <dgm:t>
        <a:bodyPr/>
        <a:lstStyle/>
        <a:p>
          <a:r>
            <a:rPr lang="es-EC">
              <a:noFill/>
            </a:rPr>
            <a:t> </a:t>
          </a:r>
        </a:p>
      </dgm:t>
    </dgm:pt>
    <dgm:pt modelId="{FC76D71A-9251-4BA4-9F98-A73E7270B0E6}" type="parTrans" cxnId="{DCE14698-384F-4114-A8DD-2EB3DD25C4F3}">
      <dgm:prSet/>
      <dgm:spPr/>
      <dgm:t>
        <a:bodyPr/>
        <a:lstStyle/>
        <a:p>
          <a:endParaRPr lang="es-EC"/>
        </a:p>
      </dgm:t>
    </dgm:pt>
    <dgm:pt modelId="{1FBF9F83-5513-4D2B-82D5-D493F0954881}" type="sibTrans" cxnId="{DCE14698-384F-4114-A8DD-2EB3DD25C4F3}">
      <dgm:prSet/>
      <dgm:spPr/>
      <dgm:t>
        <a:bodyPr/>
        <a:lstStyle/>
        <a:p>
          <a:endParaRPr lang="es-EC"/>
        </a:p>
      </dgm:t>
    </dgm:pt>
    <dgm:pt modelId="{E4BA9939-DE65-40F6-844C-C3C4B7791DA2}">
      <dgm:prSet phldrT="[Texto]" custT="1"/>
      <dgm:spPr>
        <a:ln>
          <a:noFill/>
        </a:ln>
      </dgm:spPr>
      <dgm:t>
        <a:bodyPr/>
        <a:lstStyle/>
        <a:p>
          <a:r>
            <a:rPr lang="es-EC">
              <a:noFill/>
            </a:rPr>
            <a:t> </a:t>
          </a:r>
        </a:p>
      </dgm:t>
    </dgm:pt>
    <dgm:pt modelId="{0A30D3DC-B419-40B8-AF17-20D3A852726C}" type="parTrans" cxnId="{5E9FDEFA-3417-4D0F-BD2F-A13DCA35A84E}">
      <dgm:prSet/>
      <dgm:spPr/>
      <dgm:t>
        <a:bodyPr/>
        <a:lstStyle/>
        <a:p>
          <a:endParaRPr lang="es-EC"/>
        </a:p>
      </dgm:t>
    </dgm:pt>
    <dgm:pt modelId="{483B6F06-3063-4C14-9FCA-06F7F056BD85}" type="sibTrans" cxnId="{5E9FDEFA-3417-4D0F-BD2F-A13DCA35A84E}">
      <dgm:prSet/>
      <dgm:spPr/>
      <dgm:t>
        <a:bodyPr/>
        <a:lstStyle/>
        <a:p>
          <a:endParaRPr lang="es-EC"/>
        </a:p>
      </dgm:t>
    </dgm:pt>
    <dgm:pt modelId="{12F3B641-FC36-43FC-BC0E-5FC289D55CBF}">
      <dgm:prSet phldrT="[Texto]" custT="1"/>
      <dgm:spPr>
        <a:ln>
          <a:noFill/>
        </a:ln>
      </dgm:spPr>
      <dgm:t>
        <a:bodyPr/>
        <a:lstStyle/>
        <a:p>
          <a:r>
            <a:rPr lang="es-EC">
              <a:noFill/>
            </a:rPr>
            <a:t> </a:t>
          </a:r>
        </a:p>
      </dgm:t>
    </dgm:pt>
    <dgm:pt modelId="{3DA82A0D-357E-4180-AA8E-EF5B3B9AA772}" type="parTrans" cxnId="{B2B505CE-BA4E-4864-91FF-F2311A129BA7}">
      <dgm:prSet/>
      <dgm:spPr/>
      <dgm:t>
        <a:bodyPr/>
        <a:lstStyle/>
        <a:p>
          <a:endParaRPr lang="es-EC"/>
        </a:p>
      </dgm:t>
    </dgm:pt>
    <dgm:pt modelId="{4CE2EA2E-94E8-4A4F-8C1E-48DA9570D0FE}" type="sibTrans" cxnId="{B2B505CE-BA4E-4864-91FF-F2311A129BA7}">
      <dgm:prSet/>
      <dgm:spPr/>
      <dgm:t>
        <a:bodyPr/>
        <a:lstStyle/>
        <a:p>
          <a:endParaRPr lang="es-EC"/>
        </a:p>
      </dgm:t>
    </dgm:pt>
    <dgm:pt modelId="{C178969F-DD39-494F-A236-2936565F6F53}">
      <dgm:prSet phldrT="[Texto]" custT="1"/>
      <dgm:spPr>
        <a:ln>
          <a:noFill/>
        </a:ln>
      </dgm:spPr>
      <dgm:t>
        <a:bodyPr/>
        <a:lstStyle/>
        <a:p>
          <a:r>
            <a:rPr lang="es-EC">
              <a:noFill/>
            </a:rPr>
            <a:t> </a:t>
          </a:r>
        </a:p>
      </dgm:t>
    </dgm:pt>
    <dgm:pt modelId="{5A164340-A837-408C-9971-A86A4344E844}" type="parTrans" cxnId="{24A95B06-9F9D-44E6-9C54-0E2CDCB9A27A}">
      <dgm:prSet/>
      <dgm:spPr/>
      <dgm:t>
        <a:bodyPr/>
        <a:lstStyle/>
        <a:p>
          <a:endParaRPr lang="es-EC"/>
        </a:p>
      </dgm:t>
    </dgm:pt>
    <dgm:pt modelId="{389A2584-EA65-496D-85CB-C1C0590ECE3A}" type="sibTrans" cxnId="{24A95B06-9F9D-44E6-9C54-0E2CDCB9A27A}">
      <dgm:prSet/>
      <dgm:spPr/>
      <dgm:t>
        <a:bodyPr/>
        <a:lstStyle/>
        <a:p>
          <a:endParaRPr lang="es-EC"/>
        </a:p>
      </dgm:t>
    </dgm:pt>
    <dgm:pt modelId="{58B4C186-CD8C-492E-A7E5-7A08F26C2C30}">
      <dgm:prSet phldrT="[Texto]" custT="1"/>
      <dgm:spPr>
        <a:ln>
          <a:noFill/>
        </a:ln>
      </dgm:spPr>
      <dgm:t>
        <a:bodyPr/>
        <a:lstStyle/>
        <a:p>
          <a:r>
            <a:rPr lang="es-EC">
              <a:noFill/>
            </a:rPr>
            <a:t> </a:t>
          </a:r>
        </a:p>
      </dgm:t>
    </dgm:pt>
    <dgm:pt modelId="{188FA8CE-F451-44BC-B163-046638E0CC8B}" type="parTrans" cxnId="{E63D95BF-B8DA-47D9-9F17-61AF9B6F9AEC}">
      <dgm:prSet/>
      <dgm:spPr/>
      <dgm:t>
        <a:bodyPr/>
        <a:lstStyle/>
        <a:p>
          <a:endParaRPr lang="es-EC"/>
        </a:p>
      </dgm:t>
    </dgm:pt>
    <dgm:pt modelId="{90B965A3-9A09-4796-AC30-6B04924378D0}" type="sibTrans" cxnId="{E63D95BF-B8DA-47D9-9F17-61AF9B6F9AEC}">
      <dgm:prSet/>
      <dgm:spPr/>
      <dgm:t>
        <a:bodyPr/>
        <a:lstStyle/>
        <a:p>
          <a:endParaRPr lang="es-EC"/>
        </a:p>
      </dgm:t>
    </dgm:pt>
    <dgm:pt modelId="{ED36F8B1-91CE-4759-8D43-50B04F9A9790}">
      <dgm:prSet phldrT="[Texto]" custT="1"/>
      <dgm:spPr>
        <a:blipFill rotWithShape="1">
          <a:blip xmlns:r="http://schemas.openxmlformats.org/officeDocument/2006/relationships" r:embed="rId1"/>
          <a:stretch>
            <a:fillRect t="-638" r="-148"/>
          </a:stretch>
        </a:blipFill>
        <a:ln>
          <a:noFill/>
        </a:ln>
      </dgm:spPr>
      <dgm:t>
        <a:bodyPr/>
        <a:lstStyle/>
        <a:p>
          <a:r>
            <a:rPr lang="es-EC">
              <a:noFill/>
            </a:rPr>
            <a:t> </a:t>
          </a:r>
        </a:p>
      </dgm:t>
    </dgm:pt>
    <dgm:pt modelId="{01C0DC41-F827-4279-A3C1-A8A8C8FA358F}" type="sibTrans" cxnId="{E803AB4D-4EBF-42D5-82C1-C1EC8E61FF90}">
      <dgm:prSet/>
      <dgm:spPr/>
      <dgm:t>
        <a:bodyPr/>
        <a:lstStyle/>
        <a:p>
          <a:endParaRPr lang="es-EC"/>
        </a:p>
      </dgm:t>
    </dgm:pt>
    <dgm:pt modelId="{748D65F4-E282-4A71-BA97-46FC72531278}" type="par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DCE14698-384F-4114-A8DD-2EB3DD25C4F3}" srcId="{D900F549-381E-41A6-B6F9-FA5E33278567}" destId="{BB154D51-195B-43C1-8AFD-037E6E238165}" srcOrd="1" destOrd="0" parTransId="{FC76D71A-9251-4BA4-9F98-A73E7270B0E6}" sibTransId="{1FBF9F83-5513-4D2B-82D5-D493F0954881}"/>
    <dgm:cxn modelId="{EF286E39-9407-4AE0-8320-78A12A9A955E}" type="presOf" srcId="{ED36F8B1-91CE-4759-8D43-50B04F9A9790}" destId="{EF5F5E96-DEA2-4E9B-921B-8AED050DE34C}" srcOrd="0" destOrd="0" presId="urn:microsoft.com/office/officeart/2005/8/layout/vList2"/>
    <dgm:cxn modelId="{B968CB11-F53E-4CD9-933D-6A9AE18688A7}" type="presOf" srcId="{BB154D51-195B-43C1-8AFD-037E6E238165}" destId="{EF5F5E96-DEA2-4E9B-921B-8AED050DE34C}" srcOrd="0" destOrd="1" presId="urn:microsoft.com/office/officeart/2005/8/layout/vList2"/>
    <dgm:cxn modelId="{DB7C61CC-436E-49B8-979F-EAAAE6D0F2EA}" type="presOf" srcId="{D340BE37-0CA7-4978-9BFB-60DD6140A5AE}" destId="{40C1AD39-6A24-49CB-AD91-661037D63E96}"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E803AB4D-4EBF-42D5-82C1-C1EC8E61FF90}" srcId="{D900F549-381E-41A6-B6F9-FA5E33278567}" destId="{ED36F8B1-91CE-4759-8D43-50B04F9A9790}" srcOrd="0" destOrd="0" parTransId="{748D65F4-E282-4A71-BA97-46FC72531278}" sibTransId="{01C0DC41-F827-4279-A3C1-A8A8C8FA358F}"/>
    <dgm:cxn modelId="{41E148C3-E6E8-43BB-9275-FD34AFD23B6F}" type="presOf" srcId="{12F3B641-FC36-43FC-BC0E-5FC289D55CBF}" destId="{EF5F5E96-DEA2-4E9B-921B-8AED050DE34C}" srcOrd="0" destOrd="3" presId="urn:microsoft.com/office/officeart/2005/8/layout/vList2"/>
    <dgm:cxn modelId="{DCF68F5D-C657-4860-928B-056398E6E5A7}" type="presOf" srcId="{64E29E3F-3364-4E02-B294-A30B7BCF79F1}" destId="{EF5F5E96-DEA2-4E9B-921B-8AED050DE34C}" srcOrd="0" destOrd="2" presId="urn:microsoft.com/office/officeart/2005/8/layout/vList2"/>
    <dgm:cxn modelId="{63312F11-E1DF-4158-8059-00DB17C699EE}" type="presOf" srcId="{C178969F-DD39-494F-A236-2936565F6F53}" destId="{EF5F5E96-DEA2-4E9B-921B-8AED050DE34C}" srcOrd="0" destOrd="6" presId="urn:microsoft.com/office/officeart/2005/8/layout/vList2"/>
    <dgm:cxn modelId="{200E1A5A-DA3F-498C-B942-1FFB56D4D010}" srcId="{D900F549-381E-41A6-B6F9-FA5E33278567}" destId="{64E29E3F-3364-4E02-B294-A30B7BCF79F1}" srcOrd="2" destOrd="0" parTransId="{77E3F931-6E8A-4EB3-B3C1-32B545AF8415}" sibTransId="{455205FF-FB79-4332-B828-48C5C9954D00}"/>
    <dgm:cxn modelId="{B2B505CE-BA4E-4864-91FF-F2311A129BA7}" srcId="{D900F549-381E-41A6-B6F9-FA5E33278567}" destId="{12F3B641-FC36-43FC-BC0E-5FC289D55CBF}" srcOrd="3" destOrd="0" parTransId="{3DA82A0D-357E-4180-AA8E-EF5B3B9AA772}" sibTransId="{4CE2EA2E-94E8-4A4F-8C1E-48DA9570D0FE}"/>
    <dgm:cxn modelId="{5E9FDEFA-3417-4D0F-BD2F-A13DCA35A84E}" srcId="{D900F549-381E-41A6-B6F9-FA5E33278567}" destId="{E4BA9939-DE65-40F6-844C-C3C4B7791DA2}" srcOrd="4" destOrd="0" parTransId="{0A30D3DC-B419-40B8-AF17-20D3A852726C}" sibTransId="{483B6F06-3063-4C14-9FCA-06F7F056BD85}"/>
    <dgm:cxn modelId="{24A95B06-9F9D-44E6-9C54-0E2CDCB9A27A}" srcId="{D900F549-381E-41A6-B6F9-FA5E33278567}" destId="{C178969F-DD39-494F-A236-2936565F6F53}" srcOrd="6" destOrd="0" parTransId="{5A164340-A837-408C-9971-A86A4344E844}" sibTransId="{389A2584-EA65-496D-85CB-C1C0590ECE3A}"/>
    <dgm:cxn modelId="{E63D95BF-B8DA-47D9-9F17-61AF9B6F9AEC}" srcId="{D900F549-381E-41A6-B6F9-FA5E33278567}" destId="{58B4C186-CD8C-492E-A7E5-7A08F26C2C30}" srcOrd="5" destOrd="0" parTransId="{188FA8CE-F451-44BC-B163-046638E0CC8B}" sibTransId="{90B965A3-9A09-4796-AC30-6B04924378D0}"/>
    <dgm:cxn modelId="{727CC553-F3CF-42C5-ADDE-D3B544FE0894}" type="presOf" srcId="{E4BA9939-DE65-40F6-844C-C3C4B7791DA2}" destId="{EF5F5E96-DEA2-4E9B-921B-8AED050DE34C}" srcOrd="0" destOrd="4" presId="urn:microsoft.com/office/officeart/2005/8/layout/vList2"/>
    <dgm:cxn modelId="{B5DD3769-40DA-4571-B70C-86259FEAAB82}" type="presOf" srcId="{D900F549-381E-41A6-B6F9-FA5E33278567}" destId="{C0074A8D-44ED-4056-9C5D-655A8FD35F08}" srcOrd="0" destOrd="0" presId="urn:microsoft.com/office/officeart/2005/8/layout/vList2"/>
    <dgm:cxn modelId="{14C05B1D-009E-45D5-A448-76FF630A8E54}" type="presOf" srcId="{58B4C186-CD8C-492E-A7E5-7A08F26C2C30}" destId="{EF5F5E96-DEA2-4E9B-921B-8AED050DE34C}" srcOrd="0" destOrd="5" presId="urn:microsoft.com/office/officeart/2005/8/layout/vList2"/>
    <dgm:cxn modelId="{D0EDAA59-A5F4-4E01-8618-D516FABEBC4E}" type="presParOf" srcId="{40C1AD39-6A24-49CB-AD91-661037D63E96}" destId="{C0074A8D-44ED-4056-9C5D-655A8FD35F08}" srcOrd="0" destOrd="0" presId="urn:microsoft.com/office/officeart/2005/8/layout/vList2"/>
    <dgm:cxn modelId="{FEF1BAA7-6669-49F2-969D-BF12308BD513}"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panose="02040604050505020304" pitchFamily="18" charset="0"/>
            </a:rPr>
            <a:t>MODELOS  DE  PROPAGACIÓN</a:t>
          </a:r>
          <a:endParaRPr lang="es-EC" sz="2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Los modelos de propagación son un conjunto de expresiones matemáticas, diagramas y algoritmos que son utilizados para la representación de las características de radio de un determinado entorno (</a:t>
          </a:r>
          <a:r>
            <a:rPr lang="es-EC" sz="1800" dirty="0" err="1" smtClean="0">
              <a:latin typeface="Century Gothic" panose="020B0502020202020204" pitchFamily="34" charset="0"/>
            </a:rPr>
            <a:t>Neskovic</a:t>
          </a:r>
          <a:r>
            <a:rPr lang="es-EC" sz="1800" dirty="0" smtClean="0">
              <a:latin typeface="Century Gothic" panose="020B0502020202020204" pitchFamily="34" charset="0"/>
            </a:rPr>
            <a:t> </a:t>
          </a:r>
          <a:r>
            <a:rPr lang="es-ES" sz="1800" i="1" dirty="0" smtClean="0">
              <a:latin typeface="Century Gothic" panose="020B0502020202020204" pitchFamily="34" charset="0"/>
            </a:rPr>
            <a:t>et al.</a:t>
          </a:r>
          <a:r>
            <a:rPr lang="es-EC" sz="1800" dirty="0" smtClean="0">
              <a:latin typeface="Century Gothic" panose="020B0502020202020204" pitchFamily="34" charset="0"/>
            </a:rPr>
            <a:t>, 2000).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3D2E96C-0C02-45EE-A770-F9142C08F567}">
      <dgm:prSet phldrT="[Texto]" custT="1"/>
      <dgm:spPr/>
      <dgm:t>
        <a:bodyPr/>
        <a:lstStyle/>
        <a:p>
          <a:pPr algn="just">
            <a:lnSpc>
              <a:spcPct val="100000"/>
            </a:lnSpc>
          </a:pPr>
          <a:r>
            <a:rPr lang="es-EC" sz="1800" dirty="0" smtClean="0">
              <a:latin typeface="Century Gothic" panose="020B0502020202020204" pitchFamily="34" charset="0"/>
            </a:rPr>
            <a:t> Estos modelos se enfocan en la predicción de  las  pérdidas de potencia en decibeles de una comunicación en un determinado ambiente, así como en la variación de la potencia en la proximidad espacial de un lugar en particular (Fernández </a:t>
          </a:r>
          <a:r>
            <a:rPr lang="es-ES" sz="1800" i="1" dirty="0" smtClean="0">
              <a:latin typeface="Century Gothic" panose="020B0502020202020204" pitchFamily="34" charset="0"/>
            </a:rPr>
            <a:t>et al.</a:t>
          </a:r>
          <a:r>
            <a:rPr lang="es-EC" sz="1800" dirty="0" smtClean="0">
              <a:latin typeface="Century Gothic" panose="020B0502020202020204" pitchFamily="34" charset="0"/>
            </a:rPr>
            <a:t>, 2006).</a:t>
          </a:r>
          <a:endParaRPr lang="es-EC" sz="1800" dirty="0">
            <a:latin typeface="Century Gothic" panose="020B0502020202020204" pitchFamily="34" charset="0"/>
          </a:endParaRPr>
        </a:p>
      </dgm:t>
    </dgm:pt>
    <dgm:pt modelId="{33BB3037-F59D-49C1-B045-B64A883D624B}" type="parTrans" cxnId="{DEDA1DBC-553F-4806-BFBF-BED56DC4FD84}">
      <dgm:prSet/>
      <dgm:spPr/>
      <dgm:t>
        <a:bodyPr/>
        <a:lstStyle/>
        <a:p>
          <a:endParaRPr lang="es-EC"/>
        </a:p>
      </dgm:t>
    </dgm:pt>
    <dgm:pt modelId="{C8FC0603-4DD7-4216-A608-ED1DD9DA3FA3}" type="sibTrans" cxnId="{DEDA1DBC-553F-4806-BFBF-BED56DC4FD84}">
      <dgm:prSet/>
      <dgm:spPr/>
      <dgm:t>
        <a:bodyPr/>
        <a:lstStyle/>
        <a:p>
          <a:endParaRPr lang="es-EC"/>
        </a:p>
      </dgm:t>
    </dgm:pt>
    <dgm:pt modelId="{CC4789AE-C86D-4C80-9E77-A1EED86D1182}">
      <dgm:prSet phldrT="[Texto]" custT="1"/>
      <dgm:spPr/>
      <dgm:t>
        <a:bodyPr/>
        <a:lstStyle/>
        <a:p>
          <a:pPr algn="just">
            <a:lnSpc>
              <a:spcPct val="100000"/>
            </a:lnSpc>
          </a:pPr>
          <a:endParaRPr lang="es-EC" sz="1800" dirty="0">
            <a:latin typeface="Century Gothic" panose="020B0502020202020204" pitchFamily="34" charset="0"/>
          </a:endParaRPr>
        </a:p>
      </dgm:t>
    </dgm:pt>
    <dgm:pt modelId="{B388E03A-C555-4525-95FA-B4A581519BC2}" type="parTrans" cxnId="{2394CB9D-FE96-4595-9356-72E76997CEDD}">
      <dgm:prSet/>
      <dgm:spPr/>
      <dgm:t>
        <a:bodyPr/>
        <a:lstStyle/>
        <a:p>
          <a:endParaRPr lang="es-EC"/>
        </a:p>
      </dgm:t>
    </dgm:pt>
    <dgm:pt modelId="{CF41FD4A-B371-4C3E-8A48-EEDC61D25D92}" type="sibTrans" cxnId="{2394CB9D-FE96-4595-9356-72E76997CEDD}">
      <dgm:prSet/>
      <dgm:spPr/>
      <dgm:t>
        <a:bodyPr/>
        <a:lstStyle/>
        <a:p>
          <a:endParaRPr lang="es-EC"/>
        </a:p>
      </dgm:t>
    </dgm:pt>
    <dgm:pt modelId="{3DF62726-C03C-4534-B95B-958EBE9E9AC6}">
      <dgm:prSet phldrT="[Texto]" custT="1"/>
      <dgm:spPr/>
      <dgm:t>
        <a:bodyPr/>
        <a:lstStyle/>
        <a:p>
          <a:pPr algn="just">
            <a:lnSpc>
              <a:spcPct val="100000"/>
            </a:lnSpc>
          </a:pPr>
          <a:r>
            <a:rPr lang="es-EC" sz="1800" dirty="0" smtClean="0">
              <a:latin typeface="Century Gothic" panose="020B0502020202020204" pitchFamily="34" charset="0"/>
            </a:rPr>
            <a:t>Un modelo de propagación permite anticiparnos a los resultados, es decir tener una idea previa respecto a la potencia que se obtendrá en el receptor ya sea fijo o móvil, después de que el emisor haya establecido la comunicación y atravesado un determinado medio.</a:t>
          </a:r>
          <a:endParaRPr lang="es-EC" sz="1800" dirty="0">
            <a:latin typeface="Century Gothic" panose="020B0502020202020204" pitchFamily="34" charset="0"/>
          </a:endParaRPr>
        </a:p>
      </dgm:t>
    </dgm:pt>
    <dgm:pt modelId="{7060B52C-B82C-4E82-A00A-1D3950FF36C8}" type="parTrans" cxnId="{EC5CB6A3-5F42-4514-B9D9-59334BBD2840}">
      <dgm:prSet/>
      <dgm:spPr/>
      <dgm:t>
        <a:bodyPr/>
        <a:lstStyle/>
        <a:p>
          <a:endParaRPr lang="es-EC"/>
        </a:p>
      </dgm:t>
    </dgm:pt>
    <dgm:pt modelId="{B44A3BA5-D9F2-4D6E-90F5-B080307249EE}" type="sibTrans" cxnId="{EC5CB6A3-5F42-4514-B9D9-59334BBD2840}">
      <dgm:prSet/>
      <dgm:spPr/>
      <dgm:t>
        <a:bodyPr/>
        <a:lstStyle/>
        <a:p>
          <a:endParaRPr lang="es-EC"/>
        </a:p>
      </dgm:t>
    </dgm:pt>
    <dgm:pt modelId="{758CB61B-2F99-4B17-AABF-5589FE550007}">
      <dgm:prSet phldrT="[Texto]" custT="1"/>
      <dgm:spPr/>
      <dgm:t>
        <a:bodyPr/>
        <a:lstStyle/>
        <a:p>
          <a:pPr algn="just">
            <a:lnSpc>
              <a:spcPct val="100000"/>
            </a:lnSpc>
          </a:pPr>
          <a:endParaRPr lang="es-EC" sz="1800" dirty="0">
            <a:latin typeface="Century Gothic" panose="020B0502020202020204" pitchFamily="34" charset="0"/>
          </a:endParaRPr>
        </a:p>
      </dgm:t>
    </dgm:pt>
    <dgm:pt modelId="{0A195371-8954-4EEF-BF27-02639470C650}" type="parTrans" cxnId="{3DC522F0-FC42-4D42-AA2C-07CFFD9E1825}">
      <dgm:prSet/>
      <dgm:spPr/>
      <dgm:t>
        <a:bodyPr/>
        <a:lstStyle/>
        <a:p>
          <a:endParaRPr lang="es-EC"/>
        </a:p>
      </dgm:t>
    </dgm:pt>
    <dgm:pt modelId="{F3B1DD26-3AF7-48AA-AFD9-487506E977C8}" type="sibTrans" cxnId="{3DC522F0-FC42-4D42-AA2C-07CFFD9E1825}">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8478">
        <dgm:presLayoutVars>
          <dgm:bulletEnabled val="1"/>
        </dgm:presLayoutVars>
      </dgm:prSet>
      <dgm:spPr/>
      <dgm:t>
        <a:bodyPr/>
        <a:lstStyle/>
        <a:p>
          <a:endParaRPr lang="es-EC"/>
        </a:p>
      </dgm:t>
    </dgm:pt>
  </dgm:ptLst>
  <dgm:cxnLst>
    <dgm:cxn modelId="{DEDA1DBC-553F-4806-BFBF-BED56DC4FD84}" srcId="{D900F549-381E-41A6-B6F9-FA5E33278567}" destId="{43D2E96C-0C02-45EE-A770-F9142C08F567}" srcOrd="2" destOrd="0" parTransId="{33BB3037-F59D-49C1-B045-B64A883D624B}" sibTransId="{C8FC0603-4DD7-4216-A608-ED1DD9DA3FA3}"/>
    <dgm:cxn modelId="{D0757103-E017-4D99-94B4-D6B3CEF5B605}" type="presOf" srcId="{CC4789AE-C86D-4C80-9E77-A1EED86D1182}" destId="{EF5F5E96-DEA2-4E9B-921B-8AED050DE34C}" srcOrd="0" destOrd="1" presId="urn:microsoft.com/office/officeart/2005/8/layout/vList2"/>
    <dgm:cxn modelId="{D328E9EB-1AE3-45E1-A063-F3F1F4150648}" type="presOf" srcId="{3DF62726-C03C-4534-B95B-958EBE9E9AC6}" destId="{EF5F5E96-DEA2-4E9B-921B-8AED050DE34C}" srcOrd="0" destOrd="4" presId="urn:microsoft.com/office/officeart/2005/8/layout/vList2"/>
    <dgm:cxn modelId="{234F09A8-2024-41EF-8050-8653635F5E35}" type="presOf" srcId="{758CB61B-2F99-4B17-AABF-5589FE550007}" destId="{EF5F5E96-DEA2-4E9B-921B-8AED050DE34C}" srcOrd="0" destOrd="3" presId="urn:microsoft.com/office/officeart/2005/8/layout/vList2"/>
    <dgm:cxn modelId="{6BF1E46C-B9F8-4717-823F-9CD96383AD14}" type="presOf" srcId="{D340BE37-0CA7-4978-9BFB-60DD6140A5AE}" destId="{40C1AD39-6A24-49CB-AD91-661037D63E96}"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6ADE6738-DBA5-436D-BD31-34B04348B20A}" type="presOf" srcId="{43D2E96C-0C02-45EE-A770-F9142C08F567}" destId="{EF5F5E96-DEA2-4E9B-921B-8AED050DE34C}" srcOrd="0" destOrd="2" presId="urn:microsoft.com/office/officeart/2005/8/layout/vList2"/>
    <dgm:cxn modelId="{2394CB9D-FE96-4595-9356-72E76997CEDD}" srcId="{D900F549-381E-41A6-B6F9-FA5E33278567}" destId="{CC4789AE-C86D-4C80-9E77-A1EED86D1182}" srcOrd="1" destOrd="0" parTransId="{B388E03A-C555-4525-95FA-B4A581519BC2}" sibTransId="{CF41FD4A-B371-4C3E-8A48-EEDC61D25D92}"/>
    <dgm:cxn modelId="{3FCECC71-E73D-4C02-8346-8BF375C0C0E8}" type="presOf" srcId="{D900F549-381E-41A6-B6F9-FA5E33278567}" destId="{C0074A8D-44ED-4056-9C5D-655A8FD35F08}" srcOrd="0" destOrd="0" presId="urn:microsoft.com/office/officeart/2005/8/layout/vList2"/>
    <dgm:cxn modelId="{137A073F-D829-40FD-B48A-1F2414E06A18}"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EC5CB6A3-5F42-4514-B9D9-59334BBD2840}" srcId="{D900F549-381E-41A6-B6F9-FA5E33278567}" destId="{3DF62726-C03C-4534-B95B-958EBE9E9AC6}" srcOrd="4" destOrd="0" parTransId="{7060B52C-B82C-4E82-A00A-1D3950FF36C8}" sibTransId="{B44A3BA5-D9F2-4D6E-90F5-B080307249EE}"/>
    <dgm:cxn modelId="{3DC522F0-FC42-4D42-AA2C-07CFFD9E1825}" srcId="{D900F549-381E-41A6-B6F9-FA5E33278567}" destId="{758CB61B-2F99-4B17-AABF-5589FE550007}" srcOrd="3" destOrd="0" parTransId="{0A195371-8954-4EEF-BF27-02639470C650}" sibTransId="{F3B1DD26-3AF7-48AA-AFD9-487506E977C8}"/>
    <dgm:cxn modelId="{954D67DA-1019-4416-888C-F87A2E01372F}" type="presParOf" srcId="{40C1AD39-6A24-49CB-AD91-661037D63E96}" destId="{C0074A8D-44ED-4056-9C5D-655A8FD35F08}" srcOrd="0" destOrd="0" presId="urn:microsoft.com/office/officeart/2005/8/layout/vList2"/>
    <dgm:cxn modelId="{A9278B6A-3ED0-4391-8333-2055B1D55658}"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panose="02040604050505020304" pitchFamily="18" charset="0"/>
            </a:rPr>
            <a:t>MODELOS  DE  PROPAGACIÓN</a:t>
          </a:r>
          <a:endParaRPr lang="es-EC" sz="2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Los modelos de predicción se clasifican en empíricos o estadísticos, teóricos o determinísticos y </a:t>
          </a:r>
          <a:r>
            <a:rPr lang="es-EC" sz="1800" dirty="0" err="1" smtClean="0">
              <a:latin typeface="Century Gothic" panose="020B0502020202020204" pitchFamily="34" charset="0"/>
            </a:rPr>
            <a:t>semi</a:t>
          </a:r>
          <a:r>
            <a:rPr lang="es-EC" sz="1800" dirty="0" smtClean="0">
              <a:latin typeface="Century Gothic" panose="020B0502020202020204" pitchFamily="34" charset="0"/>
            </a:rPr>
            <a:t>-empíricos  que es una combinación de ambos.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80F6E6A8-D49F-47B6-B4BC-4E1985C50B6A}">
      <dgm:prSet phldrT="[Texto]" custT="1"/>
      <dgm:spPr/>
      <dgm:t>
        <a:bodyPr/>
        <a:lstStyle/>
        <a:p>
          <a:pPr algn="just">
            <a:lnSpc>
              <a:spcPct val="100000"/>
            </a:lnSpc>
          </a:pPr>
          <a:r>
            <a:rPr lang="es-EC" sz="1800" b="1" dirty="0" smtClean="0">
              <a:latin typeface="Century Gothic" panose="020B0502020202020204" pitchFamily="34" charset="0"/>
            </a:rPr>
            <a:t>Modelos Empíricos o Estadísticos: </a:t>
          </a:r>
          <a:r>
            <a:rPr lang="es-EC" sz="1800" dirty="0" smtClean="0">
              <a:latin typeface="Century Gothic" panose="020B0502020202020204" pitchFamily="34" charset="0"/>
            </a:rPr>
            <a:t>Son basados en la extrapolación estadística de resultados a partir de medidas del fenómeno tomadas sobre el terreno.</a:t>
          </a:r>
          <a:endParaRPr lang="es-EC" sz="1800" dirty="0">
            <a:latin typeface="Century Gothic" panose="020B0502020202020204" pitchFamily="34" charset="0"/>
          </a:endParaRPr>
        </a:p>
      </dgm:t>
    </dgm:pt>
    <dgm:pt modelId="{D5DA0C28-5710-4501-8B11-85D28900E9BC}" type="parTrans" cxnId="{583F07F3-59FA-4877-BF5B-FFA7D5D14060}">
      <dgm:prSet/>
      <dgm:spPr/>
    </dgm:pt>
    <dgm:pt modelId="{EEEF769D-9436-44CF-8C9C-31448FF9170D}" type="sibTrans" cxnId="{583F07F3-59FA-4877-BF5B-FFA7D5D14060}">
      <dgm:prSet/>
      <dgm:spPr/>
    </dgm:pt>
    <dgm:pt modelId="{86FA1CB2-51B1-41B9-85D3-6210D10F5DE9}">
      <dgm:prSet phldrT="[Texto]" custT="1"/>
      <dgm:spPr/>
      <dgm:t>
        <a:bodyPr/>
        <a:lstStyle/>
        <a:p>
          <a:pPr algn="just">
            <a:lnSpc>
              <a:spcPct val="100000"/>
            </a:lnSpc>
          </a:pPr>
          <a:endParaRPr lang="es-EC" sz="1800" dirty="0">
            <a:latin typeface="Century Gothic" panose="020B0502020202020204" pitchFamily="34" charset="0"/>
          </a:endParaRPr>
        </a:p>
      </dgm:t>
    </dgm:pt>
    <dgm:pt modelId="{96DAF73A-395D-4B71-9DCD-4019B9B685D8}" type="parTrans" cxnId="{3C63BB44-C3CD-4451-B6B6-FB8BF7120910}">
      <dgm:prSet/>
      <dgm:spPr/>
    </dgm:pt>
    <dgm:pt modelId="{E4EFD950-4F4F-4FCA-AD4E-EBC5D59EBBCD}" type="sibTrans" cxnId="{3C63BB44-C3CD-4451-B6B6-FB8BF7120910}">
      <dgm:prSet/>
      <dgm:spPr/>
    </dgm:pt>
    <dgm:pt modelId="{4F8080B8-9E01-4E4C-B0C7-611D227D463D}">
      <dgm:prSet phldrT="[Texto]" custT="1"/>
      <dgm:spPr/>
      <dgm:t>
        <a:bodyPr/>
        <a:lstStyle/>
        <a:p>
          <a:pPr algn="just">
            <a:lnSpc>
              <a:spcPct val="100000"/>
            </a:lnSpc>
          </a:pPr>
          <a:r>
            <a:rPr lang="es-EC" sz="1800" b="1" dirty="0" smtClean="0">
              <a:latin typeface="Century Gothic" panose="020B0502020202020204" pitchFamily="34" charset="0"/>
            </a:rPr>
            <a:t>Modelos Teóricos o Determinísticos: </a:t>
          </a:r>
          <a:r>
            <a:rPr lang="es-EC" sz="1800" dirty="0" smtClean="0">
              <a:latin typeface="Century Gothic" panose="020B0502020202020204" pitchFamily="34" charset="0"/>
            </a:rPr>
            <a:t>Para el desarrollo de estos modelos se necesitan enormes bases de datos de características relativas al entorno, las cuales en la práctica son imposibles o extremadamente difíciles de obtener.</a:t>
          </a:r>
          <a:endParaRPr lang="es-EC" sz="1800" dirty="0">
            <a:latin typeface="Century Gothic" panose="020B0502020202020204" pitchFamily="34" charset="0"/>
          </a:endParaRPr>
        </a:p>
      </dgm:t>
    </dgm:pt>
    <dgm:pt modelId="{7027A19D-0C46-4980-B87E-A1C5C0BC5363}" type="parTrans" cxnId="{2BF2F1C3-C411-44E1-B072-AB8F0A6F93C4}">
      <dgm:prSet/>
      <dgm:spPr/>
    </dgm:pt>
    <dgm:pt modelId="{36A5B311-6BFA-4187-95BB-F8BC5D8ED3B9}" type="sibTrans" cxnId="{2BF2F1C3-C411-44E1-B072-AB8F0A6F93C4}">
      <dgm:prSet/>
      <dgm:spPr/>
    </dgm:pt>
    <dgm:pt modelId="{4F4ACE64-2439-4250-ABDD-B9D107F7F0E1}">
      <dgm:prSet phldrT="[Texto]" custT="1"/>
      <dgm:spPr/>
      <dgm:t>
        <a:bodyPr/>
        <a:lstStyle/>
        <a:p>
          <a:pPr algn="just">
            <a:lnSpc>
              <a:spcPct val="100000"/>
            </a:lnSpc>
          </a:pPr>
          <a:endParaRPr lang="es-EC" sz="1800" dirty="0">
            <a:latin typeface="Century Gothic" panose="020B0502020202020204" pitchFamily="34" charset="0"/>
          </a:endParaRPr>
        </a:p>
      </dgm:t>
    </dgm:pt>
    <dgm:pt modelId="{4F70B4AD-C0D4-4AD9-AD92-DA73191A7F8C}" type="parTrans" cxnId="{4838B6CE-9458-45D0-926F-470C8A730B66}">
      <dgm:prSet/>
      <dgm:spPr/>
    </dgm:pt>
    <dgm:pt modelId="{4AC6D944-FA95-4135-AA14-104570B7122F}" type="sibTrans" cxnId="{4838B6CE-9458-45D0-926F-470C8A730B66}">
      <dgm:prSet/>
      <dgm:spPr/>
    </dgm:pt>
    <dgm:pt modelId="{08800C16-65CC-4702-8272-E5902FA68799}">
      <dgm:prSet phldrT="[Texto]" custT="1"/>
      <dgm:spPr/>
      <dgm:t>
        <a:bodyPr/>
        <a:lstStyle/>
        <a:p>
          <a:pPr algn="just">
            <a:lnSpc>
              <a:spcPct val="100000"/>
            </a:lnSpc>
          </a:pPr>
          <a:r>
            <a:rPr lang="es-EC" sz="1800" b="1" dirty="0" smtClean="0">
              <a:latin typeface="Century Gothic" panose="020B0502020202020204" pitchFamily="34" charset="0"/>
            </a:rPr>
            <a:t>Modelos </a:t>
          </a:r>
          <a:r>
            <a:rPr lang="es-EC" sz="1800" b="1" dirty="0" err="1" smtClean="0">
              <a:latin typeface="Century Gothic" panose="020B0502020202020204" pitchFamily="34" charset="0"/>
            </a:rPr>
            <a:t>Semi</a:t>
          </a:r>
          <a:r>
            <a:rPr lang="es-EC" sz="1800" b="1" dirty="0" smtClean="0">
              <a:latin typeface="Century Gothic" panose="020B0502020202020204" pitchFamily="34" charset="0"/>
            </a:rPr>
            <a:t>-Empíricos: </a:t>
          </a:r>
          <a:r>
            <a:rPr lang="es-EC" sz="1800" dirty="0" smtClean="0">
              <a:latin typeface="Century Gothic" panose="020B0502020202020204" pitchFamily="34" charset="0"/>
            </a:rPr>
            <a:t>Son el resultado de la combinación de modelos empíricos y teóricos, es decir son creados en base a datos teóricos y datos obtenidos experimentalmente.</a:t>
          </a:r>
          <a:endParaRPr lang="es-EC" sz="1800" dirty="0">
            <a:latin typeface="Century Gothic" panose="020B0502020202020204" pitchFamily="34" charset="0"/>
          </a:endParaRPr>
        </a:p>
      </dgm:t>
    </dgm:pt>
    <dgm:pt modelId="{7C22943A-D74C-4988-94A5-2998ED95A118}" type="parTrans" cxnId="{8509D44F-86E4-4B4D-BFB8-80FC27A41784}">
      <dgm:prSet/>
      <dgm:spPr/>
    </dgm:pt>
    <dgm:pt modelId="{7C7D6C1D-7F1B-4364-9047-B258E8DC5260}" type="sibTrans" cxnId="{8509D44F-86E4-4B4D-BFB8-80FC27A41784}">
      <dgm:prSet/>
      <dgm:spPr/>
    </dgm:pt>
    <dgm:pt modelId="{19F3D7FD-197A-49A9-8B14-5AD753B65B9D}">
      <dgm:prSet phldrT="[Texto]" custT="1"/>
      <dgm:spPr/>
      <dgm:t>
        <a:bodyPr/>
        <a:lstStyle/>
        <a:p>
          <a:pPr algn="just">
            <a:lnSpc>
              <a:spcPct val="100000"/>
            </a:lnSpc>
          </a:pPr>
          <a:endParaRPr lang="es-EC" sz="1800" dirty="0">
            <a:latin typeface="Century Gothic" panose="020B0502020202020204" pitchFamily="34" charset="0"/>
          </a:endParaRPr>
        </a:p>
      </dgm:t>
    </dgm:pt>
    <dgm:pt modelId="{473BE83E-CF7E-4719-891D-E6B650F3C756}" type="parTrans" cxnId="{25668FA6-F526-46ED-B744-5E2C566625B9}">
      <dgm:prSet/>
      <dgm:spPr/>
    </dgm:pt>
    <dgm:pt modelId="{22FB8746-3E4A-4395-82AB-72A73A16E9C1}" type="sibTrans" cxnId="{25668FA6-F526-46ED-B744-5E2C566625B9}">
      <dgm:prSet/>
      <dgm:spPr/>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8478">
        <dgm:presLayoutVars>
          <dgm:bulletEnabled val="1"/>
        </dgm:presLayoutVars>
      </dgm:prSet>
      <dgm:spPr/>
      <dgm:t>
        <a:bodyPr/>
        <a:lstStyle/>
        <a:p>
          <a:endParaRPr lang="es-EC"/>
        </a:p>
      </dgm:t>
    </dgm:pt>
  </dgm:ptLst>
  <dgm:cxnLst>
    <dgm:cxn modelId="{8509D44F-86E4-4B4D-BFB8-80FC27A41784}" srcId="{D900F549-381E-41A6-B6F9-FA5E33278567}" destId="{08800C16-65CC-4702-8272-E5902FA68799}" srcOrd="6" destOrd="0" parTransId="{7C22943A-D74C-4988-94A5-2998ED95A118}" sibTransId="{7C7D6C1D-7F1B-4364-9047-B258E8DC5260}"/>
    <dgm:cxn modelId="{583F07F3-59FA-4877-BF5B-FFA7D5D14060}" srcId="{D900F549-381E-41A6-B6F9-FA5E33278567}" destId="{80F6E6A8-D49F-47B6-B4BC-4E1985C50B6A}" srcOrd="2" destOrd="0" parTransId="{D5DA0C28-5710-4501-8B11-85D28900E9BC}" sibTransId="{EEEF769D-9436-44CF-8C9C-31448FF9170D}"/>
    <dgm:cxn modelId="{525053C2-B0FA-4D48-A6A1-D187F50DF120}" type="presOf" srcId="{ED36F8B1-91CE-4759-8D43-50B04F9A9790}" destId="{EF5F5E96-DEA2-4E9B-921B-8AED050DE34C}" srcOrd="0" destOrd="0" presId="urn:microsoft.com/office/officeart/2005/8/layout/vList2"/>
    <dgm:cxn modelId="{54B7A046-A9E7-4647-8DF5-EDA908A50F59}" type="presOf" srcId="{19F3D7FD-197A-49A9-8B14-5AD753B65B9D}" destId="{EF5F5E96-DEA2-4E9B-921B-8AED050DE34C}" srcOrd="0" destOrd="5" presId="urn:microsoft.com/office/officeart/2005/8/layout/vList2"/>
    <dgm:cxn modelId="{2BF2F1C3-C411-44E1-B072-AB8F0A6F93C4}" srcId="{D900F549-381E-41A6-B6F9-FA5E33278567}" destId="{4F8080B8-9E01-4E4C-B0C7-611D227D463D}" srcOrd="4" destOrd="0" parTransId="{7027A19D-0C46-4980-B87E-A1C5C0BC5363}" sibTransId="{36A5B311-6BFA-4187-95BB-F8BC5D8ED3B9}"/>
    <dgm:cxn modelId="{9756F30A-CE23-40AD-BF91-A08BAD3BFDFF}" type="presOf" srcId="{80F6E6A8-D49F-47B6-B4BC-4E1985C50B6A}" destId="{EF5F5E96-DEA2-4E9B-921B-8AED050DE34C}" srcOrd="0" destOrd="2"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9C90DC72-E0EE-436D-A49F-9D52C99D1965}" type="presOf" srcId="{4F4ACE64-2439-4250-ABDD-B9D107F7F0E1}" destId="{EF5F5E96-DEA2-4E9B-921B-8AED050DE34C}" srcOrd="0" destOrd="3" presId="urn:microsoft.com/office/officeart/2005/8/layout/vList2"/>
    <dgm:cxn modelId="{6273CB3D-EBFA-40DF-9165-008670432E39}"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25668FA6-F526-46ED-B744-5E2C566625B9}" srcId="{D900F549-381E-41A6-B6F9-FA5E33278567}" destId="{19F3D7FD-197A-49A9-8B14-5AD753B65B9D}" srcOrd="5" destOrd="0" parTransId="{473BE83E-CF7E-4719-891D-E6B650F3C756}" sibTransId="{22FB8746-3E4A-4395-82AB-72A73A16E9C1}"/>
    <dgm:cxn modelId="{E85E7643-2544-4C0D-B19E-4E8765F7C17E}" type="presOf" srcId="{4F8080B8-9E01-4E4C-B0C7-611D227D463D}" destId="{EF5F5E96-DEA2-4E9B-921B-8AED050DE34C}" srcOrd="0" destOrd="4" presId="urn:microsoft.com/office/officeart/2005/8/layout/vList2"/>
    <dgm:cxn modelId="{50716952-E8FA-4E3D-AB98-A93350014B9A}" type="presOf" srcId="{08800C16-65CC-4702-8272-E5902FA68799}" destId="{EF5F5E96-DEA2-4E9B-921B-8AED050DE34C}" srcOrd="0" destOrd="6" presId="urn:microsoft.com/office/officeart/2005/8/layout/vList2"/>
    <dgm:cxn modelId="{4838B6CE-9458-45D0-926F-470C8A730B66}" srcId="{D900F549-381E-41A6-B6F9-FA5E33278567}" destId="{4F4ACE64-2439-4250-ABDD-B9D107F7F0E1}" srcOrd="3" destOrd="0" parTransId="{4F70B4AD-C0D4-4AD9-AD92-DA73191A7F8C}" sibTransId="{4AC6D944-FA95-4135-AA14-104570B7122F}"/>
    <dgm:cxn modelId="{24028434-AC0E-4367-8959-58C1DA7958BE}" type="presOf" srcId="{D340BE37-0CA7-4978-9BFB-60DD6140A5AE}" destId="{40C1AD39-6A24-49CB-AD91-661037D63E96}" srcOrd="0" destOrd="0" presId="urn:microsoft.com/office/officeart/2005/8/layout/vList2"/>
    <dgm:cxn modelId="{03336B7E-F7C4-4B1D-90C0-0B082AB3A256}" type="presOf" srcId="{86FA1CB2-51B1-41B9-85D3-6210D10F5DE9}" destId="{EF5F5E96-DEA2-4E9B-921B-8AED050DE34C}" srcOrd="0" destOrd="1" presId="urn:microsoft.com/office/officeart/2005/8/layout/vList2"/>
    <dgm:cxn modelId="{3C63BB44-C3CD-4451-B6B6-FB8BF7120910}" srcId="{D900F549-381E-41A6-B6F9-FA5E33278567}" destId="{86FA1CB2-51B1-41B9-85D3-6210D10F5DE9}" srcOrd="1" destOrd="0" parTransId="{96DAF73A-395D-4B71-9DCD-4019B9B685D8}" sibTransId="{E4EFD950-4F4F-4FCA-AD4E-EBC5D59EBBCD}"/>
    <dgm:cxn modelId="{823A4618-7D72-4D41-92FB-DB15EA99464C}" type="presParOf" srcId="{40C1AD39-6A24-49CB-AD91-661037D63E96}" destId="{C0074A8D-44ED-4056-9C5D-655A8FD35F08}" srcOrd="0" destOrd="0" presId="urn:microsoft.com/office/officeart/2005/8/layout/vList2"/>
    <dgm:cxn modelId="{6ABC19FC-D50E-46CB-86EF-804F23D840E3}"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t>CONDUCTIVIDAD  ELÉCTRICA</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La conductividad eléctrica se refiere a la medida de la capacidad que tiene un material o una sustancia para dejar pasar o circular libremente la corriente eléctrica. Esta variable depende de la cantidad de sales disueltas presentes en un líquido y es inversamente proporcional a la resistividad del mismo.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0F6720AE-5D1F-4904-BB1B-1AD2509A745B}">
      <dgm:prSet phldrT="[Texto]" custT="1"/>
      <dgm:spPr/>
      <dgm:t>
        <a:bodyPr/>
        <a:lstStyle/>
        <a:p>
          <a:pPr algn="just">
            <a:lnSpc>
              <a:spcPct val="100000"/>
            </a:lnSpc>
          </a:pPr>
          <a:r>
            <a:rPr lang="es-EC" sz="1800" dirty="0" smtClean="0">
              <a:latin typeface="Century Gothic" panose="020B0502020202020204" pitchFamily="34" charset="0"/>
            </a:rPr>
            <a:t>Para medios líquidos, la conductividad  se encuentra determinada por la cantidad de presencia de sales en la solución, cuya descomposición generará iones positivos y negativos que serán capaces de conducir la energía eléctrica si el líquido es sometido a un campo eléctrico.</a:t>
          </a:r>
          <a:endParaRPr lang="es-EC" sz="1800" dirty="0">
            <a:latin typeface="Century Gothic" panose="020B0502020202020204" pitchFamily="34" charset="0"/>
          </a:endParaRPr>
        </a:p>
      </dgm:t>
    </dgm:pt>
    <dgm:pt modelId="{0845E6FA-5C17-485D-BA93-A922C09451E5}" type="parTrans" cxnId="{D2983EB4-1549-41BE-9B6A-4F26A3DD60F6}">
      <dgm:prSet/>
      <dgm:spPr/>
      <dgm:t>
        <a:bodyPr/>
        <a:lstStyle/>
        <a:p>
          <a:endParaRPr lang="es-EC"/>
        </a:p>
      </dgm:t>
    </dgm:pt>
    <dgm:pt modelId="{54249592-9750-4C91-A88A-C1E1869986B0}" type="sibTrans" cxnId="{D2983EB4-1549-41BE-9B6A-4F26A3DD60F6}">
      <dgm:prSet/>
      <dgm:spPr/>
      <dgm:t>
        <a:bodyPr/>
        <a:lstStyle/>
        <a:p>
          <a:endParaRPr lang="es-EC"/>
        </a:p>
      </dgm:t>
    </dgm:pt>
    <dgm:pt modelId="{AB5D7815-1768-49D2-B36A-F5DFABF5952A}">
      <dgm:prSet phldrT="[Texto]" custT="1"/>
      <dgm:spPr/>
      <dgm:t>
        <a:bodyPr/>
        <a:lstStyle/>
        <a:p>
          <a:pPr algn="just">
            <a:lnSpc>
              <a:spcPct val="100000"/>
            </a:lnSpc>
          </a:pPr>
          <a:endParaRPr lang="es-EC" sz="1800" dirty="0">
            <a:latin typeface="Century Gothic" panose="020B0502020202020204" pitchFamily="34" charset="0"/>
          </a:endParaRPr>
        </a:p>
      </dgm:t>
    </dgm:pt>
    <dgm:pt modelId="{4A486F8D-58D7-4A75-BCC6-5B4E58A38B84}" type="parTrans" cxnId="{41B7E1F8-D0BD-41B5-BC00-54EC11A46D16}">
      <dgm:prSet/>
      <dgm:spPr/>
      <dgm:t>
        <a:bodyPr/>
        <a:lstStyle/>
        <a:p>
          <a:endParaRPr lang="es-EC"/>
        </a:p>
      </dgm:t>
    </dgm:pt>
    <dgm:pt modelId="{DF9FEDFD-902E-446B-A73D-8903D6D8934B}" type="sibTrans" cxnId="{41B7E1F8-D0BD-41B5-BC00-54EC11A46D16}">
      <dgm:prSet/>
      <dgm:spPr/>
      <dgm:t>
        <a:bodyPr/>
        <a:lstStyle/>
        <a:p>
          <a:endParaRPr lang="es-EC"/>
        </a:p>
      </dgm:t>
    </dgm:pt>
    <dgm:pt modelId="{C654CBD7-CFDD-4793-9001-55A91613266E}">
      <dgm:prSet phldrT="[Texto]" custT="1"/>
      <dgm:spPr/>
      <dgm:t>
        <a:bodyPr/>
        <a:lstStyle/>
        <a:p>
          <a:pPr algn="just">
            <a:lnSpc>
              <a:spcPct val="100000"/>
            </a:lnSpc>
          </a:pPr>
          <a:r>
            <a:rPr lang="es-EC" sz="1800" dirty="0" smtClean="0">
              <a:latin typeface="Century Gothic" panose="020B0502020202020204" pitchFamily="34" charset="0"/>
            </a:rPr>
            <a:t>Según el tipo de agua, la conductividad varía también, es por ello que en el agua dulce toma un valor típico de 0.01 </a:t>
          </a:r>
          <a:r>
            <a:rPr lang="es-EC" sz="1800" dirty="0" err="1" smtClean="0">
              <a:latin typeface="Century Gothic" panose="020B0502020202020204" pitchFamily="34" charset="0"/>
            </a:rPr>
            <a:t>mS</a:t>
          </a:r>
          <a:r>
            <a:rPr lang="es-EC" sz="1800" dirty="0" smtClean="0">
              <a:latin typeface="Century Gothic" panose="020B0502020202020204" pitchFamily="34" charset="0"/>
            </a:rPr>
            <a:t>/m, mientras que para el agua salada la conductividad tiene un valor típico de  4 </a:t>
          </a:r>
          <a:r>
            <a:rPr lang="es-EC" sz="1800" dirty="0" err="1" smtClean="0">
              <a:latin typeface="Century Gothic" panose="020B0502020202020204" pitchFamily="34" charset="0"/>
            </a:rPr>
            <a:t>mS</a:t>
          </a:r>
          <a:r>
            <a:rPr lang="es-EC" sz="1800" dirty="0" smtClean="0">
              <a:latin typeface="Century Gothic" panose="020B0502020202020204" pitchFamily="34" charset="0"/>
            </a:rPr>
            <a:t>/m </a:t>
          </a:r>
          <a:endParaRPr lang="es-EC" sz="1800" dirty="0">
            <a:latin typeface="Century Gothic" panose="020B0502020202020204" pitchFamily="34" charset="0"/>
          </a:endParaRPr>
        </a:p>
      </dgm:t>
    </dgm:pt>
    <dgm:pt modelId="{FB027F80-6EAD-4C1A-803D-8B90CE214A5A}" type="parTrans" cxnId="{46FC2D76-3D88-448D-BFBC-60EA6B61021F}">
      <dgm:prSet/>
      <dgm:spPr/>
      <dgm:t>
        <a:bodyPr/>
        <a:lstStyle/>
        <a:p>
          <a:endParaRPr lang="es-EC"/>
        </a:p>
      </dgm:t>
    </dgm:pt>
    <dgm:pt modelId="{4E17C488-6997-4AA9-8CDC-C5DE0FBB491E}" type="sibTrans" cxnId="{46FC2D76-3D88-448D-BFBC-60EA6B61021F}">
      <dgm:prSet/>
      <dgm:spPr/>
      <dgm:t>
        <a:bodyPr/>
        <a:lstStyle/>
        <a:p>
          <a:endParaRPr lang="es-EC"/>
        </a:p>
      </dgm:t>
    </dgm:pt>
    <dgm:pt modelId="{95EE046A-EC55-415F-A94E-28D58981AFDE}">
      <dgm:prSet phldrT="[Texto]" custT="1"/>
      <dgm:spPr/>
      <dgm:t>
        <a:bodyPr/>
        <a:lstStyle/>
        <a:p>
          <a:pPr algn="just">
            <a:lnSpc>
              <a:spcPct val="100000"/>
            </a:lnSpc>
          </a:pPr>
          <a:endParaRPr lang="es-EC" sz="1800" dirty="0">
            <a:latin typeface="Century Gothic" panose="020B0502020202020204" pitchFamily="34" charset="0"/>
          </a:endParaRPr>
        </a:p>
      </dgm:t>
    </dgm:pt>
    <dgm:pt modelId="{74FA1EA5-BF7A-4631-827B-DDA8E4A8D889}" type="parTrans" cxnId="{1165EA86-FCC0-4467-BB4C-ECEAD1B251A9}">
      <dgm:prSet/>
      <dgm:spPr/>
      <dgm:t>
        <a:bodyPr/>
        <a:lstStyle/>
        <a:p>
          <a:endParaRPr lang="es-EC"/>
        </a:p>
      </dgm:t>
    </dgm:pt>
    <dgm:pt modelId="{DCBBDD32-F0FB-4436-9D24-3F75EFD3A481}" type="sibTrans" cxnId="{1165EA86-FCC0-4467-BB4C-ECEAD1B251A9}">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AC60FEFD-2010-461B-89E9-DCA2D91E8299}" type="presOf" srcId="{D900F549-381E-41A6-B6F9-FA5E33278567}" destId="{C0074A8D-44ED-4056-9C5D-655A8FD35F08}" srcOrd="0" destOrd="0" presId="urn:microsoft.com/office/officeart/2005/8/layout/vList2"/>
    <dgm:cxn modelId="{6AD0EF40-BBB3-4CB3-AE49-800A36229223}" type="presOf" srcId="{C654CBD7-CFDD-4793-9001-55A91613266E}" destId="{EF5F5E96-DEA2-4E9B-921B-8AED050DE34C}" srcOrd="0" destOrd="4" presId="urn:microsoft.com/office/officeart/2005/8/layout/vList2"/>
    <dgm:cxn modelId="{46FC2D76-3D88-448D-BFBC-60EA6B61021F}" srcId="{D900F549-381E-41A6-B6F9-FA5E33278567}" destId="{C654CBD7-CFDD-4793-9001-55A91613266E}" srcOrd="4" destOrd="0" parTransId="{FB027F80-6EAD-4C1A-803D-8B90CE214A5A}" sibTransId="{4E17C488-6997-4AA9-8CDC-C5DE0FBB491E}"/>
    <dgm:cxn modelId="{41B7E1F8-D0BD-41B5-BC00-54EC11A46D16}" srcId="{D900F549-381E-41A6-B6F9-FA5E33278567}" destId="{AB5D7815-1768-49D2-B36A-F5DFABF5952A}" srcOrd="1" destOrd="0" parTransId="{4A486F8D-58D7-4A75-BCC6-5B4E58A38B84}" sibTransId="{DF9FEDFD-902E-446B-A73D-8903D6D8934B}"/>
    <dgm:cxn modelId="{8A38B535-40B5-42A8-BDE5-C658B0B9FCD5}" type="presOf" srcId="{95EE046A-EC55-415F-A94E-28D58981AFDE}" destId="{EF5F5E96-DEA2-4E9B-921B-8AED050DE34C}" srcOrd="0" destOrd="3" presId="urn:microsoft.com/office/officeart/2005/8/layout/vList2"/>
    <dgm:cxn modelId="{D2983EB4-1549-41BE-9B6A-4F26A3DD60F6}" srcId="{D900F549-381E-41A6-B6F9-FA5E33278567}" destId="{0F6720AE-5D1F-4904-BB1B-1AD2509A745B}" srcOrd="2" destOrd="0" parTransId="{0845E6FA-5C17-485D-BA93-A922C09451E5}" sibTransId="{54249592-9750-4C91-A88A-C1E1869986B0}"/>
    <dgm:cxn modelId="{F8AD153C-F39F-4636-AB37-7F98B0116005}" type="presOf" srcId="{D340BE37-0CA7-4978-9BFB-60DD6140A5AE}" destId="{40C1AD39-6A24-49CB-AD91-661037D63E96}"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1165EA86-FCC0-4467-BB4C-ECEAD1B251A9}" srcId="{D900F549-381E-41A6-B6F9-FA5E33278567}" destId="{95EE046A-EC55-415F-A94E-28D58981AFDE}" srcOrd="3" destOrd="0" parTransId="{74FA1EA5-BF7A-4631-827B-DDA8E4A8D889}" sibTransId="{DCBBDD32-F0FB-4436-9D24-3F75EFD3A481}"/>
    <dgm:cxn modelId="{7A7CF838-F1CC-463B-9FED-56D5B0C5C892}" type="presOf" srcId="{ED36F8B1-91CE-4759-8D43-50B04F9A9790}" destId="{EF5F5E96-DEA2-4E9B-921B-8AED050DE34C}" srcOrd="0" destOrd="0" presId="urn:microsoft.com/office/officeart/2005/8/layout/vList2"/>
    <dgm:cxn modelId="{DC1C5B5F-71A6-416D-89C6-5E7277E9A350}" type="presOf" srcId="{AB5D7815-1768-49D2-B36A-F5DFABF5952A}" destId="{EF5F5E96-DEA2-4E9B-921B-8AED050DE34C}" srcOrd="0" destOrd="1" presId="urn:microsoft.com/office/officeart/2005/8/layout/vList2"/>
    <dgm:cxn modelId="{D82E0D3B-D023-4696-BD8F-782C827DE3BF}" type="presOf" srcId="{0F6720AE-5D1F-4904-BB1B-1AD2509A745B}" destId="{EF5F5E96-DEA2-4E9B-921B-8AED050DE34C}" srcOrd="0" destOrd="2"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9F52C4B4-0B3C-4672-8F6B-0DD981A0CD07}" type="presParOf" srcId="{40C1AD39-6A24-49CB-AD91-661037D63E96}" destId="{C0074A8D-44ED-4056-9C5D-655A8FD35F08}" srcOrd="0" destOrd="0" presId="urn:microsoft.com/office/officeart/2005/8/layout/vList2"/>
    <dgm:cxn modelId="{BF82706C-E8D0-4B26-BA9A-8F0A7605353C}"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AJUSTE  DE CURVAS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AR" sz="1800" dirty="0" smtClean="0">
              <a:latin typeface="Century Gothic" panose="020B0502020202020204" pitchFamily="34" charset="0"/>
            </a:rPr>
            <a:t>Se conoce como ajuste de curvas al proceso de obtener las curvas que mejor describan el comportamiento de determinados datos </a:t>
          </a:r>
          <a:r>
            <a:rPr lang="es-EC" sz="1800" dirty="0" smtClean="0">
              <a:latin typeface="Century Gothic" panose="020B0502020202020204" pitchFamily="34" charset="0"/>
            </a:rPr>
            <a:t>(Proaño, 2010)</a:t>
          </a:r>
          <a:r>
            <a:rPr lang="es-AR" sz="1800" dirty="0" smtClean="0">
              <a:latin typeface="Century Gothic" panose="020B0502020202020204" pitchFamily="34" charset="0"/>
            </a:rPr>
            <a:t>.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8107F666-1389-4D48-A361-6916B39FB74C}">
      <dgm:prSet phldrT="[Texto]" custT="1"/>
      <dgm:spPr/>
      <dgm:t>
        <a:bodyPr/>
        <a:lstStyle/>
        <a:p>
          <a:pPr algn="just">
            <a:lnSpc>
              <a:spcPct val="100000"/>
            </a:lnSpc>
          </a:pPr>
          <a:r>
            <a:rPr lang="es-AR" sz="1800" dirty="0" smtClean="0">
              <a:latin typeface="Century Gothic" panose="020B0502020202020204" pitchFamily="34" charset="0"/>
            </a:rPr>
            <a:t>El ajuste de curvas es utilizado para solucionar un sinnúmero de problemas de investigación, experimentales, de ingeniería y muchos otros que requieren de curvas que describan matemáticamente las relaciones entre las variables de dichos problemas. </a:t>
          </a:r>
          <a:endParaRPr lang="es-EC" sz="1800" dirty="0">
            <a:latin typeface="Century Gothic" panose="020B0502020202020204" pitchFamily="34" charset="0"/>
          </a:endParaRPr>
        </a:p>
      </dgm:t>
    </dgm:pt>
    <dgm:pt modelId="{6B16D6FA-D06E-442C-9486-01E76775E744}" type="parTrans" cxnId="{5027CE60-9C17-48B0-8EAD-34E48F7D3044}">
      <dgm:prSet/>
      <dgm:spPr/>
      <dgm:t>
        <a:bodyPr/>
        <a:lstStyle/>
        <a:p>
          <a:endParaRPr lang="es-EC"/>
        </a:p>
      </dgm:t>
    </dgm:pt>
    <dgm:pt modelId="{318DB278-D666-4E13-8339-5DC3C7F65842}" type="sibTrans" cxnId="{5027CE60-9C17-48B0-8EAD-34E48F7D3044}">
      <dgm:prSet/>
      <dgm:spPr/>
      <dgm:t>
        <a:bodyPr/>
        <a:lstStyle/>
        <a:p>
          <a:endParaRPr lang="es-EC"/>
        </a:p>
      </dgm:t>
    </dgm:pt>
    <dgm:pt modelId="{41F518A2-C5AD-4573-9822-919BFF28E452}">
      <dgm:prSet phldrT="[Texto]" custT="1"/>
      <dgm:spPr/>
      <dgm:t>
        <a:bodyPr/>
        <a:lstStyle/>
        <a:p>
          <a:pPr algn="just">
            <a:lnSpc>
              <a:spcPct val="100000"/>
            </a:lnSpc>
          </a:pPr>
          <a:endParaRPr lang="es-EC" sz="1800" dirty="0">
            <a:latin typeface="Century Gothic" panose="020B0502020202020204" pitchFamily="34" charset="0"/>
          </a:endParaRPr>
        </a:p>
      </dgm:t>
    </dgm:pt>
    <dgm:pt modelId="{676CA3AB-3E92-4567-A89F-AFAF39F5181C}" type="parTrans" cxnId="{10E0ADF6-3796-473F-BBA6-55A358042D7A}">
      <dgm:prSet/>
      <dgm:spPr/>
      <dgm:t>
        <a:bodyPr/>
        <a:lstStyle/>
        <a:p>
          <a:endParaRPr lang="es-EC"/>
        </a:p>
      </dgm:t>
    </dgm:pt>
    <dgm:pt modelId="{B0471C0B-FB66-440A-B3CC-82E1C0DA68B3}" type="sibTrans" cxnId="{10E0ADF6-3796-473F-BBA6-55A358042D7A}">
      <dgm:prSet/>
      <dgm:spPr/>
      <dgm:t>
        <a:bodyPr/>
        <a:lstStyle/>
        <a:p>
          <a:endParaRPr lang="es-EC"/>
        </a:p>
      </dgm:t>
    </dgm:pt>
    <dgm:pt modelId="{F0375B24-AFC3-4284-8C47-B5A90B84D2B9}">
      <dgm:prSet phldrT="[Texto]" custT="1"/>
      <dgm:spPr/>
      <dgm:t>
        <a:bodyPr/>
        <a:lstStyle/>
        <a:p>
          <a:pPr algn="just">
            <a:lnSpc>
              <a:spcPct val="100000"/>
            </a:lnSpc>
          </a:pPr>
          <a:r>
            <a:rPr lang="es-AR" sz="1800" dirty="0" smtClean="0">
              <a:latin typeface="Century Gothic" panose="020B0502020202020204" pitchFamily="34" charset="0"/>
            </a:rPr>
            <a:t>En la presente investigación se utilizarán los ajustes cuadrático, logarítmico y exponencial con el fin de determinar cuál es el ajuste óptimo para cada escenario. Una vez realizados estos ajustes, se concluirá cuál es la función que mejor describe el comportamiento de las curvas obtenidas en las pruebas. </a:t>
          </a:r>
          <a:endParaRPr lang="es-EC" sz="1800" dirty="0">
            <a:latin typeface="Century Gothic" panose="020B0502020202020204" pitchFamily="34" charset="0"/>
          </a:endParaRPr>
        </a:p>
      </dgm:t>
    </dgm:pt>
    <dgm:pt modelId="{498CFD0C-5961-4057-9CF5-2D843A5F63CE}" type="parTrans" cxnId="{6D3F4D2E-CE87-497D-BA14-75D2E25B1ABC}">
      <dgm:prSet/>
      <dgm:spPr/>
      <dgm:t>
        <a:bodyPr/>
        <a:lstStyle/>
        <a:p>
          <a:endParaRPr lang="es-EC"/>
        </a:p>
      </dgm:t>
    </dgm:pt>
    <dgm:pt modelId="{29413532-D378-4C86-9A12-9685E31D6A4A}" type="sibTrans" cxnId="{6D3F4D2E-CE87-497D-BA14-75D2E25B1ABC}">
      <dgm:prSet/>
      <dgm:spPr/>
      <dgm:t>
        <a:bodyPr/>
        <a:lstStyle/>
        <a:p>
          <a:endParaRPr lang="es-EC"/>
        </a:p>
      </dgm:t>
    </dgm:pt>
    <dgm:pt modelId="{11B93D5F-E24B-40F5-BC3A-198667BEAD27}">
      <dgm:prSet phldrT="[Texto]" custT="1"/>
      <dgm:spPr/>
      <dgm:t>
        <a:bodyPr/>
        <a:lstStyle/>
        <a:p>
          <a:pPr algn="just">
            <a:lnSpc>
              <a:spcPct val="100000"/>
            </a:lnSpc>
          </a:pPr>
          <a:endParaRPr lang="es-EC" sz="1800" dirty="0">
            <a:latin typeface="Century Gothic" panose="020B0502020202020204" pitchFamily="34" charset="0"/>
          </a:endParaRPr>
        </a:p>
      </dgm:t>
    </dgm:pt>
    <dgm:pt modelId="{0844A887-B022-44B0-B61F-4E97D950B973}" type="parTrans" cxnId="{42DF75E9-9635-41BE-9AA2-19ACC603B54B}">
      <dgm:prSet/>
      <dgm:spPr/>
      <dgm:t>
        <a:bodyPr/>
        <a:lstStyle/>
        <a:p>
          <a:endParaRPr lang="es-EC"/>
        </a:p>
      </dgm:t>
    </dgm:pt>
    <dgm:pt modelId="{AD01A144-5A86-46CC-9EA1-70C345463B6C}" type="sibTrans" cxnId="{42DF75E9-9635-41BE-9AA2-19ACC603B54B}">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36A994FF-10EF-40AC-B9BB-2D6FD89BE5BD}" type="presOf" srcId="{8107F666-1389-4D48-A361-6916B39FB74C}" destId="{EF5F5E96-DEA2-4E9B-921B-8AED050DE34C}" srcOrd="0" destOrd="0" presId="urn:microsoft.com/office/officeart/2005/8/layout/vList2"/>
    <dgm:cxn modelId="{E2D0CAC7-DB3E-4F98-AE6B-445693F6AB06}" type="presOf" srcId="{D340BE37-0CA7-4978-9BFB-60DD6140A5AE}" destId="{40C1AD39-6A24-49CB-AD91-661037D63E96}" srcOrd="0" destOrd="0" presId="urn:microsoft.com/office/officeart/2005/8/layout/vList2"/>
    <dgm:cxn modelId="{9DBF84ED-226E-4A34-AD50-7E98FCAEDBF0}" type="presOf" srcId="{41F518A2-C5AD-4573-9822-919BFF28E452}" destId="{EF5F5E96-DEA2-4E9B-921B-8AED050DE34C}" srcOrd="0" destOrd="1" presId="urn:microsoft.com/office/officeart/2005/8/layout/vList2"/>
    <dgm:cxn modelId="{B64BC493-2870-406C-9E4E-B547F2B55348}" type="presOf" srcId="{ED36F8B1-91CE-4759-8D43-50B04F9A9790}" destId="{EF5F5E96-DEA2-4E9B-921B-8AED050DE34C}" srcOrd="0" destOrd="2"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5027CE60-9C17-48B0-8EAD-34E48F7D3044}" srcId="{D900F549-381E-41A6-B6F9-FA5E33278567}" destId="{8107F666-1389-4D48-A361-6916B39FB74C}" srcOrd="0" destOrd="0" parTransId="{6B16D6FA-D06E-442C-9486-01E76775E744}" sibTransId="{318DB278-D666-4E13-8339-5DC3C7F65842}"/>
    <dgm:cxn modelId="{42DF75E9-9635-41BE-9AA2-19ACC603B54B}" srcId="{D900F549-381E-41A6-B6F9-FA5E33278567}" destId="{11B93D5F-E24B-40F5-BC3A-198667BEAD27}" srcOrd="3" destOrd="0" parTransId="{0844A887-B022-44B0-B61F-4E97D950B973}" sibTransId="{AD01A144-5A86-46CC-9EA1-70C345463B6C}"/>
    <dgm:cxn modelId="{165188CF-52EF-4BB4-A58F-6EEF83BD54AF}" type="presOf" srcId="{11B93D5F-E24B-40F5-BC3A-198667BEAD27}" destId="{EF5F5E96-DEA2-4E9B-921B-8AED050DE34C}" srcOrd="0" destOrd="3" presId="urn:microsoft.com/office/officeart/2005/8/layout/vList2"/>
    <dgm:cxn modelId="{E803AB4D-4EBF-42D5-82C1-C1EC8E61FF90}" srcId="{D900F549-381E-41A6-B6F9-FA5E33278567}" destId="{ED36F8B1-91CE-4759-8D43-50B04F9A9790}" srcOrd="2" destOrd="0" parTransId="{748D65F4-E282-4A71-BA97-46FC72531278}" sibTransId="{01C0DC41-F827-4279-A3C1-A8A8C8FA358F}"/>
    <dgm:cxn modelId="{10E0ADF6-3796-473F-BBA6-55A358042D7A}" srcId="{D900F549-381E-41A6-B6F9-FA5E33278567}" destId="{41F518A2-C5AD-4573-9822-919BFF28E452}" srcOrd="1" destOrd="0" parTransId="{676CA3AB-3E92-4567-A89F-AFAF39F5181C}" sibTransId="{B0471C0B-FB66-440A-B3CC-82E1C0DA68B3}"/>
    <dgm:cxn modelId="{6D3F4D2E-CE87-497D-BA14-75D2E25B1ABC}" srcId="{D900F549-381E-41A6-B6F9-FA5E33278567}" destId="{F0375B24-AFC3-4284-8C47-B5A90B84D2B9}" srcOrd="4" destOrd="0" parTransId="{498CFD0C-5961-4057-9CF5-2D843A5F63CE}" sibTransId="{29413532-D378-4C86-9A12-9685E31D6A4A}"/>
    <dgm:cxn modelId="{DDB7023D-ADE8-4B5F-B87B-5558CA89B967}" type="presOf" srcId="{D900F549-381E-41A6-B6F9-FA5E33278567}" destId="{C0074A8D-44ED-4056-9C5D-655A8FD35F08}" srcOrd="0" destOrd="0" presId="urn:microsoft.com/office/officeart/2005/8/layout/vList2"/>
    <dgm:cxn modelId="{C5D91FF3-E88F-4F33-BFFB-3D8FFB89D2CB}" type="presOf" srcId="{F0375B24-AFC3-4284-8C47-B5A90B84D2B9}" destId="{EF5F5E96-DEA2-4E9B-921B-8AED050DE34C}" srcOrd="0" destOrd="4" presId="urn:microsoft.com/office/officeart/2005/8/layout/vList2"/>
    <dgm:cxn modelId="{D5395E9B-0B91-44BA-9ED9-8526A0FE7C7E}" type="presParOf" srcId="{40C1AD39-6A24-49CB-AD91-661037D63E96}" destId="{C0074A8D-44ED-4056-9C5D-655A8FD35F08}" srcOrd="0" destOrd="0" presId="urn:microsoft.com/office/officeart/2005/8/layout/vList2"/>
    <dgm:cxn modelId="{74B4E91C-5DD0-4149-84C1-2BA1653734EA}"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AJUSTE  CUADRÁTICO</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8107F666-1389-4D48-A361-6916B39FB74C}">
      <dgm:prSet phldrT="[Texto]" custT="1"/>
      <dgm:spPr/>
      <dgm:t>
        <a:bodyPr/>
        <a:lstStyle/>
        <a:p>
          <a:pPr algn="just">
            <a:lnSpc>
              <a:spcPct val="100000"/>
            </a:lnSpc>
          </a:pPr>
          <a:r>
            <a:rPr lang="es-EC" sz="1800" dirty="0" smtClean="0">
              <a:latin typeface="Century Gothic" panose="020B0502020202020204" pitchFamily="34" charset="0"/>
            </a:rPr>
            <a:t>Para este tipo de ajuste se utilizará la ecuación 1 para realizar el ajuste del primer intervalo, mientras que para el segundo intervalo se utilizará la ecuación 2.</a:t>
          </a:r>
          <a:endParaRPr lang="es-EC" sz="1800" dirty="0">
            <a:latin typeface="Century Gothic" panose="020B0502020202020204" pitchFamily="34" charset="0"/>
          </a:endParaRPr>
        </a:p>
      </dgm:t>
    </dgm:pt>
    <dgm:pt modelId="{6B16D6FA-D06E-442C-9486-01E76775E744}" type="parTrans" cxnId="{5027CE60-9C17-48B0-8EAD-34E48F7D3044}">
      <dgm:prSet/>
      <dgm:spPr/>
      <dgm:t>
        <a:bodyPr/>
        <a:lstStyle/>
        <a:p>
          <a:endParaRPr lang="es-EC"/>
        </a:p>
      </dgm:t>
    </dgm:pt>
    <dgm:pt modelId="{318DB278-D666-4E13-8339-5DC3C7F65842}" type="sibTrans" cxnId="{5027CE60-9C17-48B0-8EAD-34E48F7D3044}">
      <dgm:prSet/>
      <dgm:spPr/>
      <dgm:t>
        <a:bodyPr/>
        <a:lstStyle/>
        <a:p>
          <a:endParaRPr lang="es-EC"/>
        </a:p>
      </dgm:t>
    </dgm:pt>
    <dgm:pt modelId="{7E1C5D92-31BE-43CC-9DE4-848202D243B6}">
      <dgm:prSet phldrT="[Texto]" custT="1"/>
      <dgm:spPr/>
      <dgm:t>
        <a:bodyPr/>
        <a:lstStyle/>
        <a:p>
          <a:pPr algn="just">
            <a:lnSpc>
              <a:spcPct val="100000"/>
            </a:lnSpc>
          </a:pPr>
          <a:endParaRPr lang="es-EC" sz="1800" dirty="0">
            <a:latin typeface="Century Gothic" panose="020B0502020202020204" pitchFamily="34" charset="0"/>
          </a:endParaRPr>
        </a:p>
      </dgm:t>
    </dgm:pt>
    <dgm:pt modelId="{EB6755D7-7995-4EEF-A1A2-ACC026ACDFAE}" type="parTrans" cxnId="{CA98FBBA-54C4-46E8-872D-BCAC47F1D874}">
      <dgm:prSet/>
      <dgm:spPr/>
      <dgm:t>
        <a:bodyPr/>
        <a:lstStyle/>
        <a:p>
          <a:endParaRPr lang="es-EC"/>
        </a:p>
      </dgm:t>
    </dgm:pt>
    <dgm:pt modelId="{13626398-3433-4B86-8F28-7483CF669B72}" type="sibTrans" cxnId="{CA98FBBA-54C4-46E8-872D-BCAC47F1D874}">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36005" custLinFactNeighborY="-100000">
        <dgm:presLayoutVars>
          <dgm:bulletEnabled val="1"/>
        </dgm:presLayoutVars>
      </dgm:prSet>
      <dgm:spPr/>
      <dgm:t>
        <a:bodyPr/>
        <a:lstStyle/>
        <a:p>
          <a:endParaRPr lang="es-EC"/>
        </a:p>
      </dgm:t>
    </dgm:pt>
  </dgm:ptLst>
  <dgm:cxnLst>
    <dgm:cxn modelId="{ADAD36B2-E599-45E6-86FE-FB14A532D8F0}" type="presOf" srcId="{8107F666-1389-4D48-A361-6916B39FB74C}" destId="{EF5F5E96-DEA2-4E9B-921B-8AED050DE34C}" srcOrd="0" destOrd="0" presId="urn:microsoft.com/office/officeart/2005/8/layout/vList2"/>
    <dgm:cxn modelId="{5027CE60-9C17-48B0-8EAD-34E48F7D3044}" srcId="{D900F549-381E-41A6-B6F9-FA5E33278567}" destId="{8107F666-1389-4D48-A361-6916B39FB74C}" srcOrd="0" destOrd="0" parTransId="{6B16D6FA-D06E-442C-9486-01E76775E744}" sibTransId="{318DB278-D666-4E13-8339-5DC3C7F65842}"/>
    <dgm:cxn modelId="{E7EF55E1-BF84-45B6-8149-BDB8101AA23D}" type="presOf" srcId="{D340BE37-0CA7-4978-9BFB-60DD6140A5AE}" destId="{40C1AD39-6A24-49CB-AD91-661037D63E96}" srcOrd="0" destOrd="0" presId="urn:microsoft.com/office/officeart/2005/8/layout/vList2"/>
    <dgm:cxn modelId="{FAD29E4D-9D17-4685-8FFE-E056A2867A51}" type="presOf" srcId="{D900F549-381E-41A6-B6F9-FA5E33278567}" destId="{C0074A8D-44ED-4056-9C5D-655A8FD35F08}" srcOrd="0" destOrd="0" presId="urn:microsoft.com/office/officeart/2005/8/layout/vList2"/>
    <dgm:cxn modelId="{CA98FBBA-54C4-46E8-872D-BCAC47F1D874}" srcId="{D900F549-381E-41A6-B6F9-FA5E33278567}" destId="{7E1C5D92-31BE-43CC-9DE4-848202D243B6}" srcOrd="1" destOrd="0" parTransId="{EB6755D7-7995-4EEF-A1A2-ACC026ACDFAE}" sibTransId="{13626398-3433-4B86-8F28-7483CF669B72}"/>
    <dgm:cxn modelId="{62FA8A7A-2E5E-4AF9-9CFA-EE7461D5F8AC}" srcId="{D340BE37-0CA7-4978-9BFB-60DD6140A5AE}" destId="{D900F549-381E-41A6-B6F9-FA5E33278567}" srcOrd="0" destOrd="0" parTransId="{712B1813-10EE-4FF8-A607-70AC63D65A44}" sibTransId="{E28F8EA5-7946-4F88-8C38-60F64BE5D665}"/>
    <dgm:cxn modelId="{D55D2956-E1F3-4D19-BA65-F4778174EC47}" type="presOf" srcId="{7E1C5D92-31BE-43CC-9DE4-848202D243B6}" destId="{EF5F5E96-DEA2-4E9B-921B-8AED050DE34C}" srcOrd="0" destOrd="1" presId="urn:microsoft.com/office/officeart/2005/8/layout/vList2"/>
    <dgm:cxn modelId="{9947A87E-2191-4BEA-BB4C-6CDD3F34EC1D}" type="presParOf" srcId="{40C1AD39-6A24-49CB-AD91-661037D63E96}" destId="{C0074A8D-44ED-4056-9C5D-655A8FD35F08}" srcOrd="0" destOrd="0" presId="urn:microsoft.com/office/officeart/2005/8/layout/vList2"/>
    <dgm:cxn modelId="{02A55E95-C462-4B8D-990D-879C462275C4}"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AJUSTE  LOGARÍTMICO</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8107F666-1389-4D48-A361-6916B39FB74C}">
      <dgm:prSet phldrT="[Texto]" custT="1"/>
      <dgm:spPr/>
      <dgm:t>
        <a:bodyPr/>
        <a:lstStyle/>
        <a:p>
          <a:pPr algn="just">
            <a:lnSpc>
              <a:spcPct val="100000"/>
            </a:lnSpc>
          </a:pPr>
          <a:r>
            <a:rPr lang="es-EC" sz="1800" dirty="0" smtClean="0">
              <a:latin typeface="Century Gothic" panose="020B0502020202020204" pitchFamily="34" charset="0"/>
            </a:rPr>
            <a:t>Para este tipo de ajuste se utilizará la ecuación 3 para realizar el ajuste del primer intervalo, mientras que para el segundo intervalo se utilizará la ecuación 4.</a:t>
          </a:r>
          <a:endParaRPr lang="es-EC" sz="1800" dirty="0">
            <a:latin typeface="Century Gothic" panose="020B0502020202020204" pitchFamily="34" charset="0"/>
          </a:endParaRPr>
        </a:p>
      </dgm:t>
    </dgm:pt>
    <dgm:pt modelId="{6B16D6FA-D06E-442C-9486-01E76775E744}" type="parTrans" cxnId="{5027CE60-9C17-48B0-8EAD-34E48F7D3044}">
      <dgm:prSet/>
      <dgm:spPr/>
      <dgm:t>
        <a:bodyPr/>
        <a:lstStyle/>
        <a:p>
          <a:endParaRPr lang="es-EC"/>
        </a:p>
      </dgm:t>
    </dgm:pt>
    <dgm:pt modelId="{318DB278-D666-4E13-8339-5DC3C7F65842}" type="sibTrans" cxnId="{5027CE60-9C17-48B0-8EAD-34E48F7D3044}">
      <dgm:prSet/>
      <dgm:spPr/>
      <dgm:t>
        <a:bodyPr/>
        <a:lstStyle/>
        <a:p>
          <a:endParaRPr lang="es-EC"/>
        </a:p>
      </dgm:t>
    </dgm:pt>
    <dgm:pt modelId="{7E1C5D92-31BE-43CC-9DE4-848202D243B6}">
      <dgm:prSet phldrT="[Texto]" custT="1"/>
      <dgm:spPr/>
      <dgm:t>
        <a:bodyPr/>
        <a:lstStyle/>
        <a:p>
          <a:pPr algn="just">
            <a:lnSpc>
              <a:spcPct val="100000"/>
            </a:lnSpc>
          </a:pPr>
          <a:endParaRPr lang="es-EC" sz="1800" dirty="0">
            <a:latin typeface="Century Gothic" panose="020B0502020202020204" pitchFamily="34" charset="0"/>
          </a:endParaRPr>
        </a:p>
      </dgm:t>
    </dgm:pt>
    <dgm:pt modelId="{EB6755D7-7995-4EEF-A1A2-ACC026ACDFAE}" type="parTrans" cxnId="{CA98FBBA-54C4-46E8-872D-BCAC47F1D874}">
      <dgm:prSet/>
      <dgm:spPr/>
      <dgm:t>
        <a:bodyPr/>
        <a:lstStyle/>
        <a:p>
          <a:endParaRPr lang="es-EC"/>
        </a:p>
      </dgm:t>
    </dgm:pt>
    <dgm:pt modelId="{13626398-3433-4B86-8F28-7483CF669B72}" type="sibTrans" cxnId="{CA98FBBA-54C4-46E8-872D-BCAC47F1D874}">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36005" custLinFactNeighborY="-100000">
        <dgm:presLayoutVars>
          <dgm:bulletEnabled val="1"/>
        </dgm:presLayoutVars>
      </dgm:prSet>
      <dgm:spPr/>
      <dgm:t>
        <a:bodyPr/>
        <a:lstStyle/>
        <a:p>
          <a:endParaRPr lang="es-EC"/>
        </a:p>
      </dgm:t>
    </dgm:pt>
  </dgm:ptLst>
  <dgm:cxnLst>
    <dgm:cxn modelId="{5027CE60-9C17-48B0-8EAD-34E48F7D3044}" srcId="{D900F549-381E-41A6-B6F9-FA5E33278567}" destId="{8107F666-1389-4D48-A361-6916B39FB74C}" srcOrd="0" destOrd="0" parTransId="{6B16D6FA-D06E-442C-9486-01E76775E744}" sibTransId="{318DB278-D666-4E13-8339-5DC3C7F65842}"/>
    <dgm:cxn modelId="{CA98FBBA-54C4-46E8-872D-BCAC47F1D874}" srcId="{D900F549-381E-41A6-B6F9-FA5E33278567}" destId="{7E1C5D92-31BE-43CC-9DE4-848202D243B6}" srcOrd="1" destOrd="0" parTransId="{EB6755D7-7995-4EEF-A1A2-ACC026ACDFAE}" sibTransId="{13626398-3433-4B86-8F28-7483CF669B72}"/>
    <dgm:cxn modelId="{CE2A0AEF-4226-4DAD-AED2-1AEB333DA7A1}" type="presOf" srcId="{8107F666-1389-4D48-A361-6916B39FB74C}" destId="{EF5F5E96-DEA2-4E9B-921B-8AED050DE34C}" srcOrd="0" destOrd="0" presId="urn:microsoft.com/office/officeart/2005/8/layout/vList2"/>
    <dgm:cxn modelId="{45704643-89DC-4738-8089-0E60B1B3304B}" type="presOf" srcId="{7E1C5D92-31BE-43CC-9DE4-848202D243B6}" destId="{EF5F5E96-DEA2-4E9B-921B-8AED050DE34C}" srcOrd="0" destOrd="1" presId="urn:microsoft.com/office/officeart/2005/8/layout/vList2"/>
    <dgm:cxn modelId="{877D8614-32BA-4C1B-91DC-7E7F97F20FF5}" type="presOf" srcId="{D340BE37-0CA7-4978-9BFB-60DD6140A5AE}" destId="{40C1AD39-6A24-49CB-AD91-661037D63E96}" srcOrd="0" destOrd="0" presId="urn:microsoft.com/office/officeart/2005/8/layout/vList2"/>
    <dgm:cxn modelId="{0523003E-6799-4B06-B2F1-6E463B9778C6}" type="presOf" srcId="{D900F549-381E-41A6-B6F9-FA5E33278567}" destId="{C0074A8D-44ED-4056-9C5D-655A8FD35F08}"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FE5485BA-A9FA-4FCD-AABB-FDED9C3DF546}" type="presParOf" srcId="{40C1AD39-6A24-49CB-AD91-661037D63E96}" destId="{C0074A8D-44ED-4056-9C5D-655A8FD35F08}" srcOrd="0" destOrd="0" presId="urn:microsoft.com/office/officeart/2005/8/layout/vList2"/>
    <dgm:cxn modelId="{2DB5D0D4-92D0-47BC-A447-D949ED62A47A}"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AJUSTE  EXPONENCIAL</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8107F666-1389-4D48-A361-6916B39FB74C}">
      <dgm:prSet phldrT="[Texto]" custT="1"/>
      <dgm:spPr/>
      <dgm:t>
        <a:bodyPr/>
        <a:lstStyle/>
        <a:p>
          <a:pPr algn="just">
            <a:lnSpc>
              <a:spcPct val="100000"/>
            </a:lnSpc>
          </a:pPr>
          <a:r>
            <a:rPr lang="es-EC" sz="1800" dirty="0" smtClean="0">
              <a:latin typeface="Century Gothic" panose="020B0502020202020204" pitchFamily="34" charset="0"/>
            </a:rPr>
            <a:t>Para este tipo de ajuste se utilizará la ecuación 5 para realizar el ajuste del primer intervalo, mientras que para el segundo intervalo se utilizará la ecuación 6.</a:t>
          </a:r>
          <a:endParaRPr lang="es-EC" sz="1800" dirty="0">
            <a:latin typeface="Century Gothic" panose="020B0502020202020204" pitchFamily="34" charset="0"/>
          </a:endParaRPr>
        </a:p>
      </dgm:t>
    </dgm:pt>
    <dgm:pt modelId="{6B16D6FA-D06E-442C-9486-01E76775E744}" type="parTrans" cxnId="{5027CE60-9C17-48B0-8EAD-34E48F7D3044}">
      <dgm:prSet/>
      <dgm:spPr/>
      <dgm:t>
        <a:bodyPr/>
        <a:lstStyle/>
        <a:p>
          <a:endParaRPr lang="es-EC"/>
        </a:p>
      </dgm:t>
    </dgm:pt>
    <dgm:pt modelId="{318DB278-D666-4E13-8339-5DC3C7F65842}" type="sibTrans" cxnId="{5027CE60-9C17-48B0-8EAD-34E48F7D3044}">
      <dgm:prSet/>
      <dgm:spPr/>
      <dgm:t>
        <a:bodyPr/>
        <a:lstStyle/>
        <a:p>
          <a:endParaRPr lang="es-EC"/>
        </a:p>
      </dgm:t>
    </dgm:pt>
    <dgm:pt modelId="{7E1C5D92-31BE-43CC-9DE4-848202D243B6}">
      <dgm:prSet phldrT="[Texto]" custT="1"/>
      <dgm:spPr/>
      <dgm:t>
        <a:bodyPr/>
        <a:lstStyle/>
        <a:p>
          <a:pPr algn="just">
            <a:lnSpc>
              <a:spcPct val="100000"/>
            </a:lnSpc>
          </a:pPr>
          <a:endParaRPr lang="es-EC" sz="1800" dirty="0">
            <a:latin typeface="Century Gothic" panose="020B0502020202020204" pitchFamily="34" charset="0"/>
          </a:endParaRPr>
        </a:p>
      </dgm:t>
    </dgm:pt>
    <dgm:pt modelId="{EB6755D7-7995-4EEF-A1A2-ACC026ACDFAE}" type="parTrans" cxnId="{CA98FBBA-54C4-46E8-872D-BCAC47F1D874}">
      <dgm:prSet/>
      <dgm:spPr/>
      <dgm:t>
        <a:bodyPr/>
        <a:lstStyle/>
        <a:p>
          <a:endParaRPr lang="es-EC"/>
        </a:p>
      </dgm:t>
    </dgm:pt>
    <dgm:pt modelId="{13626398-3433-4B86-8F28-7483CF669B72}" type="sibTrans" cxnId="{CA98FBBA-54C4-46E8-872D-BCAC47F1D874}">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36005" custLinFactNeighborY="-100000">
        <dgm:presLayoutVars>
          <dgm:bulletEnabled val="1"/>
        </dgm:presLayoutVars>
      </dgm:prSet>
      <dgm:spPr/>
      <dgm:t>
        <a:bodyPr/>
        <a:lstStyle/>
        <a:p>
          <a:endParaRPr lang="es-EC"/>
        </a:p>
      </dgm:t>
    </dgm:pt>
  </dgm:ptLst>
  <dgm:cxnLst>
    <dgm:cxn modelId="{5027CE60-9C17-48B0-8EAD-34E48F7D3044}" srcId="{D900F549-381E-41A6-B6F9-FA5E33278567}" destId="{8107F666-1389-4D48-A361-6916B39FB74C}" srcOrd="0" destOrd="0" parTransId="{6B16D6FA-D06E-442C-9486-01E76775E744}" sibTransId="{318DB278-D666-4E13-8339-5DC3C7F65842}"/>
    <dgm:cxn modelId="{B4BF60A7-B6E4-4937-B500-578963196AC9}" type="presOf" srcId="{D340BE37-0CA7-4978-9BFB-60DD6140A5AE}" destId="{40C1AD39-6A24-49CB-AD91-661037D63E96}" srcOrd="0" destOrd="0" presId="urn:microsoft.com/office/officeart/2005/8/layout/vList2"/>
    <dgm:cxn modelId="{35FFC5C4-9AC1-4F4D-AD11-E8F0CE51BCAF}" type="presOf" srcId="{8107F666-1389-4D48-A361-6916B39FB74C}" destId="{EF5F5E96-DEA2-4E9B-921B-8AED050DE34C}" srcOrd="0" destOrd="0" presId="urn:microsoft.com/office/officeart/2005/8/layout/vList2"/>
    <dgm:cxn modelId="{CA98FBBA-54C4-46E8-872D-BCAC47F1D874}" srcId="{D900F549-381E-41A6-B6F9-FA5E33278567}" destId="{7E1C5D92-31BE-43CC-9DE4-848202D243B6}" srcOrd="1" destOrd="0" parTransId="{EB6755D7-7995-4EEF-A1A2-ACC026ACDFAE}" sibTransId="{13626398-3433-4B86-8F28-7483CF669B72}"/>
    <dgm:cxn modelId="{EBBD62F3-760A-43F0-A278-9BDD2B159C87}" type="presOf" srcId="{7E1C5D92-31BE-43CC-9DE4-848202D243B6}" destId="{EF5F5E96-DEA2-4E9B-921B-8AED050DE34C}" srcOrd="0" destOrd="1"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289A2E22-25AB-4DEC-B5C5-D1C9FFA2699A}" type="presOf" srcId="{D900F549-381E-41A6-B6F9-FA5E33278567}" destId="{C0074A8D-44ED-4056-9C5D-655A8FD35F08}" srcOrd="0" destOrd="0" presId="urn:microsoft.com/office/officeart/2005/8/layout/vList2"/>
    <dgm:cxn modelId="{8024F211-6DB6-47F1-AA3E-F31447CB4C15}" type="presParOf" srcId="{40C1AD39-6A24-49CB-AD91-661037D63E96}" destId="{C0074A8D-44ED-4056-9C5D-655A8FD35F08}" srcOrd="0" destOrd="0" presId="urn:microsoft.com/office/officeart/2005/8/layout/vList2"/>
    <dgm:cxn modelId="{3D5E7BD3-F5F9-4303-95EF-AA4480C1FF60}"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Gothic" panose="020B0502020202020204" pitchFamily="34" charset="0"/>
            </a:rPr>
            <a:t>IRIS XM2110</a:t>
          </a:r>
          <a:endParaRPr lang="es-EC" sz="3200" b="1" dirty="0">
            <a:latin typeface="Century Gothic" panose="020B0502020202020204" pitchFamily="34"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Los nodos IRIS XM2110 son la última generación de motas producidas por </a:t>
          </a:r>
          <a:r>
            <a:rPr lang="es-EC" sz="1800" dirty="0" err="1" smtClean="0">
              <a:latin typeface="Century Gothic" panose="020B0502020202020204" pitchFamily="34" charset="0"/>
            </a:rPr>
            <a:t>Crossbow</a:t>
          </a:r>
          <a:r>
            <a:rPr lang="es-EC" sz="1800" dirty="0" smtClean="0">
              <a:latin typeface="Century Gothic" panose="020B0502020202020204" pitchFamily="34" charset="0"/>
            </a:rPr>
            <a:t>. Este modelo cuenta con 16 canales de comunicaciones (2405 a 2485 MHz).  Está compuesto por un microprocesador Atmega1281</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45176" custLinFactNeighborY="-100000">
        <dgm:presLayoutVars>
          <dgm:bulletEnabled val="1"/>
        </dgm:presLayoutVars>
      </dgm:prSet>
      <dgm:spPr/>
      <dgm:t>
        <a:bodyPr/>
        <a:lstStyle/>
        <a:p>
          <a:endParaRPr lang="es-EC"/>
        </a:p>
      </dgm:t>
    </dgm:pt>
  </dgm:ptLst>
  <dgm:cxnLst>
    <dgm:cxn modelId="{E78ED640-736C-4D58-BC5F-9A136EEDAB7C}" type="presOf" srcId="{D900F549-381E-41A6-B6F9-FA5E33278567}" destId="{C0074A8D-44ED-4056-9C5D-655A8FD35F08}" srcOrd="0" destOrd="0" presId="urn:microsoft.com/office/officeart/2005/8/layout/vList2"/>
    <dgm:cxn modelId="{90AE4D2A-3953-46F9-BBF2-759304DF32CA}" type="presOf" srcId="{D340BE37-0CA7-4978-9BFB-60DD6140A5AE}" destId="{40C1AD39-6A24-49CB-AD91-661037D63E96}" srcOrd="0" destOrd="0" presId="urn:microsoft.com/office/officeart/2005/8/layout/vList2"/>
    <dgm:cxn modelId="{1861C68E-AB8D-4C51-80F6-F70ED6506505}"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2D204CE2-CACE-40E7-BFCF-2179DB4FBCC0}" type="presParOf" srcId="{40C1AD39-6A24-49CB-AD91-661037D63E96}" destId="{C0074A8D-44ED-4056-9C5D-655A8FD35F08}" srcOrd="0" destOrd="0" presId="urn:microsoft.com/office/officeart/2005/8/layout/vList2"/>
    <dgm:cxn modelId="{B8FFB9F6-93C7-494F-90CA-75DF481D5720}"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smtClean="0">
              <a:latin typeface="Century Gothic" panose="020B0502020202020204" pitchFamily="34" charset="0"/>
            </a:rPr>
            <a:t>IRIS XM2110</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La mota IRIS XM2110 tiene un conector de expansión de 51 pines (Figura 3.2), el cual permite manejar entradas analógicas, entradas y salidas digitales, I2C, SPI e interfaces UART. Gracias a este conector de 51 pines podemos trabajar con un sinnúmero de periféricos externos.</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22322" custLinFactNeighborX="-448" custLinFactNeighborY="-100000">
        <dgm:presLayoutVars>
          <dgm:bulletEnabled val="1"/>
        </dgm:presLayoutVars>
      </dgm:prSet>
      <dgm:spPr/>
      <dgm:t>
        <a:bodyPr/>
        <a:lstStyle/>
        <a:p>
          <a:endParaRPr lang="es-EC"/>
        </a:p>
      </dgm:t>
    </dgm:pt>
  </dgm:ptLst>
  <dgm:cxnLst>
    <dgm:cxn modelId="{7566C31A-3CDA-4602-A604-D1BB2F2B4432}" type="presOf" srcId="{D900F549-381E-41A6-B6F9-FA5E33278567}" destId="{C0074A8D-44ED-4056-9C5D-655A8FD35F08}" srcOrd="0" destOrd="0" presId="urn:microsoft.com/office/officeart/2005/8/layout/vList2"/>
    <dgm:cxn modelId="{ED873B61-F15A-4B13-A392-7EF3C5D03333}" type="presOf" srcId="{D340BE37-0CA7-4978-9BFB-60DD6140A5AE}" destId="{40C1AD39-6A24-49CB-AD91-661037D63E96}" srcOrd="0" destOrd="0" presId="urn:microsoft.com/office/officeart/2005/8/layout/vList2"/>
    <dgm:cxn modelId="{25BE2426-824A-42C1-A1FF-4D8DF1F8100E}"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35692C8D-BECE-48D9-BAFB-302BC481D759}" type="presParOf" srcId="{40C1AD39-6A24-49CB-AD91-661037D63E96}" destId="{C0074A8D-44ED-4056-9C5D-655A8FD35F08}" srcOrd="0" destOrd="0" presId="urn:microsoft.com/office/officeart/2005/8/layout/vList2"/>
    <dgm:cxn modelId="{07DD6D78-66A5-4387-8422-C6F7E633E579}"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DESCRIPCIÓN DEL PROBLEMA</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700" dirty="0" smtClean="0">
              <a:latin typeface="Century Gothic" panose="020B0502020202020204" pitchFamily="34" charset="0"/>
            </a:rPr>
            <a:t>Un problema en las comunicaciones inalámbricas, son las distancias de cobertura de la red debido a las pérdidas de potencia producidas en el canal de comunicaciones inalámbricas.</a:t>
          </a:r>
          <a:endParaRPr lang="es-EC" sz="17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7DF2EC57-F796-428B-8870-3685D869D940}">
      <dgm:prSet phldrT="[Texto]" custT="1"/>
      <dgm:spPr/>
      <dgm:t>
        <a:bodyPr/>
        <a:lstStyle/>
        <a:p>
          <a:pPr algn="just">
            <a:lnSpc>
              <a:spcPct val="100000"/>
            </a:lnSpc>
          </a:pPr>
          <a:r>
            <a:rPr lang="es-ES" sz="1700" dirty="0" smtClean="0">
              <a:latin typeface="Century Gothic" panose="020B0502020202020204" pitchFamily="34" charset="0"/>
            </a:rPr>
            <a:t>No se han encontrado estudios sobre modelamiento de pérdidas de propagación del canal inalámbrico subacuático usando una red de sensores inalámbricos basados en Zigbee que operen en la banda de 2.4 GHz.</a:t>
          </a:r>
          <a:endParaRPr lang="es-EC" sz="1700" dirty="0">
            <a:latin typeface="Century Gothic" panose="020B0502020202020204" pitchFamily="34" charset="0"/>
          </a:endParaRPr>
        </a:p>
      </dgm:t>
    </dgm:pt>
    <dgm:pt modelId="{DD2CF06A-734F-44E1-9231-BF9584864A66}" type="parTrans" cxnId="{D49B0A52-99A3-4E65-8185-787CB50C3D86}">
      <dgm:prSet/>
      <dgm:spPr/>
      <dgm:t>
        <a:bodyPr/>
        <a:lstStyle/>
        <a:p>
          <a:endParaRPr lang="es-EC"/>
        </a:p>
      </dgm:t>
    </dgm:pt>
    <dgm:pt modelId="{4852E853-7C12-48CB-A74D-F6BEEEC80A6B}" type="sibTrans" cxnId="{D49B0A52-99A3-4E65-8185-787CB50C3D86}">
      <dgm:prSet/>
      <dgm:spPr/>
      <dgm:t>
        <a:bodyPr/>
        <a:lstStyle/>
        <a:p>
          <a:endParaRPr lang="es-EC"/>
        </a:p>
      </dgm:t>
    </dgm:pt>
    <dgm:pt modelId="{95BF8F64-26F7-462F-AA71-353CDD2F82E9}">
      <dgm:prSet phldrT="[Texto]" custT="1"/>
      <dgm:spPr/>
      <dgm:t>
        <a:bodyPr/>
        <a:lstStyle/>
        <a:p>
          <a:pPr algn="just">
            <a:lnSpc>
              <a:spcPct val="100000"/>
            </a:lnSpc>
          </a:pPr>
          <a:r>
            <a:rPr lang="es-ES" sz="1700" dirty="0" smtClean="0">
              <a:latin typeface="Century Gothic" panose="020B0502020202020204" pitchFamily="34" charset="0"/>
            </a:rPr>
            <a:t>L</a:t>
          </a:r>
          <a:r>
            <a:rPr lang="es-EC" sz="1700" dirty="0" smtClean="0">
              <a:latin typeface="Century Gothic" panose="020B0502020202020204" pitchFamily="34" charset="0"/>
            </a:rPr>
            <a:t>a mayoría de los trabajos están diseñados para bajas  frecuencias con el fin de obtener grandes distancias de comunicación, evitando las pérdidas de potencia que se generan en las altas frecuencias.</a:t>
          </a:r>
          <a:endParaRPr lang="es-EC" sz="1700" dirty="0">
            <a:latin typeface="Century Gothic" panose="020B0502020202020204" pitchFamily="34" charset="0"/>
          </a:endParaRPr>
        </a:p>
      </dgm:t>
    </dgm:pt>
    <dgm:pt modelId="{C75564B3-CDB8-4F77-92AE-147931828C2E}" type="parTrans" cxnId="{83556851-0678-485E-89C9-589564C7584F}">
      <dgm:prSet/>
      <dgm:spPr/>
      <dgm:t>
        <a:bodyPr/>
        <a:lstStyle/>
        <a:p>
          <a:endParaRPr lang="es-EC"/>
        </a:p>
      </dgm:t>
    </dgm:pt>
    <dgm:pt modelId="{1EC8A746-0E51-4352-91CB-6255E6226F5E}" type="sibTrans" cxnId="{83556851-0678-485E-89C9-589564C7584F}">
      <dgm:prSet/>
      <dgm:spPr/>
      <dgm:t>
        <a:bodyPr/>
        <a:lstStyle/>
        <a:p>
          <a:endParaRPr lang="es-EC"/>
        </a:p>
      </dgm:t>
    </dgm:pt>
    <dgm:pt modelId="{234141A0-8013-49F1-ADD9-A48AEB286AC5}">
      <dgm:prSet phldrT="[Texto]" custT="1"/>
      <dgm:spPr/>
      <dgm:t>
        <a:bodyPr/>
        <a:lstStyle/>
        <a:p>
          <a:pPr algn="just">
            <a:lnSpc>
              <a:spcPct val="100000"/>
            </a:lnSpc>
          </a:pPr>
          <a:r>
            <a:rPr lang="es-EC" sz="1700" dirty="0" smtClean="0">
              <a:latin typeface="Century Gothic" panose="020B0502020202020204" pitchFamily="34" charset="0"/>
            </a:rPr>
            <a:t>Existe escasa documentación sobre </a:t>
          </a:r>
          <a:r>
            <a:rPr lang="es-ES" sz="1700" dirty="0" smtClean="0">
              <a:latin typeface="Century Gothic" panose="020B0502020202020204" pitchFamily="34" charset="0"/>
            </a:rPr>
            <a:t>la emisión de ondas EM a través del agua, por lo tanto se dispuso de poca literatura para comenzar esta investigación. </a:t>
          </a:r>
          <a:endParaRPr lang="es-EC" sz="1700" dirty="0">
            <a:latin typeface="Century Gothic" panose="020B0502020202020204" pitchFamily="34" charset="0"/>
          </a:endParaRPr>
        </a:p>
      </dgm:t>
    </dgm:pt>
    <dgm:pt modelId="{33BB47ED-8790-41E8-B0C3-B92ECCEB54CC}" type="parTrans" cxnId="{90D520D2-F17D-44B0-9620-7DFDA60F59B4}">
      <dgm:prSet/>
      <dgm:spPr/>
      <dgm:t>
        <a:bodyPr/>
        <a:lstStyle/>
        <a:p>
          <a:endParaRPr lang="es-EC"/>
        </a:p>
      </dgm:t>
    </dgm:pt>
    <dgm:pt modelId="{CECE0F48-E145-4827-806A-4F9A09B10367}" type="sibTrans" cxnId="{90D520D2-F17D-44B0-9620-7DFDA60F59B4}">
      <dgm:prSet/>
      <dgm:spPr/>
      <dgm:t>
        <a:bodyPr/>
        <a:lstStyle/>
        <a:p>
          <a:endParaRPr lang="es-EC"/>
        </a:p>
      </dgm:t>
    </dgm:pt>
    <dgm:pt modelId="{48B28D61-EC13-4547-87C1-2BBEA58B2D51}">
      <dgm:prSet phldrT="[Texto]" custT="1"/>
      <dgm:spPr/>
      <dgm:t>
        <a:bodyPr/>
        <a:lstStyle/>
        <a:p>
          <a:pPr algn="just">
            <a:lnSpc>
              <a:spcPct val="100000"/>
            </a:lnSpc>
          </a:pPr>
          <a:endParaRPr lang="es-EC" sz="1700" dirty="0">
            <a:latin typeface="Century Gothic" panose="020B0502020202020204" pitchFamily="34" charset="0"/>
          </a:endParaRPr>
        </a:p>
      </dgm:t>
    </dgm:pt>
    <dgm:pt modelId="{912CC81F-9258-4168-9802-3E53CC608888}" type="parTrans" cxnId="{992A3830-2A5F-43CF-BA7C-196218EE61BA}">
      <dgm:prSet/>
      <dgm:spPr/>
      <dgm:t>
        <a:bodyPr/>
        <a:lstStyle/>
        <a:p>
          <a:endParaRPr lang="es-EC"/>
        </a:p>
      </dgm:t>
    </dgm:pt>
    <dgm:pt modelId="{FCAFE955-403A-4B42-95DB-D0F13DD485EB}" type="sibTrans" cxnId="{992A3830-2A5F-43CF-BA7C-196218EE61BA}">
      <dgm:prSet/>
      <dgm:spPr/>
      <dgm:t>
        <a:bodyPr/>
        <a:lstStyle/>
        <a:p>
          <a:endParaRPr lang="es-EC"/>
        </a:p>
      </dgm:t>
    </dgm:pt>
    <dgm:pt modelId="{BCC980E1-55D6-432B-BFBB-5B306D1FA363}">
      <dgm:prSet phldrT="[Texto]" custT="1"/>
      <dgm:spPr/>
      <dgm:t>
        <a:bodyPr/>
        <a:lstStyle/>
        <a:p>
          <a:pPr algn="just">
            <a:lnSpc>
              <a:spcPct val="100000"/>
            </a:lnSpc>
          </a:pPr>
          <a:endParaRPr lang="es-EC" sz="1700" dirty="0">
            <a:latin typeface="Century Gothic" panose="020B0502020202020204" pitchFamily="34" charset="0"/>
          </a:endParaRPr>
        </a:p>
      </dgm:t>
    </dgm:pt>
    <dgm:pt modelId="{DDADAF10-BC1C-400E-8D85-49BAD9AEA644}" type="parTrans" cxnId="{0743FD6E-DC34-4376-98E0-13438B4FFB4E}">
      <dgm:prSet/>
      <dgm:spPr/>
      <dgm:t>
        <a:bodyPr/>
        <a:lstStyle/>
        <a:p>
          <a:endParaRPr lang="es-EC"/>
        </a:p>
      </dgm:t>
    </dgm:pt>
    <dgm:pt modelId="{D1A83584-290C-410E-8E5E-AE3E8FF46090}" type="sibTrans" cxnId="{0743FD6E-DC34-4376-98E0-13438B4FFB4E}">
      <dgm:prSet/>
      <dgm:spPr/>
      <dgm:t>
        <a:bodyPr/>
        <a:lstStyle/>
        <a:p>
          <a:endParaRPr lang="es-EC"/>
        </a:p>
      </dgm:t>
    </dgm:pt>
    <dgm:pt modelId="{A5905D5C-45F0-4E17-A5FF-7BA320CA4943}">
      <dgm:prSet phldrT="[Texto]" custT="1"/>
      <dgm:spPr/>
      <dgm:t>
        <a:bodyPr/>
        <a:lstStyle/>
        <a:p>
          <a:pPr algn="just">
            <a:lnSpc>
              <a:spcPct val="100000"/>
            </a:lnSpc>
          </a:pPr>
          <a:endParaRPr lang="es-EC" sz="1700" dirty="0">
            <a:latin typeface="Century Gothic" panose="020B0502020202020204" pitchFamily="34" charset="0"/>
          </a:endParaRPr>
        </a:p>
      </dgm:t>
    </dgm:pt>
    <dgm:pt modelId="{4139605A-3A50-4C70-AB1E-B26FE1E8A1A9}" type="parTrans" cxnId="{5126006E-C8C1-4D97-A9FB-E5C035772F56}">
      <dgm:prSet/>
      <dgm:spPr/>
      <dgm:t>
        <a:bodyPr/>
        <a:lstStyle/>
        <a:p>
          <a:endParaRPr lang="es-EC"/>
        </a:p>
      </dgm:t>
    </dgm:pt>
    <dgm:pt modelId="{3FD284A4-B686-4883-B0DF-F67CC2C3F181}" type="sibTrans" cxnId="{5126006E-C8C1-4D97-A9FB-E5C035772F56}">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A6EC1122-582E-4778-A292-0BE451321677}" type="presOf" srcId="{A5905D5C-45F0-4E17-A5FF-7BA320CA4943}" destId="{EF5F5E96-DEA2-4E9B-921B-8AED050DE34C}" srcOrd="0" destOrd="5" presId="urn:microsoft.com/office/officeart/2005/8/layout/vList2"/>
    <dgm:cxn modelId="{4DDBADEC-99DA-4A38-A4AC-80D1F45849DB}" type="presOf" srcId="{D340BE37-0CA7-4978-9BFB-60DD6140A5AE}" destId="{40C1AD39-6A24-49CB-AD91-661037D63E96}" srcOrd="0" destOrd="0" presId="urn:microsoft.com/office/officeart/2005/8/layout/vList2"/>
    <dgm:cxn modelId="{75D6D6AF-0440-4DFC-AF39-F60BB633E00B}" type="presOf" srcId="{7DF2EC57-F796-428B-8870-3685D869D940}" destId="{EF5F5E96-DEA2-4E9B-921B-8AED050DE34C}" srcOrd="0" destOrd="4" presId="urn:microsoft.com/office/officeart/2005/8/layout/vList2"/>
    <dgm:cxn modelId="{FED984AB-D106-47FE-8170-D7198EDC264B}" type="presOf" srcId="{95BF8F64-26F7-462F-AA71-353CDD2F82E9}" destId="{EF5F5E96-DEA2-4E9B-921B-8AED050DE34C}" srcOrd="0" destOrd="2" presId="urn:microsoft.com/office/officeart/2005/8/layout/vList2"/>
    <dgm:cxn modelId="{650A7974-E1A2-4E9F-8662-4DAF109F924A}" type="presOf" srcId="{BCC980E1-55D6-432B-BFBB-5B306D1FA363}" destId="{EF5F5E96-DEA2-4E9B-921B-8AED050DE34C}" srcOrd="0" destOrd="3" presId="urn:microsoft.com/office/officeart/2005/8/layout/vList2"/>
    <dgm:cxn modelId="{5126006E-C8C1-4D97-A9FB-E5C035772F56}" srcId="{D900F549-381E-41A6-B6F9-FA5E33278567}" destId="{A5905D5C-45F0-4E17-A5FF-7BA320CA4943}" srcOrd="5" destOrd="0" parTransId="{4139605A-3A50-4C70-AB1E-B26FE1E8A1A9}" sibTransId="{3FD284A4-B686-4883-B0DF-F67CC2C3F181}"/>
    <dgm:cxn modelId="{83556851-0678-485E-89C9-589564C7584F}" srcId="{D900F549-381E-41A6-B6F9-FA5E33278567}" destId="{95BF8F64-26F7-462F-AA71-353CDD2F82E9}" srcOrd="2" destOrd="0" parTransId="{C75564B3-CDB8-4F77-92AE-147931828C2E}" sibTransId="{1EC8A746-0E51-4352-91CB-6255E6226F5E}"/>
    <dgm:cxn modelId="{62FA8A7A-2E5E-4AF9-9CFA-EE7461D5F8AC}" srcId="{D340BE37-0CA7-4978-9BFB-60DD6140A5AE}" destId="{D900F549-381E-41A6-B6F9-FA5E33278567}" srcOrd="0" destOrd="0" parTransId="{712B1813-10EE-4FF8-A607-70AC63D65A44}" sibTransId="{E28F8EA5-7946-4F88-8C38-60F64BE5D665}"/>
    <dgm:cxn modelId="{ED61B157-5B10-4F40-B9F2-BA84344AB4DF}" type="presOf" srcId="{D900F549-381E-41A6-B6F9-FA5E33278567}" destId="{C0074A8D-44ED-4056-9C5D-655A8FD35F08}" srcOrd="0" destOrd="0" presId="urn:microsoft.com/office/officeart/2005/8/layout/vList2"/>
    <dgm:cxn modelId="{6328DD1A-6693-4DFB-B183-C8E03ED96069}" type="presOf" srcId="{234141A0-8013-49F1-ADD9-A48AEB286AC5}" destId="{EF5F5E96-DEA2-4E9B-921B-8AED050DE34C}" srcOrd="0" destOrd="6" presId="urn:microsoft.com/office/officeart/2005/8/layout/vList2"/>
    <dgm:cxn modelId="{BAD75F9B-83FD-48DE-B7D0-38402B85A934}" type="presOf" srcId="{ED36F8B1-91CE-4759-8D43-50B04F9A9790}" destId="{EF5F5E96-DEA2-4E9B-921B-8AED050DE34C}" srcOrd="0" destOrd="0" presId="urn:microsoft.com/office/officeart/2005/8/layout/vList2"/>
    <dgm:cxn modelId="{90D520D2-F17D-44B0-9620-7DFDA60F59B4}" srcId="{D900F549-381E-41A6-B6F9-FA5E33278567}" destId="{234141A0-8013-49F1-ADD9-A48AEB286AC5}" srcOrd="6" destOrd="0" parTransId="{33BB47ED-8790-41E8-B0C3-B92ECCEB54CC}" sibTransId="{CECE0F48-E145-4827-806A-4F9A09B10367}"/>
    <dgm:cxn modelId="{992A3830-2A5F-43CF-BA7C-196218EE61BA}" srcId="{D900F549-381E-41A6-B6F9-FA5E33278567}" destId="{48B28D61-EC13-4547-87C1-2BBEA58B2D51}" srcOrd="1" destOrd="0" parTransId="{912CC81F-9258-4168-9802-3E53CC608888}" sibTransId="{FCAFE955-403A-4B42-95DB-D0F13DD485EB}"/>
    <dgm:cxn modelId="{E803AB4D-4EBF-42D5-82C1-C1EC8E61FF90}" srcId="{D900F549-381E-41A6-B6F9-FA5E33278567}" destId="{ED36F8B1-91CE-4759-8D43-50B04F9A9790}" srcOrd="0" destOrd="0" parTransId="{748D65F4-E282-4A71-BA97-46FC72531278}" sibTransId="{01C0DC41-F827-4279-A3C1-A8A8C8FA358F}"/>
    <dgm:cxn modelId="{0743FD6E-DC34-4376-98E0-13438B4FFB4E}" srcId="{D900F549-381E-41A6-B6F9-FA5E33278567}" destId="{BCC980E1-55D6-432B-BFBB-5B306D1FA363}" srcOrd="3" destOrd="0" parTransId="{DDADAF10-BC1C-400E-8D85-49BAD9AEA644}" sibTransId="{D1A83584-290C-410E-8E5E-AE3E8FF46090}"/>
    <dgm:cxn modelId="{7E4E2F4F-D9B3-4E5F-86E3-C30C324365BA}" type="presOf" srcId="{48B28D61-EC13-4547-87C1-2BBEA58B2D51}" destId="{EF5F5E96-DEA2-4E9B-921B-8AED050DE34C}" srcOrd="0" destOrd="1" presId="urn:microsoft.com/office/officeart/2005/8/layout/vList2"/>
    <dgm:cxn modelId="{D49B0A52-99A3-4E65-8185-787CB50C3D86}" srcId="{D900F549-381E-41A6-B6F9-FA5E33278567}" destId="{7DF2EC57-F796-428B-8870-3685D869D940}" srcOrd="4" destOrd="0" parTransId="{DD2CF06A-734F-44E1-9231-BF9584864A66}" sibTransId="{4852E853-7C12-48CB-A74D-F6BEEEC80A6B}"/>
    <dgm:cxn modelId="{2996A411-4D2A-4FDF-A433-A4A2FA75EA01}" type="presParOf" srcId="{40C1AD39-6A24-49CB-AD91-661037D63E96}" destId="{C0074A8D-44ED-4056-9C5D-655A8FD35F08}" srcOrd="0" destOrd="0" presId="urn:microsoft.com/office/officeart/2005/8/layout/vList2"/>
    <dgm:cxn modelId="{9491C70A-5B8A-4D1F-862D-125595B32E06}"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400" b="1" dirty="0" smtClean="0">
              <a:latin typeface="Century Gothic" panose="020B0502020202020204" pitchFamily="34" charset="0"/>
            </a:rPr>
            <a:t>CIRCUITO  DE  ALIMENTACIÓN EXTERNO  PARA  LA  MOTA</a:t>
          </a:r>
          <a:endParaRPr lang="es-EC" sz="2400" b="1" dirty="0">
            <a:latin typeface="Century Gothic" panose="020B0502020202020204" pitchFamily="34"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Para alimentar al nodo, se adaptó una fuente de mayor capacidad. Se utilizó una batería seca recargable de 6V de 3700 </a:t>
          </a:r>
          <a:r>
            <a:rPr lang="es-EC" sz="1800" dirty="0" err="1" smtClean="0">
              <a:latin typeface="Century Gothic" panose="020B0502020202020204" pitchFamily="34" charset="0"/>
            </a:rPr>
            <a:t>mA</a:t>
          </a:r>
          <a:r>
            <a:rPr lang="es-EC" sz="1800" dirty="0" smtClean="0">
              <a:latin typeface="Century Gothic" panose="020B0502020202020204" pitchFamily="34" charset="0"/>
            </a:rPr>
            <a:t>/h, la cual después de pasar por un circuito regulador de tensión compuesto por  un transistor LM317 alimentará con 3 Voltios a la mota. El LM317 es un regulador de tensión lineal ajustable capaz de suministrar a su salida en condiciones normales un rango que va desde 1,2 hasta 37 Voltios y una intensidad de 1,5 A.</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99960">
        <dgm:presLayoutVars>
          <dgm:bulletEnabled val="1"/>
        </dgm:presLayoutVars>
      </dgm:prSet>
      <dgm:spPr/>
      <dgm:t>
        <a:bodyPr/>
        <a:lstStyle/>
        <a:p>
          <a:endParaRPr lang="es-EC"/>
        </a:p>
      </dgm:t>
    </dgm:pt>
  </dgm:ptLst>
  <dgm:cxnLst>
    <dgm:cxn modelId="{0F6A69C2-5B28-407D-AA9A-D960EC016436}" type="presOf" srcId="{D900F549-381E-41A6-B6F9-FA5E33278567}" destId="{C0074A8D-44ED-4056-9C5D-655A8FD35F08}" srcOrd="0" destOrd="0" presId="urn:microsoft.com/office/officeart/2005/8/layout/vList2"/>
    <dgm:cxn modelId="{F8C8E132-17F4-4FDE-BF8E-805702B14885}" type="presOf" srcId="{D340BE37-0CA7-4978-9BFB-60DD6140A5AE}" destId="{40C1AD39-6A24-49CB-AD91-661037D63E96}" srcOrd="0" destOrd="0" presId="urn:microsoft.com/office/officeart/2005/8/layout/vList2"/>
    <dgm:cxn modelId="{3C10A9A0-CAEC-4B15-8B7A-B817899BFB9F}"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F1F58D9D-66C7-4D5F-BF6D-CCCC18E6D33E}" type="presParOf" srcId="{40C1AD39-6A24-49CB-AD91-661037D63E96}" destId="{C0074A8D-44ED-4056-9C5D-655A8FD35F08}" srcOrd="0" destOrd="0" presId="urn:microsoft.com/office/officeart/2005/8/layout/vList2"/>
    <dgm:cxn modelId="{1BAA0FBE-5A05-445B-9F68-EB9B3A57D33E}"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n-US" sz="3200" b="1" dirty="0" smtClean="0"/>
            <a:t>GATEWAY MIB520 (Mote Interface Boards)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Es el dispositivo  encargado de la interconexión entre la red de sensores vía interfaz de radio y el servidor de datos mediante comunicación USB. Por medio del MIB520 se pueden programar y cargar los distintos programas en las motas.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6F26C7C9-E982-4E07-AA82-C732B95C091D}">
      <dgm:prSet phldrT="[Texto]" custT="1"/>
      <dgm:spPr/>
      <dgm:t>
        <a:bodyPr/>
        <a:lstStyle/>
        <a:p>
          <a:pPr algn="just">
            <a:lnSpc>
              <a:spcPct val="100000"/>
            </a:lnSpc>
          </a:pPr>
          <a:r>
            <a:rPr lang="es-EC" sz="1800" dirty="0" smtClean="0">
              <a:latin typeface="Century Gothic" panose="020B0502020202020204" pitchFamily="34" charset="0"/>
            </a:rPr>
            <a:t>El MIB520 ofrece dos puertos separados: el primero dedicado a la programación de la mota y el segundo destinado a la comunicación de datos a través de USB </a:t>
          </a:r>
          <a:r>
            <a:rPr lang="es-ES" sz="1800" dirty="0" smtClean="0">
              <a:latin typeface="Century Gothic" panose="020B0502020202020204" pitchFamily="34" charset="0"/>
            </a:rPr>
            <a:t>(MEMSIC, 2012)</a:t>
          </a:r>
          <a:r>
            <a:rPr lang="es-EC" sz="1800" dirty="0" smtClean="0">
              <a:latin typeface="Century Gothic" panose="020B0502020202020204" pitchFamily="34" charset="0"/>
            </a:rPr>
            <a:t>. La alimentación por USB elimina la necesidad de una fuente de alimentación externa al dispositivo que está conectado al Gateway.</a:t>
          </a:r>
          <a:endParaRPr lang="es-EC" sz="1800" dirty="0">
            <a:latin typeface="Century Gothic" panose="020B0502020202020204" pitchFamily="34" charset="0"/>
          </a:endParaRPr>
        </a:p>
      </dgm:t>
    </dgm:pt>
    <dgm:pt modelId="{74377A9B-2881-4DEC-B240-2B5AA59EE69D}" type="parTrans" cxnId="{1CD173A7-1D66-46C4-9BDF-3F912BD27268}">
      <dgm:prSet/>
      <dgm:spPr/>
      <dgm:t>
        <a:bodyPr/>
        <a:lstStyle/>
        <a:p>
          <a:endParaRPr lang="es-EC"/>
        </a:p>
      </dgm:t>
    </dgm:pt>
    <dgm:pt modelId="{F26F65A4-7C6B-4530-A429-DFBEB3743573}" type="sibTrans" cxnId="{1CD173A7-1D66-46C4-9BDF-3F912BD27268}">
      <dgm:prSet/>
      <dgm:spPr/>
      <dgm:t>
        <a:bodyPr/>
        <a:lstStyle/>
        <a:p>
          <a:endParaRPr lang="es-EC"/>
        </a:p>
      </dgm:t>
    </dgm:pt>
    <dgm:pt modelId="{4B66ECC4-E94A-4515-B80B-78410B4D7D4C}">
      <dgm:prSet phldrT="[Texto]" custT="1"/>
      <dgm:spPr/>
      <dgm:t>
        <a:bodyPr/>
        <a:lstStyle/>
        <a:p>
          <a:pPr algn="just">
            <a:lnSpc>
              <a:spcPct val="100000"/>
            </a:lnSpc>
          </a:pPr>
          <a:endParaRPr lang="es-EC" sz="1800" dirty="0">
            <a:latin typeface="Century Gothic" panose="020B0502020202020204" pitchFamily="34" charset="0"/>
          </a:endParaRPr>
        </a:p>
      </dgm:t>
    </dgm:pt>
    <dgm:pt modelId="{F5FC4877-0B66-435F-966C-0B59CE92AAFB}" type="parTrans" cxnId="{142C9A10-DB26-48B4-809C-F0395739E071}">
      <dgm:prSet/>
      <dgm:spPr/>
      <dgm:t>
        <a:bodyPr/>
        <a:lstStyle/>
        <a:p>
          <a:endParaRPr lang="es-EC"/>
        </a:p>
      </dgm:t>
    </dgm:pt>
    <dgm:pt modelId="{44B0AC19-CC90-4A0A-9ED1-8F2EF4ADF3CF}" type="sibTrans" cxnId="{142C9A10-DB26-48B4-809C-F0395739E071}">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68668">
        <dgm:presLayoutVars>
          <dgm:bulletEnabled val="1"/>
        </dgm:presLayoutVars>
      </dgm:prSet>
      <dgm:spPr/>
      <dgm:t>
        <a:bodyPr/>
        <a:lstStyle/>
        <a:p>
          <a:endParaRPr lang="es-EC"/>
        </a:p>
      </dgm:t>
    </dgm:pt>
  </dgm:ptLst>
  <dgm:cxnLst>
    <dgm:cxn modelId="{B668EA05-8739-4349-A717-00CDF52AA61E}" type="presOf" srcId="{D900F549-381E-41A6-B6F9-FA5E33278567}" destId="{C0074A8D-44ED-4056-9C5D-655A8FD35F08}" srcOrd="0" destOrd="0" presId="urn:microsoft.com/office/officeart/2005/8/layout/vList2"/>
    <dgm:cxn modelId="{FC8EDFBB-6637-4219-B40C-160D470BC5A4}" type="presOf" srcId="{4B66ECC4-E94A-4515-B80B-78410B4D7D4C}" destId="{EF5F5E96-DEA2-4E9B-921B-8AED050DE34C}" srcOrd="0" destOrd="1" presId="urn:microsoft.com/office/officeart/2005/8/layout/vList2"/>
    <dgm:cxn modelId="{4155A9F2-AB9C-4BFB-A07B-8F8407EB095A}" type="presOf" srcId="{ED36F8B1-91CE-4759-8D43-50B04F9A9790}" destId="{EF5F5E96-DEA2-4E9B-921B-8AED050DE34C}" srcOrd="0" destOrd="0" presId="urn:microsoft.com/office/officeart/2005/8/layout/vList2"/>
    <dgm:cxn modelId="{01E94361-1608-4554-A092-C2F043015D96}" type="presOf" srcId="{D340BE37-0CA7-4978-9BFB-60DD6140A5AE}" destId="{40C1AD39-6A24-49CB-AD91-661037D63E96}" srcOrd="0" destOrd="0" presId="urn:microsoft.com/office/officeart/2005/8/layout/vList2"/>
    <dgm:cxn modelId="{1CD173A7-1D66-46C4-9BDF-3F912BD27268}" srcId="{D900F549-381E-41A6-B6F9-FA5E33278567}" destId="{6F26C7C9-E982-4E07-AA82-C732B95C091D}" srcOrd="2" destOrd="0" parTransId="{74377A9B-2881-4DEC-B240-2B5AA59EE69D}" sibTransId="{F26F65A4-7C6B-4530-A429-DFBEB3743573}"/>
    <dgm:cxn modelId="{62FA8A7A-2E5E-4AF9-9CFA-EE7461D5F8AC}" srcId="{D340BE37-0CA7-4978-9BFB-60DD6140A5AE}" destId="{D900F549-381E-41A6-B6F9-FA5E33278567}" srcOrd="0" destOrd="0" parTransId="{712B1813-10EE-4FF8-A607-70AC63D65A44}" sibTransId="{E28F8EA5-7946-4F88-8C38-60F64BE5D665}"/>
    <dgm:cxn modelId="{010EC34B-7174-48B0-A45D-6D9E3E30DCE9}" type="presOf" srcId="{6F26C7C9-E982-4E07-AA82-C732B95C091D}" destId="{EF5F5E96-DEA2-4E9B-921B-8AED050DE34C}" srcOrd="0" destOrd="2" presId="urn:microsoft.com/office/officeart/2005/8/layout/vList2"/>
    <dgm:cxn modelId="{142C9A10-DB26-48B4-809C-F0395739E071}" srcId="{D900F549-381E-41A6-B6F9-FA5E33278567}" destId="{4B66ECC4-E94A-4515-B80B-78410B4D7D4C}" srcOrd="1" destOrd="0" parTransId="{F5FC4877-0B66-435F-966C-0B59CE92AAFB}" sibTransId="{44B0AC19-CC90-4A0A-9ED1-8F2EF4ADF3CF}"/>
    <dgm:cxn modelId="{E803AB4D-4EBF-42D5-82C1-C1EC8E61FF90}" srcId="{D900F549-381E-41A6-B6F9-FA5E33278567}" destId="{ED36F8B1-91CE-4759-8D43-50B04F9A9790}" srcOrd="0" destOrd="0" parTransId="{748D65F4-E282-4A71-BA97-46FC72531278}" sibTransId="{01C0DC41-F827-4279-A3C1-A8A8C8FA358F}"/>
    <dgm:cxn modelId="{88436917-2CC9-4F02-B17A-172BEAEB5595}" type="presParOf" srcId="{40C1AD39-6A24-49CB-AD91-661037D63E96}" destId="{C0074A8D-44ED-4056-9C5D-655A8FD35F08}" srcOrd="0" destOrd="0" presId="urn:microsoft.com/office/officeart/2005/8/layout/vList2"/>
    <dgm:cxn modelId="{5699F6B4-5E5E-4FA9-AFDA-2530E51BCD46}"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700" b="1" dirty="0" smtClean="0"/>
            <a:t>MEDIDOR DE CONDUCTIVIDAD ELÉCTRICA FIELDSCOUT</a:t>
          </a:r>
          <a:endParaRPr lang="es-EC" sz="27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Para la medición de los niveles de Conductividad Eléctrica (CE) de las distintas aguas en las que se realizarán las pruebas se utilizó el medidor de CE FIELDSCOUT.</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576F816B-8AB3-4779-878D-383242C7B3E1}">
      <dgm:prSet phldrT="[Texto]" custT="1"/>
      <dgm:spPr/>
      <dgm:t>
        <a:bodyPr/>
        <a:lstStyle/>
        <a:p>
          <a:pPr algn="just">
            <a:lnSpc>
              <a:spcPct val="100000"/>
            </a:lnSpc>
          </a:pPr>
          <a:r>
            <a:rPr lang="es-EC" sz="1800" dirty="0" smtClean="0">
              <a:latin typeface="Century Gothic" panose="020B0502020202020204" pitchFamily="34" charset="0"/>
            </a:rPr>
            <a:t> Este instrumento fue diseñado para  la medición directa de sales en suelos, así como en soluciones de agua o de nutrientes. Fue desarrollado por </a:t>
          </a:r>
          <a:r>
            <a:rPr lang="es-EC" sz="1800" dirty="0" err="1" smtClean="0">
              <a:latin typeface="Century Gothic" panose="020B0502020202020204" pitchFamily="34" charset="0"/>
            </a:rPr>
            <a:t>Spectrum</a:t>
          </a:r>
          <a:r>
            <a:rPr lang="es-EC" sz="1800" dirty="0" smtClean="0">
              <a:latin typeface="Century Gothic" panose="020B0502020202020204" pitchFamily="34" charset="0"/>
            </a:rPr>
            <a:t>® Technologies, Inc.</a:t>
          </a:r>
          <a:endParaRPr lang="es-EC" sz="1800" dirty="0">
            <a:latin typeface="Century Gothic" panose="020B0502020202020204" pitchFamily="34" charset="0"/>
          </a:endParaRPr>
        </a:p>
      </dgm:t>
    </dgm:pt>
    <dgm:pt modelId="{C25E7726-DA98-4653-AB38-DFBC0B628321}" type="parTrans" cxnId="{1A947C5B-3362-461C-9735-23B2D2CC66EF}">
      <dgm:prSet/>
      <dgm:spPr/>
      <dgm:t>
        <a:bodyPr/>
        <a:lstStyle/>
        <a:p>
          <a:endParaRPr lang="es-EC"/>
        </a:p>
      </dgm:t>
    </dgm:pt>
    <dgm:pt modelId="{6F63608A-6465-43F6-A08C-13768C8C6B15}" type="sibTrans" cxnId="{1A947C5B-3362-461C-9735-23B2D2CC66EF}">
      <dgm:prSet/>
      <dgm:spPr/>
      <dgm:t>
        <a:bodyPr/>
        <a:lstStyle/>
        <a:p>
          <a:endParaRPr lang="es-EC"/>
        </a:p>
      </dgm:t>
    </dgm:pt>
    <dgm:pt modelId="{7244927D-CE16-4CC2-9639-D82A9CF3FFE8}">
      <dgm:prSet phldrT="[Texto]" custT="1"/>
      <dgm:spPr/>
      <dgm:t>
        <a:bodyPr/>
        <a:lstStyle/>
        <a:p>
          <a:pPr algn="just">
            <a:lnSpc>
              <a:spcPct val="100000"/>
            </a:lnSpc>
          </a:pPr>
          <a:endParaRPr lang="es-EC" sz="1800" dirty="0">
            <a:latin typeface="Century Gothic" panose="020B0502020202020204" pitchFamily="34" charset="0"/>
          </a:endParaRPr>
        </a:p>
      </dgm:t>
    </dgm:pt>
    <dgm:pt modelId="{01A784A5-DB9C-46E4-B493-149BAEF1C747}" type="parTrans" cxnId="{443DCD06-3D05-477D-B9EF-75F2CF372E59}">
      <dgm:prSet/>
      <dgm:spPr/>
      <dgm:t>
        <a:bodyPr/>
        <a:lstStyle/>
        <a:p>
          <a:endParaRPr lang="es-EC"/>
        </a:p>
      </dgm:t>
    </dgm:pt>
    <dgm:pt modelId="{F7B8C980-25E6-4C29-BE88-557C8E548FB4}" type="sibTrans" cxnId="{443DCD06-3D05-477D-B9EF-75F2CF372E59}">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1949" custLinFactNeighborY="-100000">
        <dgm:presLayoutVars>
          <dgm:bulletEnabled val="1"/>
        </dgm:presLayoutVars>
      </dgm:prSet>
      <dgm:spPr/>
      <dgm:t>
        <a:bodyPr/>
        <a:lstStyle/>
        <a:p>
          <a:endParaRPr lang="es-EC"/>
        </a:p>
      </dgm:t>
    </dgm:pt>
  </dgm:ptLst>
  <dgm:cxnLst>
    <dgm:cxn modelId="{443DCD06-3D05-477D-B9EF-75F2CF372E59}" srcId="{D900F549-381E-41A6-B6F9-FA5E33278567}" destId="{7244927D-CE16-4CC2-9639-D82A9CF3FFE8}" srcOrd="1" destOrd="0" parTransId="{01A784A5-DB9C-46E4-B493-149BAEF1C747}" sibTransId="{F7B8C980-25E6-4C29-BE88-557C8E548FB4}"/>
    <dgm:cxn modelId="{8168E7E8-45ED-414C-A350-91EAE6710005}" type="presOf" srcId="{D900F549-381E-41A6-B6F9-FA5E33278567}" destId="{C0074A8D-44ED-4056-9C5D-655A8FD35F08}" srcOrd="0" destOrd="0" presId="urn:microsoft.com/office/officeart/2005/8/layout/vList2"/>
    <dgm:cxn modelId="{189126C9-6FF7-4777-861A-47306A3C0F25}" type="presOf" srcId="{7244927D-CE16-4CC2-9639-D82A9CF3FFE8}" destId="{EF5F5E96-DEA2-4E9B-921B-8AED050DE34C}" srcOrd="0" destOrd="1" presId="urn:microsoft.com/office/officeart/2005/8/layout/vList2"/>
    <dgm:cxn modelId="{F020B0E9-1C47-4F9B-AB89-C2B940D11E6E}" type="presOf" srcId="{576F816B-8AB3-4779-878D-383242C7B3E1}" destId="{EF5F5E96-DEA2-4E9B-921B-8AED050DE34C}" srcOrd="0" destOrd="2" presId="urn:microsoft.com/office/officeart/2005/8/layout/vList2"/>
    <dgm:cxn modelId="{1DA7D49E-F455-4BEF-A924-3C179CD56EE1}" type="presOf" srcId="{ED36F8B1-91CE-4759-8D43-50B04F9A9790}" destId="{EF5F5E96-DEA2-4E9B-921B-8AED050DE34C}" srcOrd="0" destOrd="0" presId="urn:microsoft.com/office/officeart/2005/8/layout/vList2"/>
    <dgm:cxn modelId="{1DEA477E-336E-435E-8A48-EC15AA6F8D1A}"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1A947C5B-3362-461C-9735-23B2D2CC66EF}" srcId="{D900F549-381E-41A6-B6F9-FA5E33278567}" destId="{576F816B-8AB3-4779-878D-383242C7B3E1}" srcOrd="2" destOrd="0" parTransId="{C25E7726-DA98-4653-AB38-DFBC0B628321}" sibTransId="{6F63608A-6465-43F6-A08C-13768C8C6B15}"/>
    <dgm:cxn modelId="{C9CB8843-B13E-4600-973E-CE360416BEF8}" type="presParOf" srcId="{40C1AD39-6A24-49CB-AD91-661037D63E96}" destId="{C0074A8D-44ED-4056-9C5D-655A8FD35F08}" srcOrd="0" destOrd="0" presId="urn:microsoft.com/office/officeart/2005/8/layout/vList2"/>
    <dgm:cxn modelId="{D60CC5AE-F384-4631-AC6F-9E87E9E3CA05}"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TINY  OS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800" dirty="0" smtClean="0">
              <a:latin typeface="Century Gothic" panose="020B0502020202020204" pitchFamily="34" charset="0"/>
            </a:rPr>
            <a:t>Es un sistema operativo libre y de código abierto, diseñado para sistemas embebidos inalámbricos de baja potencia tales como los utilizados en redes WSN, redes de área personal, edificios inteligentes y contadores inteligentes.</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9A767E24-2E45-428C-9760-C15B6AB76327}">
      <dgm:prSet phldrT="[Texto]" custT="1"/>
      <dgm:spPr/>
      <dgm:t>
        <a:bodyPr/>
        <a:lstStyle/>
        <a:p>
          <a:pPr algn="just">
            <a:lnSpc>
              <a:spcPct val="100000"/>
            </a:lnSpc>
          </a:pPr>
          <a:r>
            <a:rPr lang="es-ES" sz="1800" dirty="0" smtClean="0">
              <a:latin typeface="Century Gothic" panose="020B0502020202020204" pitchFamily="34" charset="0"/>
            </a:rPr>
            <a:t>Está diseñado para incorporar novedades rápidamente y para funcionar bajo las importantes restricciones de memoria, operaciones de concurrencia intensiva, bajo consumo energético, entre otras características que son propias de las redes de sensores.  </a:t>
          </a:r>
          <a:endParaRPr lang="es-EC" sz="1800" dirty="0">
            <a:latin typeface="Century Gothic" panose="020B0502020202020204" pitchFamily="34" charset="0"/>
          </a:endParaRPr>
        </a:p>
      </dgm:t>
    </dgm:pt>
    <dgm:pt modelId="{F04FD217-9367-43E7-9FDC-F6A1471DFB09}" type="parTrans" cxnId="{5163962D-3719-4167-A40C-30CC61D58399}">
      <dgm:prSet/>
      <dgm:spPr/>
      <dgm:t>
        <a:bodyPr/>
        <a:lstStyle/>
        <a:p>
          <a:endParaRPr lang="es-EC"/>
        </a:p>
      </dgm:t>
    </dgm:pt>
    <dgm:pt modelId="{565DA710-13A2-473D-B933-43D0A1AE6EA8}" type="sibTrans" cxnId="{5163962D-3719-4167-A40C-30CC61D58399}">
      <dgm:prSet/>
      <dgm:spPr/>
      <dgm:t>
        <a:bodyPr/>
        <a:lstStyle/>
        <a:p>
          <a:endParaRPr lang="es-EC"/>
        </a:p>
      </dgm:t>
    </dgm:pt>
    <dgm:pt modelId="{96088DDA-42E4-49B8-8F97-089223BA49E5}">
      <dgm:prSet phldrT="[Texto]" custT="1"/>
      <dgm:spPr/>
      <dgm:t>
        <a:bodyPr/>
        <a:lstStyle/>
        <a:p>
          <a:pPr algn="just">
            <a:lnSpc>
              <a:spcPct val="100000"/>
            </a:lnSpc>
          </a:pPr>
          <a:endParaRPr lang="es-EC" sz="1800" dirty="0">
            <a:latin typeface="Century Gothic" panose="020B0502020202020204" pitchFamily="34" charset="0"/>
          </a:endParaRPr>
        </a:p>
      </dgm:t>
    </dgm:pt>
    <dgm:pt modelId="{0FF3472E-869D-4D25-9C26-00D7A51A547C}" type="parTrans" cxnId="{B2882127-4C9B-4C0F-8585-A0DEEA0DC7EF}">
      <dgm:prSet/>
      <dgm:spPr/>
      <dgm:t>
        <a:bodyPr/>
        <a:lstStyle/>
        <a:p>
          <a:endParaRPr lang="es-EC"/>
        </a:p>
      </dgm:t>
    </dgm:pt>
    <dgm:pt modelId="{D80CBCF8-B9C9-4607-87C0-1F6792FD31AB}" type="sibTrans" cxnId="{B2882127-4C9B-4C0F-8585-A0DEEA0DC7EF}">
      <dgm:prSet/>
      <dgm:spPr/>
      <dgm:t>
        <a:bodyPr/>
        <a:lstStyle/>
        <a:p>
          <a:endParaRPr lang="es-EC"/>
        </a:p>
      </dgm:t>
    </dgm:pt>
    <dgm:pt modelId="{39C3D5F4-3224-4A64-A1BE-17A68116BFE8}">
      <dgm:prSet phldrT="[Texto]" custT="1"/>
      <dgm:spPr/>
      <dgm:t>
        <a:bodyPr/>
        <a:lstStyle/>
        <a:p>
          <a:pPr algn="just">
            <a:lnSpc>
              <a:spcPct val="100000"/>
            </a:lnSpc>
          </a:pPr>
          <a:r>
            <a:rPr lang="es-ES" sz="1800" dirty="0" smtClean="0">
              <a:latin typeface="Century Gothic" panose="020B0502020202020204" pitchFamily="34" charset="0"/>
            </a:rPr>
            <a:t> </a:t>
          </a:r>
          <a:r>
            <a:rPr lang="es-ES" sz="1800" dirty="0" err="1" smtClean="0">
              <a:latin typeface="Century Gothic" panose="020B0502020202020204" pitchFamily="34" charset="0"/>
            </a:rPr>
            <a:t>TinyOS</a:t>
          </a:r>
          <a:r>
            <a:rPr lang="es-ES" sz="1800" dirty="0" smtClean="0">
              <a:latin typeface="Century Gothic" panose="020B0502020202020204" pitchFamily="34" charset="0"/>
            </a:rPr>
            <a:t> está escrito en </a:t>
          </a:r>
          <a:r>
            <a:rPr lang="es-ES" sz="1800" dirty="0" err="1" smtClean="0">
              <a:latin typeface="Century Gothic" panose="020B0502020202020204" pitchFamily="34" charset="0"/>
            </a:rPr>
            <a:t>nesC</a:t>
          </a:r>
          <a:r>
            <a:rPr lang="es-ES" sz="1800" dirty="0" smtClean="0">
              <a:latin typeface="Century Gothic" panose="020B0502020202020204" pitchFamily="34" charset="0"/>
            </a:rPr>
            <a:t>, el cual es un dialecto del lenguaje C.</a:t>
          </a:r>
          <a:endParaRPr lang="es-EC" sz="1800" dirty="0">
            <a:latin typeface="Century Gothic" panose="020B0502020202020204" pitchFamily="34" charset="0"/>
          </a:endParaRPr>
        </a:p>
      </dgm:t>
    </dgm:pt>
    <dgm:pt modelId="{3DC39AED-1158-4F2A-A5B6-B385AE39ED52}" type="parTrans" cxnId="{D12F2575-1199-4365-868F-9A0C2E206090}">
      <dgm:prSet/>
      <dgm:spPr/>
      <dgm:t>
        <a:bodyPr/>
        <a:lstStyle/>
        <a:p>
          <a:endParaRPr lang="es-EC"/>
        </a:p>
      </dgm:t>
    </dgm:pt>
    <dgm:pt modelId="{DF6B56A5-21D0-4EB6-A517-F934B2EF54BE}" type="sibTrans" cxnId="{D12F2575-1199-4365-868F-9A0C2E206090}">
      <dgm:prSet/>
      <dgm:spPr/>
      <dgm:t>
        <a:bodyPr/>
        <a:lstStyle/>
        <a:p>
          <a:endParaRPr lang="es-EC"/>
        </a:p>
      </dgm:t>
    </dgm:pt>
    <dgm:pt modelId="{8498BF6B-5BC8-477E-978A-EBF3414DA742}">
      <dgm:prSet phldrT="[Texto]" custT="1"/>
      <dgm:spPr/>
      <dgm:t>
        <a:bodyPr/>
        <a:lstStyle/>
        <a:p>
          <a:pPr algn="just">
            <a:lnSpc>
              <a:spcPct val="100000"/>
            </a:lnSpc>
          </a:pPr>
          <a:endParaRPr lang="es-EC" sz="1800" dirty="0">
            <a:latin typeface="Century Gothic" panose="020B0502020202020204" pitchFamily="34" charset="0"/>
          </a:endParaRPr>
        </a:p>
      </dgm:t>
    </dgm:pt>
    <dgm:pt modelId="{A630B466-0E10-433F-836E-B8B9A01DB685}" type="parTrans" cxnId="{5A7E7188-6D5A-4496-BCFA-8C485E5A9D57}">
      <dgm:prSet/>
      <dgm:spPr/>
      <dgm:t>
        <a:bodyPr/>
        <a:lstStyle/>
        <a:p>
          <a:endParaRPr lang="es-EC"/>
        </a:p>
      </dgm:t>
    </dgm:pt>
    <dgm:pt modelId="{AA6A3A8D-E25E-40FA-887F-8EA873BF9D97}" type="sibTrans" cxnId="{5A7E7188-6D5A-4496-BCFA-8C485E5A9D57}">
      <dgm:prSet/>
      <dgm:spPr/>
      <dgm:t>
        <a:bodyPr/>
        <a:lstStyle/>
        <a:p>
          <a:endParaRPr lang="es-EC"/>
        </a:p>
      </dgm:t>
    </dgm:pt>
    <dgm:pt modelId="{68AEF332-73BC-4762-A78A-E038AEF4D279}">
      <dgm:prSet phldrT="[Texto]" custT="1"/>
      <dgm:spPr/>
      <dgm:t>
        <a:bodyPr/>
        <a:lstStyle/>
        <a:p>
          <a:pPr algn="just">
            <a:lnSpc>
              <a:spcPct val="100000"/>
            </a:lnSpc>
          </a:pPr>
          <a:r>
            <a:rPr lang="es-ES" sz="1800" dirty="0" err="1" smtClean="0">
              <a:latin typeface="Century Gothic" panose="020B0502020202020204" pitchFamily="34" charset="0"/>
            </a:rPr>
            <a:t>TinyOS</a:t>
          </a:r>
          <a:r>
            <a:rPr lang="es-ES" sz="1800" dirty="0" smtClean="0">
              <a:latin typeface="Century Gothic" panose="020B0502020202020204" pitchFamily="34" charset="0"/>
            </a:rPr>
            <a:t> está desarrollado por un consorcio liderado por la Universidad de California en Berkeley en cooperación con Intel </a:t>
          </a:r>
          <a:r>
            <a:rPr lang="es-ES" sz="1800" dirty="0" err="1" smtClean="0">
              <a:latin typeface="Century Gothic" panose="020B0502020202020204" pitchFamily="34" charset="0"/>
            </a:rPr>
            <a:t>Research</a:t>
          </a:r>
          <a:r>
            <a:rPr lang="es-ES" sz="1800" dirty="0" smtClean="0">
              <a:latin typeface="Century Gothic" panose="020B0502020202020204" pitchFamily="34" charset="0"/>
            </a:rPr>
            <a:t>.</a:t>
          </a:r>
          <a:endParaRPr lang="es-EC" sz="1800" dirty="0">
            <a:latin typeface="Century Gothic" panose="020B0502020202020204" pitchFamily="34" charset="0"/>
          </a:endParaRPr>
        </a:p>
      </dgm:t>
    </dgm:pt>
    <dgm:pt modelId="{CF39CE17-9A3B-4360-8456-B5E6D3D64EF9}" type="parTrans" cxnId="{E95DAA09-D6FD-4F35-92F0-09A92EC8C734}">
      <dgm:prSet/>
      <dgm:spPr/>
      <dgm:t>
        <a:bodyPr/>
        <a:lstStyle/>
        <a:p>
          <a:endParaRPr lang="es-EC"/>
        </a:p>
      </dgm:t>
    </dgm:pt>
    <dgm:pt modelId="{61EB9326-0299-4439-A50C-EC7797E4621D}" type="sibTrans" cxnId="{E95DAA09-D6FD-4F35-92F0-09A92EC8C734}">
      <dgm:prSet/>
      <dgm:spPr/>
      <dgm:t>
        <a:bodyPr/>
        <a:lstStyle/>
        <a:p>
          <a:endParaRPr lang="es-EC"/>
        </a:p>
      </dgm:t>
    </dgm:pt>
    <dgm:pt modelId="{94E6CAEA-8108-45A1-8B20-D6DAC9A5EEAA}">
      <dgm:prSet phldrT="[Texto]" custT="1"/>
      <dgm:spPr/>
      <dgm:t>
        <a:bodyPr/>
        <a:lstStyle/>
        <a:p>
          <a:pPr algn="just">
            <a:lnSpc>
              <a:spcPct val="100000"/>
            </a:lnSpc>
          </a:pPr>
          <a:endParaRPr lang="es-EC" sz="1800" dirty="0">
            <a:latin typeface="Century Gothic" panose="020B0502020202020204" pitchFamily="34" charset="0"/>
          </a:endParaRPr>
        </a:p>
      </dgm:t>
    </dgm:pt>
    <dgm:pt modelId="{BA4FA913-E5DC-499E-A362-632306350676}" type="parTrans" cxnId="{1AD3F196-CC38-4286-85F0-62D7DC945C29}">
      <dgm:prSet/>
      <dgm:spPr/>
      <dgm:t>
        <a:bodyPr/>
        <a:lstStyle/>
        <a:p>
          <a:endParaRPr lang="es-EC"/>
        </a:p>
      </dgm:t>
    </dgm:pt>
    <dgm:pt modelId="{7A1BB211-9565-45A2-B577-E153E19CFC93}" type="sibTrans" cxnId="{1AD3F196-CC38-4286-85F0-62D7DC945C29}">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4B843DE9-2217-4D90-ABF2-B700302484E3}" type="presOf" srcId="{8498BF6B-5BC8-477E-978A-EBF3414DA742}" destId="{EF5F5E96-DEA2-4E9B-921B-8AED050DE34C}" srcOrd="0" destOrd="1" presId="urn:microsoft.com/office/officeart/2005/8/layout/vList2"/>
    <dgm:cxn modelId="{FC06FD88-BADB-4343-AA62-ABEDCAEBB23A}" type="presOf" srcId="{94E6CAEA-8108-45A1-8B20-D6DAC9A5EEAA}" destId="{EF5F5E96-DEA2-4E9B-921B-8AED050DE34C}" srcOrd="0" destOrd="5" presId="urn:microsoft.com/office/officeart/2005/8/layout/vList2"/>
    <dgm:cxn modelId="{94AFCBEE-9FCC-4D09-B6A7-807823A4F1A8}" type="presOf" srcId="{D900F549-381E-41A6-B6F9-FA5E33278567}" destId="{C0074A8D-44ED-4056-9C5D-655A8FD35F08}" srcOrd="0" destOrd="0" presId="urn:microsoft.com/office/officeart/2005/8/layout/vList2"/>
    <dgm:cxn modelId="{D12F2575-1199-4365-868F-9A0C2E206090}" srcId="{D900F549-381E-41A6-B6F9-FA5E33278567}" destId="{39C3D5F4-3224-4A64-A1BE-17A68116BFE8}" srcOrd="2" destOrd="0" parTransId="{3DC39AED-1158-4F2A-A5B6-B385AE39ED52}" sibTransId="{DF6B56A5-21D0-4EB6-A517-F934B2EF54BE}"/>
    <dgm:cxn modelId="{1AD3F196-CC38-4286-85F0-62D7DC945C29}" srcId="{D900F549-381E-41A6-B6F9-FA5E33278567}" destId="{94E6CAEA-8108-45A1-8B20-D6DAC9A5EEAA}" srcOrd="5" destOrd="0" parTransId="{BA4FA913-E5DC-499E-A362-632306350676}" sibTransId="{7A1BB211-9565-45A2-B577-E153E19CFC93}"/>
    <dgm:cxn modelId="{62FA8A7A-2E5E-4AF9-9CFA-EE7461D5F8AC}" srcId="{D340BE37-0CA7-4978-9BFB-60DD6140A5AE}" destId="{D900F549-381E-41A6-B6F9-FA5E33278567}" srcOrd="0" destOrd="0" parTransId="{712B1813-10EE-4FF8-A607-70AC63D65A44}" sibTransId="{E28F8EA5-7946-4F88-8C38-60F64BE5D665}"/>
    <dgm:cxn modelId="{08E9D6CF-88B1-4B78-BD81-BF32DDA8E62A}" type="presOf" srcId="{ED36F8B1-91CE-4759-8D43-50B04F9A9790}" destId="{EF5F5E96-DEA2-4E9B-921B-8AED050DE34C}" srcOrd="0" destOrd="0" presId="urn:microsoft.com/office/officeart/2005/8/layout/vList2"/>
    <dgm:cxn modelId="{B2882127-4C9B-4C0F-8585-A0DEEA0DC7EF}" srcId="{D900F549-381E-41A6-B6F9-FA5E33278567}" destId="{96088DDA-42E4-49B8-8F97-089223BA49E5}" srcOrd="3" destOrd="0" parTransId="{0FF3472E-869D-4D25-9C26-00D7A51A547C}" sibTransId="{D80CBCF8-B9C9-4607-87C0-1F6792FD31AB}"/>
    <dgm:cxn modelId="{F2FE22DE-D843-422A-AEF5-7FBC7093D049}" type="presOf" srcId="{39C3D5F4-3224-4A64-A1BE-17A68116BFE8}" destId="{EF5F5E96-DEA2-4E9B-921B-8AED050DE34C}" srcOrd="0" destOrd="2" presId="urn:microsoft.com/office/officeart/2005/8/layout/vList2"/>
    <dgm:cxn modelId="{29E213E5-CF00-4F96-ADBA-BB54BC1B489A}" type="presOf" srcId="{96088DDA-42E4-49B8-8F97-089223BA49E5}" destId="{EF5F5E96-DEA2-4E9B-921B-8AED050DE34C}" srcOrd="0" destOrd="3" presId="urn:microsoft.com/office/officeart/2005/8/layout/vList2"/>
    <dgm:cxn modelId="{93648559-79A6-492A-B445-0F6CCD692C75}"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98922117-9E56-4FC4-B950-C5FEA7301C75}" type="presOf" srcId="{68AEF332-73BC-4762-A78A-E038AEF4D279}" destId="{EF5F5E96-DEA2-4E9B-921B-8AED050DE34C}" srcOrd="0" destOrd="6" presId="urn:microsoft.com/office/officeart/2005/8/layout/vList2"/>
    <dgm:cxn modelId="{E95DAA09-D6FD-4F35-92F0-09A92EC8C734}" srcId="{D900F549-381E-41A6-B6F9-FA5E33278567}" destId="{68AEF332-73BC-4762-A78A-E038AEF4D279}" srcOrd="6" destOrd="0" parTransId="{CF39CE17-9A3B-4360-8456-B5E6D3D64EF9}" sibTransId="{61EB9326-0299-4439-A50C-EC7797E4621D}"/>
    <dgm:cxn modelId="{5163962D-3719-4167-A40C-30CC61D58399}" srcId="{D900F549-381E-41A6-B6F9-FA5E33278567}" destId="{9A767E24-2E45-428C-9760-C15B6AB76327}" srcOrd="4" destOrd="0" parTransId="{F04FD217-9367-43E7-9FDC-F6A1471DFB09}" sibTransId="{565DA710-13A2-473D-B933-43D0A1AE6EA8}"/>
    <dgm:cxn modelId="{5A7E7188-6D5A-4496-BCFA-8C485E5A9D57}" srcId="{D900F549-381E-41A6-B6F9-FA5E33278567}" destId="{8498BF6B-5BC8-477E-978A-EBF3414DA742}" srcOrd="1" destOrd="0" parTransId="{A630B466-0E10-433F-836E-B8B9A01DB685}" sibTransId="{AA6A3A8D-E25E-40FA-887F-8EA873BF9D97}"/>
    <dgm:cxn modelId="{7E2EB4BB-C751-4621-85CC-969D002367CA}" type="presOf" srcId="{9A767E24-2E45-428C-9760-C15B6AB76327}" destId="{EF5F5E96-DEA2-4E9B-921B-8AED050DE34C}" srcOrd="0" destOrd="4" presId="urn:microsoft.com/office/officeart/2005/8/layout/vList2"/>
    <dgm:cxn modelId="{3F114AE2-F643-4A31-8819-231D75F2AB45}" type="presParOf" srcId="{40C1AD39-6A24-49CB-AD91-661037D63E96}" destId="{C0074A8D-44ED-4056-9C5D-655A8FD35F08}" srcOrd="0" destOrd="0" presId="urn:microsoft.com/office/officeart/2005/8/layout/vList2"/>
    <dgm:cxn modelId="{031715A5-9452-4B9C-A079-9BCF2AEAE013}"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err="1" smtClean="0">
              <a:latin typeface="Century" panose="02040604050505020304" pitchFamily="18" charset="0"/>
            </a:rPr>
            <a:t>NesC</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2000" dirty="0" smtClean="0">
              <a:latin typeface="Century Gothic" panose="020B0502020202020204" pitchFamily="34" charset="0"/>
            </a:rPr>
            <a:t>Es un lenguaje de programación orientado a sistemas embebidos que se encuentra basado en C. </a:t>
          </a: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898EB89D-F11C-4692-B8B8-591EA3EECAA8}">
      <dgm:prSet phldrT="[Texto]" custT="1"/>
      <dgm:spPr/>
      <dgm:t>
        <a:bodyPr/>
        <a:lstStyle/>
        <a:p>
          <a:pPr algn="just">
            <a:lnSpc>
              <a:spcPct val="100000"/>
            </a:lnSpc>
          </a:pPr>
          <a:r>
            <a:rPr lang="es-ES" sz="2000" dirty="0" err="1" smtClean="0">
              <a:latin typeface="Century Gothic" panose="020B0502020202020204" pitchFamily="34" charset="0"/>
            </a:rPr>
            <a:t>NesC</a:t>
          </a:r>
          <a:r>
            <a:rPr lang="es-ES" sz="2000" dirty="0" smtClean="0">
              <a:latin typeface="Century Gothic" panose="020B0502020202020204" pitchFamily="34" charset="0"/>
            </a:rPr>
            <a:t> realiza optimizaciones en la compilación del programa, detectando posibles errores, simplificando el desarrollo de aplicaciones, reduciendo el tamaño del código, y eliminando muchas fuentes potenciales de errores.</a:t>
          </a:r>
          <a:r>
            <a:rPr lang="es-ES" sz="2000" b="1" dirty="0" smtClean="0">
              <a:latin typeface="Century Gothic" panose="020B0502020202020204" pitchFamily="34" charset="0"/>
            </a:rPr>
            <a:t> </a:t>
          </a:r>
          <a:endParaRPr lang="es-EC" sz="2000" dirty="0">
            <a:latin typeface="Century Gothic" panose="020B0502020202020204" pitchFamily="34" charset="0"/>
          </a:endParaRPr>
        </a:p>
      </dgm:t>
    </dgm:pt>
    <dgm:pt modelId="{6F8D9858-A563-45AF-911E-2EF702769602}" type="parTrans" cxnId="{6D7045F6-514D-4096-A496-B6A6A0FB121E}">
      <dgm:prSet/>
      <dgm:spPr/>
      <dgm:t>
        <a:bodyPr/>
        <a:lstStyle/>
        <a:p>
          <a:endParaRPr lang="es-EC"/>
        </a:p>
      </dgm:t>
    </dgm:pt>
    <dgm:pt modelId="{405B8A90-9B5C-4732-AA06-2A6C815C48A9}" type="sibTrans" cxnId="{6D7045F6-514D-4096-A496-B6A6A0FB121E}">
      <dgm:prSet/>
      <dgm:spPr/>
      <dgm:t>
        <a:bodyPr/>
        <a:lstStyle/>
        <a:p>
          <a:endParaRPr lang="es-EC"/>
        </a:p>
      </dgm:t>
    </dgm:pt>
    <dgm:pt modelId="{DEB325C4-D6B1-49EE-9926-89F417144521}">
      <dgm:prSet phldrT="[Texto]" custT="1"/>
      <dgm:spPr/>
      <dgm:t>
        <a:bodyPr/>
        <a:lstStyle/>
        <a:p>
          <a:pPr algn="just">
            <a:lnSpc>
              <a:spcPct val="100000"/>
            </a:lnSpc>
          </a:pPr>
          <a:endParaRPr lang="es-EC" sz="2000" dirty="0">
            <a:latin typeface="Century Gothic" panose="020B0502020202020204" pitchFamily="34" charset="0"/>
          </a:endParaRPr>
        </a:p>
      </dgm:t>
    </dgm:pt>
    <dgm:pt modelId="{A304050C-DE35-4403-ACFE-74A61AD40039}" type="parTrans" cxnId="{3040D290-7E14-44A9-BC0A-9B4A77918A1C}">
      <dgm:prSet/>
      <dgm:spPr/>
      <dgm:t>
        <a:bodyPr/>
        <a:lstStyle/>
        <a:p>
          <a:endParaRPr lang="es-EC"/>
        </a:p>
      </dgm:t>
    </dgm:pt>
    <dgm:pt modelId="{4782F2D1-FC83-4AF5-804A-293F0D74C141}" type="sibTrans" cxnId="{3040D290-7E14-44A9-BC0A-9B4A77918A1C}">
      <dgm:prSet/>
      <dgm:spPr/>
      <dgm:t>
        <a:bodyPr/>
        <a:lstStyle/>
        <a:p>
          <a:endParaRPr lang="es-EC"/>
        </a:p>
      </dgm:t>
    </dgm:pt>
    <dgm:pt modelId="{10A42F4D-05DA-4C63-A100-092AB1347D95}">
      <dgm:prSet phldrT="[Texto]" custT="1"/>
      <dgm:spPr/>
      <dgm:t>
        <a:bodyPr/>
        <a:lstStyle/>
        <a:p>
          <a:pPr algn="just">
            <a:lnSpc>
              <a:spcPct val="100000"/>
            </a:lnSpc>
          </a:pPr>
          <a:r>
            <a:rPr lang="es-ES" sz="2000" dirty="0" smtClean="0">
              <a:latin typeface="Century Gothic" panose="020B0502020202020204" pitchFamily="34" charset="0"/>
            </a:rPr>
            <a:t>Es diseñado para soportar el modelo de ejecución de </a:t>
          </a:r>
          <a:r>
            <a:rPr lang="es-ES" sz="2000" dirty="0" err="1" smtClean="0">
              <a:latin typeface="Century Gothic" panose="020B0502020202020204" pitchFamily="34" charset="0"/>
            </a:rPr>
            <a:t>TinyOS</a:t>
          </a:r>
          <a:r>
            <a:rPr lang="es-ES" sz="2000" dirty="0" smtClean="0">
              <a:latin typeface="Century Gothic" panose="020B0502020202020204" pitchFamily="34" charset="0"/>
            </a:rPr>
            <a:t>. </a:t>
          </a:r>
          <a:endParaRPr lang="es-EC" sz="2000" dirty="0">
            <a:latin typeface="Century Gothic" panose="020B0502020202020204" pitchFamily="34" charset="0"/>
          </a:endParaRPr>
        </a:p>
      </dgm:t>
    </dgm:pt>
    <dgm:pt modelId="{561EA6A1-2A54-47B1-9DC9-620D55A8D601}" type="parTrans" cxnId="{B99BC7EE-D4B9-4D7F-B8B3-837DF81A795F}">
      <dgm:prSet/>
      <dgm:spPr/>
      <dgm:t>
        <a:bodyPr/>
        <a:lstStyle/>
        <a:p>
          <a:endParaRPr lang="es-EC"/>
        </a:p>
      </dgm:t>
    </dgm:pt>
    <dgm:pt modelId="{DECC3CC8-EE07-47D1-94F5-445632F0D135}" type="sibTrans" cxnId="{B99BC7EE-D4B9-4D7F-B8B3-837DF81A795F}">
      <dgm:prSet/>
      <dgm:spPr/>
      <dgm:t>
        <a:bodyPr/>
        <a:lstStyle/>
        <a:p>
          <a:endParaRPr lang="es-EC"/>
        </a:p>
      </dgm:t>
    </dgm:pt>
    <dgm:pt modelId="{3A49AAD9-46E9-4501-B1D5-6C3FEE61E095}">
      <dgm:prSet phldrT="[Texto]" custT="1"/>
      <dgm:spPr/>
      <dgm:t>
        <a:bodyPr/>
        <a:lstStyle/>
        <a:p>
          <a:pPr algn="just">
            <a:lnSpc>
              <a:spcPct val="100000"/>
            </a:lnSpc>
          </a:pPr>
          <a:endParaRPr lang="es-EC" sz="2000" dirty="0">
            <a:latin typeface="Century Gothic" panose="020B0502020202020204" pitchFamily="34" charset="0"/>
          </a:endParaRPr>
        </a:p>
      </dgm:t>
    </dgm:pt>
    <dgm:pt modelId="{5AC59CBD-E9C5-4A09-AB4D-1BF032C83AFE}" type="parTrans" cxnId="{2EDA27E3-9977-4610-AD89-67A492EF86E1}">
      <dgm:prSet/>
      <dgm:spPr/>
      <dgm:t>
        <a:bodyPr/>
        <a:lstStyle/>
        <a:p>
          <a:endParaRPr lang="es-EC"/>
        </a:p>
      </dgm:t>
    </dgm:pt>
    <dgm:pt modelId="{3BDB7192-6EAE-492C-BEF7-B8B4E4DE224B}" type="sibTrans" cxnId="{2EDA27E3-9977-4610-AD89-67A492EF86E1}">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2EDA27E3-9977-4610-AD89-67A492EF86E1}" srcId="{D900F549-381E-41A6-B6F9-FA5E33278567}" destId="{3A49AAD9-46E9-4501-B1D5-6C3FEE61E095}" srcOrd="1" destOrd="0" parTransId="{5AC59CBD-E9C5-4A09-AB4D-1BF032C83AFE}" sibTransId="{3BDB7192-6EAE-492C-BEF7-B8B4E4DE224B}"/>
    <dgm:cxn modelId="{E428A1EA-66E5-4FF6-BDC5-54D23981B5D8}" type="presOf" srcId="{898EB89D-F11C-4692-B8B8-591EA3EECAA8}" destId="{EF5F5E96-DEA2-4E9B-921B-8AED050DE34C}" srcOrd="0" destOrd="4" presId="urn:microsoft.com/office/officeart/2005/8/layout/vList2"/>
    <dgm:cxn modelId="{B99BC7EE-D4B9-4D7F-B8B3-837DF81A795F}" srcId="{D900F549-381E-41A6-B6F9-FA5E33278567}" destId="{10A42F4D-05DA-4C63-A100-092AB1347D95}" srcOrd="2" destOrd="0" parTransId="{561EA6A1-2A54-47B1-9DC9-620D55A8D601}" sibTransId="{DECC3CC8-EE07-47D1-94F5-445632F0D135}"/>
    <dgm:cxn modelId="{70CE333C-D283-4C59-905A-524B32A072D7}" type="presOf" srcId="{D340BE37-0CA7-4978-9BFB-60DD6140A5AE}" destId="{40C1AD39-6A24-49CB-AD91-661037D63E96}"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32B7DAAA-F1D3-4DDE-94CA-65967B2E17C1}" type="presOf" srcId="{3A49AAD9-46E9-4501-B1D5-6C3FEE61E095}" destId="{EF5F5E96-DEA2-4E9B-921B-8AED050DE34C}" srcOrd="0" destOrd="1" presId="urn:microsoft.com/office/officeart/2005/8/layout/vList2"/>
    <dgm:cxn modelId="{3040D290-7E14-44A9-BC0A-9B4A77918A1C}" srcId="{D900F549-381E-41A6-B6F9-FA5E33278567}" destId="{DEB325C4-D6B1-49EE-9926-89F417144521}" srcOrd="3" destOrd="0" parTransId="{A304050C-DE35-4403-ACFE-74A61AD40039}" sibTransId="{4782F2D1-FC83-4AF5-804A-293F0D74C141}"/>
    <dgm:cxn modelId="{35DCA36F-A40C-49EA-9813-F18DC0DDB82D}" type="presOf" srcId="{D900F549-381E-41A6-B6F9-FA5E33278567}" destId="{C0074A8D-44ED-4056-9C5D-655A8FD35F08}" srcOrd="0" destOrd="0" presId="urn:microsoft.com/office/officeart/2005/8/layout/vList2"/>
    <dgm:cxn modelId="{9B6394B1-D949-475B-B452-2AD0E27E92BA}" type="presOf" srcId="{10A42F4D-05DA-4C63-A100-092AB1347D95}" destId="{EF5F5E96-DEA2-4E9B-921B-8AED050DE34C}" srcOrd="0" destOrd="2" presId="urn:microsoft.com/office/officeart/2005/8/layout/vList2"/>
    <dgm:cxn modelId="{6E90F9E3-4C33-4290-99B1-351C33C7992B}" type="presOf" srcId="{DEB325C4-D6B1-49EE-9926-89F417144521}" destId="{EF5F5E96-DEA2-4E9B-921B-8AED050DE34C}" srcOrd="0" destOrd="3" presId="urn:microsoft.com/office/officeart/2005/8/layout/vList2"/>
    <dgm:cxn modelId="{6D7045F6-514D-4096-A496-B6A6A0FB121E}" srcId="{D900F549-381E-41A6-B6F9-FA5E33278567}" destId="{898EB89D-F11C-4692-B8B8-591EA3EECAA8}" srcOrd="4" destOrd="0" parTransId="{6F8D9858-A563-45AF-911E-2EF702769602}" sibTransId="{405B8A90-9B5C-4732-AA06-2A6C815C48A9}"/>
    <dgm:cxn modelId="{D78B6648-CF4D-49E8-9827-EBE81A1E4F1F}"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D1BDCFA8-FDDE-44B2-BDF6-FE52C944090B}" type="presParOf" srcId="{40C1AD39-6A24-49CB-AD91-661037D63E96}" destId="{C0074A8D-44ED-4056-9C5D-655A8FD35F08}" srcOrd="0" destOrd="0" presId="urn:microsoft.com/office/officeart/2005/8/layout/vList2"/>
    <dgm:cxn modelId="{DD044DC5-ACE6-472E-BE54-E3941AF112F9}"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MATLAB ®</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Para el modelamiento, se utilizará el </a:t>
          </a:r>
          <a:r>
            <a:rPr lang="es-EC" sz="1800" i="1" dirty="0" smtClean="0">
              <a:latin typeface="Century Gothic" panose="020B0502020202020204" pitchFamily="34" charset="0"/>
            </a:rPr>
            <a:t>software </a:t>
          </a:r>
          <a:r>
            <a:rPr lang="es-EC" sz="1800" i="1" dirty="0" err="1" smtClean="0">
              <a:latin typeface="Century Gothic" panose="020B0502020202020204" pitchFamily="34" charset="0"/>
            </a:rPr>
            <a:t>Matrix</a:t>
          </a:r>
          <a:r>
            <a:rPr lang="es-EC" sz="1800" i="1" dirty="0" smtClean="0">
              <a:latin typeface="Century Gothic" panose="020B0502020202020204" pitchFamily="34" charset="0"/>
            </a:rPr>
            <a:t> </a:t>
          </a:r>
          <a:r>
            <a:rPr lang="es-EC" sz="1800" i="1" dirty="0" err="1" smtClean="0">
              <a:latin typeface="Century Gothic" panose="020B0502020202020204" pitchFamily="34" charset="0"/>
            </a:rPr>
            <a:t>LABoratory</a:t>
          </a:r>
          <a:r>
            <a:rPr lang="es-EC" sz="1800" dirty="0" smtClean="0">
              <a:latin typeface="Century Gothic" panose="020B0502020202020204" pitchFamily="34" charset="0"/>
            </a:rPr>
            <a:t> (Matlab). Este es un lenguaje  de alto nivel y un entorno interactivo para el cálculo numérico, visualización y programación.</a:t>
          </a:r>
          <a:r>
            <a:rPr lang="es-EC" sz="1800" b="1" dirty="0" smtClean="0">
              <a:latin typeface="Century Gothic" panose="020B0502020202020204" pitchFamily="34" charset="0"/>
            </a:rPr>
            <a:t> </a:t>
          </a:r>
          <a:r>
            <a:rPr lang="es-ES" sz="1800" dirty="0" smtClean="0">
              <a:latin typeface="Century Gothic" panose="020B0502020202020204" pitchFamily="34" charset="0"/>
            </a:rPr>
            <a:t>Se puede utilizar este software para:</a:t>
          </a:r>
          <a:r>
            <a:rPr lang="es-ES" sz="1800" b="1" dirty="0" smtClean="0">
              <a:latin typeface="Century Gothic" panose="020B0502020202020204" pitchFamily="34" charset="0"/>
            </a:rPr>
            <a:t>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36EED2F-4A84-454B-9189-9C3EF4364A1E}">
      <dgm:prSet phldrT="[Texto]" custT="1"/>
      <dgm:spPr/>
      <dgm:t>
        <a:bodyPr/>
        <a:lstStyle/>
        <a:p>
          <a:pPr algn="just">
            <a:lnSpc>
              <a:spcPct val="100000"/>
            </a:lnSpc>
          </a:pPr>
          <a:r>
            <a:rPr lang="es-ES" sz="1800" dirty="0" smtClean="0">
              <a:latin typeface="Century Gothic" panose="020B0502020202020204" pitchFamily="34" charset="0"/>
            </a:rPr>
            <a:t>Modelado y Simulación.</a:t>
          </a:r>
          <a:endParaRPr lang="es-EC" sz="1800" dirty="0">
            <a:latin typeface="Century Gothic" panose="020B0502020202020204" pitchFamily="34" charset="0"/>
          </a:endParaRPr>
        </a:p>
      </dgm:t>
    </dgm:pt>
    <dgm:pt modelId="{85B7CAA6-D8C6-4CB0-9230-A173BE35D6F9}" type="parTrans" cxnId="{EF150BC9-6B60-406C-9FD5-A876DA81516C}">
      <dgm:prSet/>
      <dgm:spPr/>
      <dgm:t>
        <a:bodyPr/>
        <a:lstStyle/>
        <a:p>
          <a:endParaRPr lang="es-EC"/>
        </a:p>
      </dgm:t>
    </dgm:pt>
    <dgm:pt modelId="{3A2B3558-48E9-4CE5-9047-5A0B898A2D2A}" type="sibTrans" cxnId="{EF150BC9-6B60-406C-9FD5-A876DA81516C}">
      <dgm:prSet/>
      <dgm:spPr/>
      <dgm:t>
        <a:bodyPr/>
        <a:lstStyle/>
        <a:p>
          <a:endParaRPr lang="es-EC"/>
        </a:p>
      </dgm:t>
    </dgm:pt>
    <dgm:pt modelId="{5AF90E92-F5B5-4AD6-B37A-8CCDBF14E46C}">
      <dgm:prSet phldrT="[Texto]" custT="1"/>
      <dgm:spPr/>
      <dgm:t>
        <a:bodyPr/>
        <a:lstStyle/>
        <a:p>
          <a:pPr algn="just">
            <a:lnSpc>
              <a:spcPct val="100000"/>
            </a:lnSpc>
          </a:pPr>
          <a:r>
            <a:rPr lang="es-ES" sz="1800" dirty="0" smtClean="0">
              <a:latin typeface="Century Gothic" panose="020B0502020202020204" pitchFamily="34" charset="0"/>
            </a:rPr>
            <a:t>  Desarrollo de algoritmos.</a:t>
          </a:r>
          <a:endParaRPr lang="es-EC" sz="1800" dirty="0">
            <a:latin typeface="Century Gothic" panose="020B0502020202020204" pitchFamily="34" charset="0"/>
          </a:endParaRPr>
        </a:p>
      </dgm:t>
    </dgm:pt>
    <dgm:pt modelId="{C2DE36CD-FEA5-4CA5-97D4-2A20B842FFB0}" type="parTrans" cxnId="{BA7E9B95-E4A8-4ACC-8AFF-6C2BF0A6464B}">
      <dgm:prSet/>
      <dgm:spPr/>
      <dgm:t>
        <a:bodyPr/>
        <a:lstStyle/>
        <a:p>
          <a:endParaRPr lang="es-EC"/>
        </a:p>
      </dgm:t>
    </dgm:pt>
    <dgm:pt modelId="{5EFF9396-29B2-4ABA-9119-297B6B0C2683}" type="sibTrans" cxnId="{BA7E9B95-E4A8-4ACC-8AFF-6C2BF0A6464B}">
      <dgm:prSet/>
      <dgm:spPr/>
      <dgm:t>
        <a:bodyPr/>
        <a:lstStyle/>
        <a:p>
          <a:endParaRPr lang="es-EC"/>
        </a:p>
      </dgm:t>
    </dgm:pt>
    <dgm:pt modelId="{CF66419F-7A6D-4F63-BFDD-2B7A2F365EFA}">
      <dgm:prSet phldrT="[Texto]" custT="1"/>
      <dgm:spPr/>
      <dgm:t>
        <a:bodyPr/>
        <a:lstStyle/>
        <a:p>
          <a:pPr algn="just">
            <a:lnSpc>
              <a:spcPct val="100000"/>
            </a:lnSpc>
          </a:pPr>
          <a:r>
            <a:rPr lang="es-ES" sz="1800" dirty="0" smtClean="0">
              <a:latin typeface="Century Gothic" panose="020B0502020202020204" pitchFamily="34" charset="0"/>
            </a:rPr>
            <a:t>  Visualización y representación de gráficos.</a:t>
          </a:r>
          <a:endParaRPr lang="es-EC" sz="1800" dirty="0">
            <a:latin typeface="Century Gothic" panose="020B0502020202020204" pitchFamily="34" charset="0"/>
          </a:endParaRPr>
        </a:p>
      </dgm:t>
    </dgm:pt>
    <dgm:pt modelId="{E448896E-4E02-4852-9E32-3088943BB26A}" type="parTrans" cxnId="{A9ADD12B-63C4-4A1A-AC59-1E59733914AE}">
      <dgm:prSet/>
      <dgm:spPr/>
      <dgm:t>
        <a:bodyPr/>
        <a:lstStyle/>
        <a:p>
          <a:endParaRPr lang="es-EC"/>
        </a:p>
      </dgm:t>
    </dgm:pt>
    <dgm:pt modelId="{6D639E20-A7D8-48FC-9726-870F14ED6774}" type="sibTrans" cxnId="{A9ADD12B-63C4-4A1A-AC59-1E59733914AE}">
      <dgm:prSet/>
      <dgm:spPr/>
      <dgm:t>
        <a:bodyPr/>
        <a:lstStyle/>
        <a:p>
          <a:endParaRPr lang="es-EC"/>
        </a:p>
      </dgm:t>
    </dgm:pt>
    <dgm:pt modelId="{BEF4B92F-FA18-4967-B08C-DEEA5F552683}">
      <dgm:prSet phldrT="[Texto]" custT="1"/>
      <dgm:spPr/>
      <dgm:t>
        <a:bodyPr/>
        <a:lstStyle/>
        <a:p>
          <a:pPr algn="just">
            <a:lnSpc>
              <a:spcPct val="100000"/>
            </a:lnSpc>
          </a:pPr>
          <a:r>
            <a:rPr lang="es-ES" sz="1800" dirty="0" smtClean="0">
              <a:latin typeface="Century Gothic" panose="020B0502020202020204" pitchFamily="34" charset="0"/>
            </a:rPr>
            <a:t> Computación matemática.</a:t>
          </a:r>
          <a:endParaRPr lang="es-EC" sz="1800" dirty="0">
            <a:latin typeface="Century Gothic" panose="020B0502020202020204" pitchFamily="34" charset="0"/>
          </a:endParaRPr>
        </a:p>
      </dgm:t>
    </dgm:pt>
    <dgm:pt modelId="{32ADB722-08D5-42B7-BA96-4AF3C3EA33CA}" type="parTrans" cxnId="{736BCCB1-51FE-4DD3-81E3-A47547B1B092}">
      <dgm:prSet/>
      <dgm:spPr/>
      <dgm:t>
        <a:bodyPr/>
        <a:lstStyle/>
        <a:p>
          <a:endParaRPr lang="es-EC"/>
        </a:p>
      </dgm:t>
    </dgm:pt>
    <dgm:pt modelId="{8CC2BEE7-0C10-427F-9176-18B8733BA5C3}" type="sibTrans" cxnId="{736BCCB1-51FE-4DD3-81E3-A47547B1B092}">
      <dgm:prSet/>
      <dgm:spPr/>
      <dgm:t>
        <a:bodyPr/>
        <a:lstStyle/>
        <a:p>
          <a:endParaRPr lang="es-EC"/>
        </a:p>
      </dgm:t>
    </dgm:pt>
    <dgm:pt modelId="{188A2A97-0623-42EA-A883-68D3F9B3A166}">
      <dgm:prSet phldrT="[Texto]" custT="1"/>
      <dgm:spPr/>
      <dgm:t>
        <a:bodyPr/>
        <a:lstStyle/>
        <a:p>
          <a:pPr algn="just">
            <a:lnSpc>
              <a:spcPct val="100000"/>
            </a:lnSpc>
          </a:pPr>
          <a:r>
            <a:rPr lang="es-ES" sz="1800" dirty="0" smtClean="0">
              <a:latin typeface="Century Gothic" panose="020B0502020202020204" pitchFamily="34" charset="0"/>
            </a:rPr>
            <a:t>  Análisis y procesamiento de datos.</a:t>
          </a:r>
          <a:endParaRPr lang="es-EC" sz="1800" dirty="0">
            <a:latin typeface="Century Gothic" panose="020B0502020202020204" pitchFamily="34" charset="0"/>
          </a:endParaRPr>
        </a:p>
      </dgm:t>
    </dgm:pt>
    <dgm:pt modelId="{5CE9E566-DB7A-4671-A660-1DA93F8BFDD0}" type="parTrans" cxnId="{C3F25716-D4E1-4771-82AA-72274C40BC43}">
      <dgm:prSet/>
      <dgm:spPr/>
      <dgm:t>
        <a:bodyPr/>
        <a:lstStyle/>
        <a:p>
          <a:endParaRPr lang="es-EC"/>
        </a:p>
      </dgm:t>
    </dgm:pt>
    <dgm:pt modelId="{BB7F2168-B100-4E5D-A71A-932D985A2C7C}" type="sibTrans" cxnId="{C3F25716-D4E1-4771-82AA-72274C40BC43}">
      <dgm:prSet/>
      <dgm:spPr/>
      <dgm:t>
        <a:bodyPr/>
        <a:lstStyle/>
        <a:p>
          <a:endParaRPr lang="es-EC"/>
        </a:p>
      </dgm:t>
    </dgm:pt>
    <dgm:pt modelId="{88850417-3203-44B3-92D6-A4B8E8E581B5}">
      <dgm:prSet phldrT="[Texto]" custT="1"/>
      <dgm:spPr/>
      <dgm:t>
        <a:bodyPr/>
        <a:lstStyle/>
        <a:p>
          <a:pPr algn="just">
            <a:lnSpc>
              <a:spcPct val="100000"/>
            </a:lnSpc>
          </a:pPr>
          <a:r>
            <a:rPr lang="es-ES" sz="1800" dirty="0" smtClean="0">
              <a:latin typeface="Century Gothic" panose="020B0502020202020204" pitchFamily="34" charset="0"/>
            </a:rPr>
            <a:t>Para el desarrollo de esta investigación se utilizará específicamente el </a:t>
          </a:r>
          <a:r>
            <a:rPr lang="es-ES" sz="1800" i="1" dirty="0" err="1" smtClean="0">
              <a:latin typeface="Century Gothic" panose="020B0502020202020204" pitchFamily="34" charset="0"/>
            </a:rPr>
            <a:t>Toolbox</a:t>
          </a:r>
          <a:r>
            <a:rPr lang="es-ES" sz="1800" i="1" dirty="0" smtClean="0">
              <a:latin typeface="Century Gothic" panose="020B0502020202020204" pitchFamily="34" charset="0"/>
            </a:rPr>
            <a:t> Curve </a:t>
          </a:r>
          <a:r>
            <a:rPr lang="es-ES" sz="1800" i="1" dirty="0" err="1" smtClean="0">
              <a:latin typeface="Century Gothic" panose="020B0502020202020204" pitchFamily="34" charset="0"/>
            </a:rPr>
            <a:t>Fitting</a:t>
          </a:r>
          <a:r>
            <a:rPr lang="es-ES" sz="1800" dirty="0" smtClean="0">
              <a:latin typeface="Century Gothic" panose="020B0502020202020204" pitchFamily="34" charset="0"/>
            </a:rPr>
            <a:t>, con el cual podremos realizar nuestro análisis utilizando las bibliotecas de los distintos modelos que presenta este software, o si no se desea trabajar con dichos modelos se nos permite crear nuestras propias ecuaciones. </a:t>
          </a:r>
          <a:endParaRPr lang="es-EC" sz="1800" dirty="0">
            <a:latin typeface="Century Gothic" panose="020B0502020202020204" pitchFamily="34" charset="0"/>
          </a:endParaRPr>
        </a:p>
      </dgm:t>
    </dgm:pt>
    <dgm:pt modelId="{736260E9-7629-45FC-90E2-3848C7949E40}" type="parTrans" cxnId="{B7337CD4-B7B0-47E3-9345-DFECCB10BCB8}">
      <dgm:prSet/>
      <dgm:spPr/>
      <dgm:t>
        <a:bodyPr/>
        <a:lstStyle/>
        <a:p>
          <a:endParaRPr lang="es-EC"/>
        </a:p>
      </dgm:t>
    </dgm:pt>
    <dgm:pt modelId="{D5DEA7D7-5EF1-4F17-B6FD-58C5D1A3A2E9}" type="sibTrans" cxnId="{B7337CD4-B7B0-47E3-9345-DFECCB10BCB8}">
      <dgm:prSet/>
      <dgm:spPr/>
      <dgm:t>
        <a:bodyPr/>
        <a:lstStyle/>
        <a:p>
          <a:endParaRPr lang="es-EC"/>
        </a:p>
      </dgm:t>
    </dgm:pt>
    <dgm:pt modelId="{6673705D-A45C-4815-9983-E577A517738A}">
      <dgm:prSet phldrT="[Texto]" custT="1"/>
      <dgm:spPr/>
      <dgm:t>
        <a:bodyPr/>
        <a:lstStyle/>
        <a:p>
          <a:pPr algn="just">
            <a:lnSpc>
              <a:spcPct val="100000"/>
            </a:lnSpc>
          </a:pPr>
          <a:endParaRPr lang="es-EC" sz="1800" dirty="0">
            <a:latin typeface="Century Gothic" panose="020B0502020202020204" pitchFamily="34" charset="0"/>
          </a:endParaRPr>
        </a:p>
      </dgm:t>
    </dgm:pt>
    <dgm:pt modelId="{A723AA09-29E7-42E8-B88D-CC3951660408}" type="parTrans" cxnId="{8DE5B1F8-1C1F-4D30-905F-37999C4929C1}">
      <dgm:prSet/>
      <dgm:spPr/>
      <dgm:t>
        <a:bodyPr/>
        <a:lstStyle/>
        <a:p>
          <a:endParaRPr lang="es-EC"/>
        </a:p>
      </dgm:t>
    </dgm:pt>
    <dgm:pt modelId="{97174317-C4DB-4D0E-8FDF-260EF23FBC2B}" type="sibTrans" cxnId="{8DE5B1F8-1C1F-4D30-905F-37999C4929C1}">
      <dgm:prSet/>
      <dgm:spPr/>
      <dgm:t>
        <a:bodyPr/>
        <a:lstStyle/>
        <a:p>
          <a:endParaRPr lang="es-EC"/>
        </a:p>
      </dgm:t>
    </dgm:pt>
    <dgm:pt modelId="{99DE859B-BF55-48D8-A6D1-56F5A8702CC1}">
      <dgm:prSet phldrT="[Texto]" custT="1"/>
      <dgm:spPr/>
      <dgm:t>
        <a:bodyPr/>
        <a:lstStyle/>
        <a:p>
          <a:pPr algn="just">
            <a:lnSpc>
              <a:spcPct val="100000"/>
            </a:lnSpc>
          </a:pPr>
          <a:endParaRPr lang="es-EC" sz="1800" dirty="0">
            <a:latin typeface="Century Gothic" panose="020B0502020202020204" pitchFamily="34" charset="0"/>
          </a:endParaRPr>
        </a:p>
      </dgm:t>
    </dgm:pt>
    <dgm:pt modelId="{06A4C7ED-6F2B-4D44-8BA4-D5CC0BC81E54}" type="parTrans" cxnId="{42243EF7-C4BD-4A1A-8384-675A8344E971}">
      <dgm:prSet/>
      <dgm:spPr/>
      <dgm:t>
        <a:bodyPr/>
        <a:lstStyle/>
        <a:p>
          <a:endParaRPr lang="es-EC"/>
        </a:p>
      </dgm:t>
    </dgm:pt>
    <dgm:pt modelId="{654B062C-EA7A-40A5-BF6D-32ADECFF18A6}" type="sibTrans" cxnId="{42243EF7-C4BD-4A1A-8384-675A8344E971}">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D43FBF6C-A052-4739-AA7A-8C4D44EC6F8D}" type="presOf" srcId="{188A2A97-0623-42EA-A883-68D3F9B3A166}" destId="{EF5F5E96-DEA2-4E9B-921B-8AED050DE34C}" srcOrd="0" destOrd="3" presId="urn:microsoft.com/office/officeart/2005/8/layout/vList2"/>
    <dgm:cxn modelId="{C3F25716-D4E1-4771-82AA-72274C40BC43}" srcId="{99DE859B-BF55-48D8-A6D1-56F5A8702CC1}" destId="{188A2A97-0623-42EA-A883-68D3F9B3A166}" srcOrd="1" destOrd="0" parTransId="{5CE9E566-DB7A-4671-A660-1DA93F8BFDD0}" sibTransId="{BB7F2168-B100-4E5D-A71A-932D985A2C7C}"/>
    <dgm:cxn modelId="{8DE5B1F8-1C1F-4D30-905F-37999C4929C1}" srcId="{D900F549-381E-41A6-B6F9-FA5E33278567}" destId="{6673705D-A45C-4815-9983-E577A517738A}" srcOrd="2" destOrd="0" parTransId="{A723AA09-29E7-42E8-B88D-CC3951660408}" sibTransId="{97174317-C4DB-4D0E-8FDF-260EF23FBC2B}"/>
    <dgm:cxn modelId="{2CDB7F0C-BB6E-4211-8A29-8F7BEDD84CF2}" type="presOf" srcId="{CF66419F-7A6D-4F63-BFDD-2B7A2F365EFA}" destId="{EF5F5E96-DEA2-4E9B-921B-8AED050DE34C}" srcOrd="0" destOrd="5" presId="urn:microsoft.com/office/officeart/2005/8/layout/vList2"/>
    <dgm:cxn modelId="{50D9D571-FF47-48B6-AFE5-B16C2ABF10EE}" type="presOf" srcId="{6673705D-A45C-4815-9983-E577A517738A}" destId="{EF5F5E96-DEA2-4E9B-921B-8AED050DE34C}" srcOrd="0" destOrd="7" presId="urn:microsoft.com/office/officeart/2005/8/layout/vList2"/>
    <dgm:cxn modelId="{EF150BC9-6B60-406C-9FD5-A876DA81516C}" srcId="{99DE859B-BF55-48D8-A6D1-56F5A8702CC1}" destId="{436EED2F-4A84-454B-9189-9C3EF4364A1E}" srcOrd="0" destOrd="0" parTransId="{85B7CAA6-D8C6-4CB0-9230-A173BE35D6F9}" sibTransId="{3A2B3558-48E9-4CE5-9047-5A0B898A2D2A}"/>
    <dgm:cxn modelId="{694412FB-0206-42DB-B6A0-C1F962C1ED9C}" type="presOf" srcId="{99DE859B-BF55-48D8-A6D1-56F5A8702CC1}" destId="{EF5F5E96-DEA2-4E9B-921B-8AED050DE34C}" srcOrd="0" destOrd="1" presId="urn:microsoft.com/office/officeart/2005/8/layout/vList2"/>
    <dgm:cxn modelId="{42243EF7-C4BD-4A1A-8384-675A8344E971}" srcId="{D900F549-381E-41A6-B6F9-FA5E33278567}" destId="{99DE859B-BF55-48D8-A6D1-56F5A8702CC1}" srcOrd="1" destOrd="0" parTransId="{06A4C7ED-6F2B-4D44-8BA4-D5CC0BC81E54}" sibTransId="{654B062C-EA7A-40A5-BF6D-32ADECFF18A6}"/>
    <dgm:cxn modelId="{736BCCB1-51FE-4DD3-81E3-A47547B1B092}" srcId="{99DE859B-BF55-48D8-A6D1-56F5A8702CC1}" destId="{BEF4B92F-FA18-4967-B08C-DEEA5F552683}" srcOrd="4" destOrd="0" parTransId="{32ADB722-08D5-42B7-BA96-4AF3C3EA33CA}" sibTransId="{8CC2BEE7-0C10-427F-9176-18B8733BA5C3}"/>
    <dgm:cxn modelId="{BA7E9B95-E4A8-4ACC-8AFF-6C2BF0A6464B}" srcId="{99DE859B-BF55-48D8-A6D1-56F5A8702CC1}" destId="{5AF90E92-F5B5-4AD6-B37A-8CCDBF14E46C}" srcOrd="2" destOrd="0" parTransId="{C2DE36CD-FEA5-4CA5-97D4-2A20B842FFB0}" sibTransId="{5EFF9396-29B2-4ABA-9119-297B6B0C2683}"/>
    <dgm:cxn modelId="{62FA8A7A-2E5E-4AF9-9CFA-EE7461D5F8AC}" srcId="{D340BE37-0CA7-4978-9BFB-60DD6140A5AE}" destId="{D900F549-381E-41A6-B6F9-FA5E33278567}" srcOrd="0" destOrd="0" parTransId="{712B1813-10EE-4FF8-A607-70AC63D65A44}" sibTransId="{E28F8EA5-7946-4F88-8C38-60F64BE5D665}"/>
    <dgm:cxn modelId="{B7337CD4-B7B0-47E3-9345-DFECCB10BCB8}" srcId="{D900F549-381E-41A6-B6F9-FA5E33278567}" destId="{88850417-3203-44B3-92D6-A4B8E8E581B5}" srcOrd="3" destOrd="0" parTransId="{736260E9-7629-45FC-90E2-3848C7949E40}" sibTransId="{D5DEA7D7-5EF1-4F17-B6FD-58C5D1A3A2E9}"/>
    <dgm:cxn modelId="{B1FA755C-294F-497F-A3FE-165003151350}" type="presOf" srcId="{D900F549-381E-41A6-B6F9-FA5E33278567}" destId="{C0074A8D-44ED-4056-9C5D-655A8FD35F08}" srcOrd="0" destOrd="0" presId="urn:microsoft.com/office/officeart/2005/8/layout/vList2"/>
    <dgm:cxn modelId="{B7ACE875-9239-46B5-89EA-62B30E8F2376}" type="presOf" srcId="{BEF4B92F-FA18-4967-B08C-DEEA5F552683}" destId="{EF5F5E96-DEA2-4E9B-921B-8AED050DE34C}" srcOrd="0" destOrd="6"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D2D55FD9-DA82-459E-92F2-8740D04F789A}" type="presOf" srcId="{436EED2F-4A84-454B-9189-9C3EF4364A1E}" destId="{EF5F5E96-DEA2-4E9B-921B-8AED050DE34C}" srcOrd="0" destOrd="2" presId="urn:microsoft.com/office/officeart/2005/8/layout/vList2"/>
    <dgm:cxn modelId="{C64E5A84-48FD-47A9-A451-6E33D1C09328}" type="presOf" srcId="{88850417-3203-44B3-92D6-A4B8E8E581B5}" destId="{EF5F5E96-DEA2-4E9B-921B-8AED050DE34C}" srcOrd="0" destOrd="8" presId="urn:microsoft.com/office/officeart/2005/8/layout/vList2"/>
    <dgm:cxn modelId="{4A8597F9-8A0E-4ABB-9127-57C504285D3E}" type="presOf" srcId="{D340BE37-0CA7-4978-9BFB-60DD6140A5AE}" destId="{40C1AD39-6A24-49CB-AD91-661037D63E96}" srcOrd="0" destOrd="0" presId="urn:microsoft.com/office/officeart/2005/8/layout/vList2"/>
    <dgm:cxn modelId="{9458CE51-52ED-46E3-BAE0-F807D495057A}" type="presOf" srcId="{ED36F8B1-91CE-4759-8D43-50B04F9A9790}" destId="{EF5F5E96-DEA2-4E9B-921B-8AED050DE34C}" srcOrd="0" destOrd="0" presId="urn:microsoft.com/office/officeart/2005/8/layout/vList2"/>
    <dgm:cxn modelId="{A9ADD12B-63C4-4A1A-AC59-1E59733914AE}" srcId="{99DE859B-BF55-48D8-A6D1-56F5A8702CC1}" destId="{CF66419F-7A6D-4F63-BFDD-2B7A2F365EFA}" srcOrd="3" destOrd="0" parTransId="{E448896E-4E02-4852-9E32-3088943BB26A}" sibTransId="{6D639E20-A7D8-48FC-9726-870F14ED6774}"/>
    <dgm:cxn modelId="{A107F17A-6B29-4E05-A375-6CD0C95A0F17}" type="presOf" srcId="{5AF90E92-F5B5-4AD6-B37A-8CCDBF14E46C}" destId="{EF5F5E96-DEA2-4E9B-921B-8AED050DE34C}" srcOrd="0" destOrd="4" presId="urn:microsoft.com/office/officeart/2005/8/layout/vList2"/>
    <dgm:cxn modelId="{96D47DE5-B4FF-4ECF-9203-DBE08F07732C}" type="presParOf" srcId="{40C1AD39-6A24-49CB-AD91-661037D63E96}" destId="{C0074A8D-44ED-4056-9C5D-655A8FD35F08}" srcOrd="0" destOrd="0" presId="urn:microsoft.com/office/officeart/2005/8/layout/vList2"/>
    <dgm:cxn modelId="{9B1A322D-9FF9-49D5-9BE5-7EB4B6745F7E}"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S" sz="3200" b="1" dirty="0" smtClean="0"/>
            <a:t>VARIABLE  RSSI</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700" dirty="0" smtClean="0">
              <a:latin typeface="Century Gothic" panose="020B0502020202020204" pitchFamily="34" charset="0"/>
            </a:rPr>
            <a:t>Esta variable es un indicador que se utiliza para la medición de la potencia de una señal recibida por un dispositivo en redes inalámbricas. Esta es una escala en relación a 1mW. </a:t>
          </a:r>
          <a:endParaRPr lang="es-EC" sz="17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89B53C2A-207B-4B86-8D1C-AAC9E8637552}">
      <dgm:prSet phldrT="[Texto]" custT="1"/>
      <dgm:spPr/>
      <dgm:t>
        <a:bodyPr/>
        <a:lstStyle/>
        <a:p>
          <a:pPr algn="just">
            <a:lnSpc>
              <a:spcPct val="100000"/>
            </a:lnSpc>
          </a:pPr>
          <a:r>
            <a:rPr lang="es-ES" sz="1700" dirty="0" smtClean="0">
              <a:latin typeface="Century Gothic" panose="020B0502020202020204" pitchFamily="34" charset="0"/>
            </a:rPr>
            <a:t>La relación entre la distancia y la potencia de la señal recibida no es un valor estable y lineal debido a que es afectada por reflexiones, difracciones y multitrayectos presentes en las transmisiones.  </a:t>
          </a:r>
          <a:endParaRPr lang="es-EC" sz="1700" dirty="0">
            <a:latin typeface="Century Gothic" panose="020B0502020202020204" pitchFamily="34" charset="0"/>
          </a:endParaRPr>
        </a:p>
      </dgm:t>
    </dgm:pt>
    <dgm:pt modelId="{14823EC7-AEC1-4E18-87E9-914FAFA6D88D}" type="parTrans" cxnId="{40BF6CEF-3D1C-4150-AAE9-1CB28B0C0D5D}">
      <dgm:prSet/>
      <dgm:spPr/>
      <dgm:t>
        <a:bodyPr/>
        <a:lstStyle/>
        <a:p>
          <a:endParaRPr lang="es-EC"/>
        </a:p>
      </dgm:t>
    </dgm:pt>
    <dgm:pt modelId="{B3BBB281-850C-4289-9CA8-B733BCBA1A79}" type="sibTrans" cxnId="{40BF6CEF-3D1C-4150-AAE9-1CB28B0C0D5D}">
      <dgm:prSet/>
      <dgm:spPr/>
      <dgm:t>
        <a:bodyPr/>
        <a:lstStyle/>
        <a:p>
          <a:endParaRPr lang="es-EC"/>
        </a:p>
      </dgm:t>
    </dgm:pt>
    <dgm:pt modelId="{3EAB4E01-DA78-466B-BF59-5249A1DFDFA1}">
      <dgm:prSet phldrT="[Texto]" custT="1"/>
      <dgm:spPr/>
      <dgm:t>
        <a:bodyPr/>
        <a:lstStyle/>
        <a:p>
          <a:pPr algn="just">
            <a:lnSpc>
              <a:spcPct val="100000"/>
            </a:lnSpc>
          </a:pPr>
          <a:endParaRPr lang="es-EC" sz="1700" dirty="0">
            <a:latin typeface="Century Gothic" panose="020B0502020202020204" pitchFamily="34" charset="0"/>
          </a:endParaRPr>
        </a:p>
      </dgm:t>
    </dgm:pt>
    <dgm:pt modelId="{EB7B85AB-65E2-407C-BC0C-B072E9BFAD56}" type="parTrans" cxnId="{2804D58C-1CD5-4D43-8D54-E5E8D5BF98ED}">
      <dgm:prSet/>
      <dgm:spPr/>
      <dgm:t>
        <a:bodyPr/>
        <a:lstStyle/>
        <a:p>
          <a:endParaRPr lang="es-EC"/>
        </a:p>
      </dgm:t>
    </dgm:pt>
    <dgm:pt modelId="{8A84C3F6-FC35-4F94-B193-A030294A864B}" type="sibTrans" cxnId="{2804D58C-1CD5-4D43-8D54-E5E8D5BF98ED}">
      <dgm:prSet/>
      <dgm:spPr/>
      <dgm:t>
        <a:bodyPr/>
        <a:lstStyle/>
        <a:p>
          <a:endParaRPr lang="es-EC"/>
        </a:p>
      </dgm:t>
    </dgm:pt>
    <dgm:pt modelId="{BD16FF62-DC04-4975-8961-810287991874}">
      <dgm:prSet phldrT="[Texto]" custT="1"/>
      <dgm:spPr/>
      <dgm:t>
        <a:bodyPr/>
        <a:lstStyle/>
        <a:p>
          <a:pPr algn="just">
            <a:lnSpc>
              <a:spcPct val="100000"/>
            </a:lnSpc>
          </a:pPr>
          <a:r>
            <a:rPr lang="es-ES" sz="1700" dirty="0" smtClean="0">
              <a:latin typeface="Century Gothic" panose="020B0502020202020204" pitchFamily="34" charset="0"/>
            </a:rPr>
            <a:t>El principal inconveniente al utilizar RSSI es la inestabilidad y la susceptibilidad a la interferencia observados en entornos reales </a:t>
          </a:r>
          <a:r>
            <a:rPr lang="es-EC" sz="1700" dirty="0" smtClean="0">
              <a:latin typeface="Century Gothic" panose="020B0502020202020204" pitchFamily="34" charset="0"/>
            </a:rPr>
            <a:t>(</a:t>
          </a:r>
          <a:r>
            <a:rPr lang="es-EC" sz="1700" dirty="0" err="1" smtClean="0">
              <a:latin typeface="Century Gothic" panose="020B0502020202020204" pitchFamily="34" charset="0"/>
            </a:rPr>
            <a:t>Fang</a:t>
          </a:r>
          <a:r>
            <a:rPr lang="es-EC" sz="1700" dirty="0" smtClean="0">
              <a:latin typeface="Century Gothic" panose="020B0502020202020204" pitchFamily="34" charset="0"/>
            </a:rPr>
            <a:t> </a:t>
          </a:r>
          <a:r>
            <a:rPr lang="es-ES" sz="1700" i="1" dirty="0" smtClean="0">
              <a:latin typeface="Century Gothic" panose="020B0502020202020204" pitchFamily="34" charset="0"/>
            </a:rPr>
            <a:t>et al.</a:t>
          </a:r>
          <a:r>
            <a:rPr lang="es-EC" sz="1700" dirty="0" smtClean="0">
              <a:latin typeface="Century Gothic" panose="020B0502020202020204" pitchFamily="34" charset="0"/>
            </a:rPr>
            <a:t>, 2010)</a:t>
          </a:r>
          <a:r>
            <a:rPr lang="es-ES" sz="1700" dirty="0" smtClean="0">
              <a:latin typeface="Century Gothic" panose="020B0502020202020204" pitchFamily="34" charset="0"/>
            </a:rPr>
            <a:t>.</a:t>
          </a:r>
          <a:endParaRPr lang="es-EC" sz="1700" dirty="0">
            <a:latin typeface="Century Gothic" panose="020B0502020202020204" pitchFamily="34" charset="0"/>
          </a:endParaRPr>
        </a:p>
      </dgm:t>
    </dgm:pt>
    <dgm:pt modelId="{8361CB0C-19C6-4CF0-81EB-27291FECBD0F}" type="parTrans" cxnId="{30EE78A8-B908-4FBF-8CFB-1F235496E399}">
      <dgm:prSet/>
      <dgm:spPr/>
      <dgm:t>
        <a:bodyPr/>
        <a:lstStyle/>
        <a:p>
          <a:endParaRPr lang="es-EC"/>
        </a:p>
      </dgm:t>
    </dgm:pt>
    <dgm:pt modelId="{033EBE83-0D63-4A96-886E-C621B5CA4D11}" type="sibTrans" cxnId="{30EE78A8-B908-4FBF-8CFB-1F235496E399}">
      <dgm:prSet/>
      <dgm:spPr/>
      <dgm:t>
        <a:bodyPr/>
        <a:lstStyle/>
        <a:p>
          <a:endParaRPr lang="es-EC"/>
        </a:p>
      </dgm:t>
    </dgm:pt>
    <dgm:pt modelId="{A2D72B92-AF71-45FF-9116-9237F700CB8A}">
      <dgm:prSet phldrT="[Texto]" custT="1"/>
      <dgm:spPr/>
      <dgm:t>
        <a:bodyPr/>
        <a:lstStyle/>
        <a:p>
          <a:pPr algn="just">
            <a:lnSpc>
              <a:spcPct val="100000"/>
            </a:lnSpc>
          </a:pPr>
          <a:endParaRPr lang="es-EC" sz="1700" dirty="0">
            <a:latin typeface="Century Gothic" panose="020B0502020202020204" pitchFamily="34" charset="0"/>
          </a:endParaRPr>
        </a:p>
      </dgm:t>
    </dgm:pt>
    <dgm:pt modelId="{0D44190A-0E0A-4C2E-8BF8-41581B05A939}" type="parTrans" cxnId="{5419B0F0-3AF8-44E9-B059-41A7933B9C80}">
      <dgm:prSet/>
      <dgm:spPr/>
      <dgm:t>
        <a:bodyPr/>
        <a:lstStyle/>
        <a:p>
          <a:endParaRPr lang="es-EC"/>
        </a:p>
      </dgm:t>
    </dgm:pt>
    <dgm:pt modelId="{F8F0484D-FFC9-41B6-9C0A-AE7B57A3E4ED}" type="sibTrans" cxnId="{5419B0F0-3AF8-44E9-B059-41A7933B9C80}">
      <dgm:prSet/>
      <dgm:spPr/>
      <dgm:t>
        <a:bodyPr/>
        <a:lstStyle/>
        <a:p>
          <a:endParaRPr lang="es-EC"/>
        </a:p>
      </dgm:t>
    </dgm:pt>
    <dgm:pt modelId="{5A1DA417-F1FD-4DBD-9457-872142AA6480}">
      <dgm:prSet phldrT="[Texto]" custT="1"/>
      <dgm:spPr/>
      <dgm:t>
        <a:bodyPr/>
        <a:lstStyle/>
        <a:p>
          <a:pPr algn="just">
            <a:lnSpc>
              <a:spcPct val="100000"/>
            </a:lnSpc>
          </a:pPr>
          <a:r>
            <a:rPr lang="es-ES" sz="1700" dirty="0" smtClean="0">
              <a:latin typeface="Century Gothic" panose="020B0502020202020204" pitchFamily="34" charset="0"/>
            </a:rPr>
            <a:t>Para dispositivos embebidos, la potencia de recepción es transformada a RSSI como la potencia recibida en función de la potencia de referencia.</a:t>
          </a:r>
          <a:r>
            <a:rPr lang="es-ES" sz="1800" dirty="0" smtClean="0">
              <a:latin typeface="Century Gothic" panose="020B0502020202020204" pitchFamily="34" charset="0"/>
            </a:rPr>
            <a:t> </a:t>
          </a:r>
          <a:endParaRPr lang="es-EC" sz="1800" dirty="0">
            <a:latin typeface="Century Gothic" panose="020B0502020202020204" pitchFamily="34" charset="0"/>
          </a:endParaRPr>
        </a:p>
      </dgm:t>
    </dgm:pt>
    <dgm:pt modelId="{D0EE51DE-9BE9-4AED-8F25-21A9C3EF7C34}" type="parTrans" cxnId="{97B475B0-B322-4C55-ACCF-FBEC253B8F3E}">
      <dgm:prSet/>
      <dgm:spPr/>
      <dgm:t>
        <a:bodyPr/>
        <a:lstStyle/>
        <a:p>
          <a:endParaRPr lang="es-EC"/>
        </a:p>
      </dgm:t>
    </dgm:pt>
    <dgm:pt modelId="{41075CBC-F713-46DA-96D1-1089F57CEA29}" type="sibTrans" cxnId="{97B475B0-B322-4C55-ACCF-FBEC253B8F3E}">
      <dgm:prSet/>
      <dgm:spPr/>
      <dgm:t>
        <a:bodyPr/>
        <a:lstStyle/>
        <a:p>
          <a:endParaRPr lang="es-EC"/>
        </a:p>
      </dgm:t>
    </dgm:pt>
    <dgm:pt modelId="{EC34ED32-9101-4485-80A8-3D915375A2B4}">
      <dgm:prSet phldrT="[Texto]" custT="1"/>
      <dgm:spPr/>
      <dgm:t>
        <a:bodyPr/>
        <a:lstStyle/>
        <a:p>
          <a:pPr algn="just">
            <a:lnSpc>
              <a:spcPct val="100000"/>
            </a:lnSpc>
          </a:pPr>
          <a:endParaRPr lang="es-EC" sz="1700" dirty="0">
            <a:latin typeface="Century Gothic" panose="020B0502020202020204" pitchFamily="34" charset="0"/>
          </a:endParaRPr>
        </a:p>
      </dgm:t>
    </dgm:pt>
    <dgm:pt modelId="{3C705A0E-3424-4325-BE7D-0193B3A0007F}" type="parTrans" cxnId="{8F4522E0-B569-4583-97A4-F32301CE870F}">
      <dgm:prSet/>
      <dgm:spPr/>
      <dgm:t>
        <a:bodyPr/>
        <a:lstStyle/>
        <a:p>
          <a:endParaRPr lang="es-EC"/>
        </a:p>
      </dgm:t>
    </dgm:pt>
    <dgm:pt modelId="{6C3A0B1C-842B-4E51-9596-311C5648BA38}" type="sibTrans" cxnId="{8F4522E0-B569-4583-97A4-F32301CE870F}">
      <dgm:prSet/>
      <dgm:spPr/>
      <dgm:t>
        <a:bodyPr/>
        <a:lstStyle/>
        <a:p>
          <a:endParaRPr lang="es-EC"/>
        </a:p>
      </dgm:t>
    </dgm:pt>
    <dgm:pt modelId="{5EB5BA33-8A4F-43AE-A57F-1417FC6FCEBE}">
      <dgm:prSet phldrT="[Texto]" custT="1"/>
      <dgm:spPr/>
      <dgm:t>
        <a:bodyPr/>
        <a:lstStyle/>
        <a:p>
          <a:pPr algn="just">
            <a:lnSpc>
              <a:spcPct val="100000"/>
            </a:lnSpc>
          </a:pPr>
          <a:endParaRPr lang="es-EC" sz="1800" dirty="0">
            <a:latin typeface="Century Gothic" panose="020B0502020202020204" pitchFamily="34" charset="0"/>
          </a:endParaRPr>
        </a:p>
      </dgm:t>
    </dgm:pt>
    <dgm:pt modelId="{8F0B7E5E-05BA-4D3F-AA07-F46CFC9E6CD0}" type="parTrans" cxnId="{7FCF6843-980E-4FB6-B2B1-944ACA2E4AA1}">
      <dgm:prSet/>
      <dgm:spPr/>
      <dgm:t>
        <a:bodyPr/>
        <a:lstStyle/>
        <a:p>
          <a:endParaRPr lang="es-EC"/>
        </a:p>
      </dgm:t>
    </dgm:pt>
    <dgm:pt modelId="{71BDD539-DB91-4086-AC11-1C94D32757C7}" type="sibTrans" cxnId="{7FCF6843-980E-4FB6-B2B1-944ACA2E4AA1}">
      <dgm:prSet/>
      <dgm:spPr/>
      <dgm:t>
        <a:bodyPr/>
        <a:lstStyle/>
        <a:p>
          <a:endParaRPr lang="es-EC"/>
        </a:p>
      </dgm:t>
    </dgm:pt>
    <dgm:pt modelId="{8FD94711-1303-4894-9928-9308B174FE42}">
      <dgm:prSet phldrT="[Texto]" custT="1"/>
      <dgm:spPr/>
      <dgm:t>
        <a:bodyPr/>
        <a:lstStyle/>
        <a:p>
          <a:pPr algn="just">
            <a:lnSpc>
              <a:spcPct val="100000"/>
            </a:lnSpc>
          </a:pPr>
          <a:endParaRPr lang="es-EC" sz="1800" dirty="0">
            <a:latin typeface="Century Gothic" panose="020B0502020202020204" pitchFamily="34" charset="0"/>
          </a:endParaRPr>
        </a:p>
      </dgm:t>
    </dgm:pt>
    <dgm:pt modelId="{D73204EB-1C29-4890-B539-147E82A8B8AF}" type="parTrans" cxnId="{0CD513A2-9C32-4779-A2A6-8C1B086B7448}">
      <dgm:prSet/>
      <dgm:spPr/>
      <dgm:t>
        <a:bodyPr/>
        <a:lstStyle/>
        <a:p>
          <a:endParaRPr lang="es-EC"/>
        </a:p>
      </dgm:t>
    </dgm:pt>
    <dgm:pt modelId="{99E3AB09-0C54-487A-8A7E-93D31C6A8217}" type="sibTrans" cxnId="{0CD513A2-9C32-4779-A2A6-8C1B086B7448}">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20052078-7D6B-457D-A759-31F99B5B2EC3}" type="presOf" srcId="{8FD94711-1303-4894-9928-9308B174FE42}" destId="{EF5F5E96-DEA2-4E9B-921B-8AED050DE34C}" srcOrd="0" destOrd="7" presId="urn:microsoft.com/office/officeart/2005/8/layout/vList2"/>
    <dgm:cxn modelId="{2804D58C-1CD5-4D43-8D54-E5E8D5BF98ED}" srcId="{D900F549-381E-41A6-B6F9-FA5E33278567}" destId="{3EAB4E01-DA78-466B-BF59-5249A1DFDFA1}" srcOrd="1" destOrd="0" parTransId="{EB7B85AB-65E2-407C-BC0C-B072E9BFAD56}" sibTransId="{8A84C3F6-FC35-4F94-B193-A030294A864B}"/>
    <dgm:cxn modelId="{C89DE4EE-93A0-4EDE-93D7-A436BC15BDF1}" type="presOf" srcId="{BD16FF62-DC04-4975-8961-810287991874}" destId="{EF5F5E96-DEA2-4E9B-921B-8AED050DE34C}" srcOrd="0" destOrd="4" presId="urn:microsoft.com/office/officeart/2005/8/layout/vList2"/>
    <dgm:cxn modelId="{97B475B0-B322-4C55-ACCF-FBEC253B8F3E}" srcId="{D900F549-381E-41A6-B6F9-FA5E33278567}" destId="{5A1DA417-F1FD-4DBD-9457-872142AA6480}" srcOrd="6" destOrd="0" parTransId="{D0EE51DE-9BE9-4AED-8F25-21A9C3EF7C34}" sibTransId="{41075CBC-F713-46DA-96D1-1089F57CEA29}"/>
    <dgm:cxn modelId="{0CD513A2-9C32-4779-A2A6-8C1B086B7448}" srcId="{D900F549-381E-41A6-B6F9-FA5E33278567}" destId="{8FD94711-1303-4894-9928-9308B174FE42}" srcOrd="7" destOrd="0" parTransId="{D73204EB-1C29-4890-B539-147E82A8B8AF}" sibTransId="{99E3AB09-0C54-487A-8A7E-93D31C6A8217}"/>
    <dgm:cxn modelId="{903F4BDB-E899-42D6-B340-20F88140033C}" type="presOf" srcId="{A2D72B92-AF71-45FF-9116-9237F700CB8A}" destId="{EF5F5E96-DEA2-4E9B-921B-8AED050DE34C}" srcOrd="0" destOrd="3" presId="urn:microsoft.com/office/officeart/2005/8/layout/vList2"/>
    <dgm:cxn modelId="{854C60F9-BB06-4792-9BE4-D7B19C37C3F5}" type="presOf" srcId="{D900F549-381E-41A6-B6F9-FA5E33278567}" destId="{C0074A8D-44ED-4056-9C5D-655A8FD35F08}" srcOrd="0" destOrd="0" presId="urn:microsoft.com/office/officeart/2005/8/layout/vList2"/>
    <dgm:cxn modelId="{464A6E23-00C5-41CF-A14E-68C8C75ED70D}" type="presOf" srcId="{ED36F8B1-91CE-4759-8D43-50B04F9A9790}" destId="{EF5F5E96-DEA2-4E9B-921B-8AED050DE34C}" srcOrd="0" destOrd="0" presId="urn:microsoft.com/office/officeart/2005/8/layout/vList2"/>
    <dgm:cxn modelId="{64E40DE9-24F7-4E73-AEFC-A41BB7A074FF}" type="presOf" srcId="{D340BE37-0CA7-4978-9BFB-60DD6140A5AE}" destId="{40C1AD39-6A24-49CB-AD91-661037D63E96}" srcOrd="0" destOrd="0" presId="urn:microsoft.com/office/officeart/2005/8/layout/vList2"/>
    <dgm:cxn modelId="{30EE78A8-B908-4FBF-8CFB-1F235496E399}" srcId="{D900F549-381E-41A6-B6F9-FA5E33278567}" destId="{BD16FF62-DC04-4975-8961-810287991874}" srcOrd="4" destOrd="0" parTransId="{8361CB0C-19C6-4CF0-81EB-27291FECBD0F}" sibTransId="{033EBE83-0D63-4A96-886E-C621B5CA4D11}"/>
    <dgm:cxn modelId="{40BF6CEF-3D1C-4150-AAE9-1CB28B0C0D5D}" srcId="{D900F549-381E-41A6-B6F9-FA5E33278567}" destId="{89B53C2A-207B-4B86-8D1C-AAC9E8637552}" srcOrd="2" destOrd="0" parTransId="{14823EC7-AEC1-4E18-87E9-914FAFA6D88D}" sibTransId="{B3BBB281-850C-4289-9CA8-B733BCBA1A79}"/>
    <dgm:cxn modelId="{7FCF6843-980E-4FB6-B2B1-944ACA2E4AA1}" srcId="{D900F549-381E-41A6-B6F9-FA5E33278567}" destId="{5EB5BA33-8A4F-43AE-A57F-1417FC6FCEBE}" srcOrd="8" destOrd="0" parTransId="{8F0B7E5E-05BA-4D3F-AA07-F46CFC9E6CD0}" sibTransId="{71BDD539-DB91-4086-AC11-1C94D32757C7}"/>
    <dgm:cxn modelId="{5419B0F0-3AF8-44E9-B059-41A7933B9C80}" srcId="{D900F549-381E-41A6-B6F9-FA5E33278567}" destId="{A2D72B92-AF71-45FF-9116-9237F700CB8A}" srcOrd="3" destOrd="0" parTransId="{0D44190A-0E0A-4C2E-8BF8-41581B05A939}" sibTransId="{F8F0484D-FFC9-41B6-9C0A-AE7B57A3E4ED}"/>
    <dgm:cxn modelId="{817685C3-55B8-423A-AAB7-7C4968B0C475}" type="presOf" srcId="{5A1DA417-F1FD-4DBD-9457-872142AA6480}" destId="{EF5F5E96-DEA2-4E9B-921B-8AED050DE34C}" srcOrd="0" destOrd="6"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A5031EBC-58C2-4519-8423-DBE9C09381F9}" type="presOf" srcId="{89B53C2A-207B-4B86-8D1C-AAC9E8637552}" destId="{EF5F5E96-DEA2-4E9B-921B-8AED050DE34C}" srcOrd="0" destOrd="2" presId="urn:microsoft.com/office/officeart/2005/8/layout/vList2"/>
    <dgm:cxn modelId="{39C580DE-F949-44C9-8EF6-2CC1BE4297D1}" type="presOf" srcId="{3EAB4E01-DA78-466B-BF59-5249A1DFDFA1}" destId="{EF5F5E96-DEA2-4E9B-921B-8AED050DE34C}" srcOrd="0" destOrd="1"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B582B3E3-0CDF-4BCA-8901-ED0A68D21566}" type="presOf" srcId="{EC34ED32-9101-4485-80A8-3D915375A2B4}" destId="{EF5F5E96-DEA2-4E9B-921B-8AED050DE34C}" srcOrd="0" destOrd="5" presId="urn:microsoft.com/office/officeart/2005/8/layout/vList2"/>
    <dgm:cxn modelId="{8F4522E0-B569-4583-97A4-F32301CE870F}" srcId="{D900F549-381E-41A6-B6F9-FA5E33278567}" destId="{EC34ED32-9101-4485-80A8-3D915375A2B4}" srcOrd="5" destOrd="0" parTransId="{3C705A0E-3424-4325-BE7D-0193B3A0007F}" sibTransId="{6C3A0B1C-842B-4E51-9596-311C5648BA38}"/>
    <dgm:cxn modelId="{10B22828-97A3-4F0D-9EF2-0B02D01EF602}" type="presOf" srcId="{5EB5BA33-8A4F-43AE-A57F-1417FC6FCEBE}" destId="{EF5F5E96-DEA2-4E9B-921B-8AED050DE34C}" srcOrd="0" destOrd="8" presId="urn:microsoft.com/office/officeart/2005/8/layout/vList2"/>
    <dgm:cxn modelId="{5A275156-971C-49C2-8FFA-680C8CAAD4E3}" type="presParOf" srcId="{40C1AD39-6A24-49CB-AD91-661037D63E96}" destId="{C0074A8D-44ED-4056-9C5D-655A8FD35F08}" srcOrd="0" destOrd="0" presId="urn:microsoft.com/office/officeart/2005/8/layout/vList2"/>
    <dgm:cxn modelId="{D62E7BDE-2E2B-442B-8E48-E3C016B59C9E}"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400" b="1" dirty="0" smtClean="0">
              <a:latin typeface="Century" panose="02040604050505020304" pitchFamily="18" charset="0"/>
            </a:rPr>
            <a:t>CÁLCULO  DE  RSSI  A  PARTIR  DEL VALOR  OBTENIDO DE  LA  MOTA</a:t>
          </a:r>
          <a:endParaRPr lang="es-EC" sz="24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Para realizar la conversión de los valores de RSSI adquiridos por las motas se debe utilizar la siguiente relación que se especifica en el </a:t>
          </a:r>
          <a:r>
            <a:rPr lang="es-EC" sz="1800" i="1" dirty="0" err="1" smtClean="0">
              <a:latin typeface="Century Gothic" panose="020B0502020202020204" pitchFamily="34" charset="0"/>
            </a:rPr>
            <a:t>datasheet</a:t>
          </a:r>
          <a:r>
            <a:rPr lang="es-EC" sz="1800" dirty="0" smtClean="0">
              <a:latin typeface="Century Gothic" panose="020B0502020202020204" pitchFamily="34" charset="0"/>
            </a:rPr>
            <a:t> del módulo AT86RF230.</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330479A8-1235-45E3-B656-B5D3B0946C4A}">
      <dgm:prSet phldrT="[Texto]" custT="1"/>
      <dgm:spPr/>
      <dgm:t>
        <a:bodyPr/>
        <a:lstStyle/>
        <a:p>
          <a:pPr algn="just">
            <a:lnSpc>
              <a:spcPct val="100000"/>
            </a:lnSpc>
          </a:pPr>
          <a:r>
            <a:rPr lang="es-EC" sz="1800" dirty="0" smtClean="0">
              <a:latin typeface="Century Gothic" panose="020B0502020202020204" pitchFamily="34" charset="0"/>
            </a:rPr>
            <a:t>Dónde:  </a:t>
          </a:r>
          <a:endParaRPr lang="es-EC" sz="1800" dirty="0">
            <a:latin typeface="Century Gothic" panose="020B0502020202020204" pitchFamily="34" charset="0"/>
          </a:endParaRPr>
        </a:p>
      </dgm:t>
    </dgm:pt>
    <dgm:pt modelId="{F1D947CC-8D29-47F5-83A5-C2CB8BE4BD06}" type="parTrans" cxnId="{A2557A32-CA32-4EE6-B980-704B886505B7}">
      <dgm:prSet/>
      <dgm:spPr/>
      <dgm:t>
        <a:bodyPr/>
        <a:lstStyle/>
        <a:p>
          <a:endParaRPr lang="es-EC"/>
        </a:p>
      </dgm:t>
    </dgm:pt>
    <dgm:pt modelId="{A84BB571-B602-4730-9E35-0CFF3674A717}" type="sibTrans" cxnId="{A2557A32-CA32-4EE6-B980-704B886505B7}">
      <dgm:prSet/>
      <dgm:spPr/>
      <dgm:t>
        <a:bodyPr/>
        <a:lstStyle/>
        <a:p>
          <a:endParaRPr lang="es-EC"/>
        </a:p>
      </dgm:t>
    </dgm:pt>
    <dgm:pt modelId="{B7E23CE8-A963-4B5C-B167-DF7FFE4A7BCE}">
      <dgm:prSet phldrT="[Texto]" custT="1"/>
      <dgm:spPr/>
      <dgm:t>
        <a:bodyPr/>
        <a:lstStyle/>
        <a:p>
          <a:pPr algn="just">
            <a:lnSpc>
              <a:spcPct val="100000"/>
            </a:lnSpc>
          </a:pPr>
          <a:endParaRPr lang="es-EC" sz="1800" dirty="0">
            <a:latin typeface="Century Gothic" panose="020B0502020202020204" pitchFamily="34" charset="0"/>
          </a:endParaRPr>
        </a:p>
      </dgm:t>
    </dgm:pt>
    <dgm:pt modelId="{AE3544F6-4AE4-41FF-AC45-FD12AE874113}" type="parTrans" cxnId="{1085E30A-D8B2-44D8-9C41-7B8258A87682}">
      <dgm:prSet/>
      <dgm:spPr/>
      <dgm:t>
        <a:bodyPr/>
        <a:lstStyle/>
        <a:p>
          <a:endParaRPr lang="es-EC"/>
        </a:p>
      </dgm:t>
    </dgm:pt>
    <dgm:pt modelId="{7AE1272F-67E5-44FB-B891-BA5E2BEFD144}" type="sibTrans" cxnId="{1085E30A-D8B2-44D8-9C41-7B8258A87682}">
      <dgm:prSet/>
      <dgm:spPr/>
      <dgm:t>
        <a:bodyPr/>
        <a:lstStyle/>
        <a:p>
          <a:endParaRPr lang="es-EC"/>
        </a:p>
      </dgm:t>
    </dgm:pt>
    <dgm:pt modelId="{B291D78C-17F0-4700-8EC7-971F8992EEA2}">
      <dgm:prSet phldrT="[Texto]" custT="1"/>
      <dgm:spPr/>
      <dgm:t>
        <a:bodyPr/>
        <a:lstStyle/>
        <a:p>
          <a:pPr algn="just">
            <a:lnSpc>
              <a:spcPct val="100000"/>
            </a:lnSpc>
          </a:pPr>
          <a:endParaRPr lang="es-EC" sz="1800" dirty="0">
            <a:latin typeface="Century Gothic" panose="020B0502020202020204" pitchFamily="34" charset="0"/>
          </a:endParaRPr>
        </a:p>
      </dgm:t>
    </dgm:pt>
    <dgm:pt modelId="{B9CCD8F8-8CF5-4A74-B140-C3590AFE42E1}" type="parTrans" cxnId="{F5E75E32-518E-49FD-8FA5-3E3F08142361}">
      <dgm:prSet/>
      <dgm:spPr/>
      <dgm:t>
        <a:bodyPr/>
        <a:lstStyle/>
        <a:p>
          <a:endParaRPr lang="es-EC"/>
        </a:p>
      </dgm:t>
    </dgm:pt>
    <dgm:pt modelId="{8312A40D-12C4-4B9C-ACBF-D7F2A9654723}" type="sibTrans" cxnId="{F5E75E32-518E-49FD-8FA5-3E3F08142361}">
      <dgm:prSet/>
      <dgm:spPr/>
      <dgm:t>
        <a:bodyPr/>
        <a:lstStyle/>
        <a:p>
          <a:endParaRPr lang="es-EC"/>
        </a:p>
      </dgm:t>
    </dgm:pt>
    <dgm:pt modelId="{A76ECA01-0E23-43EE-B59B-33B4C44BF6A1}">
      <dgm:prSet phldrT="[Texto]" custT="1"/>
      <dgm:spPr/>
      <dgm:t>
        <a:bodyPr/>
        <a:lstStyle/>
        <a:p>
          <a:pPr algn="just">
            <a:lnSpc>
              <a:spcPct val="100000"/>
            </a:lnSpc>
          </a:pPr>
          <a:r>
            <a:rPr lang="es-EC" sz="1800" b="1" dirty="0" smtClean="0">
              <a:latin typeface="Century Gothic" panose="020B0502020202020204" pitchFamily="34" charset="0"/>
            </a:rPr>
            <a:t>PHY_ED_LEVEL:</a:t>
          </a:r>
          <a:r>
            <a:rPr lang="es-EC" sz="1800" dirty="0" smtClean="0">
              <a:latin typeface="Century Gothic" panose="020B0502020202020204" pitchFamily="34" charset="0"/>
            </a:rPr>
            <a:t> Es un registro de 8 bits de longitud, en el cual se registran los valores  de RSSI obtenidos por la mota.</a:t>
          </a:r>
          <a:endParaRPr lang="es-EC" sz="1800" dirty="0">
            <a:latin typeface="Century Gothic" panose="020B0502020202020204" pitchFamily="34" charset="0"/>
          </a:endParaRPr>
        </a:p>
      </dgm:t>
    </dgm:pt>
    <dgm:pt modelId="{E419CC80-84BB-48E7-86E8-2F4B50C9FAD4}" type="parTrans" cxnId="{5CE6D11D-DF35-4B42-B5D3-7CFEEC27568A}">
      <dgm:prSet/>
      <dgm:spPr/>
      <dgm:t>
        <a:bodyPr/>
        <a:lstStyle/>
        <a:p>
          <a:endParaRPr lang="es-EC"/>
        </a:p>
      </dgm:t>
    </dgm:pt>
    <dgm:pt modelId="{86C4620A-E9CB-49E8-A9F0-B8DF9A8CA792}" type="sibTrans" cxnId="{5CE6D11D-DF35-4B42-B5D3-7CFEEC27568A}">
      <dgm:prSet/>
      <dgm:spPr/>
      <dgm:t>
        <a:bodyPr/>
        <a:lstStyle/>
        <a:p>
          <a:endParaRPr lang="es-EC"/>
        </a:p>
      </dgm:t>
    </dgm:pt>
    <dgm:pt modelId="{2B14B2B8-2915-4B1D-9726-68372F299268}">
      <dgm:prSet phldrT="[Texto]" custT="1"/>
      <dgm:spPr/>
      <dgm:t>
        <a:bodyPr/>
        <a:lstStyle/>
        <a:p>
          <a:pPr algn="just">
            <a:lnSpc>
              <a:spcPct val="100000"/>
            </a:lnSpc>
          </a:pPr>
          <a:endParaRPr lang="es-EC" sz="1800" dirty="0">
            <a:latin typeface="Century Gothic" panose="020B0502020202020204" pitchFamily="34" charset="0"/>
          </a:endParaRPr>
        </a:p>
      </dgm:t>
    </dgm:pt>
    <dgm:pt modelId="{795B9B05-8B31-4632-B765-57F2523F5A17}" type="parTrans" cxnId="{16B6AFB4-4B51-4535-9FE7-2A159407F899}">
      <dgm:prSet/>
      <dgm:spPr/>
      <dgm:t>
        <a:bodyPr/>
        <a:lstStyle/>
        <a:p>
          <a:endParaRPr lang="es-EC"/>
        </a:p>
      </dgm:t>
    </dgm:pt>
    <dgm:pt modelId="{6FD5943E-0C20-46E7-A6E5-D1FC713A12B3}" type="sibTrans" cxnId="{16B6AFB4-4B51-4535-9FE7-2A159407F899}">
      <dgm:prSet/>
      <dgm:spPr/>
      <dgm:t>
        <a:bodyPr/>
        <a:lstStyle/>
        <a:p>
          <a:endParaRPr lang="es-EC"/>
        </a:p>
      </dgm:t>
    </dgm:pt>
    <dgm:pt modelId="{7E3EB186-8B1C-4A30-B682-5158C8E9B18C}">
      <dgm:prSet phldrT="[Texto]" custT="1"/>
      <dgm:spPr/>
      <dgm:t>
        <a:bodyPr/>
        <a:lstStyle/>
        <a:p>
          <a:pPr algn="just">
            <a:lnSpc>
              <a:spcPct val="100000"/>
            </a:lnSpc>
          </a:pPr>
          <a:r>
            <a:rPr lang="es-EC" sz="1800" b="1" dirty="0" smtClean="0">
              <a:latin typeface="Century Gothic" panose="020B0502020202020204" pitchFamily="34" charset="0"/>
            </a:rPr>
            <a:t>RSSI </a:t>
          </a:r>
          <a:r>
            <a:rPr lang="es-EC" sz="1800" b="1" i="1" dirty="0" smtClean="0">
              <a:latin typeface="Century Gothic" panose="020B0502020202020204" pitchFamily="34" charset="0"/>
            </a:rPr>
            <a:t>offset</a:t>
          </a:r>
          <a:r>
            <a:rPr lang="es-EC" sz="1800" b="1" dirty="0" smtClean="0">
              <a:latin typeface="Century Gothic" panose="020B0502020202020204" pitchFamily="34" charset="0"/>
            </a:rPr>
            <a:t> :</a:t>
          </a:r>
          <a:r>
            <a:rPr lang="es-EC" sz="1800" dirty="0" smtClean="0">
              <a:latin typeface="Century Gothic" panose="020B0502020202020204" pitchFamily="34" charset="0"/>
            </a:rPr>
            <a:t>  -91 [</a:t>
          </a:r>
          <a:r>
            <a:rPr lang="es-EC" sz="1800" dirty="0" err="1" smtClean="0">
              <a:latin typeface="Century Gothic" panose="020B0502020202020204" pitchFamily="34" charset="0"/>
            </a:rPr>
            <a:t>dBm</a:t>
          </a:r>
          <a:r>
            <a:rPr lang="es-EC" sz="1800" dirty="0" smtClean="0">
              <a:latin typeface="Century Gothic" panose="020B0502020202020204" pitchFamily="34" charset="0"/>
            </a:rPr>
            <a:t>].</a:t>
          </a:r>
          <a:endParaRPr lang="es-EC" sz="1800" dirty="0">
            <a:latin typeface="Century Gothic" panose="020B0502020202020204" pitchFamily="34" charset="0"/>
          </a:endParaRPr>
        </a:p>
      </dgm:t>
    </dgm:pt>
    <dgm:pt modelId="{32AFD06C-DB9E-451F-8B1C-A540A83C91B4}" type="parTrans" cxnId="{C8EF11CA-BE2D-4F14-B31B-BF59CD65A72D}">
      <dgm:prSet/>
      <dgm:spPr/>
      <dgm:t>
        <a:bodyPr/>
        <a:lstStyle/>
        <a:p>
          <a:endParaRPr lang="es-EC"/>
        </a:p>
      </dgm:t>
    </dgm:pt>
    <dgm:pt modelId="{D336A635-450D-40E9-8756-4C7F9B0F0A85}" type="sibTrans" cxnId="{C8EF11CA-BE2D-4F14-B31B-BF59CD65A72D}">
      <dgm:prSet/>
      <dgm:spPr/>
      <dgm:t>
        <a:bodyPr/>
        <a:lstStyle/>
        <a:p>
          <a:endParaRPr lang="es-EC"/>
        </a:p>
      </dgm:t>
    </dgm:pt>
    <dgm:pt modelId="{E3EA2302-2700-424E-A164-8D49B99DFAB4}">
      <dgm:prSet phldrT="[Texto]" custT="1"/>
      <dgm:spPr/>
      <dgm:t>
        <a:bodyPr/>
        <a:lstStyle/>
        <a:p>
          <a:pPr algn="just">
            <a:lnSpc>
              <a:spcPct val="100000"/>
            </a:lnSpc>
          </a:pPr>
          <a:r>
            <a:rPr lang="es-EC" sz="1800" b="1" dirty="0" smtClean="0">
              <a:latin typeface="Century Gothic" panose="020B0502020202020204" pitchFamily="34" charset="0"/>
            </a:rPr>
            <a:t>RSSI</a:t>
          </a:r>
          <a:r>
            <a:rPr lang="es-EC" sz="1800" dirty="0" smtClean="0">
              <a:latin typeface="Century Gothic" panose="020B0502020202020204" pitchFamily="34" charset="0"/>
            </a:rPr>
            <a:t> </a:t>
          </a:r>
          <a:r>
            <a:rPr lang="es-EC" sz="1800" b="1" dirty="0" smtClean="0">
              <a:latin typeface="Century Gothic" panose="020B0502020202020204" pitchFamily="34" charset="0"/>
            </a:rPr>
            <a:t>[</a:t>
          </a:r>
          <a:r>
            <a:rPr lang="es-EC" sz="1800" b="1" dirty="0" err="1" smtClean="0">
              <a:latin typeface="Century Gothic" panose="020B0502020202020204" pitchFamily="34" charset="0"/>
            </a:rPr>
            <a:t>dBm</a:t>
          </a:r>
          <a:r>
            <a:rPr lang="es-EC" sz="1800" b="1" dirty="0" smtClean="0">
              <a:latin typeface="Century Gothic" panose="020B0502020202020204" pitchFamily="34" charset="0"/>
            </a:rPr>
            <a:t>]:</a:t>
          </a:r>
          <a:r>
            <a:rPr lang="es-EC" sz="1800" dirty="0" smtClean="0">
              <a:latin typeface="Century Gothic" panose="020B0502020202020204" pitchFamily="34" charset="0"/>
            </a:rPr>
            <a:t> Valor final de RSSI.</a:t>
          </a:r>
          <a:endParaRPr lang="es-EC" sz="1800" dirty="0">
            <a:latin typeface="Century Gothic" panose="020B0502020202020204" pitchFamily="34" charset="0"/>
          </a:endParaRPr>
        </a:p>
      </dgm:t>
    </dgm:pt>
    <dgm:pt modelId="{E7C85F1B-B1E0-42B4-A462-1FDF8B70319F}" type="parTrans" cxnId="{0649D3EB-A0B4-4690-9F58-F65351BD8203}">
      <dgm:prSet/>
      <dgm:spPr/>
      <dgm:t>
        <a:bodyPr/>
        <a:lstStyle/>
        <a:p>
          <a:endParaRPr lang="es-EC"/>
        </a:p>
      </dgm:t>
    </dgm:pt>
    <dgm:pt modelId="{B33DC08E-8E6E-4D45-92A1-AB59B7672D7E}" type="sibTrans" cxnId="{0649D3EB-A0B4-4690-9F58-F65351BD8203}">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22055">
        <dgm:presLayoutVars>
          <dgm:bulletEnabled val="1"/>
        </dgm:presLayoutVars>
      </dgm:prSet>
      <dgm:spPr/>
      <dgm:t>
        <a:bodyPr/>
        <a:lstStyle/>
        <a:p>
          <a:endParaRPr lang="es-EC"/>
        </a:p>
      </dgm:t>
    </dgm:pt>
  </dgm:ptLst>
  <dgm:cxnLst>
    <dgm:cxn modelId="{D65CA429-34BA-4753-98FE-BB4FD23CF3F7}" type="presOf" srcId="{D900F549-381E-41A6-B6F9-FA5E33278567}" destId="{C0074A8D-44ED-4056-9C5D-655A8FD35F08}" srcOrd="0" destOrd="0" presId="urn:microsoft.com/office/officeart/2005/8/layout/vList2"/>
    <dgm:cxn modelId="{A42DEB6B-B4F6-43E9-83F9-5F6B253E075E}" type="presOf" srcId="{B291D78C-17F0-4700-8EC7-971F8992EEA2}" destId="{EF5F5E96-DEA2-4E9B-921B-8AED050DE34C}" srcOrd="0" destOrd="2" presId="urn:microsoft.com/office/officeart/2005/8/layout/vList2"/>
    <dgm:cxn modelId="{F5E75E32-518E-49FD-8FA5-3E3F08142361}" srcId="{D900F549-381E-41A6-B6F9-FA5E33278567}" destId="{B291D78C-17F0-4700-8EC7-971F8992EEA2}" srcOrd="2" destOrd="0" parTransId="{B9CCD8F8-8CF5-4A74-B140-C3590AFE42E1}" sibTransId="{8312A40D-12C4-4B9C-ACBF-D7F2A9654723}"/>
    <dgm:cxn modelId="{6B0EFFA7-D662-4FBF-9A51-3B215696C36C}" type="presOf" srcId="{2B14B2B8-2915-4B1D-9726-68372F299268}" destId="{EF5F5E96-DEA2-4E9B-921B-8AED050DE34C}" srcOrd="0" destOrd="4" presId="urn:microsoft.com/office/officeart/2005/8/layout/vList2"/>
    <dgm:cxn modelId="{C8EF11CA-BE2D-4F14-B31B-BF59CD65A72D}" srcId="{330479A8-1235-45E3-B656-B5D3B0946C4A}" destId="{7E3EB186-8B1C-4A30-B682-5158C8E9B18C}" srcOrd="2" destOrd="0" parTransId="{32AFD06C-DB9E-451F-8B1C-A540A83C91B4}" sibTransId="{D336A635-450D-40E9-8756-4C7F9B0F0A85}"/>
    <dgm:cxn modelId="{3B5F906C-3173-48EE-B22C-CC840AF4AB76}" type="presOf" srcId="{7E3EB186-8B1C-4A30-B682-5158C8E9B18C}" destId="{EF5F5E96-DEA2-4E9B-921B-8AED050DE34C}" srcOrd="0" destOrd="6" presId="urn:microsoft.com/office/officeart/2005/8/layout/vList2"/>
    <dgm:cxn modelId="{9B148C90-FEE2-40F4-9049-97674D9B21E2}" type="presOf" srcId="{E3EA2302-2700-424E-A164-8D49B99DFAB4}" destId="{EF5F5E96-DEA2-4E9B-921B-8AED050DE34C}" srcOrd="0" destOrd="7" presId="urn:microsoft.com/office/officeart/2005/8/layout/vList2"/>
    <dgm:cxn modelId="{F2B73FCF-B2C5-475E-8530-CCF05B7E9F6E}" type="presOf" srcId="{A76ECA01-0E23-43EE-B59B-33B4C44BF6A1}" destId="{EF5F5E96-DEA2-4E9B-921B-8AED050DE34C}" srcOrd="0" destOrd="5"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0368D3CA-09A8-4D83-9CED-CD86B6072468}" type="presOf" srcId="{D340BE37-0CA7-4978-9BFB-60DD6140A5AE}" destId="{40C1AD39-6A24-49CB-AD91-661037D63E96}" srcOrd="0" destOrd="0" presId="urn:microsoft.com/office/officeart/2005/8/layout/vList2"/>
    <dgm:cxn modelId="{1085E30A-D8B2-44D8-9C41-7B8258A87682}" srcId="{D900F549-381E-41A6-B6F9-FA5E33278567}" destId="{B7E23CE8-A963-4B5C-B167-DF7FFE4A7BCE}" srcOrd="1" destOrd="0" parTransId="{AE3544F6-4AE4-41FF-AC45-FD12AE874113}" sibTransId="{7AE1272F-67E5-44FB-B891-BA5E2BEFD144}"/>
    <dgm:cxn modelId="{0649D3EB-A0B4-4690-9F58-F65351BD8203}" srcId="{330479A8-1235-45E3-B656-B5D3B0946C4A}" destId="{E3EA2302-2700-424E-A164-8D49B99DFAB4}" srcOrd="3" destOrd="0" parTransId="{E7C85F1B-B1E0-42B4-A462-1FDF8B70319F}" sibTransId="{B33DC08E-8E6E-4D45-92A1-AB59B7672D7E}"/>
    <dgm:cxn modelId="{E803AB4D-4EBF-42D5-82C1-C1EC8E61FF90}" srcId="{D900F549-381E-41A6-B6F9-FA5E33278567}" destId="{ED36F8B1-91CE-4759-8D43-50B04F9A9790}" srcOrd="0" destOrd="0" parTransId="{748D65F4-E282-4A71-BA97-46FC72531278}" sibTransId="{01C0DC41-F827-4279-A3C1-A8A8C8FA358F}"/>
    <dgm:cxn modelId="{5CE6D11D-DF35-4B42-B5D3-7CFEEC27568A}" srcId="{330479A8-1235-45E3-B656-B5D3B0946C4A}" destId="{A76ECA01-0E23-43EE-B59B-33B4C44BF6A1}" srcOrd="1" destOrd="0" parTransId="{E419CC80-84BB-48E7-86E8-2F4B50C9FAD4}" sibTransId="{86C4620A-E9CB-49E8-A9F0-B8DF9A8CA792}"/>
    <dgm:cxn modelId="{46FE410B-A16C-4EC8-8414-F9B75E53D98B}" type="presOf" srcId="{330479A8-1235-45E3-B656-B5D3B0946C4A}" destId="{EF5F5E96-DEA2-4E9B-921B-8AED050DE34C}" srcOrd="0" destOrd="3" presId="urn:microsoft.com/office/officeart/2005/8/layout/vList2"/>
    <dgm:cxn modelId="{F18F73E9-5C00-4B6F-A936-875DF5DFA3AA}" type="presOf" srcId="{B7E23CE8-A963-4B5C-B167-DF7FFE4A7BCE}" destId="{EF5F5E96-DEA2-4E9B-921B-8AED050DE34C}" srcOrd="0" destOrd="1" presId="urn:microsoft.com/office/officeart/2005/8/layout/vList2"/>
    <dgm:cxn modelId="{16B6AFB4-4B51-4535-9FE7-2A159407F899}" srcId="{330479A8-1235-45E3-B656-B5D3B0946C4A}" destId="{2B14B2B8-2915-4B1D-9726-68372F299268}" srcOrd="0" destOrd="0" parTransId="{795B9B05-8B31-4632-B765-57F2523F5A17}" sibTransId="{6FD5943E-0C20-46E7-A6E5-D1FC713A12B3}"/>
    <dgm:cxn modelId="{DA7785B3-A024-488F-9EBF-543F1C971D53}" type="presOf" srcId="{ED36F8B1-91CE-4759-8D43-50B04F9A9790}" destId="{EF5F5E96-DEA2-4E9B-921B-8AED050DE34C}" srcOrd="0" destOrd="0" presId="urn:microsoft.com/office/officeart/2005/8/layout/vList2"/>
    <dgm:cxn modelId="{A2557A32-CA32-4EE6-B980-704B886505B7}" srcId="{D900F549-381E-41A6-B6F9-FA5E33278567}" destId="{330479A8-1235-45E3-B656-B5D3B0946C4A}" srcOrd="3" destOrd="0" parTransId="{F1D947CC-8D29-47F5-83A5-C2CB8BE4BD06}" sibTransId="{A84BB571-B602-4730-9E35-0CFF3674A717}"/>
    <dgm:cxn modelId="{E2930BB0-68D2-4928-862D-F165057578C9}" type="presParOf" srcId="{40C1AD39-6A24-49CB-AD91-661037D63E96}" destId="{C0074A8D-44ED-4056-9C5D-655A8FD35F08}" srcOrd="0" destOrd="0" presId="urn:microsoft.com/office/officeart/2005/8/layout/vList2"/>
    <dgm:cxn modelId="{E1AD94E1-0135-4873-B326-C19CC547D58A}"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S" sz="3200" b="1" dirty="0" smtClean="0">
              <a:latin typeface="Century Gothic" panose="020B0502020202020204" pitchFamily="34" charset="0"/>
            </a:rPr>
            <a:t>REQUERIMIENTOS DEL DISE</a:t>
          </a:r>
          <a:r>
            <a:rPr lang="es-EC" sz="3200" b="1" dirty="0" smtClean="0">
              <a:latin typeface="Century Gothic" panose="020B0502020202020204" pitchFamily="34" charset="0"/>
            </a:rPr>
            <a:t>ÑO</a:t>
          </a:r>
          <a:r>
            <a:rPr lang="es-ES" sz="3200" b="1" dirty="0" smtClean="0">
              <a:latin typeface="Century Gothic" panose="020B0502020202020204" pitchFamily="34" charset="0"/>
            </a:rPr>
            <a:t> </a:t>
          </a:r>
          <a:endParaRPr lang="es-EC" sz="3200" b="1" dirty="0">
            <a:latin typeface="Century Gothic" panose="020B0502020202020204" pitchFamily="34"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Dado que se realizará una comunicación subacuática  y que las motas IRIS XM2110  que se utilizarán para el desarrollo del proyecto son para uso terrestre y no para  uso acuático, se debe realizar una adaptación para evitar que el agua pueda dañar los equipos.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8B0E6BD3-366E-43A0-9861-F3C4A49743F1}">
      <dgm:prSet phldrT="[Texto]" custT="1"/>
      <dgm:spPr/>
      <dgm:t>
        <a:bodyPr/>
        <a:lstStyle/>
        <a:p>
          <a:pPr algn="just">
            <a:lnSpc>
              <a:spcPct val="100000"/>
            </a:lnSpc>
          </a:pPr>
          <a:r>
            <a:rPr lang="es-EC" sz="1800" dirty="0" smtClean="0">
              <a:latin typeface="Century Gothic" panose="020B0502020202020204" pitchFamily="34" charset="0"/>
            </a:rPr>
            <a:t>Se debe considerar que dicha protección no debe contener ningún elemento metálico para evitar interferencias en la comunicación.</a:t>
          </a:r>
          <a:endParaRPr lang="es-EC" sz="1800" dirty="0">
            <a:latin typeface="Century Gothic" panose="020B0502020202020204" pitchFamily="34" charset="0"/>
          </a:endParaRPr>
        </a:p>
      </dgm:t>
    </dgm:pt>
    <dgm:pt modelId="{CDC5CA1D-5675-4A6E-8965-B1C46A9827D4}" type="parTrans" cxnId="{8901E72B-0833-47C5-9991-539B61369040}">
      <dgm:prSet/>
      <dgm:spPr/>
      <dgm:t>
        <a:bodyPr/>
        <a:lstStyle/>
        <a:p>
          <a:endParaRPr lang="es-EC"/>
        </a:p>
      </dgm:t>
    </dgm:pt>
    <dgm:pt modelId="{6D977B2D-71AF-4C7A-866A-C6D372934E12}" type="sibTrans" cxnId="{8901E72B-0833-47C5-9991-539B61369040}">
      <dgm:prSet/>
      <dgm:spPr/>
      <dgm:t>
        <a:bodyPr/>
        <a:lstStyle/>
        <a:p>
          <a:endParaRPr lang="es-EC"/>
        </a:p>
      </dgm:t>
    </dgm:pt>
    <dgm:pt modelId="{7AEA4AF8-7169-40A2-AAB0-D5145E7EC723}">
      <dgm:prSet phldrT="[Texto]" custT="1"/>
      <dgm:spPr/>
      <dgm:t>
        <a:bodyPr/>
        <a:lstStyle/>
        <a:p>
          <a:pPr algn="just">
            <a:lnSpc>
              <a:spcPct val="100000"/>
            </a:lnSpc>
          </a:pPr>
          <a:endParaRPr lang="es-EC" sz="1800" dirty="0">
            <a:latin typeface="Century Gothic" panose="020B0502020202020204" pitchFamily="34" charset="0"/>
          </a:endParaRPr>
        </a:p>
      </dgm:t>
    </dgm:pt>
    <dgm:pt modelId="{D43EED9F-3448-43FE-B7EE-91FF776BFA7F}" type="parTrans" cxnId="{DD0E69DA-899F-4388-9DD6-C5276EC8C9BA}">
      <dgm:prSet/>
      <dgm:spPr/>
      <dgm:t>
        <a:bodyPr/>
        <a:lstStyle/>
        <a:p>
          <a:endParaRPr lang="es-EC"/>
        </a:p>
      </dgm:t>
    </dgm:pt>
    <dgm:pt modelId="{6CE6182E-EB3C-482A-8789-141593E5262A}" type="sibTrans" cxnId="{DD0E69DA-899F-4388-9DD6-C5276EC8C9BA}">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85298">
        <dgm:presLayoutVars>
          <dgm:bulletEnabled val="1"/>
        </dgm:presLayoutVars>
      </dgm:prSet>
      <dgm:spPr/>
      <dgm:t>
        <a:bodyPr/>
        <a:lstStyle/>
        <a:p>
          <a:endParaRPr lang="es-EC"/>
        </a:p>
      </dgm:t>
    </dgm:pt>
  </dgm:ptLst>
  <dgm:cxnLst>
    <dgm:cxn modelId="{8901E72B-0833-47C5-9991-539B61369040}" srcId="{D900F549-381E-41A6-B6F9-FA5E33278567}" destId="{8B0E6BD3-366E-43A0-9861-F3C4A49743F1}" srcOrd="2" destOrd="0" parTransId="{CDC5CA1D-5675-4A6E-8965-B1C46A9827D4}" sibTransId="{6D977B2D-71AF-4C7A-866A-C6D372934E12}"/>
    <dgm:cxn modelId="{F97AC665-9F2C-4D84-9AFD-2875EE028CD5}" type="presOf" srcId="{7AEA4AF8-7169-40A2-AAB0-D5145E7EC723}" destId="{EF5F5E96-DEA2-4E9B-921B-8AED050DE34C}" srcOrd="0" destOrd="1" presId="urn:microsoft.com/office/officeart/2005/8/layout/vList2"/>
    <dgm:cxn modelId="{835153A4-56AC-4566-BF5C-EC65B0D4E755}" type="presOf" srcId="{8B0E6BD3-366E-43A0-9861-F3C4A49743F1}" destId="{EF5F5E96-DEA2-4E9B-921B-8AED050DE34C}" srcOrd="0" destOrd="2"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37DBC75F-9F2C-4580-9F83-3384D4732733}" type="presOf" srcId="{ED36F8B1-91CE-4759-8D43-50B04F9A9790}" destId="{EF5F5E96-DEA2-4E9B-921B-8AED050DE34C}" srcOrd="0" destOrd="0" presId="urn:microsoft.com/office/officeart/2005/8/layout/vList2"/>
    <dgm:cxn modelId="{9D904832-5895-4F53-8DDA-40DFC9481CCB}" type="presOf" srcId="{D340BE37-0CA7-4978-9BFB-60DD6140A5AE}" destId="{40C1AD39-6A24-49CB-AD91-661037D63E96}" srcOrd="0" destOrd="0" presId="urn:microsoft.com/office/officeart/2005/8/layout/vList2"/>
    <dgm:cxn modelId="{4C18C7AD-BDF6-4B01-ACE7-D842AFA6C7F1}"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DD0E69DA-899F-4388-9DD6-C5276EC8C9BA}" srcId="{D900F549-381E-41A6-B6F9-FA5E33278567}" destId="{7AEA4AF8-7169-40A2-AAB0-D5145E7EC723}" srcOrd="1" destOrd="0" parTransId="{D43EED9F-3448-43FE-B7EE-91FF776BFA7F}" sibTransId="{6CE6182E-EB3C-482A-8789-141593E5262A}"/>
    <dgm:cxn modelId="{F630E378-7414-402B-B194-EB60558B4194}" type="presParOf" srcId="{40C1AD39-6A24-49CB-AD91-661037D63E96}" destId="{C0074A8D-44ED-4056-9C5D-655A8FD35F08}" srcOrd="0" destOrd="0" presId="urn:microsoft.com/office/officeart/2005/8/layout/vList2"/>
    <dgm:cxn modelId="{07DF95F0-6479-4C20-940D-C9DFA1178777}"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S" sz="3200" b="1" dirty="0" smtClean="0">
              <a:latin typeface="Century Gothic" panose="020B0502020202020204" pitchFamily="34" charset="0"/>
            </a:rPr>
            <a:t>REQUERIMIENTOS DEL DISE</a:t>
          </a:r>
          <a:r>
            <a:rPr lang="es-EC" sz="3200" b="1" dirty="0" smtClean="0">
              <a:latin typeface="Century Gothic" panose="020B0502020202020204" pitchFamily="34" charset="0"/>
            </a:rPr>
            <a:t>ÑO</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Ambas motas se fijarán en una estructura compuesta por dos tubos plásticos  verticales, la misma que servirá para evitar que las motas se muevan y permitirá variar la distancia de separación entre ellas.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F6AB0B28-97EC-4F88-88D8-FCBDC8647F74}">
      <dgm:prSet phldrT="[Texto]" custT="1"/>
      <dgm:spPr/>
      <dgm:t>
        <a:bodyPr/>
        <a:lstStyle/>
        <a:p>
          <a:pPr algn="just">
            <a:lnSpc>
              <a:spcPct val="100000"/>
            </a:lnSpc>
          </a:pPr>
          <a:r>
            <a:rPr lang="es-EC" sz="1800" dirty="0" smtClean="0">
              <a:latin typeface="Century Gothic" panose="020B0502020202020204" pitchFamily="34" charset="0"/>
            </a:rPr>
            <a:t>Esta estructura se encontrará dentro del tanque plástico donde se realizarán las pruebas </a:t>
          </a:r>
          <a:endParaRPr lang="es-EC" sz="1800" dirty="0">
            <a:latin typeface="Century Gothic" panose="020B0502020202020204" pitchFamily="34" charset="0"/>
          </a:endParaRPr>
        </a:p>
      </dgm:t>
    </dgm:pt>
    <dgm:pt modelId="{C777F67D-0ADE-4538-9149-86BDA474E6DB}" type="parTrans" cxnId="{7D0C5D51-D34D-42EF-8E23-C3D79ABE153B}">
      <dgm:prSet/>
      <dgm:spPr/>
      <dgm:t>
        <a:bodyPr/>
        <a:lstStyle/>
        <a:p>
          <a:endParaRPr lang="es-EC"/>
        </a:p>
      </dgm:t>
    </dgm:pt>
    <dgm:pt modelId="{FB248246-994C-4A03-81EC-6F783593358F}" type="sibTrans" cxnId="{7D0C5D51-D34D-42EF-8E23-C3D79ABE153B}">
      <dgm:prSet/>
      <dgm:spPr/>
      <dgm:t>
        <a:bodyPr/>
        <a:lstStyle/>
        <a:p>
          <a:endParaRPr lang="es-EC"/>
        </a:p>
      </dgm:t>
    </dgm:pt>
    <dgm:pt modelId="{49A73D03-199E-45F0-B7CF-9AAEFF4A286D}">
      <dgm:prSet phldrT="[Texto]" custT="1"/>
      <dgm:spPr/>
      <dgm:t>
        <a:bodyPr/>
        <a:lstStyle/>
        <a:p>
          <a:pPr algn="just">
            <a:lnSpc>
              <a:spcPct val="100000"/>
            </a:lnSpc>
          </a:pPr>
          <a:endParaRPr lang="es-EC" sz="1800" dirty="0">
            <a:latin typeface="Century Gothic" panose="020B0502020202020204" pitchFamily="34" charset="0"/>
          </a:endParaRPr>
        </a:p>
      </dgm:t>
    </dgm:pt>
    <dgm:pt modelId="{1D56A193-00BF-476C-82FF-918BD7FEC947}" type="parTrans" cxnId="{93D62CC8-727A-47C6-8068-4414C9A90C80}">
      <dgm:prSet/>
      <dgm:spPr/>
      <dgm:t>
        <a:bodyPr/>
        <a:lstStyle/>
        <a:p>
          <a:endParaRPr lang="es-EC"/>
        </a:p>
      </dgm:t>
    </dgm:pt>
    <dgm:pt modelId="{0EBCFAF5-91C6-40F1-86EE-242926F87F26}" type="sibTrans" cxnId="{93D62CC8-727A-47C6-8068-4414C9A90C8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7597" custLinFactNeighborY="-100000">
        <dgm:presLayoutVars>
          <dgm:bulletEnabled val="1"/>
        </dgm:presLayoutVars>
      </dgm:prSet>
      <dgm:spPr/>
      <dgm:t>
        <a:bodyPr/>
        <a:lstStyle/>
        <a:p>
          <a:endParaRPr lang="es-EC"/>
        </a:p>
      </dgm:t>
    </dgm:pt>
  </dgm:ptLst>
  <dgm:cxnLst>
    <dgm:cxn modelId="{93D62CC8-727A-47C6-8068-4414C9A90C80}" srcId="{D900F549-381E-41A6-B6F9-FA5E33278567}" destId="{49A73D03-199E-45F0-B7CF-9AAEFF4A286D}" srcOrd="1" destOrd="0" parTransId="{1D56A193-00BF-476C-82FF-918BD7FEC947}" sibTransId="{0EBCFAF5-91C6-40F1-86EE-242926F87F26}"/>
    <dgm:cxn modelId="{86DCC65F-2510-4BA0-8B57-22F6EBA1E581}" type="presOf" srcId="{D900F549-381E-41A6-B6F9-FA5E33278567}" destId="{C0074A8D-44ED-4056-9C5D-655A8FD35F08}" srcOrd="0" destOrd="0" presId="urn:microsoft.com/office/officeart/2005/8/layout/vList2"/>
    <dgm:cxn modelId="{C59A7C74-A809-45E6-AFDC-F0015BD9F987}" type="presOf" srcId="{49A73D03-199E-45F0-B7CF-9AAEFF4A286D}" destId="{EF5F5E96-DEA2-4E9B-921B-8AED050DE34C}" srcOrd="0" destOrd="1" presId="urn:microsoft.com/office/officeart/2005/8/layout/vList2"/>
    <dgm:cxn modelId="{7D0C5D51-D34D-42EF-8E23-C3D79ABE153B}" srcId="{D900F549-381E-41A6-B6F9-FA5E33278567}" destId="{F6AB0B28-97EC-4F88-88D8-FCBDC8647F74}" srcOrd="2" destOrd="0" parTransId="{C777F67D-0ADE-4538-9149-86BDA474E6DB}" sibTransId="{FB248246-994C-4A03-81EC-6F783593358F}"/>
    <dgm:cxn modelId="{62FA8A7A-2E5E-4AF9-9CFA-EE7461D5F8AC}" srcId="{D340BE37-0CA7-4978-9BFB-60DD6140A5AE}" destId="{D900F549-381E-41A6-B6F9-FA5E33278567}" srcOrd="0" destOrd="0" parTransId="{712B1813-10EE-4FF8-A607-70AC63D65A44}" sibTransId="{E28F8EA5-7946-4F88-8C38-60F64BE5D665}"/>
    <dgm:cxn modelId="{8F893574-A869-4507-A82E-43EA71296820}"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DB15155F-A3BB-4336-A34D-EA6E1C7DB696}" type="presOf" srcId="{ED36F8B1-91CE-4759-8D43-50B04F9A9790}" destId="{EF5F5E96-DEA2-4E9B-921B-8AED050DE34C}" srcOrd="0" destOrd="0" presId="urn:microsoft.com/office/officeart/2005/8/layout/vList2"/>
    <dgm:cxn modelId="{973B4FBF-9358-45B9-8EC7-DF031C85FF07}" type="presOf" srcId="{F6AB0B28-97EC-4F88-88D8-FCBDC8647F74}" destId="{EF5F5E96-DEA2-4E9B-921B-8AED050DE34C}" srcOrd="0" destOrd="2" presId="urn:microsoft.com/office/officeart/2005/8/layout/vList2"/>
    <dgm:cxn modelId="{35770E68-E66B-402A-9D63-0C309A443F4C}" type="presParOf" srcId="{40C1AD39-6A24-49CB-AD91-661037D63E96}" destId="{C0074A8D-44ED-4056-9C5D-655A8FD35F08}" srcOrd="0" destOrd="0" presId="urn:microsoft.com/office/officeart/2005/8/layout/vList2"/>
    <dgm:cxn modelId="{D7F64F61-95EF-47BD-853C-C38385F4C3A8}"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400" b="1" dirty="0" smtClean="0">
              <a:latin typeface="Century" panose="02040604050505020304" pitchFamily="18" charset="0"/>
            </a:rPr>
            <a:t>REDES  DE  SENSORES </a:t>
          </a:r>
          <a:r>
            <a:rPr lang="es-EC" sz="2400" b="1" dirty="0" smtClean="0">
              <a:latin typeface="Century" panose="02040604050505020304" pitchFamily="18" charset="0"/>
            </a:rPr>
            <a:t>INALÁMBRICOS </a:t>
          </a:r>
          <a:r>
            <a:rPr lang="es-EC" sz="2400" b="1" dirty="0" smtClean="0">
              <a:latin typeface="Century" panose="02040604050505020304" pitchFamily="18" charset="0"/>
            </a:rPr>
            <a:t>(WSN)</a:t>
          </a:r>
          <a:endParaRPr lang="es-EC" sz="24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700" dirty="0" smtClean="0">
              <a:latin typeface="Century Gothic" panose="020B0502020202020204" pitchFamily="34" charset="0"/>
            </a:rPr>
            <a:t>Estas redes de sensores inalámbricos, se basan en dispositivos de bajo coste y consumo  que pueden estar compuestos por  un gran número de dispositivos  autónomos  distribuidos físicamente, llamados nodos sensores, los  mismos que serán ubicados alrededor del escenario  que se desee monitorizar. Estos nodos tienen la capacidad de almacenar, reorganizarse  y comunicar de forma inalámbrica en la red los datos adquiridos.</a:t>
          </a:r>
          <a:endParaRPr lang="es-EC" sz="17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6FBC4ACC-F69F-4479-916E-87FCAE07784B}">
      <dgm:prSet phldrT="[Texto]" custT="1"/>
      <dgm:spPr/>
      <dgm:t>
        <a:bodyPr/>
        <a:lstStyle/>
        <a:p>
          <a:pPr algn="just">
            <a:lnSpc>
              <a:spcPct val="100000"/>
            </a:lnSpc>
          </a:pPr>
          <a:r>
            <a:rPr lang="es-EC" sz="1700" dirty="0" smtClean="0">
              <a:latin typeface="Century Gothic" panose="020B0502020202020204" pitchFamily="34" charset="0"/>
            </a:rPr>
            <a:t>Entre las principales ventajas de las WSN tenemos:</a:t>
          </a:r>
          <a:endParaRPr lang="es-EC" sz="1700" dirty="0">
            <a:latin typeface="Century Gothic" panose="020B0502020202020204" pitchFamily="34" charset="0"/>
          </a:endParaRPr>
        </a:p>
      </dgm:t>
    </dgm:pt>
    <dgm:pt modelId="{1A262435-690E-4088-8AC9-000847D0D1B9}" type="parTrans" cxnId="{27193EE9-485B-450C-B654-637F57BFB85A}">
      <dgm:prSet/>
      <dgm:spPr/>
      <dgm:t>
        <a:bodyPr/>
        <a:lstStyle/>
        <a:p>
          <a:endParaRPr lang="es-EC"/>
        </a:p>
      </dgm:t>
    </dgm:pt>
    <dgm:pt modelId="{62E5DADF-4CFF-42B2-A9C8-FDF08EE0F4A1}" type="sibTrans" cxnId="{27193EE9-485B-450C-B654-637F57BFB85A}">
      <dgm:prSet/>
      <dgm:spPr/>
      <dgm:t>
        <a:bodyPr/>
        <a:lstStyle/>
        <a:p>
          <a:endParaRPr lang="es-EC"/>
        </a:p>
      </dgm:t>
    </dgm:pt>
    <dgm:pt modelId="{449E4410-9390-48B3-9BF4-48D3EE7BDDB5}">
      <dgm:prSet phldrT="[Texto]" custT="1"/>
      <dgm:spPr/>
      <dgm:t>
        <a:bodyPr/>
        <a:lstStyle/>
        <a:p>
          <a:pPr algn="just">
            <a:lnSpc>
              <a:spcPct val="100000"/>
            </a:lnSpc>
          </a:pPr>
          <a:r>
            <a:rPr lang="es-EC" sz="1700" dirty="0" smtClean="0">
              <a:latin typeface="Century Gothic" panose="020B0502020202020204" pitchFamily="34" charset="0"/>
            </a:rPr>
            <a:t>	   Menor uso de recursos. </a:t>
          </a:r>
          <a:endParaRPr lang="es-EC" sz="1700" dirty="0">
            <a:latin typeface="Century Gothic" panose="020B0502020202020204" pitchFamily="34" charset="0"/>
          </a:endParaRPr>
        </a:p>
      </dgm:t>
    </dgm:pt>
    <dgm:pt modelId="{BAC25956-DCF2-451B-9299-7211AD5AEA91}" type="parTrans" cxnId="{A122D0A8-8E8C-4769-A721-0B6E1E0CD4EA}">
      <dgm:prSet/>
      <dgm:spPr/>
      <dgm:t>
        <a:bodyPr/>
        <a:lstStyle/>
        <a:p>
          <a:endParaRPr lang="es-EC"/>
        </a:p>
      </dgm:t>
    </dgm:pt>
    <dgm:pt modelId="{55BA157A-4615-4C41-8ABF-D9A94F6A1E83}" type="sibTrans" cxnId="{A122D0A8-8E8C-4769-A721-0B6E1E0CD4EA}">
      <dgm:prSet/>
      <dgm:spPr/>
      <dgm:t>
        <a:bodyPr/>
        <a:lstStyle/>
        <a:p>
          <a:endParaRPr lang="es-EC"/>
        </a:p>
      </dgm:t>
    </dgm:pt>
    <dgm:pt modelId="{DDFEB25F-8AD5-4FA3-891C-D9F41241914B}">
      <dgm:prSet phldrT="[Texto]" custT="1"/>
      <dgm:spPr/>
      <dgm:t>
        <a:bodyPr/>
        <a:lstStyle/>
        <a:p>
          <a:pPr algn="just">
            <a:lnSpc>
              <a:spcPct val="100000"/>
            </a:lnSpc>
          </a:pPr>
          <a:r>
            <a:rPr lang="es-EC" sz="1700" dirty="0" smtClean="0">
              <a:latin typeface="Century Gothic" panose="020B0502020202020204" pitchFamily="34" charset="0"/>
            </a:rPr>
            <a:t>	Integración con otras tecnologías.</a:t>
          </a:r>
          <a:endParaRPr lang="es-EC" sz="1700" dirty="0">
            <a:latin typeface="Century Gothic" panose="020B0502020202020204" pitchFamily="34" charset="0"/>
          </a:endParaRPr>
        </a:p>
      </dgm:t>
    </dgm:pt>
    <dgm:pt modelId="{101884BB-944E-4C9F-A516-35C8AEE46EE0}" type="parTrans" cxnId="{CD13D708-B6FD-4AE1-98C8-845BBA0C14FD}">
      <dgm:prSet/>
      <dgm:spPr/>
      <dgm:t>
        <a:bodyPr/>
        <a:lstStyle/>
        <a:p>
          <a:endParaRPr lang="es-EC"/>
        </a:p>
      </dgm:t>
    </dgm:pt>
    <dgm:pt modelId="{273A85E1-34FD-40FE-B63A-00BAA6F2680C}" type="sibTrans" cxnId="{CD13D708-B6FD-4AE1-98C8-845BBA0C14FD}">
      <dgm:prSet/>
      <dgm:spPr/>
      <dgm:t>
        <a:bodyPr/>
        <a:lstStyle/>
        <a:p>
          <a:endParaRPr lang="es-EC"/>
        </a:p>
      </dgm:t>
    </dgm:pt>
    <dgm:pt modelId="{0B92DE5C-3EEB-4929-AD1D-6DBF0CEB697E}">
      <dgm:prSet phldrT="[Texto]" custT="1"/>
      <dgm:spPr/>
      <dgm:t>
        <a:bodyPr/>
        <a:lstStyle/>
        <a:p>
          <a:pPr algn="just">
            <a:lnSpc>
              <a:spcPct val="100000"/>
            </a:lnSpc>
          </a:pPr>
          <a:r>
            <a:rPr lang="es-EC" sz="1700" dirty="0" smtClean="0">
              <a:latin typeface="Century Gothic" panose="020B0502020202020204" pitchFamily="34" charset="0"/>
            </a:rPr>
            <a:t>       Bajo consumo energético. </a:t>
          </a:r>
          <a:endParaRPr lang="es-EC" sz="1700" dirty="0">
            <a:latin typeface="Century Gothic" panose="020B0502020202020204" pitchFamily="34" charset="0"/>
          </a:endParaRPr>
        </a:p>
      </dgm:t>
    </dgm:pt>
    <dgm:pt modelId="{827FE600-4604-4EA4-B912-4F5B196DE92F}" type="parTrans" cxnId="{7E33F926-E975-4E63-8BCE-37D44E565D9C}">
      <dgm:prSet/>
      <dgm:spPr/>
      <dgm:t>
        <a:bodyPr/>
        <a:lstStyle/>
        <a:p>
          <a:endParaRPr lang="es-EC"/>
        </a:p>
      </dgm:t>
    </dgm:pt>
    <dgm:pt modelId="{0B123E16-6168-4F1A-9719-E320EDABE695}" type="sibTrans" cxnId="{7E33F926-E975-4E63-8BCE-37D44E565D9C}">
      <dgm:prSet/>
      <dgm:spPr/>
      <dgm:t>
        <a:bodyPr/>
        <a:lstStyle/>
        <a:p>
          <a:endParaRPr lang="es-EC"/>
        </a:p>
      </dgm:t>
    </dgm:pt>
    <dgm:pt modelId="{B1E9B06B-B1EC-42DA-B03C-CB9519086529}">
      <dgm:prSet phldrT="[Texto]" custT="1"/>
      <dgm:spPr/>
      <dgm:t>
        <a:bodyPr/>
        <a:lstStyle/>
        <a:p>
          <a:pPr algn="just">
            <a:lnSpc>
              <a:spcPct val="100000"/>
            </a:lnSpc>
          </a:pPr>
          <a:r>
            <a:rPr lang="es-EC" sz="1700" dirty="0" smtClean="0">
              <a:latin typeface="Century Gothic" panose="020B0502020202020204" pitchFamily="34" charset="0"/>
            </a:rPr>
            <a:t>       Bajo costo y facilidad de instalación. </a:t>
          </a:r>
          <a:endParaRPr lang="es-EC" sz="1700" dirty="0">
            <a:latin typeface="Century Gothic" panose="020B0502020202020204" pitchFamily="34" charset="0"/>
          </a:endParaRPr>
        </a:p>
      </dgm:t>
    </dgm:pt>
    <dgm:pt modelId="{BA929440-077D-4735-81EC-122B820AFE59}" type="parTrans" cxnId="{529F93FC-4234-4E4D-9E8C-B3285C8BE823}">
      <dgm:prSet/>
      <dgm:spPr/>
      <dgm:t>
        <a:bodyPr/>
        <a:lstStyle/>
        <a:p>
          <a:endParaRPr lang="es-EC"/>
        </a:p>
      </dgm:t>
    </dgm:pt>
    <dgm:pt modelId="{40FE3D4D-2B4D-425B-B2D1-BB59A3376282}" type="sibTrans" cxnId="{529F93FC-4234-4E4D-9E8C-B3285C8BE823}">
      <dgm:prSet/>
      <dgm:spPr/>
      <dgm:t>
        <a:bodyPr/>
        <a:lstStyle/>
        <a:p>
          <a:endParaRPr lang="es-EC"/>
        </a:p>
      </dgm:t>
    </dgm:pt>
    <dgm:pt modelId="{88AA853F-C2BC-4EAC-A30D-AD6BFF28FA7F}">
      <dgm:prSet phldrT="[Texto]" custT="1"/>
      <dgm:spPr/>
      <dgm:t>
        <a:bodyPr/>
        <a:lstStyle/>
        <a:p>
          <a:pPr algn="just">
            <a:lnSpc>
              <a:spcPct val="100000"/>
            </a:lnSpc>
          </a:pPr>
          <a:r>
            <a:rPr lang="es-EC" sz="1700" dirty="0" smtClean="0">
              <a:latin typeface="Century Gothic" panose="020B0502020202020204" pitchFamily="34" charset="0"/>
            </a:rPr>
            <a:t>       Tiempo de respuesta. </a:t>
          </a:r>
          <a:endParaRPr lang="es-EC" sz="1700" dirty="0">
            <a:latin typeface="Century Gothic" panose="020B0502020202020204" pitchFamily="34" charset="0"/>
          </a:endParaRPr>
        </a:p>
      </dgm:t>
    </dgm:pt>
    <dgm:pt modelId="{2055C76C-D269-4BF1-9E24-D72F77A83834}" type="parTrans" cxnId="{3B18CA9D-5654-48D7-A6D1-3C57E8BF5C9B}">
      <dgm:prSet/>
      <dgm:spPr/>
      <dgm:t>
        <a:bodyPr/>
        <a:lstStyle/>
        <a:p>
          <a:endParaRPr lang="es-EC"/>
        </a:p>
      </dgm:t>
    </dgm:pt>
    <dgm:pt modelId="{F57293ED-C3DD-4739-AFEB-E8C891AE55FC}" type="sibTrans" cxnId="{3B18CA9D-5654-48D7-A6D1-3C57E8BF5C9B}">
      <dgm:prSet/>
      <dgm:spPr/>
      <dgm:t>
        <a:bodyPr/>
        <a:lstStyle/>
        <a:p>
          <a:endParaRPr lang="es-EC"/>
        </a:p>
      </dgm:t>
    </dgm:pt>
    <dgm:pt modelId="{6571E92C-8A88-407A-ADAC-4C9143EB2579}">
      <dgm:prSet phldrT="[Texto]" custT="1"/>
      <dgm:spPr/>
      <dgm:t>
        <a:bodyPr/>
        <a:lstStyle/>
        <a:p>
          <a:pPr algn="just">
            <a:lnSpc>
              <a:spcPct val="100000"/>
            </a:lnSpc>
          </a:pPr>
          <a:r>
            <a:rPr lang="es-EC" sz="1700" dirty="0" smtClean="0">
              <a:latin typeface="Century Gothic" panose="020B0502020202020204" pitchFamily="34" charset="0"/>
            </a:rPr>
            <a:t>       Seguridad. </a:t>
          </a:r>
          <a:endParaRPr lang="es-EC" sz="1700" dirty="0">
            <a:latin typeface="Century Gothic" panose="020B0502020202020204" pitchFamily="34" charset="0"/>
          </a:endParaRPr>
        </a:p>
      </dgm:t>
    </dgm:pt>
    <dgm:pt modelId="{94716C69-A1F5-4304-A6F3-28EBCF26597B}" type="parTrans" cxnId="{BFA86453-34C6-4347-B607-6A597E516A81}">
      <dgm:prSet/>
      <dgm:spPr/>
      <dgm:t>
        <a:bodyPr/>
        <a:lstStyle/>
        <a:p>
          <a:endParaRPr lang="es-EC"/>
        </a:p>
      </dgm:t>
    </dgm:pt>
    <dgm:pt modelId="{167FC845-44C1-4F96-881F-30BE0BE03E12}" type="sibTrans" cxnId="{BFA86453-34C6-4347-B607-6A597E516A81}">
      <dgm:prSet/>
      <dgm:spPr/>
      <dgm:t>
        <a:bodyPr/>
        <a:lstStyle/>
        <a:p>
          <a:endParaRPr lang="es-EC"/>
        </a:p>
      </dgm:t>
    </dgm:pt>
    <dgm:pt modelId="{5208DFB0-2D5C-438F-8C84-E017697814D0}">
      <dgm:prSet phldrT="[Texto]" custT="1"/>
      <dgm:spPr/>
      <dgm:t>
        <a:bodyPr/>
        <a:lstStyle/>
        <a:p>
          <a:pPr algn="just">
            <a:lnSpc>
              <a:spcPct val="100000"/>
            </a:lnSpc>
          </a:pPr>
          <a:r>
            <a:rPr lang="es-EC" sz="1700" dirty="0" smtClean="0">
              <a:latin typeface="Century Gothic" panose="020B0502020202020204" pitchFamily="34" charset="0"/>
            </a:rPr>
            <a:t>       Topología dinámica de la red.</a:t>
          </a:r>
          <a:endParaRPr lang="es-EC" sz="1700" dirty="0">
            <a:latin typeface="Century Gothic" panose="020B0502020202020204" pitchFamily="34" charset="0"/>
          </a:endParaRPr>
        </a:p>
      </dgm:t>
    </dgm:pt>
    <dgm:pt modelId="{05851798-8EAB-481F-A2A6-0AE3629CC67E}" type="parTrans" cxnId="{04CEF7E1-3ADA-4D3D-8ED8-390015EA90C1}">
      <dgm:prSet/>
      <dgm:spPr/>
      <dgm:t>
        <a:bodyPr/>
        <a:lstStyle/>
        <a:p>
          <a:endParaRPr lang="es-EC"/>
        </a:p>
      </dgm:t>
    </dgm:pt>
    <dgm:pt modelId="{89E5F7BA-9A41-4C42-9473-5FD2A793B8CC}" type="sibTrans" cxnId="{04CEF7E1-3ADA-4D3D-8ED8-390015EA90C1}">
      <dgm:prSet/>
      <dgm:spPr/>
      <dgm:t>
        <a:bodyPr/>
        <a:lstStyle/>
        <a:p>
          <a:endParaRPr lang="es-EC"/>
        </a:p>
      </dgm:t>
    </dgm:pt>
    <dgm:pt modelId="{FEAA70BC-85F1-45BF-970F-0BC67596BCCD}">
      <dgm:prSet phldrT="[Texto]" custT="1"/>
      <dgm:spPr/>
      <dgm:t>
        <a:bodyPr/>
        <a:lstStyle/>
        <a:p>
          <a:pPr algn="just">
            <a:lnSpc>
              <a:spcPct val="100000"/>
            </a:lnSpc>
          </a:pPr>
          <a:endParaRPr lang="es-EC" sz="1700" dirty="0">
            <a:latin typeface="Century Gothic" panose="020B0502020202020204" pitchFamily="34" charset="0"/>
          </a:endParaRPr>
        </a:p>
      </dgm:t>
    </dgm:pt>
    <dgm:pt modelId="{84B5B4D3-31AB-48A4-81F4-AAEC11687D29}" type="parTrans" cxnId="{CEAA2C77-1800-4A54-B5F6-3AA15CAD95A3}">
      <dgm:prSet/>
      <dgm:spPr/>
      <dgm:t>
        <a:bodyPr/>
        <a:lstStyle/>
        <a:p>
          <a:endParaRPr lang="es-EC"/>
        </a:p>
      </dgm:t>
    </dgm:pt>
    <dgm:pt modelId="{C35924E6-0ABC-405D-9DEA-98F50B2A2CFE}" type="sibTrans" cxnId="{CEAA2C77-1800-4A54-B5F6-3AA15CAD95A3}">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48DC3827-A688-432C-9CD8-D5A51621B3B8}" type="presOf" srcId="{ED36F8B1-91CE-4759-8D43-50B04F9A9790}" destId="{EF5F5E96-DEA2-4E9B-921B-8AED050DE34C}" srcOrd="0" destOrd="0" presId="urn:microsoft.com/office/officeart/2005/8/layout/vList2"/>
    <dgm:cxn modelId="{C3CD1E4E-A16E-418E-AC0B-4E9A9A3A694D}" type="presOf" srcId="{DDFEB25F-8AD5-4FA3-891C-D9F41241914B}" destId="{EF5F5E96-DEA2-4E9B-921B-8AED050DE34C}" srcOrd="0" destOrd="3" presId="urn:microsoft.com/office/officeart/2005/8/layout/vList2"/>
    <dgm:cxn modelId="{3B18CA9D-5654-48D7-A6D1-3C57E8BF5C9B}" srcId="{DDFEB25F-8AD5-4FA3-891C-D9F41241914B}" destId="{88AA853F-C2BC-4EAC-A30D-AD6BFF28FA7F}" srcOrd="3" destOrd="0" parTransId="{2055C76C-D269-4BF1-9E24-D72F77A83834}" sibTransId="{F57293ED-C3DD-4739-AFEB-E8C891AE55FC}"/>
    <dgm:cxn modelId="{34F26BFD-2814-403E-A9D3-3641F11F21AC}" type="presOf" srcId="{449E4410-9390-48B3-9BF4-48D3EE7BDDB5}" destId="{EF5F5E96-DEA2-4E9B-921B-8AED050DE34C}" srcOrd="0" destOrd="4"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27193EE9-485B-450C-B654-637F57BFB85A}" srcId="{D900F549-381E-41A6-B6F9-FA5E33278567}" destId="{6FBC4ACC-F69F-4479-916E-87FCAE07784B}" srcOrd="2" destOrd="0" parTransId="{1A262435-690E-4088-8AC9-000847D0D1B9}" sibTransId="{62E5DADF-4CFF-42B2-A9C8-FDF08EE0F4A1}"/>
    <dgm:cxn modelId="{87A86EA7-F4A5-45D9-BDE2-E4C6E1A727A4}" type="presOf" srcId="{B1E9B06B-B1EC-42DA-B03C-CB9519086529}" destId="{EF5F5E96-DEA2-4E9B-921B-8AED050DE34C}" srcOrd="0" destOrd="6" presId="urn:microsoft.com/office/officeart/2005/8/layout/vList2"/>
    <dgm:cxn modelId="{FE60D676-F715-481F-B4BF-A43129652051}" type="presOf" srcId="{FEAA70BC-85F1-45BF-970F-0BC67596BCCD}" destId="{EF5F5E96-DEA2-4E9B-921B-8AED050DE34C}" srcOrd="0" destOrd="1" presId="urn:microsoft.com/office/officeart/2005/8/layout/vList2"/>
    <dgm:cxn modelId="{04CEF7E1-3ADA-4D3D-8ED8-390015EA90C1}" srcId="{DDFEB25F-8AD5-4FA3-891C-D9F41241914B}" destId="{5208DFB0-2D5C-438F-8C84-E017697814D0}" srcOrd="5" destOrd="0" parTransId="{05851798-8EAB-481F-A2A6-0AE3629CC67E}" sibTransId="{89E5F7BA-9A41-4C42-9473-5FD2A793B8CC}"/>
    <dgm:cxn modelId="{A122D0A8-8E8C-4769-A721-0B6E1E0CD4EA}" srcId="{DDFEB25F-8AD5-4FA3-891C-D9F41241914B}" destId="{449E4410-9390-48B3-9BF4-48D3EE7BDDB5}" srcOrd="0" destOrd="0" parTransId="{BAC25956-DCF2-451B-9299-7211AD5AEA91}" sibTransId="{55BA157A-4615-4C41-8ABF-D9A94F6A1E83}"/>
    <dgm:cxn modelId="{F932D2AC-98E7-42AA-B682-72A917BCDFF4}" type="presOf" srcId="{0B92DE5C-3EEB-4929-AD1D-6DBF0CEB697E}" destId="{EF5F5E96-DEA2-4E9B-921B-8AED050DE34C}" srcOrd="0" destOrd="5" presId="urn:microsoft.com/office/officeart/2005/8/layout/vList2"/>
    <dgm:cxn modelId="{CEAA2C77-1800-4A54-B5F6-3AA15CAD95A3}" srcId="{D900F549-381E-41A6-B6F9-FA5E33278567}" destId="{FEAA70BC-85F1-45BF-970F-0BC67596BCCD}" srcOrd="1" destOrd="0" parTransId="{84B5B4D3-31AB-48A4-81F4-AAEC11687D29}" sibTransId="{C35924E6-0ABC-405D-9DEA-98F50B2A2CFE}"/>
    <dgm:cxn modelId="{BFFA8246-B1B3-4456-8558-1C3640E25598}" type="presOf" srcId="{6571E92C-8A88-407A-ADAC-4C9143EB2579}" destId="{EF5F5E96-DEA2-4E9B-921B-8AED050DE34C}" srcOrd="0" destOrd="8" presId="urn:microsoft.com/office/officeart/2005/8/layout/vList2"/>
    <dgm:cxn modelId="{EF1FA249-98C7-47B6-B8B0-0D9A8D5736BE}" type="presOf" srcId="{5208DFB0-2D5C-438F-8C84-E017697814D0}" destId="{EF5F5E96-DEA2-4E9B-921B-8AED050DE34C}" srcOrd="0" destOrd="9"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3980EC7E-A7B5-47D9-8D85-56290C59833B}" type="presOf" srcId="{6FBC4ACC-F69F-4479-916E-87FCAE07784B}" destId="{EF5F5E96-DEA2-4E9B-921B-8AED050DE34C}" srcOrd="0" destOrd="2" presId="urn:microsoft.com/office/officeart/2005/8/layout/vList2"/>
    <dgm:cxn modelId="{529F93FC-4234-4E4D-9E8C-B3285C8BE823}" srcId="{DDFEB25F-8AD5-4FA3-891C-D9F41241914B}" destId="{B1E9B06B-B1EC-42DA-B03C-CB9519086529}" srcOrd="2" destOrd="0" parTransId="{BA929440-077D-4735-81EC-122B820AFE59}" sibTransId="{40FE3D4D-2B4D-425B-B2D1-BB59A3376282}"/>
    <dgm:cxn modelId="{55055FB9-DF53-4ECA-8321-40490A5FC99B}" type="presOf" srcId="{88AA853F-C2BC-4EAC-A30D-AD6BFF28FA7F}" destId="{EF5F5E96-DEA2-4E9B-921B-8AED050DE34C}" srcOrd="0" destOrd="7" presId="urn:microsoft.com/office/officeart/2005/8/layout/vList2"/>
    <dgm:cxn modelId="{A1BEA956-14C6-4FA7-835E-5C63E5C6D06D}" type="presOf" srcId="{D900F549-381E-41A6-B6F9-FA5E33278567}" destId="{C0074A8D-44ED-4056-9C5D-655A8FD35F08}" srcOrd="0" destOrd="0" presId="urn:microsoft.com/office/officeart/2005/8/layout/vList2"/>
    <dgm:cxn modelId="{004164B2-4AA5-479C-A870-3565F8B119C1}" type="presOf" srcId="{D340BE37-0CA7-4978-9BFB-60DD6140A5AE}" destId="{40C1AD39-6A24-49CB-AD91-661037D63E96}" srcOrd="0" destOrd="0" presId="urn:microsoft.com/office/officeart/2005/8/layout/vList2"/>
    <dgm:cxn modelId="{CD13D708-B6FD-4AE1-98C8-845BBA0C14FD}" srcId="{6FBC4ACC-F69F-4479-916E-87FCAE07784B}" destId="{DDFEB25F-8AD5-4FA3-891C-D9F41241914B}" srcOrd="0" destOrd="0" parTransId="{101884BB-944E-4C9F-A516-35C8AEE46EE0}" sibTransId="{273A85E1-34FD-40FE-B63A-00BAA6F2680C}"/>
    <dgm:cxn modelId="{7E33F926-E975-4E63-8BCE-37D44E565D9C}" srcId="{DDFEB25F-8AD5-4FA3-891C-D9F41241914B}" destId="{0B92DE5C-3EEB-4929-AD1D-6DBF0CEB697E}" srcOrd="1" destOrd="0" parTransId="{827FE600-4604-4EA4-B912-4F5B196DE92F}" sibTransId="{0B123E16-6168-4F1A-9719-E320EDABE695}"/>
    <dgm:cxn modelId="{BFA86453-34C6-4347-B607-6A597E516A81}" srcId="{DDFEB25F-8AD5-4FA3-891C-D9F41241914B}" destId="{6571E92C-8A88-407A-ADAC-4C9143EB2579}" srcOrd="4" destOrd="0" parTransId="{94716C69-A1F5-4304-A6F3-28EBCF26597B}" sibTransId="{167FC845-44C1-4F96-881F-30BE0BE03E12}"/>
    <dgm:cxn modelId="{34A5D567-4807-4F0F-94F1-D61E46C556C6}" type="presParOf" srcId="{40C1AD39-6A24-49CB-AD91-661037D63E96}" destId="{C0074A8D-44ED-4056-9C5D-655A8FD35F08}" srcOrd="0" destOrd="0" presId="urn:microsoft.com/office/officeart/2005/8/layout/vList2"/>
    <dgm:cxn modelId="{C91A117C-5CAF-40B4-BCE8-E0FF4F3A31F8}"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Gothic" panose="020B0502020202020204" pitchFamily="34" charset="0"/>
            </a:rPr>
            <a:t>CRITERIOS  DE  DISEÑO</a:t>
          </a:r>
          <a:endParaRPr lang="es-EC" sz="2800" b="1" dirty="0">
            <a:latin typeface="Century Gothic" panose="020B0502020202020204" pitchFamily="34" charset="0"/>
          </a:endParaRPr>
        </a:p>
      </dgm:t>
    </dgm:pt>
    <dgm:pt modelId="{712B1813-10EE-4FF8-A607-70AC63D65A44}" type="parTrans" cxnId="{62FA8A7A-2E5E-4AF9-9CFA-EE7461D5F8AC}">
      <dgm:prSet/>
      <dgm:spPr/>
      <dgm:t>
        <a:bodyPr/>
        <a:lstStyle/>
        <a:p>
          <a:pPr algn="just"/>
          <a:endParaRPr lang="es-EC" sz="1800">
            <a:latin typeface="Century Gothic" panose="020B0502020202020204" pitchFamily="34" charset="0"/>
          </a:endParaRPr>
        </a:p>
      </dgm:t>
    </dgm:pt>
    <dgm:pt modelId="{E28F8EA5-7946-4F88-8C38-60F64BE5D665}" type="sibTrans" cxnId="{62FA8A7A-2E5E-4AF9-9CFA-EE7461D5F8AC}">
      <dgm:prSet/>
      <dgm:spPr/>
      <dgm:t>
        <a:bodyPr/>
        <a:lstStyle/>
        <a:p>
          <a:pPr algn="just"/>
          <a:endParaRPr lang="es-EC" sz="1800">
            <a:latin typeface="Century Gothic" panose="020B0502020202020204" pitchFamily="34" charset="0"/>
          </a:endParaRPr>
        </a:p>
      </dgm:t>
    </dgm:pt>
    <dgm:pt modelId="{ED36F8B1-91CE-4759-8D43-50B04F9A9790}">
      <dgm:prSet phldrT="[Texto]" custT="1"/>
      <dgm:spPr/>
      <dgm:t>
        <a:bodyPr/>
        <a:lstStyle/>
        <a:p>
          <a:pPr algn="just">
            <a:lnSpc>
              <a:spcPct val="100000"/>
            </a:lnSpc>
          </a:pPr>
          <a:r>
            <a:rPr lang="es-EC" sz="1700" dirty="0" smtClean="0">
              <a:latin typeface="Century Gothic" panose="020B0502020202020204" pitchFamily="34" charset="0"/>
            </a:rPr>
            <a:t>La red inalámbrica estará conformada por una mota transmisora que será la que se va a sumergir a diferentes profundidades, y por  una mota receptora que será fija y que se encontrará conectada al Gateway MIB520, el mismo que servirá de puente entre la PC y la red inalámbrica por medio de un cable USB. </a:t>
          </a:r>
          <a:endParaRPr lang="es-EC" sz="1700" dirty="0">
            <a:latin typeface="Century Gothic" panose="020B0502020202020204" pitchFamily="34" charset="0"/>
          </a:endParaRPr>
        </a:p>
      </dgm:t>
    </dgm:pt>
    <dgm:pt modelId="{748D65F4-E282-4A71-BA97-46FC72531278}" type="parTrans" cxnId="{E803AB4D-4EBF-42D5-82C1-C1EC8E61FF90}">
      <dgm:prSet/>
      <dgm:spPr/>
      <dgm:t>
        <a:bodyPr/>
        <a:lstStyle/>
        <a:p>
          <a:endParaRPr lang="es-EC" sz="1800">
            <a:latin typeface="Century Gothic" panose="020B0502020202020204" pitchFamily="34" charset="0"/>
          </a:endParaRPr>
        </a:p>
      </dgm:t>
    </dgm:pt>
    <dgm:pt modelId="{01C0DC41-F827-4279-A3C1-A8A8C8FA358F}" type="sibTrans" cxnId="{E803AB4D-4EBF-42D5-82C1-C1EC8E61FF90}">
      <dgm:prSet/>
      <dgm:spPr/>
      <dgm:t>
        <a:bodyPr/>
        <a:lstStyle/>
        <a:p>
          <a:endParaRPr lang="es-EC" sz="1800">
            <a:latin typeface="Century Gothic" panose="020B0502020202020204" pitchFamily="34" charset="0"/>
          </a:endParaRPr>
        </a:p>
      </dgm:t>
    </dgm:pt>
    <dgm:pt modelId="{8AFDF6F9-DB96-46B7-BA62-009D0E5DE273}">
      <dgm:prSet phldrT="[Texto]" custT="1"/>
      <dgm:spPr/>
      <dgm:t>
        <a:bodyPr/>
        <a:lstStyle/>
        <a:p>
          <a:pPr algn="just">
            <a:lnSpc>
              <a:spcPct val="100000"/>
            </a:lnSpc>
          </a:pPr>
          <a:r>
            <a:rPr lang="es-EC" sz="1700" dirty="0" smtClean="0">
              <a:latin typeface="Century Gothic" panose="020B0502020202020204" pitchFamily="34" charset="0"/>
            </a:rPr>
            <a:t>La mota móvil (transmisor) se encargará de enviar paquetes en difusión a la mota fija (receptor) la cual será la encargada de obtener  de los paquetes recibidos los valores de RSSI.</a:t>
          </a:r>
          <a:endParaRPr lang="es-EC" sz="1700" dirty="0">
            <a:latin typeface="Century Gothic" panose="020B0502020202020204" pitchFamily="34" charset="0"/>
          </a:endParaRPr>
        </a:p>
      </dgm:t>
    </dgm:pt>
    <dgm:pt modelId="{5BC83D7B-8A13-4ACA-BBA0-0C624FA5B370}" type="parTrans" cxnId="{4D9222E1-17FF-41F7-A042-64DF21CE842B}">
      <dgm:prSet/>
      <dgm:spPr/>
      <dgm:t>
        <a:bodyPr/>
        <a:lstStyle/>
        <a:p>
          <a:endParaRPr lang="es-EC" sz="1800">
            <a:latin typeface="Century Gothic" panose="020B0502020202020204" pitchFamily="34" charset="0"/>
          </a:endParaRPr>
        </a:p>
      </dgm:t>
    </dgm:pt>
    <dgm:pt modelId="{322B04FE-1C49-44B9-BCF8-D8844E32CE49}" type="sibTrans" cxnId="{4D9222E1-17FF-41F7-A042-64DF21CE842B}">
      <dgm:prSet/>
      <dgm:spPr/>
      <dgm:t>
        <a:bodyPr/>
        <a:lstStyle/>
        <a:p>
          <a:endParaRPr lang="es-EC" sz="1800">
            <a:latin typeface="Century Gothic" panose="020B0502020202020204" pitchFamily="34" charset="0"/>
          </a:endParaRPr>
        </a:p>
      </dgm:t>
    </dgm:pt>
    <dgm:pt modelId="{006D03D3-5DBB-4C43-A4FA-F11BDF2F3477}">
      <dgm:prSet phldrT="[Texto]" custT="1"/>
      <dgm:spPr/>
      <dgm:t>
        <a:bodyPr/>
        <a:lstStyle/>
        <a:p>
          <a:pPr algn="just">
            <a:lnSpc>
              <a:spcPct val="100000"/>
            </a:lnSpc>
          </a:pPr>
          <a:endParaRPr lang="es-EC" sz="1700" dirty="0">
            <a:latin typeface="Century Gothic" panose="020B0502020202020204" pitchFamily="34" charset="0"/>
          </a:endParaRPr>
        </a:p>
      </dgm:t>
    </dgm:pt>
    <dgm:pt modelId="{34CEAAE2-F6E3-49DA-8E78-84EF148CE7C8}" type="parTrans" cxnId="{7A0E282A-B3BC-4E2D-B3D5-B12257089A5C}">
      <dgm:prSet/>
      <dgm:spPr/>
      <dgm:t>
        <a:bodyPr/>
        <a:lstStyle/>
        <a:p>
          <a:endParaRPr lang="es-EC" sz="1800">
            <a:latin typeface="Century Gothic" panose="020B0502020202020204" pitchFamily="34" charset="0"/>
          </a:endParaRPr>
        </a:p>
      </dgm:t>
    </dgm:pt>
    <dgm:pt modelId="{329D02EB-B655-4AFA-A7C7-C3B3782BBA46}" type="sibTrans" cxnId="{7A0E282A-B3BC-4E2D-B3D5-B12257089A5C}">
      <dgm:prSet/>
      <dgm:spPr/>
      <dgm:t>
        <a:bodyPr/>
        <a:lstStyle/>
        <a:p>
          <a:endParaRPr lang="es-EC" sz="1800">
            <a:latin typeface="Century Gothic" panose="020B0502020202020204" pitchFamily="34" charset="0"/>
          </a:endParaRPr>
        </a:p>
      </dgm:t>
    </dgm:pt>
    <dgm:pt modelId="{34EDC132-4233-45BC-B31A-6898C98D0FB0}">
      <dgm:prSet phldrT="[Texto]" custT="1"/>
      <dgm:spPr/>
      <dgm:t>
        <a:bodyPr/>
        <a:lstStyle/>
        <a:p>
          <a:pPr algn="just">
            <a:lnSpc>
              <a:spcPct val="100000"/>
            </a:lnSpc>
          </a:pPr>
          <a:r>
            <a:rPr lang="es-EC" sz="1700" dirty="0" smtClean="0">
              <a:latin typeface="Century Gothic" panose="020B0502020202020204" pitchFamily="34" charset="0"/>
            </a:rPr>
            <a:t>Para la programación de las motas se configuró que el periodo de muestreo sea cada 250ms. Se obtendrán las mediciones de valores RSSI con intervalos de profundidad </a:t>
          </a:r>
          <a:r>
            <a:rPr lang="es-EC" sz="1700" i="1" dirty="0" smtClean="0">
              <a:latin typeface="Century Gothic" panose="020B0502020202020204" pitchFamily="34" charset="0"/>
            </a:rPr>
            <a:t>(x)</a:t>
          </a:r>
          <a:r>
            <a:rPr lang="es-EC" sz="1700" dirty="0" smtClean="0">
              <a:latin typeface="Century Gothic" panose="020B0502020202020204" pitchFamily="34" charset="0"/>
            </a:rPr>
            <a:t> de 2,5 cm hasta determinar el alcance vertical máximo  de la red y se realizarán muestreos con 200, 250, 300, 350 y 400 muestras para cada punto. </a:t>
          </a:r>
          <a:endParaRPr lang="es-EC" sz="1700" dirty="0">
            <a:latin typeface="Century Gothic" panose="020B0502020202020204" pitchFamily="34" charset="0"/>
          </a:endParaRPr>
        </a:p>
      </dgm:t>
    </dgm:pt>
    <dgm:pt modelId="{F3FD2DE9-8F35-4244-83FA-17166DE4BD20}" type="parTrans" cxnId="{04148B59-5656-45F3-8410-402C9610BB8E}">
      <dgm:prSet/>
      <dgm:spPr/>
      <dgm:t>
        <a:bodyPr/>
        <a:lstStyle/>
        <a:p>
          <a:endParaRPr lang="es-EC" sz="1800">
            <a:latin typeface="Century Gothic" panose="020B0502020202020204" pitchFamily="34" charset="0"/>
          </a:endParaRPr>
        </a:p>
      </dgm:t>
    </dgm:pt>
    <dgm:pt modelId="{DB75F222-0311-4BF5-A65C-B8517A08AFCD}" type="sibTrans" cxnId="{04148B59-5656-45F3-8410-402C9610BB8E}">
      <dgm:prSet/>
      <dgm:spPr/>
      <dgm:t>
        <a:bodyPr/>
        <a:lstStyle/>
        <a:p>
          <a:endParaRPr lang="es-EC" sz="1800">
            <a:latin typeface="Century Gothic" panose="020B0502020202020204" pitchFamily="34" charset="0"/>
          </a:endParaRPr>
        </a:p>
      </dgm:t>
    </dgm:pt>
    <dgm:pt modelId="{1483AED0-8196-45A9-847C-889F47F6610D}">
      <dgm:prSet phldrT="[Texto]" custT="1"/>
      <dgm:spPr/>
      <dgm:t>
        <a:bodyPr/>
        <a:lstStyle/>
        <a:p>
          <a:pPr algn="just">
            <a:lnSpc>
              <a:spcPct val="100000"/>
            </a:lnSpc>
          </a:pPr>
          <a:endParaRPr lang="es-EC" sz="1700" dirty="0">
            <a:latin typeface="Century Gothic" panose="020B0502020202020204" pitchFamily="34" charset="0"/>
          </a:endParaRPr>
        </a:p>
      </dgm:t>
    </dgm:pt>
    <dgm:pt modelId="{B029B65E-8EF3-4854-BCC6-CEA9C44CF620}" type="parTrans" cxnId="{B943124D-B162-458C-B83D-4C6648AC72E1}">
      <dgm:prSet/>
      <dgm:spPr/>
      <dgm:t>
        <a:bodyPr/>
        <a:lstStyle/>
        <a:p>
          <a:endParaRPr lang="es-EC" sz="1800">
            <a:latin typeface="Century Gothic" panose="020B0502020202020204" pitchFamily="34" charset="0"/>
          </a:endParaRPr>
        </a:p>
      </dgm:t>
    </dgm:pt>
    <dgm:pt modelId="{E96388AF-762A-40FD-8341-410C8AEFEABA}" type="sibTrans" cxnId="{B943124D-B162-458C-B83D-4C6648AC72E1}">
      <dgm:prSet/>
      <dgm:spPr/>
      <dgm:t>
        <a:bodyPr/>
        <a:lstStyle/>
        <a:p>
          <a:endParaRPr lang="es-EC" sz="1800">
            <a:latin typeface="Century Gothic" panose="020B0502020202020204" pitchFamily="34" charset="0"/>
          </a:endParaRPr>
        </a:p>
      </dgm:t>
    </dgm:pt>
    <dgm:pt modelId="{E8813FDE-A8C8-40B9-A399-EF56A938EE44}">
      <dgm:prSet phldrT="[Texto]" custT="1"/>
      <dgm:spPr/>
      <dgm:t>
        <a:bodyPr/>
        <a:lstStyle/>
        <a:p>
          <a:pPr algn="just">
            <a:lnSpc>
              <a:spcPct val="100000"/>
            </a:lnSpc>
          </a:pPr>
          <a:endParaRPr lang="es-EC" sz="1800" dirty="0">
            <a:latin typeface="Century Gothic" panose="020B0502020202020204" pitchFamily="34" charset="0"/>
          </a:endParaRPr>
        </a:p>
      </dgm:t>
    </dgm:pt>
    <dgm:pt modelId="{F80352CC-9900-42D3-902B-0634230A6E25}" type="parTrans" cxnId="{CA4B0B7F-741D-4C0D-9305-918A8DA3E96A}">
      <dgm:prSet/>
      <dgm:spPr/>
      <dgm:t>
        <a:bodyPr/>
        <a:lstStyle/>
        <a:p>
          <a:endParaRPr lang="es-EC" sz="1800">
            <a:latin typeface="Century Gothic" panose="020B0502020202020204" pitchFamily="34" charset="0"/>
          </a:endParaRPr>
        </a:p>
      </dgm:t>
    </dgm:pt>
    <dgm:pt modelId="{136EB37B-8B5D-404B-A08E-39AE385163EF}" type="sibTrans" cxnId="{CA4B0B7F-741D-4C0D-9305-918A8DA3E96A}">
      <dgm:prSet/>
      <dgm:spPr/>
      <dgm:t>
        <a:bodyPr/>
        <a:lstStyle/>
        <a:p>
          <a:endParaRPr lang="es-EC" sz="1800">
            <a:latin typeface="Century Gothic" panose="020B0502020202020204" pitchFamily="34" charset="0"/>
          </a:endParaRPr>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B943124D-B162-458C-B83D-4C6648AC72E1}" srcId="{D900F549-381E-41A6-B6F9-FA5E33278567}" destId="{1483AED0-8196-45A9-847C-889F47F6610D}" srcOrd="3" destOrd="0" parTransId="{B029B65E-8EF3-4854-BCC6-CEA9C44CF620}" sibTransId="{E96388AF-762A-40FD-8341-410C8AEFEABA}"/>
    <dgm:cxn modelId="{62FA8A7A-2E5E-4AF9-9CFA-EE7461D5F8AC}" srcId="{D340BE37-0CA7-4978-9BFB-60DD6140A5AE}" destId="{D900F549-381E-41A6-B6F9-FA5E33278567}" srcOrd="0" destOrd="0" parTransId="{712B1813-10EE-4FF8-A607-70AC63D65A44}" sibTransId="{E28F8EA5-7946-4F88-8C38-60F64BE5D665}"/>
    <dgm:cxn modelId="{E803AB4D-4EBF-42D5-82C1-C1EC8E61FF90}" srcId="{D900F549-381E-41A6-B6F9-FA5E33278567}" destId="{ED36F8B1-91CE-4759-8D43-50B04F9A9790}" srcOrd="0" destOrd="0" parTransId="{748D65F4-E282-4A71-BA97-46FC72531278}" sibTransId="{01C0DC41-F827-4279-A3C1-A8A8C8FA358F}"/>
    <dgm:cxn modelId="{7F017778-442F-4E3D-8394-FC3353AA8EB4}" type="presOf" srcId="{D900F549-381E-41A6-B6F9-FA5E33278567}" destId="{C0074A8D-44ED-4056-9C5D-655A8FD35F08}" srcOrd="0" destOrd="0" presId="urn:microsoft.com/office/officeart/2005/8/layout/vList2"/>
    <dgm:cxn modelId="{01E68CF9-0E50-4CD5-AB34-31C0D88DB235}" type="presOf" srcId="{8AFDF6F9-DB96-46B7-BA62-009D0E5DE273}" destId="{EF5F5E96-DEA2-4E9B-921B-8AED050DE34C}" srcOrd="0" destOrd="2" presId="urn:microsoft.com/office/officeart/2005/8/layout/vList2"/>
    <dgm:cxn modelId="{CA4B0B7F-741D-4C0D-9305-918A8DA3E96A}" srcId="{D900F549-381E-41A6-B6F9-FA5E33278567}" destId="{E8813FDE-A8C8-40B9-A399-EF56A938EE44}" srcOrd="5" destOrd="0" parTransId="{F80352CC-9900-42D3-902B-0634230A6E25}" sibTransId="{136EB37B-8B5D-404B-A08E-39AE385163EF}"/>
    <dgm:cxn modelId="{9ACF0FF7-589A-462A-A38D-6A71ACAD6BEE}" type="presOf" srcId="{ED36F8B1-91CE-4759-8D43-50B04F9A9790}" destId="{EF5F5E96-DEA2-4E9B-921B-8AED050DE34C}" srcOrd="0" destOrd="0" presId="urn:microsoft.com/office/officeart/2005/8/layout/vList2"/>
    <dgm:cxn modelId="{951DD18A-80D6-42A9-9A9E-6382039F63D4}" type="presOf" srcId="{1483AED0-8196-45A9-847C-889F47F6610D}" destId="{EF5F5E96-DEA2-4E9B-921B-8AED050DE34C}" srcOrd="0" destOrd="3" presId="urn:microsoft.com/office/officeart/2005/8/layout/vList2"/>
    <dgm:cxn modelId="{04148B59-5656-45F3-8410-402C9610BB8E}" srcId="{D900F549-381E-41A6-B6F9-FA5E33278567}" destId="{34EDC132-4233-45BC-B31A-6898C98D0FB0}" srcOrd="4" destOrd="0" parTransId="{F3FD2DE9-8F35-4244-83FA-17166DE4BD20}" sibTransId="{DB75F222-0311-4BF5-A65C-B8517A08AFCD}"/>
    <dgm:cxn modelId="{06B5A5EA-BF4E-4B31-917E-A6A14AB8B0C4}" type="presOf" srcId="{006D03D3-5DBB-4C43-A4FA-F11BDF2F3477}" destId="{EF5F5E96-DEA2-4E9B-921B-8AED050DE34C}" srcOrd="0" destOrd="1" presId="urn:microsoft.com/office/officeart/2005/8/layout/vList2"/>
    <dgm:cxn modelId="{C62E0358-D033-40EC-A9D1-A913E0226E27}" type="presOf" srcId="{D340BE37-0CA7-4978-9BFB-60DD6140A5AE}" destId="{40C1AD39-6A24-49CB-AD91-661037D63E96}" srcOrd="0" destOrd="0" presId="urn:microsoft.com/office/officeart/2005/8/layout/vList2"/>
    <dgm:cxn modelId="{ED3ABBAB-94AC-4E29-B6E5-90267B7EA98D}" type="presOf" srcId="{34EDC132-4233-45BC-B31A-6898C98D0FB0}" destId="{EF5F5E96-DEA2-4E9B-921B-8AED050DE34C}" srcOrd="0" destOrd="4" presId="urn:microsoft.com/office/officeart/2005/8/layout/vList2"/>
    <dgm:cxn modelId="{4D9222E1-17FF-41F7-A042-64DF21CE842B}" srcId="{D900F549-381E-41A6-B6F9-FA5E33278567}" destId="{8AFDF6F9-DB96-46B7-BA62-009D0E5DE273}" srcOrd="2" destOrd="0" parTransId="{5BC83D7B-8A13-4ACA-BBA0-0C624FA5B370}" sibTransId="{322B04FE-1C49-44B9-BCF8-D8844E32CE49}"/>
    <dgm:cxn modelId="{7A0E282A-B3BC-4E2D-B3D5-B12257089A5C}" srcId="{D900F549-381E-41A6-B6F9-FA5E33278567}" destId="{006D03D3-5DBB-4C43-A4FA-F11BDF2F3477}" srcOrd="1" destOrd="0" parTransId="{34CEAAE2-F6E3-49DA-8E78-84EF148CE7C8}" sibTransId="{329D02EB-B655-4AFA-A7C7-C3B3782BBA46}"/>
    <dgm:cxn modelId="{295EB398-41B5-4F6C-A490-FAEB0656EA70}" type="presOf" srcId="{E8813FDE-A8C8-40B9-A399-EF56A938EE44}" destId="{EF5F5E96-DEA2-4E9B-921B-8AED050DE34C}" srcOrd="0" destOrd="5" presId="urn:microsoft.com/office/officeart/2005/8/layout/vList2"/>
    <dgm:cxn modelId="{9B005605-CA41-4D6B-8C06-4E7D13DF4527}" type="presParOf" srcId="{40C1AD39-6A24-49CB-AD91-661037D63E96}" destId="{C0074A8D-44ED-4056-9C5D-655A8FD35F08}" srcOrd="0" destOrd="0" presId="urn:microsoft.com/office/officeart/2005/8/layout/vList2"/>
    <dgm:cxn modelId="{0FDAAA8F-7896-414E-B553-07DB855A4E6F}"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Gothic" panose="020B0502020202020204" pitchFamily="34" charset="0"/>
            </a:rPr>
            <a:t>CRITERIOS  DE  DISEÑO</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Dado que los valores de las mediciones pueden variar ya sea por los dispositivos, por condiciones externas, o por el operador, en esta investigación para cada profundidad de sumersión se realizarán diez iteraciones  con cada uno de los números de muestras descritos anteriormente para obtener un valor más preciso.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A902A743-2804-41CB-859F-A87413A3EF89}">
      <dgm:prSet phldrT="[Texto]" custT="1"/>
      <dgm:spPr/>
      <dgm:t>
        <a:bodyPr/>
        <a:lstStyle/>
        <a:p>
          <a:pPr algn="just">
            <a:lnSpc>
              <a:spcPct val="100000"/>
            </a:lnSpc>
          </a:pPr>
          <a:r>
            <a:rPr lang="es-EC" sz="1800" dirty="0" smtClean="0">
              <a:latin typeface="Century Gothic" panose="020B0502020202020204" pitchFamily="34" charset="0"/>
            </a:rPr>
            <a:t>Luego se procederá a obtener la media de los valores adquiridos y se determinará la varianza y desviación estándar  en cada punto y con cada número de muestras. </a:t>
          </a:r>
          <a:endParaRPr lang="es-EC" sz="1800" dirty="0">
            <a:latin typeface="Century Gothic" panose="020B0502020202020204" pitchFamily="34" charset="0"/>
          </a:endParaRPr>
        </a:p>
      </dgm:t>
    </dgm:pt>
    <dgm:pt modelId="{11E7AEE7-4741-4C26-9CEB-22FC8976C513}" type="parTrans" cxnId="{16254939-4495-4947-B174-401A742C988B}">
      <dgm:prSet/>
      <dgm:spPr/>
      <dgm:t>
        <a:bodyPr/>
        <a:lstStyle/>
        <a:p>
          <a:endParaRPr lang="es-EC"/>
        </a:p>
      </dgm:t>
    </dgm:pt>
    <dgm:pt modelId="{0655F475-023C-4273-90E1-DB3FF06EBFF3}" type="sibTrans" cxnId="{16254939-4495-4947-B174-401A742C988B}">
      <dgm:prSet/>
      <dgm:spPr/>
      <dgm:t>
        <a:bodyPr/>
        <a:lstStyle/>
        <a:p>
          <a:endParaRPr lang="es-EC"/>
        </a:p>
      </dgm:t>
    </dgm:pt>
    <dgm:pt modelId="{CFAB6C5D-28E9-4AF4-9B0E-EBE368FB8511}">
      <dgm:prSet phldrT="[Texto]" custT="1"/>
      <dgm:spPr/>
      <dgm:t>
        <a:bodyPr/>
        <a:lstStyle/>
        <a:p>
          <a:pPr algn="just">
            <a:lnSpc>
              <a:spcPct val="100000"/>
            </a:lnSpc>
          </a:pPr>
          <a:endParaRPr lang="es-EC" sz="1800" dirty="0">
            <a:latin typeface="Century Gothic" panose="020B0502020202020204" pitchFamily="34" charset="0"/>
          </a:endParaRPr>
        </a:p>
      </dgm:t>
    </dgm:pt>
    <dgm:pt modelId="{DC4689C3-EBAE-4178-95D5-0439B2B37863}" type="parTrans" cxnId="{91FB441A-79ED-418D-8C98-3D1D85447D40}">
      <dgm:prSet/>
      <dgm:spPr/>
      <dgm:t>
        <a:bodyPr/>
        <a:lstStyle/>
        <a:p>
          <a:endParaRPr lang="es-EC"/>
        </a:p>
      </dgm:t>
    </dgm:pt>
    <dgm:pt modelId="{4A527E6D-A1E1-4345-BD62-031CD590AED4}" type="sibTrans" cxnId="{91FB441A-79ED-418D-8C98-3D1D85447D40}">
      <dgm:prSet/>
      <dgm:spPr/>
      <dgm:t>
        <a:bodyPr/>
        <a:lstStyle/>
        <a:p>
          <a:endParaRPr lang="es-EC"/>
        </a:p>
      </dgm:t>
    </dgm:pt>
    <dgm:pt modelId="{D73FCF65-6A89-47A9-A9C0-276F308E2919}">
      <dgm:prSet phldrT="[Texto]" custT="1"/>
      <dgm:spPr/>
      <dgm:t>
        <a:bodyPr/>
        <a:lstStyle/>
        <a:p>
          <a:pPr algn="just">
            <a:lnSpc>
              <a:spcPct val="100000"/>
            </a:lnSpc>
          </a:pPr>
          <a:r>
            <a:rPr lang="es-EC" sz="1800" dirty="0" smtClean="0">
              <a:latin typeface="Century Gothic" panose="020B0502020202020204" pitchFamily="34" charset="0"/>
            </a:rPr>
            <a:t>Una vez  obtenidos los promedios, se procederá a realizar  la correspondiente conversión a </a:t>
          </a:r>
          <a:r>
            <a:rPr lang="es-EC" sz="1800" dirty="0" err="1" smtClean="0">
              <a:latin typeface="Century Gothic" panose="020B0502020202020204" pitchFamily="34" charset="0"/>
            </a:rPr>
            <a:t>dBm</a:t>
          </a:r>
          <a:r>
            <a:rPr lang="es-EC" sz="1800" dirty="0" smtClean="0">
              <a:latin typeface="Century Gothic" panose="020B0502020202020204" pitchFamily="34" charset="0"/>
            </a:rPr>
            <a:t>. Se realizará el mismo procedimiento descrito para cada escenario acuático donde se realizarán las pruebas.</a:t>
          </a:r>
          <a:endParaRPr lang="es-EC" sz="1800" dirty="0">
            <a:latin typeface="Century Gothic" panose="020B0502020202020204" pitchFamily="34" charset="0"/>
          </a:endParaRPr>
        </a:p>
      </dgm:t>
    </dgm:pt>
    <dgm:pt modelId="{D7EC73A9-C785-479F-95FE-56A48B58258E}" type="parTrans" cxnId="{A7E29A8D-40B0-482E-9FE1-3155A34319B9}">
      <dgm:prSet/>
      <dgm:spPr/>
      <dgm:t>
        <a:bodyPr/>
        <a:lstStyle/>
        <a:p>
          <a:endParaRPr lang="es-EC"/>
        </a:p>
      </dgm:t>
    </dgm:pt>
    <dgm:pt modelId="{62989B9C-1FE2-4C7A-990F-6F62C07185F7}" type="sibTrans" cxnId="{A7E29A8D-40B0-482E-9FE1-3155A34319B9}">
      <dgm:prSet/>
      <dgm:spPr/>
      <dgm:t>
        <a:bodyPr/>
        <a:lstStyle/>
        <a:p>
          <a:endParaRPr lang="es-EC"/>
        </a:p>
      </dgm:t>
    </dgm:pt>
    <dgm:pt modelId="{9DDA45A5-35D2-40CB-8695-557DB2A57D51}">
      <dgm:prSet phldrT="[Texto]" custT="1"/>
      <dgm:spPr/>
      <dgm:t>
        <a:bodyPr/>
        <a:lstStyle/>
        <a:p>
          <a:pPr algn="just">
            <a:lnSpc>
              <a:spcPct val="100000"/>
            </a:lnSpc>
          </a:pPr>
          <a:endParaRPr lang="es-EC" sz="1800" dirty="0">
            <a:latin typeface="Century Gothic" panose="020B0502020202020204" pitchFamily="34" charset="0"/>
          </a:endParaRPr>
        </a:p>
      </dgm:t>
    </dgm:pt>
    <dgm:pt modelId="{CB1A551E-8107-4A85-91BA-65BE718AD952}" type="parTrans" cxnId="{E8F3BBC4-1CF8-4FCC-974C-0FE5CED58C7A}">
      <dgm:prSet/>
      <dgm:spPr/>
      <dgm:t>
        <a:bodyPr/>
        <a:lstStyle/>
        <a:p>
          <a:endParaRPr lang="es-EC"/>
        </a:p>
      </dgm:t>
    </dgm:pt>
    <dgm:pt modelId="{85D8C45B-AE45-46E7-B391-A31500D0C8D6}" type="sibTrans" cxnId="{E8F3BBC4-1CF8-4FCC-974C-0FE5CED58C7A}">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E8F3BBC4-1CF8-4FCC-974C-0FE5CED58C7A}" srcId="{D900F549-381E-41A6-B6F9-FA5E33278567}" destId="{9DDA45A5-35D2-40CB-8695-557DB2A57D51}" srcOrd="3" destOrd="0" parTransId="{CB1A551E-8107-4A85-91BA-65BE718AD952}" sibTransId="{85D8C45B-AE45-46E7-B391-A31500D0C8D6}"/>
    <dgm:cxn modelId="{02810E8C-98B6-4A29-8AF2-2D8275ED9CBD}" type="presOf" srcId="{9DDA45A5-35D2-40CB-8695-557DB2A57D51}" destId="{EF5F5E96-DEA2-4E9B-921B-8AED050DE34C}" srcOrd="0" destOrd="3" presId="urn:microsoft.com/office/officeart/2005/8/layout/vList2"/>
    <dgm:cxn modelId="{816CA52A-AFAD-4A8C-AC2E-CE0DA040DB9E}" type="presOf" srcId="{D73FCF65-6A89-47A9-A9C0-276F308E2919}" destId="{EF5F5E96-DEA2-4E9B-921B-8AED050DE34C}" srcOrd="0" destOrd="4" presId="urn:microsoft.com/office/officeart/2005/8/layout/vList2"/>
    <dgm:cxn modelId="{A7E29A8D-40B0-482E-9FE1-3155A34319B9}" srcId="{D900F549-381E-41A6-B6F9-FA5E33278567}" destId="{D73FCF65-6A89-47A9-A9C0-276F308E2919}" srcOrd="4" destOrd="0" parTransId="{D7EC73A9-C785-479F-95FE-56A48B58258E}" sibTransId="{62989B9C-1FE2-4C7A-990F-6F62C07185F7}"/>
    <dgm:cxn modelId="{16254939-4495-4947-B174-401A742C988B}" srcId="{D900F549-381E-41A6-B6F9-FA5E33278567}" destId="{A902A743-2804-41CB-859F-A87413A3EF89}" srcOrd="2" destOrd="0" parTransId="{11E7AEE7-4741-4C26-9CEB-22FC8976C513}" sibTransId="{0655F475-023C-4273-90E1-DB3FF06EBFF3}"/>
    <dgm:cxn modelId="{80DAB9B2-6AB7-4F53-AEA4-51B313CC9E4E}" type="presOf" srcId="{ED36F8B1-91CE-4759-8D43-50B04F9A9790}" destId="{EF5F5E96-DEA2-4E9B-921B-8AED050DE34C}"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91FB441A-79ED-418D-8C98-3D1D85447D40}" srcId="{D900F549-381E-41A6-B6F9-FA5E33278567}" destId="{CFAB6C5D-28E9-4AF4-9B0E-EBE368FB8511}" srcOrd="1" destOrd="0" parTransId="{DC4689C3-EBAE-4178-95D5-0439B2B37863}" sibTransId="{4A527E6D-A1E1-4345-BD62-031CD590AED4}"/>
    <dgm:cxn modelId="{9B81FEB7-A26B-4328-9CE2-778AB1AAB05F}"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5E22B9A3-CB8E-4AF4-842B-66CA63BB2736}" type="presOf" srcId="{A902A743-2804-41CB-859F-A87413A3EF89}" destId="{EF5F5E96-DEA2-4E9B-921B-8AED050DE34C}" srcOrd="0" destOrd="2" presId="urn:microsoft.com/office/officeart/2005/8/layout/vList2"/>
    <dgm:cxn modelId="{3B13AE54-1535-4571-85AC-D29E87D3A11A}" type="presOf" srcId="{D340BE37-0CA7-4978-9BFB-60DD6140A5AE}" destId="{40C1AD39-6A24-49CB-AD91-661037D63E96}" srcOrd="0" destOrd="0" presId="urn:microsoft.com/office/officeart/2005/8/layout/vList2"/>
    <dgm:cxn modelId="{E938140D-2B56-4D73-8C35-8E48FB0F6CB4}" type="presOf" srcId="{CFAB6C5D-28E9-4AF4-9B0E-EBE368FB8511}" destId="{EF5F5E96-DEA2-4E9B-921B-8AED050DE34C}" srcOrd="0" destOrd="1" presId="urn:microsoft.com/office/officeart/2005/8/layout/vList2"/>
    <dgm:cxn modelId="{D52FC55E-4878-408D-A6BC-5410877E0F0F}" type="presParOf" srcId="{40C1AD39-6A24-49CB-AD91-661037D63E96}" destId="{C0074A8D-44ED-4056-9C5D-655A8FD35F08}" srcOrd="0" destOrd="0" presId="urn:microsoft.com/office/officeart/2005/8/layout/vList2"/>
    <dgm:cxn modelId="{134045CB-51FD-4F4B-8468-3E674A07FF2E}"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600" b="1" dirty="0" smtClean="0">
              <a:latin typeface="Century" panose="02040604050505020304" pitchFamily="18" charset="0"/>
            </a:rPr>
            <a:t>ESCENARIOS  ACUÁTICOS  DONDE   SE REALIZARÁN  LAS  PRUEBAS</a:t>
          </a:r>
          <a:endParaRPr lang="es-EC" sz="26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700" dirty="0" smtClean="0">
              <a:latin typeface="Century Gothic" panose="020B0502020202020204" pitchFamily="34" charset="0"/>
            </a:rPr>
            <a:t>Se realizarán las pruebas subacuáticas en agua con cuatro distintos niveles de conductividad. </a:t>
          </a:r>
          <a:r>
            <a:rPr lang="es-EC" sz="1700" dirty="0" smtClean="0">
              <a:latin typeface="Century Gothic" panose="020B0502020202020204" pitchFamily="34" charset="0"/>
            </a:rPr>
            <a:t>Según la concentración de sales disueltas, la conductividad varía. Para esta investigación se realizarán las pruebas con los siguientes tipos de agua:</a:t>
          </a:r>
          <a:endParaRPr lang="es-EC" sz="17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D397BC0-218B-432A-9729-BB44C561C643}">
      <dgm:prSet phldrT="[Texto]" custT="1"/>
      <dgm:spPr/>
      <dgm:t>
        <a:bodyPr/>
        <a:lstStyle/>
        <a:p>
          <a:pPr algn="just">
            <a:lnSpc>
              <a:spcPct val="100000"/>
            </a:lnSpc>
          </a:pPr>
          <a:r>
            <a:rPr lang="es-EC" sz="1700" dirty="0" smtClean="0">
              <a:latin typeface="Century Gothic" panose="020B0502020202020204" pitchFamily="34" charset="0"/>
            </a:rPr>
            <a:t>Se eligieron dichos valores  de conductividad ya que se quería realizar pruebas con niveles de salinidad bajo, medio y alto y en agua dulce con el fin de analizar el comportamiento de  la red al variar los niveles de conductividad del agua donde se encuentra inmersa la red. </a:t>
          </a:r>
          <a:endParaRPr lang="es-EC" sz="1700" dirty="0">
            <a:latin typeface="Century Gothic" panose="020B0502020202020204" pitchFamily="34" charset="0"/>
          </a:endParaRPr>
        </a:p>
      </dgm:t>
    </dgm:pt>
    <dgm:pt modelId="{8CB92FFA-07F3-4BFF-BD16-1AD2E828B456}" type="parTrans" cxnId="{3A35A9ED-61F5-4B9D-B066-640B55FCC85B}">
      <dgm:prSet/>
      <dgm:spPr/>
      <dgm:t>
        <a:bodyPr/>
        <a:lstStyle/>
        <a:p>
          <a:endParaRPr lang="es-EC"/>
        </a:p>
      </dgm:t>
    </dgm:pt>
    <dgm:pt modelId="{97C7F4F7-D734-43CA-9FB0-C7DE703F6DA3}" type="sibTrans" cxnId="{3A35A9ED-61F5-4B9D-B066-640B55FCC85B}">
      <dgm:prSet/>
      <dgm:spPr/>
      <dgm:t>
        <a:bodyPr/>
        <a:lstStyle/>
        <a:p>
          <a:endParaRPr lang="es-EC"/>
        </a:p>
      </dgm:t>
    </dgm:pt>
    <dgm:pt modelId="{EC289ED3-BD56-4206-8F68-082BA9B94AA3}">
      <dgm:prSet phldrT="[Texto]" custT="1"/>
      <dgm:spPr/>
      <dgm:t>
        <a:bodyPr/>
        <a:lstStyle/>
        <a:p>
          <a:pPr algn="l">
            <a:lnSpc>
              <a:spcPct val="100000"/>
            </a:lnSpc>
          </a:pPr>
          <a:endParaRPr lang="es-EC" sz="1700" dirty="0">
            <a:latin typeface="Century Gothic" panose="020B0502020202020204" pitchFamily="34" charset="0"/>
          </a:endParaRPr>
        </a:p>
      </dgm:t>
    </dgm:pt>
    <dgm:pt modelId="{02FA5ED2-6E50-4199-BE85-6D760AB8431E}" type="parTrans" cxnId="{BCA2296E-4AE9-4632-A768-640B6E15058B}">
      <dgm:prSet/>
      <dgm:spPr/>
      <dgm:t>
        <a:bodyPr/>
        <a:lstStyle/>
        <a:p>
          <a:endParaRPr lang="es-EC"/>
        </a:p>
      </dgm:t>
    </dgm:pt>
    <dgm:pt modelId="{84666532-28D8-4695-8AC1-AA20C0762DDB}" type="sibTrans" cxnId="{BCA2296E-4AE9-4632-A768-640B6E15058B}">
      <dgm:prSet/>
      <dgm:spPr/>
      <dgm:t>
        <a:bodyPr/>
        <a:lstStyle/>
        <a:p>
          <a:endParaRPr lang="es-EC"/>
        </a:p>
      </dgm:t>
    </dgm:pt>
    <dgm:pt modelId="{85002F29-390B-4883-8CBB-CB75DE95F8E3}">
      <dgm:prSet phldrT="[Texto]" custT="1"/>
      <dgm:spPr/>
      <dgm:t>
        <a:bodyPr/>
        <a:lstStyle/>
        <a:p>
          <a:pPr algn="just">
            <a:lnSpc>
              <a:spcPct val="100000"/>
            </a:lnSpc>
          </a:pPr>
          <a:r>
            <a:rPr lang="es-EC" sz="1700" dirty="0" smtClean="0">
              <a:latin typeface="Century Gothic" panose="020B0502020202020204" pitchFamily="34" charset="0"/>
            </a:rPr>
            <a:t>L</a:t>
          </a:r>
          <a:r>
            <a:rPr lang="es-ES" sz="1700" dirty="0" smtClean="0">
              <a:latin typeface="Century Gothic" panose="020B0502020202020204" pitchFamily="34" charset="0"/>
            </a:rPr>
            <a:t>as mediciones se realizaron en época de verano y la temperatura del agua estaba en el rango de </a:t>
          </a:r>
          <a:r>
            <a:rPr lang="es-EC" sz="1700" dirty="0" smtClean="0">
              <a:latin typeface="Century Gothic" panose="020B0502020202020204" pitchFamily="34" charset="0"/>
            </a:rPr>
            <a:t>[16.9 °C – 18.5 °C].</a:t>
          </a:r>
          <a:endParaRPr lang="es-EC" sz="1700" dirty="0">
            <a:latin typeface="Century Gothic" panose="020B0502020202020204" pitchFamily="34" charset="0"/>
          </a:endParaRPr>
        </a:p>
      </dgm:t>
    </dgm:pt>
    <dgm:pt modelId="{4F2321D0-0694-40BC-AF5F-B5515A88A53B}" type="parTrans" cxnId="{C6A6C666-D9D5-4DDE-958B-004ADA1CEF05}">
      <dgm:prSet/>
      <dgm:spPr/>
      <dgm:t>
        <a:bodyPr/>
        <a:lstStyle/>
        <a:p>
          <a:endParaRPr lang="es-EC"/>
        </a:p>
      </dgm:t>
    </dgm:pt>
    <dgm:pt modelId="{B536656A-6DF8-42A6-83DF-66C70433312B}" type="sibTrans" cxnId="{C6A6C666-D9D5-4DDE-958B-004ADA1CEF05}">
      <dgm:prSet/>
      <dgm:spPr/>
      <dgm:t>
        <a:bodyPr/>
        <a:lstStyle/>
        <a:p>
          <a:endParaRPr lang="es-EC"/>
        </a:p>
      </dgm:t>
    </dgm:pt>
    <dgm:pt modelId="{64DA1A7F-AD5D-4C20-9ABE-66F03E9AAD52}">
      <dgm:prSet phldrT="[Texto]" custT="1"/>
      <dgm:spPr/>
      <dgm:t>
        <a:bodyPr/>
        <a:lstStyle/>
        <a:p>
          <a:pPr algn="just">
            <a:lnSpc>
              <a:spcPct val="100000"/>
            </a:lnSpc>
          </a:pPr>
          <a:endParaRPr lang="es-EC" sz="1700" dirty="0">
            <a:latin typeface="Century Gothic" panose="020B0502020202020204" pitchFamily="34" charset="0"/>
          </a:endParaRPr>
        </a:p>
      </dgm:t>
    </dgm:pt>
    <dgm:pt modelId="{EA4F6B2A-7452-4472-A6B2-51CBA4F1CCE9}" type="parTrans" cxnId="{E202E029-6276-4704-9999-6DF7C0F75D5C}">
      <dgm:prSet/>
      <dgm:spPr/>
      <dgm:t>
        <a:bodyPr/>
        <a:lstStyle/>
        <a:p>
          <a:endParaRPr lang="es-EC"/>
        </a:p>
      </dgm:t>
    </dgm:pt>
    <dgm:pt modelId="{B4ADFD7A-DC3D-4F47-BD21-961C834D8223}" type="sibTrans" cxnId="{E202E029-6276-4704-9999-6DF7C0F75D5C}">
      <dgm:prSet/>
      <dgm:spPr/>
      <dgm:t>
        <a:bodyPr/>
        <a:lstStyle/>
        <a:p>
          <a:endParaRPr lang="es-EC"/>
        </a:p>
      </dgm:t>
    </dgm:pt>
    <dgm:pt modelId="{0BE5A7E5-E585-477C-91C4-ABB5D08C71C4}">
      <dgm:prSet phldrT="[Texto]" custT="1"/>
      <dgm:spPr/>
      <dgm:t>
        <a:bodyPr/>
        <a:lstStyle/>
        <a:p>
          <a:pPr algn="l">
            <a:lnSpc>
              <a:spcPct val="100000"/>
            </a:lnSpc>
          </a:pPr>
          <a:endParaRPr lang="es-EC" sz="1700" dirty="0">
            <a:latin typeface="Century Gothic" panose="020B0502020202020204" pitchFamily="34" charset="0"/>
          </a:endParaRPr>
        </a:p>
      </dgm:t>
    </dgm:pt>
    <dgm:pt modelId="{8E3415EF-C859-4872-8238-9E80F2D4D1C3}" type="parTrans" cxnId="{B31B876D-E786-42CD-B518-2363F7E9209B}">
      <dgm:prSet/>
      <dgm:spPr/>
      <dgm:t>
        <a:bodyPr/>
        <a:lstStyle/>
        <a:p>
          <a:endParaRPr lang="es-EC"/>
        </a:p>
      </dgm:t>
    </dgm:pt>
    <dgm:pt modelId="{39F773D6-401F-4C15-94FB-B5BB18E9C4FA}" type="sibTrans" cxnId="{B31B876D-E786-42CD-B518-2363F7E9209B}">
      <dgm:prSet/>
      <dgm:spPr/>
      <dgm:t>
        <a:bodyPr/>
        <a:lstStyle/>
        <a:p>
          <a:endParaRPr lang="es-EC"/>
        </a:p>
      </dgm:t>
    </dgm:pt>
    <dgm:pt modelId="{CD085AF0-4B31-451A-812A-4D1EE40644FC}">
      <dgm:prSet phldrT="[Texto]" custT="1"/>
      <dgm:spPr/>
      <dgm:t>
        <a:bodyPr/>
        <a:lstStyle/>
        <a:p>
          <a:pPr algn="l">
            <a:lnSpc>
              <a:spcPct val="100000"/>
            </a:lnSpc>
          </a:pPr>
          <a:endParaRPr lang="es-EC" sz="1700" dirty="0">
            <a:latin typeface="Century Gothic" panose="020B0502020202020204" pitchFamily="34" charset="0"/>
          </a:endParaRPr>
        </a:p>
      </dgm:t>
    </dgm:pt>
    <dgm:pt modelId="{FA0AA5E2-A810-4505-A20C-7F3644E8DB92}" type="parTrans" cxnId="{F856C149-5B2B-4A4E-841E-BCCFCA02AD0F}">
      <dgm:prSet/>
      <dgm:spPr/>
      <dgm:t>
        <a:bodyPr/>
        <a:lstStyle/>
        <a:p>
          <a:endParaRPr lang="es-EC"/>
        </a:p>
      </dgm:t>
    </dgm:pt>
    <dgm:pt modelId="{B8D907D6-16D8-4912-9D39-48DA1BDA5E84}" type="sibTrans" cxnId="{F856C149-5B2B-4A4E-841E-BCCFCA02AD0F}">
      <dgm:prSet/>
      <dgm:spPr/>
      <dgm:t>
        <a:bodyPr/>
        <a:lstStyle/>
        <a:p>
          <a:endParaRPr lang="es-EC"/>
        </a:p>
      </dgm:t>
    </dgm:pt>
    <dgm:pt modelId="{6FECFE83-0888-4782-9B4F-D9144DA1028D}">
      <dgm:prSet phldrT="[Texto]" custT="1"/>
      <dgm:spPr/>
      <dgm:t>
        <a:bodyPr/>
        <a:lstStyle/>
        <a:p>
          <a:pPr algn="l">
            <a:lnSpc>
              <a:spcPct val="100000"/>
            </a:lnSpc>
          </a:pPr>
          <a:endParaRPr lang="es-EC" sz="1700" dirty="0">
            <a:latin typeface="Century Gothic" panose="020B0502020202020204" pitchFamily="34" charset="0"/>
          </a:endParaRPr>
        </a:p>
      </dgm:t>
    </dgm:pt>
    <dgm:pt modelId="{2FEBDEB1-A565-477C-A221-2F401324C7FC}" type="parTrans" cxnId="{56C28534-4EE2-48CE-A553-4F7AE7A43A1B}">
      <dgm:prSet/>
      <dgm:spPr/>
      <dgm:t>
        <a:bodyPr/>
        <a:lstStyle/>
        <a:p>
          <a:endParaRPr lang="es-EC"/>
        </a:p>
      </dgm:t>
    </dgm:pt>
    <dgm:pt modelId="{C3B7179C-7D19-4EE5-B118-F1CD37FB2E63}" type="sibTrans" cxnId="{56C28534-4EE2-48CE-A553-4F7AE7A43A1B}">
      <dgm:prSet/>
      <dgm:spPr/>
      <dgm:t>
        <a:bodyPr/>
        <a:lstStyle/>
        <a:p>
          <a:endParaRPr lang="es-EC"/>
        </a:p>
      </dgm:t>
    </dgm:pt>
    <dgm:pt modelId="{FCAB610C-D7FD-4DC4-A931-1DFC8DA774CB}">
      <dgm:prSet phldrT="[Texto]" custT="1"/>
      <dgm:spPr/>
      <dgm:t>
        <a:bodyPr/>
        <a:lstStyle/>
        <a:p>
          <a:pPr algn="l">
            <a:lnSpc>
              <a:spcPct val="100000"/>
            </a:lnSpc>
          </a:pPr>
          <a:endParaRPr lang="es-EC" sz="1700" dirty="0">
            <a:latin typeface="Century Gothic" panose="020B0502020202020204" pitchFamily="34" charset="0"/>
          </a:endParaRPr>
        </a:p>
      </dgm:t>
    </dgm:pt>
    <dgm:pt modelId="{893196A0-3853-4354-9080-4F5B4EF76753}" type="parTrans" cxnId="{498EE21B-022E-47C9-A3FC-253D14632490}">
      <dgm:prSet/>
      <dgm:spPr/>
      <dgm:t>
        <a:bodyPr/>
        <a:lstStyle/>
        <a:p>
          <a:endParaRPr lang="es-EC"/>
        </a:p>
      </dgm:t>
    </dgm:pt>
    <dgm:pt modelId="{BB5E4AEA-1A0D-4DA6-A9C2-C59F7AB627A1}" type="sibTrans" cxnId="{498EE21B-022E-47C9-A3FC-253D146324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EE7FD296-1ED8-46BA-AD7F-A554A8E68B16}" type="presOf" srcId="{CD085AF0-4B31-451A-812A-4D1EE40644FC}" destId="{EF5F5E96-DEA2-4E9B-921B-8AED050DE34C}" srcOrd="0" destOrd="2" presId="urn:microsoft.com/office/officeart/2005/8/layout/vList2"/>
    <dgm:cxn modelId="{B31B876D-E786-42CD-B518-2363F7E9209B}" srcId="{D900F549-381E-41A6-B6F9-FA5E33278567}" destId="{0BE5A7E5-E585-477C-91C4-ABB5D08C71C4}" srcOrd="1" destOrd="0" parTransId="{8E3415EF-C859-4872-8238-9E80F2D4D1C3}" sibTransId="{39F773D6-401F-4C15-94FB-B5BB18E9C4FA}"/>
    <dgm:cxn modelId="{777684CF-6FF4-4DD5-9BBE-AF1F75DC7F28}" type="presOf" srcId="{ED36F8B1-91CE-4759-8D43-50B04F9A9790}" destId="{EF5F5E96-DEA2-4E9B-921B-8AED050DE34C}" srcOrd="0" destOrd="0" presId="urn:microsoft.com/office/officeart/2005/8/layout/vList2"/>
    <dgm:cxn modelId="{E202E029-6276-4704-9999-6DF7C0F75D5C}" srcId="{D900F549-381E-41A6-B6F9-FA5E33278567}" destId="{64DA1A7F-AD5D-4C20-9ABE-66F03E9AAD52}" srcOrd="7" destOrd="0" parTransId="{EA4F6B2A-7452-4472-A6B2-51CBA4F1CCE9}" sibTransId="{B4ADFD7A-DC3D-4F47-BD21-961C834D8223}"/>
    <dgm:cxn modelId="{F856C149-5B2B-4A4E-841E-BCCFCA02AD0F}" srcId="{D900F549-381E-41A6-B6F9-FA5E33278567}" destId="{CD085AF0-4B31-451A-812A-4D1EE40644FC}" srcOrd="2" destOrd="0" parTransId="{FA0AA5E2-A810-4505-A20C-7F3644E8DB92}" sibTransId="{B8D907D6-16D8-4912-9D39-48DA1BDA5E84}"/>
    <dgm:cxn modelId="{FDF6CCD6-8B15-4D34-B8DC-85265252E54F}"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3A35A9ED-61F5-4B9D-B066-640B55FCC85B}" srcId="{D900F549-381E-41A6-B6F9-FA5E33278567}" destId="{4D397BC0-218B-432A-9729-BB44C561C643}" srcOrd="6" destOrd="0" parTransId="{8CB92FFA-07F3-4BFF-BD16-1AD2E828B456}" sibTransId="{97C7F4F7-D734-43CA-9FB0-C7DE703F6DA3}"/>
    <dgm:cxn modelId="{62FA8A7A-2E5E-4AF9-9CFA-EE7461D5F8AC}" srcId="{D340BE37-0CA7-4978-9BFB-60DD6140A5AE}" destId="{D900F549-381E-41A6-B6F9-FA5E33278567}" srcOrd="0" destOrd="0" parTransId="{712B1813-10EE-4FF8-A607-70AC63D65A44}" sibTransId="{E28F8EA5-7946-4F88-8C38-60F64BE5D665}"/>
    <dgm:cxn modelId="{BCA2296E-4AE9-4632-A768-640B6E15058B}" srcId="{D900F549-381E-41A6-B6F9-FA5E33278567}" destId="{EC289ED3-BD56-4206-8F68-082BA9B94AA3}" srcOrd="5" destOrd="0" parTransId="{02FA5ED2-6E50-4199-BE85-6D760AB8431E}" sibTransId="{84666532-28D8-4695-8AC1-AA20C0762DDB}"/>
    <dgm:cxn modelId="{06803CD8-72C4-40EC-99EB-68F46238973C}" type="presOf" srcId="{EC289ED3-BD56-4206-8F68-082BA9B94AA3}" destId="{EF5F5E96-DEA2-4E9B-921B-8AED050DE34C}" srcOrd="0" destOrd="5" presId="urn:microsoft.com/office/officeart/2005/8/layout/vList2"/>
    <dgm:cxn modelId="{4F076F7D-8666-4497-919E-5880F52CD777}" type="presOf" srcId="{0BE5A7E5-E585-477C-91C4-ABB5D08C71C4}" destId="{EF5F5E96-DEA2-4E9B-921B-8AED050DE34C}" srcOrd="0" destOrd="1" presId="urn:microsoft.com/office/officeart/2005/8/layout/vList2"/>
    <dgm:cxn modelId="{56C28534-4EE2-48CE-A553-4F7AE7A43A1B}" srcId="{D900F549-381E-41A6-B6F9-FA5E33278567}" destId="{6FECFE83-0888-4782-9B4F-D9144DA1028D}" srcOrd="3" destOrd="0" parTransId="{2FEBDEB1-A565-477C-A221-2F401324C7FC}" sibTransId="{C3B7179C-7D19-4EE5-B118-F1CD37FB2E63}"/>
    <dgm:cxn modelId="{C6A6C666-D9D5-4DDE-958B-004ADA1CEF05}" srcId="{D900F549-381E-41A6-B6F9-FA5E33278567}" destId="{85002F29-390B-4883-8CBB-CB75DE95F8E3}" srcOrd="8" destOrd="0" parTransId="{4F2321D0-0694-40BC-AF5F-B5515A88A53B}" sibTransId="{B536656A-6DF8-42A6-83DF-66C70433312B}"/>
    <dgm:cxn modelId="{A9E6952D-13AD-479C-80BF-A38FE320F67E}" type="presOf" srcId="{FCAB610C-D7FD-4DC4-A931-1DFC8DA774CB}" destId="{EF5F5E96-DEA2-4E9B-921B-8AED050DE34C}" srcOrd="0" destOrd="4" presId="urn:microsoft.com/office/officeart/2005/8/layout/vList2"/>
    <dgm:cxn modelId="{08046372-E95C-4B00-A5B7-195BCF415071}" type="presOf" srcId="{6FECFE83-0888-4782-9B4F-D9144DA1028D}" destId="{EF5F5E96-DEA2-4E9B-921B-8AED050DE34C}" srcOrd="0" destOrd="3" presId="urn:microsoft.com/office/officeart/2005/8/layout/vList2"/>
    <dgm:cxn modelId="{AFB12986-95D6-4DC0-874B-6BAB61DDFCA1}" type="presOf" srcId="{4D397BC0-218B-432A-9729-BB44C561C643}" destId="{EF5F5E96-DEA2-4E9B-921B-8AED050DE34C}" srcOrd="0" destOrd="6" presId="urn:microsoft.com/office/officeart/2005/8/layout/vList2"/>
    <dgm:cxn modelId="{3A67C330-AF80-4622-B635-39EE9D5183CC}" type="presOf" srcId="{64DA1A7F-AD5D-4C20-9ABE-66F03E9AAD52}" destId="{EF5F5E96-DEA2-4E9B-921B-8AED050DE34C}" srcOrd="0" destOrd="7" presId="urn:microsoft.com/office/officeart/2005/8/layout/vList2"/>
    <dgm:cxn modelId="{498EE21B-022E-47C9-A3FC-253D14632490}" srcId="{D900F549-381E-41A6-B6F9-FA5E33278567}" destId="{FCAB610C-D7FD-4DC4-A931-1DFC8DA774CB}" srcOrd="4" destOrd="0" parTransId="{893196A0-3853-4354-9080-4F5B4EF76753}" sibTransId="{BB5E4AEA-1A0D-4DA6-A9C2-C59F7AB627A1}"/>
    <dgm:cxn modelId="{9B53D2A3-B394-418B-853D-86169CA2107E}" type="presOf" srcId="{85002F29-390B-4883-8CBB-CB75DE95F8E3}" destId="{EF5F5E96-DEA2-4E9B-921B-8AED050DE34C}" srcOrd="0" destOrd="8" presId="urn:microsoft.com/office/officeart/2005/8/layout/vList2"/>
    <dgm:cxn modelId="{ABB3E5BF-30D9-4171-93AD-F196D340CB86}" type="presOf" srcId="{D900F549-381E-41A6-B6F9-FA5E33278567}" destId="{C0074A8D-44ED-4056-9C5D-655A8FD35F08}" srcOrd="0" destOrd="0" presId="urn:microsoft.com/office/officeart/2005/8/layout/vList2"/>
    <dgm:cxn modelId="{E8F07E97-853C-46ED-99CE-C497A1B2E04C}" type="presParOf" srcId="{40C1AD39-6A24-49CB-AD91-661037D63E96}" destId="{C0074A8D-44ED-4056-9C5D-655A8FD35F08}" srcOrd="0" destOrd="0" presId="urn:microsoft.com/office/officeart/2005/8/layout/vList2"/>
    <dgm:cxn modelId="{2B826853-3C57-45EF-9013-09DF173F43A4}"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panose="02040604050505020304" pitchFamily="18" charset="0"/>
            </a:rPr>
            <a:t>DESPLIEGUE DE LA RED INALÁMBRICA PUNTO A PUNTO</a:t>
          </a:r>
          <a:endParaRPr lang="es-EC" sz="2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800" dirty="0" smtClean="0">
              <a:latin typeface="Century Gothic" panose="020B0502020202020204" pitchFamily="34" charset="0"/>
            </a:rPr>
            <a:t>El escenario de implementación que se dispuso para la realización de las pruebas de la red diseñada fue frente a los Laboratorios de Electrónica de la Universidad de las Fuerzas Armadas ESPE.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45018" custLinFactNeighborY="-100000">
        <dgm:presLayoutVars>
          <dgm:bulletEnabled val="1"/>
        </dgm:presLayoutVars>
      </dgm:prSet>
      <dgm:spPr/>
      <dgm:t>
        <a:bodyPr/>
        <a:lstStyle/>
        <a:p>
          <a:endParaRPr lang="es-EC"/>
        </a:p>
      </dgm:t>
    </dgm:pt>
  </dgm:ptLst>
  <dgm:cxnLst>
    <dgm:cxn modelId="{47FE17CD-3329-4B6A-995F-442BCB1F436A}" type="presOf" srcId="{D340BE37-0CA7-4978-9BFB-60DD6140A5AE}" destId="{40C1AD39-6A24-49CB-AD91-661037D63E96}" srcOrd="0" destOrd="0" presId="urn:microsoft.com/office/officeart/2005/8/layout/vList2"/>
    <dgm:cxn modelId="{C1217BE1-BDED-489D-AEA7-FCC688187A23}"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64231106-E4C7-4630-A2E6-CB3FE149E106}" type="presOf" srcId="{D900F549-381E-41A6-B6F9-FA5E33278567}" destId="{C0074A8D-44ED-4056-9C5D-655A8FD35F08}" srcOrd="0" destOrd="0" presId="urn:microsoft.com/office/officeart/2005/8/layout/vList2"/>
    <dgm:cxn modelId="{09941E2D-14C7-4450-9132-49E59568C2BD}" type="presParOf" srcId="{40C1AD39-6A24-49CB-AD91-661037D63E96}" destId="{C0074A8D-44ED-4056-9C5D-655A8FD35F08}" srcOrd="0" destOrd="0" presId="urn:microsoft.com/office/officeart/2005/8/layout/vList2"/>
    <dgm:cxn modelId="{9B971CCD-1410-44A5-924C-348369079331}"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ADQUISICIÓN  DE  DATOS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2000" dirty="0" smtClean="0">
              <a:latin typeface="Century Gothic" panose="020B0502020202020204" pitchFamily="34" charset="0"/>
            </a:rPr>
            <a:t>Para la adquisición y el análisis de los datos obtenidos de la red inalámbrica se utilizó la Matlab®. </a:t>
          </a: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0391A88F-42E6-4147-BCCB-81DF83852E9E}">
      <dgm:prSet phldrT="[Texto]" custT="1"/>
      <dgm:spPr/>
      <dgm:t>
        <a:bodyPr/>
        <a:lstStyle/>
        <a:p>
          <a:pPr algn="just">
            <a:lnSpc>
              <a:spcPct val="100000"/>
            </a:lnSpc>
          </a:pPr>
          <a:r>
            <a:rPr lang="es-ES" sz="2000" dirty="0" smtClean="0">
              <a:latin typeface="Century Gothic" panose="020B0502020202020204" pitchFamily="34" charset="0"/>
            </a:rPr>
            <a:t>Se trabajó con el puerto serie para  conformar la base de datos con los valores de RSSI recolectados, posteriormente con los resultados obtenidos se  realizaron las distintas gráficas para proceder con el análisis de las mismas.</a:t>
          </a:r>
          <a:endParaRPr lang="es-EC" sz="2000" dirty="0">
            <a:latin typeface="Century Gothic" panose="020B0502020202020204" pitchFamily="34" charset="0"/>
          </a:endParaRPr>
        </a:p>
      </dgm:t>
    </dgm:pt>
    <dgm:pt modelId="{97EC26FE-E161-4DC3-9F88-FF7C94BB1DC8}" type="parTrans" cxnId="{AB3B20F0-556E-4288-9CF7-0D0BFAF3AFAE}">
      <dgm:prSet/>
      <dgm:spPr/>
      <dgm:t>
        <a:bodyPr/>
        <a:lstStyle/>
        <a:p>
          <a:endParaRPr lang="es-EC"/>
        </a:p>
      </dgm:t>
    </dgm:pt>
    <dgm:pt modelId="{6BBE518C-FECE-4275-8F31-A7FD32991897}" type="sibTrans" cxnId="{AB3B20F0-556E-4288-9CF7-0D0BFAF3AFAE}">
      <dgm:prSet/>
      <dgm:spPr/>
      <dgm:t>
        <a:bodyPr/>
        <a:lstStyle/>
        <a:p>
          <a:endParaRPr lang="es-EC"/>
        </a:p>
      </dgm:t>
    </dgm:pt>
    <dgm:pt modelId="{5783CD70-1EEB-4F76-A7F7-2A89AB582930}">
      <dgm:prSet phldrT="[Texto]" custT="1"/>
      <dgm:spPr/>
      <dgm:t>
        <a:bodyPr/>
        <a:lstStyle/>
        <a:p>
          <a:pPr algn="just">
            <a:lnSpc>
              <a:spcPct val="100000"/>
            </a:lnSpc>
          </a:pPr>
          <a:endParaRPr lang="es-EC" sz="2000" dirty="0">
            <a:latin typeface="Century Gothic" panose="020B0502020202020204" pitchFamily="34" charset="0"/>
          </a:endParaRPr>
        </a:p>
      </dgm:t>
    </dgm:pt>
    <dgm:pt modelId="{83D2688C-3D15-41BF-A018-F922801B6CC4}" type="parTrans" cxnId="{618F1277-E447-46FA-91D9-C86AD6496B52}">
      <dgm:prSet/>
      <dgm:spPr/>
      <dgm:t>
        <a:bodyPr/>
        <a:lstStyle/>
        <a:p>
          <a:endParaRPr lang="es-EC"/>
        </a:p>
      </dgm:t>
    </dgm:pt>
    <dgm:pt modelId="{B4E1E63C-050C-45E2-9F74-2B4847442DF6}" type="sibTrans" cxnId="{618F1277-E447-46FA-91D9-C86AD6496B52}">
      <dgm:prSet/>
      <dgm:spPr/>
      <dgm:t>
        <a:bodyPr/>
        <a:lstStyle/>
        <a:p>
          <a:endParaRPr lang="es-EC"/>
        </a:p>
      </dgm:t>
    </dgm:pt>
    <dgm:pt modelId="{4D44478D-915F-4D42-89C5-017B94D166D3}">
      <dgm:prSet phldrT="[Texto]" custT="1"/>
      <dgm:spPr/>
      <dgm:t>
        <a:bodyPr/>
        <a:lstStyle/>
        <a:p>
          <a:pPr algn="just">
            <a:lnSpc>
              <a:spcPct val="100000"/>
            </a:lnSpc>
          </a:pPr>
          <a:r>
            <a:rPr lang="es-ES" sz="2000" dirty="0" smtClean="0">
              <a:latin typeface="Century Gothic" panose="020B0502020202020204" pitchFamily="34" charset="0"/>
            </a:rPr>
            <a:t> Se escogió trabajar con esta herramienta ya que resuelve una infinidad de problemas matemáticos de manera rápida y eficaz.</a:t>
          </a:r>
          <a:endParaRPr lang="es-EC" sz="2000" dirty="0">
            <a:latin typeface="Century Gothic" panose="020B0502020202020204" pitchFamily="34" charset="0"/>
          </a:endParaRPr>
        </a:p>
      </dgm:t>
    </dgm:pt>
    <dgm:pt modelId="{982BA298-D3C9-47C0-9CF9-C968172E4C65}" type="parTrans" cxnId="{217F8346-ED7E-4F1E-8571-DCAA42A2E3A6}">
      <dgm:prSet/>
      <dgm:spPr/>
      <dgm:t>
        <a:bodyPr/>
        <a:lstStyle/>
        <a:p>
          <a:endParaRPr lang="es-EC"/>
        </a:p>
      </dgm:t>
    </dgm:pt>
    <dgm:pt modelId="{70DD8169-70AB-486E-ACD4-1BF09B442A11}" type="sibTrans" cxnId="{217F8346-ED7E-4F1E-8571-DCAA42A2E3A6}">
      <dgm:prSet/>
      <dgm:spPr/>
      <dgm:t>
        <a:bodyPr/>
        <a:lstStyle/>
        <a:p>
          <a:endParaRPr lang="es-EC"/>
        </a:p>
      </dgm:t>
    </dgm:pt>
    <dgm:pt modelId="{471BFBAB-753A-440D-B0DA-51BF9A0D5BE5}">
      <dgm:prSet phldrT="[Texto]" custT="1"/>
      <dgm:spPr/>
      <dgm:t>
        <a:bodyPr/>
        <a:lstStyle/>
        <a:p>
          <a:pPr algn="just">
            <a:lnSpc>
              <a:spcPct val="100000"/>
            </a:lnSpc>
          </a:pPr>
          <a:endParaRPr lang="es-EC" sz="2000" dirty="0">
            <a:latin typeface="Century Gothic" panose="020B0502020202020204" pitchFamily="34" charset="0"/>
          </a:endParaRPr>
        </a:p>
      </dgm:t>
    </dgm:pt>
    <dgm:pt modelId="{196CFBE2-5BA9-4BC1-97B1-5A21A1B1BD8A}" type="parTrans" cxnId="{48922CBF-7E18-4656-9CF8-9DEBE02B0A53}">
      <dgm:prSet/>
      <dgm:spPr/>
      <dgm:t>
        <a:bodyPr/>
        <a:lstStyle/>
        <a:p>
          <a:endParaRPr lang="es-EC"/>
        </a:p>
      </dgm:t>
    </dgm:pt>
    <dgm:pt modelId="{EAC6C74B-3EC8-476B-B20C-9FEFC9DA6A61}" type="sibTrans" cxnId="{48922CBF-7E18-4656-9CF8-9DEBE02B0A53}">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7528E526-10A4-4C91-8175-04B2E957B043}" type="presOf" srcId="{D340BE37-0CA7-4978-9BFB-60DD6140A5AE}" destId="{40C1AD39-6A24-49CB-AD91-661037D63E96}" srcOrd="0" destOrd="0" presId="urn:microsoft.com/office/officeart/2005/8/layout/vList2"/>
    <dgm:cxn modelId="{217F8346-ED7E-4F1E-8571-DCAA42A2E3A6}" srcId="{D900F549-381E-41A6-B6F9-FA5E33278567}" destId="{4D44478D-915F-4D42-89C5-017B94D166D3}" srcOrd="4" destOrd="0" parTransId="{982BA298-D3C9-47C0-9CF9-C968172E4C65}" sibTransId="{70DD8169-70AB-486E-ACD4-1BF09B442A11}"/>
    <dgm:cxn modelId="{918E933D-61DD-4C40-865A-B8CB6C91815C}" type="presOf" srcId="{5783CD70-1EEB-4F76-A7F7-2A89AB582930}" destId="{EF5F5E96-DEA2-4E9B-921B-8AED050DE34C}" srcOrd="0" destOrd="1" presId="urn:microsoft.com/office/officeart/2005/8/layout/vList2"/>
    <dgm:cxn modelId="{C8FEDC5D-E399-438C-9389-A5A4D7797587}" type="presOf" srcId="{ED36F8B1-91CE-4759-8D43-50B04F9A9790}" destId="{EF5F5E96-DEA2-4E9B-921B-8AED050DE34C}" srcOrd="0" destOrd="0" presId="urn:microsoft.com/office/officeart/2005/8/layout/vList2"/>
    <dgm:cxn modelId="{618F1277-E447-46FA-91D9-C86AD6496B52}" srcId="{D900F549-381E-41A6-B6F9-FA5E33278567}" destId="{5783CD70-1EEB-4F76-A7F7-2A89AB582930}" srcOrd="1" destOrd="0" parTransId="{83D2688C-3D15-41BF-A018-F922801B6CC4}" sibTransId="{B4E1E63C-050C-45E2-9F74-2B4847442DF6}"/>
    <dgm:cxn modelId="{0190B2EA-8617-4024-8615-71C258C8C96E}" type="presOf" srcId="{D900F549-381E-41A6-B6F9-FA5E33278567}" destId="{C0074A8D-44ED-4056-9C5D-655A8FD35F08}" srcOrd="0" destOrd="0" presId="urn:microsoft.com/office/officeart/2005/8/layout/vList2"/>
    <dgm:cxn modelId="{CD56162E-34DE-441A-A70B-EF07B7431057}" type="presOf" srcId="{0391A88F-42E6-4147-BCCB-81DF83852E9E}" destId="{EF5F5E96-DEA2-4E9B-921B-8AED050DE34C}" srcOrd="0" destOrd="2" presId="urn:microsoft.com/office/officeart/2005/8/layout/vList2"/>
    <dgm:cxn modelId="{748D54F4-0AC4-41FB-B719-D7C483FC23CA}" type="presOf" srcId="{4D44478D-915F-4D42-89C5-017B94D166D3}" destId="{EF5F5E96-DEA2-4E9B-921B-8AED050DE34C}" srcOrd="0" destOrd="4"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48922CBF-7E18-4656-9CF8-9DEBE02B0A53}" srcId="{D900F549-381E-41A6-B6F9-FA5E33278567}" destId="{471BFBAB-753A-440D-B0DA-51BF9A0D5BE5}" srcOrd="3" destOrd="0" parTransId="{196CFBE2-5BA9-4BC1-97B1-5A21A1B1BD8A}" sibTransId="{EAC6C74B-3EC8-476B-B20C-9FEFC9DA6A61}"/>
    <dgm:cxn modelId="{AB3B20F0-556E-4288-9CF7-0D0BFAF3AFAE}" srcId="{D900F549-381E-41A6-B6F9-FA5E33278567}" destId="{0391A88F-42E6-4147-BCCB-81DF83852E9E}" srcOrd="2" destOrd="0" parTransId="{97EC26FE-E161-4DC3-9F88-FF7C94BB1DC8}" sibTransId="{6BBE518C-FECE-4275-8F31-A7FD32991897}"/>
    <dgm:cxn modelId="{A61409BD-4324-4D11-87DA-3045AE0AF45D}" type="presOf" srcId="{471BFBAB-753A-440D-B0DA-51BF9A0D5BE5}" destId="{EF5F5E96-DEA2-4E9B-921B-8AED050DE34C}" srcOrd="0" destOrd="3"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128B555C-402E-4AB9-9287-A565BAF00C93}" type="presParOf" srcId="{40C1AD39-6A24-49CB-AD91-661037D63E96}" destId="{C0074A8D-44ED-4056-9C5D-655A8FD35F08}" srcOrd="0" destOrd="0" presId="urn:microsoft.com/office/officeart/2005/8/layout/vList2"/>
    <dgm:cxn modelId="{30C9C86E-FF6B-4FC9-9888-9FCB2A61BE77}"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ANÁLISIS  DE  RESULTADOS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700" dirty="0" smtClean="0">
              <a:latin typeface="Century Gothic" panose="020B0502020202020204" pitchFamily="34" charset="0"/>
            </a:rPr>
            <a:t>Se observa el comportamiento de la variable RSSI en función de la profundidad a la que se sumergieron las motas. Los umbrales máximos de recepción alcanzados varían dependiendo del escenario.  </a:t>
          </a:r>
          <a:endParaRPr lang="es-EC" sz="17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17B65092-7A4C-4337-AD0C-F2F353E14FC5}">
      <dgm:prSet phldrT="[Texto]" custT="1"/>
      <dgm:spPr/>
      <dgm:t>
        <a:bodyPr/>
        <a:lstStyle/>
        <a:p>
          <a:pPr algn="just">
            <a:lnSpc>
              <a:spcPct val="100000"/>
            </a:lnSpc>
          </a:pPr>
          <a:r>
            <a:rPr lang="es-EC" sz="1700" dirty="0" smtClean="0">
              <a:latin typeface="Century Gothic" panose="020B0502020202020204" pitchFamily="34" charset="0"/>
            </a:rPr>
            <a:t>Los puntos observados corresponden a la media de los valores obtenidos con 200, 250, 300, 350 y 400 iteraciones en función de cada  nivel de profundidad para cada escenario.  </a:t>
          </a:r>
          <a:endParaRPr lang="es-EC" sz="1700" dirty="0">
            <a:latin typeface="Century Gothic" panose="020B0502020202020204" pitchFamily="34" charset="0"/>
          </a:endParaRPr>
        </a:p>
      </dgm:t>
    </dgm:pt>
    <dgm:pt modelId="{106C9625-3392-4289-B8E7-A3CFEF0E1A1B}" type="parTrans" cxnId="{678C28D2-5A17-4004-81CB-4D58E2876478}">
      <dgm:prSet/>
      <dgm:spPr/>
      <dgm:t>
        <a:bodyPr/>
        <a:lstStyle/>
        <a:p>
          <a:endParaRPr lang="es-EC"/>
        </a:p>
      </dgm:t>
    </dgm:pt>
    <dgm:pt modelId="{7CD052B9-75A1-49A9-BDA7-D52B0D20ECE7}" type="sibTrans" cxnId="{678C28D2-5A17-4004-81CB-4D58E2876478}">
      <dgm:prSet/>
      <dgm:spPr/>
      <dgm:t>
        <a:bodyPr/>
        <a:lstStyle/>
        <a:p>
          <a:endParaRPr lang="es-EC"/>
        </a:p>
      </dgm:t>
    </dgm:pt>
    <dgm:pt modelId="{EE86F1CA-5CFB-4F82-8201-E52FB0276CF6}">
      <dgm:prSet phldrT="[Texto]" custT="1"/>
      <dgm:spPr/>
      <dgm:t>
        <a:bodyPr/>
        <a:lstStyle/>
        <a:p>
          <a:pPr algn="just">
            <a:lnSpc>
              <a:spcPct val="100000"/>
            </a:lnSpc>
          </a:pPr>
          <a:endParaRPr lang="es-EC" sz="1700" dirty="0">
            <a:latin typeface="Century Gothic" panose="020B0502020202020204" pitchFamily="34" charset="0"/>
          </a:endParaRPr>
        </a:p>
      </dgm:t>
    </dgm:pt>
    <dgm:pt modelId="{0427FB49-9BEF-4B34-AFFD-565C7CE0AAF5}" type="parTrans" cxnId="{1A20EFCE-45D1-41B9-87DD-FC762F9C666F}">
      <dgm:prSet/>
      <dgm:spPr/>
      <dgm:t>
        <a:bodyPr/>
        <a:lstStyle/>
        <a:p>
          <a:endParaRPr lang="es-EC"/>
        </a:p>
      </dgm:t>
    </dgm:pt>
    <dgm:pt modelId="{2A0CFF2B-3D13-4D0D-A037-77FE79595447}" type="sibTrans" cxnId="{1A20EFCE-45D1-41B9-87DD-FC762F9C666F}">
      <dgm:prSet/>
      <dgm:spPr/>
      <dgm:t>
        <a:bodyPr/>
        <a:lstStyle/>
        <a:p>
          <a:endParaRPr lang="es-EC"/>
        </a:p>
      </dgm:t>
    </dgm:pt>
    <dgm:pt modelId="{C2842176-9B0C-42FB-8ACC-F6F4DFE229D6}">
      <dgm:prSet phldrT="[Texto]" custT="1"/>
      <dgm:spPr/>
      <dgm:t>
        <a:bodyPr/>
        <a:lstStyle/>
        <a:p>
          <a:pPr algn="just">
            <a:lnSpc>
              <a:spcPct val="100000"/>
            </a:lnSpc>
          </a:pPr>
          <a:r>
            <a:rPr lang="es-EC" sz="1700" dirty="0" smtClean="0">
              <a:latin typeface="Century Gothic" panose="020B0502020202020204" pitchFamily="34" charset="0"/>
            </a:rPr>
            <a:t>Para todos los escenarios se aprecia una discontinuidad entre los 7.5 y 10 cm de profundidad a la cual le llamaremos franja inestable, por lo cual se dividirá el análisis en dos partes:   De 0 a 7,5cm  y de 10 a 20 cm</a:t>
          </a:r>
          <a:endParaRPr lang="es-EC" sz="1700" dirty="0">
            <a:latin typeface="Century Gothic" panose="020B0502020202020204" pitchFamily="34" charset="0"/>
          </a:endParaRPr>
        </a:p>
      </dgm:t>
    </dgm:pt>
    <dgm:pt modelId="{8F150BA7-6F18-45C3-BC41-E699FA08B1B3}" type="parTrans" cxnId="{5BED8154-44BC-4F12-B6CB-13E6175EFD52}">
      <dgm:prSet/>
      <dgm:spPr/>
      <dgm:t>
        <a:bodyPr/>
        <a:lstStyle/>
        <a:p>
          <a:endParaRPr lang="es-EC"/>
        </a:p>
      </dgm:t>
    </dgm:pt>
    <dgm:pt modelId="{68833EF7-558B-4FA9-8998-6EBDF694C136}" type="sibTrans" cxnId="{5BED8154-44BC-4F12-B6CB-13E6175EFD52}">
      <dgm:prSet/>
      <dgm:spPr/>
      <dgm:t>
        <a:bodyPr/>
        <a:lstStyle/>
        <a:p>
          <a:endParaRPr lang="es-EC"/>
        </a:p>
      </dgm:t>
    </dgm:pt>
    <dgm:pt modelId="{07FC0AEF-1757-4C01-A78E-C16BFCD58174}">
      <dgm:prSet phldrT="[Texto]" custT="1"/>
      <dgm:spPr/>
      <dgm:t>
        <a:bodyPr/>
        <a:lstStyle/>
        <a:p>
          <a:pPr algn="just">
            <a:lnSpc>
              <a:spcPct val="100000"/>
            </a:lnSpc>
          </a:pPr>
          <a:endParaRPr lang="es-EC" sz="1700" dirty="0">
            <a:latin typeface="Century Gothic" panose="020B0502020202020204" pitchFamily="34" charset="0"/>
          </a:endParaRPr>
        </a:p>
      </dgm:t>
    </dgm:pt>
    <dgm:pt modelId="{BF51A2B6-A23F-4F96-8752-3629E33FF0F1}" type="parTrans" cxnId="{3D189A34-9244-4C8C-88E0-03663B0586AC}">
      <dgm:prSet/>
      <dgm:spPr/>
      <dgm:t>
        <a:bodyPr/>
        <a:lstStyle/>
        <a:p>
          <a:endParaRPr lang="es-EC"/>
        </a:p>
      </dgm:t>
    </dgm:pt>
    <dgm:pt modelId="{6F63ABA4-B790-410C-A01A-997BC3F4965B}" type="sibTrans" cxnId="{3D189A34-9244-4C8C-88E0-03663B0586AC}">
      <dgm:prSet/>
      <dgm:spPr/>
      <dgm:t>
        <a:bodyPr/>
        <a:lstStyle/>
        <a:p>
          <a:endParaRPr lang="es-EC"/>
        </a:p>
      </dgm:t>
    </dgm:pt>
    <dgm:pt modelId="{4EB1857E-0B0A-43B7-8F4E-53D822B5361B}">
      <dgm:prSet phldrT="[Texto]" custT="1"/>
      <dgm:spPr/>
      <dgm:t>
        <a:bodyPr/>
        <a:lstStyle/>
        <a:p>
          <a:pPr algn="just">
            <a:lnSpc>
              <a:spcPct val="100000"/>
            </a:lnSpc>
          </a:pPr>
          <a:r>
            <a:rPr lang="es-EC" sz="1700" dirty="0" smtClean="0">
              <a:latin typeface="Century Gothic" panose="020B0502020202020204" pitchFamily="34" charset="0"/>
            </a:rPr>
            <a:t>Se realizará el análisis y modelamiento de cada escenario separado en dos intervalos con el fin de evitar errores  producidos por valores atípicos presentes dentro de la zona prohibida, por lo cual los valores obtenidos entre la profundidad de 7,5-10cm no serán analizados.  .</a:t>
          </a:r>
          <a:endParaRPr lang="es-EC" sz="1700" dirty="0">
            <a:latin typeface="Century Gothic" panose="020B0502020202020204" pitchFamily="34" charset="0"/>
          </a:endParaRPr>
        </a:p>
      </dgm:t>
    </dgm:pt>
    <dgm:pt modelId="{D0C5EAE7-4501-40B4-B80A-86095DA5680C}" type="parTrans" cxnId="{FE15E7EA-1FE8-4019-934D-DBC5D78DAB2B}">
      <dgm:prSet/>
      <dgm:spPr/>
      <dgm:t>
        <a:bodyPr/>
        <a:lstStyle/>
        <a:p>
          <a:endParaRPr lang="es-EC"/>
        </a:p>
      </dgm:t>
    </dgm:pt>
    <dgm:pt modelId="{0E3C8CDD-A672-4B65-A097-B6C0F0D80B39}" type="sibTrans" cxnId="{FE15E7EA-1FE8-4019-934D-DBC5D78DAB2B}">
      <dgm:prSet/>
      <dgm:spPr/>
      <dgm:t>
        <a:bodyPr/>
        <a:lstStyle/>
        <a:p>
          <a:endParaRPr lang="es-EC"/>
        </a:p>
      </dgm:t>
    </dgm:pt>
    <dgm:pt modelId="{4864499E-CC76-4E3D-B43C-926C98920010}">
      <dgm:prSet phldrT="[Texto]" custT="1"/>
      <dgm:spPr/>
      <dgm:t>
        <a:bodyPr/>
        <a:lstStyle/>
        <a:p>
          <a:pPr algn="just">
            <a:lnSpc>
              <a:spcPct val="100000"/>
            </a:lnSpc>
          </a:pPr>
          <a:endParaRPr lang="es-EC" sz="1700" dirty="0">
            <a:latin typeface="Century Gothic" panose="020B0502020202020204" pitchFamily="34" charset="0"/>
          </a:endParaRPr>
        </a:p>
      </dgm:t>
    </dgm:pt>
    <dgm:pt modelId="{944B0FAA-DA1C-4480-8C3C-C71A9FAF412A}" type="parTrans" cxnId="{502DB540-1AC3-4259-AE0B-A33FD59A2C9B}">
      <dgm:prSet/>
      <dgm:spPr/>
      <dgm:t>
        <a:bodyPr/>
        <a:lstStyle/>
        <a:p>
          <a:endParaRPr lang="es-EC"/>
        </a:p>
      </dgm:t>
    </dgm:pt>
    <dgm:pt modelId="{E81283AF-4E72-4209-B50B-9731D33C4871}" type="sibTrans" cxnId="{502DB540-1AC3-4259-AE0B-A33FD59A2C9B}">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ScaleY="95262" custLinFactNeighborY="17418">
        <dgm:presLayoutVars>
          <dgm:bulletEnabled val="1"/>
        </dgm:presLayoutVars>
      </dgm:prSet>
      <dgm:spPr/>
      <dgm:t>
        <a:bodyPr/>
        <a:lstStyle/>
        <a:p>
          <a:endParaRPr lang="es-EC"/>
        </a:p>
      </dgm:t>
    </dgm:pt>
  </dgm:ptLst>
  <dgm:cxnLst>
    <dgm:cxn modelId="{5BED8154-44BC-4F12-B6CB-13E6175EFD52}" srcId="{D900F549-381E-41A6-B6F9-FA5E33278567}" destId="{C2842176-9B0C-42FB-8ACC-F6F4DFE229D6}" srcOrd="4" destOrd="0" parTransId="{8F150BA7-6F18-45C3-BC41-E699FA08B1B3}" sibTransId="{68833EF7-558B-4FA9-8998-6EBDF694C136}"/>
    <dgm:cxn modelId="{678C28D2-5A17-4004-81CB-4D58E2876478}" srcId="{D900F549-381E-41A6-B6F9-FA5E33278567}" destId="{17B65092-7A4C-4337-AD0C-F2F353E14FC5}" srcOrd="2" destOrd="0" parTransId="{106C9625-3392-4289-B8E7-A3CFEF0E1A1B}" sibTransId="{7CD052B9-75A1-49A9-BDA7-D52B0D20ECE7}"/>
    <dgm:cxn modelId="{1A20EFCE-45D1-41B9-87DD-FC762F9C666F}" srcId="{D900F549-381E-41A6-B6F9-FA5E33278567}" destId="{EE86F1CA-5CFB-4F82-8201-E52FB0276CF6}" srcOrd="1" destOrd="0" parTransId="{0427FB49-9BEF-4B34-AFFD-565C7CE0AAF5}" sibTransId="{2A0CFF2B-3D13-4D0D-A037-77FE79595447}"/>
    <dgm:cxn modelId="{62FA8A7A-2E5E-4AF9-9CFA-EE7461D5F8AC}" srcId="{D340BE37-0CA7-4978-9BFB-60DD6140A5AE}" destId="{D900F549-381E-41A6-B6F9-FA5E33278567}" srcOrd="0" destOrd="0" parTransId="{712B1813-10EE-4FF8-A607-70AC63D65A44}" sibTransId="{E28F8EA5-7946-4F88-8C38-60F64BE5D665}"/>
    <dgm:cxn modelId="{E803AB4D-4EBF-42D5-82C1-C1EC8E61FF90}" srcId="{D900F549-381E-41A6-B6F9-FA5E33278567}" destId="{ED36F8B1-91CE-4759-8D43-50B04F9A9790}" srcOrd="0" destOrd="0" parTransId="{748D65F4-E282-4A71-BA97-46FC72531278}" sibTransId="{01C0DC41-F827-4279-A3C1-A8A8C8FA358F}"/>
    <dgm:cxn modelId="{A8EC6A70-4DB6-42B9-BD91-96E50CA6C1B4}" type="presOf" srcId="{EE86F1CA-5CFB-4F82-8201-E52FB0276CF6}" destId="{EF5F5E96-DEA2-4E9B-921B-8AED050DE34C}" srcOrd="0" destOrd="1" presId="urn:microsoft.com/office/officeart/2005/8/layout/vList2"/>
    <dgm:cxn modelId="{3D189A34-9244-4C8C-88E0-03663B0586AC}" srcId="{D900F549-381E-41A6-B6F9-FA5E33278567}" destId="{07FC0AEF-1757-4C01-A78E-C16BFCD58174}" srcOrd="3" destOrd="0" parTransId="{BF51A2B6-A23F-4F96-8752-3629E33FF0F1}" sibTransId="{6F63ABA4-B790-410C-A01A-997BC3F4965B}"/>
    <dgm:cxn modelId="{7216C747-61E9-40CB-9ADD-2D35C01B2AB7}" type="presOf" srcId="{D340BE37-0CA7-4978-9BFB-60DD6140A5AE}" destId="{40C1AD39-6A24-49CB-AD91-661037D63E96}" srcOrd="0" destOrd="0" presId="urn:microsoft.com/office/officeart/2005/8/layout/vList2"/>
    <dgm:cxn modelId="{C50182FB-7012-478F-BA20-9EB412B51290}" type="presOf" srcId="{4EB1857E-0B0A-43B7-8F4E-53D822B5361B}" destId="{EF5F5E96-DEA2-4E9B-921B-8AED050DE34C}" srcOrd="0" destOrd="6" presId="urn:microsoft.com/office/officeart/2005/8/layout/vList2"/>
    <dgm:cxn modelId="{FE15E7EA-1FE8-4019-934D-DBC5D78DAB2B}" srcId="{D900F549-381E-41A6-B6F9-FA5E33278567}" destId="{4EB1857E-0B0A-43B7-8F4E-53D822B5361B}" srcOrd="6" destOrd="0" parTransId="{D0C5EAE7-4501-40B4-B80A-86095DA5680C}" sibTransId="{0E3C8CDD-A672-4B65-A097-B6C0F0D80B39}"/>
    <dgm:cxn modelId="{1DE5956A-92C4-4DFF-B51B-4AB43E51C0EC}" type="presOf" srcId="{4864499E-CC76-4E3D-B43C-926C98920010}" destId="{EF5F5E96-DEA2-4E9B-921B-8AED050DE34C}" srcOrd="0" destOrd="5" presId="urn:microsoft.com/office/officeart/2005/8/layout/vList2"/>
    <dgm:cxn modelId="{0AF96423-77B1-449C-9954-2FF40D97978D}" type="presOf" srcId="{D900F549-381E-41A6-B6F9-FA5E33278567}" destId="{C0074A8D-44ED-4056-9C5D-655A8FD35F08}" srcOrd="0" destOrd="0" presId="urn:microsoft.com/office/officeart/2005/8/layout/vList2"/>
    <dgm:cxn modelId="{2AC31499-561C-4659-AFAF-2C0FD0DEEB4A}" type="presOf" srcId="{ED36F8B1-91CE-4759-8D43-50B04F9A9790}" destId="{EF5F5E96-DEA2-4E9B-921B-8AED050DE34C}" srcOrd="0" destOrd="0" presId="urn:microsoft.com/office/officeart/2005/8/layout/vList2"/>
    <dgm:cxn modelId="{8E658E8E-C05B-44D8-B654-1B5DD5503F6F}" type="presOf" srcId="{17B65092-7A4C-4337-AD0C-F2F353E14FC5}" destId="{EF5F5E96-DEA2-4E9B-921B-8AED050DE34C}" srcOrd="0" destOrd="2" presId="urn:microsoft.com/office/officeart/2005/8/layout/vList2"/>
    <dgm:cxn modelId="{502DB540-1AC3-4259-AE0B-A33FD59A2C9B}" srcId="{D900F549-381E-41A6-B6F9-FA5E33278567}" destId="{4864499E-CC76-4E3D-B43C-926C98920010}" srcOrd="5" destOrd="0" parTransId="{944B0FAA-DA1C-4480-8C3C-C71A9FAF412A}" sibTransId="{E81283AF-4E72-4209-B50B-9731D33C4871}"/>
    <dgm:cxn modelId="{48C929C2-5C46-4101-B796-173315B0424F}" type="presOf" srcId="{C2842176-9B0C-42FB-8ACC-F6F4DFE229D6}" destId="{EF5F5E96-DEA2-4E9B-921B-8AED050DE34C}" srcOrd="0" destOrd="4" presId="urn:microsoft.com/office/officeart/2005/8/layout/vList2"/>
    <dgm:cxn modelId="{E79036AA-E597-427E-A841-419CAAC2ED23}" type="presOf" srcId="{07FC0AEF-1757-4C01-A78E-C16BFCD58174}" destId="{EF5F5E96-DEA2-4E9B-921B-8AED050DE34C}" srcOrd="0" destOrd="3" presId="urn:microsoft.com/office/officeart/2005/8/layout/vList2"/>
    <dgm:cxn modelId="{EA19636E-F964-473D-AE37-2CB76B17E8EB}" type="presParOf" srcId="{40C1AD39-6A24-49CB-AD91-661037D63E96}" destId="{C0074A8D-44ED-4056-9C5D-655A8FD35F08}" srcOrd="0" destOrd="0" presId="urn:microsoft.com/office/officeart/2005/8/layout/vList2"/>
    <dgm:cxn modelId="{D3479ADB-C8BE-49D9-A97C-8A70CCC12AA6}"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dirty="0" smtClean="0"/>
            <a:t>VARIABILIDAD ESPACIAL DE RSSI PROMEDIO</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450AA12C-2256-4243-9751-035C1139317B}" type="presOf" srcId="{D340BE37-0CA7-4978-9BFB-60DD6140A5AE}" destId="{40C1AD39-6A24-49CB-AD91-661037D63E96}" srcOrd="0" destOrd="0" presId="urn:microsoft.com/office/officeart/2005/8/layout/vList2"/>
    <dgm:cxn modelId="{D1513810-E0DE-42BB-8116-81550A2FF328}"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7A69D5AC-D1E0-402E-B74E-5DBFC97298EE}" type="presOf" srcId="{D900F549-381E-41A6-B6F9-FA5E33278567}" destId="{C0074A8D-44ED-4056-9C5D-655A8FD35F08}"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B0F7934F-DEE3-4B22-B130-EF97A08F966E}" type="presParOf" srcId="{40C1AD39-6A24-49CB-AD91-661037D63E96}" destId="{C0074A8D-44ED-4056-9C5D-655A8FD35F08}" srcOrd="0" destOrd="0" presId="urn:microsoft.com/office/officeart/2005/8/layout/vList2"/>
    <dgm:cxn modelId="{888B6A6F-7B90-49B4-A04F-E8005620995E}"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ESCENARIO  1:  AGUA  DULCE</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F5FE3173-CD10-4C38-828D-8DDDFC8E85C2}" type="presOf" srcId="{D340BE37-0CA7-4978-9BFB-60DD6140A5AE}" destId="{40C1AD39-6A24-49CB-AD91-661037D63E96}" srcOrd="0" destOrd="0" presId="urn:microsoft.com/office/officeart/2005/8/layout/vList2"/>
    <dgm:cxn modelId="{75CC3A42-7817-46A0-ACF6-4DEF8F52FE18}"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8348C4F1-C147-4D88-9FF0-887F37037382}" type="presOf" srcId="{D900F549-381E-41A6-B6F9-FA5E33278567}" destId="{C0074A8D-44ED-4056-9C5D-655A8FD35F08}"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9411F780-9B49-403B-9F10-A9588432A757}" type="presParOf" srcId="{40C1AD39-6A24-49CB-AD91-661037D63E96}" destId="{C0074A8D-44ED-4056-9C5D-655A8FD35F08}" srcOrd="0" destOrd="0" presId="urn:microsoft.com/office/officeart/2005/8/layout/vList2"/>
    <dgm:cxn modelId="{130EF693-5526-49E1-A60F-526811649417}"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600" b="1" dirty="0" smtClean="0">
              <a:latin typeface="Century" panose="02040604050505020304" pitchFamily="18" charset="0"/>
            </a:rPr>
            <a:t>ESCENARIO 1:  COMPARACIÓN  DE  AJUSTE DE CURVAS RSSI vs PROFUNDIDAD</a:t>
          </a:r>
          <a:endParaRPr lang="es-EC" sz="26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CDB38D6F-D6E6-4739-9247-B9924648ECA4}" type="presOf" srcId="{D900F549-381E-41A6-B6F9-FA5E33278567}" destId="{C0074A8D-44ED-4056-9C5D-655A8FD35F08}" srcOrd="0" destOrd="0" presId="urn:microsoft.com/office/officeart/2005/8/layout/vList2"/>
    <dgm:cxn modelId="{4A6033B4-F5C9-4373-9BB5-2B173643D50A}" type="presOf" srcId="{D340BE37-0CA7-4978-9BFB-60DD6140A5AE}" destId="{40C1AD39-6A24-49CB-AD91-661037D63E96}" srcOrd="0" destOrd="0" presId="urn:microsoft.com/office/officeart/2005/8/layout/vList2"/>
    <dgm:cxn modelId="{97EE7E8E-31EA-461A-BCB7-9165137CD3F7}" type="presOf" srcId="{ED36F8B1-91CE-4759-8D43-50B04F9A9790}" destId="{EF5F5E96-DEA2-4E9B-921B-8AED050DE34C}" srcOrd="0" destOrd="0" presId="urn:microsoft.com/office/officeart/2005/8/layout/vList2"/>
    <dgm:cxn modelId="{A231176E-B305-427A-AC01-E950AAE0A104}" type="presParOf" srcId="{40C1AD39-6A24-49CB-AD91-661037D63E96}" destId="{C0074A8D-44ED-4056-9C5D-655A8FD35F08}" srcOrd="0" destOrd="0" presId="urn:microsoft.com/office/officeart/2005/8/layout/vList2"/>
    <dgm:cxn modelId="{4D0D3CCF-94B7-4039-8154-AF2939E19725}"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ESCENARIO 1:  COMPARACIÓN  DE  ERRORES  AL REALIZAR EL AJUSTE S DE CURVAS RSSI vs PROFUNDIDAD</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D9D27C40-C8E6-43EC-A84A-6F9170DAFF82}" type="presOf" srcId="{ED36F8B1-91CE-4759-8D43-50B04F9A9790}" destId="{EF5F5E96-DEA2-4E9B-921B-8AED050DE34C}" srcOrd="0" destOrd="0" presId="urn:microsoft.com/office/officeart/2005/8/layout/vList2"/>
    <dgm:cxn modelId="{855E0477-3A70-4092-81C6-1B335BA64ED5}" type="presOf" srcId="{D900F549-381E-41A6-B6F9-FA5E33278567}" destId="{C0074A8D-44ED-4056-9C5D-655A8FD35F08}" srcOrd="0" destOrd="0" presId="urn:microsoft.com/office/officeart/2005/8/layout/vList2"/>
    <dgm:cxn modelId="{6BDC7CE2-AF1F-4A21-8DB9-93059F7A3579}"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9969D178-33E1-428D-830F-B796356DB21B}" type="presParOf" srcId="{40C1AD39-6A24-49CB-AD91-661037D63E96}" destId="{C0074A8D-44ED-4056-9C5D-655A8FD35F08}" srcOrd="0" destOrd="0" presId="urn:microsoft.com/office/officeart/2005/8/layout/vList2"/>
    <dgm:cxn modelId="{DF7699EE-A115-423A-83A2-C45763B67104}"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ELEMENTOS DE UNA WSN</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8A318A60-7DA2-4D23-87A8-786449B1EC83}"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4844C60F-EC87-48B3-858E-D4908A1D9FA9}" type="presOf" srcId="{D340BE37-0CA7-4978-9BFB-60DD6140A5AE}" destId="{40C1AD39-6A24-49CB-AD91-661037D63E96}" srcOrd="0" destOrd="0" presId="urn:microsoft.com/office/officeart/2005/8/layout/vList2"/>
    <dgm:cxn modelId="{EC02D606-E818-406B-A872-DEBEF8187D05}" type="presOf" srcId="{D900F549-381E-41A6-B6F9-FA5E33278567}" destId="{C0074A8D-44ED-4056-9C5D-655A8FD35F08}"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374CD446-1C30-4E95-BAE4-A1BAFBAD222C}" type="presParOf" srcId="{40C1AD39-6A24-49CB-AD91-661037D63E96}" destId="{C0074A8D-44ED-4056-9C5D-655A8FD35F08}" srcOrd="0" destOrd="0" presId="urn:microsoft.com/office/officeart/2005/8/layout/vList2"/>
    <dgm:cxn modelId="{CC074EF4-8F9A-439A-ABE4-184EDA441E49}"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ESCENARIO 1:  COMPARACIÓN  DE VARIANZA Y DESVIACIÓN ESTÁNDAR  CON LOS DISTINTOS NÚMEROS DE MUESTRAS</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78023F3B-EDB7-428D-8E49-38E24498CAB6}"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33F8E7DD-69E8-4C00-A99E-80E039F0D7F5}" type="presOf" srcId="{D900F549-381E-41A6-B6F9-FA5E33278567}" destId="{C0074A8D-44ED-4056-9C5D-655A8FD35F08}"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A78470F7-991F-4D65-B97E-019D0F9D1323}" type="presOf" srcId="{ED36F8B1-91CE-4759-8D43-50B04F9A9790}" destId="{EF5F5E96-DEA2-4E9B-921B-8AED050DE34C}" srcOrd="0" destOrd="0" presId="urn:microsoft.com/office/officeart/2005/8/layout/vList2"/>
    <dgm:cxn modelId="{73CAC9EC-C472-4C07-86AB-5E83579EA3E3}" type="presParOf" srcId="{40C1AD39-6A24-49CB-AD91-661037D63E96}" destId="{C0074A8D-44ED-4056-9C5D-655A8FD35F08}" srcOrd="0" destOrd="0" presId="urn:microsoft.com/office/officeart/2005/8/layout/vList2"/>
    <dgm:cxn modelId="{5DBFB3AA-8522-40D3-9DC8-4883AF09E92E}"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100" b="1" dirty="0" smtClean="0">
              <a:latin typeface="Century" panose="02040604050505020304" pitchFamily="18" charset="0"/>
            </a:rPr>
            <a:t>ESCENARIO  2:  AGUA  SALADA TIPO 1</a:t>
          </a:r>
          <a:endParaRPr lang="es-EC" sz="31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71ACE342-8A79-4944-8F25-A0403ACA08EA}" type="presOf" srcId="{D340BE37-0CA7-4978-9BFB-60DD6140A5AE}" destId="{40C1AD39-6A24-49CB-AD91-661037D63E96}" srcOrd="0" destOrd="0" presId="urn:microsoft.com/office/officeart/2005/8/layout/vList2"/>
    <dgm:cxn modelId="{9AAD7499-648D-42BF-9A00-4B55703D9D15}"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48D396AC-B2EF-4B04-87B3-95A5DC0E1690}" type="presOf" srcId="{ED36F8B1-91CE-4759-8D43-50B04F9A9790}" destId="{EF5F5E96-DEA2-4E9B-921B-8AED050DE34C}" srcOrd="0" destOrd="0" presId="urn:microsoft.com/office/officeart/2005/8/layout/vList2"/>
    <dgm:cxn modelId="{25FAB058-FFC1-45BD-B1A4-F1F0073FE7EB}" type="presParOf" srcId="{40C1AD39-6A24-49CB-AD91-661037D63E96}" destId="{C0074A8D-44ED-4056-9C5D-655A8FD35F08}" srcOrd="0" destOrd="0" presId="urn:microsoft.com/office/officeart/2005/8/layout/vList2"/>
    <dgm:cxn modelId="{269F5FCC-3B73-49ED-85EA-58B40E72CE88}"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600" b="1" dirty="0" smtClean="0">
              <a:latin typeface="Century" panose="02040604050505020304" pitchFamily="18" charset="0"/>
            </a:rPr>
            <a:t>ESCENARIO 2:  COMPARACIÓN  DE  AJUSTE DE CURVAS RSSI vs PROFUNDIDAD</a:t>
          </a:r>
          <a:endParaRPr lang="es-EC" sz="26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D01BE219-6796-4D1C-A52F-B049C93B31E9}" type="presOf" srcId="{D900F549-381E-41A6-B6F9-FA5E33278567}" destId="{C0074A8D-44ED-4056-9C5D-655A8FD35F08}" srcOrd="0" destOrd="0" presId="urn:microsoft.com/office/officeart/2005/8/layout/vList2"/>
    <dgm:cxn modelId="{8708651B-80C8-444D-9482-23BFBBD2CCA1}" type="presOf" srcId="{D340BE37-0CA7-4978-9BFB-60DD6140A5AE}" destId="{40C1AD39-6A24-49CB-AD91-661037D63E96}" srcOrd="0" destOrd="0" presId="urn:microsoft.com/office/officeart/2005/8/layout/vList2"/>
    <dgm:cxn modelId="{221B0C08-4665-4FD8-8BFB-06E841ED817D}"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1818FFA0-64A4-4B5B-BBED-4263B6E8B053}" type="presParOf" srcId="{40C1AD39-6A24-49CB-AD91-661037D63E96}" destId="{C0074A8D-44ED-4056-9C5D-655A8FD35F08}" srcOrd="0" destOrd="0" presId="urn:microsoft.com/office/officeart/2005/8/layout/vList2"/>
    <dgm:cxn modelId="{FD692874-317E-4F8F-A0A2-22B3F87C6980}"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ESCENARIO 2:  COMPARACIÓN  DE  ERRORES  AL REALIZAR EL AJUSTE  DE CURVAS RSSI vs PROFUNDIDAD</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0937C9EF-8973-4316-A3F8-EA3317F87A03}" type="presOf" srcId="{ED36F8B1-91CE-4759-8D43-50B04F9A9790}" destId="{EF5F5E96-DEA2-4E9B-921B-8AED050DE34C}" srcOrd="0" destOrd="0" presId="urn:microsoft.com/office/officeart/2005/8/layout/vList2"/>
    <dgm:cxn modelId="{9735033E-785B-4643-847E-122A0ABC40E4}"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23F7353F-3806-4DB8-BCA8-3EBB8C87C232}" type="presOf" srcId="{D900F549-381E-41A6-B6F9-FA5E33278567}" destId="{C0074A8D-44ED-4056-9C5D-655A8FD35F08}" srcOrd="0" destOrd="0" presId="urn:microsoft.com/office/officeart/2005/8/layout/vList2"/>
    <dgm:cxn modelId="{244F2817-A6C5-4538-ACA3-84C98D97DC5E}" type="presParOf" srcId="{40C1AD39-6A24-49CB-AD91-661037D63E96}" destId="{C0074A8D-44ED-4056-9C5D-655A8FD35F08}" srcOrd="0" destOrd="0" presId="urn:microsoft.com/office/officeart/2005/8/layout/vList2"/>
    <dgm:cxn modelId="{23843B29-1909-44B6-AAF2-374DAD47A70E}"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ESCENARIO 2:  COMPARACIÓN  DE VARIANZA Y DESVIACIÓN ESTÁNDAR  CON LOS DISTINTOS NÚMEROS DE MUESTRAS</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50D61EBF-B2C1-43B7-840A-4E90F133C525}" type="presOf" srcId="{ED36F8B1-91CE-4759-8D43-50B04F9A9790}" destId="{EF5F5E96-DEA2-4E9B-921B-8AED050DE34C}" srcOrd="0" destOrd="0" presId="urn:microsoft.com/office/officeart/2005/8/layout/vList2"/>
    <dgm:cxn modelId="{5E3E1E2B-93E7-48FA-896C-B2BB87779477}" type="presOf" srcId="{D340BE37-0CA7-4978-9BFB-60DD6140A5AE}" destId="{40C1AD39-6A24-49CB-AD91-661037D63E96}" srcOrd="0" destOrd="0" presId="urn:microsoft.com/office/officeart/2005/8/layout/vList2"/>
    <dgm:cxn modelId="{BC351C19-6494-40F2-83D0-F5586C06125E}"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FC1F9914-1F62-4ED6-A3A5-91E55477DDFE}" type="presParOf" srcId="{40C1AD39-6A24-49CB-AD91-661037D63E96}" destId="{C0074A8D-44ED-4056-9C5D-655A8FD35F08}" srcOrd="0" destOrd="0" presId="urn:microsoft.com/office/officeart/2005/8/layout/vList2"/>
    <dgm:cxn modelId="{B73BE96C-CF6A-4B76-8A33-F20A115E22B3}"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100" b="1" dirty="0" smtClean="0">
              <a:latin typeface="Century" panose="02040604050505020304" pitchFamily="18" charset="0"/>
            </a:rPr>
            <a:t>ESCENARIO  3:  AGUA  SALADA TIPO 2</a:t>
          </a:r>
          <a:endParaRPr lang="es-EC" sz="31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3E2C985D-9D4D-4B23-B98C-028491E1C815}" type="presOf" srcId="{D900F549-381E-41A6-B6F9-FA5E33278567}" destId="{C0074A8D-44ED-4056-9C5D-655A8FD35F08}" srcOrd="0" destOrd="0" presId="urn:microsoft.com/office/officeart/2005/8/layout/vList2"/>
    <dgm:cxn modelId="{7904DF59-9431-4BD2-A73A-740ADC412484}" type="presOf" srcId="{D340BE37-0CA7-4978-9BFB-60DD6140A5AE}" destId="{40C1AD39-6A24-49CB-AD91-661037D63E96}" srcOrd="0" destOrd="0" presId="urn:microsoft.com/office/officeart/2005/8/layout/vList2"/>
    <dgm:cxn modelId="{F781DDA2-362F-4810-90A0-0949A40A4A1C}"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89F84C47-48BC-4C9E-B170-66128E5B527D}" type="presParOf" srcId="{40C1AD39-6A24-49CB-AD91-661037D63E96}" destId="{C0074A8D-44ED-4056-9C5D-655A8FD35F08}" srcOrd="0" destOrd="0" presId="urn:microsoft.com/office/officeart/2005/8/layout/vList2"/>
    <dgm:cxn modelId="{972E4CEA-B920-4E7E-817A-3B3059E9E6B1}"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600" b="1" dirty="0" smtClean="0">
              <a:latin typeface="Century" panose="02040604050505020304" pitchFamily="18" charset="0"/>
            </a:rPr>
            <a:t>ESCENARIO 3:  COMPARACIÓN  DE  AJUSTE DE CURVAS RSSI vs PROFUNDIDAD</a:t>
          </a:r>
          <a:endParaRPr lang="es-EC" sz="26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13D48384-EECB-4CF9-81CE-C522E222E065}" type="presOf" srcId="{D340BE37-0CA7-4978-9BFB-60DD6140A5AE}" destId="{40C1AD39-6A24-49CB-AD91-661037D63E96}" srcOrd="0" destOrd="0" presId="urn:microsoft.com/office/officeart/2005/8/layout/vList2"/>
    <dgm:cxn modelId="{4548A734-1822-4BAC-B9D8-E83F19CC30E8}" type="presOf" srcId="{ED36F8B1-91CE-4759-8D43-50B04F9A9790}" destId="{EF5F5E96-DEA2-4E9B-921B-8AED050DE34C}" srcOrd="0" destOrd="0" presId="urn:microsoft.com/office/officeart/2005/8/layout/vList2"/>
    <dgm:cxn modelId="{7ED5BB61-14CD-4081-8F6F-B6A0C99AA302}"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58068147-36AD-4B63-9895-ADDDBBD85373}" type="presParOf" srcId="{40C1AD39-6A24-49CB-AD91-661037D63E96}" destId="{C0074A8D-44ED-4056-9C5D-655A8FD35F08}" srcOrd="0" destOrd="0" presId="urn:microsoft.com/office/officeart/2005/8/layout/vList2"/>
    <dgm:cxn modelId="{65AA7923-455E-4D99-AC0E-00B249F55B8B}"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ESCENARIO 3:  COMPARACIÓN  DE  ERRORES  AL REALIZAR EL  AJUSTE  DE CURVAS RSSI vs PROFUNDIDAD</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E803AB4D-4EBF-42D5-82C1-C1EC8E61FF90}" srcId="{D900F549-381E-41A6-B6F9-FA5E33278567}" destId="{ED36F8B1-91CE-4759-8D43-50B04F9A9790}" srcOrd="0" destOrd="0" parTransId="{748D65F4-E282-4A71-BA97-46FC72531278}" sibTransId="{01C0DC41-F827-4279-A3C1-A8A8C8FA358F}"/>
    <dgm:cxn modelId="{2DF8C7DE-B2D0-42C7-996B-E9A6B80D5C76}" type="presOf" srcId="{ED36F8B1-91CE-4759-8D43-50B04F9A9790}" destId="{EF5F5E96-DEA2-4E9B-921B-8AED050DE34C}" srcOrd="0" destOrd="0" presId="urn:microsoft.com/office/officeart/2005/8/layout/vList2"/>
    <dgm:cxn modelId="{CE55EE23-02E3-49DD-BBCF-48ABEC624D40}" type="presOf" srcId="{D900F549-381E-41A6-B6F9-FA5E33278567}" destId="{C0074A8D-44ED-4056-9C5D-655A8FD35F08}"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4192599A-4543-4F97-9D59-D7167FD8B7B0}" type="presOf" srcId="{D340BE37-0CA7-4978-9BFB-60DD6140A5AE}" destId="{40C1AD39-6A24-49CB-AD91-661037D63E96}" srcOrd="0" destOrd="0" presId="urn:microsoft.com/office/officeart/2005/8/layout/vList2"/>
    <dgm:cxn modelId="{D4396241-28FE-485E-A33E-E4637DBA262F}" type="presParOf" srcId="{40C1AD39-6A24-49CB-AD91-661037D63E96}" destId="{C0074A8D-44ED-4056-9C5D-655A8FD35F08}" srcOrd="0" destOrd="0" presId="urn:microsoft.com/office/officeart/2005/8/layout/vList2"/>
    <dgm:cxn modelId="{69471309-2707-4C9B-A3DF-251880E6D58D}"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ESCENARIO 3:  COMPARACIÓN  DE VARIANZA Y DESVIACIÓN ESTÁNDAR  CON LOS DISTINTOS NÚMEROS DE MUESTRAS</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0F9E153F-21DB-4CAD-8C97-5F10AC4CAED1}"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465CCEE5-9A46-4B16-90EB-1C981F6857EA}" type="presOf" srcId="{ED36F8B1-91CE-4759-8D43-50B04F9A9790}" destId="{EF5F5E96-DEA2-4E9B-921B-8AED050DE34C}"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FDFE0F82-4BB0-4A2D-93C2-BB77527E095C}" type="presOf" srcId="{D900F549-381E-41A6-B6F9-FA5E33278567}" destId="{C0074A8D-44ED-4056-9C5D-655A8FD35F08}" srcOrd="0" destOrd="0" presId="urn:microsoft.com/office/officeart/2005/8/layout/vList2"/>
    <dgm:cxn modelId="{60F29078-4746-4447-8961-C57DB7F39A6F}" type="presParOf" srcId="{40C1AD39-6A24-49CB-AD91-661037D63E96}" destId="{C0074A8D-44ED-4056-9C5D-655A8FD35F08}" srcOrd="0" destOrd="0" presId="urn:microsoft.com/office/officeart/2005/8/layout/vList2"/>
    <dgm:cxn modelId="{09E65674-D179-415E-9962-E926A9A0F022}"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100" b="1" dirty="0" smtClean="0">
              <a:latin typeface="Century" panose="02040604050505020304" pitchFamily="18" charset="0"/>
            </a:rPr>
            <a:t>ESCENARIO  4:  AGUA  SALADA TIPO 3</a:t>
          </a:r>
          <a:endParaRPr lang="es-EC" sz="31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BE6EAB67-6846-4748-9809-64F7381929B2}" type="presOf" srcId="{D900F549-381E-41A6-B6F9-FA5E33278567}" destId="{C0074A8D-44ED-4056-9C5D-655A8FD35F08}" srcOrd="0" destOrd="0" presId="urn:microsoft.com/office/officeart/2005/8/layout/vList2"/>
    <dgm:cxn modelId="{9A7B2186-04C6-42DE-A1DC-8DAE4D29D489}" type="presOf" srcId="{D340BE37-0CA7-4978-9BFB-60DD6140A5AE}" destId="{40C1AD39-6A24-49CB-AD91-661037D63E96}" srcOrd="0" destOrd="0" presId="urn:microsoft.com/office/officeart/2005/8/layout/vList2"/>
    <dgm:cxn modelId="{97B965E8-35EE-421C-9D7A-A134A963FC88}"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ED97462B-AD91-4A2A-9B3E-862E71422743}" type="presParOf" srcId="{40C1AD39-6A24-49CB-AD91-661037D63E96}" destId="{C0074A8D-44ED-4056-9C5D-655A8FD35F08}" srcOrd="0" destOrd="0" presId="urn:microsoft.com/office/officeart/2005/8/layout/vList2"/>
    <dgm:cxn modelId="{1650A806-C7A9-4852-AC1E-5974E10009EE}"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S" sz="3200" b="1" dirty="0" smtClean="0"/>
            <a:t>ESTÁNDAR IEEE 802.15.4</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900" dirty="0" smtClean="0">
              <a:latin typeface="Century Gothic" panose="020B0502020202020204" pitchFamily="34" charset="0"/>
            </a:rPr>
            <a:t>El estándar IEEE 802.15.4 opera en la banda libre ISM de 2,4 GHz a nivel mundial y a su vez en Europa opera  en la banda de 868 MHz y 915 MHz para Estados Unidos.</a:t>
          </a:r>
          <a:endParaRPr lang="es-EC" sz="19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CBCA9CAD-1BD8-4E28-84E8-BB4AEA8DFF1D}">
      <dgm:prSet phldrT="[Texto]" custT="1"/>
      <dgm:spPr/>
      <dgm:t>
        <a:bodyPr/>
        <a:lstStyle/>
        <a:p>
          <a:pPr algn="just">
            <a:lnSpc>
              <a:spcPct val="100000"/>
            </a:lnSpc>
          </a:pPr>
          <a:r>
            <a:rPr lang="es-ES" sz="1900" dirty="0" smtClean="0">
              <a:latin typeface="Century Gothic" panose="020B0502020202020204" pitchFamily="34" charset="0"/>
            </a:rPr>
            <a:t>Permite implementar redes con topología estrella o punto a punto. </a:t>
          </a:r>
          <a:endParaRPr lang="es-EC" sz="1900" dirty="0">
            <a:latin typeface="Century Gothic" panose="020B0502020202020204" pitchFamily="34" charset="0"/>
          </a:endParaRPr>
        </a:p>
      </dgm:t>
    </dgm:pt>
    <dgm:pt modelId="{F3F2F836-39B6-4A5E-BA1F-0C114421B5CE}" type="parTrans" cxnId="{9570ACB4-1782-4B84-BE0E-519DD4CFE011}">
      <dgm:prSet/>
      <dgm:spPr/>
      <dgm:t>
        <a:bodyPr/>
        <a:lstStyle/>
        <a:p>
          <a:endParaRPr lang="es-EC"/>
        </a:p>
      </dgm:t>
    </dgm:pt>
    <dgm:pt modelId="{E4FCBAEA-CE8D-4A6A-A29C-39B222277223}" type="sibTrans" cxnId="{9570ACB4-1782-4B84-BE0E-519DD4CFE011}">
      <dgm:prSet/>
      <dgm:spPr/>
      <dgm:t>
        <a:bodyPr/>
        <a:lstStyle/>
        <a:p>
          <a:endParaRPr lang="es-EC"/>
        </a:p>
      </dgm:t>
    </dgm:pt>
    <dgm:pt modelId="{BA9E3B0F-3D2E-41D8-BF80-5103ADC48DAE}">
      <dgm:prSet phldrT="[Texto]" custT="1"/>
      <dgm:spPr/>
      <dgm:t>
        <a:bodyPr/>
        <a:lstStyle/>
        <a:p>
          <a:pPr algn="just">
            <a:lnSpc>
              <a:spcPct val="100000"/>
            </a:lnSpc>
          </a:pPr>
          <a:r>
            <a:rPr lang="es-ES" sz="1900" dirty="0" smtClean="0">
              <a:latin typeface="Century Gothic" panose="020B0502020202020204" pitchFamily="34" charset="0"/>
            </a:rPr>
            <a:t>Este estándar fue promovido con el objetivo principal de la comunicación e interoperabilidad entre dispositivos fabricados por diferentes compañías que requieran de poco consumo energético. Además cuenta con las siguientes tasas de transmisión: </a:t>
          </a:r>
          <a:endParaRPr lang="es-EC" sz="1900" dirty="0">
            <a:latin typeface="Century Gothic" panose="020B0502020202020204" pitchFamily="34" charset="0"/>
          </a:endParaRPr>
        </a:p>
      </dgm:t>
    </dgm:pt>
    <dgm:pt modelId="{C6C42B93-F540-47D4-B56B-DFCEEB403120}" type="parTrans" cxnId="{6427A6A5-E552-48FE-B140-2691954CED1F}">
      <dgm:prSet/>
      <dgm:spPr/>
      <dgm:t>
        <a:bodyPr/>
        <a:lstStyle/>
        <a:p>
          <a:endParaRPr lang="es-EC"/>
        </a:p>
      </dgm:t>
    </dgm:pt>
    <dgm:pt modelId="{D7C11BB1-8F5D-4A73-94C1-945AF19945CF}" type="sibTrans" cxnId="{6427A6A5-E552-48FE-B140-2691954CED1F}">
      <dgm:prSet/>
      <dgm:spPr/>
      <dgm:t>
        <a:bodyPr/>
        <a:lstStyle/>
        <a:p>
          <a:endParaRPr lang="es-EC"/>
        </a:p>
      </dgm:t>
    </dgm:pt>
    <dgm:pt modelId="{3ABB3A48-D529-4B74-B740-B27719D2FEEC}">
      <dgm:prSet phldrT="[Texto]" custT="1"/>
      <dgm:spPr/>
      <dgm:t>
        <a:bodyPr/>
        <a:lstStyle/>
        <a:p>
          <a:pPr algn="just">
            <a:lnSpc>
              <a:spcPct val="100000"/>
            </a:lnSpc>
          </a:pPr>
          <a:endParaRPr lang="es-EC" sz="1900" dirty="0">
            <a:latin typeface="Century Gothic" panose="020B0502020202020204" pitchFamily="34" charset="0"/>
          </a:endParaRPr>
        </a:p>
      </dgm:t>
    </dgm:pt>
    <dgm:pt modelId="{71D4C808-D2A1-47E8-91D9-076FD8F2674B}" type="parTrans" cxnId="{C05E598B-2ED7-4998-BDE7-1EBCF6AA6D74}">
      <dgm:prSet/>
      <dgm:spPr/>
      <dgm:t>
        <a:bodyPr/>
        <a:lstStyle/>
        <a:p>
          <a:endParaRPr lang="es-EC"/>
        </a:p>
      </dgm:t>
    </dgm:pt>
    <dgm:pt modelId="{20ABF5B6-BA4E-43DB-96D6-361895F16FC3}" type="sibTrans" cxnId="{C05E598B-2ED7-4998-BDE7-1EBCF6AA6D74}">
      <dgm:prSet/>
      <dgm:spPr/>
      <dgm:t>
        <a:bodyPr/>
        <a:lstStyle/>
        <a:p>
          <a:endParaRPr lang="es-EC"/>
        </a:p>
      </dgm:t>
    </dgm:pt>
    <dgm:pt modelId="{A180C34B-1A2B-4227-B870-A9D378AAFF7A}">
      <dgm:prSet phldrT="[Texto]" custT="1"/>
      <dgm:spPr/>
      <dgm:t>
        <a:bodyPr/>
        <a:lstStyle/>
        <a:p>
          <a:pPr algn="just">
            <a:lnSpc>
              <a:spcPct val="100000"/>
            </a:lnSpc>
          </a:pPr>
          <a:endParaRPr lang="es-EC" sz="1900" dirty="0">
            <a:latin typeface="Century Gothic" panose="020B0502020202020204" pitchFamily="34" charset="0"/>
          </a:endParaRPr>
        </a:p>
      </dgm:t>
    </dgm:pt>
    <dgm:pt modelId="{BEBFBC55-60E0-4E5F-82F4-F55556A1C8FC}" type="parTrans" cxnId="{727308AF-74DB-428D-A436-88A2FB8E5351}">
      <dgm:prSet/>
      <dgm:spPr/>
      <dgm:t>
        <a:bodyPr/>
        <a:lstStyle/>
        <a:p>
          <a:endParaRPr lang="es-EC"/>
        </a:p>
      </dgm:t>
    </dgm:pt>
    <dgm:pt modelId="{9B32F38D-1708-4F3A-BB88-0E1143E7C8EF}" type="sibTrans" cxnId="{727308AF-74DB-428D-A436-88A2FB8E5351}">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27747">
        <dgm:presLayoutVars>
          <dgm:bulletEnabled val="1"/>
        </dgm:presLayoutVars>
      </dgm:prSet>
      <dgm:spPr/>
      <dgm:t>
        <a:bodyPr/>
        <a:lstStyle/>
        <a:p>
          <a:endParaRPr lang="es-EC"/>
        </a:p>
      </dgm:t>
    </dgm:pt>
  </dgm:ptLst>
  <dgm:cxnLst>
    <dgm:cxn modelId="{73752252-B301-4267-98C6-DC241DDFC70D}" type="presOf" srcId="{A180C34B-1A2B-4227-B870-A9D378AAFF7A}" destId="{EF5F5E96-DEA2-4E9B-921B-8AED050DE34C}" srcOrd="0" destOrd="3" presId="urn:microsoft.com/office/officeart/2005/8/layout/vList2"/>
    <dgm:cxn modelId="{E9510804-04AF-47E4-AA14-EE166AD2E1B7}" type="presOf" srcId="{D900F549-381E-41A6-B6F9-FA5E33278567}" destId="{C0074A8D-44ED-4056-9C5D-655A8FD35F08}" srcOrd="0" destOrd="0" presId="urn:microsoft.com/office/officeart/2005/8/layout/vList2"/>
    <dgm:cxn modelId="{6DD60443-BC04-4764-A811-2CFDD9081E34}" type="presOf" srcId="{CBCA9CAD-1BD8-4E28-84E8-BB4AEA8DFF1D}" destId="{EF5F5E96-DEA2-4E9B-921B-8AED050DE34C}" srcOrd="0" destOrd="2" presId="urn:microsoft.com/office/officeart/2005/8/layout/vList2"/>
    <dgm:cxn modelId="{727308AF-74DB-428D-A436-88A2FB8E5351}" srcId="{D900F549-381E-41A6-B6F9-FA5E33278567}" destId="{A180C34B-1A2B-4227-B870-A9D378AAFF7A}" srcOrd="3" destOrd="0" parTransId="{BEBFBC55-60E0-4E5F-82F4-F55556A1C8FC}" sibTransId="{9B32F38D-1708-4F3A-BB88-0E1143E7C8EF}"/>
    <dgm:cxn modelId="{BDE06995-9C9E-46A6-B02A-5B20E46B0BC0}" type="presOf" srcId="{BA9E3B0F-3D2E-41D8-BF80-5103ADC48DAE}" destId="{EF5F5E96-DEA2-4E9B-921B-8AED050DE34C}" srcOrd="0" destOrd="4"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F367A294-B565-464B-8E0C-0E6B9011F5AA}" type="presOf" srcId="{D340BE37-0CA7-4978-9BFB-60DD6140A5AE}" destId="{40C1AD39-6A24-49CB-AD91-661037D63E96}" srcOrd="0" destOrd="0" presId="urn:microsoft.com/office/officeart/2005/8/layout/vList2"/>
    <dgm:cxn modelId="{6427A6A5-E552-48FE-B140-2691954CED1F}" srcId="{D900F549-381E-41A6-B6F9-FA5E33278567}" destId="{BA9E3B0F-3D2E-41D8-BF80-5103ADC48DAE}" srcOrd="4" destOrd="0" parTransId="{C6C42B93-F540-47D4-B56B-DFCEEB403120}" sibTransId="{D7C11BB1-8F5D-4A73-94C1-945AF19945CF}"/>
    <dgm:cxn modelId="{C1F7C700-BCBA-4507-B7A3-C13B28F72D3A}"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5A16FD0B-D731-4D41-8596-C0A9E38A3274}" type="presOf" srcId="{3ABB3A48-D529-4B74-B740-B27719D2FEEC}" destId="{EF5F5E96-DEA2-4E9B-921B-8AED050DE34C}" srcOrd="0" destOrd="1" presId="urn:microsoft.com/office/officeart/2005/8/layout/vList2"/>
    <dgm:cxn modelId="{9570ACB4-1782-4B84-BE0E-519DD4CFE011}" srcId="{D900F549-381E-41A6-B6F9-FA5E33278567}" destId="{CBCA9CAD-1BD8-4E28-84E8-BB4AEA8DFF1D}" srcOrd="2" destOrd="0" parTransId="{F3F2F836-39B6-4A5E-BA1F-0C114421B5CE}" sibTransId="{E4FCBAEA-CE8D-4A6A-A29C-39B222277223}"/>
    <dgm:cxn modelId="{C05E598B-2ED7-4998-BDE7-1EBCF6AA6D74}" srcId="{D900F549-381E-41A6-B6F9-FA5E33278567}" destId="{3ABB3A48-D529-4B74-B740-B27719D2FEEC}" srcOrd="1" destOrd="0" parTransId="{71D4C808-D2A1-47E8-91D9-076FD8F2674B}" sibTransId="{20ABF5B6-BA4E-43DB-96D6-361895F16FC3}"/>
    <dgm:cxn modelId="{CB152EEA-33C4-45D1-BB77-D22D7669FBAD}" type="presParOf" srcId="{40C1AD39-6A24-49CB-AD91-661037D63E96}" destId="{C0074A8D-44ED-4056-9C5D-655A8FD35F08}" srcOrd="0" destOrd="0" presId="urn:microsoft.com/office/officeart/2005/8/layout/vList2"/>
    <dgm:cxn modelId="{0A058DC4-1002-4737-AF2C-8618CE0E5667}"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600" b="1" dirty="0" smtClean="0">
              <a:latin typeface="Century" panose="02040604050505020304" pitchFamily="18" charset="0"/>
            </a:rPr>
            <a:t>ESCENARIO 4:  COMPARACIÓN  DE  AJUSTE DE CURVAS RSSI vs PROFUNDIDAD</a:t>
          </a:r>
          <a:endParaRPr lang="es-EC" sz="26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9A6BCCB5-CE8F-44F2-8165-28C114C6EFD9}" type="presOf" srcId="{D340BE37-0CA7-4978-9BFB-60DD6140A5AE}" destId="{40C1AD39-6A24-49CB-AD91-661037D63E96}" srcOrd="0" destOrd="0" presId="urn:microsoft.com/office/officeart/2005/8/layout/vList2"/>
    <dgm:cxn modelId="{67F08A88-C85C-41AA-9005-99471F4AB25E}"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41C57BAF-6C87-473E-82CB-3AC2CF59A583}" type="presOf" srcId="{ED36F8B1-91CE-4759-8D43-50B04F9A9790}" destId="{EF5F5E96-DEA2-4E9B-921B-8AED050DE34C}" srcOrd="0" destOrd="0" presId="urn:microsoft.com/office/officeart/2005/8/layout/vList2"/>
    <dgm:cxn modelId="{90F5E4FD-ECEE-4820-B513-02D374F733FA}" type="presParOf" srcId="{40C1AD39-6A24-49CB-AD91-661037D63E96}" destId="{C0074A8D-44ED-4056-9C5D-655A8FD35F08}" srcOrd="0" destOrd="0" presId="urn:microsoft.com/office/officeart/2005/8/layout/vList2"/>
    <dgm:cxn modelId="{B08D47A3-0B5B-4856-A477-073BEC982EA3}"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ESCENARIO 4:  COMPARACIÓN  DE  ERRORES  AL REALIZAR EL  AJUSTE  DE CURVAS RSSI vs PROFUNDIDAD</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7C3225BD-F38D-47F6-94C4-8177ADAD54FE}"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09DECA3D-1439-4C4C-8735-C94EF8F26D6B}" type="presOf" srcId="{D340BE37-0CA7-4978-9BFB-60DD6140A5AE}" destId="{40C1AD39-6A24-49CB-AD91-661037D63E96}" srcOrd="0" destOrd="0" presId="urn:microsoft.com/office/officeart/2005/8/layout/vList2"/>
    <dgm:cxn modelId="{73E4D122-4B3C-4E18-B10C-626A7702B0E3}" type="presOf" srcId="{ED36F8B1-91CE-4759-8D43-50B04F9A9790}" destId="{EF5F5E96-DEA2-4E9B-921B-8AED050DE34C}" srcOrd="0" destOrd="0" presId="urn:microsoft.com/office/officeart/2005/8/layout/vList2"/>
    <dgm:cxn modelId="{4FD7401D-C75B-465E-A8DF-7F2C94C82C62}" type="presParOf" srcId="{40C1AD39-6A24-49CB-AD91-661037D63E96}" destId="{C0074A8D-44ED-4056-9C5D-655A8FD35F08}" srcOrd="0" destOrd="0" presId="urn:microsoft.com/office/officeart/2005/8/layout/vList2"/>
    <dgm:cxn modelId="{7CABB186-7CD2-4F9B-9847-02E5C9EEAAA6}"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ESCENARIO 4:  COMPARACIÓN  DE VARIANZA Y DESVIACIÓN ESTÁNDAR  CON LOS DISTINTOS NÚMEROS DE MUESTRAS</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0675"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90A28690-0AFB-4C49-B98D-8AB24B397701}" type="presOf" srcId="{D340BE37-0CA7-4978-9BFB-60DD6140A5AE}" destId="{40C1AD39-6A24-49CB-AD91-661037D63E96}" srcOrd="0" destOrd="0" presId="urn:microsoft.com/office/officeart/2005/8/layout/vList2"/>
    <dgm:cxn modelId="{A546615F-EA70-438C-B767-FDE3D5CB2342}"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7088D396-2154-46E7-9994-36A817B17155}" type="presOf" srcId="{D900F549-381E-41A6-B6F9-FA5E33278567}" destId="{C0074A8D-44ED-4056-9C5D-655A8FD35F08}" srcOrd="0" destOrd="0" presId="urn:microsoft.com/office/officeart/2005/8/layout/vList2"/>
    <dgm:cxn modelId="{8FA45340-A13A-4FAE-9132-CD12D71E5539}" type="presParOf" srcId="{40C1AD39-6A24-49CB-AD91-661037D63E96}" destId="{C0074A8D-44ED-4056-9C5D-655A8FD35F08}" srcOrd="0" destOrd="0" presId="urn:microsoft.com/office/officeart/2005/8/layout/vList2"/>
    <dgm:cxn modelId="{2F33F670-C809-4DC3-97B5-686A5A6F4436}"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700" b="1" dirty="0" smtClean="0">
              <a:latin typeface="Century" panose="02040604050505020304" pitchFamily="18" charset="0"/>
            </a:rPr>
            <a:t>MODELAMIENTO  DEL  PRIMER  INTERVALO  PARA LOS  4   ESCENARIOS</a:t>
          </a:r>
          <a:endParaRPr lang="es-EC" sz="27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700" i="0" dirty="0" smtClean="0">
              <a:latin typeface="Century Gothic" panose="020B0502020202020204" pitchFamily="34" charset="0"/>
            </a:rPr>
            <a:t>En la tabla 1 se presentan los valores de las constantes de ajuste, las cuales fueron  obtenidas desde </a:t>
          </a:r>
          <a:r>
            <a:rPr lang="es-EC" sz="1700" i="1" dirty="0" smtClean="0">
              <a:latin typeface="Century Gothic" panose="020B0502020202020204" pitchFamily="34" charset="0"/>
            </a:rPr>
            <a:t>Matlab®  </a:t>
          </a:r>
          <a:r>
            <a:rPr lang="es-EC" sz="1700" i="0" dirty="0" smtClean="0">
              <a:latin typeface="Century Gothic" panose="020B0502020202020204" pitchFamily="34" charset="0"/>
            </a:rPr>
            <a:t>al realizar el ajuste de curvas por medio de la herramienta </a:t>
          </a:r>
          <a:r>
            <a:rPr lang="es-EC" sz="1700" i="1" dirty="0" smtClean="0">
              <a:latin typeface="Century Gothic" panose="020B0502020202020204" pitchFamily="34" charset="0"/>
            </a:rPr>
            <a:t>curve </a:t>
          </a:r>
          <a:r>
            <a:rPr lang="es-EC" sz="1700" i="1" dirty="0" err="1" smtClean="0">
              <a:latin typeface="Century Gothic" panose="020B0502020202020204" pitchFamily="34" charset="0"/>
            </a:rPr>
            <a:t>fitting</a:t>
          </a:r>
          <a:r>
            <a:rPr lang="es-EC" sz="1700" i="0" dirty="0" smtClean="0">
              <a:latin typeface="Century Gothic" panose="020B0502020202020204" pitchFamily="34" charset="0"/>
            </a:rPr>
            <a:t>.</a:t>
          </a:r>
          <a:endParaRPr lang="es-EC" sz="1700" i="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3C7E1405-AFFB-4229-A709-6990D76F0782}">
      <dgm:prSet phldrT="[Texto]" custT="1"/>
      <dgm:spPr/>
      <dgm:t>
        <a:bodyPr/>
        <a:lstStyle/>
        <a:p>
          <a:pPr algn="just">
            <a:lnSpc>
              <a:spcPct val="100000"/>
            </a:lnSpc>
          </a:pPr>
          <a:endParaRPr lang="es-EC" sz="1800" i="0" dirty="0">
            <a:latin typeface="Century Gothic" panose="020B0502020202020204" pitchFamily="34" charset="0"/>
          </a:endParaRPr>
        </a:p>
      </dgm:t>
    </dgm:pt>
    <dgm:pt modelId="{CB7D567E-EC08-41A2-AEEC-DF827FFC44A6}" type="parTrans" cxnId="{94BA93B9-4038-4D9A-B05C-A45A46CCA2FC}">
      <dgm:prSet/>
      <dgm:spPr/>
      <dgm:t>
        <a:bodyPr/>
        <a:lstStyle/>
        <a:p>
          <a:endParaRPr lang="es-EC"/>
        </a:p>
      </dgm:t>
    </dgm:pt>
    <dgm:pt modelId="{52DFF551-81A2-4218-A5DC-83F471FCCE1F}" type="sibTrans" cxnId="{94BA93B9-4038-4D9A-B05C-A45A46CCA2FC}">
      <dgm:prSet/>
      <dgm:spPr/>
      <dgm:t>
        <a:bodyPr/>
        <a:lstStyle/>
        <a:p>
          <a:endParaRPr lang="es-EC"/>
        </a:p>
      </dgm:t>
    </dgm:pt>
    <dgm:pt modelId="{E75BA682-8CEA-4B5F-8456-F7E124AA0440}">
      <dgm:prSet phldrT="[Texto]" custT="1"/>
      <dgm:spPr/>
      <dgm:t>
        <a:bodyPr/>
        <a:lstStyle/>
        <a:p>
          <a:pPr algn="just">
            <a:lnSpc>
              <a:spcPct val="100000"/>
            </a:lnSpc>
          </a:pPr>
          <a:endParaRPr lang="es-EC" sz="1800" i="0" dirty="0">
            <a:latin typeface="Century Gothic" panose="020B0502020202020204" pitchFamily="34" charset="0"/>
          </a:endParaRPr>
        </a:p>
      </dgm:t>
    </dgm:pt>
    <dgm:pt modelId="{93A23F54-1E10-4E7A-837D-85521C0ACD26}" type="parTrans" cxnId="{2436781F-1919-4408-8FF0-88E5A9C96DB2}">
      <dgm:prSet/>
      <dgm:spPr/>
      <dgm:t>
        <a:bodyPr/>
        <a:lstStyle/>
        <a:p>
          <a:endParaRPr lang="es-EC"/>
        </a:p>
      </dgm:t>
    </dgm:pt>
    <dgm:pt modelId="{CB29471F-E921-407F-95E7-C4F6E3ED88DD}" type="sibTrans" cxnId="{2436781F-1919-4408-8FF0-88E5A9C96DB2}">
      <dgm:prSet/>
      <dgm:spPr/>
      <dgm:t>
        <a:bodyPr/>
        <a:lstStyle/>
        <a:p>
          <a:endParaRPr lang="es-EC"/>
        </a:p>
      </dgm:t>
    </dgm:pt>
    <dgm:pt modelId="{40B42034-3910-48C4-B502-8EE38B2BDD61}">
      <dgm:prSet phldrT="[Texto]" custT="1"/>
      <dgm:spPr/>
      <dgm:t>
        <a:bodyPr/>
        <a:lstStyle/>
        <a:p>
          <a:pPr algn="just">
            <a:lnSpc>
              <a:spcPct val="100000"/>
            </a:lnSpc>
          </a:pPr>
          <a:r>
            <a:rPr lang="es-EC" sz="1800" dirty="0" smtClean="0">
              <a:latin typeface="Century Gothic" panose="020B0502020202020204" pitchFamily="34" charset="0"/>
            </a:rPr>
            <a:t>Por tanto, las ecuaciones de potencia de recepción en función de los valores de RSSI para los distintos escenarios en el primer intervalo quedarán de la siguiente manera.</a:t>
          </a:r>
          <a:endParaRPr lang="es-EC" sz="1800" i="0" dirty="0">
            <a:latin typeface="Century Gothic" panose="020B0502020202020204" pitchFamily="34" charset="0"/>
          </a:endParaRPr>
        </a:p>
      </dgm:t>
    </dgm:pt>
    <dgm:pt modelId="{9FDA9CEB-5301-4881-A045-521CDCA37889}" type="parTrans" cxnId="{EE424352-BD87-4892-B587-CF9D08EC593F}">
      <dgm:prSet/>
      <dgm:spPr/>
      <dgm:t>
        <a:bodyPr/>
        <a:lstStyle/>
        <a:p>
          <a:endParaRPr lang="es-EC"/>
        </a:p>
      </dgm:t>
    </dgm:pt>
    <dgm:pt modelId="{CC13D939-25AD-43BA-9E91-B5A6538735E8}" type="sibTrans" cxnId="{EE424352-BD87-4892-B587-CF9D08EC593F}">
      <dgm:prSet/>
      <dgm:spPr/>
      <dgm:t>
        <a:bodyPr/>
        <a:lstStyle/>
        <a:p>
          <a:endParaRPr lang="es-EC"/>
        </a:p>
      </dgm:t>
    </dgm:pt>
    <dgm:pt modelId="{32E90A64-670F-425F-89B1-8845FF07732C}">
      <dgm:prSet phldrT="[Texto]" custT="1"/>
      <dgm:spPr/>
      <dgm:t>
        <a:bodyPr/>
        <a:lstStyle/>
        <a:p>
          <a:pPr algn="just">
            <a:lnSpc>
              <a:spcPct val="100000"/>
            </a:lnSpc>
          </a:pPr>
          <a:endParaRPr lang="es-EC" sz="1800" i="0" dirty="0">
            <a:latin typeface="Century Gothic" panose="020B0502020202020204" pitchFamily="34" charset="0"/>
          </a:endParaRPr>
        </a:p>
      </dgm:t>
    </dgm:pt>
    <dgm:pt modelId="{C77AADF9-22D3-4A31-A236-5AC770AB054E}" type="parTrans" cxnId="{90137287-8637-44CB-B258-FC8BD3BB1CEF}">
      <dgm:prSet/>
      <dgm:spPr/>
      <dgm:t>
        <a:bodyPr/>
        <a:lstStyle/>
        <a:p>
          <a:endParaRPr lang="es-EC"/>
        </a:p>
      </dgm:t>
    </dgm:pt>
    <dgm:pt modelId="{0DEEDA40-4CC8-41D9-9ED5-360AB6F23041}" type="sibTrans" cxnId="{90137287-8637-44CB-B258-FC8BD3BB1CEF}">
      <dgm:prSet/>
      <dgm:spPr/>
      <dgm:t>
        <a:bodyPr/>
        <a:lstStyle/>
        <a:p>
          <a:endParaRPr lang="es-EC"/>
        </a:p>
      </dgm:t>
    </dgm:pt>
    <dgm:pt modelId="{2603148E-7A24-43EA-A3C3-F63B596AB9CB}">
      <dgm:prSet phldrT="[Texto]" custT="1"/>
      <dgm:spPr/>
      <dgm:t>
        <a:bodyPr/>
        <a:lstStyle/>
        <a:p>
          <a:pPr algn="just">
            <a:lnSpc>
              <a:spcPct val="100000"/>
            </a:lnSpc>
          </a:pPr>
          <a:endParaRPr lang="es-EC" sz="1800" i="0" dirty="0">
            <a:latin typeface="Century Gothic" panose="020B0502020202020204" pitchFamily="34" charset="0"/>
          </a:endParaRPr>
        </a:p>
      </dgm:t>
    </dgm:pt>
    <dgm:pt modelId="{15DD8697-34E3-4D35-BD06-4A0B498F0DEB}" type="parTrans" cxnId="{6A59E5F2-1CE2-4003-945F-8D64280C6CF0}">
      <dgm:prSet/>
      <dgm:spPr/>
      <dgm:t>
        <a:bodyPr/>
        <a:lstStyle/>
        <a:p>
          <a:endParaRPr lang="es-EC"/>
        </a:p>
      </dgm:t>
    </dgm:pt>
    <dgm:pt modelId="{3A9CCAB2-5FE8-4879-AC98-0DA9CF2764C3}" type="sibTrans" cxnId="{6A59E5F2-1CE2-4003-945F-8D64280C6CF0}">
      <dgm:prSet/>
      <dgm:spPr/>
      <dgm:t>
        <a:bodyPr/>
        <a:lstStyle/>
        <a:p>
          <a:endParaRPr lang="es-EC"/>
        </a:p>
      </dgm:t>
    </dgm:pt>
    <dgm:pt modelId="{378C5A69-4F4C-433C-A4B4-CAD7E06B3B3B}">
      <dgm:prSet phldrT="[Texto]" custT="1"/>
      <dgm:spPr/>
      <dgm:t>
        <a:bodyPr/>
        <a:lstStyle/>
        <a:p>
          <a:pPr algn="just">
            <a:lnSpc>
              <a:spcPct val="100000"/>
            </a:lnSpc>
          </a:pPr>
          <a:endParaRPr lang="es-EC" sz="1800" i="0" dirty="0">
            <a:latin typeface="Century Gothic" panose="020B0502020202020204" pitchFamily="34" charset="0"/>
          </a:endParaRPr>
        </a:p>
      </dgm:t>
    </dgm:pt>
    <dgm:pt modelId="{34044173-18F8-4004-AD9D-6174E2DAE6EB}" type="parTrans" cxnId="{1F2985E5-2F5C-4628-8D38-05239EE6F5E0}">
      <dgm:prSet/>
      <dgm:spPr/>
      <dgm:t>
        <a:bodyPr/>
        <a:lstStyle/>
        <a:p>
          <a:endParaRPr lang="es-EC"/>
        </a:p>
      </dgm:t>
    </dgm:pt>
    <dgm:pt modelId="{B88B0BB6-CEA6-4F1F-8DA8-6625DA77BE54}" type="sibTrans" cxnId="{1F2985E5-2F5C-4628-8D38-05239EE6F5E0}">
      <dgm:prSet/>
      <dgm:spPr/>
      <dgm:t>
        <a:bodyPr/>
        <a:lstStyle/>
        <a:p>
          <a:endParaRPr lang="es-EC"/>
        </a:p>
      </dgm:t>
    </dgm:pt>
    <dgm:pt modelId="{D2E88880-BCC7-4CB5-98F0-19B899473C4B}">
      <dgm:prSet phldrT="[Texto]" custT="1"/>
      <dgm:spPr/>
      <dgm:t>
        <a:bodyPr/>
        <a:lstStyle/>
        <a:p>
          <a:pPr algn="just">
            <a:lnSpc>
              <a:spcPct val="100000"/>
            </a:lnSpc>
          </a:pPr>
          <a:endParaRPr lang="es-EC" sz="1800" i="0" dirty="0">
            <a:latin typeface="Century Gothic" panose="020B0502020202020204" pitchFamily="34" charset="0"/>
          </a:endParaRPr>
        </a:p>
      </dgm:t>
    </dgm:pt>
    <dgm:pt modelId="{6195B325-4D4C-4214-9454-DC3FF65F9B9D}" type="parTrans" cxnId="{136BB1C5-64C3-4B2A-B9E7-3787E00DE9AB}">
      <dgm:prSet/>
      <dgm:spPr/>
      <dgm:t>
        <a:bodyPr/>
        <a:lstStyle/>
        <a:p>
          <a:endParaRPr lang="es-EC"/>
        </a:p>
      </dgm:t>
    </dgm:pt>
    <dgm:pt modelId="{C1DAF7EB-2246-4F3F-9234-824AA26AC06C}" type="sibTrans" cxnId="{136BB1C5-64C3-4B2A-B9E7-3787E00DE9AB}">
      <dgm:prSet/>
      <dgm:spPr/>
      <dgm:t>
        <a:bodyPr/>
        <a:lstStyle/>
        <a:p>
          <a:endParaRPr lang="es-EC"/>
        </a:p>
      </dgm:t>
    </dgm:pt>
    <dgm:pt modelId="{96079DE0-095F-49E4-A8E7-8BA21433A182}">
      <dgm:prSet phldrT="[Texto]" custT="1"/>
      <dgm:spPr/>
      <dgm:t>
        <a:bodyPr/>
        <a:lstStyle/>
        <a:p>
          <a:pPr algn="just">
            <a:lnSpc>
              <a:spcPct val="100000"/>
            </a:lnSpc>
          </a:pPr>
          <a:r>
            <a:rPr lang="es-EC" sz="1700" dirty="0" smtClean="0">
              <a:latin typeface="Century Gothic" panose="020B0502020202020204" pitchFamily="34" charset="0"/>
            </a:rPr>
            <a:t>Usando la ecuación 1 para cada escenario se realizó un ajuste cuadrático, con lo que se representó la potencia de recepción en función de los valores de RSSI en la comunicación inalámbrica subacuática.</a:t>
          </a:r>
          <a:endParaRPr lang="es-EC" sz="1700" i="0" dirty="0">
            <a:latin typeface="Century Gothic" panose="020B0502020202020204" pitchFamily="34" charset="0"/>
          </a:endParaRPr>
        </a:p>
      </dgm:t>
    </dgm:pt>
    <dgm:pt modelId="{70DC290E-B5AC-4ACB-B1C1-6F6B9B51779C}" type="sibTrans" cxnId="{CD1E1825-1A8A-406B-AAD4-AD53EF3790B3}">
      <dgm:prSet/>
      <dgm:spPr/>
      <dgm:t>
        <a:bodyPr/>
        <a:lstStyle/>
        <a:p>
          <a:endParaRPr lang="es-EC"/>
        </a:p>
      </dgm:t>
    </dgm:pt>
    <dgm:pt modelId="{CF5E046C-93B2-4855-A677-9CFAF0D63E18}" type="parTrans" cxnId="{CD1E1825-1A8A-406B-AAD4-AD53EF3790B3}">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9013">
        <dgm:presLayoutVars>
          <dgm:bulletEnabled val="1"/>
        </dgm:presLayoutVars>
      </dgm:prSet>
      <dgm:spPr/>
      <dgm:t>
        <a:bodyPr/>
        <a:lstStyle/>
        <a:p>
          <a:endParaRPr lang="es-EC"/>
        </a:p>
      </dgm:t>
    </dgm:pt>
  </dgm:ptLst>
  <dgm:cxnLst>
    <dgm:cxn modelId="{1F2985E5-2F5C-4628-8D38-05239EE6F5E0}" srcId="{D900F549-381E-41A6-B6F9-FA5E33278567}" destId="{378C5A69-4F4C-433C-A4B4-CAD7E06B3B3B}" srcOrd="4" destOrd="0" parTransId="{34044173-18F8-4004-AD9D-6174E2DAE6EB}" sibTransId="{B88B0BB6-CEA6-4F1F-8DA8-6625DA77BE54}"/>
    <dgm:cxn modelId="{E49C87BE-F967-4A3A-AB90-3D583A6C4F5C}" type="presOf" srcId="{ED36F8B1-91CE-4759-8D43-50B04F9A9790}" destId="{EF5F5E96-DEA2-4E9B-921B-8AED050DE34C}" srcOrd="0" destOrd="0" presId="urn:microsoft.com/office/officeart/2005/8/layout/vList2"/>
    <dgm:cxn modelId="{94BA93B9-4038-4D9A-B05C-A45A46CCA2FC}" srcId="{D900F549-381E-41A6-B6F9-FA5E33278567}" destId="{3C7E1405-AFFB-4229-A709-6990D76F0782}" srcOrd="1" destOrd="0" parTransId="{CB7D567E-EC08-41A2-AEEC-DF827FFC44A6}" sibTransId="{52DFF551-81A2-4218-A5DC-83F471FCCE1F}"/>
    <dgm:cxn modelId="{E7DD7182-331C-4A34-ADF8-C939B9C1605D}" type="presOf" srcId="{D900F549-381E-41A6-B6F9-FA5E33278567}" destId="{C0074A8D-44ED-4056-9C5D-655A8FD35F08}" srcOrd="0" destOrd="0" presId="urn:microsoft.com/office/officeart/2005/8/layout/vList2"/>
    <dgm:cxn modelId="{CD1E1825-1A8A-406B-AAD4-AD53EF3790B3}" srcId="{D900F549-381E-41A6-B6F9-FA5E33278567}" destId="{96079DE0-095F-49E4-A8E7-8BA21433A182}" srcOrd="6" destOrd="0" parTransId="{CF5E046C-93B2-4855-A677-9CFAF0D63E18}" sibTransId="{70DC290E-B5AC-4ACB-B1C1-6F6B9B51779C}"/>
    <dgm:cxn modelId="{62FA8A7A-2E5E-4AF9-9CFA-EE7461D5F8AC}" srcId="{D340BE37-0CA7-4978-9BFB-60DD6140A5AE}" destId="{D900F549-381E-41A6-B6F9-FA5E33278567}" srcOrd="0" destOrd="0" parTransId="{712B1813-10EE-4FF8-A607-70AC63D65A44}" sibTransId="{E28F8EA5-7946-4F88-8C38-60F64BE5D665}"/>
    <dgm:cxn modelId="{2436781F-1919-4408-8FF0-88E5A9C96DB2}" srcId="{D900F549-381E-41A6-B6F9-FA5E33278567}" destId="{E75BA682-8CEA-4B5F-8456-F7E124AA0440}" srcOrd="7" destOrd="0" parTransId="{93A23F54-1E10-4E7A-837D-85521C0ACD26}" sibTransId="{CB29471F-E921-407F-95E7-C4F6E3ED88DD}"/>
    <dgm:cxn modelId="{A2FD8FF7-1AE5-45C2-BFB8-A6E52B6E12FE}" type="presOf" srcId="{D340BE37-0CA7-4978-9BFB-60DD6140A5AE}" destId="{40C1AD39-6A24-49CB-AD91-661037D63E96}" srcOrd="0" destOrd="0" presId="urn:microsoft.com/office/officeart/2005/8/layout/vList2"/>
    <dgm:cxn modelId="{3F4CB36B-FF76-4714-8805-6DBBF412FB6B}" type="presOf" srcId="{2603148E-7A24-43EA-A3C3-F63B596AB9CB}" destId="{EF5F5E96-DEA2-4E9B-921B-8AED050DE34C}" srcOrd="0" destOrd="3" presId="urn:microsoft.com/office/officeart/2005/8/layout/vList2"/>
    <dgm:cxn modelId="{D431F247-4760-4881-839B-8AB051E96453}" type="presOf" srcId="{378C5A69-4F4C-433C-A4B4-CAD7E06B3B3B}" destId="{EF5F5E96-DEA2-4E9B-921B-8AED050DE34C}" srcOrd="0" destOrd="4" presId="urn:microsoft.com/office/officeart/2005/8/layout/vList2"/>
    <dgm:cxn modelId="{6A59E5F2-1CE2-4003-945F-8D64280C6CF0}" srcId="{D900F549-381E-41A6-B6F9-FA5E33278567}" destId="{2603148E-7A24-43EA-A3C3-F63B596AB9CB}" srcOrd="3" destOrd="0" parTransId="{15DD8697-34E3-4D35-BD06-4A0B498F0DEB}" sibTransId="{3A9CCAB2-5FE8-4879-AC98-0DA9CF2764C3}"/>
    <dgm:cxn modelId="{560BA157-30CF-4549-9E69-76E0F0D3CC7E}" type="presOf" srcId="{D2E88880-BCC7-4CB5-98F0-19B899473C4B}" destId="{EF5F5E96-DEA2-4E9B-921B-8AED050DE34C}" srcOrd="0" destOrd="5" presId="urn:microsoft.com/office/officeart/2005/8/layout/vList2"/>
    <dgm:cxn modelId="{EE424352-BD87-4892-B587-CF9D08EC593F}" srcId="{D900F549-381E-41A6-B6F9-FA5E33278567}" destId="{40B42034-3910-48C4-B502-8EE38B2BDD61}" srcOrd="8" destOrd="0" parTransId="{9FDA9CEB-5301-4881-A045-521CDCA37889}" sibTransId="{CC13D939-25AD-43BA-9E91-B5A6538735E8}"/>
    <dgm:cxn modelId="{7C727C51-79C6-483A-ACE8-B7C894F206F1}" type="presOf" srcId="{32E90A64-670F-425F-89B1-8845FF07732C}" destId="{EF5F5E96-DEA2-4E9B-921B-8AED050DE34C}" srcOrd="0" destOrd="2" presId="urn:microsoft.com/office/officeart/2005/8/layout/vList2"/>
    <dgm:cxn modelId="{92AAB310-90EF-469A-87EE-5653F639F4E8}" type="presOf" srcId="{40B42034-3910-48C4-B502-8EE38B2BDD61}" destId="{EF5F5E96-DEA2-4E9B-921B-8AED050DE34C}" srcOrd="0" destOrd="8" presId="urn:microsoft.com/office/officeart/2005/8/layout/vList2"/>
    <dgm:cxn modelId="{2C2838FA-8FD6-4209-904D-EE053B0E2307}" type="presOf" srcId="{96079DE0-095F-49E4-A8E7-8BA21433A182}" destId="{EF5F5E96-DEA2-4E9B-921B-8AED050DE34C}" srcOrd="0" destOrd="6" presId="urn:microsoft.com/office/officeart/2005/8/layout/vList2"/>
    <dgm:cxn modelId="{136BB1C5-64C3-4B2A-B9E7-3787E00DE9AB}" srcId="{D900F549-381E-41A6-B6F9-FA5E33278567}" destId="{D2E88880-BCC7-4CB5-98F0-19B899473C4B}" srcOrd="5" destOrd="0" parTransId="{6195B325-4D4C-4214-9454-DC3FF65F9B9D}" sibTransId="{C1DAF7EB-2246-4F3F-9234-824AA26AC06C}"/>
    <dgm:cxn modelId="{98F8E59D-851D-499D-B9C4-3A05D9C898A3}" type="presOf" srcId="{E75BA682-8CEA-4B5F-8456-F7E124AA0440}" destId="{EF5F5E96-DEA2-4E9B-921B-8AED050DE34C}" srcOrd="0" destOrd="7" presId="urn:microsoft.com/office/officeart/2005/8/layout/vList2"/>
    <dgm:cxn modelId="{90137287-8637-44CB-B258-FC8BD3BB1CEF}" srcId="{D900F549-381E-41A6-B6F9-FA5E33278567}" destId="{32E90A64-670F-425F-89B1-8845FF07732C}" srcOrd="2" destOrd="0" parTransId="{C77AADF9-22D3-4A31-A236-5AC770AB054E}" sibTransId="{0DEEDA40-4CC8-41D9-9ED5-360AB6F23041}"/>
    <dgm:cxn modelId="{CB604E63-E391-4157-95E2-5DCB3187105F}" type="presOf" srcId="{3C7E1405-AFFB-4229-A709-6990D76F0782}" destId="{EF5F5E96-DEA2-4E9B-921B-8AED050DE34C}" srcOrd="0" destOrd="1"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82F1111C-9DAC-4580-8F32-8448E228AC3F}" type="presParOf" srcId="{40C1AD39-6A24-49CB-AD91-661037D63E96}" destId="{C0074A8D-44ED-4056-9C5D-655A8FD35F08}" srcOrd="0" destOrd="0" presId="urn:microsoft.com/office/officeart/2005/8/layout/vList2"/>
    <dgm:cxn modelId="{0875556F-8341-4BCB-965E-0441CBB91D1F}"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panose="02040604050505020304" pitchFamily="18" charset="0"/>
            </a:rPr>
            <a:t>MODELAMIENTO  DEL  PRIMER  INTERVALO  PARA LOS  4   ESCENARIOS</a:t>
          </a:r>
          <a:endParaRPr lang="es-EC" sz="2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F3552F03-B6DC-4FF0-84FA-A5F41457924F}">
      <dgm:prSet phldrT="[Texto]" custT="1"/>
      <dgm:spPr/>
      <dgm:t>
        <a:bodyPr/>
        <a:lstStyle/>
        <a:p>
          <a:pPr algn="just">
            <a:lnSpc>
              <a:spcPct val="100000"/>
            </a:lnSpc>
          </a:pPr>
          <a:endParaRPr lang="es-EC" sz="1800" dirty="0">
            <a:latin typeface="Century Gothic" panose="020B0502020202020204" pitchFamily="34" charset="0"/>
          </a:endParaRPr>
        </a:p>
      </dgm:t>
    </dgm:pt>
    <dgm:pt modelId="{674714D5-1CEF-4A99-8B18-F2D9B1373BDD}" type="parTrans" cxnId="{21914A41-5E06-424E-931E-9565E003E4C9}">
      <dgm:prSet/>
      <dgm:spPr/>
      <dgm:t>
        <a:bodyPr/>
        <a:lstStyle/>
        <a:p>
          <a:endParaRPr lang="es-EC"/>
        </a:p>
      </dgm:t>
    </dgm:pt>
    <dgm:pt modelId="{E4484F13-F5BA-453D-B9C6-6CDF91F25BD3}" type="sibTrans" cxnId="{21914A41-5E06-424E-931E-9565E003E4C9}">
      <dgm:prSet/>
      <dgm:spPr/>
      <dgm:t>
        <a:bodyPr/>
        <a:lstStyle/>
        <a:p>
          <a:endParaRPr lang="es-EC"/>
        </a:p>
      </dgm:t>
    </dgm:pt>
    <dgm:pt modelId="{CB7D38A5-B9CE-4682-848B-F9086D4A325F}">
      <dgm:prSet phldrT="[Texto]" custT="1"/>
      <dgm:spPr/>
      <dgm:t>
        <a:bodyPr/>
        <a:lstStyle/>
        <a:p>
          <a:pPr algn="just">
            <a:lnSpc>
              <a:spcPct val="100000"/>
            </a:lnSpc>
          </a:pPr>
          <a:endParaRPr lang="es-EC" sz="1800" dirty="0">
            <a:latin typeface="Century Gothic" panose="020B0502020202020204" pitchFamily="34" charset="0"/>
          </a:endParaRPr>
        </a:p>
      </dgm:t>
    </dgm:pt>
    <dgm:pt modelId="{9ED87B91-4538-483F-9B70-2C2503AA1408}" type="parTrans" cxnId="{89F35171-28E5-45A3-A0D9-590C9A7DE5D9}">
      <dgm:prSet/>
      <dgm:spPr/>
      <dgm:t>
        <a:bodyPr/>
        <a:lstStyle/>
        <a:p>
          <a:endParaRPr lang="es-EC"/>
        </a:p>
      </dgm:t>
    </dgm:pt>
    <dgm:pt modelId="{39B759CD-B078-4A79-B89A-A17D9F6A12C6}" type="sibTrans" cxnId="{89F35171-28E5-45A3-A0D9-590C9A7DE5D9}">
      <dgm:prSet/>
      <dgm:spPr/>
      <dgm:t>
        <a:bodyPr/>
        <a:lstStyle/>
        <a:p>
          <a:endParaRPr lang="es-EC"/>
        </a:p>
      </dgm:t>
    </dgm:pt>
    <dgm:pt modelId="{66F8DBBF-91A2-465E-B9CD-7AE4497BDF20}">
      <dgm:prSet phldrT="[Texto]" custT="1"/>
      <dgm:spPr/>
      <dgm:t>
        <a:bodyPr/>
        <a:lstStyle/>
        <a:p>
          <a:pPr algn="just">
            <a:lnSpc>
              <a:spcPct val="100000"/>
            </a:lnSpc>
          </a:pPr>
          <a:endParaRPr lang="es-EC" sz="1800" dirty="0">
            <a:latin typeface="Century Gothic" panose="020B0502020202020204" pitchFamily="34" charset="0"/>
          </a:endParaRPr>
        </a:p>
      </dgm:t>
    </dgm:pt>
    <dgm:pt modelId="{1E83FB40-471F-40EE-AA95-B9ABF7289F99}" type="parTrans" cxnId="{AE53487E-6BCA-41E7-B4DF-FF3F492D674F}">
      <dgm:prSet/>
      <dgm:spPr/>
      <dgm:t>
        <a:bodyPr/>
        <a:lstStyle/>
        <a:p>
          <a:endParaRPr lang="es-EC"/>
        </a:p>
      </dgm:t>
    </dgm:pt>
    <dgm:pt modelId="{B391B4DF-0734-41BC-98F9-6EAA226436A5}" type="sibTrans" cxnId="{AE53487E-6BCA-41E7-B4DF-FF3F492D674F}">
      <dgm:prSet/>
      <dgm:spPr/>
      <dgm:t>
        <a:bodyPr/>
        <a:lstStyle/>
        <a:p>
          <a:endParaRPr lang="es-EC"/>
        </a:p>
      </dgm:t>
    </dgm:pt>
    <dgm:pt modelId="{87FA85E1-9BBA-4309-ACC4-7E706C87679A}">
      <dgm:prSet phldrT="[Texto]" custT="1"/>
      <dgm:spPr/>
      <dgm:t>
        <a:bodyPr/>
        <a:lstStyle/>
        <a:p>
          <a:pPr algn="just">
            <a:lnSpc>
              <a:spcPct val="100000"/>
            </a:lnSpc>
          </a:pPr>
          <a:r>
            <a:rPr lang="es-EC" sz="1800" dirty="0" smtClean="0">
              <a:latin typeface="Century Gothic" panose="020B0502020202020204" pitchFamily="34" charset="0"/>
            </a:rPr>
            <a:t>La propagación de la señal en el agua depende de las pérdidas producidas en el camino. Se debe tomar en cuenta la ecuación 13, que representa las pérdidas de  propagación para  los distintos escenarios:</a:t>
          </a:r>
          <a:endParaRPr lang="es-EC" sz="1800" dirty="0">
            <a:latin typeface="Century Gothic" panose="020B0502020202020204" pitchFamily="34" charset="0"/>
          </a:endParaRPr>
        </a:p>
      </dgm:t>
    </dgm:pt>
    <dgm:pt modelId="{2A6735EE-4788-450E-B9D4-B20F41A104C9}" type="parTrans" cxnId="{5C4FBBD0-2C97-4C99-836E-6A245A068A1A}">
      <dgm:prSet/>
      <dgm:spPr/>
      <dgm:t>
        <a:bodyPr/>
        <a:lstStyle/>
        <a:p>
          <a:endParaRPr lang="es-EC"/>
        </a:p>
      </dgm:t>
    </dgm:pt>
    <dgm:pt modelId="{DD7FCA52-791B-4354-B80C-1896095AD8E0}" type="sibTrans" cxnId="{5C4FBBD0-2C97-4C99-836E-6A245A068A1A}">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91727">
        <dgm:presLayoutVars>
          <dgm:bulletEnabled val="1"/>
        </dgm:presLayoutVars>
      </dgm:prSet>
      <dgm:spPr/>
      <dgm:t>
        <a:bodyPr/>
        <a:lstStyle/>
        <a:p>
          <a:endParaRPr lang="es-EC"/>
        </a:p>
      </dgm:t>
    </dgm:pt>
  </dgm:ptLst>
  <dgm:cxnLst>
    <dgm:cxn modelId="{62FA8A7A-2E5E-4AF9-9CFA-EE7461D5F8AC}" srcId="{D340BE37-0CA7-4978-9BFB-60DD6140A5AE}" destId="{D900F549-381E-41A6-B6F9-FA5E33278567}" srcOrd="0" destOrd="0" parTransId="{712B1813-10EE-4FF8-A607-70AC63D65A44}" sibTransId="{E28F8EA5-7946-4F88-8C38-60F64BE5D665}"/>
    <dgm:cxn modelId="{E803AB4D-4EBF-42D5-82C1-C1EC8E61FF90}" srcId="{D900F549-381E-41A6-B6F9-FA5E33278567}" destId="{ED36F8B1-91CE-4759-8D43-50B04F9A9790}" srcOrd="0" destOrd="0" parTransId="{748D65F4-E282-4A71-BA97-46FC72531278}" sibTransId="{01C0DC41-F827-4279-A3C1-A8A8C8FA358F}"/>
    <dgm:cxn modelId="{50B18104-777C-4BF5-A71D-27B99E66F417}" type="presOf" srcId="{ED36F8B1-91CE-4759-8D43-50B04F9A9790}" destId="{EF5F5E96-DEA2-4E9B-921B-8AED050DE34C}" srcOrd="0" destOrd="0" presId="urn:microsoft.com/office/officeart/2005/8/layout/vList2"/>
    <dgm:cxn modelId="{83F40A26-2160-4051-B099-DEFF2611EB9F}" type="presOf" srcId="{CB7D38A5-B9CE-4682-848B-F9086D4A325F}" destId="{EF5F5E96-DEA2-4E9B-921B-8AED050DE34C}" srcOrd="0" destOrd="2" presId="urn:microsoft.com/office/officeart/2005/8/layout/vList2"/>
    <dgm:cxn modelId="{C7111F5C-EC72-4391-BF94-DC7E34A14539}" type="presOf" srcId="{D900F549-381E-41A6-B6F9-FA5E33278567}" destId="{C0074A8D-44ED-4056-9C5D-655A8FD35F08}" srcOrd="0" destOrd="0" presId="urn:microsoft.com/office/officeart/2005/8/layout/vList2"/>
    <dgm:cxn modelId="{5C4FBBD0-2C97-4C99-836E-6A245A068A1A}" srcId="{D900F549-381E-41A6-B6F9-FA5E33278567}" destId="{87FA85E1-9BBA-4309-ACC4-7E706C87679A}" srcOrd="4" destOrd="0" parTransId="{2A6735EE-4788-450E-B9D4-B20F41A104C9}" sibTransId="{DD7FCA52-791B-4354-B80C-1896095AD8E0}"/>
    <dgm:cxn modelId="{89F35171-28E5-45A3-A0D9-590C9A7DE5D9}" srcId="{D900F549-381E-41A6-B6F9-FA5E33278567}" destId="{CB7D38A5-B9CE-4682-848B-F9086D4A325F}" srcOrd="2" destOrd="0" parTransId="{9ED87B91-4538-483F-9B70-2C2503AA1408}" sibTransId="{39B759CD-B078-4A79-B89A-A17D9F6A12C6}"/>
    <dgm:cxn modelId="{9F3205C5-6F57-46EA-9D74-134FEA6D602B}" type="presOf" srcId="{F3552F03-B6DC-4FF0-84FA-A5F41457924F}" destId="{EF5F5E96-DEA2-4E9B-921B-8AED050DE34C}" srcOrd="0" destOrd="1" presId="urn:microsoft.com/office/officeart/2005/8/layout/vList2"/>
    <dgm:cxn modelId="{AE53487E-6BCA-41E7-B4DF-FF3F492D674F}" srcId="{D900F549-381E-41A6-B6F9-FA5E33278567}" destId="{66F8DBBF-91A2-465E-B9CD-7AE4497BDF20}" srcOrd="3" destOrd="0" parTransId="{1E83FB40-471F-40EE-AA95-B9ABF7289F99}" sibTransId="{B391B4DF-0734-41BC-98F9-6EAA226436A5}"/>
    <dgm:cxn modelId="{A570F812-E103-4702-B3C3-EC75A2F6801A}" type="presOf" srcId="{87FA85E1-9BBA-4309-ACC4-7E706C87679A}" destId="{EF5F5E96-DEA2-4E9B-921B-8AED050DE34C}" srcOrd="0" destOrd="4" presId="urn:microsoft.com/office/officeart/2005/8/layout/vList2"/>
    <dgm:cxn modelId="{4A4471F2-83C7-4128-B3E9-448B89C87E77}" type="presOf" srcId="{66F8DBBF-91A2-465E-B9CD-7AE4497BDF20}" destId="{EF5F5E96-DEA2-4E9B-921B-8AED050DE34C}" srcOrd="0" destOrd="3" presId="urn:microsoft.com/office/officeart/2005/8/layout/vList2"/>
    <dgm:cxn modelId="{B0E9B454-4B83-4C7A-A68A-97340024BCE9}" type="presOf" srcId="{D340BE37-0CA7-4978-9BFB-60DD6140A5AE}" destId="{40C1AD39-6A24-49CB-AD91-661037D63E96}" srcOrd="0" destOrd="0" presId="urn:microsoft.com/office/officeart/2005/8/layout/vList2"/>
    <dgm:cxn modelId="{21914A41-5E06-424E-931E-9565E003E4C9}" srcId="{D900F549-381E-41A6-B6F9-FA5E33278567}" destId="{F3552F03-B6DC-4FF0-84FA-A5F41457924F}" srcOrd="1" destOrd="0" parTransId="{674714D5-1CEF-4A99-8B18-F2D9B1373BDD}" sibTransId="{E4484F13-F5BA-453D-B9C6-6CDF91F25BD3}"/>
    <dgm:cxn modelId="{6BF54A86-29DF-46E1-8BB1-F7DCA6D9BB79}" type="presParOf" srcId="{40C1AD39-6A24-49CB-AD91-661037D63E96}" destId="{C0074A8D-44ED-4056-9C5D-655A8FD35F08}" srcOrd="0" destOrd="0" presId="urn:microsoft.com/office/officeart/2005/8/layout/vList2"/>
    <dgm:cxn modelId="{8D4A5F2E-BBDC-40B7-BDB1-1E0BFC12B4D7}"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panose="02040604050505020304" pitchFamily="18" charset="0"/>
            </a:rPr>
            <a:t>MODELAMIENTO  DEL  PRIMER  INTERVALO  PARA LOS  4   ESCENARIOS</a:t>
          </a:r>
          <a:endParaRPr lang="es-EC" sz="2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Reemplazando los valores correspondientes se obtienen las siguientes ecuaciones que representan las pérdidas de propagación para cada escenario subacuático.</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42364" custLinFactNeighborX="-448" custLinFactNeighborY="-100000">
        <dgm:presLayoutVars>
          <dgm:bulletEnabled val="1"/>
        </dgm:presLayoutVars>
      </dgm:prSet>
      <dgm:spPr/>
      <dgm:t>
        <a:bodyPr/>
        <a:lstStyle/>
        <a:p>
          <a:endParaRPr lang="es-EC"/>
        </a:p>
      </dgm:t>
    </dgm:pt>
  </dgm:ptLst>
  <dgm:cxnLst>
    <dgm:cxn modelId="{0F80F923-8F16-4802-88C6-440D5B3A67B8}" type="presOf" srcId="{ED36F8B1-91CE-4759-8D43-50B04F9A9790}" destId="{EF5F5E96-DEA2-4E9B-921B-8AED050DE34C}" srcOrd="0" destOrd="0" presId="urn:microsoft.com/office/officeart/2005/8/layout/vList2"/>
    <dgm:cxn modelId="{67DB5950-5217-44AF-9B83-C9C10B28754A}"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C928489E-0C3F-420E-A144-930AC619C23B}" type="presOf" srcId="{D900F549-381E-41A6-B6F9-FA5E33278567}" destId="{C0074A8D-44ED-4056-9C5D-655A8FD35F08}" srcOrd="0" destOrd="0" presId="urn:microsoft.com/office/officeart/2005/8/layout/vList2"/>
    <dgm:cxn modelId="{EBF81C14-3D55-401D-973F-A14F2C3C0A48}" type="presParOf" srcId="{40C1AD39-6A24-49CB-AD91-661037D63E96}" destId="{C0074A8D-44ED-4056-9C5D-655A8FD35F08}" srcOrd="0" destOrd="0" presId="urn:microsoft.com/office/officeart/2005/8/layout/vList2"/>
    <dgm:cxn modelId="{315CFD1C-2F01-4043-A10C-C3D5841678CC}"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panose="02040604050505020304" pitchFamily="18" charset="0"/>
            </a:rPr>
            <a:t>MODELAMIENTO  DEL  SEGUNDO INTERVALO  PARA LOS  4   ESCENARIOS</a:t>
          </a:r>
          <a:endParaRPr lang="es-EC" sz="2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700" i="0" dirty="0" smtClean="0">
              <a:latin typeface="Century Gothic" panose="020B0502020202020204" pitchFamily="34" charset="0"/>
            </a:rPr>
            <a:t>En la tabla 2 se presentan los valores de las constantes de ajuste obtenidas </a:t>
          </a:r>
          <a:r>
            <a:rPr lang="es-EC" sz="1700" i="0" dirty="0" smtClean="0">
              <a:latin typeface="Century Gothic" panose="020B0502020202020204" pitchFamily="34" charset="0"/>
            </a:rPr>
            <a:t>al realizar el ajuste de curvas.</a:t>
          </a:r>
          <a:endParaRPr lang="es-EC" sz="1700" i="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3C7E1405-AFFB-4229-A709-6990D76F0782}">
      <dgm:prSet phldrT="[Texto]" custT="1"/>
      <dgm:spPr/>
      <dgm:t>
        <a:bodyPr/>
        <a:lstStyle/>
        <a:p>
          <a:pPr algn="just">
            <a:lnSpc>
              <a:spcPct val="100000"/>
            </a:lnSpc>
          </a:pPr>
          <a:endParaRPr lang="es-EC" sz="1800" i="0" dirty="0">
            <a:latin typeface="Century Gothic" panose="020B0502020202020204" pitchFamily="34" charset="0"/>
          </a:endParaRPr>
        </a:p>
      </dgm:t>
    </dgm:pt>
    <dgm:pt modelId="{CB7D567E-EC08-41A2-AEEC-DF827FFC44A6}" type="parTrans" cxnId="{94BA93B9-4038-4D9A-B05C-A45A46CCA2FC}">
      <dgm:prSet/>
      <dgm:spPr/>
      <dgm:t>
        <a:bodyPr/>
        <a:lstStyle/>
        <a:p>
          <a:endParaRPr lang="es-EC"/>
        </a:p>
      </dgm:t>
    </dgm:pt>
    <dgm:pt modelId="{52DFF551-81A2-4218-A5DC-83F471FCCE1F}" type="sibTrans" cxnId="{94BA93B9-4038-4D9A-B05C-A45A46CCA2FC}">
      <dgm:prSet/>
      <dgm:spPr/>
      <dgm:t>
        <a:bodyPr/>
        <a:lstStyle/>
        <a:p>
          <a:endParaRPr lang="es-EC"/>
        </a:p>
      </dgm:t>
    </dgm:pt>
    <dgm:pt modelId="{E75BA682-8CEA-4B5F-8456-F7E124AA0440}">
      <dgm:prSet phldrT="[Texto]" custT="1"/>
      <dgm:spPr/>
      <dgm:t>
        <a:bodyPr/>
        <a:lstStyle/>
        <a:p>
          <a:pPr algn="just">
            <a:lnSpc>
              <a:spcPct val="100000"/>
            </a:lnSpc>
          </a:pPr>
          <a:endParaRPr lang="es-EC" sz="1800" i="0" dirty="0">
            <a:latin typeface="Century Gothic" panose="020B0502020202020204" pitchFamily="34" charset="0"/>
          </a:endParaRPr>
        </a:p>
      </dgm:t>
    </dgm:pt>
    <dgm:pt modelId="{93A23F54-1E10-4E7A-837D-85521C0ACD26}" type="parTrans" cxnId="{2436781F-1919-4408-8FF0-88E5A9C96DB2}">
      <dgm:prSet/>
      <dgm:spPr/>
      <dgm:t>
        <a:bodyPr/>
        <a:lstStyle/>
        <a:p>
          <a:endParaRPr lang="es-EC"/>
        </a:p>
      </dgm:t>
    </dgm:pt>
    <dgm:pt modelId="{CB29471F-E921-407F-95E7-C4F6E3ED88DD}" type="sibTrans" cxnId="{2436781F-1919-4408-8FF0-88E5A9C96DB2}">
      <dgm:prSet/>
      <dgm:spPr/>
      <dgm:t>
        <a:bodyPr/>
        <a:lstStyle/>
        <a:p>
          <a:endParaRPr lang="es-EC"/>
        </a:p>
      </dgm:t>
    </dgm:pt>
    <dgm:pt modelId="{32E90A64-670F-425F-89B1-8845FF07732C}">
      <dgm:prSet phldrT="[Texto]" custT="1"/>
      <dgm:spPr/>
      <dgm:t>
        <a:bodyPr/>
        <a:lstStyle/>
        <a:p>
          <a:pPr algn="just">
            <a:lnSpc>
              <a:spcPct val="100000"/>
            </a:lnSpc>
          </a:pPr>
          <a:endParaRPr lang="es-EC" sz="1800" i="0" dirty="0">
            <a:latin typeface="Century Gothic" panose="020B0502020202020204" pitchFamily="34" charset="0"/>
          </a:endParaRPr>
        </a:p>
      </dgm:t>
    </dgm:pt>
    <dgm:pt modelId="{C77AADF9-22D3-4A31-A236-5AC770AB054E}" type="parTrans" cxnId="{90137287-8637-44CB-B258-FC8BD3BB1CEF}">
      <dgm:prSet/>
      <dgm:spPr/>
      <dgm:t>
        <a:bodyPr/>
        <a:lstStyle/>
        <a:p>
          <a:endParaRPr lang="es-EC"/>
        </a:p>
      </dgm:t>
    </dgm:pt>
    <dgm:pt modelId="{0DEEDA40-4CC8-41D9-9ED5-360AB6F23041}" type="sibTrans" cxnId="{90137287-8637-44CB-B258-FC8BD3BB1CEF}">
      <dgm:prSet/>
      <dgm:spPr/>
      <dgm:t>
        <a:bodyPr/>
        <a:lstStyle/>
        <a:p>
          <a:endParaRPr lang="es-EC"/>
        </a:p>
      </dgm:t>
    </dgm:pt>
    <dgm:pt modelId="{2603148E-7A24-43EA-A3C3-F63B596AB9CB}">
      <dgm:prSet phldrT="[Texto]" custT="1"/>
      <dgm:spPr/>
      <dgm:t>
        <a:bodyPr/>
        <a:lstStyle/>
        <a:p>
          <a:pPr algn="just">
            <a:lnSpc>
              <a:spcPct val="100000"/>
            </a:lnSpc>
          </a:pPr>
          <a:endParaRPr lang="es-EC" sz="1800" i="0" dirty="0">
            <a:latin typeface="Century Gothic" panose="020B0502020202020204" pitchFamily="34" charset="0"/>
          </a:endParaRPr>
        </a:p>
      </dgm:t>
    </dgm:pt>
    <dgm:pt modelId="{15DD8697-34E3-4D35-BD06-4A0B498F0DEB}" type="parTrans" cxnId="{6A59E5F2-1CE2-4003-945F-8D64280C6CF0}">
      <dgm:prSet/>
      <dgm:spPr/>
      <dgm:t>
        <a:bodyPr/>
        <a:lstStyle/>
        <a:p>
          <a:endParaRPr lang="es-EC"/>
        </a:p>
      </dgm:t>
    </dgm:pt>
    <dgm:pt modelId="{3A9CCAB2-5FE8-4879-AC98-0DA9CF2764C3}" type="sibTrans" cxnId="{6A59E5F2-1CE2-4003-945F-8D64280C6CF0}">
      <dgm:prSet/>
      <dgm:spPr/>
      <dgm:t>
        <a:bodyPr/>
        <a:lstStyle/>
        <a:p>
          <a:endParaRPr lang="es-EC"/>
        </a:p>
      </dgm:t>
    </dgm:pt>
    <dgm:pt modelId="{378C5A69-4F4C-433C-A4B4-CAD7E06B3B3B}">
      <dgm:prSet phldrT="[Texto]" custT="1"/>
      <dgm:spPr/>
      <dgm:t>
        <a:bodyPr/>
        <a:lstStyle/>
        <a:p>
          <a:pPr algn="just">
            <a:lnSpc>
              <a:spcPct val="100000"/>
            </a:lnSpc>
          </a:pPr>
          <a:endParaRPr lang="es-EC" sz="1800" i="0" dirty="0">
            <a:latin typeface="Century Gothic" panose="020B0502020202020204" pitchFamily="34" charset="0"/>
          </a:endParaRPr>
        </a:p>
      </dgm:t>
    </dgm:pt>
    <dgm:pt modelId="{34044173-18F8-4004-AD9D-6174E2DAE6EB}" type="parTrans" cxnId="{1F2985E5-2F5C-4628-8D38-05239EE6F5E0}">
      <dgm:prSet/>
      <dgm:spPr/>
      <dgm:t>
        <a:bodyPr/>
        <a:lstStyle/>
        <a:p>
          <a:endParaRPr lang="es-EC"/>
        </a:p>
      </dgm:t>
    </dgm:pt>
    <dgm:pt modelId="{B88B0BB6-CEA6-4F1F-8DA8-6625DA77BE54}" type="sibTrans" cxnId="{1F2985E5-2F5C-4628-8D38-05239EE6F5E0}">
      <dgm:prSet/>
      <dgm:spPr/>
      <dgm:t>
        <a:bodyPr/>
        <a:lstStyle/>
        <a:p>
          <a:endParaRPr lang="es-EC"/>
        </a:p>
      </dgm:t>
    </dgm:pt>
    <dgm:pt modelId="{D2E88880-BCC7-4CB5-98F0-19B899473C4B}">
      <dgm:prSet phldrT="[Texto]" custT="1"/>
      <dgm:spPr/>
      <dgm:t>
        <a:bodyPr/>
        <a:lstStyle/>
        <a:p>
          <a:pPr algn="just">
            <a:lnSpc>
              <a:spcPct val="100000"/>
            </a:lnSpc>
          </a:pPr>
          <a:endParaRPr lang="es-EC" sz="1800" i="0" dirty="0">
            <a:latin typeface="Century Gothic" panose="020B0502020202020204" pitchFamily="34" charset="0"/>
          </a:endParaRPr>
        </a:p>
      </dgm:t>
    </dgm:pt>
    <dgm:pt modelId="{6195B325-4D4C-4214-9454-DC3FF65F9B9D}" type="parTrans" cxnId="{136BB1C5-64C3-4B2A-B9E7-3787E00DE9AB}">
      <dgm:prSet/>
      <dgm:spPr/>
      <dgm:t>
        <a:bodyPr/>
        <a:lstStyle/>
        <a:p>
          <a:endParaRPr lang="es-EC"/>
        </a:p>
      </dgm:t>
    </dgm:pt>
    <dgm:pt modelId="{C1DAF7EB-2246-4F3F-9234-824AA26AC06C}" type="sibTrans" cxnId="{136BB1C5-64C3-4B2A-B9E7-3787E00DE9AB}">
      <dgm:prSet/>
      <dgm:spPr/>
      <dgm:t>
        <a:bodyPr/>
        <a:lstStyle/>
        <a:p>
          <a:endParaRPr lang="es-EC"/>
        </a:p>
      </dgm:t>
    </dgm:pt>
    <dgm:pt modelId="{96079DE0-095F-49E4-A8E7-8BA21433A182}">
      <dgm:prSet phldrT="[Texto]" custT="1"/>
      <dgm:spPr/>
      <dgm:t>
        <a:bodyPr/>
        <a:lstStyle/>
        <a:p>
          <a:pPr algn="just">
            <a:lnSpc>
              <a:spcPct val="100000"/>
            </a:lnSpc>
          </a:pPr>
          <a:r>
            <a:rPr lang="es-EC" sz="1700" dirty="0" smtClean="0">
              <a:latin typeface="Century Gothic" panose="020B0502020202020204" pitchFamily="34" charset="0"/>
            </a:rPr>
            <a:t>Usando la ecuación 2 para el primer y cuarto escenario y la ecuación 4  para el segundo y tercer escenario se realizó un ajuste cuadrático y logarítmico, con lo que se representó la potencia de recepción en función de los valores de RSSI en la comunicación inalámbrica subacuática.</a:t>
          </a:r>
          <a:endParaRPr lang="es-EC" sz="1700" i="0" dirty="0">
            <a:latin typeface="Century Gothic" panose="020B0502020202020204" pitchFamily="34" charset="0"/>
          </a:endParaRPr>
        </a:p>
      </dgm:t>
    </dgm:pt>
    <dgm:pt modelId="{70DC290E-B5AC-4ACB-B1C1-6F6B9B51779C}" type="sibTrans" cxnId="{CD1E1825-1A8A-406B-AAD4-AD53EF3790B3}">
      <dgm:prSet/>
      <dgm:spPr/>
      <dgm:t>
        <a:bodyPr/>
        <a:lstStyle/>
        <a:p>
          <a:endParaRPr lang="es-EC"/>
        </a:p>
      </dgm:t>
    </dgm:pt>
    <dgm:pt modelId="{CF5E046C-93B2-4855-A677-9CFAF0D63E18}" type="parTrans" cxnId="{CD1E1825-1A8A-406B-AAD4-AD53EF3790B3}">
      <dgm:prSet/>
      <dgm:spPr/>
      <dgm:t>
        <a:bodyPr/>
        <a:lstStyle/>
        <a:p>
          <a:endParaRPr lang="es-EC"/>
        </a:p>
      </dgm:t>
    </dgm:pt>
    <dgm:pt modelId="{5BB7E687-90F7-4317-B043-33D559D53F63}">
      <dgm:prSet phldrT="[Texto]" custT="1"/>
      <dgm:spPr/>
      <dgm:t>
        <a:bodyPr/>
        <a:lstStyle/>
        <a:p>
          <a:pPr algn="just">
            <a:lnSpc>
              <a:spcPct val="100000"/>
            </a:lnSpc>
          </a:pPr>
          <a:endParaRPr lang="es-EC" sz="1700" i="0" dirty="0">
            <a:latin typeface="Century Gothic" panose="020B0502020202020204" pitchFamily="34" charset="0"/>
          </a:endParaRPr>
        </a:p>
      </dgm:t>
    </dgm:pt>
    <dgm:pt modelId="{382277C5-B1CC-4DFD-BE36-55D6C41C2BB8}" type="parTrans" cxnId="{C9A273A8-5BEE-483B-B449-F3D42EC5A531}">
      <dgm:prSet/>
      <dgm:spPr/>
      <dgm:t>
        <a:bodyPr/>
        <a:lstStyle/>
        <a:p>
          <a:endParaRPr lang="es-EC"/>
        </a:p>
      </dgm:t>
    </dgm:pt>
    <dgm:pt modelId="{AB994717-4887-4854-AC34-B9C04BA8BC66}" type="sibTrans" cxnId="{C9A273A8-5BEE-483B-B449-F3D42EC5A531}">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ScaleY="111830" custLinFactNeighborY="1432">
        <dgm:presLayoutVars>
          <dgm:bulletEnabled val="1"/>
        </dgm:presLayoutVars>
      </dgm:prSet>
      <dgm:spPr/>
      <dgm:t>
        <a:bodyPr/>
        <a:lstStyle/>
        <a:p>
          <a:endParaRPr lang="es-EC"/>
        </a:p>
      </dgm:t>
    </dgm:pt>
  </dgm:ptLst>
  <dgm:cxnLst>
    <dgm:cxn modelId="{87F15925-7341-4C3D-BE34-FCB8BC8C8D4B}" type="presOf" srcId="{D340BE37-0CA7-4978-9BFB-60DD6140A5AE}" destId="{40C1AD39-6A24-49CB-AD91-661037D63E96}" srcOrd="0" destOrd="0" presId="urn:microsoft.com/office/officeart/2005/8/layout/vList2"/>
    <dgm:cxn modelId="{80CD00C5-5848-4477-9558-D6CFABBD6E86}" type="presOf" srcId="{E75BA682-8CEA-4B5F-8456-F7E124AA0440}" destId="{EF5F5E96-DEA2-4E9B-921B-8AED050DE34C}" srcOrd="0" destOrd="8" presId="urn:microsoft.com/office/officeart/2005/8/layout/vList2"/>
    <dgm:cxn modelId="{CD1E1825-1A8A-406B-AAD4-AD53EF3790B3}" srcId="{D900F549-381E-41A6-B6F9-FA5E33278567}" destId="{96079DE0-095F-49E4-A8E7-8BA21433A182}" srcOrd="7" destOrd="0" parTransId="{CF5E046C-93B2-4855-A677-9CFAF0D63E18}" sibTransId="{70DC290E-B5AC-4ACB-B1C1-6F6B9B51779C}"/>
    <dgm:cxn modelId="{7716D7B3-0562-4B71-AE9C-4A3725ECDA11}" type="presOf" srcId="{32E90A64-670F-425F-89B1-8845FF07732C}" destId="{EF5F5E96-DEA2-4E9B-921B-8AED050DE34C}" srcOrd="0" destOrd="2"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90137287-8637-44CB-B258-FC8BD3BB1CEF}" srcId="{D900F549-381E-41A6-B6F9-FA5E33278567}" destId="{32E90A64-670F-425F-89B1-8845FF07732C}" srcOrd="2" destOrd="0" parTransId="{C77AADF9-22D3-4A31-A236-5AC770AB054E}" sibTransId="{0DEEDA40-4CC8-41D9-9ED5-360AB6F23041}"/>
    <dgm:cxn modelId="{F3C1235B-C98C-4957-B960-8308E16340B4}" type="presOf" srcId="{2603148E-7A24-43EA-A3C3-F63B596AB9CB}" destId="{EF5F5E96-DEA2-4E9B-921B-8AED050DE34C}" srcOrd="0" destOrd="3" presId="urn:microsoft.com/office/officeart/2005/8/layout/vList2"/>
    <dgm:cxn modelId="{3AE14B20-E083-4D16-A126-A5748C144E7E}" type="presOf" srcId="{D900F549-381E-41A6-B6F9-FA5E33278567}" destId="{C0074A8D-44ED-4056-9C5D-655A8FD35F08}" srcOrd="0" destOrd="0" presId="urn:microsoft.com/office/officeart/2005/8/layout/vList2"/>
    <dgm:cxn modelId="{2436781F-1919-4408-8FF0-88E5A9C96DB2}" srcId="{D900F549-381E-41A6-B6F9-FA5E33278567}" destId="{E75BA682-8CEA-4B5F-8456-F7E124AA0440}" srcOrd="8" destOrd="0" parTransId="{93A23F54-1E10-4E7A-837D-85521C0ACD26}" sibTransId="{CB29471F-E921-407F-95E7-C4F6E3ED88DD}"/>
    <dgm:cxn modelId="{B37AB8F2-AAC6-477B-993A-104676D27157}" type="presOf" srcId="{96079DE0-095F-49E4-A8E7-8BA21433A182}" destId="{EF5F5E96-DEA2-4E9B-921B-8AED050DE34C}" srcOrd="0" destOrd="7" presId="urn:microsoft.com/office/officeart/2005/8/layout/vList2"/>
    <dgm:cxn modelId="{DFBCA9B9-46E7-4AD7-86B8-4B3387FDD374}" type="presOf" srcId="{ED36F8B1-91CE-4759-8D43-50B04F9A9790}" destId="{EF5F5E96-DEA2-4E9B-921B-8AED050DE34C}" srcOrd="0" destOrd="0" presId="urn:microsoft.com/office/officeart/2005/8/layout/vList2"/>
    <dgm:cxn modelId="{6242F977-A3A5-41DE-8779-2CECD9D067F9}" type="presOf" srcId="{3C7E1405-AFFB-4229-A709-6990D76F0782}" destId="{EF5F5E96-DEA2-4E9B-921B-8AED050DE34C}" srcOrd="0" destOrd="1" presId="urn:microsoft.com/office/officeart/2005/8/layout/vList2"/>
    <dgm:cxn modelId="{49C0400B-BF6B-4E03-AA58-C3AEEBFCA741}" type="presOf" srcId="{378C5A69-4F4C-433C-A4B4-CAD7E06B3B3B}" destId="{EF5F5E96-DEA2-4E9B-921B-8AED050DE34C}" srcOrd="0" destOrd="4" presId="urn:microsoft.com/office/officeart/2005/8/layout/vList2"/>
    <dgm:cxn modelId="{C9A273A8-5BEE-483B-B449-F3D42EC5A531}" srcId="{D900F549-381E-41A6-B6F9-FA5E33278567}" destId="{5BB7E687-90F7-4317-B043-33D559D53F63}" srcOrd="6" destOrd="0" parTransId="{382277C5-B1CC-4DFD-BE36-55D6C41C2BB8}" sibTransId="{AB994717-4887-4854-AC34-B9C04BA8BC66}"/>
    <dgm:cxn modelId="{6A59E5F2-1CE2-4003-945F-8D64280C6CF0}" srcId="{D900F549-381E-41A6-B6F9-FA5E33278567}" destId="{2603148E-7A24-43EA-A3C3-F63B596AB9CB}" srcOrd="3" destOrd="0" parTransId="{15DD8697-34E3-4D35-BD06-4A0B498F0DEB}" sibTransId="{3A9CCAB2-5FE8-4879-AC98-0DA9CF2764C3}"/>
    <dgm:cxn modelId="{1F2985E5-2F5C-4628-8D38-05239EE6F5E0}" srcId="{D900F549-381E-41A6-B6F9-FA5E33278567}" destId="{378C5A69-4F4C-433C-A4B4-CAD7E06B3B3B}" srcOrd="4" destOrd="0" parTransId="{34044173-18F8-4004-AD9D-6174E2DAE6EB}" sibTransId="{B88B0BB6-CEA6-4F1F-8DA8-6625DA77BE54}"/>
    <dgm:cxn modelId="{94BA93B9-4038-4D9A-B05C-A45A46CCA2FC}" srcId="{D900F549-381E-41A6-B6F9-FA5E33278567}" destId="{3C7E1405-AFFB-4229-A709-6990D76F0782}" srcOrd="1" destOrd="0" parTransId="{CB7D567E-EC08-41A2-AEEC-DF827FFC44A6}" sibTransId="{52DFF551-81A2-4218-A5DC-83F471FCCE1F}"/>
    <dgm:cxn modelId="{5B08D16A-6CF8-4415-8A6F-1861C8003AC3}" type="presOf" srcId="{D2E88880-BCC7-4CB5-98F0-19B899473C4B}" destId="{EF5F5E96-DEA2-4E9B-921B-8AED050DE34C}" srcOrd="0" destOrd="5" presId="urn:microsoft.com/office/officeart/2005/8/layout/vList2"/>
    <dgm:cxn modelId="{136BB1C5-64C3-4B2A-B9E7-3787E00DE9AB}" srcId="{D900F549-381E-41A6-B6F9-FA5E33278567}" destId="{D2E88880-BCC7-4CB5-98F0-19B899473C4B}" srcOrd="5" destOrd="0" parTransId="{6195B325-4D4C-4214-9454-DC3FF65F9B9D}" sibTransId="{C1DAF7EB-2246-4F3F-9234-824AA26AC06C}"/>
    <dgm:cxn modelId="{5E6DCF14-E2B5-4C40-814A-FFACBA289E75}" type="presOf" srcId="{5BB7E687-90F7-4317-B043-33D559D53F63}" destId="{EF5F5E96-DEA2-4E9B-921B-8AED050DE34C}" srcOrd="0" destOrd="6" presId="urn:microsoft.com/office/officeart/2005/8/layout/vList2"/>
    <dgm:cxn modelId="{11DC3A3A-2F15-4F14-BBFA-D9A0E7F29F44}" type="presParOf" srcId="{40C1AD39-6A24-49CB-AD91-661037D63E96}" destId="{C0074A8D-44ED-4056-9C5D-655A8FD35F08}" srcOrd="0" destOrd="0" presId="urn:microsoft.com/office/officeart/2005/8/layout/vList2"/>
    <dgm:cxn modelId="{1154FC14-D499-43EA-BE59-75601EF4B5A0}"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panose="02040604050505020304" pitchFamily="18" charset="0"/>
            </a:rPr>
            <a:t>MODELAMIENTO  DEL  SEGUNDO INTERVALO  PARA LOS  4   ESCENARIOS</a:t>
          </a:r>
          <a:endParaRPr lang="es-EC" sz="2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Por tanto, las ecuaciones de potencia de recepción en función de los valores de RSSI para los distintos escenarios en el primer intervalo quedarán de la siguiente manera.</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37829" custLinFactNeighborY="-100000">
        <dgm:presLayoutVars>
          <dgm:bulletEnabled val="1"/>
        </dgm:presLayoutVars>
      </dgm:prSet>
      <dgm:spPr/>
      <dgm:t>
        <a:bodyPr/>
        <a:lstStyle/>
        <a:p>
          <a:endParaRPr lang="es-EC"/>
        </a:p>
      </dgm:t>
    </dgm:pt>
  </dgm:ptLst>
  <dgm:cxnLst>
    <dgm:cxn modelId="{4076C83E-B677-42C9-9F79-82D047D07314}" type="presOf" srcId="{ED36F8B1-91CE-4759-8D43-50B04F9A9790}" destId="{EF5F5E96-DEA2-4E9B-921B-8AED050DE34C}" srcOrd="0" destOrd="0" presId="urn:microsoft.com/office/officeart/2005/8/layout/vList2"/>
    <dgm:cxn modelId="{7CDF4AD4-95D7-4794-B570-137A3B55A00F}" type="presOf" srcId="{D340BE37-0CA7-4978-9BFB-60DD6140A5AE}" destId="{40C1AD39-6A24-49CB-AD91-661037D63E96}" srcOrd="0" destOrd="0" presId="urn:microsoft.com/office/officeart/2005/8/layout/vList2"/>
    <dgm:cxn modelId="{A0E0E56D-8087-4825-B53D-FE33B42A7FF3}"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7064FDCF-8FC1-4E8B-9166-03C885918505}" type="presParOf" srcId="{40C1AD39-6A24-49CB-AD91-661037D63E96}" destId="{C0074A8D-44ED-4056-9C5D-655A8FD35F08}" srcOrd="0" destOrd="0" presId="urn:microsoft.com/office/officeart/2005/8/layout/vList2"/>
    <dgm:cxn modelId="{D41DEE69-2C94-4887-AB50-1DF3D2AC65DC}"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800" b="1" dirty="0" smtClean="0">
              <a:latin typeface="Century" panose="02040604050505020304" pitchFamily="18" charset="0"/>
            </a:rPr>
            <a:t>MODELAMIENTO  DEL  SEGUNDO INTERVALO  PARA LOS  4   ESCENARIOS</a:t>
          </a:r>
          <a:endParaRPr lang="es-EC" sz="2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2000" dirty="0" smtClean="0">
              <a:latin typeface="Century Gothic" panose="020B0502020202020204" pitchFamily="34" charset="0"/>
            </a:rPr>
            <a:t>Reemplazando los valores correspondientes en la ecuación 13, se obtienen las siguientes ecuaciones que representan las pérdidas de propagación para cada escenario subacuático.</a:t>
          </a: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Y="-31594" custLinFactNeighborY="-100000">
        <dgm:presLayoutVars>
          <dgm:bulletEnabled val="1"/>
        </dgm:presLayoutVars>
      </dgm:prSet>
      <dgm:spPr/>
      <dgm:t>
        <a:bodyPr/>
        <a:lstStyle/>
        <a:p>
          <a:endParaRPr lang="es-EC"/>
        </a:p>
      </dgm:t>
    </dgm:pt>
  </dgm:ptLst>
  <dgm:cxnLst>
    <dgm:cxn modelId="{3A10AFEA-B981-43A4-A48A-777D8E63BB4D}" type="presOf" srcId="{D900F549-381E-41A6-B6F9-FA5E33278567}" destId="{C0074A8D-44ED-4056-9C5D-655A8FD35F08}" srcOrd="0" destOrd="0" presId="urn:microsoft.com/office/officeart/2005/8/layout/vList2"/>
    <dgm:cxn modelId="{C51FA59B-A6F6-4DD8-A99C-4867F69C17E6}" type="presOf" srcId="{ED36F8B1-91CE-4759-8D43-50B04F9A9790}" destId="{EF5F5E96-DEA2-4E9B-921B-8AED050DE34C}" srcOrd="0" destOrd="0" presId="urn:microsoft.com/office/officeart/2005/8/layout/vList2"/>
    <dgm:cxn modelId="{72E14B39-64D1-40F4-90F8-028E67F9043F}"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2E6A9B08-A5A4-4191-BA5D-A97D8192B744}" type="presParOf" srcId="{40C1AD39-6A24-49CB-AD91-661037D63E96}" destId="{C0074A8D-44ED-4056-9C5D-655A8FD35F08}" srcOrd="0" destOrd="0" presId="urn:microsoft.com/office/officeart/2005/8/layout/vList2"/>
    <dgm:cxn modelId="{A2711900-B5F1-46BF-BCAE-C68D25D0CB90}"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COMPARACIÓN  DE  VALORES DE RSSI EN FUNCIÓN DE LA PROFUNDIDAD PARA  TODOS LOS ESCENARIOS</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237DD441-A07C-4885-A6BA-409593B79432}" type="presOf" srcId="{D900F549-381E-41A6-B6F9-FA5E33278567}" destId="{C0074A8D-44ED-4056-9C5D-655A8FD35F08}" srcOrd="0" destOrd="0" presId="urn:microsoft.com/office/officeart/2005/8/layout/vList2"/>
    <dgm:cxn modelId="{12ACA740-C563-4BCA-8C33-10B7589B0BF5}" type="presOf" srcId="{D340BE37-0CA7-4978-9BFB-60DD6140A5AE}" destId="{40C1AD39-6A24-49CB-AD91-661037D63E96}" srcOrd="0" destOrd="0" presId="urn:microsoft.com/office/officeart/2005/8/layout/vList2"/>
    <dgm:cxn modelId="{FF35F521-E6A7-468B-B7FB-FB11F777FAD6}"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51984BA4-F7E2-4FC4-83EF-0C0ED8D0C32D}" type="presParOf" srcId="{40C1AD39-6A24-49CB-AD91-661037D63E96}" destId="{C0074A8D-44ED-4056-9C5D-655A8FD35F08}" srcOrd="0" destOrd="0" presId="urn:microsoft.com/office/officeart/2005/8/layout/vList2"/>
    <dgm:cxn modelId="{29ABB72B-3695-494A-8FF6-7A9E1E3E0196}"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TECNOLOGÍA   ZIGBEE</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900" dirty="0" smtClean="0">
              <a:latin typeface="Century Gothic" panose="020B0502020202020204" pitchFamily="34" charset="0"/>
            </a:rPr>
            <a:t>El estándar </a:t>
          </a:r>
          <a:r>
            <a:rPr lang="es-ES" sz="1900" dirty="0" err="1" smtClean="0">
              <a:latin typeface="Century Gothic" panose="020B0502020202020204" pitchFamily="34" charset="0"/>
            </a:rPr>
            <a:t>ZigBee</a:t>
          </a:r>
          <a:r>
            <a:rPr lang="es-ES" sz="1900" dirty="0" smtClean="0">
              <a:latin typeface="Century Gothic" panose="020B0502020202020204" pitchFamily="34" charset="0"/>
            </a:rPr>
            <a:t> es un conjunto de protocolos utilizado para la radiodifusión digital de bajo consumo energético, el cual está basado en el estándar IEEE 802.15.4  y es utilizado para el armado de redes inalámbricas de corta distancia y baja velocidad de datos.</a:t>
          </a:r>
          <a:endParaRPr lang="es-EC" sz="19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2E876F47-153D-4526-B766-ABB5CE564A26}">
      <dgm:prSet phldrT="[Texto]" custT="1"/>
      <dgm:spPr/>
      <dgm:t>
        <a:bodyPr/>
        <a:lstStyle/>
        <a:p>
          <a:pPr algn="just">
            <a:lnSpc>
              <a:spcPct val="100000"/>
            </a:lnSpc>
          </a:pPr>
          <a:r>
            <a:rPr lang="es-ES" sz="1900" dirty="0" smtClean="0">
              <a:latin typeface="Century Gothic" panose="020B0502020202020204" pitchFamily="34" charset="0"/>
            </a:rPr>
            <a:t>La relación existente entre Zigbee y el estándar IEEE 802.15.4 está basada en la arquitectura definida por capas del modelo OSI. </a:t>
          </a:r>
          <a:endParaRPr lang="es-EC" sz="1900" dirty="0">
            <a:latin typeface="Century Gothic" panose="020B0502020202020204" pitchFamily="34" charset="0"/>
          </a:endParaRPr>
        </a:p>
      </dgm:t>
    </dgm:pt>
    <dgm:pt modelId="{36AFD019-6158-4644-AFE8-F55414C056C0}" type="parTrans" cxnId="{8CD30A16-41FD-4592-A6AC-CAEE9D1C90B4}">
      <dgm:prSet/>
      <dgm:spPr/>
      <dgm:t>
        <a:bodyPr/>
        <a:lstStyle/>
        <a:p>
          <a:endParaRPr lang="es-EC"/>
        </a:p>
      </dgm:t>
    </dgm:pt>
    <dgm:pt modelId="{E6DDB3A4-E3E3-4C1D-87ED-7D9822D565C2}" type="sibTrans" cxnId="{8CD30A16-41FD-4592-A6AC-CAEE9D1C90B4}">
      <dgm:prSet/>
      <dgm:spPr/>
      <dgm:t>
        <a:bodyPr/>
        <a:lstStyle/>
        <a:p>
          <a:endParaRPr lang="es-EC"/>
        </a:p>
      </dgm:t>
    </dgm:pt>
    <dgm:pt modelId="{A5F22B3E-C3F0-4B8F-90E5-ED4A1340680D}">
      <dgm:prSet phldrT="[Texto]" custT="1"/>
      <dgm:spPr/>
      <dgm:t>
        <a:bodyPr/>
        <a:lstStyle/>
        <a:p>
          <a:pPr algn="just">
            <a:lnSpc>
              <a:spcPct val="100000"/>
            </a:lnSpc>
          </a:pPr>
          <a:endParaRPr lang="es-EC" sz="1900" dirty="0">
            <a:latin typeface="Century Gothic" panose="020B0502020202020204" pitchFamily="34" charset="0"/>
          </a:endParaRPr>
        </a:p>
      </dgm:t>
    </dgm:pt>
    <dgm:pt modelId="{83EB5233-BCF9-4887-B88D-E68411D0346E}" type="parTrans" cxnId="{3572BBA4-164B-4182-BC7D-40098482617F}">
      <dgm:prSet/>
      <dgm:spPr/>
      <dgm:t>
        <a:bodyPr/>
        <a:lstStyle/>
        <a:p>
          <a:endParaRPr lang="es-EC"/>
        </a:p>
      </dgm:t>
    </dgm:pt>
    <dgm:pt modelId="{2A8823B5-BBBB-4094-9B6A-A7BDF2D1F32F}" type="sibTrans" cxnId="{3572BBA4-164B-4182-BC7D-40098482617F}">
      <dgm:prSet/>
      <dgm:spPr/>
      <dgm:t>
        <a:bodyPr/>
        <a:lstStyle/>
        <a:p>
          <a:endParaRPr lang="es-EC"/>
        </a:p>
      </dgm:t>
    </dgm:pt>
    <dgm:pt modelId="{E7EF2000-DE87-460D-9CAC-BA4AF6CAFC48}">
      <dgm:prSet phldrT="[Texto]" custT="1"/>
      <dgm:spPr/>
      <dgm:t>
        <a:bodyPr/>
        <a:lstStyle/>
        <a:p>
          <a:pPr algn="just">
            <a:lnSpc>
              <a:spcPct val="100000"/>
            </a:lnSpc>
          </a:pPr>
          <a:r>
            <a:rPr lang="es-ES" sz="1900" dirty="0" smtClean="0">
              <a:latin typeface="Century Gothic" panose="020B0502020202020204" pitchFamily="34" charset="0"/>
            </a:rPr>
            <a:t>El estándar IEEE 802.15.4 se  encarga de las capas bajas del protocolo, es decir de La Capa Física (PHY)  y de la Capa de Control de Acceso al Medio (MAC), mientras que las capas superiores, es decir de la capa de Red (NWK) y  la Capa de Aplicación (APL) han sido establecidas por Zigbee Alliance. </a:t>
          </a:r>
          <a:endParaRPr lang="es-EC" sz="1900" dirty="0">
            <a:latin typeface="Century Gothic" panose="020B0502020202020204" pitchFamily="34" charset="0"/>
          </a:endParaRPr>
        </a:p>
      </dgm:t>
    </dgm:pt>
    <dgm:pt modelId="{F93DE742-98D9-4B9C-AE6F-F81EBF5372C4}" type="parTrans" cxnId="{F38E6CEE-2C48-418C-A298-81E052AE3FEE}">
      <dgm:prSet/>
      <dgm:spPr/>
      <dgm:t>
        <a:bodyPr/>
        <a:lstStyle/>
        <a:p>
          <a:endParaRPr lang="es-EC"/>
        </a:p>
      </dgm:t>
    </dgm:pt>
    <dgm:pt modelId="{9FD8381C-FA73-468B-AE83-2234C1761F5A}" type="sibTrans" cxnId="{F38E6CEE-2C48-418C-A298-81E052AE3FEE}">
      <dgm:prSet/>
      <dgm:spPr/>
      <dgm:t>
        <a:bodyPr/>
        <a:lstStyle/>
        <a:p>
          <a:endParaRPr lang="es-EC"/>
        </a:p>
      </dgm:t>
    </dgm:pt>
    <dgm:pt modelId="{9B41BC7F-A4B4-49B4-B513-47A62518AF02}">
      <dgm:prSet phldrT="[Texto]" custT="1"/>
      <dgm:spPr/>
      <dgm:t>
        <a:bodyPr/>
        <a:lstStyle/>
        <a:p>
          <a:pPr algn="just">
            <a:lnSpc>
              <a:spcPct val="100000"/>
            </a:lnSpc>
          </a:pPr>
          <a:endParaRPr lang="es-EC" sz="1900" dirty="0">
            <a:latin typeface="Century Gothic" panose="020B0502020202020204" pitchFamily="34" charset="0"/>
          </a:endParaRPr>
        </a:p>
      </dgm:t>
    </dgm:pt>
    <dgm:pt modelId="{4D321C0F-86F3-4144-B282-261279766406}" type="parTrans" cxnId="{0BBEC803-9BB3-47AC-B3D7-6995EDA8AE24}">
      <dgm:prSet/>
      <dgm:spPr/>
      <dgm:t>
        <a:bodyPr/>
        <a:lstStyle/>
        <a:p>
          <a:endParaRPr lang="es-EC"/>
        </a:p>
      </dgm:t>
    </dgm:pt>
    <dgm:pt modelId="{4DC6748E-4088-4D95-BB43-19B65546086E}" type="sibTrans" cxnId="{0BBEC803-9BB3-47AC-B3D7-6995EDA8AE24}">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0BBEC803-9BB3-47AC-B3D7-6995EDA8AE24}" srcId="{D900F549-381E-41A6-B6F9-FA5E33278567}" destId="{9B41BC7F-A4B4-49B4-B513-47A62518AF02}" srcOrd="3" destOrd="0" parTransId="{4D321C0F-86F3-4144-B282-261279766406}" sibTransId="{4DC6748E-4088-4D95-BB43-19B65546086E}"/>
    <dgm:cxn modelId="{9534026E-8942-4841-A44C-0DCA9DE8DC82}" type="presOf" srcId="{E7EF2000-DE87-460D-9CAC-BA4AF6CAFC48}" destId="{EF5F5E96-DEA2-4E9B-921B-8AED050DE34C}" srcOrd="0" destOrd="4" presId="urn:microsoft.com/office/officeart/2005/8/layout/vList2"/>
    <dgm:cxn modelId="{817E258F-623E-4F2B-B059-EA693BE40D5A}" type="presOf" srcId="{A5F22B3E-C3F0-4B8F-90E5-ED4A1340680D}" destId="{EF5F5E96-DEA2-4E9B-921B-8AED050DE34C}" srcOrd="0" destOrd="1" presId="urn:microsoft.com/office/officeart/2005/8/layout/vList2"/>
    <dgm:cxn modelId="{940DAE55-9FDF-41DD-A871-EF0E71C6E780}" type="presOf" srcId="{2E876F47-153D-4526-B766-ABB5CE564A26}" destId="{EF5F5E96-DEA2-4E9B-921B-8AED050DE34C}" srcOrd="0" destOrd="2" presId="urn:microsoft.com/office/officeart/2005/8/layout/vList2"/>
    <dgm:cxn modelId="{3572BBA4-164B-4182-BC7D-40098482617F}" srcId="{D900F549-381E-41A6-B6F9-FA5E33278567}" destId="{A5F22B3E-C3F0-4B8F-90E5-ED4A1340680D}" srcOrd="1" destOrd="0" parTransId="{83EB5233-BCF9-4887-B88D-E68411D0346E}" sibTransId="{2A8823B5-BBBB-4094-9B6A-A7BDF2D1F32F}"/>
    <dgm:cxn modelId="{65705CCA-9BA3-46CA-A183-1C19C27CEB35}" type="presOf" srcId="{D340BE37-0CA7-4978-9BFB-60DD6140A5AE}" destId="{40C1AD39-6A24-49CB-AD91-661037D63E96}" srcOrd="0" destOrd="0" presId="urn:microsoft.com/office/officeart/2005/8/layout/vList2"/>
    <dgm:cxn modelId="{3B2C8EB7-31C3-427C-875D-7A3057A4CF86}" type="presOf" srcId="{9B41BC7F-A4B4-49B4-B513-47A62518AF02}" destId="{EF5F5E96-DEA2-4E9B-921B-8AED050DE34C}" srcOrd="0" destOrd="3" presId="urn:microsoft.com/office/officeart/2005/8/layout/vList2"/>
    <dgm:cxn modelId="{8CD30A16-41FD-4592-A6AC-CAEE9D1C90B4}" srcId="{D900F549-381E-41A6-B6F9-FA5E33278567}" destId="{2E876F47-153D-4526-B766-ABB5CE564A26}" srcOrd="2" destOrd="0" parTransId="{36AFD019-6158-4644-AFE8-F55414C056C0}" sibTransId="{E6DDB3A4-E3E3-4C1D-87ED-7D9822D565C2}"/>
    <dgm:cxn modelId="{11363837-F32A-4D02-9C66-87572E29B8FD}" type="presOf" srcId="{D900F549-381E-41A6-B6F9-FA5E33278567}" destId="{C0074A8D-44ED-4056-9C5D-655A8FD35F08}"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F38E6CEE-2C48-418C-A298-81E052AE3FEE}" srcId="{D900F549-381E-41A6-B6F9-FA5E33278567}" destId="{E7EF2000-DE87-460D-9CAC-BA4AF6CAFC48}" srcOrd="4" destOrd="0" parTransId="{F93DE742-98D9-4B9C-AE6F-F81EBF5372C4}" sibTransId="{9FD8381C-FA73-468B-AE83-2234C1761F5A}"/>
    <dgm:cxn modelId="{E803AB4D-4EBF-42D5-82C1-C1EC8E61FF90}" srcId="{D900F549-381E-41A6-B6F9-FA5E33278567}" destId="{ED36F8B1-91CE-4759-8D43-50B04F9A9790}" srcOrd="0" destOrd="0" parTransId="{748D65F4-E282-4A71-BA97-46FC72531278}" sibTransId="{01C0DC41-F827-4279-A3C1-A8A8C8FA358F}"/>
    <dgm:cxn modelId="{BFFCE5F3-B77D-4425-88F7-4C968D8B215F}" type="presOf" srcId="{ED36F8B1-91CE-4759-8D43-50B04F9A9790}" destId="{EF5F5E96-DEA2-4E9B-921B-8AED050DE34C}" srcOrd="0" destOrd="0" presId="urn:microsoft.com/office/officeart/2005/8/layout/vList2"/>
    <dgm:cxn modelId="{724644C9-D22B-40C0-A461-F5B5719ACE0E}" type="presParOf" srcId="{40C1AD39-6A24-49CB-AD91-661037D63E96}" destId="{C0074A8D-44ED-4056-9C5D-655A8FD35F08}" srcOrd="0" destOrd="0" presId="urn:microsoft.com/office/officeart/2005/8/layout/vList2"/>
    <dgm:cxn modelId="{CBB14D42-6370-4993-B999-67D2FB9B62E8}"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1800" b="1" dirty="0" smtClean="0">
              <a:latin typeface="Century" panose="02040604050505020304" pitchFamily="18" charset="0"/>
            </a:rPr>
            <a:t>COMPARACIÓN  DE  VALORES DE PÉRDIDAS DE PROPAGACIÓN  EN FUNCIÓN DE LA PROFUNDIDAD PARA  TODOS LOS ESCENARIOS</a:t>
          </a:r>
          <a:endParaRPr lang="es-EC" sz="18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82B3EA6D-A66A-4002-A79B-658366FADC57}" type="presOf" srcId="{D340BE37-0CA7-4978-9BFB-60DD6140A5AE}" destId="{40C1AD39-6A24-49CB-AD91-661037D63E96}" srcOrd="0" destOrd="0" presId="urn:microsoft.com/office/officeart/2005/8/layout/vList2"/>
    <dgm:cxn modelId="{4A164688-FF72-4D86-843F-8AC117E0510D}" type="presOf" srcId="{D900F549-381E-41A6-B6F9-FA5E33278567}" destId="{C0074A8D-44ED-4056-9C5D-655A8FD35F08}" srcOrd="0" destOrd="0" presId="urn:microsoft.com/office/officeart/2005/8/layout/vList2"/>
    <dgm:cxn modelId="{1F0D25F6-099A-4645-88A1-623D3681103A}"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42044E04-5A2D-42C4-87E1-0D8781C12042}" type="presParOf" srcId="{40C1AD39-6A24-49CB-AD91-661037D63E96}" destId="{C0074A8D-44ED-4056-9C5D-655A8FD35F08}" srcOrd="0" destOrd="0" presId="urn:microsoft.com/office/officeart/2005/8/layout/vList2"/>
    <dgm:cxn modelId="{0DA8BE36-5D16-4A47-A99D-A54F1495FEAD}"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400" b="1" dirty="0" smtClean="0">
              <a:latin typeface="Century" panose="02040604050505020304" pitchFamily="18" charset="0"/>
            </a:rPr>
            <a:t>COMPARACIÓN DE LA VARIANZA SEGÚN LOS ESCENARIOS Y NÚMERO DE MUESTRAS</a:t>
          </a:r>
          <a:endParaRPr lang="es-EC" sz="24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5BAF35E5-63ED-4392-8205-CDECF32FEB0F}" type="presOf" srcId="{D900F549-381E-41A6-B6F9-FA5E33278567}" destId="{C0074A8D-44ED-4056-9C5D-655A8FD35F08}" srcOrd="0" destOrd="0" presId="urn:microsoft.com/office/officeart/2005/8/layout/vList2"/>
    <dgm:cxn modelId="{492E4310-8BE7-41A0-8ABE-D00981784774}"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DB8195B2-B81A-4EA1-B07F-3DB747C0C059}" type="presOf" srcId="{ED36F8B1-91CE-4759-8D43-50B04F9A9790}" destId="{EF5F5E96-DEA2-4E9B-921B-8AED050DE34C}"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AFDFDED5-59A9-4EAA-94B7-71875659340E}" type="presParOf" srcId="{40C1AD39-6A24-49CB-AD91-661037D63E96}" destId="{C0074A8D-44ED-4056-9C5D-655A8FD35F08}" srcOrd="0" destOrd="0" presId="urn:microsoft.com/office/officeart/2005/8/layout/vList2"/>
    <dgm:cxn modelId="{0A254E9F-99B7-4E2E-9BD4-BDCB84710BAD}"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000" b="1" dirty="0" smtClean="0">
              <a:latin typeface="Century" panose="02040604050505020304" pitchFamily="18" charset="0"/>
            </a:rPr>
            <a:t>COMPARACIÓN DE LA  DESVIACIÓN ESTÁNDAR SEGÚN LOS ESCENARIOS Y NÚMERO DE MUESTRAS</a:t>
          </a:r>
          <a:endParaRPr lang="es-EC" sz="20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endParaRPr lang="es-EC" sz="20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7584"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51732EF1-B56A-41AC-9F88-311DD660D591}" type="presOf" srcId="{ED36F8B1-91CE-4759-8D43-50B04F9A9790}" destId="{EF5F5E96-DEA2-4E9B-921B-8AED050DE34C}" srcOrd="0" destOrd="0" presId="urn:microsoft.com/office/officeart/2005/8/layout/vList2"/>
    <dgm:cxn modelId="{5FA3E3C1-8A6E-4208-8680-41D940A0277E}" type="presOf" srcId="{D900F549-381E-41A6-B6F9-FA5E33278567}" destId="{C0074A8D-44ED-4056-9C5D-655A8FD35F08}" srcOrd="0" destOrd="0" presId="urn:microsoft.com/office/officeart/2005/8/layout/vList2"/>
    <dgm:cxn modelId="{D91508ED-FCB3-4479-A929-0CD62E326E29}" type="presOf" srcId="{D340BE37-0CA7-4978-9BFB-60DD6140A5AE}" destId="{40C1AD39-6A24-49CB-AD91-661037D63E96}"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62FA8A7A-2E5E-4AF9-9CFA-EE7461D5F8AC}" srcId="{D340BE37-0CA7-4978-9BFB-60DD6140A5AE}" destId="{D900F549-381E-41A6-B6F9-FA5E33278567}" srcOrd="0" destOrd="0" parTransId="{712B1813-10EE-4FF8-A607-70AC63D65A44}" sibTransId="{E28F8EA5-7946-4F88-8C38-60F64BE5D665}"/>
    <dgm:cxn modelId="{9EDD5EF8-E664-407F-A2B5-9D5CDBAD7F87}" type="presParOf" srcId="{40C1AD39-6A24-49CB-AD91-661037D63E96}" destId="{C0074A8D-44ED-4056-9C5D-655A8FD35F08}" srcOrd="0" destOrd="0" presId="urn:microsoft.com/office/officeart/2005/8/layout/vList2"/>
    <dgm:cxn modelId="{37939892-A5F5-4C37-B02E-73273718E695}"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CONCLUSIONES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600" dirty="0" smtClean="0">
              <a:latin typeface="Century Gothic" panose="020B0502020202020204" pitchFamily="34" charset="0"/>
            </a:rPr>
            <a:t>Se alcanzó una distancia de 20 centímetros al variar la conductividad entre 550[</a:t>
          </a:r>
          <a:r>
            <a:rPr lang="es-EC" sz="1600" dirty="0" err="1" smtClean="0">
              <a:latin typeface="Century Gothic" panose="020B0502020202020204" pitchFamily="34" charset="0"/>
            </a:rPr>
            <a:t>uS</a:t>
          </a:r>
          <a:r>
            <a:rPr lang="es-EC" sz="1600" dirty="0" smtClean="0">
              <a:latin typeface="Century Gothic" panose="020B0502020202020204" pitchFamily="34" charset="0"/>
            </a:rPr>
            <a:t>/cm] y 3[</a:t>
          </a:r>
          <a:r>
            <a:rPr lang="es-EC" sz="1600" dirty="0" err="1" smtClean="0">
              <a:latin typeface="Century Gothic" panose="020B0502020202020204" pitchFamily="34" charset="0"/>
            </a:rPr>
            <a:t>mS</a:t>
          </a:r>
          <a:r>
            <a:rPr lang="es-EC" sz="1600" dirty="0" smtClean="0">
              <a:latin typeface="Century Gothic" panose="020B0502020202020204" pitchFamily="34" charset="0"/>
            </a:rPr>
            <a:t>/cm], por otro lado  al cambiar la conductividad entre 5[</a:t>
          </a:r>
          <a:r>
            <a:rPr lang="es-EC" sz="1600" dirty="0" err="1" smtClean="0">
              <a:latin typeface="Century Gothic" panose="020B0502020202020204" pitchFamily="34" charset="0"/>
            </a:rPr>
            <a:t>mS</a:t>
          </a:r>
          <a:r>
            <a:rPr lang="es-EC" sz="1600" dirty="0" smtClean="0">
              <a:latin typeface="Century Gothic" panose="020B0502020202020204" pitchFamily="34" charset="0"/>
            </a:rPr>
            <a:t>/cm] y 7[</a:t>
          </a:r>
          <a:r>
            <a:rPr lang="es-EC" sz="1600" dirty="0" err="1" smtClean="0">
              <a:latin typeface="Century Gothic" panose="020B0502020202020204" pitchFamily="34" charset="0"/>
            </a:rPr>
            <a:t>mS</a:t>
          </a:r>
          <a:r>
            <a:rPr lang="es-EC" sz="1600" dirty="0" smtClean="0">
              <a:latin typeface="Century Gothic" panose="020B0502020202020204" pitchFamily="34" charset="0"/>
            </a:rPr>
            <a:t>/cm] se alcanzó una profundidad de 17,5 cm. Estos resultados  muestran que la conductividad eléctrica del agua afecta en los niveles de profundidad máxima de la red como se observa en este trabajo.</a:t>
          </a:r>
          <a:endParaRPr lang="es-EC" sz="16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79BA6E6D-9CFA-4E04-8DB4-1C65C3C3B412}">
      <dgm:prSet phldrT="[Texto]" custT="1"/>
      <dgm:spPr/>
      <dgm:t>
        <a:bodyPr/>
        <a:lstStyle/>
        <a:p>
          <a:pPr algn="just">
            <a:lnSpc>
              <a:spcPct val="100000"/>
            </a:lnSpc>
          </a:pPr>
          <a:r>
            <a:rPr lang="es-EC" sz="1600" dirty="0" smtClean="0">
              <a:latin typeface="Century Gothic" panose="020B0502020202020204" pitchFamily="34" charset="0"/>
            </a:rPr>
            <a:t>Se han obtenido las curvas de atenuación de la potencia de radiofrecuencia en la banda de 2,4 GHz bajo el estándar Zigbee en cuatro distintos escenarios subacuáticos. Esto constituye un aporte para futuras aplicaciones dentro de distintos campos  tecnológicos, industriales, entre otros.</a:t>
          </a:r>
          <a:endParaRPr lang="es-EC" sz="1600" dirty="0">
            <a:latin typeface="Century Gothic" panose="020B0502020202020204" pitchFamily="34" charset="0"/>
          </a:endParaRPr>
        </a:p>
      </dgm:t>
    </dgm:pt>
    <dgm:pt modelId="{DBE68CC1-3E4E-4F02-B1C6-C835645540FF}" type="parTrans" cxnId="{9616971F-9640-4B2A-A0B3-DD449A63E2D5}">
      <dgm:prSet/>
      <dgm:spPr/>
      <dgm:t>
        <a:bodyPr/>
        <a:lstStyle/>
        <a:p>
          <a:endParaRPr lang="es-EC"/>
        </a:p>
      </dgm:t>
    </dgm:pt>
    <dgm:pt modelId="{C1DD84F8-9F59-465C-9091-46A55B54A944}" type="sibTrans" cxnId="{9616971F-9640-4B2A-A0B3-DD449A63E2D5}">
      <dgm:prSet/>
      <dgm:spPr/>
      <dgm:t>
        <a:bodyPr/>
        <a:lstStyle/>
        <a:p>
          <a:endParaRPr lang="es-EC"/>
        </a:p>
      </dgm:t>
    </dgm:pt>
    <dgm:pt modelId="{0D306DB7-93A8-4AA4-8113-EF5525EAB7B1}">
      <dgm:prSet phldrT="[Texto]" custT="1"/>
      <dgm:spPr/>
      <dgm:t>
        <a:bodyPr/>
        <a:lstStyle/>
        <a:p>
          <a:pPr algn="just">
            <a:lnSpc>
              <a:spcPct val="100000"/>
            </a:lnSpc>
          </a:pPr>
          <a:endParaRPr lang="es-EC" sz="1600" dirty="0">
            <a:latin typeface="Century Gothic" panose="020B0502020202020204" pitchFamily="34" charset="0"/>
          </a:endParaRPr>
        </a:p>
      </dgm:t>
    </dgm:pt>
    <dgm:pt modelId="{80042E2B-2DF8-411C-A9F9-2C4A2EB17AF2}" type="parTrans" cxnId="{63CE6787-41AF-407D-AE6C-792E369EE048}">
      <dgm:prSet/>
      <dgm:spPr/>
      <dgm:t>
        <a:bodyPr/>
        <a:lstStyle/>
        <a:p>
          <a:endParaRPr lang="es-EC"/>
        </a:p>
      </dgm:t>
    </dgm:pt>
    <dgm:pt modelId="{53D4F0A5-36CC-47FE-B5DE-4FB5B1F32E7D}" type="sibTrans" cxnId="{63CE6787-41AF-407D-AE6C-792E369EE048}">
      <dgm:prSet/>
      <dgm:spPr/>
      <dgm:t>
        <a:bodyPr/>
        <a:lstStyle/>
        <a:p>
          <a:endParaRPr lang="es-EC"/>
        </a:p>
      </dgm:t>
    </dgm:pt>
    <dgm:pt modelId="{C86A9D39-58B1-424A-A831-F9E348D25E31}">
      <dgm:prSet phldrT="[Texto]" custT="1"/>
      <dgm:spPr/>
      <dgm:t>
        <a:bodyPr/>
        <a:lstStyle/>
        <a:p>
          <a:pPr algn="just">
            <a:lnSpc>
              <a:spcPct val="100000"/>
            </a:lnSpc>
          </a:pPr>
          <a:r>
            <a:rPr lang="es-EC" sz="1600" dirty="0" smtClean="0">
              <a:latin typeface="Century Gothic" panose="020B0502020202020204" pitchFamily="34" charset="0"/>
            </a:rPr>
            <a:t>Se realizaron pruebas subacuáticas de comunicación utilizando una red de sensores inalámbricos basados en </a:t>
          </a:r>
          <a:r>
            <a:rPr lang="es-EC" sz="1600" i="1" dirty="0" smtClean="0">
              <a:latin typeface="Century Gothic" panose="020B0502020202020204" pitchFamily="34" charset="0"/>
            </a:rPr>
            <a:t>Zigbee, </a:t>
          </a:r>
          <a:r>
            <a:rPr lang="es-EC" sz="1600" dirty="0" smtClean="0">
              <a:latin typeface="Century Gothic" panose="020B0502020202020204" pitchFamily="34" charset="0"/>
            </a:rPr>
            <a:t>los cuales operan en la banda ISM (2.4GHz). Estas pruebas fueron realizadas en cuatro escenarios distintos: agua dulce (550[</a:t>
          </a:r>
          <a:r>
            <a:rPr lang="es-EC" sz="1600" dirty="0" err="1" smtClean="0">
              <a:latin typeface="Century Gothic" panose="020B0502020202020204" pitchFamily="34" charset="0"/>
            </a:rPr>
            <a:t>uS</a:t>
          </a:r>
          <a:r>
            <a:rPr lang="es-EC" sz="1600" dirty="0" smtClean="0">
              <a:latin typeface="Century Gothic" panose="020B0502020202020204" pitchFamily="34" charset="0"/>
            </a:rPr>
            <a:t>/cm]), agua salada tipo 1 (3[</a:t>
          </a:r>
          <a:r>
            <a:rPr lang="es-EC" sz="1600" dirty="0" err="1" smtClean="0">
              <a:latin typeface="Century Gothic" panose="020B0502020202020204" pitchFamily="34" charset="0"/>
            </a:rPr>
            <a:t>mS</a:t>
          </a:r>
          <a:r>
            <a:rPr lang="es-EC" sz="1600" dirty="0" smtClean="0">
              <a:latin typeface="Century Gothic" panose="020B0502020202020204" pitchFamily="34" charset="0"/>
            </a:rPr>
            <a:t>/cm]), agua salada tipo 2 (5[</a:t>
          </a:r>
          <a:r>
            <a:rPr lang="es-EC" sz="1600" dirty="0" err="1" smtClean="0">
              <a:latin typeface="Century Gothic" panose="020B0502020202020204" pitchFamily="34" charset="0"/>
            </a:rPr>
            <a:t>mS</a:t>
          </a:r>
          <a:r>
            <a:rPr lang="es-EC" sz="1600" dirty="0" smtClean="0">
              <a:latin typeface="Century Gothic" panose="020B0502020202020204" pitchFamily="34" charset="0"/>
            </a:rPr>
            <a:t>/cm]) y agua salada tipo 3 (7[</a:t>
          </a:r>
          <a:r>
            <a:rPr lang="es-EC" sz="1600" dirty="0" err="1" smtClean="0">
              <a:latin typeface="Century Gothic" panose="020B0502020202020204" pitchFamily="34" charset="0"/>
            </a:rPr>
            <a:t>mS</a:t>
          </a:r>
          <a:r>
            <a:rPr lang="es-EC" sz="1600" dirty="0" smtClean="0">
              <a:latin typeface="Century Gothic" panose="020B0502020202020204" pitchFamily="34" charset="0"/>
            </a:rPr>
            <a:t>/cm]), donde se variaron los niveles de cloruro de sodio con el fin de alterar dichas conductividades para analizar el desempeño de la red al realizar estos cambios. </a:t>
          </a:r>
          <a:endParaRPr lang="es-EC" sz="1600" dirty="0">
            <a:latin typeface="Century Gothic" panose="020B0502020202020204" pitchFamily="34" charset="0"/>
          </a:endParaRPr>
        </a:p>
      </dgm:t>
    </dgm:pt>
    <dgm:pt modelId="{FF7B7189-19EE-4809-9743-C799AA6E9D02}" type="parTrans" cxnId="{8125345E-AB5F-4267-955B-22C991B3054F}">
      <dgm:prSet/>
      <dgm:spPr/>
      <dgm:t>
        <a:bodyPr/>
        <a:lstStyle/>
        <a:p>
          <a:endParaRPr lang="es-EC"/>
        </a:p>
      </dgm:t>
    </dgm:pt>
    <dgm:pt modelId="{6AEEE11D-65F9-4055-B388-C1A9EF374A99}" type="sibTrans" cxnId="{8125345E-AB5F-4267-955B-22C991B3054F}">
      <dgm:prSet/>
      <dgm:spPr/>
      <dgm:t>
        <a:bodyPr/>
        <a:lstStyle/>
        <a:p>
          <a:endParaRPr lang="es-EC"/>
        </a:p>
      </dgm:t>
    </dgm:pt>
    <dgm:pt modelId="{07E0DD64-B5C1-46C4-BA86-6E2119167CCB}">
      <dgm:prSet phldrT="[Texto]" custT="1"/>
      <dgm:spPr/>
      <dgm:t>
        <a:bodyPr/>
        <a:lstStyle/>
        <a:p>
          <a:pPr algn="just">
            <a:lnSpc>
              <a:spcPct val="100000"/>
            </a:lnSpc>
          </a:pPr>
          <a:endParaRPr lang="es-EC" sz="1600" dirty="0">
            <a:latin typeface="Century Gothic" panose="020B0502020202020204" pitchFamily="34" charset="0"/>
          </a:endParaRPr>
        </a:p>
      </dgm:t>
    </dgm:pt>
    <dgm:pt modelId="{47FD37E3-F8F4-47E4-8996-2E1A17B619D6}" type="parTrans" cxnId="{DA74E27A-8480-4AAE-AC72-F1640FAD5D69}">
      <dgm:prSet/>
      <dgm:spPr/>
      <dgm:t>
        <a:bodyPr/>
        <a:lstStyle/>
        <a:p>
          <a:endParaRPr lang="es-EC"/>
        </a:p>
      </dgm:t>
    </dgm:pt>
    <dgm:pt modelId="{1C67AE01-C385-4CA1-B872-DB14A70EF926}" type="sibTrans" cxnId="{DA74E27A-8480-4AAE-AC72-F1640FAD5D69}">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BBC2B90A-B549-4F30-AC7F-D7DD4DDCE22D}" type="presOf" srcId="{ED36F8B1-91CE-4759-8D43-50B04F9A9790}" destId="{EF5F5E96-DEA2-4E9B-921B-8AED050DE34C}" srcOrd="0" destOrd="2" presId="urn:microsoft.com/office/officeart/2005/8/layout/vList2"/>
    <dgm:cxn modelId="{DA74E27A-8480-4AAE-AC72-F1640FAD5D69}" srcId="{D900F549-381E-41A6-B6F9-FA5E33278567}" destId="{07E0DD64-B5C1-46C4-BA86-6E2119167CCB}" srcOrd="1" destOrd="0" parTransId="{47FD37E3-F8F4-47E4-8996-2E1A17B619D6}" sibTransId="{1C67AE01-C385-4CA1-B872-DB14A70EF926}"/>
    <dgm:cxn modelId="{63CE6787-41AF-407D-AE6C-792E369EE048}" srcId="{D900F549-381E-41A6-B6F9-FA5E33278567}" destId="{0D306DB7-93A8-4AA4-8113-EF5525EAB7B1}" srcOrd="3" destOrd="0" parTransId="{80042E2B-2DF8-411C-A9F9-2C4A2EB17AF2}" sibTransId="{53D4F0A5-36CC-47FE-B5DE-4FB5B1F32E7D}"/>
    <dgm:cxn modelId="{4CFE77B8-BCB2-492A-8A5C-8EB3C4433CA3}" type="presOf" srcId="{0D306DB7-93A8-4AA4-8113-EF5525EAB7B1}" destId="{EF5F5E96-DEA2-4E9B-921B-8AED050DE34C}" srcOrd="0" destOrd="3"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E803AB4D-4EBF-42D5-82C1-C1EC8E61FF90}" srcId="{D900F549-381E-41A6-B6F9-FA5E33278567}" destId="{ED36F8B1-91CE-4759-8D43-50B04F9A9790}" srcOrd="2" destOrd="0" parTransId="{748D65F4-E282-4A71-BA97-46FC72531278}" sibTransId="{01C0DC41-F827-4279-A3C1-A8A8C8FA358F}"/>
    <dgm:cxn modelId="{3EFA9A96-26E3-46C0-AD61-F6DDC2B364FC}" type="presOf" srcId="{D900F549-381E-41A6-B6F9-FA5E33278567}" destId="{C0074A8D-44ED-4056-9C5D-655A8FD35F08}" srcOrd="0" destOrd="0" presId="urn:microsoft.com/office/officeart/2005/8/layout/vList2"/>
    <dgm:cxn modelId="{68CC49F9-AB19-4F2E-9503-66223C51C400}" type="presOf" srcId="{C86A9D39-58B1-424A-A831-F9E348D25E31}" destId="{EF5F5E96-DEA2-4E9B-921B-8AED050DE34C}" srcOrd="0" destOrd="0" presId="urn:microsoft.com/office/officeart/2005/8/layout/vList2"/>
    <dgm:cxn modelId="{8090A96C-8602-4C1D-898C-35B20767F4EA}" type="presOf" srcId="{D340BE37-0CA7-4978-9BFB-60DD6140A5AE}" destId="{40C1AD39-6A24-49CB-AD91-661037D63E96}" srcOrd="0" destOrd="0" presId="urn:microsoft.com/office/officeart/2005/8/layout/vList2"/>
    <dgm:cxn modelId="{C443D1E4-63F3-4C77-9B01-8A344FBC0626}" type="presOf" srcId="{07E0DD64-B5C1-46C4-BA86-6E2119167CCB}" destId="{EF5F5E96-DEA2-4E9B-921B-8AED050DE34C}" srcOrd="0" destOrd="1" presId="urn:microsoft.com/office/officeart/2005/8/layout/vList2"/>
    <dgm:cxn modelId="{9616971F-9640-4B2A-A0B3-DD449A63E2D5}" srcId="{D900F549-381E-41A6-B6F9-FA5E33278567}" destId="{79BA6E6D-9CFA-4E04-8DB4-1C65C3C3B412}" srcOrd="4" destOrd="0" parTransId="{DBE68CC1-3E4E-4F02-B1C6-C835645540FF}" sibTransId="{C1DD84F8-9F59-465C-9091-46A55B54A944}"/>
    <dgm:cxn modelId="{8125345E-AB5F-4267-955B-22C991B3054F}" srcId="{D900F549-381E-41A6-B6F9-FA5E33278567}" destId="{C86A9D39-58B1-424A-A831-F9E348D25E31}" srcOrd="0" destOrd="0" parTransId="{FF7B7189-19EE-4809-9743-C799AA6E9D02}" sibTransId="{6AEEE11D-65F9-4055-B388-C1A9EF374A99}"/>
    <dgm:cxn modelId="{48B4AE8D-19DB-4F71-A9F2-7CAAB5689F6A}" type="presOf" srcId="{79BA6E6D-9CFA-4E04-8DB4-1C65C3C3B412}" destId="{EF5F5E96-DEA2-4E9B-921B-8AED050DE34C}" srcOrd="0" destOrd="4" presId="urn:microsoft.com/office/officeart/2005/8/layout/vList2"/>
    <dgm:cxn modelId="{E9A3EEAC-9F21-4C85-9B1E-08DCCDD830EC}" type="presParOf" srcId="{40C1AD39-6A24-49CB-AD91-661037D63E96}" destId="{C0074A8D-44ED-4056-9C5D-655A8FD35F08}" srcOrd="0" destOrd="0" presId="urn:microsoft.com/office/officeart/2005/8/layout/vList2"/>
    <dgm:cxn modelId="{001D8370-7453-4DA1-A587-169C4206FA6B}"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CONCLUSIONES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600" dirty="0" smtClean="0">
              <a:latin typeface="Century Gothic" panose="020B0502020202020204" pitchFamily="34" charset="0"/>
            </a:rPr>
            <a:t>El tiempo de adquisición de datos por cada iteración incrementa en relación de 12 segundos por cada 50 muestras, pero se comprobó que se mantiene  constante para  cada número de muestras sin importar la profundidad a la que se encuentre inmersa la mota, esto se da por la configuración establecida de 250 ms de periodo de muestreo al programar las motas.</a:t>
          </a:r>
          <a:endParaRPr lang="es-EC" sz="16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F21B3EA0-4939-4EF8-8AEC-FFBE916B312B}">
      <dgm:prSet phldrT="[Texto]" custT="1"/>
      <dgm:spPr/>
      <dgm:t>
        <a:bodyPr/>
        <a:lstStyle/>
        <a:p>
          <a:pPr algn="just">
            <a:lnSpc>
              <a:spcPct val="100000"/>
            </a:lnSpc>
          </a:pPr>
          <a:r>
            <a:rPr lang="es-EC" sz="1600" dirty="0" smtClean="0">
              <a:latin typeface="Century Gothic" panose="020B0502020202020204" pitchFamily="34" charset="0"/>
            </a:rPr>
            <a:t>Fue posible obtener un modelo matemático de pérdidas de propagación del canal inalámbrico subacuático en la banda de 2,4 GHz empleando una red de sensores inalámbricos basados en Zigbee,  el  cual permite determinar las pérdidas de potencia  en función de la profundidad. Después de comparar entre los modelos cuadrático, exponencial y logarítmico, se determinó que el modelo cuadrático  fue  el que presentó el mínimo error MAE y error relativo porcentual, por lo  que se concluye que el modelo cuadrático es el que mejor se ajustó a las medidas encontradas.</a:t>
          </a:r>
          <a:endParaRPr lang="es-EC" sz="1600" dirty="0">
            <a:latin typeface="Century Gothic" panose="020B0502020202020204" pitchFamily="34" charset="0"/>
          </a:endParaRPr>
        </a:p>
      </dgm:t>
    </dgm:pt>
    <dgm:pt modelId="{0844E525-E3B3-4DE7-B246-3CAA83BBF83D}" type="parTrans" cxnId="{66B7CF16-7895-4999-9EDB-688D9B9BB9C6}">
      <dgm:prSet/>
      <dgm:spPr/>
      <dgm:t>
        <a:bodyPr/>
        <a:lstStyle/>
        <a:p>
          <a:endParaRPr lang="es-EC"/>
        </a:p>
      </dgm:t>
    </dgm:pt>
    <dgm:pt modelId="{4CBA2D44-823B-4E84-B46C-6D4D05BF0965}" type="sibTrans" cxnId="{66B7CF16-7895-4999-9EDB-688D9B9BB9C6}">
      <dgm:prSet/>
      <dgm:spPr/>
      <dgm:t>
        <a:bodyPr/>
        <a:lstStyle/>
        <a:p>
          <a:endParaRPr lang="es-EC"/>
        </a:p>
      </dgm:t>
    </dgm:pt>
    <dgm:pt modelId="{2364B802-C253-4776-8DA2-59E2125B2B62}">
      <dgm:prSet phldrT="[Texto]" custT="1"/>
      <dgm:spPr/>
      <dgm:t>
        <a:bodyPr/>
        <a:lstStyle/>
        <a:p>
          <a:pPr algn="just">
            <a:lnSpc>
              <a:spcPct val="100000"/>
            </a:lnSpc>
          </a:pPr>
          <a:endParaRPr lang="es-EC" sz="1600" dirty="0">
            <a:latin typeface="Century Gothic" panose="020B0502020202020204" pitchFamily="34" charset="0"/>
          </a:endParaRPr>
        </a:p>
      </dgm:t>
    </dgm:pt>
    <dgm:pt modelId="{C3B157DB-C1DA-40A5-BA92-F30E3FB7D400}" type="parTrans" cxnId="{DF43D660-D283-402F-A3B4-C265D986E214}">
      <dgm:prSet/>
      <dgm:spPr/>
      <dgm:t>
        <a:bodyPr/>
        <a:lstStyle/>
        <a:p>
          <a:endParaRPr lang="es-EC"/>
        </a:p>
      </dgm:t>
    </dgm:pt>
    <dgm:pt modelId="{A563E4AB-5810-4F31-9E3F-23C1451FA021}" type="sibTrans" cxnId="{DF43D660-D283-402F-A3B4-C265D986E214}">
      <dgm:prSet/>
      <dgm:spPr/>
      <dgm:t>
        <a:bodyPr/>
        <a:lstStyle/>
        <a:p>
          <a:endParaRPr lang="es-EC"/>
        </a:p>
      </dgm:t>
    </dgm:pt>
    <dgm:pt modelId="{67700561-DB28-409E-B142-8347CBFC8618}">
      <dgm:prSet phldrT="[Texto]" custT="1"/>
      <dgm:spPr/>
      <dgm:t>
        <a:bodyPr/>
        <a:lstStyle/>
        <a:p>
          <a:pPr algn="just">
            <a:lnSpc>
              <a:spcPct val="100000"/>
            </a:lnSpc>
          </a:pPr>
          <a:endParaRPr lang="es-EC" sz="1600" dirty="0">
            <a:latin typeface="Century Gothic" panose="020B0502020202020204" pitchFamily="34" charset="0"/>
          </a:endParaRPr>
        </a:p>
      </dgm:t>
    </dgm:pt>
    <dgm:pt modelId="{B1736FCE-6F59-4E1B-BE2B-1410EA43CB18}" type="parTrans" cxnId="{A9264638-1755-4003-9D90-A6814BD20EC5}">
      <dgm:prSet/>
      <dgm:spPr/>
      <dgm:t>
        <a:bodyPr/>
        <a:lstStyle/>
        <a:p>
          <a:endParaRPr lang="es-EC"/>
        </a:p>
      </dgm:t>
    </dgm:pt>
    <dgm:pt modelId="{18DAD559-08EB-4C3F-8F00-500AAD0C7F34}" type="sibTrans" cxnId="{A9264638-1755-4003-9D90-A6814BD20EC5}">
      <dgm:prSet/>
      <dgm:spPr/>
      <dgm:t>
        <a:bodyPr/>
        <a:lstStyle/>
        <a:p>
          <a:endParaRPr lang="es-EC"/>
        </a:p>
      </dgm:t>
    </dgm:pt>
    <dgm:pt modelId="{73FAAB1B-53A8-4153-9806-301B96C57BBD}">
      <dgm:prSet phldrT="[Texto]" custT="1"/>
      <dgm:spPr/>
      <dgm:t>
        <a:bodyPr/>
        <a:lstStyle/>
        <a:p>
          <a:pPr algn="just">
            <a:lnSpc>
              <a:spcPct val="100000"/>
            </a:lnSpc>
          </a:pPr>
          <a:r>
            <a:rPr lang="es-EC" sz="1600" dirty="0" smtClean="0">
              <a:latin typeface="Century Gothic" panose="020B0502020202020204" pitchFamily="34" charset="0"/>
            </a:rPr>
            <a:t>Se ha conformado una base de datos correspondiente al modelamiento de un canal radioeléctrico subacuático, la cual está conformada por 510 000 muestras obtenidas  por medio de mediciones en cuatro escenarios acuáticos distintos.</a:t>
          </a:r>
          <a:endParaRPr lang="es-EC" sz="1600" dirty="0">
            <a:latin typeface="Century Gothic" panose="020B0502020202020204" pitchFamily="34" charset="0"/>
          </a:endParaRPr>
        </a:p>
      </dgm:t>
    </dgm:pt>
    <dgm:pt modelId="{3AAB6B45-467D-4B82-911B-FAB50A834FB8}" type="parTrans" cxnId="{E68EA2E5-F589-41E5-B444-C54B98DED0BA}">
      <dgm:prSet/>
      <dgm:spPr/>
      <dgm:t>
        <a:bodyPr/>
        <a:lstStyle/>
        <a:p>
          <a:endParaRPr lang="es-EC"/>
        </a:p>
      </dgm:t>
    </dgm:pt>
    <dgm:pt modelId="{4BF075EB-AE62-4DE1-BCE0-9483460EDD70}" type="sibTrans" cxnId="{E68EA2E5-F589-41E5-B444-C54B98DED0BA}">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8253">
        <dgm:presLayoutVars>
          <dgm:bulletEnabled val="1"/>
        </dgm:presLayoutVars>
      </dgm:prSet>
      <dgm:spPr/>
      <dgm:t>
        <a:bodyPr/>
        <a:lstStyle/>
        <a:p>
          <a:endParaRPr lang="es-EC"/>
        </a:p>
      </dgm:t>
    </dgm:pt>
  </dgm:ptLst>
  <dgm:cxnLst>
    <dgm:cxn modelId="{CF78B055-C671-47D8-BB00-EECB9BA574DC}" type="presOf" srcId="{73FAAB1B-53A8-4153-9806-301B96C57BBD}" destId="{EF5F5E96-DEA2-4E9B-921B-8AED050DE34C}" srcOrd="0" destOrd="0" presId="urn:microsoft.com/office/officeart/2005/8/layout/vList2"/>
    <dgm:cxn modelId="{66B7CF16-7895-4999-9EDB-688D9B9BB9C6}" srcId="{D900F549-381E-41A6-B6F9-FA5E33278567}" destId="{F21B3EA0-4939-4EF8-8AEC-FFBE916B312B}" srcOrd="4" destOrd="0" parTransId="{0844E525-E3B3-4DE7-B246-3CAA83BBF83D}" sibTransId="{4CBA2D44-823B-4E84-B46C-6D4D05BF0965}"/>
    <dgm:cxn modelId="{62FA8A7A-2E5E-4AF9-9CFA-EE7461D5F8AC}" srcId="{D340BE37-0CA7-4978-9BFB-60DD6140A5AE}" destId="{D900F549-381E-41A6-B6F9-FA5E33278567}" srcOrd="0" destOrd="0" parTransId="{712B1813-10EE-4FF8-A607-70AC63D65A44}" sibTransId="{E28F8EA5-7946-4F88-8C38-60F64BE5D665}"/>
    <dgm:cxn modelId="{14AE99A3-5A12-4119-9944-B6CBB2A77E1F}" type="presOf" srcId="{67700561-DB28-409E-B142-8347CBFC8618}" destId="{EF5F5E96-DEA2-4E9B-921B-8AED050DE34C}" srcOrd="0" destOrd="1" presId="urn:microsoft.com/office/officeart/2005/8/layout/vList2"/>
    <dgm:cxn modelId="{DF43D660-D283-402F-A3B4-C265D986E214}" srcId="{D900F549-381E-41A6-B6F9-FA5E33278567}" destId="{2364B802-C253-4776-8DA2-59E2125B2B62}" srcOrd="3" destOrd="0" parTransId="{C3B157DB-C1DA-40A5-BA92-F30E3FB7D400}" sibTransId="{A563E4AB-5810-4F31-9E3F-23C1451FA021}"/>
    <dgm:cxn modelId="{63CEA170-3368-41A4-BA37-01189D1745CD}" type="presOf" srcId="{2364B802-C253-4776-8DA2-59E2125B2B62}" destId="{EF5F5E96-DEA2-4E9B-921B-8AED050DE34C}" srcOrd="0" destOrd="3" presId="urn:microsoft.com/office/officeart/2005/8/layout/vList2"/>
    <dgm:cxn modelId="{E68EA2E5-F589-41E5-B444-C54B98DED0BA}" srcId="{D900F549-381E-41A6-B6F9-FA5E33278567}" destId="{73FAAB1B-53A8-4153-9806-301B96C57BBD}" srcOrd="0" destOrd="0" parTransId="{3AAB6B45-467D-4B82-911B-FAB50A834FB8}" sibTransId="{4BF075EB-AE62-4DE1-BCE0-9483460EDD70}"/>
    <dgm:cxn modelId="{A9264638-1755-4003-9D90-A6814BD20EC5}" srcId="{D900F549-381E-41A6-B6F9-FA5E33278567}" destId="{67700561-DB28-409E-B142-8347CBFC8618}" srcOrd="1" destOrd="0" parTransId="{B1736FCE-6F59-4E1B-BE2B-1410EA43CB18}" sibTransId="{18DAD559-08EB-4C3F-8F00-500AAD0C7F34}"/>
    <dgm:cxn modelId="{38515DAD-3910-4A1A-A687-8D7B29852027}" type="presOf" srcId="{D340BE37-0CA7-4978-9BFB-60DD6140A5AE}" destId="{40C1AD39-6A24-49CB-AD91-661037D63E96}" srcOrd="0" destOrd="0" presId="urn:microsoft.com/office/officeart/2005/8/layout/vList2"/>
    <dgm:cxn modelId="{940FE44E-52D8-4129-B555-E6BC66657543}" type="presOf" srcId="{F21B3EA0-4939-4EF8-8AEC-FFBE916B312B}" destId="{EF5F5E96-DEA2-4E9B-921B-8AED050DE34C}" srcOrd="0" destOrd="4" presId="urn:microsoft.com/office/officeart/2005/8/layout/vList2"/>
    <dgm:cxn modelId="{A5ABA8C7-7B38-4D79-ADCE-3ACBE570FC47}" type="presOf" srcId="{ED36F8B1-91CE-4759-8D43-50B04F9A9790}" destId="{EF5F5E96-DEA2-4E9B-921B-8AED050DE34C}" srcOrd="0" destOrd="2" presId="urn:microsoft.com/office/officeart/2005/8/layout/vList2"/>
    <dgm:cxn modelId="{39D3A1E1-BA72-4E0B-8989-0B022C46D6DB}" type="presOf" srcId="{D900F549-381E-41A6-B6F9-FA5E33278567}" destId="{C0074A8D-44ED-4056-9C5D-655A8FD35F08}" srcOrd="0" destOrd="0" presId="urn:microsoft.com/office/officeart/2005/8/layout/vList2"/>
    <dgm:cxn modelId="{E803AB4D-4EBF-42D5-82C1-C1EC8E61FF90}" srcId="{D900F549-381E-41A6-B6F9-FA5E33278567}" destId="{ED36F8B1-91CE-4759-8D43-50B04F9A9790}" srcOrd="2" destOrd="0" parTransId="{748D65F4-E282-4A71-BA97-46FC72531278}" sibTransId="{01C0DC41-F827-4279-A3C1-A8A8C8FA358F}"/>
    <dgm:cxn modelId="{F5CF4BFA-A954-4B17-8D97-FAF3C56068EC}" type="presParOf" srcId="{40C1AD39-6A24-49CB-AD91-661037D63E96}" destId="{C0074A8D-44ED-4056-9C5D-655A8FD35F08}" srcOrd="0" destOrd="0" presId="urn:microsoft.com/office/officeart/2005/8/layout/vList2"/>
    <dgm:cxn modelId="{445B370A-0E25-4FA1-BC98-BF96B415EAB9}"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CONCLUSIONES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73FAAB1B-53A8-4153-9806-301B96C57BBD}">
      <dgm:prSet phldrT="[Texto]" custT="1"/>
      <dgm:spPr/>
      <dgm:t>
        <a:bodyPr/>
        <a:lstStyle/>
        <a:p>
          <a:pPr algn="just">
            <a:lnSpc>
              <a:spcPct val="100000"/>
            </a:lnSpc>
          </a:pPr>
          <a:r>
            <a:rPr lang="es-EC" sz="1500" dirty="0" smtClean="0">
              <a:latin typeface="Century Gothic" panose="020B0502020202020204" pitchFamily="34" charset="0"/>
            </a:rPr>
            <a:t>Las pérdidas de potencia más altas se registraron para el agua salada tipo 3 (7[</a:t>
          </a:r>
          <a:r>
            <a:rPr lang="es-EC" sz="1500" dirty="0" err="1" smtClean="0">
              <a:latin typeface="Century Gothic" panose="020B0502020202020204" pitchFamily="34" charset="0"/>
            </a:rPr>
            <a:t>mS</a:t>
          </a:r>
          <a:r>
            <a:rPr lang="es-EC" sz="1500" dirty="0" smtClean="0">
              <a:latin typeface="Century Gothic" panose="020B0502020202020204" pitchFamily="34" charset="0"/>
            </a:rPr>
            <a:t>/cm]) con un valor medio aproximado de 82,35 </a:t>
          </a:r>
          <a:r>
            <a:rPr lang="es-EC" sz="1500" dirty="0" err="1" smtClean="0">
              <a:latin typeface="Century Gothic" panose="020B0502020202020204" pitchFamily="34" charset="0"/>
            </a:rPr>
            <a:t>dBm</a:t>
          </a:r>
          <a:r>
            <a:rPr lang="es-EC" sz="1500" dirty="0" smtClean="0">
              <a:latin typeface="Century Gothic" panose="020B0502020202020204" pitchFamily="34" charset="0"/>
            </a:rPr>
            <a:t>, mientras que las pérdidas de potencia más bajas se registraron para el agua salada tipo 1 (3[</a:t>
          </a:r>
          <a:r>
            <a:rPr lang="es-EC" sz="1500" dirty="0" err="1" smtClean="0">
              <a:latin typeface="Century Gothic" panose="020B0502020202020204" pitchFamily="34" charset="0"/>
            </a:rPr>
            <a:t>mS</a:t>
          </a:r>
          <a:r>
            <a:rPr lang="es-EC" sz="1500" dirty="0" smtClean="0">
              <a:latin typeface="Century Gothic" panose="020B0502020202020204" pitchFamily="34" charset="0"/>
            </a:rPr>
            <a:t>/cm]) con un valor medio aproximado de 75,25 </a:t>
          </a:r>
          <a:r>
            <a:rPr lang="es-EC" sz="1500" dirty="0" err="1" smtClean="0">
              <a:latin typeface="Century Gothic" panose="020B0502020202020204" pitchFamily="34" charset="0"/>
            </a:rPr>
            <a:t>dBm</a:t>
          </a:r>
          <a:r>
            <a:rPr lang="es-EC" sz="1500" dirty="0" smtClean="0">
              <a:latin typeface="Century Gothic" panose="020B0502020202020204" pitchFamily="34" charset="0"/>
            </a:rPr>
            <a:t>. Se determinó que a medida que aumenta la profundidad de sumersión de las motas, se producirán mayores pérdidas de propagación. </a:t>
          </a:r>
          <a:endParaRPr lang="es-EC" sz="1500" dirty="0">
            <a:latin typeface="Century Gothic" panose="020B0502020202020204" pitchFamily="34" charset="0"/>
          </a:endParaRPr>
        </a:p>
      </dgm:t>
    </dgm:pt>
    <dgm:pt modelId="{3AAB6B45-467D-4B82-911B-FAB50A834FB8}" type="parTrans" cxnId="{E68EA2E5-F589-41E5-B444-C54B98DED0BA}">
      <dgm:prSet/>
      <dgm:spPr/>
      <dgm:t>
        <a:bodyPr/>
        <a:lstStyle/>
        <a:p>
          <a:endParaRPr lang="es-EC"/>
        </a:p>
      </dgm:t>
    </dgm:pt>
    <dgm:pt modelId="{4BF075EB-AE62-4DE1-BCE0-9483460EDD70}" type="sibTrans" cxnId="{E68EA2E5-F589-41E5-B444-C54B98DED0BA}">
      <dgm:prSet/>
      <dgm:spPr/>
      <dgm:t>
        <a:bodyPr/>
        <a:lstStyle/>
        <a:p>
          <a:endParaRPr lang="es-EC"/>
        </a:p>
      </dgm:t>
    </dgm:pt>
    <dgm:pt modelId="{94D3DD6E-1ABD-4E7F-8EC7-C8BAEBDC1E18}">
      <dgm:prSet phldrT="[Texto]" custT="1"/>
      <dgm:spPr/>
      <dgm:t>
        <a:bodyPr/>
        <a:lstStyle/>
        <a:p>
          <a:pPr algn="just">
            <a:lnSpc>
              <a:spcPct val="100000"/>
            </a:lnSpc>
          </a:pPr>
          <a:r>
            <a:rPr lang="es-EC" sz="1500" dirty="0" smtClean="0">
              <a:latin typeface="Century Gothic" panose="020B0502020202020204" pitchFamily="34" charset="0"/>
            </a:rPr>
            <a:t>Tanto en agua dulce como en agua salada, se observa que las pérdidas de potencia siguen el mismo comportamiento de  exponencial decreciente para el primer y segundo intervalo. El  patrón de comportamiento   de  la curva de pérdidas de potencia es muy similar a la del canal radioeléctrico en el  aire.</a:t>
          </a:r>
          <a:endParaRPr lang="es-EC" sz="1500" dirty="0">
            <a:latin typeface="Century Gothic" panose="020B0502020202020204" pitchFamily="34" charset="0"/>
          </a:endParaRPr>
        </a:p>
      </dgm:t>
    </dgm:pt>
    <dgm:pt modelId="{9A7A77E3-E74F-478F-B9FF-42B799436B5A}" type="parTrans" cxnId="{03ABDBD1-7918-417C-8502-C782AA6A4E11}">
      <dgm:prSet/>
      <dgm:spPr/>
      <dgm:t>
        <a:bodyPr/>
        <a:lstStyle/>
        <a:p>
          <a:endParaRPr lang="es-EC"/>
        </a:p>
      </dgm:t>
    </dgm:pt>
    <dgm:pt modelId="{DD9E4ABF-F199-4E47-9AFB-D58DCB14CC5D}" type="sibTrans" cxnId="{03ABDBD1-7918-417C-8502-C782AA6A4E11}">
      <dgm:prSet/>
      <dgm:spPr/>
      <dgm:t>
        <a:bodyPr/>
        <a:lstStyle/>
        <a:p>
          <a:endParaRPr lang="es-EC"/>
        </a:p>
      </dgm:t>
    </dgm:pt>
    <dgm:pt modelId="{0498CFA6-4A24-46B1-BC7B-CB016CEC90AA}">
      <dgm:prSet phldrT="[Texto]" custT="1"/>
      <dgm:spPr/>
      <dgm:t>
        <a:bodyPr/>
        <a:lstStyle/>
        <a:p>
          <a:pPr algn="just">
            <a:lnSpc>
              <a:spcPct val="100000"/>
            </a:lnSpc>
          </a:pPr>
          <a:endParaRPr lang="es-EC" sz="1500" dirty="0">
            <a:latin typeface="Century Gothic" panose="020B0502020202020204" pitchFamily="34" charset="0"/>
          </a:endParaRPr>
        </a:p>
      </dgm:t>
    </dgm:pt>
    <dgm:pt modelId="{35E82FD0-F30B-493D-9CF6-5393A1D9C41A}" type="parTrans" cxnId="{64084229-000D-4E3B-94A1-21C2CB67FD71}">
      <dgm:prSet/>
      <dgm:spPr/>
      <dgm:t>
        <a:bodyPr/>
        <a:lstStyle/>
        <a:p>
          <a:endParaRPr lang="es-EC"/>
        </a:p>
      </dgm:t>
    </dgm:pt>
    <dgm:pt modelId="{88A9020B-6D3A-4FBB-B3B4-34DD894208ED}" type="sibTrans" cxnId="{64084229-000D-4E3B-94A1-21C2CB67FD71}">
      <dgm:prSet/>
      <dgm:spPr/>
      <dgm:t>
        <a:bodyPr/>
        <a:lstStyle/>
        <a:p>
          <a:endParaRPr lang="es-EC"/>
        </a:p>
      </dgm:t>
    </dgm:pt>
    <dgm:pt modelId="{DC63EE54-36C7-4425-B680-A52DDAF956B5}">
      <dgm:prSet phldrT="[Texto]" custT="1"/>
      <dgm:spPr/>
      <dgm:t>
        <a:bodyPr/>
        <a:lstStyle/>
        <a:p>
          <a:pPr algn="just">
            <a:lnSpc>
              <a:spcPct val="100000"/>
            </a:lnSpc>
          </a:pPr>
          <a:r>
            <a:rPr lang="es-EC" sz="1500" dirty="0" smtClean="0">
              <a:latin typeface="Century Gothic" panose="020B0502020202020204" pitchFamily="34" charset="0"/>
            </a:rPr>
            <a:t>Los valores más altos de varianza y desviación estándar obtenidos al estimar las pérdidas del canal  radioeléctrico en el agua, que se obtuvieron en el agua salada tipo 3 (7 [</a:t>
          </a:r>
          <a:r>
            <a:rPr lang="es-EC" sz="1500" dirty="0" err="1" smtClean="0">
              <a:latin typeface="Century Gothic" panose="020B0502020202020204" pitchFamily="34" charset="0"/>
            </a:rPr>
            <a:t>mS</a:t>
          </a:r>
          <a:r>
            <a:rPr lang="es-EC" sz="1500" dirty="0" smtClean="0">
              <a:latin typeface="Century Gothic" panose="020B0502020202020204" pitchFamily="34" charset="0"/>
            </a:rPr>
            <a:t>/cm]) con una desviación estándar media 0.2313 de y una varianza media de 0.1063, mientras que  los valores más bajos se presentaron en el agua dulce (550 [</a:t>
          </a:r>
          <a:r>
            <a:rPr lang="es-EC" sz="1500" dirty="0" err="1" smtClean="0">
              <a:latin typeface="Century Gothic" panose="020B0502020202020204" pitchFamily="34" charset="0"/>
            </a:rPr>
            <a:t>uS</a:t>
          </a:r>
          <a:r>
            <a:rPr lang="es-EC" sz="1500" dirty="0" smtClean="0">
              <a:latin typeface="Century Gothic" panose="020B0502020202020204" pitchFamily="34" charset="0"/>
            </a:rPr>
            <a:t>/cm]) con una desviación estándar media de 0.3721 y una varianza media de 0.1558. Se atribuye este fenómeno a que la salinidad mejora la conductividad eléctrica y por ende los escenarios de conductividad más alta presentaron los valores de varianza y desviación estándar más bajos.</a:t>
          </a:r>
          <a:endParaRPr lang="es-EC" sz="1500" dirty="0">
            <a:latin typeface="Century Gothic" panose="020B0502020202020204" pitchFamily="34" charset="0"/>
          </a:endParaRPr>
        </a:p>
      </dgm:t>
    </dgm:pt>
    <dgm:pt modelId="{EEB707E2-E11A-4071-8825-1AEA80C4681F}" type="parTrans" cxnId="{7C6AE17A-6C8A-43C3-B223-C18E14AC7E4E}">
      <dgm:prSet/>
      <dgm:spPr/>
      <dgm:t>
        <a:bodyPr/>
        <a:lstStyle/>
        <a:p>
          <a:endParaRPr lang="es-EC"/>
        </a:p>
      </dgm:t>
    </dgm:pt>
    <dgm:pt modelId="{0DB7984E-884A-4132-834A-25DF7AC70F2B}" type="sibTrans" cxnId="{7C6AE17A-6C8A-43C3-B223-C18E14AC7E4E}">
      <dgm:prSet/>
      <dgm:spPr/>
      <dgm:t>
        <a:bodyPr/>
        <a:lstStyle/>
        <a:p>
          <a:endParaRPr lang="es-EC"/>
        </a:p>
      </dgm:t>
    </dgm:pt>
    <dgm:pt modelId="{5362AC80-F911-495E-B44E-EFDD7551D752}">
      <dgm:prSet phldrT="[Texto]" custT="1"/>
      <dgm:spPr/>
      <dgm:t>
        <a:bodyPr/>
        <a:lstStyle/>
        <a:p>
          <a:pPr algn="just">
            <a:lnSpc>
              <a:spcPct val="100000"/>
            </a:lnSpc>
          </a:pPr>
          <a:endParaRPr lang="es-EC" sz="1500" dirty="0">
            <a:latin typeface="Century Gothic" panose="020B0502020202020204" pitchFamily="34" charset="0"/>
          </a:endParaRPr>
        </a:p>
      </dgm:t>
    </dgm:pt>
    <dgm:pt modelId="{5E8EFD10-3CAF-4CD3-8936-AE947EA82C53}" type="parTrans" cxnId="{81F3C93F-BF66-4DA7-A559-CF084BB201D4}">
      <dgm:prSet/>
      <dgm:spPr/>
      <dgm:t>
        <a:bodyPr/>
        <a:lstStyle/>
        <a:p>
          <a:endParaRPr lang="es-EC"/>
        </a:p>
      </dgm:t>
    </dgm:pt>
    <dgm:pt modelId="{08966157-D16F-43F5-A81F-E6BD6452910C}" type="sibTrans" cxnId="{81F3C93F-BF66-4DA7-A559-CF084BB201D4}">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8253">
        <dgm:presLayoutVars>
          <dgm:bulletEnabled val="1"/>
        </dgm:presLayoutVars>
      </dgm:prSet>
      <dgm:spPr/>
      <dgm:t>
        <a:bodyPr/>
        <a:lstStyle/>
        <a:p>
          <a:endParaRPr lang="es-EC"/>
        </a:p>
      </dgm:t>
    </dgm:pt>
  </dgm:ptLst>
  <dgm:cxnLst>
    <dgm:cxn modelId="{CDD15F7A-F751-4180-9D4D-274059D470CF}" type="presOf" srcId="{73FAAB1B-53A8-4153-9806-301B96C57BBD}" destId="{EF5F5E96-DEA2-4E9B-921B-8AED050DE34C}" srcOrd="0" destOrd="0" presId="urn:microsoft.com/office/officeart/2005/8/layout/vList2"/>
    <dgm:cxn modelId="{A1079BBF-F3B4-49AD-9FEC-775ECA011EDE}" type="presOf" srcId="{DC63EE54-36C7-4425-B680-A52DDAF956B5}" destId="{EF5F5E96-DEA2-4E9B-921B-8AED050DE34C}" srcOrd="0" destOrd="4" presId="urn:microsoft.com/office/officeart/2005/8/layout/vList2"/>
    <dgm:cxn modelId="{2033FCA3-4D39-4944-8EB5-BDB111713850}" type="presOf" srcId="{0498CFA6-4A24-46B1-BC7B-CB016CEC90AA}" destId="{EF5F5E96-DEA2-4E9B-921B-8AED050DE34C}" srcOrd="0" destOrd="1" presId="urn:microsoft.com/office/officeart/2005/8/layout/vList2"/>
    <dgm:cxn modelId="{79685CC7-5D7B-44EF-A7F5-E90B579D0A2F}" type="presOf" srcId="{94D3DD6E-1ABD-4E7F-8EC7-C8BAEBDC1E18}" destId="{EF5F5E96-DEA2-4E9B-921B-8AED050DE34C}" srcOrd="0" destOrd="2" presId="urn:microsoft.com/office/officeart/2005/8/layout/vList2"/>
    <dgm:cxn modelId="{03ABDBD1-7918-417C-8502-C782AA6A4E11}" srcId="{D900F549-381E-41A6-B6F9-FA5E33278567}" destId="{94D3DD6E-1ABD-4E7F-8EC7-C8BAEBDC1E18}" srcOrd="2" destOrd="0" parTransId="{9A7A77E3-E74F-478F-B9FF-42B799436B5A}" sibTransId="{DD9E4ABF-F199-4E47-9AFB-D58DCB14CC5D}"/>
    <dgm:cxn modelId="{81F3C93F-BF66-4DA7-A559-CF084BB201D4}" srcId="{D900F549-381E-41A6-B6F9-FA5E33278567}" destId="{5362AC80-F911-495E-B44E-EFDD7551D752}" srcOrd="3" destOrd="0" parTransId="{5E8EFD10-3CAF-4CD3-8936-AE947EA82C53}" sibTransId="{08966157-D16F-43F5-A81F-E6BD6452910C}"/>
    <dgm:cxn modelId="{B6E6F443-4FCD-42C5-8838-D8FA057C4779}" type="presOf" srcId="{D900F549-381E-41A6-B6F9-FA5E33278567}" destId="{C0074A8D-44ED-4056-9C5D-655A8FD35F08}" srcOrd="0" destOrd="0" presId="urn:microsoft.com/office/officeart/2005/8/layout/vList2"/>
    <dgm:cxn modelId="{64084229-000D-4E3B-94A1-21C2CB67FD71}" srcId="{D900F549-381E-41A6-B6F9-FA5E33278567}" destId="{0498CFA6-4A24-46B1-BC7B-CB016CEC90AA}" srcOrd="1" destOrd="0" parTransId="{35E82FD0-F30B-493D-9CF6-5393A1D9C41A}" sibTransId="{88A9020B-6D3A-4FBB-B3B4-34DD894208ED}"/>
    <dgm:cxn modelId="{A3F0E4D5-2786-4D9E-A2EE-A8AAA8594597}" type="presOf" srcId="{5362AC80-F911-495E-B44E-EFDD7551D752}" destId="{EF5F5E96-DEA2-4E9B-921B-8AED050DE34C}" srcOrd="0" destOrd="3"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E68EA2E5-F589-41E5-B444-C54B98DED0BA}" srcId="{D900F549-381E-41A6-B6F9-FA5E33278567}" destId="{73FAAB1B-53A8-4153-9806-301B96C57BBD}" srcOrd="0" destOrd="0" parTransId="{3AAB6B45-467D-4B82-911B-FAB50A834FB8}" sibTransId="{4BF075EB-AE62-4DE1-BCE0-9483460EDD70}"/>
    <dgm:cxn modelId="{C8E31A8C-3535-420C-A1C2-633D3741A776}" type="presOf" srcId="{D340BE37-0CA7-4978-9BFB-60DD6140A5AE}" destId="{40C1AD39-6A24-49CB-AD91-661037D63E96}" srcOrd="0" destOrd="0" presId="urn:microsoft.com/office/officeart/2005/8/layout/vList2"/>
    <dgm:cxn modelId="{7C6AE17A-6C8A-43C3-B223-C18E14AC7E4E}" srcId="{D900F549-381E-41A6-B6F9-FA5E33278567}" destId="{DC63EE54-36C7-4425-B680-A52DDAF956B5}" srcOrd="4" destOrd="0" parTransId="{EEB707E2-E11A-4071-8825-1AEA80C4681F}" sibTransId="{0DB7984E-884A-4132-834A-25DF7AC70F2B}"/>
    <dgm:cxn modelId="{603EC720-D030-4C92-AF89-0ADA35A5A8BF}" type="presParOf" srcId="{40C1AD39-6A24-49CB-AD91-661037D63E96}" destId="{C0074A8D-44ED-4056-9C5D-655A8FD35F08}" srcOrd="0" destOrd="0" presId="urn:microsoft.com/office/officeart/2005/8/layout/vList2"/>
    <dgm:cxn modelId="{5A8CB56F-D2C3-4218-9894-2984FC324188}"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RECOMENDACIONES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800" dirty="0" smtClean="0">
              <a:latin typeface="Century Gothic" panose="020B0502020202020204" pitchFamily="34" charset="0"/>
            </a:rPr>
            <a:t>Desde el punto de vista de la minimización de la variación de los valores de RSSI, se recomienda realizar las pruebas  en un solo día de manera que las mediciones sean continuas en espacio y tiempo y los intervalos entre las medidas de RSSI sea mínimo.</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99140FEF-BD28-4D5F-AF7E-62DDA2F395F9}">
      <dgm:prSet phldrT="[Texto]" custT="1"/>
      <dgm:spPr/>
      <dgm:t>
        <a:bodyPr/>
        <a:lstStyle/>
        <a:p>
          <a:pPr algn="just">
            <a:lnSpc>
              <a:spcPct val="100000"/>
            </a:lnSpc>
          </a:pPr>
          <a:r>
            <a:rPr lang="es-EC" sz="1800" dirty="0" smtClean="0">
              <a:latin typeface="Century Gothic" panose="020B0502020202020204" pitchFamily="34" charset="0"/>
            </a:rPr>
            <a:t>Utilizar baterías con mayor capacidad de corriente (A/</a:t>
          </a:r>
          <a:r>
            <a:rPr lang="es-EC" sz="1800" dirty="0" err="1" smtClean="0">
              <a:latin typeface="Century Gothic" panose="020B0502020202020204" pitchFamily="34" charset="0"/>
            </a:rPr>
            <a:t>hr</a:t>
          </a:r>
          <a:r>
            <a:rPr lang="es-EC" sz="1800" dirty="0" smtClean="0">
              <a:latin typeface="Century Gothic" panose="020B0502020202020204" pitchFamily="34" charset="0"/>
            </a:rPr>
            <a:t>) con el fin de prolongar el tiempo de operación de los nodos y así evitar la manipulación de los componentes de la red para el reemplazo de las baterías. </a:t>
          </a:r>
          <a:endParaRPr lang="es-EC" sz="1800" dirty="0">
            <a:latin typeface="Century Gothic" panose="020B0502020202020204" pitchFamily="34" charset="0"/>
          </a:endParaRPr>
        </a:p>
      </dgm:t>
    </dgm:pt>
    <dgm:pt modelId="{084ABB6F-F2D9-4079-ABB4-3BDCC92F6E62}" type="parTrans" cxnId="{688E1454-E248-414E-9182-29586DA32C92}">
      <dgm:prSet/>
      <dgm:spPr/>
      <dgm:t>
        <a:bodyPr/>
        <a:lstStyle/>
        <a:p>
          <a:endParaRPr lang="es-EC"/>
        </a:p>
      </dgm:t>
    </dgm:pt>
    <dgm:pt modelId="{18B73DA6-0390-4F2A-B4FF-ADA6A5FC7088}" type="sibTrans" cxnId="{688E1454-E248-414E-9182-29586DA32C92}">
      <dgm:prSet/>
      <dgm:spPr/>
      <dgm:t>
        <a:bodyPr/>
        <a:lstStyle/>
        <a:p>
          <a:endParaRPr lang="es-EC"/>
        </a:p>
      </dgm:t>
    </dgm:pt>
    <dgm:pt modelId="{02A9E350-87AC-43A9-B94C-32B1A6CC89AF}">
      <dgm:prSet phldrT="[Texto]" custT="1"/>
      <dgm:spPr/>
      <dgm:t>
        <a:bodyPr/>
        <a:lstStyle/>
        <a:p>
          <a:pPr algn="just">
            <a:lnSpc>
              <a:spcPct val="100000"/>
            </a:lnSpc>
          </a:pPr>
          <a:endParaRPr lang="es-EC" sz="1800" dirty="0">
            <a:latin typeface="Century Gothic" panose="020B0502020202020204" pitchFamily="34" charset="0"/>
          </a:endParaRPr>
        </a:p>
      </dgm:t>
    </dgm:pt>
    <dgm:pt modelId="{BF2AF662-6B91-44AF-8CD5-85C17ABFC1F1}" type="parTrans" cxnId="{D191CCBC-1E00-4067-AEBF-232345D17E6E}">
      <dgm:prSet/>
      <dgm:spPr/>
      <dgm:t>
        <a:bodyPr/>
        <a:lstStyle/>
        <a:p>
          <a:endParaRPr lang="es-EC"/>
        </a:p>
      </dgm:t>
    </dgm:pt>
    <dgm:pt modelId="{31845FF0-29CC-4F1A-A083-864240165645}" type="sibTrans" cxnId="{D191CCBC-1E00-4067-AEBF-232345D17E6E}">
      <dgm:prSet/>
      <dgm:spPr/>
      <dgm:t>
        <a:bodyPr/>
        <a:lstStyle/>
        <a:p>
          <a:endParaRPr lang="es-EC"/>
        </a:p>
      </dgm:t>
    </dgm:pt>
    <dgm:pt modelId="{4EB6B302-CD33-4873-8777-052A37996986}">
      <dgm:prSet phldrT="[Texto]" custT="1"/>
      <dgm:spPr/>
      <dgm:t>
        <a:bodyPr/>
        <a:lstStyle/>
        <a:p>
          <a:pPr algn="just">
            <a:lnSpc>
              <a:spcPct val="100000"/>
            </a:lnSpc>
          </a:pPr>
          <a:r>
            <a:rPr lang="es-EC" sz="1800" dirty="0" smtClean="0">
              <a:latin typeface="Century Gothic" panose="020B0502020202020204" pitchFamily="34" charset="0"/>
            </a:rPr>
            <a:t>Se recomienda evitar el uso de máquinas virtuales para la instalación de las distintas herramientas de software y para la adquisición de datos ya que éstas generan problemas de compatibilidad e inesperadamente pueden dejar de funcionar.</a:t>
          </a:r>
          <a:endParaRPr lang="es-EC" sz="1800" dirty="0">
            <a:latin typeface="Century Gothic" panose="020B0502020202020204" pitchFamily="34" charset="0"/>
          </a:endParaRPr>
        </a:p>
      </dgm:t>
    </dgm:pt>
    <dgm:pt modelId="{8D9304ED-9604-48A2-B7FC-B990B2FF500D}" type="parTrans" cxnId="{81FBA593-4297-44E7-9E82-E5C75027ED1F}">
      <dgm:prSet/>
      <dgm:spPr/>
      <dgm:t>
        <a:bodyPr/>
        <a:lstStyle/>
        <a:p>
          <a:endParaRPr lang="es-EC"/>
        </a:p>
      </dgm:t>
    </dgm:pt>
    <dgm:pt modelId="{B20E028B-C6C3-430D-BDF2-BE2B57BB0C4F}" type="sibTrans" cxnId="{81FBA593-4297-44E7-9E82-E5C75027ED1F}">
      <dgm:prSet/>
      <dgm:spPr/>
      <dgm:t>
        <a:bodyPr/>
        <a:lstStyle/>
        <a:p>
          <a:endParaRPr lang="es-EC"/>
        </a:p>
      </dgm:t>
    </dgm:pt>
    <dgm:pt modelId="{A043DF82-6233-4304-BFBF-F46324461571}">
      <dgm:prSet phldrT="[Texto]" custT="1"/>
      <dgm:spPr/>
      <dgm:t>
        <a:bodyPr/>
        <a:lstStyle/>
        <a:p>
          <a:pPr algn="just">
            <a:lnSpc>
              <a:spcPct val="100000"/>
            </a:lnSpc>
          </a:pPr>
          <a:endParaRPr lang="es-EC" sz="1800" dirty="0">
            <a:latin typeface="Century Gothic" panose="020B0502020202020204" pitchFamily="34" charset="0"/>
          </a:endParaRPr>
        </a:p>
      </dgm:t>
    </dgm:pt>
    <dgm:pt modelId="{6D7AE090-4E9E-4661-823D-152CAA7CAD6A}" type="parTrans" cxnId="{2ABDF75A-CCAA-478B-BA2B-64892E0EDC65}">
      <dgm:prSet/>
      <dgm:spPr/>
      <dgm:t>
        <a:bodyPr/>
        <a:lstStyle/>
        <a:p>
          <a:endParaRPr lang="es-EC"/>
        </a:p>
      </dgm:t>
    </dgm:pt>
    <dgm:pt modelId="{86892CC4-F1A8-43D3-96D7-8E0BEDE8BACF}" type="sibTrans" cxnId="{2ABDF75A-CCAA-478B-BA2B-64892E0EDC65}">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73866"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A9B40B5E-5B7F-4D61-960B-CA18D840A14D}" type="presOf" srcId="{4EB6B302-CD33-4873-8777-052A37996986}" destId="{EF5F5E96-DEA2-4E9B-921B-8AED050DE34C}" srcOrd="0" destOrd="4" presId="urn:microsoft.com/office/officeart/2005/8/layout/vList2"/>
    <dgm:cxn modelId="{274F5ED6-C533-4057-ACFC-8D92CDDB58B1}" type="presOf" srcId="{ED36F8B1-91CE-4759-8D43-50B04F9A9790}" destId="{EF5F5E96-DEA2-4E9B-921B-8AED050DE34C}" srcOrd="0" destOrd="0" presId="urn:microsoft.com/office/officeart/2005/8/layout/vList2"/>
    <dgm:cxn modelId="{0DD2378D-3C4C-4075-A4BC-153F7D3DA077}" type="presOf" srcId="{D340BE37-0CA7-4978-9BFB-60DD6140A5AE}" destId="{40C1AD39-6A24-49CB-AD91-661037D63E96}" srcOrd="0" destOrd="0" presId="urn:microsoft.com/office/officeart/2005/8/layout/vList2"/>
    <dgm:cxn modelId="{2ABDF75A-CCAA-478B-BA2B-64892E0EDC65}" srcId="{D900F549-381E-41A6-B6F9-FA5E33278567}" destId="{A043DF82-6233-4304-BFBF-F46324461571}" srcOrd="3" destOrd="0" parTransId="{6D7AE090-4E9E-4661-823D-152CAA7CAD6A}" sibTransId="{86892CC4-F1A8-43D3-96D7-8E0BEDE8BACF}"/>
    <dgm:cxn modelId="{D191CCBC-1E00-4067-AEBF-232345D17E6E}" srcId="{D900F549-381E-41A6-B6F9-FA5E33278567}" destId="{02A9E350-87AC-43A9-B94C-32B1A6CC89AF}" srcOrd="1" destOrd="0" parTransId="{BF2AF662-6B91-44AF-8CD5-85C17ABFC1F1}" sibTransId="{31845FF0-29CC-4F1A-A083-864240165645}"/>
    <dgm:cxn modelId="{62FA8A7A-2E5E-4AF9-9CFA-EE7461D5F8AC}" srcId="{D340BE37-0CA7-4978-9BFB-60DD6140A5AE}" destId="{D900F549-381E-41A6-B6F9-FA5E33278567}" srcOrd="0" destOrd="0" parTransId="{712B1813-10EE-4FF8-A607-70AC63D65A44}" sibTransId="{E28F8EA5-7946-4F88-8C38-60F64BE5D665}"/>
    <dgm:cxn modelId="{E40BF642-16C6-436B-AB7C-8E7F637820DC}" type="presOf" srcId="{02A9E350-87AC-43A9-B94C-32B1A6CC89AF}" destId="{EF5F5E96-DEA2-4E9B-921B-8AED050DE34C}" srcOrd="0" destOrd="1" presId="urn:microsoft.com/office/officeart/2005/8/layout/vList2"/>
    <dgm:cxn modelId="{688E1454-E248-414E-9182-29586DA32C92}" srcId="{D900F549-381E-41A6-B6F9-FA5E33278567}" destId="{99140FEF-BD28-4D5F-AF7E-62DDA2F395F9}" srcOrd="2" destOrd="0" parTransId="{084ABB6F-F2D9-4079-ABB4-3BDCC92F6E62}" sibTransId="{18B73DA6-0390-4F2A-B4FF-ADA6A5FC7088}"/>
    <dgm:cxn modelId="{A1357061-390B-432F-8CAF-6EE347408DC3}" type="presOf" srcId="{99140FEF-BD28-4D5F-AF7E-62DDA2F395F9}" destId="{EF5F5E96-DEA2-4E9B-921B-8AED050DE34C}" srcOrd="0" destOrd="2"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75A5CE44-D8C0-4F75-ADB2-AB1761D65C50}" type="presOf" srcId="{D900F549-381E-41A6-B6F9-FA5E33278567}" destId="{C0074A8D-44ED-4056-9C5D-655A8FD35F08}" srcOrd="0" destOrd="0" presId="urn:microsoft.com/office/officeart/2005/8/layout/vList2"/>
    <dgm:cxn modelId="{7B2AD1C5-46A4-4F78-8998-FB0C901A944C}" type="presOf" srcId="{A043DF82-6233-4304-BFBF-F46324461571}" destId="{EF5F5E96-DEA2-4E9B-921B-8AED050DE34C}" srcOrd="0" destOrd="3" presId="urn:microsoft.com/office/officeart/2005/8/layout/vList2"/>
    <dgm:cxn modelId="{81FBA593-4297-44E7-9E82-E5C75027ED1F}" srcId="{D900F549-381E-41A6-B6F9-FA5E33278567}" destId="{4EB6B302-CD33-4873-8777-052A37996986}" srcOrd="4" destOrd="0" parTransId="{8D9304ED-9604-48A2-B7FC-B990B2FF500D}" sibTransId="{B20E028B-C6C3-430D-BDF2-BE2B57BB0C4F}"/>
    <dgm:cxn modelId="{5E364BF8-BF8D-48E3-BCDB-82A242A12EF8}" type="presParOf" srcId="{40C1AD39-6A24-49CB-AD91-661037D63E96}" destId="{C0074A8D-44ED-4056-9C5D-655A8FD35F08}" srcOrd="0" destOrd="0" presId="urn:microsoft.com/office/officeart/2005/8/layout/vList2"/>
    <dgm:cxn modelId="{45EC2227-067E-4D0C-98CF-ABFFA271E2FA}"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3200" b="1" dirty="0" smtClean="0">
              <a:latin typeface="Century" panose="02040604050505020304" pitchFamily="18" charset="0"/>
            </a:rPr>
            <a:t>TRABAJOS  FUTUROS</a:t>
          </a: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C" sz="1700" dirty="0" smtClean="0">
              <a:latin typeface="Century Gothic" panose="020B0502020202020204" pitchFamily="34" charset="0"/>
            </a:rPr>
            <a:t>Como trabajos futuros se propone:</a:t>
          </a:r>
          <a:endParaRPr lang="es-EC" sz="17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0586138C-1402-43DF-BF77-C081B31F2AC3}">
      <dgm:prSet phldrT="[Texto]" custT="1"/>
      <dgm:spPr/>
      <dgm:t>
        <a:bodyPr/>
        <a:lstStyle/>
        <a:p>
          <a:pPr algn="just">
            <a:lnSpc>
              <a:spcPct val="100000"/>
            </a:lnSpc>
          </a:pPr>
          <a:r>
            <a:rPr lang="es-EC" sz="1700" dirty="0" smtClean="0">
              <a:latin typeface="Century Gothic" panose="020B0502020202020204" pitchFamily="34" charset="0"/>
            </a:rPr>
            <a:t>Realizar el mismo experimento pero con agua de mar, con el fin de estudiar los efectos producidos por los distintos componentes del agua de mar en el desempeño de la red.</a:t>
          </a:r>
          <a:endParaRPr lang="es-EC" sz="1700" dirty="0">
            <a:latin typeface="Century Gothic" panose="020B0502020202020204" pitchFamily="34" charset="0"/>
          </a:endParaRPr>
        </a:p>
      </dgm:t>
    </dgm:pt>
    <dgm:pt modelId="{275B5B29-9E37-421F-8679-5B3AE23049B9}" type="parTrans" cxnId="{707E2A8C-FDAB-4096-9979-770AF1D872CA}">
      <dgm:prSet/>
      <dgm:spPr/>
      <dgm:t>
        <a:bodyPr/>
        <a:lstStyle/>
        <a:p>
          <a:endParaRPr lang="es-EC"/>
        </a:p>
      </dgm:t>
    </dgm:pt>
    <dgm:pt modelId="{C5D370FE-FD67-45CA-8DDD-08134B8595B5}" type="sibTrans" cxnId="{707E2A8C-FDAB-4096-9979-770AF1D872CA}">
      <dgm:prSet/>
      <dgm:spPr/>
      <dgm:t>
        <a:bodyPr/>
        <a:lstStyle/>
        <a:p>
          <a:endParaRPr lang="es-EC"/>
        </a:p>
      </dgm:t>
    </dgm:pt>
    <dgm:pt modelId="{C69B46A5-EF89-4C8B-8C3E-E368A538C1F4}">
      <dgm:prSet phldrT="[Texto]" custT="1"/>
      <dgm:spPr/>
      <dgm:t>
        <a:bodyPr/>
        <a:lstStyle/>
        <a:p>
          <a:pPr algn="just">
            <a:lnSpc>
              <a:spcPct val="100000"/>
            </a:lnSpc>
          </a:pPr>
          <a:endParaRPr lang="es-EC" sz="1700" dirty="0">
            <a:latin typeface="Century Gothic" panose="020B0502020202020204" pitchFamily="34" charset="0"/>
          </a:endParaRPr>
        </a:p>
      </dgm:t>
    </dgm:pt>
    <dgm:pt modelId="{77BDBBA1-CA74-4EF2-A5AB-C9756D0A1576}" type="parTrans" cxnId="{6CE9790F-99B1-4F85-BBF7-5AEFCC93AD22}">
      <dgm:prSet/>
      <dgm:spPr/>
      <dgm:t>
        <a:bodyPr/>
        <a:lstStyle/>
        <a:p>
          <a:endParaRPr lang="es-EC"/>
        </a:p>
      </dgm:t>
    </dgm:pt>
    <dgm:pt modelId="{7F768290-4636-4954-A360-30CBCF670A0D}" type="sibTrans" cxnId="{6CE9790F-99B1-4F85-BBF7-5AEFCC93AD22}">
      <dgm:prSet/>
      <dgm:spPr/>
      <dgm:t>
        <a:bodyPr/>
        <a:lstStyle/>
        <a:p>
          <a:endParaRPr lang="es-EC"/>
        </a:p>
      </dgm:t>
    </dgm:pt>
    <dgm:pt modelId="{FEBC3100-A23D-40C2-9728-A13CBD2A7B7F}">
      <dgm:prSet phldrT="[Texto]" custT="1"/>
      <dgm:spPr/>
      <dgm:t>
        <a:bodyPr/>
        <a:lstStyle/>
        <a:p>
          <a:pPr algn="just">
            <a:lnSpc>
              <a:spcPct val="100000"/>
            </a:lnSpc>
          </a:pPr>
          <a:r>
            <a:rPr lang="es-EC" sz="1700" dirty="0" smtClean="0">
              <a:latin typeface="Century Gothic" panose="020B0502020202020204" pitchFamily="34" charset="0"/>
            </a:rPr>
            <a:t>Modelamiento de la propagación de las señales EM subacuáticas en las estrechas bandas de 2,4  GHz con valores de conductividad entre 0 y 10 [mS/cm] con el fin de conformar una mayor base de datos para futuras aplicaciones y ampliar el análisis de los datos obtenidos.</a:t>
          </a:r>
          <a:endParaRPr lang="es-EC" sz="1700" dirty="0">
            <a:latin typeface="Century Gothic" panose="020B0502020202020204" pitchFamily="34" charset="0"/>
          </a:endParaRPr>
        </a:p>
      </dgm:t>
    </dgm:pt>
    <dgm:pt modelId="{7657AFEA-FBA1-4152-9AE3-180FDE32607B}" type="parTrans" cxnId="{E2DBD566-5669-4A0E-AEDB-2165EB1EDC15}">
      <dgm:prSet/>
      <dgm:spPr/>
      <dgm:t>
        <a:bodyPr/>
        <a:lstStyle/>
        <a:p>
          <a:endParaRPr lang="es-EC"/>
        </a:p>
      </dgm:t>
    </dgm:pt>
    <dgm:pt modelId="{A7021C8E-5E4D-4A51-AEC3-F6D4B5B99364}" type="sibTrans" cxnId="{E2DBD566-5669-4A0E-AEDB-2165EB1EDC15}">
      <dgm:prSet/>
      <dgm:spPr/>
      <dgm:t>
        <a:bodyPr/>
        <a:lstStyle/>
        <a:p>
          <a:endParaRPr lang="es-EC"/>
        </a:p>
      </dgm:t>
    </dgm:pt>
    <dgm:pt modelId="{81BBCAEF-7788-4183-841B-B4FDA53DC932}">
      <dgm:prSet phldrT="[Texto]" custT="1"/>
      <dgm:spPr/>
      <dgm:t>
        <a:bodyPr/>
        <a:lstStyle/>
        <a:p>
          <a:pPr algn="just">
            <a:lnSpc>
              <a:spcPct val="100000"/>
            </a:lnSpc>
          </a:pPr>
          <a:endParaRPr lang="es-EC" sz="1700" dirty="0">
            <a:latin typeface="Century Gothic" panose="020B0502020202020204" pitchFamily="34" charset="0"/>
          </a:endParaRPr>
        </a:p>
      </dgm:t>
    </dgm:pt>
    <dgm:pt modelId="{F1261B97-56E9-4A52-8C8F-F78CE011A3D6}" type="parTrans" cxnId="{49B0E5BA-45D0-4868-816F-024A23B22966}">
      <dgm:prSet/>
      <dgm:spPr/>
      <dgm:t>
        <a:bodyPr/>
        <a:lstStyle/>
        <a:p>
          <a:endParaRPr lang="es-EC"/>
        </a:p>
      </dgm:t>
    </dgm:pt>
    <dgm:pt modelId="{D4695AEF-848D-4C01-9E0D-872047DCC69A}" type="sibTrans" cxnId="{49B0E5BA-45D0-4868-816F-024A23B22966}">
      <dgm:prSet/>
      <dgm:spPr/>
      <dgm:t>
        <a:bodyPr/>
        <a:lstStyle/>
        <a:p>
          <a:endParaRPr lang="es-EC"/>
        </a:p>
      </dgm:t>
    </dgm:pt>
    <dgm:pt modelId="{D7E21161-EAF0-4C6F-9A70-8461F43BEB64}">
      <dgm:prSet phldrT="[Texto]" custT="1"/>
      <dgm:spPr/>
      <dgm:t>
        <a:bodyPr/>
        <a:lstStyle/>
        <a:p>
          <a:pPr algn="just">
            <a:lnSpc>
              <a:spcPct val="100000"/>
            </a:lnSpc>
          </a:pPr>
          <a:r>
            <a:rPr lang="es-EC" sz="1700" dirty="0" smtClean="0">
              <a:latin typeface="Century Gothic" panose="020B0502020202020204" pitchFamily="34" charset="0"/>
            </a:rPr>
            <a:t>Con la base de datos aportada, ampliarla y realizar sobre ella un análisis multivariante de las medidas para la caracterización del canal radioeléctrico en ambientes subacuáticos y buscar mediante el análisis de dependencias las correlaciones correspondientes.</a:t>
          </a:r>
          <a:endParaRPr lang="es-EC" sz="1700" dirty="0">
            <a:latin typeface="Century Gothic" panose="020B0502020202020204" pitchFamily="34" charset="0"/>
          </a:endParaRPr>
        </a:p>
      </dgm:t>
    </dgm:pt>
    <dgm:pt modelId="{74E3CFF0-7A28-45E9-8E8A-B128217917A8}" type="parTrans" cxnId="{7D05456A-A1B6-4B0B-B25B-8079C4A62326}">
      <dgm:prSet/>
      <dgm:spPr/>
      <dgm:t>
        <a:bodyPr/>
        <a:lstStyle/>
        <a:p>
          <a:endParaRPr lang="es-EC"/>
        </a:p>
      </dgm:t>
    </dgm:pt>
    <dgm:pt modelId="{EDC94058-A06C-463E-A6D1-2EEDB585AEB3}" type="sibTrans" cxnId="{7D05456A-A1B6-4B0B-B25B-8079C4A62326}">
      <dgm:prSet/>
      <dgm:spPr/>
      <dgm:t>
        <a:bodyPr/>
        <a:lstStyle/>
        <a:p>
          <a:endParaRPr lang="es-EC"/>
        </a:p>
      </dgm:t>
    </dgm:pt>
    <dgm:pt modelId="{B4628210-693B-4E78-B6D3-569F57A8BB7F}">
      <dgm:prSet phldrT="[Texto]" custT="1"/>
      <dgm:spPr/>
      <dgm:t>
        <a:bodyPr/>
        <a:lstStyle/>
        <a:p>
          <a:pPr algn="just">
            <a:lnSpc>
              <a:spcPct val="100000"/>
            </a:lnSpc>
          </a:pPr>
          <a:endParaRPr lang="es-EC" sz="1700" dirty="0">
            <a:latin typeface="Century Gothic" panose="020B0502020202020204" pitchFamily="34" charset="0"/>
          </a:endParaRPr>
        </a:p>
      </dgm:t>
    </dgm:pt>
    <dgm:pt modelId="{AF5E2C38-26B2-43C2-B23F-D7918E9006D7}" type="parTrans" cxnId="{AE2683B7-36CF-45AA-82AD-C0B30C7FB937}">
      <dgm:prSet/>
      <dgm:spPr/>
      <dgm:t>
        <a:bodyPr/>
        <a:lstStyle/>
        <a:p>
          <a:endParaRPr lang="es-EC"/>
        </a:p>
      </dgm:t>
    </dgm:pt>
    <dgm:pt modelId="{8152413B-B821-4C74-A32C-A0043330EB55}" type="sibTrans" cxnId="{AE2683B7-36CF-45AA-82AD-C0B30C7FB937}">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80128"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EFEE1BF0-8627-4949-8707-B825ABDE4900}" type="presOf" srcId="{D7E21161-EAF0-4C6F-9A70-8461F43BEB64}" destId="{EF5F5E96-DEA2-4E9B-921B-8AED050DE34C}" srcOrd="0" destOrd="6" presId="urn:microsoft.com/office/officeart/2005/8/layout/vList2"/>
    <dgm:cxn modelId="{56C78A57-BF10-4E69-BCBD-DD2EEEBA2745}" type="presOf" srcId="{D900F549-381E-41A6-B6F9-FA5E33278567}" destId="{C0074A8D-44ED-4056-9C5D-655A8FD35F08}" srcOrd="0" destOrd="0" presId="urn:microsoft.com/office/officeart/2005/8/layout/vList2"/>
    <dgm:cxn modelId="{707E2A8C-FDAB-4096-9979-770AF1D872CA}" srcId="{D900F549-381E-41A6-B6F9-FA5E33278567}" destId="{0586138C-1402-43DF-BF77-C081B31F2AC3}" srcOrd="2" destOrd="0" parTransId="{275B5B29-9E37-421F-8679-5B3AE23049B9}" sibTransId="{C5D370FE-FD67-45CA-8DDD-08134B8595B5}"/>
    <dgm:cxn modelId="{D9B9E17A-CA7E-44E7-94BA-1007095B3D62}" type="presOf" srcId="{81BBCAEF-7788-4183-841B-B4FDA53DC932}" destId="{EF5F5E96-DEA2-4E9B-921B-8AED050DE34C}" srcOrd="0" destOrd="3" presId="urn:microsoft.com/office/officeart/2005/8/layout/vList2"/>
    <dgm:cxn modelId="{6CE9790F-99B1-4F85-BBF7-5AEFCC93AD22}" srcId="{D900F549-381E-41A6-B6F9-FA5E33278567}" destId="{C69B46A5-EF89-4C8B-8C3E-E368A538C1F4}" srcOrd="1" destOrd="0" parTransId="{77BDBBA1-CA74-4EF2-A5AB-C9756D0A1576}" sibTransId="{7F768290-4636-4954-A360-30CBCF670A0D}"/>
    <dgm:cxn modelId="{AE2683B7-36CF-45AA-82AD-C0B30C7FB937}" srcId="{D900F549-381E-41A6-B6F9-FA5E33278567}" destId="{B4628210-693B-4E78-B6D3-569F57A8BB7F}" srcOrd="5" destOrd="0" parTransId="{AF5E2C38-26B2-43C2-B23F-D7918E9006D7}" sibTransId="{8152413B-B821-4C74-A32C-A0043330EB55}"/>
    <dgm:cxn modelId="{62FA8A7A-2E5E-4AF9-9CFA-EE7461D5F8AC}" srcId="{D340BE37-0CA7-4978-9BFB-60DD6140A5AE}" destId="{D900F549-381E-41A6-B6F9-FA5E33278567}" srcOrd="0" destOrd="0" parTransId="{712B1813-10EE-4FF8-A607-70AC63D65A44}" sibTransId="{E28F8EA5-7946-4F88-8C38-60F64BE5D665}"/>
    <dgm:cxn modelId="{49B0E5BA-45D0-4868-816F-024A23B22966}" srcId="{D900F549-381E-41A6-B6F9-FA5E33278567}" destId="{81BBCAEF-7788-4183-841B-B4FDA53DC932}" srcOrd="3" destOrd="0" parTransId="{F1261B97-56E9-4A52-8C8F-F78CE011A3D6}" sibTransId="{D4695AEF-848D-4C01-9E0D-872047DCC69A}"/>
    <dgm:cxn modelId="{7D05456A-A1B6-4B0B-B25B-8079C4A62326}" srcId="{D900F549-381E-41A6-B6F9-FA5E33278567}" destId="{D7E21161-EAF0-4C6F-9A70-8461F43BEB64}" srcOrd="6" destOrd="0" parTransId="{74E3CFF0-7A28-45E9-8E8A-B128217917A8}" sibTransId="{EDC94058-A06C-463E-A6D1-2EEDB585AEB3}"/>
    <dgm:cxn modelId="{00675856-84B5-4467-A86A-13DF86667866}" type="presOf" srcId="{C69B46A5-EF89-4C8B-8C3E-E368A538C1F4}" destId="{EF5F5E96-DEA2-4E9B-921B-8AED050DE34C}" srcOrd="0" destOrd="1" presId="urn:microsoft.com/office/officeart/2005/8/layout/vList2"/>
    <dgm:cxn modelId="{36108994-F723-4099-A982-7BB06BF9382C}" type="presOf" srcId="{B4628210-693B-4E78-B6D3-569F57A8BB7F}" destId="{EF5F5E96-DEA2-4E9B-921B-8AED050DE34C}" srcOrd="0" destOrd="5" presId="urn:microsoft.com/office/officeart/2005/8/layout/vList2"/>
    <dgm:cxn modelId="{743AD549-BA0F-468C-BC6A-FD11FAF4A53C}" type="presOf" srcId="{D340BE37-0CA7-4978-9BFB-60DD6140A5AE}" destId="{40C1AD39-6A24-49CB-AD91-661037D63E96}" srcOrd="0" destOrd="0" presId="urn:microsoft.com/office/officeart/2005/8/layout/vList2"/>
    <dgm:cxn modelId="{28BD6D43-3508-4BEF-8CED-46CAA93BD83B}" type="presOf" srcId="{0586138C-1402-43DF-BF77-C081B31F2AC3}" destId="{EF5F5E96-DEA2-4E9B-921B-8AED050DE34C}" srcOrd="0" destOrd="2" presId="urn:microsoft.com/office/officeart/2005/8/layout/vList2"/>
    <dgm:cxn modelId="{851C1B01-EC04-4792-9D19-60DCC51CC9CC}" type="presOf" srcId="{FEBC3100-A23D-40C2-9728-A13CBD2A7B7F}" destId="{EF5F5E96-DEA2-4E9B-921B-8AED050DE34C}" srcOrd="0" destOrd="4" presId="urn:microsoft.com/office/officeart/2005/8/layout/vList2"/>
    <dgm:cxn modelId="{E2DBD566-5669-4A0E-AEDB-2165EB1EDC15}" srcId="{D900F549-381E-41A6-B6F9-FA5E33278567}" destId="{FEBC3100-A23D-40C2-9728-A13CBD2A7B7F}" srcOrd="4" destOrd="0" parTransId="{7657AFEA-FBA1-4152-9AE3-180FDE32607B}" sibTransId="{A7021C8E-5E4D-4A51-AEC3-F6D4B5B99364}"/>
    <dgm:cxn modelId="{C732902A-F48A-4233-9E69-66BAEC96E953}" type="presOf" srcId="{ED36F8B1-91CE-4759-8D43-50B04F9A9790}" destId="{EF5F5E96-DEA2-4E9B-921B-8AED050DE34C}" srcOrd="0" destOrd="0" presId="urn:microsoft.com/office/officeart/2005/8/layout/vList2"/>
    <dgm:cxn modelId="{E803AB4D-4EBF-42D5-82C1-C1EC8E61FF90}" srcId="{D900F549-381E-41A6-B6F9-FA5E33278567}" destId="{ED36F8B1-91CE-4759-8D43-50B04F9A9790}" srcOrd="0" destOrd="0" parTransId="{748D65F4-E282-4A71-BA97-46FC72531278}" sibTransId="{01C0DC41-F827-4279-A3C1-A8A8C8FA358F}"/>
    <dgm:cxn modelId="{71FD158C-C49C-4BD3-89DD-AEF93EA2B225}" type="presParOf" srcId="{40C1AD39-6A24-49CB-AD91-661037D63E96}" destId="{C0074A8D-44ED-4056-9C5D-655A8FD35F08}" srcOrd="0" destOrd="0" presId="urn:microsoft.com/office/officeart/2005/8/layout/vList2"/>
    <dgm:cxn modelId="{0A78F8A1-BA18-46FC-A081-3572BFDCF1E5}"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Lst>
  <dgm:cxnLst>
    <dgm:cxn modelId="{9DADDD95-EB40-4AE7-BDEA-B7A2ABE27272}" type="presOf" srcId="{D340BE37-0CA7-4978-9BFB-60DD6140A5AE}" destId="{40C1AD39-6A24-49CB-AD91-661037D63E96}" srcOrd="0"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400" b="1" dirty="0" smtClean="0">
              <a:latin typeface="Century" panose="02040604050505020304" pitchFamily="18" charset="0"/>
            </a:rPr>
            <a:t>CARACTERÍSTICAS  FÍSICAS DEL MEDIO DE TRANSMISIÓN SUBACUÁTICO</a:t>
          </a:r>
          <a:endParaRPr lang="es-EC" sz="24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800" dirty="0" smtClean="0">
              <a:latin typeface="Century Gothic" panose="020B0502020202020204" pitchFamily="34" charset="0"/>
            </a:rPr>
            <a:t>Los sistemas de comunicaciones subacuáticos pueden utilizar principalmente tres  métodos de transmisión de información. Estos pueden ser basados en ondas acústicas, ondas electromagnéticas y señales ópticas.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4DABC18E-C248-49EC-A5C4-73DBEDC75775}">
      <dgm:prSet phldrT="[Texto]" custT="1"/>
      <dgm:spPr/>
      <dgm:t>
        <a:bodyPr/>
        <a:lstStyle/>
        <a:p>
          <a:pPr algn="just">
            <a:lnSpc>
              <a:spcPct val="100000"/>
            </a:lnSpc>
          </a:pPr>
          <a:r>
            <a:rPr lang="es-ES" sz="1800" dirty="0" smtClean="0">
              <a:latin typeface="Century Gothic" panose="020B0502020202020204" pitchFamily="34" charset="0"/>
            </a:rPr>
            <a:t>En la actualidad  la mayoría de las comunicaciones bajo el agua se basan en señales  acústicas y constituyen la mejor solución de ingeniería en la mayoría de las aplicaciones a larga distancia (Che </a:t>
          </a:r>
          <a:r>
            <a:rPr lang="es-ES" sz="1800" i="1" dirty="0" smtClean="0">
              <a:latin typeface="Century Gothic" panose="020B0502020202020204" pitchFamily="34" charset="0"/>
            </a:rPr>
            <a:t>et al.</a:t>
          </a:r>
          <a:r>
            <a:rPr lang="es-ES" sz="1800" dirty="0" smtClean="0">
              <a:latin typeface="Century Gothic" panose="020B0502020202020204" pitchFamily="34" charset="0"/>
            </a:rPr>
            <a:t>, 2010), pero su rendimiento es afectado en aguas poco profundas debido a la propagación por múltiples trayectos, además poseen un bajo ancho de banda (</a:t>
          </a:r>
          <a:r>
            <a:rPr lang="es-ES" sz="1800" dirty="0" err="1" smtClean="0">
              <a:latin typeface="Century Gothic" panose="020B0502020202020204" pitchFamily="34" charset="0"/>
            </a:rPr>
            <a:t>Kelley</a:t>
          </a:r>
          <a:r>
            <a:rPr lang="es-ES" sz="1800" dirty="0" smtClean="0">
              <a:latin typeface="Century Gothic" panose="020B0502020202020204" pitchFamily="34" charset="0"/>
            </a:rPr>
            <a:t> </a:t>
          </a:r>
          <a:r>
            <a:rPr lang="es-ES" sz="1800" i="1" dirty="0" smtClean="0">
              <a:latin typeface="Century Gothic" panose="020B0502020202020204" pitchFamily="34" charset="0"/>
            </a:rPr>
            <a:t>et al.</a:t>
          </a:r>
          <a:r>
            <a:rPr lang="es-ES" sz="1800" dirty="0" smtClean="0">
              <a:latin typeface="Century Gothic" panose="020B0502020202020204" pitchFamily="34" charset="0"/>
            </a:rPr>
            <a:t>, 2009). </a:t>
          </a:r>
          <a:endParaRPr lang="es-EC" sz="1800" dirty="0">
            <a:latin typeface="Century Gothic" panose="020B0502020202020204" pitchFamily="34" charset="0"/>
          </a:endParaRPr>
        </a:p>
      </dgm:t>
    </dgm:pt>
    <dgm:pt modelId="{73D58E0C-F0CA-4F62-93E8-D2E12C96853D}" type="parTrans" cxnId="{FA1CFB90-DF0C-4604-87CA-77A74A0FA0B7}">
      <dgm:prSet/>
      <dgm:spPr/>
      <dgm:t>
        <a:bodyPr/>
        <a:lstStyle/>
        <a:p>
          <a:endParaRPr lang="es-EC"/>
        </a:p>
      </dgm:t>
    </dgm:pt>
    <dgm:pt modelId="{2267F032-3B23-46D2-AFD4-B70E594748C0}" type="sibTrans" cxnId="{FA1CFB90-DF0C-4604-87CA-77A74A0FA0B7}">
      <dgm:prSet/>
      <dgm:spPr/>
      <dgm:t>
        <a:bodyPr/>
        <a:lstStyle/>
        <a:p>
          <a:endParaRPr lang="es-EC"/>
        </a:p>
      </dgm:t>
    </dgm:pt>
    <dgm:pt modelId="{F78D7D82-639D-42C4-9145-A4B9461008D4}">
      <dgm:prSet phldrT="[Texto]" custT="1"/>
      <dgm:spPr/>
      <dgm:t>
        <a:bodyPr/>
        <a:lstStyle/>
        <a:p>
          <a:pPr algn="just">
            <a:lnSpc>
              <a:spcPct val="100000"/>
            </a:lnSpc>
          </a:pPr>
          <a:endParaRPr lang="es-EC" sz="1800" dirty="0">
            <a:latin typeface="Century Gothic" panose="020B0502020202020204" pitchFamily="34" charset="0"/>
          </a:endParaRPr>
        </a:p>
      </dgm:t>
    </dgm:pt>
    <dgm:pt modelId="{753562B7-7C17-4167-9FA0-5B093E9EFA8E}" type="parTrans" cxnId="{291B24B8-94EC-4658-91DD-795E1A557C62}">
      <dgm:prSet/>
      <dgm:spPr/>
      <dgm:t>
        <a:bodyPr/>
        <a:lstStyle/>
        <a:p>
          <a:endParaRPr lang="es-EC"/>
        </a:p>
      </dgm:t>
    </dgm:pt>
    <dgm:pt modelId="{F198D0AA-F63E-4E20-99A6-29D916275965}" type="sibTrans" cxnId="{291B24B8-94EC-4658-91DD-795E1A557C62}">
      <dgm:prSet/>
      <dgm:spPr/>
      <dgm:t>
        <a:bodyPr/>
        <a:lstStyle/>
        <a:p>
          <a:endParaRPr lang="es-EC"/>
        </a:p>
      </dgm:t>
    </dgm:pt>
    <dgm:pt modelId="{0DA4C0B8-28E2-4DDC-9346-B31148D04FC9}">
      <dgm:prSet phldrT="[Texto]" custT="1"/>
      <dgm:spPr/>
      <dgm:t>
        <a:bodyPr/>
        <a:lstStyle/>
        <a:p>
          <a:pPr algn="just">
            <a:lnSpc>
              <a:spcPct val="100000"/>
            </a:lnSpc>
          </a:pPr>
          <a:r>
            <a:rPr lang="es-ES" sz="1800" dirty="0" smtClean="0">
              <a:latin typeface="Century Gothic" panose="020B0502020202020204" pitchFamily="34" charset="0"/>
            </a:rPr>
            <a:t>Por otro lado, la latencia del canal provocado por la velocidad de propagación bajo el agua es otro problema en este tipo de comunicaciones subacuáticas.</a:t>
          </a:r>
          <a:endParaRPr lang="es-EC" sz="1800" dirty="0">
            <a:latin typeface="Century Gothic" panose="020B0502020202020204" pitchFamily="34" charset="0"/>
          </a:endParaRPr>
        </a:p>
      </dgm:t>
    </dgm:pt>
    <dgm:pt modelId="{C730FA08-ABCD-411C-86D4-AB904EC5AB02}" type="parTrans" cxnId="{C1F40FE3-438E-44CF-AF88-E2A659FB88CB}">
      <dgm:prSet/>
      <dgm:spPr/>
      <dgm:t>
        <a:bodyPr/>
        <a:lstStyle/>
        <a:p>
          <a:endParaRPr lang="es-EC"/>
        </a:p>
      </dgm:t>
    </dgm:pt>
    <dgm:pt modelId="{6E3AF7D0-133C-4F2B-9D93-439794AF2CBC}" type="sibTrans" cxnId="{C1F40FE3-438E-44CF-AF88-E2A659FB88CB}">
      <dgm:prSet/>
      <dgm:spPr/>
      <dgm:t>
        <a:bodyPr/>
        <a:lstStyle/>
        <a:p>
          <a:endParaRPr lang="es-EC"/>
        </a:p>
      </dgm:t>
    </dgm:pt>
    <dgm:pt modelId="{6BB515EE-909D-4661-8A3F-A0B9D255D4B0}">
      <dgm:prSet phldrT="[Texto]" custT="1"/>
      <dgm:spPr/>
      <dgm:t>
        <a:bodyPr/>
        <a:lstStyle/>
        <a:p>
          <a:pPr algn="just">
            <a:lnSpc>
              <a:spcPct val="100000"/>
            </a:lnSpc>
          </a:pPr>
          <a:endParaRPr lang="es-EC" sz="1800" dirty="0">
            <a:latin typeface="Century Gothic" panose="020B0502020202020204" pitchFamily="34" charset="0"/>
          </a:endParaRPr>
        </a:p>
      </dgm:t>
    </dgm:pt>
    <dgm:pt modelId="{AD09FC1B-2E3F-449C-8A9C-C0B496B127E1}" type="parTrans" cxnId="{F3EEFA93-C120-427E-B8DF-7D512C6A7D05}">
      <dgm:prSet/>
      <dgm:spPr/>
      <dgm:t>
        <a:bodyPr/>
        <a:lstStyle/>
        <a:p>
          <a:endParaRPr lang="es-EC"/>
        </a:p>
      </dgm:t>
    </dgm:pt>
    <dgm:pt modelId="{7BD4F484-F015-439A-B513-895C19CDC241}" type="sibTrans" cxnId="{F3EEFA93-C120-427E-B8DF-7D512C6A7D05}">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7411D91C-7339-455E-A2C3-FCEA7E813E9F}" type="presOf" srcId="{0DA4C0B8-28E2-4DDC-9346-B31148D04FC9}" destId="{EF5F5E96-DEA2-4E9B-921B-8AED050DE34C}" srcOrd="0" destOrd="4" presId="urn:microsoft.com/office/officeart/2005/8/layout/vList2"/>
    <dgm:cxn modelId="{FA1CFB90-DF0C-4604-87CA-77A74A0FA0B7}" srcId="{D900F549-381E-41A6-B6F9-FA5E33278567}" destId="{4DABC18E-C248-49EC-A5C4-73DBEDC75775}" srcOrd="2" destOrd="0" parTransId="{73D58E0C-F0CA-4F62-93E8-D2E12C96853D}" sibTransId="{2267F032-3B23-46D2-AFD4-B70E594748C0}"/>
    <dgm:cxn modelId="{62FA8A7A-2E5E-4AF9-9CFA-EE7461D5F8AC}" srcId="{D340BE37-0CA7-4978-9BFB-60DD6140A5AE}" destId="{D900F549-381E-41A6-B6F9-FA5E33278567}" srcOrd="0" destOrd="0" parTransId="{712B1813-10EE-4FF8-A607-70AC63D65A44}" sibTransId="{E28F8EA5-7946-4F88-8C38-60F64BE5D665}"/>
    <dgm:cxn modelId="{291B24B8-94EC-4658-91DD-795E1A557C62}" srcId="{D900F549-381E-41A6-B6F9-FA5E33278567}" destId="{F78D7D82-639D-42C4-9145-A4B9461008D4}" srcOrd="1" destOrd="0" parTransId="{753562B7-7C17-4167-9FA0-5B093E9EFA8E}" sibTransId="{F198D0AA-F63E-4E20-99A6-29D916275965}"/>
    <dgm:cxn modelId="{C1F40FE3-438E-44CF-AF88-E2A659FB88CB}" srcId="{D900F549-381E-41A6-B6F9-FA5E33278567}" destId="{0DA4C0B8-28E2-4DDC-9346-B31148D04FC9}" srcOrd="4" destOrd="0" parTransId="{C730FA08-ABCD-411C-86D4-AB904EC5AB02}" sibTransId="{6E3AF7D0-133C-4F2B-9D93-439794AF2CBC}"/>
    <dgm:cxn modelId="{E2803F7E-ABFD-44DB-9397-BDC0C86F9D4D}" type="presOf" srcId="{ED36F8B1-91CE-4759-8D43-50B04F9A9790}" destId="{EF5F5E96-DEA2-4E9B-921B-8AED050DE34C}" srcOrd="0" destOrd="0" presId="urn:microsoft.com/office/officeart/2005/8/layout/vList2"/>
    <dgm:cxn modelId="{F3EEFA93-C120-427E-B8DF-7D512C6A7D05}" srcId="{D900F549-381E-41A6-B6F9-FA5E33278567}" destId="{6BB515EE-909D-4661-8A3F-A0B9D255D4B0}" srcOrd="3" destOrd="0" parTransId="{AD09FC1B-2E3F-449C-8A9C-C0B496B127E1}" sibTransId="{7BD4F484-F015-439A-B513-895C19CDC241}"/>
    <dgm:cxn modelId="{E803AB4D-4EBF-42D5-82C1-C1EC8E61FF90}" srcId="{D900F549-381E-41A6-B6F9-FA5E33278567}" destId="{ED36F8B1-91CE-4759-8D43-50B04F9A9790}" srcOrd="0" destOrd="0" parTransId="{748D65F4-E282-4A71-BA97-46FC72531278}" sibTransId="{01C0DC41-F827-4279-A3C1-A8A8C8FA358F}"/>
    <dgm:cxn modelId="{D2500FF8-3CB5-4669-B847-2BFA4B8A5D02}" type="presOf" srcId="{4DABC18E-C248-49EC-A5C4-73DBEDC75775}" destId="{EF5F5E96-DEA2-4E9B-921B-8AED050DE34C}" srcOrd="0" destOrd="2" presId="urn:microsoft.com/office/officeart/2005/8/layout/vList2"/>
    <dgm:cxn modelId="{5CD0B12E-4EC8-4D5C-A4FD-989B6DEB2171}" type="presOf" srcId="{F78D7D82-639D-42C4-9145-A4B9461008D4}" destId="{EF5F5E96-DEA2-4E9B-921B-8AED050DE34C}" srcOrd="0" destOrd="1" presId="urn:microsoft.com/office/officeart/2005/8/layout/vList2"/>
    <dgm:cxn modelId="{BDB86CBD-CD1C-491F-BFF0-CBD2CBB8C18C}" type="presOf" srcId="{6BB515EE-909D-4661-8A3F-A0B9D255D4B0}" destId="{EF5F5E96-DEA2-4E9B-921B-8AED050DE34C}" srcOrd="0" destOrd="3" presId="urn:microsoft.com/office/officeart/2005/8/layout/vList2"/>
    <dgm:cxn modelId="{9AB8F4B2-30EB-4846-B006-CC8DE9918B2D}" type="presOf" srcId="{D900F549-381E-41A6-B6F9-FA5E33278567}" destId="{C0074A8D-44ED-4056-9C5D-655A8FD35F08}" srcOrd="0" destOrd="0" presId="urn:microsoft.com/office/officeart/2005/8/layout/vList2"/>
    <dgm:cxn modelId="{2F2C08C9-7277-4C9E-943C-61128F17AB9A}" type="presOf" srcId="{D340BE37-0CA7-4978-9BFB-60DD6140A5AE}" destId="{40C1AD39-6A24-49CB-AD91-661037D63E96}" srcOrd="0" destOrd="0" presId="urn:microsoft.com/office/officeart/2005/8/layout/vList2"/>
    <dgm:cxn modelId="{8B593242-0A06-4C65-A8A8-50B4AFBD8FDF}" type="presParOf" srcId="{40C1AD39-6A24-49CB-AD91-661037D63E96}" destId="{C0074A8D-44ED-4056-9C5D-655A8FD35F08}" srcOrd="0" destOrd="0" presId="urn:microsoft.com/office/officeart/2005/8/layout/vList2"/>
    <dgm:cxn modelId="{FEEB4A18-42B5-46FF-9CA6-6EC220693749}"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solidFill>
          <a:schemeClr val="tx2">
            <a:lumMod val="75000"/>
          </a:schemeClr>
        </a:solidFill>
        <a:ln>
          <a:solidFill>
            <a:schemeClr val="tx2">
              <a:lumMod val="75000"/>
            </a:schemeClr>
          </a:solidFill>
        </a:ln>
      </dgm:spPr>
      <dgm:t>
        <a:bodyPr/>
        <a:lstStyle/>
        <a:p>
          <a:pPr algn="ctr"/>
          <a:r>
            <a:rPr lang="es-EC" sz="2400" b="1" dirty="0" smtClean="0">
              <a:latin typeface="Century" panose="02040604050505020304" pitchFamily="18" charset="0"/>
            </a:rPr>
            <a:t>CARACTERÍSTICAS  FÍSICAS DEL MEDIO DE TRANSMISIÓN SUBACUÁTICO</a:t>
          </a:r>
          <a:endParaRPr lang="es-EC" sz="24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ED36F8B1-91CE-4759-8D43-50B04F9A9790}">
      <dgm:prSet phldrT="[Texto]" custT="1"/>
      <dgm:spPr/>
      <dgm:t>
        <a:bodyPr/>
        <a:lstStyle/>
        <a:p>
          <a:pPr algn="just">
            <a:lnSpc>
              <a:spcPct val="100000"/>
            </a:lnSpc>
          </a:pPr>
          <a:r>
            <a:rPr lang="es-ES" sz="1800" dirty="0" smtClean="0">
              <a:latin typeface="Century Gothic" panose="020B0502020202020204" pitchFamily="34" charset="0"/>
            </a:rPr>
            <a:t>Los sistemas ópticos basados en láser, presentan sustancialmente mayor velocidad de propagación que los sistemas de comunicación acústicos, pero la fuerte </a:t>
          </a:r>
          <a:r>
            <a:rPr lang="es-ES" sz="1800" dirty="0" err="1" smtClean="0">
              <a:latin typeface="Century Gothic" panose="020B0502020202020204" pitchFamily="34" charset="0"/>
            </a:rPr>
            <a:t>retrodispersión</a:t>
          </a:r>
          <a:r>
            <a:rPr lang="es-ES" sz="1800" dirty="0" smtClean="0">
              <a:latin typeface="Century Gothic" panose="020B0502020202020204" pitchFamily="34" charset="0"/>
            </a:rPr>
            <a:t> (</a:t>
          </a:r>
          <a:r>
            <a:rPr lang="es-ES" sz="1800" i="1" dirty="0" err="1" smtClean="0">
              <a:latin typeface="Century Gothic" panose="020B0502020202020204" pitchFamily="34" charset="0"/>
            </a:rPr>
            <a:t>backscattering</a:t>
          </a:r>
          <a:r>
            <a:rPr lang="es-ES" sz="1800" i="1" dirty="0" smtClean="0">
              <a:latin typeface="Century Gothic" panose="020B0502020202020204" pitchFamily="34" charset="0"/>
            </a:rPr>
            <a:t>)</a:t>
          </a:r>
          <a:r>
            <a:rPr lang="es-ES" sz="1800" dirty="0" smtClean="0">
              <a:latin typeface="Century Gothic" panose="020B0502020202020204" pitchFamily="34" charset="0"/>
            </a:rPr>
            <a:t> provocado por partículas suspendidas en el agua restringe las aplicaciones de los sistemas ópticos a distancias muy cortas (</a:t>
          </a:r>
          <a:r>
            <a:rPr lang="es-ES" sz="1800" dirty="0" err="1" smtClean="0">
              <a:latin typeface="Century Gothic" panose="020B0502020202020204" pitchFamily="34" charset="0"/>
            </a:rPr>
            <a:t>Jiang</a:t>
          </a:r>
          <a:r>
            <a:rPr lang="es-ES" sz="1800" dirty="0" smtClean="0">
              <a:latin typeface="Century Gothic" panose="020B0502020202020204" pitchFamily="34" charset="0"/>
            </a:rPr>
            <a:t> </a:t>
          </a:r>
          <a:r>
            <a:rPr lang="es-ES" sz="1800" i="1" dirty="0" smtClean="0">
              <a:latin typeface="Century Gothic" panose="020B0502020202020204" pitchFamily="34" charset="0"/>
            </a:rPr>
            <a:t>et al.</a:t>
          </a:r>
          <a:r>
            <a:rPr lang="es-ES" sz="1800" dirty="0" smtClean="0">
              <a:latin typeface="Century Gothic" panose="020B0502020202020204" pitchFamily="34" charset="0"/>
            </a:rPr>
            <a:t>, 2011). </a:t>
          </a:r>
          <a:endParaRPr lang="es-EC" sz="1800" dirty="0">
            <a:latin typeface="Century Gothic" panose="020B0502020202020204" pitchFamily="34" charset="0"/>
          </a:endParaRPr>
        </a:p>
      </dgm:t>
    </dgm:pt>
    <dgm:pt modelId="{748D65F4-E282-4A71-BA97-46FC72531278}" type="parTrans" cxnId="{E803AB4D-4EBF-42D5-82C1-C1EC8E61FF90}">
      <dgm:prSet/>
      <dgm:spPr/>
      <dgm:t>
        <a:bodyPr/>
        <a:lstStyle/>
        <a:p>
          <a:endParaRPr lang="es-EC"/>
        </a:p>
      </dgm:t>
    </dgm:pt>
    <dgm:pt modelId="{01C0DC41-F827-4279-A3C1-A8A8C8FA358F}" type="sibTrans" cxnId="{E803AB4D-4EBF-42D5-82C1-C1EC8E61FF90}">
      <dgm:prSet/>
      <dgm:spPr/>
      <dgm:t>
        <a:bodyPr/>
        <a:lstStyle/>
        <a:p>
          <a:endParaRPr lang="es-EC"/>
        </a:p>
      </dgm:t>
    </dgm:pt>
    <dgm:pt modelId="{B4EB55F8-FA69-49CE-94D8-3265CD8B9E3A}">
      <dgm:prSet phldrT="[Texto]" custT="1"/>
      <dgm:spPr/>
      <dgm:t>
        <a:bodyPr/>
        <a:lstStyle/>
        <a:p>
          <a:pPr algn="just">
            <a:lnSpc>
              <a:spcPct val="100000"/>
            </a:lnSpc>
          </a:pPr>
          <a:endParaRPr lang="es-EC" sz="1800" dirty="0">
            <a:latin typeface="Century Gothic" panose="020B0502020202020204" pitchFamily="34" charset="0"/>
          </a:endParaRPr>
        </a:p>
      </dgm:t>
    </dgm:pt>
    <dgm:pt modelId="{C6EFA245-3D55-4AAA-9627-FD6E32173F30}" type="parTrans" cxnId="{05A15DD8-EAAC-48E4-8629-4394C7891B79}">
      <dgm:prSet/>
      <dgm:spPr/>
      <dgm:t>
        <a:bodyPr/>
        <a:lstStyle/>
        <a:p>
          <a:endParaRPr lang="es-EC"/>
        </a:p>
      </dgm:t>
    </dgm:pt>
    <dgm:pt modelId="{F752912C-FEBA-4E74-B91A-D607096C54A1}" type="sibTrans" cxnId="{05A15DD8-EAAC-48E4-8629-4394C7891B79}">
      <dgm:prSet/>
      <dgm:spPr/>
      <dgm:t>
        <a:bodyPr/>
        <a:lstStyle/>
        <a:p>
          <a:endParaRPr lang="es-EC"/>
        </a:p>
      </dgm:t>
    </dgm:pt>
    <dgm:pt modelId="{20C5003F-B078-4C8D-B48D-3264D789EEB7}">
      <dgm:prSet phldrT="[Texto]" custT="1"/>
      <dgm:spPr/>
      <dgm:t>
        <a:bodyPr/>
        <a:lstStyle/>
        <a:p>
          <a:pPr algn="just">
            <a:lnSpc>
              <a:spcPct val="100000"/>
            </a:lnSpc>
          </a:pPr>
          <a:r>
            <a:rPr lang="es-ES" sz="1800" dirty="0" smtClean="0">
              <a:latin typeface="Century Gothic" panose="020B0502020202020204" pitchFamily="34" charset="0"/>
            </a:rPr>
            <a:t>Las ondas ópticas únicamente presentan  un buen rendimiento en aguas muy claras y además necesitan de una estricta alineación de sus nodos. </a:t>
          </a:r>
          <a:endParaRPr lang="es-EC" sz="1800" dirty="0">
            <a:latin typeface="Century Gothic" panose="020B0502020202020204" pitchFamily="34" charset="0"/>
          </a:endParaRPr>
        </a:p>
      </dgm:t>
    </dgm:pt>
    <dgm:pt modelId="{C2514937-59CB-4C0A-ADF3-1E4B8859B9B5}" type="parTrans" cxnId="{C942A23F-C1A0-4D92-A139-66089CEB1833}">
      <dgm:prSet/>
      <dgm:spPr/>
      <dgm:t>
        <a:bodyPr/>
        <a:lstStyle/>
        <a:p>
          <a:endParaRPr lang="es-EC"/>
        </a:p>
      </dgm:t>
    </dgm:pt>
    <dgm:pt modelId="{22B0D84C-D4C5-4EF9-80C0-03C06A44A64D}" type="sibTrans" cxnId="{C942A23F-C1A0-4D92-A139-66089CEB1833}">
      <dgm:prSet/>
      <dgm:spPr/>
      <dgm:t>
        <a:bodyPr/>
        <a:lstStyle/>
        <a:p>
          <a:endParaRPr lang="es-EC"/>
        </a:p>
      </dgm:t>
    </dgm:pt>
    <dgm:pt modelId="{0F870CB0-66A2-4F11-880F-E90478DFF6E6}">
      <dgm:prSet phldrT="[Texto]" custT="1"/>
      <dgm:spPr/>
      <dgm:t>
        <a:bodyPr/>
        <a:lstStyle/>
        <a:p>
          <a:pPr algn="just">
            <a:lnSpc>
              <a:spcPct val="100000"/>
            </a:lnSpc>
          </a:pPr>
          <a:endParaRPr lang="es-EC" sz="1800" dirty="0">
            <a:latin typeface="Century Gothic" panose="020B0502020202020204" pitchFamily="34" charset="0"/>
          </a:endParaRPr>
        </a:p>
      </dgm:t>
    </dgm:pt>
    <dgm:pt modelId="{65947913-5CBE-45D1-8CFE-EEE13A5A12FD}" type="parTrans" cxnId="{0AFCCA77-25AF-42F9-8599-4139DF797023}">
      <dgm:prSet/>
      <dgm:spPr/>
      <dgm:t>
        <a:bodyPr/>
        <a:lstStyle/>
        <a:p>
          <a:endParaRPr lang="es-EC"/>
        </a:p>
      </dgm:t>
    </dgm:pt>
    <dgm:pt modelId="{52EBAEBA-1265-460D-AA94-767E22E5733E}" type="sibTrans" cxnId="{0AFCCA77-25AF-42F9-8599-4139DF797023}">
      <dgm:prSet/>
      <dgm:spPr/>
      <dgm:t>
        <a:bodyPr/>
        <a:lstStyle/>
        <a:p>
          <a:endParaRPr lang="es-EC"/>
        </a:p>
      </dgm:t>
    </dgm:pt>
    <dgm:pt modelId="{87D625C3-19B9-4971-9B49-136F6BDA4F88}">
      <dgm:prSet phldrT="[Texto]" custT="1"/>
      <dgm:spPr/>
      <dgm:t>
        <a:bodyPr/>
        <a:lstStyle/>
        <a:p>
          <a:pPr algn="just">
            <a:lnSpc>
              <a:spcPct val="100000"/>
            </a:lnSpc>
          </a:pPr>
          <a:r>
            <a:rPr lang="es-ES" sz="1800" dirty="0" smtClean="0">
              <a:latin typeface="Century Gothic" panose="020B0502020202020204" pitchFamily="34" charset="0"/>
            </a:rPr>
            <a:t>Este requisito de línea de vista al usar comunicaciones ópticas genera una limitación significativa de su aplicación bajo el agua (Che </a:t>
          </a:r>
          <a:r>
            <a:rPr lang="es-ES" sz="1800" i="1" dirty="0" smtClean="0">
              <a:latin typeface="Century Gothic" panose="020B0502020202020204" pitchFamily="34" charset="0"/>
            </a:rPr>
            <a:t>et al.</a:t>
          </a:r>
          <a:r>
            <a:rPr lang="es-ES" sz="1800" dirty="0" smtClean="0">
              <a:latin typeface="Century Gothic" panose="020B0502020202020204" pitchFamily="34" charset="0"/>
            </a:rPr>
            <a:t>, 2010).</a:t>
          </a:r>
          <a:endParaRPr lang="es-EC" sz="1800" dirty="0">
            <a:latin typeface="Century Gothic" panose="020B0502020202020204" pitchFamily="34" charset="0"/>
          </a:endParaRPr>
        </a:p>
      </dgm:t>
    </dgm:pt>
    <dgm:pt modelId="{BBE8C868-142C-4FC5-82D9-DABA4A5569A0}" type="parTrans" cxnId="{A3FFCB4C-F9C0-4768-8ACA-FDAF5ADC55E6}">
      <dgm:prSet/>
      <dgm:spPr/>
      <dgm:t>
        <a:bodyPr/>
        <a:lstStyle/>
        <a:p>
          <a:endParaRPr lang="es-EC"/>
        </a:p>
      </dgm:t>
    </dgm:pt>
    <dgm:pt modelId="{D4E6B35B-4164-4125-9FD6-6BCB3F2611B1}" type="sibTrans" cxnId="{A3FFCB4C-F9C0-4768-8ACA-FDAF5ADC55E6}">
      <dgm:prSet/>
      <dgm:spPr/>
      <dgm:t>
        <a:bodyPr/>
        <a:lstStyle/>
        <a:p>
          <a:endParaRPr lang="es-EC"/>
        </a:p>
      </dgm:t>
    </dgm:pt>
    <dgm:pt modelId="{BD23FB21-5FEF-4C08-A2E0-B9AD6BE32B20}">
      <dgm:prSet phldrT="[Texto]" custT="1"/>
      <dgm:spPr/>
      <dgm:t>
        <a:bodyPr/>
        <a:lstStyle/>
        <a:p>
          <a:pPr algn="just">
            <a:lnSpc>
              <a:spcPct val="100000"/>
            </a:lnSpc>
          </a:pPr>
          <a:endParaRPr lang="es-EC" sz="1800" dirty="0">
            <a:latin typeface="Century Gothic" panose="020B0502020202020204" pitchFamily="34" charset="0"/>
          </a:endParaRPr>
        </a:p>
      </dgm:t>
    </dgm:pt>
    <dgm:pt modelId="{B335A1B0-4B80-4EFA-B803-8054C4AC773A}" type="parTrans" cxnId="{C09D5347-19F2-424F-804D-BD31828C1C01}">
      <dgm:prSet/>
      <dgm:spPr/>
      <dgm:t>
        <a:bodyPr/>
        <a:lstStyle/>
        <a:p>
          <a:endParaRPr lang="es-EC"/>
        </a:p>
      </dgm:t>
    </dgm:pt>
    <dgm:pt modelId="{49D4A4A5-4433-43A5-8E6C-E61DA533D8AE}" type="sibTrans" cxnId="{C09D5347-19F2-424F-804D-BD31828C1C01}">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CB81AC9E-199F-4BF2-B43A-7EC53F6E4FE2}" type="presOf" srcId="{B4EB55F8-FA69-49CE-94D8-3265CD8B9E3A}" destId="{EF5F5E96-DEA2-4E9B-921B-8AED050DE34C}" srcOrd="0" destOrd="5" presId="urn:microsoft.com/office/officeart/2005/8/layout/vList2"/>
    <dgm:cxn modelId="{CEDFBF4F-0E16-4777-AE76-460D16EA3B3B}" type="presOf" srcId="{BD23FB21-5FEF-4C08-A2E0-B9AD6BE32B20}" destId="{EF5F5E96-DEA2-4E9B-921B-8AED050DE34C}" srcOrd="0" destOrd="3" presId="urn:microsoft.com/office/officeart/2005/8/layout/vList2"/>
    <dgm:cxn modelId="{D69777C8-7079-4F87-B5D1-68113F9A6968}" type="presOf" srcId="{ED36F8B1-91CE-4759-8D43-50B04F9A9790}" destId="{EF5F5E96-DEA2-4E9B-921B-8AED050DE34C}" srcOrd="0" destOrd="0" presId="urn:microsoft.com/office/officeart/2005/8/layout/vList2"/>
    <dgm:cxn modelId="{1923B15E-9919-4EB9-96B8-BAED558830AA}" type="presOf" srcId="{87D625C3-19B9-4971-9B49-136F6BDA4F88}" destId="{EF5F5E96-DEA2-4E9B-921B-8AED050DE34C}" srcOrd="0" destOrd="4" presId="urn:microsoft.com/office/officeart/2005/8/layout/vList2"/>
    <dgm:cxn modelId="{F9C5622C-DE21-48B5-B092-7C0DB7EBD39F}" type="presOf" srcId="{D340BE37-0CA7-4978-9BFB-60DD6140A5AE}" destId="{40C1AD39-6A24-49CB-AD91-661037D63E96}" srcOrd="0" destOrd="0" presId="urn:microsoft.com/office/officeart/2005/8/layout/vList2"/>
    <dgm:cxn modelId="{0AFCCA77-25AF-42F9-8599-4139DF797023}" srcId="{D900F549-381E-41A6-B6F9-FA5E33278567}" destId="{0F870CB0-66A2-4F11-880F-E90478DFF6E6}" srcOrd="1" destOrd="0" parTransId="{65947913-5CBE-45D1-8CFE-EEE13A5A12FD}" sibTransId="{52EBAEBA-1265-460D-AA94-767E22E5733E}"/>
    <dgm:cxn modelId="{62FA8A7A-2E5E-4AF9-9CFA-EE7461D5F8AC}" srcId="{D340BE37-0CA7-4978-9BFB-60DD6140A5AE}" destId="{D900F549-381E-41A6-B6F9-FA5E33278567}" srcOrd="0" destOrd="0" parTransId="{712B1813-10EE-4FF8-A607-70AC63D65A44}" sibTransId="{E28F8EA5-7946-4F88-8C38-60F64BE5D665}"/>
    <dgm:cxn modelId="{F79446E0-7C5D-41FA-A700-30859DEFEED7}" type="presOf" srcId="{20C5003F-B078-4C8D-B48D-3264D789EEB7}" destId="{EF5F5E96-DEA2-4E9B-921B-8AED050DE34C}" srcOrd="0" destOrd="2" presId="urn:microsoft.com/office/officeart/2005/8/layout/vList2"/>
    <dgm:cxn modelId="{066AF065-610E-4467-B731-C263505F1113}" type="presOf" srcId="{D900F549-381E-41A6-B6F9-FA5E33278567}" destId="{C0074A8D-44ED-4056-9C5D-655A8FD35F08}" srcOrd="0" destOrd="0" presId="urn:microsoft.com/office/officeart/2005/8/layout/vList2"/>
    <dgm:cxn modelId="{6E1A60C8-BDC2-45DD-9DB6-EDAAD79E1816}" type="presOf" srcId="{0F870CB0-66A2-4F11-880F-E90478DFF6E6}" destId="{EF5F5E96-DEA2-4E9B-921B-8AED050DE34C}" srcOrd="0" destOrd="1" presId="urn:microsoft.com/office/officeart/2005/8/layout/vList2"/>
    <dgm:cxn modelId="{05A15DD8-EAAC-48E4-8629-4394C7891B79}" srcId="{D900F549-381E-41A6-B6F9-FA5E33278567}" destId="{B4EB55F8-FA69-49CE-94D8-3265CD8B9E3A}" srcOrd="5" destOrd="0" parTransId="{C6EFA245-3D55-4AAA-9627-FD6E32173F30}" sibTransId="{F752912C-FEBA-4E74-B91A-D607096C54A1}"/>
    <dgm:cxn modelId="{E803AB4D-4EBF-42D5-82C1-C1EC8E61FF90}" srcId="{D900F549-381E-41A6-B6F9-FA5E33278567}" destId="{ED36F8B1-91CE-4759-8D43-50B04F9A9790}" srcOrd="0" destOrd="0" parTransId="{748D65F4-E282-4A71-BA97-46FC72531278}" sibTransId="{01C0DC41-F827-4279-A3C1-A8A8C8FA358F}"/>
    <dgm:cxn modelId="{C942A23F-C1A0-4D92-A139-66089CEB1833}" srcId="{D900F549-381E-41A6-B6F9-FA5E33278567}" destId="{20C5003F-B078-4C8D-B48D-3264D789EEB7}" srcOrd="2" destOrd="0" parTransId="{C2514937-59CB-4C0A-ADF3-1E4B8859B9B5}" sibTransId="{22B0D84C-D4C5-4EF9-80C0-03C06A44A64D}"/>
    <dgm:cxn modelId="{A3FFCB4C-F9C0-4768-8ACA-FDAF5ADC55E6}" srcId="{D900F549-381E-41A6-B6F9-FA5E33278567}" destId="{87D625C3-19B9-4971-9B49-136F6BDA4F88}" srcOrd="4" destOrd="0" parTransId="{BBE8C868-142C-4FC5-82D9-DABA4A5569A0}" sibTransId="{D4E6B35B-4164-4125-9FD6-6BCB3F2611B1}"/>
    <dgm:cxn modelId="{C09D5347-19F2-424F-804D-BD31828C1C01}" srcId="{D900F549-381E-41A6-B6F9-FA5E33278567}" destId="{BD23FB21-5FEF-4C08-A2E0-B9AD6BE32B20}" srcOrd="3" destOrd="0" parTransId="{B335A1B0-4B80-4EFA-B803-8054C4AC773A}" sibTransId="{49D4A4A5-4433-43A5-8E6C-E61DA533D8AE}"/>
    <dgm:cxn modelId="{3C7E757F-5E34-4B17-A85C-4C4734326ECA}" type="presParOf" srcId="{40C1AD39-6A24-49CB-AD91-661037D63E96}" destId="{C0074A8D-44ED-4056-9C5D-655A8FD35F08}" srcOrd="0" destOrd="0" presId="urn:microsoft.com/office/officeart/2005/8/layout/vList2"/>
    <dgm:cxn modelId="{3978952B-C92F-41EE-BFF5-7F3900A9D969}"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40BE37-0CA7-4978-9BFB-60DD6140A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D900F549-381E-41A6-B6F9-FA5E33278567}">
      <dgm:prSet phldrT="[Texto]" custT="1"/>
      <dgm:spPr>
        <a:noFill/>
        <a:ln>
          <a:solidFill>
            <a:schemeClr val="tx2">
              <a:lumMod val="75000"/>
            </a:schemeClr>
          </a:solidFill>
        </a:ln>
      </dgm:spPr>
      <dgm:t>
        <a:bodyPr/>
        <a:lstStyle/>
        <a:p>
          <a:pPr algn="ctr"/>
          <a:endParaRPr lang="es-EC" sz="3200" b="1" dirty="0">
            <a:latin typeface="Century" panose="02040604050505020304" pitchFamily="18" charset="0"/>
          </a:endParaRPr>
        </a:p>
      </dgm:t>
    </dgm:pt>
    <dgm:pt modelId="{712B1813-10EE-4FF8-A607-70AC63D65A44}" type="parTrans" cxnId="{62FA8A7A-2E5E-4AF9-9CFA-EE7461D5F8AC}">
      <dgm:prSet/>
      <dgm:spPr/>
      <dgm:t>
        <a:bodyPr/>
        <a:lstStyle/>
        <a:p>
          <a:pPr algn="just"/>
          <a:endParaRPr lang="es-EC">
            <a:latin typeface="Century" panose="02040604050505020304" pitchFamily="18" charset="0"/>
          </a:endParaRPr>
        </a:p>
      </dgm:t>
    </dgm:pt>
    <dgm:pt modelId="{E28F8EA5-7946-4F88-8C38-60F64BE5D665}" type="sibTrans" cxnId="{62FA8A7A-2E5E-4AF9-9CFA-EE7461D5F8AC}">
      <dgm:prSet/>
      <dgm:spPr/>
      <dgm:t>
        <a:bodyPr/>
        <a:lstStyle/>
        <a:p>
          <a:pPr algn="just"/>
          <a:endParaRPr lang="es-EC">
            <a:latin typeface="Century" panose="02040604050505020304" pitchFamily="18" charset="0"/>
          </a:endParaRPr>
        </a:p>
      </dgm:t>
    </dgm:pt>
    <dgm:pt modelId="{64E29E3F-3364-4E02-B294-A30B7BCF79F1}">
      <dgm:prSet phldrT="[Texto]" custT="1"/>
      <dgm:spPr>
        <a:ln>
          <a:noFill/>
        </a:ln>
      </dgm:spPr>
      <dgm:t>
        <a:bodyPr/>
        <a:lstStyle/>
        <a:p>
          <a:pPr algn="just">
            <a:lnSpc>
              <a:spcPct val="100000"/>
            </a:lnSpc>
          </a:pPr>
          <a:r>
            <a:rPr lang="es-ES" sz="1700" dirty="0" smtClean="0">
              <a:latin typeface="Century Gothic" panose="020B0502020202020204" pitchFamily="34" charset="0"/>
            </a:rPr>
            <a:t>Por otra parte las ondas EM tienen menos sensibilidad a efectos de reflexión y refracción en aguas poco profundas en comparación  a las ondas acústicas. </a:t>
          </a:r>
          <a:endParaRPr lang="es-EC" sz="1700" dirty="0">
            <a:latin typeface="Century Gothic" panose="020B0502020202020204" pitchFamily="34" charset="0"/>
          </a:endParaRPr>
        </a:p>
      </dgm:t>
    </dgm:pt>
    <dgm:pt modelId="{77E3F931-6E8A-4EB3-B3C1-32B545AF8415}" type="parTrans" cxnId="{200E1A5A-DA3F-498C-B942-1FFB56D4D010}">
      <dgm:prSet/>
      <dgm:spPr/>
      <dgm:t>
        <a:bodyPr/>
        <a:lstStyle/>
        <a:p>
          <a:endParaRPr lang="es-EC"/>
        </a:p>
      </dgm:t>
    </dgm:pt>
    <dgm:pt modelId="{455205FF-FB79-4332-B828-48C5C9954D00}" type="sibTrans" cxnId="{200E1A5A-DA3F-498C-B942-1FFB56D4D010}">
      <dgm:prSet/>
      <dgm:spPr/>
      <dgm:t>
        <a:bodyPr/>
        <a:lstStyle/>
        <a:p>
          <a:endParaRPr lang="es-EC"/>
        </a:p>
      </dgm:t>
    </dgm:pt>
    <dgm:pt modelId="{BB154D51-195B-43C1-8AFD-037E6E238165}">
      <dgm:prSet phldrT="[Texto]" custT="1"/>
      <dgm:spPr>
        <a:ln>
          <a:noFill/>
        </a:ln>
      </dgm:spPr>
      <dgm:t>
        <a:bodyPr/>
        <a:lstStyle/>
        <a:p>
          <a:pPr algn="just">
            <a:lnSpc>
              <a:spcPct val="100000"/>
            </a:lnSpc>
          </a:pPr>
          <a:endParaRPr lang="es-EC" sz="1700" dirty="0">
            <a:latin typeface="Century Gothic" panose="020B0502020202020204" pitchFamily="34" charset="0"/>
          </a:endParaRPr>
        </a:p>
      </dgm:t>
    </dgm:pt>
    <dgm:pt modelId="{FC76D71A-9251-4BA4-9F98-A73E7270B0E6}" type="parTrans" cxnId="{DCE14698-384F-4114-A8DD-2EB3DD25C4F3}">
      <dgm:prSet/>
      <dgm:spPr/>
      <dgm:t>
        <a:bodyPr/>
        <a:lstStyle/>
        <a:p>
          <a:endParaRPr lang="es-EC"/>
        </a:p>
      </dgm:t>
    </dgm:pt>
    <dgm:pt modelId="{1FBF9F83-5513-4D2B-82D5-D493F0954881}" type="sibTrans" cxnId="{DCE14698-384F-4114-A8DD-2EB3DD25C4F3}">
      <dgm:prSet/>
      <dgm:spPr/>
      <dgm:t>
        <a:bodyPr/>
        <a:lstStyle/>
        <a:p>
          <a:endParaRPr lang="es-EC"/>
        </a:p>
      </dgm:t>
    </dgm:pt>
    <dgm:pt modelId="{E4BA9939-DE65-40F6-844C-C3C4B7791DA2}">
      <dgm:prSet phldrT="[Texto]" custT="1"/>
      <dgm:spPr>
        <a:ln>
          <a:noFill/>
        </a:ln>
      </dgm:spPr>
      <dgm:t>
        <a:bodyPr/>
        <a:lstStyle/>
        <a:p>
          <a:pPr algn="just">
            <a:lnSpc>
              <a:spcPct val="100000"/>
            </a:lnSpc>
          </a:pPr>
          <a:r>
            <a:rPr lang="es-ES" sz="1700" dirty="0" smtClean="0">
              <a:latin typeface="Century Gothic" panose="020B0502020202020204" pitchFamily="34" charset="0"/>
            </a:rPr>
            <a:t>Otra ventaja frente a las comunicaciones ópticas, es que las comunicaciones por ondas EM son poco afectadas por las partículas suspendidas en el agua (</a:t>
          </a:r>
          <a:r>
            <a:rPr lang="es-ES" sz="1700" dirty="0" err="1" smtClean="0">
              <a:latin typeface="Century Gothic" panose="020B0502020202020204" pitchFamily="34" charset="0"/>
            </a:rPr>
            <a:t>Jiang</a:t>
          </a:r>
          <a:r>
            <a:rPr lang="es-ES" sz="1700" dirty="0" smtClean="0">
              <a:latin typeface="Century Gothic" panose="020B0502020202020204" pitchFamily="34" charset="0"/>
            </a:rPr>
            <a:t> </a:t>
          </a:r>
          <a:r>
            <a:rPr lang="es-ES" sz="1700" i="1" dirty="0">
              <a:latin typeface="Century Gothic" panose="020B0502020202020204" pitchFamily="34" charset="0"/>
            </a:rPr>
            <a:t>et al.</a:t>
          </a:r>
          <a:r>
            <a:rPr lang="es-ES" sz="1700" dirty="0">
              <a:latin typeface="Century Gothic" panose="020B0502020202020204" pitchFamily="34" charset="0"/>
            </a:rPr>
            <a:t>, 2011). </a:t>
          </a:r>
          <a:endParaRPr lang="es-EC" sz="1700" dirty="0">
            <a:latin typeface="Century Gothic" panose="020B0502020202020204" pitchFamily="34" charset="0"/>
          </a:endParaRPr>
        </a:p>
      </dgm:t>
    </dgm:pt>
    <dgm:pt modelId="{0A30D3DC-B419-40B8-AF17-20D3A852726C}" type="parTrans" cxnId="{5E9FDEFA-3417-4D0F-BD2F-A13DCA35A84E}">
      <dgm:prSet/>
      <dgm:spPr/>
      <dgm:t>
        <a:bodyPr/>
        <a:lstStyle/>
        <a:p>
          <a:endParaRPr lang="es-EC"/>
        </a:p>
      </dgm:t>
    </dgm:pt>
    <dgm:pt modelId="{483B6F06-3063-4C14-9FCA-06F7F056BD85}" type="sibTrans" cxnId="{5E9FDEFA-3417-4D0F-BD2F-A13DCA35A84E}">
      <dgm:prSet/>
      <dgm:spPr/>
      <dgm:t>
        <a:bodyPr/>
        <a:lstStyle/>
        <a:p>
          <a:endParaRPr lang="es-EC"/>
        </a:p>
      </dgm:t>
    </dgm:pt>
    <dgm:pt modelId="{12F3B641-FC36-43FC-BC0E-5FC289D55CBF}">
      <dgm:prSet phldrT="[Texto]" custT="1"/>
      <dgm:spPr>
        <a:ln>
          <a:noFill/>
        </a:ln>
      </dgm:spPr>
      <dgm:t>
        <a:bodyPr/>
        <a:lstStyle/>
        <a:p>
          <a:pPr algn="just">
            <a:lnSpc>
              <a:spcPct val="100000"/>
            </a:lnSpc>
          </a:pPr>
          <a:endParaRPr lang="es-EC" sz="1700" dirty="0">
            <a:latin typeface="Century Gothic" panose="020B0502020202020204" pitchFamily="34" charset="0"/>
          </a:endParaRPr>
        </a:p>
      </dgm:t>
    </dgm:pt>
    <dgm:pt modelId="{3DA82A0D-357E-4180-AA8E-EF5B3B9AA772}" type="parTrans" cxnId="{B2B505CE-BA4E-4864-91FF-F2311A129BA7}">
      <dgm:prSet/>
      <dgm:spPr/>
      <dgm:t>
        <a:bodyPr/>
        <a:lstStyle/>
        <a:p>
          <a:endParaRPr lang="es-EC"/>
        </a:p>
      </dgm:t>
    </dgm:pt>
    <dgm:pt modelId="{4CE2EA2E-94E8-4A4F-8C1E-48DA9570D0FE}" type="sibTrans" cxnId="{B2B505CE-BA4E-4864-91FF-F2311A129BA7}">
      <dgm:prSet/>
      <dgm:spPr/>
      <dgm:t>
        <a:bodyPr/>
        <a:lstStyle/>
        <a:p>
          <a:endParaRPr lang="es-EC"/>
        </a:p>
      </dgm:t>
    </dgm:pt>
    <mc:AlternateContent xmlns:mc="http://schemas.openxmlformats.org/markup-compatibility/2006">
      <mc:Choice xmlns:a14="http://schemas.microsoft.com/office/drawing/2010/main" Requires="a14">
        <dgm:pt modelId="{C178969F-DD39-494F-A236-2936565F6F53}">
          <dgm:prSet phldrT="[Texto]" custT="1"/>
          <dgm:spPr>
            <a:ln>
              <a:noFill/>
            </a:ln>
          </dgm:spPr>
          <dgm:t>
            <a:bodyPr/>
            <a:lstStyle/>
            <a:p>
              <a:pPr algn="just">
                <a:lnSpc>
                  <a:spcPct val="100000"/>
                </a:lnSpc>
              </a:pPr>
              <a:r>
                <a:rPr lang="es-ES" sz="1700" b="1" dirty="0" smtClean="0">
                  <a:latin typeface="Century Gothic" panose="020B0502020202020204" pitchFamily="34" charset="0"/>
                </a:rPr>
                <a:t>La </a:t>
              </a:r>
              <a:r>
                <a:rPr lang="es-ES" sz="1700" b="1" dirty="0">
                  <a:latin typeface="Century Gothic" panose="020B0502020202020204" pitchFamily="34" charset="0"/>
                </a:rPr>
                <a:t>principal limitación de las comunicaciones subacuáticas basadas en ondas EM es la elevada  atenuación producida  en altas frecuencias por la conductividad del agua.</a:t>
              </a:r>
              <a:r>
                <a:rPr lang="es-ES" sz="1700" dirty="0">
                  <a:latin typeface="Century Gothic" panose="020B0502020202020204" pitchFamily="34" charset="0"/>
                </a:rPr>
                <a:t>  Las ondas EM sufren una atenuación del orden de</a:t>
              </a:r>
              <a:r>
                <a:rPr lang="es-ES" sz="1700" dirty="0" smtClean="0">
                  <a:latin typeface="Century Gothic" panose="020B0502020202020204" pitchFamily="34" charset="0"/>
                </a:rPr>
                <a:t> </a:t>
              </a:r>
              <a14:m>
                <m:oMath xmlns:m="http://schemas.openxmlformats.org/officeDocument/2006/math">
                  <m:d>
                    <m:dPr>
                      <m:begChr m:val="["/>
                      <m:endChr m:val="]"/>
                      <m:ctrlPr>
                        <a:rPr lang="es-EC" sz="1700" i="1">
                          <a:latin typeface="Cambria Math"/>
                        </a:rPr>
                      </m:ctrlPr>
                    </m:dPr>
                    <m:e>
                      <m:f>
                        <m:fPr>
                          <m:ctrlPr>
                            <a:rPr lang="es-EC" sz="1700" i="1">
                              <a:latin typeface="Cambria Math"/>
                            </a:rPr>
                          </m:ctrlPr>
                        </m:fPr>
                        <m:num>
                          <m:r>
                            <a:rPr lang="es-ES" sz="1700" i="1">
                              <a:latin typeface="Cambria Math"/>
                            </a:rPr>
                            <m:t>𝑑𝐵</m:t>
                          </m:r>
                        </m:num>
                        <m:den>
                          <m:r>
                            <a:rPr lang="es-ES" sz="1700" i="1">
                              <a:latin typeface="Cambria Math"/>
                            </a:rPr>
                            <m:t>𝑚</m:t>
                          </m:r>
                        </m:den>
                      </m:f>
                    </m:e>
                  </m:d>
                </m:oMath>
              </a14:m>
              <a:r>
                <a:rPr lang="es-ES" sz="1700" dirty="0">
                  <a:latin typeface="Century Gothic" panose="020B0502020202020204" pitchFamily="34" charset="0"/>
                </a:rPr>
                <a:t> para una frecuencia de 30 kHz, mientras que una onda acústica a esa misma frecuencia presenta una atenuación del orden </a:t>
              </a:r>
              <a:r>
                <a:rPr lang="es-ES" sz="1700" dirty="0" smtClean="0">
                  <a:latin typeface="Century Gothic" panose="020B0502020202020204" pitchFamily="34" charset="0"/>
                </a:rPr>
                <a:t>de </a:t>
              </a:r>
              <a14:m>
                <m:oMath xmlns:m="http://schemas.openxmlformats.org/officeDocument/2006/math">
                  <m:d>
                    <m:dPr>
                      <m:begChr m:val="["/>
                      <m:endChr m:val="]"/>
                      <m:ctrlPr>
                        <a:rPr lang="es-EC" sz="1700" i="1">
                          <a:latin typeface="Cambria Math"/>
                        </a:rPr>
                      </m:ctrlPr>
                    </m:dPr>
                    <m:e>
                      <m:f>
                        <m:fPr>
                          <m:ctrlPr>
                            <a:rPr lang="es-EC" sz="1700" i="1">
                              <a:latin typeface="Cambria Math"/>
                            </a:rPr>
                          </m:ctrlPr>
                        </m:fPr>
                        <m:num>
                          <m:r>
                            <a:rPr lang="es-ES" sz="1700" i="1">
                              <a:latin typeface="Cambria Math"/>
                            </a:rPr>
                            <m:t>𝑑𝐵</m:t>
                          </m:r>
                        </m:num>
                        <m:den>
                          <m:r>
                            <a:rPr lang="es-ES" sz="1700" i="1">
                              <a:latin typeface="Cambria Math"/>
                            </a:rPr>
                            <m:t>𝐾𝑚</m:t>
                          </m:r>
                        </m:den>
                      </m:f>
                    </m:e>
                  </m:d>
                </m:oMath>
              </a14:m>
              <a:r>
                <a:rPr lang="es-ES" sz="1700" dirty="0">
                  <a:latin typeface="Century Gothic" panose="020B0502020202020204" pitchFamily="34" charset="0"/>
                </a:rPr>
                <a:t> (Aparicio </a:t>
              </a:r>
              <a:r>
                <a:rPr lang="es-ES" sz="1700" i="1" dirty="0">
                  <a:latin typeface="Century Gothic" panose="020B0502020202020204" pitchFamily="34" charset="0"/>
                </a:rPr>
                <a:t>et al.</a:t>
              </a:r>
              <a:r>
                <a:rPr lang="es-ES" sz="1700" dirty="0">
                  <a:latin typeface="Century Gothic" panose="020B0502020202020204" pitchFamily="34" charset="0"/>
                </a:rPr>
                <a:t>, 2010).</a:t>
              </a:r>
              <a:endParaRPr lang="es-EC" sz="1700" dirty="0">
                <a:latin typeface="Century Gothic" panose="020B0502020202020204" pitchFamily="34" charset="0"/>
              </a:endParaRPr>
            </a:p>
          </dgm:t>
        </dgm:pt>
      </mc:Choice>
      <mc:Fallback>
        <dgm:pt modelId="{C178969F-DD39-494F-A236-2936565F6F53}">
          <dgm:prSet phldrT="[Texto]" custT="1"/>
          <dgm:spPr>
            <a:ln>
              <a:noFill/>
            </a:ln>
          </dgm:spPr>
          <dgm:t>
            <a:bodyPr/>
            <a:lstStyle/>
            <a:p>
              <a:pPr algn="just">
                <a:lnSpc>
                  <a:spcPct val="100000"/>
                </a:lnSpc>
              </a:pPr>
              <a:r>
                <a:rPr lang="es-ES" sz="1700" b="1" dirty="0" smtClean="0">
                  <a:latin typeface="Century Gothic" panose="020B0502020202020204" pitchFamily="34" charset="0"/>
                </a:rPr>
                <a:t>La </a:t>
              </a:r>
              <a:r>
                <a:rPr lang="es-ES" sz="1700" b="1" dirty="0">
                  <a:latin typeface="Century Gothic" panose="020B0502020202020204" pitchFamily="34" charset="0"/>
                </a:rPr>
                <a:t>principal limitación de las comunicaciones subacuáticas basadas en ondas EM es la elevada  atenuación producida  en altas frecuencias por la conductividad del agua.</a:t>
              </a:r>
              <a:r>
                <a:rPr lang="es-ES" sz="1700" dirty="0">
                  <a:latin typeface="Century Gothic" panose="020B0502020202020204" pitchFamily="34" charset="0"/>
                </a:rPr>
                <a:t>  Las ondas EM sufren una atenuación del orden de</a:t>
              </a:r>
              <a:r>
                <a:rPr lang="es-ES" sz="1700" dirty="0" smtClean="0">
                  <a:latin typeface="Century Gothic" panose="020B0502020202020204" pitchFamily="34" charset="0"/>
                </a:rPr>
                <a:t> </a:t>
              </a:r>
              <a:r>
                <a:rPr lang="es-EC" sz="1700" i="0">
                  <a:latin typeface="Cambria Math"/>
                </a:rPr>
                <a:t>[</a:t>
              </a:r>
              <a:r>
                <a:rPr lang="es-ES" sz="1700" i="0">
                  <a:latin typeface="Cambria Math"/>
                </a:rPr>
                <a:t>𝑑𝐵</a:t>
              </a:r>
              <a:r>
                <a:rPr lang="es-EC" sz="1700" i="0">
                  <a:latin typeface="Cambria Math"/>
                </a:rPr>
                <a:t>/</a:t>
              </a:r>
              <a:r>
                <a:rPr lang="es-ES" sz="1700" i="0">
                  <a:latin typeface="Cambria Math"/>
                </a:rPr>
                <a:t>𝑚]</a:t>
              </a:r>
              <a:r>
                <a:rPr lang="es-ES" sz="1700" dirty="0">
                  <a:latin typeface="Century Gothic" panose="020B0502020202020204" pitchFamily="34" charset="0"/>
                </a:rPr>
                <a:t> para una frecuencia de 30 kHz, mientras que una onda acústica a esa misma frecuencia presenta una atenuación del orden </a:t>
              </a:r>
              <a:r>
                <a:rPr lang="es-ES" sz="1700" dirty="0" smtClean="0">
                  <a:latin typeface="Century Gothic" panose="020B0502020202020204" pitchFamily="34" charset="0"/>
                </a:rPr>
                <a:t>de </a:t>
              </a:r>
              <a:r>
                <a:rPr lang="es-EC" sz="1700" i="0">
                  <a:latin typeface="Cambria Math"/>
                </a:rPr>
                <a:t>[</a:t>
              </a:r>
              <a:r>
                <a:rPr lang="es-ES" sz="1700" i="0">
                  <a:latin typeface="Cambria Math"/>
                </a:rPr>
                <a:t>𝑑𝐵</a:t>
              </a:r>
              <a:r>
                <a:rPr lang="es-EC" sz="1700" i="0">
                  <a:latin typeface="Cambria Math"/>
                </a:rPr>
                <a:t>/</a:t>
              </a:r>
              <a:r>
                <a:rPr lang="es-ES" sz="1700" i="0">
                  <a:latin typeface="Cambria Math"/>
                </a:rPr>
                <a:t>𝐾𝑚]</a:t>
              </a:r>
              <a:r>
                <a:rPr lang="es-ES" sz="1700" dirty="0">
                  <a:latin typeface="Century Gothic" panose="020B0502020202020204" pitchFamily="34" charset="0"/>
                </a:rPr>
                <a:t> (Aparicio </a:t>
              </a:r>
              <a:r>
                <a:rPr lang="es-ES" sz="1700" i="1" dirty="0">
                  <a:latin typeface="Century Gothic" panose="020B0502020202020204" pitchFamily="34" charset="0"/>
                </a:rPr>
                <a:t>et al.</a:t>
              </a:r>
              <a:r>
                <a:rPr lang="es-ES" sz="1700" dirty="0">
                  <a:latin typeface="Century Gothic" panose="020B0502020202020204" pitchFamily="34" charset="0"/>
                </a:rPr>
                <a:t>, 2010).</a:t>
              </a:r>
              <a:endParaRPr lang="es-EC" sz="1700" dirty="0">
                <a:latin typeface="Century Gothic" panose="020B0502020202020204" pitchFamily="34" charset="0"/>
              </a:endParaRPr>
            </a:p>
          </dgm:t>
        </dgm:pt>
      </mc:Fallback>
    </mc:AlternateContent>
    <dgm:pt modelId="{5A164340-A837-408C-9971-A86A4344E844}" type="parTrans" cxnId="{24A95B06-9F9D-44E6-9C54-0E2CDCB9A27A}">
      <dgm:prSet/>
      <dgm:spPr/>
      <dgm:t>
        <a:bodyPr/>
        <a:lstStyle/>
        <a:p>
          <a:endParaRPr lang="es-EC"/>
        </a:p>
      </dgm:t>
    </dgm:pt>
    <dgm:pt modelId="{389A2584-EA65-496D-85CB-C1C0590ECE3A}" type="sibTrans" cxnId="{24A95B06-9F9D-44E6-9C54-0E2CDCB9A27A}">
      <dgm:prSet/>
      <dgm:spPr/>
      <dgm:t>
        <a:bodyPr/>
        <a:lstStyle/>
        <a:p>
          <a:endParaRPr lang="es-EC"/>
        </a:p>
      </dgm:t>
    </dgm:pt>
    <dgm:pt modelId="{58B4C186-CD8C-492E-A7E5-7A08F26C2C30}">
      <dgm:prSet phldrT="[Texto]" custT="1"/>
      <dgm:spPr>
        <a:ln>
          <a:noFill/>
        </a:ln>
      </dgm:spPr>
      <dgm:t>
        <a:bodyPr/>
        <a:lstStyle/>
        <a:p>
          <a:pPr algn="just">
            <a:lnSpc>
              <a:spcPct val="100000"/>
            </a:lnSpc>
          </a:pPr>
          <a:endParaRPr lang="es-EC" sz="1700" dirty="0">
            <a:latin typeface="Century Gothic" panose="020B0502020202020204" pitchFamily="34" charset="0"/>
          </a:endParaRPr>
        </a:p>
      </dgm:t>
    </dgm:pt>
    <dgm:pt modelId="{188FA8CE-F451-44BC-B163-046638E0CC8B}" type="parTrans" cxnId="{E63D95BF-B8DA-47D9-9F17-61AF9B6F9AEC}">
      <dgm:prSet/>
      <dgm:spPr/>
      <dgm:t>
        <a:bodyPr/>
        <a:lstStyle/>
        <a:p>
          <a:endParaRPr lang="es-EC"/>
        </a:p>
      </dgm:t>
    </dgm:pt>
    <dgm:pt modelId="{90B965A3-9A09-4796-AC30-6B04924378D0}" type="sibTrans" cxnId="{E63D95BF-B8DA-47D9-9F17-61AF9B6F9AEC}">
      <dgm:prSet/>
      <dgm:spPr/>
      <dgm:t>
        <a:bodyPr/>
        <a:lstStyle/>
        <a:p>
          <a:endParaRPr lang="es-EC"/>
        </a:p>
      </dgm:t>
    </dgm:pt>
    <dgm:pt modelId="{ED36F8B1-91CE-4759-8D43-50B04F9A9790}">
      <dgm:prSet phldrT="[Texto]" custT="1"/>
      <dgm:spPr>
        <a:ln>
          <a:noFill/>
        </a:ln>
      </dgm:spPr>
      <dgm:t>
        <a:bodyPr/>
        <a:lstStyle/>
        <a:p>
          <a:pPr algn="just">
            <a:lnSpc>
              <a:spcPct val="100000"/>
            </a:lnSpc>
          </a:pPr>
          <a:r>
            <a:rPr lang="es-ES" sz="1700" dirty="0" smtClean="0">
              <a:latin typeface="Century Gothic" panose="020B0502020202020204" pitchFamily="34" charset="0"/>
            </a:rPr>
            <a:t>Los sistemas basados en ondas electromagnéticas (EM) son otra posible solución para la comunicación bajo el agua. La velocidad de las ondas EM  en el agua es más de cuatro órdenes superior que las ondas acústicas, con lo cual la latencia del canal se reduce ampliamente. </a:t>
          </a:r>
          <a:endParaRPr lang="es-EC" sz="1700" dirty="0">
            <a:latin typeface="Century Gothic" panose="020B0502020202020204" pitchFamily="34" charset="0"/>
          </a:endParaRPr>
        </a:p>
      </dgm:t>
    </dgm:pt>
    <dgm:pt modelId="{01C0DC41-F827-4279-A3C1-A8A8C8FA358F}" type="sibTrans" cxnId="{E803AB4D-4EBF-42D5-82C1-C1EC8E61FF90}">
      <dgm:prSet/>
      <dgm:spPr/>
      <dgm:t>
        <a:bodyPr/>
        <a:lstStyle/>
        <a:p>
          <a:endParaRPr lang="es-EC"/>
        </a:p>
      </dgm:t>
    </dgm:pt>
    <dgm:pt modelId="{748D65F4-E282-4A71-BA97-46FC72531278}" type="parTrans" cxnId="{E803AB4D-4EBF-42D5-82C1-C1EC8E61FF90}">
      <dgm:prSet/>
      <dgm:spPr/>
      <dgm:t>
        <a:bodyPr/>
        <a:lstStyle/>
        <a:p>
          <a:endParaRPr lang="es-EC"/>
        </a:p>
      </dgm:t>
    </dgm:pt>
    <dgm:pt modelId="{40C1AD39-6A24-49CB-AD91-661037D63E96}" type="pres">
      <dgm:prSet presAssocID="{D340BE37-0CA7-4978-9BFB-60DD6140A5AE}" presName="linear" presStyleCnt="0">
        <dgm:presLayoutVars>
          <dgm:animLvl val="lvl"/>
          <dgm:resizeHandles val="exact"/>
        </dgm:presLayoutVars>
      </dgm:prSet>
      <dgm:spPr/>
      <dgm:t>
        <a:bodyPr/>
        <a:lstStyle/>
        <a:p>
          <a:endParaRPr lang="es-EC"/>
        </a:p>
      </dgm:t>
    </dgm:pt>
    <dgm:pt modelId="{C0074A8D-44ED-4056-9C5D-655A8FD35F08}" type="pres">
      <dgm:prSet presAssocID="{D900F549-381E-41A6-B6F9-FA5E33278567}" presName="parentText" presStyleLbl="node1" presStyleIdx="0" presStyleCnt="1" custScaleY="62821" custLinFactY="-67603" custLinFactNeighborY="-100000">
        <dgm:presLayoutVars>
          <dgm:chMax val="0"/>
          <dgm:bulletEnabled val="1"/>
        </dgm:presLayoutVars>
      </dgm:prSet>
      <dgm:spPr/>
      <dgm:t>
        <a:bodyPr/>
        <a:lstStyle/>
        <a:p>
          <a:endParaRPr lang="es-EC"/>
        </a:p>
      </dgm:t>
    </dgm:pt>
    <dgm:pt modelId="{EF5F5E96-DEA2-4E9B-921B-8AED050DE34C}" type="pres">
      <dgm:prSet presAssocID="{D900F549-381E-41A6-B6F9-FA5E33278567}" presName="childText" presStyleLbl="revTx" presStyleIdx="0" presStyleCnt="1" custLinFactNeighborY="5629">
        <dgm:presLayoutVars>
          <dgm:bulletEnabled val="1"/>
        </dgm:presLayoutVars>
      </dgm:prSet>
      <dgm:spPr/>
      <dgm:t>
        <a:bodyPr/>
        <a:lstStyle/>
        <a:p>
          <a:endParaRPr lang="es-EC"/>
        </a:p>
      </dgm:t>
    </dgm:pt>
  </dgm:ptLst>
  <dgm:cxnLst>
    <dgm:cxn modelId="{DCE14698-384F-4114-A8DD-2EB3DD25C4F3}" srcId="{D900F549-381E-41A6-B6F9-FA5E33278567}" destId="{BB154D51-195B-43C1-8AFD-037E6E238165}" srcOrd="1" destOrd="0" parTransId="{FC76D71A-9251-4BA4-9F98-A73E7270B0E6}" sibTransId="{1FBF9F83-5513-4D2B-82D5-D493F0954881}"/>
    <dgm:cxn modelId="{EF286E39-9407-4AE0-8320-78A12A9A955E}" type="presOf" srcId="{ED36F8B1-91CE-4759-8D43-50B04F9A9790}" destId="{EF5F5E96-DEA2-4E9B-921B-8AED050DE34C}" srcOrd="0" destOrd="0" presId="urn:microsoft.com/office/officeart/2005/8/layout/vList2"/>
    <dgm:cxn modelId="{B968CB11-F53E-4CD9-933D-6A9AE18688A7}" type="presOf" srcId="{BB154D51-195B-43C1-8AFD-037E6E238165}" destId="{EF5F5E96-DEA2-4E9B-921B-8AED050DE34C}" srcOrd="0" destOrd="1" presId="urn:microsoft.com/office/officeart/2005/8/layout/vList2"/>
    <dgm:cxn modelId="{DB7C61CC-436E-49B8-979F-EAAAE6D0F2EA}" type="presOf" srcId="{D340BE37-0CA7-4978-9BFB-60DD6140A5AE}" destId="{40C1AD39-6A24-49CB-AD91-661037D63E96}" srcOrd="0" destOrd="0" presId="urn:microsoft.com/office/officeart/2005/8/layout/vList2"/>
    <dgm:cxn modelId="{62FA8A7A-2E5E-4AF9-9CFA-EE7461D5F8AC}" srcId="{D340BE37-0CA7-4978-9BFB-60DD6140A5AE}" destId="{D900F549-381E-41A6-B6F9-FA5E33278567}" srcOrd="0" destOrd="0" parTransId="{712B1813-10EE-4FF8-A607-70AC63D65A44}" sibTransId="{E28F8EA5-7946-4F88-8C38-60F64BE5D665}"/>
    <dgm:cxn modelId="{E803AB4D-4EBF-42D5-82C1-C1EC8E61FF90}" srcId="{D900F549-381E-41A6-B6F9-FA5E33278567}" destId="{ED36F8B1-91CE-4759-8D43-50B04F9A9790}" srcOrd="0" destOrd="0" parTransId="{748D65F4-E282-4A71-BA97-46FC72531278}" sibTransId="{01C0DC41-F827-4279-A3C1-A8A8C8FA358F}"/>
    <dgm:cxn modelId="{41E148C3-E6E8-43BB-9275-FD34AFD23B6F}" type="presOf" srcId="{12F3B641-FC36-43FC-BC0E-5FC289D55CBF}" destId="{EF5F5E96-DEA2-4E9B-921B-8AED050DE34C}" srcOrd="0" destOrd="3" presId="urn:microsoft.com/office/officeart/2005/8/layout/vList2"/>
    <dgm:cxn modelId="{DCF68F5D-C657-4860-928B-056398E6E5A7}" type="presOf" srcId="{64E29E3F-3364-4E02-B294-A30B7BCF79F1}" destId="{EF5F5E96-DEA2-4E9B-921B-8AED050DE34C}" srcOrd="0" destOrd="2" presId="urn:microsoft.com/office/officeart/2005/8/layout/vList2"/>
    <dgm:cxn modelId="{63312F11-E1DF-4158-8059-00DB17C699EE}" type="presOf" srcId="{C178969F-DD39-494F-A236-2936565F6F53}" destId="{EF5F5E96-DEA2-4E9B-921B-8AED050DE34C}" srcOrd="0" destOrd="6" presId="urn:microsoft.com/office/officeart/2005/8/layout/vList2"/>
    <dgm:cxn modelId="{200E1A5A-DA3F-498C-B942-1FFB56D4D010}" srcId="{D900F549-381E-41A6-B6F9-FA5E33278567}" destId="{64E29E3F-3364-4E02-B294-A30B7BCF79F1}" srcOrd="2" destOrd="0" parTransId="{77E3F931-6E8A-4EB3-B3C1-32B545AF8415}" sibTransId="{455205FF-FB79-4332-B828-48C5C9954D00}"/>
    <dgm:cxn modelId="{B2B505CE-BA4E-4864-91FF-F2311A129BA7}" srcId="{D900F549-381E-41A6-B6F9-FA5E33278567}" destId="{12F3B641-FC36-43FC-BC0E-5FC289D55CBF}" srcOrd="3" destOrd="0" parTransId="{3DA82A0D-357E-4180-AA8E-EF5B3B9AA772}" sibTransId="{4CE2EA2E-94E8-4A4F-8C1E-48DA9570D0FE}"/>
    <dgm:cxn modelId="{5E9FDEFA-3417-4D0F-BD2F-A13DCA35A84E}" srcId="{D900F549-381E-41A6-B6F9-FA5E33278567}" destId="{E4BA9939-DE65-40F6-844C-C3C4B7791DA2}" srcOrd="4" destOrd="0" parTransId="{0A30D3DC-B419-40B8-AF17-20D3A852726C}" sibTransId="{483B6F06-3063-4C14-9FCA-06F7F056BD85}"/>
    <dgm:cxn modelId="{24A95B06-9F9D-44E6-9C54-0E2CDCB9A27A}" srcId="{D900F549-381E-41A6-B6F9-FA5E33278567}" destId="{C178969F-DD39-494F-A236-2936565F6F53}" srcOrd="6" destOrd="0" parTransId="{5A164340-A837-408C-9971-A86A4344E844}" sibTransId="{389A2584-EA65-496D-85CB-C1C0590ECE3A}"/>
    <dgm:cxn modelId="{E63D95BF-B8DA-47D9-9F17-61AF9B6F9AEC}" srcId="{D900F549-381E-41A6-B6F9-FA5E33278567}" destId="{58B4C186-CD8C-492E-A7E5-7A08F26C2C30}" srcOrd="5" destOrd="0" parTransId="{188FA8CE-F451-44BC-B163-046638E0CC8B}" sibTransId="{90B965A3-9A09-4796-AC30-6B04924378D0}"/>
    <dgm:cxn modelId="{727CC553-F3CF-42C5-ADDE-D3B544FE0894}" type="presOf" srcId="{E4BA9939-DE65-40F6-844C-C3C4B7791DA2}" destId="{EF5F5E96-DEA2-4E9B-921B-8AED050DE34C}" srcOrd="0" destOrd="4" presId="urn:microsoft.com/office/officeart/2005/8/layout/vList2"/>
    <dgm:cxn modelId="{B5DD3769-40DA-4571-B70C-86259FEAAB82}" type="presOf" srcId="{D900F549-381E-41A6-B6F9-FA5E33278567}" destId="{C0074A8D-44ED-4056-9C5D-655A8FD35F08}" srcOrd="0" destOrd="0" presId="urn:microsoft.com/office/officeart/2005/8/layout/vList2"/>
    <dgm:cxn modelId="{14C05B1D-009E-45D5-A448-76FF630A8E54}" type="presOf" srcId="{58B4C186-CD8C-492E-A7E5-7A08F26C2C30}" destId="{EF5F5E96-DEA2-4E9B-921B-8AED050DE34C}" srcOrd="0" destOrd="5" presId="urn:microsoft.com/office/officeart/2005/8/layout/vList2"/>
    <dgm:cxn modelId="{D0EDAA59-A5F4-4E01-8618-D516FABEBC4E}" type="presParOf" srcId="{40C1AD39-6A24-49CB-AD91-661037D63E96}" destId="{C0074A8D-44ED-4056-9C5D-655A8FD35F08}" srcOrd="0" destOrd="0" presId="urn:microsoft.com/office/officeart/2005/8/layout/vList2"/>
    <dgm:cxn modelId="{FEF1BAA7-6669-49F2-969D-BF12308BD513}" type="presParOf" srcId="{40C1AD39-6A24-49CB-AD91-661037D63E96}" destId="{EF5F5E96-DEA2-4E9B-921B-8AED050DE34C}" srcOrd="1" destOrd="0" presId="urn:microsoft.com/office/officeart/2005/8/layout/vList2"/>
  </dgm:cxnLst>
  <dgm:bg/>
  <dgm:whole>
    <a:ln>
      <a:solidFill>
        <a:schemeClr val="tx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PALABRAS  CLAVE</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899220"/>
          <a:ext cx="8229600" cy="4891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C" sz="1700" b="1" i="1" kern="1200" dirty="0" smtClean="0">
              <a:latin typeface="Century Gothic" panose="020B0502020202020204" pitchFamily="34" charset="0"/>
            </a:rPr>
            <a:t>RSSI (</a:t>
          </a:r>
          <a:r>
            <a:rPr lang="en-US" sz="1700" b="1" i="1" kern="1200" dirty="0" smtClean="0">
              <a:latin typeface="Century Gothic" panose="020B0502020202020204" pitchFamily="34" charset="0"/>
            </a:rPr>
            <a:t>Received Signal Strength Indicator):</a:t>
          </a:r>
          <a:r>
            <a:rPr lang="en-US" sz="1700" i="1" kern="1200" dirty="0" smtClean="0">
              <a:latin typeface="Century Gothic" panose="020B0502020202020204" pitchFamily="34" charset="0"/>
            </a:rPr>
            <a:t> </a:t>
          </a:r>
          <a:r>
            <a:rPr lang="es-ES" sz="1700" kern="1200" dirty="0" smtClean="0">
              <a:latin typeface="Century Gothic" panose="020B0502020202020204" pitchFamily="34" charset="0"/>
            </a:rPr>
            <a:t>Es una escala de referencia (en relación a 1 </a:t>
          </a:r>
          <a:r>
            <a:rPr lang="es-ES" sz="1700" kern="1200" dirty="0" err="1" smtClean="0">
              <a:latin typeface="Century Gothic" panose="020B0502020202020204" pitchFamily="34" charset="0"/>
            </a:rPr>
            <a:t>mW</a:t>
          </a:r>
          <a:r>
            <a:rPr lang="es-ES" sz="1700" kern="1200" dirty="0" smtClean="0">
              <a:latin typeface="Century Gothic" panose="020B0502020202020204" pitchFamily="34" charset="0"/>
            </a:rPr>
            <a:t>) para medir el nivel de potencia de las señales recibidas por un dispositivo en las redes inalámbricas.</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b="1" i="1" kern="1200" dirty="0" smtClean="0">
              <a:latin typeface="Century Gothic" panose="020B0502020202020204" pitchFamily="34" charset="0"/>
            </a:rPr>
            <a:t>Varianza: </a:t>
          </a:r>
          <a:r>
            <a:rPr lang="es-ES" sz="1700" kern="1200" dirty="0" smtClean="0">
              <a:latin typeface="Century Gothic" panose="020B0502020202020204" pitchFamily="34" charset="0"/>
            </a:rPr>
            <a:t>Consiste en una medida vinculada a su dispersión. Es una medida de dispersión definida como la esperanza del cuadrado de la desviación de dicha variable respecto a su media.</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b="1" i="1" kern="1200" dirty="0" smtClean="0">
              <a:latin typeface="Century Gothic" panose="020B0502020202020204" pitchFamily="34" charset="0"/>
            </a:rPr>
            <a:t>Desviación </a:t>
          </a:r>
          <a:r>
            <a:rPr lang="es-ES" sz="1700" b="1" i="1" kern="1200" dirty="0" err="1" smtClean="0">
              <a:latin typeface="Century Gothic" panose="020B0502020202020204" pitchFamily="34" charset="0"/>
            </a:rPr>
            <a:t>Est</a:t>
          </a:r>
          <a:r>
            <a:rPr lang="es-EC" sz="1700" b="1" i="1" kern="1200" dirty="0" smtClean="0">
              <a:latin typeface="Century Gothic" panose="020B0502020202020204" pitchFamily="34" charset="0"/>
            </a:rPr>
            <a:t>á</a:t>
          </a:r>
          <a:r>
            <a:rPr lang="es-ES" sz="1700" b="1" i="1" kern="1200" dirty="0" err="1" smtClean="0">
              <a:latin typeface="Century Gothic" panose="020B0502020202020204" pitchFamily="34" charset="0"/>
            </a:rPr>
            <a:t>ndar</a:t>
          </a:r>
          <a:r>
            <a:rPr lang="es-ES" sz="1700" b="1" i="1" kern="1200" dirty="0" smtClean="0">
              <a:latin typeface="Century Gothic" panose="020B0502020202020204" pitchFamily="34" charset="0"/>
            </a:rPr>
            <a:t>: </a:t>
          </a:r>
          <a:r>
            <a:rPr lang="es-ES" sz="1700" kern="1200" dirty="0" smtClean="0">
              <a:latin typeface="Century Gothic" panose="020B0502020202020204" pitchFamily="34" charset="0"/>
            </a:rPr>
            <a:t>Es una medida de lo que se apartan los datos de su media. La desviación estándar o desviación típica es la raíz cuadrada de la varianza.</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b="1" i="1" kern="1200" dirty="0" smtClean="0">
              <a:latin typeface="Century Gothic" panose="020B0502020202020204" pitchFamily="34" charset="0"/>
            </a:rPr>
            <a:t>Atenuación:</a:t>
          </a:r>
          <a:r>
            <a:rPr lang="es-EC" sz="1700" kern="1200" dirty="0" smtClean="0">
              <a:latin typeface="Century Gothic" panose="020B0502020202020204" pitchFamily="34" charset="0"/>
            </a:rPr>
            <a:t> S</a:t>
          </a:r>
          <a:r>
            <a:rPr lang="es-EC" sz="1700" b="0" i="0" kern="1200" dirty="0" smtClean="0">
              <a:latin typeface="Century Gothic" panose="020B0502020202020204" pitchFamily="34" charset="0"/>
            </a:rPr>
            <a:t>e denomina atenuación de una señal, sea esta acústica, eléctrica u óptica, a la pérdida de potencia sufrida por la misma al transitar por cualquier medio de transmisión.</a:t>
          </a:r>
          <a:endParaRPr lang="es-EC" sz="1700" kern="1200" dirty="0">
            <a:latin typeface="Century Gothic" panose="020B0502020202020204" pitchFamily="34" charset="0"/>
          </a:endParaRPr>
        </a:p>
      </dsp:txBody>
      <dsp:txXfrm>
        <a:off x="0" y="899220"/>
        <a:ext cx="8229600" cy="48919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panose="02040604050505020304" pitchFamily="18" charset="0"/>
            </a:rPr>
            <a:t>MODELOS  DE  PROPAGACIÓN</a:t>
          </a:r>
          <a:endParaRPr lang="es-EC" sz="28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1261800"/>
          <a:ext cx="8229600" cy="423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Los modelos de propagación son un conjunto de expresiones matemáticas, diagramas y algoritmos que son utilizados para la representación de las características de radio de un determinado entorno (</a:t>
          </a:r>
          <a:r>
            <a:rPr lang="es-EC" sz="1800" kern="1200" dirty="0" err="1" smtClean="0">
              <a:latin typeface="Century Gothic" panose="020B0502020202020204" pitchFamily="34" charset="0"/>
            </a:rPr>
            <a:t>Neskovic</a:t>
          </a:r>
          <a:r>
            <a:rPr lang="es-EC" sz="1800" kern="1200" dirty="0" smtClean="0">
              <a:latin typeface="Century Gothic" panose="020B0502020202020204" pitchFamily="34" charset="0"/>
            </a:rPr>
            <a:t> </a:t>
          </a:r>
          <a:r>
            <a:rPr lang="es-ES" sz="1800" i="1" kern="1200" dirty="0" smtClean="0">
              <a:latin typeface="Century Gothic" panose="020B0502020202020204" pitchFamily="34" charset="0"/>
            </a:rPr>
            <a:t>et al.</a:t>
          </a:r>
          <a:r>
            <a:rPr lang="es-EC" sz="1800" kern="1200" dirty="0" smtClean="0">
              <a:latin typeface="Century Gothic" panose="020B0502020202020204" pitchFamily="34" charset="0"/>
            </a:rPr>
            <a:t>, 2000).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 Estos modelos se enfocan en la predicción de  las  pérdidas de potencia en decibeles de una comunicación en un determinado ambiente, así como en la variación de la potencia en la proximidad espacial de un lugar en particular (Fernández </a:t>
          </a:r>
          <a:r>
            <a:rPr lang="es-ES" sz="1800" i="1" kern="1200" dirty="0" smtClean="0">
              <a:latin typeface="Century Gothic" panose="020B0502020202020204" pitchFamily="34" charset="0"/>
            </a:rPr>
            <a:t>et al.</a:t>
          </a:r>
          <a:r>
            <a:rPr lang="es-EC" sz="1800" kern="1200" dirty="0" smtClean="0">
              <a:latin typeface="Century Gothic" panose="020B0502020202020204" pitchFamily="34" charset="0"/>
            </a:rPr>
            <a:t>, 2006).</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Un modelo de propagación permite anticiparnos a los resultados, es decir tener una idea previa respecto a la potencia que se obtendrá en el receptor ya sea fijo o móvil, después de que el emisor haya establecido la comunicación y atravesado un determinado medio.</a:t>
          </a:r>
          <a:endParaRPr lang="es-EC" sz="1800" kern="1200" dirty="0">
            <a:latin typeface="Century Gothic" panose="020B0502020202020204" pitchFamily="34" charset="0"/>
          </a:endParaRPr>
        </a:p>
      </dsp:txBody>
      <dsp:txXfrm>
        <a:off x="0" y="1261800"/>
        <a:ext cx="8229600" cy="42383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panose="02040604050505020304" pitchFamily="18" charset="0"/>
            </a:rPr>
            <a:t>MODELOS  DE  PROPAGACIÓN</a:t>
          </a:r>
          <a:endParaRPr lang="es-EC" sz="28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812850"/>
          <a:ext cx="8229600" cy="49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Los modelos de predicción se clasifican en empíricos o estadísticos, teóricos o determinísticos y </a:t>
          </a:r>
          <a:r>
            <a:rPr lang="es-EC" sz="1800" kern="1200" dirty="0" err="1" smtClean="0">
              <a:latin typeface="Century Gothic" panose="020B0502020202020204" pitchFamily="34" charset="0"/>
            </a:rPr>
            <a:t>semi</a:t>
          </a:r>
          <a:r>
            <a:rPr lang="es-EC" sz="1800" kern="1200" dirty="0" smtClean="0">
              <a:latin typeface="Century Gothic" panose="020B0502020202020204" pitchFamily="34" charset="0"/>
            </a:rPr>
            <a:t>-empíricos  que es una combinación de ambos.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b="1" kern="1200" dirty="0" smtClean="0">
              <a:latin typeface="Century Gothic" panose="020B0502020202020204" pitchFamily="34" charset="0"/>
            </a:rPr>
            <a:t>Modelos Empíricos o Estadísticos: </a:t>
          </a:r>
          <a:r>
            <a:rPr lang="es-EC" sz="1800" kern="1200" dirty="0" smtClean="0">
              <a:latin typeface="Century Gothic" panose="020B0502020202020204" pitchFamily="34" charset="0"/>
            </a:rPr>
            <a:t>Son basados en la extrapolación estadística de resultados a partir de medidas del fenómeno tomadas sobre el terreno.</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b="1" kern="1200" dirty="0" smtClean="0">
              <a:latin typeface="Century Gothic" panose="020B0502020202020204" pitchFamily="34" charset="0"/>
            </a:rPr>
            <a:t>Modelos Teóricos o Determinísticos: </a:t>
          </a:r>
          <a:r>
            <a:rPr lang="es-EC" sz="1800" kern="1200" dirty="0" smtClean="0">
              <a:latin typeface="Century Gothic" panose="020B0502020202020204" pitchFamily="34" charset="0"/>
            </a:rPr>
            <a:t>Para el desarrollo de estos modelos se necesitan enormes bases de datos de características relativas al entorno, las cuales en la práctica son imposibles o extremadamente difíciles de obtener.</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b="1" kern="1200" dirty="0" smtClean="0">
              <a:latin typeface="Century Gothic" panose="020B0502020202020204" pitchFamily="34" charset="0"/>
            </a:rPr>
            <a:t>Modelos </a:t>
          </a:r>
          <a:r>
            <a:rPr lang="es-EC" sz="1800" b="1" kern="1200" dirty="0" err="1" smtClean="0">
              <a:latin typeface="Century Gothic" panose="020B0502020202020204" pitchFamily="34" charset="0"/>
            </a:rPr>
            <a:t>Semi</a:t>
          </a:r>
          <a:r>
            <a:rPr lang="es-EC" sz="1800" b="1" kern="1200" dirty="0" smtClean="0">
              <a:latin typeface="Century Gothic" panose="020B0502020202020204" pitchFamily="34" charset="0"/>
            </a:rPr>
            <a:t>-Empíricos: </a:t>
          </a:r>
          <a:r>
            <a:rPr lang="es-EC" sz="1800" kern="1200" dirty="0" smtClean="0">
              <a:latin typeface="Century Gothic" panose="020B0502020202020204" pitchFamily="34" charset="0"/>
            </a:rPr>
            <a:t>Son el resultado de la combinación de modelos empíricos y teóricos, es decir son creados en base a datos teóricos y datos obtenidos experimentalmente.</a:t>
          </a:r>
          <a:endParaRPr lang="es-EC" sz="1800" kern="1200" dirty="0">
            <a:latin typeface="Century Gothic" panose="020B0502020202020204" pitchFamily="34" charset="0"/>
          </a:endParaRPr>
        </a:p>
      </dsp:txBody>
      <dsp:txXfrm>
        <a:off x="0" y="812850"/>
        <a:ext cx="8229600" cy="49783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t>CONDUCTIVIDAD  ELÉCTRICA</a:t>
          </a:r>
          <a:endParaRPr lang="es-EC" sz="3200" b="1" kern="1200" dirty="0">
            <a:latin typeface="Century" panose="02040604050505020304" pitchFamily="18" charset="0"/>
          </a:endParaRPr>
        </a:p>
      </dsp:txBody>
      <dsp:txXfrm>
        <a:off x="38481" y="38481"/>
        <a:ext cx="8152638" cy="711331"/>
      </dsp:txXfrm>
    </dsp:sp>
    <dsp:sp modelId="{EF5F5E96-DEA2-4E9B-921B-8AED050DE34C}">
      <dsp:nvSpPr>
        <dsp:cNvPr id="0" name=""/>
        <dsp:cNvSpPr/>
      </dsp:nvSpPr>
      <dsp:spPr>
        <a:xfrm>
          <a:off x="0" y="938480"/>
          <a:ext cx="8229600" cy="484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La conductividad eléctrica se refiere a la medida de la capacidad que tiene un material o una sustancia para dejar pasar o circular libremente la corriente eléctrica. Esta variable depende de la cantidad de sales disueltas presentes en un líquido y es inversamente proporcional a la resistividad del mismo.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Para medios líquidos, la conductividad  se encuentra determinada por la cantidad de presencia de sales en la solución, cuya descomposición generará iones positivos y negativos que serán capaces de conducir la energía eléctrica si el líquido es sometido a un campo eléctrico.</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Según el tipo de agua, la conductividad varía también, es por ello que en el agua dulce toma un valor típico de 0.01 </a:t>
          </a:r>
          <a:r>
            <a:rPr lang="es-EC" sz="1800" kern="1200" dirty="0" err="1" smtClean="0">
              <a:latin typeface="Century Gothic" panose="020B0502020202020204" pitchFamily="34" charset="0"/>
            </a:rPr>
            <a:t>mS</a:t>
          </a:r>
          <a:r>
            <a:rPr lang="es-EC" sz="1800" kern="1200" dirty="0" smtClean="0">
              <a:latin typeface="Century Gothic" panose="020B0502020202020204" pitchFamily="34" charset="0"/>
            </a:rPr>
            <a:t>/m, mientras que para el agua salada la conductividad tiene un valor típico de  4 </a:t>
          </a:r>
          <a:r>
            <a:rPr lang="es-EC" sz="1800" kern="1200" dirty="0" err="1" smtClean="0">
              <a:latin typeface="Century Gothic" panose="020B0502020202020204" pitchFamily="34" charset="0"/>
            </a:rPr>
            <a:t>mS</a:t>
          </a:r>
          <a:r>
            <a:rPr lang="es-EC" sz="1800" kern="1200" dirty="0" smtClean="0">
              <a:latin typeface="Century Gothic" panose="020B0502020202020204" pitchFamily="34" charset="0"/>
            </a:rPr>
            <a:t>/m </a:t>
          </a:r>
          <a:endParaRPr lang="es-EC" sz="1800" kern="1200" dirty="0">
            <a:latin typeface="Century Gothic" panose="020B0502020202020204" pitchFamily="34" charset="0"/>
          </a:endParaRPr>
        </a:p>
      </dsp:txBody>
      <dsp:txXfrm>
        <a:off x="0" y="938480"/>
        <a:ext cx="8229600" cy="4843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AJUSTE  DE CURVAS</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1227134"/>
          <a:ext cx="8229600" cy="423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AR" sz="1800" kern="1200" dirty="0" smtClean="0">
              <a:latin typeface="Century Gothic" panose="020B0502020202020204" pitchFamily="34" charset="0"/>
            </a:rPr>
            <a:t>El ajuste de curvas es utilizado para solucionar un sinnúmero de problemas de investigación, experimentales, de ingeniería y muchos otros que requieren de curvas que describan matemáticamente las relaciones entre las variables de dichos problemas.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AR" sz="1800" kern="1200" dirty="0" smtClean="0">
              <a:latin typeface="Century Gothic" panose="020B0502020202020204" pitchFamily="34" charset="0"/>
            </a:rPr>
            <a:t>Se conoce como ajuste de curvas al proceso de obtener las curvas que mejor describan el comportamiento de determinados datos </a:t>
          </a:r>
          <a:r>
            <a:rPr lang="es-EC" sz="1800" kern="1200" dirty="0" smtClean="0">
              <a:latin typeface="Century Gothic" panose="020B0502020202020204" pitchFamily="34" charset="0"/>
            </a:rPr>
            <a:t>(Proaño, 2010)</a:t>
          </a:r>
          <a:r>
            <a:rPr lang="es-AR" sz="1800" kern="1200" dirty="0" smtClean="0">
              <a:latin typeface="Century Gothic" panose="020B0502020202020204" pitchFamily="34" charset="0"/>
            </a:rPr>
            <a:t>.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AR" sz="1800" kern="1200" dirty="0" smtClean="0">
              <a:latin typeface="Century Gothic" panose="020B0502020202020204" pitchFamily="34" charset="0"/>
            </a:rPr>
            <a:t>En la presente investigación se utilizarán los ajustes cuadrático, logarítmico y exponencial con el fin de determinar cuál es el ajuste óptimo para cada escenario. Una vez realizados estos ajustes, se concluirá cuál es la función que mejor describe el comportamiento de las curvas obtenidas en las pruebas. </a:t>
          </a:r>
          <a:endParaRPr lang="es-EC" sz="1800" kern="1200" dirty="0">
            <a:latin typeface="Century Gothic" panose="020B0502020202020204" pitchFamily="34" charset="0"/>
          </a:endParaRPr>
        </a:p>
      </dsp:txBody>
      <dsp:txXfrm>
        <a:off x="0" y="1227134"/>
        <a:ext cx="8229600" cy="42383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AJUSTE  CUADRÁTICO</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990595"/>
          <a:ext cx="8229600"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Para este tipo de ajuste se utilizará la ecuación 1 para realizar el ajuste del primer intervalo, mientras que para el segundo intervalo se utilizará la ecuación 2.</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dsp:txBody>
      <dsp:txXfrm>
        <a:off x="0" y="990595"/>
        <a:ext cx="8229600" cy="12445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AJUSTE  LOGARÍTMICO</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990595"/>
          <a:ext cx="8229600"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Para este tipo de ajuste se utilizará la ecuación 3 para realizar el ajuste del primer intervalo, mientras que para el segundo intervalo se utilizará la ecuación 4.</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dsp:txBody>
      <dsp:txXfrm>
        <a:off x="0" y="990595"/>
        <a:ext cx="8229600" cy="12445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AJUSTE  EXPONENCIAL</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990595"/>
          <a:ext cx="8229600"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Para este tipo de ajuste se utilizará la ecuación 5 para realizar el ajuste del primer intervalo, mientras que para el segundo intervalo se utilizará la ecuación 6.</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dsp:txBody>
      <dsp:txXfrm>
        <a:off x="0" y="990595"/>
        <a:ext cx="8229600" cy="12445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Gothic" panose="020B0502020202020204" pitchFamily="34" charset="0"/>
            </a:rPr>
            <a:t>IRIS XM2110</a:t>
          </a:r>
          <a:endParaRPr lang="es-EC" sz="3200" b="1" kern="1200" dirty="0">
            <a:latin typeface="Century Gothic" panose="020B0502020202020204" pitchFamily="34" charset="0"/>
          </a:endParaRPr>
        </a:p>
      </dsp:txBody>
      <dsp:txXfrm>
        <a:off x="38481" y="38481"/>
        <a:ext cx="8152638" cy="711331"/>
      </dsp:txXfrm>
    </dsp:sp>
    <dsp:sp modelId="{EF5F5E96-DEA2-4E9B-921B-8AED050DE34C}">
      <dsp:nvSpPr>
        <dsp:cNvPr id="0" name=""/>
        <dsp:cNvSpPr/>
      </dsp:nvSpPr>
      <dsp:spPr>
        <a:xfrm>
          <a:off x="0" y="914402"/>
          <a:ext cx="8229600"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Los nodos IRIS XM2110 son la última generación de motas producidas por </a:t>
          </a:r>
          <a:r>
            <a:rPr lang="es-EC" sz="1800" kern="1200" dirty="0" err="1" smtClean="0">
              <a:latin typeface="Century Gothic" panose="020B0502020202020204" pitchFamily="34" charset="0"/>
            </a:rPr>
            <a:t>Crossbow</a:t>
          </a:r>
          <a:r>
            <a:rPr lang="es-EC" sz="1800" kern="1200" dirty="0" smtClean="0">
              <a:latin typeface="Century Gothic" panose="020B0502020202020204" pitchFamily="34" charset="0"/>
            </a:rPr>
            <a:t>. Este modelo cuenta con 16 canales de comunicaciones (2405 a 2485 MHz).  Está compuesto por un microprocesador Atmega1281</a:t>
          </a:r>
          <a:endParaRPr lang="es-EC" sz="1800" kern="1200" dirty="0">
            <a:latin typeface="Century Gothic" panose="020B0502020202020204" pitchFamily="34" charset="0"/>
          </a:endParaRPr>
        </a:p>
      </dsp:txBody>
      <dsp:txXfrm>
        <a:off x="0" y="914402"/>
        <a:ext cx="8229600" cy="11773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smtClean="0">
              <a:latin typeface="Century Gothic" panose="020B0502020202020204" pitchFamily="34" charset="0"/>
            </a:rPr>
            <a:t>IRIS XM2110</a:t>
          </a:r>
          <a:endParaRPr lang="es-EC" sz="3200" b="1" kern="1200" dirty="0">
            <a:latin typeface="Century" panose="02040604050505020304" pitchFamily="18" charset="0"/>
          </a:endParaRPr>
        </a:p>
      </dsp:txBody>
      <dsp:txXfrm>
        <a:off x="38481" y="38481"/>
        <a:ext cx="8152638" cy="711331"/>
      </dsp:txXfrm>
    </dsp:sp>
    <dsp:sp modelId="{EF5F5E96-DEA2-4E9B-921B-8AED050DE34C}">
      <dsp:nvSpPr>
        <dsp:cNvPr id="0" name=""/>
        <dsp:cNvSpPr/>
      </dsp:nvSpPr>
      <dsp:spPr>
        <a:xfrm>
          <a:off x="0" y="964520"/>
          <a:ext cx="8229600"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La mota IRIS XM2110 tiene un conector de expansión de 51 pines (Figura 3.2), el cual permite manejar entradas analógicas, entradas y salidas digitales, I2C, SPI e interfaces UART. Gracias a este conector de 51 pines podemos trabajar con un sinnúmero de periféricos externos.</a:t>
          </a:r>
          <a:endParaRPr lang="es-EC" sz="1800" kern="1200" dirty="0">
            <a:latin typeface="Century Gothic" panose="020B0502020202020204" pitchFamily="34" charset="0"/>
          </a:endParaRPr>
        </a:p>
      </dsp:txBody>
      <dsp:txXfrm>
        <a:off x="0" y="964520"/>
        <a:ext cx="8229600" cy="14800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Century Gothic" panose="020B0502020202020204" pitchFamily="34" charset="0"/>
            </a:rPr>
            <a:t>CIRCUITO  DE  ALIMENTACIÓN EXTERNO  PARA  LA  MOTA</a:t>
          </a:r>
          <a:endParaRPr lang="es-EC" sz="2400" b="1" kern="1200" dirty="0">
            <a:latin typeface="Century Gothic" panose="020B0502020202020204" pitchFamily="34" charset="0"/>
          </a:endParaRPr>
        </a:p>
      </dsp:txBody>
      <dsp:txXfrm>
        <a:off x="36741" y="36741"/>
        <a:ext cx="8156118" cy="679163"/>
      </dsp:txXfrm>
    </dsp:sp>
    <dsp:sp modelId="{EF5F5E96-DEA2-4E9B-921B-8AED050DE34C}">
      <dsp:nvSpPr>
        <dsp:cNvPr id="0" name=""/>
        <dsp:cNvSpPr/>
      </dsp:nvSpPr>
      <dsp:spPr>
        <a:xfrm>
          <a:off x="0" y="1064162"/>
          <a:ext cx="8229600" cy="202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Para alimentar al nodo, se adaptó una fuente de mayor capacidad. Se utilizó una batería seca recargable de 6V de 3700 </a:t>
          </a:r>
          <a:r>
            <a:rPr lang="es-EC" sz="1800" kern="1200" dirty="0" err="1" smtClean="0">
              <a:latin typeface="Century Gothic" panose="020B0502020202020204" pitchFamily="34" charset="0"/>
            </a:rPr>
            <a:t>mA</a:t>
          </a:r>
          <a:r>
            <a:rPr lang="es-EC" sz="1800" kern="1200" dirty="0" smtClean="0">
              <a:latin typeface="Century Gothic" panose="020B0502020202020204" pitchFamily="34" charset="0"/>
            </a:rPr>
            <a:t>/h, la cual después de pasar por un circuito regulador de tensión compuesto por  un transistor LM317 alimentará con 3 Voltios a la mota. El LM317 es un regulador de tensión lineal ajustable capaz de suministrar a su salida en condiciones normales un rango que va desde 1,2 hasta 37 Voltios y una intensidad de 1,5 A.</a:t>
          </a:r>
          <a:endParaRPr lang="es-EC" sz="1800" kern="1200" dirty="0">
            <a:latin typeface="Century Gothic" panose="020B0502020202020204" pitchFamily="34" charset="0"/>
          </a:endParaRPr>
        </a:p>
      </dsp:txBody>
      <dsp:txXfrm>
        <a:off x="0" y="1064162"/>
        <a:ext cx="8229600" cy="2020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DESCRIPCIÓN DEL PROBLEMA</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991671"/>
          <a:ext cx="8229600" cy="470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Un problema en las comunicaciones inalámbricas, son las distancias de cobertura de la red debido a las pérdidas de potencia producidas en el canal de comunicaciones inalámbricas.</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L</a:t>
          </a:r>
          <a:r>
            <a:rPr lang="es-EC" sz="1700" kern="1200" dirty="0" smtClean="0">
              <a:latin typeface="Century Gothic" panose="020B0502020202020204" pitchFamily="34" charset="0"/>
            </a:rPr>
            <a:t>a mayoría de los trabajos están diseñados para bajas  frecuencias con el fin de obtener grandes distancias de comunicación, evitando las pérdidas de potencia que se generan en las altas frecuencias.</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No se han encontrado estudios sobre modelamiento de pérdidas de propagación del canal inalámbrico subacuático usando una red de sensores inalámbricos basados en Zigbee que operen en la banda de 2.4 GHz.</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Existe escasa documentación sobre </a:t>
          </a:r>
          <a:r>
            <a:rPr lang="es-ES" sz="1700" kern="1200" dirty="0" smtClean="0">
              <a:latin typeface="Century Gothic" panose="020B0502020202020204" pitchFamily="34" charset="0"/>
            </a:rPr>
            <a:t>la emisión de ondas EM a través del agua, por lo tanto se dispuso de poca literatura para comenzar esta investigación. </a:t>
          </a:r>
          <a:endParaRPr lang="es-EC" sz="1700" kern="1200" dirty="0">
            <a:latin typeface="Century Gothic" panose="020B0502020202020204" pitchFamily="34" charset="0"/>
          </a:endParaRPr>
        </a:p>
      </dsp:txBody>
      <dsp:txXfrm>
        <a:off x="0" y="991671"/>
        <a:ext cx="8229600" cy="47092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GATEWAY MIB520 (Mote Interface Boards)</a:t>
          </a:r>
          <a:endParaRPr lang="es-EC" sz="3200" b="1" kern="1200" dirty="0">
            <a:latin typeface="Century" panose="02040604050505020304" pitchFamily="18" charset="0"/>
          </a:endParaRPr>
        </a:p>
      </dsp:txBody>
      <dsp:txXfrm>
        <a:off x="38481" y="38481"/>
        <a:ext cx="8152638" cy="711331"/>
      </dsp:txXfrm>
    </dsp:sp>
    <dsp:sp modelId="{EF5F5E96-DEA2-4E9B-921B-8AED050DE34C}">
      <dsp:nvSpPr>
        <dsp:cNvPr id="0" name=""/>
        <dsp:cNvSpPr/>
      </dsp:nvSpPr>
      <dsp:spPr>
        <a:xfrm>
          <a:off x="0" y="914396"/>
          <a:ext cx="8229600" cy="3027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Es el dispositivo  encargado de la interconexión entre la red de sensores vía interfaz de radio y el servidor de datos mediante comunicación USB. Por medio del MIB520 se pueden programar y cargar los distintos programas en las motas.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El MIB520 ofrece dos puertos separados: el primero dedicado a la programación de la mota y el segundo destinado a la comunicación de datos a través de USB </a:t>
          </a:r>
          <a:r>
            <a:rPr lang="es-ES" sz="1800" kern="1200" dirty="0" smtClean="0">
              <a:latin typeface="Century Gothic" panose="020B0502020202020204" pitchFamily="34" charset="0"/>
            </a:rPr>
            <a:t>(MEMSIC, 2012)</a:t>
          </a:r>
          <a:r>
            <a:rPr lang="es-EC" sz="1800" kern="1200" dirty="0" smtClean="0">
              <a:latin typeface="Century Gothic" panose="020B0502020202020204" pitchFamily="34" charset="0"/>
            </a:rPr>
            <a:t>. La alimentación por USB elimina la necesidad de una fuente de alimentación externa al dispositivo que está conectado al Gateway.</a:t>
          </a:r>
          <a:endParaRPr lang="es-EC" sz="1800" kern="1200" dirty="0">
            <a:latin typeface="Century Gothic" panose="020B0502020202020204" pitchFamily="34" charset="0"/>
          </a:endParaRPr>
        </a:p>
      </dsp:txBody>
      <dsp:txXfrm>
        <a:off x="0" y="914396"/>
        <a:ext cx="8229600" cy="302737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t>MEDIDOR DE CONDUCTIVIDAD ELÉCTRICA FIELDSCOUT</a:t>
          </a:r>
          <a:endParaRPr lang="es-EC" sz="27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942644"/>
          <a:ext cx="8229600"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Para la medición de los niveles de Conductividad Eléctrica (CE) de las distintas aguas en las que se realizarán las pruebas se utilizó el medidor de CE FIELDSCOUT.</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 Este instrumento fue diseñado para  la medición directa de sales en suelos, así como en soluciones de agua o de nutrientes. Fue desarrollado por </a:t>
          </a:r>
          <a:r>
            <a:rPr lang="es-EC" sz="1800" kern="1200" dirty="0" err="1" smtClean="0">
              <a:latin typeface="Century Gothic" panose="020B0502020202020204" pitchFamily="34" charset="0"/>
            </a:rPr>
            <a:t>Spectrum</a:t>
          </a:r>
          <a:r>
            <a:rPr lang="es-EC" sz="1800" kern="1200" dirty="0" smtClean="0">
              <a:latin typeface="Century Gothic" panose="020B0502020202020204" pitchFamily="34" charset="0"/>
            </a:rPr>
            <a:t>® Technologies, Inc.</a:t>
          </a:r>
          <a:endParaRPr lang="es-EC" sz="1800" kern="1200" dirty="0">
            <a:latin typeface="Century Gothic" panose="020B0502020202020204" pitchFamily="34" charset="0"/>
          </a:endParaRPr>
        </a:p>
      </dsp:txBody>
      <dsp:txXfrm>
        <a:off x="0" y="942644"/>
        <a:ext cx="8229600" cy="21528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TINY  OS</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991671"/>
          <a:ext cx="8229600" cy="470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Es un sistema operativo libre y de código abierto, diseñado para sistemas embebidos inalámbricos de baja potencia tales como los utilizados en redes WSN, redes de área personal, edificios inteligentes y contadores inteligentes.</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 </a:t>
          </a:r>
          <a:r>
            <a:rPr lang="es-ES" sz="1800" kern="1200" dirty="0" err="1" smtClean="0">
              <a:latin typeface="Century Gothic" panose="020B0502020202020204" pitchFamily="34" charset="0"/>
            </a:rPr>
            <a:t>TinyOS</a:t>
          </a:r>
          <a:r>
            <a:rPr lang="es-ES" sz="1800" kern="1200" dirty="0" smtClean="0">
              <a:latin typeface="Century Gothic" panose="020B0502020202020204" pitchFamily="34" charset="0"/>
            </a:rPr>
            <a:t> está escrito en </a:t>
          </a:r>
          <a:r>
            <a:rPr lang="es-ES" sz="1800" kern="1200" dirty="0" err="1" smtClean="0">
              <a:latin typeface="Century Gothic" panose="020B0502020202020204" pitchFamily="34" charset="0"/>
            </a:rPr>
            <a:t>nesC</a:t>
          </a:r>
          <a:r>
            <a:rPr lang="es-ES" sz="1800" kern="1200" dirty="0" smtClean="0">
              <a:latin typeface="Century Gothic" panose="020B0502020202020204" pitchFamily="34" charset="0"/>
            </a:rPr>
            <a:t>, el cual es un dialecto del lenguaje C.</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Está diseñado para incorporar novedades rápidamente y para funcionar bajo las importantes restricciones de memoria, operaciones de concurrencia intensiva, bajo consumo energético, entre otras características que son propias de las redes de sensores.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S" sz="1800" kern="1200" dirty="0" err="1" smtClean="0">
              <a:latin typeface="Century Gothic" panose="020B0502020202020204" pitchFamily="34" charset="0"/>
            </a:rPr>
            <a:t>TinyOS</a:t>
          </a:r>
          <a:r>
            <a:rPr lang="es-ES" sz="1800" kern="1200" dirty="0" smtClean="0">
              <a:latin typeface="Century Gothic" panose="020B0502020202020204" pitchFamily="34" charset="0"/>
            </a:rPr>
            <a:t> está desarrollado por un consorcio liderado por la Universidad de California en Berkeley en cooperación con Intel </a:t>
          </a:r>
          <a:r>
            <a:rPr lang="es-ES" sz="1800" kern="1200" dirty="0" err="1" smtClean="0">
              <a:latin typeface="Century Gothic" panose="020B0502020202020204" pitchFamily="34" charset="0"/>
            </a:rPr>
            <a:t>Research</a:t>
          </a:r>
          <a:r>
            <a:rPr lang="es-ES" sz="1800" kern="1200" dirty="0" smtClean="0">
              <a:latin typeface="Century Gothic" panose="020B0502020202020204" pitchFamily="34" charset="0"/>
            </a:rPr>
            <a:t>.</a:t>
          </a:r>
          <a:endParaRPr lang="es-EC" sz="1800" kern="1200" dirty="0">
            <a:latin typeface="Century Gothic" panose="020B0502020202020204" pitchFamily="34" charset="0"/>
          </a:endParaRPr>
        </a:p>
      </dsp:txBody>
      <dsp:txXfrm>
        <a:off x="0" y="991671"/>
        <a:ext cx="8229600" cy="47092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err="1" smtClean="0">
              <a:latin typeface="Century" panose="02040604050505020304" pitchFamily="18" charset="0"/>
            </a:rPr>
            <a:t>NesC</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1765334"/>
          <a:ext cx="8229600" cy="316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r>
            <a:rPr lang="es-ES" sz="2000" kern="1200" dirty="0" smtClean="0">
              <a:latin typeface="Century Gothic" panose="020B0502020202020204" pitchFamily="34" charset="0"/>
            </a:rPr>
            <a:t>Es un lenguaje de programación orientado a sistemas embebidos que se encuentra basado en C. </a:t>
          </a:r>
          <a:endParaRPr lang="es-EC" sz="2000" kern="1200" dirty="0">
            <a:latin typeface="Century Gothic" panose="020B0502020202020204" pitchFamily="34" charset="0"/>
          </a:endParaRPr>
        </a:p>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a:p>
          <a:pPr marL="228600" lvl="1" indent="-228600" algn="just" defTabSz="889000">
            <a:lnSpc>
              <a:spcPct val="100000"/>
            </a:lnSpc>
            <a:spcBef>
              <a:spcPct val="0"/>
            </a:spcBef>
            <a:spcAft>
              <a:spcPct val="20000"/>
            </a:spcAft>
            <a:buChar char="••"/>
          </a:pPr>
          <a:r>
            <a:rPr lang="es-ES" sz="2000" kern="1200" dirty="0" smtClean="0">
              <a:latin typeface="Century Gothic" panose="020B0502020202020204" pitchFamily="34" charset="0"/>
            </a:rPr>
            <a:t>Es diseñado para soportar el modelo de ejecución de </a:t>
          </a:r>
          <a:r>
            <a:rPr lang="es-ES" sz="2000" kern="1200" dirty="0" err="1" smtClean="0">
              <a:latin typeface="Century Gothic" panose="020B0502020202020204" pitchFamily="34" charset="0"/>
            </a:rPr>
            <a:t>TinyOS</a:t>
          </a:r>
          <a:r>
            <a:rPr lang="es-ES" sz="2000" kern="1200" dirty="0" smtClean="0">
              <a:latin typeface="Century Gothic" panose="020B0502020202020204" pitchFamily="34" charset="0"/>
            </a:rPr>
            <a:t>. </a:t>
          </a:r>
          <a:endParaRPr lang="es-EC" sz="2000" kern="1200" dirty="0">
            <a:latin typeface="Century Gothic" panose="020B0502020202020204" pitchFamily="34" charset="0"/>
          </a:endParaRPr>
        </a:p>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a:p>
          <a:pPr marL="228600" lvl="1" indent="-228600" algn="just" defTabSz="889000">
            <a:lnSpc>
              <a:spcPct val="100000"/>
            </a:lnSpc>
            <a:spcBef>
              <a:spcPct val="0"/>
            </a:spcBef>
            <a:spcAft>
              <a:spcPct val="20000"/>
            </a:spcAft>
            <a:buChar char="••"/>
          </a:pPr>
          <a:r>
            <a:rPr lang="es-ES" sz="2000" kern="1200" dirty="0" err="1" smtClean="0">
              <a:latin typeface="Century Gothic" panose="020B0502020202020204" pitchFamily="34" charset="0"/>
            </a:rPr>
            <a:t>NesC</a:t>
          </a:r>
          <a:r>
            <a:rPr lang="es-ES" sz="2000" kern="1200" dirty="0" smtClean="0">
              <a:latin typeface="Century Gothic" panose="020B0502020202020204" pitchFamily="34" charset="0"/>
            </a:rPr>
            <a:t> realiza optimizaciones en la compilación del programa, detectando posibles errores, simplificando el desarrollo de aplicaciones, reduciendo el tamaño del código, y eliminando muchas fuentes potenciales de errores.</a:t>
          </a:r>
          <a:r>
            <a:rPr lang="es-ES" sz="2000" b="1" kern="1200" dirty="0" smtClean="0">
              <a:latin typeface="Century Gothic" panose="020B0502020202020204" pitchFamily="34" charset="0"/>
            </a:rPr>
            <a:t> </a:t>
          </a:r>
          <a:endParaRPr lang="es-EC" sz="2000" kern="1200" dirty="0">
            <a:latin typeface="Century Gothic" panose="020B0502020202020204" pitchFamily="34" charset="0"/>
          </a:endParaRPr>
        </a:p>
      </dsp:txBody>
      <dsp:txXfrm>
        <a:off x="0" y="1765334"/>
        <a:ext cx="8229600" cy="316192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2912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MATLAB ®</a:t>
          </a:r>
          <a:endParaRPr lang="es-EC" sz="3200" b="1" kern="1200" dirty="0">
            <a:latin typeface="Century" panose="02040604050505020304" pitchFamily="18" charset="0"/>
          </a:endParaRPr>
        </a:p>
      </dsp:txBody>
      <dsp:txXfrm>
        <a:off x="35593" y="35593"/>
        <a:ext cx="8158414" cy="657939"/>
      </dsp:txXfrm>
    </dsp:sp>
    <dsp:sp modelId="{EF5F5E96-DEA2-4E9B-921B-8AED050DE34C}">
      <dsp:nvSpPr>
        <dsp:cNvPr id="0" name=""/>
        <dsp:cNvSpPr/>
      </dsp:nvSpPr>
      <dsp:spPr>
        <a:xfrm>
          <a:off x="0" y="785940"/>
          <a:ext cx="8229600" cy="500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Para el modelamiento, se utilizará el </a:t>
          </a:r>
          <a:r>
            <a:rPr lang="es-EC" sz="1800" i="1" kern="1200" dirty="0" smtClean="0">
              <a:latin typeface="Century Gothic" panose="020B0502020202020204" pitchFamily="34" charset="0"/>
            </a:rPr>
            <a:t>software </a:t>
          </a:r>
          <a:r>
            <a:rPr lang="es-EC" sz="1800" i="1" kern="1200" dirty="0" err="1" smtClean="0">
              <a:latin typeface="Century Gothic" panose="020B0502020202020204" pitchFamily="34" charset="0"/>
            </a:rPr>
            <a:t>Matrix</a:t>
          </a:r>
          <a:r>
            <a:rPr lang="es-EC" sz="1800" i="1" kern="1200" dirty="0" smtClean="0">
              <a:latin typeface="Century Gothic" panose="020B0502020202020204" pitchFamily="34" charset="0"/>
            </a:rPr>
            <a:t> </a:t>
          </a:r>
          <a:r>
            <a:rPr lang="es-EC" sz="1800" i="1" kern="1200" dirty="0" err="1" smtClean="0">
              <a:latin typeface="Century Gothic" panose="020B0502020202020204" pitchFamily="34" charset="0"/>
            </a:rPr>
            <a:t>LABoratory</a:t>
          </a:r>
          <a:r>
            <a:rPr lang="es-EC" sz="1800" kern="1200" dirty="0" smtClean="0">
              <a:latin typeface="Century Gothic" panose="020B0502020202020204" pitchFamily="34" charset="0"/>
            </a:rPr>
            <a:t> (Matlab). Este es un lenguaje  de alto nivel y un entorno interactivo para el cálculo numérico, visualización y programación.</a:t>
          </a:r>
          <a:r>
            <a:rPr lang="es-EC" sz="1800" b="1" kern="1200" dirty="0" smtClean="0">
              <a:latin typeface="Century Gothic" panose="020B0502020202020204" pitchFamily="34" charset="0"/>
            </a:rPr>
            <a:t> </a:t>
          </a:r>
          <a:r>
            <a:rPr lang="es-ES" sz="1800" kern="1200" dirty="0" smtClean="0">
              <a:latin typeface="Century Gothic" panose="020B0502020202020204" pitchFamily="34" charset="0"/>
            </a:rPr>
            <a:t>Se puede utilizar este software para:</a:t>
          </a:r>
          <a:r>
            <a:rPr lang="es-ES" sz="1800" b="1" kern="1200" dirty="0" smtClean="0">
              <a:latin typeface="Century Gothic" panose="020B0502020202020204" pitchFamily="34" charset="0"/>
            </a:rPr>
            <a:t>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Modelado y Simulación.</a:t>
          </a: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  Análisis y procesamiento de datos.</a:t>
          </a: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  Desarrollo de algoritmos.</a:t>
          </a: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  Visualización y representación de gráficos.</a:t>
          </a: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 Computación matemática.</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Para el desarrollo de esta investigación se utilizará específicamente el </a:t>
          </a:r>
          <a:r>
            <a:rPr lang="es-ES" sz="1800" i="1" kern="1200" dirty="0" err="1" smtClean="0">
              <a:latin typeface="Century Gothic" panose="020B0502020202020204" pitchFamily="34" charset="0"/>
            </a:rPr>
            <a:t>Toolbox</a:t>
          </a:r>
          <a:r>
            <a:rPr lang="es-ES" sz="1800" i="1" kern="1200" dirty="0" smtClean="0">
              <a:latin typeface="Century Gothic" panose="020B0502020202020204" pitchFamily="34" charset="0"/>
            </a:rPr>
            <a:t> Curve </a:t>
          </a:r>
          <a:r>
            <a:rPr lang="es-ES" sz="1800" i="1" kern="1200" dirty="0" err="1" smtClean="0">
              <a:latin typeface="Century Gothic" panose="020B0502020202020204" pitchFamily="34" charset="0"/>
            </a:rPr>
            <a:t>Fitting</a:t>
          </a:r>
          <a:r>
            <a:rPr lang="es-ES" sz="1800" kern="1200" dirty="0" smtClean="0">
              <a:latin typeface="Century Gothic" panose="020B0502020202020204" pitchFamily="34" charset="0"/>
            </a:rPr>
            <a:t>, con el cual podremos realizar nuestro análisis utilizando las bibliotecas de los distintos modelos que presenta este software, o si no se desea trabajar con dichos modelos se nos permite crear nuestras propias ecuaciones. </a:t>
          </a:r>
          <a:endParaRPr lang="es-EC" sz="1800" kern="1200" dirty="0">
            <a:latin typeface="Century Gothic" panose="020B0502020202020204" pitchFamily="34" charset="0"/>
          </a:endParaRPr>
        </a:p>
      </dsp:txBody>
      <dsp:txXfrm>
        <a:off x="0" y="785940"/>
        <a:ext cx="8229600" cy="50052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1736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VARIABLE  RSSI</a:t>
          </a:r>
          <a:endParaRPr lang="es-EC" sz="3200" b="1" kern="1200" dirty="0">
            <a:latin typeface="Century" panose="02040604050505020304" pitchFamily="18" charset="0"/>
          </a:endParaRPr>
        </a:p>
      </dsp:txBody>
      <dsp:txXfrm>
        <a:off x="35019" y="35019"/>
        <a:ext cx="8159562" cy="647327"/>
      </dsp:txXfrm>
    </dsp:sp>
    <dsp:sp modelId="{EF5F5E96-DEA2-4E9B-921B-8AED050DE34C}">
      <dsp:nvSpPr>
        <dsp:cNvPr id="0" name=""/>
        <dsp:cNvSpPr/>
      </dsp:nvSpPr>
      <dsp:spPr>
        <a:xfrm>
          <a:off x="0" y="740399"/>
          <a:ext cx="8229600" cy="505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Esta variable es un indicador que se utiliza para la medición de la potencia de una señal recibida por un dispositivo en redes inalámbricas. Esta es una escala en relación a 1mW.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La relación entre la distancia y la potencia de la señal recibida no es un valor estable y lineal debido a que es afectada por reflexiones, difracciones y multitrayectos presentes en las transmisiones.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El principal inconveniente al utilizar RSSI es la inestabilidad y la susceptibilidad a la interferencia observados en entornos reales </a:t>
          </a:r>
          <a:r>
            <a:rPr lang="es-EC" sz="1700" kern="1200" dirty="0" smtClean="0">
              <a:latin typeface="Century Gothic" panose="020B0502020202020204" pitchFamily="34" charset="0"/>
            </a:rPr>
            <a:t>(</a:t>
          </a:r>
          <a:r>
            <a:rPr lang="es-EC" sz="1700" kern="1200" dirty="0" err="1" smtClean="0">
              <a:latin typeface="Century Gothic" panose="020B0502020202020204" pitchFamily="34" charset="0"/>
            </a:rPr>
            <a:t>Fang</a:t>
          </a:r>
          <a:r>
            <a:rPr lang="es-EC" sz="1700" kern="1200" dirty="0" smtClean="0">
              <a:latin typeface="Century Gothic" panose="020B0502020202020204" pitchFamily="34" charset="0"/>
            </a:rPr>
            <a:t> </a:t>
          </a:r>
          <a:r>
            <a:rPr lang="es-ES" sz="1700" i="1" kern="1200" dirty="0" smtClean="0">
              <a:latin typeface="Century Gothic" panose="020B0502020202020204" pitchFamily="34" charset="0"/>
            </a:rPr>
            <a:t>et al.</a:t>
          </a:r>
          <a:r>
            <a:rPr lang="es-EC" sz="1700" kern="1200" dirty="0" smtClean="0">
              <a:latin typeface="Century Gothic" panose="020B0502020202020204" pitchFamily="34" charset="0"/>
            </a:rPr>
            <a:t>, 2010)</a:t>
          </a:r>
          <a:r>
            <a:rPr lang="es-ES" sz="1700" kern="1200" dirty="0" smtClean="0">
              <a:latin typeface="Century Gothic" panose="020B0502020202020204" pitchFamily="34" charset="0"/>
            </a:rPr>
            <a:t>.</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Para dispositivos embebidos, la potencia de recepción es transformada a RSSI como la potencia recibida en función de la potencia de referencia.</a:t>
          </a:r>
          <a:r>
            <a:rPr lang="es-ES" sz="1800" kern="1200" dirty="0" smtClean="0">
              <a:latin typeface="Century Gothic" panose="020B0502020202020204" pitchFamily="34" charset="0"/>
            </a:rPr>
            <a:t>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dsp:txBody>
      <dsp:txXfrm>
        <a:off x="0" y="740399"/>
        <a:ext cx="8229600" cy="50508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Century" panose="02040604050505020304" pitchFamily="18" charset="0"/>
            </a:rPr>
            <a:t>CÁLCULO  DE  RSSI  A  PARTIR  DEL VALOR  OBTENIDO DE  LA  MOTA</a:t>
          </a:r>
          <a:endParaRPr lang="es-EC" sz="24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1219206"/>
          <a:ext cx="8229600" cy="357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Para realizar la conversión de los valores de RSSI adquiridos por las motas se debe utilizar la siguiente relación que se especifica en el </a:t>
          </a:r>
          <a:r>
            <a:rPr lang="es-EC" sz="1800" i="1" kern="1200" dirty="0" err="1" smtClean="0">
              <a:latin typeface="Century Gothic" panose="020B0502020202020204" pitchFamily="34" charset="0"/>
            </a:rPr>
            <a:t>datasheet</a:t>
          </a:r>
          <a:r>
            <a:rPr lang="es-EC" sz="1800" kern="1200" dirty="0" smtClean="0">
              <a:latin typeface="Century Gothic" panose="020B0502020202020204" pitchFamily="34" charset="0"/>
            </a:rPr>
            <a:t> del módulo AT86RF230.</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Dónde:  </a:t>
          </a: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r>
            <a:rPr lang="es-EC" sz="1800" b="1" kern="1200" dirty="0" smtClean="0">
              <a:latin typeface="Century Gothic" panose="020B0502020202020204" pitchFamily="34" charset="0"/>
            </a:rPr>
            <a:t>PHY_ED_LEVEL:</a:t>
          </a:r>
          <a:r>
            <a:rPr lang="es-EC" sz="1800" kern="1200" dirty="0" smtClean="0">
              <a:latin typeface="Century Gothic" panose="020B0502020202020204" pitchFamily="34" charset="0"/>
            </a:rPr>
            <a:t> Es un registro de 8 bits de longitud, en el cual se registran los valores  de RSSI obtenidos por la mota.</a:t>
          </a: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r>
            <a:rPr lang="es-EC" sz="1800" b="1" kern="1200" dirty="0" smtClean="0">
              <a:latin typeface="Century Gothic" panose="020B0502020202020204" pitchFamily="34" charset="0"/>
            </a:rPr>
            <a:t>RSSI </a:t>
          </a:r>
          <a:r>
            <a:rPr lang="es-EC" sz="1800" b="1" i="1" kern="1200" dirty="0" smtClean="0">
              <a:latin typeface="Century Gothic" panose="020B0502020202020204" pitchFamily="34" charset="0"/>
            </a:rPr>
            <a:t>offset</a:t>
          </a:r>
          <a:r>
            <a:rPr lang="es-EC" sz="1800" b="1" kern="1200" dirty="0" smtClean="0">
              <a:latin typeface="Century Gothic" panose="020B0502020202020204" pitchFamily="34" charset="0"/>
            </a:rPr>
            <a:t> :</a:t>
          </a:r>
          <a:r>
            <a:rPr lang="es-EC" sz="1800" kern="1200" dirty="0" smtClean="0">
              <a:latin typeface="Century Gothic" panose="020B0502020202020204" pitchFamily="34" charset="0"/>
            </a:rPr>
            <a:t>  -91 [</a:t>
          </a:r>
          <a:r>
            <a:rPr lang="es-EC" sz="1800" kern="1200" dirty="0" err="1" smtClean="0">
              <a:latin typeface="Century Gothic" panose="020B0502020202020204" pitchFamily="34" charset="0"/>
            </a:rPr>
            <a:t>dBm</a:t>
          </a:r>
          <a:r>
            <a:rPr lang="es-EC" sz="1800" kern="1200" dirty="0" smtClean="0">
              <a:latin typeface="Century Gothic" panose="020B0502020202020204" pitchFamily="34" charset="0"/>
            </a:rPr>
            <a:t>].</a:t>
          </a:r>
          <a:endParaRPr lang="es-EC" sz="1800" kern="1200" dirty="0">
            <a:latin typeface="Century Gothic" panose="020B0502020202020204" pitchFamily="34" charset="0"/>
          </a:endParaRPr>
        </a:p>
        <a:p>
          <a:pPr marL="342900" lvl="2" indent="-171450" algn="just" defTabSz="800100">
            <a:lnSpc>
              <a:spcPct val="100000"/>
            </a:lnSpc>
            <a:spcBef>
              <a:spcPct val="0"/>
            </a:spcBef>
            <a:spcAft>
              <a:spcPct val="20000"/>
            </a:spcAft>
            <a:buChar char="••"/>
          </a:pPr>
          <a:r>
            <a:rPr lang="es-EC" sz="1800" b="1" kern="1200" dirty="0" smtClean="0">
              <a:latin typeface="Century Gothic" panose="020B0502020202020204" pitchFamily="34" charset="0"/>
            </a:rPr>
            <a:t>RSSI</a:t>
          </a:r>
          <a:r>
            <a:rPr lang="es-EC" sz="1800" kern="1200" dirty="0" smtClean="0">
              <a:latin typeface="Century Gothic" panose="020B0502020202020204" pitchFamily="34" charset="0"/>
            </a:rPr>
            <a:t> </a:t>
          </a:r>
          <a:r>
            <a:rPr lang="es-EC" sz="1800" b="1" kern="1200" dirty="0" smtClean="0">
              <a:latin typeface="Century Gothic" panose="020B0502020202020204" pitchFamily="34" charset="0"/>
            </a:rPr>
            <a:t>[</a:t>
          </a:r>
          <a:r>
            <a:rPr lang="es-EC" sz="1800" b="1" kern="1200" dirty="0" err="1" smtClean="0">
              <a:latin typeface="Century Gothic" panose="020B0502020202020204" pitchFamily="34" charset="0"/>
            </a:rPr>
            <a:t>dBm</a:t>
          </a:r>
          <a:r>
            <a:rPr lang="es-EC" sz="1800" b="1" kern="1200" dirty="0" smtClean="0">
              <a:latin typeface="Century Gothic" panose="020B0502020202020204" pitchFamily="34" charset="0"/>
            </a:rPr>
            <a:t>]:</a:t>
          </a:r>
          <a:r>
            <a:rPr lang="es-EC" sz="1800" kern="1200" dirty="0" smtClean="0">
              <a:latin typeface="Century Gothic" panose="020B0502020202020204" pitchFamily="34" charset="0"/>
            </a:rPr>
            <a:t> Valor final de RSSI.</a:t>
          </a:r>
          <a:endParaRPr lang="es-EC" sz="1800" kern="1200" dirty="0">
            <a:latin typeface="Century Gothic" panose="020B0502020202020204" pitchFamily="34" charset="0"/>
          </a:endParaRPr>
        </a:p>
      </dsp:txBody>
      <dsp:txXfrm>
        <a:off x="0" y="1219206"/>
        <a:ext cx="8229600" cy="357696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latin typeface="Century Gothic" panose="020B0502020202020204" pitchFamily="34" charset="0"/>
            </a:rPr>
            <a:t>REQUERIMIENTOS DEL DISE</a:t>
          </a:r>
          <a:r>
            <a:rPr lang="es-EC" sz="3200" b="1" kern="1200" dirty="0" smtClean="0">
              <a:latin typeface="Century Gothic" panose="020B0502020202020204" pitchFamily="34" charset="0"/>
            </a:rPr>
            <a:t>ÑO</a:t>
          </a:r>
          <a:r>
            <a:rPr lang="es-ES" sz="3200" b="1" kern="1200" dirty="0" smtClean="0">
              <a:latin typeface="Century Gothic" panose="020B0502020202020204" pitchFamily="34" charset="0"/>
            </a:rPr>
            <a:t> </a:t>
          </a:r>
          <a:endParaRPr lang="es-EC" sz="3200" b="1" kern="1200" dirty="0">
            <a:latin typeface="Century Gothic" panose="020B0502020202020204" pitchFamily="34" charset="0"/>
          </a:endParaRPr>
        </a:p>
      </dsp:txBody>
      <dsp:txXfrm>
        <a:off x="38481" y="38481"/>
        <a:ext cx="8152638" cy="711331"/>
      </dsp:txXfrm>
    </dsp:sp>
    <dsp:sp modelId="{EF5F5E96-DEA2-4E9B-921B-8AED050DE34C}">
      <dsp:nvSpPr>
        <dsp:cNvPr id="0" name=""/>
        <dsp:cNvSpPr/>
      </dsp:nvSpPr>
      <dsp:spPr>
        <a:xfrm>
          <a:off x="0" y="1143006"/>
          <a:ext cx="8229600"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Dado que se realizará una comunicación subacuática  y que las motas IRIS XM2110  que se utilizarán para el desarrollo del proyecto son para uso terrestre y no para  uso acuático, se debe realizar una adaptación para evitar que el agua pueda dañar los equipos.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Se debe considerar que dicha protección no debe contener ningún elemento metálico para evitar interferencias en la comunicación.</a:t>
          </a:r>
          <a:endParaRPr lang="es-EC" sz="1800" kern="1200" dirty="0">
            <a:latin typeface="Century Gothic" panose="020B0502020202020204" pitchFamily="34" charset="0"/>
          </a:endParaRPr>
        </a:p>
      </dsp:txBody>
      <dsp:txXfrm>
        <a:off x="0" y="1143006"/>
        <a:ext cx="8229600" cy="21528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latin typeface="Century Gothic" panose="020B0502020202020204" pitchFamily="34" charset="0"/>
            </a:rPr>
            <a:t>REQUERIMIENTOS DEL DISE</a:t>
          </a:r>
          <a:r>
            <a:rPr lang="es-EC" sz="3200" b="1" kern="1200" dirty="0" smtClean="0">
              <a:latin typeface="Century Gothic" panose="020B0502020202020204" pitchFamily="34" charset="0"/>
            </a:rPr>
            <a:t>ÑO</a:t>
          </a:r>
          <a:endParaRPr lang="es-EC" sz="3200" b="1" kern="1200" dirty="0">
            <a:latin typeface="Century" panose="02040604050505020304" pitchFamily="18" charset="0"/>
          </a:endParaRPr>
        </a:p>
      </dsp:txBody>
      <dsp:txXfrm>
        <a:off x="38481" y="38481"/>
        <a:ext cx="8152638" cy="711331"/>
      </dsp:txXfrm>
    </dsp:sp>
    <dsp:sp modelId="{EF5F5E96-DEA2-4E9B-921B-8AED050DE34C}">
      <dsp:nvSpPr>
        <dsp:cNvPr id="0" name=""/>
        <dsp:cNvSpPr/>
      </dsp:nvSpPr>
      <dsp:spPr>
        <a:xfrm>
          <a:off x="0" y="969341"/>
          <a:ext cx="8229600" cy="185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Ambas motas se fijarán en una estructura compuesta por dos tubos plásticos  verticales, la misma que servirá para evitar que las motas se muevan y permitirá variar la distancia de separación entre ellas.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Esta estructura se encontrará dentro del tanque plástico donde se realizarán las pruebas </a:t>
          </a:r>
          <a:endParaRPr lang="es-EC" sz="1800" kern="1200" dirty="0">
            <a:latin typeface="Century Gothic" panose="020B0502020202020204" pitchFamily="34" charset="0"/>
          </a:endParaRPr>
        </a:p>
      </dsp:txBody>
      <dsp:txXfrm>
        <a:off x="0" y="969341"/>
        <a:ext cx="8229600" cy="185006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Gothic" panose="020B0502020202020204" pitchFamily="34" charset="0"/>
            </a:rPr>
            <a:t>CRITERIOS  DE  DISEÑO</a:t>
          </a:r>
          <a:endParaRPr lang="es-EC" sz="2800" b="1" kern="1200" dirty="0">
            <a:latin typeface="Century Gothic" panose="020B0502020202020204" pitchFamily="34" charset="0"/>
          </a:endParaRPr>
        </a:p>
      </dsp:txBody>
      <dsp:txXfrm>
        <a:off x="37315" y="37315"/>
        <a:ext cx="8154970" cy="689775"/>
      </dsp:txXfrm>
    </dsp:sp>
    <dsp:sp modelId="{EF5F5E96-DEA2-4E9B-921B-8AED050DE34C}">
      <dsp:nvSpPr>
        <dsp:cNvPr id="0" name=""/>
        <dsp:cNvSpPr/>
      </dsp:nvSpPr>
      <dsp:spPr>
        <a:xfrm>
          <a:off x="0" y="1058946"/>
          <a:ext cx="8229600" cy="457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La red inalámbrica estará conformada por una mota transmisora que será la que se va a sumergir a diferentes profundidades, y por  una mota receptora que será fija y que se encontrará conectada al Gateway MIB520, el mismo que servirá de puente entre la PC y la red inalámbrica por medio de un cable USB.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La mota móvil (transmisor) se encargará de enviar paquetes en difusión a la mota fija (receptor) la cual será la encargada de obtener  de los paquetes recibidos los valores de RSSI.</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Para la programación de las motas se configuró que el periodo de muestreo sea cada 250ms. Se obtendrán las mediciones de valores RSSI con intervalos de profundidad </a:t>
          </a:r>
          <a:r>
            <a:rPr lang="es-EC" sz="1700" i="1" kern="1200" dirty="0" smtClean="0">
              <a:latin typeface="Century Gothic" panose="020B0502020202020204" pitchFamily="34" charset="0"/>
            </a:rPr>
            <a:t>(x)</a:t>
          </a:r>
          <a:r>
            <a:rPr lang="es-EC" sz="1700" kern="1200" dirty="0" smtClean="0">
              <a:latin typeface="Century Gothic" panose="020B0502020202020204" pitchFamily="34" charset="0"/>
            </a:rPr>
            <a:t> de 2,5 cm hasta determinar el alcance vertical máximo  de la red y se realizarán muestreos con 200, 250, 300, 350 y 400 muestras para cada punto. </a:t>
          </a:r>
          <a:endParaRPr lang="es-EC" sz="17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dsp:txBody>
      <dsp:txXfrm>
        <a:off x="0" y="1058946"/>
        <a:ext cx="8229600" cy="4574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Century" panose="02040604050505020304" pitchFamily="18" charset="0"/>
            </a:rPr>
            <a:t>REDES  DE  SENSORES </a:t>
          </a:r>
          <a:r>
            <a:rPr lang="es-EC" sz="2400" b="1" kern="1200" dirty="0" smtClean="0">
              <a:latin typeface="Century" panose="02040604050505020304" pitchFamily="18" charset="0"/>
            </a:rPr>
            <a:t>INALÁMBRICOS </a:t>
          </a:r>
          <a:r>
            <a:rPr lang="es-EC" sz="2400" b="1" kern="1200" dirty="0" smtClean="0">
              <a:latin typeface="Century" panose="02040604050505020304" pitchFamily="18" charset="0"/>
            </a:rPr>
            <a:t>(WSN)</a:t>
          </a:r>
          <a:endParaRPr lang="es-EC" sz="24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924396"/>
          <a:ext cx="8229600" cy="484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Estas redes de sensores inalámbricos, se basan en dispositivos de bajo coste y consumo  que pueden estar compuestos por  un gran número de dispositivos  autónomos  distribuidos físicamente, llamados nodos sensores, los  mismos que serán ubicados alrededor del escenario  que se desee monitorizar. Estos nodos tienen la capacidad de almacenar, reorganizarse  y comunicar de forma inalámbrica en la red los datos adquiridos.</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Entre las principales ventajas de las WSN tenemos:</a:t>
          </a:r>
          <a:endParaRPr lang="es-EC" sz="1700" kern="1200" dirty="0">
            <a:latin typeface="Century Gothic" panose="020B0502020202020204" pitchFamily="34" charset="0"/>
          </a:endParaRPr>
        </a:p>
        <a:p>
          <a:pPr marL="342900" lvl="2"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	Integración con otras tecnologías.</a:t>
          </a:r>
          <a:endParaRPr lang="es-EC" sz="1700" kern="1200" dirty="0">
            <a:latin typeface="Century Gothic" panose="020B0502020202020204" pitchFamily="34" charset="0"/>
          </a:endParaRPr>
        </a:p>
        <a:p>
          <a:pPr marL="514350" lvl="3"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	   Menor uso de recursos. </a:t>
          </a:r>
          <a:endParaRPr lang="es-EC" sz="1700" kern="1200" dirty="0">
            <a:latin typeface="Century Gothic" panose="020B0502020202020204" pitchFamily="34" charset="0"/>
          </a:endParaRPr>
        </a:p>
        <a:p>
          <a:pPr marL="514350" lvl="3"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       Bajo consumo energético. </a:t>
          </a:r>
          <a:endParaRPr lang="es-EC" sz="1700" kern="1200" dirty="0">
            <a:latin typeface="Century Gothic" panose="020B0502020202020204" pitchFamily="34" charset="0"/>
          </a:endParaRPr>
        </a:p>
        <a:p>
          <a:pPr marL="514350" lvl="3"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       Bajo costo y facilidad de instalación. </a:t>
          </a:r>
          <a:endParaRPr lang="es-EC" sz="1700" kern="1200" dirty="0">
            <a:latin typeface="Century Gothic" panose="020B0502020202020204" pitchFamily="34" charset="0"/>
          </a:endParaRPr>
        </a:p>
        <a:p>
          <a:pPr marL="514350" lvl="3"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       Tiempo de respuesta. </a:t>
          </a:r>
          <a:endParaRPr lang="es-EC" sz="1700" kern="1200" dirty="0">
            <a:latin typeface="Century Gothic" panose="020B0502020202020204" pitchFamily="34" charset="0"/>
          </a:endParaRPr>
        </a:p>
        <a:p>
          <a:pPr marL="514350" lvl="3"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       Seguridad. </a:t>
          </a:r>
          <a:endParaRPr lang="es-EC" sz="1700" kern="1200" dirty="0">
            <a:latin typeface="Century Gothic" panose="020B0502020202020204" pitchFamily="34" charset="0"/>
          </a:endParaRPr>
        </a:p>
        <a:p>
          <a:pPr marL="514350" lvl="3"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       Topología dinámica de la red.</a:t>
          </a:r>
          <a:endParaRPr lang="es-EC" sz="1700" kern="1200" dirty="0">
            <a:latin typeface="Century Gothic" panose="020B0502020202020204" pitchFamily="34" charset="0"/>
          </a:endParaRPr>
        </a:p>
      </dsp:txBody>
      <dsp:txXfrm>
        <a:off x="0" y="924396"/>
        <a:ext cx="8229600" cy="48438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Gothic" panose="020B0502020202020204" pitchFamily="34" charset="0"/>
            </a:rPr>
            <a:t>CRITERIOS  DE  DISEÑO</a:t>
          </a:r>
          <a:endParaRPr lang="es-EC" sz="3200" b="1" kern="1200" dirty="0">
            <a:latin typeface="Century" panose="02040604050505020304" pitchFamily="18" charset="0"/>
          </a:endParaRPr>
        </a:p>
      </dsp:txBody>
      <dsp:txXfrm>
        <a:off x="38481" y="38481"/>
        <a:ext cx="8152638" cy="711331"/>
      </dsp:txXfrm>
    </dsp:sp>
    <dsp:sp modelId="{EF5F5E96-DEA2-4E9B-921B-8AED050DE34C}">
      <dsp:nvSpPr>
        <dsp:cNvPr id="0" name=""/>
        <dsp:cNvSpPr/>
      </dsp:nvSpPr>
      <dsp:spPr>
        <a:xfrm>
          <a:off x="0" y="1241218"/>
          <a:ext cx="8229600" cy="423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Dado que los valores de las mediciones pueden variar ya sea por los dispositivos, por condiciones externas, o por el operador, en esta investigación para cada profundidad de sumersión se realizarán diez iteraciones  con cada uno de los números de muestras descritos anteriormente para obtener un valor más preciso.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Luego se procederá a obtener la media de los valores adquiridos y se determinará la varianza y desviación estándar  en cada punto y con cada número de muestras.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Una vez  obtenidos los promedios, se procederá a realizar  la correspondiente conversión a </a:t>
          </a:r>
          <a:r>
            <a:rPr lang="es-EC" sz="1800" kern="1200" dirty="0" err="1" smtClean="0">
              <a:latin typeface="Century Gothic" panose="020B0502020202020204" pitchFamily="34" charset="0"/>
            </a:rPr>
            <a:t>dBm</a:t>
          </a:r>
          <a:r>
            <a:rPr lang="es-EC" sz="1800" kern="1200" dirty="0" smtClean="0">
              <a:latin typeface="Century Gothic" panose="020B0502020202020204" pitchFamily="34" charset="0"/>
            </a:rPr>
            <a:t>. Se realizará el mismo procedimiento descrito para cada escenario acuático donde se realizarán las pruebas.</a:t>
          </a:r>
          <a:endParaRPr lang="es-EC" sz="1800" kern="1200" dirty="0">
            <a:latin typeface="Century Gothic" panose="020B0502020202020204" pitchFamily="34" charset="0"/>
          </a:endParaRPr>
        </a:p>
      </dsp:txBody>
      <dsp:txXfrm>
        <a:off x="0" y="1241218"/>
        <a:ext cx="8229600" cy="42383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1" kern="1200" dirty="0" smtClean="0">
              <a:latin typeface="Century" panose="02040604050505020304" pitchFamily="18" charset="0"/>
            </a:rPr>
            <a:t>ESCENARIOS  ACUÁTICOS  DONDE   SE REALIZARÁN  LAS  PRUEBAS</a:t>
          </a:r>
          <a:endParaRPr lang="es-EC" sz="26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954722"/>
          <a:ext cx="8229600" cy="47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Se realizarán las pruebas subacuáticas en agua con cuatro distintos niveles de conductividad. </a:t>
          </a:r>
          <a:r>
            <a:rPr lang="es-EC" sz="1700" kern="1200" dirty="0" smtClean="0">
              <a:latin typeface="Century Gothic" panose="020B0502020202020204" pitchFamily="34" charset="0"/>
            </a:rPr>
            <a:t>Según la concentración de sales disueltas, la conductividad varía. Para esta investigación se realizarán las pruebas con los siguientes tipos de agua:</a:t>
          </a:r>
          <a:endParaRPr lang="es-EC" sz="1700" kern="1200" dirty="0">
            <a:latin typeface="Century Gothic" panose="020B0502020202020204" pitchFamily="34" charset="0"/>
          </a:endParaRPr>
        </a:p>
        <a:p>
          <a:pPr marL="171450" lvl="1" indent="-171450" algn="l"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l"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l"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l"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l"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Se eligieron dichos valores  de conductividad ya que se quería realizar pruebas con niveles de salinidad bajo, medio y alto y en agua dulce con el fin de analizar el comportamiento de  la red al variar los niveles de conductividad del agua donde se encuentra inmersa la red.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L</a:t>
          </a:r>
          <a:r>
            <a:rPr lang="es-ES" sz="1700" kern="1200" dirty="0" smtClean="0">
              <a:latin typeface="Century Gothic" panose="020B0502020202020204" pitchFamily="34" charset="0"/>
            </a:rPr>
            <a:t>as mediciones se realizaron en época de verano y la temperatura del agua estaba en el rango de </a:t>
          </a:r>
          <a:r>
            <a:rPr lang="es-EC" sz="1700" kern="1200" dirty="0" smtClean="0">
              <a:latin typeface="Century Gothic" panose="020B0502020202020204" pitchFamily="34" charset="0"/>
            </a:rPr>
            <a:t>[16.9 °C – 18.5 °C].</a:t>
          </a:r>
          <a:endParaRPr lang="es-EC" sz="1700" kern="1200" dirty="0">
            <a:latin typeface="Century Gothic" panose="020B0502020202020204" pitchFamily="34" charset="0"/>
          </a:endParaRPr>
        </a:p>
      </dsp:txBody>
      <dsp:txXfrm>
        <a:off x="0" y="954722"/>
        <a:ext cx="8229600" cy="47692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panose="02040604050505020304" pitchFamily="18" charset="0"/>
            </a:rPr>
            <a:t>DESPLIEGUE DE LA RED INALÁMBRICA PUNTO A PUNTO</a:t>
          </a:r>
          <a:endParaRPr lang="es-EC" sz="28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1066804"/>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El escenario de implementación que se dispuso para la realización de las pruebas de la red diseñada fue frente a los Laboratorios de Electrónica de la Universidad de las Fuerzas Armadas ESPE. </a:t>
          </a:r>
          <a:endParaRPr lang="es-EC" sz="1800" kern="1200" dirty="0">
            <a:latin typeface="Century Gothic" panose="020B0502020202020204" pitchFamily="34" charset="0"/>
          </a:endParaRPr>
        </a:p>
      </dsp:txBody>
      <dsp:txXfrm>
        <a:off x="0" y="1066804"/>
        <a:ext cx="8229600" cy="105984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ADQUISICIÓN  DE  DATOS</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1462596"/>
          <a:ext cx="8229600" cy="376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r>
            <a:rPr lang="es-ES" sz="2000" kern="1200" dirty="0" smtClean="0">
              <a:latin typeface="Century Gothic" panose="020B0502020202020204" pitchFamily="34" charset="0"/>
            </a:rPr>
            <a:t>Para la adquisición y el análisis de los datos obtenidos de la red inalámbrica se utilizó la Matlab®. </a:t>
          </a:r>
          <a:endParaRPr lang="es-EC" sz="2000" kern="1200" dirty="0">
            <a:latin typeface="Century Gothic" panose="020B0502020202020204" pitchFamily="34" charset="0"/>
          </a:endParaRPr>
        </a:p>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a:p>
          <a:pPr marL="228600" lvl="1" indent="-228600" algn="just" defTabSz="889000">
            <a:lnSpc>
              <a:spcPct val="100000"/>
            </a:lnSpc>
            <a:spcBef>
              <a:spcPct val="0"/>
            </a:spcBef>
            <a:spcAft>
              <a:spcPct val="20000"/>
            </a:spcAft>
            <a:buChar char="••"/>
          </a:pPr>
          <a:r>
            <a:rPr lang="es-ES" sz="2000" kern="1200" dirty="0" smtClean="0">
              <a:latin typeface="Century Gothic" panose="020B0502020202020204" pitchFamily="34" charset="0"/>
            </a:rPr>
            <a:t>Se trabajó con el puerto serie para  conformar la base de datos con los valores de RSSI recolectados, posteriormente con los resultados obtenidos se  realizaron las distintas gráficas para proceder con el análisis de las mismas.</a:t>
          </a:r>
          <a:endParaRPr lang="es-EC" sz="2000" kern="1200" dirty="0">
            <a:latin typeface="Century Gothic" panose="020B0502020202020204" pitchFamily="34" charset="0"/>
          </a:endParaRPr>
        </a:p>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a:p>
          <a:pPr marL="228600" lvl="1" indent="-228600" algn="just" defTabSz="889000">
            <a:lnSpc>
              <a:spcPct val="100000"/>
            </a:lnSpc>
            <a:spcBef>
              <a:spcPct val="0"/>
            </a:spcBef>
            <a:spcAft>
              <a:spcPct val="20000"/>
            </a:spcAft>
            <a:buChar char="••"/>
          </a:pPr>
          <a:r>
            <a:rPr lang="es-ES" sz="2000" kern="1200" dirty="0" smtClean="0">
              <a:latin typeface="Century Gothic" panose="020B0502020202020204" pitchFamily="34" charset="0"/>
            </a:rPr>
            <a:t> Se escogió trabajar con esta herramienta ya que resuelve una infinidad de problemas matemáticos de manera rápida y eficaz.</a:t>
          </a:r>
          <a:endParaRPr lang="es-EC" sz="2000" kern="1200" dirty="0">
            <a:latin typeface="Century Gothic" panose="020B0502020202020204" pitchFamily="34" charset="0"/>
          </a:endParaRPr>
        </a:p>
      </dsp:txBody>
      <dsp:txXfrm>
        <a:off x="0" y="1462596"/>
        <a:ext cx="8229600" cy="37674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1910"/>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ANÁLISIS  DE  RESULTADOS</a:t>
          </a:r>
          <a:endParaRPr lang="es-EC" sz="3200" b="1" kern="1200" dirty="0">
            <a:latin typeface="Century" panose="02040604050505020304" pitchFamily="18" charset="0"/>
          </a:endParaRPr>
        </a:p>
      </dsp:txBody>
      <dsp:txXfrm>
        <a:off x="36705" y="36705"/>
        <a:ext cx="8156190" cy="678500"/>
      </dsp:txXfrm>
    </dsp:sp>
    <dsp:sp modelId="{EF5F5E96-DEA2-4E9B-921B-8AED050DE34C}">
      <dsp:nvSpPr>
        <dsp:cNvPr id="0" name=""/>
        <dsp:cNvSpPr/>
      </dsp:nvSpPr>
      <dsp:spPr>
        <a:xfrm>
          <a:off x="0" y="1000165"/>
          <a:ext cx="8229600" cy="4791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Se observa el comportamiento de la variable RSSI en función de la profundidad a la que se sumergieron las motas. Los umbrales máximos de recepción alcanzados varían dependiendo del escenario.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Los puntos observados corresponden a la media de los valores obtenidos con 200, 250, 300, 350 y 400 iteraciones en función de cada  nivel de profundidad para cada escenario.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Para todos los escenarios se aprecia una discontinuidad entre los 7.5 y 10 cm de profundidad a la cual le llamaremos franja inestable, por lo cual se dividirá el análisis en dos partes:   De 0 a 7,5cm  y de 10 a 20 cm</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Se realizará el análisis y modelamiento de cada escenario separado en dos intervalos con el fin de evitar errores  producidos por valores atípicos presentes dentro de la zona prohibida, por lo cual los valores obtenidos entre la profundidad de 7,5-10cm no serán analizados.  .</a:t>
          </a:r>
          <a:endParaRPr lang="es-EC" sz="1700" kern="1200" dirty="0">
            <a:latin typeface="Century Gothic" panose="020B0502020202020204" pitchFamily="34" charset="0"/>
          </a:endParaRPr>
        </a:p>
      </dsp:txBody>
      <dsp:txXfrm>
        <a:off x="0" y="1000165"/>
        <a:ext cx="8229600" cy="47910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VARIABILIDAD ESPACIAL DE RSSI PROMEDIO</a:t>
          </a:r>
          <a:endParaRPr lang="es-EC" sz="32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ESCENARIO  1:  AGUA  DULCE</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2808096"/>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8096"/>
        <a:ext cx="8229600" cy="10764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1" kern="1200" dirty="0" smtClean="0">
              <a:latin typeface="Century" panose="02040604050505020304" pitchFamily="18" charset="0"/>
            </a:rPr>
            <a:t>ESCENARIO 1:  COMPARACIÓN  DE  AJUSTE DE CURVAS RSSI vs PROFUNDIDAD</a:t>
          </a:r>
          <a:endParaRPr lang="es-EC" sz="26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2809442"/>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9442"/>
        <a:ext cx="8229600" cy="105984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ESCENARIO 1:  COMPARACIÓN  DE  ERRORES  AL REALIZAR EL AJUSTE S DE CURVAS RSSI vs PROFUNDIDAD</a:t>
          </a:r>
          <a:endParaRPr lang="es-EC" sz="20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ESCENARIO 1:  COMPARACIÓN  DE VARIANZA Y DESVIACIÓN ESTÁNDAR  CON LOS DISTINTOS NÚMEROS DE MUESTRAS</a:t>
          </a:r>
          <a:endParaRPr lang="es-EC" sz="20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ELEMENTOS DE UNA WSN</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2808096"/>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dsp:txBody>
      <dsp:txXfrm>
        <a:off x="0" y="2808096"/>
        <a:ext cx="8229600" cy="10764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b="1" kern="1200" dirty="0" smtClean="0">
              <a:latin typeface="Century" panose="02040604050505020304" pitchFamily="18" charset="0"/>
            </a:rPr>
            <a:t>ESCENARIO  2:  AGUA  SALADA TIPO 1</a:t>
          </a:r>
          <a:endParaRPr lang="es-EC" sz="31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2808096"/>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8096"/>
        <a:ext cx="8229600" cy="10764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1" kern="1200" dirty="0" smtClean="0">
              <a:latin typeface="Century" panose="02040604050505020304" pitchFamily="18" charset="0"/>
            </a:rPr>
            <a:t>ESCENARIO 2:  COMPARACIÓN  DE  AJUSTE DE CURVAS RSSI vs PROFUNDIDAD</a:t>
          </a:r>
          <a:endParaRPr lang="es-EC" sz="26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2809442"/>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9442"/>
        <a:ext cx="8229600" cy="105984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ESCENARIO 2:  COMPARACIÓN  DE  ERRORES  AL REALIZAR EL AJUSTE  DE CURVAS RSSI vs PROFUNDIDAD</a:t>
          </a:r>
          <a:endParaRPr lang="es-EC" sz="20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ESCENARIO 2:  COMPARACIÓN  DE VARIANZA Y DESVIACIÓN ESTÁNDAR  CON LOS DISTINTOS NÚMEROS DE MUESTRAS</a:t>
          </a:r>
          <a:endParaRPr lang="es-EC" sz="20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b="1" kern="1200" dirty="0" smtClean="0">
              <a:latin typeface="Century" panose="02040604050505020304" pitchFamily="18" charset="0"/>
            </a:rPr>
            <a:t>ESCENARIO  3:  AGUA  SALADA TIPO 2</a:t>
          </a:r>
          <a:endParaRPr lang="es-EC" sz="31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2808096"/>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8096"/>
        <a:ext cx="8229600" cy="107640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1" kern="1200" dirty="0" smtClean="0">
              <a:latin typeface="Century" panose="02040604050505020304" pitchFamily="18" charset="0"/>
            </a:rPr>
            <a:t>ESCENARIO 3:  COMPARACIÓN  DE  AJUSTE DE CURVAS RSSI vs PROFUNDIDAD</a:t>
          </a:r>
          <a:endParaRPr lang="es-EC" sz="26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2809442"/>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9442"/>
        <a:ext cx="8229600" cy="105984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ESCENARIO 3:  COMPARACIÓN  DE  ERRORES  AL REALIZAR EL  AJUSTE  DE CURVAS RSSI vs PROFUNDIDAD</a:t>
          </a:r>
          <a:endParaRPr lang="es-EC" sz="20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ESCENARIO 3:  COMPARACIÓN  DE VARIANZA Y DESVIACIÓN ESTÁNDAR  CON LOS DISTINTOS NÚMEROS DE MUESTRAS</a:t>
          </a:r>
          <a:endParaRPr lang="es-EC" sz="20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b="1" kern="1200" dirty="0" smtClean="0">
              <a:latin typeface="Century" panose="02040604050505020304" pitchFamily="18" charset="0"/>
            </a:rPr>
            <a:t>ESCENARIO  4:  AGUA  SALADA TIPO 3</a:t>
          </a:r>
          <a:endParaRPr lang="es-EC" sz="31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2808096"/>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8096"/>
        <a:ext cx="8229600" cy="107640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C" sz="2600" b="1" kern="1200" dirty="0" smtClean="0">
              <a:latin typeface="Century" panose="02040604050505020304" pitchFamily="18" charset="0"/>
            </a:rPr>
            <a:t>ESCENARIO 4:  COMPARACIÓN  DE  AJUSTE DE CURVAS RSSI vs PROFUNDIDAD</a:t>
          </a:r>
          <a:endParaRPr lang="es-EC" sz="26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2809442"/>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9442"/>
        <a:ext cx="8229600" cy="105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t>ESTÁNDAR IEEE 802.15.4</a:t>
          </a:r>
          <a:endParaRPr lang="es-EC" sz="3200" b="1" kern="1200" dirty="0">
            <a:latin typeface="Century" panose="02040604050505020304" pitchFamily="18" charset="0"/>
          </a:endParaRPr>
        </a:p>
      </dsp:txBody>
      <dsp:txXfrm>
        <a:off x="38481" y="38481"/>
        <a:ext cx="8152638" cy="711331"/>
      </dsp:txXfrm>
    </dsp:sp>
    <dsp:sp modelId="{EF5F5E96-DEA2-4E9B-921B-8AED050DE34C}">
      <dsp:nvSpPr>
        <dsp:cNvPr id="0" name=""/>
        <dsp:cNvSpPr/>
      </dsp:nvSpPr>
      <dsp:spPr>
        <a:xfrm>
          <a:off x="0" y="990595"/>
          <a:ext cx="8229600" cy="3901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71450" lvl="1" indent="-171450" algn="just" defTabSz="844550">
            <a:lnSpc>
              <a:spcPct val="100000"/>
            </a:lnSpc>
            <a:spcBef>
              <a:spcPct val="0"/>
            </a:spcBef>
            <a:spcAft>
              <a:spcPct val="20000"/>
            </a:spcAft>
            <a:buChar char="••"/>
          </a:pPr>
          <a:r>
            <a:rPr lang="es-ES" sz="1900" kern="1200" dirty="0" smtClean="0">
              <a:latin typeface="Century Gothic" panose="020B0502020202020204" pitchFamily="34" charset="0"/>
            </a:rPr>
            <a:t>El estándar IEEE 802.15.4 opera en la banda libre ISM de 2,4 GHz a nivel mundial y a su vez en Europa opera  en la banda de 868 MHz y 915 MHz para Estados Unidos.</a:t>
          </a:r>
          <a:endParaRPr lang="es-EC" sz="1900" kern="1200" dirty="0">
            <a:latin typeface="Century Gothic" panose="020B0502020202020204" pitchFamily="34" charset="0"/>
          </a:endParaRPr>
        </a:p>
        <a:p>
          <a:pPr marL="171450" lvl="1" indent="-171450" algn="just" defTabSz="844550">
            <a:lnSpc>
              <a:spcPct val="100000"/>
            </a:lnSpc>
            <a:spcBef>
              <a:spcPct val="0"/>
            </a:spcBef>
            <a:spcAft>
              <a:spcPct val="20000"/>
            </a:spcAft>
            <a:buChar char="••"/>
          </a:pPr>
          <a:endParaRPr lang="es-EC" sz="1900" kern="1200" dirty="0">
            <a:latin typeface="Century Gothic" panose="020B0502020202020204" pitchFamily="34" charset="0"/>
          </a:endParaRPr>
        </a:p>
        <a:p>
          <a:pPr marL="171450" lvl="1" indent="-171450" algn="just" defTabSz="844550">
            <a:lnSpc>
              <a:spcPct val="100000"/>
            </a:lnSpc>
            <a:spcBef>
              <a:spcPct val="0"/>
            </a:spcBef>
            <a:spcAft>
              <a:spcPct val="20000"/>
            </a:spcAft>
            <a:buChar char="••"/>
          </a:pPr>
          <a:r>
            <a:rPr lang="es-ES" sz="1900" kern="1200" dirty="0" smtClean="0">
              <a:latin typeface="Century Gothic" panose="020B0502020202020204" pitchFamily="34" charset="0"/>
            </a:rPr>
            <a:t>Permite implementar redes con topología estrella o punto a punto. </a:t>
          </a:r>
          <a:endParaRPr lang="es-EC" sz="1900" kern="1200" dirty="0">
            <a:latin typeface="Century Gothic" panose="020B0502020202020204" pitchFamily="34" charset="0"/>
          </a:endParaRPr>
        </a:p>
        <a:p>
          <a:pPr marL="171450" lvl="1" indent="-171450" algn="just" defTabSz="844550">
            <a:lnSpc>
              <a:spcPct val="100000"/>
            </a:lnSpc>
            <a:spcBef>
              <a:spcPct val="0"/>
            </a:spcBef>
            <a:spcAft>
              <a:spcPct val="20000"/>
            </a:spcAft>
            <a:buChar char="••"/>
          </a:pPr>
          <a:endParaRPr lang="es-EC" sz="1900" kern="1200" dirty="0">
            <a:latin typeface="Century Gothic" panose="020B0502020202020204" pitchFamily="34" charset="0"/>
          </a:endParaRPr>
        </a:p>
        <a:p>
          <a:pPr marL="171450" lvl="1" indent="-171450" algn="just" defTabSz="844550">
            <a:lnSpc>
              <a:spcPct val="100000"/>
            </a:lnSpc>
            <a:spcBef>
              <a:spcPct val="0"/>
            </a:spcBef>
            <a:spcAft>
              <a:spcPct val="20000"/>
            </a:spcAft>
            <a:buChar char="••"/>
          </a:pPr>
          <a:r>
            <a:rPr lang="es-ES" sz="1900" kern="1200" dirty="0" smtClean="0">
              <a:latin typeface="Century Gothic" panose="020B0502020202020204" pitchFamily="34" charset="0"/>
            </a:rPr>
            <a:t>Este estándar fue promovido con el objetivo principal de la comunicación e interoperabilidad entre dispositivos fabricados por diferentes compañías que requieran de poco consumo energético. Además cuenta con las siguientes tasas de transmisión: </a:t>
          </a:r>
          <a:endParaRPr lang="es-EC" sz="1900" kern="1200" dirty="0">
            <a:latin typeface="Century Gothic" panose="020B0502020202020204" pitchFamily="34" charset="0"/>
          </a:endParaRPr>
        </a:p>
      </dsp:txBody>
      <dsp:txXfrm>
        <a:off x="0" y="990595"/>
        <a:ext cx="8229600" cy="390195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ESCENARIO 4:  COMPARACIÓN  DE  ERRORES  AL REALIZAR EL  AJUSTE  DE CURVAS RSSI vs PROFUNDIDAD</a:t>
          </a:r>
          <a:endParaRPr lang="es-EC" sz="20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5"/>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ESCENARIO 4:  COMPARACIÓN  DE VARIANZA Y DESVIACIÓN ESTÁNDAR  CON LOS DISTINTOS NÚMEROS DE MUESTRAS</a:t>
          </a:r>
          <a:endParaRPr lang="es-EC" sz="2000" b="1" kern="1200" dirty="0">
            <a:latin typeface="Century" panose="02040604050505020304" pitchFamily="18" charset="0"/>
          </a:endParaRPr>
        </a:p>
      </dsp:txBody>
      <dsp:txXfrm>
        <a:off x="38481" y="38486"/>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latin typeface="Century" panose="02040604050505020304" pitchFamily="18" charset="0"/>
            </a:rPr>
            <a:t>MODELAMIENTO  DEL  PRIMER  INTERVALO  PARA LOS  4   ESCENARIOS</a:t>
          </a:r>
          <a:endParaRPr lang="es-EC" sz="27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889439"/>
          <a:ext cx="8229600" cy="490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C" sz="1700" i="0" kern="1200" dirty="0" smtClean="0">
              <a:latin typeface="Century Gothic" panose="020B0502020202020204" pitchFamily="34" charset="0"/>
            </a:rPr>
            <a:t>En la tabla 1 se presentan los valores de las constantes de ajuste, las cuales fueron  obtenidas desde </a:t>
          </a:r>
          <a:r>
            <a:rPr lang="es-EC" sz="1700" i="1" kern="1200" dirty="0" smtClean="0">
              <a:latin typeface="Century Gothic" panose="020B0502020202020204" pitchFamily="34" charset="0"/>
            </a:rPr>
            <a:t>Matlab®  </a:t>
          </a:r>
          <a:r>
            <a:rPr lang="es-EC" sz="1700" i="0" kern="1200" dirty="0" smtClean="0">
              <a:latin typeface="Century Gothic" panose="020B0502020202020204" pitchFamily="34" charset="0"/>
            </a:rPr>
            <a:t>al realizar el ajuste de curvas por medio de la herramienta </a:t>
          </a:r>
          <a:r>
            <a:rPr lang="es-EC" sz="1700" i="1" kern="1200" dirty="0" smtClean="0">
              <a:latin typeface="Century Gothic" panose="020B0502020202020204" pitchFamily="34" charset="0"/>
            </a:rPr>
            <a:t>curve </a:t>
          </a:r>
          <a:r>
            <a:rPr lang="es-EC" sz="1700" i="1" kern="1200" dirty="0" err="1" smtClean="0">
              <a:latin typeface="Century Gothic" panose="020B0502020202020204" pitchFamily="34" charset="0"/>
            </a:rPr>
            <a:t>fitting</a:t>
          </a:r>
          <a:r>
            <a:rPr lang="es-EC" sz="1700" i="0" kern="1200" dirty="0" smtClean="0">
              <a:latin typeface="Century Gothic" panose="020B0502020202020204" pitchFamily="34" charset="0"/>
            </a:rPr>
            <a:t>.</a:t>
          </a:r>
          <a:endParaRPr lang="es-EC" sz="17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Usando la ecuación 1 para cada escenario se realizó un ajuste cuadrático, con lo que se representó la potencia de recepción en función de los valores de RSSI en la comunicación inalámbrica subacuática.</a:t>
          </a:r>
          <a:endParaRPr lang="es-EC" sz="17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Por tanto, las ecuaciones de potencia de recepción en función de los valores de RSSI para los distintos escenarios en el primer intervalo quedarán de la siguiente manera.</a:t>
          </a:r>
          <a:endParaRPr lang="es-EC" sz="1800" i="0" kern="1200" dirty="0">
            <a:latin typeface="Century Gothic" panose="020B0502020202020204" pitchFamily="34" charset="0"/>
          </a:endParaRPr>
        </a:p>
      </dsp:txBody>
      <dsp:txXfrm>
        <a:off x="0" y="889439"/>
        <a:ext cx="8229600" cy="490176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panose="02040604050505020304" pitchFamily="18" charset="0"/>
            </a:rPr>
            <a:t>MODELAMIENTO  DEL  PRIMER  INTERVALO  PARA LOS  4   ESCENARIOS</a:t>
          </a:r>
          <a:endParaRPr lang="es-EC" sz="28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914400"/>
          <a:ext cx="8229600" cy="25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La propagación de la señal en el agua depende de las pérdidas producidas en el camino. Se debe tomar en cuenta la ecuación 13, que representa las pérdidas de  propagación para  los distintos escenarios:</a:t>
          </a:r>
          <a:endParaRPr lang="es-EC" sz="1800" kern="1200" dirty="0">
            <a:latin typeface="Century Gothic" panose="020B0502020202020204" pitchFamily="34" charset="0"/>
          </a:endParaRPr>
        </a:p>
      </dsp:txBody>
      <dsp:txXfrm>
        <a:off x="0" y="914400"/>
        <a:ext cx="8229600" cy="251712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panose="02040604050505020304" pitchFamily="18" charset="0"/>
            </a:rPr>
            <a:t>MODELAMIENTO  DEL  PRIMER  INTERVALO  PARA LOS  4   ESCENARIOS</a:t>
          </a:r>
          <a:endParaRPr lang="es-EC" sz="28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1094932"/>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Reemplazando los valores correspondientes se obtienen las siguientes ecuaciones que representan las pérdidas de propagación para cada escenario subacuático.</a:t>
          </a:r>
          <a:endParaRPr lang="es-EC" sz="1800" kern="1200" dirty="0">
            <a:latin typeface="Century Gothic" panose="020B0502020202020204" pitchFamily="34" charset="0"/>
          </a:endParaRPr>
        </a:p>
      </dsp:txBody>
      <dsp:txXfrm>
        <a:off x="0" y="1094932"/>
        <a:ext cx="8229600" cy="105984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panose="02040604050505020304" pitchFamily="18" charset="0"/>
            </a:rPr>
            <a:t>MODELAMIENTO  DEL  SEGUNDO INTERVALO  PARA LOS  4   ESCENARIOS</a:t>
          </a:r>
          <a:endParaRPr lang="es-EC" sz="28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844565"/>
          <a:ext cx="8229600" cy="4889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C" sz="1700" i="0" kern="1200" dirty="0" smtClean="0">
              <a:latin typeface="Century Gothic" panose="020B0502020202020204" pitchFamily="34" charset="0"/>
            </a:rPr>
            <a:t>En la tabla 2 se presentan los valores de las constantes de ajuste obtenidas </a:t>
          </a:r>
          <a:r>
            <a:rPr lang="es-EC" sz="1700" i="0" kern="1200" dirty="0" smtClean="0">
              <a:latin typeface="Century Gothic" panose="020B0502020202020204" pitchFamily="34" charset="0"/>
            </a:rPr>
            <a:t>al realizar el ajuste de curvas.</a:t>
          </a:r>
          <a:endParaRPr lang="es-EC" sz="17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i="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Usando la ecuación 2 para el primer y cuarto escenario y la ecuación 4  para el segundo y tercer escenario se realizó un ajuste cuadrático y logarítmico, con lo que se representó la potencia de recepción en función de los valores de RSSI en la comunicación inalámbrica subacuática.</a:t>
          </a:r>
          <a:endParaRPr lang="es-EC" sz="1700" i="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i="0" kern="1200" dirty="0">
            <a:latin typeface="Century Gothic" panose="020B0502020202020204" pitchFamily="34" charset="0"/>
          </a:endParaRPr>
        </a:p>
      </dsp:txBody>
      <dsp:txXfrm>
        <a:off x="0" y="844565"/>
        <a:ext cx="8229600" cy="4889028"/>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panose="02040604050505020304" pitchFamily="18" charset="0"/>
            </a:rPr>
            <a:t>MODELAMIENTO  DEL  SEGUNDO INTERVALO  PARA LOS  4   ESCENARIOS</a:t>
          </a:r>
          <a:endParaRPr lang="es-EC" sz="28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1142996"/>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Por tanto, las ecuaciones de potencia de recepción en función de los valores de RSSI para los distintos escenarios en el primer intervalo quedarán de la siguiente manera.</a:t>
          </a:r>
          <a:endParaRPr lang="es-EC" sz="1800" kern="1200" dirty="0">
            <a:latin typeface="Century Gothic" panose="020B0502020202020204" pitchFamily="34" charset="0"/>
          </a:endParaRPr>
        </a:p>
      </dsp:txBody>
      <dsp:txXfrm>
        <a:off x="0" y="1142996"/>
        <a:ext cx="8229600" cy="105984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dirty="0" smtClean="0">
              <a:latin typeface="Century" panose="02040604050505020304" pitchFamily="18" charset="0"/>
            </a:rPr>
            <a:t>MODELAMIENTO  DEL  SEGUNDO INTERVALO  PARA LOS  4   ESCENARIOS</a:t>
          </a:r>
          <a:endParaRPr lang="es-EC" sz="28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992885"/>
          <a:ext cx="8229600"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r>
            <a:rPr lang="es-EC" sz="2000" kern="1200" dirty="0" smtClean="0">
              <a:latin typeface="Century Gothic" panose="020B0502020202020204" pitchFamily="34" charset="0"/>
            </a:rPr>
            <a:t>Reemplazando los valores correspondientes en la ecuación 13, se obtienen las siguientes ecuaciones que representan las pérdidas de propagación para cada escenario subacuático.</a:t>
          </a:r>
          <a:endParaRPr lang="es-EC" sz="2000" kern="1200" dirty="0">
            <a:latin typeface="Century Gothic" panose="020B0502020202020204" pitchFamily="34" charset="0"/>
          </a:endParaRPr>
        </a:p>
      </dsp:txBody>
      <dsp:txXfrm>
        <a:off x="0" y="992885"/>
        <a:ext cx="8229600" cy="132480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COMPARACIÓN  DE  VALORES DE RSSI EN FUNCIÓN DE LA PROFUNDIDAD PARA  TODOS LOS ESCENARIOS</a:t>
          </a:r>
          <a:endParaRPr lang="es-EC" sz="2000" b="1" kern="1200" dirty="0">
            <a:latin typeface="Century" panose="02040604050505020304" pitchFamily="18" charset="0"/>
          </a:endParaRPr>
        </a:p>
      </dsp:txBody>
      <dsp:txXfrm>
        <a:off x="38481" y="38481"/>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latin typeface="Century" panose="02040604050505020304" pitchFamily="18" charset="0"/>
            </a:rPr>
            <a:t>COMPARACIÓN  DE  VALORES DE PÉRDIDAS DE PROPAGACIÓN  EN FUNCIÓN DE LA PROFUNDIDAD PARA  TODOS LOS ESCENARIOS</a:t>
          </a:r>
          <a:endParaRPr lang="es-EC" sz="18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2808096"/>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8096"/>
        <a:ext cx="8229600"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TECNOLOGÍA   ZIGBEE</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1126221"/>
          <a:ext cx="8229600" cy="444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71450" lvl="1" indent="-171450" algn="just" defTabSz="844550">
            <a:lnSpc>
              <a:spcPct val="100000"/>
            </a:lnSpc>
            <a:spcBef>
              <a:spcPct val="0"/>
            </a:spcBef>
            <a:spcAft>
              <a:spcPct val="20000"/>
            </a:spcAft>
            <a:buChar char="••"/>
          </a:pPr>
          <a:r>
            <a:rPr lang="es-ES" sz="1900" kern="1200" dirty="0" smtClean="0">
              <a:latin typeface="Century Gothic" panose="020B0502020202020204" pitchFamily="34" charset="0"/>
            </a:rPr>
            <a:t>El estándar </a:t>
          </a:r>
          <a:r>
            <a:rPr lang="es-ES" sz="1900" kern="1200" dirty="0" err="1" smtClean="0">
              <a:latin typeface="Century Gothic" panose="020B0502020202020204" pitchFamily="34" charset="0"/>
            </a:rPr>
            <a:t>ZigBee</a:t>
          </a:r>
          <a:r>
            <a:rPr lang="es-ES" sz="1900" kern="1200" dirty="0" smtClean="0">
              <a:latin typeface="Century Gothic" panose="020B0502020202020204" pitchFamily="34" charset="0"/>
            </a:rPr>
            <a:t> es un conjunto de protocolos utilizado para la radiodifusión digital de bajo consumo energético, el cual está basado en el estándar IEEE 802.15.4  y es utilizado para el armado de redes inalámbricas de corta distancia y baja velocidad de datos.</a:t>
          </a:r>
          <a:endParaRPr lang="es-EC" sz="1900" kern="1200" dirty="0">
            <a:latin typeface="Century Gothic" panose="020B0502020202020204" pitchFamily="34" charset="0"/>
          </a:endParaRPr>
        </a:p>
        <a:p>
          <a:pPr marL="171450" lvl="1" indent="-171450" algn="just" defTabSz="844550">
            <a:lnSpc>
              <a:spcPct val="100000"/>
            </a:lnSpc>
            <a:spcBef>
              <a:spcPct val="0"/>
            </a:spcBef>
            <a:spcAft>
              <a:spcPct val="20000"/>
            </a:spcAft>
            <a:buChar char="••"/>
          </a:pPr>
          <a:endParaRPr lang="es-EC" sz="1900" kern="1200" dirty="0">
            <a:latin typeface="Century Gothic" panose="020B0502020202020204" pitchFamily="34" charset="0"/>
          </a:endParaRPr>
        </a:p>
        <a:p>
          <a:pPr marL="171450" lvl="1" indent="-171450" algn="just" defTabSz="844550">
            <a:lnSpc>
              <a:spcPct val="100000"/>
            </a:lnSpc>
            <a:spcBef>
              <a:spcPct val="0"/>
            </a:spcBef>
            <a:spcAft>
              <a:spcPct val="20000"/>
            </a:spcAft>
            <a:buChar char="••"/>
          </a:pPr>
          <a:r>
            <a:rPr lang="es-ES" sz="1900" kern="1200" dirty="0" smtClean="0">
              <a:latin typeface="Century Gothic" panose="020B0502020202020204" pitchFamily="34" charset="0"/>
            </a:rPr>
            <a:t>La relación existente entre Zigbee y el estándar IEEE 802.15.4 está basada en la arquitectura definida por capas del modelo OSI. </a:t>
          </a:r>
          <a:endParaRPr lang="es-EC" sz="1900" kern="1200" dirty="0">
            <a:latin typeface="Century Gothic" panose="020B0502020202020204" pitchFamily="34" charset="0"/>
          </a:endParaRPr>
        </a:p>
        <a:p>
          <a:pPr marL="171450" lvl="1" indent="-171450" algn="just" defTabSz="844550">
            <a:lnSpc>
              <a:spcPct val="100000"/>
            </a:lnSpc>
            <a:spcBef>
              <a:spcPct val="0"/>
            </a:spcBef>
            <a:spcAft>
              <a:spcPct val="20000"/>
            </a:spcAft>
            <a:buChar char="••"/>
          </a:pPr>
          <a:endParaRPr lang="es-EC" sz="1900" kern="1200" dirty="0">
            <a:latin typeface="Century Gothic" panose="020B0502020202020204" pitchFamily="34" charset="0"/>
          </a:endParaRPr>
        </a:p>
        <a:p>
          <a:pPr marL="171450" lvl="1" indent="-171450" algn="just" defTabSz="844550">
            <a:lnSpc>
              <a:spcPct val="100000"/>
            </a:lnSpc>
            <a:spcBef>
              <a:spcPct val="0"/>
            </a:spcBef>
            <a:spcAft>
              <a:spcPct val="20000"/>
            </a:spcAft>
            <a:buChar char="••"/>
          </a:pPr>
          <a:r>
            <a:rPr lang="es-ES" sz="1900" kern="1200" dirty="0" smtClean="0">
              <a:latin typeface="Century Gothic" panose="020B0502020202020204" pitchFamily="34" charset="0"/>
            </a:rPr>
            <a:t>El estándar IEEE 802.15.4 se  encarga de las capas bajas del protocolo, es decir de La Capa Física (PHY)  y de la Capa de Control de Acceso al Medio (MAC), mientras que las capas superiores, es decir de la capa de Red (NWK) y  la Capa de Aplicación (APL) han sido establecidas por Zigbee Alliance. </a:t>
          </a:r>
          <a:endParaRPr lang="es-EC" sz="1900" kern="1200" dirty="0">
            <a:latin typeface="Century Gothic" panose="020B0502020202020204" pitchFamily="34" charset="0"/>
          </a:endParaRPr>
        </a:p>
      </dsp:txBody>
      <dsp:txXfrm>
        <a:off x="0" y="1126221"/>
        <a:ext cx="8229600" cy="444015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Century" panose="02040604050505020304" pitchFamily="18" charset="0"/>
            </a:rPr>
            <a:t>COMPARACIÓN DE LA VARIANZA SEGÚN LOS ESCENARIOS Y NÚMERO DE MUESTRAS</a:t>
          </a:r>
          <a:endParaRPr lang="es-EC" sz="24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2809442"/>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09442"/>
        <a:ext cx="8229600" cy="105984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882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latin typeface="Century" panose="02040604050505020304" pitchFamily="18" charset="0"/>
            </a:rPr>
            <a:t>COMPARACIÓN DE LA  DESVIACIÓN ESTÁNDAR SEGÚN LOS ESCENARIOS Y NÚMERO DE MUESTRAS</a:t>
          </a:r>
          <a:endParaRPr lang="es-EC" sz="2000" b="1" kern="1200" dirty="0">
            <a:latin typeface="Century" panose="02040604050505020304" pitchFamily="18" charset="0"/>
          </a:endParaRPr>
        </a:p>
      </dsp:txBody>
      <dsp:txXfrm>
        <a:off x="38481" y="38481"/>
        <a:ext cx="8152638" cy="711331"/>
      </dsp:txXfrm>
    </dsp:sp>
    <dsp:sp modelId="{EF5F5E96-DEA2-4E9B-921B-8AED050DE34C}">
      <dsp:nvSpPr>
        <dsp:cNvPr id="0" name=""/>
        <dsp:cNvSpPr/>
      </dsp:nvSpPr>
      <dsp:spPr>
        <a:xfrm>
          <a:off x="0" y="2822180"/>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just" defTabSz="889000">
            <a:lnSpc>
              <a:spcPct val="100000"/>
            </a:lnSpc>
            <a:spcBef>
              <a:spcPct val="0"/>
            </a:spcBef>
            <a:spcAft>
              <a:spcPct val="20000"/>
            </a:spcAft>
            <a:buChar char="••"/>
          </a:pPr>
          <a:endParaRPr lang="es-EC" sz="2000" kern="1200" dirty="0">
            <a:latin typeface="Century Gothic" panose="020B0502020202020204" pitchFamily="34" charset="0"/>
          </a:endParaRPr>
        </a:p>
      </dsp:txBody>
      <dsp:txXfrm>
        <a:off x="0" y="2822180"/>
        <a:ext cx="8229600" cy="107640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CONCLUSIONES</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812850"/>
          <a:ext cx="8229600" cy="49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es-EC" sz="1600" kern="1200" dirty="0" smtClean="0">
              <a:latin typeface="Century Gothic" panose="020B0502020202020204" pitchFamily="34" charset="0"/>
            </a:rPr>
            <a:t>Se realizaron pruebas subacuáticas de comunicación utilizando una red de sensores inalámbricos basados en </a:t>
          </a:r>
          <a:r>
            <a:rPr lang="es-EC" sz="1600" i="1" kern="1200" dirty="0" smtClean="0">
              <a:latin typeface="Century Gothic" panose="020B0502020202020204" pitchFamily="34" charset="0"/>
            </a:rPr>
            <a:t>Zigbee, </a:t>
          </a:r>
          <a:r>
            <a:rPr lang="es-EC" sz="1600" kern="1200" dirty="0" smtClean="0">
              <a:latin typeface="Century Gothic" panose="020B0502020202020204" pitchFamily="34" charset="0"/>
            </a:rPr>
            <a:t>los cuales operan en la banda ISM (2.4GHz). Estas pruebas fueron realizadas en cuatro escenarios distintos: agua dulce (550[</a:t>
          </a:r>
          <a:r>
            <a:rPr lang="es-EC" sz="1600" kern="1200" dirty="0" err="1" smtClean="0">
              <a:latin typeface="Century Gothic" panose="020B0502020202020204" pitchFamily="34" charset="0"/>
            </a:rPr>
            <a:t>uS</a:t>
          </a:r>
          <a:r>
            <a:rPr lang="es-EC" sz="1600" kern="1200" dirty="0" smtClean="0">
              <a:latin typeface="Century Gothic" panose="020B0502020202020204" pitchFamily="34" charset="0"/>
            </a:rPr>
            <a:t>/cm]), agua salada tipo 1 (3[</a:t>
          </a:r>
          <a:r>
            <a:rPr lang="es-EC" sz="1600" kern="1200" dirty="0" err="1" smtClean="0">
              <a:latin typeface="Century Gothic" panose="020B0502020202020204" pitchFamily="34" charset="0"/>
            </a:rPr>
            <a:t>mS</a:t>
          </a:r>
          <a:r>
            <a:rPr lang="es-EC" sz="1600" kern="1200" dirty="0" smtClean="0">
              <a:latin typeface="Century Gothic" panose="020B0502020202020204" pitchFamily="34" charset="0"/>
            </a:rPr>
            <a:t>/cm]), agua salada tipo 2 (5[</a:t>
          </a:r>
          <a:r>
            <a:rPr lang="es-EC" sz="1600" kern="1200" dirty="0" err="1" smtClean="0">
              <a:latin typeface="Century Gothic" panose="020B0502020202020204" pitchFamily="34" charset="0"/>
            </a:rPr>
            <a:t>mS</a:t>
          </a:r>
          <a:r>
            <a:rPr lang="es-EC" sz="1600" kern="1200" dirty="0" smtClean="0">
              <a:latin typeface="Century Gothic" panose="020B0502020202020204" pitchFamily="34" charset="0"/>
            </a:rPr>
            <a:t>/cm]) y agua salada tipo 3 (7[</a:t>
          </a:r>
          <a:r>
            <a:rPr lang="es-EC" sz="1600" kern="1200" dirty="0" err="1" smtClean="0">
              <a:latin typeface="Century Gothic" panose="020B0502020202020204" pitchFamily="34" charset="0"/>
            </a:rPr>
            <a:t>mS</a:t>
          </a:r>
          <a:r>
            <a:rPr lang="es-EC" sz="1600" kern="1200" dirty="0" smtClean="0">
              <a:latin typeface="Century Gothic" panose="020B0502020202020204" pitchFamily="34" charset="0"/>
            </a:rPr>
            <a:t>/cm]), donde se variaron los niveles de cloruro de sodio con el fin de alterar dichas conductividades para analizar el desempeño de la red al realizar estos cambios. </a:t>
          </a:r>
          <a:endParaRPr lang="es-EC" sz="1600" kern="1200" dirty="0">
            <a:latin typeface="Century Gothic" panose="020B0502020202020204" pitchFamily="34" charset="0"/>
          </a:endParaRPr>
        </a:p>
        <a:p>
          <a:pPr marL="171450" lvl="1" indent="-171450" algn="just" defTabSz="711200">
            <a:lnSpc>
              <a:spcPct val="100000"/>
            </a:lnSpc>
            <a:spcBef>
              <a:spcPct val="0"/>
            </a:spcBef>
            <a:spcAft>
              <a:spcPct val="20000"/>
            </a:spcAft>
            <a:buChar char="••"/>
          </a:pPr>
          <a:endParaRPr lang="es-EC" sz="1600" kern="1200" dirty="0">
            <a:latin typeface="Century Gothic" panose="020B0502020202020204" pitchFamily="34" charset="0"/>
          </a:endParaRPr>
        </a:p>
        <a:p>
          <a:pPr marL="171450" lvl="1" indent="-171450" algn="just" defTabSz="711200">
            <a:lnSpc>
              <a:spcPct val="100000"/>
            </a:lnSpc>
            <a:spcBef>
              <a:spcPct val="0"/>
            </a:spcBef>
            <a:spcAft>
              <a:spcPct val="20000"/>
            </a:spcAft>
            <a:buChar char="••"/>
          </a:pPr>
          <a:r>
            <a:rPr lang="es-EC" sz="1600" kern="1200" dirty="0" smtClean="0">
              <a:latin typeface="Century Gothic" panose="020B0502020202020204" pitchFamily="34" charset="0"/>
            </a:rPr>
            <a:t>Se alcanzó una distancia de 20 centímetros al variar la conductividad entre 550[</a:t>
          </a:r>
          <a:r>
            <a:rPr lang="es-EC" sz="1600" kern="1200" dirty="0" err="1" smtClean="0">
              <a:latin typeface="Century Gothic" panose="020B0502020202020204" pitchFamily="34" charset="0"/>
            </a:rPr>
            <a:t>uS</a:t>
          </a:r>
          <a:r>
            <a:rPr lang="es-EC" sz="1600" kern="1200" dirty="0" smtClean="0">
              <a:latin typeface="Century Gothic" panose="020B0502020202020204" pitchFamily="34" charset="0"/>
            </a:rPr>
            <a:t>/cm] y 3[</a:t>
          </a:r>
          <a:r>
            <a:rPr lang="es-EC" sz="1600" kern="1200" dirty="0" err="1" smtClean="0">
              <a:latin typeface="Century Gothic" panose="020B0502020202020204" pitchFamily="34" charset="0"/>
            </a:rPr>
            <a:t>mS</a:t>
          </a:r>
          <a:r>
            <a:rPr lang="es-EC" sz="1600" kern="1200" dirty="0" smtClean="0">
              <a:latin typeface="Century Gothic" panose="020B0502020202020204" pitchFamily="34" charset="0"/>
            </a:rPr>
            <a:t>/cm], por otro lado  al cambiar la conductividad entre 5[</a:t>
          </a:r>
          <a:r>
            <a:rPr lang="es-EC" sz="1600" kern="1200" dirty="0" err="1" smtClean="0">
              <a:latin typeface="Century Gothic" panose="020B0502020202020204" pitchFamily="34" charset="0"/>
            </a:rPr>
            <a:t>mS</a:t>
          </a:r>
          <a:r>
            <a:rPr lang="es-EC" sz="1600" kern="1200" dirty="0" smtClean="0">
              <a:latin typeface="Century Gothic" panose="020B0502020202020204" pitchFamily="34" charset="0"/>
            </a:rPr>
            <a:t>/cm] y 7[</a:t>
          </a:r>
          <a:r>
            <a:rPr lang="es-EC" sz="1600" kern="1200" dirty="0" err="1" smtClean="0">
              <a:latin typeface="Century Gothic" panose="020B0502020202020204" pitchFamily="34" charset="0"/>
            </a:rPr>
            <a:t>mS</a:t>
          </a:r>
          <a:r>
            <a:rPr lang="es-EC" sz="1600" kern="1200" dirty="0" smtClean="0">
              <a:latin typeface="Century Gothic" panose="020B0502020202020204" pitchFamily="34" charset="0"/>
            </a:rPr>
            <a:t>/cm] se alcanzó una profundidad de 17,5 cm. Estos resultados  muestran que la conductividad eléctrica del agua afecta en los niveles de profundidad máxima de la red como se observa en este trabajo.</a:t>
          </a:r>
          <a:endParaRPr lang="es-EC" sz="1600" kern="1200" dirty="0">
            <a:latin typeface="Century Gothic" panose="020B0502020202020204" pitchFamily="34" charset="0"/>
          </a:endParaRPr>
        </a:p>
        <a:p>
          <a:pPr marL="171450" lvl="1" indent="-171450" algn="just" defTabSz="711200">
            <a:lnSpc>
              <a:spcPct val="100000"/>
            </a:lnSpc>
            <a:spcBef>
              <a:spcPct val="0"/>
            </a:spcBef>
            <a:spcAft>
              <a:spcPct val="20000"/>
            </a:spcAft>
            <a:buChar char="••"/>
          </a:pPr>
          <a:endParaRPr lang="es-EC" sz="1600" kern="1200" dirty="0">
            <a:latin typeface="Century Gothic" panose="020B0502020202020204" pitchFamily="34" charset="0"/>
          </a:endParaRPr>
        </a:p>
        <a:p>
          <a:pPr marL="171450" lvl="1" indent="-171450" algn="just" defTabSz="711200">
            <a:lnSpc>
              <a:spcPct val="100000"/>
            </a:lnSpc>
            <a:spcBef>
              <a:spcPct val="0"/>
            </a:spcBef>
            <a:spcAft>
              <a:spcPct val="20000"/>
            </a:spcAft>
            <a:buChar char="••"/>
          </a:pPr>
          <a:r>
            <a:rPr lang="es-EC" sz="1600" kern="1200" dirty="0" smtClean="0">
              <a:latin typeface="Century Gothic" panose="020B0502020202020204" pitchFamily="34" charset="0"/>
            </a:rPr>
            <a:t>Se han obtenido las curvas de atenuación de la potencia de radiofrecuencia en la banda de 2,4 GHz bajo el estándar Zigbee en cuatro distintos escenarios subacuáticos. Esto constituye un aporte para futuras aplicaciones dentro de distintos campos  tecnológicos, industriales, entre otros.</a:t>
          </a:r>
          <a:endParaRPr lang="es-EC" sz="1600" kern="1200" dirty="0">
            <a:latin typeface="Century Gothic" panose="020B0502020202020204" pitchFamily="34" charset="0"/>
          </a:endParaRPr>
        </a:p>
      </dsp:txBody>
      <dsp:txXfrm>
        <a:off x="0" y="812850"/>
        <a:ext cx="8229600" cy="4978350"/>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CONCLUSIONES</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812850"/>
          <a:ext cx="8229600" cy="49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es-EC" sz="1600" kern="1200" dirty="0" smtClean="0">
              <a:latin typeface="Century Gothic" panose="020B0502020202020204" pitchFamily="34" charset="0"/>
            </a:rPr>
            <a:t>Se ha conformado una base de datos correspondiente al modelamiento de un canal radioeléctrico subacuático, la cual está conformada por 510 000 muestras obtenidas  por medio de mediciones en cuatro escenarios acuáticos distintos.</a:t>
          </a:r>
          <a:endParaRPr lang="es-EC" sz="1600" kern="1200" dirty="0">
            <a:latin typeface="Century Gothic" panose="020B0502020202020204" pitchFamily="34" charset="0"/>
          </a:endParaRPr>
        </a:p>
        <a:p>
          <a:pPr marL="171450" lvl="1" indent="-171450" algn="just" defTabSz="711200">
            <a:lnSpc>
              <a:spcPct val="100000"/>
            </a:lnSpc>
            <a:spcBef>
              <a:spcPct val="0"/>
            </a:spcBef>
            <a:spcAft>
              <a:spcPct val="20000"/>
            </a:spcAft>
            <a:buChar char="••"/>
          </a:pPr>
          <a:endParaRPr lang="es-EC" sz="1600" kern="1200" dirty="0">
            <a:latin typeface="Century Gothic" panose="020B0502020202020204" pitchFamily="34" charset="0"/>
          </a:endParaRPr>
        </a:p>
        <a:p>
          <a:pPr marL="171450" lvl="1" indent="-171450" algn="just" defTabSz="711200">
            <a:lnSpc>
              <a:spcPct val="100000"/>
            </a:lnSpc>
            <a:spcBef>
              <a:spcPct val="0"/>
            </a:spcBef>
            <a:spcAft>
              <a:spcPct val="20000"/>
            </a:spcAft>
            <a:buChar char="••"/>
          </a:pPr>
          <a:r>
            <a:rPr lang="es-EC" sz="1600" kern="1200" dirty="0" smtClean="0">
              <a:latin typeface="Century Gothic" panose="020B0502020202020204" pitchFamily="34" charset="0"/>
            </a:rPr>
            <a:t>El tiempo de adquisición de datos por cada iteración incrementa en relación de 12 segundos por cada 50 muestras, pero se comprobó que se mantiene  constante para  cada número de muestras sin importar la profundidad a la que se encuentre inmersa la mota, esto se da por la configuración establecida de 250 ms de periodo de muestreo al programar las motas.</a:t>
          </a:r>
          <a:endParaRPr lang="es-EC" sz="1600" kern="1200" dirty="0">
            <a:latin typeface="Century Gothic" panose="020B0502020202020204" pitchFamily="34" charset="0"/>
          </a:endParaRPr>
        </a:p>
        <a:p>
          <a:pPr marL="171450" lvl="1" indent="-171450" algn="just" defTabSz="711200">
            <a:lnSpc>
              <a:spcPct val="100000"/>
            </a:lnSpc>
            <a:spcBef>
              <a:spcPct val="0"/>
            </a:spcBef>
            <a:spcAft>
              <a:spcPct val="20000"/>
            </a:spcAft>
            <a:buChar char="••"/>
          </a:pPr>
          <a:endParaRPr lang="es-EC" sz="1600" kern="1200" dirty="0">
            <a:latin typeface="Century Gothic" panose="020B0502020202020204" pitchFamily="34" charset="0"/>
          </a:endParaRPr>
        </a:p>
        <a:p>
          <a:pPr marL="171450" lvl="1" indent="-171450" algn="just" defTabSz="711200">
            <a:lnSpc>
              <a:spcPct val="100000"/>
            </a:lnSpc>
            <a:spcBef>
              <a:spcPct val="0"/>
            </a:spcBef>
            <a:spcAft>
              <a:spcPct val="20000"/>
            </a:spcAft>
            <a:buChar char="••"/>
          </a:pPr>
          <a:r>
            <a:rPr lang="es-EC" sz="1600" kern="1200" dirty="0" smtClean="0">
              <a:latin typeface="Century Gothic" panose="020B0502020202020204" pitchFamily="34" charset="0"/>
            </a:rPr>
            <a:t>Fue posible obtener un modelo matemático de pérdidas de propagación del canal inalámbrico subacuático en la banda de 2,4 GHz empleando una red de sensores inalámbricos basados en Zigbee,  el  cual permite determinar las pérdidas de potencia  en función de la profundidad. Después de comparar entre los modelos cuadrático, exponencial y logarítmico, se determinó que el modelo cuadrático  fue  el que presentó el mínimo error MAE y error relativo porcentual, por lo  que se concluye que el modelo cuadrático es el que mejor se ajustó a las medidas encontradas.</a:t>
          </a:r>
          <a:endParaRPr lang="es-EC" sz="1600" kern="1200" dirty="0">
            <a:latin typeface="Century Gothic" panose="020B0502020202020204" pitchFamily="34" charset="0"/>
          </a:endParaRPr>
        </a:p>
      </dsp:txBody>
      <dsp:txXfrm>
        <a:off x="0" y="812850"/>
        <a:ext cx="8229600" cy="497835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CONCLUSIONES</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812850"/>
          <a:ext cx="8229600" cy="497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just" defTabSz="666750">
            <a:lnSpc>
              <a:spcPct val="100000"/>
            </a:lnSpc>
            <a:spcBef>
              <a:spcPct val="0"/>
            </a:spcBef>
            <a:spcAft>
              <a:spcPct val="20000"/>
            </a:spcAft>
            <a:buChar char="••"/>
          </a:pPr>
          <a:r>
            <a:rPr lang="es-EC" sz="1500" kern="1200" dirty="0" smtClean="0">
              <a:latin typeface="Century Gothic" panose="020B0502020202020204" pitchFamily="34" charset="0"/>
            </a:rPr>
            <a:t>Las pérdidas de potencia más altas se registraron para el agua salada tipo 3 (7[</a:t>
          </a:r>
          <a:r>
            <a:rPr lang="es-EC" sz="1500" kern="1200" dirty="0" err="1" smtClean="0">
              <a:latin typeface="Century Gothic" panose="020B0502020202020204" pitchFamily="34" charset="0"/>
            </a:rPr>
            <a:t>mS</a:t>
          </a:r>
          <a:r>
            <a:rPr lang="es-EC" sz="1500" kern="1200" dirty="0" smtClean="0">
              <a:latin typeface="Century Gothic" panose="020B0502020202020204" pitchFamily="34" charset="0"/>
            </a:rPr>
            <a:t>/cm]) con un valor medio aproximado de 82,35 </a:t>
          </a:r>
          <a:r>
            <a:rPr lang="es-EC" sz="1500" kern="1200" dirty="0" err="1" smtClean="0">
              <a:latin typeface="Century Gothic" panose="020B0502020202020204" pitchFamily="34" charset="0"/>
            </a:rPr>
            <a:t>dBm</a:t>
          </a:r>
          <a:r>
            <a:rPr lang="es-EC" sz="1500" kern="1200" dirty="0" smtClean="0">
              <a:latin typeface="Century Gothic" panose="020B0502020202020204" pitchFamily="34" charset="0"/>
            </a:rPr>
            <a:t>, mientras que las pérdidas de potencia más bajas se registraron para el agua salada tipo 1 (3[</a:t>
          </a:r>
          <a:r>
            <a:rPr lang="es-EC" sz="1500" kern="1200" dirty="0" err="1" smtClean="0">
              <a:latin typeface="Century Gothic" panose="020B0502020202020204" pitchFamily="34" charset="0"/>
            </a:rPr>
            <a:t>mS</a:t>
          </a:r>
          <a:r>
            <a:rPr lang="es-EC" sz="1500" kern="1200" dirty="0" smtClean="0">
              <a:latin typeface="Century Gothic" panose="020B0502020202020204" pitchFamily="34" charset="0"/>
            </a:rPr>
            <a:t>/cm]) con un valor medio aproximado de 75,25 </a:t>
          </a:r>
          <a:r>
            <a:rPr lang="es-EC" sz="1500" kern="1200" dirty="0" err="1" smtClean="0">
              <a:latin typeface="Century Gothic" panose="020B0502020202020204" pitchFamily="34" charset="0"/>
            </a:rPr>
            <a:t>dBm</a:t>
          </a:r>
          <a:r>
            <a:rPr lang="es-EC" sz="1500" kern="1200" dirty="0" smtClean="0">
              <a:latin typeface="Century Gothic" panose="020B0502020202020204" pitchFamily="34" charset="0"/>
            </a:rPr>
            <a:t>. Se determinó que a medida que aumenta la profundidad de sumersión de las motas, se producirán mayores pérdidas de propagación. </a:t>
          </a:r>
          <a:endParaRPr lang="es-EC" sz="1500" kern="1200" dirty="0">
            <a:latin typeface="Century Gothic" panose="020B0502020202020204" pitchFamily="34" charset="0"/>
          </a:endParaRPr>
        </a:p>
        <a:p>
          <a:pPr marL="114300" lvl="1" indent="-114300" algn="just" defTabSz="666750">
            <a:lnSpc>
              <a:spcPct val="100000"/>
            </a:lnSpc>
            <a:spcBef>
              <a:spcPct val="0"/>
            </a:spcBef>
            <a:spcAft>
              <a:spcPct val="20000"/>
            </a:spcAft>
            <a:buChar char="••"/>
          </a:pPr>
          <a:endParaRPr lang="es-EC" sz="1500" kern="1200" dirty="0">
            <a:latin typeface="Century Gothic" panose="020B0502020202020204" pitchFamily="34" charset="0"/>
          </a:endParaRPr>
        </a:p>
        <a:p>
          <a:pPr marL="114300" lvl="1" indent="-114300" algn="just" defTabSz="666750">
            <a:lnSpc>
              <a:spcPct val="100000"/>
            </a:lnSpc>
            <a:spcBef>
              <a:spcPct val="0"/>
            </a:spcBef>
            <a:spcAft>
              <a:spcPct val="20000"/>
            </a:spcAft>
            <a:buChar char="••"/>
          </a:pPr>
          <a:r>
            <a:rPr lang="es-EC" sz="1500" kern="1200" dirty="0" smtClean="0">
              <a:latin typeface="Century Gothic" panose="020B0502020202020204" pitchFamily="34" charset="0"/>
            </a:rPr>
            <a:t>Tanto en agua dulce como en agua salada, se observa que las pérdidas de potencia siguen el mismo comportamiento de  exponencial decreciente para el primer y segundo intervalo. El  patrón de comportamiento   de  la curva de pérdidas de potencia es muy similar a la del canal radioeléctrico en el  aire.</a:t>
          </a:r>
          <a:endParaRPr lang="es-EC" sz="1500" kern="1200" dirty="0">
            <a:latin typeface="Century Gothic" panose="020B0502020202020204" pitchFamily="34" charset="0"/>
          </a:endParaRPr>
        </a:p>
        <a:p>
          <a:pPr marL="114300" lvl="1" indent="-114300" algn="just" defTabSz="666750">
            <a:lnSpc>
              <a:spcPct val="100000"/>
            </a:lnSpc>
            <a:spcBef>
              <a:spcPct val="0"/>
            </a:spcBef>
            <a:spcAft>
              <a:spcPct val="20000"/>
            </a:spcAft>
            <a:buChar char="••"/>
          </a:pPr>
          <a:endParaRPr lang="es-EC" sz="1500" kern="1200" dirty="0">
            <a:latin typeface="Century Gothic" panose="020B0502020202020204" pitchFamily="34" charset="0"/>
          </a:endParaRPr>
        </a:p>
        <a:p>
          <a:pPr marL="114300" lvl="1" indent="-114300" algn="just" defTabSz="666750">
            <a:lnSpc>
              <a:spcPct val="100000"/>
            </a:lnSpc>
            <a:spcBef>
              <a:spcPct val="0"/>
            </a:spcBef>
            <a:spcAft>
              <a:spcPct val="20000"/>
            </a:spcAft>
            <a:buChar char="••"/>
          </a:pPr>
          <a:r>
            <a:rPr lang="es-EC" sz="1500" kern="1200" dirty="0" smtClean="0">
              <a:latin typeface="Century Gothic" panose="020B0502020202020204" pitchFamily="34" charset="0"/>
            </a:rPr>
            <a:t>Los valores más altos de varianza y desviación estándar obtenidos al estimar las pérdidas del canal  radioeléctrico en el agua, que se obtuvieron en el agua salada tipo 3 (7 [</a:t>
          </a:r>
          <a:r>
            <a:rPr lang="es-EC" sz="1500" kern="1200" dirty="0" err="1" smtClean="0">
              <a:latin typeface="Century Gothic" panose="020B0502020202020204" pitchFamily="34" charset="0"/>
            </a:rPr>
            <a:t>mS</a:t>
          </a:r>
          <a:r>
            <a:rPr lang="es-EC" sz="1500" kern="1200" dirty="0" smtClean="0">
              <a:latin typeface="Century Gothic" panose="020B0502020202020204" pitchFamily="34" charset="0"/>
            </a:rPr>
            <a:t>/cm]) con una desviación estándar media 0.2313 de y una varianza media de 0.1063, mientras que  los valores más bajos se presentaron en el agua dulce (550 [</a:t>
          </a:r>
          <a:r>
            <a:rPr lang="es-EC" sz="1500" kern="1200" dirty="0" err="1" smtClean="0">
              <a:latin typeface="Century Gothic" panose="020B0502020202020204" pitchFamily="34" charset="0"/>
            </a:rPr>
            <a:t>uS</a:t>
          </a:r>
          <a:r>
            <a:rPr lang="es-EC" sz="1500" kern="1200" dirty="0" smtClean="0">
              <a:latin typeface="Century Gothic" panose="020B0502020202020204" pitchFamily="34" charset="0"/>
            </a:rPr>
            <a:t>/cm]) con una desviación estándar media de 0.3721 y una varianza media de 0.1558. Se atribuye este fenómeno a que la salinidad mejora la conductividad eléctrica y por ende los escenarios de conductividad más alta presentaron los valores de varianza y desviación estándar más bajos.</a:t>
          </a:r>
          <a:endParaRPr lang="es-EC" sz="1500" kern="1200" dirty="0">
            <a:latin typeface="Century Gothic" panose="020B0502020202020204" pitchFamily="34" charset="0"/>
          </a:endParaRPr>
        </a:p>
      </dsp:txBody>
      <dsp:txXfrm>
        <a:off x="0" y="812850"/>
        <a:ext cx="8229600" cy="4978350"/>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RECOMENDACIONES</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1227134"/>
          <a:ext cx="8229600" cy="423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Desde el punto de vista de la minimización de la variación de los valores de RSSI, se recomienda realizar las pruebas  en un solo día de manera que las mediciones sean continuas en espacio y tiempo y los intervalos entre las medidas de RSSI sea mínimo.</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Utilizar baterías con mayor capacidad de corriente (A/</a:t>
          </a:r>
          <a:r>
            <a:rPr lang="es-EC" sz="1800" kern="1200" dirty="0" err="1" smtClean="0">
              <a:latin typeface="Century Gothic" panose="020B0502020202020204" pitchFamily="34" charset="0"/>
            </a:rPr>
            <a:t>hr</a:t>
          </a:r>
          <a:r>
            <a:rPr lang="es-EC" sz="1800" kern="1200" dirty="0" smtClean="0">
              <a:latin typeface="Century Gothic" panose="020B0502020202020204" pitchFamily="34" charset="0"/>
            </a:rPr>
            <a:t>) con el fin de prolongar el tiempo de operación de los nodos y así evitar la manipulación de los componentes de la red para el reemplazo de las baterías.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C" sz="1800" kern="1200" dirty="0" smtClean="0">
              <a:latin typeface="Century Gothic" panose="020B0502020202020204" pitchFamily="34" charset="0"/>
            </a:rPr>
            <a:t>Se recomienda evitar el uso de máquinas virtuales para la instalación de las distintas herramientas de software y para la adquisición de datos ya que éstas generan problemas de compatibilidad e inesperadamente pueden dejar de funcionar.</a:t>
          </a:r>
          <a:endParaRPr lang="es-EC" sz="1800" kern="1200" dirty="0">
            <a:latin typeface="Century Gothic" panose="020B0502020202020204" pitchFamily="34" charset="0"/>
          </a:endParaRPr>
        </a:p>
      </dsp:txBody>
      <dsp:txXfrm>
        <a:off x="0" y="1227134"/>
        <a:ext cx="8229600" cy="4238325"/>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6440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latin typeface="Century" panose="02040604050505020304" pitchFamily="18" charset="0"/>
            </a:rPr>
            <a:t>TRABAJOS  FUTUROS</a:t>
          </a:r>
          <a:endParaRPr lang="es-EC" sz="3200" b="1" kern="1200" dirty="0">
            <a:latin typeface="Century" panose="02040604050505020304" pitchFamily="18" charset="0"/>
          </a:endParaRPr>
        </a:p>
      </dsp:txBody>
      <dsp:txXfrm>
        <a:off x="37315" y="37315"/>
        <a:ext cx="8154970" cy="689775"/>
      </dsp:txXfrm>
    </dsp:sp>
    <dsp:sp modelId="{EF5F5E96-DEA2-4E9B-921B-8AED050DE34C}">
      <dsp:nvSpPr>
        <dsp:cNvPr id="0" name=""/>
        <dsp:cNvSpPr/>
      </dsp:nvSpPr>
      <dsp:spPr>
        <a:xfrm>
          <a:off x="0" y="1126221"/>
          <a:ext cx="8229600" cy="444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Como trabajos futuros se propone:</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Realizar el mismo experimento pero con agua de mar, con el fin de estudiar los efectos producidos por los distintos componentes del agua de mar en el desempeño de la red.</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Modelamiento de la propagación de las señales EM subacuáticas en las estrechas bandas de 2,4  GHz con valores de conductividad entre 0 y 10 [mS/cm] con el fin de conformar una mayor base de datos para futuras aplicaciones y ampliar el análisis de los datos obtenidos.</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C" sz="1700" kern="1200" dirty="0" smtClean="0">
              <a:latin typeface="Century Gothic" panose="020B0502020202020204" pitchFamily="34" charset="0"/>
            </a:rPr>
            <a:t>Con la base de datos aportada, ampliarla y realizar sobre ella un análisis multivariante de las medidas para la caracterización del canal radioeléctrico en ambientes subacuáticos y buscar mediante el análisis de dependencias las correlaciones correspondientes.</a:t>
          </a:r>
          <a:endParaRPr lang="es-EC" sz="1700" kern="1200" dirty="0">
            <a:latin typeface="Century Gothic" panose="020B0502020202020204" pitchFamily="34" charset="0"/>
          </a:endParaRPr>
        </a:p>
      </dsp:txBody>
      <dsp:txXfrm>
        <a:off x="0" y="1126221"/>
        <a:ext cx="8229600" cy="4440150"/>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Century" panose="02040604050505020304" pitchFamily="18" charset="0"/>
            </a:rPr>
            <a:t>CARACTERÍSTICAS  FÍSICAS DEL MEDIO DE TRANSMISIÓN SUBACUÁTICO</a:t>
          </a:r>
          <a:endParaRPr lang="es-EC" sz="24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1087202"/>
          <a:ext cx="8229600" cy="450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Los sistemas de comunicaciones subacuáticos pueden utilizar principalmente tres  métodos de transmisión de información. Estos pueden ser basados en ondas acústicas, ondas electromagnéticas y señales ópticas.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En la actualidad  la mayoría de las comunicaciones bajo el agua se basan en señales  acústicas y constituyen la mejor solución de ingeniería en la mayoría de las aplicaciones a larga distancia (Che </a:t>
          </a:r>
          <a:r>
            <a:rPr lang="es-ES" sz="1800" i="1" kern="1200" dirty="0" smtClean="0">
              <a:latin typeface="Century Gothic" panose="020B0502020202020204" pitchFamily="34" charset="0"/>
            </a:rPr>
            <a:t>et al.</a:t>
          </a:r>
          <a:r>
            <a:rPr lang="es-ES" sz="1800" kern="1200" dirty="0" smtClean="0">
              <a:latin typeface="Century Gothic" panose="020B0502020202020204" pitchFamily="34" charset="0"/>
            </a:rPr>
            <a:t>, 2010), pero su rendimiento es afectado en aguas poco profundas debido a la propagación por múltiples trayectos, además poseen un bajo ancho de banda (</a:t>
          </a:r>
          <a:r>
            <a:rPr lang="es-ES" sz="1800" kern="1200" dirty="0" err="1" smtClean="0">
              <a:latin typeface="Century Gothic" panose="020B0502020202020204" pitchFamily="34" charset="0"/>
            </a:rPr>
            <a:t>Kelley</a:t>
          </a:r>
          <a:r>
            <a:rPr lang="es-ES" sz="1800" kern="1200" dirty="0" smtClean="0">
              <a:latin typeface="Century Gothic" panose="020B0502020202020204" pitchFamily="34" charset="0"/>
            </a:rPr>
            <a:t> </a:t>
          </a:r>
          <a:r>
            <a:rPr lang="es-ES" sz="1800" i="1" kern="1200" dirty="0" smtClean="0">
              <a:latin typeface="Century Gothic" panose="020B0502020202020204" pitchFamily="34" charset="0"/>
            </a:rPr>
            <a:t>et al.</a:t>
          </a:r>
          <a:r>
            <a:rPr lang="es-ES" sz="1800" kern="1200" dirty="0" smtClean="0">
              <a:latin typeface="Century Gothic" panose="020B0502020202020204" pitchFamily="34" charset="0"/>
            </a:rPr>
            <a:t>, 2009).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Por otro lado, la latencia del canal provocado por la velocidad de propagación bajo el agua es otro problema en este tipo de comunicaciones subacuáticas.</a:t>
          </a:r>
          <a:endParaRPr lang="es-EC" sz="1800" kern="1200" dirty="0">
            <a:latin typeface="Century Gothic" panose="020B0502020202020204" pitchFamily="34" charset="0"/>
          </a:endParaRPr>
        </a:p>
      </dsp:txBody>
      <dsp:txXfrm>
        <a:off x="0" y="1087202"/>
        <a:ext cx="8229600" cy="4504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75264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latin typeface="Century" panose="02040604050505020304" pitchFamily="18" charset="0"/>
            </a:rPr>
            <a:t>CARACTERÍSTICAS  FÍSICAS DEL MEDIO DE TRANSMISIÓN SUBACUÁTICO</a:t>
          </a:r>
          <a:endParaRPr lang="es-EC" sz="2400" b="1" kern="1200" dirty="0">
            <a:latin typeface="Century" panose="02040604050505020304" pitchFamily="18" charset="0"/>
          </a:endParaRPr>
        </a:p>
      </dsp:txBody>
      <dsp:txXfrm>
        <a:off x="36741" y="36741"/>
        <a:ext cx="8156118" cy="679163"/>
      </dsp:txXfrm>
    </dsp:sp>
    <dsp:sp modelId="{EF5F5E96-DEA2-4E9B-921B-8AED050DE34C}">
      <dsp:nvSpPr>
        <dsp:cNvPr id="0" name=""/>
        <dsp:cNvSpPr/>
      </dsp:nvSpPr>
      <dsp:spPr>
        <a:xfrm>
          <a:off x="0" y="1020962"/>
          <a:ext cx="8229600" cy="463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Los sistemas ópticos basados en láser, presentan sustancialmente mayor velocidad de propagación que los sistemas de comunicación acústicos, pero la fuerte </a:t>
          </a:r>
          <a:r>
            <a:rPr lang="es-ES" sz="1800" kern="1200" dirty="0" err="1" smtClean="0">
              <a:latin typeface="Century Gothic" panose="020B0502020202020204" pitchFamily="34" charset="0"/>
            </a:rPr>
            <a:t>retrodispersión</a:t>
          </a:r>
          <a:r>
            <a:rPr lang="es-ES" sz="1800" kern="1200" dirty="0" smtClean="0">
              <a:latin typeface="Century Gothic" panose="020B0502020202020204" pitchFamily="34" charset="0"/>
            </a:rPr>
            <a:t> (</a:t>
          </a:r>
          <a:r>
            <a:rPr lang="es-ES" sz="1800" i="1" kern="1200" dirty="0" err="1" smtClean="0">
              <a:latin typeface="Century Gothic" panose="020B0502020202020204" pitchFamily="34" charset="0"/>
            </a:rPr>
            <a:t>backscattering</a:t>
          </a:r>
          <a:r>
            <a:rPr lang="es-ES" sz="1800" i="1" kern="1200" dirty="0" smtClean="0">
              <a:latin typeface="Century Gothic" panose="020B0502020202020204" pitchFamily="34" charset="0"/>
            </a:rPr>
            <a:t>)</a:t>
          </a:r>
          <a:r>
            <a:rPr lang="es-ES" sz="1800" kern="1200" dirty="0" smtClean="0">
              <a:latin typeface="Century Gothic" panose="020B0502020202020204" pitchFamily="34" charset="0"/>
            </a:rPr>
            <a:t> provocado por partículas suspendidas en el agua restringe las aplicaciones de los sistemas ópticos a distancias muy cortas (</a:t>
          </a:r>
          <a:r>
            <a:rPr lang="es-ES" sz="1800" kern="1200" dirty="0" err="1" smtClean="0">
              <a:latin typeface="Century Gothic" panose="020B0502020202020204" pitchFamily="34" charset="0"/>
            </a:rPr>
            <a:t>Jiang</a:t>
          </a:r>
          <a:r>
            <a:rPr lang="es-ES" sz="1800" kern="1200" dirty="0" smtClean="0">
              <a:latin typeface="Century Gothic" panose="020B0502020202020204" pitchFamily="34" charset="0"/>
            </a:rPr>
            <a:t> </a:t>
          </a:r>
          <a:r>
            <a:rPr lang="es-ES" sz="1800" i="1" kern="1200" dirty="0" smtClean="0">
              <a:latin typeface="Century Gothic" panose="020B0502020202020204" pitchFamily="34" charset="0"/>
            </a:rPr>
            <a:t>et al.</a:t>
          </a:r>
          <a:r>
            <a:rPr lang="es-ES" sz="1800" kern="1200" dirty="0" smtClean="0">
              <a:latin typeface="Century Gothic" panose="020B0502020202020204" pitchFamily="34" charset="0"/>
            </a:rPr>
            <a:t>, 2011).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Las ondas ópticas únicamente presentan  un buen rendimiento en aguas muy claras y además necesitan de una estricta alineación de sus nodos. </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r>
            <a:rPr lang="es-ES" sz="1800" kern="1200" dirty="0" smtClean="0">
              <a:latin typeface="Century Gothic" panose="020B0502020202020204" pitchFamily="34" charset="0"/>
            </a:rPr>
            <a:t>Este requisito de línea de vista al usar comunicaciones ópticas genera una limitación significativa de su aplicación bajo el agua (Che </a:t>
          </a:r>
          <a:r>
            <a:rPr lang="es-ES" sz="1800" i="1" kern="1200" dirty="0" smtClean="0">
              <a:latin typeface="Century Gothic" panose="020B0502020202020204" pitchFamily="34" charset="0"/>
            </a:rPr>
            <a:t>et al.</a:t>
          </a:r>
          <a:r>
            <a:rPr lang="es-ES" sz="1800" kern="1200" dirty="0" smtClean="0">
              <a:latin typeface="Century Gothic" panose="020B0502020202020204" pitchFamily="34" charset="0"/>
            </a:rPr>
            <a:t>, 2010).</a:t>
          </a:r>
          <a:endParaRPr lang="es-EC" sz="1800" kern="1200" dirty="0">
            <a:latin typeface="Century Gothic" panose="020B0502020202020204" pitchFamily="34" charset="0"/>
          </a:endParaRPr>
        </a:p>
        <a:p>
          <a:pPr marL="171450" lvl="1" indent="-171450" algn="just" defTabSz="800100">
            <a:lnSpc>
              <a:spcPct val="100000"/>
            </a:lnSpc>
            <a:spcBef>
              <a:spcPct val="0"/>
            </a:spcBef>
            <a:spcAft>
              <a:spcPct val="20000"/>
            </a:spcAft>
            <a:buChar char="••"/>
          </a:pPr>
          <a:endParaRPr lang="es-EC" sz="1800" kern="1200" dirty="0">
            <a:latin typeface="Century Gothic" panose="020B0502020202020204" pitchFamily="34" charset="0"/>
          </a:endParaRPr>
        </a:p>
      </dsp:txBody>
      <dsp:txXfrm>
        <a:off x="0" y="1020962"/>
        <a:ext cx="8229600" cy="4636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74A8D-44ED-4056-9C5D-655A8FD35F08}">
      <dsp:nvSpPr>
        <dsp:cNvPr id="0" name=""/>
        <dsp:cNvSpPr/>
      </dsp:nvSpPr>
      <dsp:spPr>
        <a:xfrm>
          <a:off x="0" y="0"/>
          <a:ext cx="8229600" cy="58111"/>
        </a:xfrm>
        <a:prstGeom prst="roundRect">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s-EC" sz="3200" b="1" kern="1200" dirty="0">
            <a:latin typeface="Century" panose="02040604050505020304" pitchFamily="18" charset="0"/>
          </a:endParaRPr>
        </a:p>
      </dsp:txBody>
      <dsp:txXfrm>
        <a:off x="2837" y="2837"/>
        <a:ext cx="8223926" cy="52437"/>
      </dsp:txXfrm>
    </dsp:sp>
    <dsp:sp modelId="{EF5F5E96-DEA2-4E9B-921B-8AED050DE34C}">
      <dsp:nvSpPr>
        <dsp:cNvPr id="0" name=""/>
        <dsp:cNvSpPr/>
      </dsp:nvSpPr>
      <dsp:spPr>
        <a:xfrm>
          <a:off x="0" y="63121"/>
          <a:ext cx="8229600" cy="5728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Los sistemas basados en ondas electromagnéticas (EM) son otra posible solución para la comunicación bajo el agua. La velocidad de las ondas EM  en el agua es más de cuatro órdenes superior que las ondas acústicas, con lo cual la latencia del canal se reduce ampliamente.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Por otra parte las ondas EM tienen menos sensibilidad a efectos de reflexión y refracción en aguas poco profundas en comparación  a las ondas acústicas.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kern="1200" dirty="0" smtClean="0">
              <a:latin typeface="Century Gothic" panose="020B0502020202020204" pitchFamily="34" charset="0"/>
            </a:rPr>
            <a:t>Otra ventaja frente a las comunicaciones ópticas, es que las comunicaciones por ondas EM son poco afectadas por las partículas suspendidas en el agua (</a:t>
          </a:r>
          <a:r>
            <a:rPr lang="es-ES" sz="1700" kern="1200" dirty="0" err="1" smtClean="0">
              <a:latin typeface="Century Gothic" panose="020B0502020202020204" pitchFamily="34" charset="0"/>
            </a:rPr>
            <a:t>Jiang</a:t>
          </a:r>
          <a:r>
            <a:rPr lang="es-ES" sz="1700" kern="1200" dirty="0" smtClean="0">
              <a:latin typeface="Century Gothic" panose="020B0502020202020204" pitchFamily="34" charset="0"/>
            </a:rPr>
            <a:t> </a:t>
          </a:r>
          <a:r>
            <a:rPr lang="es-ES" sz="1700" i="1" kern="1200" dirty="0">
              <a:latin typeface="Century Gothic" panose="020B0502020202020204" pitchFamily="34" charset="0"/>
            </a:rPr>
            <a:t>et al.</a:t>
          </a:r>
          <a:r>
            <a:rPr lang="es-ES" sz="1700" kern="1200" dirty="0">
              <a:latin typeface="Century Gothic" panose="020B0502020202020204" pitchFamily="34" charset="0"/>
            </a:rPr>
            <a:t>, 2011). </a:t>
          </a: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endParaRPr lang="es-EC" sz="1700" kern="1200" dirty="0">
            <a:latin typeface="Century Gothic" panose="020B0502020202020204" pitchFamily="34" charset="0"/>
          </a:endParaRPr>
        </a:p>
        <a:p>
          <a:pPr marL="171450" lvl="1" indent="-171450" algn="just" defTabSz="755650">
            <a:lnSpc>
              <a:spcPct val="100000"/>
            </a:lnSpc>
            <a:spcBef>
              <a:spcPct val="0"/>
            </a:spcBef>
            <a:spcAft>
              <a:spcPct val="20000"/>
            </a:spcAft>
            <a:buChar char="••"/>
          </a:pPr>
          <a:r>
            <a:rPr lang="es-ES" sz="1700" b="1" kern="1200" dirty="0" smtClean="0">
              <a:latin typeface="Century Gothic" panose="020B0502020202020204" pitchFamily="34" charset="0"/>
            </a:rPr>
            <a:t>La </a:t>
          </a:r>
          <a:r>
            <a:rPr lang="es-ES" sz="1700" b="1" kern="1200" dirty="0">
              <a:latin typeface="Century Gothic" panose="020B0502020202020204" pitchFamily="34" charset="0"/>
            </a:rPr>
            <a:t>principal limitación de las comunicaciones subacuáticas basadas en ondas EM es la elevada  atenuación producida  en altas frecuencias por la conductividad del agua.</a:t>
          </a:r>
          <a:r>
            <a:rPr lang="es-ES" sz="1700" kern="1200" dirty="0">
              <a:latin typeface="Century Gothic" panose="020B0502020202020204" pitchFamily="34" charset="0"/>
            </a:rPr>
            <a:t>  Las ondas EM sufren una atenuación del orden de</a:t>
          </a:r>
          <a:r>
            <a:rPr lang="es-ES" sz="1700" kern="1200" dirty="0" smtClean="0">
              <a:latin typeface="Century Gothic" panose="020B0502020202020204" pitchFamily="34" charset="0"/>
            </a:rPr>
            <a:t> </a:t>
          </a:r>
          <a14:m xmlns:a14="http://schemas.microsoft.com/office/drawing/2010/main">
            <m:oMath xmlns:m="http://schemas.openxmlformats.org/officeDocument/2006/math">
              <m:d>
                <m:dPr>
                  <m:begChr m:val="["/>
                  <m:endChr m:val="]"/>
                  <m:ctrlPr>
                    <a:rPr lang="es-EC" sz="1700" i="1" kern="1200">
                      <a:latin typeface="Cambria Math"/>
                    </a:rPr>
                  </m:ctrlPr>
                </m:dPr>
                <m:e>
                  <m:f>
                    <m:fPr>
                      <m:ctrlPr>
                        <a:rPr lang="es-EC" sz="1700" i="1" kern="1200">
                          <a:latin typeface="Cambria Math"/>
                        </a:rPr>
                      </m:ctrlPr>
                    </m:fPr>
                    <m:num>
                      <m:r>
                        <a:rPr lang="es-ES" sz="1700" i="1" kern="1200">
                          <a:latin typeface="Cambria Math"/>
                        </a:rPr>
                        <m:t>𝑑𝐵</m:t>
                      </m:r>
                    </m:num>
                    <m:den>
                      <m:r>
                        <a:rPr lang="es-ES" sz="1700" i="1" kern="1200">
                          <a:latin typeface="Cambria Math"/>
                        </a:rPr>
                        <m:t>𝑚</m:t>
                      </m:r>
                    </m:den>
                  </m:f>
                </m:e>
              </m:d>
            </m:oMath>
          </a14:m>
          <a:r>
            <a:rPr lang="es-ES" sz="1700" kern="1200" dirty="0">
              <a:latin typeface="Century Gothic" panose="020B0502020202020204" pitchFamily="34" charset="0"/>
            </a:rPr>
            <a:t> para una frecuencia de 30 kHz, mientras que una onda acústica a esa misma frecuencia presenta una atenuación del orden </a:t>
          </a:r>
          <a:r>
            <a:rPr lang="es-ES" sz="1700" kern="1200" dirty="0" smtClean="0">
              <a:latin typeface="Century Gothic" panose="020B0502020202020204" pitchFamily="34" charset="0"/>
            </a:rPr>
            <a:t>de </a:t>
          </a:r>
          <a14:m xmlns:a14="http://schemas.microsoft.com/office/drawing/2010/main">
            <m:oMath xmlns:m="http://schemas.openxmlformats.org/officeDocument/2006/math">
              <m:d>
                <m:dPr>
                  <m:begChr m:val="["/>
                  <m:endChr m:val="]"/>
                  <m:ctrlPr>
                    <a:rPr lang="es-EC" sz="1700" i="1" kern="1200">
                      <a:latin typeface="Cambria Math"/>
                    </a:rPr>
                  </m:ctrlPr>
                </m:dPr>
                <m:e>
                  <m:f>
                    <m:fPr>
                      <m:ctrlPr>
                        <a:rPr lang="es-EC" sz="1700" i="1" kern="1200">
                          <a:latin typeface="Cambria Math"/>
                        </a:rPr>
                      </m:ctrlPr>
                    </m:fPr>
                    <m:num>
                      <m:r>
                        <a:rPr lang="es-ES" sz="1700" i="1" kern="1200">
                          <a:latin typeface="Cambria Math"/>
                        </a:rPr>
                        <m:t>𝑑𝐵</m:t>
                      </m:r>
                    </m:num>
                    <m:den>
                      <m:r>
                        <a:rPr lang="es-ES" sz="1700" i="1" kern="1200">
                          <a:latin typeface="Cambria Math"/>
                        </a:rPr>
                        <m:t>𝐾𝑚</m:t>
                      </m:r>
                    </m:den>
                  </m:f>
                </m:e>
              </m:d>
            </m:oMath>
          </a14:m>
          <a:r>
            <a:rPr lang="es-ES" sz="1700" kern="1200" dirty="0">
              <a:latin typeface="Century Gothic" panose="020B0502020202020204" pitchFamily="34" charset="0"/>
            </a:rPr>
            <a:t> (Aparicio </a:t>
          </a:r>
          <a:r>
            <a:rPr lang="es-ES" sz="1700" i="1" kern="1200" dirty="0">
              <a:latin typeface="Century Gothic" panose="020B0502020202020204" pitchFamily="34" charset="0"/>
            </a:rPr>
            <a:t>et al.</a:t>
          </a:r>
          <a:r>
            <a:rPr lang="es-ES" sz="1700" kern="1200" dirty="0">
              <a:latin typeface="Century Gothic" panose="020B0502020202020204" pitchFamily="34" charset="0"/>
            </a:rPr>
            <a:t>, 2010).</a:t>
          </a:r>
          <a:endParaRPr lang="es-EC" sz="1700" kern="1200" dirty="0">
            <a:latin typeface="Century Gothic" panose="020B0502020202020204" pitchFamily="34" charset="0"/>
          </a:endParaRPr>
        </a:p>
      </dsp:txBody>
      <dsp:txXfrm>
        <a:off x="0" y="63121"/>
        <a:ext cx="8229600" cy="5728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F4DBC1-28D3-47C0-A8BD-D18F496AB646}" type="datetimeFigureOut">
              <a:rPr lang="es-EC" smtClean="0"/>
              <a:t>10/07/2016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18C305-8600-4715-A35C-37CD5223B1C9}" type="slidenum">
              <a:rPr lang="es-EC" smtClean="0"/>
              <a:t>‹Nº›</a:t>
            </a:fld>
            <a:endParaRPr lang="es-EC"/>
          </a:p>
        </p:txBody>
      </p:sp>
    </p:spTree>
    <p:extLst>
      <p:ext uri="{BB962C8B-B14F-4D97-AF65-F5344CB8AC3E}">
        <p14:creationId xmlns:p14="http://schemas.microsoft.com/office/powerpoint/2010/main" val="386626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2B2B911-83CA-4DB1-9512-941178F15A9E}" type="slidenum">
              <a:rPr lang="es-EC" smtClean="0"/>
              <a:t>1</a:t>
            </a:fld>
            <a:endParaRPr lang="es-EC" dirty="0"/>
          </a:p>
        </p:txBody>
      </p:sp>
    </p:spTree>
    <p:extLst>
      <p:ext uri="{BB962C8B-B14F-4D97-AF65-F5344CB8AC3E}">
        <p14:creationId xmlns:p14="http://schemas.microsoft.com/office/powerpoint/2010/main" val="135138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387031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417596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200614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340094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178145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374529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103680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360032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398578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377875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DB9BEA-3CD2-4E04-BB36-BF955D26E1CA}" type="datetimeFigureOut">
              <a:rPr lang="es-EC" smtClean="0"/>
              <a:t>10/07/2016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949C58C-4D9F-42FB-BA23-CA94DB725E86}" type="slidenum">
              <a:rPr lang="es-EC" smtClean="0"/>
              <a:t>‹Nº›</a:t>
            </a:fld>
            <a:endParaRPr lang="es-EC"/>
          </a:p>
        </p:txBody>
      </p:sp>
    </p:spTree>
    <p:extLst>
      <p:ext uri="{BB962C8B-B14F-4D97-AF65-F5344CB8AC3E}">
        <p14:creationId xmlns:p14="http://schemas.microsoft.com/office/powerpoint/2010/main" val="250265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B9BEA-3CD2-4E04-BB36-BF955D26E1CA}" type="datetimeFigureOut">
              <a:rPr lang="es-EC" smtClean="0"/>
              <a:t>10/07/2016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9C58C-4D9F-42FB-BA23-CA94DB725E86}" type="slidenum">
              <a:rPr lang="es-EC" smtClean="0"/>
              <a:t>‹Nº›</a:t>
            </a:fld>
            <a:endParaRPr lang="es-EC"/>
          </a:p>
        </p:txBody>
      </p:sp>
    </p:spTree>
    <p:extLst>
      <p:ext uri="{BB962C8B-B14F-4D97-AF65-F5344CB8AC3E}">
        <p14:creationId xmlns:p14="http://schemas.microsoft.com/office/powerpoint/2010/main" val="25847139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0.png"/><Relationship Id="rId3" Type="http://schemas.openxmlformats.org/officeDocument/2006/relationships/diagramLayout" Target="../diagrams/layout14.xml"/><Relationship Id="rId7"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4.xml"/><Relationship Id="rId11" Type="http://schemas.openxmlformats.org/officeDocument/2006/relationships/image" Target="../media/image8.png"/><Relationship Id="rId5" Type="http://schemas.openxmlformats.org/officeDocument/2006/relationships/diagramColors" Target="../diagrams/colors14.xm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diagramQuickStyle" Target="../diagrams/quickStyle14.xml"/><Relationship Id="rId9" Type="http://schemas.openxmlformats.org/officeDocument/2006/relationships/image" Target="../media/image6.png"/><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7.png"/><Relationship Id="rId3" Type="http://schemas.openxmlformats.org/officeDocument/2006/relationships/diagramLayout" Target="../diagrams/layout15.xml"/><Relationship Id="rId7" Type="http://schemas.openxmlformats.org/officeDocument/2006/relationships/image" Target="../media/image2.png"/><Relationship Id="rId12" Type="http://schemas.openxmlformats.org/officeDocument/2006/relationships/image" Target="../media/image16.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15.png"/><Relationship Id="rId5" Type="http://schemas.openxmlformats.org/officeDocument/2006/relationships/diagramColors" Target="../diagrams/colors15.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diagramQuickStyle" Target="../diagrams/quickStyle15.xml"/><Relationship Id="rId9" Type="http://schemas.openxmlformats.org/officeDocument/2006/relationships/image" Target="../media/image13.pn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7.png"/><Relationship Id="rId3" Type="http://schemas.openxmlformats.org/officeDocument/2006/relationships/diagramLayout" Target="../diagrams/layout16.xml"/><Relationship Id="rId7" Type="http://schemas.openxmlformats.org/officeDocument/2006/relationships/image" Target="../media/image2.png"/><Relationship Id="rId12" Type="http://schemas.openxmlformats.org/officeDocument/2006/relationships/image" Target="../media/image2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image" Target="../media/image22.png"/><Relationship Id="rId5" Type="http://schemas.openxmlformats.org/officeDocument/2006/relationships/diagramColors" Target="../diagrams/colors16.xml"/><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diagramQuickStyle" Target="../diagrams/quickStyle16.xml"/><Relationship Id="rId9" Type="http://schemas.openxmlformats.org/officeDocument/2006/relationships/image" Target="../media/image20.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17.xml"/><Relationship Id="rId7" Type="http://schemas.openxmlformats.org/officeDocument/2006/relationships/image" Target="../media/image2.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10" Type="http://schemas.openxmlformats.org/officeDocument/2006/relationships/image" Target="../media/image3.jpeg"/><Relationship Id="rId4" Type="http://schemas.openxmlformats.org/officeDocument/2006/relationships/diagramQuickStyle" Target="../diagrams/quickStyle1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8.xml"/><Relationship Id="rId7" Type="http://schemas.openxmlformats.org/officeDocument/2006/relationships/image" Target="../media/image2.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9.xml"/><Relationship Id="rId7" Type="http://schemas.openxmlformats.org/officeDocument/2006/relationships/image" Target="../media/image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0.xml"/><Relationship Id="rId7"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1.xml"/><Relationship Id="rId7" Type="http://schemas.openxmlformats.org/officeDocument/2006/relationships/image" Target="../media/image2.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10" Type="http://schemas.openxmlformats.org/officeDocument/2006/relationships/image" Target="../media/image32.png"/><Relationship Id="rId4" Type="http://schemas.openxmlformats.org/officeDocument/2006/relationships/diagramQuickStyle" Target="../diagrams/quickStyle21.xml"/><Relationship Id="rId9"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2.xml"/><Relationship Id="rId7" Type="http://schemas.openxmlformats.org/officeDocument/2006/relationships/image" Target="../media/image2.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3.xml"/><Relationship Id="rId7" Type="http://schemas.openxmlformats.org/officeDocument/2006/relationships/image" Target="../media/image2.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4.xml"/><Relationship Id="rId7" Type="http://schemas.openxmlformats.org/officeDocument/2006/relationships/image" Target="../media/image2.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5.xml"/><Relationship Id="rId7" Type="http://schemas.openxmlformats.org/officeDocument/2006/relationships/image" Target="../media/image2.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10" Type="http://schemas.openxmlformats.org/officeDocument/2006/relationships/image" Target="../media/image34.png"/><Relationship Id="rId4" Type="http://schemas.openxmlformats.org/officeDocument/2006/relationships/diagramQuickStyle" Target="../diagrams/quickStyle25.xml"/><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6.xml"/><Relationship Id="rId7" Type="http://schemas.openxmlformats.org/officeDocument/2006/relationships/image" Target="../media/image2.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7.xml"/><Relationship Id="rId7" Type="http://schemas.openxmlformats.org/officeDocument/2006/relationships/image" Target="../media/image2.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28.xml"/><Relationship Id="rId7" Type="http://schemas.openxmlformats.org/officeDocument/2006/relationships/image" Target="../media/image2.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10" Type="http://schemas.openxmlformats.org/officeDocument/2006/relationships/image" Target="../media/image38.png"/><Relationship Id="rId4" Type="http://schemas.openxmlformats.org/officeDocument/2006/relationships/diagramQuickStyle" Target="../diagrams/quickStyle28.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9.xml"/><Relationship Id="rId7" Type="http://schemas.openxmlformats.org/officeDocument/2006/relationships/image" Target="../media/image2.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0.xml"/><Relationship Id="rId7" Type="http://schemas.openxmlformats.org/officeDocument/2006/relationships/image" Target="../media/image2.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1.xml"/><Relationship Id="rId7" Type="http://schemas.openxmlformats.org/officeDocument/2006/relationships/image" Target="../media/image2.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2.xml"/><Relationship Id="rId7" Type="http://schemas.openxmlformats.org/officeDocument/2006/relationships/image" Target="../media/image2.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3.xml"/><Relationship Id="rId7" Type="http://schemas.openxmlformats.org/officeDocument/2006/relationships/image" Target="../media/image2.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4.xml"/><Relationship Id="rId7" Type="http://schemas.openxmlformats.org/officeDocument/2006/relationships/image" Target="../media/image2.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5.xml"/><Relationship Id="rId7" Type="http://schemas.openxmlformats.org/officeDocument/2006/relationships/image" Target="../media/image2.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 Id="rId9" Type="http://schemas.openxmlformats.org/officeDocument/2006/relationships/image" Target="../media/image40.emf"/></Relationships>
</file>

<file path=ppt/slides/_rels/slide3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6.xml"/><Relationship Id="rId7" Type="http://schemas.openxmlformats.org/officeDocument/2006/relationships/image" Target="../media/image2.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 Id="rId9" Type="http://schemas.openxmlformats.org/officeDocument/2006/relationships/image" Target="../media/image41.emf"/></Relationships>
</file>

<file path=ppt/slides/_rels/slide3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7.xml"/><Relationship Id="rId7" Type="http://schemas.openxmlformats.org/officeDocument/2006/relationships/image" Target="../media/image2.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 Id="rId9" Type="http://schemas.openxmlformats.org/officeDocument/2006/relationships/image" Target="../media/image42.emf"/></Relationships>
</file>

<file path=ppt/slides/_rels/slide3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8.xml"/><Relationship Id="rId7" Type="http://schemas.openxmlformats.org/officeDocument/2006/relationships/image" Target="../media/image2.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 Id="rId9" Type="http://schemas.openxmlformats.org/officeDocument/2006/relationships/image" Target="../media/image43.emf"/></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9.xml"/><Relationship Id="rId7" Type="http://schemas.openxmlformats.org/officeDocument/2006/relationships/image" Target="../media/image2.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 Id="rId9" Type="http://schemas.openxmlformats.org/officeDocument/2006/relationships/image" Target="../media/image44.emf"/></Relationships>
</file>

<file path=ppt/slides/_rels/slide4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0.xml"/><Relationship Id="rId7" Type="http://schemas.openxmlformats.org/officeDocument/2006/relationships/image" Target="../media/image2.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 Id="rId9" Type="http://schemas.openxmlformats.org/officeDocument/2006/relationships/image" Target="../media/image45.emf"/></Relationships>
</file>

<file path=ppt/slides/_rels/slide4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1.xml"/><Relationship Id="rId7" Type="http://schemas.openxmlformats.org/officeDocument/2006/relationships/image" Target="../media/image2.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 Id="rId9" Type="http://schemas.openxmlformats.org/officeDocument/2006/relationships/image" Target="../media/image46.emf"/></Relationships>
</file>

<file path=ppt/slides/_rels/slide4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2.xml"/><Relationship Id="rId7" Type="http://schemas.openxmlformats.org/officeDocument/2006/relationships/image" Target="../media/image2.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 Id="rId9" Type="http://schemas.openxmlformats.org/officeDocument/2006/relationships/image" Target="../media/image47.emf"/></Relationships>
</file>

<file path=ppt/slides/_rels/slide4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3.xml"/><Relationship Id="rId7" Type="http://schemas.openxmlformats.org/officeDocument/2006/relationships/image" Target="../media/image2.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 Id="rId9" Type="http://schemas.openxmlformats.org/officeDocument/2006/relationships/image" Target="../media/image48.emf"/></Relationships>
</file>

<file path=ppt/slides/_rels/slide4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4.xml"/><Relationship Id="rId7" Type="http://schemas.openxmlformats.org/officeDocument/2006/relationships/image" Target="../media/image2.pn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 Id="rId9" Type="http://schemas.openxmlformats.org/officeDocument/2006/relationships/image" Target="../media/image49.emf"/></Relationships>
</file>

<file path=ppt/slides/_rels/slide4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5.xml"/><Relationship Id="rId7" Type="http://schemas.openxmlformats.org/officeDocument/2006/relationships/image" Target="../media/image2.png"/><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 Id="rId9" Type="http://schemas.openxmlformats.org/officeDocument/2006/relationships/image" Target="../media/image50.emf"/></Relationships>
</file>

<file path=ppt/slides/_rels/slide4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6.xml"/><Relationship Id="rId7" Type="http://schemas.openxmlformats.org/officeDocument/2006/relationships/image" Target="../media/image2.png"/><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 Id="rId9" Type="http://schemas.openxmlformats.org/officeDocument/2006/relationships/image" Target="../media/image51.emf"/></Relationships>
</file>

<file path=ppt/slides/_rels/slide4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7.xml"/><Relationship Id="rId7" Type="http://schemas.openxmlformats.org/officeDocument/2006/relationships/image" Target="../media/image2.png"/><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 Id="rId9" Type="http://schemas.openxmlformats.org/officeDocument/2006/relationships/image" Target="../media/image52.emf"/></Relationships>
</file>

<file path=ppt/slides/_rels/slide4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8.xml"/><Relationship Id="rId7" Type="http://schemas.openxmlformats.org/officeDocument/2006/relationships/image" Target="../media/image2.png"/><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 Id="rId9" Type="http://schemas.openxmlformats.org/officeDocument/2006/relationships/image" Target="../media/image53.emf"/></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jpeg"/></Relationships>
</file>

<file path=ppt/slides/_rels/slide5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49.xml"/><Relationship Id="rId7" Type="http://schemas.openxmlformats.org/officeDocument/2006/relationships/image" Target="../media/image2.png"/><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 Id="rId9" Type="http://schemas.openxmlformats.org/officeDocument/2006/relationships/image" Target="../media/image54.emf"/></Relationships>
</file>

<file path=ppt/slides/_rels/slide5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0.xml"/><Relationship Id="rId7" Type="http://schemas.openxmlformats.org/officeDocument/2006/relationships/image" Target="../media/image2.png"/><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 Id="rId9" Type="http://schemas.openxmlformats.org/officeDocument/2006/relationships/image" Target="../media/image55.emf"/></Relationships>
</file>

<file path=ppt/slides/_rels/slide5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1.xml"/><Relationship Id="rId7" Type="http://schemas.openxmlformats.org/officeDocument/2006/relationships/image" Target="../media/image2.png"/><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 Id="rId9" Type="http://schemas.openxmlformats.org/officeDocument/2006/relationships/image" Target="../media/image56.emf"/></Relationships>
</file>

<file path=ppt/slides/_rels/slide5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2.xml"/><Relationship Id="rId7" Type="http://schemas.openxmlformats.org/officeDocument/2006/relationships/image" Target="../media/image2.png"/><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 Id="rId9" Type="http://schemas.openxmlformats.org/officeDocument/2006/relationships/image" Target="../media/image57.png"/></Relationships>
</file>

<file path=ppt/slides/_rels/slide5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3.xml"/><Relationship Id="rId7" Type="http://schemas.openxmlformats.org/officeDocument/2006/relationships/image" Target="../media/image2.png"/><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3.xml"/><Relationship Id="rId11" Type="http://schemas.openxmlformats.org/officeDocument/2006/relationships/image" Target="../media/image60.png"/><Relationship Id="rId5" Type="http://schemas.openxmlformats.org/officeDocument/2006/relationships/diagramColors" Target="../diagrams/colors53.xml"/><Relationship Id="rId10" Type="http://schemas.openxmlformats.org/officeDocument/2006/relationships/image" Target="../media/image59.png"/><Relationship Id="rId4" Type="http://schemas.openxmlformats.org/officeDocument/2006/relationships/diagramQuickStyle" Target="../diagrams/quickStyle53.xml"/><Relationship Id="rId9" Type="http://schemas.openxmlformats.org/officeDocument/2006/relationships/image" Target="../media/image58.png"/></Relationships>
</file>

<file path=ppt/slides/_rels/slide5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4.xml"/><Relationship Id="rId7" Type="http://schemas.openxmlformats.org/officeDocument/2006/relationships/image" Target="../media/image2.png"/><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 Id="rId9" Type="http://schemas.openxmlformats.org/officeDocument/2006/relationships/image" Target="../media/image61.png"/></Relationships>
</file>

<file path=ppt/slides/_rels/slide5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5.xml"/><Relationship Id="rId7" Type="http://schemas.openxmlformats.org/officeDocument/2006/relationships/image" Target="../media/image2.png"/><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10" Type="http://schemas.openxmlformats.org/officeDocument/2006/relationships/image" Target="../media/image63.png"/><Relationship Id="rId4" Type="http://schemas.openxmlformats.org/officeDocument/2006/relationships/diagramQuickStyle" Target="../diagrams/quickStyle55.xml"/><Relationship Id="rId9" Type="http://schemas.openxmlformats.org/officeDocument/2006/relationships/image" Target="../media/image62.png"/></Relationships>
</file>

<file path=ppt/slides/_rels/slide5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6.xml"/><Relationship Id="rId7" Type="http://schemas.openxmlformats.org/officeDocument/2006/relationships/image" Target="../media/image2.png"/><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 Id="rId9" Type="http://schemas.openxmlformats.org/officeDocument/2006/relationships/image" Target="../media/image64.png"/></Relationships>
</file>

<file path=ppt/slides/_rels/slide5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7.xml"/><Relationship Id="rId7" Type="http://schemas.openxmlformats.org/officeDocument/2006/relationships/image" Target="../media/image2.png"/><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 Id="rId9" Type="http://schemas.openxmlformats.org/officeDocument/2006/relationships/image" Target="../media/image65.png"/></Relationships>
</file>

<file path=ppt/slides/_rels/slide5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8.xml"/><Relationship Id="rId7" Type="http://schemas.openxmlformats.org/officeDocument/2006/relationships/image" Target="../media/image2.png"/><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 Id="rId9" Type="http://schemas.openxmlformats.org/officeDocument/2006/relationships/image" Target="../media/image40.emf"/></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59.xml"/><Relationship Id="rId7" Type="http://schemas.openxmlformats.org/officeDocument/2006/relationships/image" Target="../media/image2.png"/><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 Id="rId9" Type="http://schemas.openxmlformats.org/officeDocument/2006/relationships/image" Target="../media/image66.emf"/></Relationships>
</file>

<file path=ppt/slides/_rels/slide6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0.xml"/><Relationship Id="rId7" Type="http://schemas.openxmlformats.org/officeDocument/2006/relationships/image" Target="../media/image2.png"/><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 Id="rId9" Type="http://schemas.openxmlformats.org/officeDocument/2006/relationships/image" Target="../media/image67.emf"/></Relationships>
</file>

<file path=ppt/slides/_rels/slide6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1.xml"/><Relationship Id="rId7" Type="http://schemas.openxmlformats.org/officeDocument/2006/relationships/image" Target="../media/image2.png"/><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 Id="rId9" Type="http://schemas.openxmlformats.org/officeDocument/2006/relationships/image" Target="../media/image68.emf"/></Relationships>
</file>

<file path=ppt/slides/_rels/slide6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2.xml"/><Relationship Id="rId7" Type="http://schemas.openxmlformats.org/officeDocument/2006/relationships/image" Target="../media/image2.png"/><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3.xml"/><Relationship Id="rId7" Type="http://schemas.openxmlformats.org/officeDocument/2006/relationships/image" Target="../media/image2.png"/><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6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4.xml"/><Relationship Id="rId7" Type="http://schemas.openxmlformats.org/officeDocument/2006/relationships/image" Target="../media/image2.png"/><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6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5.xml"/><Relationship Id="rId7" Type="http://schemas.openxmlformats.org/officeDocument/2006/relationships/image" Target="../media/image2.png"/><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6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6.xml"/><Relationship Id="rId7" Type="http://schemas.openxmlformats.org/officeDocument/2006/relationships/image" Target="../media/image2.png"/><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6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7.xml"/><Relationship Id="rId7" Type="http://schemas.openxmlformats.org/officeDocument/2006/relationships/image" Target="../media/image2.png"/><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 Id="rId9" Type="http://schemas.openxmlformats.org/officeDocument/2006/relationships/image" Target="../media/image69.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universitam.com/wp-content/uploads/2016/03/telec.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33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762000" y="685800"/>
            <a:ext cx="7620000" cy="2246769"/>
          </a:xfrm>
          <a:prstGeom prst="rect">
            <a:avLst/>
          </a:prstGeom>
        </p:spPr>
        <p:txBody>
          <a:bodyPr wrap="square">
            <a:spAutoFit/>
          </a:bodyPr>
          <a:lstStyle/>
          <a:p>
            <a:pPr algn="ctr"/>
            <a:r>
              <a:rPr lang="es-EC" sz="2800" b="1" cap="all" dirty="0" smtClean="0">
                <a:solidFill>
                  <a:schemeClr val="tx1"/>
                </a:solidFill>
                <a:latin typeface="Century Gothic" panose="020B0502020202020204" pitchFamily="34" charset="0"/>
              </a:rPr>
              <a:t>Modelamiento de pérdidas de propagación del canal inalámbrico subacuático de baja profundidad en la banda de 2,4 GHz empleando una red de sensores inalámbricos.</a:t>
            </a:r>
            <a:endParaRPr lang="es-EC" sz="2800" dirty="0">
              <a:latin typeface="Century Gothic" panose="020B0502020202020204" pitchFamily="34" charset="0"/>
            </a:endParaRPr>
          </a:p>
        </p:txBody>
      </p:sp>
      <p:sp>
        <p:nvSpPr>
          <p:cNvPr id="10" name="3 Subtítulo"/>
          <p:cNvSpPr>
            <a:spLocks noGrp="1"/>
          </p:cNvSpPr>
          <p:nvPr>
            <p:ph type="subTitle" idx="1"/>
          </p:nvPr>
        </p:nvSpPr>
        <p:spPr>
          <a:xfrm>
            <a:off x="2895600" y="3581400"/>
            <a:ext cx="6400800" cy="1752600"/>
          </a:xfrm>
        </p:spPr>
        <p:txBody>
          <a:bodyPr>
            <a:noAutofit/>
          </a:bodyPr>
          <a:lstStyle/>
          <a:p>
            <a:r>
              <a:rPr lang="es-EC" sz="2400" b="1" dirty="0" smtClean="0">
                <a:solidFill>
                  <a:schemeClr val="tx1"/>
                </a:solidFill>
                <a:latin typeface="Century Gothic" panose="020B0502020202020204" pitchFamily="34" charset="0"/>
              </a:rPr>
              <a:t>Autor: Juan Sebastián Moya Romero</a:t>
            </a:r>
          </a:p>
          <a:p>
            <a:r>
              <a:rPr lang="es-EC" sz="2400" b="1" dirty="0" smtClean="0">
                <a:solidFill>
                  <a:schemeClr val="tx1"/>
                </a:solidFill>
                <a:latin typeface="Century Gothic" panose="020B0502020202020204" pitchFamily="34" charset="0"/>
              </a:rPr>
              <a:t>Director: Ing. Patricio Vizcaíno </a:t>
            </a:r>
            <a:r>
              <a:rPr lang="es-EC" sz="2400" b="1" dirty="0" err="1" smtClean="0">
                <a:solidFill>
                  <a:schemeClr val="tx1"/>
                </a:solidFill>
                <a:latin typeface="Century Gothic" panose="020B0502020202020204" pitchFamily="34" charset="0"/>
              </a:rPr>
              <a:t>MSc</a:t>
            </a:r>
            <a:r>
              <a:rPr lang="es-EC" sz="2400" b="1" dirty="0" smtClean="0">
                <a:solidFill>
                  <a:schemeClr val="tx1"/>
                </a:solidFill>
                <a:latin typeface="Century Gothic" panose="020B0502020202020204" pitchFamily="34" charset="0"/>
              </a:rPr>
              <a:t>.</a:t>
            </a:r>
          </a:p>
          <a:p>
            <a:r>
              <a:rPr lang="es-EC" sz="2400" b="1" dirty="0" smtClean="0">
                <a:solidFill>
                  <a:schemeClr val="tx1"/>
                </a:solidFill>
                <a:latin typeface="Century Gothic" panose="020B0502020202020204" pitchFamily="34" charset="0"/>
              </a:rPr>
              <a:t>Colaborador: Ing. Marco </a:t>
            </a:r>
            <a:r>
              <a:rPr lang="es-EC" sz="2400" b="1" dirty="0" err="1" smtClean="0">
                <a:solidFill>
                  <a:schemeClr val="tx1"/>
                </a:solidFill>
                <a:latin typeface="Century Gothic" panose="020B0502020202020204" pitchFamily="34" charset="0"/>
              </a:rPr>
              <a:t>Gualsaquí</a:t>
            </a:r>
            <a:r>
              <a:rPr lang="es-EC" sz="2400" b="1" dirty="0" smtClean="0">
                <a:solidFill>
                  <a:schemeClr val="tx1"/>
                </a:solidFill>
                <a:latin typeface="Century Gothic" panose="020B0502020202020204" pitchFamily="34" charset="0"/>
              </a:rPr>
              <a:t> </a:t>
            </a:r>
            <a:r>
              <a:rPr lang="es-EC" sz="2400" b="1" dirty="0" err="1" smtClean="0">
                <a:solidFill>
                  <a:schemeClr val="tx1"/>
                </a:solidFill>
                <a:latin typeface="Century Gothic" panose="020B0502020202020204" pitchFamily="34" charset="0"/>
              </a:rPr>
              <a:t>MSc</a:t>
            </a:r>
            <a:r>
              <a:rPr lang="es-EC" sz="2400" b="1" dirty="0" smtClean="0">
                <a:solidFill>
                  <a:schemeClr val="tx1"/>
                </a:solidFill>
                <a:latin typeface="Century Gothic" panose="020B0502020202020204" pitchFamily="34" charset="0"/>
              </a:rPr>
              <a:t>.</a:t>
            </a:r>
            <a:endParaRPr lang="es-EC"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22355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3 Marcador de contenido"/>
              <p:cNvGraphicFramePr>
                <a:graphicFrameLocks noGrp="1"/>
              </p:cNvGraphicFramePr>
              <p:nvPr>
                <p:ph idx="1"/>
                <p:extLst>
                  <p:ext uri="{D42A27DB-BD31-4B8C-83A1-F6EECF244321}">
                    <p14:modId xmlns:p14="http://schemas.microsoft.com/office/powerpoint/2010/main" val="1689158523"/>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5" name="3 Marcador de contenido"/>
              <p:cNvGraphicFramePr>
                <a:graphicFrameLocks noGrp="1"/>
              </p:cNvGraphicFramePr>
              <p:nvPr>
                <p:ph idx="1"/>
                <p:extLst>
                  <p:ext uri="{D42A27DB-BD31-4B8C-83A1-F6EECF244321}">
                    <p14:modId xmlns:p14="http://schemas.microsoft.com/office/powerpoint/2010/main" val="1689158523"/>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pic>
        <p:nvPicPr>
          <p:cNvPr id="6" name="5 Imagen" descr="LOGO PRINCIPAL ESPE"/>
          <p:cNvPicPr/>
          <p:nvPr/>
        </p:nvPicPr>
        <p:blipFill>
          <a:blip r:embed="rId8"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537948997"/>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59745639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028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727423829"/>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545744884"/>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754695643"/>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1 Rectángulo"/>
              <p:cNvSpPr/>
              <p:nvPr/>
            </p:nvSpPr>
            <p:spPr>
              <a:xfrm>
                <a:off x="2703732" y="2743200"/>
                <a:ext cx="4988866" cy="427296"/>
              </a:xfrm>
              <a:prstGeom prst="rect">
                <a:avLst/>
              </a:prstGeom>
            </p:spPr>
            <p:txBody>
              <a:bodyPr wrap="none">
                <a:spAutoFit/>
              </a:bodyPr>
              <a:lstStyle/>
              <a:p>
                <a14:m>
                  <m:oMath xmlns:m="http://schemas.openxmlformats.org/officeDocument/2006/math">
                    <m:sSub>
                      <m:sSubPr>
                        <m:ctrlPr>
                          <a:rPr lang="es-EC" i="1" smtClean="0"/>
                        </m:ctrlPr>
                      </m:sSubPr>
                      <m:e>
                        <m:sSub>
                          <m:sSubPr>
                            <m:ctrlPr>
                              <a:rPr lang="es-EC" i="1"/>
                            </m:ctrlPr>
                          </m:sSubPr>
                          <m:e>
                            <m:r>
                              <a:rPr lang="es-EC" i="1"/>
                              <m:t>𝑃</m:t>
                            </m:r>
                          </m:e>
                          <m:sub>
                            <m:r>
                              <a:rPr lang="es-EC" i="1"/>
                              <m:t>𝑅𝑋</m:t>
                            </m:r>
                          </m:sub>
                        </m:sSub>
                      </m:e>
                      <m:sub>
                        <m:r>
                          <a:rPr lang="es-EC" i="1"/>
                          <m:t>1</m:t>
                        </m:r>
                        <m:r>
                          <a:rPr lang="es-EC" b="0" i="1" smtClean="0">
                            <a:latin typeface="Cambria Math"/>
                          </a:rPr>
                          <m:t>_</m:t>
                        </m:r>
                        <m:r>
                          <a:rPr lang="es-EC" b="0" i="1" smtClean="0">
                            <a:latin typeface="Cambria Math"/>
                          </a:rPr>
                          <m:t>𝑐𝑢𝑎𝑑</m:t>
                        </m:r>
                      </m:sub>
                    </m:sSub>
                    <m:r>
                      <a:rPr lang="es-EC" i="1"/>
                      <m:t>=</m:t>
                    </m:r>
                    <m:r>
                      <a:rPr lang="es-EC" b="0" i="1" smtClean="0">
                        <a:latin typeface="Cambria Math"/>
                      </a:rPr>
                      <m:t>𝑎</m:t>
                    </m:r>
                    <m:r>
                      <a:rPr lang="es-EC" i="1"/>
                      <m:t>∗</m:t>
                    </m:r>
                    <m:sSup>
                      <m:sSupPr>
                        <m:ctrlPr>
                          <a:rPr lang="es-EC" i="1"/>
                        </m:ctrlPr>
                      </m:sSupPr>
                      <m:e>
                        <m:r>
                          <a:rPr lang="es-EC" i="1"/>
                          <m:t>𝑥</m:t>
                        </m:r>
                      </m:e>
                      <m:sup>
                        <m:r>
                          <a:rPr lang="es-EC" i="1"/>
                          <m:t>2</m:t>
                        </m:r>
                      </m:sup>
                    </m:sSup>
                    <m:r>
                      <a:rPr lang="es-EC" i="1"/>
                      <m:t>+</m:t>
                    </m:r>
                    <m:r>
                      <a:rPr lang="es-EC" b="0" i="1" smtClean="0">
                        <a:latin typeface="Cambria Math"/>
                      </a:rPr>
                      <m:t>𝑏</m:t>
                    </m:r>
                    <m:r>
                      <a:rPr lang="es-EC" i="1"/>
                      <m:t>∗</m:t>
                    </m:r>
                    <m:r>
                      <a:rPr lang="es-EC" i="1"/>
                      <m:t>𝑥</m:t>
                    </m:r>
                    <m:r>
                      <a:rPr lang="es-EC" i="1"/>
                      <m:t>+</m:t>
                    </m:r>
                    <m:r>
                      <a:rPr lang="es-EC" b="0" i="1" smtClean="0">
                        <a:latin typeface="Cambria Math"/>
                      </a:rPr>
                      <m:t>𝑐</m:t>
                    </m:r>
                  </m:oMath>
                </a14:m>
                <a:r>
                  <a:rPr lang="es-EC" dirty="0" smtClean="0"/>
                  <a:t>  		1)</a:t>
                </a:r>
                <a:endParaRPr lang="es-EC" dirty="0"/>
              </a:p>
            </p:txBody>
          </p:sp>
        </mc:Choice>
        <mc:Fallback>
          <p:sp>
            <p:nvSpPr>
              <p:cNvPr id="2" name="1 Rectángulo"/>
              <p:cNvSpPr>
                <a:spLocks noRot="1" noChangeAspect="1" noMove="1" noResize="1" noEditPoints="1" noAdjustHandles="1" noChangeArrowheads="1" noChangeShapeType="1" noTextEdit="1"/>
              </p:cNvSpPr>
              <p:nvPr/>
            </p:nvSpPr>
            <p:spPr>
              <a:xfrm>
                <a:off x="2703732" y="2743200"/>
                <a:ext cx="4988866" cy="427296"/>
              </a:xfrm>
              <a:prstGeom prst="rect">
                <a:avLst/>
              </a:prstGeom>
              <a:blipFill rotWithShape="1">
                <a:blip r:embed="rId9"/>
                <a:stretch>
                  <a:fillRect t="-2857" r="-122" b="-1285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2 Rectángulo"/>
              <p:cNvSpPr/>
              <p:nvPr/>
            </p:nvSpPr>
            <p:spPr>
              <a:xfrm>
                <a:off x="2633007" y="3124200"/>
                <a:ext cx="5041765" cy="704295"/>
              </a:xfrm>
              <a:prstGeom prst="rect">
                <a:avLst/>
              </a:prstGeom>
            </p:spPr>
            <p:txBody>
              <a:bodyPr wrap="none">
                <a:spAutoFit/>
              </a:bodyPr>
              <a:lstStyle/>
              <a:p>
                <a14:m>
                  <m:oMath xmlns:m="http://schemas.openxmlformats.org/officeDocument/2006/math">
                    <m:sSub>
                      <m:sSubPr>
                        <m:ctrlPr>
                          <a:rPr lang="es-EC" i="1" smtClean="0"/>
                        </m:ctrlPr>
                      </m:sSubPr>
                      <m:e>
                        <m:sSub>
                          <m:sSubPr>
                            <m:ctrlPr>
                              <a:rPr lang="es-EC" i="1"/>
                            </m:ctrlPr>
                          </m:sSubPr>
                          <m:e>
                            <m:r>
                              <a:rPr lang="es-EC" i="1"/>
                              <m:t>𝑃</m:t>
                            </m:r>
                          </m:e>
                          <m:sub>
                            <m:r>
                              <a:rPr lang="es-EC" i="1"/>
                              <m:t>𝑅𝑋</m:t>
                            </m:r>
                          </m:sub>
                        </m:sSub>
                      </m:e>
                      <m:sub>
                        <m:r>
                          <a:rPr lang="es-EC" i="1"/>
                          <m:t>_2</m:t>
                        </m:r>
                        <m:r>
                          <a:rPr lang="es-EC" b="0" i="1" smtClean="0">
                            <a:latin typeface="Cambria Math"/>
                          </a:rPr>
                          <m:t>_</m:t>
                        </m:r>
                        <m:r>
                          <a:rPr lang="es-EC" b="0" i="1" smtClean="0">
                            <a:latin typeface="Cambria Math"/>
                          </a:rPr>
                          <m:t>𝑐𝑢𝑎𝑑</m:t>
                        </m:r>
                      </m:sub>
                    </m:sSub>
                    <m:r>
                      <a:rPr lang="es-EC" i="1"/>
                      <m:t>=</m:t>
                    </m:r>
                    <m:r>
                      <a:rPr lang="es-EC" b="0" i="1" smtClean="0">
                        <a:latin typeface="Cambria Math"/>
                      </a:rPr>
                      <m:t>𝑎</m:t>
                    </m:r>
                    <m:r>
                      <a:rPr lang="es-EC" i="1"/>
                      <m:t>′∗</m:t>
                    </m:r>
                    <m:sSup>
                      <m:sSupPr>
                        <m:ctrlPr>
                          <a:rPr lang="es-EC" i="1"/>
                        </m:ctrlPr>
                      </m:sSupPr>
                      <m:e>
                        <m:r>
                          <a:rPr lang="es-EC" i="1"/>
                          <m:t>𝑥</m:t>
                        </m:r>
                      </m:e>
                      <m:sup>
                        <m:r>
                          <a:rPr lang="es-EC" i="1"/>
                          <m:t>2</m:t>
                        </m:r>
                      </m:sup>
                    </m:sSup>
                    <m:r>
                      <a:rPr lang="es-EC" i="1"/>
                      <m:t>+</m:t>
                    </m:r>
                    <m:r>
                      <a:rPr lang="es-EC" b="0" i="1" smtClean="0">
                        <a:latin typeface="Cambria Math"/>
                      </a:rPr>
                      <m:t>𝑏</m:t>
                    </m:r>
                    <m:r>
                      <a:rPr lang="es-EC" i="1"/>
                      <m:t>′∗</m:t>
                    </m:r>
                    <m:r>
                      <a:rPr lang="es-EC" i="1"/>
                      <m:t>𝑥</m:t>
                    </m:r>
                    <m:r>
                      <a:rPr lang="es-EC" i="1"/>
                      <m:t>+</m:t>
                    </m:r>
                    <m:r>
                      <a:rPr lang="es-EC" b="0" i="1" smtClean="0">
                        <a:latin typeface="Cambria Math"/>
                      </a:rPr>
                      <m:t>𝑐</m:t>
                    </m:r>
                    <m:r>
                      <a:rPr lang="es-EC" i="1"/>
                      <m:t>′</m:t>
                    </m:r>
                  </m:oMath>
                </a14:m>
                <a:r>
                  <a:rPr lang="es-EC" dirty="0" smtClean="0"/>
                  <a:t>		 2)</a:t>
                </a:r>
              </a:p>
              <a:p>
                <a:r>
                  <a:rPr lang="es-EC" dirty="0"/>
                  <a:t>	</a:t>
                </a:r>
              </a:p>
            </p:txBody>
          </p:sp>
        </mc:Choice>
        <mc:Fallback>
          <p:sp>
            <p:nvSpPr>
              <p:cNvPr id="3" name="2 Rectángulo"/>
              <p:cNvSpPr>
                <a:spLocks noRot="1" noChangeAspect="1" noMove="1" noResize="1" noEditPoints="1" noAdjustHandles="1" noChangeArrowheads="1" noChangeShapeType="1" noTextEdit="1"/>
              </p:cNvSpPr>
              <p:nvPr/>
            </p:nvSpPr>
            <p:spPr>
              <a:xfrm>
                <a:off x="2633007" y="3124200"/>
                <a:ext cx="5041765" cy="704295"/>
              </a:xfrm>
              <a:prstGeom prst="rect">
                <a:avLst/>
              </a:prstGeom>
              <a:blipFill rotWithShape="1">
                <a:blip r:embed="rId10"/>
                <a:stretch>
                  <a:fillRect t="-1739" r="-121"/>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6 Rectángulo"/>
              <p:cNvSpPr/>
              <p:nvPr/>
            </p:nvSpPr>
            <p:spPr>
              <a:xfrm>
                <a:off x="946976" y="3810000"/>
                <a:ext cx="7587423" cy="558551"/>
              </a:xfrm>
              <a:prstGeom prst="rect">
                <a:avLst/>
              </a:prstGeom>
            </p:spPr>
            <p:txBody>
              <a:bodyPr wrap="square">
                <a:spAutoFit/>
              </a:bodyPr>
              <a:lstStyle/>
              <a:p>
                <a:pPr lvl="0"/>
                <a14:m>
                  <m:oMath xmlns:m="http://schemas.openxmlformats.org/officeDocument/2006/math">
                    <m:sSub>
                      <m:sSubPr>
                        <m:ctrlPr>
                          <a:rPr lang="es-EC" sz="1400" i="1" smtClean="0"/>
                        </m:ctrlPr>
                      </m:sSubPr>
                      <m:e>
                        <m:sSub>
                          <m:sSubPr>
                            <m:ctrlPr>
                              <a:rPr lang="es-EC" sz="1400" i="1"/>
                            </m:ctrlPr>
                          </m:sSubPr>
                          <m:e>
                            <m:r>
                              <a:rPr lang="es-EC" sz="1400" b="0" i="1" smtClean="0">
                                <a:latin typeface="Cambria Math"/>
                              </a:rPr>
                              <m:t>𝑃</m:t>
                            </m:r>
                          </m:e>
                          <m:sub>
                            <m:r>
                              <a:rPr lang="es-EC" sz="1400" i="1"/>
                              <m:t>𝑅𝑋</m:t>
                            </m:r>
                          </m:sub>
                        </m:sSub>
                      </m:e>
                      <m:sub>
                        <m:r>
                          <a:rPr lang="es-EC" sz="1400" i="1"/>
                          <m:t>1</m:t>
                        </m:r>
                        <m:r>
                          <a:rPr lang="es-EC" sz="1400" b="0" i="1" smtClean="0">
                            <a:latin typeface="Cambria Math"/>
                          </a:rPr>
                          <m:t>_</m:t>
                        </m:r>
                        <m:r>
                          <a:rPr lang="es-EC" sz="1400" b="0" i="1" smtClean="0">
                            <a:latin typeface="Cambria Math"/>
                          </a:rPr>
                          <m:t>𝑐𝑢𝑎𝑑</m:t>
                        </m:r>
                      </m:sub>
                    </m:sSub>
                  </m:oMath>
                </a14:m>
                <a:r>
                  <a:rPr lang="es-EC" sz="1400" dirty="0">
                    <a:latin typeface="Century Gothic" panose="020B0502020202020204" pitchFamily="34" charset="0"/>
                  </a:rPr>
                  <a:t>: corresponde a la potencia de recepción desde el transmisor hacia el receptor en [dB] para el primer intervalo.</a:t>
                </a:r>
              </a:p>
            </p:txBody>
          </p:sp>
        </mc:Choice>
        <mc:Fallback>
          <p:sp>
            <p:nvSpPr>
              <p:cNvPr id="7" name="6 Rectángulo"/>
              <p:cNvSpPr>
                <a:spLocks noRot="1" noChangeAspect="1" noMove="1" noResize="1" noEditPoints="1" noAdjustHandles="1" noChangeArrowheads="1" noChangeShapeType="1" noTextEdit="1"/>
              </p:cNvSpPr>
              <p:nvPr/>
            </p:nvSpPr>
            <p:spPr>
              <a:xfrm>
                <a:off x="946976" y="3810000"/>
                <a:ext cx="7587423" cy="558551"/>
              </a:xfrm>
              <a:prstGeom prst="rect">
                <a:avLst/>
              </a:prstGeom>
              <a:blipFill rotWithShape="1">
                <a:blip r:embed="rId11"/>
                <a:stretch>
                  <a:fillRect l="-161" t="-2174" b="-8696"/>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8" name="7 Rectángulo"/>
              <p:cNvSpPr/>
              <p:nvPr/>
            </p:nvSpPr>
            <p:spPr>
              <a:xfrm>
                <a:off x="914399" y="4343400"/>
                <a:ext cx="7848601" cy="558551"/>
              </a:xfrm>
              <a:prstGeom prst="rect">
                <a:avLst/>
              </a:prstGeom>
            </p:spPr>
            <p:txBody>
              <a:bodyPr wrap="square">
                <a:spAutoFit/>
              </a:bodyPr>
              <a:lstStyle/>
              <a:p>
                <a:pPr lvl="0"/>
                <a14:m>
                  <m:oMath xmlns:m="http://schemas.openxmlformats.org/officeDocument/2006/math">
                    <m:sSub>
                      <m:sSubPr>
                        <m:ctrlPr>
                          <a:rPr lang="es-EC" sz="1400" i="1" smtClean="0"/>
                        </m:ctrlPr>
                      </m:sSubPr>
                      <m:e>
                        <m:sSub>
                          <m:sSubPr>
                            <m:ctrlPr>
                              <a:rPr lang="es-EC" sz="1400" i="1"/>
                            </m:ctrlPr>
                          </m:sSubPr>
                          <m:e>
                            <m:r>
                              <a:rPr lang="es-EC" sz="1400" i="1"/>
                              <m:t>𝑃</m:t>
                            </m:r>
                          </m:e>
                          <m:sub>
                            <m:r>
                              <a:rPr lang="es-EC" sz="1400" i="1"/>
                              <m:t>𝑅𝑋</m:t>
                            </m:r>
                          </m:sub>
                        </m:sSub>
                      </m:e>
                      <m:sub>
                        <m:r>
                          <a:rPr lang="es-EC" sz="1400" i="1"/>
                          <m:t>2</m:t>
                        </m:r>
                        <m:r>
                          <a:rPr lang="es-EC" sz="1400" b="0" i="1" smtClean="0">
                            <a:latin typeface="Cambria Math"/>
                          </a:rPr>
                          <m:t>_</m:t>
                        </m:r>
                        <m:r>
                          <a:rPr lang="es-EC" sz="1400" b="0" i="1" smtClean="0">
                            <a:latin typeface="Cambria Math"/>
                          </a:rPr>
                          <m:t>𝑐𝑢𝑎𝑑</m:t>
                        </m:r>
                      </m:sub>
                    </m:sSub>
                  </m:oMath>
                </a14:m>
                <a:r>
                  <a:rPr lang="es-EC" sz="1400" dirty="0">
                    <a:latin typeface="Century Gothic" panose="020B0502020202020204" pitchFamily="34" charset="0"/>
                  </a:rPr>
                  <a:t>: corresponde a la potencia de recepción desde el transmisor hacia el receptor en [dB] para el segundo intervalo.</a:t>
                </a:r>
              </a:p>
            </p:txBody>
          </p:sp>
        </mc:Choice>
        <mc:Fallback>
          <p:sp>
            <p:nvSpPr>
              <p:cNvPr id="8" name="7 Rectángulo"/>
              <p:cNvSpPr>
                <a:spLocks noRot="1" noChangeAspect="1" noMove="1" noResize="1" noEditPoints="1" noAdjustHandles="1" noChangeArrowheads="1" noChangeShapeType="1" noTextEdit="1"/>
              </p:cNvSpPr>
              <p:nvPr/>
            </p:nvSpPr>
            <p:spPr>
              <a:xfrm>
                <a:off x="914399" y="4343400"/>
                <a:ext cx="7848601" cy="558551"/>
              </a:xfrm>
              <a:prstGeom prst="rect">
                <a:avLst/>
              </a:prstGeom>
              <a:blipFill rotWithShape="1">
                <a:blip r:embed="rId12"/>
                <a:stretch>
                  <a:fillRect l="-155" t="-2198" r="-311" b="-8791"/>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8 Rectángulo"/>
              <p:cNvSpPr/>
              <p:nvPr/>
            </p:nvSpPr>
            <p:spPr>
              <a:xfrm>
                <a:off x="914400" y="4876800"/>
                <a:ext cx="7702994" cy="532646"/>
              </a:xfrm>
              <a:prstGeom prst="rect">
                <a:avLst/>
              </a:prstGeom>
            </p:spPr>
            <p:txBody>
              <a:bodyPr wrap="square">
                <a:spAutoFit/>
              </a:bodyPr>
              <a:lstStyle/>
              <a:p>
                <a:pPr lvl="0"/>
                <a14:m>
                  <m:oMath xmlns:m="http://schemas.openxmlformats.org/officeDocument/2006/math">
                    <m:r>
                      <a:rPr lang="es-EC" sz="1400" b="0" i="1" smtClean="0">
                        <a:latin typeface="Cambria Math"/>
                      </a:rPr>
                      <m:t>𝑎</m:t>
                    </m:r>
                    <m:r>
                      <a:rPr lang="es-EC" sz="1400" b="0" i="1" smtClean="0">
                        <a:latin typeface="Cambria Math"/>
                      </a:rPr>
                      <m:t>,  </m:t>
                    </m:r>
                    <m:r>
                      <a:rPr lang="es-EC" sz="1400" b="0" i="1" smtClean="0">
                        <a:latin typeface="Cambria Math"/>
                      </a:rPr>
                      <m:t>𝑏</m:t>
                    </m:r>
                    <m:r>
                      <a:rPr lang="es-EC" sz="1400" b="0" i="1" smtClean="0">
                        <a:latin typeface="Cambria Math"/>
                      </a:rPr>
                      <m:t> </m:t>
                    </m:r>
                    <m:r>
                      <a:rPr lang="es-EC" sz="1400" i="1"/>
                      <m:t> </m:t>
                    </m:r>
                    <m:r>
                      <a:rPr lang="es-EC" sz="1400" i="1"/>
                      <m:t>𝑦</m:t>
                    </m:r>
                    <m:r>
                      <a:rPr lang="es-EC" sz="1400" i="1"/>
                      <m:t>  </m:t>
                    </m:r>
                    <m:r>
                      <a:rPr lang="es-EC" sz="1400" b="0" i="1" smtClean="0">
                        <a:latin typeface="Cambria Math"/>
                      </a:rPr>
                      <m:t>𝑐</m:t>
                    </m:r>
                  </m:oMath>
                </a14:m>
                <a:r>
                  <a:rPr lang="es-EC" sz="1400" dirty="0">
                    <a:latin typeface="Century Gothic" panose="020B0502020202020204" pitchFamily="34" charset="0"/>
                  </a:rPr>
                  <a:t> : son constantes obtenidas a partir del ajuste con </a:t>
                </a:r>
                <a:r>
                  <a:rPr lang="es-EC" sz="1400" i="1" dirty="0">
                    <a:latin typeface="Century Gothic" panose="020B0502020202020204" pitchFamily="34" charset="0"/>
                  </a:rPr>
                  <a:t>curve </a:t>
                </a:r>
                <a:r>
                  <a:rPr lang="es-EC" sz="1400" i="1" dirty="0" err="1">
                    <a:latin typeface="Century Gothic" panose="020B0502020202020204" pitchFamily="34" charset="0"/>
                  </a:rPr>
                  <a:t>fitting</a:t>
                </a:r>
                <a:r>
                  <a:rPr lang="es-EC" sz="1400" dirty="0">
                    <a:latin typeface="Century Gothic" panose="020B0502020202020204" pitchFamily="34" charset="0"/>
                  </a:rPr>
                  <a:t>  por medio de </a:t>
                </a:r>
                <a:r>
                  <a:rPr lang="es-EC" sz="1400" i="1" dirty="0">
                    <a:latin typeface="Century Gothic" panose="020B0502020202020204" pitchFamily="34" charset="0"/>
                  </a:rPr>
                  <a:t>Matlab® </a:t>
                </a:r>
                <a:r>
                  <a:rPr lang="es-EC" sz="1400" dirty="0">
                    <a:latin typeface="Century Gothic" panose="020B0502020202020204" pitchFamily="34" charset="0"/>
                  </a:rPr>
                  <a:t>para el primer intervalo</a:t>
                </a:r>
                <a:r>
                  <a:rPr lang="es-EC" sz="1400" i="1" dirty="0">
                    <a:latin typeface="Century Gothic" panose="020B0502020202020204" pitchFamily="34" charset="0"/>
                  </a:rPr>
                  <a:t>.</a:t>
                </a:r>
                <a:endParaRPr lang="es-EC" sz="1400" dirty="0">
                  <a:latin typeface="Century Gothic" panose="020B0502020202020204" pitchFamily="34" charset="0"/>
                </a:endParaRPr>
              </a:p>
            </p:txBody>
          </p:sp>
        </mc:Choice>
        <mc:Fallback>
          <p:sp>
            <p:nvSpPr>
              <p:cNvPr id="9" name="8 Rectángulo"/>
              <p:cNvSpPr>
                <a:spLocks noRot="1" noChangeAspect="1" noMove="1" noResize="1" noEditPoints="1" noAdjustHandles="1" noChangeArrowheads="1" noChangeShapeType="1" noTextEdit="1"/>
              </p:cNvSpPr>
              <p:nvPr/>
            </p:nvSpPr>
            <p:spPr>
              <a:xfrm>
                <a:off x="914400" y="4876800"/>
                <a:ext cx="7702994" cy="532646"/>
              </a:xfrm>
              <a:prstGeom prst="rect">
                <a:avLst/>
              </a:prstGeom>
              <a:blipFill rotWithShape="1">
                <a:blip r:embed="rId13"/>
                <a:stretch>
                  <a:fillRect l="-158" t="-1149" b="-9195"/>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9 Rectángulo"/>
              <p:cNvSpPr/>
              <p:nvPr/>
            </p:nvSpPr>
            <p:spPr>
              <a:xfrm>
                <a:off x="914399" y="5410200"/>
                <a:ext cx="7620000" cy="523220"/>
              </a:xfrm>
              <a:prstGeom prst="rect">
                <a:avLst/>
              </a:prstGeom>
            </p:spPr>
            <p:txBody>
              <a:bodyPr wrap="square">
                <a:spAutoFit/>
              </a:bodyPr>
              <a:lstStyle/>
              <a:p>
                <a:pPr lvl="0"/>
                <a14:m>
                  <m:oMath xmlns:m="http://schemas.openxmlformats.org/officeDocument/2006/math">
                    <m:sSup>
                      <m:sSupPr>
                        <m:ctrlPr>
                          <a:rPr lang="en-US" sz="1400" b="0" i="1" smtClean="0">
                            <a:latin typeface="Cambria Math"/>
                          </a:rPr>
                        </m:ctrlPr>
                      </m:sSupPr>
                      <m:e>
                        <m:r>
                          <a:rPr lang="es-EC" sz="1400" b="0" i="1" smtClean="0">
                            <a:latin typeface="Cambria Math"/>
                          </a:rPr>
                          <m:t>𝑎</m:t>
                        </m:r>
                      </m:e>
                      <m:sup>
                        <m:r>
                          <a:rPr lang="en-US" sz="1400" b="0" i="1" smtClean="0">
                            <a:latin typeface="Cambria Math"/>
                          </a:rPr>
                          <m:t>′</m:t>
                        </m:r>
                      </m:sup>
                    </m:sSup>
                    <m:r>
                      <a:rPr lang="en-US" sz="1400" b="0" i="1" smtClean="0">
                        <a:latin typeface="Cambria Math"/>
                      </a:rPr>
                      <m:t>,</m:t>
                    </m:r>
                    <m:r>
                      <a:rPr lang="es-EC" sz="1400" i="1"/>
                      <m:t>  </m:t>
                    </m:r>
                    <m:r>
                      <a:rPr lang="es-EC" sz="1400" b="0" i="1" smtClean="0">
                        <a:latin typeface="Cambria Math"/>
                      </a:rPr>
                      <m:t>𝑏</m:t>
                    </m:r>
                    <m:r>
                      <a:rPr lang="en-US" sz="1400" b="0" i="1" smtClean="0">
                        <a:latin typeface="Cambria Math"/>
                      </a:rPr>
                      <m:t>′</m:t>
                    </m:r>
                    <m:r>
                      <a:rPr lang="es-EC" sz="1400" i="1"/>
                      <m:t> </m:t>
                    </m:r>
                    <m:r>
                      <a:rPr lang="es-EC" sz="1400" i="1"/>
                      <m:t>𝑦</m:t>
                    </m:r>
                    <m:r>
                      <a:rPr lang="es-EC" sz="1400" i="1"/>
                      <m:t> </m:t>
                    </m:r>
                    <m:r>
                      <a:rPr lang="en-US" sz="1400" b="0" i="1" smtClean="0">
                        <a:latin typeface="Cambria Math"/>
                      </a:rPr>
                      <m:t>𝑐</m:t>
                    </m:r>
                    <m:r>
                      <a:rPr lang="en-US" sz="1400" b="0" i="1" smtClean="0">
                        <a:latin typeface="Cambria Math"/>
                      </a:rPr>
                      <m:t>′</m:t>
                    </m:r>
                  </m:oMath>
                </a14:m>
                <a:r>
                  <a:rPr lang="es-EC" sz="1400" dirty="0">
                    <a:latin typeface="Century Gothic" panose="020B0502020202020204" pitchFamily="34" charset="0"/>
                  </a:rPr>
                  <a:t> : son constantes obtenidas a partir del ajuste con </a:t>
                </a:r>
                <a:r>
                  <a:rPr lang="es-EC" sz="1400" i="1" dirty="0">
                    <a:latin typeface="Century Gothic" panose="020B0502020202020204" pitchFamily="34" charset="0"/>
                  </a:rPr>
                  <a:t>curve </a:t>
                </a:r>
                <a:r>
                  <a:rPr lang="es-EC" sz="1400" i="1" dirty="0" err="1">
                    <a:latin typeface="Century Gothic" panose="020B0502020202020204" pitchFamily="34" charset="0"/>
                  </a:rPr>
                  <a:t>fitting</a:t>
                </a:r>
                <a:r>
                  <a:rPr lang="es-EC" sz="1400" dirty="0">
                    <a:latin typeface="Century Gothic" panose="020B0502020202020204" pitchFamily="34" charset="0"/>
                  </a:rPr>
                  <a:t>  por medio de </a:t>
                </a:r>
                <a:r>
                  <a:rPr lang="es-EC" sz="1400" i="1" dirty="0">
                    <a:latin typeface="Century Gothic" panose="020B0502020202020204" pitchFamily="34" charset="0"/>
                  </a:rPr>
                  <a:t>Matlab® </a:t>
                </a:r>
                <a:r>
                  <a:rPr lang="es-EC" sz="1400" dirty="0">
                    <a:latin typeface="Century Gothic" panose="020B0502020202020204" pitchFamily="34" charset="0"/>
                  </a:rPr>
                  <a:t>para el segundo intervalo</a:t>
                </a:r>
                <a:r>
                  <a:rPr lang="es-EC" sz="1400" i="1" dirty="0">
                    <a:latin typeface="Century Gothic" panose="020B0502020202020204" pitchFamily="34" charset="0"/>
                  </a:rPr>
                  <a:t>.</a:t>
                </a:r>
                <a:endParaRPr lang="es-EC" sz="1400" dirty="0">
                  <a:latin typeface="Century Gothic" panose="020B0502020202020204" pitchFamily="34" charset="0"/>
                </a:endParaRPr>
              </a:p>
            </p:txBody>
          </p:sp>
        </mc:Choice>
        <mc:Fallback>
          <p:sp>
            <p:nvSpPr>
              <p:cNvPr id="10" name="9 Rectángulo"/>
              <p:cNvSpPr>
                <a:spLocks noRot="1" noChangeAspect="1" noMove="1" noResize="1" noEditPoints="1" noAdjustHandles="1" noChangeArrowheads="1" noChangeShapeType="1" noTextEdit="1"/>
              </p:cNvSpPr>
              <p:nvPr/>
            </p:nvSpPr>
            <p:spPr>
              <a:xfrm>
                <a:off x="914399" y="5410200"/>
                <a:ext cx="7620000" cy="523220"/>
              </a:xfrm>
              <a:prstGeom prst="rect">
                <a:avLst/>
              </a:prstGeom>
              <a:blipFill rotWithShape="1">
                <a:blip r:embed="rId14"/>
                <a:stretch>
                  <a:fillRect l="-160" t="-1176" b="-10588"/>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10 Rectángulo"/>
              <p:cNvSpPr/>
              <p:nvPr/>
            </p:nvSpPr>
            <p:spPr>
              <a:xfrm>
                <a:off x="946976" y="5972405"/>
                <a:ext cx="3435556" cy="307777"/>
              </a:xfrm>
              <a:prstGeom prst="rect">
                <a:avLst/>
              </a:prstGeom>
            </p:spPr>
            <p:txBody>
              <a:bodyPr wrap="none">
                <a:spAutoFit/>
              </a:bodyPr>
              <a:lstStyle/>
              <a:p>
                <a:pPr lvl="0"/>
                <a14:m>
                  <m:oMath xmlns:m="http://schemas.openxmlformats.org/officeDocument/2006/math">
                    <m:r>
                      <a:rPr lang="es-EC" sz="1400" i="1"/>
                      <m:t>𝑥</m:t>
                    </m:r>
                  </m:oMath>
                </a14:m>
                <a:r>
                  <a:rPr lang="es-EC" sz="1400" dirty="0">
                    <a:latin typeface="Century Gothic" panose="020B0502020202020204" pitchFamily="34" charset="0"/>
                  </a:rPr>
                  <a:t> : es la profundidad en </a:t>
                </a:r>
                <a:r>
                  <a:rPr lang="es-EC" sz="1400" dirty="0" smtClean="0">
                    <a:latin typeface="Century Gothic" panose="020B0502020202020204" pitchFamily="34" charset="0"/>
                  </a:rPr>
                  <a:t>centímetros.</a:t>
                </a:r>
                <a:endParaRPr lang="es-EC" sz="1400" dirty="0">
                  <a:latin typeface="Century Gothic" panose="020B0502020202020204" pitchFamily="34" charset="0"/>
                </a:endParaRPr>
              </a:p>
            </p:txBody>
          </p:sp>
        </mc:Choice>
        <mc:Fallback>
          <p:sp>
            <p:nvSpPr>
              <p:cNvPr id="11" name="10 Rectángulo"/>
              <p:cNvSpPr>
                <a:spLocks noRot="1" noChangeAspect="1" noMove="1" noResize="1" noEditPoints="1" noAdjustHandles="1" noChangeArrowheads="1" noChangeShapeType="1" noTextEdit="1"/>
              </p:cNvSpPr>
              <p:nvPr/>
            </p:nvSpPr>
            <p:spPr>
              <a:xfrm>
                <a:off x="946976" y="5972405"/>
                <a:ext cx="3435556" cy="307777"/>
              </a:xfrm>
              <a:prstGeom prst="rect">
                <a:avLst/>
              </a:prstGeom>
              <a:blipFill rotWithShape="1">
                <a:blip r:embed="rId15"/>
                <a:stretch>
                  <a:fillRect t="-2000" b="-20000"/>
                </a:stretch>
              </a:blipFill>
            </p:spPr>
            <p:txBody>
              <a:bodyPr/>
              <a:lstStyle/>
              <a:p>
                <a:r>
                  <a:rPr lang="es-EC">
                    <a:noFill/>
                  </a:rPr>
                  <a:t> </a:t>
                </a:r>
              </a:p>
            </p:txBody>
          </p:sp>
        </mc:Fallback>
      </mc:AlternateContent>
      <p:sp>
        <p:nvSpPr>
          <p:cNvPr id="12" name="11 Rectángulo"/>
          <p:cNvSpPr/>
          <p:nvPr/>
        </p:nvSpPr>
        <p:spPr>
          <a:xfrm>
            <a:off x="946976" y="3429000"/>
            <a:ext cx="833883" cy="307777"/>
          </a:xfrm>
          <a:prstGeom prst="rect">
            <a:avLst/>
          </a:prstGeom>
        </p:spPr>
        <p:txBody>
          <a:bodyPr wrap="none">
            <a:spAutoFit/>
          </a:bodyPr>
          <a:lstStyle/>
          <a:p>
            <a:r>
              <a:rPr lang="es-EC" sz="1400" dirty="0" smtClean="0">
                <a:latin typeface="Century Gothic" panose="020B0502020202020204" pitchFamily="34" charset="0"/>
              </a:rPr>
              <a:t>Dónde</a:t>
            </a:r>
            <a:r>
              <a:rPr lang="es-EC" sz="1400" dirty="0">
                <a:latin typeface="Century Gothic" panose="020B0502020202020204" pitchFamily="34" charset="0"/>
              </a:rPr>
              <a:t>:</a:t>
            </a:r>
          </a:p>
        </p:txBody>
      </p:sp>
    </p:spTree>
    <p:extLst>
      <p:ext uri="{BB962C8B-B14F-4D97-AF65-F5344CB8AC3E}">
        <p14:creationId xmlns:p14="http://schemas.microsoft.com/office/powerpoint/2010/main" val="3434986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62679350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6 Rectángulo"/>
              <p:cNvSpPr/>
              <p:nvPr/>
            </p:nvSpPr>
            <p:spPr>
              <a:xfrm>
                <a:off x="946976" y="3810000"/>
                <a:ext cx="7587423" cy="543097"/>
              </a:xfrm>
              <a:prstGeom prst="rect">
                <a:avLst/>
              </a:prstGeom>
            </p:spPr>
            <p:txBody>
              <a:bodyPr wrap="square">
                <a:spAutoFit/>
              </a:bodyPr>
              <a:lstStyle/>
              <a:p>
                <a:pPr lvl="0" algn="just"/>
                <a14:m>
                  <m:oMath xmlns:m="http://schemas.openxmlformats.org/officeDocument/2006/math">
                    <m:sSub>
                      <m:sSubPr>
                        <m:ctrlPr>
                          <a:rPr lang="es-EC" sz="1400" i="1" smtClean="0"/>
                        </m:ctrlPr>
                      </m:sSubPr>
                      <m:e>
                        <m:sSub>
                          <m:sSubPr>
                            <m:ctrlPr>
                              <a:rPr lang="es-EC" sz="1400" i="1"/>
                            </m:ctrlPr>
                          </m:sSubPr>
                          <m:e>
                            <m:r>
                              <a:rPr lang="es-EC" sz="1400" b="0" i="1" smtClean="0">
                                <a:latin typeface="Cambria Math"/>
                              </a:rPr>
                              <m:t>𝑃</m:t>
                            </m:r>
                          </m:e>
                          <m:sub>
                            <m:r>
                              <a:rPr lang="es-EC" sz="1400" i="1"/>
                              <m:t>𝑅𝑋</m:t>
                            </m:r>
                          </m:sub>
                        </m:sSub>
                      </m:e>
                      <m:sub>
                        <m:r>
                          <a:rPr lang="es-EC" sz="1400" i="1"/>
                          <m:t>1</m:t>
                        </m:r>
                      </m:sub>
                    </m:sSub>
                    <m:r>
                      <a:rPr lang="es-EC" sz="1400" b="0" i="0" smtClean="0">
                        <a:latin typeface="Cambria Math"/>
                      </a:rPr>
                      <m:t>_</m:t>
                    </m:r>
                    <m:r>
                      <m:rPr>
                        <m:sty m:val="p"/>
                      </m:rPr>
                      <a:rPr lang="es-EC" sz="1400" b="0" i="0" smtClean="0">
                        <a:latin typeface="Cambria Math"/>
                      </a:rPr>
                      <m:t>log</m:t>
                    </m:r>
                  </m:oMath>
                </a14:m>
                <a:r>
                  <a:rPr lang="es-EC" sz="1400" dirty="0">
                    <a:latin typeface="Century Gothic" panose="020B0502020202020204" pitchFamily="34" charset="0"/>
                  </a:rPr>
                  <a:t>: corresponde a la potencia de recepción desde el transmisor hacia el receptor en [dB] para el primer intervalo.</a:t>
                </a:r>
              </a:p>
            </p:txBody>
          </p:sp>
        </mc:Choice>
        <mc:Fallback>
          <p:sp>
            <p:nvSpPr>
              <p:cNvPr id="7" name="6 Rectángulo"/>
              <p:cNvSpPr>
                <a:spLocks noRot="1" noChangeAspect="1" noMove="1" noResize="1" noEditPoints="1" noAdjustHandles="1" noChangeArrowheads="1" noChangeShapeType="1" noTextEdit="1"/>
              </p:cNvSpPr>
              <p:nvPr/>
            </p:nvSpPr>
            <p:spPr>
              <a:xfrm>
                <a:off x="946976" y="3810000"/>
                <a:ext cx="7587423" cy="543097"/>
              </a:xfrm>
              <a:prstGeom prst="rect">
                <a:avLst/>
              </a:prstGeom>
              <a:blipFill rotWithShape="1">
                <a:blip r:embed="rId9"/>
                <a:stretch>
                  <a:fillRect l="-161" t="-2247" r="-321" b="-1011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8" name="7 Rectángulo"/>
              <p:cNvSpPr/>
              <p:nvPr/>
            </p:nvSpPr>
            <p:spPr>
              <a:xfrm>
                <a:off x="914399" y="4343400"/>
                <a:ext cx="7702995" cy="543097"/>
              </a:xfrm>
              <a:prstGeom prst="rect">
                <a:avLst/>
              </a:prstGeom>
            </p:spPr>
            <p:txBody>
              <a:bodyPr wrap="square">
                <a:spAutoFit/>
              </a:bodyPr>
              <a:lstStyle/>
              <a:p>
                <a:pPr lvl="0" algn="just"/>
                <a14:m>
                  <m:oMath xmlns:m="http://schemas.openxmlformats.org/officeDocument/2006/math">
                    <m:sSub>
                      <m:sSubPr>
                        <m:ctrlPr>
                          <a:rPr lang="es-EC" sz="1400" i="1" smtClean="0">
                            <a:solidFill>
                              <a:prstClr val="black"/>
                            </a:solidFill>
                            <a:latin typeface="Cambria Math"/>
                          </a:rPr>
                        </m:ctrlPr>
                      </m:sSubPr>
                      <m:e>
                        <m:sSub>
                          <m:sSubPr>
                            <m:ctrlPr>
                              <a:rPr lang="es-EC" sz="1400" i="1">
                                <a:solidFill>
                                  <a:prstClr val="black"/>
                                </a:solidFill>
                                <a:latin typeface="Cambria Math"/>
                              </a:rPr>
                            </m:ctrlPr>
                          </m:sSubPr>
                          <m:e>
                            <m:r>
                              <a:rPr lang="es-EC" sz="1400" i="1">
                                <a:solidFill>
                                  <a:prstClr val="black"/>
                                </a:solidFill>
                                <a:latin typeface="Cambria Math"/>
                              </a:rPr>
                              <m:t>𝑃</m:t>
                            </m:r>
                          </m:e>
                          <m:sub>
                            <m:r>
                              <a:rPr lang="es-EC" sz="1400" i="1">
                                <a:solidFill>
                                  <a:prstClr val="black"/>
                                </a:solidFill>
                                <a:latin typeface="Cambria Math"/>
                              </a:rPr>
                              <m:t>𝑅𝑋</m:t>
                            </m:r>
                          </m:sub>
                        </m:sSub>
                      </m:e>
                      <m:sub>
                        <m:r>
                          <a:rPr lang="en-US" sz="1400" b="0" i="1" smtClean="0">
                            <a:solidFill>
                              <a:prstClr val="black"/>
                            </a:solidFill>
                            <a:latin typeface="Cambria Math"/>
                          </a:rPr>
                          <m:t>2</m:t>
                        </m:r>
                      </m:sub>
                    </m:sSub>
                    <m:r>
                      <a:rPr lang="es-EC" sz="1400">
                        <a:solidFill>
                          <a:prstClr val="black"/>
                        </a:solidFill>
                        <a:latin typeface="Cambria Math"/>
                      </a:rPr>
                      <m:t>_</m:t>
                    </m:r>
                    <m:r>
                      <m:rPr>
                        <m:sty m:val="p"/>
                      </m:rPr>
                      <a:rPr lang="es-EC" sz="1400">
                        <a:solidFill>
                          <a:prstClr val="black"/>
                        </a:solidFill>
                        <a:latin typeface="Cambria Math"/>
                      </a:rPr>
                      <m:t>log</m:t>
                    </m:r>
                    <m:r>
                      <m:rPr>
                        <m:nor/>
                      </m:rPr>
                      <a:rPr lang="es-EC" sz="1400" dirty="0">
                        <a:solidFill>
                          <a:prstClr val="black"/>
                        </a:solidFill>
                        <a:latin typeface="Century Gothic" panose="020B0502020202020204" pitchFamily="34" charset="0"/>
                      </a:rPr>
                      <m:t>:</m:t>
                    </m:r>
                  </m:oMath>
                </a14:m>
                <a:r>
                  <a:rPr lang="es-EC" sz="1400" dirty="0">
                    <a:latin typeface="Century Gothic" panose="020B0502020202020204" pitchFamily="34" charset="0"/>
                  </a:rPr>
                  <a:t>: corresponde a la potencia de recepción desde el transmisor hacia el receptor en [dB] para el segundo intervalo.</a:t>
                </a:r>
              </a:p>
            </p:txBody>
          </p:sp>
        </mc:Choice>
        <mc:Fallback>
          <p:sp>
            <p:nvSpPr>
              <p:cNvPr id="8" name="7 Rectángulo"/>
              <p:cNvSpPr>
                <a:spLocks noRot="1" noChangeAspect="1" noMove="1" noResize="1" noEditPoints="1" noAdjustHandles="1" noChangeArrowheads="1" noChangeShapeType="1" noTextEdit="1"/>
              </p:cNvSpPr>
              <p:nvPr/>
            </p:nvSpPr>
            <p:spPr>
              <a:xfrm>
                <a:off x="914399" y="4343400"/>
                <a:ext cx="7702995" cy="543097"/>
              </a:xfrm>
              <a:prstGeom prst="rect">
                <a:avLst/>
              </a:prstGeom>
              <a:blipFill rotWithShape="1">
                <a:blip r:embed="rId10"/>
                <a:stretch>
                  <a:fillRect l="-158" t="-2247" r="-237" b="-8989"/>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8 Rectángulo"/>
              <p:cNvSpPr/>
              <p:nvPr/>
            </p:nvSpPr>
            <p:spPr>
              <a:xfrm>
                <a:off x="914400" y="4876800"/>
                <a:ext cx="7702994" cy="532646"/>
              </a:xfrm>
              <a:prstGeom prst="rect">
                <a:avLst/>
              </a:prstGeom>
            </p:spPr>
            <p:txBody>
              <a:bodyPr wrap="square">
                <a:spAutoFit/>
              </a:bodyPr>
              <a:lstStyle/>
              <a:p>
                <a:pPr lvl="0" algn="just"/>
                <a14:m>
                  <m:oMath xmlns:m="http://schemas.openxmlformats.org/officeDocument/2006/math">
                    <m:r>
                      <a:rPr lang="en-US" sz="1400" b="0" i="1" smtClean="0">
                        <a:latin typeface="Cambria Math"/>
                      </a:rPr>
                      <m:t>𝑎</m:t>
                    </m:r>
                    <m:r>
                      <a:rPr lang="es-EC" sz="1400" i="1"/>
                      <m:t> </m:t>
                    </m:r>
                    <m:r>
                      <a:rPr lang="es-EC" sz="1400" i="1"/>
                      <m:t>𝑦</m:t>
                    </m:r>
                    <m:r>
                      <a:rPr lang="es-EC" sz="1400" i="1"/>
                      <m:t>  </m:t>
                    </m:r>
                    <m:r>
                      <a:rPr lang="en-US" sz="1400" i="1" smtClean="0">
                        <a:latin typeface="Cambria Math"/>
                      </a:rPr>
                      <m:t>𝑏</m:t>
                    </m:r>
                  </m:oMath>
                </a14:m>
                <a:r>
                  <a:rPr lang="es-EC" sz="1400" dirty="0">
                    <a:latin typeface="Century Gothic" panose="020B0502020202020204" pitchFamily="34" charset="0"/>
                  </a:rPr>
                  <a:t> : son constantes obtenidas a partir del ajuste con </a:t>
                </a:r>
                <a:r>
                  <a:rPr lang="es-EC" sz="1400" i="1" dirty="0">
                    <a:latin typeface="Century Gothic" panose="020B0502020202020204" pitchFamily="34" charset="0"/>
                  </a:rPr>
                  <a:t>curve </a:t>
                </a:r>
                <a:r>
                  <a:rPr lang="es-EC" sz="1400" i="1" dirty="0" err="1">
                    <a:latin typeface="Century Gothic" panose="020B0502020202020204" pitchFamily="34" charset="0"/>
                  </a:rPr>
                  <a:t>fitting</a:t>
                </a:r>
                <a:r>
                  <a:rPr lang="es-EC" sz="1400" dirty="0">
                    <a:latin typeface="Century Gothic" panose="020B0502020202020204" pitchFamily="34" charset="0"/>
                  </a:rPr>
                  <a:t>  por medio de </a:t>
                </a:r>
                <a:r>
                  <a:rPr lang="es-EC" sz="1400" i="1" dirty="0">
                    <a:latin typeface="Century Gothic" panose="020B0502020202020204" pitchFamily="34" charset="0"/>
                  </a:rPr>
                  <a:t>Matlab® </a:t>
                </a:r>
                <a:r>
                  <a:rPr lang="es-EC" sz="1400" dirty="0">
                    <a:latin typeface="Century Gothic" panose="020B0502020202020204" pitchFamily="34" charset="0"/>
                  </a:rPr>
                  <a:t>para el primer intervalo</a:t>
                </a:r>
                <a:r>
                  <a:rPr lang="es-EC" sz="1400" i="1" dirty="0">
                    <a:latin typeface="Century Gothic" panose="020B0502020202020204" pitchFamily="34" charset="0"/>
                  </a:rPr>
                  <a:t>.</a:t>
                </a:r>
                <a:endParaRPr lang="es-EC" sz="1400" dirty="0">
                  <a:latin typeface="Century Gothic" panose="020B0502020202020204" pitchFamily="34" charset="0"/>
                </a:endParaRPr>
              </a:p>
            </p:txBody>
          </p:sp>
        </mc:Choice>
        <mc:Fallback>
          <p:sp>
            <p:nvSpPr>
              <p:cNvPr id="9" name="8 Rectángulo"/>
              <p:cNvSpPr>
                <a:spLocks noRot="1" noChangeAspect="1" noMove="1" noResize="1" noEditPoints="1" noAdjustHandles="1" noChangeArrowheads="1" noChangeShapeType="1" noTextEdit="1"/>
              </p:cNvSpPr>
              <p:nvPr/>
            </p:nvSpPr>
            <p:spPr>
              <a:xfrm>
                <a:off x="914400" y="4876800"/>
                <a:ext cx="7702994" cy="532646"/>
              </a:xfrm>
              <a:prstGeom prst="rect">
                <a:avLst/>
              </a:prstGeom>
              <a:blipFill rotWithShape="1">
                <a:blip r:embed="rId11"/>
                <a:stretch>
                  <a:fillRect l="-158" t="-1149" r="-237" b="-9195"/>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9 Rectángulo"/>
              <p:cNvSpPr/>
              <p:nvPr/>
            </p:nvSpPr>
            <p:spPr>
              <a:xfrm>
                <a:off x="914399" y="5410200"/>
                <a:ext cx="7620000" cy="523220"/>
              </a:xfrm>
              <a:prstGeom prst="rect">
                <a:avLst/>
              </a:prstGeom>
            </p:spPr>
            <p:txBody>
              <a:bodyPr wrap="square">
                <a:spAutoFit/>
              </a:bodyPr>
              <a:lstStyle/>
              <a:p>
                <a:pPr lvl="0" algn="just"/>
                <a14:m>
                  <m:oMath xmlns:m="http://schemas.openxmlformats.org/officeDocument/2006/math">
                    <m:r>
                      <a:rPr lang="en-US" sz="1400" b="0" i="1" smtClean="0">
                        <a:latin typeface="Cambria Math"/>
                      </a:rPr>
                      <m:t>𝑎</m:t>
                    </m:r>
                    <m:r>
                      <a:rPr lang="en-US" sz="1400" b="0" i="1" smtClean="0">
                        <a:latin typeface="Cambria Math"/>
                      </a:rPr>
                      <m:t>′  </m:t>
                    </m:r>
                    <m:r>
                      <a:rPr lang="es-EC" sz="1400" b="0" i="1" smtClean="0">
                        <a:latin typeface="Cambria Math"/>
                      </a:rPr>
                      <m:t>𝑦</m:t>
                    </m:r>
                    <m:r>
                      <a:rPr lang="es-EC" sz="1400" b="0" i="1" smtClean="0">
                        <a:latin typeface="Cambria Math"/>
                      </a:rPr>
                      <m:t>  </m:t>
                    </m:r>
                    <m:r>
                      <a:rPr lang="en-US" sz="1400" b="0" i="1" smtClean="0">
                        <a:latin typeface="Cambria Math"/>
                      </a:rPr>
                      <m:t>𝑏</m:t>
                    </m:r>
                    <m:r>
                      <a:rPr lang="en-US" sz="1400" b="0" i="1" smtClean="0">
                        <a:latin typeface="Cambria Math"/>
                      </a:rPr>
                      <m:t>′</m:t>
                    </m:r>
                    <m:r>
                      <a:rPr lang="es-EC" sz="1400" i="1"/>
                      <m:t> </m:t>
                    </m:r>
                  </m:oMath>
                </a14:m>
                <a:r>
                  <a:rPr lang="es-EC" sz="1400" dirty="0" smtClean="0">
                    <a:latin typeface="Century Gothic" panose="020B0502020202020204" pitchFamily="34" charset="0"/>
                  </a:rPr>
                  <a:t> </a:t>
                </a:r>
                <a:r>
                  <a:rPr lang="es-EC" sz="1400" dirty="0">
                    <a:latin typeface="Century Gothic" panose="020B0502020202020204" pitchFamily="34" charset="0"/>
                  </a:rPr>
                  <a:t>: son constantes obtenidas a partir del ajuste con </a:t>
                </a:r>
                <a:r>
                  <a:rPr lang="es-EC" sz="1400" i="1" dirty="0">
                    <a:latin typeface="Century Gothic" panose="020B0502020202020204" pitchFamily="34" charset="0"/>
                  </a:rPr>
                  <a:t>curve </a:t>
                </a:r>
                <a:r>
                  <a:rPr lang="es-EC" sz="1400" i="1" dirty="0" err="1">
                    <a:latin typeface="Century Gothic" panose="020B0502020202020204" pitchFamily="34" charset="0"/>
                  </a:rPr>
                  <a:t>fitting</a:t>
                </a:r>
                <a:r>
                  <a:rPr lang="es-EC" sz="1400" dirty="0">
                    <a:latin typeface="Century Gothic" panose="020B0502020202020204" pitchFamily="34" charset="0"/>
                  </a:rPr>
                  <a:t>  por medio de </a:t>
                </a:r>
                <a:r>
                  <a:rPr lang="es-EC" sz="1400" i="1" dirty="0">
                    <a:latin typeface="Century Gothic" panose="020B0502020202020204" pitchFamily="34" charset="0"/>
                  </a:rPr>
                  <a:t>Matlab® </a:t>
                </a:r>
                <a:r>
                  <a:rPr lang="es-EC" sz="1400" dirty="0">
                    <a:latin typeface="Century Gothic" panose="020B0502020202020204" pitchFamily="34" charset="0"/>
                  </a:rPr>
                  <a:t>para el segundo intervalo</a:t>
                </a:r>
                <a:r>
                  <a:rPr lang="es-EC" sz="1400" i="1" dirty="0">
                    <a:latin typeface="Century Gothic" panose="020B0502020202020204" pitchFamily="34" charset="0"/>
                  </a:rPr>
                  <a:t>.</a:t>
                </a:r>
                <a:endParaRPr lang="es-EC" sz="1400" dirty="0">
                  <a:latin typeface="Century Gothic" panose="020B0502020202020204" pitchFamily="34" charset="0"/>
                </a:endParaRPr>
              </a:p>
            </p:txBody>
          </p:sp>
        </mc:Choice>
        <mc:Fallback>
          <p:sp>
            <p:nvSpPr>
              <p:cNvPr id="10" name="9 Rectángulo"/>
              <p:cNvSpPr>
                <a:spLocks noRot="1" noChangeAspect="1" noMove="1" noResize="1" noEditPoints="1" noAdjustHandles="1" noChangeArrowheads="1" noChangeShapeType="1" noTextEdit="1"/>
              </p:cNvSpPr>
              <p:nvPr/>
            </p:nvSpPr>
            <p:spPr>
              <a:xfrm>
                <a:off x="914399" y="5410200"/>
                <a:ext cx="7620000" cy="523220"/>
              </a:xfrm>
              <a:prstGeom prst="rect">
                <a:avLst/>
              </a:prstGeom>
              <a:blipFill rotWithShape="1">
                <a:blip r:embed="rId12"/>
                <a:stretch>
                  <a:fillRect l="-160" t="-1176" r="-240" b="-10588"/>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10 Rectángulo"/>
              <p:cNvSpPr/>
              <p:nvPr/>
            </p:nvSpPr>
            <p:spPr>
              <a:xfrm>
                <a:off x="946976" y="5972405"/>
                <a:ext cx="3485249" cy="307777"/>
              </a:xfrm>
              <a:prstGeom prst="rect">
                <a:avLst/>
              </a:prstGeom>
            </p:spPr>
            <p:txBody>
              <a:bodyPr wrap="none">
                <a:spAutoFit/>
              </a:bodyPr>
              <a:lstStyle/>
              <a:p>
                <a:pPr lvl="0"/>
                <a14:m>
                  <m:oMath xmlns:m="http://schemas.openxmlformats.org/officeDocument/2006/math">
                    <m:r>
                      <a:rPr lang="es-EC" sz="1400" i="1"/>
                      <m:t>𝑥</m:t>
                    </m:r>
                  </m:oMath>
                </a14:m>
                <a:r>
                  <a:rPr lang="es-EC" sz="1400" dirty="0">
                    <a:latin typeface="Century Gothic" panose="020B0502020202020204" pitchFamily="34" charset="0"/>
                  </a:rPr>
                  <a:t> : es la profundidad en </a:t>
                </a:r>
                <a:r>
                  <a:rPr lang="es-EC" sz="1400" dirty="0" smtClean="0">
                    <a:latin typeface="Century Gothic" panose="020B0502020202020204" pitchFamily="34" charset="0"/>
                  </a:rPr>
                  <a:t>centímetros.</a:t>
                </a:r>
                <a:endParaRPr lang="es-EC" sz="1400" dirty="0">
                  <a:latin typeface="Century Gothic" panose="020B0502020202020204" pitchFamily="34" charset="0"/>
                </a:endParaRPr>
              </a:p>
            </p:txBody>
          </p:sp>
        </mc:Choice>
        <mc:Fallback>
          <p:sp>
            <p:nvSpPr>
              <p:cNvPr id="11" name="10 Rectángulo"/>
              <p:cNvSpPr>
                <a:spLocks noRot="1" noChangeAspect="1" noMove="1" noResize="1" noEditPoints="1" noAdjustHandles="1" noChangeArrowheads="1" noChangeShapeType="1" noTextEdit="1"/>
              </p:cNvSpPr>
              <p:nvPr/>
            </p:nvSpPr>
            <p:spPr>
              <a:xfrm>
                <a:off x="946976" y="5972405"/>
                <a:ext cx="3485249" cy="307777"/>
              </a:xfrm>
              <a:prstGeom prst="rect">
                <a:avLst/>
              </a:prstGeom>
              <a:blipFill rotWithShape="1">
                <a:blip r:embed="rId13"/>
                <a:stretch>
                  <a:fillRect t="-2000" b="-20000"/>
                </a:stretch>
              </a:blipFill>
            </p:spPr>
            <p:txBody>
              <a:bodyPr/>
              <a:lstStyle/>
              <a:p>
                <a:r>
                  <a:rPr lang="es-EC">
                    <a:noFill/>
                  </a:rPr>
                  <a:t> </a:t>
                </a:r>
              </a:p>
            </p:txBody>
          </p:sp>
        </mc:Fallback>
      </mc:AlternateContent>
      <p:sp>
        <p:nvSpPr>
          <p:cNvPr id="12" name="11 Rectángulo"/>
          <p:cNvSpPr/>
          <p:nvPr/>
        </p:nvSpPr>
        <p:spPr>
          <a:xfrm>
            <a:off x="946976" y="3429000"/>
            <a:ext cx="833883" cy="307777"/>
          </a:xfrm>
          <a:prstGeom prst="rect">
            <a:avLst/>
          </a:prstGeom>
        </p:spPr>
        <p:txBody>
          <a:bodyPr wrap="none">
            <a:spAutoFit/>
          </a:bodyPr>
          <a:lstStyle/>
          <a:p>
            <a:r>
              <a:rPr lang="es-EC" sz="1400" dirty="0" smtClean="0">
                <a:latin typeface="Century Gothic" panose="020B0502020202020204" pitchFamily="34" charset="0"/>
              </a:rPr>
              <a:t>Dónde</a:t>
            </a:r>
            <a:r>
              <a:rPr lang="es-EC" sz="1400" dirty="0">
                <a:latin typeface="Century Gothic" panose="020B0502020202020204" pitchFamily="34" charset="0"/>
              </a:rPr>
              <a:t>:</a:t>
            </a:r>
          </a:p>
        </p:txBody>
      </p:sp>
      <mc:AlternateContent xmlns:mc="http://schemas.openxmlformats.org/markup-compatibility/2006">
        <mc:Choice xmlns:a14="http://schemas.microsoft.com/office/drawing/2010/main" Requires="a14">
          <p:sp>
            <p:nvSpPr>
              <p:cNvPr id="13" name="12 Rectángulo"/>
              <p:cNvSpPr/>
              <p:nvPr/>
            </p:nvSpPr>
            <p:spPr>
              <a:xfrm>
                <a:off x="2614701" y="2709471"/>
                <a:ext cx="5137817" cy="42800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i="1" smtClean="0"/>
                          </m:ctrlPr>
                        </m:sSubPr>
                        <m:e>
                          <m:sSub>
                            <m:sSubPr>
                              <m:ctrlPr>
                                <a:rPr lang="es-EC" i="1"/>
                              </m:ctrlPr>
                            </m:sSubPr>
                            <m:e>
                              <m:r>
                                <a:rPr lang="es-EC" i="1"/>
                                <m:t>𝑃</m:t>
                              </m:r>
                            </m:e>
                            <m:sub>
                              <m:r>
                                <a:rPr lang="es-EC" i="1"/>
                                <m:t>𝑅𝑋</m:t>
                              </m:r>
                            </m:sub>
                          </m:sSub>
                        </m:e>
                        <m:sub>
                          <m:r>
                            <a:rPr lang="es-EC" i="1"/>
                            <m:t>_1</m:t>
                          </m:r>
                          <m:r>
                            <a:rPr lang="es-EC" b="0" i="1" smtClean="0">
                              <a:latin typeface="Cambria Math"/>
                            </a:rPr>
                            <m:t>_</m:t>
                          </m:r>
                          <m:r>
                            <a:rPr lang="es-EC" b="0" i="1" smtClean="0">
                              <a:latin typeface="Cambria Math"/>
                            </a:rPr>
                            <m:t>𝑙𝑜𝑔</m:t>
                          </m:r>
                        </m:sub>
                      </m:sSub>
                      <m:r>
                        <a:rPr lang="es-EC" i="1"/>
                        <m:t>=</m:t>
                      </m:r>
                      <m:r>
                        <a:rPr lang="en-US" b="0" i="1" smtClean="0">
                          <a:latin typeface="Cambria Math"/>
                        </a:rPr>
                        <m:t>𝑎</m:t>
                      </m:r>
                      <m:r>
                        <a:rPr lang="es-EC" i="1"/>
                        <m:t>+10∗</m:t>
                      </m:r>
                      <m:r>
                        <a:rPr lang="en-US" b="0" i="1" smtClean="0">
                          <a:latin typeface="Cambria Math"/>
                        </a:rPr>
                        <m:t>𝑏</m:t>
                      </m:r>
                      <m:r>
                        <a:rPr lang="es-EC" i="1"/>
                        <m:t>∗</m:t>
                      </m:r>
                      <m:func>
                        <m:funcPr>
                          <m:ctrlPr>
                            <a:rPr lang="es-EC" i="1"/>
                          </m:ctrlPr>
                        </m:funcPr>
                        <m:fName>
                          <m:r>
                            <m:rPr>
                              <m:sty m:val="p"/>
                            </m:rPr>
                            <a:rPr lang="es-EC"/>
                            <m:t>log</m:t>
                          </m:r>
                        </m:fName>
                        <m:e>
                          <m:r>
                            <a:rPr lang="es-EC" i="1"/>
                            <m:t> </m:t>
                          </m:r>
                          <m:d>
                            <m:dPr>
                              <m:ctrlPr>
                                <a:rPr lang="es-EC" i="1">
                                  <a:latin typeface="Cambria Math"/>
                                </a:rPr>
                              </m:ctrlPr>
                            </m:dPr>
                            <m:e>
                              <m:r>
                                <a:rPr lang="es-EC" i="1"/>
                                <m:t>𝑥</m:t>
                              </m:r>
                            </m:e>
                          </m:d>
                        </m:e>
                      </m:func>
                      <m:r>
                        <a:rPr lang="es-EC"/>
                        <m:t> </m:t>
                      </m:r>
                      <m:r>
                        <a:rPr lang="es-EC" b="0" i="0" smtClean="0">
                          <a:latin typeface="Cambria Math"/>
                        </a:rPr>
                        <m:t>                      </m:t>
                      </m:r>
                      <m:r>
                        <a:rPr lang="en-US" b="0" i="0" smtClean="0">
                          <a:latin typeface="Cambria Math"/>
                        </a:rPr>
                        <m:t>      </m:t>
                      </m:r>
                      <m:r>
                        <a:rPr lang="es-EC" b="0" i="0" smtClean="0">
                          <a:latin typeface="Cambria Math"/>
                        </a:rPr>
                        <m:t>3)</m:t>
                      </m:r>
                    </m:oMath>
                  </m:oMathPara>
                </a14:m>
                <a:endParaRPr lang="es-EC" dirty="0"/>
              </a:p>
            </p:txBody>
          </p:sp>
        </mc:Choice>
        <mc:Fallback>
          <p:sp>
            <p:nvSpPr>
              <p:cNvPr id="13" name="12 Rectángulo"/>
              <p:cNvSpPr>
                <a:spLocks noRot="1" noChangeAspect="1" noMove="1" noResize="1" noEditPoints="1" noAdjustHandles="1" noChangeArrowheads="1" noChangeShapeType="1" noTextEdit="1"/>
              </p:cNvSpPr>
              <p:nvPr/>
            </p:nvSpPr>
            <p:spPr>
              <a:xfrm>
                <a:off x="2614701" y="2709471"/>
                <a:ext cx="5137817" cy="428002"/>
              </a:xfrm>
              <a:prstGeom prst="rect">
                <a:avLst/>
              </a:prstGeom>
              <a:blipFill rotWithShape="1">
                <a:blip r:embed="rId14"/>
                <a:stretch>
                  <a:fillRect b="-704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4" name="13 Rectángulo"/>
              <p:cNvSpPr/>
              <p:nvPr/>
            </p:nvSpPr>
            <p:spPr>
              <a:xfrm>
                <a:off x="2697718" y="3083136"/>
                <a:ext cx="5455682" cy="428002"/>
              </a:xfrm>
              <a:prstGeom prst="rect">
                <a:avLst/>
              </a:prstGeom>
            </p:spPr>
            <p:txBody>
              <a:bodyPr wrap="square">
                <a:spAutoFit/>
              </a:bodyPr>
              <a:lstStyle/>
              <a:p>
                <a14:m>
                  <m:oMath xmlns:m="http://schemas.openxmlformats.org/officeDocument/2006/math">
                    <m:sSub>
                      <m:sSubPr>
                        <m:ctrlPr>
                          <a:rPr lang="es-EC" i="1" smtClean="0"/>
                        </m:ctrlPr>
                      </m:sSubPr>
                      <m:e>
                        <m:sSub>
                          <m:sSubPr>
                            <m:ctrlPr>
                              <a:rPr lang="es-EC" i="1"/>
                            </m:ctrlPr>
                          </m:sSubPr>
                          <m:e>
                            <m:r>
                              <a:rPr lang="es-EC" i="1"/>
                              <m:t>𝑃</m:t>
                            </m:r>
                          </m:e>
                          <m:sub>
                            <m:r>
                              <a:rPr lang="es-EC" i="1"/>
                              <m:t>𝑅𝑋</m:t>
                            </m:r>
                          </m:sub>
                        </m:sSub>
                      </m:e>
                      <m:sub>
                        <m:r>
                          <a:rPr lang="es-EC" b="0" i="1" smtClean="0">
                            <a:latin typeface="Cambria Math"/>
                          </a:rPr>
                          <m:t>_</m:t>
                        </m:r>
                        <m:r>
                          <a:rPr lang="es-EC" i="1"/>
                          <m:t>2</m:t>
                        </m:r>
                        <m:r>
                          <a:rPr lang="es-EC" b="0" i="1" smtClean="0">
                            <a:latin typeface="Cambria Math"/>
                          </a:rPr>
                          <m:t>_</m:t>
                        </m:r>
                        <m:r>
                          <a:rPr lang="es-EC" b="0" i="1" smtClean="0">
                            <a:latin typeface="Cambria Math"/>
                          </a:rPr>
                          <m:t>𝑙𝑜𝑔</m:t>
                        </m:r>
                      </m:sub>
                    </m:sSub>
                    <m:r>
                      <a:rPr lang="es-EC" i="1"/>
                      <m:t>=</m:t>
                    </m:r>
                    <m:r>
                      <a:rPr lang="en-US" b="0" i="1" smtClean="0">
                        <a:latin typeface="Cambria Math"/>
                      </a:rPr>
                      <m:t>𝑎</m:t>
                    </m:r>
                    <m:r>
                      <a:rPr lang="es-EC" i="1"/>
                      <m:t>′+10∗</m:t>
                    </m:r>
                    <m:r>
                      <a:rPr lang="en-US" b="0" i="1" smtClean="0">
                        <a:latin typeface="Cambria Math"/>
                      </a:rPr>
                      <m:t>𝑏</m:t>
                    </m:r>
                    <m:r>
                      <a:rPr lang="es-EC" i="1"/>
                      <m:t>′∗</m:t>
                    </m:r>
                    <m:func>
                      <m:funcPr>
                        <m:ctrlPr>
                          <a:rPr lang="es-EC" i="1"/>
                        </m:ctrlPr>
                      </m:funcPr>
                      <m:fName>
                        <m:r>
                          <m:rPr>
                            <m:sty m:val="p"/>
                          </m:rPr>
                          <a:rPr lang="es-EC"/>
                          <m:t>log</m:t>
                        </m:r>
                      </m:fName>
                      <m:e>
                        <m:r>
                          <a:rPr lang="es-EC" i="1"/>
                          <m:t> (</m:t>
                        </m:r>
                        <m:r>
                          <a:rPr lang="es-EC" i="1"/>
                          <m:t>𝑥</m:t>
                        </m:r>
                        <m:r>
                          <a:rPr lang="es-EC" i="1"/>
                          <m:t>)</m:t>
                        </m:r>
                      </m:e>
                    </m:func>
                    <m:r>
                      <a:rPr lang="es-EC"/>
                      <m:t>  </m:t>
                    </m:r>
                  </m:oMath>
                </a14:m>
                <a:r>
                  <a:rPr lang="es-EC" dirty="0" smtClean="0"/>
                  <a:t>	</a:t>
                </a:r>
                <a:r>
                  <a:rPr lang="es-EC" dirty="0"/>
                  <a:t> </a:t>
                </a:r>
                <a:r>
                  <a:rPr lang="es-EC" dirty="0" smtClean="0"/>
                  <a:t>                 4</a:t>
                </a:r>
                <a:r>
                  <a:rPr lang="es-EC" dirty="0"/>
                  <a:t>)</a:t>
                </a:r>
              </a:p>
            </p:txBody>
          </p:sp>
        </mc:Choice>
        <mc:Fallback>
          <p:sp>
            <p:nvSpPr>
              <p:cNvPr id="14" name="13 Rectángulo"/>
              <p:cNvSpPr>
                <a:spLocks noRot="1" noChangeAspect="1" noMove="1" noResize="1" noEditPoints="1" noAdjustHandles="1" noChangeArrowheads="1" noChangeShapeType="1" noTextEdit="1"/>
              </p:cNvSpPr>
              <p:nvPr/>
            </p:nvSpPr>
            <p:spPr>
              <a:xfrm>
                <a:off x="2697718" y="3083136"/>
                <a:ext cx="5455682" cy="428002"/>
              </a:xfrm>
              <a:prstGeom prst="rect">
                <a:avLst/>
              </a:prstGeom>
              <a:blipFill rotWithShape="1">
                <a:blip r:embed="rId15"/>
                <a:stretch>
                  <a:fillRect t="-5714" b="-10000"/>
                </a:stretch>
              </a:blipFill>
            </p:spPr>
            <p:txBody>
              <a:bodyPr/>
              <a:lstStyle/>
              <a:p>
                <a:r>
                  <a:rPr lang="es-EC">
                    <a:noFill/>
                  </a:rPr>
                  <a:t> </a:t>
                </a:r>
              </a:p>
            </p:txBody>
          </p:sp>
        </mc:Fallback>
      </mc:AlternateContent>
    </p:spTree>
    <p:extLst>
      <p:ext uri="{BB962C8B-B14F-4D97-AF65-F5344CB8AC3E}">
        <p14:creationId xmlns:p14="http://schemas.microsoft.com/office/powerpoint/2010/main" val="262174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780722796"/>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6 Rectángulo"/>
              <p:cNvSpPr/>
              <p:nvPr/>
            </p:nvSpPr>
            <p:spPr>
              <a:xfrm>
                <a:off x="946976" y="3810000"/>
                <a:ext cx="7587423" cy="567912"/>
              </a:xfrm>
              <a:prstGeom prst="rect">
                <a:avLst/>
              </a:prstGeom>
            </p:spPr>
            <p:txBody>
              <a:bodyPr wrap="square">
                <a:spAutoFit/>
              </a:bodyPr>
              <a:lstStyle/>
              <a:p>
                <a:pPr lvl="0"/>
                <a14:m>
                  <m:oMath xmlns:m="http://schemas.openxmlformats.org/officeDocument/2006/math">
                    <m:sSub>
                      <m:sSubPr>
                        <m:ctrlPr>
                          <a:rPr lang="es-EC" sz="1400" i="1" smtClean="0"/>
                        </m:ctrlPr>
                      </m:sSubPr>
                      <m:e>
                        <m:sSub>
                          <m:sSubPr>
                            <m:ctrlPr>
                              <a:rPr lang="es-EC" sz="1400" i="1"/>
                            </m:ctrlPr>
                          </m:sSubPr>
                          <m:e>
                            <m:r>
                              <a:rPr lang="es-EC" sz="1400" b="0" i="1" smtClean="0">
                                <a:latin typeface="Cambria Math"/>
                              </a:rPr>
                              <m:t>𝑃</m:t>
                            </m:r>
                          </m:e>
                          <m:sub>
                            <m:r>
                              <a:rPr lang="es-EC" sz="1400" i="1"/>
                              <m:t>𝑅𝑋</m:t>
                            </m:r>
                          </m:sub>
                        </m:sSub>
                      </m:e>
                      <m:sub>
                        <m:r>
                          <a:rPr lang="es-EC" sz="1400" i="1"/>
                          <m:t>1</m:t>
                        </m:r>
                        <m:r>
                          <a:rPr lang="es-EC" sz="1400" b="0" i="1" smtClean="0">
                            <a:latin typeface="Cambria Math"/>
                          </a:rPr>
                          <m:t>_</m:t>
                        </m:r>
                        <m:r>
                          <a:rPr lang="es-EC" sz="1400" b="0" i="1" smtClean="0">
                            <a:latin typeface="Cambria Math"/>
                          </a:rPr>
                          <m:t>𝑒𝑥𝑝</m:t>
                        </m:r>
                      </m:sub>
                    </m:sSub>
                  </m:oMath>
                </a14:m>
                <a:r>
                  <a:rPr lang="es-EC" sz="1400" dirty="0">
                    <a:latin typeface="Century Gothic" panose="020B0502020202020204" pitchFamily="34" charset="0"/>
                  </a:rPr>
                  <a:t>: corresponde a la potencia de recepción desde el transmisor hacia el receptor en [dB] para el primer intervalo.</a:t>
                </a:r>
              </a:p>
            </p:txBody>
          </p:sp>
        </mc:Choice>
        <mc:Fallback>
          <p:sp>
            <p:nvSpPr>
              <p:cNvPr id="7" name="6 Rectángulo"/>
              <p:cNvSpPr>
                <a:spLocks noRot="1" noChangeAspect="1" noMove="1" noResize="1" noEditPoints="1" noAdjustHandles="1" noChangeArrowheads="1" noChangeShapeType="1" noTextEdit="1"/>
              </p:cNvSpPr>
              <p:nvPr/>
            </p:nvSpPr>
            <p:spPr>
              <a:xfrm>
                <a:off x="946976" y="3810000"/>
                <a:ext cx="7587423" cy="567912"/>
              </a:xfrm>
              <a:prstGeom prst="rect">
                <a:avLst/>
              </a:prstGeom>
              <a:blipFill rotWithShape="1">
                <a:blip r:embed="rId9"/>
                <a:stretch>
                  <a:fillRect l="-161" t="-2151" b="-967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8" name="7 Rectángulo"/>
              <p:cNvSpPr/>
              <p:nvPr/>
            </p:nvSpPr>
            <p:spPr>
              <a:xfrm>
                <a:off x="914399" y="4343400"/>
                <a:ext cx="7848601" cy="567912"/>
              </a:xfrm>
              <a:prstGeom prst="rect">
                <a:avLst/>
              </a:prstGeom>
            </p:spPr>
            <p:txBody>
              <a:bodyPr wrap="square">
                <a:spAutoFit/>
              </a:bodyPr>
              <a:lstStyle/>
              <a:p>
                <a:pPr lvl="0"/>
                <a14:m>
                  <m:oMath xmlns:m="http://schemas.openxmlformats.org/officeDocument/2006/math">
                    <m:sSub>
                      <m:sSubPr>
                        <m:ctrlPr>
                          <a:rPr lang="es-EC" sz="1400" i="1" smtClean="0"/>
                        </m:ctrlPr>
                      </m:sSubPr>
                      <m:e>
                        <m:sSub>
                          <m:sSubPr>
                            <m:ctrlPr>
                              <a:rPr lang="es-EC" sz="1400" i="1"/>
                            </m:ctrlPr>
                          </m:sSubPr>
                          <m:e>
                            <m:r>
                              <a:rPr lang="es-EC" sz="1400" i="1"/>
                              <m:t>𝑃</m:t>
                            </m:r>
                          </m:e>
                          <m:sub>
                            <m:r>
                              <a:rPr lang="es-EC" sz="1400" i="1"/>
                              <m:t>𝑅𝑋</m:t>
                            </m:r>
                          </m:sub>
                        </m:sSub>
                      </m:e>
                      <m:sub>
                        <m:r>
                          <a:rPr lang="es-EC" sz="1400" i="1"/>
                          <m:t>2</m:t>
                        </m:r>
                        <m:r>
                          <a:rPr lang="es-EC" sz="1400" b="0" i="1" smtClean="0">
                            <a:latin typeface="Cambria Math"/>
                          </a:rPr>
                          <m:t>_</m:t>
                        </m:r>
                        <m:r>
                          <a:rPr lang="es-EC" sz="1400" b="0" i="1" smtClean="0">
                            <a:latin typeface="Cambria Math"/>
                          </a:rPr>
                          <m:t>𝑒𝑥𝑝</m:t>
                        </m:r>
                      </m:sub>
                    </m:sSub>
                  </m:oMath>
                </a14:m>
                <a:r>
                  <a:rPr lang="es-EC" sz="1400" dirty="0">
                    <a:latin typeface="Century Gothic" panose="020B0502020202020204" pitchFamily="34" charset="0"/>
                  </a:rPr>
                  <a:t>: corresponde a la potencia de recepción desde el transmisor hacia el receptor en [dB] para el segundo intervalo.</a:t>
                </a:r>
              </a:p>
            </p:txBody>
          </p:sp>
        </mc:Choice>
        <mc:Fallback>
          <p:sp>
            <p:nvSpPr>
              <p:cNvPr id="8" name="7 Rectángulo"/>
              <p:cNvSpPr>
                <a:spLocks noRot="1" noChangeAspect="1" noMove="1" noResize="1" noEditPoints="1" noAdjustHandles="1" noChangeArrowheads="1" noChangeShapeType="1" noTextEdit="1"/>
              </p:cNvSpPr>
              <p:nvPr/>
            </p:nvSpPr>
            <p:spPr>
              <a:xfrm>
                <a:off x="914399" y="4343400"/>
                <a:ext cx="7848601" cy="567912"/>
              </a:xfrm>
              <a:prstGeom prst="rect">
                <a:avLst/>
              </a:prstGeom>
              <a:blipFill rotWithShape="1">
                <a:blip r:embed="rId10"/>
                <a:stretch>
                  <a:fillRect l="-155" t="-2151" b="-860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8 Rectángulo"/>
              <p:cNvSpPr/>
              <p:nvPr/>
            </p:nvSpPr>
            <p:spPr>
              <a:xfrm>
                <a:off x="914400" y="4876800"/>
                <a:ext cx="7702994" cy="532646"/>
              </a:xfrm>
              <a:prstGeom prst="rect">
                <a:avLst/>
              </a:prstGeom>
            </p:spPr>
            <p:txBody>
              <a:bodyPr wrap="square">
                <a:spAutoFit/>
              </a:bodyPr>
              <a:lstStyle/>
              <a:p>
                <a:pPr lvl="0"/>
                <a14:m>
                  <m:oMath xmlns:m="http://schemas.openxmlformats.org/officeDocument/2006/math">
                    <m:r>
                      <a:rPr lang="en-US" sz="1400" b="0" i="1" smtClean="0">
                        <a:latin typeface="Cambria Math"/>
                      </a:rPr>
                      <m:t>𝑎</m:t>
                    </m:r>
                    <m:r>
                      <a:rPr lang="es-EC" sz="1400" i="1"/>
                      <m:t> </m:t>
                    </m:r>
                    <m:r>
                      <a:rPr lang="es-EC" sz="1400" i="1"/>
                      <m:t>𝑦</m:t>
                    </m:r>
                    <m:r>
                      <a:rPr lang="es-EC" sz="1400" i="1"/>
                      <m:t>  </m:t>
                    </m:r>
                    <m:r>
                      <a:rPr lang="en-US" sz="1400" i="1" smtClean="0">
                        <a:latin typeface="Cambria Math"/>
                      </a:rPr>
                      <m:t>𝑏</m:t>
                    </m:r>
                  </m:oMath>
                </a14:m>
                <a:r>
                  <a:rPr lang="es-EC" sz="1400" dirty="0">
                    <a:latin typeface="Century Gothic" panose="020B0502020202020204" pitchFamily="34" charset="0"/>
                  </a:rPr>
                  <a:t> : son constantes obtenidas a partir del ajuste con </a:t>
                </a:r>
                <a:r>
                  <a:rPr lang="es-EC" sz="1400" i="1" dirty="0">
                    <a:latin typeface="Century Gothic" panose="020B0502020202020204" pitchFamily="34" charset="0"/>
                  </a:rPr>
                  <a:t>curve </a:t>
                </a:r>
                <a:r>
                  <a:rPr lang="es-EC" sz="1400" i="1" dirty="0" err="1">
                    <a:latin typeface="Century Gothic" panose="020B0502020202020204" pitchFamily="34" charset="0"/>
                  </a:rPr>
                  <a:t>fitting</a:t>
                </a:r>
                <a:r>
                  <a:rPr lang="es-EC" sz="1400" dirty="0">
                    <a:latin typeface="Century Gothic" panose="020B0502020202020204" pitchFamily="34" charset="0"/>
                  </a:rPr>
                  <a:t>  por medio de </a:t>
                </a:r>
                <a:r>
                  <a:rPr lang="es-EC" sz="1400" i="1" dirty="0">
                    <a:latin typeface="Century Gothic" panose="020B0502020202020204" pitchFamily="34" charset="0"/>
                  </a:rPr>
                  <a:t>Matlab® </a:t>
                </a:r>
                <a:r>
                  <a:rPr lang="es-EC" sz="1400" dirty="0">
                    <a:latin typeface="Century Gothic" panose="020B0502020202020204" pitchFamily="34" charset="0"/>
                  </a:rPr>
                  <a:t>para el primer intervalo</a:t>
                </a:r>
                <a:r>
                  <a:rPr lang="es-EC" sz="1400" i="1" dirty="0">
                    <a:latin typeface="Century Gothic" panose="020B0502020202020204" pitchFamily="34" charset="0"/>
                  </a:rPr>
                  <a:t>.</a:t>
                </a:r>
                <a:endParaRPr lang="es-EC" sz="1400" dirty="0">
                  <a:latin typeface="Century Gothic" panose="020B0502020202020204" pitchFamily="34" charset="0"/>
                </a:endParaRPr>
              </a:p>
            </p:txBody>
          </p:sp>
        </mc:Choice>
        <mc:Fallback>
          <p:sp>
            <p:nvSpPr>
              <p:cNvPr id="9" name="8 Rectángulo"/>
              <p:cNvSpPr>
                <a:spLocks noRot="1" noChangeAspect="1" noMove="1" noResize="1" noEditPoints="1" noAdjustHandles="1" noChangeArrowheads="1" noChangeShapeType="1" noTextEdit="1"/>
              </p:cNvSpPr>
              <p:nvPr/>
            </p:nvSpPr>
            <p:spPr>
              <a:xfrm>
                <a:off x="914400" y="4876800"/>
                <a:ext cx="7702994" cy="532646"/>
              </a:xfrm>
              <a:prstGeom prst="rect">
                <a:avLst/>
              </a:prstGeom>
              <a:blipFill rotWithShape="1">
                <a:blip r:embed="rId11"/>
                <a:stretch>
                  <a:fillRect l="-158" t="-1149" b="-9195"/>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9 Rectángulo"/>
              <p:cNvSpPr/>
              <p:nvPr/>
            </p:nvSpPr>
            <p:spPr>
              <a:xfrm>
                <a:off x="914399" y="5410200"/>
                <a:ext cx="7620000" cy="523220"/>
              </a:xfrm>
              <a:prstGeom prst="rect">
                <a:avLst/>
              </a:prstGeom>
            </p:spPr>
            <p:txBody>
              <a:bodyPr wrap="square">
                <a:spAutoFit/>
              </a:bodyPr>
              <a:lstStyle/>
              <a:p>
                <a:pPr lvl="0"/>
                <a14:m>
                  <m:oMath xmlns:m="http://schemas.openxmlformats.org/officeDocument/2006/math">
                    <m:sSup>
                      <m:sSupPr>
                        <m:ctrlPr>
                          <a:rPr lang="en-US" sz="1400" b="0" i="1" smtClean="0">
                            <a:latin typeface="Cambria Math"/>
                          </a:rPr>
                        </m:ctrlPr>
                      </m:sSupPr>
                      <m:e>
                        <m:r>
                          <a:rPr lang="en-US" sz="1400" b="0" i="1" smtClean="0">
                            <a:latin typeface="Cambria Math"/>
                          </a:rPr>
                          <m:t>𝑎</m:t>
                        </m:r>
                      </m:e>
                      <m:sup>
                        <m:r>
                          <a:rPr lang="en-US" sz="1400" b="0" i="1" smtClean="0">
                            <a:latin typeface="Cambria Math"/>
                          </a:rPr>
                          <m:t>′</m:t>
                        </m:r>
                      </m:sup>
                    </m:sSup>
                    <m:r>
                      <a:rPr lang="en-US" sz="1400" b="0" i="1" smtClean="0">
                        <a:latin typeface="Cambria Math"/>
                      </a:rPr>
                      <m:t> </m:t>
                    </m:r>
                    <m:r>
                      <a:rPr lang="es-EC" sz="1400" i="1"/>
                      <m:t>𝑦</m:t>
                    </m:r>
                    <m:r>
                      <a:rPr lang="es-EC" sz="1400" i="1"/>
                      <m:t> </m:t>
                    </m:r>
                    <m:r>
                      <a:rPr lang="en-US" sz="1400" i="1" smtClean="0">
                        <a:latin typeface="Cambria Math"/>
                      </a:rPr>
                      <m:t>𝑏</m:t>
                    </m:r>
                    <m:r>
                      <a:rPr lang="en-US" sz="1400" b="0" i="1" smtClean="0">
                        <a:latin typeface="Cambria Math"/>
                      </a:rPr>
                      <m:t>′</m:t>
                    </m:r>
                  </m:oMath>
                </a14:m>
                <a:r>
                  <a:rPr lang="es-EC" sz="1400" dirty="0">
                    <a:latin typeface="Century Gothic" panose="020B0502020202020204" pitchFamily="34" charset="0"/>
                  </a:rPr>
                  <a:t> : son constantes obtenidas a partir del ajuste con </a:t>
                </a:r>
                <a:r>
                  <a:rPr lang="es-EC" sz="1400" i="1" dirty="0">
                    <a:latin typeface="Century Gothic" panose="020B0502020202020204" pitchFamily="34" charset="0"/>
                  </a:rPr>
                  <a:t>curve </a:t>
                </a:r>
                <a:r>
                  <a:rPr lang="es-EC" sz="1400" i="1" dirty="0" err="1">
                    <a:latin typeface="Century Gothic" panose="020B0502020202020204" pitchFamily="34" charset="0"/>
                  </a:rPr>
                  <a:t>fitting</a:t>
                </a:r>
                <a:r>
                  <a:rPr lang="es-EC" sz="1400" dirty="0">
                    <a:latin typeface="Century Gothic" panose="020B0502020202020204" pitchFamily="34" charset="0"/>
                  </a:rPr>
                  <a:t>  por medio de </a:t>
                </a:r>
                <a:r>
                  <a:rPr lang="es-EC" sz="1400" i="1" dirty="0">
                    <a:latin typeface="Century Gothic" panose="020B0502020202020204" pitchFamily="34" charset="0"/>
                  </a:rPr>
                  <a:t>Matlab® </a:t>
                </a:r>
                <a:r>
                  <a:rPr lang="es-EC" sz="1400" dirty="0">
                    <a:latin typeface="Century Gothic" panose="020B0502020202020204" pitchFamily="34" charset="0"/>
                  </a:rPr>
                  <a:t>para el segundo intervalo</a:t>
                </a:r>
                <a:r>
                  <a:rPr lang="es-EC" sz="1400" i="1" dirty="0">
                    <a:latin typeface="Century Gothic" panose="020B0502020202020204" pitchFamily="34" charset="0"/>
                  </a:rPr>
                  <a:t>.</a:t>
                </a:r>
                <a:endParaRPr lang="es-EC" sz="1400" dirty="0">
                  <a:latin typeface="Century Gothic" panose="020B0502020202020204" pitchFamily="34" charset="0"/>
                </a:endParaRPr>
              </a:p>
            </p:txBody>
          </p:sp>
        </mc:Choice>
        <mc:Fallback>
          <p:sp>
            <p:nvSpPr>
              <p:cNvPr id="10" name="9 Rectángulo"/>
              <p:cNvSpPr>
                <a:spLocks noRot="1" noChangeAspect="1" noMove="1" noResize="1" noEditPoints="1" noAdjustHandles="1" noChangeArrowheads="1" noChangeShapeType="1" noTextEdit="1"/>
              </p:cNvSpPr>
              <p:nvPr/>
            </p:nvSpPr>
            <p:spPr>
              <a:xfrm>
                <a:off x="914399" y="5410200"/>
                <a:ext cx="7620000" cy="523220"/>
              </a:xfrm>
              <a:prstGeom prst="rect">
                <a:avLst/>
              </a:prstGeom>
              <a:blipFill rotWithShape="1">
                <a:blip r:embed="rId12"/>
                <a:stretch>
                  <a:fillRect l="-160" t="-1176" b="-10588"/>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10 Rectángulo"/>
              <p:cNvSpPr/>
              <p:nvPr/>
            </p:nvSpPr>
            <p:spPr>
              <a:xfrm>
                <a:off x="946976" y="5972405"/>
                <a:ext cx="3485249" cy="307777"/>
              </a:xfrm>
              <a:prstGeom prst="rect">
                <a:avLst/>
              </a:prstGeom>
            </p:spPr>
            <p:txBody>
              <a:bodyPr wrap="none">
                <a:spAutoFit/>
              </a:bodyPr>
              <a:lstStyle/>
              <a:p>
                <a:pPr lvl="0"/>
                <a14:m>
                  <m:oMath xmlns:m="http://schemas.openxmlformats.org/officeDocument/2006/math">
                    <m:r>
                      <a:rPr lang="es-EC" sz="1400" i="1"/>
                      <m:t>𝑥</m:t>
                    </m:r>
                  </m:oMath>
                </a14:m>
                <a:r>
                  <a:rPr lang="es-EC" sz="1400" dirty="0">
                    <a:latin typeface="Century Gothic" panose="020B0502020202020204" pitchFamily="34" charset="0"/>
                  </a:rPr>
                  <a:t> : es la profundidad en </a:t>
                </a:r>
                <a:r>
                  <a:rPr lang="es-EC" sz="1400" dirty="0" smtClean="0">
                    <a:latin typeface="Century Gothic" panose="020B0502020202020204" pitchFamily="34" charset="0"/>
                  </a:rPr>
                  <a:t>centímetros.</a:t>
                </a:r>
                <a:endParaRPr lang="es-EC" sz="1400" dirty="0">
                  <a:latin typeface="Century Gothic" panose="020B0502020202020204" pitchFamily="34" charset="0"/>
                </a:endParaRPr>
              </a:p>
            </p:txBody>
          </p:sp>
        </mc:Choice>
        <mc:Fallback>
          <p:sp>
            <p:nvSpPr>
              <p:cNvPr id="11" name="10 Rectángulo"/>
              <p:cNvSpPr>
                <a:spLocks noRot="1" noChangeAspect="1" noMove="1" noResize="1" noEditPoints="1" noAdjustHandles="1" noChangeArrowheads="1" noChangeShapeType="1" noTextEdit="1"/>
              </p:cNvSpPr>
              <p:nvPr/>
            </p:nvSpPr>
            <p:spPr>
              <a:xfrm>
                <a:off x="946976" y="5972405"/>
                <a:ext cx="3485249" cy="307777"/>
              </a:xfrm>
              <a:prstGeom prst="rect">
                <a:avLst/>
              </a:prstGeom>
              <a:blipFill rotWithShape="1">
                <a:blip r:embed="rId13"/>
                <a:stretch>
                  <a:fillRect t="-2000" b="-20000"/>
                </a:stretch>
              </a:blipFill>
            </p:spPr>
            <p:txBody>
              <a:bodyPr/>
              <a:lstStyle/>
              <a:p>
                <a:r>
                  <a:rPr lang="es-EC">
                    <a:noFill/>
                  </a:rPr>
                  <a:t> </a:t>
                </a:r>
              </a:p>
            </p:txBody>
          </p:sp>
        </mc:Fallback>
      </mc:AlternateContent>
      <p:sp>
        <p:nvSpPr>
          <p:cNvPr id="12" name="11 Rectángulo"/>
          <p:cNvSpPr/>
          <p:nvPr/>
        </p:nvSpPr>
        <p:spPr>
          <a:xfrm>
            <a:off x="946976" y="3429000"/>
            <a:ext cx="833883" cy="307777"/>
          </a:xfrm>
          <a:prstGeom prst="rect">
            <a:avLst/>
          </a:prstGeom>
        </p:spPr>
        <p:txBody>
          <a:bodyPr wrap="none">
            <a:spAutoFit/>
          </a:bodyPr>
          <a:lstStyle/>
          <a:p>
            <a:r>
              <a:rPr lang="es-EC" sz="1400" dirty="0" smtClean="0">
                <a:latin typeface="Century Gothic" panose="020B0502020202020204" pitchFamily="34" charset="0"/>
              </a:rPr>
              <a:t>Dónde</a:t>
            </a:r>
            <a:r>
              <a:rPr lang="es-EC" sz="1400" dirty="0">
                <a:latin typeface="Century Gothic" panose="020B0502020202020204" pitchFamily="34" charset="0"/>
              </a:rPr>
              <a:t>:</a:t>
            </a:r>
          </a:p>
        </p:txBody>
      </p:sp>
      <mc:AlternateContent xmlns:mc="http://schemas.openxmlformats.org/markup-compatibility/2006">
        <mc:Choice xmlns:a14="http://schemas.microsoft.com/office/drawing/2010/main" Requires="a14">
          <p:sp>
            <p:nvSpPr>
              <p:cNvPr id="13" name="12 Rectángulo"/>
              <p:cNvSpPr/>
              <p:nvPr/>
            </p:nvSpPr>
            <p:spPr>
              <a:xfrm>
                <a:off x="2895599" y="2667000"/>
                <a:ext cx="4953001" cy="444674"/>
              </a:xfrm>
              <a:prstGeom prst="rect">
                <a:avLst/>
              </a:prstGeom>
            </p:spPr>
            <p:txBody>
              <a:bodyPr wrap="square">
                <a:spAutoFit/>
              </a:bodyPr>
              <a:lstStyle/>
              <a:p>
                <a14:m>
                  <m:oMath xmlns:m="http://schemas.openxmlformats.org/officeDocument/2006/math">
                    <m:sSub>
                      <m:sSubPr>
                        <m:ctrlPr>
                          <a:rPr lang="es-EC" i="1" smtClean="0"/>
                        </m:ctrlPr>
                      </m:sSubPr>
                      <m:e>
                        <m:sSub>
                          <m:sSubPr>
                            <m:ctrlPr>
                              <a:rPr lang="es-EC" i="1"/>
                            </m:ctrlPr>
                          </m:sSubPr>
                          <m:e>
                            <m:r>
                              <a:rPr lang="es-EC" i="1"/>
                              <m:t>𝑃</m:t>
                            </m:r>
                          </m:e>
                          <m:sub>
                            <m:r>
                              <a:rPr lang="es-EC" i="1"/>
                              <m:t>𝑅𝑋</m:t>
                            </m:r>
                          </m:sub>
                        </m:sSub>
                      </m:e>
                      <m:sub>
                        <m:r>
                          <a:rPr lang="es-EC" i="1"/>
                          <m:t>_1</m:t>
                        </m:r>
                        <m:r>
                          <a:rPr lang="es-EC" b="0" i="1" smtClean="0">
                            <a:latin typeface="Cambria Math"/>
                          </a:rPr>
                          <m:t>_</m:t>
                        </m:r>
                        <m:r>
                          <a:rPr lang="es-EC" b="0" i="1" smtClean="0">
                            <a:latin typeface="Cambria Math"/>
                          </a:rPr>
                          <m:t>𝑒𝑥𝑝</m:t>
                        </m:r>
                      </m:sub>
                    </m:sSub>
                    <m:r>
                      <a:rPr lang="es-EC" i="1"/>
                      <m:t>=</m:t>
                    </m:r>
                    <m:r>
                      <a:rPr lang="en-US" b="0" i="1" smtClean="0">
                        <a:latin typeface="Cambria Math"/>
                      </a:rPr>
                      <m:t>𝑎</m:t>
                    </m:r>
                    <m:r>
                      <a:rPr lang="es-EC" i="1"/>
                      <m:t>∗ </m:t>
                    </m:r>
                    <m:sSup>
                      <m:sSupPr>
                        <m:ctrlPr>
                          <a:rPr lang="es-EC" i="1"/>
                        </m:ctrlPr>
                      </m:sSupPr>
                      <m:e>
                        <m:r>
                          <a:rPr lang="es-EC" i="1"/>
                          <m:t>𝑒</m:t>
                        </m:r>
                      </m:e>
                      <m:sup>
                        <m:r>
                          <a:rPr lang="es-EC" i="1"/>
                          <m:t>(</m:t>
                        </m:r>
                        <m:r>
                          <a:rPr lang="en-US" b="0" i="1" smtClean="0">
                            <a:latin typeface="Cambria Math"/>
                          </a:rPr>
                          <m:t>𝑏</m:t>
                        </m:r>
                        <m:r>
                          <a:rPr lang="es-EC" i="1"/>
                          <m:t> ∗ </m:t>
                        </m:r>
                        <m:r>
                          <a:rPr lang="es-EC" i="1"/>
                          <m:t>𝑥</m:t>
                        </m:r>
                        <m:r>
                          <a:rPr lang="es-EC" i="1"/>
                          <m:t>)</m:t>
                        </m:r>
                      </m:sup>
                    </m:sSup>
                    <m:r>
                      <a:rPr lang="es-EC"/>
                      <m:t>  </m:t>
                    </m:r>
                  </m:oMath>
                </a14:m>
                <a:r>
                  <a:rPr lang="es-EC" dirty="0"/>
                  <a:t>		             </a:t>
                </a:r>
                <a:r>
                  <a:rPr lang="es-EC" dirty="0" smtClean="0"/>
                  <a:t>5</a:t>
                </a:r>
                <a:r>
                  <a:rPr lang="es-EC" dirty="0"/>
                  <a:t>)</a:t>
                </a:r>
              </a:p>
            </p:txBody>
          </p:sp>
        </mc:Choice>
        <mc:Fallback>
          <p:sp>
            <p:nvSpPr>
              <p:cNvPr id="13" name="12 Rectángulo"/>
              <p:cNvSpPr>
                <a:spLocks noRot="1" noChangeAspect="1" noMove="1" noResize="1" noEditPoints="1" noAdjustHandles="1" noChangeArrowheads="1" noChangeShapeType="1" noTextEdit="1"/>
              </p:cNvSpPr>
              <p:nvPr/>
            </p:nvSpPr>
            <p:spPr>
              <a:xfrm>
                <a:off x="2895599" y="2667000"/>
                <a:ext cx="4953001" cy="444674"/>
              </a:xfrm>
              <a:prstGeom prst="rect">
                <a:avLst/>
              </a:prstGeom>
              <a:blipFill rotWithShape="1">
                <a:blip r:embed="rId14"/>
                <a:stretch>
                  <a:fillRect t="-1389" b="-972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4" name="13 Rectángulo"/>
              <p:cNvSpPr/>
              <p:nvPr/>
            </p:nvSpPr>
            <p:spPr>
              <a:xfrm>
                <a:off x="2895599" y="3048000"/>
                <a:ext cx="5181600" cy="444674"/>
              </a:xfrm>
              <a:prstGeom prst="rect">
                <a:avLst/>
              </a:prstGeom>
            </p:spPr>
            <p:txBody>
              <a:bodyPr wrap="square">
                <a:spAutoFit/>
              </a:bodyPr>
              <a:lstStyle/>
              <a:p>
                <a14:m>
                  <m:oMath xmlns:m="http://schemas.openxmlformats.org/officeDocument/2006/math">
                    <m:sSub>
                      <m:sSubPr>
                        <m:ctrlPr>
                          <a:rPr lang="es-EC" i="1" smtClean="0"/>
                        </m:ctrlPr>
                      </m:sSubPr>
                      <m:e>
                        <m:sSub>
                          <m:sSubPr>
                            <m:ctrlPr>
                              <a:rPr lang="es-EC" i="1"/>
                            </m:ctrlPr>
                          </m:sSubPr>
                          <m:e>
                            <m:r>
                              <a:rPr lang="es-EC" i="1"/>
                              <m:t>𝑃</m:t>
                            </m:r>
                          </m:e>
                          <m:sub>
                            <m:r>
                              <a:rPr lang="es-EC" i="1"/>
                              <m:t>𝑅𝑋</m:t>
                            </m:r>
                          </m:sub>
                        </m:sSub>
                      </m:e>
                      <m:sub>
                        <m:r>
                          <a:rPr lang="es-EC" i="1"/>
                          <m:t>_2</m:t>
                        </m:r>
                        <m:r>
                          <a:rPr lang="es-EC" b="0" i="1" smtClean="0">
                            <a:latin typeface="Cambria Math"/>
                          </a:rPr>
                          <m:t>_</m:t>
                        </m:r>
                        <m:r>
                          <a:rPr lang="es-EC" b="0" i="1" smtClean="0">
                            <a:latin typeface="Cambria Math"/>
                          </a:rPr>
                          <m:t>𝑒𝑥𝑝</m:t>
                        </m:r>
                      </m:sub>
                    </m:sSub>
                    <m:r>
                      <a:rPr lang="es-EC" i="1"/>
                      <m:t>=</m:t>
                    </m:r>
                    <m:r>
                      <a:rPr lang="en-US" b="0" i="1" smtClean="0">
                        <a:latin typeface="Cambria Math"/>
                      </a:rPr>
                      <m:t>𝑎</m:t>
                    </m:r>
                    <m:r>
                      <a:rPr lang="es-EC" i="1"/>
                      <m:t>′∗ </m:t>
                    </m:r>
                    <m:sSup>
                      <m:sSupPr>
                        <m:ctrlPr>
                          <a:rPr lang="es-EC" i="1"/>
                        </m:ctrlPr>
                      </m:sSupPr>
                      <m:e>
                        <m:r>
                          <a:rPr lang="es-EC" i="1"/>
                          <m:t>𝑒</m:t>
                        </m:r>
                      </m:e>
                      <m:sup>
                        <m:r>
                          <a:rPr lang="es-EC" i="1"/>
                          <m:t>(</m:t>
                        </m:r>
                        <m:r>
                          <a:rPr lang="es-EC" i="1" smtClean="0"/>
                          <m:t>𝑏</m:t>
                        </m:r>
                        <m:r>
                          <a:rPr lang="es-EC" i="1"/>
                          <m:t>´ ∗ </m:t>
                        </m:r>
                        <m:r>
                          <a:rPr lang="es-EC" i="1"/>
                          <m:t>𝑥</m:t>
                        </m:r>
                        <m:r>
                          <a:rPr lang="es-EC" i="1"/>
                          <m:t>)</m:t>
                        </m:r>
                      </m:sup>
                    </m:sSup>
                  </m:oMath>
                </a14:m>
                <a:r>
                  <a:rPr lang="es-EC" dirty="0"/>
                  <a:t>                            </a:t>
                </a:r>
                <a:r>
                  <a:rPr lang="es-EC" dirty="0" smtClean="0"/>
                  <a:t>           6</a:t>
                </a:r>
                <a:r>
                  <a:rPr lang="es-EC" dirty="0"/>
                  <a:t>)</a:t>
                </a:r>
                <a14:m>
                  <m:oMath xmlns:m="http://schemas.openxmlformats.org/officeDocument/2006/math">
                    <m:r>
                      <a:rPr lang="es-EC"/>
                      <m:t> </m:t>
                    </m:r>
                  </m:oMath>
                </a14:m>
                <a:endParaRPr lang="es-EC" dirty="0"/>
              </a:p>
            </p:txBody>
          </p:sp>
        </mc:Choice>
        <mc:Fallback>
          <p:sp>
            <p:nvSpPr>
              <p:cNvPr id="14" name="13 Rectángulo"/>
              <p:cNvSpPr>
                <a:spLocks noRot="1" noChangeAspect="1" noMove="1" noResize="1" noEditPoints="1" noAdjustHandles="1" noChangeArrowheads="1" noChangeShapeType="1" noTextEdit="1"/>
              </p:cNvSpPr>
              <p:nvPr/>
            </p:nvSpPr>
            <p:spPr>
              <a:xfrm>
                <a:off x="2895599" y="3048000"/>
                <a:ext cx="5181600" cy="444674"/>
              </a:xfrm>
              <a:prstGeom prst="rect">
                <a:avLst/>
              </a:prstGeom>
              <a:blipFill rotWithShape="1">
                <a:blip r:embed="rId15"/>
                <a:stretch>
                  <a:fillRect t="-1370" b="-9589"/>
                </a:stretch>
              </a:blipFill>
            </p:spPr>
            <p:txBody>
              <a:bodyPr/>
              <a:lstStyle/>
              <a:p>
                <a:r>
                  <a:rPr lang="es-EC">
                    <a:noFill/>
                  </a:rPr>
                  <a:t> </a:t>
                </a:r>
              </a:p>
            </p:txBody>
          </p:sp>
        </mc:Fallback>
      </mc:AlternateContent>
    </p:spTree>
    <p:extLst>
      <p:ext uri="{BB962C8B-B14F-4D97-AF65-F5344CB8AC3E}">
        <p14:creationId xmlns:p14="http://schemas.microsoft.com/office/powerpoint/2010/main" val="2621745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989035830"/>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3 Imagen"/>
          <p:cNvPicPr/>
          <p:nvPr/>
        </p:nvPicPr>
        <p:blipFill>
          <a:blip r:embed="rId8"/>
          <a:stretch>
            <a:fillRect/>
          </a:stretch>
        </p:blipFill>
        <p:spPr>
          <a:xfrm>
            <a:off x="1219200" y="3429000"/>
            <a:ext cx="2362200" cy="2209800"/>
          </a:xfrm>
          <a:prstGeom prst="rect">
            <a:avLst/>
          </a:prstGeom>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2784" y="2590800"/>
            <a:ext cx="3520642"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104900" y="5791200"/>
            <a:ext cx="2590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Fuente: </a:t>
            </a:r>
            <a:r>
              <a:rPr lang="es-EC" dirty="0">
                <a:solidFill>
                  <a:schemeClr val="tx1"/>
                </a:solidFill>
              </a:rPr>
              <a:t>(MEMSIC, 2012).</a:t>
            </a:r>
          </a:p>
          <a:p>
            <a:pPr algn="ctr"/>
            <a:endParaRPr lang="es-EC" dirty="0"/>
          </a:p>
        </p:txBody>
      </p:sp>
      <p:pic>
        <p:nvPicPr>
          <p:cNvPr id="8" name="Picture 2" descr="http://telecomunicaciones.espe.edu.ec/wp-content/uploads/2013/01/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07114102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3 Imagen"/>
          <p:cNvPicPr/>
          <p:nvPr/>
        </p:nvPicPr>
        <p:blipFill rotWithShape="1">
          <a:blip r:embed="rId8"/>
          <a:srcRect r="19828"/>
          <a:stretch/>
        </p:blipFill>
        <p:spPr bwMode="auto">
          <a:xfrm>
            <a:off x="2363470" y="2971800"/>
            <a:ext cx="4417060" cy="3333750"/>
          </a:xfrm>
          <a:prstGeom prst="rect">
            <a:avLst/>
          </a:prstGeom>
          <a:ln>
            <a:noFill/>
          </a:ln>
          <a:extLst>
            <a:ext uri="{53640926-AAD7-44D8-BBD7-CCE9431645EC}">
              <a14:shadowObscured xmlns:a14="http://schemas.microsoft.com/office/drawing/2010/main"/>
            </a:ext>
          </a:extLst>
        </p:spPr>
      </p:pic>
      <p:pic>
        <p:nvPicPr>
          <p:cNvPr id="7" name="Picture 2" descr="http://telecomunicaciones.espe.edu.ec/wp-content/uploads/2013/01/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113285842"/>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7"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77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097777962"/>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3 Imagen"/>
          <p:cNvPicPr/>
          <p:nvPr/>
        </p:nvPicPr>
        <p:blipFill rotWithShape="1">
          <a:blip r:embed="rId8">
            <a:extLst>
              <a:ext uri="{28A0092B-C50C-407E-A947-70E740481C1C}">
                <a14:useLocalDpi xmlns:a14="http://schemas.microsoft.com/office/drawing/2010/main" val="0"/>
              </a:ext>
            </a:extLst>
          </a:blip>
          <a:srcRect t="5705" b="7009"/>
          <a:stretch/>
        </p:blipFill>
        <p:spPr bwMode="auto">
          <a:xfrm>
            <a:off x="3377246" y="3962400"/>
            <a:ext cx="2718754" cy="2286000"/>
          </a:xfrm>
          <a:prstGeom prst="rect">
            <a:avLst/>
          </a:prstGeom>
          <a:noFill/>
          <a:ln>
            <a:noFill/>
          </a:ln>
          <a:extLst>
            <a:ext uri="{53640926-AAD7-44D8-BBD7-CCE9431645EC}">
              <a14:shadowObscured xmlns:a14="http://schemas.microsoft.com/office/drawing/2010/main"/>
            </a:ext>
          </a:extLst>
        </p:spPr>
      </p:pic>
      <p:pic>
        <p:nvPicPr>
          <p:cNvPr id="2050" name="Picture 2" descr="http://telecomunicaciones.espe.edu.ec/wp-content/uploads/2013/01/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815443752"/>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srcRect b="12920"/>
          <a:stretch/>
        </p:blipFill>
        <p:spPr>
          <a:xfrm>
            <a:off x="1981200" y="4724400"/>
            <a:ext cx="1759585" cy="1697355"/>
          </a:xfrm>
          <a:prstGeom prst="rect">
            <a:avLst/>
          </a:prstGeom>
        </p:spPr>
      </p:pic>
      <p:sp>
        <p:nvSpPr>
          <p:cNvPr id="2" name="1 Rectángulo"/>
          <p:cNvSpPr/>
          <p:nvPr/>
        </p:nvSpPr>
        <p:spPr>
          <a:xfrm>
            <a:off x="3886200" y="5573077"/>
            <a:ext cx="3124200" cy="599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Century Gothic" panose="020B0502020202020204" pitchFamily="34" charset="0"/>
              </a:rPr>
              <a:t>Fuente: </a:t>
            </a:r>
            <a:r>
              <a:rPr lang="es-EC" dirty="0">
                <a:solidFill>
                  <a:schemeClr val="tx1"/>
                </a:solidFill>
                <a:latin typeface="Century Gothic" panose="020B0502020202020204" pitchFamily="34" charset="0"/>
              </a:rPr>
              <a:t>(MEMSIC, 2012).</a:t>
            </a:r>
          </a:p>
          <a:p>
            <a:pPr algn="ctr"/>
            <a:endParaRPr lang="es-EC" dirty="0"/>
          </a:p>
        </p:txBody>
      </p:sp>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751836920"/>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meter"/>
          <p:cNvPicPr/>
          <p:nvPr/>
        </p:nvPicPr>
        <p:blipFill>
          <a:blip r:embed="rId9">
            <a:extLst>
              <a:ext uri="{28A0092B-C50C-407E-A947-70E740481C1C}">
                <a14:useLocalDpi xmlns:a14="http://schemas.microsoft.com/office/drawing/2010/main" val="0"/>
              </a:ext>
            </a:extLst>
          </a:blip>
          <a:srcRect/>
          <a:stretch>
            <a:fillRect/>
          </a:stretch>
        </p:blipFill>
        <p:spPr bwMode="auto">
          <a:xfrm>
            <a:off x="934720" y="3886200"/>
            <a:ext cx="2951480" cy="2208530"/>
          </a:xfrm>
          <a:prstGeom prst="rect">
            <a:avLst/>
          </a:prstGeom>
          <a:noFill/>
          <a:ln>
            <a:noFill/>
          </a:ln>
        </p:spPr>
      </p:pic>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981450"/>
            <a:ext cx="44005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609600" y="6061868"/>
            <a:ext cx="3448050" cy="599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Century Gothic" panose="020B0502020202020204" pitchFamily="34" charset="0"/>
              </a:rPr>
              <a:t>Fuente: (FIELDSCOUT, 2009).</a:t>
            </a:r>
            <a:endParaRPr lang="es-EC" dirty="0" smtClean="0">
              <a:solidFill>
                <a:schemeClr val="tx1"/>
              </a:solidFill>
              <a:latin typeface="Century Gothic" panose="020B0502020202020204" pitchFamily="34" charset="0"/>
            </a:endParaRPr>
          </a:p>
          <a:p>
            <a:pPr algn="ctr"/>
            <a:endParaRPr lang="es-EC" dirty="0"/>
          </a:p>
        </p:txBody>
      </p:sp>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349433117"/>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331308244"/>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270502917"/>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097046676"/>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1 Rectángulo"/>
              <p:cNvSpPr/>
              <p:nvPr/>
            </p:nvSpPr>
            <p:spPr>
              <a:xfrm>
                <a:off x="797718" y="5867400"/>
                <a:ext cx="3755232" cy="69294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s-ES" i="1" smtClean="0"/>
                        <m:t>𝑅𝑆𝑆𝐼</m:t>
                      </m:r>
                      <m:r>
                        <a:rPr lang="es-ES" i="1" smtClean="0"/>
                        <m:t>=10 </m:t>
                      </m:r>
                      <m:r>
                        <a:rPr lang="es-ES" i="1" smtClean="0"/>
                        <m:t>𝑥</m:t>
                      </m:r>
                      <m:func>
                        <m:funcPr>
                          <m:ctrlPr>
                            <a:rPr lang="es-EC" i="1"/>
                          </m:ctrlPr>
                        </m:funcPr>
                        <m:fName>
                          <m:r>
                            <a:rPr lang="es-EC" b="0" i="0" smtClean="0">
                              <a:latin typeface="Cambria Math"/>
                            </a:rPr>
                            <m:t> </m:t>
                          </m:r>
                          <m:r>
                            <m:rPr>
                              <m:sty m:val="p"/>
                            </m:rPr>
                            <a:rPr lang="es-ES"/>
                            <m:t>log</m:t>
                          </m:r>
                        </m:fName>
                        <m:e>
                          <m:f>
                            <m:fPr>
                              <m:ctrlPr>
                                <a:rPr lang="es-EC" i="1"/>
                              </m:ctrlPr>
                            </m:fPr>
                            <m:num>
                              <m:sSub>
                                <m:sSubPr>
                                  <m:ctrlPr>
                                    <a:rPr lang="es-EC" i="1"/>
                                  </m:ctrlPr>
                                </m:sSubPr>
                                <m:e>
                                  <m:r>
                                    <a:rPr lang="es-ES" i="1"/>
                                    <m:t>𝑃</m:t>
                                  </m:r>
                                </m:e>
                                <m:sub>
                                  <m:r>
                                    <a:rPr lang="es-ES" i="1"/>
                                    <m:t>𝑅𝑋</m:t>
                                  </m:r>
                                </m:sub>
                              </m:sSub>
                            </m:num>
                            <m:den>
                              <m:sSub>
                                <m:sSubPr>
                                  <m:ctrlPr>
                                    <a:rPr lang="es-EC" i="1"/>
                                  </m:ctrlPr>
                                </m:sSubPr>
                                <m:e>
                                  <m:r>
                                    <a:rPr lang="es-ES" i="1"/>
                                    <m:t>𝑃</m:t>
                                  </m:r>
                                </m:e>
                                <m:sub>
                                  <m:r>
                                    <a:rPr lang="es-ES" i="1"/>
                                    <m:t>𝑟𝑒𝑓</m:t>
                                  </m:r>
                                </m:sub>
                              </m:sSub>
                            </m:den>
                          </m:f>
                          <m:r>
                            <a:rPr lang="es-ES" i="1"/>
                            <m:t>  </m:t>
                          </m:r>
                          <m:d>
                            <m:dPr>
                              <m:begChr m:val="["/>
                              <m:endChr m:val="]"/>
                              <m:ctrlPr>
                                <a:rPr lang="es-ES" i="1">
                                  <a:latin typeface="Cambria Math"/>
                                </a:rPr>
                              </m:ctrlPr>
                            </m:dPr>
                            <m:e>
                              <m:r>
                                <a:rPr lang="es-ES" i="1"/>
                                <m:t>𝑑𝐵𝑚</m:t>
                              </m:r>
                            </m:e>
                          </m:d>
                        </m:e>
                      </m:func>
                      <m:r>
                        <a:rPr lang="es-EC" b="0" i="1" smtClean="0">
                          <a:latin typeface="Cambria Math"/>
                        </a:rPr>
                        <m:t>          7)</m:t>
                      </m:r>
                    </m:oMath>
                  </m:oMathPara>
                </a14:m>
                <a:endParaRPr lang="es-EC" dirty="0"/>
              </a:p>
            </p:txBody>
          </p:sp>
        </mc:Choice>
        <mc:Fallback>
          <p:sp>
            <p:nvSpPr>
              <p:cNvPr id="2" name="1 Rectángulo"/>
              <p:cNvSpPr>
                <a:spLocks noRot="1" noChangeAspect="1" noMove="1" noResize="1" noEditPoints="1" noAdjustHandles="1" noChangeArrowheads="1" noChangeShapeType="1" noTextEdit="1"/>
              </p:cNvSpPr>
              <p:nvPr/>
            </p:nvSpPr>
            <p:spPr>
              <a:xfrm>
                <a:off x="797718" y="5867400"/>
                <a:ext cx="3755232" cy="692947"/>
              </a:xfrm>
              <a:prstGeom prst="rect">
                <a:avLst/>
              </a:prstGeom>
              <a:blipFill rotWithShape="1">
                <a:blip r:embed="rId9"/>
                <a:stretch>
                  <a:fillRect/>
                </a:stretch>
              </a:blipFill>
            </p:spPr>
            <p:txBody>
              <a:bodyPr/>
              <a:lstStyle/>
              <a:p>
                <a:r>
                  <a:rPr lang="es-EC">
                    <a:noFill/>
                  </a:rPr>
                  <a:t> </a:t>
                </a:r>
              </a:p>
            </p:txBody>
          </p:sp>
        </mc:Fallback>
      </mc:AlternateContent>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2950" y="5724525"/>
            <a:ext cx="3810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466458124"/>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1 Rectángulo"/>
              <p:cNvSpPr/>
              <p:nvPr/>
            </p:nvSpPr>
            <p:spPr>
              <a:xfrm>
                <a:off x="2362200" y="3101536"/>
                <a:ext cx="6096000" cy="369332"/>
              </a:xfrm>
              <a:prstGeom prst="rect">
                <a:avLst/>
              </a:prstGeom>
            </p:spPr>
            <p:txBody>
              <a:bodyPr wrap="square">
                <a:spAutoFit/>
              </a:bodyPr>
              <a:lstStyle/>
              <a:p>
                <a14:m>
                  <m:oMath xmlns:m="http://schemas.openxmlformats.org/officeDocument/2006/math">
                    <m:r>
                      <a:rPr lang="es-EC" i="1"/>
                      <m:t>𝑅𝑆𝑆𝐼</m:t>
                    </m:r>
                    <m:r>
                      <a:rPr lang="es-EC" i="1"/>
                      <m:t> </m:t>
                    </m:r>
                    <m:d>
                      <m:dPr>
                        <m:begChr m:val="["/>
                        <m:endChr m:val="]"/>
                        <m:ctrlPr>
                          <a:rPr lang="es-EC" i="1"/>
                        </m:ctrlPr>
                      </m:dPr>
                      <m:e>
                        <m:r>
                          <a:rPr lang="en-US" i="1"/>
                          <m:t>𝑑𝐵𝑚</m:t>
                        </m:r>
                      </m:e>
                    </m:d>
                    <m:r>
                      <a:rPr lang="es-EC" i="1"/>
                      <m:t>=</m:t>
                    </m:r>
                    <m:r>
                      <a:rPr lang="en-US" i="1"/>
                      <m:t>𝑃𝐻𝑌</m:t>
                    </m:r>
                    <m:r>
                      <a:rPr lang="es-EC" i="1"/>
                      <m:t>_</m:t>
                    </m:r>
                    <m:r>
                      <a:rPr lang="en-US" i="1"/>
                      <m:t>𝐸𝐷</m:t>
                    </m:r>
                    <m:r>
                      <a:rPr lang="es-EC" i="1"/>
                      <m:t>_</m:t>
                    </m:r>
                    <m:r>
                      <a:rPr lang="en-US" i="1"/>
                      <m:t>𝐿𝐸𝑉𝐸𝐿</m:t>
                    </m:r>
                    <m:r>
                      <a:rPr lang="es-EC" i="1"/>
                      <m:t>  − </m:t>
                    </m:r>
                    <m:r>
                      <a:rPr lang="en-US" i="1"/>
                      <m:t>𝑅𝑆𝑆𝐼</m:t>
                    </m:r>
                    <m:r>
                      <a:rPr lang="en-US" i="1"/>
                      <m:t> </m:t>
                    </m:r>
                    <m:r>
                      <a:rPr lang="en-US" i="1"/>
                      <m:t>𝑜𝑓𝑓𝑠𝑒𝑡</m:t>
                    </m:r>
                  </m:oMath>
                </a14:m>
                <a:r>
                  <a:rPr lang="es-EC" dirty="0" smtClean="0"/>
                  <a:t>                  8)</a:t>
                </a:r>
                <a:endParaRPr lang="es-EC" dirty="0"/>
              </a:p>
            </p:txBody>
          </p:sp>
        </mc:Choice>
        <mc:Fallback>
          <p:sp>
            <p:nvSpPr>
              <p:cNvPr id="2" name="1 Rectángulo"/>
              <p:cNvSpPr>
                <a:spLocks noRot="1" noChangeAspect="1" noMove="1" noResize="1" noEditPoints="1" noAdjustHandles="1" noChangeArrowheads="1" noChangeShapeType="1" noTextEdit="1"/>
              </p:cNvSpPr>
              <p:nvPr/>
            </p:nvSpPr>
            <p:spPr>
              <a:xfrm>
                <a:off x="2362200" y="3101536"/>
                <a:ext cx="6096000" cy="369332"/>
              </a:xfrm>
              <a:prstGeom prst="rect">
                <a:avLst/>
              </a:prstGeom>
              <a:blipFill rotWithShape="1">
                <a:blip r:embed="rId9"/>
                <a:stretch>
                  <a:fillRect t="-8333" b="-26667"/>
                </a:stretch>
              </a:blipFill>
            </p:spPr>
            <p:txBody>
              <a:bodyPr/>
              <a:lstStyle/>
              <a:p>
                <a:r>
                  <a:rPr lang="es-EC">
                    <a:noFill/>
                  </a:rPr>
                  <a:t> </a:t>
                </a:r>
              </a:p>
            </p:txBody>
          </p:sp>
        </mc:Fallback>
      </mc:AlternateContent>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039586756"/>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9"/>
          <a:stretch>
            <a:fillRect/>
          </a:stretch>
        </p:blipFill>
        <p:spPr>
          <a:xfrm>
            <a:off x="2832417" y="4267200"/>
            <a:ext cx="3479165" cy="1957070"/>
          </a:xfrm>
          <a:prstGeom prst="rect">
            <a:avLst/>
          </a:prstGeom>
        </p:spPr>
      </p:pic>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620925337"/>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512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4192"/>
          <a:stretch/>
        </p:blipFill>
        <p:spPr bwMode="auto">
          <a:xfrm>
            <a:off x="496160" y="3886200"/>
            <a:ext cx="422824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http://telecomunicaciones.espe.edu.ec/wp-content/uploads/2013/01/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10"/>
          <a:stretch>
            <a:fillRect/>
          </a:stretch>
        </p:blipFill>
        <p:spPr>
          <a:xfrm>
            <a:off x="4700588" y="4114800"/>
            <a:ext cx="3986212" cy="2114550"/>
          </a:xfrm>
          <a:prstGeom prst="rect">
            <a:avLst/>
          </a:prstGeom>
        </p:spPr>
      </p:pic>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486163308"/>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06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925739295"/>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32226045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872974793"/>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819400" y="2971800"/>
            <a:ext cx="3581400" cy="1138773"/>
          </a:xfrm>
          <a:prstGeom prst="rect">
            <a:avLst/>
          </a:prstGeom>
        </p:spPr>
        <p:txBody>
          <a:bodyPr wrap="square">
            <a:spAutoFit/>
          </a:bodyPr>
          <a:lstStyle/>
          <a:p>
            <a:pPr lvl="0"/>
            <a:r>
              <a:rPr lang="es-EC" sz="1700" dirty="0">
                <a:latin typeface="Century Gothic" panose="020B0502020202020204" pitchFamily="34" charset="0"/>
              </a:rPr>
              <a:t>Tipo 1: Agua Dulce (550 µS/cm)</a:t>
            </a:r>
          </a:p>
          <a:p>
            <a:pPr lvl="0"/>
            <a:r>
              <a:rPr lang="es-EC" sz="1700" dirty="0">
                <a:latin typeface="Century Gothic" panose="020B0502020202020204" pitchFamily="34" charset="0"/>
              </a:rPr>
              <a:t>Tipo 2: Agua Salada (3 mS/cm)</a:t>
            </a:r>
          </a:p>
          <a:p>
            <a:pPr lvl="0"/>
            <a:r>
              <a:rPr lang="es-EC" sz="1700" dirty="0">
                <a:latin typeface="Century Gothic" panose="020B0502020202020204" pitchFamily="34" charset="0"/>
              </a:rPr>
              <a:t>Tipo 3: Agua Salada (5 mS/cm)</a:t>
            </a:r>
          </a:p>
          <a:p>
            <a:pPr lvl="0"/>
            <a:r>
              <a:rPr lang="es-EC" sz="1700" dirty="0">
                <a:latin typeface="Century Gothic" panose="020B0502020202020204" pitchFamily="34" charset="0"/>
              </a:rPr>
              <a:t>Tipo 4: Agua Salada (7 mS/cm)</a:t>
            </a:r>
          </a:p>
        </p:txBody>
      </p:sp>
    </p:spTree>
    <p:extLst>
      <p:ext uri="{BB962C8B-B14F-4D97-AF65-F5344CB8AC3E}">
        <p14:creationId xmlns:p14="http://schemas.microsoft.com/office/powerpoint/2010/main" val="1206625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386935588"/>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9">
            <a:extLst>
              <a:ext uri="{28A0092B-C50C-407E-A947-70E740481C1C}">
                <a14:useLocalDpi xmlns:a14="http://schemas.microsoft.com/office/drawing/2010/main" val="0"/>
              </a:ext>
            </a:extLst>
          </a:blip>
          <a:srcRect/>
          <a:stretch>
            <a:fillRect/>
          </a:stretch>
        </p:blipFill>
        <p:spPr bwMode="auto">
          <a:xfrm>
            <a:off x="2514599" y="2895600"/>
            <a:ext cx="4418965" cy="3146425"/>
          </a:xfrm>
          <a:prstGeom prst="rect">
            <a:avLst/>
          </a:prstGeom>
          <a:noFill/>
          <a:ln>
            <a:noFill/>
          </a:ln>
        </p:spPr>
      </p:pic>
      <p:sp>
        <p:nvSpPr>
          <p:cNvPr id="8" name="7 Rectángulo"/>
          <p:cNvSpPr/>
          <p:nvPr/>
        </p:nvSpPr>
        <p:spPr>
          <a:xfrm>
            <a:off x="2514599" y="6042025"/>
            <a:ext cx="4418965" cy="599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latin typeface="Century Gothic" panose="020B0502020202020204" pitchFamily="34" charset="0"/>
              </a:rPr>
              <a:t>Área de estudio, vista satelital. </a:t>
            </a:r>
            <a:endParaRPr lang="es-EC" dirty="0" smtClean="0">
              <a:solidFill>
                <a:schemeClr val="tx1"/>
              </a:solidFill>
              <a:latin typeface="Century Gothic" panose="020B0502020202020204" pitchFamily="34" charset="0"/>
            </a:endParaRPr>
          </a:p>
          <a:p>
            <a:pPr algn="ctr"/>
            <a:endParaRPr lang="es-EC" dirty="0"/>
          </a:p>
        </p:txBody>
      </p:sp>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840866622"/>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164023585"/>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261242639"/>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extLst>
              <a:ext uri="{28A0092B-C50C-407E-A947-70E740481C1C}">
                <a14:useLocalDpi xmlns:a14="http://schemas.microsoft.com/office/drawing/2010/main" val="0"/>
              </a:ext>
            </a:extLst>
          </a:blip>
          <a:srcRect l="9222" t="2994" r="9147" b="7836"/>
          <a:stretch/>
        </p:blipFill>
        <p:spPr bwMode="auto">
          <a:xfrm>
            <a:off x="457200" y="1676401"/>
            <a:ext cx="8192770" cy="4800600"/>
          </a:xfrm>
          <a:prstGeom prst="rect">
            <a:avLst/>
          </a:prstGeom>
          <a:noFill/>
          <a:ln>
            <a:noFill/>
          </a:ln>
          <a:extLst>
            <a:ext uri="{53640926-AAD7-44D8-BBD7-CCE9431645EC}">
              <a14:shadowObscured xmlns:a14="http://schemas.microsoft.com/office/drawing/2010/main"/>
            </a:ext>
          </a:extLst>
        </p:spPr>
      </p:pic>
      <p:sp>
        <p:nvSpPr>
          <p:cNvPr id="8" name="7 Rectángulo"/>
          <p:cNvSpPr/>
          <p:nvPr/>
        </p:nvSpPr>
        <p:spPr>
          <a:xfrm rot="16200000">
            <a:off x="2221707" y="3991132"/>
            <a:ext cx="4119563" cy="485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tabLst>
                <a:tab pos="449580" algn="l"/>
              </a:tabLst>
            </a:pPr>
            <a:r>
              <a:rPr lang="es-EC" sz="2000" b="1" dirty="0">
                <a:solidFill>
                  <a:srgbClr val="000000"/>
                </a:solidFill>
                <a:effectLst/>
                <a:latin typeface="Century Gothic" panose="020B0502020202020204" pitchFamily="34" charset="0"/>
                <a:ea typeface="Droid Sans Fallback"/>
                <a:cs typeface="Calibri"/>
              </a:rPr>
              <a:t>FRANJA INESTABLE</a:t>
            </a:r>
            <a:endParaRPr lang="es-EC" sz="1600" dirty="0">
              <a:solidFill>
                <a:srgbClr val="000000"/>
              </a:solidFill>
              <a:effectLst/>
              <a:latin typeface="Century Gothic" panose="020B0502020202020204" pitchFamily="34" charset="0"/>
              <a:ea typeface="Droid Sans Fallback"/>
              <a:cs typeface="Calibri"/>
            </a:endParaRPr>
          </a:p>
        </p:txBody>
      </p:sp>
      <p:cxnSp>
        <p:nvCxnSpPr>
          <p:cNvPr id="9" name="8 Conector recto"/>
          <p:cNvCxnSpPr/>
          <p:nvPr/>
        </p:nvCxnSpPr>
        <p:spPr>
          <a:xfrm>
            <a:off x="4724400" y="1907540"/>
            <a:ext cx="0" cy="4386261"/>
          </a:xfrm>
          <a:prstGeom prst="line">
            <a:avLst/>
          </a:prstGeom>
          <a:ln>
            <a:solidFill>
              <a:srgbClr val="FF3300"/>
            </a:solidFill>
          </a:ln>
        </p:spPr>
        <p:style>
          <a:lnRef idx="2">
            <a:schemeClr val="dk1"/>
          </a:lnRef>
          <a:fillRef idx="0">
            <a:schemeClr val="dk1"/>
          </a:fillRef>
          <a:effectRef idx="1">
            <a:schemeClr val="dk1"/>
          </a:effectRef>
          <a:fontRef idx="minor">
            <a:schemeClr val="tx1"/>
          </a:fontRef>
        </p:style>
      </p:cxnSp>
      <p:cxnSp>
        <p:nvCxnSpPr>
          <p:cNvPr id="10" name="9 Conector recto"/>
          <p:cNvCxnSpPr/>
          <p:nvPr/>
        </p:nvCxnSpPr>
        <p:spPr>
          <a:xfrm>
            <a:off x="3759835" y="1905000"/>
            <a:ext cx="0" cy="4388801"/>
          </a:xfrm>
          <a:prstGeom prst="line">
            <a:avLst/>
          </a:prstGeom>
          <a:ln>
            <a:solidFill>
              <a:srgbClr val="FF33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094261768"/>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extLst>
              <a:ext uri="{28A0092B-C50C-407E-A947-70E740481C1C}">
                <a14:useLocalDpi xmlns:a14="http://schemas.microsoft.com/office/drawing/2010/main" val="0"/>
              </a:ext>
            </a:extLst>
          </a:blip>
          <a:srcRect l="9555" t="2300" r="8273" b="4938"/>
          <a:stretch/>
        </p:blipFill>
        <p:spPr bwMode="auto">
          <a:xfrm>
            <a:off x="457200" y="1752600"/>
            <a:ext cx="8192769" cy="45142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7666926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9498" t="633" r="8388" b="4631"/>
          <a:stretch/>
        </p:blipFill>
        <p:spPr bwMode="auto">
          <a:xfrm>
            <a:off x="457200" y="1875233"/>
            <a:ext cx="8192770" cy="437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4219553870"/>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9868" t="2367" r="8388" b="4681"/>
          <a:stretch/>
        </p:blipFill>
        <p:spPr bwMode="auto">
          <a:xfrm>
            <a:off x="457199" y="1789321"/>
            <a:ext cx="8192771" cy="446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517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555801486"/>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171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4140420154"/>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extLst>
              <a:ext uri="{28A0092B-C50C-407E-A947-70E740481C1C}">
                <a14:useLocalDpi xmlns:a14="http://schemas.microsoft.com/office/drawing/2010/main" val="0"/>
              </a:ext>
            </a:extLst>
          </a:blip>
          <a:srcRect l="9558" t="3449" r="7720" b="4557"/>
          <a:stretch/>
        </p:blipFill>
        <p:spPr bwMode="auto">
          <a:xfrm>
            <a:off x="474980" y="1752600"/>
            <a:ext cx="8211820" cy="4648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3767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96464712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rotWithShape="1">
          <a:blip r:embed="rId9">
            <a:extLst>
              <a:ext uri="{28A0092B-C50C-407E-A947-70E740481C1C}">
                <a14:useLocalDpi xmlns:a14="http://schemas.microsoft.com/office/drawing/2010/main" val="0"/>
              </a:ext>
            </a:extLst>
          </a:blip>
          <a:srcRect l="9187" t="2684" r="8088" b="4938"/>
          <a:stretch/>
        </p:blipFill>
        <p:spPr bwMode="auto">
          <a:xfrm>
            <a:off x="457200" y="1767840"/>
            <a:ext cx="8192770" cy="44043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3770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678529364"/>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9287" t="633" r="6379" b="4299"/>
          <a:stretch/>
        </p:blipFill>
        <p:spPr bwMode="auto">
          <a:xfrm>
            <a:off x="457200" y="1922825"/>
            <a:ext cx="8208812" cy="428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68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909546072"/>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0053" t="2367" r="8018" b="4681"/>
          <a:stretch/>
        </p:blipFill>
        <p:spPr bwMode="auto">
          <a:xfrm>
            <a:off x="494030" y="1799407"/>
            <a:ext cx="8192770" cy="44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871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86574572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rotWithShape="1">
          <a:blip r:embed="rId9">
            <a:extLst>
              <a:ext uri="{28A0092B-C50C-407E-A947-70E740481C1C}">
                <a14:useLocalDpi xmlns:a14="http://schemas.microsoft.com/office/drawing/2010/main" val="0"/>
              </a:ext>
            </a:extLst>
          </a:blip>
          <a:srcRect l="9374" t="2683" r="7905" b="4942"/>
          <a:stretch/>
        </p:blipFill>
        <p:spPr bwMode="auto">
          <a:xfrm>
            <a:off x="457200" y="1676400"/>
            <a:ext cx="8192770" cy="4572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0614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549027193"/>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extLst>
              <a:ext uri="{28A0092B-C50C-407E-A947-70E740481C1C}">
                <a14:useLocalDpi xmlns:a14="http://schemas.microsoft.com/office/drawing/2010/main" val="0"/>
              </a:ext>
            </a:extLst>
          </a:blip>
          <a:srcRect l="9371" t="2685" r="8456" b="5702"/>
          <a:stretch/>
        </p:blipFill>
        <p:spPr bwMode="auto">
          <a:xfrm>
            <a:off x="457200" y="1676400"/>
            <a:ext cx="8192770" cy="4267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629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00497337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9498" t="632" r="8388" b="3831"/>
          <a:stretch/>
        </p:blipFill>
        <p:spPr bwMode="auto">
          <a:xfrm>
            <a:off x="457200" y="1838327"/>
            <a:ext cx="8192770" cy="441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68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584997013"/>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9683" t="2367" r="8018" b="5066"/>
          <a:stretch/>
        </p:blipFill>
        <p:spPr bwMode="auto">
          <a:xfrm>
            <a:off x="457200" y="1828800"/>
            <a:ext cx="81946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8717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62772408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extLst>
              <a:ext uri="{28A0092B-C50C-407E-A947-70E740481C1C}">
                <a14:useLocalDpi xmlns:a14="http://schemas.microsoft.com/office/drawing/2010/main" val="0"/>
              </a:ext>
            </a:extLst>
          </a:blip>
          <a:srcRect l="9560" t="2682" r="8271" b="4560"/>
          <a:stretch/>
        </p:blipFill>
        <p:spPr bwMode="auto">
          <a:xfrm>
            <a:off x="494030" y="1676400"/>
            <a:ext cx="8192770" cy="4648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64933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992970149"/>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rotWithShape="1">
          <a:blip r:embed="rId9">
            <a:extLst>
              <a:ext uri="{28A0092B-C50C-407E-A947-70E740481C1C}">
                <a14:useLocalDpi xmlns:a14="http://schemas.microsoft.com/office/drawing/2010/main" val="0"/>
              </a:ext>
            </a:extLst>
          </a:blip>
          <a:srcRect l="9555" t="2684" r="8089" b="5319"/>
          <a:stretch/>
        </p:blipFill>
        <p:spPr bwMode="auto">
          <a:xfrm>
            <a:off x="457200" y="1676400"/>
            <a:ext cx="8192770" cy="4648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651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562864977"/>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3 Imagen"/>
          <p:cNvPicPr/>
          <p:nvPr/>
        </p:nvPicPr>
        <p:blipFill rotWithShape="1">
          <a:blip r:embed="rId8">
            <a:extLst>
              <a:ext uri="{28A0092B-C50C-407E-A947-70E740481C1C}">
                <a14:useLocalDpi xmlns:a14="http://schemas.microsoft.com/office/drawing/2010/main" val="0"/>
              </a:ext>
            </a:extLst>
          </a:blip>
          <a:srcRect l="4999" r="2600"/>
          <a:stretch/>
        </p:blipFill>
        <p:spPr bwMode="auto">
          <a:xfrm>
            <a:off x="838200" y="2099310"/>
            <a:ext cx="7620000" cy="3539490"/>
          </a:xfrm>
          <a:prstGeom prst="rect">
            <a:avLst/>
          </a:prstGeom>
          <a:noFill/>
          <a:ln>
            <a:noFill/>
          </a:ln>
          <a:extLst>
            <a:ext uri="{53640926-AAD7-44D8-BBD7-CCE9431645EC}">
              <a14:shadowObscured xmlns:a14="http://schemas.microsoft.com/office/drawing/2010/main"/>
            </a:ext>
          </a:extLst>
        </p:spPr>
      </p:pic>
      <p:pic>
        <p:nvPicPr>
          <p:cNvPr id="7" name="Picture 2" descr="http://telecomunicaciones.espe.edu.ec/wp-content/uploads/2013/01/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32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16507870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9682" t="632" r="8388" b="4630"/>
          <a:stretch/>
        </p:blipFill>
        <p:spPr bwMode="auto">
          <a:xfrm>
            <a:off x="494030" y="1865361"/>
            <a:ext cx="8192770" cy="438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689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427009195"/>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9867" t="2367" r="8018" b="5066"/>
          <a:stretch/>
        </p:blipFill>
        <p:spPr bwMode="auto">
          <a:xfrm>
            <a:off x="457199" y="1828800"/>
            <a:ext cx="8192771" cy="442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871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829105847"/>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p:nvPr/>
        </p:nvPicPr>
        <p:blipFill rotWithShape="1">
          <a:blip r:embed="rId9">
            <a:extLst>
              <a:ext uri="{28A0092B-C50C-407E-A947-70E740481C1C}">
                <a14:useLocalDpi xmlns:a14="http://schemas.microsoft.com/office/drawing/2010/main" val="0"/>
              </a:ext>
            </a:extLst>
          </a:blip>
          <a:srcRect l="9375" t="2683" r="8272" b="4942"/>
          <a:stretch/>
        </p:blipFill>
        <p:spPr bwMode="auto">
          <a:xfrm>
            <a:off x="457200" y="1676400"/>
            <a:ext cx="8192770" cy="4724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7969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202349953"/>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2722479529"/>
              </p:ext>
            </p:extLst>
          </p:nvPr>
        </p:nvGraphicFramePr>
        <p:xfrm>
          <a:off x="2286000" y="2614930"/>
          <a:ext cx="4838065" cy="1118870"/>
        </p:xfrm>
        <a:graphic>
          <a:graphicData uri="http://schemas.openxmlformats.org/drawingml/2006/table">
            <a:tbl>
              <a:tblPr firstRow="1" firstCol="1" bandRow="1"/>
              <a:tblGrid>
                <a:gridCol w="1205865"/>
                <a:gridCol w="1200150"/>
                <a:gridCol w="1200150"/>
                <a:gridCol w="1231900"/>
              </a:tblGrid>
              <a:tr h="273685">
                <a:tc>
                  <a:txBody>
                    <a:bodyPr/>
                    <a:lstStyle/>
                    <a:p>
                      <a:pPr marL="0" marR="0" algn="ctr">
                        <a:lnSpc>
                          <a:spcPct val="150000"/>
                        </a:lnSpc>
                        <a:spcBef>
                          <a:spcPts val="0"/>
                        </a:spcBef>
                        <a:spcAft>
                          <a:spcPts val="0"/>
                        </a:spcAft>
                        <a:tabLst>
                          <a:tab pos="449580" algn="l"/>
                        </a:tabLst>
                      </a:pPr>
                      <a:r>
                        <a:rPr lang="es-EC" sz="1200" b="1" dirty="0">
                          <a:solidFill>
                            <a:srgbClr val="000000"/>
                          </a:solidFill>
                          <a:effectLst/>
                          <a:latin typeface="Arial"/>
                          <a:ea typeface="Droid Sans Fallback"/>
                          <a:cs typeface="Calibri"/>
                        </a:rPr>
                        <a:t>ESCENARIO 1</a:t>
                      </a:r>
                      <a:endParaRPr lang="es-EC" sz="1200" dirty="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49580" algn="l"/>
                        </a:tabLst>
                      </a:pPr>
                      <a:r>
                        <a:rPr lang="es-EC" sz="1200" b="1">
                          <a:solidFill>
                            <a:srgbClr val="000000"/>
                          </a:solidFill>
                          <a:effectLst/>
                          <a:latin typeface="Arial"/>
                          <a:ea typeface="Droid Sans Fallback"/>
                          <a:cs typeface="Calibri"/>
                        </a:rPr>
                        <a:t>ESCENARIO 2</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49580" algn="l"/>
                        </a:tabLst>
                      </a:pPr>
                      <a:r>
                        <a:rPr lang="es-EC" sz="1200" b="1">
                          <a:solidFill>
                            <a:srgbClr val="000000"/>
                          </a:solidFill>
                          <a:effectLst/>
                          <a:latin typeface="Arial"/>
                          <a:ea typeface="Droid Sans Fallback"/>
                          <a:cs typeface="Calibri"/>
                        </a:rPr>
                        <a:t>ESCENARIO 3</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tabLst>
                          <a:tab pos="449580" algn="l"/>
                        </a:tabLst>
                      </a:pPr>
                      <a:r>
                        <a:rPr lang="es-EC" sz="1200" b="1">
                          <a:solidFill>
                            <a:srgbClr val="000000"/>
                          </a:solidFill>
                          <a:effectLst/>
                          <a:latin typeface="Arial"/>
                          <a:ea typeface="Droid Sans Fallback"/>
                          <a:cs typeface="Calibri"/>
                        </a:rPr>
                        <a:t>ESCENARIO 4</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85">
                <a:tc>
                  <a:txBody>
                    <a:bodyPr/>
                    <a:lstStyle/>
                    <a:p>
                      <a:pPr marL="0" marR="0" algn="ctr">
                        <a:lnSpc>
                          <a:spcPct val="150000"/>
                        </a:lnSpc>
                        <a:spcBef>
                          <a:spcPts val="0"/>
                        </a:spcBef>
                        <a:spcAft>
                          <a:spcPts val="0"/>
                        </a:spcAft>
                        <a:tabLst>
                          <a:tab pos="449580" algn="l"/>
                        </a:tabLst>
                      </a:pPr>
                      <a:r>
                        <a:rPr lang="es-EC" sz="1200">
                          <a:solidFill>
                            <a:srgbClr val="000000"/>
                          </a:solidFill>
                          <a:effectLst/>
                          <a:latin typeface="Arial"/>
                          <a:ea typeface="Droid Sans Fallback"/>
                          <a:cs typeface="Calibri"/>
                        </a:rPr>
                        <a:t>a1 =  -0.1035</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a2 = - 0.215</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a3</a:t>
                      </a:r>
                      <a:r>
                        <a:rPr lang="en-US" sz="1200">
                          <a:solidFill>
                            <a:srgbClr val="000000"/>
                          </a:solidFill>
                          <a:effectLst/>
                          <a:latin typeface="Arial"/>
                          <a:ea typeface="Droid Sans Fallback"/>
                          <a:cs typeface="Calibri"/>
                        </a:rPr>
                        <a:t>  =  0.1743</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a4</a:t>
                      </a:r>
                      <a:r>
                        <a:rPr lang="en-US" sz="1200">
                          <a:solidFill>
                            <a:srgbClr val="000000"/>
                          </a:solidFill>
                          <a:effectLst/>
                          <a:latin typeface="Arial"/>
                          <a:ea typeface="Droid Sans Fallback"/>
                          <a:cs typeface="Calibri"/>
                        </a:rPr>
                        <a:t> = - 0.09215</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115">
                <a:tc>
                  <a:txBody>
                    <a:bodyPr/>
                    <a:lstStyle/>
                    <a:p>
                      <a:pPr marL="0" marR="0" algn="ctr">
                        <a:lnSpc>
                          <a:spcPct val="150000"/>
                        </a:lnSpc>
                        <a:spcBef>
                          <a:spcPts val="0"/>
                        </a:spcBef>
                        <a:spcAft>
                          <a:spcPts val="0"/>
                        </a:spcAft>
                        <a:tabLst>
                          <a:tab pos="449580" algn="l"/>
                        </a:tabLst>
                      </a:pPr>
                      <a:r>
                        <a:rPr lang="es-EC" sz="1200">
                          <a:solidFill>
                            <a:srgbClr val="000000"/>
                          </a:solidFill>
                          <a:effectLst/>
                          <a:latin typeface="Arial"/>
                          <a:ea typeface="Droid Sans Fallback"/>
                          <a:cs typeface="Calibri"/>
                        </a:rPr>
                        <a:t>b1 =  -0.9776</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49580" algn="l"/>
                        </a:tabLst>
                      </a:pPr>
                      <a:r>
                        <a:rPr lang="es-EC" sz="1200">
                          <a:solidFill>
                            <a:srgbClr val="000000"/>
                          </a:solidFill>
                          <a:effectLst/>
                          <a:latin typeface="Arial"/>
                          <a:ea typeface="Droid Sans Fallback"/>
                          <a:cs typeface="Calibri"/>
                        </a:rPr>
                        <a:t>  b2 = - 1.052</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b3</a:t>
                      </a:r>
                      <a:r>
                        <a:rPr lang="en-US" sz="1200">
                          <a:solidFill>
                            <a:srgbClr val="000000"/>
                          </a:solidFill>
                          <a:effectLst/>
                          <a:latin typeface="Arial"/>
                          <a:ea typeface="Droid Sans Fallback"/>
                          <a:cs typeface="Calibri"/>
                        </a:rPr>
                        <a:t> = - 3.021</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n-US" sz="1200">
                          <a:solidFill>
                            <a:srgbClr val="000000"/>
                          </a:solidFill>
                          <a:effectLst/>
                          <a:latin typeface="Arial"/>
                          <a:ea typeface="Droid Sans Fallback"/>
                          <a:cs typeface="Calibri"/>
                        </a:rPr>
                        <a:t>b</a:t>
                      </a:r>
                      <a:r>
                        <a:rPr lang="es-EC" sz="1200">
                          <a:solidFill>
                            <a:srgbClr val="000000"/>
                          </a:solidFill>
                          <a:effectLst/>
                          <a:latin typeface="Arial"/>
                          <a:ea typeface="Droid Sans Fallback"/>
                          <a:cs typeface="Calibri"/>
                        </a:rPr>
                        <a:t>4 </a:t>
                      </a:r>
                      <a:r>
                        <a:rPr lang="en-US" sz="1200">
                          <a:solidFill>
                            <a:srgbClr val="000000"/>
                          </a:solidFill>
                          <a:effectLst/>
                          <a:latin typeface="Arial"/>
                          <a:ea typeface="Droid Sans Fallback"/>
                          <a:cs typeface="Calibri"/>
                        </a:rPr>
                        <a:t> = - 1.302</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115">
                <a:tc>
                  <a:txBody>
                    <a:bodyPr/>
                    <a:lstStyle/>
                    <a:p>
                      <a:pPr marL="0" marR="0" algn="ctr">
                        <a:spcBef>
                          <a:spcPts val="0"/>
                        </a:spcBef>
                        <a:spcAft>
                          <a:spcPts val="0"/>
                        </a:spcAft>
                        <a:tabLst>
                          <a:tab pos="449580" algn="l"/>
                        </a:tabLst>
                      </a:pPr>
                      <a:r>
                        <a:rPr lang="es-EC" sz="1200" dirty="0">
                          <a:solidFill>
                            <a:srgbClr val="000000"/>
                          </a:solidFill>
                          <a:effectLst/>
                          <a:latin typeface="Arial"/>
                          <a:ea typeface="Droid Sans Fallback"/>
                          <a:cs typeface="Calibri"/>
                        </a:rPr>
                        <a:t>c1 = -51.01</a:t>
                      </a:r>
                      <a:endParaRPr lang="es-EC" sz="1200" dirty="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c2 = - 41.52</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dirty="0">
                          <a:solidFill>
                            <a:srgbClr val="000000"/>
                          </a:solidFill>
                          <a:effectLst/>
                          <a:latin typeface="Arial"/>
                          <a:ea typeface="Droid Sans Fallback"/>
                          <a:cs typeface="Calibri"/>
                        </a:rPr>
                        <a:t>c3</a:t>
                      </a:r>
                      <a:r>
                        <a:rPr lang="en-US" sz="1200" dirty="0">
                          <a:solidFill>
                            <a:srgbClr val="000000"/>
                          </a:solidFill>
                          <a:effectLst/>
                          <a:latin typeface="Arial"/>
                          <a:ea typeface="Droid Sans Fallback"/>
                          <a:cs typeface="Calibri"/>
                        </a:rPr>
                        <a:t> = - 53.8</a:t>
                      </a:r>
                      <a:endParaRPr lang="es-EC" sz="1200" dirty="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dirty="0">
                          <a:solidFill>
                            <a:srgbClr val="000000"/>
                          </a:solidFill>
                          <a:effectLst/>
                          <a:latin typeface="Arial"/>
                          <a:ea typeface="Droid Sans Fallback"/>
                          <a:cs typeface="Calibri"/>
                        </a:rPr>
                        <a:t>c4</a:t>
                      </a:r>
                      <a:r>
                        <a:rPr lang="en-US" sz="1200" dirty="0">
                          <a:solidFill>
                            <a:srgbClr val="000000"/>
                          </a:solidFill>
                          <a:effectLst/>
                          <a:latin typeface="Arial"/>
                          <a:ea typeface="Droid Sans Fallback"/>
                          <a:cs typeface="Calibri"/>
                        </a:rPr>
                        <a:t> =  - 55.08</a:t>
                      </a:r>
                      <a:endParaRPr lang="es-EC" sz="1200" dirty="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1752601" y="3733800"/>
            <a:ext cx="584898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solidFill>
                  <a:schemeClr val="tx1"/>
                </a:solidFill>
                <a:latin typeface="Century Gothic" panose="020B0502020202020204" pitchFamily="34" charset="0"/>
              </a:rPr>
              <a:t>Tabla  1: Constantes de ajuste para el primer intervalo</a:t>
            </a:r>
            <a:endParaRPr lang="es-EC" sz="1500" dirty="0">
              <a:solidFill>
                <a:schemeClr val="tx1"/>
              </a:solidFill>
              <a:latin typeface="Century Gothic" panose="020B0502020202020204" pitchFamily="34" charset="0"/>
            </a:endParaRPr>
          </a:p>
        </p:txBody>
      </p:sp>
      <mc:AlternateContent xmlns:mc="http://schemas.openxmlformats.org/markup-compatibility/2006">
        <mc:Choice xmlns:a14="http://schemas.microsoft.com/office/drawing/2010/main" Requires="a14">
          <p:sp>
            <p:nvSpPr>
              <p:cNvPr id="8" name="7 Rectángulo"/>
              <p:cNvSpPr/>
              <p:nvPr/>
            </p:nvSpPr>
            <p:spPr>
              <a:xfrm>
                <a:off x="2846910" y="5230098"/>
                <a:ext cx="5001690" cy="408702"/>
              </a:xfrm>
              <a:prstGeom prst="rect">
                <a:avLst/>
              </a:prstGeom>
            </p:spPr>
            <p:txBody>
              <a:bodyPr wrap="none">
                <a:spAutoFit/>
              </a:bodyPr>
              <a:lstStyle/>
              <a:p>
                <a14:m>
                  <m:oMath xmlns:m="http://schemas.openxmlformats.org/officeDocument/2006/math">
                    <m:sSub>
                      <m:sSubPr>
                        <m:ctrlPr>
                          <a:rPr lang="es-EC" sz="1700" i="1" smtClean="0"/>
                        </m:ctrlPr>
                      </m:sSubPr>
                      <m:e>
                        <m:sSub>
                          <m:sSubPr>
                            <m:ctrlPr>
                              <a:rPr lang="es-EC" sz="1700" i="1"/>
                            </m:ctrlPr>
                          </m:sSubPr>
                          <m:e>
                            <m:r>
                              <a:rPr lang="es-EC" sz="1700" i="1"/>
                              <m:t>𝑃</m:t>
                            </m:r>
                          </m:e>
                          <m:sub>
                            <m:r>
                              <a:rPr lang="es-EC" sz="1700" i="1"/>
                              <m:t>𝑅𝑋</m:t>
                            </m:r>
                          </m:sub>
                        </m:sSub>
                      </m:e>
                      <m:sub>
                        <m:r>
                          <a:rPr lang="es-EC" sz="1700" i="1"/>
                          <m:t>1</m:t>
                        </m:r>
                        <m:r>
                          <a:rPr lang="es-EC" sz="1700" b="0" i="1" smtClean="0">
                            <a:latin typeface="Cambria Math"/>
                          </a:rPr>
                          <m:t>_</m:t>
                        </m:r>
                        <m:r>
                          <a:rPr lang="es-EC" sz="1700" b="0" i="1" smtClean="0">
                            <a:latin typeface="Cambria Math"/>
                          </a:rPr>
                          <m:t>𝑐𝑢𝑎𝑑</m:t>
                        </m:r>
                      </m:sub>
                    </m:sSub>
                    <m:r>
                      <a:rPr lang="es-EC" sz="1700" i="1"/>
                      <m:t>= </m:t>
                    </m:r>
                    <m:sSub>
                      <m:sSubPr>
                        <m:ctrlPr>
                          <a:rPr lang="es-EC" sz="1700" i="1"/>
                        </m:ctrlPr>
                      </m:sSubPr>
                      <m:e>
                        <m:r>
                          <a:rPr lang="es-EC" sz="1700" i="1"/>
                          <m:t>𝑎</m:t>
                        </m:r>
                      </m:e>
                      <m:sub>
                        <m:r>
                          <a:rPr lang="es-EC" sz="1700" i="1"/>
                          <m:t>1</m:t>
                        </m:r>
                      </m:sub>
                    </m:sSub>
                    <m:r>
                      <a:rPr lang="es-EC" sz="1700" i="1"/>
                      <m:t>∗</m:t>
                    </m:r>
                    <m:sSup>
                      <m:sSupPr>
                        <m:ctrlPr>
                          <a:rPr lang="es-EC" sz="1700" i="1"/>
                        </m:ctrlPr>
                      </m:sSupPr>
                      <m:e>
                        <m:r>
                          <a:rPr lang="es-EC" sz="1700" i="1"/>
                          <m:t>𝑥</m:t>
                        </m:r>
                      </m:e>
                      <m:sup>
                        <m:r>
                          <a:rPr lang="es-EC" sz="1700" i="1"/>
                          <m:t>2</m:t>
                        </m:r>
                      </m:sup>
                    </m:sSup>
                    <m:r>
                      <a:rPr lang="es-EC" sz="1700" i="1"/>
                      <m:t>+</m:t>
                    </m:r>
                    <m:sSub>
                      <m:sSubPr>
                        <m:ctrlPr>
                          <a:rPr lang="es-EC" sz="1700" i="1"/>
                        </m:ctrlPr>
                      </m:sSubPr>
                      <m:e>
                        <m:r>
                          <a:rPr lang="es-EC" sz="1700" i="1"/>
                          <m:t>𝑏</m:t>
                        </m:r>
                      </m:e>
                      <m:sub>
                        <m:r>
                          <a:rPr lang="es-EC" sz="1700" i="1"/>
                          <m:t>1</m:t>
                        </m:r>
                      </m:sub>
                    </m:sSub>
                    <m:r>
                      <a:rPr lang="es-EC" sz="1700" i="1"/>
                      <m:t>∗</m:t>
                    </m:r>
                    <m:r>
                      <a:rPr lang="es-EC" sz="1700" i="1"/>
                      <m:t>𝑥</m:t>
                    </m:r>
                    <m:r>
                      <a:rPr lang="es-EC" sz="1700" i="1"/>
                      <m:t>+ </m:t>
                    </m:r>
                    <m:sSub>
                      <m:sSubPr>
                        <m:ctrlPr>
                          <a:rPr lang="es-EC" sz="1700" i="1"/>
                        </m:ctrlPr>
                      </m:sSubPr>
                      <m:e>
                        <m:r>
                          <a:rPr lang="es-EC" sz="1700" i="1"/>
                          <m:t>𝑐</m:t>
                        </m:r>
                      </m:e>
                      <m:sub>
                        <m:r>
                          <a:rPr lang="es-EC" sz="1700" i="1"/>
                          <m:t>1</m:t>
                        </m:r>
                      </m:sub>
                    </m:sSub>
                  </m:oMath>
                </a14:m>
                <a:r>
                  <a:rPr lang="es-EC" sz="1700" dirty="0" smtClean="0">
                    <a:latin typeface="Century Gothic" panose="020B0502020202020204" pitchFamily="34" charset="0"/>
                  </a:rPr>
                  <a:t>  		1)</a:t>
                </a:r>
                <a:endParaRPr lang="es-EC" sz="1700" dirty="0">
                  <a:latin typeface="Century Gothic" panose="020B0502020202020204" pitchFamily="34" charset="0"/>
                </a:endParaRPr>
              </a:p>
            </p:txBody>
          </p:sp>
        </mc:Choice>
        <mc:Fallback>
          <p:sp>
            <p:nvSpPr>
              <p:cNvPr id="8" name="7 Rectángulo"/>
              <p:cNvSpPr>
                <a:spLocks noRot="1" noChangeAspect="1" noMove="1" noResize="1" noEditPoints="1" noAdjustHandles="1" noChangeArrowheads="1" noChangeShapeType="1" noTextEdit="1"/>
              </p:cNvSpPr>
              <p:nvPr/>
            </p:nvSpPr>
            <p:spPr>
              <a:xfrm>
                <a:off x="2846910" y="5230098"/>
                <a:ext cx="5001690" cy="408702"/>
              </a:xfrm>
              <a:prstGeom prst="rect">
                <a:avLst/>
              </a:prstGeom>
              <a:blipFill rotWithShape="1">
                <a:blip r:embed="rId9"/>
                <a:stretch>
                  <a:fillRect t="-1493" b="-8955"/>
                </a:stretch>
              </a:blipFill>
            </p:spPr>
            <p:txBody>
              <a:bodyPr/>
              <a:lstStyle/>
              <a:p>
                <a:r>
                  <a:rPr lang="es-EC">
                    <a:noFill/>
                  </a:rPr>
                  <a:t> </a:t>
                </a:r>
              </a:p>
            </p:txBody>
          </p:sp>
        </mc:Fallback>
      </mc:AlternateContent>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599471734"/>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1 Rectángulo"/>
              <p:cNvSpPr/>
              <p:nvPr/>
            </p:nvSpPr>
            <p:spPr>
              <a:xfrm>
                <a:off x="838200" y="1600200"/>
                <a:ext cx="7924799" cy="1357808"/>
              </a:xfrm>
              <a:prstGeom prst="rect">
                <a:avLst/>
              </a:prstGeom>
            </p:spPr>
            <p:txBody>
              <a:bodyPr wrap="square">
                <a:spAutoFit/>
              </a:bodyPr>
              <a:lstStyle/>
              <a:p>
                <a:pPr lvl="0"/>
                <a:r>
                  <a:rPr lang="es-EC" sz="1700" dirty="0" smtClean="0">
                    <a:latin typeface="Century Gothic" panose="020B0502020202020204" pitchFamily="34" charset="0"/>
                  </a:rPr>
                  <a:t>Escenario 1:   </a:t>
                </a:r>
                <a14:m>
                  <m:oMath xmlns:m="http://schemas.openxmlformats.org/officeDocument/2006/math">
                    <m:r>
                      <a:rPr lang="es-EC" sz="1700" i="1"/>
                      <m:t> </m:t>
                    </m:r>
                    <m:sSub>
                      <m:sSubPr>
                        <m:ctrlPr>
                          <a:rPr lang="es-EC" sz="1700" i="1"/>
                        </m:ctrlPr>
                      </m:sSubPr>
                      <m:e>
                        <m:sSub>
                          <m:sSubPr>
                            <m:ctrlPr>
                              <a:rPr lang="es-EC" sz="1700" i="1"/>
                            </m:ctrlPr>
                          </m:sSubPr>
                          <m:e>
                            <m:r>
                              <a:rPr lang="es-EC" sz="1700" i="1"/>
                              <m:t>𝑃</m:t>
                            </m:r>
                          </m:e>
                          <m:sub>
                            <m:r>
                              <a:rPr lang="es-EC" sz="1700" i="1"/>
                              <m:t>𝑅𝑋</m:t>
                            </m:r>
                          </m:sub>
                        </m:sSub>
                      </m:e>
                      <m:sub>
                        <m:r>
                          <a:rPr lang="es-EC" sz="1700" i="1"/>
                          <m:t>𝑎</m:t>
                        </m:r>
                        <m:r>
                          <a:rPr lang="es-EC" sz="1700" i="1"/>
                          <m:t>_</m:t>
                        </m:r>
                        <m:r>
                          <a:rPr lang="es-EC" sz="1700" i="1"/>
                          <m:t>𝑑𝑢𝑙𝑐𝑒</m:t>
                        </m:r>
                      </m:sub>
                    </m:sSub>
                    <m:r>
                      <a:rPr lang="es-EC" sz="1700" i="1"/>
                      <m:t>       = −0.1035∗</m:t>
                    </m:r>
                    <m:sSup>
                      <m:sSupPr>
                        <m:ctrlPr>
                          <a:rPr lang="es-EC" sz="1700" i="1"/>
                        </m:ctrlPr>
                      </m:sSupPr>
                      <m:e>
                        <m:r>
                          <a:rPr lang="es-EC" sz="1700" i="1"/>
                          <m:t>𝑥</m:t>
                        </m:r>
                      </m:e>
                      <m:sup>
                        <m:r>
                          <a:rPr lang="es-EC" sz="1700" i="1"/>
                          <m:t>2</m:t>
                        </m:r>
                      </m:sup>
                    </m:sSup>
                    <m:r>
                      <a:rPr lang="es-EC" sz="1700" i="1"/>
                      <m:t>−0.9776∗</m:t>
                    </m:r>
                    <m:r>
                      <a:rPr lang="es-EC" sz="1700" i="1"/>
                      <m:t>𝑥</m:t>
                    </m:r>
                    <m:r>
                      <a:rPr lang="es-EC" sz="1700" i="1"/>
                      <m:t> −51.01</m:t>
                    </m:r>
                  </m:oMath>
                </a14:m>
                <a:r>
                  <a:rPr lang="es-EC" sz="1700" dirty="0">
                    <a:latin typeface="Century Gothic" panose="020B0502020202020204" pitchFamily="34" charset="0"/>
                  </a:rPr>
                  <a:t>     </a:t>
                </a:r>
                <a:r>
                  <a:rPr lang="es-EC" sz="1700" dirty="0" smtClean="0">
                    <a:latin typeface="Century Gothic" panose="020B0502020202020204" pitchFamily="34" charset="0"/>
                  </a:rPr>
                  <a:t>          9)</a:t>
                </a:r>
                <a:endParaRPr lang="es-EC" sz="1700" dirty="0">
                  <a:effectLst/>
                  <a:latin typeface="Century Gothic" panose="020B0502020202020204" pitchFamily="34" charset="0"/>
                </a:endParaRPr>
              </a:p>
              <a:p>
                <a:pPr lvl="0"/>
                <a:r>
                  <a:rPr lang="es-EC" sz="1700" dirty="0">
                    <a:latin typeface="Century Gothic" panose="020B0502020202020204" pitchFamily="34" charset="0"/>
                  </a:rPr>
                  <a:t>Escenario 2:    </a:t>
                </a:r>
                <a14:m>
                  <m:oMath xmlns:m="http://schemas.openxmlformats.org/officeDocument/2006/math">
                    <m:sSub>
                      <m:sSubPr>
                        <m:ctrlPr>
                          <a:rPr lang="es-EC" sz="1700" i="1"/>
                        </m:ctrlPr>
                      </m:sSubPr>
                      <m:e>
                        <m:sSub>
                          <m:sSubPr>
                            <m:ctrlPr>
                              <a:rPr lang="es-EC" sz="1700" i="1"/>
                            </m:ctrlPr>
                          </m:sSubPr>
                          <m:e>
                            <m:r>
                              <a:rPr lang="es-EC" sz="1700" i="1"/>
                              <m:t>𝑃</m:t>
                            </m:r>
                          </m:e>
                          <m:sub>
                            <m:r>
                              <a:rPr lang="es-EC" sz="1700" i="1"/>
                              <m:t>𝑅𝑋</m:t>
                            </m:r>
                          </m:sub>
                        </m:sSub>
                      </m:e>
                      <m:sub>
                        <m:r>
                          <a:rPr lang="es-EC" sz="1700" i="1"/>
                          <m:t>𝑎</m:t>
                        </m:r>
                        <m:r>
                          <a:rPr lang="es-EC" sz="1700" i="1"/>
                          <m:t>_</m:t>
                        </m:r>
                        <m:r>
                          <a:rPr lang="es-EC" sz="1700" i="1"/>
                          <m:t>𝑠𝑎𝑙𝑎𝑑𝑎</m:t>
                        </m:r>
                        <m:r>
                          <a:rPr lang="es-EC" sz="1700" i="1"/>
                          <m:t>_</m:t>
                        </m:r>
                        <m:r>
                          <a:rPr lang="es-EC" sz="1700" i="1"/>
                          <m:t>𝑡</m:t>
                        </m:r>
                        <m:r>
                          <a:rPr lang="es-EC" sz="1700" i="1"/>
                          <m:t>1</m:t>
                        </m:r>
                      </m:sub>
                    </m:sSub>
                    <m:r>
                      <a:rPr lang="es-EC" sz="1700" i="1"/>
                      <m:t>= −</m:t>
                    </m:r>
                    <m:r>
                      <a:rPr lang="es-EC" sz="1700" b="0" i="1" smtClean="0">
                        <a:latin typeface="Cambria Math"/>
                      </a:rPr>
                      <m:t>  </m:t>
                    </m:r>
                    <m:r>
                      <a:rPr lang="es-EC" sz="1700" i="1"/>
                      <m:t>0.215</m:t>
                    </m:r>
                    <m:r>
                      <a:rPr lang="es-EC" sz="1700" b="0" i="1" smtClean="0">
                        <a:latin typeface="Cambria Math"/>
                      </a:rPr>
                      <m:t> </m:t>
                    </m:r>
                    <m:r>
                      <a:rPr lang="es-EC" sz="1700" i="1"/>
                      <m:t>∗</m:t>
                    </m:r>
                    <m:sSup>
                      <m:sSupPr>
                        <m:ctrlPr>
                          <a:rPr lang="es-EC" sz="1700" i="1"/>
                        </m:ctrlPr>
                      </m:sSupPr>
                      <m:e>
                        <m:r>
                          <a:rPr lang="es-EC" sz="1700" i="1"/>
                          <m:t>𝑥</m:t>
                        </m:r>
                      </m:e>
                      <m:sup>
                        <m:r>
                          <a:rPr lang="es-EC" sz="1700" i="1"/>
                          <m:t>2</m:t>
                        </m:r>
                      </m:sup>
                    </m:sSup>
                    <m:r>
                      <a:rPr lang="es-EC" sz="1700" i="1"/>
                      <m:t>−1.052∗</m:t>
                    </m:r>
                    <m:r>
                      <a:rPr lang="es-EC" sz="1700" i="1"/>
                      <m:t>𝑥</m:t>
                    </m:r>
                    <m:r>
                      <a:rPr lang="es-EC" sz="1700" i="1"/>
                      <m:t> −41.52</m:t>
                    </m:r>
                  </m:oMath>
                </a14:m>
                <a:r>
                  <a:rPr lang="es-EC" sz="1700" dirty="0">
                    <a:latin typeface="Century Gothic" panose="020B0502020202020204" pitchFamily="34" charset="0"/>
                  </a:rPr>
                  <a:t>         </a:t>
                </a:r>
                <a:r>
                  <a:rPr lang="es-EC" sz="1700" dirty="0" smtClean="0">
                    <a:latin typeface="Century Gothic" panose="020B0502020202020204" pitchFamily="34" charset="0"/>
                  </a:rPr>
                  <a:t>       10)</a:t>
                </a:r>
                <a:endParaRPr lang="es-EC" sz="1700" dirty="0">
                  <a:effectLst/>
                  <a:latin typeface="Century Gothic" panose="020B0502020202020204" pitchFamily="34" charset="0"/>
                </a:endParaRPr>
              </a:p>
              <a:p>
                <a:pPr lvl="0"/>
                <a:r>
                  <a:rPr lang="es-EC" sz="1700" dirty="0">
                    <a:latin typeface="Century Gothic" panose="020B0502020202020204" pitchFamily="34" charset="0"/>
                  </a:rPr>
                  <a:t>Escenario 3:    </a:t>
                </a:r>
                <a14:m>
                  <m:oMath xmlns:m="http://schemas.openxmlformats.org/officeDocument/2006/math">
                    <m:sSub>
                      <m:sSubPr>
                        <m:ctrlPr>
                          <a:rPr lang="es-EC" sz="1700" i="1"/>
                        </m:ctrlPr>
                      </m:sSubPr>
                      <m:e>
                        <m:sSub>
                          <m:sSubPr>
                            <m:ctrlPr>
                              <a:rPr lang="es-EC" sz="1700" i="1"/>
                            </m:ctrlPr>
                          </m:sSubPr>
                          <m:e>
                            <m:r>
                              <a:rPr lang="es-EC" sz="1700" i="1"/>
                              <m:t>𝑃</m:t>
                            </m:r>
                          </m:e>
                          <m:sub>
                            <m:r>
                              <a:rPr lang="es-EC" sz="1700" i="1"/>
                              <m:t>𝑅𝑋</m:t>
                            </m:r>
                          </m:sub>
                        </m:sSub>
                      </m:e>
                      <m:sub>
                        <m:r>
                          <a:rPr lang="es-EC" sz="1700" i="1"/>
                          <m:t>𝑎</m:t>
                        </m:r>
                        <m:r>
                          <a:rPr lang="es-EC" sz="1700" i="1"/>
                          <m:t>_</m:t>
                        </m:r>
                        <m:r>
                          <a:rPr lang="es-EC" sz="1700" i="1"/>
                          <m:t>𝑠𝑎𝑙𝑎𝑑𝑎</m:t>
                        </m:r>
                        <m:r>
                          <a:rPr lang="es-EC" sz="1700" i="1"/>
                          <m:t>_</m:t>
                        </m:r>
                        <m:r>
                          <a:rPr lang="es-EC" sz="1700" i="1"/>
                          <m:t>𝑡</m:t>
                        </m:r>
                        <m:r>
                          <a:rPr lang="es-EC" sz="1700" i="1"/>
                          <m:t>2</m:t>
                        </m:r>
                      </m:sub>
                    </m:sSub>
                    <m:r>
                      <a:rPr lang="es-EC" sz="1700" i="1"/>
                      <m:t>= </m:t>
                    </m:r>
                    <m:r>
                      <a:rPr lang="es-EC" sz="1700" b="0" i="1" smtClean="0">
                        <a:latin typeface="Cambria Math"/>
                      </a:rPr>
                      <m:t>  </m:t>
                    </m:r>
                    <m:r>
                      <a:rPr lang="es-EC" sz="1700" i="1"/>
                      <m:t>0.1743∗</m:t>
                    </m:r>
                    <m:sSup>
                      <m:sSupPr>
                        <m:ctrlPr>
                          <a:rPr lang="es-EC" sz="1700" i="1"/>
                        </m:ctrlPr>
                      </m:sSupPr>
                      <m:e>
                        <m:r>
                          <a:rPr lang="es-EC" sz="1700" b="0" i="1" smtClean="0">
                            <a:latin typeface="Cambria Math"/>
                          </a:rPr>
                          <m:t> </m:t>
                        </m:r>
                        <m:r>
                          <a:rPr lang="es-EC" sz="1700" i="1"/>
                          <m:t>𝑥</m:t>
                        </m:r>
                      </m:e>
                      <m:sup>
                        <m:r>
                          <a:rPr lang="es-EC" sz="1700" i="1"/>
                          <m:t>2</m:t>
                        </m:r>
                      </m:sup>
                    </m:sSup>
                    <m:r>
                      <a:rPr lang="es-EC" sz="1700" i="1"/>
                      <m:t>−3.021∗</m:t>
                    </m:r>
                    <m:r>
                      <a:rPr lang="es-EC" sz="1700" i="1"/>
                      <m:t>𝑥</m:t>
                    </m:r>
                    <m:r>
                      <a:rPr lang="es-EC" sz="1700" i="1"/>
                      <m:t> −53.8</m:t>
                    </m:r>
                  </m:oMath>
                </a14:m>
                <a:r>
                  <a:rPr lang="es-EC" sz="1700" dirty="0" smtClean="0">
                    <a:latin typeface="Century Gothic" panose="020B0502020202020204" pitchFamily="34" charset="0"/>
                  </a:rPr>
                  <a:t>                    11)</a:t>
                </a:r>
                <a:endParaRPr lang="es-EC" sz="1700" dirty="0">
                  <a:effectLst/>
                  <a:latin typeface="Century Gothic" panose="020B0502020202020204" pitchFamily="34" charset="0"/>
                </a:endParaRPr>
              </a:p>
              <a:p>
                <a:pPr lvl="0"/>
                <a:r>
                  <a:rPr lang="es-EC" sz="1700" dirty="0">
                    <a:latin typeface="Century Gothic" panose="020B0502020202020204" pitchFamily="34" charset="0"/>
                  </a:rPr>
                  <a:t>Escenario 4:    </a:t>
                </a:r>
                <a14:m>
                  <m:oMath xmlns:m="http://schemas.openxmlformats.org/officeDocument/2006/math">
                    <m:sSub>
                      <m:sSubPr>
                        <m:ctrlPr>
                          <a:rPr lang="es-EC" sz="1700" i="1"/>
                        </m:ctrlPr>
                      </m:sSubPr>
                      <m:e>
                        <m:sSub>
                          <m:sSubPr>
                            <m:ctrlPr>
                              <a:rPr lang="es-EC" sz="1700" i="1"/>
                            </m:ctrlPr>
                          </m:sSubPr>
                          <m:e>
                            <m:r>
                              <a:rPr lang="es-EC" sz="1700" i="1"/>
                              <m:t>𝑃</m:t>
                            </m:r>
                          </m:e>
                          <m:sub>
                            <m:r>
                              <a:rPr lang="es-EC" sz="1700" i="1"/>
                              <m:t>𝑅𝑋</m:t>
                            </m:r>
                          </m:sub>
                        </m:sSub>
                      </m:e>
                      <m:sub>
                        <m:r>
                          <a:rPr lang="es-EC" sz="1700" i="1"/>
                          <m:t>𝑎</m:t>
                        </m:r>
                        <m:r>
                          <a:rPr lang="es-EC" sz="1700" i="1"/>
                          <m:t>_</m:t>
                        </m:r>
                        <m:r>
                          <a:rPr lang="es-EC" sz="1700" i="1"/>
                          <m:t>𝑠𝑎𝑙𝑎𝑑𝑎</m:t>
                        </m:r>
                        <m:r>
                          <a:rPr lang="es-EC" sz="1700" i="1"/>
                          <m:t>_</m:t>
                        </m:r>
                        <m:r>
                          <a:rPr lang="es-EC" sz="1700" i="1"/>
                          <m:t>𝑡</m:t>
                        </m:r>
                        <m:r>
                          <a:rPr lang="es-EC" sz="1700" i="1"/>
                          <m:t>3</m:t>
                        </m:r>
                      </m:sub>
                    </m:sSub>
                    <m:r>
                      <a:rPr lang="es-EC" sz="1700" i="1"/>
                      <m:t>= −0.09215∗</m:t>
                    </m:r>
                    <m:sSup>
                      <m:sSupPr>
                        <m:ctrlPr>
                          <a:rPr lang="es-EC" sz="1700" i="1"/>
                        </m:ctrlPr>
                      </m:sSupPr>
                      <m:e>
                        <m:r>
                          <a:rPr lang="es-EC" sz="1700" i="1"/>
                          <m:t>𝑥</m:t>
                        </m:r>
                      </m:e>
                      <m:sup>
                        <m:r>
                          <a:rPr lang="es-EC" sz="1700" i="1"/>
                          <m:t>2</m:t>
                        </m:r>
                      </m:sup>
                    </m:sSup>
                    <m:r>
                      <a:rPr lang="es-EC" sz="1700" i="1"/>
                      <m:t>−1.302∗</m:t>
                    </m:r>
                    <m:r>
                      <a:rPr lang="es-EC" sz="1700" i="1"/>
                      <m:t>𝑥</m:t>
                    </m:r>
                    <m:r>
                      <a:rPr lang="es-EC" sz="1700" i="1"/>
                      <m:t> −55.08</m:t>
                    </m:r>
                  </m:oMath>
                </a14:m>
                <a:r>
                  <a:rPr lang="es-EC" sz="1700" dirty="0">
                    <a:latin typeface="Century Gothic" panose="020B0502020202020204" pitchFamily="34" charset="0"/>
                  </a:rPr>
                  <a:t>     </a:t>
                </a:r>
                <a:r>
                  <a:rPr lang="es-EC" sz="1700" dirty="0" smtClean="0">
                    <a:latin typeface="Century Gothic" panose="020B0502020202020204" pitchFamily="34" charset="0"/>
                  </a:rPr>
                  <a:t>         12)</a:t>
                </a:r>
                <a:endParaRPr lang="es-EC" sz="1700" dirty="0">
                  <a:effectLst/>
                  <a:latin typeface="Century Gothic" panose="020B0502020202020204" pitchFamily="34" charset="0"/>
                </a:endParaRPr>
              </a:p>
            </p:txBody>
          </p:sp>
        </mc:Choice>
        <mc:Fallback>
          <p:sp>
            <p:nvSpPr>
              <p:cNvPr id="2" name="1 Rectángulo"/>
              <p:cNvSpPr>
                <a:spLocks noRot="1" noChangeAspect="1" noMove="1" noResize="1" noEditPoints="1" noAdjustHandles="1" noChangeArrowheads="1" noChangeShapeType="1" noTextEdit="1"/>
              </p:cNvSpPr>
              <p:nvPr/>
            </p:nvSpPr>
            <p:spPr>
              <a:xfrm>
                <a:off x="838200" y="1600200"/>
                <a:ext cx="7924799" cy="1357808"/>
              </a:xfrm>
              <a:prstGeom prst="rect">
                <a:avLst/>
              </a:prstGeom>
              <a:blipFill rotWithShape="1">
                <a:blip r:embed="rId9"/>
                <a:stretch>
                  <a:fillRect l="-539" t="-450" b="-1802"/>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3" name="2 Rectángulo"/>
              <p:cNvSpPr/>
              <p:nvPr/>
            </p:nvSpPr>
            <p:spPr>
              <a:xfrm>
                <a:off x="838200" y="4191000"/>
                <a:ext cx="7680802" cy="61555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EC" sz="1700" i="1" smtClean="0"/>
                          </m:ctrlPr>
                        </m:sSubPr>
                        <m:e>
                          <m:r>
                            <a:rPr lang="es-EC" sz="1700" i="1"/>
                            <m:t>𝑃</m:t>
                          </m:r>
                        </m:e>
                        <m:sub>
                          <m:r>
                            <a:rPr lang="es-EC" sz="1700" i="1"/>
                            <m:t>𝑅𝑋</m:t>
                          </m:r>
                        </m:sub>
                      </m:sSub>
                      <m:d>
                        <m:dPr>
                          <m:ctrlPr>
                            <a:rPr lang="es-EC" sz="1700" i="1"/>
                          </m:ctrlPr>
                        </m:dPr>
                        <m:e>
                          <m:r>
                            <a:rPr lang="es-EC" sz="1700" i="1"/>
                            <m:t>𝑑𝐵𝑚</m:t>
                          </m:r>
                        </m:e>
                      </m:d>
                      <m:r>
                        <a:rPr lang="es-EC" sz="1700" i="1"/>
                        <m:t>=</m:t>
                      </m:r>
                      <m:sSub>
                        <m:sSubPr>
                          <m:ctrlPr>
                            <a:rPr lang="es-EC" sz="1700" i="1"/>
                          </m:ctrlPr>
                        </m:sSubPr>
                        <m:e>
                          <m:r>
                            <a:rPr lang="es-EC" sz="1700" i="1"/>
                            <m:t>𝑃</m:t>
                          </m:r>
                        </m:e>
                        <m:sub>
                          <m:r>
                            <a:rPr lang="es-EC" sz="1700" i="1"/>
                            <m:t>𝑇𝑋</m:t>
                          </m:r>
                        </m:sub>
                      </m:sSub>
                      <m:d>
                        <m:dPr>
                          <m:ctrlPr>
                            <a:rPr lang="es-EC" sz="1700" i="1"/>
                          </m:ctrlPr>
                        </m:dPr>
                        <m:e>
                          <m:r>
                            <a:rPr lang="es-EC" sz="1700" i="1"/>
                            <m:t>𝑑𝐵𝑚</m:t>
                          </m:r>
                        </m:e>
                      </m:d>
                      <m:r>
                        <a:rPr lang="es-EC" sz="1700" i="1"/>
                        <m:t>−</m:t>
                      </m:r>
                      <m:sSub>
                        <m:sSubPr>
                          <m:ctrlPr>
                            <a:rPr lang="es-EC" sz="1700" i="1"/>
                          </m:ctrlPr>
                        </m:sSubPr>
                        <m:e>
                          <m:r>
                            <a:rPr lang="es-EC" sz="1700" i="1"/>
                            <m:t>𝐿</m:t>
                          </m:r>
                        </m:e>
                        <m:sub>
                          <m:r>
                            <a:rPr lang="es-EC" sz="1700" i="1"/>
                            <m:t>𝑒𝑠𝑐𝑒𝑛𝑎𝑟𝑖𝑜</m:t>
                          </m:r>
                        </m:sub>
                      </m:sSub>
                      <m:d>
                        <m:dPr>
                          <m:ctrlPr>
                            <a:rPr lang="es-EC" sz="1700" i="1"/>
                          </m:ctrlPr>
                        </m:dPr>
                        <m:e>
                          <m:r>
                            <a:rPr lang="es-EC" sz="1700" i="1"/>
                            <m:t>𝑑𝐵</m:t>
                          </m:r>
                        </m:e>
                      </m:d>
                      <m:r>
                        <a:rPr lang="es-EC" sz="1700" i="1"/>
                        <m:t>+</m:t>
                      </m:r>
                      <m:sSub>
                        <m:sSubPr>
                          <m:ctrlPr>
                            <a:rPr lang="es-EC" sz="1700" i="1"/>
                          </m:ctrlPr>
                        </m:sSubPr>
                        <m:e>
                          <m:r>
                            <a:rPr lang="es-EC" sz="1700" i="1"/>
                            <m:t>𝐺</m:t>
                          </m:r>
                        </m:e>
                        <m:sub>
                          <m:r>
                            <a:rPr lang="es-EC" sz="1700" i="1"/>
                            <m:t>𝑇𝑋</m:t>
                          </m:r>
                        </m:sub>
                      </m:sSub>
                      <m:d>
                        <m:dPr>
                          <m:ctrlPr>
                            <a:rPr lang="es-EC" sz="1700" i="1"/>
                          </m:ctrlPr>
                        </m:dPr>
                        <m:e>
                          <m:r>
                            <a:rPr lang="es-EC" sz="1700" i="1"/>
                            <m:t>𝑑𝐵𝑖</m:t>
                          </m:r>
                        </m:e>
                      </m:d>
                      <m:r>
                        <a:rPr lang="es-EC" sz="1700" i="1"/>
                        <m:t>+</m:t>
                      </m:r>
                      <m:sSub>
                        <m:sSubPr>
                          <m:ctrlPr>
                            <a:rPr lang="es-EC" sz="1700" i="1"/>
                          </m:ctrlPr>
                        </m:sSubPr>
                        <m:e>
                          <m:r>
                            <a:rPr lang="es-EC" sz="1700" i="1"/>
                            <m:t>𝐺</m:t>
                          </m:r>
                        </m:e>
                        <m:sub>
                          <m:r>
                            <a:rPr lang="es-EC" sz="1700" i="1"/>
                            <m:t>𝑅𝑋</m:t>
                          </m:r>
                        </m:sub>
                      </m:sSub>
                      <m:d>
                        <m:dPr>
                          <m:ctrlPr>
                            <a:rPr lang="es-EC" sz="1700" i="1"/>
                          </m:ctrlPr>
                        </m:dPr>
                        <m:e>
                          <m:r>
                            <a:rPr lang="es-EC" sz="1700" i="1"/>
                            <m:t>𝑑𝐵𝑖</m:t>
                          </m:r>
                        </m:e>
                      </m:d>
                    </m:oMath>
                  </m:oMathPara>
                </a14:m>
                <a:endParaRPr lang="es-EC" sz="1700" dirty="0" smtClean="0">
                  <a:latin typeface="Century Gothic" panose="020B0502020202020204" pitchFamily="34" charset="0"/>
                </a:endParaRPr>
              </a:p>
              <a:p>
                <a:r>
                  <a:rPr lang="es-EC" sz="1700" dirty="0">
                    <a:latin typeface="Century Gothic" panose="020B0502020202020204" pitchFamily="34" charset="0"/>
                  </a:rPr>
                  <a:t>  </a:t>
                </a:r>
                <a14:m>
                  <m:oMath xmlns:m="http://schemas.openxmlformats.org/officeDocument/2006/math">
                    <m:r>
                      <a:rPr lang="es-EC" sz="1700" b="1" i="1" smtClean="0">
                        <a:latin typeface="Cambria Math"/>
                      </a:rPr>
                      <m:t>      </m:t>
                    </m:r>
                    <m:sSub>
                      <m:sSubPr>
                        <m:ctrlPr>
                          <a:rPr lang="es-EC" sz="1700" b="1" i="1"/>
                        </m:ctrlPr>
                      </m:sSubPr>
                      <m:e>
                        <m:r>
                          <a:rPr lang="es-EC" sz="1700" b="1" i="1"/>
                          <m:t>𝑳</m:t>
                        </m:r>
                      </m:e>
                      <m:sub>
                        <m:r>
                          <a:rPr lang="es-EC" sz="1700" b="1" i="1"/>
                          <m:t>𝒆𝒔𝒄𝒆𝒏𝒂𝒓𝒊𝒐</m:t>
                        </m:r>
                      </m:sub>
                    </m:sSub>
                    <m:d>
                      <m:dPr>
                        <m:ctrlPr>
                          <a:rPr lang="es-EC" sz="1700" b="1" i="1"/>
                        </m:ctrlPr>
                      </m:dPr>
                      <m:e>
                        <m:r>
                          <a:rPr lang="es-EC" sz="1700" b="1" i="1"/>
                          <m:t>𝒅𝑩</m:t>
                        </m:r>
                      </m:e>
                    </m:d>
                    <m:r>
                      <a:rPr lang="es-EC" sz="1700" b="1" i="1"/>
                      <m:t>=</m:t>
                    </m:r>
                    <m:sSub>
                      <m:sSubPr>
                        <m:ctrlPr>
                          <a:rPr lang="es-EC" sz="1700" b="1" i="1"/>
                        </m:ctrlPr>
                      </m:sSubPr>
                      <m:e>
                        <m:r>
                          <a:rPr lang="es-EC" sz="1700" b="1" i="1"/>
                          <m:t>𝑷</m:t>
                        </m:r>
                      </m:e>
                      <m:sub>
                        <m:r>
                          <a:rPr lang="es-EC" sz="1700" b="1" i="1"/>
                          <m:t>𝑻𝑿</m:t>
                        </m:r>
                      </m:sub>
                    </m:sSub>
                    <m:d>
                      <m:dPr>
                        <m:ctrlPr>
                          <a:rPr lang="es-EC" sz="1700" b="1" i="1"/>
                        </m:ctrlPr>
                      </m:dPr>
                      <m:e>
                        <m:r>
                          <a:rPr lang="es-EC" sz="1700" b="1" i="1"/>
                          <m:t>𝒅𝑩𝒎</m:t>
                        </m:r>
                      </m:e>
                    </m:d>
                    <m:r>
                      <a:rPr lang="es-EC" sz="1700" b="1" i="1"/>
                      <m:t>−</m:t>
                    </m:r>
                    <m:sSub>
                      <m:sSubPr>
                        <m:ctrlPr>
                          <a:rPr lang="es-EC" sz="1700" b="1" i="1"/>
                        </m:ctrlPr>
                      </m:sSubPr>
                      <m:e>
                        <m:r>
                          <a:rPr lang="es-EC" sz="1700" b="1" i="1"/>
                          <m:t>𝑷</m:t>
                        </m:r>
                      </m:e>
                      <m:sub>
                        <m:r>
                          <a:rPr lang="es-EC" sz="1700" b="1" i="1"/>
                          <m:t>𝑹𝑿</m:t>
                        </m:r>
                      </m:sub>
                    </m:sSub>
                    <m:d>
                      <m:dPr>
                        <m:ctrlPr>
                          <a:rPr lang="es-EC" sz="1700" b="1" i="1"/>
                        </m:ctrlPr>
                      </m:dPr>
                      <m:e>
                        <m:r>
                          <a:rPr lang="es-EC" sz="1700" b="1" i="1"/>
                          <m:t>𝒅𝑩𝒎</m:t>
                        </m:r>
                      </m:e>
                    </m:d>
                    <m:r>
                      <a:rPr lang="es-EC" sz="1700" b="1" i="1"/>
                      <m:t>+</m:t>
                    </m:r>
                    <m:sSub>
                      <m:sSubPr>
                        <m:ctrlPr>
                          <a:rPr lang="es-EC" sz="1700" b="1" i="1"/>
                        </m:ctrlPr>
                      </m:sSubPr>
                      <m:e>
                        <m:r>
                          <a:rPr lang="es-EC" sz="1700" b="1" i="1"/>
                          <m:t>𝑮</m:t>
                        </m:r>
                      </m:e>
                      <m:sub>
                        <m:r>
                          <a:rPr lang="es-EC" sz="1700" b="1" i="1"/>
                          <m:t>𝑻𝑿</m:t>
                        </m:r>
                      </m:sub>
                    </m:sSub>
                    <m:d>
                      <m:dPr>
                        <m:ctrlPr>
                          <a:rPr lang="es-EC" sz="1700" b="1" i="1"/>
                        </m:ctrlPr>
                      </m:dPr>
                      <m:e>
                        <m:r>
                          <a:rPr lang="es-EC" sz="1700" b="1" i="1"/>
                          <m:t>𝒅𝑩𝒊</m:t>
                        </m:r>
                      </m:e>
                    </m:d>
                    <m:r>
                      <a:rPr lang="es-EC" sz="1700" b="1" i="1"/>
                      <m:t>+</m:t>
                    </m:r>
                    <m:sSub>
                      <m:sSubPr>
                        <m:ctrlPr>
                          <a:rPr lang="es-EC" sz="1700" b="1" i="1"/>
                        </m:ctrlPr>
                      </m:sSubPr>
                      <m:e>
                        <m:r>
                          <a:rPr lang="es-EC" sz="1700" b="1" i="1"/>
                          <m:t>𝑮</m:t>
                        </m:r>
                      </m:e>
                      <m:sub>
                        <m:r>
                          <a:rPr lang="es-EC" sz="1700" b="1" i="1"/>
                          <m:t>𝑹𝑿</m:t>
                        </m:r>
                      </m:sub>
                    </m:sSub>
                    <m:d>
                      <m:dPr>
                        <m:ctrlPr>
                          <a:rPr lang="es-EC" sz="1700" b="1" i="1"/>
                        </m:ctrlPr>
                      </m:dPr>
                      <m:e>
                        <m:r>
                          <a:rPr lang="es-EC" sz="1700" b="1" i="1"/>
                          <m:t>𝒅𝑩𝒊</m:t>
                        </m:r>
                      </m:e>
                    </m:d>
                  </m:oMath>
                </a14:m>
                <a:r>
                  <a:rPr lang="es-EC" sz="1700" b="1" dirty="0">
                    <a:latin typeface="Century Gothic" panose="020B0502020202020204" pitchFamily="34" charset="0"/>
                  </a:rPr>
                  <a:t> </a:t>
                </a:r>
                <a:r>
                  <a:rPr lang="es-EC" sz="1700" b="1" dirty="0" smtClean="0">
                    <a:latin typeface="Century Gothic" panose="020B0502020202020204" pitchFamily="34" charset="0"/>
                  </a:rPr>
                  <a:t>    </a:t>
                </a:r>
                <a:r>
                  <a:rPr lang="es-EC" sz="1700" dirty="0" smtClean="0">
                    <a:latin typeface="Century Gothic" panose="020B0502020202020204" pitchFamily="34" charset="0"/>
                  </a:rPr>
                  <a:t>13)</a:t>
                </a:r>
                <a:endParaRPr lang="es-EC" sz="1700" dirty="0">
                  <a:latin typeface="Century Gothic" panose="020B0502020202020204" pitchFamily="34" charset="0"/>
                </a:endParaRPr>
              </a:p>
            </p:txBody>
          </p:sp>
        </mc:Choice>
        <mc:Fallback>
          <p:sp>
            <p:nvSpPr>
              <p:cNvPr id="3" name="2 Rectángulo"/>
              <p:cNvSpPr>
                <a:spLocks noRot="1" noChangeAspect="1" noMove="1" noResize="1" noEditPoints="1" noAdjustHandles="1" noChangeArrowheads="1" noChangeShapeType="1" noTextEdit="1"/>
              </p:cNvSpPr>
              <p:nvPr/>
            </p:nvSpPr>
            <p:spPr>
              <a:xfrm>
                <a:off x="838200" y="4191000"/>
                <a:ext cx="7680802" cy="615553"/>
              </a:xfrm>
              <a:prstGeom prst="rect">
                <a:avLst/>
              </a:prstGeom>
              <a:blipFill rotWithShape="1">
                <a:blip r:embed="rId10"/>
                <a:stretch>
                  <a:fillRect b="-13000"/>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6 Rectángulo"/>
              <p:cNvSpPr/>
              <p:nvPr/>
            </p:nvSpPr>
            <p:spPr>
              <a:xfrm>
                <a:off x="457200" y="4876800"/>
                <a:ext cx="8192770" cy="1661993"/>
              </a:xfrm>
              <a:prstGeom prst="rect">
                <a:avLst/>
              </a:prstGeom>
            </p:spPr>
            <p:txBody>
              <a:bodyPr wrap="square">
                <a:spAutoFit/>
              </a:bodyPr>
              <a:lstStyle/>
              <a:p>
                <a:pPr lvl="1"/>
                <a14:m>
                  <m:oMath xmlns:m="http://schemas.openxmlformats.org/officeDocument/2006/math">
                    <m:sSub>
                      <m:sSubPr>
                        <m:ctrlPr>
                          <a:rPr lang="es-EC" sz="1700" i="1"/>
                        </m:ctrlPr>
                      </m:sSubPr>
                      <m:e>
                        <m:r>
                          <a:rPr lang="es-EC" sz="1700" i="1"/>
                          <m:t>𝑃</m:t>
                        </m:r>
                      </m:e>
                      <m:sub>
                        <m:r>
                          <a:rPr lang="es-EC" sz="1700" i="1"/>
                          <m:t>𝑅𝑋</m:t>
                        </m:r>
                      </m:sub>
                    </m:sSub>
                    <m:r>
                      <a:rPr lang="es-EC" sz="1700" i="1"/>
                      <m:t>:</m:t>
                    </m:r>
                  </m:oMath>
                </a14:m>
                <a:r>
                  <a:rPr lang="es-EC" sz="1700" dirty="0">
                    <a:latin typeface="Century Gothic" panose="020B0502020202020204" pitchFamily="34" charset="0"/>
                  </a:rPr>
                  <a:t> potencia de recepción.</a:t>
                </a:r>
                <a:endParaRPr lang="es-EC" sz="1700" dirty="0">
                  <a:effectLst/>
                  <a:latin typeface="Century Gothic" panose="020B0502020202020204" pitchFamily="34" charset="0"/>
                </a:endParaRPr>
              </a:p>
              <a:p>
                <a:pPr lvl="1"/>
                <a14:m>
                  <m:oMath xmlns:m="http://schemas.openxmlformats.org/officeDocument/2006/math">
                    <m:sSub>
                      <m:sSubPr>
                        <m:ctrlPr>
                          <a:rPr lang="es-EC" sz="1700" i="1"/>
                        </m:ctrlPr>
                      </m:sSubPr>
                      <m:e>
                        <m:r>
                          <a:rPr lang="es-EC" sz="1700" i="1"/>
                          <m:t>𝑃</m:t>
                        </m:r>
                      </m:e>
                      <m:sub>
                        <m:r>
                          <a:rPr lang="es-EC" sz="1700" i="1"/>
                          <m:t>𝑇𝑋</m:t>
                        </m:r>
                      </m:sub>
                    </m:sSub>
                    <m:r>
                      <a:rPr lang="es-EC" sz="1700" i="1"/>
                      <m:t>:</m:t>
                    </m:r>
                  </m:oMath>
                </a14:m>
                <a:r>
                  <a:rPr lang="es-EC" sz="1700" dirty="0">
                    <a:latin typeface="Century Gothic" panose="020B0502020202020204" pitchFamily="34" charset="0"/>
                  </a:rPr>
                  <a:t> potencia de transmisión.</a:t>
                </a:r>
                <a:endParaRPr lang="es-EC" sz="1700" dirty="0">
                  <a:effectLst/>
                  <a:latin typeface="Century Gothic" panose="020B0502020202020204" pitchFamily="34" charset="0"/>
                </a:endParaRPr>
              </a:p>
              <a:p>
                <a:pPr lvl="1"/>
                <a14:m>
                  <m:oMath xmlns:m="http://schemas.openxmlformats.org/officeDocument/2006/math">
                    <m:sSub>
                      <m:sSubPr>
                        <m:ctrlPr>
                          <a:rPr lang="es-EC" sz="1700" i="1"/>
                        </m:ctrlPr>
                      </m:sSubPr>
                      <m:e>
                        <m:r>
                          <a:rPr lang="es-EC" sz="1700" i="1"/>
                          <m:t>𝐿</m:t>
                        </m:r>
                      </m:e>
                      <m:sub>
                        <m:r>
                          <a:rPr lang="es-EC" sz="1700" i="1"/>
                          <m:t>𝑒𝑠𝑐𝑒𝑛𝑎𝑟𝑖𝑜</m:t>
                        </m:r>
                      </m:sub>
                    </m:sSub>
                    <m:r>
                      <a:rPr lang="es-EC" sz="1700" i="1"/>
                      <m:t>:</m:t>
                    </m:r>
                  </m:oMath>
                </a14:m>
                <a:r>
                  <a:rPr lang="es-EC" sz="1700" dirty="0">
                    <a:latin typeface="Century Gothic" panose="020B0502020202020204" pitchFamily="34" charset="0"/>
                  </a:rPr>
                  <a:t> pérdidas  en el trayecto desde el transmisor hacia el receptor para cada escenario.</a:t>
                </a:r>
                <a:endParaRPr lang="es-EC" sz="1700" dirty="0">
                  <a:effectLst/>
                  <a:latin typeface="Century Gothic" panose="020B0502020202020204" pitchFamily="34" charset="0"/>
                </a:endParaRPr>
              </a:p>
              <a:p>
                <a:pPr lvl="1"/>
                <a14:m>
                  <m:oMath xmlns:m="http://schemas.openxmlformats.org/officeDocument/2006/math">
                    <m:sSub>
                      <m:sSubPr>
                        <m:ctrlPr>
                          <a:rPr lang="es-EC" sz="1700" i="1"/>
                        </m:ctrlPr>
                      </m:sSubPr>
                      <m:e>
                        <m:r>
                          <a:rPr lang="es-EC" sz="1700" i="1"/>
                          <m:t>𝐺</m:t>
                        </m:r>
                      </m:e>
                      <m:sub>
                        <m:r>
                          <a:rPr lang="es-EC" sz="1700" i="1"/>
                          <m:t>𝑇𝑋</m:t>
                        </m:r>
                      </m:sub>
                    </m:sSub>
                    <m:r>
                      <a:rPr lang="es-EC" sz="1700" i="1"/>
                      <m:t>:</m:t>
                    </m:r>
                  </m:oMath>
                </a14:m>
                <a:r>
                  <a:rPr lang="es-EC" sz="1700" dirty="0">
                    <a:latin typeface="Century Gothic" panose="020B0502020202020204" pitchFamily="34" charset="0"/>
                  </a:rPr>
                  <a:t>  </a:t>
                </a:r>
                <a:r>
                  <a:rPr lang="es-EC" sz="1700" dirty="0" smtClean="0">
                    <a:latin typeface="Century Gothic" panose="020B0502020202020204" pitchFamily="34" charset="0"/>
                  </a:rPr>
                  <a:t>ganancia </a:t>
                </a:r>
                <a:r>
                  <a:rPr lang="es-EC" sz="1700" dirty="0">
                    <a:latin typeface="Century Gothic" panose="020B0502020202020204" pitchFamily="34" charset="0"/>
                  </a:rPr>
                  <a:t>de la antena transmisora.</a:t>
                </a:r>
                <a:endParaRPr lang="es-EC" sz="1700" dirty="0">
                  <a:effectLst/>
                  <a:latin typeface="Century Gothic" panose="020B0502020202020204" pitchFamily="34" charset="0"/>
                </a:endParaRPr>
              </a:p>
              <a:p>
                <a:pPr lvl="1"/>
                <a14:m>
                  <m:oMath xmlns:m="http://schemas.openxmlformats.org/officeDocument/2006/math">
                    <m:sSub>
                      <m:sSubPr>
                        <m:ctrlPr>
                          <a:rPr lang="es-EC" sz="1700" i="1"/>
                        </m:ctrlPr>
                      </m:sSubPr>
                      <m:e>
                        <m:r>
                          <a:rPr lang="es-EC" sz="1700" i="1"/>
                          <m:t>𝐺</m:t>
                        </m:r>
                      </m:e>
                      <m:sub>
                        <m:r>
                          <a:rPr lang="es-EC" sz="1700" i="1"/>
                          <m:t>𝑅𝑋</m:t>
                        </m:r>
                      </m:sub>
                    </m:sSub>
                    <m:r>
                      <a:rPr lang="es-EC" sz="1700" i="1"/>
                      <m:t>:</m:t>
                    </m:r>
                  </m:oMath>
                </a14:m>
                <a:r>
                  <a:rPr lang="es-EC" sz="1700" dirty="0">
                    <a:latin typeface="Century Gothic" panose="020B0502020202020204" pitchFamily="34" charset="0"/>
                  </a:rPr>
                  <a:t> ganancia de la antena receptora.</a:t>
                </a:r>
                <a:endParaRPr lang="es-EC" sz="1700" dirty="0">
                  <a:effectLst/>
                  <a:latin typeface="Century Gothic" panose="020B0502020202020204" pitchFamily="34" charset="0"/>
                </a:endParaRPr>
              </a:p>
            </p:txBody>
          </p:sp>
        </mc:Choice>
        <mc:Fallback>
          <p:sp>
            <p:nvSpPr>
              <p:cNvPr id="7" name="6 Rectángulo"/>
              <p:cNvSpPr>
                <a:spLocks noRot="1" noChangeAspect="1" noMove="1" noResize="1" noEditPoints="1" noAdjustHandles="1" noChangeArrowheads="1" noChangeShapeType="1" noTextEdit="1"/>
              </p:cNvSpPr>
              <p:nvPr/>
            </p:nvSpPr>
            <p:spPr>
              <a:xfrm>
                <a:off x="457200" y="4876800"/>
                <a:ext cx="8192770" cy="1661993"/>
              </a:xfrm>
              <a:prstGeom prst="rect">
                <a:avLst/>
              </a:prstGeom>
              <a:blipFill rotWithShape="1">
                <a:blip r:embed="rId11"/>
                <a:stretch>
                  <a:fillRect t="-733" b="-4029"/>
                </a:stretch>
              </a:blipFill>
            </p:spPr>
            <p:txBody>
              <a:bodyPr/>
              <a:lstStyle/>
              <a:p>
                <a:r>
                  <a:rPr lang="es-EC">
                    <a:noFill/>
                  </a:rPr>
                  <a:t> </a:t>
                </a:r>
              </a:p>
            </p:txBody>
          </p:sp>
        </mc:Fallback>
      </mc:AlternateContent>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17557778"/>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1 Rectángulo"/>
              <p:cNvSpPr/>
              <p:nvPr/>
            </p:nvSpPr>
            <p:spPr>
              <a:xfrm>
                <a:off x="838200" y="3048000"/>
                <a:ext cx="7848600" cy="3301673"/>
              </a:xfrm>
              <a:prstGeom prst="rect">
                <a:avLst/>
              </a:prstGeom>
            </p:spPr>
            <p:txBody>
              <a:bodyPr wrap="square">
                <a:spAutoFit/>
              </a:bodyPr>
              <a:lstStyle/>
              <a:p>
                <a:r>
                  <a:rPr lang="es-EC" b="1" dirty="0">
                    <a:latin typeface="Century Gothic" panose="020B0502020202020204" pitchFamily="34" charset="0"/>
                  </a:rPr>
                  <a:t>Escenario 1:</a:t>
                </a:r>
                <a:r>
                  <a:rPr lang="es-EC" dirty="0">
                    <a:latin typeface="Century Gothic" panose="020B0502020202020204" pitchFamily="34" charset="0"/>
                  </a:rPr>
                  <a:t>   </a:t>
                </a:r>
                <a14:m>
                  <m:oMath xmlns:m="http://schemas.openxmlformats.org/officeDocument/2006/math">
                    <m:sSub>
                      <m:sSubPr>
                        <m:ctrlPr>
                          <a:rPr lang="es-EC" b="1" i="1"/>
                        </m:ctrlPr>
                      </m:sSubPr>
                      <m:e>
                        <m:r>
                          <a:rPr lang="es-EC" b="1" i="1"/>
                          <m:t>𝑳</m:t>
                        </m:r>
                      </m:e>
                      <m:sub>
                        <m:r>
                          <a:rPr lang="es-EC" b="1" i="1"/>
                          <m:t>𝒂</m:t>
                        </m:r>
                        <m:r>
                          <a:rPr lang="es-EC" b="1" i="1"/>
                          <m:t>_</m:t>
                        </m:r>
                        <m:r>
                          <a:rPr lang="es-EC" b="1" i="1"/>
                          <m:t>𝒅𝒖𝒍𝒄𝒆</m:t>
                        </m:r>
                      </m:sub>
                    </m:sSub>
                    <m:r>
                      <a:rPr lang="es-EC" i="1"/>
                      <m:t>=3+0.1035∗</m:t>
                    </m:r>
                    <m:sSup>
                      <m:sSupPr>
                        <m:ctrlPr>
                          <a:rPr lang="es-EC" i="1"/>
                        </m:ctrlPr>
                      </m:sSupPr>
                      <m:e>
                        <m:r>
                          <a:rPr lang="es-EC" i="1"/>
                          <m:t>𝑥</m:t>
                        </m:r>
                      </m:e>
                      <m:sup>
                        <m:r>
                          <a:rPr lang="es-EC" i="1"/>
                          <m:t>2</m:t>
                        </m:r>
                      </m:sup>
                    </m:sSup>
                    <m:r>
                      <a:rPr lang="es-EC" i="1"/>
                      <m:t>+0.9776∗</m:t>
                    </m:r>
                    <m:r>
                      <a:rPr lang="es-EC" i="1"/>
                      <m:t>𝑥</m:t>
                    </m:r>
                    <m:r>
                      <a:rPr lang="es-EC" i="1"/>
                      <m:t>+51.01+2+2</m:t>
                    </m:r>
                  </m:oMath>
                </a14:m>
                <a:r>
                  <a:rPr lang="es-EC" dirty="0">
                    <a:latin typeface="Century Gothic" panose="020B0502020202020204" pitchFamily="34" charset="0"/>
                  </a:rPr>
                  <a:t>       </a:t>
                </a:r>
              </a:p>
              <a:p>
                <a:r>
                  <a:rPr lang="es-EC" b="1" dirty="0">
                    <a:latin typeface="Century Gothic" panose="020B0502020202020204" pitchFamily="34" charset="0"/>
                  </a:rPr>
                  <a:t> </a:t>
                </a:r>
                <a:r>
                  <a:rPr lang="es-EC" b="1" dirty="0" smtClean="0">
                    <a:latin typeface="Century Gothic" panose="020B0502020202020204" pitchFamily="34" charset="0"/>
                  </a:rPr>
                  <a:t>                       </a:t>
                </a:r>
                <a14:m>
                  <m:oMath xmlns:m="http://schemas.openxmlformats.org/officeDocument/2006/math">
                    <m:sSub>
                      <m:sSubPr>
                        <m:ctrlPr>
                          <a:rPr lang="es-EC" b="1" i="1"/>
                        </m:ctrlPr>
                      </m:sSubPr>
                      <m:e>
                        <m:r>
                          <a:rPr lang="es-EC" b="1" i="1"/>
                          <m:t>𝑳</m:t>
                        </m:r>
                      </m:e>
                      <m:sub>
                        <m:r>
                          <a:rPr lang="es-EC" b="1" i="1"/>
                          <m:t>𝒂</m:t>
                        </m:r>
                        <m:r>
                          <a:rPr lang="es-EC" b="1" i="1"/>
                          <m:t>_</m:t>
                        </m:r>
                        <m:r>
                          <a:rPr lang="es-EC" b="1" i="1"/>
                          <m:t>𝒅𝒖𝒍𝒄𝒆</m:t>
                        </m:r>
                      </m:sub>
                    </m:sSub>
                    <m:r>
                      <a:rPr lang="es-EC" b="1" i="1"/>
                      <m:t>=</m:t>
                    </m:r>
                    <m:r>
                      <a:rPr lang="es-EC" b="1" i="1"/>
                      <m:t>𝟎</m:t>
                    </m:r>
                    <m:r>
                      <a:rPr lang="es-EC" b="1" i="1"/>
                      <m:t>.</m:t>
                    </m:r>
                    <m:r>
                      <a:rPr lang="es-EC" b="1" i="1"/>
                      <m:t>𝟏𝟎𝟑𝟓</m:t>
                    </m:r>
                    <m:r>
                      <a:rPr lang="es-EC" b="1" i="1"/>
                      <m:t>∗</m:t>
                    </m:r>
                    <m:sSup>
                      <m:sSupPr>
                        <m:ctrlPr>
                          <a:rPr lang="es-EC" b="1" i="1"/>
                        </m:ctrlPr>
                      </m:sSupPr>
                      <m:e>
                        <m:r>
                          <a:rPr lang="es-EC" b="1" i="1"/>
                          <m:t> </m:t>
                        </m:r>
                        <m:r>
                          <a:rPr lang="es-EC" b="1" i="1"/>
                          <m:t>𝒙</m:t>
                        </m:r>
                      </m:e>
                      <m:sup>
                        <m:r>
                          <a:rPr lang="es-EC" b="1" i="1"/>
                          <m:t>𝟐</m:t>
                        </m:r>
                      </m:sup>
                    </m:sSup>
                    <m:r>
                      <a:rPr lang="es-EC" b="1" i="1"/>
                      <m:t>+</m:t>
                    </m:r>
                    <m:r>
                      <a:rPr lang="es-EC" b="1" i="1"/>
                      <m:t>𝟎</m:t>
                    </m:r>
                    <m:r>
                      <a:rPr lang="es-EC" b="1" i="1"/>
                      <m:t>.</m:t>
                    </m:r>
                    <m:r>
                      <a:rPr lang="es-EC" b="1" i="1"/>
                      <m:t>𝟗𝟕𝟕𝟔</m:t>
                    </m:r>
                    <m:r>
                      <a:rPr lang="es-EC" b="1" i="1"/>
                      <m:t>∗</m:t>
                    </m:r>
                    <m:r>
                      <a:rPr lang="es-EC" b="1" i="1"/>
                      <m:t>𝒙</m:t>
                    </m:r>
                    <m:r>
                      <a:rPr lang="es-EC" b="1" i="1"/>
                      <m:t>+</m:t>
                    </m:r>
                    <m:r>
                      <a:rPr lang="es-EC" b="1" i="1"/>
                      <m:t>𝟓𝟖</m:t>
                    </m:r>
                    <m:r>
                      <a:rPr lang="es-EC" b="1" i="1"/>
                      <m:t>.</m:t>
                    </m:r>
                    <m:r>
                      <a:rPr lang="es-EC" b="1" i="1"/>
                      <m:t>𝟎𝟏</m:t>
                    </m:r>
                    <m:r>
                      <a:rPr lang="es-EC" b="1" i="1"/>
                      <m:t> </m:t>
                    </m:r>
                  </m:oMath>
                </a14:m>
                <a:r>
                  <a:rPr lang="es-EC" b="1" dirty="0">
                    <a:latin typeface="Century Gothic" panose="020B0502020202020204" pitchFamily="34" charset="0"/>
                  </a:rPr>
                  <a:t>           </a:t>
                </a:r>
                <a:r>
                  <a:rPr lang="es-EC" b="1" dirty="0" smtClean="0">
                    <a:latin typeface="Century Gothic" panose="020B0502020202020204" pitchFamily="34" charset="0"/>
                  </a:rPr>
                  <a:t>      14)</a:t>
                </a:r>
                <a:endParaRPr lang="es-EC" dirty="0">
                  <a:latin typeface="Century Gothic" panose="020B0502020202020204" pitchFamily="34" charset="0"/>
                </a:endParaRPr>
              </a:p>
              <a:p>
                <a:r>
                  <a:rPr lang="es-EC" dirty="0">
                    <a:latin typeface="Century Gothic" panose="020B0502020202020204" pitchFamily="34" charset="0"/>
                  </a:rPr>
                  <a:t> </a:t>
                </a:r>
              </a:p>
              <a:p>
                <a:r>
                  <a:rPr lang="es-EC" b="1" dirty="0">
                    <a:latin typeface="Century Gothic" panose="020B0502020202020204" pitchFamily="34" charset="0"/>
                  </a:rPr>
                  <a:t>Escenario 2:</a:t>
                </a:r>
                <a:r>
                  <a:rPr lang="es-EC" dirty="0">
                    <a:latin typeface="Century Gothic" panose="020B0502020202020204" pitchFamily="34" charset="0"/>
                  </a:rPr>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𝟏</m:t>
                        </m:r>
                        <m:r>
                          <a:rPr lang="es-EC" b="1" i="1"/>
                          <m:t> </m:t>
                        </m:r>
                      </m:sub>
                    </m:sSub>
                    <m:r>
                      <a:rPr lang="es-EC" i="1"/>
                      <m:t> =3+0.215∗</m:t>
                    </m:r>
                    <m:sSup>
                      <m:sSupPr>
                        <m:ctrlPr>
                          <a:rPr lang="es-EC" i="1"/>
                        </m:ctrlPr>
                      </m:sSupPr>
                      <m:e>
                        <m:r>
                          <a:rPr lang="es-EC" i="1"/>
                          <m:t>𝑥</m:t>
                        </m:r>
                      </m:e>
                      <m:sup>
                        <m:r>
                          <a:rPr lang="es-EC" i="1"/>
                          <m:t>2</m:t>
                        </m:r>
                      </m:sup>
                    </m:sSup>
                    <m:r>
                      <a:rPr lang="es-EC" i="1"/>
                      <m:t>+1.052∗</m:t>
                    </m:r>
                    <m:r>
                      <a:rPr lang="es-EC" i="1"/>
                      <m:t>𝑥</m:t>
                    </m:r>
                    <m:r>
                      <a:rPr lang="es-EC" i="1"/>
                      <m:t> +41.52 +2+2</m:t>
                    </m:r>
                  </m:oMath>
                </a14:m>
                <a:r>
                  <a:rPr lang="es-EC" dirty="0">
                    <a:latin typeface="Century Gothic" panose="020B0502020202020204" pitchFamily="34" charset="0"/>
                  </a:rPr>
                  <a:t>                                          </a:t>
                </a:r>
              </a:p>
              <a:p>
                <a:r>
                  <a:rPr lang="es-EC" b="1" dirty="0">
                    <a:latin typeface="Century Gothic" panose="020B0502020202020204" pitchFamily="34" charset="0"/>
                  </a:rPr>
                  <a:t>    </a:t>
                </a:r>
                <a:r>
                  <a:rPr lang="es-EC" b="1" dirty="0" smtClean="0">
                    <a:latin typeface="Century Gothic" panose="020B0502020202020204" pitchFamily="34" charset="0"/>
                  </a:rPr>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𝟏</m:t>
                        </m:r>
                      </m:sub>
                    </m:sSub>
                    <m:r>
                      <a:rPr lang="es-EC" b="1" i="1"/>
                      <m:t> = </m:t>
                    </m:r>
                    <m:r>
                      <a:rPr lang="es-EC" b="1" i="1"/>
                      <m:t>𝟎</m:t>
                    </m:r>
                    <m:r>
                      <a:rPr lang="es-EC" b="1" i="1"/>
                      <m:t>.</m:t>
                    </m:r>
                    <m:r>
                      <a:rPr lang="es-EC" b="1" i="1"/>
                      <m:t>𝟐𝟏𝟓</m:t>
                    </m:r>
                    <m:r>
                      <a:rPr lang="es-EC" b="1" i="1"/>
                      <m:t>∗</m:t>
                    </m:r>
                    <m:sSup>
                      <m:sSupPr>
                        <m:ctrlPr>
                          <a:rPr lang="es-EC" b="1" i="1"/>
                        </m:ctrlPr>
                      </m:sSupPr>
                      <m:e>
                        <m:r>
                          <a:rPr lang="es-EC" b="1" i="1"/>
                          <m:t>𝒙</m:t>
                        </m:r>
                      </m:e>
                      <m:sup>
                        <m:r>
                          <a:rPr lang="es-EC" b="1" i="1"/>
                          <m:t>𝟐</m:t>
                        </m:r>
                      </m:sup>
                    </m:sSup>
                    <m:r>
                      <a:rPr lang="es-EC" b="1" i="1"/>
                      <m:t>+</m:t>
                    </m:r>
                    <m:r>
                      <a:rPr lang="es-EC" b="1" i="1"/>
                      <m:t>𝟏</m:t>
                    </m:r>
                    <m:r>
                      <a:rPr lang="es-EC" b="1" i="1"/>
                      <m:t>.</m:t>
                    </m:r>
                    <m:r>
                      <a:rPr lang="es-EC" b="1" i="1"/>
                      <m:t>𝟎𝟓𝟐</m:t>
                    </m:r>
                    <m:r>
                      <a:rPr lang="es-EC" b="1" i="1"/>
                      <m:t>∗</m:t>
                    </m:r>
                    <m:r>
                      <a:rPr lang="es-EC" b="1" i="1"/>
                      <m:t>𝒙</m:t>
                    </m:r>
                    <m:r>
                      <a:rPr lang="es-EC" b="1" i="1"/>
                      <m:t> +</m:t>
                    </m:r>
                    <m:r>
                      <a:rPr lang="es-EC" b="1" i="1"/>
                      <m:t>𝟒𝟖</m:t>
                    </m:r>
                    <m:r>
                      <a:rPr lang="es-EC" b="1" i="1"/>
                      <m:t>.</m:t>
                    </m:r>
                    <m:r>
                      <a:rPr lang="es-EC" b="1" i="1"/>
                      <m:t>𝟓𝟐</m:t>
                    </m:r>
                    <m:r>
                      <a:rPr lang="es-EC" b="1" i="1"/>
                      <m:t> </m:t>
                    </m:r>
                  </m:oMath>
                </a14:m>
                <a:r>
                  <a:rPr lang="es-EC" b="1" dirty="0">
                    <a:latin typeface="Century Gothic" panose="020B0502020202020204" pitchFamily="34" charset="0"/>
                  </a:rPr>
                  <a:t>            </a:t>
                </a:r>
                <a:r>
                  <a:rPr lang="es-EC" b="1" dirty="0" smtClean="0">
                    <a:latin typeface="Century Gothic" panose="020B0502020202020204" pitchFamily="34" charset="0"/>
                  </a:rPr>
                  <a:t>15)</a:t>
                </a:r>
                <a:endParaRPr lang="es-EC" dirty="0">
                  <a:latin typeface="Century Gothic" panose="020B0502020202020204" pitchFamily="34" charset="0"/>
                </a:endParaRPr>
              </a:p>
              <a:p>
                <a:r>
                  <a:rPr lang="es-EC" dirty="0">
                    <a:latin typeface="Century Gothic" panose="020B0502020202020204" pitchFamily="34" charset="0"/>
                  </a:rPr>
                  <a:t> </a:t>
                </a:r>
                <a:r>
                  <a:rPr lang="es-EC" dirty="0" smtClean="0">
                    <a:latin typeface="Century Gothic" panose="020B0502020202020204" pitchFamily="34" charset="0"/>
                  </a:rPr>
                  <a:t>   </a:t>
                </a:r>
                <a:endParaRPr lang="es-EC" dirty="0">
                  <a:latin typeface="Century Gothic" panose="020B0502020202020204" pitchFamily="34" charset="0"/>
                </a:endParaRPr>
              </a:p>
              <a:p>
                <a:r>
                  <a:rPr lang="es-EC" b="1" dirty="0">
                    <a:latin typeface="Century Gothic" panose="020B0502020202020204" pitchFamily="34" charset="0"/>
                  </a:rPr>
                  <a:t>Escenario 3:</a:t>
                </a:r>
                <a:r>
                  <a:rPr lang="es-EC" dirty="0">
                    <a:latin typeface="Century Gothic" panose="020B0502020202020204" pitchFamily="34" charset="0"/>
                  </a:rPr>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𝟐</m:t>
                        </m:r>
                      </m:sub>
                    </m:sSub>
                    <m:r>
                      <a:rPr lang="es-EC" i="1"/>
                      <m:t>=3−0.1743∗</m:t>
                    </m:r>
                    <m:sSup>
                      <m:sSupPr>
                        <m:ctrlPr>
                          <a:rPr lang="es-EC" i="1"/>
                        </m:ctrlPr>
                      </m:sSupPr>
                      <m:e>
                        <m:r>
                          <a:rPr lang="es-EC" i="1"/>
                          <m:t>𝑥</m:t>
                        </m:r>
                      </m:e>
                      <m:sup>
                        <m:r>
                          <a:rPr lang="es-EC" i="1"/>
                          <m:t>2</m:t>
                        </m:r>
                      </m:sup>
                    </m:sSup>
                    <m:r>
                      <a:rPr lang="es-EC" i="1"/>
                      <m:t>+3.021∗</m:t>
                    </m:r>
                    <m:r>
                      <a:rPr lang="es-EC" i="1"/>
                      <m:t>𝑥</m:t>
                    </m:r>
                    <m:r>
                      <a:rPr lang="es-EC" i="1"/>
                      <m:t>+53.8+2+2</m:t>
                    </m:r>
                  </m:oMath>
                </a14:m>
                <a:r>
                  <a:rPr lang="es-EC" dirty="0">
                    <a:latin typeface="Century Gothic" panose="020B0502020202020204" pitchFamily="34" charset="0"/>
                  </a:rPr>
                  <a:t>           </a:t>
                </a:r>
              </a:p>
              <a:p>
                <a:r>
                  <a:rPr lang="es-EC" b="1" dirty="0">
                    <a:latin typeface="Century Gothic" panose="020B0502020202020204" pitchFamily="34" charset="0"/>
                  </a:rPr>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𝟐</m:t>
                        </m:r>
                      </m:sub>
                    </m:sSub>
                    <m:r>
                      <a:rPr lang="es-EC" b="1" i="1"/>
                      <m:t>= −</m:t>
                    </m:r>
                    <m:r>
                      <a:rPr lang="es-EC" b="1" i="1"/>
                      <m:t>𝟎</m:t>
                    </m:r>
                    <m:r>
                      <a:rPr lang="es-EC" b="1" i="1"/>
                      <m:t>.</m:t>
                    </m:r>
                    <m:r>
                      <a:rPr lang="es-EC" b="1" i="1"/>
                      <m:t>𝟏𝟕𝟒𝟑</m:t>
                    </m:r>
                    <m:r>
                      <a:rPr lang="es-EC" b="1" i="1"/>
                      <m:t>∗</m:t>
                    </m:r>
                    <m:sSup>
                      <m:sSupPr>
                        <m:ctrlPr>
                          <a:rPr lang="es-EC" b="1" i="1"/>
                        </m:ctrlPr>
                      </m:sSupPr>
                      <m:e>
                        <m:r>
                          <a:rPr lang="es-EC" b="1" i="1"/>
                          <m:t>𝒙</m:t>
                        </m:r>
                      </m:e>
                      <m:sup>
                        <m:r>
                          <a:rPr lang="es-EC" b="1" i="1"/>
                          <m:t>𝟐</m:t>
                        </m:r>
                      </m:sup>
                    </m:sSup>
                    <m:r>
                      <a:rPr lang="es-EC" b="1" i="1"/>
                      <m:t>+</m:t>
                    </m:r>
                    <m:r>
                      <a:rPr lang="es-EC" b="1" i="1"/>
                      <m:t>𝟑</m:t>
                    </m:r>
                    <m:r>
                      <a:rPr lang="es-EC" b="1" i="1"/>
                      <m:t>.</m:t>
                    </m:r>
                    <m:r>
                      <a:rPr lang="es-EC" b="1" i="1"/>
                      <m:t>𝟎𝟐𝟏</m:t>
                    </m:r>
                    <m:r>
                      <a:rPr lang="es-EC" b="1" i="1"/>
                      <m:t>∗</m:t>
                    </m:r>
                    <m:r>
                      <a:rPr lang="es-EC" b="1" i="1"/>
                      <m:t>𝒙</m:t>
                    </m:r>
                    <m:r>
                      <a:rPr lang="es-EC" b="1" i="1"/>
                      <m:t>+</m:t>
                    </m:r>
                    <m:r>
                      <a:rPr lang="es-EC" b="1" i="1"/>
                      <m:t>𝟔𝟎</m:t>
                    </m:r>
                    <m:r>
                      <a:rPr lang="es-EC" b="1" i="1"/>
                      <m:t>.</m:t>
                    </m:r>
                    <m:r>
                      <a:rPr lang="es-EC" b="1" i="1"/>
                      <m:t>𝟖</m:t>
                    </m:r>
                  </m:oMath>
                </a14:m>
                <a:r>
                  <a:rPr lang="es-EC" b="1" dirty="0" smtClean="0">
                    <a:latin typeface="Century Gothic" panose="020B0502020202020204" pitchFamily="34" charset="0"/>
                  </a:rPr>
                  <a:t>            16)</a:t>
                </a:r>
                <a:endParaRPr lang="es-EC" dirty="0">
                  <a:latin typeface="Century Gothic" panose="020B0502020202020204" pitchFamily="34" charset="0"/>
                </a:endParaRPr>
              </a:p>
              <a:p>
                <a:r>
                  <a:rPr lang="es-EC" b="1" dirty="0">
                    <a:latin typeface="Century Gothic" panose="020B0502020202020204" pitchFamily="34" charset="0"/>
                  </a:rPr>
                  <a:t> </a:t>
                </a:r>
                <a:endParaRPr lang="es-EC" dirty="0">
                  <a:latin typeface="Century Gothic" panose="020B0502020202020204" pitchFamily="34" charset="0"/>
                </a:endParaRPr>
              </a:p>
              <a:p>
                <a:r>
                  <a:rPr lang="es-EC" b="1" dirty="0">
                    <a:latin typeface="Century Gothic" panose="020B0502020202020204" pitchFamily="34" charset="0"/>
                  </a:rPr>
                  <a:t>Escenario 4:</a:t>
                </a:r>
                <a14:m>
                  <m:oMath xmlns:m="http://schemas.openxmlformats.org/officeDocument/2006/math">
                    <m:r>
                      <a:rPr lang="es-EC" i="1"/>
                      <m:t> </m:t>
                    </m:r>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𝟑</m:t>
                        </m:r>
                      </m:sub>
                    </m:sSub>
                    <m:r>
                      <a:rPr lang="es-EC" i="1"/>
                      <m:t>=3+0.09215∗</m:t>
                    </m:r>
                    <m:sSup>
                      <m:sSupPr>
                        <m:ctrlPr>
                          <a:rPr lang="es-EC" i="1"/>
                        </m:ctrlPr>
                      </m:sSupPr>
                      <m:e>
                        <m:r>
                          <a:rPr lang="es-EC" i="1"/>
                          <m:t>𝑥</m:t>
                        </m:r>
                      </m:e>
                      <m:sup>
                        <m:r>
                          <a:rPr lang="es-EC" i="1"/>
                          <m:t>2</m:t>
                        </m:r>
                      </m:sup>
                    </m:sSup>
                    <m:r>
                      <a:rPr lang="es-EC" i="1"/>
                      <m:t>+1.302∗</m:t>
                    </m:r>
                    <m:r>
                      <a:rPr lang="es-EC" i="1"/>
                      <m:t>𝑥</m:t>
                    </m:r>
                    <m:r>
                      <a:rPr lang="es-EC" i="1"/>
                      <m:t>+55.08+2+2</m:t>
                    </m:r>
                  </m:oMath>
                </a14:m>
                <a:r>
                  <a:rPr lang="es-EC" dirty="0">
                    <a:latin typeface="Century Gothic" panose="020B0502020202020204" pitchFamily="34" charset="0"/>
                  </a:rPr>
                  <a:t>                                           </a:t>
                </a:r>
              </a:p>
              <a:p>
                <a:r>
                  <a:rPr lang="es-EC" dirty="0">
                    <a:latin typeface="Century Gothic" panose="020B0502020202020204" pitchFamily="34" charset="0"/>
                  </a:rPr>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𝟑</m:t>
                        </m:r>
                      </m:sub>
                    </m:sSub>
                    <m:r>
                      <a:rPr lang="es-EC" b="1" i="1"/>
                      <m:t>=</m:t>
                    </m:r>
                  </m:oMath>
                </a14:m>
                <a:r>
                  <a:rPr lang="es-EC" b="1" dirty="0">
                    <a:latin typeface="Century Gothic" panose="020B0502020202020204" pitchFamily="34" charset="0"/>
                  </a:rPr>
                  <a:t> </a:t>
                </a:r>
                <a14:m>
                  <m:oMath xmlns:m="http://schemas.openxmlformats.org/officeDocument/2006/math">
                    <m:r>
                      <a:rPr lang="es-EC" b="1" i="1"/>
                      <m:t>𝟎</m:t>
                    </m:r>
                    <m:r>
                      <a:rPr lang="es-EC" b="1" i="1"/>
                      <m:t>.</m:t>
                    </m:r>
                    <m:r>
                      <a:rPr lang="es-EC" b="1" i="1"/>
                      <m:t>𝟎𝟗𝟐𝟏𝟓</m:t>
                    </m:r>
                    <m:r>
                      <a:rPr lang="es-EC" b="1" i="1"/>
                      <m:t>∗</m:t>
                    </m:r>
                    <m:sSup>
                      <m:sSupPr>
                        <m:ctrlPr>
                          <a:rPr lang="es-EC" b="1" i="1"/>
                        </m:ctrlPr>
                      </m:sSupPr>
                      <m:e>
                        <m:r>
                          <a:rPr lang="es-EC" b="1" i="1"/>
                          <m:t>𝒙</m:t>
                        </m:r>
                      </m:e>
                      <m:sup>
                        <m:r>
                          <a:rPr lang="es-EC" b="1" i="1"/>
                          <m:t>𝟐</m:t>
                        </m:r>
                      </m:sup>
                    </m:sSup>
                    <m:r>
                      <a:rPr lang="es-EC" b="1" i="1"/>
                      <m:t>+</m:t>
                    </m:r>
                    <m:r>
                      <a:rPr lang="es-EC" b="1" i="1"/>
                      <m:t>𝟏</m:t>
                    </m:r>
                    <m:r>
                      <a:rPr lang="es-EC" b="1" i="1"/>
                      <m:t>.</m:t>
                    </m:r>
                    <m:r>
                      <a:rPr lang="es-EC" b="1" i="1"/>
                      <m:t>𝟑𝟎𝟐</m:t>
                    </m:r>
                    <m:r>
                      <a:rPr lang="es-EC" b="1" i="1"/>
                      <m:t>∗</m:t>
                    </m:r>
                    <m:r>
                      <a:rPr lang="es-EC" b="1" i="1"/>
                      <m:t>𝒙</m:t>
                    </m:r>
                    <m:r>
                      <a:rPr lang="es-EC" b="1" i="1"/>
                      <m:t>+</m:t>
                    </m:r>
                    <m:r>
                      <a:rPr lang="es-EC" b="1" i="1"/>
                      <m:t>𝟔𝟐</m:t>
                    </m:r>
                    <m:r>
                      <a:rPr lang="es-EC" b="1" i="1"/>
                      <m:t>.</m:t>
                    </m:r>
                    <m:r>
                      <a:rPr lang="es-EC" b="1" i="1"/>
                      <m:t>𝟎𝟖</m:t>
                    </m:r>
                  </m:oMath>
                </a14:m>
                <a:r>
                  <a:rPr lang="es-EC" b="1" dirty="0">
                    <a:latin typeface="Century Gothic" panose="020B0502020202020204" pitchFamily="34" charset="0"/>
                  </a:rPr>
                  <a:t>          </a:t>
                </a:r>
                <a:r>
                  <a:rPr lang="es-EC" b="1" dirty="0" smtClean="0">
                    <a:latin typeface="Century Gothic" panose="020B0502020202020204" pitchFamily="34" charset="0"/>
                  </a:rPr>
                  <a:t>    17)</a:t>
                </a:r>
                <a:endParaRPr lang="es-EC" dirty="0">
                  <a:latin typeface="Century Gothic" panose="020B0502020202020204" pitchFamily="34" charset="0"/>
                </a:endParaRPr>
              </a:p>
            </p:txBody>
          </p:sp>
        </mc:Choice>
        <mc:Fallback>
          <p:sp>
            <p:nvSpPr>
              <p:cNvPr id="2" name="1 Rectángulo"/>
              <p:cNvSpPr>
                <a:spLocks noRot="1" noChangeAspect="1" noMove="1" noResize="1" noEditPoints="1" noAdjustHandles="1" noChangeArrowheads="1" noChangeShapeType="1" noTextEdit="1"/>
              </p:cNvSpPr>
              <p:nvPr/>
            </p:nvSpPr>
            <p:spPr>
              <a:xfrm>
                <a:off x="838200" y="3048000"/>
                <a:ext cx="7848600" cy="3301673"/>
              </a:xfrm>
              <a:prstGeom prst="rect">
                <a:avLst/>
              </a:prstGeom>
              <a:blipFill rotWithShape="1">
                <a:blip r:embed="rId9"/>
                <a:stretch>
                  <a:fillRect l="-699" t="-738" b="-1476"/>
                </a:stretch>
              </a:blipFill>
            </p:spPr>
            <p:txBody>
              <a:bodyPr/>
              <a:lstStyle/>
              <a:p>
                <a:r>
                  <a:rPr lang="es-EC">
                    <a:noFill/>
                  </a:rPr>
                  <a:t> </a:t>
                </a:r>
              </a:p>
            </p:txBody>
          </p:sp>
        </mc:Fallback>
      </mc:AlternateContent>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696808279"/>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752601" y="3657600"/>
            <a:ext cx="584898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500" dirty="0" smtClean="0">
                <a:solidFill>
                  <a:schemeClr val="tx1"/>
                </a:solidFill>
                <a:latin typeface="Century Gothic" panose="020B0502020202020204" pitchFamily="34" charset="0"/>
              </a:rPr>
              <a:t>Tabla  2: Constantes de ajuste para el intervalo</a:t>
            </a:r>
            <a:endParaRPr lang="es-EC" sz="1500" dirty="0">
              <a:solidFill>
                <a:schemeClr val="tx1"/>
              </a:solidFill>
              <a:latin typeface="Century Gothic" panose="020B0502020202020204"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382129925"/>
              </p:ext>
            </p:extLst>
          </p:nvPr>
        </p:nvGraphicFramePr>
        <p:xfrm>
          <a:off x="2152967" y="2540000"/>
          <a:ext cx="4838065" cy="1117600"/>
        </p:xfrm>
        <a:graphic>
          <a:graphicData uri="http://schemas.openxmlformats.org/drawingml/2006/table">
            <a:tbl>
              <a:tblPr firstRow="1" firstCol="1" bandRow="1"/>
              <a:tblGrid>
                <a:gridCol w="1205865"/>
                <a:gridCol w="1200150"/>
                <a:gridCol w="1200150"/>
                <a:gridCol w="1231900"/>
              </a:tblGrid>
              <a:tr h="273685">
                <a:tc>
                  <a:txBody>
                    <a:bodyPr/>
                    <a:lstStyle/>
                    <a:p>
                      <a:pPr marL="0" marR="0" algn="ctr">
                        <a:spcBef>
                          <a:spcPts val="0"/>
                        </a:spcBef>
                        <a:spcAft>
                          <a:spcPts val="0"/>
                        </a:spcAft>
                        <a:tabLst>
                          <a:tab pos="449580" algn="l"/>
                        </a:tabLst>
                      </a:pPr>
                      <a:r>
                        <a:rPr lang="es-EC" sz="1200" dirty="0">
                          <a:solidFill>
                            <a:srgbClr val="000000"/>
                          </a:solidFill>
                          <a:effectLst/>
                          <a:latin typeface="Arial"/>
                          <a:ea typeface="Droid Sans Fallback"/>
                          <a:cs typeface="Calibri"/>
                        </a:rPr>
                        <a:t> </a:t>
                      </a:r>
                      <a:r>
                        <a:rPr lang="es-EC" sz="1200" b="1" dirty="0">
                          <a:solidFill>
                            <a:srgbClr val="000000"/>
                          </a:solidFill>
                          <a:effectLst/>
                          <a:latin typeface="Arial"/>
                          <a:ea typeface="Droid Sans Fallback"/>
                          <a:cs typeface="Calibri"/>
                        </a:rPr>
                        <a:t>Escenario 1</a:t>
                      </a:r>
                      <a:endParaRPr lang="es-EC" sz="1200" dirty="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b="1">
                          <a:solidFill>
                            <a:srgbClr val="000000"/>
                          </a:solidFill>
                          <a:effectLst/>
                          <a:latin typeface="Arial"/>
                          <a:ea typeface="Droid Sans Fallback"/>
                          <a:cs typeface="Calibri"/>
                        </a:rPr>
                        <a:t>Escenario 2</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b="1">
                          <a:solidFill>
                            <a:srgbClr val="000000"/>
                          </a:solidFill>
                          <a:effectLst/>
                          <a:latin typeface="Arial"/>
                          <a:ea typeface="Droid Sans Fallback"/>
                          <a:cs typeface="Calibri"/>
                        </a:rPr>
                        <a:t>Escenario 3</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b="1">
                          <a:solidFill>
                            <a:srgbClr val="000000"/>
                          </a:solidFill>
                          <a:effectLst/>
                          <a:latin typeface="Arial"/>
                          <a:ea typeface="Droid Sans Fallback"/>
                          <a:cs typeface="Calibri"/>
                        </a:rPr>
                        <a:t>Escenario 4</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685">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a1’ = 0.05409</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a2’ = - 13.87</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a3’ = - 1.507</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a4’ = - 0.09187</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115">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  b1’ = - 3.837</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   b2’= - 5.919</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 b3’ = - 7.191</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 b4’ = - 0.2184</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115">
                <a:tc>
                  <a:txBody>
                    <a:bodyPr/>
                    <a:lstStyle/>
                    <a:p>
                      <a:pPr marL="0" marR="0" algn="ctr">
                        <a:spcBef>
                          <a:spcPts val="0"/>
                        </a:spcBef>
                        <a:spcAft>
                          <a:spcPts val="0"/>
                        </a:spcAft>
                        <a:tabLst>
                          <a:tab pos="449580" algn="l"/>
                        </a:tabLst>
                      </a:pPr>
                      <a:r>
                        <a:rPr lang="es-EC" sz="1200">
                          <a:solidFill>
                            <a:srgbClr val="000000"/>
                          </a:solidFill>
                          <a:effectLst/>
                          <a:latin typeface="Arial"/>
                          <a:ea typeface="Droid Sans Fallback"/>
                          <a:cs typeface="Calibri"/>
                        </a:rPr>
                        <a:t>c1’ = -35.63</a:t>
                      </a:r>
                      <a:endParaRPr lang="es-EC" sz="120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dirty="0">
                          <a:solidFill>
                            <a:srgbClr val="000000"/>
                          </a:solidFill>
                          <a:effectLst/>
                          <a:latin typeface="Arial"/>
                          <a:ea typeface="Droid Sans Fallback"/>
                          <a:cs typeface="Calibri"/>
                        </a:rPr>
                        <a:t> </a:t>
                      </a:r>
                      <a:endParaRPr lang="es-EC" sz="1200" dirty="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dirty="0">
                          <a:solidFill>
                            <a:srgbClr val="000000"/>
                          </a:solidFill>
                          <a:effectLst/>
                          <a:latin typeface="Arial"/>
                          <a:ea typeface="Droid Sans Fallback"/>
                          <a:cs typeface="Calibri"/>
                        </a:rPr>
                        <a:t> </a:t>
                      </a:r>
                      <a:endParaRPr lang="es-EC" sz="1200" dirty="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449580" algn="l"/>
                        </a:tabLst>
                      </a:pPr>
                      <a:r>
                        <a:rPr lang="es-EC" sz="1200" dirty="0">
                          <a:solidFill>
                            <a:srgbClr val="000000"/>
                          </a:solidFill>
                          <a:effectLst/>
                          <a:latin typeface="Arial"/>
                          <a:ea typeface="Droid Sans Fallback"/>
                          <a:cs typeface="Calibri"/>
                        </a:rPr>
                        <a:t>c4’ = - 66.92</a:t>
                      </a:r>
                      <a:endParaRPr lang="es-EC" sz="1200" dirty="0">
                        <a:solidFill>
                          <a:srgbClr val="000000"/>
                        </a:solidFill>
                        <a:effectLst/>
                        <a:latin typeface="Calibri"/>
                        <a:ea typeface="Droid Sans Fallback"/>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mc:Choice xmlns:a14="http://schemas.microsoft.com/office/drawing/2010/main" Requires="a14">
          <p:sp>
            <p:nvSpPr>
              <p:cNvPr id="10" name="9 Rectángulo"/>
              <p:cNvSpPr/>
              <p:nvPr/>
            </p:nvSpPr>
            <p:spPr>
              <a:xfrm>
                <a:off x="2779755" y="5527972"/>
                <a:ext cx="4753224" cy="796628"/>
              </a:xfrm>
              <a:prstGeom prst="rect">
                <a:avLst/>
              </a:prstGeom>
            </p:spPr>
            <p:txBody>
              <a:bodyPr wrap="none">
                <a:spAutoFit/>
              </a:bodyPr>
              <a:lstStyle/>
              <a:p>
                <a14:m>
                  <m:oMath xmlns:m="http://schemas.openxmlformats.org/officeDocument/2006/math">
                    <m:sSub>
                      <m:sSubPr>
                        <m:ctrlPr>
                          <a:rPr lang="es-EC" i="1" smtClean="0"/>
                        </m:ctrlPr>
                      </m:sSubPr>
                      <m:e>
                        <m:sSub>
                          <m:sSubPr>
                            <m:ctrlPr>
                              <a:rPr lang="es-EC" i="1"/>
                            </m:ctrlPr>
                          </m:sSubPr>
                          <m:e>
                            <m:r>
                              <a:rPr lang="es-EC" i="1"/>
                              <m:t>𝑃</m:t>
                            </m:r>
                          </m:e>
                          <m:sub>
                            <m:r>
                              <a:rPr lang="es-EC" i="1"/>
                              <m:t>𝑅𝑋</m:t>
                            </m:r>
                          </m:sub>
                        </m:sSub>
                      </m:e>
                      <m:sub>
                        <m:r>
                          <a:rPr lang="es-EC" i="1"/>
                          <m:t>_2</m:t>
                        </m:r>
                        <m:r>
                          <a:rPr lang="es-EC" b="0" i="1" smtClean="0">
                            <a:latin typeface="Cambria Math"/>
                          </a:rPr>
                          <m:t>_</m:t>
                        </m:r>
                        <m:r>
                          <a:rPr lang="es-EC" b="0" i="1" smtClean="0">
                            <a:latin typeface="Cambria Math"/>
                          </a:rPr>
                          <m:t>𝑐𝑢𝑎𝑑</m:t>
                        </m:r>
                      </m:sub>
                    </m:sSub>
                    <m:r>
                      <a:rPr lang="es-EC" i="1"/>
                      <m:t>=</m:t>
                    </m:r>
                    <m:r>
                      <a:rPr lang="es-EC" b="0" i="1" smtClean="0">
                        <a:latin typeface="Cambria Math"/>
                      </a:rPr>
                      <m:t>𝑎</m:t>
                    </m:r>
                    <m:r>
                      <a:rPr lang="es-EC" i="1"/>
                      <m:t>′∗</m:t>
                    </m:r>
                    <m:sSup>
                      <m:sSupPr>
                        <m:ctrlPr>
                          <a:rPr lang="es-EC" i="1"/>
                        </m:ctrlPr>
                      </m:sSupPr>
                      <m:e>
                        <m:r>
                          <a:rPr lang="es-EC" i="1"/>
                          <m:t>𝑥</m:t>
                        </m:r>
                      </m:e>
                      <m:sup>
                        <m:r>
                          <a:rPr lang="es-EC" i="1"/>
                          <m:t>2</m:t>
                        </m:r>
                      </m:sup>
                    </m:sSup>
                    <m:r>
                      <a:rPr lang="es-EC" i="1"/>
                      <m:t>+</m:t>
                    </m:r>
                    <m:r>
                      <a:rPr lang="es-EC" b="0" i="1" smtClean="0">
                        <a:latin typeface="Cambria Math"/>
                      </a:rPr>
                      <m:t>𝑏</m:t>
                    </m:r>
                    <m:r>
                      <a:rPr lang="es-EC" i="1"/>
                      <m:t>′∗</m:t>
                    </m:r>
                    <m:r>
                      <a:rPr lang="es-EC" i="1"/>
                      <m:t>𝑥</m:t>
                    </m:r>
                    <m:r>
                      <a:rPr lang="es-EC" i="1"/>
                      <m:t>+</m:t>
                    </m:r>
                    <m:r>
                      <a:rPr lang="es-EC" b="0" i="1" smtClean="0">
                        <a:latin typeface="Cambria Math"/>
                      </a:rPr>
                      <m:t>𝑐</m:t>
                    </m:r>
                    <m:r>
                      <a:rPr lang="es-EC" i="1"/>
                      <m:t>′</m:t>
                    </m:r>
                  </m:oMath>
                </a14:m>
                <a:r>
                  <a:rPr lang="es-EC" dirty="0" smtClean="0"/>
                  <a:t>	             2)</a:t>
                </a:r>
              </a:p>
              <a:p>
                <a:r>
                  <a:rPr lang="es-EC" sz="2400" dirty="0"/>
                  <a:t>	</a:t>
                </a:r>
              </a:p>
            </p:txBody>
          </p:sp>
        </mc:Choice>
        <mc:Fallback>
          <p:sp>
            <p:nvSpPr>
              <p:cNvPr id="10" name="9 Rectángulo"/>
              <p:cNvSpPr>
                <a:spLocks noRot="1" noChangeAspect="1" noMove="1" noResize="1" noEditPoints="1" noAdjustHandles="1" noChangeArrowheads="1" noChangeShapeType="1" noTextEdit="1"/>
              </p:cNvSpPr>
              <p:nvPr/>
            </p:nvSpPr>
            <p:spPr>
              <a:xfrm>
                <a:off x="2779755" y="5527972"/>
                <a:ext cx="4753224" cy="796628"/>
              </a:xfrm>
              <a:prstGeom prst="rect">
                <a:avLst/>
              </a:prstGeom>
              <a:blipFill rotWithShape="1">
                <a:blip r:embed="rId9"/>
                <a:stretch>
                  <a:fillRect t="-1527" r="-128"/>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2" name="11 Rectángulo"/>
              <p:cNvSpPr/>
              <p:nvPr/>
            </p:nvSpPr>
            <p:spPr>
              <a:xfrm>
                <a:off x="2798805" y="6019800"/>
                <a:ext cx="5455682" cy="428002"/>
              </a:xfrm>
              <a:prstGeom prst="rect">
                <a:avLst/>
              </a:prstGeom>
            </p:spPr>
            <p:txBody>
              <a:bodyPr wrap="square">
                <a:spAutoFit/>
              </a:bodyPr>
              <a:lstStyle/>
              <a:p>
                <a14:m>
                  <m:oMath xmlns:m="http://schemas.openxmlformats.org/officeDocument/2006/math">
                    <m:sSub>
                      <m:sSubPr>
                        <m:ctrlPr>
                          <a:rPr lang="es-EC" i="1" smtClean="0"/>
                        </m:ctrlPr>
                      </m:sSubPr>
                      <m:e>
                        <m:sSub>
                          <m:sSubPr>
                            <m:ctrlPr>
                              <a:rPr lang="es-EC" i="1"/>
                            </m:ctrlPr>
                          </m:sSubPr>
                          <m:e>
                            <m:r>
                              <a:rPr lang="es-EC" i="1"/>
                              <m:t>𝑃</m:t>
                            </m:r>
                          </m:e>
                          <m:sub>
                            <m:r>
                              <a:rPr lang="es-EC" i="1"/>
                              <m:t>𝑅𝑋</m:t>
                            </m:r>
                          </m:sub>
                        </m:sSub>
                      </m:e>
                      <m:sub>
                        <m:r>
                          <a:rPr lang="es-EC" b="0" i="1" smtClean="0">
                            <a:latin typeface="Cambria Math"/>
                          </a:rPr>
                          <m:t>_</m:t>
                        </m:r>
                        <m:r>
                          <a:rPr lang="es-EC" i="1"/>
                          <m:t>2</m:t>
                        </m:r>
                        <m:r>
                          <a:rPr lang="es-EC" b="0" i="1" smtClean="0">
                            <a:latin typeface="Cambria Math"/>
                          </a:rPr>
                          <m:t>_</m:t>
                        </m:r>
                        <m:r>
                          <a:rPr lang="es-EC" b="0" i="1" smtClean="0">
                            <a:latin typeface="Cambria Math"/>
                          </a:rPr>
                          <m:t>𝑙𝑜𝑔</m:t>
                        </m:r>
                      </m:sub>
                    </m:sSub>
                    <m:r>
                      <a:rPr lang="es-EC" i="1"/>
                      <m:t>=</m:t>
                    </m:r>
                    <m:r>
                      <a:rPr lang="en-US" b="0" i="1" smtClean="0">
                        <a:latin typeface="Cambria Math"/>
                      </a:rPr>
                      <m:t>𝑎</m:t>
                    </m:r>
                    <m:r>
                      <a:rPr lang="es-EC" i="1"/>
                      <m:t>′+10∗</m:t>
                    </m:r>
                    <m:r>
                      <a:rPr lang="en-US" b="0" i="1" smtClean="0">
                        <a:latin typeface="Cambria Math"/>
                      </a:rPr>
                      <m:t>𝑏</m:t>
                    </m:r>
                    <m:r>
                      <a:rPr lang="es-EC" i="1"/>
                      <m:t>′∗</m:t>
                    </m:r>
                    <m:func>
                      <m:funcPr>
                        <m:ctrlPr>
                          <a:rPr lang="es-EC" i="1"/>
                        </m:ctrlPr>
                      </m:funcPr>
                      <m:fName>
                        <m:r>
                          <m:rPr>
                            <m:sty m:val="p"/>
                          </m:rPr>
                          <a:rPr lang="es-EC"/>
                          <m:t>log</m:t>
                        </m:r>
                      </m:fName>
                      <m:e>
                        <m:r>
                          <a:rPr lang="es-EC" i="1"/>
                          <m:t> (</m:t>
                        </m:r>
                        <m:r>
                          <a:rPr lang="es-EC" i="1"/>
                          <m:t>𝑥</m:t>
                        </m:r>
                        <m:r>
                          <a:rPr lang="es-EC" i="1"/>
                          <m:t>)</m:t>
                        </m:r>
                      </m:e>
                    </m:func>
                    <m:r>
                      <a:rPr lang="es-EC"/>
                      <m:t>  </m:t>
                    </m:r>
                  </m:oMath>
                </a14:m>
                <a:r>
                  <a:rPr lang="es-EC" dirty="0" smtClean="0"/>
                  <a:t>                    4</a:t>
                </a:r>
                <a:r>
                  <a:rPr lang="es-EC" dirty="0"/>
                  <a:t>)</a:t>
                </a:r>
              </a:p>
            </p:txBody>
          </p:sp>
        </mc:Choice>
        <mc:Fallback>
          <p:sp>
            <p:nvSpPr>
              <p:cNvPr id="12" name="11 Rectángulo"/>
              <p:cNvSpPr>
                <a:spLocks noRot="1" noChangeAspect="1" noMove="1" noResize="1" noEditPoints="1" noAdjustHandles="1" noChangeArrowheads="1" noChangeShapeType="1" noTextEdit="1"/>
              </p:cNvSpPr>
              <p:nvPr/>
            </p:nvSpPr>
            <p:spPr>
              <a:xfrm>
                <a:off x="2798805" y="6019800"/>
                <a:ext cx="5455682" cy="428002"/>
              </a:xfrm>
              <a:prstGeom prst="rect">
                <a:avLst/>
              </a:prstGeom>
              <a:blipFill rotWithShape="1">
                <a:blip r:embed="rId10"/>
                <a:stretch>
                  <a:fillRect t="-5714" b="-8571"/>
                </a:stretch>
              </a:blipFill>
            </p:spPr>
            <p:txBody>
              <a:bodyPr/>
              <a:lstStyle/>
              <a:p>
                <a:r>
                  <a:rPr lang="es-EC">
                    <a:noFill/>
                  </a:rPr>
                  <a:t> </a:t>
                </a:r>
              </a:p>
            </p:txBody>
          </p:sp>
        </mc:Fallback>
      </mc:AlternateContent>
    </p:spTree>
    <p:extLst>
      <p:ext uri="{BB962C8B-B14F-4D97-AF65-F5344CB8AC3E}">
        <p14:creationId xmlns:p14="http://schemas.microsoft.com/office/powerpoint/2010/main" val="640308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601328046"/>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 name="1 Rectángulo"/>
              <p:cNvSpPr/>
              <p:nvPr/>
            </p:nvSpPr>
            <p:spPr>
              <a:xfrm>
                <a:off x="762000" y="3238045"/>
                <a:ext cx="7887970" cy="2238049"/>
              </a:xfrm>
              <a:prstGeom prst="rect">
                <a:avLst/>
              </a:prstGeom>
            </p:spPr>
            <p:txBody>
              <a:bodyPr wrap="square">
                <a:spAutoFit/>
              </a:bodyPr>
              <a:lstStyle/>
              <a:p>
                <a:pPr lvl="0"/>
                <a:r>
                  <a:rPr lang="es-EC" b="1" dirty="0">
                    <a:latin typeface="Century Gothic" panose="020B0502020202020204" pitchFamily="34" charset="0"/>
                  </a:rPr>
                  <a:t>Escenario 1: </a:t>
                </a:r>
                <a:r>
                  <a:rPr lang="es-EC" dirty="0">
                    <a:latin typeface="Century Gothic" panose="020B0502020202020204" pitchFamily="34" charset="0"/>
                  </a:rPr>
                  <a:t>  </a:t>
                </a:r>
                <a14:m>
                  <m:oMath xmlns:m="http://schemas.openxmlformats.org/officeDocument/2006/math">
                    <m:r>
                      <a:rPr lang="es-EC" i="1"/>
                      <m:t> </m:t>
                    </m:r>
                    <m:sSub>
                      <m:sSubPr>
                        <m:ctrlPr>
                          <a:rPr lang="es-EC" i="1"/>
                        </m:ctrlPr>
                      </m:sSubPr>
                      <m:e>
                        <m:sSub>
                          <m:sSubPr>
                            <m:ctrlPr>
                              <a:rPr lang="es-EC" i="1"/>
                            </m:ctrlPr>
                          </m:sSubPr>
                          <m:e>
                            <m:r>
                              <a:rPr lang="es-EC" i="1"/>
                              <m:t>𝑃</m:t>
                            </m:r>
                          </m:e>
                          <m:sub>
                            <m:r>
                              <a:rPr lang="es-EC" i="1"/>
                              <m:t>𝑅𝑋</m:t>
                            </m:r>
                          </m:sub>
                        </m:sSub>
                      </m:e>
                      <m:sub>
                        <m:r>
                          <a:rPr lang="es-EC" i="1"/>
                          <m:t>𝑎</m:t>
                        </m:r>
                        <m:r>
                          <a:rPr lang="es-EC" i="1"/>
                          <m:t>_</m:t>
                        </m:r>
                        <m:r>
                          <a:rPr lang="es-EC" i="1"/>
                          <m:t>𝑑𝑢𝑙𝑐𝑒</m:t>
                        </m:r>
                      </m:sub>
                    </m:sSub>
                    <m:r>
                      <a:rPr lang="es-EC" i="1"/>
                      <m:t>       = 0.05409∗</m:t>
                    </m:r>
                    <m:sSup>
                      <m:sSupPr>
                        <m:ctrlPr>
                          <a:rPr lang="es-EC" i="1"/>
                        </m:ctrlPr>
                      </m:sSupPr>
                      <m:e>
                        <m:r>
                          <a:rPr lang="es-EC" i="1"/>
                          <m:t>𝑥</m:t>
                        </m:r>
                      </m:e>
                      <m:sup>
                        <m:r>
                          <a:rPr lang="es-EC" i="1"/>
                          <m:t>2</m:t>
                        </m:r>
                      </m:sup>
                    </m:sSup>
                    <m:r>
                      <a:rPr lang="es-EC" i="1"/>
                      <m:t>−3.837∗</m:t>
                    </m:r>
                    <m:r>
                      <a:rPr lang="es-EC" i="1"/>
                      <m:t>𝑥</m:t>
                    </m:r>
                    <m:r>
                      <a:rPr lang="es-EC" i="1"/>
                      <m:t> −35.63</m:t>
                    </m:r>
                  </m:oMath>
                </a14:m>
                <a:r>
                  <a:rPr lang="es-EC" dirty="0" smtClean="0">
                    <a:latin typeface="Century Gothic" panose="020B0502020202020204" pitchFamily="34" charset="0"/>
                  </a:rPr>
                  <a:t>          18)</a:t>
                </a:r>
              </a:p>
              <a:p>
                <a:pPr lvl="0"/>
                <a:endParaRPr lang="es-EC" dirty="0">
                  <a:effectLst/>
                  <a:latin typeface="Century Gothic" panose="020B0502020202020204" pitchFamily="34" charset="0"/>
                </a:endParaRPr>
              </a:p>
              <a:p>
                <a:pPr lvl="0"/>
                <a:r>
                  <a:rPr lang="es-EC" b="1" dirty="0">
                    <a:latin typeface="Century Gothic" panose="020B0502020202020204" pitchFamily="34" charset="0"/>
                  </a:rPr>
                  <a:t>Escenario 2: </a:t>
                </a:r>
                <a:r>
                  <a:rPr lang="es-EC" dirty="0">
                    <a:latin typeface="Century Gothic" panose="020B0502020202020204" pitchFamily="34" charset="0"/>
                  </a:rPr>
                  <a:t>   </a:t>
                </a:r>
                <a14:m>
                  <m:oMath xmlns:m="http://schemas.openxmlformats.org/officeDocument/2006/math">
                    <m:sSub>
                      <m:sSubPr>
                        <m:ctrlPr>
                          <a:rPr lang="es-EC" i="1"/>
                        </m:ctrlPr>
                      </m:sSubPr>
                      <m:e>
                        <m:sSub>
                          <m:sSubPr>
                            <m:ctrlPr>
                              <a:rPr lang="es-EC" i="1"/>
                            </m:ctrlPr>
                          </m:sSubPr>
                          <m:e>
                            <m:r>
                              <a:rPr lang="es-EC" i="1"/>
                              <m:t>𝑃</m:t>
                            </m:r>
                          </m:e>
                          <m:sub>
                            <m:r>
                              <a:rPr lang="es-EC" i="1"/>
                              <m:t>𝑅𝑋</m:t>
                            </m:r>
                          </m:sub>
                        </m:sSub>
                      </m:e>
                      <m:sub>
                        <m:r>
                          <a:rPr lang="es-EC" i="1"/>
                          <m:t>𝑎</m:t>
                        </m:r>
                        <m:r>
                          <a:rPr lang="es-EC" i="1"/>
                          <m:t>_</m:t>
                        </m:r>
                        <m:r>
                          <a:rPr lang="es-EC" i="1"/>
                          <m:t>𝑠𝑎𝑙𝑎𝑑𝑎</m:t>
                        </m:r>
                        <m:r>
                          <a:rPr lang="es-EC" i="1"/>
                          <m:t>_</m:t>
                        </m:r>
                        <m:r>
                          <a:rPr lang="es-EC" i="1"/>
                          <m:t>𝑡</m:t>
                        </m:r>
                        <m:r>
                          <a:rPr lang="es-EC" i="1"/>
                          <m:t>1</m:t>
                        </m:r>
                      </m:sub>
                    </m:sSub>
                    <m:r>
                      <a:rPr lang="es-EC" i="1"/>
                      <m:t>= −13.87  − 10∗ 5.919 ∗ </m:t>
                    </m:r>
                    <m:func>
                      <m:funcPr>
                        <m:ctrlPr>
                          <a:rPr lang="es-EC" i="1"/>
                        </m:ctrlPr>
                      </m:funcPr>
                      <m:fName>
                        <m:r>
                          <m:rPr>
                            <m:sty m:val="p"/>
                          </m:rPr>
                          <a:rPr lang="es-EC"/>
                          <m:t>log</m:t>
                        </m:r>
                      </m:fName>
                      <m:e>
                        <m:r>
                          <a:rPr lang="es-EC" i="1"/>
                          <m:t> (</m:t>
                        </m:r>
                        <m:r>
                          <a:rPr lang="es-EC" i="1"/>
                          <m:t>𝑥</m:t>
                        </m:r>
                        <m:r>
                          <a:rPr lang="es-EC" i="1"/>
                          <m:t>)</m:t>
                        </m:r>
                      </m:e>
                    </m:func>
                  </m:oMath>
                </a14:m>
                <a:r>
                  <a:rPr lang="es-EC" dirty="0">
                    <a:latin typeface="Century Gothic" panose="020B0502020202020204" pitchFamily="34" charset="0"/>
                  </a:rPr>
                  <a:t>         </a:t>
                </a:r>
                <a:r>
                  <a:rPr lang="es-EC" dirty="0" smtClean="0">
                    <a:latin typeface="Century Gothic" panose="020B0502020202020204" pitchFamily="34" charset="0"/>
                  </a:rPr>
                  <a:t>  19)</a:t>
                </a:r>
                <a:endParaRPr lang="es-EC" dirty="0">
                  <a:effectLst/>
                  <a:latin typeface="Century Gothic" panose="020B0502020202020204" pitchFamily="34" charset="0"/>
                </a:endParaRPr>
              </a:p>
              <a:p>
                <a:pPr lvl="0"/>
                <a:endParaRPr lang="es-EC" b="1" dirty="0" smtClean="0">
                  <a:latin typeface="Century Gothic" panose="020B0502020202020204" pitchFamily="34" charset="0"/>
                </a:endParaRPr>
              </a:p>
              <a:p>
                <a:pPr lvl="0"/>
                <a:r>
                  <a:rPr lang="es-EC" b="1" dirty="0" smtClean="0">
                    <a:latin typeface="Century Gothic" panose="020B0502020202020204" pitchFamily="34" charset="0"/>
                  </a:rPr>
                  <a:t>Escenario </a:t>
                </a:r>
                <a:r>
                  <a:rPr lang="es-EC" b="1" dirty="0">
                    <a:latin typeface="Century Gothic" panose="020B0502020202020204" pitchFamily="34" charset="0"/>
                  </a:rPr>
                  <a:t>3: </a:t>
                </a:r>
                <a:r>
                  <a:rPr lang="es-EC" dirty="0">
                    <a:latin typeface="Century Gothic" panose="020B0502020202020204" pitchFamily="34" charset="0"/>
                  </a:rPr>
                  <a:t>   </a:t>
                </a:r>
                <a14:m>
                  <m:oMath xmlns:m="http://schemas.openxmlformats.org/officeDocument/2006/math">
                    <m:sSub>
                      <m:sSubPr>
                        <m:ctrlPr>
                          <a:rPr lang="es-EC" i="1"/>
                        </m:ctrlPr>
                      </m:sSubPr>
                      <m:e>
                        <m:sSub>
                          <m:sSubPr>
                            <m:ctrlPr>
                              <a:rPr lang="es-EC" i="1"/>
                            </m:ctrlPr>
                          </m:sSubPr>
                          <m:e>
                            <m:r>
                              <a:rPr lang="es-EC" i="1"/>
                              <m:t>𝑃</m:t>
                            </m:r>
                          </m:e>
                          <m:sub>
                            <m:r>
                              <a:rPr lang="es-EC" i="1"/>
                              <m:t>𝑅𝑋</m:t>
                            </m:r>
                          </m:sub>
                        </m:sSub>
                      </m:e>
                      <m:sub>
                        <m:r>
                          <a:rPr lang="es-EC" i="1"/>
                          <m:t>𝑎</m:t>
                        </m:r>
                        <m:r>
                          <a:rPr lang="es-EC" i="1"/>
                          <m:t>_</m:t>
                        </m:r>
                        <m:r>
                          <a:rPr lang="es-EC" i="1"/>
                          <m:t>𝑠𝑎𝑙𝑎𝑑𝑎</m:t>
                        </m:r>
                        <m:r>
                          <a:rPr lang="es-EC" i="1"/>
                          <m:t>_</m:t>
                        </m:r>
                        <m:r>
                          <a:rPr lang="es-EC" i="1"/>
                          <m:t>𝑡</m:t>
                        </m:r>
                        <m:r>
                          <a:rPr lang="es-EC" i="1"/>
                          <m:t>2</m:t>
                        </m:r>
                      </m:sub>
                    </m:sSub>
                    <m:r>
                      <a:rPr lang="es-EC" i="1"/>
                      <m:t>= −1.507  − 10∗ 7.191 ∗ </m:t>
                    </m:r>
                    <m:func>
                      <m:funcPr>
                        <m:ctrlPr>
                          <a:rPr lang="es-EC" i="1"/>
                        </m:ctrlPr>
                      </m:funcPr>
                      <m:fName>
                        <m:r>
                          <m:rPr>
                            <m:sty m:val="p"/>
                          </m:rPr>
                          <a:rPr lang="es-EC"/>
                          <m:t>log</m:t>
                        </m:r>
                      </m:fName>
                      <m:e>
                        <m:r>
                          <a:rPr lang="es-EC" i="1"/>
                          <m:t> (</m:t>
                        </m:r>
                        <m:r>
                          <a:rPr lang="es-EC" i="1"/>
                          <m:t>𝑥</m:t>
                        </m:r>
                        <m:r>
                          <a:rPr lang="es-EC" i="1"/>
                          <m:t>)</m:t>
                        </m:r>
                      </m:e>
                    </m:func>
                  </m:oMath>
                </a14:m>
                <a:r>
                  <a:rPr lang="es-EC" dirty="0">
                    <a:latin typeface="Century Gothic" panose="020B0502020202020204" pitchFamily="34" charset="0"/>
                  </a:rPr>
                  <a:t>       </a:t>
                </a:r>
                <a:r>
                  <a:rPr lang="es-EC" dirty="0" smtClean="0">
                    <a:latin typeface="Century Gothic" panose="020B0502020202020204" pitchFamily="34" charset="0"/>
                  </a:rPr>
                  <a:t>     20)</a:t>
                </a:r>
                <a:endParaRPr lang="es-EC" dirty="0">
                  <a:effectLst/>
                  <a:latin typeface="Century Gothic" panose="020B0502020202020204" pitchFamily="34" charset="0"/>
                </a:endParaRPr>
              </a:p>
              <a:p>
                <a:pPr lvl="0"/>
                <a:endParaRPr lang="es-EC" b="1" dirty="0" smtClean="0">
                  <a:latin typeface="Century Gothic" panose="020B0502020202020204" pitchFamily="34" charset="0"/>
                </a:endParaRPr>
              </a:p>
              <a:p>
                <a:pPr lvl="0"/>
                <a:r>
                  <a:rPr lang="es-EC" b="1" dirty="0" smtClean="0">
                    <a:latin typeface="Century Gothic" panose="020B0502020202020204" pitchFamily="34" charset="0"/>
                  </a:rPr>
                  <a:t>Escenario </a:t>
                </a:r>
                <a:r>
                  <a:rPr lang="es-EC" b="1" dirty="0">
                    <a:latin typeface="Century Gothic" panose="020B0502020202020204" pitchFamily="34" charset="0"/>
                  </a:rPr>
                  <a:t>4: </a:t>
                </a:r>
                <a:r>
                  <a:rPr lang="es-EC" dirty="0">
                    <a:latin typeface="Century Gothic" panose="020B0502020202020204" pitchFamily="34" charset="0"/>
                  </a:rPr>
                  <a:t>   </a:t>
                </a:r>
                <a14:m>
                  <m:oMath xmlns:m="http://schemas.openxmlformats.org/officeDocument/2006/math">
                    <m:sSub>
                      <m:sSubPr>
                        <m:ctrlPr>
                          <a:rPr lang="es-EC" i="1"/>
                        </m:ctrlPr>
                      </m:sSubPr>
                      <m:e>
                        <m:sSub>
                          <m:sSubPr>
                            <m:ctrlPr>
                              <a:rPr lang="es-EC" i="1"/>
                            </m:ctrlPr>
                          </m:sSubPr>
                          <m:e>
                            <m:r>
                              <a:rPr lang="es-EC" i="1"/>
                              <m:t>𝑃</m:t>
                            </m:r>
                          </m:e>
                          <m:sub>
                            <m:r>
                              <a:rPr lang="es-EC" i="1"/>
                              <m:t>𝑅𝑋</m:t>
                            </m:r>
                          </m:sub>
                        </m:sSub>
                      </m:e>
                      <m:sub>
                        <m:r>
                          <a:rPr lang="es-EC" i="1"/>
                          <m:t>𝑎</m:t>
                        </m:r>
                        <m:r>
                          <a:rPr lang="es-EC" i="1"/>
                          <m:t>_</m:t>
                        </m:r>
                        <m:r>
                          <a:rPr lang="es-EC" i="1"/>
                          <m:t>𝑠𝑎𝑙𝑎𝑑𝑎</m:t>
                        </m:r>
                        <m:r>
                          <a:rPr lang="es-EC" i="1"/>
                          <m:t>_</m:t>
                        </m:r>
                        <m:r>
                          <a:rPr lang="es-EC" i="1"/>
                          <m:t>𝑡</m:t>
                        </m:r>
                        <m:r>
                          <a:rPr lang="es-EC" i="1"/>
                          <m:t>3</m:t>
                        </m:r>
                      </m:sub>
                    </m:sSub>
                    <m:r>
                      <a:rPr lang="es-EC" i="1"/>
                      <m:t>= −0.09187∗</m:t>
                    </m:r>
                    <m:sSup>
                      <m:sSupPr>
                        <m:ctrlPr>
                          <a:rPr lang="es-EC" i="1"/>
                        </m:ctrlPr>
                      </m:sSupPr>
                      <m:e>
                        <m:r>
                          <a:rPr lang="es-EC" i="1"/>
                          <m:t>𝑥</m:t>
                        </m:r>
                      </m:e>
                      <m:sup>
                        <m:r>
                          <a:rPr lang="es-EC" i="1"/>
                          <m:t>2</m:t>
                        </m:r>
                      </m:sup>
                    </m:sSup>
                    <m:r>
                      <a:rPr lang="es-EC" i="1"/>
                      <m:t>−0.2187∗</m:t>
                    </m:r>
                    <m:r>
                      <a:rPr lang="es-EC" i="1"/>
                      <m:t>𝑥</m:t>
                    </m:r>
                    <m:r>
                      <a:rPr lang="es-EC" i="1"/>
                      <m:t> −66.92</m:t>
                    </m:r>
                  </m:oMath>
                </a14:m>
                <a:r>
                  <a:rPr lang="es-EC" dirty="0">
                    <a:latin typeface="Century Gothic" panose="020B0502020202020204" pitchFamily="34" charset="0"/>
                  </a:rPr>
                  <a:t>   </a:t>
                </a:r>
                <a:r>
                  <a:rPr lang="es-EC" dirty="0" smtClean="0">
                    <a:latin typeface="Century Gothic" panose="020B0502020202020204" pitchFamily="34" charset="0"/>
                  </a:rPr>
                  <a:t>   21)</a:t>
                </a:r>
                <a:endParaRPr lang="es-EC" dirty="0">
                  <a:effectLst/>
                  <a:latin typeface="Century Gothic" panose="020B0502020202020204" pitchFamily="34" charset="0"/>
                </a:endParaRPr>
              </a:p>
            </p:txBody>
          </p:sp>
        </mc:Choice>
        <mc:Fallback>
          <p:sp>
            <p:nvSpPr>
              <p:cNvPr id="2" name="1 Rectángulo"/>
              <p:cNvSpPr>
                <a:spLocks noRot="1" noChangeAspect="1" noMove="1" noResize="1" noEditPoints="1" noAdjustHandles="1" noChangeArrowheads="1" noChangeShapeType="1" noTextEdit="1"/>
              </p:cNvSpPr>
              <p:nvPr/>
            </p:nvSpPr>
            <p:spPr>
              <a:xfrm>
                <a:off x="762000" y="3238045"/>
                <a:ext cx="7887970" cy="2238049"/>
              </a:xfrm>
              <a:prstGeom prst="rect">
                <a:avLst/>
              </a:prstGeom>
              <a:blipFill rotWithShape="1">
                <a:blip r:embed="rId9"/>
                <a:stretch>
                  <a:fillRect l="-618" t="-1090" b="-1090"/>
                </a:stretch>
              </a:blipFill>
            </p:spPr>
            <p:txBody>
              <a:bodyPr/>
              <a:lstStyle/>
              <a:p>
                <a:r>
                  <a:rPr lang="es-EC">
                    <a:noFill/>
                  </a:rPr>
                  <a:t> </a:t>
                </a:r>
              </a:p>
            </p:txBody>
          </p:sp>
        </mc:Fallback>
      </mc:AlternateContent>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129582006"/>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 name="6 Rectángulo"/>
              <p:cNvSpPr/>
              <p:nvPr/>
            </p:nvSpPr>
            <p:spPr>
              <a:xfrm>
                <a:off x="1027430" y="3200400"/>
                <a:ext cx="8192770" cy="3251403"/>
              </a:xfrm>
              <a:prstGeom prst="rect">
                <a:avLst/>
              </a:prstGeom>
            </p:spPr>
            <p:txBody>
              <a:bodyPr wrap="square">
                <a:spAutoFit/>
              </a:bodyPr>
              <a:lstStyle/>
              <a:p>
                <a:r>
                  <a:rPr lang="es-EC" b="1" dirty="0" smtClean="0">
                    <a:latin typeface="Century Gothic" panose="020B0502020202020204" pitchFamily="34" charset="0"/>
                  </a:rPr>
                  <a:t>Escenario 1:</a:t>
                </a:r>
                <a:r>
                  <a:rPr lang="es-EC" dirty="0">
                    <a:latin typeface="Century Gothic" panose="020B0502020202020204" pitchFamily="34" charset="0"/>
                  </a:rPr>
                  <a:t> </a:t>
                </a:r>
                <a:r>
                  <a:rPr lang="es-EC" dirty="0"/>
                  <a:t>  </a:t>
                </a:r>
                <a14:m>
                  <m:oMath xmlns:m="http://schemas.openxmlformats.org/officeDocument/2006/math">
                    <m:sSub>
                      <m:sSubPr>
                        <m:ctrlPr>
                          <a:rPr lang="es-EC" b="1" i="1"/>
                        </m:ctrlPr>
                      </m:sSubPr>
                      <m:e>
                        <m:r>
                          <a:rPr lang="es-EC" b="1" i="1"/>
                          <m:t>𝑳</m:t>
                        </m:r>
                      </m:e>
                      <m:sub>
                        <m:r>
                          <a:rPr lang="es-EC" b="1" i="1"/>
                          <m:t>𝒂</m:t>
                        </m:r>
                        <m:r>
                          <a:rPr lang="es-EC" b="1" i="1"/>
                          <m:t>_</m:t>
                        </m:r>
                        <m:r>
                          <a:rPr lang="es-EC" b="1" i="1"/>
                          <m:t>𝒅𝒖𝒍𝒄𝒆</m:t>
                        </m:r>
                      </m:sub>
                    </m:sSub>
                    <m:r>
                      <a:rPr lang="es-EC" i="1"/>
                      <m:t>=3−0.05409∗</m:t>
                    </m:r>
                    <m:sSup>
                      <m:sSupPr>
                        <m:ctrlPr>
                          <a:rPr lang="es-EC" i="1"/>
                        </m:ctrlPr>
                      </m:sSupPr>
                      <m:e>
                        <m:r>
                          <a:rPr lang="es-EC" i="1"/>
                          <m:t>𝑥</m:t>
                        </m:r>
                      </m:e>
                      <m:sup>
                        <m:r>
                          <a:rPr lang="es-EC" i="1"/>
                          <m:t>2</m:t>
                        </m:r>
                      </m:sup>
                    </m:sSup>
                    <m:r>
                      <a:rPr lang="es-EC" i="1"/>
                      <m:t>+3.837∗</m:t>
                    </m:r>
                    <m:r>
                      <a:rPr lang="es-EC" i="1"/>
                      <m:t>𝑥</m:t>
                    </m:r>
                    <m:r>
                      <a:rPr lang="es-EC" i="1"/>
                      <m:t>+35.63+2+2</m:t>
                    </m:r>
                  </m:oMath>
                </a14:m>
                <a:r>
                  <a:rPr lang="es-EC" dirty="0"/>
                  <a:t>       </a:t>
                </a:r>
              </a:p>
              <a:p>
                <a:r>
                  <a:rPr lang="es-EC" b="1" dirty="0"/>
                  <a:t>                   </a:t>
                </a:r>
                <a14:m>
                  <m:oMath xmlns:m="http://schemas.openxmlformats.org/officeDocument/2006/math">
                    <m:r>
                      <a:rPr lang="es-EC" b="1" i="0" smtClean="0">
                        <a:latin typeface="Cambria Math"/>
                      </a:rPr>
                      <m:t>          </m:t>
                    </m:r>
                    <m:sSub>
                      <m:sSubPr>
                        <m:ctrlPr>
                          <a:rPr lang="es-EC" b="1" i="1"/>
                        </m:ctrlPr>
                      </m:sSubPr>
                      <m:e>
                        <m:r>
                          <a:rPr lang="es-EC" b="1" i="1" smtClean="0">
                            <a:latin typeface="Cambria Math"/>
                          </a:rPr>
                          <m:t> </m:t>
                        </m:r>
                        <m:r>
                          <a:rPr lang="es-EC" b="1" i="1"/>
                          <m:t>𝑳</m:t>
                        </m:r>
                      </m:e>
                      <m:sub>
                        <m:r>
                          <a:rPr lang="es-EC" b="1" i="1"/>
                          <m:t>𝒂</m:t>
                        </m:r>
                        <m:r>
                          <a:rPr lang="es-EC" b="1" i="1"/>
                          <m:t>_</m:t>
                        </m:r>
                        <m:r>
                          <a:rPr lang="es-EC" b="1" i="1"/>
                          <m:t>𝒅𝒖𝒍𝒄𝒆</m:t>
                        </m:r>
                      </m:sub>
                    </m:sSub>
                    <m:r>
                      <a:rPr lang="es-EC" b="1" i="1"/>
                      <m:t>=−</m:t>
                    </m:r>
                    <m:r>
                      <a:rPr lang="es-EC" b="1" i="1"/>
                      <m:t>𝟎</m:t>
                    </m:r>
                    <m:r>
                      <a:rPr lang="es-EC" b="1" i="1"/>
                      <m:t>.</m:t>
                    </m:r>
                    <m:r>
                      <a:rPr lang="es-EC" b="1" i="1"/>
                      <m:t>𝟎𝟓𝟒𝟎𝟗</m:t>
                    </m:r>
                    <m:r>
                      <a:rPr lang="es-EC" b="1" i="1"/>
                      <m:t>∗</m:t>
                    </m:r>
                    <m:sSup>
                      <m:sSupPr>
                        <m:ctrlPr>
                          <a:rPr lang="es-EC" b="1" i="1"/>
                        </m:ctrlPr>
                      </m:sSupPr>
                      <m:e>
                        <m:r>
                          <a:rPr lang="es-EC" b="1" i="1"/>
                          <m:t> </m:t>
                        </m:r>
                        <m:r>
                          <a:rPr lang="es-EC" b="1" i="1"/>
                          <m:t>𝒙</m:t>
                        </m:r>
                      </m:e>
                      <m:sup>
                        <m:r>
                          <a:rPr lang="es-EC" b="1" i="1"/>
                          <m:t>𝟐</m:t>
                        </m:r>
                      </m:sup>
                    </m:sSup>
                    <m:r>
                      <a:rPr lang="es-EC" b="1" i="1"/>
                      <m:t>+</m:t>
                    </m:r>
                    <m:r>
                      <a:rPr lang="es-EC" b="1" i="1"/>
                      <m:t>𝟑</m:t>
                    </m:r>
                    <m:r>
                      <a:rPr lang="es-EC" b="1" i="1"/>
                      <m:t>.</m:t>
                    </m:r>
                    <m:r>
                      <a:rPr lang="es-EC" b="1" i="1"/>
                      <m:t>𝟖𝟑𝟕</m:t>
                    </m:r>
                    <m:r>
                      <a:rPr lang="es-EC" b="1" i="1"/>
                      <m:t>∗</m:t>
                    </m:r>
                    <m:r>
                      <a:rPr lang="es-EC" b="1" i="1"/>
                      <m:t>𝒙</m:t>
                    </m:r>
                    <m:r>
                      <a:rPr lang="es-EC" b="1" i="1"/>
                      <m:t>+</m:t>
                    </m:r>
                    <m:r>
                      <a:rPr lang="es-EC" b="1" i="1"/>
                      <m:t>𝟒𝟐</m:t>
                    </m:r>
                    <m:r>
                      <a:rPr lang="es-EC" b="1" i="1"/>
                      <m:t>.</m:t>
                    </m:r>
                    <m:r>
                      <a:rPr lang="es-EC" b="1" i="1"/>
                      <m:t>𝟔𝟑</m:t>
                    </m:r>
                  </m:oMath>
                </a14:m>
                <a:r>
                  <a:rPr lang="es-EC" b="1" dirty="0" smtClean="0"/>
                  <a:t>	          22)</a:t>
                </a:r>
                <a:endParaRPr lang="es-EC" dirty="0"/>
              </a:p>
              <a:p>
                <a:r>
                  <a:rPr lang="es-EC" dirty="0"/>
                  <a:t> </a:t>
                </a:r>
              </a:p>
              <a:p>
                <a:r>
                  <a:rPr lang="es-EC" b="1" dirty="0">
                    <a:latin typeface="Century Gothic" panose="020B0502020202020204" pitchFamily="34" charset="0"/>
                  </a:rPr>
                  <a:t>Escenario 2:</a:t>
                </a:r>
                <a:r>
                  <a:rPr lang="es-EC" dirty="0">
                    <a:latin typeface="Century Gothic" panose="020B0502020202020204" pitchFamily="34" charset="0"/>
                  </a:rPr>
                  <a:t> </a:t>
                </a:r>
                <a:r>
                  <a:rPr lang="es-EC" dirty="0"/>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𝟏</m:t>
                        </m:r>
                        <m:r>
                          <a:rPr lang="es-EC" b="1" i="1"/>
                          <m:t> </m:t>
                        </m:r>
                      </m:sub>
                    </m:sSub>
                    <m:r>
                      <a:rPr lang="es-EC" i="1"/>
                      <m:t> =3+13.87+ 10∗ 5.919 ∗ </m:t>
                    </m:r>
                    <m:func>
                      <m:funcPr>
                        <m:ctrlPr>
                          <a:rPr lang="es-EC" i="1"/>
                        </m:ctrlPr>
                      </m:funcPr>
                      <m:fName>
                        <m:r>
                          <m:rPr>
                            <m:sty m:val="p"/>
                          </m:rPr>
                          <a:rPr lang="es-EC"/>
                          <m:t>log</m:t>
                        </m:r>
                      </m:fName>
                      <m:e>
                        <m:r>
                          <a:rPr lang="es-EC" i="1"/>
                          <m:t> (</m:t>
                        </m:r>
                        <m:r>
                          <a:rPr lang="es-EC" i="1"/>
                          <m:t>𝑥</m:t>
                        </m:r>
                        <m:r>
                          <a:rPr lang="es-EC" i="1"/>
                          <m:t>)</m:t>
                        </m:r>
                      </m:e>
                    </m:func>
                    <m:r>
                      <a:rPr lang="es-EC" i="1"/>
                      <m:t>+2+2</m:t>
                    </m:r>
                  </m:oMath>
                </a14:m>
                <a:r>
                  <a:rPr lang="es-EC" dirty="0"/>
                  <a:t>                                          </a:t>
                </a:r>
              </a:p>
              <a:p>
                <a:r>
                  <a:rPr lang="es-EC" b="1" dirty="0"/>
                  <a:t>                </a:t>
                </a:r>
                <a:r>
                  <a:rPr lang="es-EC" b="1" dirty="0" smtClean="0"/>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𝟏</m:t>
                        </m:r>
                      </m:sub>
                    </m:sSub>
                    <m:r>
                      <a:rPr lang="es-EC" b="1" i="1"/>
                      <m:t> = </m:t>
                    </m:r>
                    <m:r>
                      <a:rPr lang="es-EC" b="1" i="1"/>
                      <m:t>𝟐𝟎</m:t>
                    </m:r>
                    <m:r>
                      <a:rPr lang="es-EC" b="1" i="1"/>
                      <m:t>.</m:t>
                    </m:r>
                    <m:r>
                      <a:rPr lang="es-EC" b="1" i="1"/>
                      <m:t>𝟖𝟕</m:t>
                    </m:r>
                    <m:r>
                      <a:rPr lang="es-EC" b="1" i="1"/>
                      <m:t> +  </m:t>
                    </m:r>
                    <m:r>
                      <a:rPr lang="es-EC" b="1" i="1"/>
                      <m:t>𝟓𝟗</m:t>
                    </m:r>
                    <m:r>
                      <a:rPr lang="es-EC" b="1" i="1"/>
                      <m:t>.</m:t>
                    </m:r>
                    <m:r>
                      <a:rPr lang="es-EC" b="1" i="1"/>
                      <m:t>𝟏𝟗</m:t>
                    </m:r>
                    <m:r>
                      <a:rPr lang="es-EC" b="1" i="1"/>
                      <m:t> ∗ </m:t>
                    </m:r>
                    <m:func>
                      <m:funcPr>
                        <m:ctrlPr>
                          <a:rPr lang="es-EC" b="1" i="1"/>
                        </m:ctrlPr>
                      </m:funcPr>
                      <m:fName>
                        <m:r>
                          <a:rPr lang="es-EC" b="1" i="1"/>
                          <m:t>𝒍𝒐𝒈</m:t>
                        </m:r>
                      </m:fName>
                      <m:e>
                        <m:r>
                          <a:rPr lang="es-EC" b="1" i="1"/>
                          <m:t> (</m:t>
                        </m:r>
                        <m:r>
                          <a:rPr lang="es-EC" b="1" i="1"/>
                          <m:t>𝒙</m:t>
                        </m:r>
                        <m:r>
                          <a:rPr lang="es-EC" b="1" i="1"/>
                          <m:t>)</m:t>
                        </m:r>
                      </m:e>
                    </m:func>
                  </m:oMath>
                </a14:m>
                <a:r>
                  <a:rPr lang="es-EC" b="1" dirty="0" smtClean="0"/>
                  <a:t>	          23)</a:t>
                </a:r>
              </a:p>
              <a:p>
                <a:endParaRPr lang="es-EC" dirty="0"/>
              </a:p>
              <a:p>
                <a:r>
                  <a:rPr lang="es-EC" b="1" dirty="0">
                    <a:latin typeface="Century Gothic" panose="020B0502020202020204" pitchFamily="34" charset="0"/>
                  </a:rPr>
                  <a:t>Escenario 3:</a:t>
                </a:r>
                <a:r>
                  <a:rPr lang="es-EC" dirty="0">
                    <a:latin typeface="Century Gothic" panose="020B0502020202020204" pitchFamily="34" charset="0"/>
                  </a:rPr>
                  <a:t>  </a:t>
                </a:r>
                <a:r>
                  <a:rPr lang="es-EC" dirty="0"/>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𝟐</m:t>
                        </m:r>
                      </m:sub>
                    </m:sSub>
                    <m:r>
                      <a:rPr lang="es-EC" i="1"/>
                      <m:t>=3+1.507 + 10∗ 7.191 ∗ </m:t>
                    </m:r>
                    <m:func>
                      <m:funcPr>
                        <m:ctrlPr>
                          <a:rPr lang="es-EC" i="1"/>
                        </m:ctrlPr>
                      </m:funcPr>
                      <m:fName>
                        <m:r>
                          <m:rPr>
                            <m:sty m:val="p"/>
                          </m:rPr>
                          <a:rPr lang="es-EC"/>
                          <m:t>log</m:t>
                        </m:r>
                      </m:fName>
                      <m:e>
                        <m:r>
                          <a:rPr lang="es-EC" i="1"/>
                          <m:t> (</m:t>
                        </m:r>
                        <m:r>
                          <a:rPr lang="es-EC" i="1"/>
                          <m:t>𝑥</m:t>
                        </m:r>
                        <m:r>
                          <a:rPr lang="es-EC" i="1"/>
                          <m:t>)</m:t>
                        </m:r>
                      </m:e>
                    </m:func>
                    <m:r>
                      <a:rPr lang="es-EC" i="1"/>
                      <m:t>+2+2</m:t>
                    </m:r>
                  </m:oMath>
                </a14:m>
                <a:r>
                  <a:rPr lang="es-EC" dirty="0"/>
                  <a:t>           </a:t>
                </a:r>
              </a:p>
              <a:p>
                <a:r>
                  <a:rPr lang="es-EC" b="1" dirty="0"/>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𝟐</m:t>
                        </m:r>
                      </m:sub>
                    </m:sSub>
                    <m:r>
                      <a:rPr lang="es-EC" b="1" i="1"/>
                      <m:t>= </m:t>
                    </m:r>
                    <m:r>
                      <a:rPr lang="es-EC" b="1" i="1"/>
                      <m:t>𝟖</m:t>
                    </m:r>
                    <m:r>
                      <a:rPr lang="es-EC" b="1" i="1"/>
                      <m:t>.</m:t>
                    </m:r>
                    <m:r>
                      <a:rPr lang="es-EC" b="1" i="1"/>
                      <m:t>𝟓𝟎𝟕</m:t>
                    </m:r>
                    <m:r>
                      <a:rPr lang="es-EC" b="1" i="1"/>
                      <m:t>+  </m:t>
                    </m:r>
                    <m:r>
                      <a:rPr lang="es-EC" b="1" i="1"/>
                      <m:t>𝟕𝟏</m:t>
                    </m:r>
                    <m:r>
                      <a:rPr lang="es-EC" b="1" i="1"/>
                      <m:t>.</m:t>
                    </m:r>
                    <m:r>
                      <a:rPr lang="es-EC" b="1" i="1"/>
                      <m:t>𝟗𝟏</m:t>
                    </m:r>
                    <m:r>
                      <a:rPr lang="es-EC" b="1" i="1"/>
                      <m:t> ∗ </m:t>
                    </m:r>
                    <m:func>
                      <m:funcPr>
                        <m:ctrlPr>
                          <a:rPr lang="es-EC" b="1" i="1"/>
                        </m:ctrlPr>
                      </m:funcPr>
                      <m:fName>
                        <m:r>
                          <a:rPr lang="es-EC" b="1" i="1"/>
                          <m:t>𝒍𝒐𝒈</m:t>
                        </m:r>
                      </m:fName>
                      <m:e>
                        <m:r>
                          <a:rPr lang="es-EC" b="1" i="1"/>
                          <m:t> (</m:t>
                        </m:r>
                        <m:r>
                          <a:rPr lang="es-EC" b="1" i="1"/>
                          <m:t>𝒙</m:t>
                        </m:r>
                        <m:r>
                          <a:rPr lang="es-EC" b="1" i="1"/>
                          <m:t>)</m:t>
                        </m:r>
                      </m:e>
                    </m:func>
                  </m:oMath>
                </a14:m>
                <a:r>
                  <a:rPr lang="es-EC" b="1" dirty="0"/>
                  <a:t>             </a:t>
                </a:r>
                <a:r>
                  <a:rPr lang="es-EC" b="1" dirty="0" smtClean="0"/>
                  <a:t>           24)</a:t>
                </a:r>
                <a:endParaRPr lang="es-EC" dirty="0"/>
              </a:p>
              <a:p>
                <a:r>
                  <a:rPr lang="es-EC" b="1" dirty="0"/>
                  <a:t> </a:t>
                </a:r>
                <a:endParaRPr lang="es-EC" dirty="0"/>
              </a:p>
              <a:p>
                <a:r>
                  <a:rPr lang="es-EC" b="1" dirty="0">
                    <a:latin typeface="Century Gothic" panose="020B0502020202020204" pitchFamily="34" charset="0"/>
                  </a:rPr>
                  <a:t>Escenario 4:</a:t>
                </a:r>
                <a14:m>
                  <m:oMath xmlns:m="http://schemas.openxmlformats.org/officeDocument/2006/math">
                    <m:r>
                      <a:rPr lang="es-EC" i="1"/>
                      <m:t> </m:t>
                    </m:r>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𝟑</m:t>
                        </m:r>
                      </m:sub>
                    </m:sSub>
                    <m:r>
                      <a:rPr lang="es-EC" i="1"/>
                      <m:t>=3+0.09187∗</m:t>
                    </m:r>
                    <m:sSup>
                      <m:sSupPr>
                        <m:ctrlPr>
                          <a:rPr lang="es-EC" i="1"/>
                        </m:ctrlPr>
                      </m:sSupPr>
                      <m:e>
                        <m:r>
                          <a:rPr lang="es-EC" i="1"/>
                          <m:t>𝑥</m:t>
                        </m:r>
                      </m:e>
                      <m:sup>
                        <m:r>
                          <a:rPr lang="es-EC" i="1"/>
                          <m:t>2</m:t>
                        </m:r>
                      </m:sup>
                    </m:sSup>
                    <m:r>
                      <a:rPr lang="es-EC" i="1"/>
                      <m:t>+0.2187∗</m:t>
                    </m:r>
                    <m:r>
                      <a:rPr lang="es-EC" i="1"/>
                      <m:t>𝑥</m:t>
                    </m:r>
                    <m:r>
                      <a:rPr lang="es-EC" i="1"/>
                      <m:t>+66.92+2+2</m:t>
                    </m:r>
                  </m:oMath>
                </a14:m>
                <a:r>
                  <a:rPr lang="es-EC" dirty="0"/>
                  <a:t>                                           </a:t>
                </a:r>
              </a:p>
              <a:p>
                <a:r>
                  <a:rPr lang="es-EC" dirty="0"/>
                  <a:t>                      </a:t>
                </a:r>
                <a:r>
                  <a:rPr lang="es-EC" dirty="0" smtClean="0"/>
                  <a:t>    </a:t>
                </a:r>
                <a14:m>
                  <m:oMath xmlns:m="http://schemas.openxmlformats.org/officeDocument/2006/math">
                    <m:sSub>
                      <m:sSubPr>
                        <m:ctrlPr>
                          <a:rPr lang="es-EC" b="1" i="1"/>
                        </m:ctrlPr>
                      </m:sSubPr>
                      <m:e>
                        <m:r>
                          <a:rPr lang="es-EC" b="1" i="1"/>
                          <m:t>𝑳</m:t>
                        </m:r>
                      </m:e>
                      <m:sub>
                        <m:r>
                          <a:rPr lang="es-EC" b="1" i="1"/>
                          <m:t>𝒂</m:t>
                        </m:r>
                        <m:r>
                          <a:rPr lang="es-EC" b="1" i="1"/>
                          <m:t>_</m:t>
                        </m:r>
                        <m:r>
                          <a:rPr lang="es-EC" b="1" i="1"/>
                          <m:t>𝒔𝒂𝒍𝒂𝒅𝒂</m:t>
                        </m:r>
                        <m:r>
                          <a:rPr lang="es-EC" b="1" i="1"/>
                          <m:t>_</m:t>
                        </m:r>
                        <m:r>
                          <a:rPr lang="es-EC" b="1" i="1"/>
                          <m:t>𝒕</m:t>
                        </m:r>
                        <m:r>
                          <a:rPr lang="es-EC" b="1" i="1"/>
                          <m:t>𝟑</m:t>
                        </m:r>
                      </m:sub>
                    </m:sSub>
                    <m:r>
                      <a:rPr lang="es-EC" b="1" i="1"/>
                      <m:t>=</m:t>
                    </m:r>
                  </m:oMath>
                </a14:m>
                <a:r>
                  <a:rPr lang="es-EC" b="1" dirty="0"/>
                  <a:t> </a:t>
                </a:r>
                <a14:m>
                  <m:oMath xmlns:m="http://schemas.openxmlformats.org/officeDocument/2006/math">
                    <m:r>
                      <a:rPr lang="es-EC" b="1" i="1"/>
                      <m:t>𝟎</m:t>
                    </m:r>
                    <m:r>
                      <a:rPr lang="es-EC" b="1" i="1"/>
                      <m:t>.</m:t>
                    </m:r>
                    <m:r>
                      <a:rPr lang="es-EC" b="1" i="1"/>
                      <m:t>𝟎𝟗𝟏𝟖𝟕</m:t>
                    </m:r>
                    <m:r>
                      <a:rPr lang="es-EC" b="1" i="1"/>
                      <m:t>∗</m:t>
                    </m:r>
                    <m:sSup>
                      <m:sSupPr>
                        <m:ctrlPr>
                          <a:rPr lang="es-EC" b="1" i="1"/>
                        </m:ctrlPr>
                      </m:sSupPr>
                      <m:e>
                        <m:r>
                          <a:rPr lang="es-EC" b="1" i="1"/>
                          <m:t>𝒙</m:t>
                        </m:r>
                      </m:e>
                      <m:sup>
                        <m:r>
                          <a:rPr lang="es-EC" b="1" i="1"/>
                          <m:t>𝟐</m:t>
                        </m:r>
                      </m:sup>
                    </m:sSup>
                    <m:r>
                      <a:rPr lang="es-EC" b="1" i="1"/>
                      <m:t>+</m:t>
                    </m:r>
                    <m:r>
                      <a:rPr lang="es-EC" b="1" i="1"/>
                      <m:t>𝟎</m:t>
                    </m:r>
                    <m:r>
                      <a:rPr lang="es-EC" b="1" i="1"/>
                      <m:t>.</m:t>
                    </m:r>
                    <m:r>
                      <a:rPr lang="es-EC" b="1" i="1"/>
                      <m:t>𝟐𝟏𝟖𝟕</m:t>
                    </m:r>
                    <m:r>
                      <a:rPr lang="es-EC" b="1" i="1"/>
                      <m:t>∗</m:t>
                    </m:r>
                    <m:r>
                      <a:rPr lang="es-EC" b="1" i="1"/>
                      <m:t>𝒙</m:t>
                    </m:r>
                    <m:r>
                      <a:rPr lang="es-EC" b="1" i="1"/>
                      <m:t>+</m:t>
                    </m:r>
                    <m:r>
                      <a:rPr lang="es-EC" b="1" i="1"/>
                      <m:t>𝟕𝟑</m:t>
                    </m:r>
                    <m:r>
                      <a:rPr lang="es-EC" b="1" i="1"/>
                      <m:t>.</m:t>
                    </m:r>
                    <m:r>
                      <a:rPr lang="es-EC" b="1" i="1"/>
                      <m:t>𝟗𝟐</m:t>
                    </m:r>
                  </m:oMath>
                </a14:m>
                <a:r>
                  <a:rPr lang="es-EC" b="1" dirty="0"/>
                  <a:t>         </a:t>
                </a:r>
                <a:r>
                  <a:rPr lang="es-EC" b="1" dirty="0" smtClean="0"/>
                  <a:t> 25)</a:t>
                </a:r>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1027430" y="3200400"/>
                <a:ext cx="8192770" cy="3251403"/>
              </a:xfrm>
              <a:prstGeom prst="rect">
                <a:avLst/>
              </a:prstGeom>
              <a:blipFill rotWithShape="1">
                <a:blip r:embed="rId9"/>
                <a:stretch>
                  <a:fillRect l="-670" t="-750" b="-2064"/>
                </a:stretch>
              </a:blipFill>
            </p:spPr>
            <p:txBody>
              <a:bodyPr/>
              <a:lstStyle/>
              <a:p>
                <a:r>
                  <a:rPr lang="es-EC">
                    <a:noFill/>
                  </a:rPr>
                  <a:t> </a:t>
                </a:r>
              </a:p>
            </p:txBody>
          </p:sp>
        </mc:Fallback>
      </mc:AlternateContent>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028828377"/>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extLst>
              <a:ext uri="{28A0092B-C50C-407E-A947-70E740481C1C}">
                <a14:useLocalDpi xmlns:a14="http://schemas.microsoft.com/office/drawing/2010/main" val="0"/>
              </a:ext>
            </a:extLst>
          </a:blip>
          <a:srcRect l="9222" t="2994" r="9147" b="7820"/>
          <a:stretch/>
        </p:blipFill>
        <p:spPr bwMode="auto">
          <a:xfrm>
            <a:off x="457200" y="1600200"/>
            <a:ext cx="8192770" cy="46926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466605927"/>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590800" y="5486400"/>
            <a:ext cx="4495800" cy="969496"/>
          </a:xfrm>
          <a:prstGeom prst="rect">
            <a:avLst/>
          </a:prstGeom>
        </p:spPr>
        <p:txBody>
          <a:bodyPr wrap="square">
            <a:spAutoFit/>
          </a:bodyPr>
          <a:lstStyle/>
          <a:p>
            <a:pPr lvl="0"/>
            <a:r>
              <a:rPr lang="es-ES" sz="1900" dirty="0">
                <a:latin typeface="Century Gothic" panose="020B0502020202020204" pitchFamily="34" charset="0"/>
              </a:rPr>
              <a:t>20 kbps: Para la banda de 868MHz. </a:t>
            </a:r>
            <a:endParaRPr lang="es-EC" sz="1900" dirty="0">
              <a:latin typeface="Century Gothic" panose="020B0502020202020204" pitchFamily="34" charset="0"/>
            </a:endParaRPr>
          </a:p>
          <a:p>
            <a:pPr lvl="0"/>
            <a:r>
              <a:rPr lang="es-ES" sz="1900" dirty="0">
                <a:latin typeface="Century Gothic" panose="020B0502020202020204" pitchFamily="34" charset="0"/>
              </a:rPr>
              <a:t>40 kbps: Para la banda de 915MHz.</a:t>
            </a:r>
            <a:endParaRPr lang="es-EC" sz="1900" dirty="0">
              <a:latin typeface="Century Gothic" panose="020B0502020202020204" pitchFamily="34" charset="0"/>
            </a:endParaRPr>
          </a:p>
          <a:p>
            <a:pPr lvl="0"/>
            <a:r>
              <a:rPr lang="es-ES" sz="1900" dirty="0">
                <a:latin typeface="Century Gothic" panose="020B0502020202020204" pitchFamily="34" charset="0"/>
              </a:rPr>
              <a:t>250 kbps: Para la banda de 2,4 GHz.</a:t>
            </a:r>
            <a:endParaRPr lang="es-EC" sz="1900" dirty="0">
              <a:latin typeface="Century Gothic" panose="020B0502020202020204" pitchFamily="34" charset="0"/>
            </a:endParaRPr>
          </a:p>
        </p:txBody>
      </p:sp>
    </p:spTree>
    <p:extLst>
      <p:ext uri="{BB962C8B-B14F-4D97-AF65-F5344CB8AC3E}">
        <p14:creationId xmlns:p14="http://schemas.microsoft.com/office/powerpoint/2010/main" val="19165064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736130024"/>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rotWithShape="1">
          <a:blip r:embed="rId9">
            <a:extLst>
              <a:ext uri="{28A0092B-C50C-407E-A947-70E740481C1C}">
                <a14:useLocalDpi xmlns:a14="http://schemas.microsoft.com/office/drawing/2010/main" val="0"/>
              </a:ext>
            </a:extLst>
          </a:blip>
          <a:srcRect l="8811" t="2139" r="7992" b="4599"/>
          <a:stretch/>
        </p:blipFill>
        <p:spPr bwMode="auto">
          <a:xfrm>
            <a:off x="457200" y="1600200"/>
            <a:ext cx="8192770" cy="4673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984048852"/>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9">
            <a:extLst>
              <a:ext uri="{28A0092B-C50C-407E-A947-70E740481C1C}">
                <a14:useLocalDpi xmlns:a14="http://schemas.microsoft.com/office/drawing/2010/main" val="0"/>
              </a:ext>
            </a:extLst>
          </a:blip>
          <a:srcRect l="9813" t="3033" r="8620" b="5988"/>
          <a:stretch>
            <a:fillRect/>
          </a:stretch>
        </p:blipFill>
        <p:spPr bwMode="auto">
          <a:xfrm>
            <a:off x="494030" y="1676400"/>
            <a:ext cx="8192770" cy="4800600"/>
          </a:xfrm>
          <a:prstGeom prst="rect">
            <a:avLst/>
          </a:prstGeom>
          <a:noFill/>
          <a:ln>
            <a:noFill/>
          </a:ln>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511064572"/>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p:nvPr/>
        </p:nvPicPr>
        <p:blipFill>
          <a:blip r:embed="rId9">
            <a:extLst>
              <a:ext uri="{28A0092B-C50C-407E-A947-70E740481C1C}">
                <a14:useLocalDpi xmlns:a14="http://schemas.microsoft.com/office/drawing/2010/main" val="0"/>
              </a:ext>
            </a:extLst>
          </a:blip>
          <a:srcRect l="3404" t="3032" r="4208" b="5994"/>
          <a:stretch>
            <a:fillRect/>
          </a:stretch>
        </p:blipFill>
        <p:spPr bwMode="auto">
          <a:xfrm>
            <a:off x="494030" y="1752600"/>
            <a:ext cx="8192770" cy="4343400"/>
          </a:xfrm>
          <a:prstGeom prst="rect">
            <a:avLst/>
          </a:prstGeom>
          <a:noFill/>
          <a:ln>
            <a:noFill/>
          </a:ln>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961595095"/>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862898875"/>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1743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4205371449"/>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5035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816507969"/>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3922838326"/>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301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1689068833"/>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pic>
        <p:nvPicPr>
          <p:cNvPr id="64516" name="Picture 4" descr="http://2.bp.blogspot.com/_4WqH5qlge-Q/TOzAluIM0fI/AAAAAAAAAC0/oEwZtlAt8Ho/s1600/muchas%2Bgracia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599" y="1600200"/>
            <a:ext cx="5924861"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15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25515191"/>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963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705587416"/>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3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noGrp="1"/>
          </p:cNvGraphicFramePr>
          <p:nvPr>
            <p:ph idx="1"/>
            <p:extLst>
              <p:ext uri="{D42A27DB-BD31-4B8C-83A1-F6EECF244321}">
                <p14:modId xmlns:p14="http://schemas.microsoft.com/office/powerpoint/2010/main" val="2217312125"/>
              </p:ext>
            </p:extLst>
          </p:nvPr>
        </p:nvGraphicFramePr>
        <p:xfrm>
          <a:off x="457200" y="762000"/>
          <a:ext cx="8229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LOGO PRINCIPAL ESPE"/>
          <p:cNvPicPr/>
          <p:nvPr/>
        </p:nvPicPr>
        <p:blipFill>
          <a:blip r:embed="rId7" cstate="print"/>
          <a:srcRect/>
          <a:stretch>
            <a:fillRect/>
          </a:stretch>
        </p:blipFill>
        <p:spPr bwMode="auto">
          <a:xfrm>
            <a:off x="6553200" y="228600"/>
            <a:ext cx="2096770" cy="457200"/>
          </a:xfrm>
          <a:prstGeom prst="rect">
            <a:avLst/>
          </a:prstGeom>
          <a:noFill/>
          <a:ln w="9525">
            <a:noFill/>
            <a:miter lim="800000"/>
            <a:headEnd/>
            <a:tailEnd/>
          </a:ln>
        </p:spPr>
      </p:pic>
      <p:pic>
        <p:nvPicPr>
          <p:cNvPr id="4" name="Picture 2" descr="http://telecomunicaciones.espe.edu.ec/wp-content/uploads/2013/01/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5719"/>
            <a:ext cx="719137" cy="7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58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2011</TotalTime>
  <Words>6086</Words>
  <Application>Microsoft Office PowerPoint</Application>
  <PresentationFormat>Presentación en pantalla (4:3)</PresentationFormat>
  <Paragraphs>312</Paragraphs>
  <Slides>68</Slides>
  <Notes>1</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juansebas</dc:creator>
  <cp:lastModifiedBy>juansebas</cp:lastModifiedBy>
  <cp:revision>58</cp:revision>
  <dcterms:created xsi:type="dcterms:W3CDTF">2016-07-10T17:32:08Z</dcterms:created>
  <dcterms:modified xsi:type="dcterms:W3CDTF">2016-07-12T03:03:16Z</dcterms:modified>
</cp:coreProperties>
</file>