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C9499F-37DA-42C6-B69B-77B20B83931D}">
          <p14:sldIdLst>
            <p14:sldId id="256"/>
            <p14:sldId id="257"/>
            <p14:sldId id="258"/>
            <p14:sldId id="259"/>
            <p14:sldId id="260"/>
            <p14:sldId id="261"/>
            <p14:sldId id="262"/>
            <p14:sldId id="263"/>
            <p14:sldId id="264"/>
            <p14:sldId id="265"/>
            <p14:sldId id="267"/>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rlos Villacis" initials="JCV" lastIdx="1" clrIdx="0">
    <p:extLst>
      <p:ext uri="{19B8F6BF-5375-455C-9EA6-DF929625EA0E}">
        <p15:presenceInfo xmlns:p15="http://schemas.microsoft.com/office/powerpoint/2012/main" userId="Juan Carlos Villac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79713" autoAdjust="0"/>
  </p:normalViewPr>
  <p:slideViewPr>
    <p:cSldViewPr snapToGrid="0">
      <p:cViewPr varScale="1">
        <p:scale>
          <a:sx n="56" d="100"/>
          <a:sy n="56" d="100"/>
        </p:scale>
        <p:origin x="1284" y="72"/>
      </p:cViewPr>
      <p:guideLst/>
    </p:cSldViewPr>
  </p:slideViewPr>
  <p:outlineViewPr>
    <p:cViewPr>
      <p:scale>
        <a:sx n="33" d="100"/>
        <a:sy n="33" d="100"/>
      </p:scale>
      <p:origin x="0" y="-21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EC"/>
              <a:t>Total de Servidores de GEC </a:t>
            </a:r>
          </a:p>
        </c:rich>
      </c:tx>
      <c:layout>
        <c:manualLayout>
          <c:xMode val="edge"/>
          <c:yMode val="edge"/>
          <c:x val="0.11079836343882392"/>
          <c:y val="1.9618146425004743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639-4BDF-A5C4-67B692093F5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639-4BDF-A5C4-67B692093F5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639-4BDF-A5C4-67B692093F5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1"/>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EC"/>
                </a:p>
              </c:txPr>
              <c:dLblPos val="outEnd"/>
              <c:showLegendKey val="0"/>
              <c:showVal val="1"/>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EC"/>
                </a:p>
              </c:txPr>
              <c:dLblPos val="outEnd"/>
              <c:showLegendKey val="0"/>
              <c:showVal val="1"/>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EC"/>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Hoja1!$B$6:$B$8</c:f>
              <c:strCache>
                <c:ptCount val="3"/>
                <c:pt idx="0">
                  <c:v>Servidores Quito</c:v>
                </c:pt>
                <c:pt idx="1">
                  <c:v>Servidores Miami</c:v>
                </c:pt>
                <c:pt idx="2">
                  <c:v>Servidores Gyq</c:v>
                </c:pt>
              </c:strCache>
            </c:strRef>
          </c:cat>
          <c:val>
            <c:numRef>
              <c:f>Hoja1!$C$6:$C$8</c:f>
              <c:numCache>
                <c:formatCode>General</c:formatCode>
                <c:ptCount val="3"/>
                <c:pt idx="0">
                  <c:v>162</c:v>
                </c:pt>
                <c:pt idx="1">
                  <c:v>49</c:v>
                </c:pt>
                <c:pt idx="2">
                  <c:v>3</c:v>
                </c:pt>
              </c:numCache>
            </c:numRef>
          </c:val>
          <c:extLst xmlns:c16r2="http://schemas.microsoft.com/office/drawing/2015/06/chart">
            <c:ext xmlns:c16="http://schemas.microsoft.com/office/drawing/2014/chart" uri="{C3380CC4-5D6E-409C-BE32-E72D297353CC}">
              <c16:uniqueId val="{00000006-9639-4BDF-A5C4-67B692093F5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Distribución servidores según su Tipo</a:t>
            </a:r>
          </a:p>
        </c:rich>
      </c:tx>
      <c:layout>
        <c:manualLayout>
          <c:xMode val="edge"/>
          <c:yMode val="edge"/>
          <c:x val="0.11158770597618636"/>
          <c:y val="3.3448092763825883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3">
                <a:lumMod val="75000"/>
              </a:schemeClr>
            </a:solidFill>
            <a:ln>
              <a:solidFill>
                <a:schemeClr val="tx2">
                  <a:lumMod val="50000"/>
                </a:schemeClr>
              </a:solid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contourClr>
                <a:schemeClr val="tx2">
                  <a:lumMod val="50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50" b="0"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Hoja1!$B$24:$B$29</c:f>
              <c:strCache>
                <c:ptCount val="6"/>
                <c:pt idx="0">
                  <c:v>Servidores físicos Quito</c:v>
                </c:pt>
                <c:pt idx="1">
                  <c:v>Servidores Virtuales Quito</c:v>
                </c:pt>
                <c:pt idx="2">
                  <c:v>Servidores Físicos Gyq</c:v>
                </c:pt>
                <c:pt idx="3">
                  <c:v>Servidores Virtuaes Gyq</c:v>
                </c:pt>
                <c:pt idx="4">
                  <c:v>Servidores físicos Miami</c:v>
                </c:pt>
                <c:pt idx="5">
                  <c:v>Servidores virtuales Miami</c:v>
                </c:pt>
              </c:strCache>
            </c:strRef>
          </c:cat>
          <c:val>
            <c:numRef>
              <c:f>Hoja1!$C$24:$C$29</c:f>
              <c:numCache>
                <c:formatCode>General</c:formatCode>
                <c:ptCount val="6"/>
                <c:pt idx="0">
                  <c:v>69</c:v>
                </c:pt>
                <c:pt idx="1">
                  <c:v>93</c:v>
                </c:pt>
                <c:pt idx="2">
                  <c:v>3</c:v>
                </c:pt>
                <c:pt idx="3">
                  <c:v>0</c:v>
                </c:pt>
                <c:pt idx="4">
                  <c:v>15</c:v>
                </c:pt>
                <c:pt idx="5">
                  <c:v>34</c:v>
                </c:pt>
              </c:numCache>
            </c:numRef>
          </c:val>
          <c:extLst xmlns:c16r2="http://schemas.microsoft.com/office/drawing/2015/06/chart">
            <c:ext xmlns:c16="http://schemas.microsoft.com/office/drawing/2014/chart" uri="{C3380CC4-5D6E-409C-BE32-E72D297353CC}">
              <c16:uniqueId val="{00000000-EB69-4691-ADC6-89B452882961}"/>
            </c:ext>
          </c:extLst>
        </c:ser>
        <c:dLbls>
          <c:showLegendKey val="0"/>
          <c:showVal val="0"/>
          <c:showCatName val="0"/>
          <c:showSerName val="0"/>
          <c:showPercent val="0"/>
          <c:showBubbleSize val="0"/>
        </c:dLbls>
        <c:gapWidth val="150"/>
        <c:shape val="box"/>
        <c:axId val="247112112"/>
        <c:axId val="248312416"/>
        <c:axId val="0"/>
      </c:bar3DChart>
      <c:catAx>
        <c:axId val="247112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48312416"/>
        <c:crosses val="autoZero"/>
        <c:auto val="1"/>
        <c:lblAlgn val="ctr"/>
        <c:lblOffset val="100"/>
        <c:noMultiLvlLbl val="0"/>
      </c:catAx>
      <c:valAx>
        <c:axId val="24831241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471121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E0F1-1F69-489C-8CF6-C18B7B3EB69B}" type="doc">
      <dgm:prSet loTypeId="urn:microsoft.com/office/officeart/2005/8/layout/StepDownProcess" loCatId="process" qsTypeId="urn:microsoft.com/office/officeart/2005/8/quickstyle/simple3" qsCatId="simple" csTypeId="urn:microsoft.com/office/officeart/2005/8/colors/accent1_2" csCatId="accent1" phldr="1"/>
      <dgm:spPr/>
    </dgm:pt>
    <dgm:pt modelId="{729B46CE-EE95-47B8-9D7F-693341CC1EB9}">
      <dgm:prSet phldrT="[Texto]" custT="1"/>
      <dgm:spPr/>
      <dgm:t>
        <a:bodyPr/>
        <a:lstStyle/>
        <a:p>
          <a:r>
            <a:rPr lang="es-EC" sz="2200" dirty="0"/>
            <a:t>Un servidor obsoleto resta eficacia y corre el riesgo de perder información</a:t>
          </a:r>
        </a:p>
      </dgm:t>
    </dgm:pt>
    <dgm:pt modelId="{380563A9-0EFE-4AE5-AF5F-FEFB42DBCC5D}" type="parTrans" cxnId="{A4CF55DC-8164-4257-9A04-BB08C433BE82}">
      <dgm:prSet/>
      <dgm:spPr/>
      <dgm:t>
        <a:bodyPr/>
        <a:lstStyle/>
        <a:p>
          <a:endParaRPr lang="es-EC"/>
        </a:p>
      </dgm:t>
    </dgm:pt>
    <dgm:pt modelId="{0283FDE5-4EED-454E-BF5D-92D97AB4E0AE}" type="sibTrans" cxnId="{A4CF55DC-8164-4257-9A04-BB08C433BE82}">
      <dgm:prSet/>
      <dgm:spPr/>
      <dgm:t>
        <a:bodyPr/>
        <a:lstStyle/>
        <a:p>
          <a:endParaRPr lang="es-EC"/>
        </a:p>
      </dgm:t>
    </dgm:pt>
    <dgm:pt modelId="{075EE561-2B9B-4490-98F7-257326568FE9}">
      <dgm:prSet phldrT="[Texto]" custT="1"/>
      <dgm:spPr/>
      <dgm:t>
        <a:bodyPr/>
        <a:lstStyle/>
        <a:p>
          <a:r>
            <a:rPr lang="es-EC" sz="2200" dirty="0"/>
            <a:t>Una incidencia de pocas horas puede ser catastrófico para la compañía</a:t>
          </a:r>
        </a:p>
      </dgm:t>
    </dgm:pt>
    <dgm:pt modelId="{150A8D7D-B894-4EBF-9B83-E0D7B8CCDD3D}" type="parTrans" cxnId="{99D0563C-230E-4263-AF9F-E7488E0B4A63}">
      <dgm:prSet/>
      <dgm:spPr/>
      <dgm:t>
        <a:bodyPr/>
        <a:lstStyle/>
        <a:p>
          <a:endParaRPr lang="es-EC"/>
        </a:p>
      </dgm:t>
    </dgm:pt>
    <dgm:pt modelId="{4A64FD96-0507-4BAD-B809-E3F46C05618C}" type="sibTrans" cxnId="{99D0563C-230E-4263-AF9F-E7488E0B4A63}">
      <dgm:prSet/>
      <dgm:spPr/>
      <dgm:t>
        <a:bodyPr/>
        <a:lstStyle/>
        <a:p>
          <a:endParaRPr lang="es-EC"/>
        </a:p>
      </dgm:t>
    </dgm:pt>
    <dgm:pt modelId="{D081766E-0293-41C0-84CF-252ECAC58775}">
      <dgm:prSet phldrT="[Texto]" custT="1"/>
      <dgm:spPr/>
      <dgm:t>
        <a:bodyPr/>
        <a:lstStyle/>
        <a:p>
          <a:r>
            <a:rPr lang="es-EC" sz="2200" dirty="0"/>
            <a:t>El no tener implementado un Plan de contingencia en la Compañía, generará pérdidas y gastos a la empresa</a:t>
          </a:r>
        </a:p>
      </dgm:t>
    </dgm:pt>
    <dgm:pt modelId="{26B0AE3E-C62F-4F3F-B2BD-35566C1E3E59}" type="parTrans" cxnId="{164AB348-DC55-4B64-9453-D3D792724724}">
      <dgm:prSet/>
      <dgm:spPr/>
      <dgm:t>
        <a:bodyPr/>
        <a:lstStyle/>
        <a:p>
          <a:endParaRPr lang="es-EC"/>
        </a:p>
      </dgm:t>
    </dgm:pt>
    <dgm:pt modelId="{4BDF1FFB-B051-401F-95DE-F1ADFCB74E25}" type="sibTrans" cxnId="{164AB348-DC55-4B64-9453-D3D792724724}">
      <dgm:prSet/>
      <dgm:spPr/>
      <dgm:t>
        <a:bodyPr/>
        <a:lstStyle/>
        <a:p>
          <a:endParaRPr lang="es-EC"/>
        </a:p>
      </dgm:t>
    </dgm:pt>
    <dgm:pt modelId="{CD88A856-0038-485B-802A-9FDF1F7B24D4}" type="pres">
      <dgm:prSet presAssocID="{A947E0F1-1F69-489C-8CF6-C18B7B3EB69B}" presName="rootnode" presStyleCnt="0">
        <dgm:presLayoutVars>
          <dgm:chMax/>
          <dgm:chPref/>
          <dgm:dir/>
          <dgm:animLvl val="lvl"/>
        </dgm:presLayoutVars>
      </dgm:prSet>
      <dgm:spPr/>
    </dgm:pt>
    <dgm:pt modelId="{2F7B9D15-F453-45BF-9033-047A47746CA1}" type="pres">
      <dgm:prSet presAssocID="{729B46CE-EE95-47B8-9D7F-693341CC1EB9}" presName="composite" presStyleCnt="0"/>
      <dgm:spPr/>
    </dgm:pt>
    <dgm:pt modelId="{BE97A0AF-3071-4902-83CE-873ADB8CD3CF}" type="pres">
      <dgm:prSet presAssocID="{729B46CE-EE95-47B8-9D7F-693341CC1EB9}" presName="bentUpArrow1" presStyleLbl="alignImgPlace1" presStyleIdx="0" presStyleCnt="2" custLinFactNeighborX="-44699" custLinFactNeighborY="5089"/>
      <dgm:spPr/>
    </dgm:pt>
    <dgm:pt modelId="{4640F8F5-8AB0-4542-9E23-CE4543DA956F}" type="pres">
      <dgm:prSet presAssocID="{729B46CE-EE95-47B8-9D7F-693341CC1EB9}" presName="ParentText" presStyleLbl="node1" presStyleIdx="0" presStyleCnt="3" custScaleX="164488" custLinFactNeighborX="-99963" custLinFactNeighborY="720">
        <dgm:presLayoutVars>
          <dgm:chMax val="1"/>
          <dgm:chPref val="1"/>
          <dgm:bulletEnabled val="1"/>
        </dgm:presLayoutVars>
      </dgm:prSet>
      <dgm:spPr/>
      <dgm:t>
        <a:bodyPr/>
        <a:lstStyle/>
        <a:p>
          <a:endParaRPr lang="es-EC"/>
        </a:p>
      </dgm:t>
    </dgm:pt>
    <dgm:pt modelId="{3FD9781F-FE42-4B4B-8E94-D6D3397740DB}" type="pres">
      <dgm:prSet presAssocID="{729B46CE-EE95-47B8-9D7F-693341CC1EB9}" presName="ChildText" presStyleLbl="revTx" presStyleIdx="0" presStyleCnt="2">
        <dgm:presLayoutVars>
          <dgm:chMax val="0"/>
          <dgm:chPref val="0"/>
          <dgm:bulletEnabled val="1"/>
        </dgm:presLayoutVars>
      </dgm:prSet>
      <dgm:spPr/>
    </dgm:pt>
    <dgm:pt modelId="{A11A44A0-037B-4C0A-BF7E-3755EFB22FAB}" type="pres">
      <dgm:prSet presAssocID="{0283FDE5-4EED-454E-BF5D-92D97AB4E0AE}" presName="sibTrans" presStyleCnt="0"/>
      <dgm:spPr/>
    </dgm:pt>
    <dgm:pt modelId="{01603DCA-4FF0-4103-9F33-CB72BA139F71}" type="pres">
      <dgm:prSet presAssocID="{075EE561-2B9B-4490-98F7-257326568FE9}" presName="composite" presStyleCnt="0"/>
      <dgm:spPr/>
    </dgm:pt>
    <dgm:pt modelId="{15434501-C4E2-4CD2-BCC8-2EB4502970B4}" type="pres">
      <dgm:prSet presAssocID="{075EE561-2B9B-4490-98F7-257326568FE9}" presName="bentUpArrow1" presStyleLbl="alignImgPlace1" presStyleIdx="1" presStyleCnt="2" custLinFactNeighborX="26566" custLinFactNeighborY="13570"/>
      <dgm:spPr/>
    </dgm:pt>
    <dgm:pt modelId="{BD000CDF-4E6F-4A20-8113-632333B914D5}" type="pres">
      <dgm:prSet presAssocID="{075EE561-2B9B-4490-98F7-257326568FE9}" presName="ParentText" presStyleLbl="node1" presStyleIdx="1" presStyleCnt="3" custScaleX="168887" custLinFactNeighborX="-8104" custLinFactNeighborY="1440">
        <dgm:presLayoutVars>
          <dgm:chMax val="1"/>
          <dgm:chPref val="1"/>
          <dgm:bulletEnabled val="1"/>
        </dgm:presLayoutVars>
      </dgm:prSet>
      <dgm:spPr/>
      <dgm:t>
        <a:bodyPr/>
        <a:lstStyle/>
        <a:p>
          <a:endParaRPr lang="es-EC"/>
        </a:p>
      </dgm:t>
    </dgm:pt>
    <dgm:pt modelId="{ED27CBFB-42C3-4C89-AB78-8740404B753B}" type="pres">
      <dgm:prSet presAssocID="{075EE561-2B9B-4490-98F7-257326568FE9}" presName="ChildText" presStyleLbl="revTx" presStyleIdx="1" presStyleCnt="2">
        <dgm:presLayoutVars>
          <dgm:chMax val="0"/>
          <dgm:chPref val="0"/>
          <dgm:bulletEnabled val="1"/>
        </dgm:presLayoutVars>
      </dgm:prSet>
      <dgm:spPr/>
    </dgm:pt>
    <dgm:pt modelId="{BC17942A-9BFD-47DC-8C81-A9D6527353CF}" type="pres">
      <dgm:prSet presAssocID="{4A64FD96-0507-4BAD-B809-E3F46C05618C}" presName="sibTrans" presStyleCnt="0"/>
      <dgm:spPr/>
    </dgm:pt>
    <dgm:pt modelId="{F4335FF5-88EE-4F66-83C4-760E54DCD4F8}" type="pres">
      <dgm:prSet presAssocID="{D081766E-0293-41C0-84CF-252ECAC58775}" presName="composite" presStyleCnt="0"/>
      <dgm:spPr/>
    </dgm:pt>
    <dgm:pt modelId="{5BB71381-DF5B-4877-A9C0-29990CEA3853}" type="pres">
      <dgm:prSet presAssocID="{D081766E-0293-41C0-84CF-252ECAC58775}" presName="ParentText" presStyleLbl="node1" presStyleIdx="2" presStyleCnt="3" custScaleX="188011" custLinFactNeighborX="41313" custLinFactNeighborY="3321">
        <dgm:presLayoutVars>
          <dgm:chMax val="1"/>
          <dgm:chPref val="1"/>
          <dgm:bulletEnabled val="1"/>
        </dgm:presLayoutVars>
      </dgm:prSet>
      <dgm:spPr/>
      <dgm:t>
        <a:bodyPr/>
        <a:lstStyle/>
        <a:p>
          <a:endParaRPr lang="es-EC"/>
        </a:p>
      </dgm:t>
    </dgm:pt>
  </dgm:ptLst>
  <dgm:cxnLst>
    <dgm:cxn modelId="{99D0563C-230E-4263-AF9F-E7488E0B4A63}" srcId="{A947E0F1-1F69-489C-8CF6-C18B7B3EB69B}" destId="{075EE561-2B9B-4490-98F7-257326568FE9}" srcOrd="1" destOrd="0" parTransId="{150A8D7D-B894-4EBF-9B83-E0D7B8CCDD3D}" sibTransId="{4A64FD96-0507-4BAD-B809-E3F46C05618C}"/>
    <dgm:cxn modelId="{3762D940-9E09-41D3-957F-D5EF822D537B}" type="presOf" srcId="{D081766E-0293-41C0-84CF-252ECAC58775}" destId="{5BB71381-DF5B-4877-A9C0-29990CEA3853}" srcOrd="0" destOrd="0" presId="urn:microsoft.com/office/officeart/2005/8/layout/StepDownProcess"/>
    <dgm:cxn modelId="{5A667463-E56F-454F-8C39-294E22C84286}" type="presOf" srcId="{729B46CE-EE95-47B8-9D7F-693341CC1EB9}" destId="{4640F8F5-8AB0-4542-9E23-CE4543DA956F}" srcOrd="0" destOrd="0" presId="urn:microsoft.com/office/officeart/2005/8/layout/StepDownProcess"/>
    <dgm:cxn modelId="{A4CF55DC-8164-4257-9A04-BB08C433BE82}" srcId="{A947E0F1-1F69-489C-8CF6-C18B7B3EB69B}" destId="{729B46CE-EE95-47B8-9D7F-693341CC1EB9}" srcOrd="0" destOrd="0" parTransId="{380563A9-0EFE-4AE5-AF5F-FEFB42DBCC5D}" sibTransId="{0283FDE5-4EED-454E-BF5D-92D97AB4E0AE}"/>
    <dgm:cxn modelId="{5F2D3527-C8A5-4317-A830-43810A056A3A}" type="presOf" srcId="{075EE561-2B9B-4490-98F7-257326568FE9}" destId="{BD000CDF-4E6F-4A20-8113-632333B914D5}" srcOrd="0" destOrd="0" presId="urn:microsoft.com/office/officeart/2005/8/layout/StepDownProcess"/>
    <dgm:cxn modelId="{59BCBE71-C955-4808-B4DD-86E6BEA941A0}" type="presOf" srcId="{A947E0F1-1F69-489C-8CF6-C18B7B3EB69B}" destId="{CD88A856-0038-485B-802A-9FDF1F7B24D4}" srcOrd="0" destOrd="0" presId="urn:microsoft.com/office/officeart/2005/8/layout/StepDownProcess"/>
    <dgm:cxn modelId="{164AB348-DC55-4B64-9453-D3D792724724}" srcId="{A947E0F1-1F69-489C-8CF6-C18B7B3EB69B}" destId="{D081766E-0293-41C0-84CF-252ECAC58775}" srcOrd="2" destOrd="0" parTransId="{26B0AE3E-C62F-4F3F-B2BD-35566C1E3E59}" sibTransId="{4BDF1FFB-B051-401F-95DE-F1ADFCB74E25}"/>
    <dgm:cxn modelId="{4C4E9668-9F3B-4381-8317-D1F1A3179EA0}" type="presParOf" srcId="{CD88A856-0038-485B-802A-9FDF1F7B24D4}" destId="{2F7B9D15-F453-45BF-9033-047A47746CA1}" srcOrd="0" destOrd="0" presId="urn:microsoft.com/office/officeart/2005/8/layout/StepDownProcess"/>
    <dgm:cxn modelId="{47E668B6-88D6-47A3-97AC-A620D439C6CD}" type="presParOf" srcId="{2F7B9D15-F453-45BF-9033-047A47746CA1}" destId="{BE97A0AF-3071-4902-83CE-873ADB8CD3CF}" srcOrd="0" destOrd="0" presId="urn:microsoft.com/office/officeart/2005/8/layout/StepDownProcess"/>
    <dgm:cxn modelId="{E149BC76-4D9E-4E3A-BD9D-FE0CFA265CC9}" type="presParOf" srcId="{2F7B9D15-F453-45BF-9033-047A47746CA1}" destId="{4640F8F5-8AB0-4542-9E23-CE4543DA956F}" srcOrd="1" destOrd="0" presId="urn:microsoft.com/office/officeart/2005/8/layout/StepDownProcess"/>
    <dgm:cxn modelId="{80FCD2F0-E9EE-4456-91E9-3477F71B767C}" type="presParOf" srcId="{2F7B9D15-F453-45BF-9033-047A47746CA1}" destId="{3FD9781F-FE42-4B4B-8E94-D6D3397740DB}" srcOrd="2" destOrd="0" presId="urn:microsoft.com/office/officeart/2005/8/layout/StepDownProcess"/>
    <dgm:cxn modelId="{CB51675B-7BE5-4B0E-BADA-86DD8B6D70B0}" type="presParOf" srcId="{CD88A856-0038-485B-802A-9FDF1F7B24D4}" destId="{A11A44A0-037B-4C0A-BF7E-3755EFB22FAB}" srcOrd="1" destOrd="0" presId="urn:microsoft.com/office/officeart/2005/8/layout/StepDownProcess"/>
    <dgm:cxn modelId="{45424C86-67C5-44DE-A28C-06D68E174445}" type="presParOf" srcId="{CD88A856-0038-485B-802A-9FDF1F7B24D4}" destId="{01603DCA-4FF0-4103-9F33-CB72BA139F71}" srcOrd="2" destOrd="0" presId="urn:microsoft.com/office/officeart/2005/8/layout/StepDownProcess"/>
    <dgm:cxn modelId="{27C65492-3957-424E-88D8-48B3450DA205}" type="presParOf" srcId="{01603DCA-4FF0-4103-9F33-CB72BA139F71}" destId="{15434501-C4E2-4CD2-BCC8-2EB4502970B4}" srcOrd="0" destOrd="0" presId="urn:microsoft.com/office/officeart/2005/8/layout/StepDownProcess"/>
    <dgm:cxn modelId="{A1ACF77A-4885-457C-BB74-8A15B3260539}" type="presParOf" srcId="{01603DCA-4FF0-4103-9F33-CB72BA139F71}" destId="{BD000CDF-4E6F-4A20-8113-632333B914D5}" srcOrd="1" destOrd="0" presId="urn:microsoft.com/office/officeart/2005/8/layout/StepDownProcess"/>
    <dgm:cxn modelId="{6C5DCF0F-F430-4D8F-91A2-2E9297814562}" type="presParOf" srcId="{01603DCA-4FF0-4103-9F33-CB72BA139F71}" destId="{ED27CBFB-42C3-4C89-AB78-8740404B753B}" srcOrd="2" destOrd="0" presId="urn:microsoft.com/office/officeart/2005/8/layout/StepDownProcess"/>
    <dgm:cxn modelId="{937EC969-748F-48D9-BC73-730EA9F71028}" type="presParOf" srcId="{CD88A856-0038-485B-802A-9FDF1F7B24D4}" destId="{BC17942A-9BFD-47DC-8C81-A9D6527353CF}" srcOrd="3" destOrd="0" presId="urn:microsoft.com/office/officeart/2005/8/layout/StepDownProcess"/>
    <dgm:cxn modelId="{B748CCD2-7108-45E3-9B03-C4DA3ABB7800}" type="presParOf" srcId="{CD88A856-0038-485B-802A-9FDF1F7B24D4}" destId="{F4335FF5-88EE-4F66-83C4-760E54DCD4F8}" srcOrd="4" destOrd="0" presId="urn:microsoft.com/office/officeart/2005/8/layout/StepDownProcess"/>
    <dgm:cxn modelId="{D3394244-CB45-4799-87BD-388120FB53A9}" type="presParOf" srcId="{F4335FF5-88EE-4F66-83C4-760E54DCD4F8}" destId="{5BB71381-DF5B-4877-A9C0-29990CEA385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6D8F0-10A4-4DF0-9BF4-C7935981BF4F}" type="doc">
      <dgm:prSet loTypeId="urn:microsoft.com/office/officeart/2005/8/layout/vList3" loCatId="list" qsTypeId="urn:microsoft.com/office/officeart/2005/8/quickstyle/simple1" qsCatId="simple" csTypeId="urn:microsoft.com/office/officeart/2005/8/colors/colorful1" csCatId="colorful" phldr="1"/>
      <dgm:spPr/>
    </dgm:pt>
    <dgm:pt modelId="{DE5C28F5-4C5F-4066-8F7C-DAEB235302D3}">
      <dgm:prSet phldrT="[Texto]"/>
      <dgm:spPr/>
      <dgm:t>
        <a:bodyPr/>
        <a:lstStyle/>
        <a:p>
          <a:pPr algn="ctr"/>
          <a:r>
            <a:rPr lang="es-EC" dirty="0"/>
            <a:t>Tiene un SO optimizado compatible con protocolos CIFS, NFS, SMB Y FTP.</a:t>
          </a:r>
        </a:p>
      </dgm:t>
    </dgm:pt>
    <dgm:pt modelId="{9B111B5A-25A8-40AC-99A0-DF18ED90A7B8}" type="parTrans" cxnId="{8FDFC72E-5993-4939-9FD2-556FA9AFF67C}">
      <dgm:prSet/>
      <dgm:spPr/>
      <dgm:t>
        <a:bodyPr/>
        <a:lstStyle/>
        <a:p>
          <a:pPr algn="ctr"/>
          <a:endParaRPr lang="es-EC"/>
        </a:p>
      </dgm:t>
    </dgm:pt>
    <dgm:pt modelId="{5D1C4994-43A9-4A58-B99F-C6862A6F624A}" type="sibTrans" cxnId="{8FDFC72E-5993-4939-9FD2-556FA9AFF67C}">
      <dgm:prSet/>
      <dgm:spPr/>
      <dgm:t>
        <a:bodyPr/>
        <a:lstStyle/>
        <a:p>
          <a:pPr algn="ctr"/>
          <a:endParaRPr lang="es-EC"/>
        </a:p>
      </dgm:t>
    </dgm:pt>
    <dgm:pt modelId="{B135FBB8-6F6F-428D-AD15-E0EF18E9AE5A}">
      <dgm:prSet phldrT="[Texto]"/>
      <dgm:spPr/>
      <dgm:t>
        <a:bodyPr/>
        <a:lstStyle/>
        <a:p>
          <a:pPr algn="ctr"/>
          <a:r>
            <a:rPr lang="es-EC" b="0" i="0" dirty="0"/>
            <a:t>El almacenamiento es flexible</a:t>
          </a:r>
          <a:endParaRPr lang="es-EC" dirty="0"/>
        </a:p>
      </dgm:t>
    </dgm:pt>
    <dgm:pt modelId="{5D0CFA83-4A62-4661-88CB-BDA51F3756B4}" type="parTrans" cxnId="{1F36160D-112E-40DC-94EF-4E2974AB3CA2}">
      <dgm:prSet/>
      <dgm:spPr/>
      <dgm:t>
        <a:bodyPr/>
        <a:lstStyle/>
        <a:p>
          <a:pPr algn="ctr"/>
          <a:endParaRPr lang="es-EC"/>
        </a:p>
      </dgm:t>
    </dgm:pt>
    <dgm:pt modelId="{81942E07-2415-4624-B413-0D3B63FB4FEC}" type="sibTrans" cxnId="{1F36160D-112E-40DC-94EF-4E2974AB3CA2}">
      <dgm:prSet/>
      <dgm:spPr/>
      <dgm:t>
        <a:bodyPr/>
        <a:lstStyle/>
        <a:p>
          <a:pPr algn="ctr"/>
          <a:endParaRPr lang="es-EC"/>
        </a:p>
      </dgm:t>
    </dgm:pt>
    <dgm:pt modelId="{C8CF090F-EF4D-4994-8776-205800EEB9B2}">
      <dgm:prSet phldrT="[Texto]"/>
      <dgm:spPr/>
      <dgm:t>
        <a:bodyPr/>
        <a:lstStyle/>
        <a:p>
          <a:pPr algn="ctr"/>
          <a:r>
            <a:rPr lang="es-EC" b="0" i="0" dirty="0"/>
            <a:t>Ofrecen un excelente rendimiento en la  transferencia de datos</a:t>
          </a:r>
          <a:endParaRPr lang="es-EC" dirty="0"/>
        </a:p>
      </dgm:t>
    </dgm:pt>
    <dgm:pt modelId="{52AEE5FE-E2FD-499A-A08A-8C8BB6B29F66}" type="parTrans" cxnId="{0635FAFE-BB68-4859-967E-94F59C49B30B}">
      <dgm:prSet/>
      <dgm:spPr/>
      <dgm:t>
        <a:bodyPr/>
        <a:lstStyle/>
        <a:p>
          <a:pPr algn="ctr"/>
          <a:endParaRPr lang="es-EC"/>
        </a:p>
      </dgm:t>
    </dgm:pt>
    <dgm:pt modelId="{FB9BE520-ED5B-40FD-96A4-34BC8A9B7D85}" type="sibTrans" cxnId="{0635FAFE-BB68-4859-967E-94F59C49B30B}">
      <dgm:prSet/>
      <dgm:spPr/>
      <dgm:t>
        <a:bodyPr/>
        <a:lstStyle/>
        <a:p>
          <a:pPr algn="ctr"/>
          <a:endParaRPr lang="es-EC"/>
        </a:p>
      </dgm:t>
    </dgm:pt>
    <dgm:pt modelId="{44EF0367-B1F6-4793-B3AD-0BF1917800C2}">
      <dgm:prSet/>
      <dgm:spPr/>
      <dgm:t>
        <a:bodyPr/>
        <a:lstStyle/>
        <a:p>
          <a:pPr algn="ctr"/>
          <a:r>
            <a:rPr lang="es-EC" b="0" i="0" dirty="0"/>
            <a:t>El control de acceso a los recursos se puede controlar por usuarios o grupos.</a:t>
          </a:r>
          <a:endParaRPr lang="es-EC" dirty="0"/>
        </a:p>
      </dgm:t>
    </dgm:pt>
    <dgm:pt modelId="{A44DC99A-9837-493D-ADD1-AD554D2475A3}" type="parTrans" cxnId="{290B8783-3F49-4FD1-9CF4-8699B0BC1D67}">
      <dgm:prSet/>
      <dgm:spPr/>
      <dgm:t>
        <a:bodyPr/>
        <a:lstStyle/>
        <a:p>
          <a:pPr algn="ctr"/>
          <a:endParaRPr lang="es-EC"/>
        </a:p>
      </dgm:t>
    </dgm:pt>
    <dgm:pt modelId="{FF984D2A-03D5-4AE8-ABA0-C9DC519B0B61}" type="sibTrans" cxnId="{290B8783-3F49-4FD1-9CF4-8699B0BC1D67}">
      <dgm:prSet/>
      <dgm:spPr/>
      <dgm:t>
        <a:bodyPr/>
        <a:lstStyle/>
        <a:p>
          <a:pPr algn="ctr"/>
          <a:endParaRPr lang="es-EC"/>
        </a:p>
      </dgm:t>
    </dgm:pt>
    <dgm:pt modelId="{92E10960-A0DF-48C2-A877-4AC35B2BBC0A}" type="pres">
      <dgm:prSet presAssocID="{1F16D8F0-10A4-4DF0-9BF4-C7935981BF4F}" presName="linearFlow" presStyleCnt="0">
        <dgm:presLayoutVars>
          <dgm:dir/>
          <dgm:resizeHandles val="exact"/>
        </dgm:presLayoutVars>
      </dgm:prSet>
      <dgm:spPr/>
    </dgm:pt>
    <dgm:pt modelId="{E981054B-10F0-44D4-9E2B-3E4F07C73412}" type="pres">
      <dgm:prSet presAssocID="{DE5C28F5-4C5F-4066-8F7C-DAEB235302D3}" presName="composite" presStyleCnt="0"/>
      <dgm:spPr/>
    </dgm:pt>
    <dgm:pt modelId="{43FE29BE-7A81-4945-89BC-F9D97C555BC9}" type="pres">
      <dgm:prSet presAssocID="{DE5C28F5-4C5F-4066-8F7C-DAEB235302D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F6BFD3D-B172-4421-A73A-E0053BA860C5}" type="pres">
      <dgm:prSet presAssocID="{DE5C28F5-4C5F-4066-8F7C-DAEB235302D3}" presName="txShp" presStyleLbl="node1" presStyleIdx="0" presStyleCnt="4" custLinFactNeighborY="-14274">
        <dgm:presLayoutVars>
          <dgm:bulletEnabled val="1"/>
        </dgm:presLayoutVars>
      </dgm:prSet>
      <dgm:spPr/>
      <dgm:t>
        <a:bodyPr/>
        <a:lstStyle/>
        <a:p>
          <a:endParaRPr lang="es-EC"/>
        </a:p>
      </dgm:t>
    </dgm:pt>
    <dgm:pt modelId="{8F8382A6-06EE-48BB-B0FF-83B40FB29FA4}" type="pres">
      <dgm:prSet presAssocID="{5D1C4994-43A9-4A58-B99F-C6862A6F624A}" presName="spacing" presStyleCnt="0"/>
      <dgm:spPr/>
    </dgm:pt>
    <dgm:pt modelId="{FDA63329-A070-418E-8237-3D3644D4D59A}" type="pres">
      <dgm:prSet presAssocID="{B135FBB8-6F6F-428D-AD15-E0EF18E9AE5A}" presName="composite" presStyleCnt="0"/>
      <dgm:spPr/>
    </dgm:pt>
    <dgm:pt modelId="{551959D1-3CD4-478F-ABA7-37F037D94EC6}" type="pres">
      <dgm:prSet presAssocID="{B135FBB8-6F6F-428D-AD15-E0EF18E9AE5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E75872E-D295-46B6-AFE7-94FC9CA0A27E}" type="pres">
      <dgm:prSet presAssocID="{B135FBB8-6F6F-428D-AD15-E0EF18E9AE5A}" presName="txShp" presStyleLbl="node1" presStyleIdx="1" presStyleCnt="4">
        <dgm:presLayoutVars>
          <dgm:bulletEnabled val="1"/>
        </dgm:presLayoutVars>
      </dgm:prSet>
      <dgm:spPr/>
      <dgm:t>
        <a:bodyPr/>
        <a:lstStyle/>
        <a:p>
          <a:endParaRPr lang="es-EC"/>
        </a:p>
      </dgm:t>
    </dgm:pt>
    <dgm:pt modelId="{22DBA8D2-0382-4C44-960E-AAAB9BF7FD2D}" type="pres">
      <dgm:prSet presAssocID="{81942E07-2415-4624-B413-0D3B63FB4FEC}" presName="spacing" presStyleCnt="0"/>
      <dgm:spPr/>
    </dgm:pt>
    <dgm:pt modelId="{3A8D72AA-C51D-4BC2-8AE6-DD87EBA5F44B}" type="pres">
      <dgm:prSet presAssocID="{44EF0367-B1F6-4793-B3AD-0BF1917800C2}" presName="composite" presStyleCnt="0"/>
      <dgm:spPr/>
    </dgm:pt>
    <dgm:pt modelId="{E480A9B6-3FA6-46A6-AA66-75F246CA934E}" type="pres">
      <dgm:prSet presAssocID="{44EF0367-B1F6-4793-B3AD-0BF1917800C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D861467-C5BA-4581-A9BE-01D4436EA2DD}" type="pres">
      <dgm:prSet presAssocID="{44EF0367-B1F6-4793-B3AD-0BF1917800C2}" presName="txShp" presStyleLbl="node1" presStyleIdx="2" presStyleCnt="4">
        <dgm:presLayoutVars>
          <dgm:bulletEnabled val="1"/>
        </dgm:presLayoutVars>
      </dgm:prSet>
      <dgm:spPr/>
      <dgm:t>
        <a:bodyPr/>
        <a:lstStyle/>
        <a:p>
          <a:endParaRPr lang="es-EC"/>
        </a:p>
      </dgm:t>
    </dgm:pt>
    <dgm:pt modelId="{0F33225A-04C7-4589-80BB-417248EFDE42}" type="pres">
      <dgm:prSet presAssocID="{FF984D2A-03D5-4AE8-ABA0-C9DC519B0B61}" presName="spacing" presStyleCnt="0"/>
      <dgm:spPr/>
    </dgm:pt>
    <dgm:pt modelId="{AA129261-B4A3-4D9F-B080-BC61B6E5E3B4}" type="pres">
      <dgm:prSet presAssocID="{C8CF090F-EF4D-4994-8776-205800EEB9B2}" presName="composite" presStyleCnt="0"/>
      <dgm:spPr/>
    </dgm:pt>
    <dgm:pt modelId="{00694E7C-7AF8-43E2-A540-FFE1000709D9}" type="pres">
      <dgm:prSet presAssocID="{C8CF090F-EF4D-4994-8776-205800EEB9B2}"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7A20E4E7-EB60-4FFA-86A5-B6C7DA041092}" type="pres">
      <dgm:prSet presAssocID="{C8CF090F-EF4D-4994-8776-205800EEB9B2}" presName="txShp" presStyleLbl="node1" presStyleIdx="3" presStyleCnt="4">
        <dgm:presLayoutVars>
          <dgm:bulletEnabled val="1"/>
        </dgm:presLayoutVars>
      </dgm:prSet>
      <dgm:spPr/>
      <dgm:t>
        <a:bodyPr/>
        <a:lstStyle/>
        <a:p>
          <a:endParaRPr lang="es-EC"/>
        </a:p>
      </dgm:t>
    </dgm:pt>
  </dgm:ptLst>
  <dgm:cxnLst>
    <dgm:cxn modelId="{042C91C0-2093-4BDB-B17C-A2C9D1BC7E44}" type="presOf" srcId="{1F16D8F0-10A4-4DF0-9BF4-C7935981BF4F}" destId="{92E10960-A0DF-48C2-A877-4AC35B2BBC0A}" srcOrd="0" destOrd="0" presId="urn:microsoft.com/office/officeart/2005/8/layout/vList3"/>
    <dgm:cxn modelId="{0635FAFE-BB68-4859-967E-94F59C49B30B}" srcId="{1F16D8F0-10A4-4DF0-9BF4-C7935981BF4F}" destId="{C8CF090F-EF4D-4994-8776-205800EEB9B2}" srcOrd="3" destOrd="0" parTransId="{52AEE5FE-E2FD-499A-A08A-8C8BB6B29F66}" sibTransId="{FB9BE520-ED5B-40FD-96A4-34BC8A9B7D85}"/>
    <dgm:cxn modelId="{290B8783-3F49-4FD1-9CF4-8699B0BC1D67}" srcId="{1F16D8F0-10A4-4DF0-9BF4-C7935981BF4F}" destId="{44EF0367-B1F6-4793-B3AD-0BF1917800C2}" srcOrd="2" destOrd="0" parTransId="{A44DC99A-9837-493D-ADD1-AD554D2475A3}" sibTransId="{FF984D2A-03D5-4AE8-ABA0-C9DC519B0B61}"/>
    <dgm:cxn modelId="{1F36160D-112E-40DC-94EF-4E2974AB3CA2}" srcId="{1F16D8F0-10A4-4DF0-9BF4-C7935981BF4F}" destId="{B135FBB8-6F6F-428D-AD15-E0EF18E9AE5A}" srcOrd="1" destOrd="0" parTransId="{5D0CFA83-4A62-4661-88CB-BDA51F3756B4}" sibTransId="{81942E07-2415-4624-B413-0D3B63FB4FEC}"/>
    <dgm:cxn modelId="{0E9616E1-C1E5-47A5-8E96-A1C971D694ED}" type="presOf" srcId="{DE5C28F5-4C5F-4066-8F7C-DAEB235302D3}" destId="{EF6BFD3D-B172-4421-A73A-E0053BA860C5}" srcOrd="0" destOrd="0" presId="urn:microsoft.com/office/officeart/2005/8/layout/vList3"/>
    <dgm:cxn modelId="{EEAF60B1-172D-4010-B694-1577AA45A100}" type="presOf" srcId="{C8CF090F-EF4D-4994-8776-205800EEB9B2}" destId="{7A20E4E7-EB60-4FFA-86A5-B6C7DA041092}" srcOrd="0" destOrd="0" presId="urn:microsoft.com/office/officeart/2005/8/layout/vList3"/>
    <dgm:cxn modelId="{4759FFC4-3928-4A8B-B805-03E9952D4F16}" type="presOf" srcId="{B135FBB8-6F6F-428D-AD15-E0EF18E9AE5A}" destId="{9E75872E-D295-46B6-AFE7-94FC9CA0A27E}" srcOrd="0" destOrd="0" presId="urn:microsoft.com/office/officeart/2005/8/layout/vList3"/>
    <dgm:cxn modelId="{3A331756-7097-48C9-82FD-B33440E021D3}" type="presOf" srcId="{44EF0367-B1F6-4793-B3AD-0BF1917800C2}" destId="{9D861467-C5BA-4581-A9BE-01D4436EA2DD}" srcOrd="0" destOrd="0" presId="urn:microsoft.com/office/officeart/2005/8/layout/vList3"/>
    <dgm:cxn modelId="{8FDFC72E-5993-4939-9FD2-556FA9AFF67C}" srcId="{1F16D8F0-10A4-4DF0-9BF4-C7935981BF4F}" destId="{DE5C28F5-4C5F-4066-8F7C-DAEB235302D3}" srcOrd="0" destOrd="0" parTransId="{9B111B5A-25A8-40AC-99A0-DF18ED90A7B8}" sibTransId="{5D1C4994-43A9-4A58-B99F-C6862A6F624A}"/>
    <dgm:cxn modelId="{F674C426-96D0-44A4-9975-23CFA90A2950}" type="presParOf" srcId="{92E10960-A0DF-48C2-A877-4AC35B2BBC0A}" destId="{E981054B-10F0-44D4-9E2B-3E4F07C73412}" srcOrd="0" destOrd="0" presId="urn:microsoft.com/office/officeart/2005/8/layout/vList3"/>
    <dgm:cxn modelId="{B4D428B0-2E6A-4640-9D56-743D80B9AC40}" type="presParOf" srcId="{E981054B-10F0-44D4-9E2B-3E4F07C73412}" destId="{43FE29BE-7A81-4945-89BC-F9D97C555BC9}" srcOrd="0" destOrd="0" presId="urn:microsoft.com/office/officeart/2005/8/layout/vList3"/>
    <dgm:cxn modelId="{20E3CF59-595A-44EB-BBCE-01F1410681D7}" type="presParOf" srcId="{E981054B-10F0-44D4-9E2B-3E4F07C73412}" destId="{EF6BFD3D-B172-4421-A73A-E0053BA860C5}" srcOrd="1" destOrd="0" presId="urn:microsoft.com/office/officeart/2005/8/layout/vList3"/>
    <dgm:cxn modelId="{4277253D-C5D7-42CC-8676-FB252FE4F15B}" type="presParOf" srcId="{92E10960-A0DF-48C2-A877-4AC35B2BBC0A}" destId="{8F8382A6-06EE-48BB-B0FF-83B40FB29FA4}" srcOrd="1" destOrd="0" presId="urn:microsoft.com/office/officeart/2005/8/layout/vList3"/>
    <dgm:cxn modelId="{E28F42B2-005B-4CF9-B3A5-DF8CB28E734F}" type="presParOf" srcId="{92E10960-A0DF-48C2-A877-4AC35B2BBC0A}" destId="{FDA63329-A070-418E-8237-3D3644D4D59A}" srcOrd="2" destOrd="0" presId="urn:microsoft.com/office/officeart/2005/8/layout/vList3"/>
    <dgm:cxn modelId="{2109A968-F974-4EE0-8D51-D15444A02AD8}" type="presParOf" srcId="{FDA63329-A070-418E-8237-3D3644D4D59A}" destId="{551959D1-3CD4-478F-ABA7-37F037D94EC6}" srcOrd="0" destOrd="0" presId="urn:microsoft.com/office/officeart/2005/8/layout/vList3"/>
    <dgm:cxn modelId="{065615E8-6517-4798-A6A6-35CA9D0144A2}" type="presParOf" srcId="{FDA63329-A070-418E-8237-3D3644D4D59A}" destId="{9E75872E-D295-46B6-AFE7-94FC9CA0A27E}" srcOrd="1" destOrd="0" presId="urn:microsoft.com/office/officeart/2005/8/layout/vList3"/>
    <dgm:cxn modelId="{B7321BCA-9F0E-4DD8-A8A7-12D009A8D290}" type="presParOf" srcId="{92E10960-A0DF-48C2-A877-4AC35B2BBC0A}" destId="{22DBA8D2-0382-4C44-960E-AAAB9BF7FD2D}" srcOrd="3" destOrd="0" presId="urn:microsoft.com/office/officeart/2005/8/layout/vList3"/>
    <dgm:cxn modelId="{BA534E35-C1FD-4B30-9F36-DB520E813628}" type="presParOf" srcId="{92E10960-A0DF-48C2-A877-4AC35B2BBC0A}" destId="{3A8D72AA-C51D-4BC2-8AE6-DD87EBA5F44B}" srcOrd="4" destOrd="0" presId="urn:microsoft.com/office/officeart/2005/8/layout/vList3"/>
    <dgm:cxn modelId="{31E24BE1-E8A3-487E-BD89-D96987602A5F}" type="presParOf" srcId="{3A8D72AA-C51D-4BC2-8AE6-DD87EBA5F44B}" destId="{E480A9B6-3FA6-46A6-AA66-75F246CA934E}" srcOrd="0" destOrd="0" presId="urn:microsoft.com/office/officeart/2005/8/layout/vList3"/>
    <dgm:cxn modelId="{652B79F1-8275-4A0E-AE3C-53245943B665}" type="presParOf" srcId="{3A8D72AA-C51D-4BC2-8AE6-DD87EBA5F44B}" destId="{9D861467-C5BA-4581-A9BE-01D4436EA2DD}" srcOrd="1" destOrd="0" presId="urn:microsoft.com/office/officeart/2005/8/layout/vList3"/>
    <dgm:cxn modelId="{7516F0B0-1A52-46E7-B9EE-AF416920B664}" type="presParOf" srcId="{92E10960-A0DF-48C2-A877-4AC35B2BBC0A}" destId="{0F33225A-04C7-4589-80BB-417248EFDE42}" srcOrd="5" destOrd="0" presId="urn:microsoft.com/office/officeart/2005/8/layout/vList3"/>
    <dgm:cxn modelId="{F9390FF1-A1A8-4455-9865-099F8B68A0D8}" type="presParOf" srcId="{92E10960-A0DF-48C2-A877-4AC35B2BBC0A}" destId="{AA129261-B4A3-4D9F-B080-BC61B6E5E3B4}" srcOrd="6" destOrd="0" presId="urn:microsoft.com/office/officeart/2005/8/layout/vList3"/>
    <dgm:cxn modelId="{2B49BF50-56D3-46FE-B639-4EC4FC96225B}" type="presParOf" srcId="{AA129261-B4A3-4D9F-B080-BC61B6E5E3B4}" destId="{00694E7C-7AF8-43E2-A540-FFE1000709D9}" srcOrd="0" destOrd="0" presId="urn:microsoft.com/office/officeart/2005/8/layout/vList3"/>
    <dgm:cxn modelId="{F9C04EBB-433C-4D6E-BD89-45A35A4C2540}" type="presParOf" srcId="{AA129261-B4A3-4D9F-B080-BC61B6E5E3B4}" destId="{7A20E4E7-EB60-4FFA-86A5-B6C7DA0410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7A0AF-3071-4902-83CE-873ADB8CD3CF}">
      <dsp:nvSpPr>
        <dsp:cNvPr id="0" name=""/>
        <dsp:cNvSpPr/>
      </dsp:nvSpPr>
      <dsp:spPr>
        <a:xfrm rot="5400000">
          <a:off x="1476884" y="1654422"/>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640F8F5-8AB0-4542-9E23-CE4543DA956F}">
      <dsp:nvSpPr>
        <dsp:cNvPr id="0" name=""/>
        <dsp:cNvSpPr/>
      </dsp:nvSpPr>
      <dsp:spPr>
        <a:xfrm>
          <a:off x="0" y="42924"/>
          <a:ext cx="3877098" cy="1649872"/>
        </a:xfrm>
        <a:prstGeom prst="roundRect">
          <a:avLst>
            <a:gd name="adj" fmla="val 1667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Un servidor obsoleto resta eficacia y corre el riesgo de perder información</a:t>
          </a:r>
        </a:p>
      </dsp:txBody>
      <dsp:txXfrm>
        <a:off x="80555" y="123479"/>
        <a:ext cx="3715988" cy="1488762"/>
      </dsp:txXfrm>
    </dsp:sp>
    <dsp:sp modelId="{3FD9781F-FE42-4B4B-8E94-D6D3397740DB}">
      <dsp:nvSpPr>
        <dsp:cNvPr id="0" name=""/>
        <dsp:cNvSpPr/>
      </dsp:nvSpPr>
      <dsp:spPr>
        <a:xfrm>
          <a:off x="4175517"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15434501-C4E2-4CD2-BCC8-2EB4502970B4}">
      <dsp:nvSpPr>
        <dsp:cNvPr id="0" name=""/>
        <dsp:cNvSpPr/>
      </dsp:nvSpPr>
      <dsp:spPr>
        <a:xfrm rot="5400000">
          <a:off x="4983796" y="3626522"/>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BD000CDF-4E6F-4A20-8113-632333B914D5}">
      <dsp:nvSpPr>
        <dsp:cNvPr id="0" name=""/>
        <dsp:cNvSpPr/>
      </dsp:nvSpPr>
      <dsp:spPr>
        <a:xfrm>
          <a:off x="3186484" y="1908155"/>
          <a:ext cx="3980785" cy="1649872"/>
        </a:xfrm>
        <a:prstGeom prst="roundRect">
          <a:avLst>
            <a:gd name="adj" fmla="val 1667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Una incidencia de pocas horas puede ser catastrófico para la compañía</a:t>
          </a:r>
        </a:p>
      </dsp:txBody>
      <dsp:txXfrm>
        <a:off x="3267039" y="1988710"/>
        <a:ext cx="3819675" cy="1488762"/>
      </dsp:txXfrm>
    </dsp:sp>
    <dsp:sp modelId="{ED27CBFB-42C3-4C89-AB78-8740404B753B}">
      <dsp:nvSpPr>
        <dsp:cNvPr id="0" name=""/>
        <dsp:cNvSpPr/>
      </dsp:nvSpPr>
      <dsp:spPr>
        <a:xfrm>
          <a:off x="6546430"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5BB71381-DF5B-4877-A9C0-29990CEA3853}">
      <dsp:nvSpPr>
        <dsp:cNvPr id="0" name=""/>
        <dsp:cNvSpPr/>
      </dsp:nvSpPr>
      <dsp:spPr>
        <a:xfrm>
          <a:off x="6670347" y="3768794"/>
          <a:ext cx="4431552" cy="1649872"/>
        </a:xfrm>
        <a:prstGeom prst="roundRect">
          <a:avLst>
            <a:gd name="adj" fmla="val 16670"/>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a:t>El no tener implementado un Plan de contingencia en la Compañía, generará pérdidas y gastos a la empresa</a:t>
          </a:r>
        </a:p>
      </dsp:txBody>
      <dsp:txXfrm>
        <a:off x="6750902" y="3849349"/>
        <a:ext cx="4270442" cy="148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1EF35AE-73A4-4AA5-81AC-600512A4FFCD}" type="datetimeFigureOut">
              <a:rPr lang="es-EC" smtClean="0"/>
              <a:t>24/08/2016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8A851-62E5-4353-88F8-506DE8D0DD22}" type="slidenum">
              <a:rPr lang="es-EC" smtClean="0"/>
              <a:t>‹Nº›</a:t>
            </a:fld>
            <a:endParaRPr lang="es-EC"/>
          </a:p>
        </p:txBody>
      </p:sp>
    </p:spTree>
    <p:extLst>
      <p:ext uri="{BB962C8B-B14F-4D97-AF65-F5344CB8AC3E}">
        <p14:creationId xmlns:p14="http://schemas.microsoft.com/office/powerpoint/2010/main" val="186343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a:t>
            </a:fld>
            <a:endParaRPr lang="es-EC"/>
          </a:p>
        </p:txBody>
      </p:sp>
    </p:spTree>
    <p:extLst>
      <p:ext uri="{BB962C8B-B14F-4D97-AF65-F5344CB8AC3E}">
        <p14:creationId xmlns:p14="http://schemas.microsoft.com/office/powerpoint/2010/main" val="44879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10</a:t>
            </a:fld>
            <a:endParaRPr lang="es-EC"/>
          </a:p>
        </p:txBody>
      </p:sp>
    </p:spTree>
    <p:extLst>
      <p:ext uri="{BB962C8B-B14F-4D97-AF65-F5344CB8AC3E}">
        <p14:creationId xmlns:p14="http://schemas.microsoft.com/office/powerpoint/2010/main" val="182674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13</a:t>
            </a:fld>
            <a:endParaRPr lang="es-EC"/>
          </a:p>
        </p:txBody>
      </p:sp>
    </p:spTree>
    <p:extLst>
      <p:ext uri="{BB962C8B-B14F-4D97-AF65-F5344CB8AC3E}">
        <p14:creationId xmlns:p14="http://schemas.microsoft.com/office/powerpoint/2010/main" val="369762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16</a:t>
            </a:fld>
            <a:endParaRPr lang="es-EC"/>
          </a:p>
        </p:txBody>
      </p:sp>
    </p:spTree>
    <p:extLst>
      <p:ext uri="{BB962C8B-B14F-4D97-AF65-F5344CB8AC3E}">
        <p14:creationId xmlns:p14="http://schemas.microsoft.com/office/powerpoint/2010/main" val="341291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17</a:t>
            </a:fld>
            <a:endParaRPr lang="es-EC"/>
          </a:p>
        </p:txBody>
      </p:sp>
    </p:spTree>
    <p:extLst>
      <p:ext uri="{BB962C8B-B14F-4D97-AF65-F5344CB8AC3E}">
        <p14:creationId xmlns:p14="http://schemas.microsoft.com/office/powerpoint/2010/main" val="1794774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19</a:t>
            </a:fld>
            <a:endParaRPr lang="es-EC"/>
          </a:p>
        </p:txBody>
      </p:sp>
    </p:spTree>
    <p:extLst>
      <p:ext uri="{BB962C8B-B14F-4D97-AF65-F5344CB8AC3E}">
        <p14:creationId xmlns:p14="http://schemas.microsoft.com/office/powerpoint/2010/main" val="282784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Ante</a:t>
            </a:r>
            <a:r>
              <a:rPr lang="es-EC" baseline="0" dirty="0"/>
              <a:t> un desastre el Gerente del área convoca al equipo mínimo </a:t>
            </a:r>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27</a:t>
            </a:fld>
            <a:endParaRPr lang="es-EC"/>
          </a:p>
        </p:txBody>
      </p:sp>
    </p:spTree>
    <p:extLst>
      <p:ext uri="{BB962C8B-B14F-4D97-AF65-F5344CB8AC3E}">
        <p14:creationId xmlns:p14="http://schemas.microsoft.com/office/powerpoint/2010/main" val="61933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28</a:t>
            </a:fld>
            <a:endParaRPr lang="es-EC"/>
          </a:p>
        </p:txBody>
      </p:sp>
    </p:spTree>
    <p:extLst>
      <p:ext uri="{BB962C8B-B14F-4D97-AF65-F5344CB8AC3E}">
        <p14:creationId xmlns:p14="http://schemas.microsoft.com/office/powerpoint/2010/main" val="306105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29</a:t>
            </a:fld>
            <a:endParaRPr lang="es-EC"/>
          </a:p>
        </p:txBody>
      </p:sp>
    </p:spTree>
    <p:extLst>
      <p:ext uri="{BB962C8B-B14F-4D97-AF65-F5344CB8AC3E}">
        <p14:creationId xmlns:p14="http://schemas.microsoft.com/office/powerpoint/2010/main" val="196439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2</a:t>
            </a:fld>
            <a:endParaRPr lang="es-EC"/>
          </a:p>
        </p:txBody>
      </p:sp>
    </p:spTree>
    <p:extLst>
      <p:ext uri="{BB962C8B-B14F-4D97-AF65-F5344CB8AC3E}">
        <p14:creationId xmlns:p14="http://schemas.microsoft.com/office/powerpoint/2010/main" val="379392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3</a:t>
            </a:fld>
            <a:endParaRPr lang="es-EC"/>
          </a:p>
        </p:txBody>
      </p:sp>
    </p:spTree>
    <p:extLst>
      <p:ext uri="{BB962C8B-B14F-4D97-AF65-F5344CB8AC3E}">
        <p14:creationId xmlns:p14="http://schemas.microsoft.com/office/powerpoint/2010/main" val="32363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4</a:t>
            </a:fld>
            <a:endParaRPr lang="es-EC"/>
          </a:p>
        </p:txBody>
      </p:sp>
    </p:spTree>
    <p:extLst>
      <p:ext uri="{BB962C8B-B14F-4D97-AF65-F5344CB8AC3E}">
        <p14:creationId xmlns:p14="http://schemas.microsoft.com/office/powerpoint/2010/main" val="322806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5</a:t>
            </a:fld>
            <a:endParaRPr lang="es-EC"/>
          </a:p>
        </p:txBody>
      </p:sp>
    </p:spTree>
    <p:extLst>
      <p:ext uri="{BB962C8B-B14F-4D97-AF65-F5344CB8AC3E}">
        <p14:creationId xmlns:p14="http://schemas.microsoft.com/office/powerpoint/2010/main" val="254548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pPr marL="228600" indent="-228600">
              <a:buAutoNum type="arabicPeriod"/>
            </a:pPr>
            <a:endParaRPr lang="es-EC" baseline="0" dirty="0"/>
          </a:p>
          <a:p>
            <a:pPr marL="228600" indent="-228600">
              <a:buAutoNum type="arabicPeriod"/>
            </a:pPr>
            <a:endParaRPr lang="es-EC" baseline="0" dirty="0"/>
          </a:p>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6</a:t>
            </a:fld>
            <a:endParaRPr lang="es-EC"/>
          </a:p>
        </p:txBody>
      </p:sp>
    </p:spTree>
    <p:extLst>
      <p:ext uri="{BB962C8B-B14F-4D97-AF65-F5344CB8AC3E}">
        <p14:creationId xmlns:p14="http://schemas.microsoft.com/office/powerpoint/2010/main" val="19917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pPr marL="228600" indent="-228600">
              <a:buAutoNum type="arabicPeriod"/>
            </a:pPr>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7</a:t>
            </a:fld>
            <a:endParaRPr lang="es-EC"/>
          </a:p>
        </p:txBody>
      </p:sp>
    </p:spTree>
    <p:extLst>
      <p:ext uri="{BB962C8B-B14F-4D97-AF65-F5344CB8AC3E}">
        <p14:creationId xmlns:p14="http://schemas.microsoft.com/office/powerpoint/2010/main" val="164471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8</a:t>
            </a:fld>
            <a:endParaRPr lang="es-EC"/>
          </a:p>
        </p:txBody>
      </p:sp>
    </p:spTree>
    <p:extLst>
      <p:ext uri="{BB962C8B-B14F-4D97-AF65-F5344CB8AC3E}">
        <p14:creationId xmlns:p14="http://schemas.microsoft.com/office/powerpoint/2010/main" val="327984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7388" y="1143000"/>
            <a:ext cx="5484812"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258A851-62E5-4353-88F8-506DE8D0DD22}" type="slidenum">
              <a:rPr lang="es-EC" smtClean="0"/>
              <a:t>9</a:t>
            </a:fld>
            <a:endParaRPr lang="es-EC"/>
          </a:p>
        </p:txBody>
      </p:sp>
    </p:spTree>
    <p:extLst>
      <p:ext uri="{BB962C8B-B14F-4D97-AF65-F5344CB8AC3E}">
        <p14:creationId xmlns:p14="http://schemas.microsoft.com/office/powerpoint/2010/main" val="2346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76" y="1122363"/>
            <a:ext cx="9001463"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76" y="3602038"/>
            <a:ext cx="9001463" cy="1655762"/>
          </a:xfrm>
        </p:spPr>
        <p:txBody>
          <a:bodyPr/>
          <a:lstStyle>
            <a:lvl1pPr marL="0" indent="0" algn="ctr">
              <a:buNone/>
              <a:defRPr sz="2400"/>
            </a:lvl1pPr>
            <a:lvl2pPr marL="457168" indent="0" algn="ctr">
              <a:buNone/>
              <a:defRPr sz="2000"/>
            </a:lvl2pPr>
            <a:lvl3pPr marL="914334" indent="0" algn="ctr">
              <a:buNone/>
              <a:defRPr sz="1801"/>
            </a:lvl3pPr>
            <a:lvl4pPr marL="1371502" indent="0" algn="ctr">
              <a:buNone/>
              <a:defRPr sz="1600"/>
            </a:lvl4pPr>
            <a:lvl5pPr marL="1828670" indent="0" algn="ctr">
              <a:buNone/>
              <a:defRPr sz="1600"/>
            </a:lvl5pPr>
            <a:lvl6pPr marL="2285838" indent="0" algn="ctr">
              <a:buNone/>
              <a:defRPr sz="1600"/>
            </a:lvl6pPr>
            <a:lvl7pPr marL="2743004" indent="0" algn="ctr">
              <a:buNone/>
              <a:defRPr sz="1600"/>
            </a:lvl7pPr>
            <a:lvl8pPr marL="3200172" indent="0" algn="ctr">
              <a:buNone/>
              <a:defRPr sz="1600"/>
            </a:lvl8pPr>
            <a:lvl9pPr marL="365734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44498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7"/>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7" y="621326"/>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68" indent="0">
              <a:buNone/>
              <a:defRPr sz="2800"/>
            </a:lvl2pPr>
            <a:lvl3pPr marL="914334" indent="0">
              <a:buNone/>
              <a:defRPr sz="2400"/>
            </a:lvl3pPr>
            <a:lvl4pPr marL="1371502" indent="0">
              <a:buNone/>
              <a:defRPr sz="2000"/>
            </a:lvl4pPr>
            <a:lvl5pPr marL="1828670" indent="0">
              <a:buNone/>
              <a:defRPr sz="2000"/>
            </a:lvl5pPr>
            <a:lvl6pPr marL="2285838" indent="0">
              <a:buNone/>
              <a:defRPr sz="2000"/>
            </a:lvl6pPr>
            <a:lvl7pPr marL="2743004" indent="0">
              <a:buNone/>
              <a:defRPr sz="2000"/>
            </a:lvl7pPr>
            <a:lvl8pPr marL="3200172" indent="0">
              <a:buNone/>
              <a:defRPr sz="2000"/>
            </a:lvl8pPr>
            <a:lvl9pPr marL="365734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6" y="5108729"/>
            <a:ext cx="10365998" cy="682472"/>
          </a:xfrm>
        </p:spPr>
        <p:txBody>
          <a:bodyPr>
            <a:normAutofit/>
          </a:bodyPr>
          <a:lstStyle>
            <a:lvl1pPr marL="0" indent="0" algn="ctr">
              <a:buNone/>
              <a:defRPr sz="1801"/>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80426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5"/>
            <a:ext cx="10353764"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8" y="4204821"/>
            <a:ext cx="10353762" cy="1592186"/>
          </a:xfrm>
        </p:spPr>
        <p:txBody>
          <a:bodyPr anchor="ctr"/>
          <a:lstStyle>
            <a:lvl1pPr marL="0" indent="0" algn="ctr">
              <a:buNone/>
              <a:defRPr sz="1600"/>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55203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610033"/>
            <a:ext cx="8752299" cy="426812"/>
          </a:xfrm>
        </p:spPr>
        <p:txBody>
          <a:bodyPr anchor="t">
            <a:normAutofit/>
          </a:bodyPr>
          <a:lstStyle>
            <a:lvl1pPr marL="0" indent="0" algn="r">
              <a:buNone/>
              <a:defRPr sz="1401"/>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4" cy="1586380"/>
          </a:xfrm>
        </p:spPr>
        <p:txBody>
          <a:bodyPr anchor="ctr">
            <a:normAutofit/>
          </a:bodyPr>
          <a:lstStyle>
            <a:lvl1pPr marL="0" indent="0" algn="ctr">
              <a:buNone/>
              <a:defRPr sz="1600"/>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07624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13" y="2126946"/>
            <a:ext cx="10355326"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650557"/>
            <a:ext cx="10353764" cy="1140644"/>
          </a:xfrm>
        </p:spPr>
        <p:txBody>
          <a:bodyPr anchor="t"/>
          <a:lstStyle>
            <a:lvl1pPr marL="0" indent="0" algn="ctr">
              <a:buNone/>
              <a:defRPr sz="1600"/>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306713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3"/>
            <a:ext cx="10353764"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8" y="2088323"/>
            <a:ext cx="3298956" cy="823305"/>
          </a:xfrm>
        </p:spPr>
        <p:txBody>
          <a:bodyPr anchor="b">
            <a:noAutofit/>
          </a:bodyPr>
          <a:lstStyle>
            <a:lvl1pPr marL="0" indent="0" algn="ctr">
              <a:lnSpc>
                <a:spcPct val="100000"/>
              </a:lnSpc>
              <a:buNone/>
              <a:defRPr sz="24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8" y="2911624"/>
            <a:ext cx="3298956" cy="2879576"/>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9" y="2088320"/>
            <a:ext cx="3298558" cy="823304"/>
          </a:xfrm>
        </p:spPr>
        <p:txBody>
          <a:bodyPr anchor="b">
            <a:noAutofit/>
          </a:bodyPr>
          <a:lstStyle>
            <a:lvl1pPr marL="0" indent="0" algn="ctr">
              <a:lnSpc>
                <a:spcPct val="100000"/>
              </a:lnSpc>
              <a:buNone/>
              <a:defRPr sz="24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81" y="2911624"/>
            <a:ext cx="3299820" cy="2879576"/>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8" y="2911624"/>
            <a:ext cx="3291211" cy="2879576"/>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90821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3"/>
            <a:ext cx="10353764"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7" y="4195899"/>
            <a:ext cx="3298955" cy="576262"/>
          </a:xfrm>
        </p:spPr>
        <p:txBody>
          <a:bodyPr anchor="b">
            <a:noAutofit/>
          </a:bodyPr>
          <a:lstStyle>
            <a:lvl1pPr marL="0" indent="0" algn="ctr">
              <a:lnSpc>
                <a:spcPct val="100000"/>
              </a:lnSpc>
              <a:buNone/>
              <a:defRPr sz="20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68" indent="0">
              <a:buNone/>
              <a:defRPr sz="1600"/>
            </a:lvl2pPr>
            <a:lvl3pPr marL="914334" indent="0">
              <a:buNone/>
              <a:defRPr sz="1600"/>
            </a:lvl3pPr>
            <a:lvl4pPr marL="1371502" indent="0">
              <a:buNone/>
              <a:defRPr sz="1600"/>
            </a:lvl4pPr>
            <a:lvl5pPr marL="1828670" indent="0">
              <a:buNone/>
              <a:defRPr sz="1600"/>
            </a:lvl5pPr>
            <a:lvl6pPr marL="2285838" indent="0">
              <a:buNone/>
              <a:defRPr sz="1600"/>
            </a:lvl6pPr>
            <a:lvl7pPr marL="2743004" indent="0">
              <a:buNone/>
              <a:defRPr sz="1600"/>
            </a:lvl7pPr>
            <a:lvl8pPr marL="3200172" indent="0">
              <a:buNone/>
              <a:defRPr sz="1600"/>
            </a:lvl8pPr>
            <a:lvl9pPr marL="365734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7" y="4772161"/>
            <a:ext cx="3298955" cy="1019038"/>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20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8" y="2298987"/>
            <a:ext cx="293052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68" indent="0">
              <a:buNone/>
              <a:defRPr sz="1600"/>
            </a:lvl2pPr>
            <a:lvl3pPr marL="914334" indent="0">
              <a:buNone/>
              <a:defRPr sz="1600"/>
            </a:lvl3pPr>
            <a:lvl4pPr marL="1371502" indent="0">
              <a:buNone/>
              <a:defRPr sz="1600"/>
            </a:lvl4pPr>
            <a:lvl5pPr marL="1828670" indent="0">
              <a:buNone/>
              <a:defRPr sz="1600"/>
            </a:lvl5pPr>
            <a:lvl6pPr marL="2285838" indent="0">
              <a:buNone/>
              <a:defRPr sz="1600"/>
            </a:lvl6pPr>
            <a:lvl7pPr marL="2743004" indent="0">
              <a:buNone/>
              <a:defRPr sz="1600"/>
            </a:lvl7pPr>
            <a:lvl8pPr marL="3200172" indent="0">
              <a:buNone/>
              <a:defRPr sz="1600"/>
            </a:lvl8pPr>
            <a:lvl9pPr marL="365734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5" y="2298987"/>
            <a:ext cx="293211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168" indent="0">
              <a:buNone/>
              <a:defRPr sz="1600"/>
            </a:lvl2pPr>
            <a:lvl3pPr marL="914334" indent="0">
              <a:buNone/>
              <a:defRPr sz="1600"/>
            </a:lvl3pPr>
            <a:lvl4pPr marL="1371502" indent="0">
              <a:buNone/>
              <a:defRPr sz="1600"/>
            </a:lvl4pPr>
            <a:lvl5pPr marL="1828670" indent="0">
              <a:buNone/>
              <a:defRPr sz="1600"/>
            </a:lvl5pPr>
            <a:lvl6pPr marL="2285838" indent="0">
              <a:buNone/>
              <a:defRPr sz="1600"/>
            </a:lvl6pPr>
            <a:lvl7pPr marL="2743004" indent="0">
              <a:buNone/>
              <a:defRPr sz="1600"/>
            </a:lvl7pPr>
            <a:lvl8pPr marL="3200172" indent="0">
              <a:buNone/>
              <a:defRPr sz="1600"/>
            </a:lvl8pPr>
            <a:lvl9pPr marL="365734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5"/>
            <a:ext cx="3294260" cy="1019037"/>
          </a:xfrm>
        </p:spPr>
        <p:txBody>
          <a:bodyPr anchor="t">
            <a:normAutofit/>
          </a:bodyPr>
          <a:lstStyle>
            <a:lvl1pPr marL="0" indent="0" algn="ctr">
              <a:buNone/>
              <a:defRPr sz="1401"/>
            </a:lvl1pPr>
            <a:lvl2pPr marL="457168" indent="0">
              <a:buNone/>
              <a:defRPr sz="1200"/>
            </a:lvl2pPr>
            <a:lvl3pPr marL="914334" indent="0">
              <a:buNone/>
              <a:defRPr sz="1001"/>
            </a:lvl3pPr>
            <a:lvl4pPr marL="1371502" indent="0">
              <a:buNone/>
              <a:defRPr sz="900"/>
            </a:lvl4pPr>
            <a:lvl5pPr marL="1828670" indent="0">
              <a:buNone/>
              <a:defRPr sz="900"/>
            </a:lvl5pPr>
            <a:lvl6pPr marL="2285838" indent="0">
              <a:buNone/>
              <a:defRPr sz="900"/>
            </a:lvl6pPr>
            <a:lvl7pPr marL="2743004" indent="0">
              <a:buNone/>
              <a:defRPr sz="900"/>
            </a:lvl7pPr>
            <a:lvl8pPr marL="3200172" indent="0">
              <a:buNone/>
              <a:defRPr sz="900"/>
            </a:lvl8pPr>
            <a:lvl9pPr marL="365734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832911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0665087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609604"/>
            <a:ext cx="2542658"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5" y="609604"/>
            <a:ext cx="7658706"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10842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14328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9" y="657228"/>
            <a:ext cx="9733513" cy="2852737"/>
          </a:xfrm>
        </p:spPr>
        <p:txBody>
          <a:bodyPr anchor="b">
            <a:normAutofit/>
          </a:bodyPr>
          <a:lstStyle>
            <a:lvl1pPr>
              <a:defRPr sz="340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9" y="3602043"/>
            <a:ext cx="9733513" cy="1500187"/>
          </a:xfrm>
        </p:spPr>
        <p:txBody>
          <a:bodyPr/>
          <a:lstStyle>
            <a:lvl1pPr marL="0" indent="0" algn="ctr">
              <a:buNone/>
              <a:defRPr sz="2400">
                <a:solidFill>
                  <a:schemeClr val="tx1">
                    <a:tint val="75000"/>
                  </a:schemeClr>
                </a:solidFill>
              </a:defRPr>
            </a:lvl1pPr>
            <a:lvl2pPr marL="457168" indent="0">
              <a:buNone/>
              <a:defRPr sz="2000">
                <a:solidFill>
                  <a:schemeClr val="tx1">
                    <a:tint val="75000"/>
                  </a:schemeClr>
                </a:solidFill>
              </a:defRPr>
            </a:lvl2pPr>
            <a:lvl3pPr marL="914334" indent="0">
              <a:buNone/>
              <a:defRPr sz="1801">
                <a:solidFill>
                  <a:schemeClr val="tx1">
                    <a:tint val="75000"/>
                  </a:schemeClr>
                </a:solidFill>
              </a:defRPr>
            </a:lvl3pPr>
            <a:lvl4pPr marL="1371502" indent="0">
              <a:buNone/>
              <a:defRPr sz="1600">
                <a:solidFill>
                  <a:schemeClr val="tx1">
                    <a:tint val="75000"/>
                  </a:schemeClr>
                </a:solidFill>
              </a:defRPr>
            </a:lvl4pPr>
            <a:lvl5pPr marL="1828670" indent="0">
              <a:buNone/>
              <a:defRPr sz="1600">
                <a:solidFill>
                  <a:schemeClr val="tx1">
                    <a:tint val="75000"/>
                  </a:schemeClr>
                </a:solidFill>
              </a:defRPr>
            </a:lvl5pPr>
            <a:lvl6pPr marL="2285838" indent="0">
              <a:buNone/>
              <a:defRPr sz="1600">
                <a:solidFill>
                  <a:schemeClr val="tx1">
                    <a:tint val="75000"/>
                  </a:schemeClr>
                </a:solidFill>
              </a:defRPr>
            </a:lvl6pPr>
            <a:lvl7pPr marL="2743004" indent="0">
              <a:buNone/>
              <a:defRPr sz="1600">
                <a:solidFill>
                  <a:schemeClr val="tx1">
                    <a:tint val="75000"/>
                  </a:schemeClr>
                </a:solidFill>
              </a:defRPr>
            </a:lvl7pPr>
            <a:lvl8pPr marL="3200172" indent="0">
              <a:buNone/>
              <a:defRPr sz="1600">
                <a:solidFill>
                  <a:schemeClr val="tx1">
                    <a:tint val="75000"/>
                  </a:schemeClr>
                </a:solidFill>
              </a:defRPr>
            </a:lvl8pPr>
            <a:lvl9pPr marL="365734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73310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8" y="609605"/>
            <a:ext cx="10353762"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6" y="2088321"/>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4" y="2088321"/>
            <a:ext cx="5094155"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474838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8" y="609603"/>
            <a:ext cx="10353762"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7" y="2088320"/>
            <a:ext cx="4879198" cy="823912"/>
          </a:xfrm>
        </p:spPr>
        <p:txBody>
          <a:bodyPr anchor="b"/>
          <a:lstStyle>
            <a:lvl1pPr marL="0" indent="0">
              <a:lnSpc>
                <a:spcPct val="100000"/>
              </a:lnSpc>
              <a:buNone/>
              <a:defRPr sz="2400" b="1"/>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8" y="2912232"/>
            <a:ext cx="5107209"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4" y="2088320"/>
            <a:ext cx="4865556" cy="823912"/>
          </a:xfrm>
        </p:spPr>
        <p:txBody>
          <a:bodyPr anchor="b"/>
          <a:lstStyle>
            <a:lvl1pPr marL="0" indent="0">
              <a:lnSpc>
                <a:spcPct val="100000"/>
              </a:lnSpc>
              <a:buNone/>
              <a:defRPr sz="2400" b="1"/>
            </a:lvl1pPr>
            <a:lvl2pPr marL="457168" indent="0">
              <a:buNone/>
              <a:defRPr sz="2000" b="1"/>
            </a:lvl2pPr>
            <a:lvl3pPr marL="914334" indent="0">
              <a:buNone/>
              <a:defRPr sz="1801" b="1"/>
            </a:lvl3pPr>
            <a:lvl4pPr marL="1371502" indent="0">
              <a:buNone/>
              <a:defRPr sz="1600" b="1"/>
            </a:lvl4pPr>
            <a:lvl5pPr marL="1828670" indent="0">
              <a:buNone/>
              <a:defRPr sz="1600" b="1"/>
            </a:lvl5pPr>
            <a:lvl6pPr marL="2285838" indent="0">
              <a:buNone/>
              <a:defRPr sz="1600" b="1"/>
            </a:lvl6pPr>
            <a:lvl7pPr marL="2743004" indent="0">
              <a:buNone/>
              <a:defRPr sz="1600" b="1"/>
            </a:lvl7pPr>
            <a:lvl8pPr marL="3200172" indent="0">
              <a:buNone/>
              <a:defRPr sz="1600" b="1"/>
            </a:lvl8pPr>
            <a:lvl9pPr marL="365734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912232"/>
            <a:ext cx="5095356"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24908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1107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985130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31" y="609600"/>
            <a:ext cx="3932236"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6" y="609601"/>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31" y="2971805"/>
            <a:ext cx="3932236" cy="2819399"/>
          </a:xfrm>
        </p:spPr>
        <p:txBody>
          <a:bodyPr/>
          <a:lstStyle>
            <a:lvl1pPr marL="0" indent="0" algn="ctr">
              <a:buNone/>
              <a:defRPr sz="1600"/>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0425989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31" y="609600"/>
            <a:ext cx="5929772"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6" y="758882"/>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168" indent="0">
              <a:buNone/>
              <a:defRPr sz="2800"/>
            </a:lvl2pPr>
            <a:lvl3pPr marL="914334" indent="0">
              <a:buNone/>
              <a:defRPr sz="2400"/>
            </a:lvl3pPr>
            <a:lvl4pPr marL="1371502" indent="0">
              <a:buNone/>
              <a:defRPr sz="2000"/>
            </a:lvl4pPr>
            <a:lvl5pPr marL="1828670" indent="0">
              <a:buNone/>
              <a:defRPr sz="2000"/>
            </a:lvl5pPr>
            <a:lvl6pPr marL="2285838" indent="0">
              <a:buNone/>
              <a:defRPr sz="2000"/>
            </a:lvl6pPr>
            <a:lvl7pPr marL="2743004" indent="0">
              <a:buNone/>
              <a:defRPr sz="2000"/>
            </a:lvl7pPr>
            <a:lvl8pPr marL="3200172" indent="0">
              <a:buNone/>
              <a:defRPr sz="2000"/>
            </a:lvl8pPr>
            <a:lvl9pPr marL="365734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801"/>
            </a:lvl1pPr>
            <a:lvl2pPr marL="457168" indent="0">
              <a:buNone/>
              <a:defRPr sz="1401"/>
            </a:lvl2pPr>
            <a:lvl3pPr marL="914334" indent="0">
              <a:buNone/>
              <a:defRPr sz="1200"/>
            </a:lvl3pPr>
            <a:lvl4pPr marL="1371502" indent="0">
              <a:buNone/>
              <a:defRPr sz="1001"/>
            </a:lvl4pPr>
            <a:lvl5pPr marL="1828670" indent="0">
              <a:buNone/>
              <a:defRPr sz="1001"/>
            </a:lvl5pPr>
            <a:lvl6pPr marL="2285838" indent="0">
              <a:buNone/>
              <a:defRPr sz="1001"/>
            </a:lvl6pPr>
            <a:lvl7pPr marL="2743004" indent="0">
              <a:buNone/>
              <a:defRPr sz="1001"/>
            </a:lvl7pPr>
            <a:lvl8pPr marL="3200172" indent="0">
              <a:buNone/>
              <a:defRPr sz="1001"/>
            </a:lvl8pPr>
            <a:lvl9pPr marL="3657340" indent="0">
              <a:buNone/>
              <a:defRPr sz="1001"/>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67290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8" y="609605"/>
            <a:ext cx="10353762"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4"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80"/>
            <a:ext cx="2743200" cy="365125"/>
          </a:xfrm>
          <a:prstGeom prst="rect">
            <a:avLst/>
          </a:prstGeom>
        </p:spPr>
        <p:txBody>
          <a:bodyPr vert="horz" lIns="91440" tIns="45720" rIns="91440" bIns="45720" rtlCol="0" anchor="ctr"/>
          <a:lstStyle>
            <a:lvl1pPr algn="r">
              <a:defRPr sz="1001">
                <a:solidFill>
                  <a:schemeClr val="tx1">
                    <a:tint val="75000"/>
                  </a:schemeClr>
                </a:solidFill>
              </a:defRPr>
            </a:lvl1pPr>
          </a:lstStyle>
          <a:p>
            <a:fld id="{B61BEF0D-F0BB-DE4B-95CE-6DB70DBA9567}" type="datetimeFigureOut">
              <a:rPr lang="en-US" smtClean="0"/>
              <a:pPr/>
              <a:t>8/24/2016</a:t>
            </a:fld>
            <a:endParaRPr lang="en-US" dirty="0"/>
          </a:p>
        </p:txBody>
      </p:sp>
      <p:sp>
        <p:nvSpPr>
          <p:cNvPr id="5" name="Footer Placeholder 4"/>
          <p:cNvSpPr>
            <a:spLocks noGrp="1"/>
          </p:cNvSpPr>
          <p:nvPr>
            <p:ph type="ftr" sz="quarter" idx="3"/>
          </p:nvPr>
        </p:nvSpPr>
        <p:spPr>
          <a:xfrm>
            <a:off x="913796" y="5883280"/>
            <a:ext cx="6672866" cy="365125"/>
          </a:xfrm>
          <a:prstGeom prst="rect">
            <a:avLst/>
          </a:prstGeom>
        </p:spPr>
        <p:txBody>
          <a:bodyPr vert="horz" lIns="91440" tIns="45720" rIns="91440" bIns="45720" rtlCol="0" anchor="ctr"/>
          <a:lstStyle>
            <a:lvl1pPr algn="l">
              <a:defRPr sz="10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9" y="5883280"/>
            <a:ext cx="753545" cy="365125"/>
          </a:xfrm>
          <a:prstGeom prst="rect">
            <a:avLst/>
          </a:prstGeom>
        </p:spPr>
        <p:txBody>
          <a:bodyPr vert="horz" lIns="91440" tIns="45720" rIns="91440" bIns="45720" rtlCol="0" anchor="ctr"/>
          <a:lstStyle>
            <a:lvl1pPr algn="r">
              <a:defRPr sz="1001">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51125679"/>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914334" rtl="0" eaLnBrk="1" latinLnBrk="0" hangingPunct="1">
        <a:lnSpc>
          <a:spcPct val="90000"/>
        </a:lnSpc>
        <a:spcBef>
          <a:spcPct val="0"/>
        </a:spcBef>
        <a:buNone/>
        <a:defRPr sz="3401"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86" indent="-228586" algn="l" defTabSz="914334" rtl="0" eaLnBrk="1" latinLnBrk="0" hangingPunct="1">
        <a:lnSpc>
          <a:spcPct val="120000"/>
        </a:lnSpc>
        <a:spcBef>
          <a:spcPts val="1001"/>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752" indent="-228586" algn="l" defTabSz="914334" rtl="0" eaLnBrk="1" latinLnBrk="0" hangingPunct="1">
        <a:lnSpc>
          <a:spcPct val="120000"/>
        </a:lnSpc>
        <a:spcBef>
          <a:spcPts val="500"/>
        </a:spcBef>
        <a:buFont typeface="Arial" panose="020B0604020202020204" pitchFamily="34" charset="0"/>
        <a:buChar char="•"/>
        <a:defRPr sz="1801"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919" indent="-228586" algn="l" defTabSz="914334"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087" indent="-228586" algn="l" defTabSz="914334" rtl="0" eaLnBrk="1" latinLnBrk="0" hangingPunct="1">
        <a:lnSpc>
          <a:spcPct val="120000"/>
        </a:lnSpc>
        <a:spcBef>
          <a:spcPts val="500"/>
        </a:spcBef>
        <a:buFont typeface="Arial" panose="020B0604020202020204" pitchFamily="34" charset="0"/>
        <a:buChar char="•"/>
        <a:defRPr sz="1401"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255" indent="-228586" algn="l" defTabSz="914334"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420" indent="-228586" algn="l" defTabSz="914334"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590" indent="-228586" algn="l" defTabSz="914334"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8756" indent="-228586" algn="l" defTabSz="914334"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924" indent="-228586" algn="l" defTabSz="914334"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334" rtl="0" eaLnBrk="1" latinLnBrk="0" hangingPunct="1">
        <a:defRPr sz="1801" kern="1200">
          <a:solidFill>
            <a:schemeClr val="tx1"/>
          </a:solidFill>
          <a:latin typeface="+mn-lt"/>
          <a:ea typeface="+mn-ea"/>
          <a:cs typeface="+mn-cs"/>
        </a:defRPr>
      </a:lvl1pPr>
      <a:lvl2pPr marL="457168" algn="l" defTabSz="914334" rtl="0" eaLnBrk="1" latinLnBrk="0" hangingPunct="1">
        <a:defRPr sz="1801" kern="1200">
          <a:solidFill>
            <a:schemeClr val="tx1"/>
          </a:solidFill>
          <a:latin typeface="+mn-lt"/>
          <a:ea typeface="+mn-ea"/>
          <a:cs typeface="+mn-cs"/>
        </a:defRPr>
      </a:lvl2pPr>
      <a:lvl3pPr marL="914334" algn="l" defTabSz="914334" rtl="0" eaLnBrk="1" latinLnBrk="0" hangingPunct="1">
        <a:defRPr sz="1801" kern="1200">
          <a:solidFill>
            <a:schemeClr val="tx1"/>
          </a:solidFill>
          <a:latin typeface="+mn-lt"/>
          <a:ea typeface="+mn-ea"/>
          <a:cs typeface="+mn-cs"/>
        </a:defRPr>
      </a:lvl3pPr>
      <a:lvl4pPr marL="1371502" algn="l" defTabSz="914334" rtl="0" eaLnBrk="1" latinLnBrk="0" hangingPunct="1">
        <a:defRPr sz="1801" kern="1200">
          <a:solidFill>
            <a:schemeClr val="tx1"/>
          </a:solidFill>
          <a:latin typeface="+mn-lt"/>
          <a:ea typeface="+mn-ea"/>
          <a:cs typeface="+mn-cs"/>
        </a:defRPr>
      </a:lvl4pPr>
      <a:lvl5pPr marL="1828670" algn="l" defTabSz="914334" rtl="0" eaLnBrk="1" latinLnBrk="0" hangingPunct="1">
        <a:defRPr sz="1801" kern="1200">
          <a:solidFill>
            <a:schemeClr val="tx1"/>
          </a:solidFill>
          <a:latin typeface="+mn-lt"/>
          <a:ea typeface="+mn-ea"/>
          <a:cs typeface="+mn-cs"/>
        </a:defRPr>
      </a:lvl5pPr>
      <a:lvl6pPr marL="2285838" algn="l" defTabSz="914334" rtl="0" eaLnBrk="1" latinLnBrk="0" hangingPunct="1">
        <a:defRPr sz="1801" kern="1200">
          <a:solidFill>
            <a:schemeClr val="tx1"/>
          </a:solidFill>
          <a:latin typeface="+mn-lt"/>
          <a:ea typeface="+mn-ea"/>
          <a:cs typeface="+mn-cs"/>
        </a:defRPr>
      </a:lvl6pPr>
      <a:lvl7pPr marL="2743004" algn="l" defTabSz="914334" rtl="0" eaLnBrk="1" latinLnBrk="0" hangingPunct="1">
        <a:defRPr sz="1801" kern="1200">
          <a:solidFill>
            <a:schemeClr val="tx1"/>
          </a:solidFill>
          <a:latin typeface="+mn-lt"/>
          <a:ea typeface="+mn-ea"/>
          <a:cs typeface="+mn-cs"/>
        </a:defRPr>
      </a:lvl7pPr>
      <a:lvl8pPr marL="3200172" algn="l" defTabSz="914334" rtl="0" eaLnBrk="1" latinLnBrk="0" hangingPunct="1">
        <a:defRPr sz="1801" kern="1200">
          <a:solidFill>
            <a:schemeClr val="tx1"/>
          </a:solidFill>
          <a:latin typeface="+mn-lt"/>
          <a:ea typeface="+mn-ea"/>
          <a:cs typeface="+mn-cs"/>
        </a:defRPr>
      </a:lvl8pPr>
      <a:lvl9pPr marL="3657340" algn="l" defTabSz="91433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3" Type="http://schemas.openxmlformats.org/officeDocument/2006/relationships/image" Target="../media/image42.png"/><Relationship Id="rId7" Type="http://schemas.openxmlformats.org/officeDocument/2006/relationships/image" Target="../media/image38.png"/><Relationship Id="rId12" Type="http://schemas.openxmlformats.org/officeDocument/2006/relationships/image" Target="../media/image36.png"/><Relationship Id="rId17" Type="http://schemas.openxmlformats.org/officeDocument/2006/relationships/slide" Target="slide13.xml"/><Relationship Id="rId2" Type="http://schemas.openxmlformats.org/officeDocument/2006/relationships/image" Target="../media/image41.jpeg"/><Relationship Id="rId16"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37.gif"/><Relationship Id="rId11" Type="http://schemas.openxmlformats.org/officeDocument/2006/relationships/image" Target="../media/image48.jpeg"/><Relationship Id="rId5" Type="http://schemas.openxmlformats.org/officeDocument/2006/relationships/image" Target="../media/image44.png"/><Relationship Id="rId15" Type="http://schemas.openxmlformats.org/officeDocument/2006/relationships/image" Target="../media/image51.jpeg"/><Relationship Id="rId10" Type="http://schemas.openxmlformats.org/officeDocument/2006/relationships/image" Target="../media/image47.jpeg"/><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7969" y="2685236"/>
            <a:ext cx="9187031" cy="1655762"/>
          </a:xfrm>
        </p:spPr>
        <p:txBody>
          <a:bodyPr>
            <a:normAutofit fontScale="92500"/>
          </a:bodyPr>
          <a:lstStyle/>
          <a:p>
            <a:r>
              <a:rPr lang="es-EC" b="1" dirty="0">
                <a:effectLst/>
                <a:latin typeface="Calibri" panose="020F0502020204030204" pitchFamily="34" charset="0"/>
              </a:rPr>
              <a:t>ANÁLISIS Y ELABORACIÓN DE UN PLAN DE CONTINGENCIA DE LOS SERVICIOS TI DE LA EMPRESA GRUPO EL COMERCIO C.A. E IMPLEMENTACION DE UN SERVIDOR TIPO NAS PARA GARANTIZAR LA CONTINUIDAD DEL NEGOCIO</a:t>
            </a:r>
            <a:endParaRPr lang="es-EC" dirty="0">
              <a:latin typeface="Calibri" panose="020F0502020204030204" pitchFamily="34"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191583" y="111125"/>
            <a:ext cx="5842000" cy="1133476"/>
          </a:xfrm>
          <a:prstGeom prst="rect">
            <a:avLst/>
          </a:prstGeom>
          <a:noFill/>
          <a:ln>
            <a:noFill/>
          </a:ln>
        </p:spPr>
      </p:pic>
      <p:sp>
        <p:nvSpPr>
          <p:cNvPr id="5" name="CuadroTexto 4"/>
          <p:cNvSpPr txBox="1"/>
          <p:nvPr/>
        </p:nvSpPr>
        <p:spPr>
          <a:xfrm>
            <a:off x="2206770" y="1738453"/>
            <a:ext cx="7811626" cy="708143"/>
          </a:xfrm>
          <a:prstGeom prst="rect">
            <a:avLst/>
          </a:prstGeom>
          <a:noFill/>
        </p:spPr>
        <p:txBody>
          <a:bodyPr wrap="none" rtlCol="0">
            <a:spAutoFit/>
          </a:bodyPr>
          <a:lstStyle/>
          <a:p>
            <a:r>
              <a:rPr lang="es-EC" sz="2201" b="1" dirty="0">
                <a:latin typeface="Calibri" panose="020F0502020204030204" pitchFamily="34" charset="0"/>
              </a:rPr>
              <a:t>CARRERA DE INGENIERÍA ELECTRÓNICA Y TELECOMUNICACIONES</a:t>
            </a:r>
            <a:endParaRPr lang="es-EC" sz="2201" dirty="0">
              <a:latin typeface="Calibri" panose="020F0502020204030204" pitchFamily="34" charset="0"/>
            </a:endParaRPr>
          </a:p>
          <a:p>
            <a:endParaRPr lang="es-EC" sz="1801" dirty="0"/>
          </a:p>
        </p:txBody>
      </p:sp>
      <p:sp>
        <p:nvSpPr>
          <p:cNvPr id="6" name="CuadroTexto 5"/>
          <p:cNvSpPr txBox="1"/>
          <p:nvPr/>
        </p:nvSpPr>
        <p:spPr>
          <a:xfrm>
            <a:off x="3778835" y="4935263"/>
            <a:ext cx="4667496" cy="431015"/>
          </a:xfrm>
          <a:prstGeom prst="rect">
            <a:avLst/>
          </a:prstGeom>
          <a:noFill/>
        </p:spPr>
        <p:txBody>
          <a:bodyPr wrap="none" rtlCol="0">
            <a:spAutoFit/>
          </a:bodyPr>
          <a:lstStyle/>
          <a:p>
            <a:r>
              <a:rPr lang="es-EC" sz="2201" b="1" dirty="0">
                <a:latin typeface="Calibri" panose="020F0502020204030204" pitchFamily="34" charset="0"/>
              </a:rPr>
              <a:t>AUTOR: VILLACÍS BORJA JUAN CARLOS</a:t>
            </a:r>
            <a:endParaRPr lang="es-EC" sz="2201" dirty="0">
              <a:latin typeface="Calibri" panose="020F0502020204030204" pitchFamily="34" charset="0"/>
            </a:endParaRPr>
          </a:p>
        </p:txBody>
      </p:sp>
    </p:spTree>
    <p:extLst>
      <p:ext uri="{BB962C8B-B14F-4D97-AF65-F5344CB8AC3E}">
        <p14:creationId xmlns:p14="http://schemas.microsoft.com/office/powerpoint/2010/main" val="15156854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cstate="print"/>
          <a:srcRect/>
          <a:stretch>
            <a:fillRect/>
          </a:stretch>
        </p:blipFill>
        <p:spPr bwMode="auto">
          <a:xfrm>
            <a:off x="331697" y="810545"/>
            <a:ext cx="5595575" cy="5140100"/>
          </a:xfrm>
          <a:prstGeom prst="rect">
            <a:avLst/>
          </a:prstGeom>
          <a:noFill/>
          <a:ln w="9525">
            <a:noFill/>
            <a:miter lim="800000"/>
            <a:headEnd/>
            <a:tailEnd/>
          </a:ln>
        </p:spPr>
      </p:pic>
      <p:sp>
        <p:nvSpPr>
          <p:cNvPr id="3" name="Título 1"/>
          <p:cNvSpPr txBox="1">
            <a:spLocks/>
          </p:cNvSpPr>
          <p:nvPr/>
        </p:nvSpPr>
        <p:spPr>
          <a:xfrm>
            <a:off x="128338" y="54221"/>
            <a:ext cx="11919284" cy="756325"/>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pic>
        <p:nvPicPr>
          <p:cNvPr id="4" name="Imagen 3"/>
          <p:cNvPicPr/>
          <p:nvPr/>
        </p:nvPicPr>
        <p:blipFill>
          <a:blip r:embed="rId4" cstate="print"/>
          <a:srcRect/>
          <a:stretch>
            <a:fillRect/>
          </a:stretch>
        </p:blipFill>
        <p:spPr bwMode="auto">
          <a:xfrm>
            <a:off x="6130631" y="810547"/>
            <a:ext cx="6061371" cy="5140100"/>
          </a:xfrm>
          <a:prstGeom prst="rect">
            <a:avLst/>
          </a:prstGeom>
          <a:noFill/>
          <a:ln w="9525">
            <a:noFill/>
            <a:miter lim="800000"/>
            <a:headEnd/>
            <a:tailEnd/>
          </a:ln>
        </p:spPr>
      </p:pic>
    </p:spTree>
    <p:extLst>
      <p:ext uri="{BB962C8B-B14F-4D97-AF65-F5344CB8AC3E}">
        <p14:creationId xmlns:p14="http://schemas.microsoft.com/office/powerpoint/2010/main" val="4668365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rcRect/>
          <a:stretch>
            <a:fillRect/>
          </a:stretch>
        </p:blipFill>
        <p:spPr bwMode="auto">
          <a:xfrm>
            <a:off x="128337" y="957286"/>
            <a:ext cx="7546092" cy="5639456"/>
          </a:xfrm>
          <a:prstGeom prst="rect">
            <a:avLst/>
          </a:prstGeom>
          <a:noFill/>
          <a:ln w="9525">
            <a:noFill/>
            <a:miter lim="800000"/>
            <a:headEnd/>
            <a:tailEnd/>
          </a:ln>
        </p:spPr>
      </p:pic>
      <p:sp>
        <p:nvSpPr>
          <p:cNvPr id="3" name="CuadroTexto 2"/>
          <p:cNvSpPr txBox="1"/>
          <p:nvPr/>
        </p:nvSpPr>
        <p:spPr>
          <a:xfrm>
            <a:off x="7965476" y="2498273"/>
            <a:ext cx="4082144" cy="1477969"/>
          </a:xfrm>
          <a:prstGeom prst="rect">
            <a:avLst/>
          </a:prstGeom>
          <a:noFill/>
        </p:spPr>
        <p:txBody>
          <a:bodyPr wrap="square" rtlCol="0">
            <a:spAutoFit/>
          </a:bodyPr>
          <a:lstStyle/>
          <a:p>
            <a:r>
              <a:rPr lang="es-EC" sz="1801" dirty="0"/>
              <a:t> A diferencia de la situación actual del servidor, en la que solo tenía conexión en la red LAN ahora el servidor se encuentra en la red SAN y LAN</a:t>
            </a:r>
          </a:p>
        </p:txBody>
      </p:sp>
      <p:sp>
        <p:nvSpPr>
          <p:cNvPr id="4" name="Título 1"/>
          <p:cNvSpPr txBox="1">
            <a:spLocks/>
          </p:cNvSpPr>
          <p:nvPr/>
        </p:nvSpPr>
        <p:spPr>
          <a:xfrm>
            <a:off x="128338" y="54221"/>
            <a:ext cx="11919284" cy="756325"/>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6563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946" y="136076"/>
            <a:ext cx="11870871" cy="1170215"/>
          </a:xfrm>
        </p:spPr>
        <p:txBody>
          <a:bodyPr>
            <a:normAutofit/>
          </a:bodyPr>
          <a:lstStyle/>
          <a:p>
            <a:r>
              <a:rPr lang="es-EC" sz="2800" dirty="0">
                <a:solidFill>
                  <a:srgbClr val="FF0000"/>
                </a:solidFill>
                <a:effectLst/>
                <a:latin typeface="Arial" panose="020B0604020202020204" pitchFamily="34" charset="0"/>
                <a:cs typeface="Arial" panose="020B0604020202020204" pitchFamily="34" charset="0"/>
              </a:rPr>
              <a:t>Elaboración del plan de contingencia de los servicios IT</a:t>
            </a:r>
          </a:p>
        </p:txBody>
      </p:sp>
      <p:sp>
        <p:nvSpPr>
          <p:cNvPr id="5" name="CuadroTexto 4"/>
          <p:cNvSpPr txBox="1"/>
          <p:nvPr/>
        </p:nvSpPr>
        <p:spPr>
          <a:xfrm>
            <a:off x="502028" y="4747250"/>
            <a:ext cx="4693067" cy="1323439"/>
          </a:xfrm>
          <a:prstGeom prst="rect">
            <a:avLst/>
          </a:prstGeom>
          <a:noFill/>
        </p:spPr>
        <p:txBody>
          <a:bodyPr wrap="square" rtlCol="0">
            <a:spAutoFit/>
          </a:bodyPr>
          <a:lstStyle/>
          <a:p>
            <a:pPr algn="just"/>
            <a:r>
              <a:rPr lang="es-EC" sz="2000" b="1" dirty="0">
                <a:solidFill>
                  <a:srgbClr val="FFFF00"/>
                </a:solidFill>
                <a:latin typeface="Arial" panose="020B0604020202020204" pitchFamily="34" charset="0"/>
                <a:cs typeface="Arial" panose="020B0604020202020204" pitchFamily="34" charset="0"/>
              </a:rPr>
              <a:t>Para desarrollar el Plan de Contingencia de GEC se siguieron los estándares ISO/IEC 27001 e ITIL V3</a:t>
            </a:r>
          </a:p>
        </p:txBody>
      </p:sp>
      <p:sp>
        <p:nvSpPr>
          <p:cNvPr id="6" name="CuadroTexto 5"/>
          <p:cNvSpPr txBox="1"/>
          <p:nvPr/>
        </p:nvSpPr>
        <p:spPr>
          <a:xfrm>
            <a:off x="5195094" y="1748006"/>
            <a:ext cx="6464905" cy="1938992"/>
          </a:xfrm>
          <a:prstGeom prst="rect">
            <a:avLst/>
          </a:prstGeom>
          <a:noFill/>
        </p:spPr>
        <p:txBody>
          <a:bodyPr wrap="square" rtlCol="0">
            <a:spAutoFit/>
          </a:bodyPr>
          <a:lstStyle/>
          <a:p>
            <a:pPr algn="just"/>
            <a:r>
              <a:rPr lang="es-EC" sz="2000" dirty="0">
                <a:latin typeface="Arial" panose="020B0604020202020204" pitchFamily="34" charset="0"/>
                <a:cs typeface="Arial" panose="020B0604020202020204" pitchFamily="34" charset="0"/>
              </a:rPr>
              <a:t>Un plan de contingencia TI es una estrategia planificada con una serie de procedimientos que nos faciliten o nos orienten a tener una solución alternativa que nos permita restituir rápidamente los servicios de la organización ante la eventualidad de todo lo que lo pueda paralizar, ya sea de forma parcial o total. </a:t>
            </a:r>
          </a:p>
        </p:txBody>
      </p:sp>
      <p:pic>
        <p:nvPicPr>
          <p:cNvPr id="4098" name="Picture 2" descr="http://www.tecnodiva.mx/wp-content/uploads/2012/01/emerg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28" y="1306287"/>
            <a:ext cx="4286251" cy="28765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257243" y="3686998"/>
            <a:ext cx="5402756" cy="1323439"/>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El mismo debe contener un plan de recuperación con el objetivo de restaurar el servicio informático en forma rápida, eficiente y con la menor inversión monetaria posible.</a:t>
            </a:r>
          </a:p>
        </p:txBody>
      </p:sp>
    </p:spTree>
    <p:extLst>
      <p:ext uri="{BB962C8B-B14F-4D97-AF65-F5344CB8AC3E}">
        <p14:creationId xmlns:p14="http://schemas.microsoft.com/office/powerpoint/2010/main" val="25306934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224644" y="1094019"/>
            <a:ext cx="9948181" cy="5617797"/>
          </a:xfrm>
          <a:prstGeom prst="rect">
            <a:avLst/>
          </a:prstGeom>
        </p:spPr>
      </p:pic>
      <p:sp>
        <p:nvSpPr>
          <p:cNvPr id="11" name="Título 1"/>
          <p:cNvSpPr>
            <a:spLocks noGrp="1"/>
          </p:cNvSpPr>
          <p:nvPr>
            <p:ph type="title"/>
          </p:nvPr>
        </p:nvSpPr>
        <p:spPr>
          <a:xfrm>
            <a:off x="321134" y="136077"/>
            <a:ext cx="11870871" cy="957943"/>
          </a:xfrm>
        </p:spPr>
        <p:txBody>
          <a:bodyPr>
            <a:normAutofit/>
          </a:bodyPr>
          <a:lstStyle/>
          <a:p>
            <a:r>
              <a:rPr lang="es-EC" sz="2800" dirty="0">
                <a:solidFill>
                  <a:srgbClr val="FF0000"/>
                </a:solidFill>
                <a:effectLst/>
                <a:latin typeface="Arial" panose="020B0604020202020204" pitchFamily="34" charset="0"/>
                <a:cs typeface="Arial" panose="020B0604020202020204" pitchFamily="34" charset="0"/>
              </a:rPr>
              <a:t>Etapas de la gestión de continuidad del servicio</a:t>
            </a:r>
          </a:p>
        </p:txBody>
      </p:sp>
      <p:sp>
        <p:nvSpPr>
          <p:cNvPr id="13" name="Botón de acción: Hacia delante o Siguiente 12">
            <a:hlinkClick r:id="" action="ppaction://hlinkshowjump?jump=nextslide" highlightClick="1"/>
          </p:cNvPr>
          <p:cNvSpPr/>
          <p:nvPr/>
        </p:nvSpPr>
        <p:spPr>
          <a:xfrm>
            <a:off x="6198732" y="1766208"/>
            <a:ext cx="854528"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s-EC" sz="1801"/>
          </a:p>
        </p:txBody>
      </p:sp>
      <p:sp>
        <p:nvSpPr>
          <p:cNvPr id="14" name="Botón de acción: Hacia delante o Siguiente 13">
            <a:hlinkClick r:id="rId4" action="ppaction://hlinksldjump" highlightClick="1"/>
          </p:cNvPr>
          <p:cNvSpPr/>
          <p:nvPr/>
        </p:nvSpPr>
        <p:spPr>
          <a:xfrm>
            <a:off x="8278588" y="2947692"/>
            <a:ext cx="979716" cy="636814"/>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s-EC" sz="1801"/>
          </a:p>
        </p:txBody>
      </p:sp>
      <p:sp>
        <p:nvSpPr>
          <p:cNvPr id="15" name="Botón de acción: Hacia delante o Siguiente 14">
            <a:hlinkClick r:id="rId5" action="ppaction://hlinksldjump" highlightClick="1"/>
          </p:cNvPr>
          <p:cNvSpPr/>
          <p:nvPr/>
        </p:nvSpPr>
        <p:spPr>
          <a:xfrm>
            <a:off x="9552214" y="4245429"/>
            <a:ext cx="947057" cy="685800"/>
          </a:xfrm>
          <a:prstGeom prst="actionButtonForwardNex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Botón de acción: Hacia delante o Siguiente 15">
            <a:hlinkClick r:id="rId6" action="ppaction://hlinksldjump" highlightClick="1"/>
          </p:cNvPr>
          <p:cNvSpPr/>
          <p:nvPr/>
        </p:nvSpPr>
        <p:spPr>
          <a:xfrm>
            <a:off x="10107386" y="5355771"/>
            <a:ext cx="767443" cy="538843"/>
          </a:xfrm>
          <a:prstGeom prst="actionButtonForwardNex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476095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95946" y="136074"/>
            <a:ext cx="11870871" cy="1006930"/>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INICIACION</a:t>
            </a:r>
          </a:p>
        </p:txBody>
      </p:sp>
      <p:graphicFrame>
        <p:nvGraphicFramePr>
          <p:cNvPr id="4" name="Gráfico 3"/>
          <p:cNvGraphicFramePr/>
          <p:nvPr>
            <p:extLst>
              <p:ext uri="{D42A27DB-BD31-4B8C-83A1-F6EECF244321}">
                <p14:modId xmlns:p14="http://schemas.microsoft.com/office/powerpoint/2010/main" val="845724459"/>
              </p:ext>
            </p:extLst>
          </p:nvPr>
        </p:nvGraphicFramePr>
        <p:xfrm>
          <a:off x="0" y="1386908"/>
          <a:ext cx="5527221" cy="38152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637193528"/>
              </p:ext>
            </p:extLst>
          </p:nvPr>
        </p:nvGraphicFramePr>
        <p:xfrm>
          <a:off x="5527226" y="1525194"/>
          <a:ext cx="6278334" cy="353870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2596244" y="5747658"/>
            <a:ext cx="6070146" cy="646587"/>
          </a:xfrm>
          <a:prstGeom prst="rect">
            <a:avLst/>
          </a:prstGeom>
          <a:noFill/>
        </p:spPr>
        <p:txBody>
          <a:bodyPr wrap="square" rtlCol="0">
            <a:spAutoFit/>
          </a:bodyPr>
          <a:lstStyle/>
          <a:p>
            <a:r>
              <a:rPr lang="es-EC" sz="1801" dirty="0"/>
              <a:t>De los cuales el 75 % de estos corresponde </a:t>
            </a:r>
            <a:r>
              <a:rPr lang="es-EC" sz="1801" dirty="0" err="1"/>
              <a:t>alambiente</a:t>
            </a:r>
            <a:r>
              <a:rPr lang="es-EC" sz="1801" dirty="0"/>
              <a:t> de producción</a:t>
            </a:r>
          </a:p>
        </p:txBody>
      </p:sp>
    </p:spTree>
    <p:extLst>
      <p:ext uri="{BB962C8B-B14F-4D97-AF65-F5344CB8AC3E}">
        <p14:creationId xmlns:p14="http://schemas.microsoft.com/office/powerpoint/2010/main" val="3434226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29154205"/>
              </p:ext>
            </p:extLst>
          </p:nvPr>
        </p:nvGraphicFramePr>
        <p:xfrm>
          <a:off x="326574" y="1465317"/>
          <a:ext cx="8017328" cy="5182145"/>
        </p:xfrm>
        <a:graphic>
          <a:graphicData uri="http://schemas.openxmlformats.org/drawingml/2006/table">
            <a:tbl>
              <a:tblPr>
                <a:tableStyleId>{3C2FFA5D-87B4-456A-9821-1D502468CF0F}</a:tableStyleId>
              </a:tblPr>
              <a:tblGrid>
                <a:gridCol w="1709577">
                  <a:extLst>
                    <a:ext uri="{9D8B030D-6E8A-4147-A177-3AD203B41FA5}">
                      <a16:colId xmlns:a16="http://schemas.microsoft.com/office/drawing/2014/main" xmlns="" val="20000"/>
                    </a:ext>
                  </a:extLst>
                </a:gridCol>
                <a:gridCol w="2571518">
                  <a:extLst>
                    <a:ext uri="{9D8B030D-6E8A-4147-A177-3AD203B41FA5}">
                      <a16:colId xmlns:a16="http://schemas.microsoft.com/office/drawing/2014/main" xmlns="" val="20001"/>
                    </a:ext>
                  </a:extLst>
                </a:gridCol>
                <a:gridCol w="3736233">
                  <a:extLst>
                    <a:ext uri="{9D8B030D-6E8A-4147-A177-3AD203B41FA5}">
                      <a16:colId xmlns:a16="http://schemas.microsoft.com/office/drawing/2014/main" xmlns="" val="20002"/>
                    </a:ext>
                  </a:extLst>
                </a:gridCol>
              </a:tblGrid>
              <a:tr h="558165">
                <a:tc>
                  <a:txBody>
                    <a:bodyPr/>
                    <a:lstStyle/>
                    <a:p>
                      <a:pPr algn="ctr" fontAlgn="ctr"/>
                      <a:r>
                        <a:rPr lang="es-EC" sz="1800" u="none" strike="noStrike" dirty="0">
                          <a:effectLst/>
                        </a:rPr>
                        <a:t>Servicio General</a:t>
                      </a:r>
                      <a:endParaRPr lang="es-EC"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Servicios Específicos</a:t>
                      </a:r>
                      <a:endParaRPr lang="es-EC"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a:effectLst/>
                        </a:rPr>
                        <a:t>Descripción</a:t>
                      </a:r>
                      <a:endParaRPr lang="es-EC" sz="18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798539">
                <a:tc rowSpan="9">
                  <a:txBody>
                    <a:bodyPr/>
                    <a:lstStyle/>
                    <a:p>
                      <a:pPr algn="ctr" fontAlgn="ctr"/>
                      <a:r>
                        <a:rPr lang="es-EC" sz="1800" u="none" strike="noStrike" dirty="0">
                          <a:effectLst/>
                        </a:rPr>
                        <a:t>Sistema Editorial</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err="1">
                          <a:effectLst/>
                        </a:rPr>
                        <a:t>Xalok</a:t>
                      </a:r>
                      <a:r>
                        <a:rPr lang="es-EC" sz="1800" u="none" strike="noStrike" dirty="0">
                          <a:effectLst/>
                        </a:rPr>
                        <a:t> </a:t>
                      </a:r>
                      <a:r>
                        <a:rPr lang="es-EC" sz="1800" u="none" strike="noStrike" dirty="0" err="1">
                          <a:effectLst/>
                        </a:rPr>
                        <a:t>info</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a:effectLst/>
                        </a:rPr>
                        <a:t>Repositorio archivos históricos de las ediciones publicadas por GEC</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558165">
                <a:tc vMerge="1">
                  <a:txBody>
                    <a:bodyPr/>
                    <a:lstStyle/>
                    <a:p>
                      <a:endParaRPr lang="es-EC"/>
                    </a:p>
                  </a:txBody>
                  <a:tcPr/>
                </a:tc>
                <a:tc>
                  <a:txBody>
                    <a:bodyPr/>
                    <a:lstStyle/>
                    <a:p>
                      <a:pPr algn="ctr" fontAlgn="ctr"/>
                      <a:r>
                        <a:rPr lang="es-EC" sz="1800" u="none" strike="noStrike" dirty="0">
                          <a:effectLst/>
                        </a:rPr>
                        <a:t>Robots Publicidad</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a:effectLst/>
                        </a:rPr>
                        <a:t>Procesa los archivos de publicidad y multimedia</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316121">
                <a:tc vMerge="1">
                  <a:txBody>
                    <a:bodyPr/>
                    <a:lstStyle/>
                    <a:p>
                      <a:endParaRPr lang="es-EC"/>
                    </a:p>
                  </a:txBody>
                  <a:tcPr/>
                </a:tc>
                <a:tc>
                  <a:txBody>
                    <a:bodyPr/>
                    <a:lstStyle/>
                    <a:p>
                      <a:pPr algn="ctr" fontAlgn="ctr"/>
                      <a:r>
                        <a:rPr lang="es-EC" sz="1800" u="none" strike="noStrike" dirty="0">
                          <a:effectLst/>
                        </a:rPr>
                        <a:t>Robots Visualización</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Genera as previas del temario</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316121">
                <a:tc vMerge="1">
                  <a:txBody>
                    <a:bodyPr/>
                    <a:lstStyle/>
                    <a:p>
                      <a:endParaRPr lang="es-EC"/>
                    </a:p>
                  </a:txBody>
                  <a:tcPr/>
                </a:tc>
                <a:tc>
                  <a:txBody>
                    <a:bodyPr/>
                    <a:lstStyle/>
                    <a:p>
                      <a:pPr algn="ctr" fontAlgn="ctr"/>
                      <a:r>
                        <a:rPr lang="es-EC" sz="1800" u="none" strike="noStrike">
                          <a:effectLst/>
                        </a:rPr>
                        <a:t>Robot Imágenes</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Procesa las imágenes</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558165">
                <a:tc vMerge="1">
                  <a:txBody>
                    <a:bodyPr/>
                    <a:lstStyle/>
                    <a:p>
                      <a:endParaRPr lang="es-EC"/>
                    </a:p>
                  </a:txBody>
                  <a:tcPr/>
                </a:tc>
                <a:tc>
                  <a:txBody>
                    <a:bodyPr/>
                    <a:lstStyle/>
                    <a:p>
                      <a:pPr algn="ctr" fontAlgn="ctr"/>
                      <a:r>
                        <a:rPr lang="es-EC" sz="1800" u="none" strike="noStrike">
                          <a:effectLst/>
                        </a:rPr>
                        <a:t>Robots Filmación</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Genera los </a:t>
                      </a:r>
                      <a:r>
                        <a:rPr lang="es-EC" sz="1800" u="none" strike="noStrike" dirty="0" err="1">
                          <a:effectLst/>
                        </a:rPr>
                        <a:t>pdfs</a:t>
                      </a:r>
                      <a:r>
                        <a:rPr lang="es-EC" sz="1800" u="none" strike="noStrike" dirty="0">
                          <a:effectLst/>
                        </a:rPr>
                        <a:t> de las páginas trabajadas</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316121">
                <a:tc vMerge="1">
                  <a:txBody>
                    <a:bodyPr/>
                    <a:lstStyle/>
                    <a:p>
                      <a:endParaRPr lang="es-EC"/>
                    </a:p>
                  </a:txBody>
                  <a:tcPr/>
                </a:tc>
                <a:tc>
                  <a:txBody>
                    <a:bodyPr/>
                    <a:lstStyle/>
                    <a:p>
                      <a:pPr algn="ctr" fontAlgn="ctr"/>
                      <a:r>
                        <a:rPr lang="es-EC" sz="1800" u="none" strike="noStrike">
                          <a:effectLst/>
                        </a:rPr>
                        <a:t>XalokRed</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Sistema Editorial</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316121">
                <a:tc vMerge="1">
                  <a:txBody>
                    <a:bodyPr/>
                    <a:lstStyle/>
                    <a:p>
                      <a:endParaRPr lang="es-EC"/>
                    </a:p>
                  </a:txBody>
                  <a:tcPr/>
                </a:tc>
                <a:tc>
                  <a:txBody>
                    <a:bodyPr/>
                    <a:lstStyle/>
                    <a:p>
                      <a:pPr algn="ctr" fontAlgn="ctr"/>
                      <a:r>
                        <a:rPr lang="es-EC" sz="1800" u="none" strike="noStrike">
                          <a:effectLst/>
                        </a:rPr>
                        <a:t>Xalok Docs</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Editor de textos</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316121">
                <a:tc vMerge="1">
                  <a:txBody>
                    <a:bodyPr/>
                    <a:lstStyle/>
                    <a:p>
                      <a:endParaRPr lang="es-EC"/>
                    </a:p>
                  </a:txBody>
                  <a:tcPr/>
                </a:tc>
                <a:tc>
                  <a:txBody>
                    <a:bodyPr/>
                    <a:lstStyle/>
                    <a:p>
                      <a:pPr algn="ctr" fontAlgn="ctr"/>
                      <a:r>
                        <a:rPr lang="es-EC" sz="1800" u="none" strike="noStrike">
                          <a:effectLst/>
                        </a:rPr>
                        <a:t>Xalok Previsiones</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Planificación editorial</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535404">
                <a:tc vMerge="1">
                  <a:txBody>
                    <a:bodyPr/>
                    <a:lstStyle/>
                    <a:p>
                      <a:endParaRPr lang="es-EC"/>
                    </a:p>
                  </a:txBody>
                  <a:tcPr/>
                </a:tc>
                <a:tc>
                  <a:txBody>
                    <a:bodyPr/>
                    <a:lstStyle/>
                    <a:p>
                      <a:pPr algn="ctr" fontAlgn="ctr"/>
                      <a:r>
                        <a:rPr lang="es-EC" sz="1800" u="none" strike="noStrike">
                          <a:effectLst/>
                        </a:rPr>
                        <a:t>Xalok_Indicadores</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Estadísticas del trabajo realizado</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593102">
                <a:tc>
                  <a:txBody>
                    <a:bodyPr/>
                    <a:lstStyle/>
                    <a:p>
                      <a:pPr algn="ctr" fontAlgn="ctr"/>
                      <a:r>
                        <a:rPr lang="es-EC" sz="1800" u="none" strike="noStrike">
                          <a:effectLst/>
                        </a:rPr>
                        <a:t>Sistemas ERP</a:t>
                      </a:r>
                      <a:endParaRPr lang="es-EC"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PeopleSoft</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800" u="none" strike="noStrike" dirty="0">
                          <a:effectLst/>
                        </a:rPr>
                        <a:t>Sistema Financiero que lleva la contabilidad de la empresa</a:t>
                      </a:r>
                      <a:endParaRPr lang="es-EC"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bl>
          </a:graphicData>
        </a:graphic>
      </p:graphicFrame>
      <p:sp>
        <p:nvSpPr>
          <p:cNvPr id="3" name="Título 1"/>
          <p:cNvSpPr txBox="1">
            <a:spLocks/>
          </p:cNvSpPr>
          <p:nvPr/>
        </p:nvSpPr>
        <p:spPr>
          <a:xfrm>
            <a:off x="195946" y="136074"/>
            <a:ext cx="11870871" cy="615044"/>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INICIACION</a:t>
            </a:r>
          </a:p>
        </p:txBody>
      </p:sp>
      <p:sp>
        <p:nvSpPr>
          <p:cNvPr id="4" name="CuadroTexto 3"/>
          <p:cNvSpPr txBox="1"/>
          <p:nvPr/>
        </p:nvSpPr>
        <p:spPr>
          <a:xfrm>
            <a:off x="8365673" y="1060561"/>
            <a:ext cx="3464452" cy="400110"/>
          </a:xfrm>
          <a:prstGeom prst="rect">
            <a:avLst/>
          </a:prstGeom>
          <a:noFill/>
        </p:spPr>
        <p:txBody>
          <a:bodyPr wrap="square" rtlCol="0">
            <a:spAutoFit/>
          </a:bodyPr>
          <a:lstStyle/>
          <a:p>
            <a:pPr algn="ctr"/>
            <a:r>
              <a:rPr lang="es-EC" sz="20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p>
        </p:txBody>
      </p:sp>
      <p:sp>
        <p:nvSpPr>
          <p:cNvPr id="5" name="CuadroTexto 4"/>
          <p:cNvSpPr txBox="1"/>
          <p:nvPr/>
        </p:nvSpPr>
        <p:spPr>
          <a:xfrm>
            <a:off x="8563009" y="1744891"/>
            <a:ext cx="3503806" cy="2032223"/>
          </a:xfrm>
          <a:prstGeom prst="rect">
            <a:avLst/>
          </a:prstGeom>
          <a:noFill/>
        </p:spPr>
        <p:txBody>
          <a:bodyPr wrap="square" rtlCol="0">
            <a:spAutoFit/>
          </a:bodyPr>
          <a:lstStyle/>
          <a:p>
            <a:pPr algn="just"/>
            <a:r>
              <a:rPr lang="es-EC" sz="1801" dirty="0">
                <a:latin typeface="Arial" panose="020B0604020202020204" pitchFamily="34" charset="0"/>
                <a:cs typeface="Arial" panose="020B0604020202020204" pitchFamily="34" charset="0"/>
              </a:rPr>
              <a:t>El Plan de continuidad del negocio para el Departamento TI busca establecer los pasos y lineamientos a seguir para garantizar la continuidad de la operación de los servicios TI a pesar de ocurrir algún desastre</a:t>
            </a:r>
          </a:p>
        </p:txBody>
      </p:sp>
      <p:sp>
        <p:nvSpPr>
          <p:cNvPr id="6" name="CuadroTexto 5"/>
          <p:cNvSpPr txBox="1"/>
          <p:nvPr/>
        </p:nvSpPr>
        <p:spPr>
          <a:xfrm>
            <a:off x="326572" y="908161"/>
            <a:ext cx="3464452" cy="400110"/>
          </a:xfrm>
          <a:prstGeom prst="rect">
            <a:avLst/>
          </a:prstGeom>
          <a:noFill/>
        </p:spPr>
        <p:txBody>
          <a:bodyPr wrap="square" rtlCol="0">
            <a:spAutoFit/>
          </a:bodyPr>
          <a:lstStyle/>
          <a:p>
            <a:pPr algn="ctr"/>
            <a:r>
              <a:rPr lang="es-EC" sz="20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LISTADO DE SERVICIOS</a:t>
            </a:r>
          </a:p>
        </p:txBody>
      </p:sp>
      <p:sp>
        <p:nvSpPr>
          <p:cNvPr id="7" name="Botón de acción: Hacia atrás o Anterior 6">
            <a:hlinkClick r:id="rId2" action="ppaction://hlinksldjump" highlightClick="1"/>
          </p:cNvPr>
          <p:cNvSpPr/>
          <p:nvPr/>
        </p:nvSpPr>
        <p:spPr>
          <a:xfrm>
            <a:off x="11299371" y="6204859"/>
            <a:ext cx="767444" cy="4425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s-EC" sz="1801"/>
          </a:p>
        </p:txBody>
      </p:sp>
    </p:spTree>
    <p:extLst>
      <p:ext uri="{BB962C8B-B14F-4D97-AF65-F5344CB8AC3E}">
        <p14:creationId xmlns:p14="http://schemas.microsoft.com/office/powerpoint/2010/main" val="14195349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246677456"/>
              </p:ext>
            </p:extLst>
          </p:nvPr>
        </p:nvGraphicFramePr>
        <p:xfrm>
          <a:off x="166098" y="2285989"/>
          <a:ext cx="5320302" cy="4559790"/>
        </p:xfrm>
        <a:graphic>
          <a:graphicData uri="http://schemas.openxmlformats.org/drawingml/2006/table">
            <a:tbl>
              <a:tblPr firstRow="1" firstCol="1" bandRow="1">
                <a:tableStyleId>{0505E3EF-67EA-436B-97B2-0124C06EBD24}</a:tableStyleId>
              </a:tblPr>
              <a:tblGrid>
                <a:gridCol w="1597429">
                  <a:extLst>
                    <a:ext uri="{9D8B030D-6E8A-4147-A177-3AD203B41FA5}">
                      <a16:colId xmlns:a16="http://schemas.microsoft.com/office/drawing/2014/main" xmlns="" val="20000"/>
                    </a:ext>
                  </a:extLst>
                </a:gridCol>
                <a:gridCol w="2808473">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tblGrid>
              <a:tr h="333230">
                <a:tc>
                  <a:txBody>
                    <a:bodyPr/>
                    <a:lstStyle/>
                    <a:p>
                      <a:pPr algn="ctr">
                        <a:lnSpc>
                          <a:spcPct val="150000"/>
                        </a:lnSpc>
                        <a:spcAft>
                          <a:spcPts val="800"/>
                        </a:spcAft>
                      </a:pPr>
                      <a:r>
                        <a:rPr lang="es-EC" sz="1400" dirty="0">
                          <a:effectLst/>
                        </a:rPr>
                        <a:t>CALIFICACIÓN</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1400" dirty="0">
                          <a:effectLst/>
                        </a:rPr>
                        <a:t>CRITERIO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1400">
                          <a:effectLst/>
                        </a:rPr>
                        <a:t>VALOR</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975360">
                <a:tc>
                  <a:txBody>
                    <a:bodyPr/>
                    <a:lstStyle/>
                    <a:p>
                      <a:pPr algn="ctr">
                        <a:lnSpc>
                          <a:spcPct val="150000"/>
                        </a:lnSpc>
                        <a:spcAft>
                          <a:spcPts val="800"/>
                        </a:spcAft>
                      </a:pPr>
                      <a:r>
                        <a:rPr lang="es-EC" sz="1400" dirty="0">
                          <a:effectLst/>
                          <a:latin typeface="Arial" panose="020B0604020202020204" pitchFamily="34" charset="0"/>
                          <a:cs typeface="Arial" panose="020B0604020202020204" pitchFamily="34" charset="0"/>
                        </a:rPr>
                        <a:t>Crítico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800"/>
                        </a:spcAft>
                      </a:pPr>
                      <a:r>
                        <a:rPr lang="es-EC" sz="1400" dirty="0">
                          <a:effectLst/>
                          <a:latin typeface="Arial" panose="020B0604020202020204" pitchFamily="34" charset="0"/>
                          <a:cs typeface="Arial" panose="020B0604020202020204" pitchFamily="34" charset="0"/>
                        </a:rPr>
                        <a:t>El proceso es fundamental para el cumplimiento de los objetivos de la empresa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2500" b="1" dirty="0">
                          <a:effectLst/>
                          <a:latin typeface="Arial" panose="020B0604020202020204" pitchFamily="34" charset="0"/>
                          <a:cs typeface="Arial" panose="020B0604020202020204" pitchFamily="34" charset="0"/>
                        </a:rPr>
                        <a:t>4</a:t>
                      </a:r>
                      <a:endParaRPr lang="es-EC" sz="2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C00000"/>
                    </a:solidFill>
                  </a:tcPr>
                </a:tc>
                <a:extLst>
                  <a:ext uri="{0D108BD9-81ED-4DB2-BD59-A6C34878D82A}">
                    <a16:rowId xmlns:a16="http://schemas.microsoft.com/office/drawing/2014/main" xmlns="" val="10001"/>
                  </a:ext>
                </a:extLst>
              </a:tr>
              <a:tr h="975360">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Alto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800"/>
                        </a:spcAft>
                      </a:pPr>
                      <a:r>
                        <a:rPr lang="es-EC" sz="1400" dirty="0">
                          <a:effectLst/>
                          <a:latin typeface="Arial" panose="020B0604020202020204" pitchFamily="34" charset="0"/>
                          <a:cs typeface="Arial" panose="020B0604020202020204" pitchFamily="34" charset="0"/>
                        </a:rPr>
                        <a:t>El proceso aporta de manera importante para el cumplimiento de los objetivos de la empresa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2500" b="1" dirty="0">
                          <a:effectLst/>
                          <a:latin typeface="Arial" panose="020B0604020202020204" pitchFamily="34" charset="0"/>
                          <a:cs typeface="Arial" panose="020B0604020202020204" pitchFamily="34" charset="0"/>
                        </a:rPr>
                        <a:t>3</a:t>
                      </a:r>
                      <a:endParaRPr lang="es-EC" sz="2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75000"/>
                      </a:schemeClr>
                    </a:solidFill>
                  </a:tcPr>
                </a:tc>
                <a:extLst>
                  <a:ext uri="{0D108BD9-81ED-4DB2-BD59-A6C34878D82A}">
                    <a16:rowId xmlns:a16="http://schemas.microsoft.com/office/drawing/2014/main" xmlns="" val="10002"/>
                  </a:ext>
                </a:extLst>
              </a:tr>
              <a:tr h="1300480">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Medio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800"/>
                        </a:spcAft>
                      </a:pPr>
                      <a:r>
                        <a:rPr lang="es-EC" sz="1400" dirty="0">
                          <a:effectLst/>
                          <a:latin typeface="Arial" panose="020B0604020202020204" pitchFamily="34" charset="0"/>
                          <a:cs typeface="Arial" panose="020B0604020202020204" pitchFamily="34" charset="0"/>
                        </a:rPr>
                        <a:t>El proceso aporta de una manera menor para el cumplimiento de los objetivos de la empresa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2500" b="1" dirty="0">
                          <a:effectLst/>
                          <a:latin typeface="Arial" panose="020B0604020202020204" pitchFamily="34" charset="0"/>
                          <a:cs typeface="Arial" panose="020B0604020202020204" pitchFamily="34" charset="0"/>
                        </a:rPr>
                        <a:t>2</a:t>
                      </a:r>
                      <a:endParaRPr lang="es-EC" sz="2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xmlns="" val="10003"/>
                  </a:ext>
                </a:extLst>
              </a:tr>
              <a:tr h="975360">
                <a:tc>
                  <a:txBody>
                    <a:bodyPr/>
                    <a:lstStyle/>
                    <a:p>
                      <a:pPr algn="ctr">
                        <a:lnSpc>
                          <a:spcPct val="150000"/>
                        </a:lnSpc>
                        <a:spcAft>
                          <a:spcPts val="800"/>
                        </a:spcAft>
                      </a:pPr>
                      <a:r>
                        <a:rPr lang="es-EC" sz="1400">
                          <a:effectLst/>
                          <a:latin typeface="Arial" panose="020B0604020202020204" pitchFamily="34" charset="0"/>
                          <a:cs typeface="Arial" panose="020B0604020202020204" pitchFamily="34" charset="0"/>
                        </a:rPr>
                        <a:t>Bajo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800"/>
                        </a:spcAft>
                      </a:pPr>
                      <a:r>
                        <a:rPr lang="es-EC" sz="1400" dirty="0">
                          <a:effectLst/>
                          <a:latin typeface="Arial" panose="020B0604020202020204" pitchFamily="34" charset="0"/>
                          <a:cs typeface="Arial" panose="020B0604020202020204" pitchFamily="34" charset="0"/>
                        </a:rPr>
                        <a:t>El proceso no afecta para el cumplimiento de los objetivos de la empresa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800"/>
                        </a:spcAft>
                      </a:pPr>
                      <a:r>
                        <a:rPr lang="es-EC" sz="2500" b="1" dirty="0">
                          <a:effectLst/>
                          <a:latin typeface="Arial" panose="020B0604020202020204" pitchFamily="34" charset="0"/>
                          <a:cs typeface="Arial" panose="020B0604020202020204" pitchFamily="34" charset="0"/>
                        </a:rPr>
                        <a:t>1</a:t>
                      </a:r>
                      <a:endParaRPr lang="es-EC" sz="2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xmlns="" val="10004"/>
                  </a:ext>
                </a:extLst>
              </a:tr>
            </a:tbl>
          </a:graphicData>
        </a:graphic>
      </p:graphicFrame>
      <p:sp>
        <p:nvSpPr>
          <p:cNvPr id="6" name="Título 1"/>
          <p:cNvSpPr txBox="1">
            <a:spLocks/>
          </p:cNvSpPr>
          <p:nvPr/>
        </p:nvSpPr>
        <p:spPr>
          <a:xfrm>
            <a:off x="443687" y="190508"/>
            <a:ext cx="11870871" cy="615044"/>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7" name="CuadroTexto 6"/>
          <p:cNvSpPr txBox="1"/>
          <p:nvPr/>
        </p:nvSpPr>
        <p:spPr>
          <a:xfrm>
            <a:off x="3154230" y="947058"/>
            <a:ext cx="6071417" cy="1015663"/>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El análisis de impacto en la compañía consiste en identificar el impacto de la interrupción de los servicios TI en el negocio</a:t>
            </a:r>
          </a:p>
        </p:txBody>
      </p:sp>
      <p:graphicFrame>
        <p:nvGraphicFramePr>
          <p:cNvPr id="8" name="Tabla 7"/>
          <p:cNvGraphicFramePr>
            <a:graphicFrameLocks noGrp="1"/>
          </p:cNvGraphicFramePr>
          <p:nvPr>
            <p:extLst>
              <p:ext uri="{D42A27DB-BD31-4B8C-83A1-F6EECF244321}">
                <p14:modId xmlns:p14="http://schemas.microsoft.com/office/powerpoint/2010/main" val="2700188006"/>
              </p:ext>
            </p:extLst>
          </p:nvPr>
        </p:nvGraphicFramePr>
        <p:xfrm>
          <a:off x="5633360" y="2285982"/>
          <a:ext cx="6433459" cy="4832859"/>
        </p:xfrm>
        <a:graphic>
          <a:graphicData uri="http://schemas.openxmlformats.org/drawingml/2006/table">
            <a:tbl>
              <a:tblPr firstRow="1" firstCol="1" bandRow="1">
                <a:tableStyleId>{1FECB4D8-DB02-4DC6-A0A2-4F2EBAE1DC90}</a:tableStyleId>
              </a:tblPr>
              <a:tblGrid>
                <a:gridCol w="963385">
                  <a:extLst>
                    <a:ext uri="{9D8B030D-6E8A-4147-A177-3AD203B41FA5}">
                      <a16:colId xmlns:a16="http://schemas.microsoft.com/office/drawing/2014/main" xmlns="" val="20000"/>
                    </a:ext>
                  </a:extLst>
                </a:gridCol>
                <a:gridCol w="2090057">
                  <a:extLst>
                    <a:ext uri="{9D8B030D-6E8A-4147-A177-3AD203B41FA5}">
                      <a16:colId xmlns:a16="http://schemas.microsoft.com/office/drawing/2014/main" xmlns="" val="20001"/>
                    </a:ext>
                  </a:extLst>
                </a:gridCol>
                <a:gridCol w="1208315">
                  <a:extLst>
                    <a:ext uri="{9D8B030D-6E8A-4147-A177-3AD203B41FA5}">
                      <a16:colId xmlns:a16="http://schemas.microsoft.com/office/drawing/2014/main" xmlns="" val="20002"/>
                    </a:ext>
                  </a:extLst>
                </a:gridCol>
                <a:gridCol w="1345284">
                  <a:extLst>
                    <a:ext uri="{9D8B030D-6E8A-4147-A177-3AD203B41FA5}">
                      <a16:colId xmlns:a16="http://schemas.microsoft.com/office/drawing/2014/main" xmlns="" val="20003"/>
                    </a:ext>
                  </a:extLst>
                </a:gridCol>
                <a:gridCol w="826418">
                  <a:extLst>
                    <a:ext uri="{9D8B030D-6E8A-4147-A177-3AD203B41FA5}">
                      <a16:colId xmlns:a16="http://schemas.microsoft.com/office/drawing/2014/main" xmlns="" val="20004"/>
                    </a:ext>
                  </a:extLst>
                </a:gridCol>
              </a:tblGrid>
              <a:tr h="876244">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Servicio General </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Servicio específico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Servidores </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Área Afectada</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 </a:t>
                      </a:r>
                    </a:p>
                    <a:p>
                      <a:pPr algn="ctr">
                        <a:lnSpc>
                          <a:spcPct val="107000"/>
                        </a:lnSpc>
                        <a:spcAft>
                          <a:spcPts val="800"/>
                        </a:spcAft>
                      </a:pPr>
                      <a:r>
                        <a:rPr lang="es-EC" sz="1400">
                          <a:effectLst/>
                          <a:latin typeface="Arial" panose="020B0604020202020204" pitchFamily="34" charset="0"/>
                          <a:cs typeface="Arial" panose="020B0604020202020204" pitchFamily="34" charset="0"/>
                        </a:rPr>
                        <a:t>Criticidad</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927495">
                <a:tc rowSpan="9">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EC"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EC"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EC" sz="1400" dirty="0">
                          <a:effectLst/>
                          <a:latin typeface="Arial" panose="020B0604020202020204" pitchFamily="34" charset="0"/>
                          <a:cs typeface="Arial" panose="020B0604020202020204" pitchFamily="34" charset="0"/>
                        </a:rPr>
                        <a:t> </a:t>
                      </a:r>
                    </a:p>
                    <a:p>
                      <a:pPr algn="ctr">
                        <a:lnSpc>
                          <a:spcPct val="107000"/>
                        </a:lnSpc>
                        <a:spcAft>
                          <a:spcPts val="800"/>
                        </a:spcAft>
                      </a:pPr>
                      <a:r>
                        <a:rPr lang="es-EC" sz="1400" dirty="0">
                          <a:effectLst/>
                          <a:latin typeface="Arial" panose="020B0604020202020204" pitchFamily="34" charset="0"/>
                          <a:cs typeface="Arial" panose="020B0604020202020204" pitchFamily="34" charset="0"/>
                        </a:rPr>
                        <a:t>Sistema Editorial</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err="1">
                          <a:effectLst/>
                          <a:latin typeface="Arial" panose="020B0604020202020204" pitchFamily="34" charset="0"/>
                          <a:cs typeface="Arial" panose="020B0604020202020204" pitchFamily="34" charset="0"/>
                        </a:rPr>
                        <a:t>Xalok</a:t>
                      </a:r>
                      <a:r>
                        <a:rPr lang="es-EC" sz="1400" dirty="0">
                          <a:effectLst/>
                          <a:latin typeface="Arial" panose="020B0604020202020204" pitchFamily="34" charset="0"/>
                          <a:cs typeface="Arial" panose="020B0604020202020204" pitchFamily="34" charset="0"/>
                        </a:rPr>
                        <a:t> </a:t>
                      </a:r>
                      <a:r>
                        <a:rPr lang="es-EC" sz="1400" dirty="0" err="1">
                          <a:effectLst/>
                          <a:latin typeface="Arial" panose="020B0604020202020204" pitchFamily="34" charset="0"/>
                          <a:cs typeface="Arial" panose="020B0604020202020204" pitchFamily="34" charset="0"/>
                        </a:rPr>
                        <a:t>info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RIM, Centro de Documentación</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 </a:t>
                      </a:r>
                    </a:p>
                    <a:p>
                      <a:pPr algn="ctr">
                        <a:lnSpc>
                          <a:spcPct val="107000"/>
                        </a:lnSpc>
                        <a:spcAft>
                          <a:spcPts val="800"/>
                        </a:spcAft>
                      </a:pPr>
                      <a:r>
                        <a:rPr lang="es-EC" sz="1800" b="1" dirty="0">
                          <a:effectLst/>
                          <a:latin typeface="Arial" panose="020B0604020202020204" pitchFamily="34" charset="0"/>
                          <a:cs typeface="Arial" panose="020B0604020202020204" pitchFamily="34" charset="0"/>
                        </a:rPr>
                        <a:t>3</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1"/>
                  </a:ext>
                </a:extLst>
              </a:tr>
              <a:tr h="293532">
                <a:tc vMerge="1">
                  <a:txBody>
                    <a:bodyPr/>
                    <a:lstStyle/>
                    <a:p>
                      <a:endParaRPr lang="es-EC"/>
                    </a:p>
                  </a:txBody>
                  <a:tcP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Robots Publicidad</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Preprensa</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3</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2"/>
                  </a:ext>
                </a:extLst>
              </a:tr>
              <a:tr h="293532">
                <a:tc vMerge="1">
                  <a:txBody>
                    <a:bodyPr/>
                    <a:lstStyle/>
                    <a:p>
                      <a:endParaRPr lang="es-EC"/>
                    </a:p>
                  </a:txBody>
                  <a:tcPr/>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Robots Visualización</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4</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RIM</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2</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xmlns="" val="10003"/>
                  </a:ext>
                </a:extLst>
              </a:tr>
              <a:tr h="463748">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Robot Imágenes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1</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RIM                          Preprensa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3</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xmlns="" val="10004"/>
                  </a:ext>
                </a:extLst>
              </a:tr>
              <a:tr h="463748">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Robots Filmación</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2</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RIM                          Preprensa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2</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xmlns="" val="10005"/>
                  </a:ext>
                </a:extLst>
              </a:tr>
              <a:tr h="463748">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XalokRed</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3</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RIM                          Preprensa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4</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extLst>
                  <a:ext uri="{0D108BD9-81ED-4DB2-BD59-A6C34878D82A}">
                    <a16:rowId xmlns:a16="http://schemas.microsoft.com/office/drawing/2014/main" xmlns="" val="10006"/>
                  </a:ext>
                </a:extLst>
              </a:tr>
              <a:tr h="293532">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Xalok Docs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latin typeface="Arial" panose="020B0604020202020204" pitchFamily="34" charset="0"/>
                          <a:cs typeface="Arial" panose="020B0604020202020204" pitchFamily="34" charset="0"/>
                        </a:rPr>
                        <a:t>RIM</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1</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xmlns="" val="10007"/>
                  </a:ext>
                </a:extLst>
              </a:tr>
              <a:tr h="293532">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Xalok Previsiones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RIM</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2</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xmlns="" val="10008"/>
                  </a:ext>
                </a:extLst>
              </a:tr>
              <a:tr h="463748">
                <a:tc vMerge="1">
                  <a:txBody>
                    <a:bodyPr/>
                    <a:lstStyle/>
                    <a:p>
                      <a:endParaRPr lang="es-EC"/>
                    </a:p>
                  </a:txBody>
                  <a:tcPr/>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Xalok_Indicadores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1</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latin typeface="Arial" panose="020B0604020202020204" pitchFamily="34" charset="0"/>
                          <a:cs typeface="Arial" panose="020B0604020202020204" pitchFamily="34" charset="0"/>
                        </a:rPr>
                        <a:t>RIM Administrativo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b="1" dirty="0">
                          <a:effectLst/>
                          <a:latin typeface="Arial" panose="020B0604020202020204" pitchFamily="34" charset="0"/>
                          <a:cs typeface="Arial" panose="020B0604020202020204" pitchFamily="34" charset="0"/>
                        </a:rPr>
                        <a:t>1</a:t>
                      </a:r>
                      <a:endParaRPr lang="es-EC"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085922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7" name="CuadroTexto 6"/>
          <p:cNvSpPr txBox="1"/>
          <p:nvPr/>
        </p:nvSpPr>
        <p:spPr>
          <a:xfrm>
            <a:off x="0" y="1615032"/>
            <a:ext cx="6270170" cy="400110"/>
          </a:xfrm>
          <a:prstGeom prst="rect">
            <a:avLst/>
          </a:prstGeom>
          <a:noFill/>
        </p:spPr>
        <p:txBody>
          <a:bodyPr wrap="square" rtlCol="0">
            <a:spAutoFit/>
          </a:bodyPr>
          <a:lstStyle/>
          <a:p>
            <a:pPr algn="ctr"/>
            <a:r>
              <a:rPr lang="es-EC" sz="2000" b="1" dirty="0">
                <a:solidFill>
                  <a:srgbClr val="FFC000"/>
                </a:solidFill>
                <a:latin typeface="Arial" panose="020B0604020202020204" pitchFamily="34" charset="0"/>
                <a:cs typeface="Arial" panose="020B0604020202020204" pitchFamily="34" charset="0"/>
              </a:rPr>
              <a:t>Tiempo máximo de recuperación de los servicios</a:t>
            </a:r>
            <a:endParaRPr lang="es-EC" sz="20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uadroTexto 7"/>
          <p:cNvSpPr txBox="1"/>
          <p:nvPr/>
        </p:nvSpPr>
        <p:spPr>
          <a:xfrm>
            <a:off x="108950" y="2958267"/>
            <a:ext cx="5246825" cy="1323439"/>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Una vez que se determino los servicios críticos, se define el tiempo máximo de recuperación y se los clasifica de acuerdo a sus prioridades de recuperación.</a:t>
            </a:r>
          </a:p>
        </p:txBody>
      </p:sp>
      <p:graphicFrame>
        <p:nvGraphicFramePr>
          <p:cNvPr id="9" name="Tabla 8"/>
          <p:cNvGraphicFramePr>
            <a:graphicFrameLocks noGrp="1"/>
          </p:cNvGraphicFramePr>
          <p:nvPr>
            <p:extLst>
              <p:ext uri="{D42A27DB-BD31-4B8C-83A1-F6EECF244321}">
                <p14:modId xmlns:p14="http://schemas.microsoft.com/office/powerpoint/2010/main" val="1920574768"/>
              </p:ext>
            </p:extLst>
          </p:nvPr>
        </p:nvGraphicFramePr>
        <p:xfrm>
          <a:off x="5668826" y="2303479"/>
          <a:ext cx="6381660" cy="3359886"/>
        </p:xfrm>
        <a:graphic>
          <a:graphicData uri="http://schemas.openxmlformats.org/drawingml/2006/table">
            <a:tbl>
              <a:tblPr firstRow="1" firstCol="1" bandRow="1">
                <a:tableStyleId>{69C7853C-536D-4A76-A0AE-DD22124D55A5}</a:tableStyleId>
              </a:tblPr>
              <a:tblGrid>
                <a:gridCol w="1141077">
                  <a:extLst>
                    <a:ext uri="{9D8B030D-6E8A-4147-A177-3AD203B41FA5}">
                      <a16:colId xmlns:a16="http://schemas.microsoft.com/office/drawing/2014/main" xmlns="" val="20000"/>
                    </a:ext>
                  </a:extLst>
                </a:gridCol>
                <a:gridCol w="1137269">
                  <a:extLst>
                    <a:ext uri="{9D8B030D-6E8A-4147-A177-3AD203B41FA5}">
                      <a16:colId xmlns:a16="http://schemas.microsoft.com/office/drawing/2014/main" xmlns="" val="20001"/>
                    </a:ext>
                  </a:extLst>
                </a:gridCol>
                <a:gridCol w="2764372">
                  <a:extLst>
                    <a:ext uri="{9D8B030D-6E8A-4147-A177-3AD203B41FA5}">
                      <a16:colId xmlns:a16="http://schemas.microsoft.com/office/drawing/2014/main" xmlns="" val="20002"/>
                    </a:ext>
                  </a:extLst>
                </a:gridCol>
                <a:gridCol w="1338942">
                  <a:extLst>
                    <a:ext uri="{9D8B030D-6E8A-4147-A177-3AD203B41FA5}">
                      <a16:colId xmlns:a16="http://schemas.microsoft.com/office/drawing/2014/main" xmlns="" val="20003"/>
                    </a:ext>
                  </a:extLst>
                </a:gridCol>
              </a:tblGrid>
              <a:tr h="557303">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Criticidad</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TMR</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Detalle</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Simbología</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33780">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0-24 horas</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Recuperación inmediata</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A</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782765">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1 - 2 días</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El proceso debe ser recuperado entre el primer día y el segundo día</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 </a:t>
                      </a:r>
                    </a:p>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843019">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1-5 días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El proceso debe ser recuperado antes del quinto día</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C</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843019">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1 - 7 días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El proceso debe ser recuperado antes del séptimo día</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D</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10" name="Rectángulo 9"/>
          <p:cNvSpPr/>
          <p:nvPr/>
        </p:nvSpPr>
        <p:spPr>
          <a:xfrm>
            <a:off x="7700150" y="1815087"/>
            <a:ext cx="2619884" cy="400110"/>
          </a:xfrm>
          <a:prstGeom prst="rect">
            <a:avLst/>
          </a:prstGeom>
        </p:spPr>
        <p:txBody>
          <a:bodyPr wrap="none">
            <a:spAutoFit/>
          </a:bodyPr>
          <a:lstStyle/>
          <a:p>
            <a:r>
              <a:rPr lang="es-EC" sz="2000" b="1" dirty="0">
                <a:latin typeface="Arial" panose="020B0604020202020204" pitchFamily="34" charset="0"/>
                <a:ea typeface="Times New Roman" panose="02020603050405020304" pitchFamily="18" charset="0"/>
              </a:rPr>
              <a:t>Valoración del TMR </a:t>
            </a:r>
            <a:endParaRPr lang="es-EC" sz="2000" b="1" dirty="0"/>
          </a:p>
        </p:txBody>
      </p:sp>
    </p:spTree>
    <p:extLst>
      <p:ext uri="{BB962C8B-B14F-4D97-AF65-F5344CB8AC3E}">
        <p14:creationId xmlns:p14="http://schemas.microsoft.com/office/powerpoint/2010/main" val="21338879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997149736"/>
              </p:ext>
            </p:extLst>
          </p:nvPr>
        </p:nvGraphicFramePr>
        <p:xfrm>
          <a:off x="284560" y="2070771"/>
          <a:ext cx="6263196" cy="3627890"/>
        </p:xfrm>
        <a:graphic>
          <a:graphicData uri="http://schemas.openxmlformats.org/drawingml/2006/table">
            <a:tbl>
              <a:tblPr firstRow="1" firstCol="1" bandRow="1">
                <a:tableStyleId>{0505E3EF-67EA-436B-97B2-0124C06EBD24}</a:tableStyleId>
              </a:tblPr>
              <a:tblGrid>
                <a:gridCol w="1576896">
                  <a:extLst>
                    <a:ext uri="{9D8B030D-6E8A-4147-A177-3AD203B41FA5}">
                      <a16:colId xmlns:a16="http://schemas.microsoft.com/office/drawing/2014/main" xmlns="" val="20000"/>
                    </a:ext>
                  </a:extLst>
                </a:gridCol>
                <a:gridCol w="2432956">
                  <a:extLst>
                    <a:ext uri="{9D8B030D-6E8A-4147-A177-3AD203B41FA5}">
                      <a16:colId xmlns:a16="http://schemas.microsoft.com/office/drawing/2014/main" xmlns="" val="20001"/>
                    </a:ext>
                  </a:extLst>
                </a:gridCol>
                <a:gridCol w="1404258">
                  <a:extLst>
                    <a:ext uri="{9D8B030D-6E8A-4147-A177-3AD203B41FA5}">
                      <a16:colId xmlns:a16="http://schemas.microsoft.com/office/drawing/2014/main" xmlns="" val="20002"/>
                    </a:ext>
                  </a:extLst>
                </a:gridCol>
                <a:gridCol w="849086">
                  <a:extLst>
                    <a:ext uri="{9D8B030D-6E8A-4147-A177-3AD203B41FA5}">
                      <a16:colId xmlns:a16="http://schemas.microsoft.com/office/drawing/2014/main" xmlns="" val="20003"/>
                    </a:ext>
                  </a:extLst>
                </a:gridCol>
              </a:tblGrid>
              <a:tr h="530421">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Servicio General</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Servicio específico</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Criticidad</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TMR</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430821">
                <a:tc rowSpan="9">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 </a:t>
                      </a:r>
                    </a:p>
                    <a:p>
                      <a:pPr algn="ctr">
                        <a:lnSpc>
                          <a:spcPct val="107000"/>
                        </a:lnSpc>
                        <a:spcAft>
                          <a:spcPts val="800"/>
                        </a:spcAft>
                      </a:pPr>
                      <a:r>
                        <a:rPr lang="es-EC" sz="1600">
                          <a:effectLst/>
                          <a:latin typeface="Arial" panose="020B0604020202020204" pitchFamily="34" charset="0"/>
                          <a:cs typeface="Arial" panose="020B0604020202020204" pitchFamily="34" charset="0"/>
                        </a:rPr>
                        <a:t> </a:t>
                      </a:r>
                    </a:p>
                    <a:p>
                      <a:pPr algn="ctr">
                        <a:lnSpc>
                          <a:spcPct val="107000"/>
                        </a:lnSpc>
                        <a:spcAft>
                          <a:spcPts val="800"/>
                        </a:spcAft>
                      </a:pPr>
                      <a:r>
                        <a:rPr lang="es-EC" sz="1600">
                          <a:effectLst/>
                          <a:latin typeface="Arial" panose="020B0604020202020204" pitchFamily="34" charset="0"/>
                          <a:cs typeface="Arial" panose="020B0604020202020204" pitchFamily="34" charset="0"/>
                        </a:rPr>
                        <a:t> </a:t>
                      </a:r>
                    </a:p>
                    <a:p>
                      <a:pPr algn="ctr">
                        <a:lnSpc>
                          <a:spcPct val="107000"/>
                        </a:lnSpc>
                        <a:spcAft>
                          <a:spcPts val="800"/>
                        </a:spcAft>
                      </a:pPr>
                      <a:r>
                        <a:rPr lang="es-EC" sz="1600">
                          <a:effectLst/>
                          <a:latin typeface="Arial" panose="020B0604020202020204" pitchFamily="34" charset="0"/>
                          <a:cs typeface="Arial" panose="020B0604020202020204" pitchFamily="34" charset="0"/>
                        </a:rPr>
                        <a:t> </a:t>
                      </a:r>
                    </a:p>
                    <a:p>
                      <a:pPr algn="ctr">
                        <a:lnSpc>
                          <a:spcPct val="107000"/>
                        </a:lnSpc>
                        <a:spcAft>
                          <a:spcPts val="800"/>
                        </a:spcAft>
                      </a:pPr>
                      <a:r>
                        <a:rPr lang="es-EC" sz="1600">
                          <a:effectLst/>
                          <a:latin typeface="Arial" panose="020B0604020202020204" pitchFamily="34" charset="0"/>
                          <a:cs typeface="Arial" panose="020B0604020202020204" pitchFamily="34" charset="0"/>
                        </a:rPr>
                        <a:t>Sistema Editorial</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Xalok info</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421740">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Robots Publicidad</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413669">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Robots Visualización</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302684">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Robot Imágenes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02684">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Robots Filmación</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3</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B</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302684">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XalokRed</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4</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A</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302684">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Xalok Docs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D</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302684">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Xalok Previsiones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2</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C</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317819">
                <a:tc vMerge="1">
                  <a:txBody>
                    <a:bodyPr/>
                    <a:lstStyle/>
                    <a:p>
                      <a:endParaRPr lang="es-EC"/>
                    </a:p>
                  </a:txBody>
                  <a:tcPr/>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Xalok_Indicadores</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a:effectLst/>
                          <a:latin typeface="Arial" panose="020B0604020202020204" pitchFamily="34" charset="0"/>
                          <a:cs typeface="Arial" panose="020B0604020202020204" pitchFamily="34" charset="0"/>
                        </a:rPr>
                        <a:t>1</a:t>
                      </a:r>
                      <a:endParaRPr lang="es-EC"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600" dirty="0">
                          <a:effectLst/>
                          <a:latin typeface="Arial" panose="020B0604020202020204" pitchFamily="34" charset="0"/>
                          <a:cs typeface="Arial" panose="020B0604020202020204" pitchFamily="34" charset="0"/>
                        </a:rPr>
                        <a:t>D</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9"/>
                  </a:ext>
                </a:extLst>
              </a:tr>
            </a:tbl>
          </a:graphicData>
        </a:graphic>
      </p:graphicFrame>
      <p:sp>
        <p:nvSpPr>
          <p:cNvPr id="6"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7" name="Rectángulo 6"/>
          <p:cNvSpPr/>
          <p:nvPr/>
        </p:nvSpPr>
        <p:spPr>
          <a:xfrm>
            <a:off x="284562" y="1275851"/>
            <a:ext cx="5840060" cy="461665"/>
          </a:xfrm>
          <a:prstGeom prst="rect">
            <a:avLst/>
          </a:prstGeom>
        </p:spPr>
        <p:txBody>
          <a:bodyPr wrap="none">
            <a:spAutoFit/>
          </a:bodyPr>
          <a:lstStyle/>
          <a:p>
            <a:r>
              <a:rPr lang="es-EC" sz="2400" b="1" dirty="0">
                <a:solidFill>
                  <a:srgbClr val="FFC000"/>
                </a:solidFill>
                <a:latin typeface="Arial" panose="020B0604020202020204" pitchFamily="34" charset="0"/>
                <a:ea typeface="Times New Roman" panose="02020603050405020304" pitchFamily="18" charset="0"/>
              </a:rPr>
              <a:t>Análisis del TMR del Sistema Editorial </a:t>
            </a:r>
            <a:endParaRPr lang="es-EC" sz="2400" b="1" dirty="0">
              <a:solidFill>
                <a:srgbClr val="FFC000"/>
              </a:solidFill>
            </a:endParaRPr>
          </a:p>
        </p:txBody>
      </p:sp>
      <p:sp>
        <p:nvSpPr>
          <p:cNvPr id="8" name="Rectángulo 7"/>
          <p:cNvSpPr/>
          <p:nvPr/>
        </p:nvSpPr>
        <p:spPr>
          <a:xfrm>
            <a:off x="7070274" y="3007558"/>
            <a:ext cx="4882244" cy="1938992"/>
          </a:xfrm>
          <a:prstGeom prst="rect">
            <a:avLst/>
          </a:prstGeom>
        </p:spPr>
        <p:txBody>
          <a:bodyPr wrap="square">
            <a:spAutoFit/>
          </a:bodyPr>
          <a:lstStyle/>
          <a:p>
            <a:pPr algn="just"/>
            <a:r>
              <a:rPr lang="es-EC" sz="2000" dirty="0">
                <a:latin typeface="Arial" panose="020B0604020202020204" pitchFamily="34" charset="0"/>
                <a:ea typeface="Times New Roman" panose="02020603050405020304" pitchFamily="18" charset="0"/>
              </a:rPr>
              <a:t>Si se suspende el Sistema Editorial, se detiene el principal negocio de la empresa que es la generación de ediciones del Comercio, Líderes, Revista Familia, etc. No se podría trabajar en las ediciones diarias.ni adelantos. </a:t>
            </a:r>
            <a:endParaRPr lang="es-EC" sz="2000" dirty="0"/>
          </a:p>
        </p:txBody>
      </p:sp>
    </p:spTree>
    <p:extLst>
      <p:ext uri="{BB962C8B-B14F-4D97-AF65-F5344CB8AC3E}">
        <p14:creationId xmlns:p14="http://schemas.microsoft.com/office/powerpoint/2010/main" val="34101640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4172" y="1694403"/>
            <a:ext cx="2892138" cy="553998"/>
          </a:xfrm>
          <a:prstGeom prst="rect">
            <a:avLst/>
          </a:prstGeom>
        </p:spPr>
        <p:txBody>
          <a:bodyPr wrap="none">
            <a:spAutoFit/>
          </a:bodyPr>
          <a:lstStyle/>
          <a:p>
            <a:pPr algn="just">
              <a:lnSpc>
                <a:spcPct val="150000"/>
              </a:lnSpc>
              <a:spcAft>
                <a:spcPts val="800"/>
              </a:spcAft>
            </a:pPr>
            <a:r>
              <a:rPr lang="es-EC" sz="2000"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Evaluación de riesgos</a:t>
            </a:r>
            <a:endParaRPr lang="es-EC" sz="20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7" name="Rectángulo 6"/>
          <p:cNvSpPr/>
          <p:nvPr/>
        </p:nvSpPr>
        <p:spPr>
          <a:xfrm>
            <a:off x="3537949" y="1242202"/>
            <a:ext cx="7720603" cy="1755096"/>
          </a:xfrm>
          <a:prstGeom prst="rect">
            <a:avLst/>
          </a:prstGeom>
        </p:spPr>
        <p:txBody>
          <a:bodyPr wrap="square">
            <a:spAutoFit/>
          </a:bodyPr>
          <a:lstStyle/>
          <a:p>
            <a:pPr algn="just"/>
            <a:r>
              <a:rPr lang="es-EC" sz="1801" dirty="0">
                <a:latin typeface="Arial" panose="020B0604020202020204" pitchFamily="34" charset="0"/>
                <a:ea typeface="Times New Roman" panose="02020603050405020304" pitchFamily="18" charset="0"/>
              </a:rPr>
              <a:t>El área de Infraestructura a evaluado las distintas amenazas, tanto naturales como humanas y ha calculado el nivel de probabilidad que estas ocurran. A partir de estas se evalúo el riesgo tomando las amenazas con nivel de probabilidad </a:t>
            </a:r>
            <a:r>
              <a:rPr lang="es-EC" sz="1801" b="1" dirty="0">
                <a:solidFill>
                  <a:srgbClr val="FFC000"/>
                </a:solidFill>
                <a:latin typeface="Arial" panose="020B0604020202020204" pitchFamily="34" charset="0"/>
                <a:ea typeface="Times New Roman" panose="02020603050405020304" pitchFamily="18" charset="0"/>
              </a:rPr>
              <a:t>“probable</a:t>
            </a:r>
            <a:r>
              <a:rPr lang="es-EC" sz="1801" dirty="0">
                <a:latin typeface="Arial" panose="020B0604020202020204" pitchFamily="34" charset="0"/>
                <a:ea typeface="Times New Roman" panose="02020603050405020304" pitchFamily="18" charset="0"/>
              </a:rPr>
              <a:t>” y </a:t>
            </a:r>
            <a:r>
              <a:rPr lang="es-EC" sz="1801" dirty="0">
                <a:solidFill>
                  <a:srgbClr val="FFC000"/>
                </a:solidFill>
                <a:latin typeface="Arial" panose="020B0604020202020204" pitchFamily="34" charset="0"/>
                <a:ea typeface="Times New Roman" panose="02020603050405020304" pitchFamily="18" charset="0"/>
              </a:rPr>
              <a:t>“</a:t>
            </a:r>
            <a:r>
              <a:rPr lang="es-EC" sz="1801" b="1" dirty="0">
                <a:solidFill>
                  <a:srgbClr val="FFC000"/>
                </a:solidFill>
                <a:latin typeface="Arial" panose="020B0604020202020204" pitchFamily="34" charset="0"/>
                <a:ea typeface="Times New Roman" panose="02020603050405020304" pitchFamily="18" charset="0"/>
              </a:rPr>
              <a:t>casi seguro</a:t>
            </a:r>
            <a:r>
              <a:rPr lang="es-EC" sz="1801" dirty="0">
                <a:latin typeface="Arial" panose="020B0604020202020204" pitchFamily="34" charset="0"/>
                <a:ea typeface="Times New Roman" panose="02020603050405020304" pitchFamily="18" charset="0"/>
              </a:rPr>
              <a:t>”, con el fin de proponer recomendaciones o contramedidas para mitigar los mismos.</a:t>
            </a:r>
            <a:endParaRPr lang="es-EC" sz="1801" dirty="0"/>
          </a:p>
        </p:txBody>
      </p:sp>
      <p:graphicFrame>
        <p:nvGraphicFramePr>
          <p:cNvPr id="8" name="Tabla 7"/>
          <p:cNvGraphicFramePr>
            <a:graphicFrameLocks noGrp="1"/>
          </p:cNvGraphicFramePr>
          <p:nvPr>
            <p:extLst>
              <p:ext uri="{D42A27DB-BD31-4B8C-83A1-F6EECF244321}">
                <p14:modId xmlns:p14="http://schemas.microsoft.com/office/powerpoint/2010/main" val="1989988555"/>
              </p:ext>
            </p:extLst>
          </p:nvPr>
        </p:nvGraphicFramePr>
        <p:xfrm>
          <a:off x="2008412" y="3216938"/>
          <a:ext cx="8539844" cy="3059512"/>
        </p:xfrm>
        <a:graphic>
          <a:graphicData uri="http://schemas.openxmlformats.org/drawingml/2006/table">
            <a:tbl>
              <a:tblPr firstRow="1" firstCol="1" bandRow="1">
                <a:tableStyleId>{0505E3EF-67EA-436B-97B2-0124C06EBD24}</a:tableStyleId>
              </a:tblPr>
              <a:tblGrid>
                <a:gridCol w="3461659">
                  <a:extLst>
                    <a:ext uri="{9D8B030D-6E8A-4147-A177-3AD203B41FA5}">
                      <a16:colId xmlns:a16="http://schemas.microsoft.com/office/drawing/2014/main" xmlns="" val="20000"/>
                    </a:ext>
                  </a:extLst>
                </a:gridCol>
                <a:gridCol w="2106386">
                  <a:extLst>
                    <a:ext uri="{9D8B030D-6E8A-4147-A177-3AD203B41FA5}">
                      <a16:colId xmlns:a16="http://schemas.microsoft.com/office/drawing/2014/main" xmlns="" val="20001"/>
                    </a:ext>
                  </a:extLst>
                </a:gridCol>
                <a:gridCol w="1616530">
                  <a:extLst>
                    <a:ext uri="{9D8B030D-6E8A-4147-A177-3AD203B41FA5}">
                      <a16:colId xmlns:a16="http://schemas.microsoft.com/office/drawing/2014/main" xmlns="" val="20002"/>
                    </a:ext>
                  </a:extLst>
                </a:gridCol>
                <a:gridCol w="1355269">
                  <a:extLst>
                    <a:ext uri="{9D8B030D-6E8A-4147-A177-3AD203B41FA5}">
                      <a16:colId xmlns:a16="http://schemas.microsoft.com/office/drawing/2014/main" xmlns="" val="20003"/>
                    </a:ext>
                  </a:extLst>
                </a:gridCol>
              </a:tblGrid>
              <a:tr h="599742">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AMENAZA</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PROBABILIDAD</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IMPACTO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RIESGO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26478">
                <a:tc>
                  <a:txBody>
                    <a:bodyPr/>
                    <a:lstStyle/>
                    <a:p>
                      <a:pPr>
                        <a:lnSpc>
                          <a:spcPct val="107000"/>
                        </a:lnSpc>
                        <a:spcAft>
                          <a:spcPts val="800"/>
                        </a:spcAft>
                      </a:pPr>
                      <a:r>
                        <a:rPr lang="es-EC" sz="1800" dirty="0">
                          <a:effectLst/>
                          <a:latin typeface="Arial" panose="020B0604020202020204" pitchFamily="34" charset="0"/>
                          <a:cs typeface="Arial" panose="020B0604020202020204" pitchFamily="34" charset="0"/>
                        </a:rPr>
                        <a:t>Accesos no autorizados</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MEDIA</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26478">
                <a:tc>
                  <a:txBody>
                    <a:bodyPr/>
                    <a:lstStyle/>
                    <a:p>
                      <a:pPr>
                        <a:lnSpc>
                          <a:spcPct val="107000"/>
                        </a:lnSpc>
                        <a:spcAft>
                          <a:spcPts val="800"/>
                        </a:spcAft>
                      </a:pPr>
                      <a:r>
                        <a:rPr lang="es-EC" sz="1800" dirty="0">
                          <a:effectLst/>
                          <a:latin typeface="Arial" panose="020B0604020202020204" pitchFamily="34" charset="0"/>
                          <a:cs typeface="Arial" panose="020B0604020202020204" pitchFamily="34" charset="0"/>
                        </a:rPr>
                        <a:t>Virus</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MEDIA</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587062">
                <a:tc>
                  <a:txBody>
                    <a:bodyPr/>
                    <a:lstStyle/>
                    <a:p>
                      <a:pPr>
                        <a:lnSpc>
                          <a:spcPct val="107000"/>
                        </a:lnSpc>
                        <a:spcAft>
                          <a:spcPts val="800"/>
                        </a:spcAft>
                      </a:pPr>
                      <a:r>
                        <a:rPr lang="es-EC" sz="1800">
                          <a:effectLst/>
                          <a:latin typeface="Arial" panose="020B0604020202020204" pitchFamily="34" charset="0"/>
                          <a:cs typeface="Arial" panose="020B0604020202020204" pitchFamily="34" charset="0"/>
                        </a:rPr>
                        <a:t>Eliminación de datos o documentos</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ALTA</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ALTO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599742">
                <a:tc>
                  <a:txBody>
                    <a:bodyPr/>
                    <a:lstStyle/>
                    <a:p>
                      <a:pPr>
                        <a:lnSpc>
                          <a:spcPct val="107000"/>
                        </a:lnSpc>
                        <a:spcAft>
                          <a:spcPts val="800"/>
                        </a:spcAft>
                      </a:pPr>
                      <a:r>
                        <a:rPr lang="es-EC" sz="1800">
                          <a:effectLst/>
                          <a:latin typeface="Arial" panose="020B0604020202020204" pitchFamily="34" charset="0"/>
                          <a:cs typeface="Arial" panose="020B0604020202020204" pitchFamily="34" charset="0"/>
                        </a:rPr>
                        <a:t>Daño de discos y componentes de servidores</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ALTA</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MEDIO</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ALTO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326478">
                <a:tc>
                  <a:txBody>
                    <a:bodyPr/>
                    <a:lstStyle/>
                    <a:p>
                      <a:pPr>
                        <a:lnSpc>
                          <a:spcPct val="107000"/>
                        </a:lnSpc>
                        <a:spcAft>
                          <a:spcPts val="800"/>
                        </a:spcAft>
                      </a:pPr>
                      <a:r>
                        <a:rPr lang="es-EC" sz="1800">
                          <a:effectLst/>
                          <a:latin typeface="Arial" panose="020B0604020202020204" pitchFamily="34" charset="0"/>
                          <a:cs typeface="Arial" panose="020B0604020202020204" pitchFamily="34" charset="0"/>
                        </a:rPr>
                        <a:t>Falla de los servidores</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ALTA</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ALTO</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ALTO</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293532">
                <a:tc>
                  <a:txBody>
                    <a:bodyPr/>
                    <a:lstStyle/>
                    <a:p>
                      <a:pPr>
                        <a:lnSpc>
                          <a:spcPct val="107000"/>
                        </a:lnSpc>
                        <a:spcAft>
                          <a:spcPts val="800"/>
                        </a:spcAft>
                      </a:pPr>
                      <a:r>
                        <a:rPr lang="es-EC" sz="1800">
                          <a:effectLst/>
                          <a:latin typeface="Arial" panose="020B0604020202020204" pitchFamily="34" charset="0"/>
                          <a:cs typeface="Arial" panose="020B0604020202020204" pitchFamily="34" charset="0"/>
                        </a:rPr>
                        <a:t>Fallas del aire acondicionado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MEDIA</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a:effectLst/>
                          <a:latin typeface="Arial" panose="020B0604020202020204" pitchFamily="34" charset="0"/>
                          <a:cs typeface="Arial" panose="020B0604020202020204" pitchFamily="34" charset="0"/>
                        </a:rPr>
                        <a:t>ALTO</a:t>
                      </a:r>
                      <a:endParaRPr lang="es-EC"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800" dirty="0">
                          <a:effectLst/>
                          <a:latin typeface="Arial" panose="020B0604020202020204" pitchFamily="34" charset="0"/>
                          <a:cs typeface="Arial" panose="020B0604020202020204" pitchFamily="34" charset="0"/>
                        </a:rPr>
                        <a:t>ALTO</a:t>
                      </a:r>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017531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995" y="177803"/>
            <a:ext cx="10353762" cy="736599"/>
          </a:xfrm>
        </p:spPr>
        <p:txBody>
          <a:bodyPr/>
          <a:lstStyle/>
          <a:p>
            <a:r>
              <a:rPr lang="es-EC" dirty="0">
                <a:solidFill>
                  <a:srgbClr val="FF0000"/>
                </a:solidFill>
              </a:rPr>
              <a:t>ESTUDIO GENERAL DE LA EMPRESA</a:t>
            </a:r>
          </a:p>
        </p:txBody>
      </p:sp>
      <p:sp>
        <p:nvSpPr>
          <p:cNvPr id="4" name="CuadroTexto 3"/>
          <p:cNvSpPr txBox="1"/>
          <p:nvPr/>
        </p:nvSpPr>
        <p:spPr>
          <a:xfrm>
            <a:off x="735996" y="1104901"/>
            <a:ext cx="3429001" cy="2555571"/>
          </a:xfrm>
          <a:prstGeom prst="rect">
            <a:avLst/>
          </a:prstGeom>
          <a:noFill/>
        </p:spPr>
        <p:txBody>
          <a:bodyPr wrap="square" rtlCol="0">
            <a:spAutoFit/>
          </a:bodyPr>
          <a:lstStyle/>
          <a:p>
            <a:pPr algn="just"/>
            <a:r>
              <a:rPr lang="es-EC" sz="2201" dirty="0">
                <a:latin typeface="Arial" panose="020B0604020202020204" pitchFamily="34" charset="0"/>
                <a:cs typeface="Arial" panose="020B0604020202020204" pitchFamily="34" charset="0"/>
              </a:rPr>
              <a:t>Grupo El Comercio C.A. nace el 1 de Enero de 1906 con la creación del diario EL COMERCIO.</a:t>
            </a:r>
          </a:p>
          <a:p>
            <a:pPr algn="just"/>
            <a:endParaRPr lang="es-EC" sz="1801" dirty="0"/>
          </a:p>
          <a:p>
            <a:pPr algn="just"/>
            <a:endParaRPr lang="es-EC" sz="1801" dirty="0"/>
          </a:p>
          <a:p>
            <a:pPr algn="just"/>
            <a:endParaRPr lang="es-EC" sz="1801" dirty="0"/>
          </a:p>
          <a:p>
            <a:pPr algn="just"/>
            <a:endParaRPr lang="es-EC" sz="1801" dirty="0"/>
          </a:p>
        </p:txBody>
      </p:sp>
      <p:pic>
        <p:nvPicPr>
          <p:cNvPr id="5" name="Imagen 4"/>
          <p:cNvPicPr>
            <a:picLocks noChangeAspect="1"/>
          </p:cNvPicPr>
          <p:nvPr/>
        </p:nvPicPr>
        <p:blipFill>
          <a:blip r:embed="rId3"/>
          <a:stretch>
            <a:fillRect/>
          </a:stretch>
        </p:blipFill>
        <p:spPr>
          <a:xfrm>
            <a:off x="1439204" y="2681396"/>
            <a:ext cx="2247900" cy="1009650"/>
          </a:xfrm>
          <a:prstGeom prst="rect">
            <a:avLst/>
          </a:prstGeom>
        </p:spPr>
      </p:pic>
      <p:sp>
        <p:nvSpPr>
          <p:cNvPr id="9" name="CuadroTexto 8"/>
          <p:cNvSpPr txBox="1"/>
          <p:nvPr/>
        </p:nvSpPr>
        <p:spPr>
          <a:xfrm>
            <a:off x="5635926" y="1144446"/>
            <a:ext cx="2842445" cy="431015"/>
          </a:xfrm>
          <a:prstGeom prst="rect">
            <a:avLst/>
          </a:prstGeom>
          <a:noFill/>
        </p:spPr>
        <p:txBody>
          <a:bodyPr wrap="none" rtlCol="0">
            <a:spAutoFit/>
          </a:bodyPr>
          <a:lstStyle/>
          <a:p>
            <a:pPr marL="342875" indent="-342875">
              <a:buFont typeface="Arial" panose="020B0604020202020204" pitchFamily="34" charset="0"/>
              <a:buChar char="•"/>
            </a:pPr>
            <a:r>
              <a:rPr lang="es-EC" sz="2201" b="1" dirty="0">
                <a:latin typeface="Arial" panose="020B0604020202020204" pitchFamily="34" charset="0"/>
                <a:cs typeface="Arial" panose="020B0604020202020204" pitchFamily="34" charset="0"/>
              </a:rPr>
              <a:t>Medios Impresos</a:t>
            </a:r>
          </a:p>
        </p:txBody>
      </p:sp>
      <p:sp>
        <p:nvSpPr>
          <p:cNvPr id="11" name="CuadroTexto 10"/>
          <p:cNvSpPr txBox="1"/>
          <p:nvPr/>
        </p:nvSpPr>
        <p:spPr>
          <a:xfrm>
            <a:off x="5583285" y="2779003"/>
            <a:ext cx="3329758" cy="431015"/>
          </a:xfrm>
          <a:prstGeom prst="rect">
            <a:avLst/>
          </a:prstGeom>
          <a:noFill/>
        </p:spPr>
        <p:txBody>
          <a:bodyPr wrap="none" rtlCol="0">
            <a:spAutoFit/>
          </a:bodyPr>
          <a:lstStyle/>
          <a:p>
            <a:pPr marL="342875" indent="-342875">
              <a:buFont typeface="Arial" panose="020B0604020202020204" pitchFamily="34" charset="0"/>
              <a:buChar char="•"/>
            </a:pPr>
            <a:r>
              <a:rPr lang="es-EC" sz="2201" b="1" dirty="0">
                <a:latin typeface="Arial" panose="020B0604020202020204" pitchFamily="34" charset="0"/>
                <a:cs typeface="Arial" panose="020B0604020202020204" pitchFamily="34" charset="0"/>
              </a:rPr>
              <a:t>Impresión Comercial</a:t>
            </a:r>
          </a:p>
        </p:txBody>
      </p:sp>
      <p:sp>
        <p:nvSpPr>
          <p:cNvPr id="12" name="CuadroTexto 11"/>
          <p:cNvSpPr txBox="1"/>
          <p:nvPr/>
        </p:nvSpPr>
        <p:spPr>
          <a:xfrm>
            <a:off x="5583283" y="4448398"/>
            <a:ext cx="1394934" cy="431015"/>
          </a:xfrm>
          <a:prstGeom prst="rect">
            <a:avLst/>
          </a:prstGeom>
          <a:noFill/>
        </p:spPr>
        <p:txBody>
          <a:bodyPr wrap="none" rtlCol="0">
            <a:spAutoFit/>
          </a:bodyPr>
          <a:lstStyle/>
          <a:p>
            <a:pPr marL="342875" indent="-342875">
              <a:buFont typeface="Arial" panose="020B0604020202020204" pitchFamily="34" charset="0"/>
              <a:buChar char="•"/>
            </a:pPr>
            <a:r>
              <a:rPr lang="es-EC" sz="2201" b="1" dirty="0">
                <a:latin typeface="Arial" panose="020B0604020202020204" pitchFamily="34" charset="0"/>
                <a:cs typeface="Arial" panose="020B0604020202020204" pitchFamily="34" charset="0"/>
              </a:rPr>
              <a:t>Digital</a:t>
            </a:r>
          </a:p>
        </p:txBody>
      </p:sp>
      <p:pic>
        <p:nvPicPr>
          <p:cNvPr id="3" name="Imagen 2"/>
          <p:cNvPicPr>
            <a:picLocks noChangeAspect="1"/>
          </p:cNvPicPr>
          <p:nvPr/>
        </p:nvPicPr>
        <p:blipFill>
          <a:blip r:embed="rId4"/>
          <a:stretch>
            <a:fillRect/>
          </a:stretch>
        </p:blipFill>
        <p:spPr>
          <a:xfrm>
            <a:off x="5707273" y="1706486"/>
            <a:ext cx="1864324" cy="328665"/>
          </a:xfrm>
          <a:prstGeom prst="rect">
            <a:avLst/>
          </a:prstGeom>
        </p:spPr>
      </p:pic>
      <p:pic>
        <p:nvPicPr>
          <p:cNvPr id="6" name="Imagen 5"/>
          <p:cNvPicPr>
            <a:picLocks noChangeAspect="1"/>
          </p:cNvPicPr>
          <p:nvPr/>
        </p:nvPicPr>
        <p:blipFill>
          <a:blip r:embed="rId5"/>
          <a:stretch>
            <a:fillRect/>
          </a:stretch>
        </p:blipFill>
        <p:spPr>
          <a:xfrm>
            <a:off x="5709102" y="2221087"/>
            <a:ext cx="930332" cy="364978"/>
          </a:xfrm>
          <a:prstGeom prst="rect">
            <a:avLst/>
          </a:prstGeom>
        </p:spPr>
      </p:pic>
      <p:pic>
        <p:nvPicPr>
          <p:cNvPr id="7" name="Imagen 6"/>
          <p:cNvPicPr>
            <a:picLocks noChangeAspect="1"/>
          </p:cNvPicPr>
          <p:nvPr/>
        </p:nvPicPr>
        <p:blipFill>
          <a:blip r:embed="rId6"/>
          <a:stretch>
            <a:fillRect/>
          </a:stretch>
        </p:blipFill>
        <p:spPr>
          <a:xfrm>
            <a:off x="8062634" y="1706486"/>
            <a:ext cx="2230692" cy="360578"/>
          </a:xfrm>
          <a:prstGeom prst="rect">
            <a:avLst/>
          </a:prstGeom>
        </p:spPr>
      </p:pic>
      <p:pic>
        <p:nvPicPr>
          <p:cNvPr id="8" name="Imagen 7"/>
          <p:cNvPicPr>
            <a:picLocks noChangeAspect="1"/>
          </p:cNvPicPr>
          <p:nvPr/>
        </p:nvPicPr>
        <p:blipFill>
          <a:blip r:embed="rId7"/>
          <a:stretch>
            <a:fillRect/>
          </a:stretch>
        </p:blipFill>
        <p:spPr>
          <a:xfrm>
            <a:off x="8062635" y="2345794"/>
            <a:ext cx="2398585" cy="335604"/>
          </a:xfrm>
          <a:prstGeom prst="rect">
            <a:avLst/>
          </a:prstGeom>
        </p:spPr>
      </p:pic>
      <p:sp>
        <p:nvSpPr>
          <p:cNvPr id="10" name="CuadroTexto 9"/>
          <p:cNvSpPr txBox="1"/>
          <p:nvPr/>
        </p:nvSpPr>
        <p:spPr>
          <a:xfrm>
            <a:off x="5471896" y="3311944"/>
            <a:ext cx="6720109" cy="1015663"/>
          </a:xfrm>
          <a:prstGeom prst="rect">
            <a:avLst/>
          </a:prstGeom>
          <a:noFill/>
        </p:spPr>
        <p:txBody>
          <a:bodyPr wrap="none" rtlCol="0">
            <a:spAutoFit/>
          </a:bodyPr>
          <a:lstStyle/>
          <a:p>
            <a:r>
              <a:rPr lang="es-EC" sz="2000" b="1" dirty="0">
                <a:latin typeface="Arial" panose="020B0604020202020204" pitchFamily="34" charset="0"/>
                <a:cs typeface="Arial" panose="020B0604020202020204" pitchFamily="34" charset="0"/>
              </a:rPr>
              <a:t>GEC ofrece soluciones globales de impresión de alta </a:t>
            </a:r>
          </a:p>
          <a:p>
            <a:r>
              <a:rPr lang="es-EC" sz="2000" b="1" dirty="0">
                <a:latin typeface="Arial" panose="020B0604020202020204" pitchFamily="34" charset="0"/>
                <a:cs typeface="Arial" panose="020B0604020202020204" pitchFamily="34" charset="0"/>
              </a:rPr>
              <a:t>calidad, además de la impresión de libros, material </a:t>
            </a:r>
          </a:p>
          <a:p>
            <a:r>
              <a:rPr lang="es-EC" sz="2000" b="1" dirty="0">
                <a:latin typeface="Arial" panose="020B0604020202020204" pitchFamily="34" charset="0"/>
                <a:cs typeface="Arial" panose="020B0604020202020204" pitchFamily="34" charset="0"/>
              </a:rPr>
              <a:t>didáctico</a:t>
            </a:r>
          </a:p>
        </p:txBody>
      </p:sp>
      <p:pic>
        <p:nvPicPr>
          <p:cNvPr id="13" name="Imagen 12"/>
          <p:cNvPicPr>
            <a:picLocks noChangeAspect="1"/>
          </p:cNvPicPr>
          <p:nvPr/>
        </p:nvPicPr>
        <p:blipFill>
          <a:blip r:embed="rId8"/>
          <a:stretch>
            <a:fillRect/>
          </a:stretch>
        </p:blipFill>
        <p:spPr>
          <a:xfrm>
            <a:off x="5707278" y="5043712"/>
            <a:ext cx="2124121" cy="268745"/>
          </a:xfrm>
          <a:prstGeom prst="rect">
            <a:avLst/>
          </a:prstGeom>
        </p:spPr>
      </p:pic>
      <p:pic>
        <p:nvPicPr>
          <p:cNvPr id="14" name="Imagen 13"/>
          <p:cNvPicPr>
            <a:picLocks noChangeAspect="1"/>
          </p:cNvPicPr>
          <p:nvPr/>
        </p:nvPicPr>
        <p:blipFill>
          <a:blip r:embed="rId9"/>
          <a:stretch>
            <a:fillRect/>
          </a:stretch>
        </p:blipFill>
        <p:spPr>
          <a:xfrm>
            <a:off x="5707277" y="5617966"/>
            <a:ext cx="2219854" cy="475323"/>
          </a:xfrm>
          <a:prstGeom prst="rect">
            <a:avLst/>
          </a:prstGeom>
        </p:spPr>
      </p:pic>
      <p:pic>
        <p:nvPicPr>
          <p:cNvPr id="15" name="Imagen 14"/>
          <p:cNvPicPr>
            <a:picLocks noChangeAspect="1"/>
          </p:cNvPicPr>
          <p:nvPr/>
        </p:nvPicPr>
        <p:blipFill>
          <a:blip r:embed="rId10"/>
          <a:stretch>
            <a:fillRect/>
          </a:stretch>
        </p:blipFill>
        <p:spPr>
          <a:xfrm>
            <a:off x="8543781" y="5178081"/>
            <a:ext cx="1268395" cy="516597"/>
          </a:xfrm>
          <a:prstGeom prst="rect">
            <a:avLst/>
          </a:prstGeom>
        </p:spPr>
      </p:pic>
      <p:pic>
        <p:nvPicPr>
          <p:cNvPr id="16" name="Imagen 15"/>
          <p:cNvPicPr>
            <a:picLocks noChangeAspect="1"/>
          </p:cNvPicPr>
          <p:nvPr/>
        </p:nvPicPr>
        <p:blipFill>
          <a:blip r:embed="rId11"/>
          <a:stretch>
            <a:fillRect/>
          </a:stretch>
        </p:blipFill>
        <p:spPr>
          <a:xfrm>
            <a:off x="526829" y="4875477"/>
            <a:ext cx="1599433" cy="956924"/>
          </a:xfrm>
          <a:prstGeom prst="rect">
            <a:avLst/>
          </a:prstGeom>
        </p:spPr>
      </p:pic>
      <p:pic>
        <p:nvPicPr>
          <p:cNvPr id="17" name="Imagen 16"/>
          <p:cNvPicPr>
            <a:picLocks noChangeAspect="1"/>
          </p:cNvPicPr>
          <p:nvPr/>
        </p:nvPicPr>
        <p:blipFill>
          <a:blip r:embed="rId12"/>
          <a:stretch>
            <a:fillRect/>
          </a:stretch>
        </p:blipFill>
        <p:spPr>
          <a:xfrm>
            <a:off x="2419894" y="5043707"/>
            <a:ext cx="2574992" cy="713552"/>
          </a:xfrm>
          <a:prstGeom prst="rect">
            <a:avLst/>
          </a:prstGeom>
        </p:spPr>
      </p:pic>
    </p:spTree>
    <p:extLst>
      <p:ext uri="{BB962C8B-B14F-4D97-AF65-F5344CB8AC3E}">
        <p14:creationId xmlns:p14="http://schemas.microsoft.com/office/powerpoint/2010/main" val="7350540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7" name="Rectángulo 6"/>
          <p:cNvSpPr/>
          <p:nvPr/>
        </p:nvSpPr>
        <p:spPr>
          <a:xfrm>
            <a:off x="173579" y="910632"/>
            <a:ext cx="3432350" cy="553998"/>
          </a:xfrm>
          <a:prstGeom prst="rect">
            <a:avLst/>
          </a:prstGeom>
        </p:spPr>
        <p:txBody>
          <a:bodyPr wrap="none">
            <a:spAutoFit/>
          </a:bodyPr>
          <a:lstStyle/>
          <a:p>
            <a:pPr algn="just">
              <a:lnSpc>
                <a:spcPct val="150000"/>
              </a:lnSpc>
              <a:spcAft>
                <a:spcPts val="800"/>
              </a:spcAft>
            </a:pPr>
            <a:r>
              <a:rPr lang="es-EC" sz="2000"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Estrategia de Continuidad </a:t>
            </a:r>
            <a:endParaRPr lang="es-EC" sz="20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p:cNvPicPr/>
          <p:nvPr/>
        </p:nvPicPr>
        <p:blipFill>
          <a:blip r:embed="rId2"/>
          <a:stretch>
            <a:fillRect/>
          </a:stretch>
        </p:blipFill>
        <p:spPr>
          <a:xfrm>
            <a:off x="601344" y="1918059"/>
            <a:ext cx="8727894" cy="4776655"/>
          </a:xfrm>
          <a:prstGeom prst="rect">
            <a:avLst/>
          </a:prstGeom>
        </p:spPr>
      </p:pic>
      <p:sp>
        <p:nvSpPr>
          <p:cNvPr id="9" name="Rectángulo 8"/>
          <p:cNvSpPr/>
          <p:nvPr/>
        </p:nvSpPr>
        <p:spPr>
          <a:xfrm>
            <a:off x="6392796" y="956799"/>
            <a:ext cx="4272323" cy="553998"/>
          </a:xfrm>
          <a:prstGeom prst="rect">
            <a:avLst/>
          </a:prstGeom>
        </p:spPr>
        <p:txBody>
          <a:bodyPr wrap="none">
            <a:spAutoFit/>
          </a:bodyPr>
          <a:lstStyle/>
          <a:p>
            <a:pPr algn="just">
              <a:lnSpc>
                <a:spcPct val="150000"/>
              </a:lnSpc>
              <a:spcAft>
                <a:spcPts val="800"/>
              </a:spcAft>
            </a:pPr>
            <a:r>
              <a:rPr lang="es-EC" b="1" i="1" dirty="0">
                <a:latin typeface="Arial" panose="020B0604020202020204" pitchFamily="34" charset="0"/>
                <a:ea typeface="Times New Roman" panose="02020603050405020304" pitchFamily="18" charset="0"/>
                <a:cs typeface="Times New Roman" panose="02020603050405020304" pitchFamily="18" charset="0"/>
              </a:rPr>
              <a:t>Acceso no autorizado al </a:t>
            </a:r>
            <a:r>
              <a:rPr lang="es-EC" sz="2000" b="1" i="1" dirty="0" err="1">
                <a:latin typeface="Arial" panose="020B0604020202020204" pitchFamily="34" charset="0"/>
                <a:ea typeface="Times New Roman" panose="02020603050405020304" pitchFamily="18" charset="0"/>
                <a:cs typeface="Times New Roman" panose="02020603050405020304" pitchFamily="18" charset="0"/>
              </a:rPr>
              <a:t>DataCenter</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4460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8" name="Rectángulo 7"/>
          <p:cNvSpPr/>
          <p:nvPr/>
        </p:nvSpPr>
        <p:spPr>
          <a:xfrm>
            <a:off x="173579" y="910632"/>
            <a:ext cx="3432350" cy="553998"/>
          </a:xfrm>
          <a:prstGeom prst="rect">
            <a:avLst/>
          </a:prstGeom>
        </p:spPr>
        <p:txBody>
          <a:bodyPr wrap="none">
            <a:spAutoFit/>
          </a:bodyPr>
          <a:lstStyle/>
          <a:p>
            <a:pPr algn="just">
              <a:lnSpc>
                <a:spcPct val="150000"/>
              </a:lnSpc>
              <a:spcAft>
                <a:spcPts val="800"/>
              </a:spcAft>
            </a:pPr>
            <a:r>
              <a:rPr lang="es-EC" sz="2000"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Estrategia de Continuidad </a:t>
            </a:r>
            <a:endParaRPr lang="es-EC" sz="20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uadroTexto 9"/>
          <p:cNvSpPr txBox="1"/>
          <p:nvPr/>
        </p:nvSpPr>
        <p:spPr>
          <a:xfrm>
            <a:off x="3605929" y="939521"/>
            <a:ext cx="5913628" cy="707886"/>
          </a:xfrm>
          <a:prstGeom prst="rect">
            <a:avLst/>
          </a:prstGeom>
          <a:noFill/>
        </p:spPr>
        <p:txBody>
          <a:bodyPr wrap="square" rtlCol="0">
            <a:spAutoFit/>
          </a:bodyPr>
          <a:lstStyle/>
          <a:p>
            <a:r>
              <a:rPr lang="es-EC" sz="2000" b="1" i="1" dirty="0">
                <a:latin typeface="Arial" panose="020B0604020202020204" pitchFamily="34" charset="0"/>
                <a:ea typeface="Times New Roman" panose="02020603050405020304" pitchFamily="18" charset="0"/>
                <a:cs typeface="Arial" panose="020B0604020202020204" pitchFamily="34" charset="0"/>
              </a:rPr>
              <a:t>Daños de discos o componentes de servidores</a:t>
            </a:r>
            <a:endParaRPr lang="es-EC" sz="2000" dirty="0">
              <a:latin typeface="Arial" panose="020B0604020202020204" pitchFamily="34" charset="0"/>
              <a:ea typeface="Times New Roman" panose="02020603050405020304" pitchFamily="18" charset="0"/>
              <a:cs typeface="Arial" panose="020B0604020202020204" pitchFamily="34" charset="0"/>
            </a:endParaRPr>
          </a:p>
          <a:p>
            <a:endParaRPr lang="es-EC" sz="2000" dirty="0">
              <a:latin typeface="Arial" panose="020B0604020202020204" pitchFamily="34" charset="0"/>
              <a:cs typeface="Arial" panose="020B0604020202020204" pitchFamily="34" charset="0"/>
            </a:endParaRPr>
          </a:p>
        </p:txBody>
      </p:sp>
      <p:pic>
        <p:nvPicPr>
          <p:cNvPr id="11" name="Imagen 10"/>
          <p:cNvPicPr/>
          <p:nvPr/>
        </p:nvPicPr>
        <p:blipFill>
          <a:blip r:embed="rId2"/>
          <a:stretch>
            <a:fillRect/>
          </a:stretch>
        </p:blipFill>
        <p:spPr>
          <a:xfrm>
            <a:off x="3118757" y="1636705"/>
            <a:ext cx="8523514" cy="5041682"/>
          </a:xfrm>
          <a:prstGeom prst="rect">
            <a:avLst/>
          </a:prstGeom>
        </p:spPr>
      </p:pic>
      <p:sp>
        <p:nvSpPr>
          <p:cNvPr id="14" name="Flecha derecha 13"/>
          <p:cNvSpPr/>
          <p:nvPr/>
        </p:nvSpPr>
        <p:spPr>
          <a:xfrm>
            <a:off x="443683" y="3135086"/>
            <a:ext cx="2511788" cy="13389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Implementación HPSIM</a:t>
            </a:r>
          </a:p>
        </p:txBody>
      </p:sp>
    </p:spTree>
    <p:extLst>
      <p:ext uri="{BB962C8B-B14F-4D97-AF65-F5344CB8AC3E}">
        <p14:creationId xmlns:p14="http://schemas.microsoft.com/office/powerpoint/2010/main" val="24203065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938619" y="770479"/>
            <a:ext cx="9707610" cy="5940563"/>
          </a:xfrm>
          <a:prstGeom prst="rect">
            <a:avLst/>
          </a:prstGeom>
        </p:spPr>
      </p:pic>
      <p:pic>
        <p:nvPicPr>
          <p:cNvPr id="6146" name="Picture 2" descr="https://encrypted-tbn1.gstatic.com/images?q=tbn:ANd9GcQF-Fct6lzrngZWZ4dem_Wb9eLAcR4830TWTNdeMqc8TXNUTsB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401" y="163286"/>
            <a:ext cx="2392046" cy="47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54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QF-Fct6lzrngZWZ4dem_Wb9eLAcR4830TWTNdeMqc8TXNUTsB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401" y="163286"/>
            <a:ext cx="2392046" cy="47840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3817253" y="837637"/>
            <a:ext cx="6693544" cy="5742777"/>
          </a:xfrm>
          <a:prstGeom prst="rect">
            <a:avLst/>
          </a:prstGeom>
        </p:spPr>
      </p:pic>
      <p:sp>
        <p:nvSpPr>
          <p:cNvPr id="8" name="Flecha derecha 7"/>
          <p:cNvSpPr/>
          <p:nvPr/>
        </p:nvSpPr>
        <p:spPr>
          <a:xfrm>
            <a:off x="1028700" y="2906486"/>
            <a:ext cx="2318657" cy="12573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Área de Redacción</a:t>
            </a:r>
          </a:p>
        </p:txBody>
      </p:sp>
    </p:spTree>
    <p:extLst>
      <p:ext uri="{BB962C8B-B14F-4D97-AF65-F5344CB8AC3E}">
        <p14:creationId xmlns:p14="http://schemas.microsoft.com/office/powerpoint/2010/main" val="39762310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6" name="Rectángulo 5"/>
          <p:cNvSpPr/>
          <p:nvPr/>
        </p:nvSpPr>
        <p:spPr>
          <a:xfrm>
            <a:off x="3605928" y="1002965"/>
            <a:ext cx="4248115" cy="400110"/>
          </a:xfrm>
          <a:prstGeom prst="rect">
            <a:avLst/>
          </a:prstGeom>
        </p:spPr>
        <p:txBody>
          <a:bodyPr wrap="square">
            <a:spAutoFit/>
          </a:bodyPr>
          <a:lstStyle/>
          <a:p>
            <a:r>
              <a:rPr lang="es-EC" sz="2000" b="1" i="1" dirty="0">
                <a:latin typeface="Arial" panose="020B0604020202020204" pitchFamily="34" charset="0"/>
                <a:ea typeface="Times New Roman" panose="02020603050405020304" pitchFamily="18" charset="0"/>
              </a:rPr>
              <a:t>Falla de los servidores virtuales</a:t>
            </a:r>
            <a:endParaRPr lang="es-EC" sz="2000" dirty="0"/>
          </a:p>
        </p:txBody>
      </p:sp>
      <p:sp>
        <p:nvSpPr>
          <p:cNvPr id="7" name="Rectángulo 6"/>
          <p:cNvSpPr/>
          <p:nvPr/>
        </p:nvSpPr>
        <p:spPr>
          <a:xfrm>
            <a:off x="173579" y="910632"/>
            <a:ext cx="3432350" cy="553998"/>
          </a:xfrm>
          <a:prstGeom prst="rect">
            <a:avLst/>
          </a:prstGeom>
        </p:spPr>
        <p:txBody>
          <a:bodyPr wrap="none">
            <a:spAutoFit/>
          </a:bodyPr>
          <a:lstStyle/>
          <a:p>
            <a:pPr algn="just">
              <a:lnSpc>
                <a:spcPct val="150000"/>
              </a:lnSpc>
              <a:spcAft>
                <a:spcPts val="800"/>
              </a:spcAft>
            </a:pPr>
            <a:r>
              <a:rPr lang="es-EC" sz="2000"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Estrategia de Continuidad </a:t>
            </a:r>
            <a:endParaRPr lang="es-EC" sz="20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2"/>
          <a:stretch>
            <a:fillRect/>
          </a:stretch>
        </p:blipFill>
        <p:spPr>
          <a:xfrm>
            <a:off x="173579" y="1551612"/>
            <a:ext cx="3075807" cy="722287"/>
          </a:xfrm>
          <a:prstGeom prst="rect">
            <a:avLst/>
          </a:prstGeom>
        </p:spPr>
      </p:pic>
      <p:pic>
        <p:nvPicPr>
          <p:cNvPr id="9" name="Picture 6" descr="D:\Compartido\informe\f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543" y="1638594"/>
            <a:ext cx="7801495" cy="5088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Compartido\informe\fot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29" y="2698473"/>
            <a:ext cx="2976700" cy="322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231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kb.parallels.com/Attachments/24049/Images/LinuxFM.png"/>
          <p:cNvPicPr>
            <a:picLocks noChangeAspect="1" noChangeArrowheads="1"/>
          </p:cNvPicPr>
          <p:nvPr/>
        </p:nvPicPr>
        <p:blipFill rotWithShape="1">
          <a:blip r:embed="rId2">
            <a:extLst>
              <a:ext uri="{28A0092B-C50C-407E-A947-70E740481C1C}">
                <a14:useLocalDpi xmlns:a14="http://schemas.microsoft.com/office/drawing/2010/main" val="0"/>
              </a:ext>
            </a:extLst>
          </a:blip>
          <a:srcRect l="25740" t="65790" r="60944" b="3197"/>
          <a:stretch/>
        </p:blipFill>
        <p:spPr bwMode="auto">
          <a:xfrm>
            <a:off x="1282626" y="1825687"/>
            <a:ext cx="1219935" cy="1577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indezine.com/products/visio/images/visiostencil_03.gif"/>
          <p:cNvPicPr>
            <a:picLocks noChangeAspect="1" noChangeArrowheads="1"/>
          </p:cNvPicPr>
          <p:nvPr/>
        </p:nvPicPr>
        <p:blipFill rotWithShape="1">
          <a:blip r:embed="rId3">
            <a:extLst>
              <a:ext uri="{28A0092B-C50C-407E-A947-70E740481C1C}">
                <a14:useLocalDpi xmlns:a14="http://schemas.microsoft.com/office/drawing/2010/main" val="0"/>
              </a:ext>
            </a:extLst>
          </a:blip>
          <a:srcRect l="24982" t="16561" r="20202" b="32913"/>
          <a:stretch/>
        </p:blipFill>
        <p:spPr bwMode="auto">
          <a:xfrm>
            <a:off x="1373427" y="5012310"/>
            <a:ext cx="1038333" cy="1010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508" y="482707"/>
            <a:ext cx="2623036" cy="60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4 Conector recto de flecha"/>
          <p:cNvCxnSpPr>
            <a:stCxn id="8" idx="0"/>
            <a:endCxn id="7" idx="2"/>
          </p:cNvCxnSpPr>
          <p:nvPr/>
        </p:nvCxnSpPr>
        <p:spPr>
          <a:xfrm flipV="1">
            <a:off x="1892594" y="3403341"/>
            <a:ext cx="0" cy="1608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9" descr="https://encrypted-tbn1.gstatic.com/images?q=tbn:ANd9GcSeHnkcit2zcY0P2rkkpzRCTMe4DZUfNsx73EBsCCj3ipQP_CKo2PzVeu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7762" y="3862340"/>
            <a:ext cx="549663" cy="549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vclouds.nl/wp-content/uploads/2013/05/veeam_v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42" t="17428" r="7868" b="59644"/>
          <a:stretch/>
        </p:blipFill>
        <p:spPr bwMode="auto">
          <a:xfrm>
            <a:off x="1115616" y="6093296"/>
            <a:ext cx="1440160" cy="277776"/>
          </a:xfrm>
          <a:prstGeom prst="rect">
            <a:avLst/>
          </a:prstGeom>
          <a:noFill/>
          <a:extLst>
            <a:ext uri="{909E8E84-426E-40DD-AFC4-6F175D3DCCD1}">
              <a14:hiddenFill xmlns:a14="http://schemas.microsoft.com/office/drawing/2010/main">
                <a:solidFill>
                  <a:srgbClr val="FFFFFF"/>
                </a:solidFill>
              </a14:hiddenFill>
            </a:ext>
          </a:extLst>
        </p:spPr>
      </p:pic>
      <p:sp>
        <p:nvSpPr>
          <p:cNvPr id="13" name="13 CuadroTexto"/>
          <p:cNvSpPr txBox="1"/>
          <p:nvPr/>
        </p:nvSpPr>
        <p:spPr>
          <a:xfrm rot="20752395">
            <a:off x="4498378" y="4907153"/>
            <a:ext cx="502061" cy="369332"/>
          </a:xfrm>
          <a:prstGeom prst="rect">
            <a:avLst/>
          </a:prstGeom>
          <a:noFill/>
        </p:spPr>
        <p:txBody>
          <a:bodyPr wrap="none" rtlCol="0">
            <a:spAutoFit/>
          </a:bodyPr>
          <a:lstStyle/>
          <a:p>
            <a:r>
              <a:rPr lang="es-EC" dirty="0"/>
              <a:t>Job</a:t>
            </a:r>
          </a:p>
        </p:txBody>
      </p:sp>
      <p:sp>
        <p:nvSpPr>
          <p:cNvPr id="14" name="21 CuadroTexto"/>
          <p:cNvSpPr txBox="1"/>
          <p:nvPr/>
        </p:nvSpPr>
        <p:spPr>
          <a:xfrm rot="20806411">
            <a:off x="4824830" y="4006053"/>
            <a:ext cx="862993" cy="369332"/>
          </a:xfrm>
          <a:prstGeom prst="rect">
            <a:avLst/>
          </a:prstGeom>
          <a:noFill/>
        </p:spPr>
        <p:txBody>
          <a:bodyPr wrap="none" rtlCol="0">
            <a:spAutoFit/>
          </a:bodyPr>
          <a:lstStyle/>
          <a:p>
            <a:r>
              <a:rPr lang="es-EC" dirty="0"/>
              <a:t>Backup</a:t>
            </a:r>
          </a:p>
        </p:txBody>
      </p:sp>
      <p:sp>
        <p:nvSpPr>
          <p:cNvPr id="15" name="22 CuadroTexto"/>
          <p:cNvSpPr txBox="1"/>
          <p:nvPr/>
        </p:nvSpPr>
        <p:spPr>
          <a:xfrm>
            <a:off x="700277" y="3879604"/>
            <a:ext cx="830677" cy="400110"/>
          </a:xfrm>
          <a:prstGeom prst="rect">
            <a:avLst/>
          </a:prstGeom>
          <a:noFill/>
        </p:spPr>
        <p:txBody>
          <a:bodyPr wrap="none" rtlCol="0">
            <a:spAutoFit/>
          </a:bodyPr>
          <a:lstStyle/>
          <a:p>
            <a:r>
              <a:rPr lang="es-EC" sz="1000" dirty="0"/>
              <a:t>Backup</a:t>
            </a:r>
          </a:p>
          <a:p>
            <a:r>
              <a:rPr lang="es-EC" sz="1000" dirty="0"/>
              <a:t>Comprimido</a:t>
            </a:r>
          </a:p>
        </p:txBody>
      </p:sp>
      <p:cxnSp>
        <p:nvCxnSpPr>
          <p:cNvPr id="16" name="15 Conector recto de flecha"/>
          <p:cNvCxnSpPr/>
          <p:nvPr/>
        </p:nvCxnSpPr>
        <p:spPr>
          <a:xfrm flipV="1">
            <a:off x="2555776" y="4096154"/>
            <a:ext cx="4476931" cy="1421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24 Conector recto de flecha"/>
          <p:cNvCxnSpPr/>
          <p:nvPr/>
        </p:nvCxnSpPr>
        <p:spPr>
          <a:xfrm flipH="1">
            <a:off x="2502562" y="3783046"/>
            <a:ext cx="4530145" cy="1396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9" descr="https://encrypted-tbn1.gstatic.com/images?q=tbn:ANd9GcSeHnkcit2zcY0P2rkkpzRCTMe4DZUfNsx73EBsCCj3ipQP_CKo2PzVeu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20233">
            <a:off x="4225160" y="4207825"/>
            <a:ext cx="549663" cy="549664"/>
          </a:xfrm>
          <a:prstGeom prst="rect">
            <a:avLst/>
          </a:prstGeom>
          <a:noFill/>
          <a:extLst>
            <a:ext uri="{909E8E84-426E-40DD-AFC4-6F175D3DCCD1}">
              <a14:hiddenFill xmlns:a14="http://schemas.microsoft.com/office/drawing/2010/main">
                <a:solidFill>
                  <a:srgbClr val="FFFFFF"/>
                </a:solidFill>
              </a14:hiddenFill>
            </a:ext>
          </a:extLst>
        </p:spPr>
      </p:pic>
      <p:sp>
        <p:nvSpPr>
          <p:cNvPr id="19" name="36 CuadroTexto"/>
          <p:cNvSpPr txBox="1"/>
          <p:nvPr/>
        </p:nvSpPr>
        <p:spPr>
          <a:xfrm>
            <a:off x="1221043" y="1484784"/>
            <a:ext cx="1478749" cy="246221"/>
          </a:xfrm>
          <a:prstGeom prst="rect">
            <a:avLst/>
          </a:prstGeom>
          <a:noFill/>
        </p:spPr>
        <p:txBody>
          <a:bodyPr wrap="square" rtlCol="0">
            <a:spAutoFit/>
          </a:bodyPr>
          <a:lstStyle/>
          <a:p>
            <a:r>
              <a:rPr lang="es-EC" sz="1000" dirty="0"/>
              <a:t>SUPERMICRO / 25 Tb</a:t>
            </a:r>
          </a:p>
        </p:txBody>
      </p:sp>
      <p:sp>
        <p:nvSpPr>
          <p:cNvPr id="20" name="29 CuadroTexto"/>
          <p:cNvSpPr txBox="1"/>
          <p:nvPr/>
        </p:nvSpPr>
        <p:spPr>
          <a:xfrm>
            <a:off x="212782" y="446760"/>
            <a:ext cx="5053297" cy="646331"/>
          </a:xfrm>
          <a:prstGeom prst="rect">
            <a:avLst/>
          </a:prstGeom>
          <a:noFill/>
        </p:spPr>
        <p:txBody>
          <a:bodyPr wrap="square" rtlCol="0">
            <a:spAutoFit/>
          </a:bodyPr>
          <a:lstStyle/>
          <a:p>
            <a:r>
              <a:rPr lang="es-EC" dirty="0"/>
              <a:t>BACKUP Y RESTORE DE MAQUINAS VIRTUALES</a:t>
            </a:r>
          </a:p>
        </p:txBody>
      </p:sp>
    </p:spTree>
    <p:extLst>
      <p:ext uri="{BB962C8B-B14F-4D97-AF65-F5344CB8AC3E}">
        <p14:creationId xmlns:p14="http://schemas.microsoft.com/office/powerpoint/2010/main" val="12395406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REQUERIMIENTOS Y ESTRATEGIA</a:t>
            </a:r>
          </a:p>
        </p:txBody>
      </p:sp>
      <p:sp>
        <p:nvSpPr>
          <p:cNvPr id="6" name="Rectángulo 5"/>
          <p:cNvSpPr/>
          <p:nvPr/>
        </p:nvSpPr>
        <p:spPr>
          <a:xfrm>
            <a:off x="3605928" y="840266"/>
            <a:ext cx="4248115" cy="400110"/>
          </a:xfrm>
          <a:prstGeom prst="rect">
            <a:avLst/>
          </a:prstGeom>
        </p:spPr>
        <p:txBody>
          <a:bodyPr wrap="square">
            <a:spAutoFit/>
          </a:bodyPr>
          <a:lstStyle/>
          <a:p>
            <a:r>
              <a:rPr lang="es-EC" sz="2000" b="1" i="1" dirty="0">
                <a:latin typeface="Arial" panose="020B0604020202020204" pitchFamily="34" charset="0"/>
                <a:ea typeface="Times New Roman" panose="02020603050405020304" pitchFamily="18" charset="0"/>
              </a:rPr>
              <a:t>Falla de los servidores físicos</a:t>
            </a:r>
            <a:endParaRPr lang="es-EC" sz="2000" dirty="0"/>
          </a:p>
        </p:txBody>
      </p:sp>
      <p:sp>
        <p:nvSpPr>
          <p:cNvPr id="7" name="Rectángulo 6"/>
          <p:cNvSpPr/>
          <p:nvPr/>
        </p:nvSpPr>
        <p:spPr>
          <a:xfrm>
            <a:off x="173578" y="759198"/>
            <a:ext cx="3432350" cy="553998"/>
          </a:xfrm>
          <a:prstGeom prst="rect">
            <a:avLst/>
          </a:prstGeom>
        </p:spPr>
        <p:txBody>
          <a:bodyPr wrap="none">
            <a:spAutoFit/>
          </a:bodyPr>
          <a:lstStyle/>
          <a:p>
            <a:pPr algn="just">
              <a:lnSpc>
                <a:spcPct val="150000"/>
              </a:lnSpc>
              <a:spcAft>
                <a:spcPts val="800"/>
              </a:spcAft>
            </a:pPr>
            <a:r>
              <a:rPr lang="es-EC" sz="2000" b="1" dirty="0">
                <a:solidFill>
                  <a:srgbClr val="FFC000"/>
                </a:solidFill>
                <a:latin typeface="Arial" panose="020B0604020202020204" pitchFamily="34" charset="0"/>
                <a:ea typeface="Times New Roman" panose="02020603050405020304" pitchFamily="18" charset="0"/>
                <a:cs typeface="Times New Roman" panose="02020603050405020304" pitchFamily="18" charset="0"/>
              </a:rPr>
              <a:t>Estrategia de Continuidad </a:t>
            </a:r>
            <a:endParaRPr lang="es-EC" sz="20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14" descr="http://carrero.es/wp-content/uploads/2009/02/vmware-conver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4043" y="804973"/>
            <a:ext cx="1620306" cy="4624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83" y="4433965"/>
            <a:ext cx="328613"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76" y="2754168"/>
            <a:ext cx="447676" cy="56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096" y="3639571"/>
            <a:ext cx="4191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6" descr="http://www.indezine.com/products/visio/images/visiostencil_03.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82" t="16561" r="20202" b="32913"/>
          <a:stretch/>
        </p:blipFill>
        <p:spPr bwMode="auto">
          <a:xfrm>
            <a:off x="3207296" y="3554783"/>
            <a:ext cx="519167" cy="50513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5071" y="2414918"/>
            <a:ext cx="1712585" cy="39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15 Conector recto de flecha"/>
          <p:cNvCxnSpPr>
            <a:endCxn id="71" idx="3"/>
          </p:cNvCxnSpPr>
          <p:nvPr/>
        </p:nvCxnSpPr>
        <p:spPr>
          <a:xfrm flipH="1" flipV="1">
            <a:off x="2574852" y="3035156"/>
            <a:ext cx="692658" cy="51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16 Conector recto de flecha"/>
          <p:cNvCxnSpPr>
            <a:endCxn id="72" idx="3"/>
          </p:cNvCxnSpPr>
          <p:nvPr/>
        </p:nvCxnSpPr>
        <p:spPr>
          <a:xfrm flipH="1">
            <a:off x="2588196" y="3880077"/>
            <a:ext cx="50855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17 Conector recto de flecha"/>
          <p:cNvCxnSpPr/>
          <p:nvPr/>
        </p:nvCxnSpPr>
        <p:spPr>
          <a:xfrm flipH="1">
            <a:off x="2660204" y="4120584"/>
            <a:ext cx="607306" cy="474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18 Conector recto de flecha"/>
          <p:cNvCxnSpPr/>
          <p:nvPr/>
        </p:nvCxnSpPr>
        <p:spPr>
          <a:xfrm>
            <a:off x="3726463" y="3807351"/>
            <a:ext cx="9209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9" name="Picture 14" descr="http://carrero.es/wp-content/uploads/2009/02/vmware-conver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8766" y="3979716"/>
            <a:ext cx="562013" cy="16040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8" descr="http://www.virtualserverlabs.com/_media/diagrama_virtualizacion_servidores_01.png?w=30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44" b="78929"/>
          <a:stretch/>
        </p:blipFill>
        <p:spPr bwMode="auto">
          <a:xfrm>
            <a:off x="3832580" y="3633461"/>
            <a:ext cx="720081" cy="146211"/>
          </a:xfrm>
          <a:prstGeom prst="rect">
            <a:avLst/>
          </a:prstGeom>
          <a:noFill/>
          <a:extLst>
            <a:ext uri="{909E8E84-426E-40DD-AFC4-6F175D3DCCD1}">
              <a14:hiddenFill xmlns:a14="http://schemas.microsoft.com/office/drawing/2010/main">
                <a:solidFill>
                  <a:srgbClr val="FFFFFF"/>
                </a:solidFill>
              </a14:hiddenFill>
            </a:ext>
          </a:extLst>
        </p:spPr>
      </p:pic>
      <p:sp>
        <p:nvSpPr>
          <p:cNvPr id="81" name="23 CuadroTexto"/>
          <p:cNvSpPr txBox="1"/>
          <p:nvPr/>
        </p:nvSpPr>
        <p:spPr>
          <a:xfrm>
            <a:off x="2489876" y="2754168"/>
            <a:ext cx="648072" cy="276999"/>
          </a:xfrm>
          <a:prstGeom prst="rect">
            <a:avLst/>
          </a:prstGeom>
          <a:noFill/>
        </p:spPr>
        <p:txBody>
          <a:bodyPr wrap="square" rtlCol="0">
            <a:spAutoFit/>
          </a:bodyPr>
          <a:lstStyle/>
          <a:p>
            <a:r>
              <a:rPr lang="es-EC" sz="1200" dirty="0"/>
              <a:t>PS App</a:t>
            </a:r>
          </a:p>
        </p:txBody>
      </p:sp>
      <p:sp>
        <p:nvSpPr>
          <p:cNvPr id="82" name="24 CuadroTexto"/>
          <p:cNvSpPr txBox="1"/>
          <p:nvPr/>
        </p:nvSpPr>
        <p:spPr>
          <a:xfrm>
            <a:off x="2508834" y="3546256"/>
            <a:ext cx="554446" cy="276999"/>
          </a:xfrm>
          <a:prstGeom prst="rect">
            <a:avLst/>
          </a:prstGeom>
          <a:noFill/>
        </p:spPr>
        <p:txBody>
          <a:bodyPr wrap="square" rtlCol="0">
            <a:spAutoFit/>
          </a:bodyPr>
          <a:lstStyle/>
          <a:p>
            <a:r>
              <a:rPr lang="es-EC" sz="1200" dirty="0" err="1"/>
              <a:t>Ps</a:t>
            </a:r>
            <a:r>
              <a:rPr lang="es-EC" sz="1200" dirty="0"/>
              <a:t> PS</a:t>
            </a:r>
          </a:p>
        </p:txBody>
      </p:sp>
      <p:sp>
        <p:nvSpPr>
          <p:cNvPr id="83" name="25 CuadroTexto"/>
          <p:cNvSpPr txBox="1"/>
          <p:nvPr/>
        </p:nvSpPr>
        <p:spPr>
          <a:xfrm>
            <a:off x="2630363" y="4648248"/>
            <a:ext cx="666987" cy="276999"/>
          </a:xfrm>
          <a:prstGeom prst="rect">
            <a:avLst/>
          </a:prstGeom>
          <a:noFill/>
        </p:spPr>
        <p:txBody>
          <a:bodyPr wrap="square" rtlCol="0">
            <a:spAutoFit/>
          </a:bodyPr>
          <a:lstStyle/>
          <a:p>
            <a:r>
              <a:rPr lang="es-EC" sz="1200" dirty="0"/>
              <a:t>PS Bdd</a:t>
            </a:r>
          </a:p>
        </p:txBody>
      </p:sp>
      <p:pic>
        <p:nvPicPr>
          <p:cNvPr id="84" name="Picture 22" descr="http://www.nvp.com/%7E/media/Images/Success%20Stories/Logos/Detail/PeopleSoft%20SS.ashx"/>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388" r="17492"/>
          <a:stretch/>
        </p:blipFill>
        <p:spPr bwMode="auto">
          <a:xfrm>
            <a:off x="2145186" y="2303607"/>
            <a:ext cx="411656" cy="36814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4" descr="http://www.prensariotila.com.ar/Multimedios/imgs/6499_468.jpg?v=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41328" b="39711"/>
          <a:stretch/>
        </p:blipFill>
        <p:spPr bwMode="auto">
          <a:xfrm>
            <a:off x="2217442" y="4986720"/>
            <a:ext cx="322408" cy="4571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kb.parallels.com/Attachments/24049/Images/LinuxFM.png"/>
          <p:cNvPicPr>
            <a:picLocks noChangeAspect="1" noChangeArrowheads="1"/>
          </p:cNvPicPr>
          <p:nvPr/>
        </p:nvPicPr>
        <p:blipFill rotWithShape="1">
          <a:blip r:embed="rId12">
            <a:extLst>
              <a:ext uri="{28A0092B-C50C-407E-A947-70E740481C1C}">
                <a14:useLocalDpi xmlns:a14="http://schemas.microsoft.com/office/drawing/2010/main" val="0"/>
              </a:ext>
            </a:extLst>
          </a:blip>
          <a:srcRect l="25740" t="65790" r="60944" b="3197"/>
          <a:stretch/>
        </p:blipFill>
        <p:spPr bwMode="auto">
          <a:xfrm>
            <a:off x="8938217" y="2644059"/>
            <a:ext cx="677791" cy="87653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http://www.indezine.com/products/visio/images/visiostencil_03.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82" t="16561" r="20202" b="32913"/>
          <a:stretch/>
        </p:blipFill>
        <p:spPr bwMode="auto">
          <a:xfrm>
            <a:off x="9029019" y="5578533"/>
            <a:ext cx="576894" cy="56130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59 Conector recto de flecha"/>
          <p:cNvCxnSpPr>
            <a:stCxn id="87" idx="0"/>
            <a:endCxn id="86" idx="2"/>
          </p:cNvCxnSpPr>
          <p:nvPr/>
        </p:nvCxnSpPr>
        <p:spPr>
          <a:xfrm flipH="1" flipV="1">
            <a:off x="9277113" y="3520597"/>
            <a:ext cx="40353" cy="2057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9" name="Picture 9" descr="https://encrypted-tbn1.gstatic.com/images?q=tbn:ANd9GcSeHnkcit2zcY0P2rkkpzRCTMe4DZUfNsx73EBsCCj3ipQP_CKo2PzVeuv-"/>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24417" y="4120584"/>
            <a:ext cx="408675" cy="40867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1" descr="http://www.vclouds.nl/wp-content/uploads/2013/05/veeam_v7.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42" t="17428" r="7868" b="59644"/>
          <a:stretch/>
        </p:blipFill>
        <p:spPr bwMode="auto">
          <a:xfrm>
            <a:off x="8996297" y="6179665"/>
            <a:ext cx="800147" cy="154331"/>
          </a:xfrm>
          <a:prstGeom prst="rect">
            <a:avLst/>
          </a:prstGeom>
          <a:noFill/>
          <a:extLst>
            <a:ext uri="{909E8E84-426E-40DD-AFC4-6F175D3DCCD1}">
              <a14:hiddenFill xmlns:a14="http://schemas.microsoft.com/office/drawing/2010/main">
                <a:solidFill>
                  <a:srgbClr val="FFFFFF"/>
                </a:solidFill>
              </a14:hiddenFill>
            </a:ext>
          </a:extLst>
        </p:spPr>
      </p:pic>
      <p:sp>
        <p:nvSpPr>
          <p:cNvPr id="91" name="62 CuadroTexto"/>
          <p:cNvSpPr txBox="1"/>
          <p:nvPr/>
        </p:nvSpPr>
        <p:spPr>
          <a:xfrm rot="1184732">
            <a:off x="7129535" y="5226910"/>
            <a:ext cx="716970" cy="369332"/>
          </a:xfrm>
          <a:prstGeom prst="rect">
            <a:avLst/>
          </a:prstGeom>
          <a:noFill/>
        </p:spPr>
        <p:txBody>
          <a:bodyPr wrap="square" rtlCol="0">
            <a:spAutoFit/>
          </a:bodyPr>
          <a:lstStyle/>
          <a:p>
            <a:r>
              <a:rPr lang="es-EC" dirty="0"/>
              <a:t>Job</a:t>
            </a:r>
          </a:p>
        </p:txBody>
      </p:sp>
      <p:sp>
        <p:nvSpPr>
          <p:cNvPr id="92" name="63 CuadroTexto"/>
          <p:cNvSpPr txBox="1"/>
          <p:nvPr/>
        </p:nvSpPr>
        <p:spPr>
          <a:xfrm rot="1257095">
            <a:off x="7808921" y="4989948"/>
            <a:ext cx="1204819" cy="369332"/>
          </a:xfrm>
          <a:prstGeom prst="rect">
            <a:avLst/>
          </a:prstGeom>
          <a:noFill/>
        </p:spPr>
        <p:txBody>
          <a:bodyPr wrap="square" rtlCol="0">
            <a:spAutoFit/>
          </a:bodyPr>
          <a:lstStyle/>
          <a:p>
            <a:r>
              <a:rPr lang="es-EC" dirty="0"/>
              <a:t>Backup</a:t>
            </a:r>
          </a:p>
        </p:txBody>
      </p:sp>
      <p:cxnSp>
        <p:nvCxnSpPr>
          <p:cNvPr id="93" name="65 Conector recto de flecha"/>
          <p:cNvCxnSpPr>
            <a:stCxn id="87" idx="1"/>
          </p:cNvCxnSpPr>
          <p:nvPr/>
        </p:nvCxnSpPr>
        <p:spPr>
          <a:xfrm flipH="1" flipV="1">
            <a:off x="6159624" y="4670823"/>
            <a:ext cx="2869395" cy="1188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66 Conector recto de flecha"/>
          <p:cNvCxnSpPr/>
          <p:nvPr/>
        </p:nvCxnSpPr>
        <p:spPr>
          <a:xfrm>
            <a:off x="6303640" y="4433965"/>
            <a:ext cx="2820777" cy="1200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5" name="Picture 9" descr="https://encrypted-tbn1.gstatic.com/images?q=tbn:ANd9GcSeHnkcit2zcY0P2rkkpzRCTMe4DZUfNsx73EBsCCj3ipQP_CKo2PzVeuv-"/>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129519">
            <a:off x="7325296" y="4711927"/>
            <a:ext cx="305391" cy="305392"/>
          </a:xfrm>
          <a:prstGeom prst="rect">
            <a:avLst/>
          </a:prstGeom>
          <a:noFill/>
          <a:extLst>
            <a:ext uri="{909E8E84-426E-40DD-AFC4-6F175D3DCCD1}">
              <a14:hiddenFill xmlns:a14="http://schemas.microsoft.com/office/drawing/2010/main">
                <a:solidFill>
                  <a:srgbClr val="FFFFFF"/>
                </a:solidFill>
              </a14:hiddenFill>
            </a:ext>
          </a:extLst>
        </p:spPr>
      </p:pic>
      <p:cxnSp>
        <p:nvCxnSpPr>
          <p:cNvPr id="96" name="84 Conector recto"/>
          <p:cNvCxnSpPr/>
          <p:nvPr/>
        </p:nvCxnSpPr>
        <p:spPr>
          <a:xfrm flipV="1">
            <a:off x="1839144" y="1818064"/>
            <a:ext cx="0" cy="2968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86 Conector recto"/>
          <p:cNvCxnSpPr/>
          <p:nvPr/>
        </p:nvCxnSpPr>
        <p:spPr>
          <a:xfrm>
            <a:off x="1839144" y="1818064"/>
            <a:ext cx="7458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88 Conector recto"/>
          <p:cNvCxnSpPr>
            <a:endCxn id="86" idx="0"/>
          </p:cNvCxnSpPr>
          <p:nvPr/>
        </p:nvCxnSpPr>
        <p:spPr>
          <a:xfrm flipH="1">
            <a:off x="9277113" y="1818064"/>
            <a:ext cx="20176" cy="825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90 Conector recto"/>
          <p:cNvCxnSpPr>
            <a:stCxn id="71" idx="1"/>
          </p:cNvCxnSpPr>
          <p:nvPr/>
        </p:nvCxnSpPr>
        <p:spPr>
          <a:xfrm flipH="1">
            <a:off x="1839144" y="303515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92 Conector recto"/>
          <p:cNvCxnSpPr>
            <a:stCxn id="72" idx="1"/>
          </p:cNvCxnSpPr>
          <p:nvPr/>
        </p:nvCxnSpPr>
        <p:spPr>
          <a:xfrm flipH="1" flipV="1">
            <a:off x="1839144" y="3880077"/>
            <a:ext cx="32995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94 Conector recto"/>
          <p:cNvCxnSpPr/>
          <p:nvPr/>
        </p:nvCxnSpPr>
        <p:spPr>
          <a:xfrm>
            <a:off x="1839144" y="4786748"/>
            <a:ext cx="329952"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96 Flecha arriba"/>
          <p:cNvSpPr/>
          <p:nvPr/>
        </p:nvSpPr>
        <p:spPr>
          <a:xfrm rot="5400000">
            <a:off x="2114003" y="1543628"/>
            <a:ext cx="45719" cy="5566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3" name="97 Flecha arriba"/>
          <p:cNvSpPr/>
          <p:nvPr/>
        </p:nvSpPr>
        <p:spPr>
          <a:xfrm rot="5400000">
            <a:off x="3554163" y="1539719"/>
            <a:ext cx="45719" cy="5566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4" name="98 Flecha arriba"/>
          <p:cNvSpPr/>
          <p:nvPr/>
        </p:nvSpPr>
        <p:spPr>
          <a:xfrm rot="5400000">
            <a:off x="5282355" y="1539719"/>
            <a:ext cx="45719" cy="5566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5" name="99 Flecha arriba"/>
          <p:cNvSpPr/>
          <p:nvPr/>
        </p:nvSpPr>
        <p:spPr>
          <a:xfrm rot="5400000">
            <a:off x="7154563" y="1539719"/>
            <a:ext cx="45719" cy="5566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6" name="100 Flecha arriba"/>
          <p:cNvSpPr/>
          <p:nvPr/>
        </p:nvSpPr>
        <p:spPr>
          <a:xfrm rot="5400000">
            <a:off x="8935390" y="1539719"/>
            <a:ext cx="45719" cy="5566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7" name="Picture 16" descr="http://3.bp.blogspot.com/_js6wgtUcfdQ/S_V7whf1scI/AAAAAAAAL4s/-84r7yJNrb4/s400/copiand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47455" y="1386016"/>
            <a:ext cx="1792061" cy="800110"/>
          </a:xfrm>
          <a:prstGeom prst="rect">
            <a:avLst/>
          </a:prstGeom>
          <a:noFill/>
          <a:extLst>
            <a:ext uri="{909E8E84-426E-40DD-AFC4-6F175D3DCCD1}">
              <a14:hiddenFill xmlns:a14="http://schemas.microsoft.com/office/drawing/2010/main">
                <a:solidFill>
                  <a:srgbClr val="FFFFFF"/>
                </a:solidFill>
              </a14:hiddenFill>
            </a:ext>
          </a:extLst>
        </p:spPr>
      </p:pic>
      <p:sp>
        <p:nvSpPr>
          <p:cNvPr id="108" name="Botón de acción: Hacia atrás o Anterior 107">
            <a:hlinkClick r:id="rId17" action="ppaction://hlinksldjump" highlightClick="1"/>
          </p:cNvPr>
          <p:cNvSpPr/>
          <p:nvPr/>
        </p:nvSpPr>
        <p:spPr>
          <a:xfrm>
            <a:off x="443683" y="6179665"/>
            <a:ext cx="1058546" cy="51504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421930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par>
                                <p:cTn id="43" presetID="10"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500"/>
                                        <p:tgtEl>
                                          <p:spTgt spid="8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nodeType="with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par>
                                <p:cTn id="57" presetID="10"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500"/>
                                        <p:tgtEl>
                                          <p:spTgt spid="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500"/>
                                        <p:tgtEl>
                                          <p:spTgt spid="10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par>
                                <p:cTn id="66" presetID="10" presetClass="entr" presetSubtype="0" fill="hold"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5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par>
                                <p:cTn id="72" presetID="10" presetClass="entr" presetSubtype="0"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500"/>
                                        <p:tgtEl>
                                          <p:spTgt spid="97"/>
                                        </p:tgtEl>
                                      </p:cBhvr>
                                    </p:animEffect>
                                  </p:childTnLst>
                                </p:cTn>
                              </p:par>
                              <p:par>
                                <p:cTn id="75" presetID="10" presetClass="entr" presetSubtype="0" fill="hold"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102" grpId="0" animBg="1"/>
      <p:bldP spid="103" grpId="0" animBg="1"/>
      <p:bldP spid="1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implementación</a:t>
            </a:r>
          </a:p>
        </p:txBody>
      </p:sp>
      <p:sp>
        <p:nvSpPr>
          <p:cNvPr id="6" name="Rectángulo 5"/>
          <p:cNvSpPr/>
          <p:nvPr/>
        </p:nvSpPr>
        <p:spPr>
          <a:xfrm>
            <a:off x="255814" y="1015777"/>
            <a:ext cx="6096000" cy="646331"/>
          </a:xfrm>
          <a:prstGeom prst="rect">
            <a:avLst/>
          </a:prstGeom>
        </p:spPr>
        <p:txBody>
          <a:bodyPr>
            <a:spAutoFit/>
          </a:bodyPr>
          <a:lstStyle/>
          <a:p>
            <a:r>
              <a:rPr lang="es-EC" dirty="0"/>
              <a:t>Ante un desastre el Gerente del área convoca al equipo mínimo</a:t>
            </a:r>
          </a:p>
        </p:txBody>
      </p:sp>
      <p:pic>
        <p:nvPicPr>
          <p:cNvPr id="7" name="Imagen 6"/>
          <p:cNvPicPr/>
          <p:nvPr/>
        </p:nvPicPr>
        <p:blipFill>
          <a:blip r:embed="rId3"/>
          <a:stretch>
            <a:fillRect/>
          </a:stretch>
        </p:blipFill>
        <p:spPr>
          <a:xfrm>
            <a:off x="363991" y="1662108"/>
            <a:ext cx="5987823" cy="5133294"/>
          </a:xfrm>
          <a:prstGeom prst="rect">
            <a:avLst/>
          </a:prstGeom>
        </p:spPr>
      </p:pic>
      <p:pic>
        <p:nvPicPr>
          <p:cNvPr id="8" name="Imagen 7"/>
          <p:cNvPicPr>
            <a:picLocks noChangeAspect="1"/>
          </p:cNvPicPr>
          <p:nvPr/>
        </p:nvPicPr>
        <p:blipFill>
          <a:blip r:embed="rId4"/>
          <a:stretch>
            <a:fillRect/>
          </a:stretch>
        </p:blipFill>
        <p:spPr>
          <a:xfrm>
            <a:off x="6459991" y="1866219"/>
            <a:ext cx="5486400" cy="1362075"/>
          </a:xfrm>
          <a:prstGeom prst="rect">
            <a:avLst/>
          </a:prstGeom>
        </p:spPr>
      </p:pic>
      <p:pic>
        <p:nvPicPr>
          <p:cNvPr id="9" name="Imagen 8"/>
          <p:cNvPicPr>
            <a:picLocks noChangeAspect="1"/>
          </p:cNvPicPr>
          <p:nvPr/>
        </p:nvPicPr>
        <p:blipFill>
          <a:blip r:embed="rId5"/>
          <a:stretch>
            <a:fillRect/>
          </a:stretch>
        </p:blipFill>
        <p:spPr>
          <a:xfrm>
            <a:off x="7331528" y="3958998"/>
            <a:ext cx="3743325" cy="2238375"/>
          </a:xfrm>
          <a:prstGeom prst="rect">
            <a:avLst/>
          </a:prstGeom>
        </p:spPr>
      </p:pic>
      <p:sp>
        <p:nvSpPr>
          <p:cNvPr id="10" name="Botón de acción: Hacia atrás o Anterior 9">
            <a:hlinkClick r:id="rId6" action="ppaction://hlinksldjump" highlightClick="1"/>
          </p:cNvPr>
          <p:cNvSpPr/>
          <p:nvPr/>
        </p:nvSpPr>
        <p:spPr>
          <a:xfrm>
            <a:off x="11315700" y="6197373"/>
            <a:ext cx="751114" cy="59802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873804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p:txBody>
          <a:bodyPr/>
          <a:lstStyle/>
          <a:p>
            <a:pPr lvl="0"/>
            <a:r>
              <a:rPr lang="es-EC" dirty="0">
                <a:effectLst/>
              </a:rPr>
              <a:t>Charla de concientización para que todos se involucren y colaboren activamente en el plan de continuidad</a:t>
            </a:r>
          </a:p>
          <a:p>
            <a:pPr lvl="0"/>
            <a:r>
              <a:rPr lang="es-EC" dirty="0">
                <a:effectLst/>
              </a:rPr>
              <a:t>Publicación del plan de continuidad en un servidor compartido por toda el área</a:t>
            </a:r>
          </a:p>
          <a:p>
            <a:pPr lvl="0"/>
            <a:r>
              <a:rPr lang="es-EC" dirty="0">
                <a:effectLst/>
              </a:rPr>
              <a:t>Publicación del plan en la Intranet</a:t>
            </a:r>
          </a:p>
          <a:p>
            <a:pPr lvl="0"/>
            <a:r>
              <a:rPr lang="es-EC" dirty="0">
                <a:effectLst/>
              </a:rPr>
              <a:t>Taller de simulación para probar el plan.</a:t>
            </a:r>
          </a:p>
          <a:p>
            <a:pPr marL="0" indent="0">
              <a:buNone/>
            </a:pPr>
            <a:endParaRPr lang="es-EC" dirty="0"/>
          </a:p>
        </p:txBody>
      </p:sp>
      <p:sp>
        <p:nvSpPr>
          <p:cNvPr id="4" name="Marcador de contenido 3"/>
          <p:cNvSpPr>
            <a:spLocks noGrp="1"/>
          </p:cNvSpPr>
          <p:nvPr>
            <p:ph sz="half" idx="2"/>
          </p:nvPr>
        </p:nvSpPr>
        <p:spPr/>
        <p:txBody>
          <a:bodyPr/>
          <a:lstStyle/>
          <a:p>
            <a:r>
              <a:rPr lang="es-EC" dirty="0">
                <a:effectLst/>
              </a:rPr>
              <a:t>Se recomienda realizar auditorías cada 6 meses .</a:t>
            </a:r>
          </a:p>
          <a:p>
            <a:r>
              <a:rPr lang="es-EC" dirty="0">
                <a:effectLst/>
              </a:rPr>
              <a:t>Se recomienda verificar que los </a:t>
            </a:r>
            <a:r>
              <a:rPr lang="es-EC" dirty="0" err="1">
                <a:effectLst/>
              </a:rPr>
              <a:t>backups</a:t>
            </a:r>
            <a:r>
              <a:rPr lang="es-EC" dirty="0">
                <a:effectLst/>
              </a:rPr>
              <a:t> obtenidos.</a:t>
            </a:r>
          </a:p>
          <a:p>
            <a:r>
              <a:rPr lang="es-EC" dirty="0">
                <a:effectLst/>
              </a:rPr>
              <a:t>Documentación de red e infraestructura se encuentre actualizada,</a:t>
            </a:r>
          </a:p>
          <a:p>
            <a:r>
              <a:rPr lang="es-EC" dirty="0">
                <a:effectLst/>
              </a:rPr>
              <a:t>Contratos de soporte con los proveedores se en encuentren vigentes  </a:t>
            </a:r>
            <a:endParaRPr lang="es-EC" dirty="0"/>
          </a:p>
        </p:txBody>
      </p:sp>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ETAPA DE GESTION OPERATIVA</a:t>
            </a:r>
          </a:p>
        </p:txBody>
      </p:sp>
      <p:sp>
        <p:nvSpPr>
          <p:cNvPr id="6" name="CuadroTexto 5"/>
          <p:cNvSpPr txBox="1"/>
          <p:nvPr/>
        </p:nvSpPr>
        <p:spPr>
          <a:xfrm>
            <a:off x="1600201" y="1502229"/>
            <a:ext cx="3265715" cy="400110"/>
          </a:xfrm>
          <a:prstGeom prst="rect">
            <a:avLst/>
          </a:prstGeom>
          <a:noFill/>
        </p:spPr>
        <p:txBody>
          <a:bodyPr wrap="square" rtlCol="0">
            <a:spAutoFit/>
          </a:bodyPr>
          <a:lstStyle/>
          <a:p>
            <a:r>
              <a:rPr lang="es-EC" sz="2000" b="1" dirty="0">
                <a:solidFill>
                  <a:srgbClr val="FFC000"/>
                </a:solidFill>
                <a:latin typeface="Arial" panose="020B0604020202020204" pitchFamily="34" charset="0"/>
                <a:cs typeface="Arial" panose="020B0604020202020204" pitchFamily="34" charset="0"/>
              </a:rPr>
              <a:t>DIFUSIÓN Y EDUCACIÓN</a:t>
            </a:r>
          </a:p>
        </p:txBody>
      </p:sp>
      <p:sp>
        <p:nvSpPr>
          <p:cNvPr id="7" name="CuadroTexto 6"/>
          <p:cNvSpPr txBox="1"/>
          <p:nvPr/>
        </p:nvSpPr>
        <p:spPr>
          <a:xfrm>
            <a:off x="6814458" y="1555327"/>
            <a:ext cx="3265715" cy="400110"/>
          </a:xfrm>
          <a:prstGeom prst="rect">
            <a:avLst/>
          </a:prstGeom>
          <a:noFill/>
        </p:spPr>
        <p:txBody>
          <a:bodyPr wrap="square" rtlCol="0">
            <a:spAutoFit/>
          </a:bodyPr>
          <a:lstStyle/>
          <a:p>
            <a:r>
              <a:rPr lang="es-EC" sz="2000" b="1" dirty="0">
                <a:solidFill>
                  <a:srgbClr val="FFC000"/>
                </a:solidFill>
                <a:latin typeface="Arial" panose="020B0604020202020204" pitchFamily="34" charset="0"/>
                <a:cs typeface="Arial" panose="020B0604020202020204" pitchFamily="34" charset="0"/>
              </a:rPr>
              <a:t>REVISIÓN Y AUDITORIA</a:t>
            </a:r>
          </a:p>
        </p:txBody>
      </p:sp>
    </p:spTree>
    <p:extLst>
      <p:ext uri="{BB962C8B-B14F-4D97-AF65-F5344CB8AC3E}">
        <p14:creationId xmlns:p14="http://schemas.microsoft.com/office/powerpoint/2010/main" val="28581657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RESULTADOS EVALUACIONES DEL PLAN DE CONTIGENCIA</a:t>
            </a:r>
          </a:p>
        </p:txBody>
      </p:sp>
      <p:sp>
        <p:nvSpPr>
          <p:cNvPr id="7" name="CuadroTexto 6"/>
          <p:cNvSpPr txBox="1"/>
          <p:nvPr/>
        </p:nvSpPr>
        <p:spPr>
          <a:xfrm>
            <a:off x="1977162" y="947056"/>
            <a:ext cx="8294915" cy="707886"/>
          </a:xfrm>
          <a:prstGeom prst="rect">
            <a:avLst/>
          </a:prstGeom>
          <a:noFill/>
        </p:spPr>
        <p:txBody>
          <a:bodyPr wrap="square" rtlCol="0">
            <a:spAutoFit/>
          </a:bodyPr>
          <a:lstStyle/>
          <a:p>
            <a:pPr marL="0" lvl="2"/>
            <a:r>
              <a:rPr lang="es-EC" sz="2000" b="1" dirty="0">
                <a:solidFill>
                  <a:srgbClr val="FFC000"/>
                </a:solidFill>
                <a:latin typeface="Arial" panose="020B0604020202020204" pitchFamily="34" charset="0"/>
                <a:cs typeface="Arial" panose="020B0604020202020204" pitchFamily="34" charset="0"/>
              </a:rPr>
              <a:t>Simulacro de la caída del servidor App del ERP (PEOPLESOFT)</a:t>
            </a:r>
          </a:p>
          <a:p>
            <a:endParaRPr lang="es-EC" sz="2000" dirty="0">
              <a:latin typeface="Arial" panose="020B0604020202020204" pitchFamily="34" charset="0"/>
              <a:cs typeface="Arial" panose="020B0604020202020204" pitchFamily="34" charset="0"/>
            </a:endParaRPr>
          </a:p>
        </p:txBody>
      </p:sp>
      <p:sp>
        <p:nvSpPr>
          <p:cNvPr id="8" name="CuadroTexto 7"/>
          <p:cNvSpPr txBox="1"/>
          <p:nvPr/>
        </p:nvSpPr>
        <p:spPr>
          <a:xfrm>
            <a:off x="883148" y="1654942"/>
            <a:ext cx="4131130" cy="646331"/>
          </a:xfrm>
          <a:prstGeom prst="rect">
            <a:avLst/>
          </a:prstGeom>
          <a:noFill/>
        </p:spPr>
        <p:txBody>
          <a:bodyPr wrap="square" rtlCol="0">
            <a:spAutoFit/>
          </a:bodyPr>
          <a:lstStyle/>
          <a:p>
            <a:pPr marL="0" lvl="3"/>
            <a:r>
              <a:rPr lang="es-EC" b="1" dirty="0">
                <a:solidFill>
                  <a:srgbClr val="92D050"/>
                </a:solidFill>
              </a:rPr>
              <a:t>Escenario sin plan de continuidad</a:t>
            </a:r>
            <a:endParaRPr lang="es-EC" sz="1600" b="1" i="1" dirty="0">
              <a:solidFill>
                <a:srgbClr val="92D050"/>
              </a:solidFill>
            </a:endParaRPr>
          </a:p>
          <a:p>
            <a:endParaRPr lang="es-EC" dirty="0">
              <a:solidFill>
                <a:srgbClr val="92D050"/>
              </a:solidFill>
            </a:endParaRPr>
          </a:p>
        </p:txBody>
      </p:sp>
      <p:sp>
        <p:nvSpPr>
          <p:cNvPr id="9" name="CuadroTexto 8"/>
          <p:cNvSpPr txBox="1"/>
          <p:nvPr/>
        </p:nvSpPr>
        <p:spPr>
          <a:xfrm>
            <a:off x="443683" y="2186969"/>
            <a:ext cx="5010060" cy="4524315"/>
          </a:xfrm>
          <a:prstGeom prst="rect">
            <a:avLst/>
          </a:prstGeom>
          <a:noFill/>
        </p:spPr>
        <p:txBody>
          <a:bodyPr wrap="square" rtlCol="0">
            <a:spAutoFit/>
          </a:bodyPr>
          <a:lstStyle/>
          <a:p>
            <a:pPr lvl="0" algn="just"/>
            <a:r>
              <a:rPr lang="es-EC" dirty="0"/>
              <a:t>1. Obtener un servidor con capacidades similares al servidor actual</a:t>
            </a:r>
          </a:p>
          <a:p>
            <a:pPr lvl="0" algn="just"/>
            <a:r>
              <a:rPr lang="es-EC" dirty="0"/>
              <a:t>2. Recibir el nuevo equipo</a:t>
            </a:r>
          </a:p>
          <a:p>
            <a:pPr lvl="0" algn="just"/>
            <a:r>
              <a:rPr lang="es-EC" dirty="0"/>
              <a:t>3. Configurar equipo</a:t>
            </a:r>
          </a:p>
          <a:p>
            <a:pPr lvl="0" algn="just"/>
            <a:r>
              <a:rPr lang="es-EC" dirty="0"/>
              <a:t>	Instalar y configurar el sistema Operativo</a:t>
            </a:r>
          </a:p>
          <a:p>
            <a:pPr lvl="0" algn="just"/>
            <a:r>
              <a:rPr lang="es-EC" dirty="0"/>
              <a:t>	Instalar y configurar el aplicativo</a:t>
            </a:r>
          </a:p>
          <a:p>
            <a:pPr lvl="0" algn="just"/>
            <a:r>
              <a:rPr lang="es-EC" dirty="0"/>
              <a:t>	Instalar el agente de la herramienta </a:t>
            </a:r>
            <a:r>
              <a:rPr lang="es-EC" dirty="0" err="1"/>
              <a:t>DataProtector</a:t>
            </a:r>
            <a:r>
              <a:rPr lang="es-EC" dirty="0"/>
              <a:t> para subir el 	backup.</a:t>
            </a:r>
          </a:p>
          <a:p>
            <a:pPr lvl="0" algn="just"/>
            <a:r>
              <a:rPr lang="es-EC" dirty="0"/>
              <a:t>4. Recuperar las cintas correspondientes al último backup obtenido.</a:t>
            </a:r>
          </a:p>
          <a:p>
            <a:pPr lvl="0" algn="just"/>
            <a:r>
              <a:rPr lang="es-EC" dirty="0"/>
              <a:t>5. Por medio del </a:t>
            </a:r>
            <a:r>
              <a:rPr lang="es-EC" dirty="0" err="1"/>
              <a:t>DataProtector</a:t>
            </a:r>
            <a:r>
              <a:rPr lang="es-EC" dirty="0"/>
              <a:t> Restaurar la información necesaria en el nuevo servidor.</a:t>
            </a:r>
          </a:p>
          <a:p>
            <a:pPr lvl="0" algn="just"/>
            <a:r>
              <a:rPr lang="es-EC" dirty="0"/>
              <a:t>6. Revisar que los archivos se hayan restaurado con satisfacción y que las carpetas tengan los permisos adecuados.</a:t>
            </a:r>
          </a:p>
          <a:p>
            <a:pPr algn="just"/>
            <a:r>
              <a:rPr lang="es-EC" dirty="0"/>
              <a:t>7. Verificar el funcionamiento de la aplicación</a:t>
            </a:r>
          </a:p>
        </p:txBody>
      </p:sp>
      <p:sp>
        <p:nvSpPr>
          <p:cNvPr id="10" name="CuadroTexto 9"/>
          <p:cNvSpPr txBox="1"/>
          <p:nvPr/>
        </p:nvSpPr>
        <p:spPr>
          <a:xfrm>
            <a:off x="6581821" y="1653886"/>
            <a:ext cx="4131130" cy="646331"/>
          </a:xfrm>
          <a:prstGeom prst="rect">
            <a:avLst/>
          </a:prstGeom>
          <a:noFill/>
        </p:spPr>
        <p:txBody>
          <a:bodyPr wrap="square" rtlCol="0">
            <a:spAutoFit/>
          </a:bodyPr>
          <a:lstStyle/>
          <a:p>
            <a:pPr marL="0" lvl="3"/>
            <a:r>
              <a:rPr lang="es-EC" b="1" dirty="0">
                <a:solidFill>
                  <a:srgbClr val="92D050"/>
                </a:solidFill>
              </a:rPr>
              <a:t>Escenario con plan de continuidad</a:t>
            </a:r>
            <a:endParaRPr lang="es-EC" sz="1600" b="1" i="1" dirty="0">
              <a:solidFill>
                <a:srgbClr val="92D050"/>
              </a:solidFill>
            </a:endParaRPr>
          </a:p>
          <a:p>
            <a:endParaRPr lang="es-EC" dirty="0">
              <a:solidFill>
                <a:srgbClr val="92D050"/>
              </a:solidFill>
            </a:endParaRPr>
          </a:p>
        </p:txBody>
      </p:sp>
      <p:sp>
        <p:nvSpPr>
          <p:cNvPr id="11" name="CuadroTexto 10"/>
          <p:cNvSpPr txBox="1"/>
          <p:nvPr/>
        </p:nvSpPr>
        <p:spPr>
          <a:xfrm>
            <a:off x="6142356" y="2185913"/>
            <a:ext cx="5010060" cy="3693319"/>
          </a:xfrm>
          <a:prstGeom prst="rect">
            <a:avLst/>
          </a:prstGeom>
          <a:noFill/>
        </p:spPr>
        <p:txBody>
          <a:bodyPr wrap="square" rtlCol="0">
            <a:spAutoFit/>
          </a:bodyPr>
          <a:lstStyle/>
          <a:p>
            <a:pPr lvl="0" algn="just"/>
            <a:r>
              <a:rPr lang="es-EC" dirty="0"/>
              <a:t>1. Realizar una restauración instantánea del backup de la máquina virtual</a:t>
            </a:r>
          </a:p>
          <a:p>
            <a:pPr lvl="0" algn="just"/>
            <a:r>
              <a:rPr lang="es-EC" dirty="0"/>
              <a:t>2. Prender el equipo y verificar que se levante sin inconvenientes.</a:t>
            </a:r>
          </a:p>
          <a:p>
            <a:pPr lvl="0" algn="just"/>
            <a:r>
              <a:rPr lang="es-EC" dirty="0"/>
              <a:t>3. Recuperar las cintas correspondientes al último backup.</a:t>
            </a:r>
          </a:p>
          <a:p>
            <a:pPr lvl="0" algn="just"/>
            <a:r>
              <a:rPr lang="es-EC" dirty="0"/>
              <a:t>4. Por medio del </a:t>
            </a:r>
            <a:r>
              <a:rPr lang="es-EC" dirty="0" err="1"/>
              <a:t>DataProtector</a:t>
            </a:r>
            <a:r>
              <a:rPr lang="es-EC" dirty="0"/>
              <a:t> Restaurar la información necesaria en el nuevo servidor.</a:t>
            </a:r>
          </a:p>
          <a:p>
            <a:pPr lvl="0" algn="just"/>
            <a:r>
              <a:rPr lang="es-EC" dirty="0"/>
              <a:t>5. Revisar que los archivos se hayan restaurado con satisfacción y que las carpetas tengan los permisos adecuados.</a:t>
            </a:r>
          </a:p>
          <a:p>
            <a:pPr algn="just"/>
            <a:r>
              <a:rPr lang="es-EC" dirty="0"/>
              <a:t> 6. Verificar el funcionamiento de la aplicación</a:t>
            </a:r>
          </a:p>
        </p:txBody>
      </p:sp>
    </p:spTree>
    <p:extLst>
      <p:ext uri="{BB962C8B-B14F-4D97-AF65-F5344CB8AC3E}">
        <p14:creationId xmlns:p14="http://schemas.microsoft.com/office/powerpoint/2010/main" val="31834500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2123" y="138547"/>
            <a:ext cx="10353762" cy="789710"/>
          </a:xfrm>
        </p:spPr>
        <p:txBody>
          <a:bodyPr/>
          <a:lstStyle/>
          <a:p>
            <a:r>
              <a:rPr lang="es-EC" dirty="0">
                <a:solidFill>
                  <a:srgbClr val="FF0000"/>
                </a:solidFill>
                <a:latin typeface="Arial" panose="020B0604020202020204" pitchFamily="34" charset="0"/>
                <a:cs typeface="Arial" panose="020B0604020202020204" pitchFamily="34" charset="0"/>
              </a:rPr>
              <a:t>ANTECEDENTES</a:t>
            </a:r>
          </a:p>
        </p:txBody>
      </p:sp>
      <p:graphicFrame>
        <p:nvGraphicFramePr>
          <p:cNvPr id="3" name="Diagrama 2"/>
          <p:cNvGraphicFramePr/>
          <p:nvPr>
            <p:extLst>
              <p:ext uri="{D42A27DB-BD31-4B8C-83A1-F6EECF244321}">
                <p14:modId xmlns:p14="http://schemas.microsoft.com/office/powerpoint/2010/main" val="3102438445"/>
              </p:ext>
            </p:extLst>
          </p:nvPr>
        </p:nvGraphicFramePr>
        <p:xfrm>
          <a:off x="692124" y="928261"/>
          <a:ext cx="111865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1576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43683" y="174180"/>
            <a:ext cx="11361874" cy="593266"/>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effectLst/>
                <a:latin typeface="Arial" panose="020B0604020202020204" pitchFamily="34" charset="0"/>
                <a:cs typeface="Arial" panose="020B0604020202020204" pitchFamily="34" charset="0"/>
              </a:rPr>
              <a:t>RESULTADOS EVALUACIONES DEL PLAN DE CONTIGENCIA</a:t>
            </a:r>
          </a:p>
        </p:txBody>
      </p:sp>
      <p:sp>
        <p:nvSpPr>
          <p:cNvPr id="6" name="CuadroTexto 5"/>
          <p:cNvSpPr txBox="1"/>
          <p:nvPr/>
        </p:nvSpPr>
        <p:spPr>
          <a:xfrm>
            <a:off x="1977162" y="947056"/>
            <a:ext cx="8294915" cy="707886"/>
          </a:xfrm>
          <a:prstGeom prst="rect">
            <a:avLst/>
          </a:prstGeom>
          <a:noFill/>
        </p:spPr>
        <p:txBody>
          <a:bodyPr wrap="square" rtlCol="0">
            <a:spAutoFit/>
          </a:bodyPr>
          <a:lstStyle/>
          <a:p>
            <a:pPr marL="0" lvl="2"/>
            <a:r>
              <a:rPr lang="es-EC" sz="2000" b="1" dirty="0">
                <a:solidFill>
                  <a:srgbClr val="FFC000"/>
                </a:solidFill>
                <a:latin typeface="Arial" panose="020B0604020202020204" pitchFamily="34" charset="0"/>
                <a:cs typeface="Arial" panose="020B0604020202020204" pitchFamily="34" charset="0"/>
              </a:rPr>
              <a:t>Simulacro de la caída del servidor App del ERP (PEOPLESOFT)</a:t>
            </a:r>
          </a:p>
          <a:p>
            <a:endParaRPr lang="es-EC" sz="2000"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40863935"/>
              </p:ext>
            </p:extLst>
          </p:nvPr>
        </p:nvGraphicFramePr>
        <p:xfrm>
          <a:off x="183696" y="1518557"/>
          <a:ext cx="7049861" cy="4831130"/>
        </p:xfrm>
        <a:graphic>
          <a:graphicData uri="http://schemas.openxmlformats.org/drawingml/2006/table">
            <a:tbl>
              <a:tblPr firstRow="1" firstCol="1" bandRow="1">
                <a:tableStyleId>{0505E3EF-67EA-436B-97B2-0124C06EBD24}</a:tableStyleId>
              </a:tblPr>
              <a:tblGrid>
                <a:gridCol w="4282669">
                  <a:extLst>
                    <a:ext uri="{9D8B030D-6E8A-4147-A177-3AD203B41FA5}">
                      <a16:colId xmlns:a16="http://schemas.microsoft.com/office/drawing/2014/main" xmlns="" val="20000"/>
                    </a:ext>
                  </a:extLst>
                </a:gridCol>
                <a:gridCol w="1436915">
                  <a:extLst>
                    <a:ext uri="{9D8B030D-6E8A-4147-A177-3AD203B41FA5}">
                      <a16:colId xmlns:a16="http://schemas.microsoft.com/office/drawing/2014/main" xmlns="" val="20001"/>
                    </a:ext>
                  </a:extLst>
                </a:gridCol>
                <a:gridCol w="1330277">
                  <a:extLst>
                    <a:ext uri="{9D8B030D-6E8A-4147-A177-3AD203B41FA5}">
                      <a16:colId xmlns:a16="http://schemas.microsoft.com/office/drawing/2014/main" xmlns="" val="20002"/>
                    </a:ext>
                  </a:extLst>
                </a:gridCol>
              </a:tblGrid>
              <a:tr h="397006">
                <a:tc>
                  <a:txBody>
                    <a:bodyPr/>
                    <a:lstStyle/>
                    <a:p>
                      <a:pPr algn="ctr">
                        <a:lnSpc>
                          <a:spcPct val="107000"/>
                        </a:lnSpc>
                        <a:spcAft>
                          <a:spcPts val="800"/>
                        </a:spcAft>
                      </a:pPr>
                      <a:r>
                        <a:rPr lang="es-EC" sz="1400" dirty="0">
                          <a:effectLst/>
                        </a:rPr>
                        <a:t>Parámetros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Sin plan de continuidad </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Con plan de continuidad</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0"/>
                  </a:ext>
                </a:extLst>
              </a:tr>
              <a:tr h="381000">
                <a:tc>
                  <a:txBody>
                    <a:bodyPr/>
                    <a:lstStyle/>
                    <a:p>
                      <a:pPr>
                        <a:lnSpc>
                          <a:spcPct val="107000"/>
                        </a:lnSpc>
                        <a:spcAft>
                          <a:spcPts val="800"/>
                        </a:spcAft>
                      </a:pPr>
                      <a:r>
                        <a:rPr lang="es-EC" sz="1400" dirty="0">
                          <a:effectLst/>
                        </a:rPr>
                        <a:t>Tiempo de obtención de un servidor con capacidades similares al servidor original</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 </a:t>
                      </a:r>
                    </a:p>
                    <a:p>
                      <a:pPr algn="ctr">
                        <a:lnSpc>
                          <a:spcPct val="107000"/>
                        </a:lnSpc>
                        <a:spcAft>
                          <a:spcPts val="800"/>
                        </a:spcAft>
                      </a:pPr>
                      <a:r>
                        <a:rPr lang="es-EC" sz="1400">
                          <a:effectLst/>
                        </a:rPr>
                        <a:t>20 días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 </a:t>
                      </a:r>
                    </a:p>
                    <a:p>
                      <a:pPr algn="ctr">
                        <a:lnSpc>
                          <a:spcPct val="107000"/>
                        </a:lnSpc>
                        <a:spcAft>
                          <a:spcPts val="800"/>
                        </a:spcAft>
                      </a:pPr>
                      <a:r>
                        <a:rPr lang="es-EC" sz="1400">
                          <a:effectLst/>
                        </a:rPr>
                        <a:t>3 horas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81000">
                <a:tc>
                  <a:txBody>
                    <a:bodyPr/>
                    <a:lstStyle/>
                    <a:p>
                      <a:pPr>
                        <a:lnSpc>
                          <a:spcPct val="107000"/>
                        </a:lnSpc>
                        <a:spcAft>
                          <a:spcPts val="800"/>
                        </a:spcAft>
                      </a:pPr>
                      <a:r>
                        <a:rPr lang="es-EC" sz="1400" dirty="0">
                          <a:effectLst/>
                        </a:rPr>
                        <a:t>Tiempo de instalación y configuración del sistema operativo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 </a:t>
                      </a:r>
                    </a:p>
                    <a:p>
                      <a:pPr algn="ctr">
                        <a:lnSpc>
                          <a:spcPct val="107000"/>
                        </a:lnSpc>
                        <a:spcAft>
                          <a:spcPts val="800"/>
                        </a:spcAft>
                      </a:pPr>
                      <a:r>
                        <a:rPr lang="es-EC" sz="1400">
                          <a:effectLst/>
                        </a:rPr>
                        <a:t>6  horas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 </a:t>
                      </a:r>
                    </a:p>
                    <a:p>
                      <a:pPr algn="ctr">
                        <a:lnSpc>
                          <a:spcPct val="107000"/>
                        </a:lnSpc>
                        <a:spcAft>
                          <a:spcPts val="800"/>
                        </a:spcAft>
                      </a:pPr>
                      <a:r>
                        <a:rPr lang="es-EC" sz="1400">
                          <a:effectLst/>
                        </a:rPr>
                        <a:t>0 horas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381000">
                <a:tc>
                  <a:txBody>
                    <a:bodyPr/>
                    <a:lstStyle/>
                    <a:p>
                      <a:pPr>
                        <a:lnSpc>
                          <a:spcPct val="107000"/>
                        </a:lnSpc>
                        <a:spcAft>
                          <a:spcPts val="800"/>
                        </a:spcAft>
                      </a:pPr>
                      <a:r>
                        <a:rPr lang="es-EC" sz="1400" dirty="0">
                          <a:effectLst/>
                        </a:rPr>
                        <a:t>Tiempo para ingresar el servidor al dominio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 </a:t>
                      </a:r>
                    </a:p>
                    <a:p>
                      <a:pPr algn="ctr">
                        <a:lnSpc>
                          <a:spcPct val="107000"/>
                        </a:lnSpc>
                        <a:spcAft>
                          <a:spcPts val="800"/>
                        </a:spcAft>
                      </a:pPr>
                      <a:r>
                        <a:rPr lang="es-EC" sz="1400" dirty="0">
                          <a:effectLst/>
                        </a:rPr>
                        <a:t>10 minutos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 </a:t>
                      </a:r>
                    </a:p>
                    <a:p>
                      <a:pPr algn="ctr">
                        <a:lnSpc>
                          <a:spcPct val="107000"/>
                        </a:lnSpc>
                        <a:spcAft>
                          <a:spcPts val="800"/>
                        </a:spcAft>
                      </a:pPr>
                      <a:r>
                        <a:rPr lang="es-EC" sz="1400" dirty="0">
                          <a:effectLst/>
                        </a:rPr>
                        <a:t>0 minutos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0">
                <a:tc>
                  <a:txBody>
                    <a:bodyPr/>
                    <a:lstStyle/>
                    <a:p>
                      <a:pPr>
                        <a:lnSpc>
                          <a:spcPct val="107000"/>
                        </a:lnSpc>
                        <a:spcAft>
                          <a:spcPts val="800"/>
                        </a:spcAft>
                      </a:pPr>
                      <a:r>
                        <a:rPr lang="es-EC" sz="1400" dirty="0">
                          <a:effectLst/>
                        </a:rPr>
                        <a:t>Tiempo de instalación y configuración del aplicativo PeopleSoft</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1 día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0 días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190500">
                <a:tc>
                  <a:txBody>
                    <a:bodyPr/>
                    <a:lstStyle/>
                    <a:p>
                      <a:pPr>
                        <a:lnSpc>
                          <a:spcPct val="107000"/>
                        </a:lnSpc>
                        <a:spcAft>
                          <a:spcPts val="800"/>
                        </a:spcAft>
                      </a:pPr>
                      <a:r>
                        <a:rPr lang="es-EC" sz="1400">
                          <a:effectLst/>
                        </a:rPr>
                        <a:t>Tiempo para cargar el backup desde cintas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20 minutos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20 minutos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179705">
                <a:tc>
                  <a:txBody>
                    <a:bodyPr/>
                    <a:lstStyle/>
                    <a:p>
                      <a:pPr>
                        <a:lnSpc>
                          <a:spcPct val="107000"/>
                        </a:lnSpc>
                        <a:spcAft>
                          <a:spcPts val="800"/>
                        </a:spcAft>
                      </a:pPr>
                      <a:r>
                        <a:rPr lang="es-EC" sz="1400">
                          <a:effectLst/>
                        </a:rPr>
                        <a:t>Tiempo para validar los accesos y procesos de la aplicación</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1 hora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1 hora</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381000">
                <a:tc>
                  <a:txBody>
                    <a:bodyPr/>
                    <a:lstStyle/>
                    <a:p>
                      <a:pPr>
                        <a:lnSpc>
                          <a:spcPct val="107000"/>
                        </a:lnSpc>
                        <a:spcAft>
                          <a:spcPts val="800"/>
                        </a:spcAft>
                      </a:pPr>
                      <a:r>
                        <a:rPr lang="es-EC" sz="1400">
                          <a:effectLst/>
                        </a:rPr>
                        <a:t>Tiempo para verificar el buen funcionamiento del servicio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1 hora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1 hora</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7"/>
                  </a:ext>
                </a:extLst>
              </a:tr>
              <a:tr h="645527">
                <a:tc>
                  <a:txBody>
                    <a:bodyPr/>
                    <a:lstStyle/>
                    <a:p>
                      <a:pPr algn="ctr">
                        <a:lnSpc>
                          <a:spcPct val="107000"/>
                        </a:lnSpc>
                        <a:spcAft>
                          <a:spcPts val="800"/>
                        </a:spcAft>
                      </a:pPr>
                      <a:r>
                        <a:rPr lang="es-EC" sz="1400">
                          <a:effectLst/>
                        </a:rPr>
                        <a:t> </a:t>
                      </a:r>
                    </a:p>
                    <a:p>
                      <a:pPr algn="ctr">
                        <a:lnSpc>
                          <a:spcPct val="107000"/>
                        </a:lnSpc>
                        <a:spcAft>
                          <a:spcPts val="800"/>
                        </a:spcAft>
                      </a:pPr>
                      <a:r>
                        <a:rPr lang="es-EC" sz="1400">
                          <a:effectLst/>
                        </a:rPr>
                        <a:t>TOTAL TIEMPO</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a:effectLst/>
                        </a:rPr>
                        <a:t>21 días, 8 horas, 30 minutos</a:t>
                      </a:r>
                      <a:endParaRPr lang="es-EC"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EC" sz="1400" dirty="0">
                          <a:effectLst/>
                        </a:rPr>
                        <a:t>5 horas y 20 minutos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8"/>
                  </a:ext>
                </a:extLst>
              </a:tr>
              <a:tr h="190500">
                <a:tc>
                  <a:txBody>
                    <a:bodyPr/>
                    <a:lstStyle/>
                    <a:p>
                      <a:pPr algn="ctr">
                        <a:lnSpc>
                          <a:spcPct val="107000"/>
                        </a:lnSpc>
                        <a:spcAft>
                          <a:spcPts val="800"/>
                        </a:spcAft>
                      </a:pPr>
                      <a:r>
                        <a:rPr lang="es-EC" sz="1400" dirty="0">
                          <a:effectLst/>
                        </a:rPr>
                        <a:t>Tiempo aproximado</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800"/>
                        </a:spcAft>
                      </a:pPr>
                      <a:r>
                        <a:rPr lang="es-EC" sz="1400" dirty="0">
                          <a:effectLst/>
                        </a:rPr>
                        <a:t>22 días --&gt; 528 horas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tc>
                  <a:txBody>
                    <a:bodyPr/>
                    <a:lstStyle/>
                    <a:p>
                      <a:pPr algn="ctr">
                        <a:lnSpc>
                          <a:spcPct val="107000"/>
                        </a:lnSpc>
                        <a:spcAft>
                          <a:spcPts val="800"/>
                        </a:spcAft>
                      </a:pPr>
                      <a:r>
                        <a:rPr lang="es-EC" sz="1400" dirty="0">
                          <a:effectLst/>
                        </a:rPr>
                        <a:t>6 horas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xmlns="" val="10009"/>
                  </a:ext>
                </a:extLst>
              </a:tr>
            </a:tbl>
          </a:graphicData>
        </a:graphic>
      </p:graphicFrame>
      <p:pic>
        <p:nvPicPr>
          <p:cNvPr id="13" name="Imagen 12"/>
          <p:cNvPicPr>
            <a:picLocks noChangeAspect="1"/>
          </p:cNvPicPr>
          <p:nvPr/>
        </p:nvPicPr>
        <p:blipFill>
          <a:blip r:embed="rId2"/>
          <a:stretch>
            <a:fillRect/>
          </a:stretch>
        </p:blipFill>
        <p:spPr>
          <a:xfrm>
            <a:off x="7266526" y="2215869"/>
            <a:ext cx="4828908" cy="2960288"/>
          </a:xfrm>
          <a:prstGeom prst="rect">
            <a:avLst/>
          </a:prstGeom>
        </p:spPr>
      </p:pic>
    </p:spTree>
    <p:extLst>
      <p:ext uri="{BB962C8B-B14F-4D97-AF65-F5344CB8AC3E}">
        <p14:creationId xmlns:p14="http://schemas.microsoft.com/office/powerpoint/2010/main" val="3996032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139" y="52697"/>
            <a:ext cx="10353762" cy="812718"/>
          </a:xfrm>
        </p:spPr>
        <p:txBody>
          <a:bodyPr/>
          <a:lstStyle/>
          <a:p>
            <a:r>
              <a:rPr lang="es-EC" dirty="0">
                <a:solidFill>
                  <a:srgbClr val="FF0000"/>
                </a:solidFill>
              </a:rPr>
              <a:t>CONCLUSIONES</a:t>
            </a:r>
          </a:p>
        </p:txBody>
      </p:sp>
      <p:sp>
        <p:nvSpPr>
          <p:cNvPr id="3" name="Marcador de contenido 2"/>
          <p:cNvSpPr>
            <a:spLocks noGrp="1"/>
          </p:cNvSpPr>
          <p:nvPr>
            <p:ph sz="half" idx="1"/>
          </p:nvPr>
        </p:nvSpPr>
        <p:spPr>
          <a:xfrm>
            <a:off x="179010" y="767443"/>
            <a:ext cx="9569992" cy="5919072"/>
          </a:xfrm>
        </p:spPr>
        <p:txBody>
          <a:bodyPr>
            <a:normAutofit fontScale="77500" lnSpcReduction="20000"/>
          </a:bodyPr>
          <a:lstStyle/>
          <a:p>
            <a:pPr lvl="0" algn="just"/>
            <a:r>
              <a:rPr lang="es-EC" sz="2300" dirty="0">
                <a:effectLst/>
                <a:latin typeface="Arial" panose="020B0604020202020204" pitchFamily="34" charset="0"/>
                <a:cs typeface="Arial" panose="020B0604020202020204" pitchFamily="34" charset="0"/>
              </a:rPr>
              <a:t>Con la migración e implementación del </a:t>
            </a:r>
            <a:r>
              <a:rPr lang="es-EC" sz="2300" dirty="0" err="1">
                <a:effectLst/>
                <a:latin typeface="Arial" panose="020B0604020202020204" pitchFamily="34" charset="0"/>
                <a:cs typeface="Arial" panose="020B0604020202020204" pitchFamily="34" charset="0"/>
              </a:rPr>
              <a:t>storage</a:t>
            </a:r>
            <a:r>
              <a:rPr lang="es-EC" sz="2300" dirty="0">
                <a:effectLst/>
                <a:latin typeface="Arial" panose="020B0604020202020204" pitchFamily="34" charset="0"/>
                <a:cs typeface="Arial" panose="020B0604020202020204" pitchFamily="34" charset="0"/>
              </a:rPr>
              <a:t> server X1800, se logró erradicar el cuello de botella que existía al acceder simultáneamente al servidor Preprensa, generando satisfacción en los usuarios finales.</a:t>
            </a:r>
          </a:p>
          <a:p>
            <a:pPr lvl="0" algn="just"/>
            <a:r>
              <a:rPr lang="es-EC" sz="2300" dirty="0">
                <a:effectLst/>
                <a:latin typeface="Arial" panose="020B0604020202020204" pitchFamily="34" charset="0"/>
                <a:cs typeface="Arial" panose="020B0604020202020204" pitchFamily="34" charset="0"/>
              </a:rPr>
              <a:t>Al conectar el nuevo servidor de Preprensa a la Red SAN, se logró establecer comunicación entre el servidor y la librería de backup por medio de fibra, logrando así obtener los </a:t>
            </a:r>
            <a:r>
              <a:rPr lang="es-EC" sz="2300" dirty="0" err="1">
                <a:effectLst/>
                <a:latin typeface="Arial" panose="020B0604020202020204" pitchFamily="34" charset="0"/>
                <a:cs typeface="Arial" panose="020B0604020202020204" pitchFamily="34" charset="0"/>
              </a:rPr>
              <a:t>backups</a:t>
            </a:r>
            <a:r>
              <a:rPr lang="es-EC" sz="2300" dirty="0">
                <a:effectLst/>
                <a:latin typeface="Arial" panose="020B0604020202020204" pitchFamily="34" charset="0"/>
                <a:cs typeface="Arial" panose="020B0604020202020204" pitchFamily="34" charset="0"/>
              </a:rPr>
              <a:t> por la SAN sin afectar el rendimiento de tráfico de la LAN.</a:t>
            </a:r>
          </a:p>
          <a:p>
            <a:pPr lvl="0" algn="just"/>
            <a:r>
              <a:rPr lang="es-EC" sz="2300" dirty="0">
                <a:effectLst/>
                <a:latin typeface="Arial" panose="020B0604020202020204" pitchFamily="34" charset="0"/>
                <a:cs typeface="Arial" panose="020B0604020202020204" pitchFamily="34" charset="0"/>
              </a:rPr>
              <a:t>El plan de contingencia elaborado, tiene como punto fundamental salvaguardar la información y la infraestructura de Grupo El Comercio, aplicando las mejores prácticas de seguridad para proteger y preparar al personal ante algún desastre.</a:t>
            </a:r>
          </a:p>
          <a:p>
            <a:pPr lvl="0" algn="just"/>
            <a:r>
              <a:rPr lang="es-EC" sz="2300" dirty="0">
                <a:effectLst/>
                <a:latin typeface="Arial" panose="020B0604020202020204" pitchFamily="34" charset="0"/>
                <a:cs typeface="Arial" panose="020B0604020202020204" pitchFamily="34" charset="0"/>
              </a:rPr>
              <a:t>El plan de contingencia para un departamento TI  debe estar siempre enfocado  a  la recuperación de las aplicaciones y servicios críticos del negocio. </a:t>
            </a:r>
          </a:p>
          <a:p>
            <a:pPr lvl="0" algn="just"/>
            <a:r>
              <a:rPr lang="es-EC" sz="2300" dirty="0">
                <a:effectLst/>
                <a:latin typeface="Arial" panose="020B0604020202020204" pitchFamily="34" charset="0"/>
                <a:cs typeface="Arial" panose="020B0604020202020204" pitchFamily="34" charset="0"/>
              </a:rPr>
              <a:t>Al realizar inversiones y planificaciones de actividades para volver a la operación normal luego de un desastre, los costos de recuperación son bajos; mientras que a mayor cantidad de tiempo de paralización de operaciones, mayores son las pérdidas del negocio.</a:t>
            </a:r>
          </a:p>
          <a:p>
            <a:pPr lvl="0" algn="just"/>
            <a:r>
              <a:rPr lang="es-EC" sz="2300" dirty="0">
                <a:effectLst/>
                <a:latin typeface="Arial" panose="020B0604020202020204" pitchFamily="34" charset="0"/>
                <a:cs typeface="Arial" panose="020B0604020202020204" pitchFamily="34" charset="0"/>
              </a:rPr>
              <a:t>Para lograr que el plan de continuidad sea exitoso, se requiere la participación activa de todos los miembros de TI y de la compañía.</a:t>
            </a:r>
          </a:p>
          <a:p>
            <a:endParaRPr lang="es-EC" dirty="0"/>
          </a:p>
        </p:txBody>
      </p:sp>
      <p:pic>
        <p:nvPicPr>
          <p:cNvPr id="16386" name="Picture 2" descr="http://3.bp.blogspot.com/-LEItTz-zm-I/UX1aSgMp0UI/AAAAAAAAAkk/sHwllFWvkwc/s1600/how-to-write-conclusion-paragraph-ess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002" y="3934483"/>
            <a:ext cx="2285156" cy="275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48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154766" y="865415"/>
            <a:ext cx="9389533" cy="5729742"/>
          </a:xfrm>
        </p:spPr>
        <p:txBody>
          <a:bodyPr>
            <a:normAutofit fontScale="92500" lnSpcReduction="10000"/>
          </a:bodyPr>
          <a:lstStyle/>
          <a:p>
            <a:pPr lvl="0" algn="just"/>
            <a:r>
              <a:rPr lang="es-EC" dirty="0">
                <a:effectLst/>
              </a:rPr>
              <a:t>El software y la información es el activo más importante de la compañía debido a que es un medio de comunicación, cuyo valor se obtiene por la importancia de su uso y eficiencia; por eso es importante y relevante que se opere sobre una infraestructura estable que garantice un óptimo trabajo del software e información.</a:t>
            </a:r>
          </a:p>
          <a:p>
            <a:pPr lvl="0" algn="just"/>
            <a:r>
              <a:rPr lang="es-EC" dirty="0">
                <a:effectLst/>
              </a:rPr>
              <a:t>Se recomienda migrar las aplicaciones que se encuentren en servidores obsoletos hacia servidores de generación actual, para garantizar la estabilidad de las mismas y evitar futuros inconvenientes e indisponibilidades.</a:t>
            </a:r>
          </a:p>
          <a:p>
            <a:pPr lvl="0" algn="just"/>
            <a:r>
              <a:rPr lang="es-EC" dirty="0">
                <a:effectLst/>
              </a:rPr>
              <a:t>Se recomienda implementar una solución de backup a disco o librería con cintas LTO6 para mejorar los tiempos de backup y restauración.</a:t>
            </a:r>
          </a:p>
          <a:p>
            <a:pPr lvl="0" algn="just"/>
            <a:r>
              <a:rPr lang="es-EC" dirty="0">
                <a:effectLst/>
              </a:rPr>
              <a:t>Se recomienda invertir en la compra de 8 licencias </a:t>
            </a:r>
            <a:r>
              <a:rPr lang="es-EC" dirty="0" err="1">
                <a:effectLst/>
              </a:rPr>
              <a:t>VeeamBackup</a:t>
            </a:r>
            <a:r>
              <a:rPr lang="es-EC" dirty="0">
                <a:effectLst/>
              </a:rPr>
              <a:t> para automatizar el backup diario de las máquinas virtuales y así evitar la revocación de la licencia todos los días.</a:t>
            </a:r>
          </a:p>
          <a:p>
            <a:pPr lvl="0" algn="just"/>
            <a:r>
              <a:rPr lang="es-EC" dirty="0">
                <a:effectLst/>
              </a:rPr>
              <a:t> Se recomienda mantener el plan de continuidad actualizado mediante revisiones cada 6 meses y simulacros anuales, con el fin de mantener vigente todas sus actividades.</a:t>
            </a:r>
          </a:p>
          <a:p>
            <a:endParaRPr lang="es-EC" dirty="0"/>
          </a:p>
        </p:txBody>
      </p:sp>
      <p:sp>
        <p:nvSpPr>
          <p:cNvPr id="5" name="Título 1"/>
          <p:cNvSpPr>
            <a:spLocks noGrp="1"/>
          </p:cNvSpPr>
          <p:nvPr>
            <p:ph type="title"/>
          </p:nvPr>
        </p:nvSpPr>
        <p:spPr>
          <a:xfrm>
            <a:off x="881139" y="52697"/>
            <a:ext cx="10353762" cy="812718"/>
          </a:xfrm>
        </p:spPr>
        <p:txBody>
          <a:bodyPr/>
          <a:lstStyle/>
          <a:p>
            <a:r>
              <a:rPr lang="es-EC" dirty="0">
                <a:solidFill>
                  <a:srgbClr val="FF0000"/>
                </a:solidFill>
              </a:rPr>
              <a:t>RECOMENDACIONES</a:t>
            </a:r>
          </a:p>
        </p:txBody>
      </p:sp>
      <p:pic>
        <p:nvPicPr>
          <p:cNvPr id="17410" name="Picture 2" descr="http://cedh-durango.org.mx/wp/wp-content/uploads/2015/03/recomendaciones-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8" y="4808239"/>
            <a:ext cx="1917548" cy="191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201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guru-100303182541-phpapp01/95/gurus-de-gerencias-17-728.jpg?cb=12676407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571" y="0"/>
            <a:ext cx="8801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938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823" y="201486"/>
            <a:ext cx="10353762" cy="1051102"/>
          </a:xfrm>
        </p:spPr>
        <p:txBody>
          <a:bodyPr/>
          <a:lstStyle/>
          <a:p>
            <a:r>
              <a:rPr lang="es-EC" dirty="0">
                <a:solidFill>
                  <a:srgbClr val="FF0000"/>
                </a:solidFill>
                <a:latin typeface="Arial" panose="020B0604020202020204" pitchFamily="34" charset="0"/>
                <a:cs typeface="Arial" panose="020B0604020202020204" pitchFamily="34" charset="0"/>
              </a:rPr>
              <a:t>OBJETIVOS</a:t>
            </a:r>
          </a:p>
        </p:txBody>
      </p:sp>
      <p:sp>
        <p:nvSpPr>
          <p:cNvPr id="6" name="Marcador de texto 5"/>
          <p:cNvSpPr>
            <a:spLocks noGrp="1"/>
          </p:cNvSpPr>
          <p:nvPr>
            <p:ph type="body" idx="1"/>
          </p:nvPr>
        </p:nvSpPr>
        <p:spPr>
          <a:xfrm>
            <a:off x="257736" y="1026886"/>
            <a:ext cx="4879198" cy="690930"/>
          </a:xfrm>
        </p:spPr>
        <p:txBody>
          <a:bodyPr/>
          <a:lstStyle/>
          <a:p>
            <a:r>
              <a:rPr lang="es-EC" dirty="0">
                <a:solidFill>
                  <a:schemeClr val="accent6">
                    <a:lumMod val="75000"/>
                  </a:schemeClr>
                </a:solidFill>
                <a:latin typeface="Arial" panose="020B0604020202020204" pitchFamily="34" charset="0"/>
                <a:cs typeface="Arial" panose="020B0604020202020204" pitchFamily="34" charset="0"/>
              </a:rPr>
              <a:t>OBJETIVO GENERAL </a:t>
            </a:r>
          </a:p>
        </p:txBody>
      </p:sp>
      <p:sp>
        <p:nvSpPr>
          <p:cNvPr id="7" name="Marcador de contenido 6"/>
          <p:cNvSpPr>
            <a:spLocks noGrp="1"/>
          </p:cNvSpPr>
          <p:nvPr>
            <p:ph sz="half" idx="2"/>
          </p:nvPr>
        </p:nvSpPr>
        <p:spPr>
          <a:xfrm>
            <a:off x="143729" y="1927773"/>
            <a:ext cx="5107209" cy="3146667"/>
          </a:xfrm>
        </p:spPr>
        <p:txBody>
          <a:bodyPr>
            <a:normAutofit/>
          </a:bodyPr>
          <a:lstStyle/>
          <a:p>
            <a:r>
              <a:rPr lang="es-EC" sz="2400" dirty="0">
                <a:latin typeface="Arial" panose="020B0604020202020204" pitchFamily="34" charset="0"/>
                <a:cs typeface="Arial" panose="020B0604020202020204" pitchFamily="34" charset="0"/>
              </a:rPr>
              <a:t>Desarrollar un plan de Contingencia de los servicios TI de la empresa Grupo El Comercio e implementar un servidor tipo NAS para garantizar la continuidad del negocio.</a:t>
            </a:r>
          </a:p>
        </p:txBody>
      </p:sp>
      <p:sp>
        <p:nvSpPr>
          <p:cNvPr id="8" name="Marcador de texto 7"/>
          <p:cNvSpPr>
            <a:spLocks noGrp="1"/>
          </p:cNvSpPr>
          <p:nvPr>
            <p:ph type="body" sz="quarter" idx="3"/>
          </p:nvPr>
        </p:nvSpPr>
        <p:spPr>
          <a:xfrm>
            <a:off x="6783003" y="1202875"/>
            <a:ext cx="4865554" cy="597605"/>
          </a:xfrm>
        </p:spPr>
        <p:txBody>
          <a:bodyPr/>
          <a:lstStyle/>
          <a:p>
            <a:r>
              <a:rPr lang="es-EC" dirty="0">
                <a:solidFill>
                  <a:schemeClr val="accent6">
                    <a:lumMod val="75000"/>
                  </a:schemeClr>
                </a:solidFill>
                <a:latin typeface="Arial" panose="020B0604020202020204" pitchFamily="34" charset="0"/>
                <a:cs typeface="Arial" panose="020B0604020202020204" pitchFamily="34" charset="0"/>
              </a:rPr>
              <a:t>OBJETIVOS</a:t>
            </a:r>
            <a:r>
              <a:rPr lang="es-EC" dirty="0">
                <a:latin typeface="Arial" panose="020B0604020202020204" pitchFamily="34" charset="0"/>
                <a:cs typeface="Arial" panose="020B0604020202020204" pitchFamily="34" charset="0"/>
              </a:rPr>
              <a:t> </a:t>
            </a:r>
            <a:r>
              <a:rPr lang="es-EC" dirty="0">
                <a:solidFill>
                  <a:schemeClr val="accent6">
                    <a:lumMod val="75000"/>
                  </a:schemeClr>
                </a:solidFill>
                <a:latin typeface="Arial" panose="020B0604020202020204" pitchFamily="34" charset="0"/>
                <a:cs typeface="Arial" panose="020B0604020202020204" pitchFamily="34" charset="0"/>
              </a:rPr>
              <a:t>ESPECIFICOS</a:t>
            </a:r>
          </a:p>
        </p:txBody>
      </p:sp>
      <p:sp>
        <p:nvSpPr>
          <p:cNvPr id="9" name="Marcador de contenido 8"/>
          <p:cNvSpPr>
            <a:spLocks noGrp="1"/>
          </p:cNvSpPr>
          <p:nvPr>
            <p:ph sz="quarter" idx="4"/>
          </p:nvPr>
        </p:nvSpPr>
        <p:spPr>
          <a:xfrm>
            <a:off x="5474850" y="1899082"/>
            <a:ext cx="6575636" cy="4958921"/>
          </a:xfrm>
        </p:spPr>
        <p:txBody>
          <a:bodyPr>
            <a:normAutofit fontScale="92500"/>
          </a:bodyPr>
          <a:lstStyle/>
          <a:p>
            <a:pPr algn="just"/>
            <a:r>
              <a:rPr lang="es-EC" sz="2300" dirty="0">
                <a:effectLst/>
                <a:latin typeface="Arial" panose="020B0604020202020204" pitchFamily="34" charset="0"/>
                <a:cs typeface="Arial" panose="020B0604020202020204" pitchFamily="34" charset="0"/>
              </a:rPr>
              <a:t>Armar, configurar e implementar un servidor tipo NAS en el </a:t>
            </a:r>
            <a:r>
              <a:rPr lang="es-EC" sz="2300" dirty="0" err="1">
                <a:effectLst/>
                <a:latin typeface="Arial" panose="020B0604020202020204" pitchFamily="34" charset="0"/>
                <a:cs typeface="Arial" panose="020B0604020202020204" pitchFamily="34" charset="0"/>
              </a:rPr>
              <a:t>Datacenter</a:t>
            </a:r>
            <a:r>
              <a:rPr lang="es-EC" sz="2300" dirty="0">
                <a:effectLst/>
                <a:latin typeface="Arial" panose="020B0604020202020204" pitchFamily="34" charset="0"/>
                <a:cs typeface="Arial" panose="020B0604020202020204" pitchFamily="34" charset="0"/>
              </a:rPr>
              <a:t> de Grupo El Comercio.</a:t>
            </a:r>
          </a:p>
          <a:p>
            <a:pPr algn="just"/>
            <a:r>
              <a:rPr lang="es-EC" sz="2300" dirty="0">
                <a:effectLst/>
                <a:latin typeface="Arial" panose="020B0604020202020204" pitchFamily="34" charset="0"/>
                <a:cs typeface="Arial" panose="020B0604020202020204" pitchFamily="34" charset="0"/>
              </a:rPr>
              <a:t>Migrar la información del servidor Preprensa al nuevo servidor NAS sin afectar al usuario final. </a:t>
            </a:r>
          </a:p>
          <a:p>
            <a:pPr lvl="0" algn="just"/>
            <a:r>
              <a:rPr lang="es-EC" sz="2300" dirty="0">
                <a:effectLst/>
                <a:latin typeface="Arial" panose="020B0604020202020204" pitchFamily="34" charset="0"/>
                <a:cs typeface="Arial" panose="020B0604020202020204" pitchFamily="34" charset="0"/>
              </a:rPr>
              <a:t>Analizar los posibles riesgos y amenazas hacia los equipos y servicios de producción</a:t>
            </a:r>
          </a:p>
          <a:p>
            <a:pPr lvl="0" algn="just"/>
            <a:r>
              <a:rPr lang="es-EC" sz="2300" dirty="0">
                <a:effectLst/>
                <a:latin typeface="Arial" panose="020B0604020202020204" pitchFamily="34" charset="0"/>
                <a:cs typeface="Arial" panose="020B0604020202020204" pitchFamily="34" charset="0"/>
              </a:rPr>
              <a:t>Desarrollar un plan de contingencia enfocado al Departamento de Tecnología  </a:t>
            </a:r>
          </a:p>
          <a:p>
            <a:pPr lvl="0" algn="just"/>
            <a:r>
              <a:rPr lang="es-EC" sz="2300" dirty="0">
                <a:effectLst/>
                <a:latin typeface="Arial" panose="020B0604020202020204" pitchFamily="34" charset="0"/>
                <a:cs typeface="Arial" panose="020B0604020202020204" pitchFamily="34" charset="0"/>
              </a:rPr>
              <a:t>Generar políticas de respaldo </a:t>
            </a:r>
          </a:p>
          <a:p>
            <a:pPr lvl="0" algn="just"/>
            <a:r>
              <a:rPr lang="es-EC" sz="2300" dirty="0">
                <a:effectLst/>
                <a:latin typeface="Arial" panose="020B0604020202020204" pitchFamily="34" charset="0"/>
                <a:cs typeface="Arial" panose="020B0604020202020204" pitchFamily="34" charset="0"/>
              </a:rPr>
              <a:t>Elaborar planes de prevención y recuperación para minimizar el impacto de una caída de servicio</a:t>
            </a:r>
          </a:p>
          <a:p>
            <a:endParaRPr lang="es-EC" dirty="0"/>
          </a:p>
        </p:txBody>
      </p:sp>
    </p:spTree>
    <p:extLst>
      <p:ext uri="{BB962C8B-B14F-4D97-AF65-F5344CB8AC3E}">
        <p14:creationId xmlns:p14="http://schemas.microsoft.com/office/powerpoint/2010/main" val="3375017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4123" y="168731"/>
            <a:ext cx="10353762" cy="1095678"/>
          </a:xfrm>
        </p:spPr>
        <p:txBody>
          <a:bodyPr/>
          <a:lstStyle/>
          <a:p>
            <a:r>
              <a:rPr lang="es-EC" dirty="0">
                <a:solidFill>
                  <a:srgbClr val="FF0000"/>
                </a:solidFill>
              </a:rPr>
              <a:t>Instalación de un servidor </a:t>
            </a:r>
            <a:r>
              <a:rPr lang="es-EC" dirty="0" err="1">
                <a:solidFill>
                  <a:srgbClr val="FF0000"/>
                </a:solidFill>
              </a:rPr>
              <a:t>nas</a:t>
            </a:r>
            <a:r>
              <a:rPr lang="es-EC" dirty="0">
                <a:solidFill>
                  <a:srgbClr val="FF0000"/>
                </a:solidFill>
              </a:rPr>
              <a:t> en el </a:t>
            </a:r>
            <a:r>
              <a:rPr lang="es-EC" dirty="0" err="1">
                <a:solidFill>
                  <a:srgbClr val="FF0000"/>
                </a:solidFill>
              </a:rPr>
              <a:t>datacenter</a:t>
            </a:r>
            <a:r>
              <a:rPr lang="es-EC" dirty="0">
                <a:solidFill>
                  <a:srgbClr val="FF0000"/>
                </a:solidFill>
              </a:rPr>
              <a:t> de </a:t>
            </a:r>
            <a:r>
              <a:rPr lang="es-EC" dirty="0" err="1">
                <a:solidFill>
                  <a:srgbClr val="FF0000"/>
                </a:solidFill>
              </a:rPr>
              <a:t>gec</a:t>
            </a:r>
            <a:endParaRPr lang="es-EC" dirty="0">
              <a:solidFill>
                <a:srgbClr val="FF0000"/>
              </a:solidFill>
            </a:endParaRPr>
          </a:p>
        </p:txBody>
      </p:sp>
      <p:sp>
        <p:nvSpPr>
          <p:cNvPr id="3" name="Marcador de texto 2"/>
          <p:cNvSpPr>
            <a:spLocks noGrp="1"/>
          </p:cNvSpPr>
          <p:nvPr>
            <p:ph type="body" idx="1"/>
          </p:nvPr>
        </p:nvSpPr>
        <p:spPr>
          <a:xfrm>
            <a:off x="735270" y="1264409"/>
            <a:ext cx="4879198" cy="823913"/>
          </a:xfrm>
        </p:spPr>
        <p:txBody>
          <a:bodyPr/>
          <a:lstStyle/>
          <a:p>
            <a:r>
              <a:rPr lang="es-EC" dirty="0">
                <a:solidFill>
                  <a:srgbClr val="FFC000"/>
                </a:solidFill>
              </a:rPr>
              <a:t>¿ Qué es NAS?</a:t>
            </a:r>
          </a:p>
        </p:txBody>
      </p:sp>
      <p:pic>
        <p:nvPicPr>
          <p:cNvPr id="1026" name="Picture 2" descr="http://blogs.salleurl.edu/networking-and-internet-technologies/files/2013/11/NA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26" y="1771504"/>
            <a:ext cx="6620757" cy="40021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44123" y="2360088"/>
            <a:ext cx="4495321" cy="400110"/>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Network </a:t>
            </a:r>
            <a:r>
              <a:rPr lang="es-EC" sz="2000" dirty="0" err="1">
                <a:latin typeface="Arial" panose="020B0604020202020204" pitchFamily="34" charset="0"/>
                <a:cs typeface="Arial" panose="020B0604020202020204" pitchFamily="34" charset="0"/>
              </a:rPr>
              <a:t>Attached</a:t>
            </a:r>
            <a:r>
              <a:rPr lang="es-EC" sz="2000" dirty="0">
                <a:latin typeface="Arial" panose="020B0604020202020204" pitchFamily="34" charset="0"/>
                <a:cs typeface="Arial" panose="020B0604020202020204" pitchFamily="34" charset="0"/>
              </a:rPr>
              <a:t> Storage</a:t>
            </a:r>
          </a:p>
        </p:txBody>
      </p:sp>
      <p:sp>
        <p:nvSpPr>
          <p:cNvPr id="10" name="CuadroTexto 9"/>
          <p:cNvSpPr txBox="1"/>
          <p:nvPr/>
        </p:nvSpPr>
        <p:spPr>
          <a:xfrm>
            <a:off x="844123" y="2911281"/>
            <a:ext cx="2960434" cy="2862322"/>
          </a:xfrm>
          <a:prstGeom prst="rect">
            <a:avLst/>
          </a:prstGeom>
          <a:noFill/>
        </p:spPr>
        <p:txBody>
          <a:bodyPr wrap="square" rtlCol="0">
            <a:spAutoFit/>
          </a:bodyPr>
          <a:lstStyle/>
          <a:p>
            <a:r>
              <a:rPr lang="es-EC" sz="2000" dirty="0"/>
              <a:t>Es una tecnología de almacenamiento </a:t>
            </a:r>
            <a:r>
              <a:rPr lang="es-EC" sz="2000" dirty="0">
                <a:latin typeface="Arial" panose="020B0604020202020204" pitchFamily="34" charset="0"/>
                <a:cs typeface="Arial" panose="020B0604020202020204" pitchFamily="34" charset="0"/>
              </a:rPr>
              <a:t>dedicada</a:t>
            </a:r>
            <a:r>
              <a:rPr lang="es-EC" sz="2000" dirty="0"/>
              <a:t> a compartir la capacidad de almacenamiento de un servidor con computadores o servidores clientes a través de la red</a:t>
            </a:r>
          </a:p>
        </p:txBody>
      </p:sp>
    </p:spTree>
    <p:extLst>
      <p:ext uri="{BB962C8B-B14F-4D97-AF65-F5344CB8AC3E}">
        <p14:creationId xmlns:p14="http://schemas.microsoft.com/office/powerpoint/2010/main" val="6249851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28338" y="128339"/>
            <a:ext cx="11919284" cy="671762"/>
          </a:xfrm>
        </p:spPr>
        <p:txBody>
          <a:bodyPr>
            <a:normAutofit/>
          </a:body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sp>
        <p:nvSpPr>
          <p:cNvPr id="8" name="CuadroTexto 7"/>
          <p:cNvSpPr txBox="1"/>
          <p:nvPr/>
        </p:nvSpPr>
        <p:spPr>
          <a:xfrm>
            <a:off x="3576794" y="1058717"/>
            <a:ext cx="4522180" cy="400110"/>
          </a:xfrm>
          <a:prstGeom prst="rect">
            <a:avLst/>
          </a:prstGeom>
          <a:noFill/>
        </p:spPr>
        <p:txBody>
          <a:bodyPr wrap="square" rtlCol="0">
            <a:spAutoFit/>
          </a:bodyPr>
          <a:lstStyle/>
          <a:p>
            <a:r>
              <a:rPr lang="es-EC" sz="2000" b="1" dirty="0">
                <a:solidFill>
                  <a:srgbClr val="FFC000"/>
                </a:solidFill>
                <a:latin typeface="Arial" panose="020B0604020202020204" pitchFamily="34" charset="0"/>
                <a:cs typeface="Arial" panose="020B0604020202020204" pitchFamily="34" charset="0"/>
              </a:rPr>
              <a:t>VENTAJAS DE UN SERVIDOR NAS</a:t>
            </a:r>
          </a:p>
        </p:txBody>
      </p:sp>
      <p:graphicFrame>
        <p:nvGraphicFramePr>
          <p:cNvPr id="9" name="Diagrama 8"/>
          <p:cNvGraphicFramePr/>
          <p:nvPr>
            <p:extLst>
              <p:ext uri="{D42A27DB-BD31-4B8C-83A1-F6EECF244321}">
                <p14:modId xmlns:p14="http://schemas.microsoft.com/office/powerpoint/2010/main" val="4106228392"/>
              </p:ext>
            </p:extLst>
          </p:nvPr>
        </p:nvGraphicFramePr>
        <p:xfrm>
          <a:off x="830464" y="1954273"/>
          <a:ext cx="9832092" cy="449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2779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6882494" y="4847719"/>
            <a:ext cx="5165131" cy="153503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EC" sz="1801"/>
          </a:p>
        </p:txBody>
      </p:sp>
      <p:sp>
        <p:nvSpPr>
          <p:cNvPr id="7" name="Título 1"/>
          <p:cNvSpPr>
            <a:spLocks noGrp="1"/>
          </p:cNvSpPr>
          <p:nvPr>
            <p:ph type="title"/>
          </p:nvPr>
        </p:nvSpPr>
        <p:spPr>
          <a:xfrm>
            <a:off x="128338" y="54221"/>
            <a:ext cx="11919284" cy="756325"/>
          </a:xfrm>
        </p:spPr>
        <p:txBody>
          <a:bodyPr>
            <a:normAutofit/>
          </a:body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sp>
        <p:nvSpPr>
          <p:cNvPr id="8" name="CuadroTexto 7"/>
          <p:cNvSpPr txBox="1"/>
          <p:nvPr/>
        </p:nvSpPr>
        <p:spPr>
          <a:xfrm>
            <a:off x="3452890" y="804187"/>
            <a:ext cx="4522180" cy="707886"/>
          </a:xfrm>
          <a:prstGeom prst="rect">
            <a:avLst/>
          </a:prstGeom>
          <a:noFill/>
        </p:spPr>
        <p:txBody>
          <a:bodyPr wrap="square" rtlCol="0">
            <a:spAutoFit/>
          </a:bodyPr>
          <a:lstStyle/>
          <a:p>
            <a:pPr algn="ctr"/>
            <a:r>
              <a:rPr lang="es-EC" sz="20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SITUACION ANTERIOR SERVIDOR PREPRENSA</a:t>
            </a:r>
          </a:p>
        </p:txBody>
      </p:sp>
      <p:pic>
        <p:nvPicPr>
          <p:cNvPr id="9" name="Imagen 8"/>
          <p:cNvPicPr/>
          <p:nvPr/>
        </p:nvPicPr>
        <p:blipFill>
          <a:blip r:embed="rId3" cstate="print"/>
          <a:srcRect/>
          <a:stretch>
            <a:fillRect/>
          </a:stretch>
        </p:blipFill>
        <p:spPr bwMode="auto">
          <a:xfrm>
            <a:off x="128338" y="1704171"/>
            <a:ext cx="4954580" cy="2337093"/>
          </a:xfrm>
          <a:prstGeom prst="rect">
            <a:avLst/>
          </a:prstGeom>
          <a:noFill/>
          <a:ln w="9525">
            <a:noFill/>
            <a:miter lim="800000"/>
            <a:headEnd/>
            <a:tailEnd/>
          </a:ln>
        </p:spPr>
      </p:pic>
      <p:pic>
        <p:nvPicPr>
          <p:cNvPr id="10" name="Imagen 9"/>
          <p:cNvPicPr/>
          <p:nvPr/>
        </p:nvPicPr>
        <p:blipFill>
          <a:blip r:embed="rId4" cstate="print"/>
          <a:srcRect/>
          <a:stretch>
            <a:fillRect/>
          </a:stretch>
        </p:blipFill>
        <p:spPr bwMode="auto">
          <a:xfrm>
            <a:off x="128337" y="4470195"/>
            <a:ext cx="4954580" cy="870464"/>
          </a:xfrm>
          <a:prstGeom prst="rect">
            <a:avLst/>
          </a:prstGeom>
          <a:noFill/>
          <a:ln w="9525">
            <a:noFill/>
            <a:miter lim="800000"/>
            <a:headEnd/>
            <a:tailEnd/>
          </a:ln>
        </p:spPr>
      </p:pic>
      <p:sp>
        <p:nvSpPr>
          <p:cNvPr id="11" name="CuadroTexto 10"/>
          <p:cNvSpPr txBox="1"/>
          <p:nvPr/>
        </p:nvSpPr>
        <p:spPr>
          <a:xfrm>
            <a:off x="6738116" y="1931917"/>
            <a:ext cx="4325351" cy="400110"/>
          </a:xfrm>
          <a:prstGeom prst="rect">
            <a:avLst/>
          </a:prstGeom>
          <a:noFill/>
        </p:spPr>
        <p:txBody>
          <a:bodyPr wrap="none" rtlCol="0">
            <a:spAutoFit/>
          </a:bodyPr>
          <a:lstStyle/>
          <a:p>
            <a:pPr marL="285729" indent="-285729">
              <a:buFont typeface="Arial" panose="020B0604020202020204" pitchFamily="34" charset="0"/>
              <a:buChar char="•"/>
            </a:pPr>
            <a:r>
              <a:rPr lang="es-EC" sz="2000" dirty="0">
                <a:latin typeface="Arial" panose="020B0604020202020204" pitchFamily="34" charset="0"/>
                <a:cs typeface="Arial" panose="020B0604020202020204" pitchFamily="34" charset="0"/>
              </a:rPr>
              <a:t>Tiempo de funcionamiento 8 años</a:t>
            </a:r>
          </a:p>
        </p:txBody>
      </p:sp>
      <p:sp>
        <p:nvSpPr>
          <p:cNvPr id="12" name="CuadroTexto 11"/>
          <p:cNvSpPr txBox="1"/>
          <p:nvPr/>
        </p:nvSpPr>
        <p:spPr>
          <a:xfrm>
            <a:off x="922591" y="5644091"/>
            <a:ext cx="3005951" cy="369460"/>
          </a:xfrm>
          <a:prstGeom prst="rect">
            <a:avLst/>
          </a:prstGeom>
          <a:noFill/>
        </p:spPr>
        <p:txBody>
          <a:bodyPr wrap="none" rtlCol="0">
            <a:spAutoFit/>
          </a:bodyPr>
          <a:lstStyle/>
          <a:p>
            <a:r>
              <a:rPr lang="es-EC" sz="1801" dirty="0">
                <a:latin typeface="Arial" panose="020B0604020202020204" pitchFamily="34" charset="0"/>
                <a:cs typeface="Arial" panose="020B0604020202020204" pitchFamily="34" charset="0"/>
              </a:rPr>
              <a:t>Servidor </a:t>
            </a:r>
            <a:r>
              <a:rPr lang="es-EC" sz="1801" dirty="0" err="1">
                <a:latin typeface="Arial" panose="020B0604020202020204" pitchFamily="34" charset="0"/>
                <a:cs typeface="Arial" panose="020B0604020202020204" pitchFamily="34" charset="0"/>
              </a:rPr>
              <a:t>Proliant</a:t>
            </a:r>
            <a:r>
              <a:rPr lang="es-EC" sz="1801" dirty="0">
                <a:latin typeface="Arial" panose="020B0604020202020204" pitchFamily="34" charset="0"/>
                <a:cs typeface="Arial" panose="020B0604020202020204" pitchFamily="34" charset="0"/>
              </a:rPr>
              <a:t> DL380 G4</a:t>
            </a:r>
          </a:p>
        </p:txBody>
      </p:sp>
      <p:sp>
        <p:nvSpPr>
          <p:cNvPr id="14" name="CuadroTexto 13"/>
          <p:cNvSpPr txBox="1"/>
          <p:nvPr/>
        </p:nvSpPr>
        <p:spPr>
          <a:xfrm>
            <a:off x="6738115" y="2472605"/>
            <a:ext cx="5314275" cy="400110"/>
          </a:xfrm>
          <a:prstGeom prst="rect">
            <a:avLst/>
          </a:prstGeom>
          <a:noFill/>
        </p:spPr>
        <p:txBody>
          <a:bodyPr wrap="none" rtlCol="0">
            <a:spAutoFit/>
          </a:bodyPr>
          <a:lstStyle/>
          <a:p>
            <a:pPr marL="285729" indent="-285729">
              <a:buFont typeface="Arial" panose="020B0604020202020204" pitchFamily="34" charset="0"/>
              <a:buChar char="•"/>
            </a:pPr>
            <a:r>
              <a:rPr lang="es-EC" sz="2000" dirty="0">
                <a:latin typeface="Arial" panose="020B0604020202020204" pitchFamily="34" charset="0"/>
                <a:cs typeface="Arial" panose="020B0604020202020204" pitchFamily="34" charset="0"/>
              </a:rPr>
              <a:t>Servidor obsoleto y con recursos mínimos </a:t>
            </a:r>
          </a:p>
        </p:txBody>
      </p:sp>
      <p:sp>
        <p:nvSpPr>
          <p:cNvPr id="15" name="CuadroTexto 14"/>
          <p:cNvSpPr txBox="1"/>
          <p:nvPr/>
        </p:nvSpPr>
        <p:spPr>
          <a:xfrm>
            <a:off x="6738113" y="3013294"/>
            <a:ext cx="4505623" cy="400110"/>
          </a:xfrm>
          <a:prstGeom prst="rect">
            <a:avLst/>
          </a:prstGeom>
          <a:noFill/>
        </p:spPr>
        <p:txBody>
          <a:bodyPr wrap="square" rtlCol="0">
            <a:spAutoFit/>
          </a:bodyPr>
          <a:lstStyle/>
          <a:p>
            <a:pPr marL="285729" indent="-285729">
              <a:buFont typeface="Arial" panose="020B0604020202020204" pitchFamily="34" charset="0"/>
              <a:buChar char="•"/>
            </a:pPr>
            <a:r>
              <a:rPr lang="es-EC" sz="2000" dirty="0">
                <a:latin typeface="Arial" panose="020B0604020202020204" pitchFamily="34" charset="0"/>
                <a:cs typeface="Arial" panose="020B0604020202020204" pitchFamily="34" charset="0"/>
              </a:rPr>
              <a:t>Lentitud al abrir archivos y carpetas</a:t>
            </a:r>
          </a:p>
        </p:txBody>
      </p:sp>
      <p:sp>
        <p:nvSpPr>
          <p:cNvPr id="19" name="CuadroTexto 18"/>
          <p:cNvSpPr txBox="1"/>
          <p:nvPr/>
        </p:nvSpPr>
        <p:spPr>
          <a:xfrm>
            <a:off x="6882491" y="4905431"/>
            <a:ext cx="5309511" cy="1477969"/>
          </a:xfrm>
          <a:prstGeom prst="rect">
            <a:avLst/>
          </a:prstGeom>
          <a:noFill/>
        </p:spPr>
        <p:txBody>
          <a:bodyPr wrap="square" rtlCol="0">
            <a:spAutoFit/>
          </a:bodyPr>
          <a:lstStyle/>
          <a:p>
            <a:r>
              <a:rPr lang="es-EC" sz="1801" dirty="0">
                <a:latin typeface="Comic Sans MS" panose="030F0702030302020204" pitchFamily="66" charset="0"/>
              </a:rPr>
              <a:t>Viendo la criticidad de este servidor se decide migrar hacia un servidor tipo NAS el cual tiene mejores características de hardware, mayor almacenamiento y un sistema dedicado a la función de </a:t>
            </a:r>
            <a:r>
              <a:rPr lang="es-EC" sz="1801" dirty="0" err="1">
                <a:latin typeface="Comic Sans MS" panose="030F0702030302020204" pitchFamily="66" charset="0"/>
              </a:rPr>
              <a:t>File_Server</a:t>
            </a:r>
            <a:endParaRPr lang="es-EC" sz="1801" dirty="0">
              <a:latin typeface="Comic Sans MS" panose="030F0702030302020204" pitchFamily="66" charset="0"/>
            </a:endParaRPr>
          </a:p>
        </p:txBody>
      </p:sp>
      <p:sp>
        <p:nvSpPr>
          <p:cNvPr id="20" name="CuadroTexto 19"/>
          <p:cNvSpPr txBox="1"/>
          <p:nvPr/>
        </p:nvSpPr>
        <p:spPr>
          <a:xfrm>
            <a:off x="6738113" y="3553982"/>
            <a:ext cx="4505623" cy="707886"/>
          </a:xfrm>
          <a:prstGeom prst="rect">
            <a:avLst/>
          </a:prstGeom>
          <a:noFill/>
        </p:spPr>
        <p:txBody>
          <a:bodyPr wrap="square" rtlCol="0">
            <a:spAutoFit/>
          </a:bodyPr>
          <a:lstStyle/>
          <a:p>
            <a:pPr marL="285729" indent="-285729">
              <a:buFont typeface="Arial" panose="020B0604020202020204" pitchFamily="34" charset="0"/>
              <a:buChar char="•"/>
            </a:pPr>
            <a:r>
              <a:rPr lang="es-EC" sz="2000" dirty="0">
                <a:latin typeface="Arial" panose="020B0604020202020204" pitchFamily="34" charset="0"/>
                <a:cs typeface="Arial" panose="020B0604020202020204" pitchFamily="34" charset="0"/>
              </a:rPr>
              <a:t>Los </a:t>
            </a:r>
            <a:r>
              <a:rPr lang="es-EC" sz="2000" dirty="0" err="1">
                <a:latin typeface="Arial" panose="020B0604020202020204" pitchFamily="34" charset="0"/>
                <a:cs typeface="Arial" panose="020B0604020202020204" pitchFamily="34" charset="0"/>
              </a:rPr>
              <a:t>backups</a:t>
            </a:r>
            <a:r>
              <a:rPr lang="es-EC" sz="2000" dirty="0">
                <a:latin typeface="Arial" panose="020B0604020202020204" pitchFamily="34" charset="0"/>
                <a:cs typeface="Arial" panose="020B0604020202020204" pitchFamily="34" charset="0"/>
              </a:rPr>
              <a:t> de la información se saca en un disco externo</a:t>
            </a:r>
          </a:p>
        </p:txBody>
      </p:sp>
      <p:pic>
        <p:nvPicPr>
          <p:cNvPr id="1028" name="Picture 4" descr="http://yeux.com.mx/ColumnaUniversitaria/wp-content/uploads/2014/02/Se-prendi%C3%B3-el-fo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980" y="4413039"/>
            <a:ext cx="1024132" cy="138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211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28338" y="54221"/>
            <a:ext cx="11919284" cy="756325"/>
          </a:xfrm>
        </p:spPr>
        <p:txBody>
          <a:bodyPr>
            <a:normAutofit/>
          </a:body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sp>
        <p:nvSpPr>
          <p:cNvPr id="9" name="CuadroTexto 8"/>
          <p:cNvSpPr txBox="1"/>
          <p:nvPr/>
        </p:nvSpPr>
        <p:spPr>
          <a:xfrm>
            <a:off x="312059" y="862393"/>
            <a:ext cx="11202610" cy="707886"/>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El servidor que se ha optó por implementar es un </a:t>
            </a:r>
            <a:r>
              <a:rPr lang="es-EC" sz="2000" b="1" dirty="0">
                <a:latin typeface="Arial" panose="020B0604020202020204" pitchFamily="34" charset="0"/>
                <a:cs typeface="Arial" panose="020B0604020202020204" pitchFamily="34" charset="0"/>
              </a:rPr>
              <a:t>HP </a:t>
            </a:r>
            <a:r>
              <a:rPr lang="es-EC" sz="2000" b="1" dirty="0" err="1">
                <a:latin typeface="Arial" panose="020B0604020202020204" pitchFamily="34" charset="0"/>
                <a:cs typeface="Arial" panose="020B0604020202020204" pitchFamily="34" charset="0"/>
              </a:rPr>
              <a:t>StorageWorks</a:t>
            </a:r>
            <a:r>
              <a:rPr lang="es-EC" sz="2000" b="1" dirty="0">
                <a:latin typeface="Arial" panose="020B0604020202020204" pitchFamily="34" charset="0"/>
                <a:cs typeface="Arial" panose="020B0604020202020204" pitchFamily="34" charset="0"/>
              </a:rPr>
              <a:t> X1800 </a:t>
            </a:r>
            <a:r>
              <a:rPr lang="es-EC" sz="2000" dirty="0">
                <a:latin typeface="Arial" panose="020B0604020202020204" pitchFamily="34" charset="0"/>
                <a:cs typeface="Arial" panose="020B0604020202020204" pitchFamily="34" charset="0"/>
              </a:rPr>
              <a:t>cuyas características son las siguientes</a:t>
            </a:r>
          </a:p>
        </p:txBody>
      </p:sp>
      <p:graphicFrame>
        <p:nvGraphicFramePr>
          <p:cNvPr id="12" name="Tabla 11"/>
          <p:cNvGraphicFramePr>
            <a:graphicFrameLocks noGrp="1"/>
          </p:cNvGraphicFramePr>
          <p:nvPr>
            <p:extLst>
              <p:ext uri="{D42A27DB-BD31-4B8C-83A1-F6EECF244321}">
                <p14:modId xmlns:p14="http://schemas.microsoft.com/office/powerpoint/2010/main" val="565817871"/>
              </p:ext>
            </p:extLst>
          </p:nvPr>
        </p:nvGraphicFramePr>
        <p:xfrm>
          <a:off x="1197430" y="1731481"/>
          <a:ext cx="9995504" cy="4874702"/>
        </p:xfrm>
        <a:graphic>
          <a:graphicData uri="http://schemas.openxmlformats.org/drawingml/2006/table">
            <a:tbl>
              <a:tblPr>
                <a:tableStyleId>{16D9F66E-5EB9-4882-86FB-DCBF35E3C3E4}</a:tableStyleId>
              </a:tblPr>
              <a:tblGrid>
                <a:gridCol w="3848704">
                  <a:extLst>
                    <a:ext uri="{9D8B030D-6E8A-4147-A177-3AD203B41FA5}">
                      <a16:colId xmlns:a16="http://schemas.microsoft.com/office/drawing/2014/main" xmlns="" val="20000"/>
                    </a:ext>
                  </a:extLst>
                </a:gridCol>
                <a:gridCol w="6146800">
                  <a:extLst>
                    <a:ext uri="{9D8B030D-6E8A-4147-A177-3AD203B41FA5}">
                      <a16:colId xmlns:a16="http://schemas.microsoft.com/office/drawing/2014/main" xmlns="" val="20001"/>
                    </a:ext>
                  </a:extLst>
                </a:gridCol>
              </a:tblGrid>
              <a:tr h="444309">
                <a:tc>
                  <a:txBody>
                    <a:bodyPr/>
                    <a:lstStyle/>
                    <a:p>
                      <a:pPr algn="ctr" fontAlgn="ctr"/>
                      <a:r>
                        <a:rPr lang="es-EC" sz="1600" u="none" strike="noStrike" dirty="0">
                          <a:effectLst/>
                        </a:rPr>
                        <a:t>Especificaciones/Modelo</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a:effectLst/>
                        </a:rPr>
                        <a:t>HP STORAGEWORKS X1800 STORAGE SERVER </a:t>
                      </a:r>
                      <a:endParaRPr lang="es-EC"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0"/>
                  </a:ext>
                </a:extLst>
              </a:tr>
              <a:tr h="266585">
                <a:tc>
                  <a:txBody>
                    <a:bodyPr/>
                    <a:lstStyle/>
                    <a:p>
                      <a:pPr algn="ctr" fontAlgn="ctr"/>
                      <a:r>
                        <a:rPr lang="es-EC" sz="1600" u="none" strike="noStrike" dirty="0">
                          <a:effectLst/>
                        </a:rPr>
                        <a:t>Generación</a:t>
                      </a:r>
                      <a:endParaRPr lang="es-EC" sz="16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a:effectLst/>
                        </a:rPr>
                        <a:t>Generación 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66585">
                <a:tc>
                  <a:txBody>
                    <a:bodyPr/>
                    <a:lstStyle/>
                    <a:p>
                      <a:pPr algn="ctr" fontAlgn="ctr"/>
                      <a:r>
                        <a:rPr lang="es-EC" sz="1600" u="none" strike="noStrike" dirty="0">
                          <a:effectLst/>
                        </a:rPr>
                        <a:t>Procesador</a:t>
                      </a:r>
                      <a:endParaRPr lang="es-EC" sz="16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2 </a:t>
                      </a:r>
                      <a:r>
                        <a:rPr lang="es-EC" sz="1600" u="none" strike="noStrike" dirty="0" err="1">
                          <a:effectLst/>
                        </a:rPr>
                        <a:t>Quad</a:t>
                      </a:r>
                      <a:r>
                        <a:rPr lang="es-EC" sz="1600" u="none" strike="noStrike" dirty="0">
                          <a:effectLst/>
                        </a:rPr>
                        <a:t> Core Intel </a:t>
                      </a:r>
                      <a:r>
                        <a:rPr lang="es-EC" sz="1600" u="none" strike="noStrike" dirty="0" err="1">
                          <a:effectLst/>
                        </a:rPr>
                        <a:t>Xeon</a:t>
                      </a:r>
                      <a:r>
                        <a:rPr lang="es-EC" sz="1600" u="none" strike="noStrike" dirty="0">
                          <a:effectLst/>
                        </a:rPr>
                        <a:t> E5530 2,4 GHz (8 </a:t>
                      </a:r>
                      <a:r>
                        <a:rPr lang="es-EC" sz="1600" u="none" strike="noStrike" dirty="0" err="1">
                          <a:effectLst/>
                        </a:rPr>
                        <a:t>cpus</a:t>
                      </a:r>
                      <a:r>
                        <a:rPr lang="es-EC" sz="1600" u="none" strike="noStrike" dirty="0">
                          <a:effectLst/>
                        </a:rPr>
                        <a:t>)</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266585">
                <a:tc>
                  <a:txBody>
                    <a:bodyPr/>
                    <a:lstStyle/>
                    <a:p>
                      <a:pPr algn="ctr" fontAlgn="ctr"/>
                      <a:r>
                        <a:rPr lang="es-EC" sz="1600" u="none" strike="noStrike">
                          <a:effectLst/>
                        </a:rPr>
                        <a:t>Memoria RAM</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18 GB</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444309">
                <a:tc>
                  <a:txBody>
                    <a:bodyPr/>
                    <a:lstStyle/>
                    <a:p>
                      <a:pPr algn="ctr" fontAlgn="ctr"/>
                      <a:r>
                        <a:rPr lang="es-EC" sz="1600" u="none" strike="noStrike">
                          <a:effectLst/>
                        </a:rPr>
                        <a:t>Sistema Operativo</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rPr>
                        <a:t>Windows Storage Server 2008 Standard Edition</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53892">
                <a:tc>
                  <a:txBody>
                    <a:bodyPr/>
                    <a:lstStyle/>
                    <a:p>
                      <a:pPr algn="ctr" fontAlgn="ctr"/>
                      <a:r>
                        <a:rPr lang="es-EC" sz="1600" u="none" strike="noStrike">
                          <a:effectLst/>
                        </a:rPr>
                        <a:t>Tipo de discos</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16 discos SAS 6G DP 10K 300 GB</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66585">
                <a:tc>
                  <a:txBody>
                    <a:bodyPr/>
                    <a:lstStyle/>
                    <a:p>
                      <a:pPr algn="ctr" fontAlgn="ctr"/>
                      <a:r>
                        <a:rPr lang="es-EC" sz="1600" u="none" strike="noStrike">
                          <a:effectLst/>
                        </a:rPr>
                        <a:t>Controladora de almacenamiento</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u="none" strike="noStrike" dirty="0">
                          <a:effectLst/>
                        </a:rPr>
                        <a:t>Smart Array P812 </a:t>
                      </a:r>
                      <a:r>
                        <a:rPr lang="en-US" sz="1600" u="none" strike="noStrike" dirty="0" err="1">
                          <a:effectLst/>
                        </a:rPr>
                        <a:t>en</a:t>
                      </a:r>
                      <a:r>
                        <a:rPr lang="en-US" sz="1600" u="none" strike="noStrike" dirty="0">
                          <a:effectLst/>
                        </a:rPr>
                        <a:t> </a:t>
                      </a:r>
                      <a:r>
                        <a:rPr lang="en-US" sz="1600" u="none" strike="noStrike" dirty="0" err="1">
                          <a:effectLst/>
                        </a:rPr>
                        <a:t>Ranura</a:t>
                      </a:r>
                      <a:r>
                        <a:rPr lang="en-US" sz="1600" u="none" strike="noStrike" dirty="0">
                          <a:effectLst/>
                        </a:rPr>
                        <a:t> 4</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444309">
                <a:tc>
                  <a:txBody>
                    <a:bodyPr/>
                    <a:lstStyle/>
                    <a:p>
                      <a:pPr algn="ctr" fontAlgn="ctr"/>
                      <a:r>
                        <a:rPr lang="en-US" sz="1600" u="none" strike="noStrike" dirty="0">
                          <a:effectLst/>
                        </a:rPr>
                        <a:t> </a:t>
                      </a:r>
                      <a:endParaRPr lang="es-EC" sz="16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SAS </a:t>
                      </a:r>
                      <a:r>
                        <a:rPr lang="es-EC" sz="1600" u="none" strike="noStrike" dirty="0" err="1">
                          <a:effectLst/>
                        </a:rPr>
                        <a:t>Array</a:t>
                      </a:r>
                      <a:r>
                        <a:rPr lang="es-EC" sz="1600" u="none" strike="noStrike" dirty="0">
                          <a:effectLst/>
                        </a:rPr>
                        <a:t> A: RAID 1 (2 discos SAS 300 GB) (Para unidad 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7"/>
                  </a:ext>
                </a:extLst>
              </a:tr>
              <a:tr h="444309">
                <a:tc>
                  <a:txBody>
                    <a:bodyPr/>
                    <a:lstStyle/>
                    <a:p>
                      <a:pPr algn="ctr" fontAlgn="ctr"/>
                      <a:r>
                        <a:rPr lang="es-EC" sz="1600" u="none" strike="noStrike" dirty="0">
                          <a:effectLst/>
                        </a:rPr>
                        <a:t>Arreglo de discos</a:t>
                      </a:r>
                      <a:endParaRPr lang="es-EC" sz="16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SAS </a:t>
                      </a:r>
                      <a:r>
                        <a:rPr lang="es-EC" sz="1600" u="none" strike="noStrike" dirty="0" err="1">
                          <a:effectLst/>
                        </a:rPr>
                        <a:t>Array</a:t>
                      </a:r>
                      <a:r>
                        <a:rPr lang="es-EC" sz="1600" u="none" strike="noStrike" dirty="0">
                          <a:effectLst/>
                        </a:rPr>
                        <a:t> B: RAID 5 (6 discos SAS 300 GB) (Para unidad F)</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8"/>
                  </a:ext>
                </a:extLst>
              </a:tr>
              <a:tr h="444309">
                <a:tc>
                  <a:txBody>
                    <a:bodyPr/>
                    <a:lstStyle/>
                    <a:p>
                      <a:pPr algn="l" fontAlgn="t"/>
                      <a:r>
                        <a:rPr lang="es-EC" sz="1600" u="none" strike="noStrike">
                          <a:effectLst/>
                        </a:rPr>
                        <a:t> </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ctr"/>
                      <a:r>
                        <a:rPr lang="es-EC" sz="1600" u="none" strike="noStrike" dirty="0">
                          <a:effectLst/>
                        </a:rPr>
                        <a:t>SAS </a:t>
                      </a:r>
                      <a:r>
                        <a:rPr lang="es-EC" sz="1600" u="none" strike="noStrike" dirty="0" err="1">
                          <a:effectLst/>
                        </a:rPr>
                        <a:t>Array</a:t>
                      </a:r>
                      <a:r>
                        <a:rPr lang="es-EC" sz="1600" u="none" strike="noStrike" dirty="0">
                          <a:effectLst/>
                        </a:rPr>
                        <a:t> C: RAID 5 (8 discos SAS 300 GB) (Para unidad D)</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9"/>
                  </a:ext>
                </a:extLst>
              </a:tr>
              <a:tr h="266585">
                <a:tc rowSpan="3">
                  <a:txBody>
                    <a:bodyPr/>
                    <a:lstStyle/>
                    <a:p>
                      <a:pPr algn="ctr" fontAlgn="ctr"/>
                      <a:r>
                        <a:rPr lang="es-EC" sz="1600" u="none" strike="noStrike">
                          <a:effectLst/>
                        </a:rPr>
                        <a:t>Tamaño Unidades de discos</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Unidad C: 279 GB aprox.</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0"/>
                  </a:ext>
                </a:extLst>
              </a:tr>
              <a:tr h="266585">
                <a:tc vMerge="1">
                  <a:txBody>
                    <a:bodyPr/>
                    <a:lstStyle/>
                    <a:p>
                      <a:endParaRPr lang="es-EC"/>
                    </a:p>
                  </a:txBody>
                  <a:tcPr/>
                </a:tc>
                <a:tc>
                  <a:txBody>
                    <a:bodyPr/>
                    <a:lstStyle/>
                    <a:p>
                      <a:pPr algn="ctr" fontAlgn="ctr"/>
                      <a:r>
                        <a:rPr lang="es-EC" sz="1600" u="none" strike="noStrike" dirty="0">
                          <a:effectLst/>
                        </a:rPr>
                        <a:t>Unidad F: 1,28 TB aprox.</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1"/>
                  </a:ext>
                </a:extLst>
              </a:tr>
              <a:tr h="266585">
                <a:tc vMerge="1">
                  <a:txBody>
                    <a:bodyPr/>
                    <a:lstStyle/>
                    <a:p>
                      <a:endParaRPr lang="es-EC"/>
                    </a:p>
                  </a:txBody>
                  <a:tcPr/>
                </a:tc>
                <a:tc>
                  <a:txBody>
                    <a:bodyPr/>
                    <a:lstStyle/>
                    <a:p>
                      <a:pPr algn="ctr" fontAlgn="ctr"/>
                      <a:r>
                        <a:rPr lang="es-EC" sz="1600" u="none" strike="noStrike" dirty="0">
                          <a:effectLst/>
                        </a:rPr>
                        <a:t>Unidad D: 1,90 TB aprox.</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2"/>
                  </a:ext>
                </a:extLst>
              </a:tr>
              <a:tr h="266585">
                <a:tc>
                  <a:txBody>
                    <a:bodyPr/>
                    <a:lstStyle/>
                    <a:p>
                      <a:pPr algn="ctr" fontAlgn="ctr"/>
                      <a:r>
                        <a:rPr lang="es-EC" sz="1600" u="none" strike="noStrike">
                          <a:effectLst/>
                        </a:rPr>
                        <a:t>Configuración Network Team </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Habilitado</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3"/>
                  </a:ext>
                </a:extLst>
              </a:tr>
              <a:tr h="266585">
                <a:tc>
                  <a:txBody>
                    <a:bodyPr/>
                    <a:lstStyle/>
                    <a:p>
                      <a:pPr algn="ctr" fontAlgn="ctr"/>
                      <a:r>
                        <a:rPr lang="es-EC" sz="1600" u="none" strike="noStrike">
                          <a:effectLst/>
                        </a:rPr>
                        <a:t>Tarjeta de Fibra instalada</a:t>
                      </a:r>
                      <a:endParaRPr lang="es-EC" sz="1600" b="0" i="1"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EC" sz="1600" u="none" strike="noStrike" dirty="0">
                          <a:effectLst/>
                        </a:rPr>
                        <a:t>Si </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1626966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8338" y="54221"/>
            <a:ext cx="11919284" cy="756325"/>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800" dirty="0">
                <a:solidFill>
                  <a:srgbClr val="FF0000"/>
                </a:solidFill>
                <a:latin typeface="Arial" panose="020B0604020202020204" pitchFamily="34" charset="0"/>
                <a:cs typeface="Arial" panose="020B0604020202020204" pitchFamily="34" charset="0"/>
              </a:rPr>
              <a:t>Instalación de un servidor </a:t>
            </a:r>
            <a:r>
              <a:rPr lang="es-EC" sz="2800" dirty="0" err="1">
                <a:solidFill>
                  <a:srgbClr val="FF0000"/>
                </a:solidFill>
                <a:latin typeface="Arial" panose="020B0604020202020204" pitchFamily="34" charset="0"/>
                <a:cs typeface="Arial" panose="020B0604020202020204" pitchFamily="34" charset="0"/>
              </a:rPr>
              <a:t>nas</a:t>
            </a:r>
            <a:r>
              <a:rPr lang="es-EC" sz="2800" dirty="0">
                <a:solidFill>
                  <a:srgbClr val="FF0000"/>
                </a:solidFill>
                <a:latin typeface="Arial" panose="020B0604020202020204" pitchFamily="34" charset="0"/>
                <a:cs typeface="Arial" panose="020B0604020202020204" pitchFamily="34" charset="0"/>
              </a:rPr>
              <a:t> en el </a:t>
            </a:r>
            <a:r>
              <a:rPr lang="es-EC" sz="2800" dirty="0" err="1">
                <a:solidFill>
                  <a:srgbClr val="FF0000"/>
                </a:solidFill>
                <a:latin typeface="Arial" panose="020B0604020202020204" pitchFamily="34" charset="0"/>
                <a:cs typeface="Arial" panose="020B0604020202020204" pitchFamily="34" charset="0"/>
              </a:rPr>
              <a:t>datacenter</a:t>
            </a:r>
            <a:r>
              <a:rPr lang="es-EC" sz="2800" dirty="0">
                <a:solidFill>
                  <a:srgbClr val="FF0000"/>
                </a:solidFill>
                <a:latin typeface="Arial" panose="020B0604020202020204" pitchFamily="34" charset="0"/>
                <a:cs typeface="Arial" panose="020B0604020202020204" pitchFamily="34" charset="0"/>
              </a:rPr>
              <a:t> de </a:t>
            </a:r>
            <a:r>
              <a:rPr lang="es-EC" sz="2800" dirty="0" err="1">
                <a:solidFill>
                  <a:srgbClr val="FF0000"/>
                </a:solidFill>
                <a:latin typeface="Arial" panose="020B0604020202020204" pitchFamily="34" charset="0"/>
                <a:cs typeface="Arial" panose="020B0604020202020204" pitchFamily="34" charset="0"/>
              </a:rPr>
              <a:t>gec</a:t>
            </a:r>
            <a:endParaRPr lang="es-EC" sz="2800" dirty="0">
              <a:solidFill>
                <a:srgbClr val="FF0000"/>
              </a:solidFill>
              <a:latin typeface="Arial" panose="020B0604020202020204" pitchFamily="34" charset="0"/>
              <a:cs typeface="Arial" panose="020B0604020202020204" pitchFamily="34" charset="0"/>
            </a:endParaRPr>
          </a:p>
        </p:txBody>
      </p:sp>
      <p:sp>
        <p:nvSpPr>
          <p:cNvPr id="3" name="CuadroTexto 2"/>
          <p:cNvSpPr txBox="1"/>
          <p:nvPr/>
        </p:nvSpPr>
        <p:spPr>
          <a:xfrm>
            <a:off x="3518204" y="810545"/>
            <a:ext cx="4522180" cy="400110"/>
          </a:xfrm>
          <a:prstGeom prst="rect">
            <a:avLst/>
          </a:prstGeom>
          <a:noFill/>
        </p:spPr>
        <p:txBody>
          <a:bodyPr wrap="square" rtlCol="0">
            <a:spAutoFit/>
          </a:bodyPr>
          <a:lstStyle/>
          <a:p>
            <a:pPr algn="ctr"/>
            <a:r>
              <a:rPr lang="es-EC" sz="2000" b="1" u="sng"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MIGRACIÓN DE LA INFORMACIÓN</a:t>
            </a:r>
          </a:p>
        </p:txBody>
      </p:sp>
      <p:pic>
        <p:nvPicPr>
          <p:cNvPr id="3074" name="Picture 2" descr="http://www.uranium-backup.com/wp-content/themes/uraniumglobal/images/uranium_backu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46" y="1526727"/>
            <a:ext cx="3150357" cy="74803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751618" y="1566875"/>
            <a:ext cx="6841671" cy="707886"/>
          </a:xfrm>
          <a:prstGeom prst="rect">
            <a:avLst/>
          </a:prstGeom>
          <a:noFill/>
        </p:spPr>
        <p:txBody>
          <a:bodyPr wrap="square" rtlCol="0">
            <a:spAutoFit/>
          </a:bodyPr>
          <a:lstStyle/>
          <a:p>
            <a:r>
              <a:rPr lang="es-EC" sz="2000" dirty="0">
                <a:latin typeface="Arial" panose="020B0604020202020204" pitchFamily="34" charset="0"/>
                <a:cs typeface="Arial" panose="020B0604020202020204" pitchFamily="34" charset="0"/>
              </a:rPr>
              <a:t>Puede realizar copias de archivos, carpetas, </a:t>
            </a:r>
            <a:r>
              <a:rPr lang="es-EC" sz="2000" dirty="0" err="1">
                <a:latin typeface="Arial" panose="020B0604020202020204" pitchFamily="34" charset="0"/>
                <a:cs typeface="Arial" panose="020B0604020202020204" pitchFamily="34" charset="0"/>
              </a:rPr>
              <a:t>ISOs</a:t>
            </a:r>
            <a:r>
              <a:rPr lang="es-EC" sz="2000" dirty="0">
                <a:latin typeface="Arial" panose="020B0604020202020204" pitchFamily="34" charset="0"/>
                <a:cs typeface="Arial" panose="020B0604020202020204" pitchFamily="34" charset="0"/>
              </a:rPr>
              <a:t>, máquinas virtuales.</a:t>
            </a:r>
          </a:p>
        </p:txBody>
      </p:sp>
      <p:sp>
        <p:nvSpPr>
          <p:cNvPr id="5" name="CuadroTexto 4"/>
          <p:cNvSpPr txBox="1"/>
          <p:nvPr/>
        </p:nvSpPr>
        <p:spPr>
          <a:xfrm>
            <a:off x="7413174" y="3943485"/>
            <a:ext cx="4322465" cy="369460"/>
          </a:xfrm>
          <a:prstGeom prst="rect">
            <a:avLst/>
          </a:prstGeom>
          <a:noFill/>
        </p:spPr>
        <p:txBody>
          <a:bodyPr wrap="none" rtlCol="0">
            <a:spAutoFit/>
          </a:bodyPr>
          <a:lstStyle/>
          <a:p>
            <a:r>
              <a:rPr lang="es-EC" sz="1801" b="1" dirty="0">
                <a:solidFill>
                  <a:srgbClr val="FFFF00"/>
                </a:solidFill>
                <a:latin typeface="Arial" panose="020B0604020202020204" pitchFamily="34" charset="0"/>
                <a:cs typeface="Arial" panose="020B0604020202020204" pitchFamily="34" charset="0"/>
              </a:rPr>
              <a:t>“REALIZA LA COPIA DE ATRIBUTOS”</a:t>
            </a:r>
          </a:p>
        </p:txBody>
      </p:sp>
      <p:pic>
        <p:nvPicPr>
          <p:cNvPr id="7" name="Imagen 6"/>
          <p:cNvPicPr/>
          <p:nvPr/>
        </p:nvPicPr>
        <p:blipFill>
          <a:blip r:embed="rId4" cstate="print"/>
          <a:srcRect/>
          <a:stretch>
            <a:fillRect/>
          </a:stretch>
        </p:blipFill>
        <p:spPr bwMode="auto">
          <a:xfrm>
            <a:off x="257250" y="2810588"/>
            <a:ext cx="6521906" cy="3933113"/>
          </a:xfrm>
          <a:prstGeom prst="rect">
            <a:avLst/>
          </a:prstGeom>
          <a:noFill/>
          <a:ln w="9525">
            <a:noFill/>
            <a:miter lim="800000"/>
            <a:headEnd/>
            <a:tailEnd/>
          </a:ln>
        </p:spPr>
      </p:pic>
    </p:spTree>
    <p:extLst>
      <p:ext uri="{BB962C8B-B14F-4D97-AF65-F5344CB8AC3E}">
        <p14:creationId xmlns:p14="http://schemas.microsoft.com/office/powerpoint/2010/main" val="36693887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TM04033921[[fn=Damasco]]</Template>
  <TotalTime>1063</TotalTime>
  <Words>2248</Words>
  <Application>Microsoft Office PowerPoint</Application>
  <PresentationFormat>Panorámica</PresentationFormat>
  <Paragraphs>409</Paragraphs>
  <Slides>33</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Bookman Old Style</vt:lpstr>
      <vt:lpstr>Calibri</vt:lpstr>
      <vt:lpstr>Comic Sans MS</vt:lpstr>
      <vt:lpstr>Rockwell</vt:lpstr>
      <vt:lpstr>Times New Roman</vt:lpstr>
      <vt:lpstr>Damask</vt:lpstr>
      <vt:lpstr>Presentación de PowerPoint</vt:lpstr>
      <vt:lpstr>ESTUDIO GENERAL DE LA EMPRESA</vt:lpstr>
      <vt:lpstr>ANTECEDENTES</vt:lpstr>
      <vt:lpstr>OBJETIVOS</vt:lpstr>
      <vt:lpstr>Instalación de un servidor nas en el datacenter de gec</vt:lpstr>
      <vt:lpstr>Instalación de un servidor nas en el datacenter de gec</vt:lpstr>
      <vt:lpstr>Instalación de un servidor nas en el datacenter de gec</vt:lpstr>
      <vt:lpstr>Instalación de un servidor nas en el datacenter de gec</vt:lpstr>
      <vt:lpstr>Presentación de PowerPoint</vt:lpstr>
      <vt:lpstr>Presentación de PowerPoint</vt:lpstr>
      <vt:lpstr>Presentación de PowerPoint</vt:lpstr>
      <vt:lpstr>Elaboración del plan de contingencia de los servicios IT</vt:lpstr>
      <vt:lpstr>Etapas de la gestión de continuidad del servicio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Villacis</dc:creator>
  <cp:lastModifiedBy>Administrador</cp:lastModifiedBy>
  <cp:revision>97</cp:revision>
  <dcterms:created xsi:type="dcterms:W3CDTF">2016-01-25T02:36:09Z</dcterms:created>
  <dcterms:modified xsi:type="dcterms:W3CDTF">2016-08-24T05:12:13Z</dcterms:modified>
</cp:coreProperties>
</file>