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98" r:id="rId4"/>
    <p:sldId id="266" r:id="rId5"/>
    <p:sldId id="270" r:id="rId6"/>
    <p:sldId id="272" r:id="rId7"/>
    <p:sldId id="267" r:id="rId8"/>
    <p:sldId id="269" r:id="rId9"/>
    <p:sldId id="276" r:id="rId10"/>
    <p:sldId id="273" r:id="rId11"/>
    <p:sldId id="274" r:id="rId12"/>
    <p:sldId id="275" r:id="rId13"/>
    <p:sldId id="277" r:id="rId14"/>
    <p:sldId id="261" r:id="rId15"/>
    <p:sldId id="260" r:id="rId16"/>
    <p:sldId id="262" r:id="rId17"/>
    <p:sldId id="278" r:id="rId18"/>
    <p:sldId id="279" r:id="rId19"/>
    <p:sldId id="265" r:id="rId20"/>
    <p:sldId id="292" r:id="rId21"/>
    <p:sldId id="293" r:id="rId22"/>
    <p:sldId id="294" r:id="rId23"/>
    <p:sldId id="297" r:id="rId24"/>
    <p:sldId id="296" r:id="rId25"/>
    <p:sldId id="295" r:id="rId26"/>
    <p:sldId id="259" r:id="rId27"/>
    <p:sldId id="264" r:id="rId28"/>
    <p:sldId id="280" r:id="rId29"/>
    <p:sldId id="281" r:id="rId30"/>
    <p:sldId id="282" r:id="rId31"/>
    <p:sldId id="283" r:id="rId32"/>
    <p:sldId id="284" r:id="rId33"/>
    <p:sldId id="285" r:id="rId34"/>
    <p:sldId id="287" r:id="rId35"/>
    <p:sldId id="288" r:id="rId36"/>
    <p:sldId id="289" r:id="rId37"/>
    <p:sldId id="290" r:id="rId38"/>
    <p:sldId id="291"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86B35-5ACC-4A88-BFA1-6A0D62976F3A}" type="datetimeFigureOut">
              <a:rPr lang="es-EC" smtClean="0"/>
              <a:t>30/08/2016</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D156F1-39DC-405A-9CF2-DCE925CD2E7B}" type="slidenum">
              <a:rPr lang="es-EC" smtClean="0"/>
              <a:t>‹Nº›</a:t>
            </a:fld>
            <a:endParaRPr lang="es-EC"/>
          </a:p>
        </p:txBody>
      </p:sp>
    </p:spTree>
    <p:extLst>
      <p:ext uri="{BB962C8B-B14F-4D97-AF65-F5344CB8AC3E}">
        <p14:creationId xmlns:p14="http://schemas.microsoft.com/office/powerpoint/2010/main" val="119201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Mientras se</a:t>
            </a:r>
            <a:r>
              <a:rPr lang="es-EC" baseline="0" dirty="0" smtClean="0"/>
              <a:t> transmita  a través  de cables, cuando exista congestión y se reduzca la ventana de congestión el emisor enviará menos cantidad de paquetes solucionando de un poco la congestión.</a:t>
            </a:r>
          </a:p>
          <a:p>
            <a:r>
              <a:rPr lang="es-EC" baseline="0" dirty="0" smtClean="0"/>
              <a:t>Cuando el medio es inalámbrico, muchos paquetes se </a:t>
            </a:r>
            <a:r>
              <a:rPr lang="es-EC" baseline="0" dirty="0" err="1" smtClean="0"/>
              <a:t>perderan</a:t>
            </a:r>
            <a:r>
              <a:rPr lang="es-EC" baseline="0" dirty="0" smtClean="0"/>
              <a:t> en el aire. El emisor pensara que los paquetes perdidos son causados por la congestión y reducirá su tasa de envío empeorando de esta forma la velocidad de transmisión.</a:t>
            </a:r>
            <a:endParaRPr lang="es-EC" dirty="0"/>
          </a:p>
        </p:txBody>
      </p:sp>
      <p:sp>
        <p:nvSpPr>
          <p:cNvPr id="4" name="Marcador de número de diapositiva 3"/>
          <p:cNvSpPr>
            <a:spLocks noGrp="1"/>
          </p:cNvSpPr>
          <p:nvPr>
            <p:ph type="sldNum" sz="quarter" idx="10"/>
          </p:nvPr>
        </p:nvSpPr>
        <p:spPr/>
        <p:txBody>
          <a:bodyPr/>
          <a:lstStyle/>
          <a:p>
            <a:fld id="{D2D156F1-39DC-405A-9CF2-DCE925CD2E7B}" type="slidenum">
              <a:rPr lang="es-EC" smtClean="0"/>
              <a:t>13</a:t>
            </a:fld>
            <a:endParaRPr lang="es-EC"/>
          </a:p>
        </p:txBody>
      </p:sp>
    </p:spTree>
    <p:extLst>
      <p:ext uri="{BB962C8B-B14F-4D97-AF65-F5344CB8AC3E}">
        <p14:creationId xmlns:p14="http://schemas.microsoft.com/office/powerpoint/2010/main" val="307808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109149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419520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305048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174165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269360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312723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224549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18442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304533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15704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6E2DB4-E19B-43F6-A70E-B4239504E223}" type="datetimeFigureOut">
              <a:rPr lang="es-ES" smtClean="0"/>
              <a:t>30/08/2016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74B14F-7A81-482B-95E7-C16869B02001}" type="slidenum">
              <a:rPr lang="es-ES" smtClean="0"/>
              <a:t>‹Nº›</a:t>
            </a:fld>
            <a:endParaRPr lang="es-ES"/>
          </a:p>
        </p:txBody>
      </p:sp>
    </p:spTree>
    <p:extLst>
      <p:ext uri="{BB962C8B-B14F-4D97-AF65-F5344CB8AC3E}">
        <p14:creationId xmlns:p14="http://schemas.microsoft.com/office/powerpoint/2010/main" val="138059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E2DB4-E19B-43F6-A70E-B4239504E223}" type="datetimeFigureOut">
              <a:rPr lang="es-ES" smtClean="0"/>
              <a:t>30/08/2016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4B14F-7A81-482B-95E7-C16869B02001}" type="slidenum">
              <a:rPr lang="es-ES" smtClean="0"/>
              <a:t>‹Nº›</a:t>
            </a:fld>
            <a:endParaRPr lang="es-ES"/>
          </a:p>
        </p:txBody>
      </p:sp>
    </p:spTree>
    <p:extLst>
      <p:ext uri="{BB962C8B-B14F-4D97-AF65-F5344CB8AC3E}">
        <p14:creationId xmlns:p14="http://schemas.microsoft.com/office/powerpoint/2010/main" val="17014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1124" y="3429000"/>
            <a:ext cx="8712968" cy="1728192"/>
          </a:xfrm>
        </p:spPr>
        <p:txBody>
          <a:bodyPr>
            <a:normAutofit fontScale="90000"/>
          </a:bodyPr>
          <a:lstStyle/>
          <a:p>
            <a:r>
              <a:rPr lang="es-EC" b="1" dirty="0"/>
              <a:t>“DESARROLLO DE UNA NUEVA SOLUCIÓN PARA </a:t>
            </a:r>
            <a:r>
              <a:rPr lang="es-EC" b="1" dirty="0" err="1"/>
              <a:t>TCP</a:t>
            </a:r>
            <a:r>
              <a:rPr lang="es-EC" b="1" dirty="0"/>
              <a:t> INALÁMBRICO EN AMBIENTES DE LARGA DISTANCIA”</a:t>
            </a:r>
            <a:endParaRPr lang="es-ES" b="1" dirty="0"/>
          </a:p>
        </p:txBody>
      </p:sp>
      <p:sp>
        <p:nvSpPr>
          <p:cNvPr id="3" name="2 Subtítulo"/>
          <p:cNvSpPr>
            <a:spLocks noGrp="1"/>
          </p:cNvSpPr>
          <p:nvPr>
            <p:ph type="subTitle" idx="1"/>
          </p:nvPr>
        </p:nvSpPr>
        <p:spPr>
          <a:xfrm>
            <a:off x="1331640" y="5105400"/>
            <a:ext cx="6400800" cy="1752600"/>
          </a:xfrm>
        </p:spPr>
        <p:txBody>
          <a:bodyPr/>
          <a:lstStyle/>
          <a:p>
            <a:endParaRPr lang="es-ES" b="1" dirty="0" smtClean="0">
              <a:solidFill>
                <a:schemeClr val="tx1"/>
              </a:solidFill>
            </a:endParaRPr>
          </a:p>
          <a:p>
            <a:r>
              <a:rPr lang="es-ES" b="1" dirty="0" smtClean="0">
                <a:solidFill>
                  <a:schemeClr val="tx1"/>
                </a:solidFill>
              </a:rPr>
              <a:t>Autor: Mauricio Arias</a:t>
            </a:r>
            <a:endParaRPr lang="es-ES" b="1" dirty="0">
              <a:solidFill>
                <a:schemeClr val="tx1"/>
              </a:solidFill>
            </a:endParaRPr>
          </a:p>
        </p:txBody>
      </p:sp>
      <p:pic>
        <p:nvPicPr>
          <p:cNvPr id="1026" name="Picture 2" descr="Resultado de imagen de es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268760"/>
            <a:ext cx="5239808" cy="1354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283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a:t>Dificultades al utilizar </a:t>
            </a:r>
            <a:r>
              <a:rPr lang="es-EC" dirty="0" err="1"/>
              <a:t>TCP</a:t>
            </a:r>
            <a:r>
              <a:rPr lang="es-EC" dirty="0"/>
              <a:t> con </a:t>
            </a:r>
            <a:r>
              <a:rPr lang="es-EC" dirty="0" err="1"/>
              <a:t>Wi</a:t>
            </a:r>
            <a:r>
              <a:rPr lang="es-EC" dirty="0"/>
              <a:t>-Fi</a:t>
            </a:r>
          </a:p>
        </p:txBody>
      </p:sp>
      <p:sp>
        <p:nvSpPr>
          <p:cNvPr id="3" name="Marcador de contenido 2"/>
          <p:cNvSpPr>
            <a:spLocks noGrp="1"/>
          </p:cNvSpPr>
          <p:nvPr>
            <p:ph idx="1"/>
          </p:nvPr>
        </p:nvSpPr>
        <p:spPr/>
        <p:txBody>
          <a:bodyPr/>
          <a:lstStyle/>
          <a:p>
            <a:r>
              <a:rPr lang="es-EC" dirty="0" smtClean="0"/>
              <a:t>Temporizadores: </a:t>
            </a:r>
            <a:r>
              <a:rPr lang="es-EC" i="1" dirty="0" err="1" smtClean="0"/>
              <a:t>ACKtimeout</a:t>
            </a:r>
            <a:r>
              <a:rPr lang="es-EC" dirty="0" smtClean="0"/>
              <a:t>, </a:t>
            </a:r>
            <a:r>
              <a:rPr lang="es-EC" i="1" dirty="0" err="1" smtClean="0"/>
              <a:t>Slottime</a:t>
            </a:r>
            <a:r>
              <a:rPr lang="es-EC" dirty="0" smtClean="0"/>
              <a:t>.</a:t>
            </a:r>
          </a:p>
          <a:p>
            <a:endParaRPr lang="es-EC" dirty="0" smtClean="0"/>
          </a:p>
          <a:p>
            <a:endParaRPr lang="es-EC" dirty="0"/>
          </a:p>
        </p:txBody>
      </p:sp>
      <p:pic>
        <p:nvPicPr>
          <p:cNvPr id="4" name="Imagen 3"/>
          <p:cNvPicPr>
            <a:picLocks noChangeAspect="1"/>
          </p:cNvPicPr>
          <p:nvPr/>
        </p:nvPicPr>
        <p:blipFill>
          <a:blip r:embed="rId2"/>
          <a:stretch>
            <a:fillRect/>
          </a:stretch>
        </p:blipFill>
        <p:spPr>
          <a:xfrm>
            <a:off x="323528" y="2852936"/>
            <a:ext cx="4129846" cy="1584176"/>
          </a:xfrm>
          <a:prstGeom prst="rect">
            <a:avLst/>
          </a:prstGeom>
        </p:spPr>
      </p:pic>
      <p:pic>
        <p:nvPicPr>
          <p:cNvPr id="6" name="Imagen 5"/>
          <p:cNvPicPr/>
          <p:nvPr/>
        </p:nvPicPr>
        <p:blipFill>
          <a:blip r:embed="rId3" cstate="print"/>
          <a:srcRect/>
          <a:stretch>
            <a:fillRect/>
          </a:stretch>
        </p:blipFill>
        <p:spPr bwMode="auto">
          <a:xfrm>
            <a:off x="4755231" y="2298575"/>
            <a:ext cx="3970784" cy="3129211"/>
          </a:xfrm>
          <a:prstGeom prst="rect">
            <a:avLst/>
          </a:prstGeom>
          <a:noFill/>
          <a:ln w="9525">
            <a:noFill/>
            <a:miter lim="800000"/>
            <a:headEnd/>
            <a:tailEnd/>
          </a:ln>
        </p:spPr>
      </p:pic>
      <p:pic>
        <p:nvPicPr>
          <p:cNvPr id="1030" name="Picture 6" descr="Resultado de imagen de reloj de aren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00" y="2847256"/>
            <a:ext cx="600001" cy="591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367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72215"/>
            <a:ext cx="8229600" cy="1143000"/>
          </a:xfrm>
        </p:spPr>
        <p:txBody>
          <a:bodyPr>
            <a:normAutofit fontScale="90000"/>
          </a:bodyPr>
          <a:lstStyle/>
          <a:p>
            <a:r>
              <a:rPr lang="es-EC" dirty="0"/>
              <a:t>Dificultades al utilizar </a:t>
            </a:r>
            <a:r>
              <a:rPr lang="es-EC" dirty="0" err="1"/>
              <a:t>TCP</a:t>
            </a:r>
            <a:r>
              <a:rPr lang="es-EC" dirty="0"/>
              <a:t> con </a:t>
            </a:r>
            <a:r>
              <a:rPr lang="es-EC" dirty="0" err="1"/>
              <a:t>Wi</a:t>
            </a:r>
            <a:r>
              <a:rPr lang="es-EC" dirty="0"/>
              <a:t>-Fi</a:t>
            </a:r>
          </a:p>
        </p:txBody>
      </p:sp>
      <p:sp>
        <p:nvSpPr>
          <p:cNvPr id="4" name="Flecha arriba 3"/>
          <p:cNvSpPr/>
          <p:nvPr/>
        </p:nvSpPr>
        <p:spPr>
          <a:xfrm>
            <a:off x="2371291" y="2348880"/>
            <a:ext cx="936104" cy="25202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Flecha arriba 4"/>
          <p:cNvSpPr/>
          <p:nvPr/>
        </p:nvSpPr>
        <p:spPr>
          <a:xfrm>
            <a:off x="1259632" y="2348880"/>
            <a:ext cx="936104" cy="25202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Flecha arriba 5"/>
          <p:cNvSpPr/>
          <p:nvPr/>
        </p:nvSpPr>
        <p:spPr>
          <a:xfrm>
            <a:off x="5868144" y="2348880"/>
            <a:ext cx="936104" cy="25202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Flecha arriba 6"/>
          <p:cNvSpPr/>
          <p:nvPr/>
        </p:nvSpPr>
        <p:spPr>
          <a:xfrm flipV="1">
            <a:off x="7092280" y="2348880"/>
            <a:ext cx="936104" cy="25202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CuadroTexto 7"/>
          <p:cNvSpPr txBox="1"/>
          <p:nvPr/>
        </p:nvSpPr>
        <p:spPr>
          <a:xfrm rot="10800000">
            <a:off x="2608510" y="2060848"/>
            <a:ext cx="461665" cy="2232248"/>
          </a:xfrm>
          <a:prstGeom prst="rect">
            <a:avLst/>
          </a:prstGeom>
          <a:noFill/>
        </p:spPr>
        <p:txBody>
          <a:bodyPr vert="eaVert" wrap="square" rtlCol="0">
            <a:spAutoFit/>
          </a:bodyPr>
          <a:lstStyle/>
          <a:p>
            <a:r>
              <a:rPr lang="es-EC" b="1" i="1" dirty="0" smtClean="0">
                <a:solidFill>
                  <a:schemeClr val="bg1"/>
                </a:solidFill>
              </a:rPr>
              <a:t>POTENCIA</a:t>
            </a:r>
            <a:endParaRPr lang="es-EC" b="1" i="1" dirty="0">
              <a:solidFill>
                <a:schemeClr val="bg1"/>
              </a:solidFill>
            </a:endParaRPr>
          </a:p>
        </p:txBody>
      </p:sp>
      <p:sp>
        <p:nvSpPr>
          <p:cNvPr id="10" name="CuadroTexto 9"/>
          <p:cNvSpPr txBox="1"/>
          <p:nvPr/>
        </p:nvSpPr>
        <p:spPr>
          <a:xfrm rot="10800000">
            <a:off x="1472407" y="2060848"/>
            <a:ext cx="461665" cy="2232248"/>
          </a:xfrm>
          <a:prstGeom prst="rect">
            <a:avLst/>
          </a:prstGeom>
          <a:noFill/>
        </p:spPr>
        <p:txBody>
          <a:bodyPr vert="eaVert" wrap="square" rtlCol="0">
            <a:spAutoFit/>
          </a:bodyPr>
          <a:lstStyle/>
          <a:p>
            <a:r>
              <a:rPr lang="es-EC" b="1" i="1" dirty="0" smtClean="0">
                <a:solidFill>
                  <a:schemeClr val="bg1"/>
                </a:solidFill>
              </a:rPr>
              <a:t>DISTANCIA</a:t>
            </a:r>
            <a:endParaRPr lang="es-EC" b="1" i="1" dirty="0">
              <a:solidFill>
                <a:schemeClr val="bg1"/>
              </a:solidFill>
            </a:endParaRPr>
          </a:p>
        </p:txBody>
      </p:sp>
      <p:sp>
        <p:nvSpPr>
          <p:cNvPr id="11" name="CuadroTexto 10"/>
          <p:cNvSpPr txBox="1"/>
          <p:nvPr/>
        </p:nvSpPr>
        <p:spPr>
          <a:xfrm rot="10800000">
            <a:off x="6105363" y="2041127"/>
            <a:ext cx="461665" cy="2232248"/>
          </a:xfrm>
          <a:prstGeom prst="rect">
            <a:avLst/>
          </a:prstGeom>
          <a:noFill/>
        </p:spPr>
        <p:txBody>
          <a:bodyPr vert="eaVert" wrap="square" rtlCol="0">
            <a:spAutoFit/>
          </a:bodyPr>
          <a:lstStyle/>
          <a:p>
            <a:r>
              <a:rPr lang="es-EC" b="1" i="1" dirty="0" smtClean="0">
                <a:solidFill>
                  <a:schemeClr val="bg1"/>
                </a:solidFill>
              </a:rPr>
              <a:t>DISTANCIA</a:t>
            </a:r>
            <a:endParaRPr lang="es-EC" b="1" i="1" dirty="0">
              <a:solidFill>
                <a:schemeClr val="bg1"/>
              </a:solidFill>
            </a:endParaRPr>
          </a:p>
        </p:txBody>
      </p:sp>
      <p:sp>
        <p:nvSpPr>
          <p:cNvPr id="13" name="CuadroTexto 12"/>
          <p:cNvSpPr txBox="1"/>
          <p:nvPr/>
        </p:nvSpPr>
        <p:spPr>
          <a:xfrm flipH="1">
            <a:off x="1703240" y="5028618"/>
            <a:ext cx="2006509" cy="461665"/>
          </a:xfrm>
          <a:prstGeom prst="rect">
            <a:avLst/>
          </a:prstGeom>
          <a:noFill/>
        </p:spPr>
        <p:txBody>
          <a:bodyPr wrap="square" rtlCol="0">
            <a:spAutoFit/>
          </a:bodyPr>
          <a:lstStyle/>
          <a:p>
            <a:r>
              <a:rPr lang="es-EC" sz="2400" b="1" dirty="0" smtClean="0"/>
              <a:t>DISTANCIA</a:t>
            </a:r>
            <a:endParaRPr lang="es-EC" sz="2400" b="1" dirty="0"/>
          </a:p>
        </p:txBody>
      </p:sp>
      <p:sp>
        <p:nvSpPr>
          <p:cNvPr id="14" name="CuadroTexto 13"/>
          <p:cNvSpPr txBox="1"/>
          <p:nvPr/>
        </p:nvSpPr>
        <p:spPr>
          <a:xfrm rot="10800000">
            <a:off x="7329499" y="2022835"/>
            <a:ext cx="461665" cy="2232248"/>
          </a:xfrm>
          <a:prstGeom prst="rect">
            <a:avLst/>
          </a:prstGeom>
          <a:noFill/>
        </p:spPr>
        <p:txBody>
          <a:bodyPr vert="eaVert" wrap="square" rtlCol="0">
            <a:spAutoFit/>
          </a:bodyPr>
          <a:lstStyle/>
          <a:p>
            <a:r>
              <a:rPr lang="es-EC" b="1" i="1" dirty="0" smtClean="0">
                <a:solidFill>
                  <a:schemeClr val="bg1"/>
                </a:solidFill>
              </a:rPr>
              <a:t>VELOCIDAD</a:t>
            </a:r>
            <a:endParaRPr lang="es-EC" b="1" i="1" dirty="0">
              <a:solidFill>
                <a:schemeClr val="bg1"/>
              </a:solidFill>
            </a:endParaRPr>
          </a:p>
        </p:txBody>
      </p:sp>
      <p:sp>
        <p:nvSpPr>
          <p:cNvPr id="15" name="CuadroTexto 14"/>
          <p:cNvSpPr txBox="1"/>
          <p:nvPr/>
        </p:nvSpPr>
        <p:spPr>
          <a:xfrm flipH="1">
            <a:off x="6228184" y="4962703"/>
            <a:ext cx="2006509" cy="461665"/>
          </a:xfrm>
          <a:prstGeom prst="rect">
            <a:avLst/>
          </a:prstGeom>
          <a:noFill/>
        </p:spPr>
        <p:txBody>
          <a:bodyPr wrap="square" rtlCol="0">
            <a:spAutoFit/>
          </a:bodyPr>
          <a:lstStyle/>
          <a:p>
            <a:r>
              <a:rPr lang="es-EC" sz="2400" b="1" dirty="0" smtClean="0"/>
              <a:t>VELOCIDAD</a:t>
            </a:r>
            <a:endParaRPr lang="es-EC" sz="2400" b="1" dirty="0"/>
          </a:p>
        </p:txBody>
      </p:sp>
    </p:spTree>
    <p:extLst>
      <p:ext uri="{BB962C8B-B14F-4D97-AF65-F5344CB8AC3E}">
        <p14:creationId xmlns:p14="http://schemas.microsoft.com/office/powerpoint/2010/main" val="2894948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79155"/>
            <a:ext cx="8229600" cy="1143000"/>
          </a:xfrm>
        </p:spPr>
        <p:txBody>
          <a:bodyPr>
            <a:normAutofit fontScale="90000"/>
          </a:bodyPr>
          <a:lstStyle/>
          <a:p>
            <a:r>
              <a:rPr lang="es-EC" dirty="0"/>
              <a:t>Dificultades al utilizar </a:t>
            </a:r>
            <a:r>
              <a:rPr lang="es-EC" dirty="0" err="1"/>
              <a:t>TCP</a:t>
            </a:r>
            <a:r>
              <a:rPr lang="es-EC" dirty="0"/>
              <a:t> con </a:t>
            </a:r>
            <a:r>
              <a:rPr lang="es-EC" dirty="0" err="1"/>
              <a:t>Wi</a:t>
            </a:r>
            <a:r>
              <a:rPr lang="es-EC" dirty="0"/>
              <a:t>-Fi</a:t>
            </a:r>
          </a:p>
        </p:txBody>
      </p:sp>
      <p:sp>
        <p:nvSpPr>
          <p:cNvPr id="3" name="Marcador de contenido 2"/>
          <p:cNvSpPr>
            <a:spLocks noGrp="1"/>
          </p:cNvSpPr>
          <p:nvPr>
            <p:ph idx="1"/>
          </p:nvPr>
        </p:nvSpPr>
        <p:spPr/>
        <p:txBody>
          <a:bodyPr/>
          <a:lstStyle/>
          <a:p>
            <a:pPr marL="0" indent="0">
              <a:buNone/>
            </a:pPr>
            <a:r>
              <a:rPr lang="es-EC" b="1" dirty="0" smtClean="0"/>
              <a:t>Pérdidas</a:t>
            </a:r>
          </a:p>
          <a:p>
            <a:pPr marL="0" indent="0">
              <a:buNone/>
            </a:pPr>
            <a:r>
              <a:rPr lang="es-EC" sz="2800" b="1" dirty="0" smtClean="0"/>
              <a:t>Desvanecimiento</a:t>
            </a:r>
          </a:p>
          <a:p>
            <a:endParaRPr lang="es-EC" dirty="0"/>
          </a:p>
        </p:txBody>
      </p:sp>
      <p:pic>
        <p:nvPicPr>
          <p:cNvPr id="6" name="Imagen 5"/>
          <p:cNvPicPr>
            <a:picLocks noChangeAspect="1"/>
          </p:cNvPicPr>
          <p:nvPr/>
        </p:nvPicPr>
        <p:blipFill>
          <a:blip r:embed="rId2"/>
          <a:stretch>
            <a:fillRect/>
          </a:stretch>
        </p:blipFill>
        <p:spPr>
          <a:xfrm>
            <a:off x="455129" y="2842942"/>
            <a:ext cx="3067050" cy="1000125"/>
          </a:xfrm>
          <a:prstGeom prst="rect">
            <a:avLst/>
          </a:prstGeom>
        </p:spPr>
      </p:pic>
      <p:sp>
        <p:nvSpPr>
          <p:cNvPr id="7" name="CuadroTexto 6"/>
          <p:cNvSpPr txBox="1"/>
          <p:nvPr/>
        </p:nvSpPr>
        <p:spPr>
          <a:xfrm>
            <a:off x="5780820" y="1995964"/>
            <a:ext cx="2520280" cy="523220"/>
          </a:xfrm>
          <a:prstGeom prst="rect">
            <a:avLst/>
          </a:prstGeom>
          <a:noFill/>
        </p:spPr>
        <p:txBody>
          <a:bodyPr wrap="square" rtlCol="0">
            <a:spAutoFit/>
          </a:bodyPr>
          <a:lstStyle/>
          <a:p>
            <a:r>
              <a:rPr lang="es-EC" sz="2800" b="1" dirty="0" smtClean="0"/>
              <a:t>Obstáculos</a:t>
            </a:r>
            <a:endParaRPr lang="es-EC" sz="2800" b="1" dirty="0"/>
          </a:p>
        </p:txBody>
      </p:sp>
      <p:pic>
        <p:nvPicPr>
          <p:cNvPr id="2050" name="Picture 2" descr="Resultado de imagen de dibujos de montañas"/>
          <p:cNvPicPr>
            <a:picLocks noChangeAspect="1" noChangeArrowheads="1"/>
          </p:cNvPicPr>
          <p:nvPr/>
        </p:nvPicPr>
        <p:blipFill rotWithShape="1">
          <a:blip r:embed="rId3">
            <a:extLst>
              <a:ext uri="{28A0092B-C50C-407E-A947-70E740481C1C}">
                <a14:useLocalDpi xmlns:a14="http://schemas.microsoft.com/office/drawing/2010/main" val="0"/>
              </a:ext>
            </a:extLst>
          </a:blip>
          <a:srcRect b="21622"/>
          <a:stretch/>
        </p:blipFill>
        <p:spPr bwMode="auto">
          <a:xfrm>
            <a:off x="5425752" y="2511646"/>
            <a:ext cx="2602632" cy="142141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Conector recto de flecha 8"/>
          <p:cNvCxnSpPr/>
          <p:nvPr/>
        </p:nvCxnSpPr>
        <p:spPr>
          <a:xfrm>
            <a:off x="5425752" y="2519184"/>
            <a:ext cx="1512168" cy="34605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AutoShape 4" descr="Resultado de imagen de microondas dibuj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056" name="Picture 8" descr="Resultado de imagen de microondas dibuj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129" y="5038042"/>
            <a:ext cx="1794476" cy="1270683"/>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p:cNvSpPr txBox="1"/>
          <p:nvPr/>
        </p:nvSpPr>
        <p:spPr>
          <a:xfrm>
            <a:off x="611560" y="4514822"/>
            <a:ext cx="2520280" cy="523220"/>
          </a:xfrm>
          <a:prstGeom prst="rect">
            <a:avLst/>
          </a:prstGeom>
          <a:noFill/>
        </p:spPr>
        <p:txBody>
          <a:bodyPr wrap="square" rtlCol="0">
            <a:spAutoFit/>
          </a:bodyPr>
          <a:lstStyle/>
          <a:p>
            <a:r>
              <a:rPr lang="es-EC" sz="2800" b="1" dirty="0" smtClean="0"/>
              <a:t>Ruidos</a:t>
            </a:r>
            <a:endParaRPr lang="es-EC" sz="2800" b="1" dirty="0"/>
          </a:p>
        </p:txBody>
      </p:sp>
      <p:sp>
        <p:nvSpPr>
          <p:cNvPr id="13" name="AutoShape 12" descr="Resultado de imagen de antena"/>
          <p:cNvSpPr>
            <a:spLocks noChangeAspect="1" noChangeArrowheads="1"/>
          </p:cNvSpPr>
          <p:nvPr/>
        </p:nvSpPr>
        <p:spPr bwMode="auto">
          <a:xfrm>
            <a:off x="155575" y="-456833"/>
            <a:ext cx="2256185" cy="24094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7" name="Imagen 16"/>
          <p:cNvPicPr>
            <a:picLocks noChangeAspect="1"/>
          </p:cNvPicPr>
          <p:nvPr/>
        </p:nvPicPr>
        <p:blipFill>
          <a:blip r:embed="rId5"/>
          <a:stretch>
            <a:fillRect/>
          </a:stretch>
        </p:blipFill>
        <p:spPr>
          <a:xfrm>
            <a:off x="2637637" y="5038041"/>
            <a:ext cx="1153163" cy="1270683"/>
          </a:xfrm>
          <a:prstGeom prst="rect">
            <a:avLst/>
          </a:prstGeom>
        </p:spPr>
      </p:pic>
      <p:sp>
        <p:nvSpPr>
          <p:cNvPr id="20" name="CuadroTexto 19"/>
          <p:cNvSpPr txBox="1"/>
          <p:nvPr/>
        </p:nvSpPr>
        <p:spPr>
          <a:xfrm>
            <a:off x="5232902" y="4451053"/>
            <a:ext cx="3410036" cy="523220"/>
          </a:xfrm>
          <a:prstGeom prst="rect">
            <a:avLst/>
          </a:prstGeom>
          <a:noFill/>
        </p:spPr>
        <p:txBody>
          <a:bodyPr wrap="square" rtlCol="0">
            <a:spAutoFit/>
          </a:bodyPr>
          <a:lstStyle/>
          <a:p>
            <a:r>
              <a:rPr lang="es-EC" sz="2800" b="1" dirty="0" smtClean="0"/>
              <a:t>Interferencia de canal</a:t>
            </a:r>
            <a:endParaRPr lang="es-EC" sz="2800" b="1" dirty="0"/>
          </a:p>
        </p:txBody>
      </p:sp>
      <p:grpSp>
        <p:nvGrpSpPr>
          <p:cNvPr id="21" name="Grupo 20"/>
          <p:cNvGrpSpPr/>
          <p:nvPr/>
        </p:nvGrpSpPr>
        <p:grpSpPr>
          <a:xfrm>
            <a:off x="4860032" y="5348082"/>
            <a:ext cx="3333750" cy="1066801"/>
            <a:chOff x="0" y="0"/>
            <a:chExt cx="3886200" cy="1228725"/>
          </a:xfrm>
        </p:grpSpPr>
        <p:grpSp>
          <p:nvGrpSpPr>
            <p:cNvPr id="24" name="Grupo 23"/>
            <p:cNvGrpSpPr/>
            <p:nvPr/>
          </p:nvGrpSpPr>
          <p:grpSpPr>
            <a:xfrm>
              <a:off x="0" y="0"/>
              <a:ext cx="3886200" cy="1228725"/>
              <a:chOff x="0" y="0"/>
              <a:chExt cx="3886200" cy="1228725"/>
            </a:xfrm>
          </p:grpSpPr>
          <p:sp>
            <p:nvSpPr>
              <p:cNvPr id="26" name="Cuadro de texto 23"/>
              <p:cNvSpPr txBox="1"/>
              <p:nvPr/>
            </p:nvSpPr>
            <p:spPr>
              <a:xfrm>
                <a:off x="44414" y="485775"/>
                <a:ext cx="660437" cy="28656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800" dirty="0">
                    <a:effectLst/>
                    <a:ea typeface="MS Mincho"/>
                    <a:cs typeface="Times New Roman" panose="02020603050405020304" pitchFamily="18" charset="0"/>
                  </a:rPr>
                  <a:t>Canal  6</a:t>
                </a:r>
                <a:endParaRPr lang="es-EC" sz="1100" dirty="0">
                  <a:effectLst/>
                  <a:ea typeface="MS Mincho"/>
                  <a:cs typeface="Times New Roman" panose="02020603050405020304" pitchFamily="18" charset="0"/>
                </a:endParaRPr>
              </a:p>
            </p:txBody>
          </p:sp>
          <p:grpSp>
            <p:nvGrpSpPr>
              <p:cNvPr id="27" name="Grupo 26"/>
              <p:cNvGrpSpPr/>
              <p:nvPr/>
            </p:nvGrpSpPr>
            <p:grpSpPr>
              <a:xfrm>
                <a:off x="0" y="0"/>
                <a:ext cx="3886200" cy="1228725"/>
                <a:chOff x="0" y="0"/>
                <a:chExt cx="3886200" cy="1228725"/>
              </a:xfrm>
            </p:grpSpPr>
            <p:grpSp>
              <p:nvGrpSpPr>
                <p:cNvPr id="28" name="Grupo 27"/>
                <p:cNvGrpSpPr/>
                <p:nvPr/>
              </p:nvGrpSpPr>
              <p:grpSpPr>
                <a:xfrm>
                  <a:off x="0" y="0"/>
                  <a:ext cx="3886200" cy="1228725"/>
                  <a:chOff x="0" y="0"/>
                  <a:chExt cx="3886200" cy="1228725"/>
                </a:xfrm>
              </p:grpSpPr>
              <p:grpSp>
                <p:nvGrpSpPr>
                  <p:cNvPr id="30" name="Grupo 29"/>
                  <p:cNvGrpSpPr/>
                  <p:nvPr/>
                </p:nvGrpSpPr>
                <p:grpSpPr>
                  <a:xfrm>
                    <a:off x="0" y="0"/>
                    <a:ext cx="2286000" cy="1228725"/>
                    <a:chOff x="0" y="0"/>
                    <a:chExt cx="2286000" cy="1228725"/>
                  </a:xfrm>
                </p:grpSpPr>
                <p:pic>
                  <p:nvPicPr>
                    <p:cNvPr id="34" name="Imagen 3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200" y="333375"/>
                      <a:ext cx="570230" cy="609600"/>
                    </a:xfrm>
                    <a:prstGeom prst="rect">
                      <a:avLst/>
                    </a:prstGeom>
                    <a:noFill/>
                    <a:ln>
                      <a:noFill/>
                    </a:ln>
                  </p:spPr>
                </p:pic>
                <p:sp>
                  <p:nvSpPr>
                    <p:cNvPr id="35" name="Elipse 34"/>
                    <p:cNvSpPr/>
                    <p:nvPr/>
                  </p:nvSpPr>
                  <p:spPr>
                    <a:xfrm>
                      <a:off x="0" y="0"/>
                      <a:ext cx="2286000" cy="12287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grpSp>
              <p:grpSp>
                <p:nvGrpSpPr>
                  <p:cNvPr id="31" name="Grupo 30"/>
                  <p:cNvGrpSpPr/>
                  <p:nvPr/>
                </p:nvGrpSpPr>
                <p:grpSpPr>
                  <a:xfrm>
                    <a:off x="1600200" y="0"/>
                    <a:ext cx="2286000" cy="1228725"/>
                    <a:chOff x="0" y="0"/>
                    <a:chExt cx="2286000" cy="1228725"/>
                  </a:xfrm>
                </p:grpSpPr>
                <p:pic>
                  <p:nvPicPr>
                    <p:cNvPr id="32" name="Imagen 3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200" y="333375"/>
                      <a:ext cx="570230" cy="609600"/>
                    </a:xfrm>
                    <a:prstGeom prst="rect">
                      <a:avLst/>
                    </a:prstGeom>
                    <a:noFill/>
                    <a:ln>
                      <a:noFill/>
                    </a:ln>
                  </p:spPr>
                </p:pic>
                <p:sp>
                  <p:nvSpPr>
                    <p:cNvPr id="33" name="Elipse 32"/>
                    <p:cNvSpPr/>
                    <p:nvPr/>
                  </p:nvSpPr>
                  <p:spPr>
                    <a:xfrm>
                      <a:off x="0" y="0"/>
                      <a:ext cx="2286000" cy="12287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C"/>
                    </a:p>
                  </p:txBody>
                </p:sp>
              </p:grpSp>
            </p:grpSp>
            <p:sp>
              <p:nvSpPr>
                <p:cNvPr id="29" name="Cuadro de texto 24"/>
                <p:cNvSpPr txBox="1"/>
                <p:nvPr/>
              </p:nvSpPr>
              <p:spPr>
                <a:xfrm>
                  <a:off x="3095624" y="428626"/>
                  <a:ext cx="626244" cy="34371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800" b="1" dirty="0">
                      <a:effectLst/>
                      <a:ea typeface="MS Mincho"/>
                      <a:cs typeface="Times New Roman" panose="02020603050405020304" pitchFamily="18" charset="0"/>
                    </a:rPr>
                    <a:t>Canal 6</a:t>
                  </a:r>
                  <a:endParaRPr lang="es-EC" sz="1100" b="1" dirty="0">
                    <a:effectLst/>
                    <a:ea typeface="MS Mincho"/>
                    <a:cs typeface="Times New Roman" panose="02020603050405020304" pitchFamily="18" charset="0"/>
                  </a:endParaRPr>
                </a:p>
              </p:txBody>
            </p:sp>
          </p:grpSp>
        </p:grpSp>
        <p:sp>
          <p:nvSpPr>
            <p:cNvPr id="25" name="Cuadro de texto 27"/>
            <p:cNvSpPr txBox="1"/>
            <p:nvPr/>
          </p:nvSpPr>
          <p:spPr>
            <a:xfrm>
              <a:off x="1733550" y="247650"/>
              <a:ext cx="400050" cy="9620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1000">
                  <a:effectLst/>
                  <a:ea typeface="MS Mincho"/>
                  <a:cs typeface="Times New Roman" panose="02020603050405020304" pitchFamily="18" charset="0"/>
                </a:rPr>
                <a:t>Interferencia</a:t>
              </a:r>
              <a:endParaRPr lang="es-EC" sz="1100">
                <a:effectLst/>
                <a:ea typeface="MS Mincho"/>
                <a:cs typeface="Times New Roman" panose="02020603050405020304" pitchFamily="18" charset="0"/>
              </a:endParaRPr>
            </a:p>
          </p:txBody>
        </p:sp>
      </p:grpSp>
      <p:sp>
        <p:nvSpPr>
          <p:cNvPr id="22" name="2 Cuadro de texto"/>
          <p:cNvSpPr txBox="1"/>
          <p:nvPr/>
        </p:nvSpPr>
        <p:spPr>
          <a:xfrm>
            <a:off x="5066407" y="5081382"/>
            <a:ext cx="1280160" cy="2667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S" sz="1100">
                <a:effectLst/>
                <a:ea typeface="MS Mincho"/>
                <a:cs typeface="Times New Roman" panose="02020603050405020304" pitchFamily="18" charset="0"/>
              </a:rPr>
              <a:t>Zona de cobertura</a:t>
            </a:r>
            <a:endParaRPr lang="es-EC" sz="1100">
              <a:effectLst/>
              <a:ea typeface="MS Mincho"/>
              <a:cs typeface="Times New Roman" panose="02020603050405020304" pitchFamily="18" charset="0"/>
            </a:endParaRPr>
          </a:p>
        </p:txBody>
      </p:sp>
      <p:sp>
        <p:nvSpPr>
          <p:cNvPr id="23" name="50257 Cuadro de texto"/>
          <p:cNvSpPr txBox="1"/>
          <p:nvPr/>
        </p:nvSpPr>
        <p:spPr>
          <a:xfrm>
            <a:off x="6775192" y="5081382"/>
            <a:ext cx="1280160" cy="2667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S" sz="1100">
                <a:effectLst/>
                <a:ea typeface="MS Mincho"/>
                <a:cs typeface="Times New Roman" panose="02020603050405020304" pitchFamily="18" charset="0"/>
              </a:rPr>
              <a:t>Zona de cobertura</a:t>
            </a:r>
            <a:endParaRPr lang="es-EC" sz="1100">
              <a:effectLst/>
              <a:ea typeface="MS Mincho"/>
              <a:cs typeface="Times New Roman" panose="02020603050405020304" pitchFamily="18" charset="0"/>
            </a:endParaRPr>
          </a:p>
        </p:txBody>
      </p:sp>
    </p:spTree>
    <p:extLst>
      <p:ext uri="{BB962C8B-B14F-4D97-AF65-F5344CB8AC3E}">
        <p14:creationId xmlns:p14="http://schemas.microsoft.com/office/powerpoint/2010/main" val="4097009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4593581" y="2298222"/>
            <a:ext cx="4355976" cy="3312368"/>
          </a:xfrm>
          <a:prstGeom prst="rect">
            <a:avLst/>
          </a:prstGeom>
          <a:noFill/>
          <a:ln>
            <a:solidFill>
              <a:schemeClr val="tx1"/>
            </a:solidFill>
          </a:ln>
        </p:spPr>
        <p:txBody>
          <a:bodyPr wrap="square" rtlCol="0">
            <a:spAutoFit/>
          </a:bodyPr>
          <a:lstStyle/>
          <a:p>
            <a:endParaRPr lang="es-EC" dirty="0"/>
          </a:p>
        </p:txBody>
      </p:sp>
      <p:sp>
        <p:nvSpPr>
          <p:cNvPr id="13" name="CuadroTexto 12"/>
          <p:cNvSpPr txBox="1"/>
          <p:nvPr/>
        </p:nvSpPr>
        <p:spPr>
          <a:xfrm>
            <a:off x="457200" y="2276872"/>
            <a:ext cx="3826768" cy="3312368"/>
          </a:xfrm>
          <a:prstGeom prst="rect">
            <a:avLst/>
          </a:prstGeom>
          <a:noFill/>
          <a:ln>
            <a:solidFill>
              <a:schemeClr val="tx1"/>
            </a:solidFill>
          </a:ln>
        </p:spPr>
        <p:txBody>
          <a:bodyPr wrap="square" rtlCol="0">
            <a:spAutoFit/>
          </a:bodyPr>
          <a:lstStyle/>
          <a:p>
            <a:endParaRPr lang="es-EC" dirty="0"/>
          </a:p>
        </p:txBody>
      </p:sp>
      <p:sp>
        <p:nvSpPr>
          <p:cNvPr id="2" name="Título 1"/>
          <p:cNvSpPr>
            <a:spLocks noGrp="1"/>
          </p:cNvSpPr>
          <p:nvPr>
            <p:ph type="title"/>
          </p:nvPr>
        </p:nvSpPr>
        <p:spPr/>
        <p:txBody>
          <a:bodyPr>
            <a:normAutofit fontScale="90000"/>
          </a:bodyPr>
          <a:lstStyle/>
          <a:p>
            <a:r>
              <a:rPr lang="es-EC" dirty="0" smtClean="0"/>
              <a:t>Problema </a:t>
            </a:r>
            <a:r>
              <a:rPr lang="es-EC" dirty="0" err="1" smtClean="0"/>
              <a:t>TCP</a:t>
            </a:r>
            <a:r>
              <a:rPr lang="es-EC" dirty="0" smtClean="0"/>
              <a:t> en medio inalámbrico</a:t>
            </a:r>
            <a:endParaRPr lang="es-EC" dirty="0"/>
          </a:p>
        </p:txBody>
      </p:sp>
      <p:sp>
        <p:nvSpPr>
          <p:cNvPr id="7" name="Marcador de texto 6"/>
          <p:cNvSpPr>
            <a:spLocks noGrp="1"/>
          </p:cNvSpPr>
          <p:nvPr>
            <p:ph type="body" idx="1"/>
          </p:nvPr>
        </p:nvSpPr>
        <p:spPr/>
        <p:txBody>
          <a:bodyPr/>
          <a:lstStyle/>
          <a:p>
            <a:r>
              <a:rPr lang="es-EC" dirty="0" smtClean="0"/>
              <a:t>Entorno Cableado</a:t>
            </a:r>
            <a:endParaRPr lang="es-EC" dirty="0"/>
          </a:p>
        </p:txBody>
      </p:sp>
      <p:sp>
        <p:nvSpPr>
          <p:cNvPr id="9" name="Marcador de texto 8"/>
          <p:cNvSpPr>
            <a:spLocks noGrp="1"/>
          </p:cNvSpPr>
          <p:nvPr>
            <p:ph type="body" sz="quarter" idx="3"/>
          </p:nvPr>
        </p:nvSpPr>
        <p:spPr/>
        <p:txBody>
          <a:bodyPr/>
          <a:lstStyle/>
          <a:p>
            <a:r>
              <a:rPr lang="es-EC" dirty="0" smtClean="0"/>
              <a:t>Entorno Inalámbrico</a:t>
            </a:r>
            <a:endParaRPr lang="es-EC" dirty="0"/>
          </a:p>
        </p:txBody>
      </p:sp>
      <p:pic>
        <p:nvPicPr>
          <p:cNvPr id="4098" name="Picture 2" descr="Resultado de imagen de antena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223" y="2628831"/>
            <a:ext cx="756428" cy="756428"/>
          </a:xfrm>
          <a:prstGeom prst="rect">
            <a:avLst/>
          </a:prstGeom>
          <a:noFill/>
          <a:extLst>
            <a:ext uri="{909E8E84-426E-40DD-AFC4-6F175D3DCCD1}">
              <a14:hiddenFill xmlns:a14="http://schemas.microsoft.com/office/drawing/2010/main">
                <a:solidFill>
                  <a:srgbClr val="FFFFFF"/>
                </a:solidFill>
              </a14:hiddenFill>
            </a:ext>
          </a:extLst>
        </p:spPr>
      </p:pic>
      <p:sp>
        <p:nvSpPr>
          <p:cNvPr id="4" name="Flecha derecha 3"/>
          <p:cNvSpPr/>
          <p:nvPr/>
        </p:nvSpPr>
        <p:spPr>
          <a:xfrm>
            <a:off x="1547664" y="2628831"/>
            <a:ext cx="793551"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Flecha derecha 4"/>
          <p:cNvSpPr/>
          <p:nvPr/>
        </p:nvSpPr>
        <p:spPr>
          <a:xfrm>
            <a:off x="3108982" y="2880859"/>
            <a:ext cx="7935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100" name="Picture 4" descr="Resultado de imagen de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839" y="2483645"/>
            <a:ext cx="1305396" cy="1305396"/>
          </a:xfrm>
          <a:prstGeom prst="rect">
            <a:avLst/>
          </a:prstGeom>
          <a:noFill/>
          <a:extLst>
            <a:ext uri="{909E8E84-426E-40DD-AFC4-6F175D3DCCD1}">
              <a14:hiddenFill xmlns:a14="http://schemas.microsoft.com/office/drawing/2010/main">
                <a:solidFill>
                  <a:srgbClr val="FFFFFF"/>
                </a:solidFill>
              </a14:hiddenFill>
            </a:ext>
          </a:extLst>
        </p:spPr>
      </p:pic>
      <p:sp>
        <p:nvSpPr>
          <p:cNvPr id="11" name="Flecha derecha 10"/>
          <p:cNvSpPr/>
          <p:nvPr/>
        </p:nvSpPr>
        <p:spPr>
          <a:xfrm>
            <a:off x="1547663" y="4337253"/>
            <a:ext cx="7935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6" name="Picture 4" descr="Resultado de imagen de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362" y="2483645"/>
            <a:ext cx="1305396" cy="130539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Resultado de imagen de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923804"/>
            <a:ext cx="1305396" cy="1305396"/>
          </a:xfrm>
          <a:prstGeom prst="rect">
            <a:avLst/>
          </a:prstGeom>
          <a:noFill/>
          <a:extLst>
            <a:ext uri="{909E8E84-426E-40DD-AFC4-6F175D3DCCD1}">
              <a14:hiddenFill xmlns:a14="http://schemas.microsoft.com/office/drawing/2010/main">
                <a:solidFill>
                  <a:srgbClr val="FFFFFF"/>
                </a:solidFill>
              </a14:hiddenFill>
            </a:ext>
          </a:extLst>
        </p:spPr>
      </p:pic>
      <p:sp>
        <p:nvSpPr>
          <p:cNvPr id="18" name="Flecha derecha 17"/>
          <p:cNvSpPr/>
          <p:nvPr/>
        </p:nvSpPr>
        <p:spPr>
          <a:xfrm>
            <a:off x="3182273" y="4321018"/>
            <a:ext cx="7935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9" name="Picture 4" descr="Resultado de imagen de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3653" y="3923804"/>
            <a:ext cx="1305396" cy="1305396"/>
          </a:xfrm>
          <a:prstGeom prst="rect">
            <a:avLst/>
          </a:prstGeom>
          <a:noFill/>
          <a:extLst>
            <a:ext uri="{909E8E84-426E-40DD-AFC4-6F175D3DCCD1}">
              <a14:hiddenFill xmlns:a14="http://schemas.microsoft.com/office/drawing/2010/main">
                <a:solidFill>
                  <a:srgbClr val="FFFFFF"/>
                </a:solidFill>
              </a14:hiddenFill>
            </a:ext>
          </a:extLst>
        </p:spPr>
      </p:pic>
      <p:sp>
        <p:nvSpPr>
          <p:cNvPr id="20" name="Flecha derecha 19"/>
          <p:cNvSpPr/>
          <p:nvPr/>
        </p:nvSpPr>
        <p:spPr>
          <a:xfrm>
            <a:off x="5503751" y="2591668"/>
            <a:ext cx="793551"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4" name="Imagen 13"/>
          <p:cNvPicPr>
            <a:picLocks noChangeAspect="1"/>
          </p:cNvPicPr>
          <p:nvPr/>
        </p:nvPicPr>
        <p:blipFill>
          <a:blip r:embed="rId5"/>
          <a:stretch>
            <a:fillRect/>
          </a:stretch>
        </p:blipFill>
        <p:spPr>
          <a:xfrm>
            <a:off x="6297302" y="2622261"/>
            <a:ext cx="1066800" cy="676275"/>
          </a:xfrm>
          <a:prstGeom prst="rect">
            <a:avLst/>
          </a:prstGeom>
        </p:spPr>
      </p:pic>
      <p:sp>
        <p:nvSpPr>
          <p:cNvPr id="24" name="Flecha derecha 23"/>
          <p:cNvSpPr/>
          <p:nvPr/>
        </p:nvSpPr>
        <p:spPr>
          <a:xfrm>
            <a:off x="7364102" y="2827025"/>
            <a:ext cx="7935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5" name="Picture 2" descr="Resultado de imagen de antena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7653" y="2591668"/>
            <a:ext cx="756428" cy="75642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Resultado de imagen de antena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9202" y="3977614"/>
            <a:ext cx="756428" cy="756428"/>
          </a:xfrm>
          <a:prstGeom prst="rect">
            <a:avLst/>
          </a:prstGeom>
          <a:noFill/>
          <a:extLst>
            <a:ext uri="{909E8E84-426E-40DD-AFC4-6F175D3DCCD1}">
              <a14:hiddenFill xmlns:a14="http://schemas.microsoft.com/office/drawing/2010/main">
                <a:solidFill>
                  <a:srgbClr val="FFFFFF"/>
                </a:solidFill>
              </a14:hiddenFill>
            </a:ext>
          </a:extLst>
        </p:spPr>
      </p:pic>
      <p:pic>
        <p:nvPicPr>
          <p:cNvPr id="27" name="Imagen 26"/>
          <p:cNvPicPr>
            <a:picLocks noChangeAspect="1"/>
          </p:cNvPicPr>
          <p:nvPr/>
        </p:nvPicPr>
        <p:blipFill>
          <a:blip r:embed="rId5"/>
          <a:stretch>
            <a:fillRect/>
          </a:stretch>
        </p:blipFill>
        <p:spPr>
          <a:xfrm>
            <a:off x="6324935" y="4057767"/>
            <a:ext cx="1066800" cy="676275"/>
          </a:xfrm>
          <a:prstGeom prst="rect">
            <a:avLst/>
          </a:prstGeom>
        </p:spPr>
      </p:pic>
      <p:pic>
        <p:nvPicPr>
          <p:cNvPr id="28" name="Picture 2" descr="Resultado de imagen de antena dibuj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5286" y="4027174"/>
            <a:ext cx="756428" cy="756428"/>
          </a:xfrm>
          <a:prstGeom prst="rect">
            <a:avLst/>
          </a:prstGeom>
          <a:noFill/>
          <a:extLst>
            <a:ext uri="{909E8E84-426E-40DD-AFC4-6F175D3DCCD1}">
              <a14:hiddenFill xmlns:a14="http://schemas.microsoft.com/office/drawing/2010/main">
                <a:solidFill>
                  <a:srgbClr val="FFFFFF"/>
                </a:solidFill>
              </a14:hiddenFill>
            </a:ext>
          </a:extLst>
        </p:spPr>
      </p:pic>
      <p:sp>
        <p:nvSpPr>
          <p:cNvPr id="29" name="Flecha derecha 28"/>
          <p:cNvSpPr/>
          <p:nvPr/>
        </p:nvSpPr>
        <p:spPr>
          <a:xfrm>
            <a:off x="5536143" y="4179120"/>
            <a:ext cx="793551" cy="4326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Flecha derecha 29"/>
          <p:cNvSpPr/>
          <p:nvPr/>
        </p:nvSpPr>
        <p:spPr>
          <a:xfrm>
            <a:off x="7407271" y="4321019"/>
            <a:ext cx="793551" cy="158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373712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50453" y="2967335"/>
            <a:ext cx="384310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Soluciones</a:t>
            </a:r>
            <a:endParaRPr lang="es-E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766265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4099" y="1052736"/>
            <a:ext cx="8229600" cy="1143000"/>
          </a:xfrm>
        </p:spPr>
        <p:txBody>
          <a:bodyPr/>
          <a:lstStyle/>
          <a:p>
            <a:r>
              <a:rPr lang="es-ES" b="1" dirty="0" err="1" smtClean="0"/>
              <a:t>TCP</a:t>
            </a:r>
            <a:r>
              <a:rPr lang="es-ES" b="1" dirty="0" smtClean="0"/>
              <a:t> (4 </a:t>
            </a:r>
            <a:r>
              <a:rPr lang="es-ES" b="1" dirty="0" err="1" smtClean="0"/>
              <a:t>ACK</a:t>
            </a:r>
            <a:r>
              <a:rPr lang="es-ES" b="1" dirty="0" smtClean="0"/>
              <a:t>)</a:t>
            </a:r>
            <a:endParaRPr lang="es-ES" b="1" dirty="0"/>
          </a:p>
        </p:txBody>
      </p:sp>
      <p:sp>
        <p:nvSpPr>
          <p:cNvPr id="3" name="2 Marcador de contenido"/>
          <p:cNvSpPr>
            <a:spLocks noGrp="1"/>
          </p:cNvSpPr>
          <p:nvPr>
            <p:ph idx="1"/>
          </p:nvPr>
        </p:nvSpPr>
        <p:spPr>
          <a:xfrm>
            <a:off x="495410" y="2492896"/>
            <a:ext cx="8229600" cy="4525963"/>
          </a:xfrm>
        </p:spPr>
        <p:txBody>
          <a:bodyPr/>
          <a:lstStyle/>
          <a:p>
            <a:r>
              <a:rPr lang="es-ES" dirty="0" smtClean="0"/>
              <a:t>Espera la llegada de un 4 ACK antes de dividir la ventana de congestión.</a:t>
            </a:r>
          </a:p>
          <a:p>
            <a:r>
              <a:rPr lang="es-ES" dirty="0" smtClean="0"/>
              <a:t>Es simple.</a:t>
            </a:r>
          </a:p>
          <a:p>
            <a:r>
              <a:rPr lang="es-ES" dirty="0" smtClean="0"/>
              <a:t>No genera una carga al nodo.</a:t>
            </a:r>
          </a:p>
          <a:p>
            <a:endParaRPr lang="es-ES" dirty="0" smtClean="0"/>
          </a:p>
          <a:p>
            <a:endParaRPr lang="es-ES" dirty="0"/>
          </a:p>
        </p:txBody>
      </p:sp>
    </p:spTree>
    <p:extLst>
      <p:ext uri="{BB962C8B-B14F-4D97-AF65-F5344CB8AC3E}">
        <p14:creationId xmlns:p14="http://schemas.microsoft.com/office/powerpoint/2010/main" val="939451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414" y="620688"/>
            <a:ext cx="8869348" cy="1143000"/>
          </a:xfrm>
        </p:spPr>
        <p:txBody>
          <a:bodyPr>
            <a:noAutofit/>
          </a:bodyPr>
          <a:lstStyle/>
          <a:p>
            <a:r>
              <a:rPr lang="en-US" sz="3600" b="1" dirty="0" err="1" smtClean="0"/>
              <a:t>Notificación</a:t>
            </a:r>
            <a:r>
              <a:rPr lang="en-US" sz="3600" b="1" dirty="0" smtClean="0"/>
              <a:t> </a:t>
            </a:r>
            <a:r>
              <a:rPr lang="en-US" sz="3600" b="1" dirty="0" err="1" smtClean="0"/>
              <a:t>Explícita</a:t>
            </a:r>
            <a:r>
              <a:rPr lang="en-US" sz="3600" b="1" dirty="0" smtClean="0"/>
              <a:t> de </a:t>
            </a:r>
            <a:r>
              <a:rPr lang="en-US" sz="3600" b="1" dirty="0" err="1" smtClean="0"/>
              <a:t>Congestión</a:t>
            </a:r>
            <a:r>
              <a:rPr lang="en-US" sz="3600" b="1" dirty="0" smtClean="0"/>
              <a:t> </a:t>
            </a:r>
            <a:r>
              <a:rPr lang="es-ES" sz="3600" b="1" dirty="0"/>
              <a:t>(</a:t>
            </a:r>
            <a:r>
              <a:rPr lang="es-ES" sz="3600" b="1" dirty="0" err="1" smtClean="0"/>
              <a:t>ECN</a:t>
            </a:r>
            <a:r>
              <a:rPr lang="es-ES" sz="3600" b="1" dirty="0" smtClean="0"/>
              <a:t> del inglés </a:t>
            </a:r>
            <a:r>
              <a:rPr lang="en-US" sz="3600" b="1" dirty="0" smtClean="0"/>
              <a:t>Explicit</a:t>
            </a:r>
            <a:r>
              <a:rPr lang="es-ES" sz="3600" b="1" dirty="0" smtClean="0"/>
              <a:t> </a:t>
            </a:r>
            <a:r>
              <a:rPr lang="en-US" sz="3600" b="1" dirty="0" smtClean="0"/>
              <a:t>Congestion Notification</a:t>
            </a:r>
            <a:r>
              <a:rPr lang="es-ES" sz="3600" b="1" dirty="0" smtClean="0"/>
              <a:t>)</a:t>
            </a:r>
            <a:endParaRPr lang="es-ES" sz="3600" dirty="0"/>
          </a:p>
        </p:txBody>
      </p:sp>
      <p:sp>
        <p:nvSpPr>
          <p:cNvPr id="3" name="2 Marcador de contenido"/>
          <p:cNvSpPr>
            <a:spLocks noGrp="1"/>
          </p:cNvSpPr>
          <p:nvPr>
            <p:ph idx="1"/>
          </p:nvPr>
        </p:nvSpPr>
        <p:spPr>
          <a:xfrm>
            <a:off x="467544" y="2132856"/>
            <a:ext cx="8229600" cy="4525963"/>
          </a:xfrm>
        </p:spPr>
        <p:txBody>
          <a:bodyPr>
            <a:normAutofit lnSpcReduction="10000"/>
          </a:bodyPr>
          <a:lstStyle/>
          <a:p>
            <a:pPr algn="just"/>
            <a:r>
              <a:rPr lang="es-ES" dirty="0" smtClean="0"/>
              <a:t>Trabaja con los protocolos TCP/IP</a:t>
            </a:r>
          </a:p>
          <a:p>
            <a:pPr algn="just"/>
            <a:r>
              <a:rPr lang="es-ES" dirty="0" smtClean="0"/>
              <a:t>Todos los nodos deben poder trabajar con ECN para que pueda trabajar adecuadamente.</a:t>
            </a:r>
          </a:p>
          <a:p>
            <a:pPr algn="just"/>
            <a:r>
              <a:rPr lang="es-ES" dirty="0" smtClean="0"/>
              <a:t>Permite conocer al receptor que existe congestión.</a:t>
            </a:r>
          </a:p>
          <a:p>
            <a:pPr algn="just"/>
            <a:r>
              <a:rPr lang="es-ES" dirty="0" smtClean="0"/>
              <a:t>Determina cuando la pérdida de paquetes es debido a congestión</a:t>
            </a:r>
          </a:p>
          <a:p>
            <a:pPr algn="just"/>
            <a:r>
              <a:rPr lang="es-ES" dirty="0" smtClean="0"/>
              <a:t>Utiliza bits en las cabeceras de los protocolos </a:t>
            </a:r>
            <a:r>
              <a:rPr lang="es-ES" dirty="0" err="1" smtClean="0"/>
              <a:t>TCP</a:t>
            </a:r>
            <a:r>
              <a:rPr lang="es-ES" dirty="0" smtClean="0"/>
              <a:t> e IP para informar sobre la congestión</a:t>
            </a:r>
            <a:endParaRPr lang="es-ES" dirty="0"/>
          </a:p>
        </p:txBody>
      </p:sp>
    </p:spTree>
    <p:extLst>
      <p:ext uri="{BB962C8B-B14F-4D97-AF65-F5344CB8AC3E}">
        <p14:creationId xmlns:p14="http://schemas.microsoft.com/office/powerpoint/2010/main" val="2218373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64704"/>
            <a:ext cx="8229600" cy="1143000"/>
          </a:xfrm>
        </p:spPr>
        <p:txBody>
          <a:bodyPr>
            <a:normAutofit fontScale="90000"/>
          </a:bodyPr>
          <a:lstStyle/>
          <a:p>
            <a:r>
              <a:rPr lang="es-EC" b="1" dirty="0"/>
              <a:t>Descarte Aleatorio Temprano (RED del inglés </a:t>
            </a:r>
            <a:r>
              <a:rPr lang="es-EC" b="1" dirty="0" err="1"/>
              <a:t>Random</a:t>
            </a:r>
            <a:r>
              <a:rPr lang="es-EC" b="1" dirty="0"/>
              <a:t>  </a:t>
            </a:r>
            <a:r>
              <a:rPr lang="es-EC" b="1" dirty="0" err="1"/>
              <a:t>Early</a:t>
            </a:r>
            <a:r>
              <a:rPr lang="es-EC" b="1" dirty="0"/>
              <a:t> </a:t>
            </a:r>
            <a:r>
              <a:rPr lang="es-EC" b="1" dirty="0" err="1"/>
              <a:t>Detection</a:t>
            </a:r>
            <a:r>
              <a:rPr lang="es-EC" b="1" dirty="0"/>
              <a:t>)</a:t>
            </a:r>
            <a:endParaRPr lang="es-EC" dirty="0"/>
          </a:p>
        </p:txBody>
      </p:sp>
      <p:sp>
        <p:nvSpPr>
          <p:cNvPr id="3" name="Marcador de contenido 2"/>
          <p:cNvSpPr>
            <a:spLocks noGrp="1"/>
          </p:cNvSpPr>
          <p:nvPr>
            <p:ph idx="1"/>
          </p:nvPr>
        </p:nvSpPr>
        <p:spPr>
          <a:xfrm>
            <a:off x="323528" y="2332037"/>
            <a:ext cx="8229600" cy="4525963"/>
          </a:xfrm>
        </p:spPr>
        <p:txBody>
          <a:bodyPr>
            <a:normAutofit lnSpcReduction="10000"/>
          </a:bodyPr>
          <a:lstStyle/>
          <a:p>
            <a:pPr algn="just"/>
            <a:r>
              <a:rPr lang="es-ES" dirty="0"/>
              <a:t>Es una gestión activa de colas, evita la congestión mediante el control de tamaño de cola, indicando a los sistemas finales el momento de suspender el envío de los paquetes. </a:t>
            </a:r>
            <a:endParaRPr lang="es-EC" dirty="0"/>
          </a:p>
          <a:p>
            <a:pPr algn="just"/>
            <a:r>
              <a:rPr lang="es-ES" dirty="0"/>
              <a:t>RED es bastante bueno si se desea controlar el tráfico, es mejor que  </a:t>
            </a:r>
            <a:r>
              <a:rPr lang="es-ES" dirty="0" err="1"/>
              <a:t>Drop</a:t>
            </a:r>
            <a:r>
              <a:rPr lang="es-ES" dirty="0"/>
              <a:t>-Tail (Descarte de colas) si se lo utiliza adecuadamente, caso contrario crearía inestabilidad en la red</a:t>
            </a:r>
            <a:endParaRPr lang="es-EC" dirty="0"/>
          </a:p>
        </p:txBody>
      </p:sp>
    </p:spTree>
    <p:extLst>
      <p:ext uri="{BB962C8B-B14F-4D97-AF65-F5344CB8AC3E}">
        <p14:creationId xmlns:p14="http://schemas.microsoft.com/office/powerpoint/2010/main" val="3084510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908720"/>
            <a:ext cx="8229600" cy="1143000"/>
          </a:xfrm>
        </p:spPr>
        <p:txBody>
          <a:bodyPr/>
          <a:lstStyle/>
          <a:p>
            <a:r>
              <a:rPr lang="es-EC" dirty="0" err="1" smtClean="0"/>
              <a:t>ECN</a:t>
            </a:r>
            <a:r>
              <a:rPr lang="es-EC" dirty="0" smtClean="0"/>
              <a:t>/RED</a:t>
            </a:r>
            <a:endParaRPr lang="es-EC" dirty="0"/>
          </a:p>
        </p:txBody>
      </p:sp>
      <p:sp>
        <p:nvSpPr>
          <p:cNvPr id="3" name="Marcador de contenido 2"/>
          <p:cNvSpPr>
            <a:spLocks noGrp="1"/>
          </p:cNvSpPr>
          <p:nvPr>
            <p:ph idx="1"/>
          </p:nvPr>
        </p:nvSpPr>
        <p:spPr>
          <a:xfrm>
            <a:off x="492552" y="2564904"/>
            <a:ext cx="8229600" cy="4525963"/>
          </a:xfrm>
        </p:spPr>
        <p:txBody>
          <a:bodyPr/>
          <a:lstStyle/>
          <a:p>
            <a:r>
              <a:rPr lang="es-EC" dirty="0" smtClean="0"/>
              <a:t>Es la unión de las dos soluciones anteriores</a:t>
            </a:r>
          </a:p>
          <a:p>
            <a:r>
              <a:rPr lang="es-EC" dirty="0" smtClean="0"/>
              <a:t>El algoritmo de RED funciona mejor cuando posee las banderas de </a:t>
            </a:r>
            <a:r>
              <a:rPr lang="es-EC" dirty="0" err="1" smtClean="0"/>
              <a:t>ECN</a:t>
            </a:r>
            <a:r>
              <a:rPr lang="es-EC" dirty="0" smtClean="0"/>
              <a:t>.</a:t>
            </a:r>
          </a:p>
          <a:p>
            <a:r>
              <a:rPr lang="es-EC" dirty="0" smtClean="0"/>
              <a:t>Genera una mayor carga a los nodos.</a:t>
            </a:r>
            <a:endParaRPr lang="es-EC" dirty="0"/>
          </a:p>
        </p:txBody>
      </p:sp>
    </p:spTree>
    <p:extLst>
      <p:ext uri="{BB962C8B-B14F-4D97-AF65-F5344CB8AC3E}">
        <p14:creationId xmlns:p14="http://schemas.microsoft.com/office/powerpoint/2010/main" val="3254731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76672"/>
            <a:ext cx="8784976" cy="1791072"/>
          </a:xfrm>
        </p:spPr>
        <p:txBody>
          <a:bodyPr>
            <a:normAutofit fontScale="90000"/>
          </a:bodyPr>
          <a:lstStyle/>
          <a:p>
            <a:r>
              <a:rPr lang="es-ES" b="1" dirty="0" smtClean="0"/>
              <a:t>Retraso de los </a:t>
            </a:r>
            <a:r>
              <a:rPr lang="es-ES" b="1" dirty="0" err="1" smtClean="0"/>
              <a:t>Acknoledgements</a:t>
            </a:r>
            <a:r>
              <a:rPr lang="es-ES" b="1" dirty="0" smtClean="0"/>
              <a:t> Duplicados (</a:t>
            </a:r>
            <a:r>
              <a:rPr lang="es-ES" b="1" dirty="0" err="1" smtClean="0"/>
              <a:t>DDA</a:t>
            </a:r>
            <a:r>
              <a:rPr lang="es-ES" b="1" dirty="0" smtClean="0"/>
              <a:t> del inglés</a:t>
            </a:r>
            <a:r>
              <a:rPr lang="es-EC" b="1" i="1" dirty="0" smtClean="0"/>
              <a:t> </a:t>
            </a:r>
            <a:r>
              <a:rPr lang="es-EC" b="1" i="1" dirty="0" err="1"/>
              <a:t>Delayed</a:t>
            </a:r>
            <a:r>
              <a:rPr lang="es-EC" b="1" i="1" dirty="0"/>
              <a:t> </a:t>
            </a:r>
            <a:r>
              <a:rPr lang="es-EC" b="1" i="1" dirty="0" err="1"/>
              <a:t>Duplicate</a:t>
            </a:r>
            <a:r>
              <a:rPr lang="es-EC" b="1" i="1" dirty="0"/>
              <a:t> </a:t>
            </a:r>
            <a:r>
              <a:rPr lang="es-EC" b="1" i="1" dirty="0" err="1" smtClean="0"/>
              <a:t>Acknowledgments</a:t>
            </a:r>
            <a:r>
              <a:rPr lang="es-EC" b="1" i="1" dirty="0" smtClean="0"/>
              <a:t>) </a:t>
            </a:r>
            <a:endParaRPr lang="es-ES" b="1" dirty="0"/>
          </a:p>
        </p:txBody>
      </p:sp>
      <p:sp>
        <p:nvSpPr>
          <p:cNvPr id="3" name="2 Marcador de contenido"/>
          <p:cNvSpPr>
            <a:spLocks noGrp="1"/>
          </p:cNvSpPr>
          <p:nvPr>
            <p:ph idx="1"/>
          </p:nvPr>
        </p:nvSpPr>
        <p:spPr>
          <a:xfrm>
            <a:off x="467544" y="2863477"/>
            <a:ext cx="8229600" cy="4525963"/>
          </a:xfrm>
        </p:spPr>
        <p:txBody>
          <a:bodyPr/>
          <a:lstStyle/>
          <a:p>
            <a:r>
              <a:rPr lang="es-ES" dirty="0" smtClean="0"/>
              <a:t>No genera carga a los nodos.</a:t>
            </a:r>
          </a:p>
          <a:p>
            <a:r>
              <a:rPr lang="es-ES" dirty="0" smtClean="0"/>
              <a:t>Es fácil de implementar.</a:t>
            </a:r>
          </a:p>
          <a:p>
            <a:r>
              <a:rPr lang="es-ES" dirty="0" smtClean="0"/>
              <a:t>No revisa si la pérdida es debido a congestión.</a:t>
            </a:r>
          </a:p>
          <a:p>
            <a:pPr algn="just"/>
            <a:r>
              <a:rPr lang="es-ES" dirty="0" smtClean="0"/>
              <a:t>Espera por más tiempo la llegada del tercer </a:t>
            </a:r>
            <a:r>
              <a:rPr lang="es-ES" dirty="0" err="1" smtClean="0"/>
              <a:t>ACK</a:t>
            </a:r>
            <a:r>
              <a:rPr lang="es-ES" dirty="0" smtClean="0"/>
              <a:t> antes de reducir la ventana de transmisión .</a:t>
            </a:r>
            <a:endParaRPr lang="es-ES" dirty="0"/>
          </a:p>
        </p:txBody>
      </p:sp>
    </p:spTree>
    <p:extLst>
      <p:ext uri="{BB962C8B-B14F-4D97-AF65-F5344CB8AC3E}">
        <p14:creationId xmlns:p14="http://schemas.microsoft.com/office/powerpoint/2010/main" val="828968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a:t>
            </a:r>
            <a:endParaRPr lang="es-ES" dirty="0"/>
          </a:p>
        </p:txBody>
      </p:sp>
      <p:sp>
        <p:nvSpPr>
          <p:cNvPr id="3" name="2 Marcador de contenido"/>
          <p:cNvSpPr>
            <a:spLocks noGrp="1"/>
          </p:cNvSpPr>
          <p:nvPr>
            <p:ph idx="1"/>
          </p:nvPr>
        </p:nvSpPr>
        <p:spPr>
          <a:xfrm>
            <a:off x="457200" y="1412776"/>
            <a:ext cx="8229600" cy="5040560"/>
          </a:xfrm>
        </p:spPr>
        <p:txBody>
          <a:bodyPr>
            <a:normAutofit fontScale="77500" lnSpcReduction="20000"/>
          </a:bodyPr>
          <a:lstStyle/>
          <a:p>
            <a:pPr marL="0" indent="0" algn="just">
              <a:buNone/>
            </a:pPr>
            <a:r>
              <a:rPr lang="es-EC" b="1" dirty="0"/>
              <a:t>General </a:t>
            </a:r>
            <a:endParaRPr lang="es-ES" dirty="0"/>
          </a:p>
          <a:p>
            <a:pPr marL="0" indent="0" algn="just">
              <a:buNone/>
            </a:pPr>
            <a:r>
              <a:rPr lang="es-EC" b="1" dirty="0"/>
              <a:t> </a:t>
            </a:r>
            <a:endParaRPr lang="es-ES" dirty="0"/>
          </a:p>
          <a:p>
            <a:pPr lvl="0" algn="just"/>
            <a:r>
              <a:rPr lang="es-EC" dirty="0"/>
              <a:t>Identificar la mejor solución para TCP inalámbrico en ambientes de larga distancia.</a:t>
            </a:r>
            <a:endParaRPr lang="es-ES" dirty="0"/>
          </a:p>
          <a:p>
            <a:pPr marL="0" indent="0" algn="just">
              <a:buNone/>
            </a:pPr>
            <a:endParaRPr lang="es-ES" dirty="0"/>
          </a:p>
          <a:p>
            <a:pPr marL="0" indent="0" algn="just">
              <a:buNone/>
            </a:pPr>
            <a:r>
              <a:rPr lang="es-EC" b="1" dirty="0" smtClean="0"/>
              <a:t>Específicos </a:t>
            </a:r>
            <a:endParaRPr lang="es-ES" dirty="0"/>
          </a:p>
          <a:p>
            <a:pPr marL="0" indent="0" algn="just">
              <a:buNone/>
            </a:pPr>
            <a:endParaRPr lang="es-ES" dirty="0"/>
          </a:p>
          <a:p>
            <a:pPr lvl="0" algn="just"/>
            <a:r>
              <a:rPr lang="es-EC" dirty="0" smtClean="0"/>
              <a:t>Analizar </a:t>
            </a:r>
            <a:r>
              <a:rPr lang="es-EC" dirty="0"/>
              <a:t>las diferentes soluciones que se han propuesto para TCP inalámbrico.</a:t>
            </a:r>
            <a:endParaRPr lang="es-ES" dirty="0"/>
          </a:p>
          <a:p>
            <a:pPr lvl="0" algn="just"/>
            <a:r>
              <a:rPr lang="es-EC" dirty="0"/>
              <a:t>Simular soluciones de TCP  inalámbrico en ambientes de larga distancia </a:t>
            </a:r>
            <a:endParaRPr lang="es-ES" dirty="0"/>
          </a:p>
          <a:p>
            <a:pPr lvl="0" algn="just"/>
            <a:r>
              <a:rPr lang="es-EC" dirty="0"/>
              <a:t>Analizar el desempeño de las propuestas de TCP inalámbrico para largas distancias a través de simulación</a:t>
            </a:r>
            <a:endParaRPr lang="es-ES" dirty="0"/>
          </a:p>
          <a:p>
            <a:pPr algn="just"/>
            <a:endParaRPr lang="es-ES" dirty="0"/>
          </a:p>
        </p:txBody>
      </p:sp>
    </p:spTree>
    <p:extLst>
      <p:ext uri="{BB962C8B-B14F-4D97-AF65-F5344CB8AC3E}">
        <p14:creationId xmlns:p14="http://schemas.microsoft.com/office/powerpoint/2010/main" val="4110506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62263" y="2967335"/>
            <a:ext cx="4419480" cy="923330"/>
          </a:xfrm>
          <a:prstGeom prst="rect">
            <a:avLst/>
          </a:prstGeom>
          <a:noFill/>
        </p:spPr>
        <p:txBody>
          <a:bodyPr wrap="none" lIns="91440" tIns="45720" rIns="91440" bIns="45720">
            <a:spAutoFit/>
          </a:bodyPr>
          <a:lstStyle/>
          <a:p>
            <a:pPr algn="ctr"/>
            <a:r>
              <a:rPr lang="es-ES" sz="5400" dirty="0" smtClean="0">
                <a:ln w="0"/>
                <a:solidFill>
                  <a:schemeClr val="accent1"/>
                </a:solidFill>
                <a:effectLst>
                  <a:outerShdw blurRad="38100" dist="25400" dir="5400000" algn="ctr" rotWithShape="0">
                    <a:srgbClr val="6E747A">
                      <a:alpha val="43000"/>
                    </a:srgbClr>
                  </a:outerShdw>
                </a:effectLst>
              </a:rPr>
              <a:t>SIMULADORES</a:t>
            </a:r>
            <a:endParaRPr lang="es-E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624789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Network Simulator (</a:t>
            </a:r>
            <a:r>
              <a:rPr lang="es-EC" dirty="0" err="1" smtClean="0"/>
              <a:t>NS</a:t>
            </a:r>
            <a:r>
              <a:rPr lang="es-EC" dirty="0" smtClean="0"/>
              <a:t>)</a:t>
            </a:r>
            <a:endParaRPr lang="es-EC" dirty="0"/>
          </a:p>
        </p:txBody>
      </p:sp>
      <p:sp>
        <p:nvSpPr>
          <p:cNvPr id="3" name="Marcador de contenido 2"/>
          <p:cNvSpPr>
            <a:spLocks noGrp="1"/>
          </p:cNvSpPr>
          <p:nvPr>
            <p:ph idx="1"/>
          </p:nvPr>
        </p:nvSpPr>
        <p:spPr>
          <a:xfrm>
            <a:off x="457200" y="2204864"/>
            <a:ext cx="8229600" cy="3556992"/>
          </a:xfrm>
        </p:spPr>
        <p:txBody>
          <a:bodyPr/>
          <a:lstStyle/>
          <a:p>
            <a:r>
              <a:rPr lang="es-EC" dirty="0"/>
              <a:t>Es el nombre para una serie de simuladores de redes (ns-1, ns-2 y ns-3), muy fuerte en el estudio de redes, muy flexible ya que nos permite una gran variedad de opciones utilizando un lenguaje de programación dentro de los elementos de simulación</a:t>
            </a:r>
          </a:p>
        </p:txBody>
      </p:sp>
    </p:spTree>
    <p:extLst>
      <p:ext uri="{BB962C8B-B14F-4D97-AF65-F5344CB8AC3E}">
        <p14:creationId xmlns:p14="http://schemas.microsoft.com/office/powerpoint/2010/main" val="3010562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NS2 y NS3</a:t>
            </a:r>
            <a:endParaRPr lang="es-EC" dirty="0"/>
          </a:p>
        </p:txBody>
      </p:sp>
      <p:sp>
        <p:nvSpPr>
          <p:cNvPr id="3" name="Marcador de contenido 2"/>
          <p:cNvSpPr>
            <a:spLocks noGrp="1"/>
          </p:cNvSpPr>
          <p:nvPr>
            <p:ph idx="1"/>
          </p:nvPr>
        </p:nvSpPr>
        <p:spPr>
          <a:xfrm>
            <a:off x="457200" y="1600200"/>
            <a:ext cx="8229600" cy="4781128"/>
          </a:xfrm>
        </p:spPr>
        <p:txBody>
          <a:bodyPr>
            <a:normAutofit fontScale="92500" lnSpcReduction="20000"/>
          </a:bodyPr>
          <a:lstStyle/>
          <a:p>
            <a:r>
              <a:rPr lang="es-EC" dirty="0" smtClean="0"/>
              <a:t>Gratuito</a:t>
            </a:r>
          </a:p>
          <a:p>
            <a:pPr algn="just"/>
            <a:r>
              <a:rPr lang="es-EC" dirty="0" smtClean="0"/>
              <a:t>Muy usado tanto por estudiantes como científicos</a:t>
            </a:r>
          </a:p>
          <a:p>
            <a:pPr algn="just"/>
            <a:r>
              <a:rPr lang="es-EC" dirty="0" smtClean="0"/>
              <a:t>Gran cantidad de información.</a:t>
            </a:r>
          </a:p>
          <a:p>
            <a:pPr algn="just"/>
            <a:r>
              <a:rPr lang="es-EC" dirty="0" smtClean="0"/>
              <a:t>Gran cantidad de protocolos.</a:t>
            </a:r>
          </a:p>
          <a:p>
            <a:r>
              <a:rPr lang="es-EC" dirty="0" smtClean="0"/>
              <a:t>Trabaja bajo el sistema operativo Linux, Windows MAC.</a:t>
            </a:r>
          </a:p>
          <a:p>
            <a:r>
              <a:rPr lang="es-EC" dirty="0" smtClean="0"/>
              <a:t>Dificultad: Media</a:t>
            </a:r>
          </a:p>
          <a:p>
            <a:r>
              <a:rPr lang="es-EC" dirty="0"/>
              <a:t>NS2 Sin interface gráfica </a:t>
            </a:r>
            <a:r>
              <a:rPr lang="es-EC" dirty="0" smtClean="0"/>
              <a:t>propia NS3 Posee una </a:t>
            </a:r>
            <a:r>
              <a:rPr lang="es-EC" dirty="0" err="1" smtClean="0"/>
              <a:t>interfáse</a:t>
            </a:r>
            <a:r>
              <a:rPr lang="es-EC" dirty="0" smtClean="0"/>
              <a:t> Gráfica muy básica.</a:t>
            </a:r>
          </a:p>
          <a:p>
            <a:r>
              <a:rPr lang="es-EC" dirty="0" smtClean="0"/>
              <a:t>No son compatibles entre sí.</a:t>
            </a:r>
            <a:endParaRPr lang="es-EC" dirty="0"/>
          </a:p>
          <a:p>
            <a:endParaRPr lang="es-EC" dirty="0"/>
          </a:p>
        </p:txBody>
      </p:sp>
    </p:spTree>
    <p:extLst>
      <p:ext uri="{BB962C8B-B14F-4D97-AF65-F5344CB8AC3E}">
        <p14:creationId xmlns:p14="http://schemas.microsoft.com/office/powerpoint/2010/main" val="1256608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NCTuns</a:t>
            </a:r>
            <a:endParaRPr lang="es-EC" dirty="0"/>
          </a:p>
        </p:txBody>
      </p:sp>
      <p:sp>
        <p:nvSpPr>
          <p:cNvPr id="3" name="Marcador de contenido 2"/>
          <p:cNvSpPr>
            <a:spLocks noGrp="1"/>
          </p:cNvSpPr>
          <p:nvPr>
            <p:ph idx="1"/>
          </p:nvPr>
        </p:nvSpPr>
        <p:spPr>
          <a:xfrm>
            <a:off x="457200" y="1600200"/>
            <a:ext cx="8229600" cy="4925144"/>
          </a:xfrm>
        </p:spPr>
        <p:txBody>
          <a:bodyPr>
            <a:normAutofit fontScale="92500" lnSpcReduction="20000"/>
          </a:bodyPr>
          <a:lstStyle/>
          <a:p>
            <a:pPr algn="just"/>
            <a:r>
              <a:rPr lang="es-EC" dirty="0" smtClean="0"/>
              <a:t>Gratuito</a:t>
            </a:r>
          </a:p>
          <a:p>
            <a:pPr algn="just"/>
            <a:r>
              <a:rPr lang="es-EC" dirty="0" smtClean="0"/>
              <a:t>Usa </a:t>
            </a:r>
            <a:r>
              <a:rPr lang="es-EC" dirty="0"/>
              <a:t>la pila de protocolos </a:t>
            </a:r>
            <a:r>
              <a:rPr lang="es-EC" dirty="0" err="1"/>
              <a:t>TCP</a:t>
            </a:r>
            <a:r>
              <a:rPr lang="es-EC" dirty="0"/>
              <a:t>/IP o </a:t>
            </a:r>
            <a:r>
              <a:rPr lang="es-EC" dirty="0" err="1"/>
              <a:t>UDP</a:t>
            </a:r>
            <a:r>
              <a:rPr lang="es-EC" dirty="0"/>
              <a:t>/IP en tiempo real (</a:t>
            </a:r>
            <a:r>
              <a:rPr lang="es-EC" dirty="0" err="1"/>
              <a:t>ral-life</a:t>
            </a:r>
            <a:r>
              <a:rPr lang="es-EC" dirty="0"/>
              <a:t>) en el </a:t>
            </a:r>
            <a:r>
              <a:rPr lang="es-EC" dirty="0" err="1"/>
              <a:t>kernel</a:t>
            </a:r>
            <a:r>
              <a:rPr lang="es-EC" dirty="0"/>
              <a:t> (núcleo) de LINUX para realizar simulaciones y emulaciones. </a:t>
            </a:r>
          </a:p>
          <a:p>
            <a:pPr algn="just"/>
            <a:r>
              <a:rPr lang="es-EC" dirty="0" smtClean="0"/>
              <a:t>Se </a:t>
            </a:r>
            <a:r>
              <a:rPr lang="es-EC" dirty="0"/>
              <a:t>debe tener conocimientos previos en temas de red si se desea manejarlo adecuadamente, ya que sus implementaciones Van enfocadas a comunicaciones en movimiento (</a:t>
            </a:r>
            <a:r>
              <a:rPr lang="es-EC" dirty="0" err="1"/>
              <a:t>e.g</a:t>
            </a:r>
            <a:r>
              <a:rPr lang="es-EC" dirty="0"/>
              <a:t>., </a:t>
            </a:r>
            <a:r>
              <a:rPr lang="es-EC" dirty="0" err="1"/>
              <a:t>VANETs</a:t>
            </a:r>
            <a:r>
              <a:rPr lang="es-EC" dirty="0"/>
              <a:t> y </a:t>
            </a:r>
            <a:r>
              <a:rPr lang="es-EC" dirty="0" err="1"/>
              <a:t>MANETs</a:t>
            </a:r>
            <a:r>
              <a:rPr lang="es-EC" dirty="0"/>
              <a:t>). </a:t>
            </a:r>
            <a:endParaRPr lang="es-EC" dirty="0" smtClean="0"/>
          </a:p>
          <a:p>
            <a:pPr algn="just"/>
            <a:r>
              <a:rPr lang="es-EC" dirty="0" smtClean="0"/>
              <a:t>El </a:t>
            </a:r>
            <a:r>
              <a:rPr lang="es-EC" dirty="0"/>
              <a:t>simulador necesita de los protocolos </a:t>
            </a:r>
            <a:r>
              <a:rPr lang="es-EC" dirty="0" err="1"/>
              <a:t>TCP</a:t>
            </a:r>
            <a:r>
              <a:rPr lang="es-EC" dirty="0"/>
              <a:t>/IP de Linux por lo que no puede ser implementado en otro sistema operativo</a:t>
            </a:r>
            <a:r>
              <a:rPr lang="es-EC" dirty="0" smtClean="0"/>
              <a:t>.</a:t>
            </a:r>
          </a:p>
          <a:p>
            <a:pPr algn="just"/>
            <a:endParaRPr lang="es-EC" dirty="0"/>
          </a:p>
          <a:p>
            <a:endParaRPr lang="es-EC" dirty="0"/>
          </a:p>
        </p:txBody>
      </p:sp>
    </p:spTree>
    <p:extLst>
      <p:ext uri="{BB962C8B-B14F-4D97-AF65-F5344CB8AC3E}">
        <p14:creationId xmlns:p14="http://schemas.microsoft.com/office/powerpoint/2010/main" val="2729578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OMNET</a:t>
            </a:r>
            <a:endParaRPr lang="es-EC" dirty="0"/>
          </a:p>
        </p:txBody>
      </p:sp>
      <p:sp>
        <p:nvSpPr>
          <p:cNvPr id="3" name="Marcador de contenido 2"/>
          <p:cNvSpPr>
            <a:spLocks noGrp="1"/>
          </p:cNvSpPr>
          <p:nvPr>
            <p:ph idx="1"/>
          </p:nvPr>
        </p:nvSpPr>
        <p:spPr/>
        <p:txBody>
          <a:bodyPr/>
          <a:lstStyle/>
          <a:p>
            <a:r>
              <a:rPr lang="es-EC" dirty="0" smtClean="0"/>
              <a:t>Gratuito</a:t>
            </a:r>
          </a:p>
          <a:p>
            <a:r>
              <a:rPr lang="es-EC" dirty="0" smtClean="0"/>
              <a:t>Sin interface gráfica propia.</a:t>
            </a:r>
          </a:p>
          <a:p>
            <a:pPr algn="just"/>
            <a:r>
              <a:rPr lang="es-EC" dirty="0" smtClean="0"/>
              <a:t>Limitado por contener una pequeña cantidad de protocolos</a:t>
            </a:r>
          </a:p>
          <a:p>
            <a:pPr algn="just"/>
            <a:r>
              <a:rPr lang="es-EC" dirty="0" smtClean="0"/>
              <a:t>No es muy usado</a:t>
            </a:r>
          </a:p>
          <a:p>
            <a:pPr algn="just"/>
            <a:r>
              <a:rPr lang="es-EC" dirty="0" smtClean="0"/>
              <a:t>Dificultad: Alta</a:t>
            </a:r>
          </a:p>
          <a:p>
            <a:endParaRPr lang="es-EC" dirty="0"/>
          </a:p>
          <a:p>
            <a:endParaRPr lang="es-EC" dirty="0"/>
          </a:p>
        </p:txBody>
      </p:sp>
    </p:spTree>
    <p:extLst>
      <p:ext uri="{BB962C8B-B14F-4D97-AF65-F5344CB8AC3E}">
        <p14:creationId xmlns:p14="http://schemas.microsoft.com/office/powerpoint/2010/main" val="232027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OPNET</a:t>
            </a:r>
            <a:endParaRPr lang="es-EC" dirty="0"/>
          </a:p>
        </p:txBody>
      </p:sp>
      <p:sp>
        <p:nvSpPr>
          <p:cNvPr id="3" name="Marcador de contenido 2"/>
          <p:cNvSpPr>
            <a:spLocks noGrp="1"/>
          </p:cNvSpPr>
          <p:nvPr>
            <p:ph idx="1"/>
          </p:nvPr>
        </p:nvSpPr>
        <p:spPr>
          <a:xfrm>
            <a:off x="179512" y="1196752"/>
            <a:ext cx="8784976" cy="5544616"/>
          </a:xfrm>
        </p:spPr>
        <p:txBody>
          <a:bodyPr>
            <a:normAutofit fontScale="85000" lnSpcReduction="10000"/>
          </a:bodyPr>
          <a:lstStyle/>
          <a:p>
            <a:pPr algn="just"/>
            <a:r>
              <a:rPr lang="es-EC" dirty="0"/>
              <a:t>Un simulador flexible, </a:t>
            </a:r>
            <a:r>
              <a:rPr lang="es-EC" dirty="0" smtClean="0"/>
              <a:t>compatible </a:t>
            </a:r>
            <a:r>
              <a:rPr lang="es-EC" dirty="0"/>
              <a:t>con los sistemas operativos Linux y Windows </a:t>
            </a:r>
            <a:endParaRPr lang="es-EC" dirty="0" smtClean="0"/>
          </a:p>
          <a:p>
            <a:pPr algn="just"/>
            <a:r>
              <a:rPr lang="es-EC" dirty="0" smtClean="0"/>
              <a:t>Permite </a:t>
            </a:r>
            <a:r>
              <a:rPr lang="es-EC" dirty="0"/>
              <a:t>escalabilidad en modelos jerárquicos. Dichos modelos, están divididos en tres dominios (Red, Nodo y Procesos). </a:t>
            </a:r>
            <a:endParaRPr lang="es-EC" dirty="0" smtClean="0"/>
          </a:p>
          <a:p>
            <a:r>
              <a:rPr lang="es-EC" dirty="0" smtClean="0"/>
              <a:t>Es </a:t>
            </a:r>
            <a:r>
              <a:rPr lang="es-EC" dirty="0"/>
              <a:t>capaz de simular una gran variedad de </a:t>
            </a:r>
            <a:r>
              <a:rPr lang="es-EC" dirty="0" smtClean="0"/>
              <a:t>redes.</a:t>
            </a:r>
            <a:endParaRPr lang="es-EC" dirty="0"/>
          </a:p>
          <a:p>
            <a:pPr algn="just"/>
            <a:r>
              <a:rPr lang="es-EC" dirty="0" smtClean="0"/>
              <a:t>Da acceso </a:t>
            </a:r>
            <a:r>
              <a:rPr lang="es-EC" dirty="0"/>
              <a:t>directo al código fuente. </a:t>
            </a:r>
            <a:endParaRPr lang="es-EC" dirty="0" smtClean="0"/>
          </a:p>
          <a:p>
            <a:pPr algn="just"/>
            <a:r>
              <a:rPr lang="es-EC" dirty="0" smtClean="0"/>
              <a:t>Utilizado </a:t>
            </a:r>
            <a:r>
              <a:rPr lang="es-EC" dirty="0"/>
              <a:t>primordialmente por grandes compañías de telecomunicaciones por sus altos costos de licenciamiento.</a:t>
            </a:r>
          </a:p>
          <a:p>
            <a:pPr algn="just"/>
            <a:r>
              <a:rPr lang="es-EC" dirty="0" smtClean="0"/>
              <a:t>Permite </a:t>
            </a:r>
            <a:r>
              <a:rPr lang="es-EC" dirty="0"/>
              <a:t>el estudio de los resultados de simulación. en forma de gráficos, presentados dentro de paneles de </a:t>
            </a:r>
            <a:r>
              <a:rPr lang="es-EC" dirty="0" smtClean="0"/>
              <a:t>análisis</a:t>
            </a:r>
          </a:p>
          <a:p>
            <a:r>
              <a:rPr lang="es-EC" dirty="0" smtClean="0"/>
              <a:t>Necesita conocimiento previo para poder modificarlo</a:t>
            </a:r>
          </a:p>
        </p:txBody>
      </p:sp>
    </p:spTree>
    <p:extLst>
      <p:ext uri="{BB962C8B-B14F-4D97-AF65-F5344CB8AC3E}">
        <p14:creationId xmlns:p14="http://schemas.microsoft.com/office/powerpoint/2010/main" val="978425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Escenario</a:t>
            </a:r>
            <a:endParaRPr lang="es-ES" dirty="0"/>
          </a:p>
        </p:txBody>
      </p:sp>
      <p:pic>
        <p:nvPicPr>
          <p:cNvPr id="4" name="3 Marcador de contenido"/>
          <p:cNvPicPr>
            <a:picLocks noGrp="1"/>
          </p:cNvPicPr>
          <p:nvPr>
            <p:ph idx="1"/>
          </p:nvPr>
        </p:nvPicPr>
        <p:blipFill rotWithShape="1">
          <a:blip r:embed="rId2">
            <a:extLst>
              <a:ext uri="{28A0092B-C50C-407E-A947-70E740481C1C}">
                <a14:useLocalDpi xmlns:a14="http://schemas.microsoft.com/office/drawing/2010/main" val="0"/>
              </a:ext>
            </a:extLst>
          </a:blip>
          <a:srcRect l="12981" t="9166" r="3125" b="11250"/>
          <a:stretch/>
        </p:blipFill>
        <p:spPr bwMode="auto">
          <a:xfrm>
            <a:off x="3202508" y="1506710"/>
            <a:ext cx="3324680" cy="1819063"/>
          </a:xfrm>
          <a:prstGeom prst="rect">
            <a:avLst/>
          </a:prstGeom>
          <a:noFill/>
          <a:ln>
            <a:noFill/>
          </a:ln>
          <a:extLst>
            <a:ext uri="{53640926-AAD7-44D8-BBD7-CCE9431645EC}">
              <a14:shadowObscured xmlns:a14="http://schemas.microsoft.com/office/drawing/2010/main"/>
            </a:ext>
          </a:extLst>
        </p:spPr>
      </p:pic>
      <p:sp>
        <p:nvSpPr>
          <p:cNvPr id="5" name="Cuadro de texto 89"/>
          <p:cNvSpPr txBox="1"/>
          <p:nvPr/>
        </p:nvSpPr>
        <p:spPr>
          <a:xfrm>
            <a:off x="6948264" y="980728"/>
            <a:ext cx="1944216" cy="266429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US" sz="1600" dirty="0">
                <a:effectLst/>
                <a:ea typeface="MS Mincho"/>
                <a:cs typeface="Times New Roman"/>
              </a:rPr>
              <a:t>a= 14.14 m</a:t>
            </a:r>
            <a:r>
              <a:rPr lang="en-US" sz="1600" dirty="0" smtClean="0">
                <a:effectLst/>
                <a:ea typeface="MS Mincho"/>
                <a:cs typeface="Times New Roman"/>
              </a:rPr>
              <a:t>.</a:t>
            </a:r>
          </a:p>
          <a:p>
            <a:pPr>
              <a:lnSpc>
                <a:spcPct val="107000"/>
              </a:lnSpc>
              <a:spcAft>
                <a:spcPts val="0"/>
              </a:spcAft>
            </a:pPr>
            <a:endParaRPr lang="es-ES" sz="1600" dirty="0">
              <a:effectLst/>
              <a:ea typeface="MS Mincho"/>
              <a:cs typeface="Times New Roman"/>
            </a:endParaRPr>
          </a:p>
          <a:p>
            <a:pPr>
              <a:lnSpc>
                <a:spcPct val="107000"/>
              </a:lnSpc>
              <a:spcAft>
                <a:spcPts val="0"/>
              </a:spcAft>
            </a:pPr>
            <a:r>
              <a:rPr lang="en-US" sz="1600" dirty="0">
                <a:effectLst/>
                <a:ea typeface="MS Mincho"/>
                <a:cs typeface="Times New Roman"/>
              </a:rPr>
              <a:t>        1   km. </a:t>
            </a:r>
            <a:endParaRPr lang="es-ES" sz="1600" dirty="0">
              <a:effectLst/>
              <a:ea typeface="MS Mincho"/>
              <a:cs typeface="Times New Roman"/>
            </a:endParaRPr>
          </a:p>
          <a:p>
            <a:pPr>
              <a:lnSpc>
                <a:spcPct val="107000"/>
              </a:lnSpc>
              <a:spcAft>
                <a:spcPts val="0"/>
              </a:spcAft>
            </a:pPr>
            <a:r>
              <a:rPr lang="en-US" sz="1600" dirty="0">
                <a:effectLst/>
                <a:ea typeface="MS Mincho"/>
                <a:cs typeface="Times New Roman"/>
              </a:rPr>
              <a:t>        5   km. </a:t>
            </a:r>
            <a:endParaRPr lang="es-ES" sz="1600" dirty="0">
              <a:effectLst/>
              <a:ea typeface="MS Mincho"/>
              <a:cs typeface="Times New Roman"/>
            </a:endParaRPr>
          </a:p>
          <a:p>
            <a:pPr>
              <a:lnSpc>
                <a:spcPct val="107000"/>
              </a:lnSpc>
              <a:spcAft>
                <a:spcPts val="0"/>
              </a:spcAft>
            </a:pPr>
            <a:r>
              <a:rPr lang="en-US" sz="1600" dirty="0" smtClean="0">
                <a:effectLst/>
                <a:ea typeface="MS Mincho"/>
                <a:cs typeface="Times New Roman"/>
              </a:rPr>
              <a:t>        10 </a:t>
            </a:r>
            <a:r>
              <a:rPr lang="en-US" sz="1600" dirty="0">
                <a:effectLst/>
                <a:ea typeface="MS Mincho"/>
                <a:cs typeface="Times New Roman"/>
              </a:rPr>
              <a:t>km.</a:t>
            </a:r>
            <a:endParaRPr lang="es-ES" sz="1600" dirty="0">
              <a:effectLst/>
              <a:ea typeface="MS Mincho"/>
              <a:cs typeface="Times New Roman"/>
            </a:endParaRPr>
          </a:p>
          <a:p>
            <a:pPr>
              <a:lnSpc>
                <a:spcPct val="107000"/>
              </a:lnSpc>
              <a:spcAft>
                <a:spcPts val="0"/>
              </a:spcAft>
            </a:pPr>
            <a:r>
              <a:rPr lang="en-US" sz="1600" dirty="0" smtClean="0">
                <a:effectLst/>
                <a:ea typeface="MS Mincho"/>
                <a:cs typeface="Times New Roman"/>
              </a:rPr>
              <a:t>        15 </a:t>
            </a:r>
            <a:r>
              <a:rPr lang="en-US" sz="1600" dirty="0">
                <a:effectLst/>
                <a:ea typeface="MS Mincho"/>
                <a:cs typeface="Times New Roman"/>
              </a:rPr>
              <a:t>km.</a:t>
            </a:r>
            <a:endParaRPr lang="es-ES" sz="1600" dirty="0">
              <a:effectLst/>
              <a:ea typeface="MS Mincho"/>
              <a:cs typeface="Times New Roman"/>
            </a:endParaRPr>
          </a:p>
          <a:p>
            <a:pPr>
              <a:lnSpc>
                <a:spcPct val="107000"/>
              </a:lnSpc>
              <a:spcAft>
                <a:spcPts val="0"/>
              </a:spcAft>
            </a:pPr>
            <a:r>
              <a:rPr lang="en-US" sz="1600" dirty="0">
                <a:effectLst/>
                <a:ea typeface="MS Mincho"/>
                <a:cs typeface="Times New Roman"/>
              </a:rPr>
              <a:t>        </a:t>
            </a:r>
            <a:r>
              <a:rPr lang="en-US" sz="1600" dirty="0" smtClean="0">
                <a:effectLst/>
                <a:ea typeface="MS Mincho"/>
                <a:cs typeface="Times New Roman"/>
              </a:rPr>
              <a:t>20 </a:t>
            </a:r>
            <a:r>
              <a:rPr lang="en-US" sz="1600" dirty="0">
                <a:effectLst/>
                <a:ea typeface="MS Mincho"/>
                <a:cs typeface="Times New Roman"/>
              </a:rPr>
              <a:t>km</a:t>
            </a:r>
            <a:r>
              <a:rPr lang="en-US" sz="1600" dirty="0" smtClean="0">
                <a:effectLst/>
                <a:ea typeface="MS Mincho"/>
                <a:cs typeface="Times New Roman"/>
              </a:rPr>
              <a:t>.</a:t>
            </a:r>
          </a:p>
          <a:p>
            <a:pPr>
              <a:lnSpc>
                <a:spcPct val="107000"/>
              </a:lnSpc>
              <a:spcAft>
                <a:spcPts val="0"/>
              </a:spcAft>
            </a:pPr>
            <a:r>
              <a:rPr lang="en-US" sz="1600" dirty="0" smtClean="0">
                <a:ea typeface="MS Mincho"/>
                <a:cs typeface="Times New Roman"/>
              </a:rPr>
              <a:t>        30 km.                                          </a:t>
            </a:r>
          </a:p>
          <a:p>
            <a:pPr>
              <a:lnSpc>
                <a:spcPct val="107000"/>
              </a:lnSpc>
              <a:spcAft>
                <a:spcPts val="0"/>
              </a:spcAft>
            </a:pPr>
            <a:r>
              <a:rPr lang="en-US" sz="1600" dirty="0">
                <a:ea typeface="MS Mincho"/>
                <a:cs typeface="Times New Roman"/>
              </a:rPr>
              <a:t> </a:t>
            </a:r>
            <a:r>
              <a:rPr lang="en-US" sz="1600" dirty="0" smtClean="0">
                <a:ea typeface="MS Mincho"/>
                <a:cs typeface="Times New Roman"/>
              </a:rPr>
              <a:t>       40 km.</a:t>
            </a:r>
          </a:p>
          <a:p>
            <a:pPr>
              <a:lnSpc>
                <a:spcPct val="107000"/>
              </a:lnSpc>
              <a:spcAft>
                <a:spcPts val="0"/>
              </a:spcAft>
            </a:pPr>
            <a:r>
              <a:rPr lang="en-US" sz="1600" dirty="0">
                <a:ea typeface="MS Mincho"/>
                <a:cs typeface="Times New Roman"/>
              </a:rPr>
              <a:t> </a:t>
            </a:r>
            <a:r>
              <a:rPr lang="en-US" sz="1600" dirty="0" smtClean="0">
                <a:ea typeface="MS Mincho"/>
                <a:cs typeface="Times New Roman"/>
              </a:rPr>
              <a:t>       50 km.</a:t>
            </a:r>
            <a:r>
              <a:rPr lang="en-US" sz="1600" dirty="0">
                <a:ea typeface="MS Mincho"/>
                <a:cs typeface="Times New Roman"/>
              </a:rPr>
              <a:t>	</a:t>
            </a:r>
            <a:endParaRPr lang="es-ES" sz="1600" dirty="0">
              <a:effectLst/>
              <a:ea typeface="MS Mincho"/>
              <a:cs typeface="Times New Roman"/>
            </a:endParaRPr>
          </a:p>
        </p:txBody>
      </p:sp>
      <p:sp>
        <p:nvSpPr>
          <p:cNvPr id="8" name="7 Abrir llave"/>
          <p:cNvSpPr/>
          <p:nvPr/>
        </p:nvSpPr>
        <p:spPr>
          <a:xfrm>
            <a:off x="7308304" y="1556792"/>
            <a:ext cx="123825" cy="2088232"/>
          </a:xfrm>
          <a:prstGeom prst="leftBrace">
            <a:avLst/>
          </a:pr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sp>
        <p:nvSpPr>
          <p:cNvPr id="10" name="9 CuadroTexto"/>
          <p:cNvSpPr txBox="1"/>
          <p:nvPr/>
        </p:nvSpPr>
        <p:spPr>
          <a:xfrm>
            <a:off x="6902053" y="2416242"/>
            <a:ext cx="421910" cy="369332"/>
          </a:xfrm>
          <a:prstGeom prst="rect">
            <a:avLst/>
          </a:prstGeom>
          <a:noFill/>
        </p:spPr>
        <p:txBody>
          <a:bodyPr wrap="none" rtlCol="0">
            <a:spAutoFit/>
          </a:bodyPr>
          <a:lstStyle/>
          <a:p>
            <a:r>
              <a:rPr lang="es-ES" dirty="0" smtClean="0"/>
              <a:t>b=</a:t>
            </a:r>
            <a:endParaRPr lang="es-ES" dirty="0"/>
          </a:p>
        </p:txBody>
      </p:sp>
      <p:grpSp>
        <p:nvGrpSpPr>
          <p:cNvPr id="11" name="10 Grupo"/>
          <p:cNvGrpSpPr/>
          <p:nvPr/>
        </p:nvGrpSpPr>
        <p:grpSpPr>
          <a:xfrm rot="19885724">
            <a:off x="3667464" y="2927763"/>
            <a:ext cx="1104900" cy="385446"/>
            <a:chOff x="0" y="0"/>
            <a:chExt cx="1104900" cy="385762"/>
          </a:xfrm>
        </p:grpSpPr>
        <p:grpSp>
          <p:nvGrpSpPr>
            <p:cNvPr id="24" name="23 Grupo"/>
            <p:cNvGrpSpPr/>
            <p:nvPr/>
          </p:nvGrpSpPr>
          <p:grpSpPr>
            <a:xfrm>
              <a:off x="0" y="190500"/>
              <a:ext cx="1104900" cy="195262"/>
              <a:chOff x="0" y="0"/>
              <a:chExt cx="1104900" cy="195262"/>
            </a:xfrm>
          </p:grpSpPr>
          <p:cxnSp>
            <p:nvCxnSpPr>
              <p:cNvPr id="26" name="25 Conector recto"/>
              <p:cNvCxnSpPr/>
              <p:nvPr/>
            </p:nvCxnSpPr>
            <p:spPr>
              <a:xfrm>
                <a:off x="14288" y="95250"/>
                <a:ext cx="108393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7" name="26 Conector recto"/>
              <p:cNvCxnSpPr/>
              <p:nvPr/>
            </p:nvCxnSpPr>
            <p:spPr>
              <a:xfrm flipH="1" flipV="1">
                <a:off x="0" y="0"/>
                <a:ext cx="0" cy="195262"/>
              </a:xfrm>
              <a:prstGeom prst="line">
                <a:avLst/>
              </a:prstGeom>
              <a:ln/>
            </p:spPr>
            <p:style>
              <a:lnRef idx="1">
                <a:schemeClr val="dk1"/>
              </a:lnRef>
              <a:fillRef idx="0">
                <a:schemeClr val="dk1"/>
              </a:fillRef>
              <a:effectRef idx="0">
                <a:schemeClr val="dk1"/>
              </a:effectRef>
              <a:fontRef idx="minor">
                <a:schemeClr val="tx1"/>
              </a:fontRef>
            </p:style>
          </p:cxnSp>
          <p:cxnSp>
            <p:nvCxnSpPr>
              <p:cNvPr id="28" name="27 Conector recto"/>
              <p:cNvCxnSpPr/>
              <p:nvPr/>
            </p:nvCxnSpPr>
            <p:spPr>
              <a:xfrm flipH="1" flipV="1">
                <a:off x="1104900" y="0"/>
                <a:ext cx="0" cy="195262"/>
              </a:xfrm>
              <a:prstGeom prst="line">
                <a:avLst/>
              </a:prstGeom>
              <a:ln/>
            </p:spPr>
            <p:style>
              <a:lnRef idx="1">
                <a:schemeClr val="dk1"/>
              </a:lnRef>
              <a:fillRef idx="0">
                <a:schemeClr val="dk1"/>
              </a:fillRef>
              <a:effectRef idx="0">
                <a:schemeClr val="dk1"/>
              </a:effectRef>
              <a:fontRef idx="minor">
                <a:schemeClr val="tx1"/>
              </a:fontRef>
            </p:style>
          </p:cxnSp>
        </p:grpSp>
        <p:sp>
          <p:nvSpPr>
            <p:cNvPr id="25" name="Cuadro de texto 101"/>
            <p:cNvSpPr txBox="1"/>
            <p:nvPr/>
          </p:nvSpPr>
          <p:spPr>
            <a:xfrm>
              <a:off x="371475" y="0"/>
              <a:ext cx="190500" cy="2378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1100" dirty="0">
                  <a:effectLst/>
                  <a:ea typeface="MS Mincho"/>
                  <a:cs typeface="Times New Roman"/>
                </a:rPr>
                <a:t>a</a:t>
              </a:r>
              <a:endParaRPr lang="es-ES" sz="1100" dirty="0">
                <a:effectLst/>
                <a:ea typeface="MS Mincho"/>
                <a:cs typeface="Times New Roman"/>
              </a:endParaRPr>
            </a:p>
          </p:txBody>
        </p:sp>
      </p:grpSp>
      <p:grpSp>
        <p:nvGrpSpPr>
          <p:cNvPr id="12" name="11 Grupo"/>
          <p:cNvGrpSpPr/>
          <p:nvPr/>
        </p:nvGrpSpPr>
        <p:grpSpPr>
          <a:xfrm rot="1714193">
            <a:off x="3732530" y="1545444"/>
            <a:ext cx="1104900" cy="385446"/>
            <a:chOff x="0" y="0"/>
            <a:chExt cx="1104900" cy="385762"/>
          </a:xfrm>
        </p:grpSpPr>
        <p:grpSp>
          <p:nvGrpSpPr>
            <p:cNvPr id="19" name="18 Grupo"/>
            <p:cNvGrpSpPr/>
            <p:nvPr/>
          </p:nvGrpSpPr>
          <p:grpSpPr>
            <a:xfrm>
              <a:off x="0" y="190500"/>
              <a:ext cx="1104900" cy="195262"/>
              <a:chOff x="0" y="0"/>
              <a:chExt cx="1104900" cy="195262"/>
            </a:xfrm>
          </p:grpSpPr>
          <p:cxnSp>
            <p:nvCxnSpPr>
              <p:cNvPr id="21" name="20 Conector recto"/>
              <p:cNvCxnSpPr/>
              <p:nvPr/>
            </p:nvCxnSpPr>
            <p:spPr>
              <a:xfrm>
                <a:off x="14288" y="95250"/>
                <a:ext cx="108393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21 Conector recto"/>
              <p:cNvCxnSpPr/>
              <p:nvPr/>
            </p:nvCxnSpPr>
            <p:spPr>
              <a:xfrm flipH="1" flipV="1">
                <a:off x="0" y="0"/>
                <a:ext cx="0" cy="195262"/>
              </a:xfrm>
              <a:prstGeom prst="line">
                <a:avLst/>
              </a:prstGeom>
              <a:ln/>
            </p:spPr>
            <p:style>
              <a:lnRef idx="1">
                <a:schemeClr val="dk1"/>
              </a:lnRef>
              <a:fillRef idx="0">
                <a:schemeClr val="dk1"/>
              </a:fillRef>
              <a:effectRef idx="0">
                <a:schemeClr val="dk1"/>
              </a:effectRef>
              <a:fontRef idx="minor">
                <a:schemeClr val="tx1"/>
              </a:fontRef>
            </p:style>
          </p:cxnSp>
          <p:cxnSp>
            <p:nvCxnSpPr>
              <p:cNvPr id="23" name="22 Conector recto"/>
              <p:cNvCxnSpPr/>
              <p:nvPr/>
            </p:nvCxnSpPr>
            <p:spPr>
              <a:xfrm flipH="1" flipV="1">
                <a:off x="1104900" y="0"/>
                <a:ext cx="0" cy="195262"/>
              </a:xfrm>
              <a:prstGeom prst="line">
                <a:avLst/>
              </a:prstGeom>
              <a:ln/>
            </p:spPr>
            <p:style>
              <a:lnRef idx="1">
                <a:schemeClr val="dk1"/>
              </a:lnRef>
              <a:fillRef idx="0">
                <a:schemeClr val="dk1"/>
              </a:fillRef>
              <a:effectRef idx="0">
                <a:schemeClr val="dk1"/>
              </a:effectRef>
              <a:fontRef idx="minor">
                <a:schemeClr val="tx1"/>
              </a:fontRef>
            </p:style>
          </p:cxnSp>
        </p:grpSp>
        <p:sp>
          <p:nvSpPr>
            <p:cNvPr id="20" name="Cuadro de texto 107"/>
            <p:cNvSpPr txBox="1"/>
            <p:nvPr/>
          </p:nvSpPr>
          <p:spPr>
            <a:xfrm>
              <a:off x="371475" y="0"/>
              <a:ext cx="190500" cy="2378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1100">
                  <a:effectLst/>
                  <a:ea typeface="MS Mincho"/>
                  <a:cs typeface="Times New Roman"/>
                </a:rPr>
                <a:t>a</a:t>
              </a:r>
              <a:endParaRPr lang="es-ES" sz="1100">
                <a:effectLst/>
                <a:ea typeface="MS Mincho"/>
                <a:cs typeface="Times New Roman"/>
              </a:endParaRPr>
            </a:p>
          </p:txBody>
        </p:sp>
      </p:grpSp>
      <p:grpSp>
        <p:nvGrpSpPr>
          <p:cNvPr id="13" name="12 Grupo"/>
          <p:cNvGrpSpPr/>
          <p:nvPr/>
        </p:nvGrpSpPr>
        <p:grpSpPr>
          <a:xfrm>
            <a:off x="4804292" y="1982737"/>
            <a:ext cx="1104900" cy="385446"/>
            <a:chOff x="0" y="0"/>
            <a:chExt cx="1104900" cy="385762"/>
          </a:xfrm>
        </p:grpSpPr>
        <p:grpSp>
          <p:nvGrpSpPr>
            <p:cNvPr id="14" name="13 Grupo"/>
            <p:cNvGrpSpPr/>
            <p:nvPr/>
          </p:nvGrpSpPr>
          <p:grpSpPr>
            <a:xfrm>
              <a:off x="0" y="190500"/>
              <a:ext cx="1104900" cy="195262"/>
              <a:chOff x="0" y="0"/>
              <a:chExt cx="1104900" cy="195262"/>
            </a:xfrm>
          </p:grpSpPr>
          <p:cxnSp>
            <p:nvCxnSpPr>
              <p:cNvPr id="16" name="15 Conector recto"/>
              <p:cNvCxnSpPr/>
              <p:nvPr/>
            </p:nvCxnSpPr>
            <p:spPr>
              <a:xfrm>
                <a:off x="14288" y="95250"/>
                <a:ext cx="108393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16 Conector recto"/>
              <p:cNvCxnSpPr/>
              <p:nvPr/>
            </p:nvCxnSpPr>
            <p:spPr>
              <a:xfrm flipH="1" flipV="1">
                <a:off x="0" y="0"/>
                <a:ext cx="0" cy="195262"/>
              </a:xfrm>
              <a:prstGeom prst="line">
                <a:avLst/>
              </a:prstGeom>
              <a:ln/>
            </p:spPr>
            <p:style>
              <a:lnRef idx="1">
                <a:schemeClr val="dk1"/>
              </a:lnRef>
              <a:fillRef idx="0">
                <a:schemeClr val="dk1"/>
              </a:fillRef>
              <a:effectRef idx="0">
                <a:schemeClr val="dk1"/>
              </a:effectRef>
              <a:fontRef idx="minor">
                <a:schemeClr val="tx1"/>
              </a:fontRef>
            </p:style>
          </p:cxnSp>
          <p:cxnSp>
            <p:nvCxnSpPr>
              <p:cNvPr id="18" name="17 Conector recto"/>
              <p:cNvCxnSpPr/>
              <p:nvPr/>
            </p:nvCxnSpPr>
            <p:spPr>
              <a:xfrm flipH="1" flipV="1">
                <a:off x="1104900" y="0"/>
                <a:ext cx="0" cy="195262"/>
              </a:xfrm>
              <a:prstGeom prst="line">
                <a:avLst/>
              </a:prstGeom>
              <a:ln/>
            </p:spPr>
            <p:style>
              <a:lnRef idx="1">
                <a:schemeClr val="dk1"/>
              </a:lnRef>
              <a:fillRef idx="0">
                <a:schemeClr val="dk1"/>
              </a:fillRef>
              <a:effectRef idx="0">
                <a:schemeClr val="dk1"/>
              </a:effectRef>
              <a:fontRef idx="minor">
                <a:schemeClr val="tx1"/>
              </a:fontRef>
            </p:style>
          </p:cxnSp>
        </p:grpSp>
        <p:sp>
          <p:nvSpPr>
            <p:cNvPr id="15" name="Cuadro de texto 95"/>
            <p:cNvSpPr txBox="1"/>
            <p:nvPr/>
          </p:nvSpPr>
          <p:spPr>
            <a:xfrm>
              <a:off x="371475" y="0"/>
              <a:ext cx="190500" cy="2378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C" sz="1100">
                  <a:effectLst/>
                  <a:ea typeface="MS Mincho"/>
                  <a:cs typeface="Times New Roman"/>
                </a:rPr>
                <a:t>b</a:t>
              </a:r>
              <a:endParaRPr lang="es-ES" sz="1100">
                <a:effectLst/>
                <a:ea typeface="MS Mincho"/>
                <a:cs typeface="Times New Roman"/>
              </a:endParaRPr>
            </a:p>
            <a:p>
              <a:pPr>
                <a:lnSpc>
                  <a:spcPct val="107000"/>
                </a:lnSpc>
                <a:spcAft>
                  <a:spcPts val="800"/>
                </a:spcAft>
              </a:pPr>
              <a:r>
                <a:rPr lang="es-EC" sz="1100">
                  <a:effectLst/>
                  <a:ea typeface="MS Mincho"/>
                  <a:cs typeface="Times New Roman"/>
                </a:rPr>
                <a:t> </a:t>
              </a:r>
              <a:endParaRPr lang="es-ES" sz="1100">
                <a:effectLst/>
                <a:ea typeface="MS Mincho"/>
                <a:cs typeface="Times New Roman"/>
              </a:endParaRPr>
            </a:p>
          </p:txBody>
        </p:sp>
      </p:grpSp>
      <p:sp>
        <p:nvSpPr>
          <p:cNvPr id="29" name="28 CuadroTexto"/>
          <p:cNvSpPr txBox="1"/>
          <p:nvPr/>
        </p:nvSpPr>
        <p:spPr>
          <a:xfrm>
            <a:off x="189856" y="3763754"/>
            <a:ext cx="8496944" cy="3046988"/>
          </a:xfrm>
          <a:prstGeom prst="rect">
            <a:avLst/>
          </a:prstGeom>
          <a:noFill/>
        </p:spPr>
        <p:txBody>
          <a:bodyPr wrap="square" rtlCol="0">
            <a:spAutoFit/>
          </a:bodyPr>
          <a:lstStyle/>
          <a:p>
            <a:pPr marL="285750" lvl="0" indent="-285750" algn="just">
              <a:buFont typeface="Arial" panose="020B0604020202020204" pitchFamily="34" charset="0"/>
              <a:buChar char="•"/>
            </a:pPr>
            <a:r>
              <a:rPr lang="es-EC" sz="2400" dirty="0" smtClean="0"/>
              <a:t>Los </a:t>
            </a:r>
            <a:r>
              <a:rPr lang="es-EC" sz="2400" dirty="0"/>
              <a:t>nodos cero y dos transmiten simultáneamente,  ocasionando congestión, hacia el nodo tres pasando a través del nodo uno. </a:t>
            </a:r>
            <a:endParaRPr lang="es-ES" sz="2400" dirty="0"/>
          </a:p>
          <a:p>
            <a:pPr marL="285750" lvl="0" indent="-285750" algn="just">
              <a:buFont typeface="Arial" panose="020B0604020202020204" pitchFamily="34" charset="0"/>
              <a:buChar char="•"/>
            </a:pPr>
            <a:r>
              <a:rPr lang="es-EC" sz="2400" dirty="0"/>
              <a:t>Se realizó las simulaciones utilizando primero como protocolo de transporte a TCP sin ningún cambio; luego se realizó las simulaciones con cada una de las soluciones (ECN, TCP 4ACK, RED, RED/ECN, DDA) comparándolos a cada uno con el TCP analizando las mejoras que se producen al utilizar cada una de las soluciones.</a:t>
            </a:r>
            <a:endParaRPr lang="es-ES" sz="2400" dirty="0"/>
          </a:p>
        </p:txBody>
      </p:sp>
    </p:spTree>
    <p:extLst>
      <p:ext uri="{BB962C8B-B14F-4D97-AF65-F5344CB8AC3E}">
        <p14:creationId xmlns:p14="http://schemas.microsoft.com/office/powerpoint/2010/main" val="3517321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TCP</a:t>
            </a:r>
            <a:r>
              <a:rPr lang="es-ES" dirty="0" smtClean="0"/>
              <a:t> 4 </a:t>
            </a:r>
            <a:r>
              <a:rPr lang="es-ES" dirty="0" err="1" smtClean="0"/>
              <a:t>ACK</a:t>
            </a:r>
            <a:endParaRPr lang="es-ES" dirty="0"/>
          </a:p>
        </p:txBody>
      </p:sp>
      <p:pic>
        <p:nvPicPr>
          <p:cNvPr id="5" name="Marcador de contenido 4"/>
          <p:cNvPicPr>
            <a:picLocks noGrp="1" noChangeAspect="1"/>
          </p:cNvPicPr>
          <p:nvPr>
            <p:ph idx="1"/>
          </p:nvPr>
        </p:nvPicPr>
        <p:blipFill>
          <a:blip r:embed="rId2"/>
          <a:stretch>
            <a:fillRect/>
          </a:stretch>
        </p:blipFill>
        <p:spPr>
          <a:xfrm>
            <a:off x="503308" y="1417638"/>
            <a:ext cx="8183491" cy="4918801"/>
          </a:xfrm>
          <a:prstGeom prst="rect">
            <a:avLst/>
          </a:prstGeom>
        </p:spPr>
      </p:pic>
    </p:spTree>
    <p:extLst>
      <p:ext uri="{BB962C8B-B14F-4D97-AF65-F5344CB8AC3E}">
        <p14:creationId xmlns:p14="http://schemas.microsoft.com/office/powerpoint/2010/main" val="3991839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ECN</a:t>
            </a:r>
            <a:endParaRPr lang="es-EC" dirty="0"/>
          </a:p>
        </p:txBody>
      </p:sp>
      <p:pic>
        <p:nvPicPr>
          <p:cNvPr id="5" name="Marcador de contenido 4"/>
          <p:cNvPicPr>
            <a:picLocks noGrp="1" noChangeAspect="1"/>
          </p:cNvPicPr>
          <p:nvPr>
            <p:ph idx="1"/>
          </p:nvPr>
        </p:nvPicPr>
        <p:blipFill>
          <a:blip r:embed="rId2"/>
          <a:stretch>
            <a:fillRect/>
          </a:stretch>
        </p:blipFill>
        <p:spPr>
          <a:xfrm>
            <a:off x="594270" y="1268760"/>
            <a:ext cx="8010178" cy="5224532"/>
          </a:xfrm>
          <a:prstGeom prst="rect">
            <a:avLst/>
          </a:prstGeom>
        </p:spPr>
      </p:pic>
    </p:spTree>
    <p:extLst>
      <p:ext uri="{BB962C8B-B14F-4D97-AF65-F5344CB8AC3E}">
        <p14:creationId xmlns:p14="http://schemas.microsoft.com/office/powerpoint/2010/main" val="979284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RED</a:t>
            </a:r>
            <a:endParaRPr lang="es-EC" dirty="0"/>
          </a:p>
        </p:txBody>
      </p:sp>
      <p:pic>
        <p:nvPicPr>
          <p:cNvPr id="5" name="Imagen 4"/>
          <p:cNvPicPr>
            <a:picLocks noChangeAspect="1"/>
          </p:cNvPicPr>
          <p:nvPr/>
        </p:nvPicPr>
        <p:blipFill>
          <a:blip r:embed="rId2"/>
          <a:stretch>
            <a:fillRect/>
          </a:stretch>
        </p:blipFill>
        <p:spPr>
          <a:xfrm>
            <a:off x="611560" y="1196752"/>
            <a:ext cx="8026661" cy="4824536"/>
          </a:xfrm>
          <a:prstGeom prst="rect">
            <a:avLst/>
          </a:prstGeom>
        </p:spPr>
      </p:pic>
    </p:spTree>
    <p:extLst>
      <p:ext uri="{BB962C8B-B14F-4D97-AF65-F5344CB8AC3E}">
        <p14:creationId xmlns:p14="http://schemas.microsoft.com/office/powerpoint/2010/main" val="29459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Datos Generales</a:t>
            </a:r>
            <a:endParaRPr lang="es-ES" dirty="0"/>
          </a:p>
        </p:txBody>
      </p:sp>
      <p:sp>
        <p:nvSpPr>
          <p:cNvPr id="3" name="2 Marcador de contenido"/>
          <p:cNvSpPr>
            <a:spLocks noGrp="1"/>
          </p:cNvSpPr>
          <p:nvPr>
            <p:ph idx="1"/>
          </p:nvPr>
        </p:nvSpPr>
        <p:spPr/>
        <p:txBody>
          <a:bodyPr/>
          <a:lstStyle/>
          <a:p>
            <a:pPr algn="just"/>
            <a:r>
              <a:rPr lang="es-ES" dirty="0" smtClean="0"/>
              <a:t>Dotar de conectividad a zonas rurales que carecen de infraestructuras y acceso a la comunicación debe ser una prioridad para países en  vía de desarrollo.</a:t>
            </a:r>
          </a:p>
          <a:p>
            <a:pPr algn="just"/>
            <a:r>
              <a:rPr lang="es-ES" dirty="0" smtClean="0"/>
              <a:t>Difícil acceso  a personal técnico cualificado.</a:t>
            </a:r>
          </a:p>
          <a:p>
            <a:pPr algn="just"/>
            <a:r>
              <a:rPr lang="es-ES" dirty="0" smtClean="0"/>
              <a:t>No puede soportar precios altos</a:t>
            </a:r>
            <a:endParaRPr lang="es-ES" dirty="0"/>
          </a:p>
        </p:txBody>
      </p:sp>
    </p:spTree>
    <p:extLst>
      <p:ext uri="{BB962C8B-B14F-4D97-AF65-F5344CB8AC3E}">
        <p14:creationId xmlns:p14="http://schemas.microsoft.com/office/powerpoint/2010/main" val="155292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RED/</a:t>
            </a:r>
            <a:r>
              <a:rPr lang="es-EC" dirty="0" err="1" smtClean="0"/>
              <a:t>ECN</a:t>
            </a:r>
            <a:endParaRPr lang="es-EC" dirty="0"/>
          </a:p>
        </p:txBody>
      </p:sp>
      <p:pic>
        <p:nvPicPr>
          <p:cNvPr id="5" name="Marcador de contenido 4"/>
          <p:cNvPicPr>
            <a:picLocks noGrp="1" noChangeAspect="1"/>
          </p:cNvPicPr>
          <p:nvPr>
            <p:ph idx="1"/>
          </p:nvPr>
        </p:nvPicPr>
        <p:blipFill>
          <a:blip r:embed="rId2"/>
          <a:stretch>
            <a:fillRect/>
          </a:stretch>
        </p:blipFill>
        <p:spPr>
          <a:xfrm>
            <a:off x="457200" y="1412994"/>
            <a:ext cx="8146099" cy="4896326"/>
          </a:xfrm>
          <a:prstGeom prst="rect">
            <a:avLst/>
          </a:prstGeom>
        </p:spPr>
      </p:pic>
    </p:spTree>
    <p:extLst>
      <p:ext uri="{BB962C8B-B14F-4D97-AF65-F5344CB8AC3E}">
        <p14:creationId xmlns:p14="http://schemas.microsoft.com/office/powerpoint/2010/main" val="2309628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57200" y="1443541"/>
            <a:ext cx="8219903" cy="4536504"/>
          </a:xfrm>
          <a:prstGeom prst="rect">
            <a:avLst/>
          </a:prstGeom>
        </p:spPr>
      </p:pic>
      <p:sp>
        <p:nvSpPr>
          <p:cNvPr id="6" name="Título 5"/>
          <p:cNvSpPr>
            <a:spLocks noGrp="1"/>
          </p:cNvSpPr>
          <p:nvPr>
            <p:ph type="title"/>
          </p:nvPr>
        </p:nvSpPr>
        <p:spPr/>
        <p:txBody>
          <a:bodyPr/>
          <a:lstStyle/>
          <a:p>
            <a:r>
              <a:rPr lang="es-EC" dirty="0" err="1" smtClean="0"/>
              <a:t>DDA</a:t>
            </a:r>
            <a:endParaRPr lang="es-EC" dirty="0"/>
          </a:p>
        </p:txBody>
      </p:sp>
    </p:spTree>
    <p:extLst>
      <p:ext uri="{BB962C8B-B14F-4D97-AF65-F5344CB8AC3E}">
        <p14:creationId xmlns:p14="http://schemas.microsoft.com/office/powerpoint/2010/main" val="1044566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pic>
        <p:nvPicPr>
          <p:cNvPr id="5" name="Imagen 4"/>
          <p:cNvPicPr>
            <a:picLocks noChangeAspect="1"/>
          </p:cNvPicPr>
          <p:nvPr/>
        </p:nvPicPr>
        <p:blipFill>
          <a:blip r:embed="rId2"/>
          <a:stretch>
            <a:fillRect/>
          </a:stretch>
        </p:blipFill>
        <p:spPr>
          <a:xfrm>
            <a:off x="426011" y="126177"/>
            <a:ext cx="8538477" cy="6199479"/>
          </a:xfrm>
          <a:prstGeom prst="rect">
            <a:avLst/>
          </a:prstGeom>
        </p:spPr>
      </p:pic>
    </p:spTree>
    <p:extLst>
      <p:ext uri="{BB962C8B-B14F-4D97-AF65-F5344CB8AC3E}">
        <p14:creationId xmlns:p14="http://schemas.microsoft.com/office/powerpoint/2010/main" val="1932969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03585" y="332656"/>
            <a:ext cx="8672922" cy="6336704"/>
          </a:xfrm>
          <a:prstGeom prst="rect">
            <a:avLst/>
          </a:prstGeom>
        </p:spPr>
      </p:pic>
    </p:spTree>
    <p:extLst>
      <p:ext uri="{BB962C8B-B14F-4D97-AF65-F5344CB8AC3E}">
        <p14:creationId xmlns:p14="http://schemas.microsoft.com/office/powerpoint/2010/main" val="2314892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67544" y="764704"/>
            <a:ext cx="8146461" cy="4896544"/>
          </a:xfrm>
          <a:prstGeom prst="rect">
            <a:avLst/>
          </a:prstGeom>
        </p:spPr>
      </p:pic>
    </p:spTree>
    <p:extLst>
      <p:ext uri="{BB962C8B-B14F-4D97-AF65-F5344CB8AC3E}">
        <p14:creationId xmlns:p14="http://schemas.microsoft.com/office/powerpoint/2010/main" val="23150861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323527" y="692696"/>
            <a:ext cx="8386063" cy="5040560"/>
          </a:xfrm>
          <a:prstGeom prst="rect">
            <a:avLst/>
          </a:prstGeom>
        </p:spPr>
      </p:pic>
    </p:spTree>
    <p:extLst>
      <p:ext uri="{BB962C8B-B14F-4D97-AF65-F5344CB8AC3E}">
        <p14:creationId xmlns:p14="http://schemas.microsoft.com/office/powerpoint/2010/main" val="25239626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79512" y="548680"/>
            <a:ext cx="8640960" cy="5832648"/>
          </a:xfrm>
          <a:prstGeom prst="rect">
            <a:avLst/>
          </a:prstGeom>
        </p:spPr>
      </p:pic>
    </p:spTree>
    <p:extLst>
      <p:ext uri="{BB962C8B-B14F-4D97-AF65-F5344CB8AC3E}">
        <p14:creationId xmlns:p14="http://schemas.microsoft.com/office/powerpoint/2010/main" val="30177011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a:xfrm>
            <a:off x="457200" y="1268760"/>
            <a:ext cx="8229600" cy="5256584"/>
          </a:xfrm>
        </p:spPr>
        <p:txBody>
          <a:bodyPr>
            <a:normAutofit fontScale="62500" lnSpcReduction="20000"/>
          </a:bodyPr>
          <a:lstStyle/>
          <a:p>
            <a:pPr algn="just"/>
            <a:r>
              <a:rPr lang="es-EC" dirty="0"/>
              <a:t>Se encontraron varias soluciones: </a:t>
            </a:r>
            <a:r>
              <a:rPr lang="es-EC" dirty="0" err="1"/>
              <a:t>TCP</a:t>
            </a:r>
            <a:r>
              <a:rPr lang="es-EC" dirty="0"/>
              <a:t> (4ACK), RED, </a:t>
            </a:r>
            <a:r>
              <a:rPr lang="es-EC" dirty="0" err="1"/>
              <a:t>ECN</a:t>
            </a:r>
            <a:r>
              <a:rPr lang="es-EC" dirty="0"/>
              <a:t>, </a:t>
            </a:r>
            <a:r>
              <a:rPr lang="es-EC" dirty="0" err="1"/>
              <a:t>DDA</a:t>
            </a:r>
            <a:r>
              <a:rPr lang="es-EC" dirty="0"/>
              <a:t>, RED/</a:t>
            </a:r>
            <a:r>
              <a:rPr lang="es-EC" dirty="0" err="1"/>
              <a:t>ECN</a:t>
            </a:r>
            <a:r>
              <a:rPr lang="es-EC" dirty="0"/>
              <a:t>. Se encontró que si bien todas las soluciones mejoran el rendimiento del </a:t>
            </a:r>
            <a:r>
              <a:rPr lang="es-EC" dirty="0" err="1"/>
              <a:t>TCP</a:t>
            </a:r>
            <a:r>
              <a:rPr lang="es-EC" dirty="0"/>
              <a:t> inalámbrico en ambientes de larga distancia, su velocidad es diferente entre ellas. Las soluciones </a:t>
            </a:r>
            <a:r>
              <a:rPr lang="es-EC" dirty="0" err="1"/>
              <a:t>ECN</a:t>
            </a:r>
            <a:r>
              <a:rPr lang="es-EC" dirty="0"/>
              <a:t> y </a:t>
            </a:r>
            <a:r>
              <a:rPr lang="es-EC" dirty="0" err="1"/>
              <a:t>DDA</a:t>
            </a:r>
            <a:r>
              <a:rPr lang="es-EC" dirty="0"/>
              <a:t> son aptas en ambientes de largas distancias, pues mantienen una velocidad mayor y estable que las otras soluciones. Las soluciones </a:t>
            </a:r>
            <a:r>
              <a:rPr lang="es-EC" dirty="0" err="1"/>
              <a:t>TCP</a:t>
            </a:r>
            <a:r>
              <a:rPr lang="es-EC" dirty="0"/>
              <a:t> 4ACK y RED no son aptas debido a que la diferencia  de velocidad con el </a:t>
            </a:r>
            <a:r>
              <a:rPr lang="es-EC" dirty="0" err="1"/>
              <a:t>TCP</a:t>
            </a:r>
            <a:r>
              <a:rPr lang="es-EC" dirty="0"/>
              <a:t> normal no es estable.   </a:t>
            </a:r>
          </a:p>
          <a:p>
            <a:pPr algn="just"/>
            <a:r>
              <a:rPr lang="es-EC" dirty="0"/>
              <a:t>Para simular el comportamiento en largas distancias se necesita modificar el valor de Slot Time ya que son los encargados de medir el tiempo en que el receptor espera el mensaje del emisor antes de asignarlo como paquete perdido; para lo cual se utiliza  el complemento </a:t>
            </a:r>
            <a:r>
              <a:rPr lang="es-EC" dirty="0" err="1"/>
              <a:t>TENS</a:t>
            </a:r>
            <a:r>
              <a:rPr lang="es-EC" dirty="0"/>
              <a:t> para el simulador NS-2 que automáticamente cambia los temporizadores (</a:t>
            </a:r>
            <a:r>
              <a:rPr lang="es-EC" i="1" dirty="0"/>
              <a:t>Slot Time) </a:t>
            </a:r>
            <a:r>
              <a:rPr lang="es-EC" dirty="0"/>
              <a:t>de un valor constante a trabajar en función a los </a:t>
            </a:r>
            <a:r>
              <a:rPr lang="es-EC" i="1" dirty="0"/>
              <a:t>Air </a:t>
            </a:r>
            <a:r>
              <a:rPr lang="es-EC" i="1" dirty="0" err="1"/>
              <a:t>Propagation</a:t>
            </a:r>
            <a:r>
              <a:rPr lang="es-EC" i="1" dirty="0"/>
              <a:t> Time (</a:t>
            </a:r>
            <a:r>
              <a:rPr lang="es-EC" dirty="0"/>
              <a:t>Temporizador de Propagación por Aire) lo que permite que el usuario solo deba colocar la distancia a simular. Se debe colocar la sensibilidad del receptor, con el comando </a:t>
            </a:r>
            <a:r>
              <a:rPr lang="es-EC" i="1" dirty="0" err="1"/>
              <a:t>Phy</a:t>
            </a:r>
            <a:r>
              <a:rPr lang="es-EC" i="1" dirty="0"/>
              <a:t>/</a:t>
            </a:r>
            <a:r>
              <a:rPr lang="es-EC" i="1" dirty="0" err="1"/>
              <a:t>WirelessPhy</a:t>
            </a:r>
            <a:r>
              <a:rPr lang="es-EC" i="1" dirty="0"/>
              <a:t> set </a:t>
            </a:r>
            <a:r>
              <a:rPr lang="es-EC" i="1" dirty="0" err="1"/>
              <a:t>RXThresh</a:t>
            </a:r>
            <a:r>
              <a:rPr lang="es-EC" i="1" dirty="0"/>
              <a:t>_ valor de la sensibilidad. </a:t>
            </a:r>
            <a:r>
              <a:rPr lang="es-EC" dirty="0"/>
              <a:t>Para encontrar el valor que debe tener la sensibilidad se puede utilizar las opciones que vienen dentro del simulador o manualmente con fórmulas sobre propagación, expuestas en capítulos anteriores</a:t>
            </a:r>
            <a:r>
              <a:rPr lang="es-EC" dirty="0" smtClean="0"/>
              <a:t>.</a:t>
            </a:r>
            <a:endParaRPr lang="es-EC" dirty="0"/>
          </a:p>
        </p:txBody>
      </p:sp>
    </p:spTree>
    <p:extLst>
      <p:ext uri="{BB962C8B-B14F-4D97-AF65-F5344CB8AC3E}">
        <p14:creationId xmlns:p14="http://schemas.microsoft.com/office/powerpoint/2010/main" val="30420235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a:xfrm>
            <a:off x="457200" y="1417638"/>
            <a:ext cx="8229600" cy="5107706"/>
          </a:xfrm>
        </p:spPr>
        <p:txBody>
          <a:bodyPr>
            <a:normAutofit fontScale="55000" lnSpcReduction="20000"/>
          </a:bodyPr>
          <a:lstStyle/>
          <a:p>
            <a:pPr algn="just"/>
            <a:r>
              <a:rPr lang="es-EC" dirty="0"/>
              <a:t>Después de haber simulado las distintas soluciones  diversas distancias, se puede reconocer que el </a:t>
            </a:r>
            <a:r>
              <a:rPr lang="es-EC" dirty="0" err="1"/>
              <a:t>DDA</a:t>
            </a:r>
            <a:r>
              <a:rPr lang="es-EC" dirty="0"/>
              <a:t> tuvo un mejor comportamiento que las otras respuestas. Comparándola con las otras respuestas tenemos que: la diferencia en el retardo y el rendimiento es despreciable, su velocidad es la mayor de las otras soluciones, su velocidad es mejor en casi 2.55 % con </a:t>
            </a:r>
            <a:r>
              <a:rPr lang="es-EC" dirty="0" err="1"/>
              <a:t>ECN</a:t>
            </a:r>
            <a:r>
              <a:rPr lang="es-EC" dirty="0"/>
              <a:t>.  y con 5% del </a:t>
            </a:r>
            <a:r>
              <a:rPr lang="es-EC" dirty="0" err="1"/>
              <a:t>TCP</a:t>
            </a:r>
            <a:r>
              <a:rPr lang="es-EC" dirty="0"/>
              <a:t> normal. Si bien no posee un método para controlar el  congestionamiento en la red; esto no es muy importante ya que WILD suele utilizarse en su mayoría para realizar conexiones  en localidades lejanas donde la congestión no es el principal problema. En los pocos casos donde sea indispensable disminuir el problema de la congestión y se posea elementos que soporten la carga de trabajo se puede utilizar los métodos de RED, </a:t>
            </a:r>
            <a:r>
              <a:rPr lang="es-EC" dirty="0" err="1"/>
              <a:t>ECN</a:t>
            </a:r>
            <a:r>
              <a:rPr lang="es-EC" dirty="0"/>
              <a:t> y RED/</a:t>
            </a:r>
            <a:r>
              <a:rPr lang="es-EC" dirty="0" err="1"/>
              <a:t>ECN</a:t>
            </a:r>
            <a:r>
              <a:rPr lang="es-EC" dirty="0"/>
              <a:t> que si bien no poseen una mejora significativa en cuanto a la velocidad, mejora la estabilidad del </a:t>
            </a:r>
            <a:r>
              <a:rPr lang="es-EC" dirty="0" err="1"/>
              <a:t>Throughput</a:t>
            </a:r>
            <a:r>
              <a:rPr lang="es-EC" dirty="0"/>
              <a:t> y disminuyen la cantidad de paquetes caídos.</a:t>
            </a:r>
          </a:p>
          <a:p>
            <a:pPr algn="just"/>
            <a:r>
              <a:rPr lang="es-EC" dirty="0"/>
              <a:t>La mejor solución sería trabajar de manera híbrida </a:t>
            </a:r>
            <a:r>
              <a:rPr lang="es-EC" dirty="0" err="1"/>
              <a:t>DDA</a:t>
            </a:r>
            <a:r>
              <a:rPr lang="es-EC" dirty="0"/>
              <a:t> y </a:t>
            </a:r>
            <a:r>
              <a:rPr lang="es-EC" dirty="0" err="1"/>
              <a:t>ECN</a:t>
            </a:r>
            <a:r>
              <a:rPr lang="es-EC" dirty="0"/>
              <a:t>. </a:t>
            </a:r>
            <a:r>
              <a:rPr lang="es-EC" dirty="0" err="1"/>
              <a:t>DDA</a:t>
            </a:r>
            <a:r>
              <a:rPr lang="es-EC" dirty="0"/>
              <a:t> es la solución con mejor velocidad; sin embargo, no posee una manera de ayudar con la congestión en la red, lo que puede ser compensado usando </a:t>
            </a:r>
            <a:r>
              <a:rPr lang="es-EC" dirty="0" err="1"/>
              <a:t>ECN</a:t>
            </a:r>
            <a:r>
              <a:rPr lang="es-EC" dirty="0"/>
              <a:t>. Las dos soluciones no ejercen una gran cantidad de carga a los equipos con los que se trabajan, ni se requiere un gran conocimiento para configurar los equipos. Como se puede apreciar en las Figuras 26 y 27 mantiene la velocidad de la solución </a:t>
            </a:r>
            <a:r>
              <a:rPr lang="es-EC" dirty="0" err="1"/>
              <a:t>DDA</a:t>
            </a:r>
            <a:r>
              <a:rPr lang="es-EC" dirty="0"/>
              <a:t> pero mejora su rendimiento alrededor de 2% en comparación con </a:t>
            </a:r>
            <a:r>
              <a:rPr lang="es-EC" dirty="0" err="1"/>
              <a:t>DDA</a:t>
            </a:r>
            <a:r>
              <a:rPr lang="es-EC" dirty="0"/>
              <a:t> y </a:t>
            </a:r>
            <a:r>
              <a:rPr lang="es-EC" dirty="0" err="1"/>
              <a:t>ECN</a:t>
            </a:r>
            <a:endParaRPr lang="es-EC" dirty="0"/>
          </a:p>
        </p:txBody>
      </p:sp>
    </p:spTree>
    <p:extLst>
      <p:ext uri="{BB962C8B-B14F-4D97-AF65-F5344CB8AC3E}">
        <p14:creationId xmlns:p14="http://schemas.microsoft.com/office/powerpoint/2010/main" val="277754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Estándar IEEE802.11</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5409496"/>
              </p:ext>
            </p:extLst>
          </p:nvPr>
        </p:nvGraphicFramePr>
        <p:xfrm>
          <a:off x="477888" y="1268760"/>
          <a:ext cx="8208912" cy="4927419"/>
        </p:xfrm>
        <a:graphic>
          <a:graphicData uri="http://schemas.openxmlformats.org/drawingml/2006/table">
            <a:tbl>
              <a:tblPr firstRow="1" firstCol="1" bandRow="1">
                <a:tableStyleId>{5C22544A-7EE6-4342-B048-85BDC9FD1C3A}</a:tableStyleId>
              </a:tblPr>
              <a:tblGrid>
                <a:gridCol w="1476173"/>
                <a:gridCol w="1508095"/>
                <a:gridCol w="5224644"/>
              </a:tblGrid>
              <a:tr h="342645">
                <a:tc>
                  <a:txBody>
                    <a:bodyPr/>
                    <a:lstStyle/>
                    <a:p>
                      <a:pPr marL="15240" indent="-15240" algn="ctr">
                        <a:lnSpc>
                          <a:spcPct val="150000"/>
                        </a:lnSpc>
                        <a:spcAft>
                          <a:spcPts val="1000"/>
                        </a:spcAft>
                      </a:pPr>
                      <a:r>
                        <a:rPr lang="es-EC" sz="1200" dirty="0">
                          <a:effectLst/>
                        </a:rPr>
                        <a:t>Estándar</a:t>
                      </a:r>
                      <a:endParaRPr lang="es-ES" sz="1100" dirty="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Nombre</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1000"/>
                        </a:spcAft>
                      </a:pPr>
                      <a:r>
                        <a:rPr lang="es-EC" sz="1200">
                          <a:effectLst/>
                        </a:rPr>
                        <a:t>Descripción</a:t>
                      </a:r>
                      <a:endParaRPr lang="es-ES" sz="1100">
                        <a:effectLst/>
                        <a:latin typeface="Calibri"/>
                        <a:ea typeface="MS Mincho"/>
                        <a:cs typeface="Times New Roman"/>
                      </a:endParaRPr>
                    </a:p>
                  </a:txBody>
                  <a:tcPr marL="68580" marR="68580" marT="0" marB="0" anchor="ctr"/>
                </a:tc>
              </a:tr>
              <a:tr h="993796">
                <a:tc>
                  <a:txBody>
                    <a:bodyPr/>
                    <a:lstStyle/>
                    <a:p>
                      <a:pPr marL="15240" indent="-15240" algn="ctr">
                        <a:lnSpc>
                          <a:spcPct val="150000"/>
                        </a:lnSpc>
                        <a:spcAft>
                          <a:spcPts val="1000"/>
                        </a:spcAft>
                      </a:pPr>
                      <a:r>
                        <a:rPr lang="es-EC" sz="1200" dirty="0">
                          <a:effectLst/>
                        </a:rPr>
                        <a:t>802.11a</a:t>
                      </a:r>
                      <a:endParaRPr lang="es-ES" sz="1100" dirty="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Wi-Fi5</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0"/>
                        </a:spcAft>
                      </a:pPr>
                      <a:r>
                        <a:rPr lang="es-EC" sz="1200" dirty="0">
                          <a:effectLst/>
                        </a:rPr>
                        <a:t>Velocidad Teórica 54 Mbps </a:t>
                      </a:r>
                      <a:endParaRPr lang="es-ES" sz="1100" dirty="0">
                        <a:effectLst/>
                      </a:endParaRPr>
                    </a:p>
                    <a:p>
                      <a:pPr marL="23495" indent="-1905" algn="ctr">
                        <a:lnSpc>
                          <a:spcPct val="150000"/>
                        </a:lnSpc>
                        <a:spcAft>
                          <a:spcPts val="0"/>
                        </a:spcAft>
                      </a:pPr>
                      <a:r>
                        <a:rPr lang="es-EC" sz="1200" dirty="0">
                          <a:effectLst/>
                        </a:rPr>
                        <a:t>Velocidad Real 30 Mbps. </a:t>
                      </a:r>
                      <a:endParaRPr lang="es-ES" sz="1100" dirty="0">
                        <a:effectLst/>
                      </a:endParaRPr>
                    </a:p>
                    <a:p>
                      <a:pPr marL="23495" indent="-1905" algn="ctr">
                        <a:lnSpc>
                          <a:spcPct val="150000"/>
                        </a:lnSpc>
                        <a:spcAft>
                          <a:spcPts val="1000"/>
                        </a:spcAft>
                      </a:pPr>
                      <a:r>
                        <a:rPr lang="es-EC" sz="1200" dirty="0">
                          <a:effectLst/>
                        </a:rPr>
                        <a:t>Banda 5 GHz.</a:t>
                      </a:r>
                      <a:endParaRPr lang="es-ES" sz="1100" dirty="0">
                        <a:effectLst/>
                        <a:latin typeface="Calibri"/>
                        <a:ea typeface="MS Mincho"/>
                        <a:cs typeface="Times New Roman"/>
                      </a:endParaRPr>
                    </a:p>
                  </a:txBody>
                  <a:tcPr marL="68580" marR="68580" marT="0" marB="0" anchor="ctr"/>
                </a:tc>
              </a:tr>
              <a:tr h="993796">
                <a:tc>
                  <a:txBody>
                    <a:bodyPr/>
                    <a:lstStyle/>
                    <a:p>
                      <a:pPr marL="15240" indent="-15240" algn="ctr">
                        <a:lnSpc>
                          <a:spcPct val="150000"/>
                        </a:lnSpc>
                        <a:spcAft>
                          <a:spcPts val="1000"/>
                        </a:spcAft>
                      </a:pPr>
                      <a:r>
                        <a:rPr lang="es-EC" sz="1200">
                          <a:effectLst/>
                        </a:rPr>
                        <a:t>802.11b</a:t>
                      </a:r>
                      <a:endParaRPr lang="es-ES" sz="110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Wi-Fi</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0"/>
                        </a:spcAft>
                      </a:pPr>
                      <a:r>
                        <a:rPr lang="es-EC" sz="1200">
                          <a:effectLst/>
                        </a:rPr>
                        <a:t>Velocidad Teórica de 11 Mbps </a:t>
                      </a:r>
                      <a:endParaRPr lang="es-ES" sz="1100">
                        <a:effectLst/>
                      </a:endParaRPr>
                    </a:p>
                    <a:p>
                      <a:pPr marL="23495" indent="-1905" algn="ctr">
                        <a:lnSpc>
                          <a:spcPct val="150000"/>
                        </a:lnSpc>
                        <a:spcAft>
                          <a:spcPts val="0"/>
                        </a:spcAft>
                      </a:pPr>
                      <a:r>
                        <a:rPr lang="es-EC" sz="1200">
                          <a:effectLst/>
                        </a:rPr>
                        <a:t>Velocidad Real 6 Mbps</a:t>
                      </a:r>
                      <a:endParaRPr lang="es-ES" sz="1100">
                        <a:effectLst/>
                      </a:endParaRPr>
                    </a:p>
                    <a:p>
                      <a:pPr marL="23495" indent="-1905" algn="ctr">
                        <a:lnSpc>
                          <a:spcPct val="150000"/>
                        </a:lnSpc>
                        <a:spcAft>
                          <a:spcPts val="0"/>
                        </a:spcAft>
                      </a:pPr>
                      <a:r>
                        <a:rPr lang="es-EC" sz="1200">
                          <a:effectLst/>
                        </a:rPr>
                        <a:t>Banda 2.4 GHz.</a:t>
                      </a:r>
                      <a:endParaRPr lang="es-ES" sz="1100">
                        <a:effectLst/>
                        <a:latin typeface="Calibri"/>
                        <a:ea typeface="MS Mincho"/>
                        <a:cs typeface="Times New Roman"/>
                      </a:endParaRPr>
                    </a:p>
                  </a:txBody>
                  <a:tcPr marL="68580" marR="68580" marT="0" marB="0" anchor="ctr"/>
                </a:tc>
              </a:tr>
              <a:tr h="650725">
                <a:tc>
                  <a:txBody>
                    <a:bodyPr/>
                    <a:lstStyle/>
                    <a:p>
                      <a:pPr marL="15240" indent="-15240" algn="ctr">
                        <a:lnSpc>
                          <a:spcPct val="150000"/>
                        </a:lnSpc>
                        <a:spcAft>
                          <a:spcPts val="1000"/>
                        </a:spcAft>
                      </a:pPr>
                      <a:r>
                        <a:rPr lang="es-EC" sz="1200">
                          <a:effectLst/>
                        </a:rPr>
                        <a:t>802.11e</a:t>
                      </a:r>
                      <a:endParaRPr lang="es-ES" sz="110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Mejora de QOS</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1000"/>
                        </a:spcAft>
                      </a:pPr>
                      <a:r>
                        <a:rPr lang="es-EC" sz="1200">
                          <a:effectLst/>
                        </a:rPr>
                        <a:t>Mejora del estándar se le incluye calidad de servicio para mejorar su rendimiento. </a:t>
                      </a:r>
                      <a:endParaRPr lang="es-ES" sz="1100">
                        <a:effectLst/>
                        <a:latin typeface="Calibri"/>
                        <a:ea typeface="MS Mincho"/>
                        <a:cs typeface="Times New Roman"/>
                      </a:endParaRPr>
                    </a:p>
                  </a:txBody>
                  <a:tcPr marL="68580" marR="68580" marT="0" marB="0" anchor="ctr"/>
                </a:tc>
              </a:tr>
              <a:tr h="1123497">
                <a:tc>
                  <a:txBody>
                    <a:bodyPr/>
                    <a:lstStyle/>
                    <a:p>
                      <a:pPr marL="15240" indent="-15240" algn="ctr">
                        <a:lnSpc>
                          <a:spcPct val="150000"/>
                        </a:lnSpc>
                        <a:spcAft>
                          <a:spcPts val="1000"/>
                        </a:spcAft>
                      </a:pPr>
                      <a:r>
                        <a:rPr lang="es-EC" sz="1200">
                          <a:effectLst/>
                        </a:rPr>
                        <a:t>802.11g</a:t>
                      </a:r>
                      <a:endParaRPr lang="es-ES" sz="110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 </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1000"/>
                        </a:spcAft>
                      </a:pPr>
                      <a:r>
                        <a:rPr lang="es-EC" sz="1200" dirty="0">
                          <a:effectLst/>
                        </a:rPr>
                        <a:t>Ofrece un ancho de banda elevado (con un rendimiento  máximo  de  54  Mbps, de 30 Mbps en la realidad) en el rango de frecuencia de 2,4 GHz. El estándar 802.11g es compatible con el estándar 802.11b.</a:t>
                      </a:r>
                      <a:endParaRPr lang="es-ES" sz="1100" dirty="0">
                        <a:effectLst/>
                        <a:latin typeface="Calibri"/>
                        <a:ea typeface="MS Mincho"/>
                        <a:cs typeface="Times New Roman"/>
                      </a:endParaRPr>
                    </a:p>
                  </a:txBody>
                  <a:tcPr marL="68580" marR="68580" marT="0" marB="0" anchor="ctr"/>
                </a:tc>
              </a:tr>
              <a:tr h="307653">
                <a:tc>
                  <a:txBody>
                    <a:bodyPr/>
                    <a:lstStyle/>
                    <a:p>
                      <a:pPr marL="15240" indent="-15240" algn="ctr">
                        <a:lnSpc>
                          <a:spcPct val="150000"/>
                        </a:lnSpc>
                        <a:spcAft>
                          <a:spcPts val="1000"/>
                        </a:spcAft>
                      </a:pPr>
                      <a:r>
                        <a:rPr lang="es-EC" sz="1200" dirty="0" smtClean="0">
                          <a:effectLst/>
                        </a:rPr>
                        <a:t>802.11n</a:t>
                      </a:r>
                      <a:endParaRPr lang="es-ES" sz="1100" dirty="0">
                        <a:effectLst/>
                        <a:latin typeface="Calibri"/>
                        <a:ea typeface="MS Mincho"/>
                        <a:cs typeface="Times New Roman"/>
                      </a:endParaRPr>
                    </a:p>
                  </a:txBody>
                  <a:tcPr marL="68580" marR="68580" marT="0" marB="0" anchor="ctr"/>
                </a:tc>
                <a:tc>
                  <a:txBody>
                    <a:bodyPr/>
                    <a:lstStyle/>
                    <a:p>
                      <a:pPr marL="21590" algn="ctr">
                        <a:lnSpc>
                          <a:spcPct val="150000"/>
                        </a:lnSpc>
                        <a:spcAft>
                          <a:spcPts val="1000"/>
                        </a:spcAft>
                      </a:pPr>
                      <a:r>
                        <a:rPr lang="es-EC" sz="1200">
                          <a:effectLst/>
                        </a:rPr>
                        <a:t> </a:t>
                      </a:r>
                      <a:endParaRPr lang="es-ES" sz="1100">
                        <a:effectLst/>
                        <a:latin typeface="Calibri"/>
                        <a:ea typeface="MS Mincho"/>
                        <a:cs typeface="Times New Roman"/>
                      </a:endParaRPr>
                    </a:p>
                  </a:txBody>
                  <a:tcPr marL="68580" marR="68580" marT="0" marB="0" anchor="ctr"/>
                </a:tc>
                <a:tc>
                  <a:txBody>
                    <a:bodyPr/>
                    <a:lstStyle/>
                    <a:p>
                      <a:pPr marL="23495" indent="-1905" algn="ctr">
                        <a:lnSpc>
                          <a:spcPct val="150000"/>
                        </a:lnSpc>
                        <a:spcAft>
                          <a:spcPts val="0"/>
                        </a:spcAft>
                      </a:pPr>
                      <a:r>
                        <a:rPr lang="es-EC" sz="1200" dirty="0" smtClean="0">
                          <a:effectLst/>
                        </a:rPr>
                        <a:t>Velocidad Teórica 600 Mbps </a:t>
                      </a:r>
                      <a:endParaRPr lang="es-ES" sz="1100" dirty="0" smtClean="0">
                        <a:effectLst/>
                      </a:endParaRPr>
                    </a:p>
                    <a:p>
                      <a:pPr marL="23495" indent="-1905" algn="ctr">
                        <a:lnSpc>
                          <a:spcPct val="150000"/>
                        </a:lnSpc>
                        <a:spcAft>
                          <a:spcPts val="0"/>
                        </a:spcAft>
                      </a:pPr>
                      <a:r>
                        <a:rPr lang="es-EC" sz="1200" dirty="0" smtClean="0">
                          <a:effectLst/>
                        </a:rPr>
                        <a:t>Velocidad Real 300 Mbps. </a:t>
                      </a:r>
                      <a:endParaRPr lang="es-ES" sz="1100" dirty="0" smtClean="0">
                        <a:effectLst/>
                      </a:endParaRPr>
                    </a:p>
                    <a:p>
                      <a:pPr marL="23495" indent="-1905" algn="ctr">
                        <a:lnSpc>
                          <a:spcPct val="150000"/>
                        </a:lnSpc>
                        <a:spcAft>
                          <a:spcPts val="1000"/>
                        </a:spcAft>
                      </a:pPr>
                      <a:r>
                        <a:rPr lang="es-EC" sz="1200" dirty="0" smtClean="0">
                          <a:effectLst/>
                        </a:rPr>
                        <a:t>Banda 2,4 y 5 GHz.</a:t>
                      </a:r>
                      <a:endParaRPr lang="es-ES" sz="1100" dirty="0">
                        <a:effectLst/>
                        <a:latin typeface="+mn-lt"/>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8824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Wi</a:t>
            </a:r>
            <a:r>
              <a:rPr lang="es-EC" dirty="0" smtClean="0"/>
              <a:t>-Fi</a:t>
            </a:r>
            <a:endParaRPr lang="es-EC" dirty="0"/>
          </a:p>
        </p:txBody>
      </p:sp>
      <p:sp>
        <p:nvSpPr>
          <p:cNvPr id="3" name="Marcador de contenido 2"/>
          <p:cNvSpPr>
            <a:spLocks noGrp="1"/>
          </p:cNvSpPr>
          <p:nvPr>
            <p:ph idx="1"/>
          </p:nvPr>
        </p:nvSpPr>
        <p:spPr/>
        <p:txBody>
          <a:bodyPr>
            <a:normAutofit fontScale="85000" lnSpcReduction="10000"/>
          </a:bodyPr>
          <a:lstStyle/>
          <a:p>
            <a:pPr algn="just"/>
            <a:r>
              <a:rPr lang="es-EC" dirty="0" err="1"/>
              <a:t>Wi</a:t>
            </a:r>
            <a:r>
              <a:rPr lang="es-EC" dirty="0"/>
              <a:t>-Fi (del inglés </a:t>
            </a:r>
            <a:r>
              <a:rPr lang="es-EC" i="1" dirty="0"/>
              <a:t>Wireless </a:t>
            </a:r>
            <a:r>
              <a:rPr lang="es-EC" i="1" dirty="0" err="1"/>
              <a:t>Fidelity</a:t>
            </a:r>
            <a:r>
              <a:rPr lang="es-EC" i="1" dirty="0"/>
              <a:t>)</a:t>
            </a:r>
            <a:r>
              <a:rPr lang="es-EC" dirty="0"/>
              <a:t> es una marca de la </a:t>
            </a:r>
            <a:r>
              <a:rPr lang="es-EC" i="1" dirty="0" err="1"/>
              <a:t>Wi</a:t>
            </a:r>
            <a:r>
              <a:rPr lang="es-EC" i="1" dirty="0"/>
              <a:t>-Fi Alliance</a:t>
            </a:r>
            <a:r>
              <a:rPr lang="es-EC" dirty="0"/>
              <a:t>, que ampara, prueba y certifica que los equipos cumplan con las normas </a:t>
            </a:r>
            <a:r>
              <a:rPr lang="es-EC" dirty="0" smtClean="0"/>
              <a:t>802.11</a:t>
            </a:r>
            <a:endParaRPr lang="es-EC" dirty="0"/>
          </a:p>
          <a:p>
            <a:pPr algn="just"/>
            <a:r>
              <a:rPr lang="es-ES" dirty="0"/>
              <a:t>Algunas empresas ven a </a:t>
            </a:r>
            <a:r>
              <a:rPr lang="es-ES" dirty="0" err="1" smtClean="0"/>
              <a:t>Wi</a:t>
            </a:r>
            <a:r>
              <a:rPr lang="es-ES" dirty="0" smtClean="0"/>
              <a:t>-Fi </a:t>
            </a:r>
            <a:r>
              <a:rPr lang="es-ES" dirty="0"/>
              <a:t>de largo alcance como una posible solución para poder tener acceso a zonas, donde el acceso por satélite es muy caro y no es práctico llegar por cable, ya que muchas de estas zonas se encuentran en lugares que resultan </a:t>
            </a:r>
            <a:r>
              <a:rPr lang="es-ES" dirty="0" smtClean="0"/>
              <a:t>inaccesibles.</a:t>
            </a:r>
            <a:endParaRPr lang="es-EC" dirty="0"/>
          </a:p>
          <a:p>
            <a:pPr algn="just"/>
            <a:r>
              <a:rPr lang="es-ES" dirty="0" smtClean="0"/>
              <a:t>Normalmente </a:t>
            </a:r>
            <a:r>
              <a:rPr lang="es-ES" dirty="0"/>
              <a:t>se coloca al nodo emisor en el borde de un área urbana, conectado a una Red de Área Local (LAN del inglés </a:t>
            </a:r>
            <a:r>
              <a:rPr lang="es-ES" i="1" dirty="0"/>
              <a:t>Local </a:t>
            </a:r>
            <a:r>
              <a:rPr lang="es-ES" i="1" dirty="0" err="1"/>
              <a:t>Area</a:t>
            </a:r>
            <a:r>
              <a:rPr lang="es-ES" i="1" dirty="0"/>
              <a:t> Network</a:t>
            </a:r>
            <a:r>
              <a:rPr lang="es-ES" dirty="0"/>
              <a:t>). </a:t>
            </a:r>
            <a:endParaRPr lang="es-EC" dirty="0"/>
          </a:p>
        </p:txBody>
      </p:sp>
    </p:spTree>
    <p:extLst>
      <p:ext uri="{BB962C8B-B14F-4D97-AF65-F5344CB8AC3E}">
        <p14:creationId xmlns:p14="http://schemas.microsoft.com/office/powerpoint/2010/main" val="251439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485443"/>
            <a:ext cx="8229600" cy="1143000"/>
          </a:xfrm>
        </p:spPr>
        <p:txBody>
          <a:bodyPr/>
          <a:lstStyle/>
          <a:p>
            <a:pPr algn="just"/>
            <a:r>
              <a:rPr lang="es-EC" dirty="0" smtClean="0"/>
              <a:t>Características</a:t>
            </a:r>
            <a:endParaRPr lang="es-EC" dirty="0"/>
          </a:p>
        </p:txBody>
      </p:sp>
      <p:sp>
        <p:nvSpPr>
          <p:cNvPr id="3" name="Marcador de contenido 2"/>
          <p:cNvSpPr>
            <a:spLocks noGrp="1"/>
          </p:cNvSpPr>
          <p:nvPr>
            <p:ph idx="1"/>
          </p:nvPr>
        </p:nvSpPr>
        <p:spPr>
          <a:xfrm>
            <a:off x="914400" y="2060848"/>
            <a:ext cx="8229600" cy="3989039"/>
          </a:xfrm>
        </p:spPr>
        <p:txBody>
          <a:bodyPr/>
          <a:lstStyle/>
          <a:p>
            <a:r>
              <a:rPr lang="es-EC" dirty="0" smtClean="0"/>
              <a:t>Gran popularidad.</a:t>
            </a:r>
          </a:p>
          <a:p>
            <a:r>
              <a:rPr lang="es-EC" dirty="0" smtClean="0"/>
              <a:t>Costo Bajo.</a:t>
            </a:r>
          </a:p>
          <a:p>
            <a:r>
              <a:rPr lang="es-EC" dirty="0" smtClean="0"/>
              <a:t>Gran variedad de equipos.</a:t>
            </a:r>
          </a:p>
          <a:p>
            <a:r>
              <a:rPr lang="es-EC" dirty="0" smtClean="0"/>
              <a:t>Gran cantidad de información.</a:t>
            </a:r>
            <a:endParaRPr lang="es-EC" dirty="0"/>
          </a:p>
        </p:txBody>
      </p:sp>
    </p:spTree>
    <p:extLst>
      <p:ext uri="{BB962C8B-B14F-4D97-AF65-F5344CB8AC3E}">
        <p14:creationId xmlns:p14="http://schemas.microsoft.com/office/powerpoint/2010/main" val="2646651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Protocolo de Control de </a:t>
            </a:r>
            <a:r>
              <a:rPr lang="es-ES" b="1" dirty="0" smtClean="0"/>
              <a:t>Transmisión </a:t>
            </a:r>
            <a:r>
              <a:rPr lang="es-ES" b="1" dirty="0"/>
              <a:t>(</a:t>
            </a:r>
            <a:r>
              <a:rPr lang="es-ES" b="1" dirty="0" err="1"/>
              <a:t>TCP</a:t>
            </a:r>
            <a:r>
              <a:rPr lang="es-ES" b="1" dirty="0" smtClean="0"/>
              <a:t>)</a:t>
            </a:r>
            <a:endParaRPr lang="es-ES" dirty="0"/>
          </a:p>
        </p:txBody>
      </p:sp>
      <p:sp>
        <p:nvSpPr>
          <p:cNvPr id="3" name="2 Marcador de contenido"/>
          <p:cNvSpPr>
            <a:spLocks noGrp="1"/>
          </p:cNvSpPr>
          <p:nvPr>
            <p:ph idx="1"/>
          </p:nvPr>
        </p:nvSpPr>
        <p:spPr>
          <a:xfrm>
            <a:off x="457200" y="1600200"/>
            <a:ext cx="8229600" cy="4997152"/>
          </a:xfrm>
        </p:spPr>
        <p:txBody>
          <a:bodyPr>
            <a:normAutofit fontScale="85000" lnSpcReduction="20000"/>
          </a:bodyPr>
          <a:lstStyle/>
          <a:p>
            <a:pPr algn="just"/>
            <a:r>
              <a:rPr lang="es-ES" dirty="0"/>
              <a:t>Es un protocolo orientado a la </a:t>
            </a:r>
            <a:r>
              <a:rPr lang="es-ES" dirty="0" smtClean="0"/>
              <a:t>conexión.</a:t>
            </a:r>
          </a:p>
          <a:p>
            <a:pPr algn="just"/>
            <a:r>
              <a:rPr lang="es-ES" dirty="0"/>
              <a:t>Permite </a:t>
            </a:r>
            <a:r>
              <a:rPr lang="es-ES" dirty="0" err="1"/>
              <a:t>multiplexar</a:t>
            </a:r>
            <a:r>
              <a:rPr lang="es-ES" dirty="0"/>
              <a:t> los datos, es decir, que la información que viene de diferentes fuentes (por ejemplo, aplicaciones) en la misma línea pueda circular simultáneamente. </a:t>
            </a:r>
          </a:p>
          <a:p>
            <a:pPr algn="just"/>
            <a:r>
              <a:rPr lang="es-ES" dirty="0" smtClean="0"/>
              <a:t>Permite </a:t>
            </a:r>
            <a:r>
              <a:rPr lang="es-ES" dirty="0"/>
              <a:t>colocar los datagramas nuevamente en orden cuando vienen del protocolo IP. </a:t>
            </a:r>
            <a:endParaRPr lang="es-ES" dirty="0" smtClean="0"/>
          </a:p>
          <a:p>
            <a:pPr algn="just"/>
            <a:r>
              <a:rPr lang="es-ES" dirty="0" smtClean="0"/>
              <a:t>Permite </a:t>
            </a:r>
            <a:r>
              <a:rPr lang="es-ES" dirty="0"/>
              <a:t>el monitoreo del flujo de los datos y así evita la saturación de la red. </a:t>
            </a:r>
            <a:endParaRPr lang="es-ES" dirty="0" smtClean="0"/>
          </a:p>
          <a:p>
            <a:pPr algn="just"/>
            <a:r>
              <a:rPr lang="es-ES" dirty="0" smtClean="0"/>
              <a:t>Permite </a:t>
            </a:r>
            <a:r>
              <a:rPr lang="es-ES" dirty="0"/>
              <a:t>que los datos se formen en segmentos de longitud variada para "entregarlos" al protocolo IP. </a:t>
            </a:r>
            <a:endParaRPr lang="es-ES" dirty="0" smtClean="0"/>
          </a:p>
          <a:p>
            <a:pPr algn="just"/>
            <a:r>
              <a:rPr lang="es-ES" dirty="0" smtClean="0"/>
              <a:t>Permite </a:t>
            </a:r>
            <a:r>
              <a:rPr lang="es-ES" dirty="0"/>
              <a:t>comenzar y </a:t>
            </a:r>
            <a:r>
              <a:rPr lang="es-ES" dirty="0" smtClean="0"/>
              <a:t>finalizar </a:t>
            </a:r>
            <a:r>
              <a:rPr lang="es-ES" dirty="0"/>
              <a:t>la comunicación </a:t>
            </a:r>
            <a:r>
              <a:rPr lang="es-ES" dirty="0" smtClean="0"/>
              <a:t>amablemente</a:t>
            </a:r>
          </a:p>
          <a:p>
            <a:pPr algn="just"/>
            <a:endParaRPr lang="es-ES" dirty="0"/>
          </a:p>
        </p:txBody>
      </p:sp>
    </p:spTree>
    <p:extLst>
      <p:ext uri="{BB962C8B-B14F-4D97-AF65-F5344CB8AC3E}">
        <p14:creationId xmlns:p14="http://schemas.microsoft.com/office/powerpoint/2010/main" val="1201943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Control de Congestión</a:t>
            </a:r>
            <a:endParaRPr lang="es-EC" dirty="0"/>
          </a:p>
        </p:txBody>
      </p:sp>
      <p:sp>
        <p:nvSpPr>
          <p:cNvPr id="3" name="Marcador de contenido 2"/>
          <p:cNvSpPr>
            <a:spLocks noGrp="1"/>
          </p:cNvSpPr>
          <p:nvPr>
            <p:ph idx="1"/>
          </p:nvPr>
        </p:nvSpPr>
        <p:spPr>
          <a:xfrm>
            <a:off x="609585" y="4437112"/>
            <a:ext cx="8280920" cy="2104666"/>
          </a:xfrm>
        </p:spPr>
        <p:txBody>
          <a:bodyPr>
            <a:normAutofit fontScale="92500" lnSpcReduction="10000"/>
          </a:bodyPr>
          <a:lstStyle/>
          <a:p>
            <a:pPr marL="0" indent="0">
              <a:buNone/>
            </a:pPr>
            <a:r>
              <a:rPr lang="es-ES" b="1" dirty="0" smtClean="0"/>
              <a:t>Solución</a:t>
            </a:r>
          </a:p>
          <a:p>
            <a:pPr marL="0" indent="0">
              <a:buNone/>
            </a:pPr>
            <a:r>
              <a:rPr lang="es-ES" dirty="0" smtClean="0"/>
              <a:t>1</a:t>
            </a:r>
            <a:r>
              <a:rPr lang="es-ES" dirty="0"/>
              <a:t>) Crecimiento aditivo/decrecimiento multiplicativo, </a:t>
            </a:r>
            <a:endParaRPr lang="es-EC" dirty="0"/>
          </a:p>
          <a:p>
            <a:pPr marL="0" indent="0">
              <a:buNone/>
            </a:pPr>
            <a:r>
              <a:rPr lang="es-ES" dirty="0"/>
              <a:t>2) Arranque lento,  </a:t>
            </a:r>
            <a:endParaRPr lang="es-EC" dirty="0"/>
          </a:p>
          <a:p>
            <a:pPr marL="0" indent="0">
              <a:buNone/>
            </a:pPr>
            <a:r>
              <a:rPr lang="es-ES" dirty="0"/>
              <a:t>3) Reacción a los eventos de pérdidas.</a:t>
            </a:r>
            <a:endParaRPr lang="es-EC" dirty="0"/>
          </a:p>
          <a:p>
            <a:endParaRPr lang="es-EC" dirty="0"/>
          </a:p>
        </p:txBody>
      </p:sp>
      <p:pic>
        <p:nvPicPr>
          <p:cNvPr id="4" name="Imagen 3"/>
          <p:cNvPicPr/>
          <p:nvPr/>
        </p:nvPicPr>
        <p:blipFill>
          <a:blip r:embed="rId2"/>
          <a:stretch>
            <a:fillRect/>
          </a:stretch>
        </p:blipFill>
        <p:spPr>
          <a:xfrm>
            <a:off x="1043608" y="1196752"/>
            <a:ext cx="7643192" cy="1800200"/>
          </a:xfrm>
          <a:prstGeom prst="rect">
            <a:avLst/>
          </a:prstGeom>
        </p:spPr>
      </p:pic>
      <p:sp>
        <p:nvSpPr>
          <p:cNvPr id="5" name="Marcador de contenido 2"/>
          <p:cNvSpPr txBox="1">
            <a:spLocks/>
          </p:cNvSpPr>
          <p:nvPr/>
        </p:nvSpPr>
        <p:spPr>
          <a:xfrm>
            <a:off x="560266" y="3140968"/>
            <a:ext cx="8379559" cy="136815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EC" b="1" dirty="0" smtClean="0"/>
              <a:t>Congestión:  </a:t>
            </a:r>
            <a:r>
              <a:rPr lang="es-EC" dirty="0" smtClean="0"/>
              <a:t>Excesiva </a:t>
            </a:r>
            <a:r>
              <a:rPr lang="es-ES" dirty="0" smtClean="0"/>
              <a:t>cantidad </a:t>
            </a:r>
            <a:r>
              <a:rPr lang="es-ES" dirty="0"/>
              <a:t>de paquetes almacenados en los buffers de varios nodos en espera de ser transmitidos</a:t>
            </a:r>
            <a:r>
              <a:rPr lang="es-ES" dirty="0" smtClean="0"/>
              <a:t>.</a:t>
            </a:r>
            <a:endParaRPr lang="es-EC" b="1" dirty="0"/>
          </a:p>
        </p:txBody>
      </p:sp>
    </p:spTree>
    <p:extLst>
      <p:ext uri="{BB962C8B-B14F-4D97-AF65-F5344CB8AC3E}">
        <p14:creationId xmlns:p14="http://schemas.microsoft.com/office/powerpoint/2010/main" val="1453546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a:t>Dificultades al utilizar </a:t>
            </a:r>
            <a:r>
              <a:rPr lang="es-EC" dirty="0" err="1"/>
              <a:t>TCP</a:t>
            </a:r>
            <a:r>
              <a:rPr lang="es-EC" dirty="0"/>
              <a:t> </a:t>
            </a:r>
            <a:r>
              <a:rPr lang="es-EC" dirty="0" smtClean="0"/>
              <a:t>con </a:t>
            </a:r>
            <a:r>
              <a:rPr lang="es-EC" dirty="0" err="1" smtClean="0"/>
              <a:t>Wi</a:t>
            </a:r>
            <a:r>
              <a:rPr lang="es-EC" dirty="0" smtClean="0"/>
              <a:t>-Fi</a:t>
            </a:r>
            <a:endParaRPr lang="es-EC" dirty="0"/>
          </a:p>
        </p:txBody>
      </p:sp>
      <p:sp>
        <p:nvSpPr>
          <p:cNvPr id="3" name="Marcador de contenido 2"/>
          <p:cNvSpPr>
            <a:spLocks noGrp="1"/>
          </p:cNvSpPr>
          <p:nvPr>
            <p:ph idx="1"/>
          </p:nvPr>
        </p:nvSpPr>
        <p:spPr/>
        <p:txBody>
          <a:bodyPr/>
          <a:lstStyle/>
          <a:p>
            <a:r>
              <a:rPr lang="es-EC" dirty="0" smtClean="0"/>
              <a:t>Nodo Oculto</a:t>
            </a:r>
          </a:p>
          <a:p>
            <a:pPr marL="0" indent="0">
              <a:buNone/>
            </a:pPr>
            <a:endParaRPr lang="es-EC" dirty="0" smtClean="0"/>
          </a:p>
          <a:p>
            <a:pPr marL="0" indent="0">
              <a:buNone/>
            </a:pPr>
            <a:endParaRPr lang="es-EC" dirty="0"/>
          </a:p>
        </p:txBody>
      </p:sp>
      <p:pic>
        <p:nvPicPr>
          <p:cNvPr id="22" name="Imagen 21"/>
          <p:cNvPicPr>
            <a:picLocks noChangeAspect="1"/>
          </p:cNvPicPr>
          <p:nvPr/>
        </p:nvPicPr>
        <p:blipFill>
          <a:blip r:embed="rId2"/>
          <a:stretch>
            <a:fillRect/>
          </a:stretch>
        </p:blipFill>
        <p:spPr>
          <a:xfrm>
            <a:off x="399478" y="2780928"/>
            <a:ext cx="7759632" cy="2634605"/>
          </a:xfrm>
          <a:prstGeom prst="rect">
            <a:avLst/>
          </a:prstGeom>
        </p:spPr>
      </p:pic>
    </p:spTree>
    <p:extLst>
      <p:ext uri="{BB962C8B-B14F-4D97-AF65-F5344CB8AC3E}">
        <p14:creationId xmlns:p14="http://schemas.microsoft.com/office/powerpoint/2010/main" val="3612573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2165</TotalTime>
  <Words>1792</Words>
  <Application>Microsoft Office PowerPoint</Application>
  <PresentationFormat>Presentación en pantalla (4:3)</PresentationFormat>
  <Paragraphs>175</Paragraphs>
  <Slides>38</Slides>
  <Notes>1</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Tema de Office</vt:lpstr>
      <vt:lpstr>“DESARROLLO DE UNA NUEVA SOLUCIÓN PARA TCP INALÁMBRICO EN AMBIENTES DE LARGA DISTANCIA”</vt:lpstr>
      <vt:lpstr>Objetivos</vt:lpstr>
      <vt:lpstr>Datos Generales</vt:lpstr>
      <vt:lpstr>Estándar IEEE802.11</vt:lpstr>
      <vt:lpstr>Wi-Fi</vt:lpstr>
      <vt:lpstr>Características</vt:lpstr>
      <vt:lpstr>Protocolo de Control de Transmisión (TCP)</vt:lpstr>
      <vt:lpstr>Control de Congestión</vt:lpstr>
      <vt:lpstr>Dificultades al utilizar TCP con Wi-Fi</vt:lpstr>
      <vt:lpstr>Dificultades al utilizar TCP con Wi-Fi</vt:lpstr>
      <vt:lpstr>Dificultades al utilizar TCP con Wi-Fi</vt:lpstr>
      <vt:lpstr>Dificultades al utilizar TCP con Wi-Fi</vt:lpstr>
      <vt:lpstr>Problema TCP en medio inalámbrico</vt:lpstr>
      <vt:lpstr>Presentación de PowerPoint</vt:lpstr>
      <vt:lpstr>TCP (4 ACK)</vt:lpstr>
      <vt:lpstr>Notificación Explícita de Congestión (ECN del inglés Explicit Congestion Notification)</vt:lpstr>
      <vt:lpstr>Descarte Aleatorio Temprano (RED del inglés Random  Early Detection)</vt:lpstr>
      <vt:lpstr>ECN/RED</vt:lpstr>
      <vt:lpstr>Retraso de los Acknoledgements Duplicados (DDA del inglés Delayed Duplicate Acknowledgments) </vt:lpstr>
      <vt:lpstr>Presentación de PowerPoint</vt:lpstr>
      <vt:lpstr>Network Simulator (NS)</vt:lpstr>
      <vt:lpstr>NS2 y NS3</vt:lpstr>
      <vt:lpstr>NCTuns</vt:lpstr>
      <vt:lpstr>OMNET</vt:lpstr>
      <vt:lpstr>OPNET</vt:lpstr>
      <vt:lpstr>Escenario</vt:lpstr>
      <vt:lpstr>TCP 4 ACK</vt:lpstr>
      <vt:lpstr>ECN</vt:lpstr>
      <vt:lpstr>RED</vt:lpstr>
      <vt:lpstr>RED/ECN</vt:lpstr>
      <vt:lpstr>DDA</vt:lpstr>
      <vt:lpstr>Presentación de PowerPoint</vt:lpstr>
      <vt:lpstr>Presentación de PowerPoint</vt:lpstr>
      <vt:lpstr>Presentación de PowerPoint</vt:lpstr>
      <vt:lpstr>Presentación de PowerPoint</vt:lpstr>
      <vt:lpstr>Presentación de PowerPoint</vt:lpstr>
      <vt:lpstr>Conclusiones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dc:creator>
  <cp:lastModifiedBy>Mari</cp:lastModifiedBy>
  <cp:revision>73</cp:revision>
  <dcterms:created xsi:type="dcterms:W3CDTF">2016-08-27T20:25:05Z</dcterms:created>
  <dcterms:modified xsi:type="dcterms:W3CDTF">2016-08-30T12:51:07Z</dcterms:modified>
</cp:coreProperties>
</file>