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5" r:id="rId12"/>
    <p:sldId id="266" r:id="rId13"/>
    <p:sldId id="268" r:id="rId14"/>
    <p:sldId id="269" r:id="rId15"/>
    <p:sldId id="263" r:id="rId16"/>
    <p:sldId id="264" r:id="rId17"/>
    <p:sldId id="270" r:id="rId18"/>
    <p:sldId id="271" r:id="rId19"/>
    <p:sldId id="272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000" dirty="0"/>
              <a:t>DISEÑO E IMPLEMENTACIÓN DE UN SISTEMA DE MONITOREO DE ESTACIONES GSM, UMTS, LTE CON EQUIPOS NOKIA DE LA RED CELULAR MÓVIL DE LA OPERADORA MOVISTAR A NIVEL NACIONAL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267200"/>
            <a:ext cx="7766936" cy="880532"/>
          </a:xfrm>
        </p:spPr>
        <p:txBody>
          <a:bodyPr>
            <a:noAutofit/>
          </a:bodyPr>
          <a:lstStyle/>
          <a:p>
            <a:r>
              <a:rPr lang="es-ES" sz="2500" dirty="0"/>
              <a:t>DAVID ARELLANO</a:t>
            </a:r>
          </a:p>
          <a:p>
            <a:r>
              <a:rPr lang="es-ES" sz="2500" dirty="0"/>
              <a:t>DIEGO SISALIMA</a:t>
            </a:r>
          </a:p>
          <a:p>
            <a:endParaRPr lang="es-ES" sz="2500" dirty="0"/>
          </a:p>
          <a:p>
            <a:r>
              <a:rPr lang="es-ES" sz="2500" dirty="0"/>
              <a:t>INGENIERÍA EN ELECTRÓNICA EN REDES Y COMUNICACIONES DE DATOS</a:t>
            </a:r>
          </a:p>
          <a:p>
            <a:endParaRPr lang="es-ES" sz="2500" dirty="0"/>
          </a:p>
        </p:txBody>
      </p:sp>
      <p:pic>
        <p:nvPicPr>
          <p:cNvPr id="4" name="Imagen 31" descr="LOGO PRINCIPAL ESP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633" y="446376"/>
            <a:ext cx="335851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073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PAGINA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593274"/>
            <a:ext cx="8596668" cy="44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PAGINA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496291"/>
            <a:ext cx="8596668" cy="45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PAGINA WEB. SCRIPT GOOGLE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5878" y="1930400"/>
            <a:ext cx="8910011" cy="43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PAGINA WEB. SCRIPT GOOGLE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2076449"/>
            <a:ext cx="8596668" cy="426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PAGINA WEB. SCRIPT GOOGLE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3" y="1930400"/>
            <a:ext cx="8743757" cy="444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0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BASE DE DATOS. TABLAS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77334" y="1481411"/>
          <a:ext cx="3132138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6069">
                  <a:extLst>
                    <a:ext uri="{9D8B030D-6E8A-4147-A177-3AD203B41FA5}">
                      <a16:colId xmlns:a16="http://schemas.microsoft.com/office/drawing/2014/main" val="435423395"/>
                    </a:ext>
                  </a:extLst>
                </a:gridCol>
                <a:gridCol w="1566069">
                  <a:extLst>
                    <a:ext uri="{9D8B030D-6E8A-4147-A177-3AD203B41FA5}">
                      <a16:colId xmlns:a16="http://schemas.microsoft.com/office/drawing/2014/main" val="2843466181"/>
                    </a:ext>
                  </a:extLst>
                </a:gridCol>
              </a:tblGrid>
              <a:tr h="2541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estaciones_2g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308486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Campo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2182401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BCF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368804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UBICACION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VARCHAR(15)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1650971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VARCHAR(50)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073836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s-EC" sz="1200">
                          <a:effectLst/>
                        </a:rPr>
                        <a:t>DATE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8950852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C" sz="1200">
                          <a:effectLst/>
                        </a:rPr>
                        <a:t>HORA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TIME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5347704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FLOAT(10,6)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131644"/>
                  </a:ext>
                </a:extLst>
              </a:tr>
              <a:tr h="254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LNG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FLOAT(10,6)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318721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993954"/>
              </p:ext>
            </p:extLst>
          </p:nvPr>
        </p:nvGraphicFramePr>
        <p:xfrm>
          <a:off x="7638661" y="2316840"/>
          <a:ext cx="2590800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7453063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31244856"/>
                    </a:ext>
                  </a:extLst>
                </a:gridCol>
              </a:tblGrid>
              <a:tr h="26710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estaciones_2gs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877350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Campo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461284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BCF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037927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BTS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58121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SECTORES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56363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UBICACION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VARCHAR(15)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379276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VARCHAR(50)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741474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s-EC" sz="1200">
                          <a:effectLst/>
                        </a:rPr>
                        <a:t>DATE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512257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C" sz="1200">
                          <a:effectLst/>
                        </a:rPr>
                        <a:t>HORA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TIME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408004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FLOAT(10,6)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3389969"/>
                  </a:ext>
                </a:extLst>
              </a:tr>
              <a:tr h="2671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LNG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FLOAT(10,6)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521758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77334" y="4099920"/>
          <a:ext cx="3242974" cy="2480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1487">
                  <a:extLst>
                    <a:ext uri="{9D8B030D-6E8A-4147-A177-3AD203B41FA5}">
                      <a16:colId xmlns:a16="http://schemas.microsoft.com/office/drawing/2014/main" val="2414345335"/>
                    </a:ext>
                  </a:extLst>
                </a:gridCol>
                <a:gridCol w="1621487">
                  <a:extLst>
                    <a:ext uri="{9D8B030D-6E8A-4147-A177-3AD203B41FA5}">
                      <a16:colId xmlns:a16="http://schemas.microsoft.com/office/drawing/2014/main" val="766215715"/>
                    </a:ext>
                  </a:extLst>
                </a:gridCol>
              </a:tblGrid>
              <a:tr h="275665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estaciones_3g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024665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Campo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240999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9017820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UBICACION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VARCHAR(15)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314251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VARCHAR(50)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3222654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s-EC" sz="1200">
                          <a:effectLst/>
                        </a:rPr>
                        <a:t>DATE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2927043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C" sz="1200">
                          <a:effectLst/>
                        </a:rPr>
                        <a:t>HORA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TIME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647696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FLOAT(10,6)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5785419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LNG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FLOAT(10,6)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371008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97114"/>
              </p:ext>
            </p:extLst>
          </p:nvPr>
        </p:nvGraphicFramePr>
        <p:xfrm>
          <a:off x="4004490" y="1481410"/>
          <a:ext cx="3458826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413">
                  <a:extLst>
                    <a:ext uri="{9D8B030D-6E8A-4147-A177-3AD203B41FA5}">
                      <a16:colId xmlns:a16="http://schemas.microsoft.com/office/drawing/2014/main" val="1400312448"/>
                    </a:ext>
                  </a:extLst>
                </a:gridCol>
                <a:gridCol w="1729413">
                  <a:extLst>
                    <a:ext uri="{9D8B030D-6E8A-4147-A177-3AD203B41FA5}">
                      <a16:colId xmlns:a16="http://schemas.microsoft.com/office/drawing/2014/main" val="1434299362"/>
                    </a:ext>
                  </a:extLst>
                </a:gridCol>
              </a:tblGrid>
              <a:tr h="253179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estaciones_3gs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716494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Campo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7006661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0270570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CELL_ID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7443151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UBICACION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VARCHAR(15)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7450395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VARCHAR(50)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623875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s-EC" sz="1200">
                          <a:effectLst/>
                        </a:rPr>
                        <a:t>DATE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165952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C" sz="1200">
                          <a:effectLst/>
                        </a:rPr>
                        <a:t>HORA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TIME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9565690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FLOAT(10,6)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9564906"/>
                  </a:ext>
                </a:extLst>
              </a:tr>
              <a:tr h="2531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LNG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FLOAT(10,6)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654039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92378"/>
              </p:ext>
            </p:extLst>
          </p:nvPr>
        </p:nvGraphicFramePr>
        <p:xfrm>
          <a:off x="4095653" y="4389120"/>
          <a:ext cx="2879196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598">
                  <a:extLst>
                    <a:ext uri="{9D8B030D-6E8A-4147-A177-3AD203B41FA5}">
                      <a16:colId xmlns:a16="http://schemas.microsoft.com/office/drawing/2014/main" val="843932584"/>
                    </a:ext>
                  </a:extLst>
                </a:gridCol>
                <a:gridCol w="1439598">
                  <a:extLst>
                    <a:ext uri="{9D8B030D-6E8A-4147-A177-3AD203B41FA5}">
                      <a16:colId xmlns:a16="http://schemas.microsoft.com/office/drawing/2014/main" val="3014550231"/>
                    </a:ext>
                  </a:extLst>
                </a:gridCol>
              </a:tblGrid>
              <a:tr h="221867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estaciones_4g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632594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Campo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821494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558888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UBICACION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VARCHAR(15)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755453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VARCHAR(50)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375356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FECHA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es-EC" sz="1200">
                          <a:effectLst/>
                        </a:rPr>
                        <a:t>DATE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814041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714375" algn="l"/>
                        </a:tabLst>
                      </a:pPr>
                      <a:r>
                        <a:rPr lang="es-EC" sz="1200">
                          <a:effectLst/>
                        </a:rPr>
                        <a:t>HORA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TIME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278053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FLOAT(10,6)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0410218"/>
                  </a:ext>
                </a:extLst>
              </a:tr>
              <a:tr h="2218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LNG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FLOAT(10,6)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45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8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BASE DE DATOS. TABLA DE CONSULTA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388668"/>
              </p:ext>
            </p:extLst>
          </p:nvPr>
        </p:nvGraphicFramePr>
        <p:xfrm>
          <a:off x="677334" y="2035593"/>
          <a:ext cx="8596311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5437">
                  <a:extLst>
                    <a:ext uri="{9D8B030D-6E8A-4147-A177-3AD203B41FA5}">
                      <a16:colId xmlns:a16="http://schemas.microsoft.com/office/drawing/2014/main" val="1619409597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795078201"/>
                    </a:ext>
                  </a:extLst>
                </a:gridCol>
                <a:gridCol w="2865437">
                  <a:extLst>
                    <a:ext uri="{9D8B030D-6E8A-4147-A177-3AD203B41FA5}">
                      <a16:colId xmlns:a16="http://schemas.microsoft.com/office/drawing/2014/main" val="191672504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sitios_nokia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392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Campo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Tipo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Función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1885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09600" algn="l"/>
                        </a:tabLst>
                      </a:pPr>
                      <a:r>
                        <a:rPr lang="es-EC" sz="1200">
                          <a:effectLst/>
                        </a:rPr>
                        <a:t>CODIGO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Código maestro de la estación 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9198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VARCHAR(15)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ID de único del registro (Llave principal)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4082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UBICACION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VARCHAR(10)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 del elemento maestro de la estación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2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VARCHAR(50)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 real de la estación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0487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FLOAT(10,6)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Latitud de la estación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667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LNG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FLOAT(10,6)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Longitud de la estación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0799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880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 DE IMPLEMENTACION. ALARMAS GESTOR NETACT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8" cy="426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8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 DE IMPLEMTACION. VISTA PLATAFORMA WEB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53" y="2160588"/>
            <a:ext cx="8291332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7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 DE IMPLEMTACION. VISTA PLATAFORMA WEB (PARTE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2149157"/>
            <a:ext cx="8596668" cy="389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REDES DE TELEFONÍA CELULAR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6" descr="http://img.webme.com/pic/t/telefoniacelular/red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3" y="1930400"/>
            <a:ext cx="9024311" cy="4331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37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 DE IMPLEMTACION. VISTA PLATAFORMA WEB (MAPA)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8596667" cy="435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0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PRUEBAS DE IMPLEMTACION. VISTA PLATAFORMA WEB (MAPA DETALLES)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2160590"/>
            <a:ext cx="3063393" cy="202348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0727" y="2155255"/>
            <a:ext cx="3228109" cy="20288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968836" y="2155255"/>
            <a:ext cx="3214255" cy="202881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77334" y="4184074"/>
            <a:ext cx="3063393" cy="234141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3740727" y="4184073"/>
            <a:ext cx="3228109" cy="234141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7"/>
          <a:stretch>
            <a:fillRect/>
          </a:stretch>
        </p:blipFill>
        <p:spPr>
          <a:xfrm>
            <a:off x="6968836" y="4184072"/>
            <a:ext cx="3214255" cy="234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4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CONCLUSIONES Y RECOMENDACIONES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5087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 </a:t>
            </a:r>
            <a:r>
              <a:rPr lang="es-ES"/>
              <a:t>POR SU </a:t>
            </a:r>
            <a:r>
              <a:rPr lang="es-ES" dirty="0"/>
              <a:t>ATENCIÓN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279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 GSM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https://sdrlatino.files.wordpress.com/2013/06/gsmcomple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2018752"/>
            <a:ext cx="8596668" cy="41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1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 UMTS</a:t>
            </a:r>
          </a:p>
        </p:txBody>
      </p:sp>
      <p:pic>
        <p:nvPicPr>
          <p:cNvPr id="2050" name="Picture 2" descr="https://infomundoamplio.files.wordpress.com/2013/10/um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8" y="1620794"/>
            <a:ext cx="8240280" cy="496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35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RED LTE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18" descr="http://www.telecomsharing.com/images/TICs/caracteristicas-de-la-arquetectura-LTE/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27674"/>
            <a:ext cx="8596668" cy="421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23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E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9426"/>
            <a:ext cx="8596668" cy="3880773"/>
          </a:xfrm>
        </p:spPr>
        <p:txBody>
          <a:bodyPr/>
          <a:lstStyle/>
          <a:p>
            <a:r>
              <a:rPr lang="es-ES" dirty="0"/>
              <a:t>Esquema de la aplicación Implementada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00" y="2033380"/>
            <a:ext cx="8420302" cy="43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7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E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9426"/>
            <a:ext cx="8596668" cy="3880773"/>
          </a:xfrm>
        </p:spPr>
        <p:txBody>
          <a:bodyPr/>
          <a:lstStyle/>
          <a:p>
            <a:r>
              <a:rPr lang="es-ES" dirty="0"/>
              <a:t>Diagrama de Flujo de la Plataforma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38149"/>
            <a:ext cx="7344448" cy="38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3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E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9426"/>
            <a:ext cx="8596668" cy="3880773"/>
          </a:xfrm>
        </p:spPr>
        <p:txBody>
          <a:bodyPr/>
          <a:lstStyle/>
          <a:p>
            <a:r>
              <a:rPr lang="es-ES" dirty="0"/>
              <a:t>Comandos para consulta de estaciones fuera de Servicio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554734"/>
              </p:ext>
            </p:extLst>
          </p:nvPr>
        </p:nvGraphicFramePr>
        <p:xfrm>
          <a:off x="1925782" y="2175168"/>
          <a:ext cx="5791200" cy="3532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7883626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1738274628"/>
                    </a:ext>
                  </a:extLst>
                </a:gridCol>
              </a:tblGrid>
              <a:tr h="441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Tecnología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Comando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5581896"/>
                  </a:ext>
                </a:extLst>
              </a:tr>
              <a:tr h="441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GSM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ZEOL::NR = 7767;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280304"/>
                  </a:ext>
                </a:extLst>
              </a:tr>
              <a:tr h="441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ZEEI:BCF=BCF_NUMBER;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83109"/>
                  </a:ext>
                </a:extLst>
              </a:tr>
              <a:tr h="441613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UMTS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ZAAP::NR=7786;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246813"/>
                  </a:ext>
                </a:extLst>
              </a:tr>
              <a:tr h="44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ZAAP::NR=7771;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792519"/>
                  </a:ext>
                </a:extLst>
              </a:tr>
              <a:tr h="44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ZAAP::NR=7653;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9479284"/>
                  </a:ext>
                </a:extLst>
              </a:tr>
              <a:tr h="4416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ZAAP::NR=7750;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79559"/>
                  </a:ext>
                </a:extLst>
              </a:tr>
              <a:tr h="4416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LTE</a:t>
                      </a:r>
                      <a:endParaRPr lang="es-E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ZQRX:IPDU,1::PING;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888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6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DISEÑO E IMPLEMENTACIÓN. CLASES CLIENTE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91317"/>
            <a:ext cx="8596668" cy="3880773"/>
          </a:xfrm>
        </p:spPr>
        <p:txBody>
          <a:bodyPr/>
          <a:lstStyle/>
          <a:p>
            <a:r>
              <a:rPr lang="es-ES" dirty="0"/>
              <a:t>Clases Implementadas:</a:t>
            </a:r>
          </a:p>
          <a:p>
            <a:pPr lvl="1"/>
            <a:r>
              <a:rPr lang="es-ES" dirty="0"/>
              <a:t>NOKIA_DS</a:t>
            </a:r>
          </a:p>
          <a:p>
            <a:pPr lvl="1"/>
            <a:r>
              <a:rPr lang="es-ES" dirty="0"/>
              <a:t>CLIENTE_TELNET</a:t>
            </a:r>
          </a:p>
          <a:p>
            <a:pPr lvl="1"/>
            <a:r>
              <a:rPr lang="es-ES" dirty="0"/>
              <a:t>CONEXIÓN_BD</a:t>
            </a:r>
          </a:p>
          <a:p>
            <a:pPr lvl="1"/>
            <a:r>
              <a:rPr lang="es-ES" dirty="0"/>
              <a:t>CONEXION_NOKIA</a:t>
            </a:r>
          </a:p>
          <a:p>
            <a:pPr lvl="1"/>
            <a:r>
              <a:rPr lang="es-ES" dirty="0"/>
              <a:t>DATA_ESTACIONES</a:t>
            </a:r>
          </a:p>
          <a:p>
            <a:pPr lvl="1"/>
            <a:r>
              <a:rPr lang="es-ES" dirty="0"/>
              <a:t>DATOS_CONEXION</a:t>
            </a:r>
          </a:p>
          <a:p>
            <a:pPr lvl="1"/>
            <a:r>
              <a:rPr lang="es-ES" dirty="0"/>
              <a:t>ESTACIONES</a:t>
            </a:r>
          </a:p>
          <a:p>
            <a:endParaRPr lang="es-E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3231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</TotalTime>
  <Words>401</Words>
  <Application>Microsoft Office PowerPoint</Application>
  <PresentationFormat>Widescreen</PresentationFormat>
  <Paragraphs>164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Wingdings 3</vt:lpstr>
      <vt:lpstr>Facet</vt:lpstr>
      <vt:lpstr>DISEÑO E IMPLEMENTACIÓN DE UN SISTEMA DE MONITOREO DE ESTACIONES GSM, UMTS, LTE CON EQUIPOS NOKIA DE LA RED CELULAR MÓVIL DE LA OPERADORA MOVISTAR A NIVEL NACIONAL</vt:lpstr>
      <vt:lpstr>REDES DE TELEFONÍA CELULAR</vt:lpstr>
      <vt:lpstr>RED GSM</vt:lpstr>
      <vt:lpstr>RED UMTS</vt:lpstr>
      <vt:lpstr>RED LTE</vt:lpstr>
      <vt:lpstr>DISEÑO E IMPLEMENTACIÓN</vt:lpstr>
      <vt:lpstr>DISEÑO E IMPLEMENTACIÓN</vt:lpstr>
      <vt:lpstr>DISEÑO E IMPLEMENTACIÓN</vt:lpstr>
      <vt:lpstr>DISEÑO E IMPLEMENTACIÓN. CLASES CLIENTE JAVA</vt:lpstr>
      <vt:lpstr>DISEÑO PAGINA WEB</vt:lpstr>
      <vt:lpstr>DISEÑO PAGINA WEB</vt:lpstr>
      <vt:lpstr>DISEÑO PAGINA WEB. SCRIPT GOOGLE MAPS</vt:lpstr>
      <vt:lpstr>DISEÑO PAGINA WEB. SCRIPT GOOGLE MAPS</vt:lpstr>
      <vt:lpstr>DISEÑO PAGINA WEB. SCRIPT GOOGLE MAPS</vt:lpstr>
      <vt:lpstr>DISEÑO BASE DE DATOS. TABLAS</vt:lpstr>
      <vt:lpstr>DISEÑO BASE DE DATOS. TABLA DE CONSULTA</vt:lpstr>
      <vt:lpstr>PRUEBAS DE IMPLEMENTACION. ALARMAS GESTOR NETACT</vt:lpstr>
      <vt:lpstr>PRUEBAS DE IMPLEMTACION. VISTA PLATAFORMA WEB</vt:lpstr>
      <vt:lpstr>PRUEBAS DE IMPLEMTACION. VISTA PLATAFORMA WEB (PARTE 2)</vt:lpstr>
      <vt:lpstr>PRUEBAS DE IMPLEMTACION. VISTA PLATAFORMA WEB (MAPA)</vt:lpstr>
      <vt:lpstr>PRUEBAS DE IMPLEMTACION. VISTA PLATAFORMA WEB (MAPA DETALLES)</vt:lpstr>
      <vt:lpstr>CONCLUSIONES Y RECOMENDACIONES</vt:lpstr>
      <vt:lpstr>MUCHAS 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SISALIMA DIEGO (HUAWEI)</dc:creator>
  <cp:lastModifiedBy>SISALIMA DIEGO (HUAWEI)</cp:lastModifiedBy>
  <cp:revision>6</cp:revision>
  <dcterms:created xsi:type="dcterms:W3CDTF">2016-08-16T09:04:46Z</dcterms:created>
  <dcterms:modified xsi:type="dcterms:W3CDTF">2016-08-16T15:40:40Z</dcterms:modified>
</cp:coreProperties>
</file>