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11" r:id="rId1"/>
  </p:sldMasterIdLst>
  <p:sldIdLst>
    <p:sldId id="256" r:id="rId2"/>
    <p:sldId id="257" r:id="rId3"/>
    <p:sldId id="258" r:id="rId4"/>
    <p:sldId id="260" r:id="rId5"/>
    <p:sldId id="259"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9" r:id="rId22"/>
    <p:sldId id="290" r:id="rId23"/>
    <p:sldId id="291" r:id="rId24"/>
    <p:sldId id="292" r:id="rId25"/>
    <p:sldId id="280" r:id="rId26"/>
    <p:sldId id="281" r:id="rId27"/>
    <p:sldId id="282" r:id="rId28"/>
    <p:sldId id="283" r:id="rId29"/>
    <p:sldId id="284" r:id="rId30"/>
    <p:sldId id="285" r:id="rId31"/>
    <p:sldId id="286" r:id="rId32"/>
    <p:sldId id="287" r:id="rId33"/>
    <p:sldId id="294" r:id="rId34"/>
    <p:sldId id="279" r:id="rId35"/>
    <p:sldId id="295" r:id="rId36"/>
    <p:sldId id="296" r:id="rId37"/>
    <p:sldId id="297" r:id="rId38"/>
    <p:sldId id="298" r:id="rId39"/>
    <p:sldId id="299" r:id="rId40"/>
    <p:sldId id="293" r:id="rId41"/>
    <p:sldId id="300" r:id="rId42"/>
    <p:sldId id="302" r:id="rId43"/>
    <p:sldId id="304" r:id="rId44"/>
    <p:sldId id="288" r:id="rId4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B660C-41EC-4045-9AFA-AF0CB66A1352}" type="doc">
      <dgm:prSet loTypeId="urn:microsoft.com/office/officeart/2005/8/layout/hProcess7" loCatId="process" qsTypeId="urn:microsoft.com/office/officeart/2005/8/quickstyle/simple3" qsCatId="simple" csTypeId="urn:microsoft.com/office/officeart/2005/8/colors/accent3_1" csCatId="accent3" phldr="1"/>
      <dgm:spPr/>
      <dgm:t>
        <a:bodyPr/>
        <a:lstStyle/>
        <a:p>
          <a:endParaRPr lang="es-EC"/>
        </a:p>
      </dgm:t>
    </dgm:pt>
    <dgm:pt modelId="{2D8A5B5A-B9EA-4ABF-8092-C5B92D39841D}">
      <dgm:prSet phldrT="[Texto]" phldr="1"/>
      <dgm:spPr/>
      <dgm:t>
        <a:bodyPr/>
        <a:lstStyle/>
        <a:p>
          <a:pPr algn="just"/>
          <a:endParaRPr lang="es-EC"/>
        </a:p>
      </dgm:t>
    </dgm:pt>
    <dgm:pt modelId="{AFC03641-B72B-41DD-A690-5ED2BD0AA046}" type="parTrans" cxnId="{C08F00FD-B79F-4EE4-AB30-4FC3303EEBA8}">
      <dgm:prSet/>
      <dgm:spPr/>
      <dgm:t>
        <a:bodyPr/>
        <a:lstStyle/>
        <a:p>
          <a:pPr algn="just"/>
          <a:endParaRPr lang="es-EC"/>
        </a:p>
      </dgm:t>
    </dgm:pt>
    <dgm:pt modelId="{0E2DB1CE-95E2-4C50-8E6F-BA33312C62E8}" type="sibTrans" cxnId="{C08F00FD-B79F-4EE4-AB30-4FC3303EEBA8}">
      <dgm:prSet/>
      <dgm:spPr/>
      <dgm:t>
        <a:bodyPr/>
        <a:lstStyle/>
        <a:p>
          <a:pPr algn="just"/>
          <a:endParaRPr lang="es-EC"/>
        </a:p>
      </dgm:t>
    </dgm:pt>
    <dgm:pt modelId="{83F06401-3FA4-475D-8FEB-A9A089BA996E}">
      <dgm:prSet phldrT="[Texto]"/>
      <dgm:spPr/>
      <dgm:t>
        <a:bodyPr/>
        <a:lstStyle/>
        <a:p>
          <a:pPr algn="just"/>
          <a:r>
            <a:rPr lang="es-EC" dirty="0" smtClean="0"/>
            <a:t>En el Art. 313 de la Constitución de la República, se establece que la energía eléctrica es un sector estratégico, siendo el </a:t>
          </a:r>
          <a:r>
            <a:rPr lang="es-EC" dirty="0" smtClean="0"/>
            <a:t>estado responsable de la provisión del servicio  público de electricidad, se ha realizado una gran inversión en este sector con el objetivo de contar con energía barata.</a:t>
          </a:r>
          <a:endParaRPr lang="es-EC" dirty="0"/>
        </a:p>
      </dgm:t>
    </dgm:pt>
    <dgm:pt modelId="{A1AF87FB-A0D4-4968-96BF-0C28D18AF7E6}" type="parTrans" cxnId="{B47E022E-863D-4BBE-92A1-1BBE35678372}">
      <dgm:prSet/>
      <dgm:spPr/>
      <dgm:t>
        <a:bodyPr/>
        <a:lstStyle/>
        <a:p>
          <a:pPr algn="just"/>
          <a:endParaRPr lang="es-EC"/>
        </a:p>
      </dgm:t>
    </dgm:pt>
    <dgm:pt modelId="{3549D94A-ED06-4E86-B26E-CB8B03867F93}" type="sibTrans" cxnId="{B47E022E-863D-4BBE-92A1-1BBE35678372}">
      <dgm:prSet/>
      <dgm:spPr/>
      <dgm:t>
        <a:bodyPr/>
        <a:lstStyle/>
        <a:p>
          <a:pPr algn="just"/>
          <a:endParaRPr lang="es-EC"/>
        </a:p>
      </dgm:t>
    </dgm:pt>
    <dgm:pt modelId="{11CE1424-87D8-4874-83EF-3EF90CAE38D7}">
      <dgm:prSet phldrT="[Texto]" phldr="1"/>
      <dgm:spPr/>
      <dgm:t>
        <a:bodyPr/>
        <a:lstStyle/>
        <a:p>
          <a:pPr algn="just"/>
          <a:endParaRPr lang="es-EC"/>
        </a:p>
      </dgm:t>
    </dgm:pt>
    <dgm:pt modelId="{FAE8394C-6C1C-4EAF-AB85-52AF24E73641}" type="parTrans" cxnId="{1842AE36-F7F8-4619-BEAB-D0D667C8C9A3}">
      <dgm:prSet/>
      <dgm:spPr/>
      <dgm:t>
        <a:bodyPr/>
        <a:lstStyle/>
        <a:p>
          <a:pPr algn="just"/>
          <a:endParaRPr lang="es-EC"/>
        </a:p>
      </dgm:t>
    </dgm:pt>
    <dgm:pt modelId="{FF110575-3F29-4FC2-8603-3124021F5452}" type="sibTrans" cxnId="{1842AE36-F7F8-4619-BEAB-D0D667C8C9A3}">
      <dgm:prSet/>
      <dgm:spPr/>
      <dgm:t>
        <a:bodyPr/>
        <a:lstStyle/>
        <a:p>
          <a:pPr algn="just"/>
          <a:endParaRPr lang="es-EC"/>
        </a:p>
      </dgm:t>
    </dgm:pt>
    <dgm:pt modelId="{BE521C10-4F07-4578-AE8E-211A5BEACC85}">
      <dgm:prSet phldrT="[Texto]"/>
      <dgm:spPr/>
      <dgm:t>
        <a:bodyPr/>
        <a:lstStyle/>
        <a:p>
          <a:pPr algn="just"/>
          <a:r>
            <a:rPr lang="es-EC" dirty="0" smtClean="0"/>
            <a:t>Contribuyendo al sector productivo e incrementando la competitividad en la comercialización de energía limpia y amigable con el medio ambiente.</a:t>
          </a:r>
        </a:p>
        <a:p>
          <a:pPr algn="just"/>
          <a:r>
            <a:rPr lang="es-EC" dirty="0" smtClean="0"/>
            <a:t>Es así que se dio paso a la construcción de las 8 centrales hidroeléctricas.</a:t>
          </a:r>
        </a:p>
        <a:p>
          <a:pPr algn="just"/>
          <a:endParaRPr lang="es-EC" dirty="0"/>
        </a:p>
      </dgm:t>
    </dgm:pt>
    <dgm:pt modelId="{2E6EB95E-8BC2-4FBA-8666-1A4D4DDC139E}" type="parTrans" cxnId="{CE990A70-FD89-4093-B1D0-CADCDBC5DFAB}">
      <dgm:prSet/>
      <dgm:spPr/>
      <dgm:t>
        <a:bodyPr/>
        <a:lstStyle/>
        <a:p>
          <a:pPr algn="just"/>
          <a:endParaRPr lang="es-EC"/>
        </a:p>
      </dgm:t>
    </dgm:pt>
    <dgm:pt modelId="{D4DFDAFA-9493-4F90-8580-DBACF6B715D4}" type="sibTrans" cxnId="{CE990A70-FD89-4093-B1D0-CADCDBC5DFAB}">
      <dgm:prSet/>
      <dgm:spPr/>
      <dgm:t>
        <a:bodyPr/>
        <a:lstStyle/>
        <a:p>
          <a:pPr algn="just"/>
          <a:endParaRPr lang="es-EC"/>
        </a:p>
      </dgm:t>
    </dgm:pt>
    <dgm:pt modelId="{AAC57942-9C67-45B2-B5FC-F292FF6E6169}" type="pres">
      <dgm:prSet presAssocID="{162B660C-41EC-4045-9AFA-AF0CB66A1352}" presName="Name0" presStyleCnt="0">
        <dgm:presLayoutVars>
          <dgm:dir/>
          <dgm:animLvl val="lvl"/>
          <dgm:resizeHandles val="exact"/>
        </dgm:presLayoutVars>
      </dgm:prSet>
      <dgm:spPr/>
    </dgm:pt>
    <dgm:pt modelId="{15B989A7-1862-46C6-9226-68215766EBD4}" type="pres">
      <dgm:prSet presAssocID="{2D8A5B5A-B9EA-4ABF-8092-C5B92D39841D}" presName="compositeNode" presStyleCnt="0">
        <dgm:presLayoutVars>
          <dgm:bulletEnabled val="1"/>
        </dgm:presLayoutVars>
      </dgm:prSet>
      <dgm:spPr/>
    </dgm:pt>
    <dgm:pt modelId="{39C8FCE5-F2BC-4573-9EDA-4D6BB8E2C4CD}" type="pres">
      <dgm:prSet presAssocID="{2D8A5B5A-B9EA-4ABF-8092-C5B92D39841D}" presName="bgRect" presStyleLbl="node1" presStyleIdx="0" presStyleCnt="2"/>
      <dgm:spPr/>
    </dgm:pt>
    <dgm:pt modelId="{9BB00913-02AD-4976-A202-0D2E36572735}" type="pres">
      <dgm:prSet presAssocID="{2D8A5B5A-B9EA-4ABF-8092-C5B92D39841D}" presName="parentNode" presStyleLbl="node1" presStyleIdx="0" presStyleCnt="2">
        <dgm:presLayoutVars>
          <dgm:chMax val="0"/>
          <dgm:bulletEnabled val="1"/>
        </dgm:presLayoutVars>
      </dgm:prSet>
      <dgm:spPr/>
    </dgm:pt>
    <dgm:pt modelId="{FDB09032-B40A-480B-9CAF-D22A3FAEBDE5}" type="pres">
      <dgm:prSet presAssocID="{2D8A5B5A-B9EA-4ABF-8092-C5B92D39841D}" presName="childNode" presStyleLbl="node1" presStyleIdx="0" presStyleCnt="2">
        <dgm:presLayoutVars>
          <dgm:bulletEnabled val="1"/>
        </dgm:presLayoutVars>
      </dgm:prSet>
      <dgm:spPr/>
      <dgm:t>
        <a:bodyPr/>
        <a:lstStyle/>
        <a:p>
          <a:endParaRPr lang="es-EC"/>
        </a:p>
      </dgm:t>
    </dgm:pt>
    <dgm:pt modelId="{44FCA737-6158-423D-B945-97A8E804996A}" type="pres">
      <dgm:prSet presAssocID="{0E2DB1CE-95E2-4C50-8E6F-BA33312C62E8}" presName="hSp" presStyleCnt="0"/>
      <dgm:spPr/>
    </dgm:pt>
    <dgm:pt modelId="{8BEBD672-76C5-4D48-AEA3-6970F85775F6}" type="pres">
      <dgm:prSet presAssocID="{0E2DB1CE-95E2-4C50-8E6F-BA33312C62E8}" presName="vProcSp" presStyleCnt="0"/>
      <dgm:spPr/>
    </dgm:pt>
    <dgm:pt modelId="{BD8D3A4E-9C32-4F41-9907-8C47B0F61592}" type="pres">
      <dgm:prSet presAssocID="{0E2DB1CE-95E2-4C50-8E6F-BA33312C62E8}" presName="vSp1" presStyleCnt="0"/>
      <dgm:spPr/>
    </dgm:pt>
    <dgm:pt modelId="{25B04143-2DEE-4E58-A381-353283C85767}" type="pres">
      <dgm:prSet presAssocID="{0E2DB1CE-95E2-4C50-8E6F-BA33312C62E8}" presName="simulatedConn" presStyleLbl="solidFgAcc1" presStyleIdx="0" presStyleCnt="1"/>
      <dgm:spPr/>
    </dgm:pt>
    <dgm:pt modelId="{BE9FD32E-83C8-486B-AF42-2818BA1D4DA2}" type="pres">
      <dgm:prSet presAssocID="{0E2DB1CE-95E2-4C50-8E6F-BA33312C62E8}" presName="vSp2" presStyleCnt="0"/>
      <dgm:spPr/>
    </dgm:pt>
    <dgm:pt modelId="{E4C8330D-815D-4AF1-9144-C59C23807837}" type="pres">
      <dgm:prSet presAssocID="{0E2DB1CE-95E2-4C50-8E6F-BA33312C62E8}" presName="sibTrans" presStyleCnt="0"/>
      <dgm:spPr/>
    </dgm:pt>
    <dgm:pt modelId="{0E6AF343-077E-4926-B620-AFF5007DA7F0}" type="pres">
      <dgm:prSet presAssocID="{11CE1424-87D8-4874-83EF-3EF90CAE38D7}" presName="compositeNode" presStyleCnt="0">
        <dgm:presLayoutVars>
          <dgm:bulletEnabled val="1"/>
        </dgm:presLayoutVars>
      </dgm:prSet>
      <dgm:spPr/>
    </dgm:pt>
    <dgm:pt modelId="{36202EC8-08B9-4AE0-9413-08DF2C4983F7}" type="pres">
      <dgm:prSet presAssocID="{11CE1424-87D8-4874-83EF-3EF90CAE38D7}" presName="bgRect" presStyleLbl="node1" presStyleIdx="1" presStyleCnt="2"/>
      <dgm:spPr/>
    </dgm:pt>
    <dgm:pt modelId="{0B740A81-82EC-42FC-A3FB-35AE44440EB0}" type="pres">
      <dgm:prSet presAssocID="{11CE1424-87D8-4874-83EF-3EF90CAE38D7}" presName="parentNode" presStyleLbl="node1" presStyleIdx="1" presStyleCnt="2">
        <dgm:presLayoutVars>
          <dgm:chMax val="0"/>
          <dgm:bulletEnabled val="1"/>
        </dgm:presLayoutVars>
      </dgm:prSet>
      <dgm:spPr/>
    </dgm:pt>
    <dgm:pt modelId="{189619C0-AAF3-4233-B998-F9F1C362D452}" type="pres">
      <dgm:prSet presAssocID="{11CE1424-87D8-4874-83EF-3EF90CAE38D7}" presName="childNode" presStyleLbl="node1" presStyleIdx="1" presStyleCnt="2">
        <dgm:presLayoutVars>
          <dgm:bulletEnabled val="1"/>
        </dgm:presLayoutVars>
      </dgm:prSet>
      <dgm:spPr/>
      <dgm:t>
        <a:bodyPr/>
        <a:lstStyle/>
        <a:p>
          <a:endParaRPr lang="es-EC"/>
        </a:p>
      </dgm:t>
    </dgm:pt>
  </dgm:ptLst>
  <dgm:cxnLst>
    <dgm:cxn modelId="{EEB800B8-D38E-4760-858B-53BAD0865BB0}" type="presOf" srcId="{83F06401-3FA4-475D-8FEB-A9A089BA996E}" destId="{FDB09032-B40A-480B-9CAF-D22A3FAEBDE5}" srcOrd="0" destOrd="0" presId="urn:microsoft.com/office/officeart/2005/8/layout/hProcess7"/>
    <dgm:cxn modelId="{CE990A70-FD89-4093-B1D0-CADCDBC5DFAB}" srcId="{11CE1424-87D8-4874-83EF-3EF90CAE38D7}" destId="{BE521C10-4F07-4578-AE8E-211A5BEACC85}" srcOrd="0" destOrd="0" parTransId="{2E6EB95E-8BC2-4FBA-8666-1A4D4DDC139E}" sibTransId="{D4DFDAFA-9493-4F90-8580-DBACF6B715D4}"/>
    <dgm:cxn modelId="{1DA4C2BE-A23C-4E6D-BEC4-0D960DC3960F}" type="presOf" srcId="{2D8A5B5A-B9EA-4ABF-8092-C5B92D39841D}" destId="{9BB00913-02AD-4976-A202-0D2E36572735}" srcOrd="1" destOrd="0" presId="urn:microsoft.com/office/officeart/2005/8/layout/hProcess7"/>
    <dgm:cxn modelId="{B8538DF9-4207-4330-87E7-A25216AD6DEA}" type="presOf" srcId="{162B660C-41EC-4045-9AFA-AF0CB66A1352}" destId="{AAC57942-9C67-45B2-B5FC-F292FF6E6169}" srcOrd="0" destOrd="0" presId="urn:microsoft.com/office/officeart/2005/8/layout/hProcess7"/>
    <dgm:cxn modelId="{C0AF2897-A4C8-433D-8089-90641CA63C13}" type="presOf" srcId="{BE521C10-4F07-4578-AE8E-211A5BEACC85}" destId="{189619C0-AAF3-4233-B998-F9F1C362D452}" srcOrd="0" destOrd="0" presId="urn:microsoft.com/office/officeart/2005/8/layout/hProcess7"/>
    <dgm:cxn modelId="{B47E022E-863D-4BBE-92A1-1BBE35678372}" srcId="{2D8A5B5A-B9EA-4ABF-8092-C5B92D39841D}" destId="{83F06401-3FA4-475D-8FEB-A9A089BA996E}" srcOrd="0" destOrd="0" parTransId="{A1AF87FB-A0D4-4968-96BF-0C28D18AF7E6}" sibTransId="{3549D94A-ED06-4E86-B26E-CB8B03867F93}"/>
    <dgm:cxn modelId="{C08F00FD-B79F-4EE4-AB30-4FC3303EEBA8}" srcId="{162B660C-41EC-4045-9AFA-AF0CB66A1352}" destId="{2D8A5B5A-B9EA-4ABF-8092-C5B92D39841D}" srcOrd="0" destOrd="0" parTransId="{AFC03641-B72B-41DD-A690-5ED2BD0AA046}" sibTransId="{0E2DB1CE-95E2-4C50-8E6F-BA33312C62E8}"/>
    <dgm:cxn modelId="{804EAAFB-C31F-494E-A232-09F8E47164E0}" type="presOf" srcId="{2D8A5B5A-B9EA-4ABF-8092-C5B92D39841D}" destId="{39C8FCE5-F2BC-4573-9EDA-4D6BB8E2C4CD}" srcOrd="0" destOrd="0" presId="urn:microsoft.com/office/officeart/2005/8/layout/hProcess7"/>
    <dgm:cxn modelId="{75F1D337-873F-4252-A485-8538DD1897B9}" type="presOf" srcId="{11CE1424-87D8-4874-83EF-3EF90CAE38D7}" destId="{36202EC8-08B9-4AE0-9413-08DF2C4983F7}" srcOrd="0" destOrd="0" presId="urn:microsoft.com/office/officeart/2005/8/layout/hProcess7"/>
    <dgm:cxn modelId="{CDE10C12-D20D-41CB-B6FE-987ED877B2A7}" type="presOf" srcId="{11CE1424-87D8-4874-83EF-3EF90CAE38D7}" destId="{0B740A81-82EC-42FC-A3FB-35AE44440EB0}" srcOrd="1" destOrd="0" presId="urn:microsoft.com/office/officeart/2005/8/layout/hProcess7"/>
    <dgm:cxn modelId="{1842AE36-F7F8-4619-BEAB-D0D667C8C9A3}" srcId="{162B660C-41EC-4045-9AFA-AF0CB66A1352}" destId="{11CE1424-87D8-4874-83EF-3EF90CAE38D7}" srcOrd="1" destOrd="0" parTransId="{FAE8394C-6C1C-4EAF-AB85-52AF24E73641}" sibTransId="{FF110575-3F29-4FC2-8603-3124021F5452}"/>
    <dgm:cxn modelId="{ED98B086-5861-44C9-8B09-D973D5993DC4}" type="presParOf" srcId="{AAC57942-9C67-45B2-B5FC-F292FF6E6169}" destId="{15B989A7-1862-46C6-9226-68215766EBD4}" srcOrd="0" destOrd="0" presId="urn:microsoft.com/office/officeart/2005/8/layout/hProcess7"/>
    <dgm:cxn modelId="{7D678F37-1D44-48F9-8518-915FEEDAAC07}" type="presParOf" srcId="{15B989A7-1862-46C6-9226-68215766EBD4}" destId="{39C8FCE5-F2BC-4573-9EDA-4D6BB8E2C4CD}" srcOrd="0" destOrd="0" presId="urn:microsoft.com/office/officeart/2005/8/layout/hProcess7"/>
    <dgm:cxn modelId="{2CD7F337-9DDB-4862-AB6E-C504AA945E64}" type="presParOf" srcId="{15B989A7-1862-46C6-9226-68215766EBD4}" destId="{9BB00913-02AD-4976-A202-0D2E36572735}" srcOrd="1" destOrd="0" presId="urn:microsoft.com/office/officeart/2005/8/layout/hProcess7"/>
    <dgm:cxn modelId="{80D292B9-C5A2-4462-AD9A-34B798F6F21F}" type="presParOf" srcId="{15B989A7-1862-46C6-9226-68215766EBD4}" destId="{FDB09032-B40A-480B-9CAF-D22A3FAEBDE5}" srcOrd="2" destOrd="0" presId="urn:microsoft.com/office/officeart/2005/8/layout/hProcess7"/>
    <dgm:cxn modelId="{84074E50-0F22-4441-A887-134F1C2F3A4A}" type="presParOf" srcId="{AAC57942-9C67-45B2-B5FC-F292FF6E6169}" destId="{44FCA737-6158-423D-B945-97A8E804996A}" srcOrd="1" destOrd="0" presId="urn:microsoft.com/office/officeart/2005/8/layout/hProcess7"/>
    <dgm:cxn modelId="{83472A01-2AE5-4A42-9B74-6502F94AF35F}" type="presParOf" srcId="{AAC57942-9C67-45B2-B5FC-F292FF6E6169}" destId="{8BEBD672-76C5-4D48-AEA3-6970F85775F6}" srcOrd="2" destOrd="0" presId="urn:microsoft.com/office/officeart/2005/8/layout/hProcess7"/>
    <dgm:cxn modelId="{2CF353DD-5D53-4E79-A32B-50478B54A589}" type="presParOf" srcId="{8BEBD672-76C5-4D48-AEA3-6970F85775F6}" destId="{BD8D3A4E-9C32-4F41-9907-8C47B0F61592}" srcOrd="0" destOrd="0" presId="urn:microsoft.com/office/officeart/2005/8/layout/hProcess7"/>
    <dgm:cxn modelId="{C9799DAE-23AE-481E-A8DC-4A72D9FCADF7}" type="presParOf" srcId="{8BEBD672-76C5-4D48-AEA3-6970F85775F6}" destId="{25B04143-2DEE-4E58-A381-353283C85767}" srcOrd="1" destOrd="0" presId="urn:microsoft.com/office/officeart/2005/8/layout/hProcess7"/>
    <dgm:cxn modelId="{21F93DC4-337D-4AC3-A586-AAFA6836F15D}" type="presParOf" srcId="{8BEBD672-76C5-4D48-AEA3-6970F85775F6}" destId="{BE9FD32E-83C8-486B-AF42-2818BA1D4DA2}" srcOrd="2" destOrd="0" presId="urn:microsoft.com/office/officeart/2005/8/layout/hProcess7"/>
    <dgm:cxn modelId="{1412F8BC-5367-495E-B7D1-FC8A8503F5DC}" type="presParOf" srcId="{AAC57942-9C67-45B2-B5FC-F292FF6E6169}" destId="{E4C8330D-815D-4AF1-9144-C59C23807837}" srcOrd="3" destOrd="0" presId="urn:microsoft.com/office/officeart/2005/8/layout/hProcess7"/>
    <dgm:cxn modelId="{9CCE7D64-D1D6-48CB-85B8-FEA8DF77DC53}" type="presParOf" srcId="{AAC57942-9C67-45B2-B5FC-F292FF6E6169}" destId="{0E6AF343-077E-4926-B620-AFF5007DA7F0}" srcOrd="4" destOrd="0" presId="urn:microsoft.com/office/officeart/2005/8/layout/hProcess7"/>
    <dgm:cxn modelId="{CEA89C8E-9838-47DA-9896-6AEDF739EA67}" type="presParOf" srcId="{0E6AF343-077E-4926-B620-AFF5007DA7F0}" destId="{36202EC8-08B9-4AE0-9413-08DF2C4983F7}" srcOrd="0" destOrd="0" presId="urn:microsoft.com/office/officeart/2005/8/layout/hProcess7"/>
    <dgm:cxn modelId="{1F83A829-8072-494F-89E9-7659A6F31B50}" type="presParOf" srcId="{0E6AF343-077E-4926-B620-AFF5007DA7F0}" destId="{0B740A81-82EC-42FC-A3FB-35AE44440EB0}" srcOrd="1" destOrd="0" presId="urn:microsoft.com/office/officeart/2005/8/layout/hProcess7"/>
    <dgm:cxn modelId="{257D3C48-E67A-4B51-A5F3-1E4BC3F9F494}" type="presParOf" srcId="{0E6AF343-077E-4926-B620-AFF5007DA7F0}" destId="{189619C0-AAF3-4233-B998-F9F1C362D45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D6C4DF-D2EF-4906-9879-75319DD1BA01}" type="doc">
      <dgm:prSet loTypeId="urn:microsoft.com/office/officeart/2008/layout/PictureAccentList" loCatId="picture" qsTypeId="urn:microsoft.com/office/officeart/2005/8/quickstyle/simple3" qsCatId="simple" csTypeId="urn:microsoft.com/office/officeart/2005/8/colors/accent1_2" csCatId="accent1" phldr="1"/>
      <dgm:spPr/>
      <dgm:t>
        <a:bodyPr/>
        <a:lstStyle/>
        <a:p>
          <a:endParaRPr lang="es-EC"/>
        </a:p>
      </dgm:t>
    </dgm:pt>
    <dgm:pt modelId="{6D41CC45-6197-42A1-BE23-526EDD8DEF6D}">
      <dgm:prSet phldrT="[Texto]" custT="1"/>
      <dgm:spPr/>
      <dgm:t>
        <a:bodyPr/>
        <a:lstStyle/>
        <a:p>
          <a:r>
            <a:rPr lang="es-EC" sz="4000" b="1" dirty="0" smtClean="0"/>
            <a:t>MINAS SAN FRANCISCO</a:t>
          </a:r>
          <a:endParaRPr lang="es-EC" sz="4000" b="1" dirty="0"/>
        </a:p>
      </dgm:t>
    </dgm:pt>
    <dgm:pt modelId="{36E07A61-6EA9-4ECE-8865-84503F267319}" type="parTrans" cxnId="{FED9606E-E9B6-4B3B-87F3-1E7BA78F4457}">
      <dgm:prSet/>
      <dgm:spPr/>
      <dgm:t>
        <a:bodyPr/>
        <a:lstStyle/>
        <a:p>
          <a:endParaRPr lang="es-EC"/>
        </a:p>
      </dgm:t>
    </dgm:pt>
    <dgm:pt modelId="{1987317B-C6C4-471C-81FD-616E4C3C6C4E}" type="sibTrans" cxnId="{FED9606E-E9B6-4B3B-87F3-1E7BA78F4457}">
      <dgm:prSet/>
      <dgm:spPr/>
      <dgm:t>
        <a:bodyPr/>
        <a:lstStyle/>
        <a:p>
          <a:endParaRPr lang="es-EC"/>
        </a:p>
      </dgm:t>
    </dgm:pt>
    <dgm:pt modelId="{3ABD56A5-8052-44CB-8BB1-C6EF37ED5EA0}">
      <dgm:prSet phldrT="[Texto]"/>
      <dgm:spPr/>
      <dgm:t>
        <a:bodyPr/>
        <a:lstStyle/>
        <a:p>
          <a:pPr algn="just"/>
          <a:r>
            <a:rPr lang="es-EC" dirty="0" smtClean="0"/>
            <a:t>Se encuentra ubicado en las provincias de Azuay y El Oro, cantones Pucará, </a:t>
          </a:r>
          <a:r>
            <a:rPr lang="es-EC" dirty="0" err="1" smtClean="0"/>
            <a:t>Zaruma</a:t>
          </a:r>
          <a:r>
            <a:rPr lang="es-EC" dirty="0" smtClean="0"/>
            <a:t> y Pasaje, inició su construcción en Diciembre de 2011, aprovecha el potencial del Río Jubones, con un caudal medio anual de 48.26 m3/s aprovechable para generación.</a:t>
          </a:r>
          <a:endParaRPr lang="es-EC" dirty="0"/>
        </a:p>
      </dgm:t>
    </dgm:pt>
    <dgm:pt modelId="{2F5CE7C0-0152-4327-A706-DBF767E8FA9B}" type="parTrans" cxnId="{02DAD49A-E7FC-457A-890F-E0F5C2CB2413}">
      <dgm:prSet/>
      <dgm:spPr/>
      <dgm:t>
        <a:bodyPr/>
        <a:lstStyle/>
        <a:p>
          <a:endParaRPr lang="es-EC"/>
        </a:p>
      </dgm:t>
    </dgm:pt>
    <dgm:pt modelId="{AD1E62C1-638F-4A23-8A60-F0C50A6A4E02}" type="sibTrans" cxnId="{02DAD49A-E7FC-457A-890F-E0F5C2CB2413}">
      <dgm:prSet/>
      <dgm:spPr/>
      <dgm:t>
        <a:bodyPr/>
        <a:lstStyle/>
        <a:p>
          <a:endParaRPr lang="es-EC"/>
        </a:p>
      </dgm:t>
    </dgm:pt>
    <dgm:pt modelId="{A27DB651-27F8-4210-9024-07D5E181EBB7}">
      <dgm:prSet phldrT="[Texto]"/>
      <dgm:spPr/>
      <dgm:t>
        <a:bodyPr/>
        <a:lstStyle/>
        <a:p>
          <a:pPr algn="just"/>
          <a:r>
            <a:rPr lang="es-EC" dirty="0" smtClean="0"/>
            <a:t>Está conformado por un cierre en el río Jubones con una presa de tipo gravedad en hormigón </a:t>
          </a:r>
          <a:r>
            <a:rPr lang="es-EC" dirty="0" err="1" smtClean="0"/>
            <a:t>rodillado</a:t>
          </a:r>
          <a:r>
            <a:rPr lang="es-EC" dirty="0" smtClean="0"/>
            <a:t>, de 54 m de altura para generar un embalse de regulación y control. </a:t>
          </a:r>
          <a:endParaRPr lang="es-EC" dirty="0"/>
        </a:p>
      </dgm:t>
    </dgm:pt>
    <dgm:pt modelId="{5799D378-63FE-4129-9712-BC549C63F636}" type="parTrans" cxnId="{2D696E9B-5642-4071-87A7-05FBC0185503}">
      <dgm:prSet/>
      <dgm:spPr/>
      <dgm:t>
        <a:bodyPr/>
        <a:lstStyle/>
        <a:p>
          <a:endParaRPr lang="es-EC"/>
        </a:p>
      </dgm:t>
    </dgm:pt>
    <dgm:pt modelId="{BD8BCD6B-2D55-4724-9983-8777BAD6FC05}" type="sibTrans" cxnId="{2D696E9B-5642-4071-87A7-05FBC0185503}">
      <dgm:prSet/>
      <dgm:spPr/>
      <dgm:t>
        <a:bodyPr/>
        <a:lstStyle/>
        <a:p>
          <a:endParaRPr lang="es-EC"/>
        </a:p>
      </dgm:t>
    </dgm:pt>
    <dgm:pt modelId="{A3B9315A-03F3-4648-854D-7320D6AA539F}" type="pres">
      <dgm:prSet presAssocID="{A3D6C4DF-D2EF-4906-9879-75319DD1BA01}" presName="layout" presStyleCnt="0">
        <dgm:presLayoutVars>
          <dgm:chMax/>
          <dgm:chPref/>
          <dgm:dir/>
          <dgm:animOne val="branch"/>
          <dgm:animLvl val="lvl"/>
          <dgm:resizeHandles/>
        </dgm:presLayoutVars>
      </dgm:prSet>
      <dgm:spPr/>
    </dgm:pt>
    <dgm:pt modelId="{EF30BBA8-981B-4755-8F5F-27BA8C904811}" type="pres">
      <dgm:prSet presAssocID="{6D41CC45-6197-42A1-BE23-526EDD8DEF6D}" presName="root" presStyleCnt="0">
        <dgm:presLayoutVars>
          <dgm:chMax/>
          <dgm:chPref val="4"/>
        </dgm:presLayoutVars>
      </dgm:prSet>
      <dgm:spPr/>
    </dgm:pt>
    <dgm:pt modelId="{926FC997-A5CD-4FDE-B75A-FADBD86C633C}" type="pres">
      <dgm:prSet presAssocID="{6D41CC45-6197-42A1-BE23-526EDD8DEF6D}" presName="rootComposite" presStyleCnt="0">
        <dgm:presLayoutVars/>
      </dgm:prSet>
      <dgm:spPr/>
    </dgm:pt>
    <dgm:pt modelId="{3F3401F8-C97D-4B40-9FE7-15CD5C895799}" type="pres">
      <dgm:prSet presAssocID="{6D41CC45-6197-42A1-BE23-526EDD8DEF6D}" presName="rootText" presStyleLbl="node0" presStyleIdx="0" presStyleCnt="1">
        <dgm:presLayoutVars>
          <dgm:chMax/>
          <dgm:chPref val="4"/>
        </dgm:presLayoutVars>
      </dgm:prSet>
      <dgm:spPr/>
    </dgm:pt>
    <dgm:pt modelId="{47DC537B-BBB8-4DA5-BF94-3584BB0CE335}" type="pres">
      <dgm:prSet presAssocID="{6D41CC45-6197-42A1-BE23-526EDD8DEF6D}" presName="childShape" presStyleCnt="0">
        <dgm:presLayoutVars>
          <dgm:chMax val="0"/>
          <dgm:chPref val="0"/>
        </dgm:presLayoutVars>
      </dgm:prSet>
      <dgm:spPr/>
    </dgm:pt>
    <dgm:pt modelId="{1BF7FA5F-ED7B-46D2-9026-4614D561F5B3}" type="pres">
      <dgm:prSet presAssocID="{3ABD56A5-8052-44CB-8BB1-C6EF37ED5EA0}" presName="childComposite" presStyleCnt="0">
        <dgm:presLayoutVars>
          <dgm:chMax val="0"/>
          <dgm:chPref val="0"/>
        </dgm:presLayoutVars>
      </dgm:prSet>
      <dgm:spPr/>
    </dgm:pt>
    <dgm:pt modelId="{5CB7A5A9-B808-4475-B8F5-E0B303417EC5}" type="pres">
      <dgm:prSet presAssocID="{3ABD56A5-8052-44CB-8BB1-C6EF37ED5EA0}" presName="Image" presStyleLbl="node1" presStyleIdx="0" presStyleCnt="2"/>
      <dgm:spPr>
        <a:blipFill rotWithShape="1">
          <a:blip xmlns:r="http://schemas.openxmlformats.org/officeDocument/2006/relationships" r:embed="rId1"/>
          <a:stretch>
            <a:fillRect/>
          </a:stretch>
        </a:blipFill>
      </dgm:spPr>
    </dgm:pt>
    <dgm:pt modelId="{3BE70518-7732-40BE-A42E-8F36C9152093}" type="pres">
      <dgm:prSet presAssocID="{3ABD56A5-8052-44CB-8BB1-C6EF37ED5EA0}" presName="childText" presStyleLbl="lnNode1" presStyleIdx="0" presStyleCnt="2">
        <dgm:presLayoutVars>
          <dgm:chMax val="0"/>
          <dgm:chPref val="0"/>
          <dgm:bulletEnabled val="1"/>
        </dgm:presLayoutVars>
      </dgm:prSet>
      <dgm:spPr/>
      <dgm:t>
        <a:bodyPr/>
        <a:lstStyle/>
        <a:p>
          <a:endParaRPr lang="es-EC"/>
        </a:p>
      </dgm:t>
    </dgm:pt>
    <dgm:pt modelId="{75D249C7-FA3A-4C61-9DAB-CAEAC66E8D01}" type="pres">
      <dgm:prSet presAssocID="{A27DB651-27F8-4210-9024-07D5E181EBB7}" presName="childComposite" presStyleCnt="0">
        <dgm:presLayoutVars>
          <dgm:chMax val="0"/>
          <dgm:chPref val="0"/>
        </dgm:presLayoutVars>
      </dgm:prSet>
      <dgm:spPr/>
    </dgm:pt>
    <dgm:pt modelId="{8AA9E04C-521F-4D09-95F6-9EF8C1F07C89}" type="pres">
      <dgm:prSet presAssocID="{A27DB651-27F8-4210-9024-07D5E181EBB7}" presName="Image" presStyleLbl="node1" presStyleIdx="1" presStyleCnt="2"/>
      <dgm:spPr>
        <a:blipFill rotWithShape="1">
          <a:blip xmlns:r="http://schemas.openxmlformats.org/officeDocument/2006/relationships" r:embed="rId2"/>
          <a:stretch>
            <a:fillRect/>
          </a:stretch>
        </a:blipFill>
      </dgm:spPr>
    </dgm:pt>
    <dgm:pt modelId="{A501FDE0-6868-40C9-B232-9814215A3595}" type="pres">
      <dgm:prSet presAssocID="{A27DB651-27F8-4210-9024-07D5E181EBB7}" presName="childText" presStyleLbl="lnNode1" presStyleIdx="1" presStyleCnt="2">
        <dgm:presLayoutVars>
          <dgm:chMax val="0"/>
          <dgm:chPref val="0"/>
          <dgm:bulletEnabled val="1"/>
        </dgm:presLayoutVars>
      </dgm:prSet>
      <dgm:spPr/>
      <dgm:t>
        <a:bodyPr/>
        <a:lstStyle/>
        <a:p>
          <a:endParaRPr lang="es-EC"/>
        </a:p>
      </dgm:t>
    </dgm:pt>
  </dgm:ptLst>
  <dgm:cxnLst>
    <dgm:cxn modelId="{2D696E9B-5642-4071-87A7-05FBC0185503}" srcId="{6D41CC45-6197-42A1-BE23-526EDD8DEF6D}" destId="{A27DB651-27F8-4210-9024-07D5E181EBB7}" srcOrd="1" destOrd="0" parTransId="{5799D378-63FE-4129-9712-BC549C63F636}" sibTransId="{BD8BCD6B-2D55-4724-9983-8777BAD6FC05}"/>
    <dgm:cxn modelId="{02DAD49A-E7FC-457A-890F-E0F5C2CB2413}" srcId="{6D41CC45-6197-42A1-BE23-526EDD8DEF6D}" destId="{3ABD56A5-8052-44CB-8BB1-C6EF37ED5EA0}" srcOrd="0" destOrd="0" parTransId="{2F5CE7C0-0152-4327-A706-DBF767E8FA9B}" sibTransId="{AD1E62C1-638F-4A23-8A60-F0C50A6A4E02}"/>
    <dgm:cxn modelId="{857A250F-A9FA-45E1-AABD-2298849EF33D}" type="presOf" srcId="{6D41CC45-6197-42A1-BE23-526EDD8DEF6D}" destId="{3F3401F8-C97D-4B40-9FE7-15CD5C895799}" srcOrd="0" destOrd="0" presId="urn:microsoft.com/office/officeart/2008/layout/PictureAccentList"/>
    <dgm:cxn modelId="{FED9606E-E9B6-4B3B-87F3-1E7BA78F4457}" srcId="{A3D6C4DF-D2EF-4906-9879-75319DD1BA01}" destId="{6D41CC45-6197-42A1-BE23-526EDD8DEF6D}" srcOrd="0" destOrd="0" parTransId="{36E07A61-6EA9-4ECE-8865-84503F267319}" sibTransId="{1987317B-C6C4-471C-81FD-616E4C3C6C4E}"/>
    <dgm:cxn modelId="{B11A0D13-100A-4AE2-B13F-68A08A28471A}" type="presOf" srcId="{3ABD56A5-8052-44CB-8BB1-C6EF37ED5EA0}" destId="{3BE70518-7732-40BE-A42E-8F36C9152093}" srcOrd="0" destOrd="0" presId="urn:microsoft.com/office/officeart/2008/layout/PictureAccentList"/>
    <dgm:cxn modelId="{514F7957-4FEA-4FB2-A0AC-C08825E91AC5}" type="presOf" srcId="{A3D6C4DF-D2EF-4906-9879-75319DD1BA01}" destId="{A3B9315A-03F3-4648-854D-7320D6AA539F}" srcOrd="0" destOrd="0" presId="urn:microsoft.com/office/officeart/2008/layout/PictureAccentList"/>
    <dgm:cxn modelId="{CD58C9A7-98D0-4E46-8EB4-EE7F2864FC75}" type="presOf" srcId="{A27DB651-27F8-4210-9024-07D5E181EBB7}" destId="{A501FDE0-6868-40C9-B232-9814215A3595}" srcOrd="0" destOrd="0" presId="urn:microsoft.com/office/officeart/2008/layout/PictureAccentList"/>
    <dgm:cxn modelId="{933A8E8F-9B2B-46FD-BBCB-57BE252986E9}" type="presParOf" srcId="{A3B9315A-03F3-4648-854D-7320D6AA539F}" destId="{EF30BBA8-981B-4755-8F5F-27BA8C904811}" srcOrd="0" destOrd="0" presId="urn:microsoft.com/office/officeart/2008/layout/PictureAccentList"/>
    <dgm:cxn modelId="{9FD349E6-CC24-4136-A57D-FDA48FAD4CD5}" type="presParOf" srcId="{EF30BBA8-981B-4755-8F5F-27BA8C904811}" destId="{926FC997-A5CD-4FDE-B75A-FADBD86C633C}" srcOrd="0" destOrd="0" presId="urn:microsoft.com/office/officeart/2008/layout/PictureAccentList"/>
    <dgm:cxn modelId="{2F7E2359-DAEE-47B5-B7E3-3BE49BEA2D68}" type="presParOf" srcId="{926FC997-A5CD-4FDE-B75A-FADBD86C633C}" destId="{3F3401F8-C97D-4B40-9FE7-15CD5C895799}" srcOrd="0" destOrd="0" presId="urn:microsoft.com/office/officeart/2008/layout/PictureAccentList"/>
    <dgm:cxn modelId="{529294CC-B54B-478B-A169-124593410998}" type="presParOf" srcId="{EF30BBA8-981B-4755-8F5F-27BA8C904811}" destId="{47DC537B-BBB8-4DA5-BF94-3584BB0CE335}" srcOrd="1" destOrd="0" presId="urn:microsoft.com/office/officeart/2008/layout/PictureAccentList"/>
    <dgm:cxn modelId="{AB71F4B7-886B-4B03-9177-4BE6A751ACAA}" type="presParOf" srcId="{47DC537B-BBB8-4DA5-BF94-3584BB0CE335}" destId="{1BF7FA5F-ED7B-46D2-9026-4614D561F5B3}" srcOrd="0" destOrd="0" presId="urn:microsoft.com/office/officeart/2008/layout/PictureAccentList"/>
    <dgm:cxn modelId="{7AE244C7-77A0-43DA-B1A4-43C03FDFE2C9}" type="presParOf" srcId="{1BF7FA5F-ED7B-46D2-9026-4614D561F5B3}" destId="{5CB7A5A9-B808-4475-B8F5-E0B303417EC5}" srcOrd="0" destOrd="0" presId="urn:microsoft.com/office/officeart/2008/layout/PictureAccentList"/>
    <dgm:cxn modelId="{32A34E6E-35F1-4B51-AD0F-C23C6C296D66}" type="presParOf" srcId="{1BF7FA5F-ED7B-46D2-9026-4614D561F5B3}" destId="{3BE70518-7732-40BE-A42E-8F36C9152093}" srcOrd="1" destOrd="0" presId="urn:microsoft.com/office/officeart/2008/layout/PictureAccentList"/>
    <dgm:cxn modelId="{6CCB9A99-65E1-433D-AD04-71130A4A2B05}" type="presParOf" srcId="{47DC537B-BBB8-4DA5-BF94-3584BB0CE335}" destId="{75D249C7-FA3A-4C61-9DAB-CAEAC66E8D01}" srcOrd="1" destOrd="0" presId="urn:microsoft.com/office/officeart/2008/layout/PictureAccentList"/>
    <dgm:cxn modelId="{AC4A6BCB-9C65-4E16-80AE-D36A1FF9D47C}" type="presParOf" srcId="{75D249C7-FA3A-4C61-9DAB-CAEAC66E8D01}" destId="{8AA9E04C-521F-4D09-95F6-9EF8C1F07C89}" srcOrd="0" destOrd="0" presId="urn:microsoft.com/office/officeart/2008/layout/PictureAccentList"/>
    <dgm:cxn modelId="{3A09696B-D735-4A1E-B71E-2DEE82343985}" type="presParOf" srcId="{75D249C7-FA3A-4C61-9DAB-CAEAC66E8D01}" destId="{A501FDE0-6868-40C9-B232-9814215A359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1CBA32-9CA3-4444-B46E-573825119D6B}" type="doc">
      <dgm:prSet loTypeId="urn:microsoft.com/office/officeart/2008/layout/PictureAccentList" loCatId="picture" qsTypeId="urn:microsoft.com/office/officeart/2005/8/quickstyle/simple3" qsCatId="simple" csTypeId="urn:microsoft.com/office/officeart/2005/8/colors/accent1_2" csCatId="accent1" phldr="1"/>
      <dgm:spPr/>
      <dgm:t>
        <a:bodyPr/>
        <a:lstStyle/>
        <a:p>
          <a:endParaRPr lang="es-EC"/>
        </a:p>
      </dgm:t>
    </dgm:pt>
    <dgm:pt modelId="{70B38316-F03F-45FF-890B-1DA752A07C65}">
      <dgm:prSet phldrT="[Texto]" custT="1"/>
      <dgm:spPr/>
      <dgm:t>
        <a:bodyPr/>
        <a:lstStyle/>
        <a:p>
          <a:r>
            <a:rPr lang="es-EC" sz="4800" b="1" dirty="0" smtClean="0"/>
            <a:t>QUIJOS</a:t>
          </a:r>
          <a:endParaRPr lang="es-EC" sz="4800" b="1" dirty="0"/>
        </a:p>
      </dgm:t>
    </dgm:pt>
    <dgm:pt modelId="{EF34666D-5134-4B1E-A08F-AAD58C75072B}" type="parTrans" cxnId="{11575A22-CD0D-409F-A99E-F62506C5028B}">
      <dgm:prSet/>
      <dgm:spPr/>
      <dgm:t>
        <a:bodyPr/>
        <a:lstStyle/>
        <a:p>
          <a:endParaRPr lang="es-EC"/>
        </a:p>
      </dgm:t>
    </dgm:pt>
    <dgm:pt modelId="{C3A3EBF8-6425-4103-A396-1EAE3F3F3AC0}" type="sibTrans" cxnId="{11575A22-CD0D-409F-A99E-F62506C5028B}">
      <dgm:prSet/>
      <dgm:spPr/>
      <dgm:t>
        <a:bodyPr/>
        <a:lstStyle/>
        <a:p>
          <a:endParaRPr lang="es-EC"/>
        </a:p>
      </dgm:t>
    </dgm:pt>
    <dgm:pt modelId="{40059649-3100-452F-9276-B0AD748B7587}">
      <dgm:prSet phldrT="[Texto]"/>
      <dgm:spPr/>
      <dgm:t>
        <a:bodyPr/>
        <a:lstStyle/>
        <a:p>
          <a:pPr algn="just"/>
          <a:r>
            <a:rPr lang="es-EC" dirty="0" smtClean="0"/>
            <a:t>Se encuentra ubicado en la provincia de Napo, cantón Quijos, cuenta con 50 MW de potencia, aprovecha el potencial </a:t>
          </a:r>
          <a:r>
            <a:rPr lang="es-EC" dirty="0" err="1" smtClean="0"/>
            <a:t>Hidroenergético</a:t>
          </a:r>
          <a:r>
            <a:rPr lang="es-EC" dirty="0" smtClean="0"/>
            <a:t> de los Ríos Quijos y </a:t>
          </a:r>
          <a:r>
            <a:rPr lang="es-EC" dirty="0" err="1" smtClean="0"/>
            <a:t>Papallacta</a:t>
          </a:r>
          <a:r>
            <a:rPr lang="es-EC" dirty="0" smtClean="0"/>
            <a:t>, con un caudal medio anual de 12.99 m3/s y 16.16 m3/s respectivamente, aprovechables para generación. El proyecto a la fecha presenta un avance de 46.62% (mayo 2016).</a:t>
          </a:r>
          <a:endParaRPr lang="es-EC" dirty="0"/>
        </a:p>
      </dgm:t>
    </dgm:pt>
    <dgm:pt modelId="{76DDD0C3-7460-49BA-AF35-8B4738D95735}" type="parTrans" cxnId="{06FBF96D-0E50-4ECD-80B9-117B0C2A97BF}">
      <dgm:prSet/>
      <dgm:spPr/>
      <dgm:t>
        <a:bodyPr/>
        <a:lstStyle/>
        <a:p>
          <a:endParaRPr lang="es-EC"/>
        </a:p>
      </dgm:t>
    </dgm:pt>
    <dgm:pt modelId="{C30274A5-0F71-48A2-9AF8-AF21BB940C51}" type="sibTrans" cxnId="{06FBF96D-0E50-4ECD-80B9-117B0C2A97BF}">
      <dgm:prSet/>
      <dgm:spPr/>
      <dgm:t>
        <a:bodyPr/>
        <a:lstStyle/>
        <a:p>
          <a:endParaRPr lang="es-EC"/>
        </a:p>
      </dgm:t>
    </dgm:pt>
    <dgm:pt modelId="{17C1B08E-D9BF-4720-80C0-F2187C811BD2}">
      <dgm:prSet phldrT="[Texto]"/>
      <dgm:spPr/>
      <dgm:t>
        <a:bodyPr/>
        <a:lstStyle/>
        <a:p>
          <a:pPr algn="just"/>
          <a:r>
            <a:rPr lang="es-EC" dirty="0" smtClean="0"/>
            <a:t>Las obras de captación en el Río Quijos consisten en un azud fijo  del tipo de derivación lateral y un </a:t>
          </a:r>
          <a:r>
            <a:rPr lang="es-EC" dirty="0" err="1" smtClean="0"/>
            <a:t>desarenador</a:t>
          </a:r>
          <a:r>
            <a:rPr lang="es-EC" dirty="0" smtClean="0"/>
            <a:t> de doble cámara a cielo abierto, mientras que las obras de captación del Río </a:t>
          </a:r>
          <a:r>
            <a:rPr lang="es-EC" dirty="0" err="1" smtClean="0"/>
            <a:t>Papallacta</a:t>
          </a:r>
          <a:r>
            <a:rPr lang="es-EC" dirty="0" smtClean="0"/>
            <a:t> consisten en un azud con toma lateral, un </a:t>
          </a:r>
          <a:r>
            <a:rPr lang="es-EC" dirty="0" err="1" smtClean="0"/>
            <a:t>desarenador</a:t>
          </a:r>
          <a:r>
            <a:rPr lang="es-EC" dirty="0" smtClean="0"/>
            <a:t> de dos cámaras y un pozo de presión.</a:t>
          </a:r>
          <a:endParaRPr lang="es-EC" dirty="0"/>
        </a:p>
      </dgm:t>
    </dgm:pt>
    <dgm:pt modelId="{088D034B-6B85-4AAB-9A6A-7E5E3572EBA2}" type="parTrans" cxnId="{1FCC644F-6BBD-43FB-A1C5-E15089EA3902}">
      <dgm:prSet/>
      <dgm:spPr/>
      <dgm:t>
        <a:bodyPr/>
        <a:lstStyle/>
        <a:p>
          <a:endParaRPr lang="es-EC"/>
        </a:p>
      </dgm:t>
    </dgm:pt>
    <dgm:pt modelId="{31EC2369-7D8C-4100-AE2F-8C0D2CEBEE08}" type="sibTrans" cxnId="{1FCC644F-6BBD-43FB-A1C5-E15089EA3902}">
      <dgm:prSet/>
      <dgm:spPr/>
      <dgm:t>
        <a:bodyPr/>
        <a:lstStyle/>
        <a:p>
          <a:endParaRPr lang="es-EC"/>
        </a:p>
      </dgm:t>
    </dgm:pt>
    <dgm:pt modelId="{8CB56D76-CD2C-49FF-A7A1-2708E4E10DE6}" type="pres">
      <dgm:prSet presAssocID="{751CBA32-9CA3-4444-B46E-573825119D6B}" presName="layout" presStyleCnt="0">
        <dgm:presLayoutVars>
          <dgm:chMax/>
          <dgm:chPref/>
          <dgm:dir/>
          <dgm:animOne val="branch"/>
          <dgm:animLvl val="lvl"/>
          <dgm:resizeHandles/>
        </dgm:presLayoutVars>
      </dgm:prSet>
      <dgm:spPr/>
    </dgm:pt>
    <dgm:pt modelId="{440ECA20-3C73-4631-AABD-2CC3CE4294C2}" type="pres">
      <dgm:prSet presAssocID="{70B38316-F03F-45FF-890B-1DA752A07C65}" presName="root" presStyleCnt="0">
        <dgm:presLayoutVars>
          <dgm:chMax/>
          <dgm:chPref val="4"/>
        </dgm:presLayoutVars>
      </dgm:prSet>
      <dgm:spPr/>
    </dgm:pt>
    <dgm:pt modelId="{BB21A587-A88C-49ED-8604-3ECE18447E11}" type="pres">
      <dgm:prSet presAssocID="{70B38316-F03F-45FF-890B-1DA752A07C65}" presName="rootComposite" presStyleCnt="0">
        <dgm:presLayoutVars/>
      </dgm:prSet>
      <dgm:spPr/>
    </dgm:pt>
    <dgm:pt modelId="{4C680012-C99A-4AD9-BDC5-9C583C756C22}" type="pres">
      <dgm:prSet presAssocID="{70B38316-F03F-45FF-890B-1DA752A07C65}" presName="rootText" presStyleLbl="node0" presStyleIdx="0" presStyleCnt="1" custScaleY="75162">
        <dgm:presLayoutVars>
          <dgm:chMax/>
          <dgm:chPref val="4"/>
        </dgm:presLayoutVars>
      </dgm:prSet>
      <dgm:spPr/>
    </dgm:pt>
    <dgm:pt modelId="{F2EBB8AE-962B-45F2-9FE8-2F347CF522D3}" type="pres">
      <dgm:prSet presAssocID="{70B38316-F03F-45FF-890B-1DA752A07C65}" presName="childShape" presStyleCnt="0">
        <dgm:presLayoutVars>
          <dgm:chMax val="0"/>
          <dgm:chPref val="0"/>
        </dgm:presLayoutVars>
      </dgm:prSet>
      <dgm:spPr/>
    </dgm:pt>
    <dgm:pt modelId="{A48DC1B2-11D0-45F8-A22A-5F49E2BC2ADE}" type="pres">
      <dgm:prSet presAssocID="{40059649-3100-452F-9276-B0AD748B7587}" presName="childComposite" presStyleCnt="0">
        <dgm:presLayoutVars>
          <dgm:chMax val="0"/>
          <dgm:chPref val="0"/>
        </dgm:presLayoutVars>
      </dgm:prSet>
      <dgm:spPr/>
    </dgm:pt>
    <dgm:pt modelId="{0733ED1C-7A63-41F3-9DEE-66A60DAB8895}" type="pres">
      <dgm:prSet presAssocID="{40059649-3100-452F-9276-B0AD748B7587}" presName="Image" presStyleLbl="node1" presStyleIdx="0" presStyleCnt="2"/>
      <dgm:spPr>
        <a:blipFill rotWithShape="1">
          <a:blip xmlns:r="http://schemas.openxmlformats.org/officeDocument/2006/relationships" r:embed="rId1"/>
          <a:stretch>
            <a:fillRect/>
          </a:stretch>
        </a:blipFill>
      </dgm:spPr>
    </dgm:pt>
    <dgm:pt modelId="{08FB442F-F0A0-4B22-A589-359AF367B3D8}" type="pres">
      <dgm:prSet presAssocID="{40059649-3100-452F-9276-B0AD748B7587}" presName="childText" presStyleLbl="lnNode1" presStyleIdx="0" presStyleCnt="2">
        <dgm:presLayoutVars>
          <dgm:chMax val="0"/>
          <dgm:chPref val="0"/>
          <dgm:bulletEnabled val="1"/>
        </dgm:presLayoutVars>
      </dgm:prSet>
      <dgm:spPr/>
      <dgm:t>
        <a:bodyPr/>
        <a:lstStyle/>
        <a:p>
          <a:endParaRPr lang="es-EC"/>
        </a:p>
      </dgm:t>
    </dgm:pt>
    <dgm:pt modelId="{1FDDF6E6-3957-467B-B330-0EBEA89F73BE}" type="pres">
      <dgm:prSet presAssocID="{17C1B08E-D9BF-4720-80C0-F2187C811BD2}" presName="childComposite" presStyleCnt="0">
        <dgm:presLayoutVars>
          <dgm:chMax val="0"/>
          <dgm:chPref val="0"/>
        </dgm:presLayoutVars>
      </dgm:prSet>
      <dgm:spPr/>
    </dgm:pt>
    <dgm:pt modelId="{EC31013A-FB92-4665-9DC3-B37890ACBE09}" type="pres">
      <dgm:prSet presAssocID="{17C1B08E-D9BF-4720-80C0-F2187C811BD2}" presName="Image" presStyleLbl="node1" presStyleIdx="1" presStyleCnt="2"/>
      <dgm:spPr>
        <a:blipFill rotWithShape="1">
          <a:blip xmlns:r="http://schemas.openxmlformats.org/officeDocument/2006/relationships" r:embed="rId2"/>
          <a:stretch>
            <a:fillRect/>
          </a:stretch>
        </a:blipFill>
      </dgm:spPr>
    </dgm:pt>
    <dgm:pt modelId="{C25539D9-D33D-42C6-8D9E-7F7A21C110A0}" type="pres">
      <dgm:prSet presAssocID="{17C1B08E-D9BF-4720-80C0-F2187C811BD2}" presName="childText" presStyleLbl="lnNode1" presStyleIdx="1" presStyleCnt="2">
        <dgm:presLayoutVars>
          <dgm:chMax val="0"/>
          <dgm:chPref val="0"/>
          <dgm:bulletEnabled val="1"/>
        </dgm:presLayoutVars>
      </dgm:prSet>
      <dgm:spPr/>
      <dgm:t>
        <a:bodyPr/>
        <a:lstStyle/>
        <a:p>
          <a:endParaRPr lang="es-EC"/>
        </a:p>
      </dgm:t>
    </dgm:pt>
  </dgm:ptLst>
  <dgm:cxnLst>
    <dgm:cxn modelId="{69003783-5A7A-4522-8131-4D6CEBBC3F2B}" type="presOf" srcId="{17C1B08E-D9BF-4720-80C0-F2187C811BD2}" destId="{C25539D9-D33D-42C6-8D9E-7F7A21C110A0}" srcOrd="0" destOrd="0" presId="urn:microsoft.com/office/officeart/2008/layout/PictureAccentList"/>
    <dgm:cxn modelId="{11575A22-CD0D-409F-A99E-F62506C5028B}" srcId="{751CBA32-9CA3-4444-B46E-573825119D6B}" destId="{70B38316-F03F-45FF-890B-1DA752A07C65}" srcOrd="0" destOrd="0" parTransId="{EF34666D-5134-4B1E-A08F-AAD58C75072B}" sibTransId="{C3A3EBF8-6425-4103-A396-1EAE3F3F3AC0}"/>
    <dgm:cxn modelId="{101C349D-BD4E-457A-867D-61162E61A392}" type="presOf" srcId="{70B38316-F03F-45FF-890B-1DA752A07C65}" destId="{4C680012-C99A-4AD9-BDC5-9C583C756C22}" srcOrd="0" destOrd="0" presId="urn:microsoft.com/office/officeart/2008/layout/PictureAccentList"/>
    <dgm:cxn modelId="{06FBF96D-0E50-4ECD-80B9-117B0C2A97BF}" srcId="{70B38316-F03F-45FF-890B-1DA752A07C65}" destId="{40059649-3100-452F-9276-B0AD748B7587}" srcOrd="0" destOrd="0" parTransId="{76DDD0C3-7460-49BA-AF35-8B4738D95735}" sibTransId="{C30274A5-0F71-48A2-9AF8-AF21BB940C51}"/>
    <dgm:cxn modelId="{6D4B81AA-A560-4319-B81D-8D26DB546008}" type="presOf" srcId="{751CBA32-9CA3-4444-B46E-573825119D6B}" destId="{8CB56D76-CD2C-49FF-A7A1-2708E4E10DE6}" srcOrd="0" destOrd="0" presId="urn:microsoft.com/office/officeart/2008/layout/PictureAccentList"/>
    <dgm:cxn modelId="{721AE97A-7AD5-4482-879C-9594A59598E5}" type="presOf" srcId="{40059649-3100-452F-9276-B0AD748B7587}" destId="{08FB442F-F0A0-4B22-A589-359AF367B3D8}" srcOrd="0" destOrd="0" presId="urn:microsoft.com/office/officeart/2008/layout/PictureAccentList"/>
    <dgm:cxn modelId="{1FCC644F-6BBD-43FB-A1C5-E15089EA3902}" srcId="{70B38316-F03F-45FF-890B-1DA752A07C65}" destId="{17C1B08E-D9BF-4720-80C0-F2187C811BD2}" srcOrd="1" destOrd="0" parTransId="{088D034B-6B85-4AAB-9A6A-7E5E3572EBA2}" sibTransId="{31EC2369-7D8C-4100-AE2F-8C0D2CEBEE08}"/>
    <dgm:cxn modelId="{FE4F410E-9887-4ED6-A74C-62955420DB65}" type="presParOf" srcId="{8CB56D76-CD2C-49FF-A7A1-2708E4E10DE6}" destId="{440ECA20-3C73-4631-AABD-2CC3CE4294C2}" srcOrd="0" destOrd="0" presId="urn:microsoft.com/office/officeart/2008/layout/PictureAccentList"/>
    <dgm:cxn modelId="{766AB364-D619-4281-BAD8-D2CBAE08E0CF}" type="presParOf" srcId="{440ECA20-3C73-4631-AABD-2CC3CE4294C2}" destId="{BB21A587-A88C-49ED-8604-3ECE18447E11}" srcOrd="0" destOrd="0" presId="urn:microsoft.com/office/officeart/2008/layout/PictureAccentList"/>
    <dgm:cxn modelId="{9FA518AB-BE0D-4594-A923-E04C27E0D594}" type="presParOf" srcId="{BB21A587-A88C-49ED-8604-3ECE18447E11}" destId="{4C680012-C99A-4AD9-BDC5-9C583C756C22}" srcOrd="0" destOrd="0" presId="urn:microsoft.com/office/officeart/2008/layout/PictureAccentList"/>
    <dgm:cxn modelId="{A5373CAA-92AA-47F8-8389-F45A3B86C86D}" type="presParOf" srcId="{440ECA20-3C73-4631-AABD-2CC3CE4294C2}" destId="{F2EBB8AE-962B-45F2-9FE8-2F347CF522D3}" srcOrd="1" destOrd="0" presId="urn:microsoft.com/office/officeart/2008/layout/PictureAccentList"/>
    <dgm:cxn modelId="{0BAAEFF7-8CE3-4E05-AD66-300C57D4D5FF}" type="presParOf" srcId="{F2EBB8AE-962B-45F2-9FE8-2F347CF522D3}" destId="{A48DC1B2-11D0-45F8-A22A-5F49E2BC2ADE}" srcOrd="0" destOrd="0" presId="urn:microsoft.com/office/officeart/2008/layout/PictureAccentList"/>
    <dgm:cxn modelId="{58F59874-14DD-4C6B-A8DE-B2E1BDA5EA5C}" type="presParOf" srcId="{A48DC1B2-11D0-45F8-A22A-5F49E2BC2ADE}" destId="{0733ED1C-7A63-41F3-9DEE-66A60DAB8895}" srcOrd="0" destOrd="0" presId="urn:microsoft.com/office/officeart/2008/layout/PictureAccentList"/>
    <dgm:cxn modelId="{835D60E8-84AF-48AE-87CA-AE38C50D9749}" type="presParOf" srcId="{A48DC1B2-11D0-45F8-A22A-5F49E2BC2ADE}" destId="{08FB442F-F0A0-4B22-A589-359AF367B3D8}" srcOrd="1" destOrd="0" presId="urn:microsoft.com/office/officeart/2008/layout/PictureAccentList"/>
    <dgm:cxn modelId="{C190B691-0767-4652-8AA0-296C4A8E173A}" type="presParOf" srcId="{F2EBB8AE-962B-45F2-9FE8-2F347CF522D3}" destId="{1FDDF6E6-3957-467B-B330-0EBEA89F73BE}" srcOrd="1" destOrd="0" presId="urn:microsoft.com/office/officeart/2008/layout/PictureAccentList"/>
    <dgm:cxn modelId="{71991AE5-F263-4E42-B7BC-59F7032C0BB3}" type="presParOf" srcId="{1FDDF6E6-3957-467B-B330-0EBEA89F73BE}" destId="{EC31013A-FB92-4665-9DC3-B37890ACBE09}" srcOrd="0" destOrd="0" presId="urn:microsoft.com/office/officeart/2008/layout/PictureAccentList"/>
    <dgm:cxn modelId="{5C597314-5DEC-4953-BFDF-1E8157B69035}" type="presParOf" srcId="{1FDDF6E6-3957-467B-B330-0EBEA89F73BE}" destId="{C25539D9-D33D-42C6-8D9E-7F7A21C110A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366D0E-3C59-4880-9D18-05AF31D19A40}" type="doc">
      <dgm:prSet loTypeId="urn:microsoft.com/office/officeart/2008/layout/PictureAccentList" loCatId="picture" qsTypeId="urn:microsoft.com/office/officeart/2005/8/quickstyle/simple3" qsCatId="simple" csTypeId="urn:microsoft.com/office/officeart/2005/8/colors/accent1_2" csCatId="accent1" phldr="1"/>
      <dgm:spPr/>
      <dgm:t>
        <a:bodyPr/>
        <a:lstStyle/>
        <a:p>
          <a:endParaRPr lang="es-EC"/>
        </a:p>
      </dgm:t>
    </dgm:pt>
    <dgm:pt modelId="{64722FBB-5EF9-49C6-B9D9-777BD660DD00}">
      <dgm:prSet phldrT="[Texto]" custT="1"/>
      <dgm:spPr/>
      <dgm:t>
        <a:bodyPr/>
        <a:lstStyle/>
        <a:p>
          <a:r>
            <a:rPr lang="es-EC" sz="3600" b="1" dirty="0" smtClean="0"/>
            <a:t>HIDROPAUTE-SOPLADORA</a:t>
          </a:r>
          <a:endParaRPr lang="es-EC" sz="3600" b="1" dirty="0"/>
        </a:p>
      </dgm:t>
    </dgm:pt>
    <dgm:pt modelId="{F19C8EFE-9C66-4E34-84D4-EA558F16025D}" type="parTrans" cxnId="{4A5B081B-9229-4CA9-937E-083C667CAB50}">
      <dgm:prSet/>
      <dgm:spPr/>
      <dgm:t>
        <a:bodyPr/>
        <a:lstStyle/>
        <a:p>
          <a:endParaRPr lang="es-EC"/>
        </a:p>
      </dgm:t>
    </dgm:pt>
    <dgm:pt modelId="{2B465A80-F16A-4911-8D4D-84446651F5DF}" type="sibTrans" cxnId="{4A5B081B-9229-4CA9-937E-083C667CAB50}">
      <dgm:prSet/>
      <dgm:spPr/>
      <dgm:t>
        <a:bodyPr/>
        <a:lstStyle/>
        <a:p>
          <a:endParaRPr lang="es-EC"/>
        </a:p>
      </dgm:t>
    </dgm:pt>
    <dgm:pt modelId="{D7AACAA2-30D7-4022-8547-FE685BD4BA7C}">
      <dgm:prSet phldrT="[Texto]" custT="1"/>
      <dgm:spPr/>
      <dgm:t>
        <a:bodyPr/>
        <a:lstStyle/>
        <a:p>
          <a:pPr algn="just"/>
          <a:r>
            <a:rPr lang="es-EC" sz="1800" dirty="0" smtClean="0"/>
            <a:t>Se encuentra ubicado en el límite provincial de Azuay y Morona Santiago, cantones Sevilla de Oro y Santiago de Méndez, cuenta con 487 MW de potencia es el tercer proyecto del Complejo Hidroeléctrico del Río Paute, capta las aguas turbinadas de la Central Molino</a:t>
          </a:r>
          <a:endParaRPr lang="es-EC" sz="1800" dirty="0"/>
        </a:p>
      </dgm:t>
    </dgm:pt>
    <dgm:pt modelId="{2E55F20E-AF0F-40F6-A940-22676107AE44}" type="parTrans" cxnId="{4D800363-26E3-4E37-9A58-8253ABA7BEDE}">
      <dgm:prSet/>
      <dgm:spPr/>
      <dgm:t>
        <a:bodyPr/>
        <a:lstStyle/>
        <a:p>
          <a:endParaRPr lang="es-EC"/>
        </a:p>
      </dgm:t>
    </dgm:pt>
    <dgm:pt modelId="{FE168D15-6D1B-4AB0-A772-177AA12D079B}" type="sibTrans" cxnId="{4D800363-26E3-4E37-9A58-8253ABA7BEDE}">
      <dgm:prSet/>
      <dgm:spPr/>
      <dgm:t>
        <a:bodyPr/>
        <a:lstStyle/>
        <a:p>
          <a:endParaRPr lang="es-EC"/>
        </a:p>
      </dgm:t>
    </dgm:pt>
    <dgm:pt modelId="{2DB3AD3E-9F43-4D5A-9ECE-9068F170B53C}">
      <dgm:prSet phldrT="[Texto]" custT="1"/>
      <dgm:spPr/>
      <dgm:t>
        <a:bodyPr/>
        <a:lstStyle/>
        <a:p>
          <a:pPr algn="just"/>
          <a:r>
            <a:rPr lang="es-EC" sz="1600" dirty="0" smtClean="0"/>
            <a:t>El proyecto está conformado por una conexión directa entre los túneles de descarga de la Central Molino y el sistema de carga del Proyecto Sopladora. La conexión directa consta de un túnel de derivación de flujo que comunica con dos túneles de descarga hacia una cámara de interconexión subterránea que proveerá el volumen necesario para garantizar el ingreso de 150 m3/</a:t>
          </a:r>
          <a:r>
            <a:rPr lang="es-EC" sz="1600" dirty="0" err="1" smtClean="0"/>
            <a:t>seg</a:t>
          </a:r>
          <a:r>
            <a:rPr lang="es-EC" sz="1600" dirty="0" smtClean="0"/>
            <a:t> para el funcionamiento del sistema de generación que consta de tres 3 turbinas Francis de 165.24 MW, alojadas en la casa de máquinas subterránea.</a:t>
          </a:r>
          <a:endParaRPr lang="es-EC" sz="1600" dirty="0"/>
        </a:p>
      </dgm:t>
    </dgm:pt>
    <dgm:pt modelId="{7F6BED1B-3A43-4F53-BDF3-4470A9E25B7B}" type="parTrans" cxnId="{87C1B4BF-FC15-49F9-94B0-D05A35CA4E63}">
      <dgm:prSet/>
      <dgm:spPr/>
      <dgm:t>
        <a:bodyPr/>
        <a:lstStyle/>
        <a:p>
          <a:endParaRPr lang="es-EC"/>
        </a:p>
      </dgm:t>
    </dgm:pt>
    <dgm:pt modelId="{279949B7-EB23-4128-8B34-D8B246A2A582}" type="sibTrans" cxnId="{87C1B4BF-FC15-49F9-94B0-D05A35CA4E63}">
      <dgm:prSet/>
      <dgm:spPr/>
      <dgm:t>
        <a:bodyPr/>
        <a:lstStyle/>
        <a:p>
          <a:endParaRPr lang="es-EC"/>
        </a:p>
      </dgm:t>
    </dgm:pt>
    <dgm:pt modelId="{00641BEE-4B9F-4567-BD4F-79821631E470}" type="pres">
      <dgm:prSet presAssocID="{C3366D0E-3C59-4880-9D18-05AF31D19A40}" presName="layout" presStyleCnt="0">
        <dgm:presLayoutVars>
          <dgm:chMax/>
          <dgm:chPref/>
          <dgm:dir/>
          <dgm:animOne val="branch"/>
          <dgm:animLvl val="lvl"/>
          <dgm:resizeHandles/>
        </dgm:presLayoutVars>
      </dgm:prSet>
      <dgm:spPr/>
    </dgm:pt>
    <dgm:pt modelId="{6CD8E6F6-5ABA-4B7D-91DD-DC08985E6106}" type="pres">
      <dgm:prSet presAssocID="{64722FBB-5EF9-49C6-B9D9-777BD660DD00}" presName="root" presStyleCnt="0">
        <dgm:presLayoutVars>
          <dgm:chMax/>
          <dgm:chPref val="4"/>
        </dgm:presLayoutVars>
      </dgm:prSet>
      <dgm:spPr/>
    </dgm:pt>
    <dgm:pt modelId="{4B814E3B-F346-4A45-9217-88315DFD943C}" type="pres">
      <dgm:prSet presAssocID="{64722FBB-5EF9-49C6-B9D9-777BD660DD00}" presName="rootComposite" presStyleCnt="0">
        <dgm:presLayoutVars/>
      </dgm:prSet>
      <dgm:spPr/>
    </dgm:pt>
    <dgm:pt modelId="{B9B1F7DD-8ADA-4727-A49C-125DB73ABFC0}" type="pres">
      <dgm:prSet presAssocID="{64722FBB-5EF9-49C6-B9D9-777BD660DD00}" presName="rootText" presStyleLbl="node0" presStyleIdx="0" presStyleCnt="1" custScaleY="68817">
        <dgm:presLayoutVars>
          <dgm:chMax/>
          <dgm:chPref val="4"/>
        </dgm:presLayoutVars>
      </dgm:prSet>
      <dgm:spPr/>
      <dgm:t>
        <a:bodyPr/>
        <a:lstStyle/>
        <a:p>
          <a:endParaRPr lang="es-EC"/>
        </a:p>
      </dgm:t>
    </dgm:pt>
    <dgm:pt modelId="{8B045947-1446-409F-986E-99C60CC39FF4}" type="pres">
      <dgm:prSet presAssocID="{64722FBB-5EF9-49C6-B9D9-777BD660DD00}" presName="childShape" presStyleCnt="0">
        <dgm:presLayoutVars>
          <dgm:chMax val="0"/>
          <dgm:chPref val="0"/>
        </dgm:presLayoutVars>
      </dgm:prSet>
      <dgm:spPr/>
    </dgm:pt>
    <dgm:pt modelId="{9500AE4F-6DA3-42B5-9D08-C280025E1933}" type="pres">
      <dgm:prSet presAssocID="{D7AACAA2-30D7-4022-8547-FE685BD4BA7C}" presName="childComposite" presStyleCnt="0">
        <dgm:presLayoutVars>
          <dgm:chMax val="0"/>
          <dgm:chPref val="0"/>
        </dgm:presLayoutVars>
      </dgm:prSet>
      <dgm:spPr/>
    </dgm:pt>
    <dgm:pt modelId="{CC9DB3DB-0D0D-4EA1-987D-1D5CE6FDF3C1}" type="pres">
      <dgm:prSet presAssocID="{D7AACAA2-30D7-4022-8547-FE685BD4BA7C}" presName="Image" presStyleLbl="node1" presStyleIdx="0" presStyleCnt="2"/>
      <dgm:spPr>
        <a:blipFill rotWithShape="1">
          <a:blip xmlns:r="http://schemas.openxmlformats.org/officeDocument/2006/relationships" r:embed="rId1"/>
          <a:stretch>
            <a:fillRect/>
          </a:stretch>
        </a:blipFill>
      </dgm:spPr>
    </dgm:pt>
    <dgm:pt modelId="{B981C33D-C9F0-43D4-A839-FC01926785F6}" type="pres">
      <dgm:prSet presAssocID="{D7AACAA2-30D7-4022-8547-FE685BD4BA7C}" presName="childText" presStyleLbl="lnNode1" presStyleIdx="0" presStyleCnt="2">
        <dgm:presLayoutVars>
          <dgm:chMax val="0"/>
          <dgm:chPref val="0"/>
          <dgm:bulletEnabled val="1"/>
        </dgm:presLayoutVars>
      </dgm:prSet>
      <dgm:spPr/>
      <dgm:t>
        <a:bodyPr/>
        <a:lstStyle/>
        <a:p>
          <a:endParaRPr lang="es-EC"/>
        </a:p>
      </dgm:t>
    </dgm:pt>
    <dgm:pt modelId="{8C0C0BFD-5761-4E79-A37A-99DB6DA6CE32}" type="pres">
      <dgm:prSet presAssocID="{2DB3AD3E-9F43-4D5A-9ECE-9068F170B53C}" presName="childComposite" presStyleCnt="0">
        <dgm:presLayoutVars>
          <dgm:chMax val="0"/>
          <dgm:chPref val="0"/>
        </dgm:presLayoutVars>
      </dgm:prSet>
      <dgm:spPr/>
    </dgm:pt>
    <dgm:pt modelId="{87C4043F-C000-40B6-98C1-CB8FACE205DF}" type="pres">
      <dgm:prSet presAssocID="{2DB3AD3E-9F43-4D5A-9ECE-9068F170B53C}" presName="Image" presStyleLbl="node1" presStyleIdx="1" presStyleCnt="2"/>
      <dgm:spPr>
        <a:blipFill rotWithShape="1">
          <a:blip xmlns:r="http://schemas.openxmlformats.org/officeDocument/2006/relationships" r:embed="rId2"/>
          <a:stretch>
            <a:fillRect/>
          </a:stretch>
        </a:blipFill>
      </dgm:spPr>
    </dgm:pt>
    <dgm:pt modelId="{C53425F1-5E48-4F1F-A87B-F0A1991543C1}" type="pres">
      <dgm:prSet presAssocID="{2DB3AD3E-9F43-4D5A-9ECE-9068F170B53C}" presName="childText" presStyleLbl="lnNode1" presStyleIdx="1" presStyleCnt="2" custScaleY="123942">
        <dgm:presLayoutVars>
          <dgm:chMax val="0"/>
          <dgm:chPref val="0"/>
          <dgm:bulletEnabled val="1"/>
        </dgm:presLayoutVars>
      </dgm:prSet>
      <dgm:spPr/>
      <dgm:t>
        <a:bodyPr/>
        <a:lstStyle/>
        <a:p>
          <a:endParaRPr lang="es-EC"/>
        </a:p>
      </dgm:t>
    </dgm:pt>
  </dgm:ptLst>
  <dgm:cxnLst>
    <dgm:cxn modelId="{432B3075-A57F-4CFD-8DAD-AC5BEE4B8FA1}" type="presOf" srcId="{2DB3AD3E-9F43-4D5A-9ECE-9068F170B53C}" destId="{C53425F1-5E48-4F1F-A87B-F0A1991543C1}" srcOrd="0" destOrd="0" presId="urn:microsoft.com/office/officeart/2008/layout/PictureAccentList"/>
    <dgm:cxn modelId="{51E41F45-F5A6-491C-A94C-F2B963B418C1}" type="presOf" srcId="{64722FBB-5EF9-49C6-B9D9-777BD660DD00}" destId="{B9B1F7DD-8ADA-4727-A49C-125DB73ABFC0}" srcOrd="0" destOrd="0" presId="urn:microsoft.com/office/officeart/2008/layout/PictureAccentList"/>
    <dgm:cxn modelId="{4AD13469-4A70-4230-9148-832407452F50}" type="presOf" srcId="{D7AACAA2-30D7-4022-8547-FE685BD4BA7C}" destId="{B981C33D-C9F0-43D4-A839-FC01926785F6}" srcOrd="0" destOrd="0" presId="urn:microsoft.com/office/officeart/2008/layout/PictureAccentList"/>
    <dgm:cxn modelId="{4D800363-26E3-4E37-9A58-8253ABA7BEDE}" srcId="{64722FBB-5EF9-49C6-B9D9-777BD660DD00}" destId="{D7AACAA2-30D7-4022-8547-FE685BD4BA7C}" srcOrd="0" destOrd="0" parTransId="{2E55F20E-AF0F-40F6-A940-22676107AE44}" sibTransId="{FE168D15-6D1B-4AB0-A772-177AA12D079B}"/>
    <dgm:cxn modelId="{87C1B4BF-FC15-49F9-94B0-D05A35CA4E63}" srcId="{64722FBB-5EF9-49C6-B9D9-777BD660DD00}" destId="{2DB3AD3E-9F43-4D5A-9ECE-9068F170B53C}" srcOrd="1" destOrd="0" parTransId="{7F6BED1B-3A43-4F53-BDF3-4470A9E25B7B}" sibTransId="{279949B7-EB23-4128-8B34-D8B246A2A582}"/>
    <dgm:cxn modelId="{13AA077F-D2E8-4C32-BB7E-62BD8505627C}" type="presOf" srcId="{C3366D0E-3C59-4880-9D18-05AF31D19A40}" destId="{00641BEE-4B9F-4567-BD4F-79821631E470}" srcOrd="0" destOrd="0" presId="urn:microsoft.com/office/officeart/2008/layout/PictureAccentList"/>
    <dgm:cxn modelId="{4A5B081B-9229-4CA9-937E-083C667CAB50}" srcId="{C3366D0E-3C59-4880-9D18-05AF31D19A40}" destId="{64722FBB-5EF9-49C6-B9D9-777BD660DD00}" srcOrd="0" destOrd="0" parTransId="{F19C8EFE-9C66-4E34-84D4-EA558F16025D}" sibTransId="{2B465A80-F16A-4911-8D4D-84446651F5DF}"/>
    <dgm:cxn modelId="{6B41E5A6-2C57-4FDC-8A37-9B633DB76958}" type="presParOf" srcId="{00641BEE-4B9F-4567-BD4F-79821631E470}" destId="{6CD8E6F6-5ABA-4B7D-91DD-DC08985E6106}" srcOrd="0" destOrd="0" presId="urn:microsoft.com/office/officeart/2008/layout/PictureAccentList"/>
    <dgm:cxn modelId="{A1D4F7A3-F298-4497-92D5-8EFD2C1F42A2}" type="presParOf" srcId="{6CD8E6F6-5ABA-4B7D-91DD-DC08985E6106}" destId="{4B814E3B-F346-4A45-9217-88315DFD943C}" srcOrd="0" destOrd="0" presId="urn:microsoft.com/office/officeart/2008/layout/PictureAccentList"/>
    <dgm:cxn modelId="{A4BF5ED7-E242-4CB3-AAB4-FD9100F339AF}" type="presParOf" srcId="{4B814E3B-F346-4A45-9217-88315DFD943C}" destId="{B9B1F7DD-8ADA-4727-A49C-125DB73ABFC0}" srcOrd="0" destOrd="0" presId="urn:microsoft.com/office/officeart/2008/layout/PictureAccentList"/>
    <dgm:cxn modelId="{2A61FCEE-BBFA-4A56-B38E-48BDF34A579E}" type="presParOf" srcId="{6CD8E6F6-5ABA-4B7D-91DD-DC08985E6106}" destId="{8B045947-1446-409F-986E-99C60CC39FF4}" srcOrd="1" destOrd="0" presId="urn:microsoft.com/office/officeart/2008/layout/PictureAccentList"/>
    <dgm:cxn modelId="{5E793790-EBA5-4CBE-A904-12B28F9CBA9E}" type="presParOf" srcId="{8B045947-1446-409F-986E-99C60CC39FF4}" destId="{9500AE4F-6DA3-42B5-9D08-C280025E1933}" srcOrd="0" destOrd="0" presId="urn:microsoft.com/office/officeart/2008/layout/PictureAccentList"/>
    <dgm:cxn modelId="{2F986C6A-6720-499E-9290-EF7E67FCE57C}" type="presParOf" srcId="{9500AE4F-6DA3-42B5-9D08-C280025E1933}" destId="{CC9DB3DB-0D0D-4EA1-987D-1D5CE6FDF3C1}" srcOrd="0" destOrd="0" presId="urn:microsoft.com/office/officeart/2008/layout/PictureAccentList"/>
    <dgm:cxn modelId="{239A48DD-EBE5-4605-A5B0-89BD500CE3BB}" type="presParOf" srcId="{9500AE4F-6DA3-42B5-9D08-C280025E1933}" destId="{B981C33D-C9F0-43D4-A839-FC01926785F6}" srcOrd="1" destOrd="0" presId="urn:microsoft.com/office/officeart/2008/layout/PictureAccentList"/>
    <dgm:cxn modelId="{D89AD59B-8568-4525-8301-9DF013373130}" type="presParOf" srcId="{8B045947-1446-409F-986E-99C60CC39FF4}" destId="{8C0C0BFD-5761-4E79-A37A-99DB6DA6CE32}" srcOrd="1" destOrd="0" presId="urn:microsoft.com/office/officeart/2008/layout/PictureAccentList"/>
    <dgm:cxn modelId="{AB2D3123-4C22-454A-A6F7-297A3F4EA83E}" type="presParOf" srcId="{8C0C0BFD-5761-4E79-A37A-99DB6DA6CE32}" destId="{87C4043F-C000-40B6-98C1-CB8FACE205DF}" srcOrd="0" destOrd="0" presId="urn:microsoft.com/office/officeart/2008/layout/PictureAccentList"/>
    <dgm:cxn modelId="{B2F46C4E-EF1B-4B12-BD08-2D2A0F82C122}" type="presParOf" srcId="{8C0C0BFD-5761-4E79-A37A-99DB6DA6CE32}" destId="{C53425F1-5E48-4F1F-A87B-F0A1991543C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7266FA-B7FC-4B9A-8850-369CA39466CC}" type="doc">
      <dgm:prSet loTypeId="urn:microsoft.com/office/officeart/2008/layout/PictureAccentList" loCatId="picture" qsTypeId="urn:microsoft.com/office/officeart/2005/8/quickstyle/simple3" qsCatId="simple" csTypeId="urn:microsoft.com/office/officeart/2005/8/colors/accent1_2" csCatId="accent1" phldr="1"/>
      <dgm:spPr/>
      <dgm:t>
        <a:bodyPr/>
        <a:lstStyle/>
        <a:p>
          <a:endParaRPr lang="es-EC"/>
        </a:p>
      </dgm:t>
    </dgm:pt>
    <dgm:pt modelId="{D37F8185-62BD-4150-AA00-921E18B3BECB}">
      <dgm:prSet phldrT="[Texto]" custT="1"/>
      <dgm:spPr/>
      <dgm:t>
        <a:bodyPr/>
        <a:lstStyle/>
        <a:p>
          <a:r>
            <a:rPr lang="es-EC" sz="4000" b="1" dirty="0" smtClean="0"/>
            <a:t>TOACHI PILATÓN</a:t>
          </a:r>
          <a:endParaRPr lang="es-EC" sz="4000" b="1" dirty="0"/>
        </a:p>
      </dgm:t>
    </dgm:pt>
    <dgm:pt modelId="{1A988772-4B6E-4F13-9050-2DD65F4B14B6}" type="parTrans" cxnId="{4A7D2A87-3D47-4F8D-A4DC-92E5E8C87EE0}">
      <dgm:prSet/>
      <dgm:spPr/>
      <dgm:t>
        <a:bodyPr/>
        <a:lstStyle/>
        <a:p>
          <a:endParaRPr lang="es-EC"/>
        </a:p>
      </dgm:t>
    </dgm:pt>
    <dgm:pt modelId="{9148F2EF-F817-4F06-809E-73DDAB00EA40}" type="sibTrans" cxnId="{4A7D2A87-3D47-4F8D-A4DC-92E5E8C87EE0}">
      <dgm:prSet/>
      <dgm:spPr/>
      <dgm:t>
        <a:bodyPr/>
        <a:lstStyle/>
        <a:p>
          <a:endParaRPr lang="es-EC"/>
        </a:p>
      </dgm:t>
    </dgm:pt>
    <dgm:pt modelId="{9CC52DE5-397E-457D-94F3-F49FD5A80736}">
      <dgm:prSet phldrT="[Texto]"/>
      <dgm:spPr/>
      <dgm:t>
        <a:bodyPr/>
        <a:lstStyle/>
        <a:p>
          <a:pPr algn="just"/>
          <a:r>
            <a:rPr lang="es-EC" dirty="0" smtClean="0"/>
            <a:t>Está ubicada en las provincias de Pichincha, Santo Domingo de los </a:t>
          </a:r>
          <a:r>
            <a:rPr lang="es-EC" dirty="0" err="1" smtClean="0"/>
            <a:t>Tsáchilas</a:t>
          </a:r>
          <a:r>
            <a:rPr lang="es-EC" dirty="0" smtClean="0"/>
            <a:t> y Cotopaxi, cantones Mejía, Santo Domingo de los </a:t>
          </a:r>
          <a:r>
            <a:rPr lang="es-EC" dirty="0" err="1" smtClean="0"/>
            <a:t>Tsáchilas</a:t>
          </a:r>
          <a:r>
            <a:rPr lang="es-EC" dirty="0" smtClean="0"/>
            <a:t> y </a:t>
          </a:r>
          <a:r>
            <a:rPr lang="es-EC" dirty="0" err="1" smtClean="0"/>
            <a:t>Sigchos</a:t>
          </a:r>
          <a:r>
            <a:rPr lang="es-EC" dirty="0" smtClean="0"/>
            <a:t>, con 254.40 MW de potencia aprovecha el potencial de los Ríos </a:t>
          </a:r>
          <a:r>
            <a:rPr lang="es-EC" dirty="0" err="1" smtClean="0"/>
            <a:t>Toachi</a:t>
          </a:r>
          <a:r>
            <a:rPr lang="es-EC" dirty="0" smtClean="0"/>
            <a:t> y </a:t>
          </a:r>
          <a:r>
            <a:rPr lang="es-EC" dirty="0" err="1" smtClean="0"/>
            <a:t>Pilatón</a:t>
          </a:r>
          <a:r>
            <a:rPr lang="es-EC" dirty="0" smtClean="0"/>
            <a:t>, con un caudal medio anual de 41.30 m3/s y 28.65 m3/s respectivamente, aprovechables para su generación.</a:t>
          </a:r>
          <a:endParaRPr lang="es-EC" dirty="0"/>
        </a:p>
      </dgm:t>
    </dgm:pt>
    <dgm:pt modelId="{3C6B79E7-4871-4958-9371-7EC0BDA5CC75}" type="parTrans" cxnId="{C025654C-036C-4570-8882-4661531C489B}">
      <dgm:prSet/>
      <dgm:spPr/>
      <dgm:t>
        <a:bodyPr/>
        <a:lstStyle/>
        <a:p>
          <a:endParaRPr lang="es-EC"/>
        </a:p>
      </dgm:t>
    </dgm:pt>
    <dgm:pt modelId="{1541A4B4-EE1B-46B5-9226-EA1D67A58C08}" type="sibTrans" cxnId="{C025654C-036C-4570-8882-4661531C489B}">
      <dgm:prSet/>
      <dgm:spPr/>
      <dgm:t>
        <a:bodyPr/>
        <a:lstStyle/>
        <a:p>
          <a:endParaRPr lang="es-EC"/>
        </a:p>
      </dgm:t>
    </dgm:pt>
    <dgm:pt modelId="{49F5A272-2F5B-4C68-8A2D-85AEA5B87582}">
      <dgm:prSet phldrT="[Texto]"/>
      <dgm:spPr/>
      <dgm:t>
        <a:bodyPr/>
        <a:lstStyle/>
        <a:p>
          <a:pPr algn="just"/>
          <a:r>
            <a:rPr lang="es-EC" dirty="0" smtClean="0"/>
            <a:t>El proyecto comprende dos aprovechamientos en cascada: </a:t>
          </a:r>
          <a:r>
            <a:rPr lang="es-EC" dirty="0" err="1" smtClean="0"/>
            <a:t>Pilatón-Sarapullo</a:t>
          </a:r>
          <a:r>
            <a:rPr lang="es-EC" dirty="0" smtClean="0"/>
            <a:t>, con la central de generación </a:t>
          </a:r>
          <a:r>
            <a:rPr lang="es-EC" dirty="0" err="1" smtClean="0"/>
            <a:t>Sarapullo</a:t>
          </a:r>
          <a:r>
            <a:rPr lang="es-EC" dirty="0" smtClean="0"/>
            <a:t> que se encuentra conformada por un azud vertedero, obras de toma, y un </a:t>
          </a:r>
          <a:r>
            <a:rPr lang="es-EC" dirty="0" err="1" smtClean="0"/>
            <a:t>desarenador</a:t>
          </a:r>
          <a:r>
            <a:rPr lang="es-EC" dirty="0" smtClean="0"/>
            <a:t> de cuatro cámaras</a:t>
          </a:r>
          <a:endParaRPr lang="es-EC" dirty="0"/>
        </a:p>
      </dgm:t>
    </dgm:pt>
    <dgm:pt modelId="{68E1DB32-852F-446B-86CF-3CF255CC438A}" type="parTrans" cxnId="{E0584F73-92F5-45CA-960E-4418E643606C}">
      <dgm:prSet/>
      <dgm:spPr/>
      <dgm:t>
        <a:bodyPr/>
        <a:lstStyle/>
        <a:p>
          <a:endParaRPr lang="es-EC"/>
        </a:p>
      </dgm:t>
    </dgm:pt>
    <dgm:pt modelId="{4A196082-8CC5-47DF-8434-65049AF07BC8}" type="sibTrans" cxnId="{E0584F73-92F5-45CA-960E-4418E643606C}">
      <dgm:prSet/>
      <dgm:spPr/>
      <dgm:t>
        <a:bodyPr/>
        <a:lstStyle/>
        <a:p>
          <a:endParaRPr lang="es-EC"/>
        </a:p>
      </dgm:t>
    </dgm:pt>
    <dgm:pt modelId="{E8890DDD-B69F-4DD3-BF69-7F1CE4FF7FC2}" type="pres">
      <dgm:prSet presAssocID="{2E7266FA-B7FC-4B9A-8850-369CA39466CC}" presName="layout" presStyleCnt="0">
        <dgm:presLayoutVars>
          <dgm:chMax/>
          <dgm:chPref/>
          <dgm:dir/>
          <dgm:animOne val="branch"/>
          <dgm:animLvl val="lvl"/>
          <dgm:resizeHandles/>
        </dgm:presLayoutVars>
      </dgm:prSet>
      <dgm:spPr/>
    </dgm:pt>
    <dgm:pt modelId="{322133C5-4AA0-4196-B7E3-8AD23AED1D24}" type="pres">
      <dgm:prSet presAssocID="{D37F8185-62BD-4150-AA00-921E18B3BECB}" presName="root" presStyleCnt="0">
        <dgm:presLayoutVars>
          <dgm:chMax/>
          <dgm:chPref val="4"/>
        </dgm:presLayoutVars>
      </dgm:prSet>
      <dgm:spPr/>
    </dgm:pt>
    <dgm:pt modelId="{800CBBBC-3561-4A7B-ABAD-73BA16B0F7D1}" type="pres">
      <dgm:prSet presAssocID="{D37F8185-62BD-4150-AA00-921E18B3BECB}" presName="rootComposite" presStyleCnt="0">
        <dgm:presLayoutVars/>
      </dgm:prSet>
      <dgm:spPr/>
    </dgm:pt>
    <dgm:pt modelId="{9B5D5CDE-C002-4709-948E-6D6A3E587F0F}" type="pres">
      <dgm:prSet presAssocID="{D37F8185-62BD-4150-AA00-921E18B3BECB}" presName="rootText" presStyleLbl="node0" presStyleIdx="0" presStyleCnt="1" custScaleY="59884">
        <dgm:presLayoutVars>
          <dgm:chMax/>
          <dgm:chPref val="4"/>
        </dgm:presLayoutVars>
      </dgm:prSet>
      <dgm:spPr/>
    </dgm:pt>
    <dgm:pt modelId="{6E2266BF-DF67-4203-8E6F-9C80E0DE7179}" type="pres">
      <dgm:prSet presAssocID="{D37F8185-62BD-4150-AA00-921E18B3BECB}" presName="childShape" presStyleCnt="0">
        <dgm:presLayoutVars>
          <dgm:chMax val="0"/>
          <dgm:chPref val="0"/>
        </dgm:presLayoutVars>
      </dgm:prSet>
      <dgm:spPr/>
    </dgm:pt>
    <dgm:pt modelId="{201CAF85-55F6-4D49-86EB-F4BF0431D7B1}" type="pres">
      <dgm:prSet presAssocID="{9CC52DE5-397E-457D-94F3-F49FD5A80736}" presName="childComposite" presStyleCnt="0">
        <dgm:presLayoutVars>
          <dgm:chMax val="0"/>
          <dgm:chPref val="0"/>
        </dgm:presLayoutVars>
      </dgm:prSet>
      <dgm:spPr/>
    </dgm:pt>
    <dgm:pt modelId="{3491B532-7323-42DA-85CA-20A4BF78E246}" type="pres">
      <dgm:prSet presAssocID="{9CC52DE5-397E-457D-94F3-F49FD5A80736}" presName="Image" presStyleLbl="node1" presStyleIdx="0" presStyleCnt="2"/>
      <dgm:spPr>
        <a:blipFill rotWithShape="1">
          <a:blip xmlns:r="http://schemas.openxmlformats.org/officeDocument/2006/relationships" r:embed="rId1"/>
          <a:stretch>
            <a:fillRect/>
          </a:stretch>
        </a:blipFill>
      </dgm:spPr>
    </dgm:pt>
    <dgm:pt modelId="{7FC208F4-DE96-4EAB-9191-76F7AD22334E}" type="pres">
      <dgm:prSet presAssocID="{9CC52DE5-397E-457D-94F3-F49FD5A80736}" presName="childText" presStyleLbl="lnNode1" presStyleIdx="0" presStyleCnt="2">
        <dgm:presLayoutVars>
          <dgm:chMax val="0"/>
          <dgm:chPref val="0"/>
          <dgm:bulletEnabled val="1"/>
        </dgm:presLayoutVars>
      </dgm:prSet>
      <dgm:spPr/>
      <dgm:t>
        <a:bodyPr/>
        <a:lstStyle/>
        <a:p>
          <a:endParaRPr lang="es-EC"/>
        </a:p>
      </dgm:t>
    </dgm:pt>
    <dgm:pt modelId="{5CB41711-2116-4097-AA49-97EEE27F2F6C}" type="pres">
      <dgm:prSet presAssocID="{49F5A272-2F5B-4C68-8A2D-85AEA5B87582}" presName="childComposite" presStyleCnt="0">
        <dgm:presLayoutVars>
          <dgm:chMax val="0"/>
          <dgm:chPref val="0"/>
        </dgm:presLayoutVars>
      </dgm:prSet>
      <dgm:spPr/>
    </dgm:pt>
    <dgm:pt modelId="{4783C0D7-073F-4A6E-9F37-017A1B8991A1}" type="pres">
      <dgm:prSet presAssocID="{49F5A272-2F5B-4C68-8A2D-85AEA5B87582}" presName="Image" presStyleLbl="node1" presStyleIdx="1" presStyleCnt="2"/>
      <dgm:spPr>
        <a:blipFill rotWithShape="1">
          <a:blip xmlns:r="http://schemas.openxmlformats.org/officeDocument/2006/relationships" r:embed="rId2"/>
          <a:stretch>
            <a:fillRect/>
          </a:stretch>
        </a:blipFill>
      </dgm:spPr>
    </dgm:pt>
    <dgm:pt modelId="{96372EFC-5DDC-4B76-8F9D-55A0C71AC6E6}" type="pres">
      <dgm:prSet presAssocID="{49F5A272-2F5B-4C68-8A2D-85AEA5B87582}" presName="childText" presStyleLbl="lnNode1" presStyleIdx="1" presStyleCnt="2">
        <dgm:presLayoutVars>
          <dgm:chMax val="0"/>
          <dgm:chPref val="0"/>
          <dgm:bulletEnabled val="1"/>
        </dgm:presLayoutVars>
      </dgm:prSet>
      <dgm:spPr/>
      <dgm:t>
        <a:bodyPr/>
        <a:lstStyle/>
        <a:p>
          <a:endParaRPr lang="es-EC"/>
        </a:p>
      </dgm:t>
    </dgm:pt>
  </dgm:ptLst>
  <dgm:cxnLst>
    <dgm:cxn modelId="{4A7D2A87-3D47-4F8D-A4DC-92E5E8C87EE0}" srcId="{2E7266FA-B7FC-4B9A-8850-369CA39466CC}" destId="{D37F8185-62BD-4150-AA00-921E18B3BECB}" srcOrd="0" destOrd="0" parTransId="{1A988772-4B6E-4F13-9050-2DD65F4B14B6}" sibTransId="{9148F2EF-F817-4F06-809E-73DDAB00EA40}"/>
    <dgm:cxn modelId="{A59F0AEE-5430-4F01-96DE-D3645B102D23}" type="presOf" srcId="{49F5A272-2F5B-4C68-8A2D-85AEA5B87582}" destId="{96372EFC-5DDC-4B76-8F9D-55A0C71AC6E6}" srcOrd="0" destOrd="0" presId="urn:microsoft.com/office/officeart/2008/layout/PictureAccentList"/>
    <dgm:cxn modelId="{F078A76C-A01E-4EC9-9332-C358DD921EC5}" type="presOf" srcId="{9CC52DE5-397E-457D-94F3-F49FD5A80736}" destId="{7FC208F4-DE96-4EAB-9191-76F7AD22334E}" srcOrd="0" destOrd="0" presId="urn:microsoft.com/office/officeart/2008/layout/PictureAccentList"/>
    <dgm:cxn modelId="{6F364C99-CD76-4987-A4C0-32CF86CA3F98}" type="presOf" srcId="{D37F8185-62BD-4150-AA00-921E18B3BECB}" destId="{9B5D5CDE-C002-4709-948E-6D6A3E587F0F}" srcOrd="0" destOrd="0" presId="urn:microsoft.com/office/officeart/2008/layout/PictureAccentList"/>
    <dgm:cxn modelId="{FC32230E-D54F-4E68-AB26-EDF34E55D4E3}" type="presOf" srcId="{2E7266FA-B7FC-4B9A-8850-369CA39466CC}" destId="{E8890DDD-B69F-4DD3-BF69-7F1CE4FF7FC2}" srcOrd="0" destOrd="0" presId="urn:microsoft.com/office/officeart/2008/layout/PictureAccentList"/>
    <dgm:cxn modelId="{E0584F73-92F5-45CA-960E-4418E643606C}" srcId="{D37F8185-62BD-4150-AA00-921E18B3BECB}" destId="{49F5A272-2F5B-4C68-8A2D-85AEA5B87582}" srcOrd="1" destOrd="0" parTransId="{68E1DB32-852F-446B-86CF-3CF255CC438A}" sibTransId="{4A196082-8CC5-47DF-8434-65049AF07BC8}"/>
    <dgm:cxn modelId="{C025654C-036C-4570-8882-4661531C489B}" srcId="{D37F8185-62BD-4150-AA00-921E18B3BECB}" destId="{9CC52DE5-397E-457D-94F3-F49FD5A80736}" srcOrd="0" destOrd="0" parTransId="{3C6B79E7-4871-4958-9371-7EC0BDA5CC75}" sibTransId="{1541A4B4-EE1B-46B5-9226-EA1D67A58C08}"/>
    <dgm:cxn modelId="{F0333BF6-AEB9-47D3-ABCF-2AB1DEE4ED39}" type="presParOf" srcId="{E8890DDD-B69F-4DD3-BF69-7F1CE4FF7FC2}" destId="{322133C5-4AA0-4196-B7E3-8AD23AED1D24}" srcOrd="0" destOrd="0" presId="urn:microsoft.com/office/officeart/2008/layout/PictureAccentList"/>
    <dgm:cxn modelId="{5DED80FE-E658-417B-B9FD-F7138FB03CBC}" type="presParOf" srcId="{322133C5-4AA0-4196-B7E3-8AD23AED1D24}" destId="{800CBBBC-3561-4A7B-ABAD-73BA16B0F7D1}" srcOrd="0" destOrd="0" presId="urn:microsoft.com/office/officeart/2008/layout/PictureAccentList"/>
    <dgm:cxn modelId="{6BA10A02-B940-4D95-862E-F45B63CA35E0}" type="presParOf" srcId="{800CBBBC-3561-4A7B-ABAD-73BA16B0F7D1}" destId="{9B5D5CDE-C002-4709-948E-6D6A3E587F0F}" srcOrd="0" destOrd="0" presId="urn:microsoft.com/office/officeart/2008/layout/PictureAccentList"/>
    <dgm:cxn modelId="{FBBCDF3D-19FF-43B2-BB9B-EA3305CFDDEF}" type="presParOf" srcId="{322133C5-4AA0-4196-B7E3-8AD23AED1D24}" destId="{6E2266BF-DF67-4203-8E6F-9C80E0DE7179}" srcOrd="1" destOrd="0" presId="urn:microsoft.com/office/officeart/2008/layout/PictureAccentList"/>
    <dgm:cxn modelId="{29E82850-FA2C-4D96-8261-FC1E05F24F2D}" type="presParOf" srcId="{6E2266BF-DF67-4203-8E6F-9C80E0DE7179}" destId="{201CAF85-55F6-4D49-86EB-F4BF0431D7B1}" srcOrd="0" destOrd="0" presId="urn:microsoft.com/office/officeart/2008/layout/PictureAccentList"/>
    <dgm:cxn modelId="{810CC236-2791-4E27-9EA0-F79456DB10CD}" type="presParOf" srcId="{201CAF85-55F6-4D49-86EB-F4BF0431D7B1}" destId="{3491B532-7323-42DA-85CA-20A4BF78E246}" srcOrd="0" destOrd="0" presId="urn:microsoft.com/office/officeart/2008/layout/PictureAccentList"/>
    <dgm:cxn modelId="{654C283A-F471-435D-9387-7FECB54F05BA}" type="presParOf" srcId="{201CAF85-55F6-4D49-86EB-F4BF0431D7B1}" destId="{7FC208F4-DE96-4EAB-9191-76F7AD22334E}" srcOrd="1" destOrd="0" presId="urn:microsoft.com/office/officeart/2008/layout/PictureAccentList"/>
    <dgm:cxn modelId="{892CFCC3-AC51-4F78-AB8A-C81D51932BA1}" type="presParOf" srcId="{6E2266BF-DF67-4203-8E6F-9C80E0DE7179}" destId="{5CB41711-2116-4097-AA49-97EEE27F2F6C}" srcOrd="1" destOrd="0" presId="urn:microsoft.com/office/officeart/2008/layout/PictureAccentList"/>
    <dgm:cxn modelId="{7E4536F3-DF5A-4C1B-983E-6CC1D38CD7D5}" type="presParOf" srcId="{5CB41711-2116-4097-AA49-97EEE27F2F6C}" destId="{4783C0D7-073F-4A6E-9F37-017A1B8991A1}" srcOrd="0" destOrd="0" presId="urn:microsoft.com/office/officeart/2008/layout/PictureAccentList"/>
    <dgm:cxn modelId="{F4094A02-8D06-43A8-8C84-F2AEE3E79B1E}" type="presParOf" srcId="{5CB41711-2116-4097-AA49-97EEE27F2F6C}" destId="{96372EFC-5DDC-4B76-8F9D-55A0C71AC6E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E73558-81CC-4D15-9519-2528A3CBD158}" type="doc">
      <dgm:prSet loTypeId="urn:microsoft.com/office/officeart/2005/8/layout/lProcess1" loCatId="process" qsTypeId="urn:microsoft.com/office/officeart/2005/8/quickstyle/simple3" qsCatId="simple" csTypeId="urn:microsoft.com/office/officeart/2005/8/colors/accent1_2" csCatId="accent1" phldr="1"/>
      <dgm:spPr/>
      <dgm:t>
        <a:bodyPr/>
        <a:lstStyle/>
        <a:p>
          <a:endParaRPr lang="es-EC"/>
        </a:p>
      </dgm:t>
    </dgm:pt>
    <dgm:pt modelId="{3DD62169-8F36-460C-9401-A30D9FF2D733}">
      <dgm:prSet phldrT="[Texto]"/>
      <dgm:spPr/>
      <dgm:t>
        <a:bodyPr/>
        <a:lstStyle/>
        <a:p>
          <a:r>
            <a:rPr lang="es-EC" dirty="0" smtClean="0"/>
            <a:t>CONTABILIDAD</a:t>
          </a:r>
          <a:endParaRPr lang="es-EC" dirty="0"/>
        </a:p>
      </dgm:t>
    </dgm:pt>
    <dgm:pt modelId="{FB41DB7D-A0F8-4A87-BE5D-CDF22C9B1F2A}" type="parTrans" cxnId="{B2554889-C7B3-4065-BDD3-855E4E3C92E3}">
      <dgm:prSet/>
      <dgm:spPr/>
      <dgm:t>
        <a:bodyPr/>
        <a:lstStyle/>
        <a:p>
          <a:endParaRPr lang="es-EC"/>
        </a:p>
      </dgm:t>
    </dgm:pt>
    <dgm:pt modelId="{B68739EA-6883-49BE-B40D-CC50054DA62F}" type="sibTrans" cxnId="{B2554889-C7B3-4065-BDD3-855E4E3C92E3}">
      <dgm:prSet/>
      <dgm:spPr/>
      <dgm:t>
        <a:bodyPr/>
        <a:lstStyle/>
        <a:p>
          <a:endParaRPr lang="es-EC"/>
        </a:p>
      </dgm:t>
    </dgm:pt>
    <dgm:pt modelId="{BB7EDDF5-EBE3-4D67-AE5B-56D810A203F7}">
      <dgm:prSet phldrT="[Texto]"/>
      <dgm:spPr/>
      <dgm:t>
        <a:bodyPr/>
        <a:lstStyle/>
        <a:p>
          <a:r>
            <a:rPr lang="es-EC" b="1" smtClean="0">
              <a:effectLst/>
              <a:latin typeface="Times New Roman" panose="02020603050405020304" pitchFamily="18" charset="0"/>
              <a:ea typeface="Calibri" panose="020F0502020204030204" pitchFamily="34" charset="0"/>
              <a:cs typeface="Times New Roman" panose="02020603050405020304" pitchFamily="18" charset="0"/>
            </a:rPr>
            <a:t>Actividades Principales:</a:t>
          </a:r>
          <a:endParaRPr lang="es-EC" dirty="0"/>
        </a:p>
      </dgm:t>
    </dgm:pt>
    <dgm:pt modelId="{37987395-9CC9-4F4F-AB24-6CA738F10BED}" type="parTrans" cxnId="{67A6323A-07F7-4E04-B3FA-EBB741C73885}">
      <dgm:prSet/>
      <dgm:spPr/>
      <dgm:t>
        <a:bodyPr/>
        <a:lstStyle/>
        <a:p>
          <a:endParaRPr lang="es-EC"/>
        </a:p>
      </dgm:t>
    </dgm:pt>
    <dgm:pt modelId="{811F458D-19F9-4619-BE8D-518B1A0F8CE1}" type="sibTrans" cxnId="{67A6323A-07F7-4E04-B3FA-EBB741C73885}">
      <dgm:prSet/>
      <dgm:spPr/>
      <dgm:t>
        <a:bodyPr/>
        <a:lstStyle/>
        <a:p>
          <a:endParaRPr lang="es-EC"/>
        </a:p>
      </dgm:t>
    </dgm:pt>
    <dgm:pt modelId="{87E4B02C-BABD-4880-80F1-12429B8F0226}">
      <dgm:prSet phldrT="[Texto]"/>
      <dgm:spPr/>
      <dgm:t>
        <a:bodyPr/>
        <a:lstStyle/>
        <a:p>
          <a:pPr algn="l"/>
          <a:r>
            <a:rPr lang="es-EC" smtClean="0">
              <a:effectLst/>
              <a:latin typeface="Times New Roman" panose="02020603050405020304" pitchFamily="18" charset="0"/>
              <a:ea typeface="Calibri" panose="020F0502020204030204" pitchFamily="34" charset="0"/>
              <a:cs typeface="Times New Roman" panose="02020603050405020304" pitchFamily="18" charset="0"/>
            </a:rPr>
            <a:t>Estructuración de Plan de Cuentas </a:t>
          </a:r>
          <a:endParaRPr lang="es-EC" smtClean="0">
            <a:effectLst/>
            <a:latin typeface="Calibri" panose="020F0502020204030204" pitchFamily="34" charset="0"/>
            <a:ea typeface="Calibri" panose="020F0502020204030204" pitchFamily="34" charset="0"/>
            <a:cs typeface="Times New Roman" panose="02020603050405020304" pitchFamily="18" charset="0"/>
          </a:endParaRPr>
        </a:p>
        <a:p>
          <a:pPr algn="l"/>
          <a:r>
            <a:rPr lang="es-EC" smtClean="0">
              <a:effectLst/>
              <a:latin typeface="Times New Roman" panose="02020603050405020304" pitchFamily="18" charset="0"/>
              <a:ea typeface="Calibri" panose="020F0502020204030204" pitchFamily="34" charset="0"/>
              <a:cs typeface="Times New Roman" panose="02020603050405020304" pitchFamily="18" charset="0"/>
            </a:rPr>
            <a:t>Jornalización </a:t>
          </a:r>
          <a:endParaRPr lang="es-EC" smtClean="0">
            <a:effectLst/>
            <a:latin typeface="Calibri" panose="020F0502020204030204" pitchFamily="34" charset="0"/>
            <a:ea typeface="Calibri" panose="020F0502020204030204" pitchFamily="34" charset="0"/>
            <a:cs typeface="Times New Roman" panose="02020603050405020304" pitchFamily="18" charset="0"/>
          </a:endParaRPr>
        </a:p>
        <a:p>
          <a:pPr algn="l"/>
          <a:r>
            <a:rPr lang="es-EC" smtClean="0">
              <a:effectLst/>
              <a:latin typeface="Times New Roman" panose="02020603050405020304" pitchFamily="18" charset="0"/>
              <a:ea typeface="Calibri" panose="020F0502020204030204" pitchFamily="34" charset="0"/>
              <a:cs typeface="Times New Roman" panose="02020603050405020304" pitchFamily="18" charset="0"/>
            </a:rPr>
            <a:t>Mayorización</a:t>
          </a:r>
          <a:endParaRPr lang="es-EC" smtClean="0">
            <a:effectLst/>
            <a:latin typeface="Calibri" panose="020F0502020204030204" pitchFamily="34" charset="0"/>
            <a:ea typeface="Calibri" panose="020F0502020204030204" pitchFamily="34" charset="0"/>
            <a:cs typeface="Times New Roman" panose="02020603050405020304" pitchFamily="18" charset="0"/>
          </a:endParaRPr>
        </a:p>
        <a:p>
          <a:pPr algn="l"/>
          <a:r>
            <a:rPr lang="es-EC" smtClean="0">
              <a:effectLst/>
              <a:latin typeface="Times New Roman" panose="02020603050405020304" pitchFamily="18" charset="0"/>
              <a:ea typeface="Calibri" panose="020F0502020204030204" pitchFamily="34" charset="0"/>
              <a:cs typeface="Times New Roman" panose="02020603050405020304" pitchFamily="18" charset="0"/>
            </a:rPr>
            <a:t>Cierre contable</a:t>
          </a:r>
          <a:endParaRPr lang="es-EC" smtClean="0">
            <a:effectLst/>
            <a:latin typeface="Calibri" panose="020F0502020204030204" pitchFamily="34" charset="0"/>
            <a:ea typeface="Calibri" panose="020F0502020204030204" pitchFamily="34" charset="0"/>
            <a:cs typeface="Times New Roman" panose="02020603050405020304" pitchFamily="18" charset="0"/>
          </a:endParaRPr>
        </a:p>
        <a:p>
          <a:pPr algn="l"/>
          <a:r>
            <a:rPr lang="es-EC" smtClean="0">
              <a:effectLst/>
              <a:latin typeface="Times New Roman" panose="02020603050405020304" pitchFamily="18" charset="0"/>
              <a:ea typeface="Calibri" panose="020F0502020204030204" pitchFamily="34" charset="0"/>
              <a:cs typeface="Times New Roman" panose="02020603050405020304" pitchFamily="18" charset="0"/>
            </a:rPr>
            <a:t>Declaración tributaria</a:t>
          </a:r>
          <a:endParaRPr lang="es-EC" dirty="0"/>
        </a:p>
      </dgm:t>
    </dgm:pt>
    <dgm:pt modelId="{7A7097E1-D80B-48D2-ACAD-3E5AE78BCD25}" type="parTrans" cxnId="{90688AE1-C822-413D-9F98-ED42C4E8549E}">
      <dgm:prSet/>
      <dgm:spPr/>
      <dgm:t>
        <a:bodyPr/>
        <a:lstStyle/>
        <a:p>
          <a:endParaRPr lang="es-EC"/>
        </a:p>
      </dgm:t>
    </dgm:pt>
    <dgm:pt modelId="{AE0765A9-6B5B-4257-828F-68A1CFC781EB}" type="sibTrans" cxnId="{90688AE1-C822-413D-9F98-ED42C4E8549E}">
      <dgm:prSet/>
      <dgm:spPr/>
      <dgm:t>
        <a:bodyPr/>
        <a:lstStyle/>
        <a:p>
          <a:endParaRPr lang="es-EC"/>
        </a:p>
      </dgm:t>
    </dgm:pt>
    <dgm:pt modelId="{F51C60FD-E1C7-4CFC-ABB5-05D5C2E64911}">
      <dgm:prSet phldrT="[Texto]"/>
      <dgm:spPr/>
      <dgm:t>
        <a:bodyPr/>
        <a:lstStyle/>
        <a:p>
          <a:r>
            <a:rPr lang="es-EC" dirty="0" smtClean="0"/>
            <a:t>ADQUISICIONES</a:t>
          </a:r>
          <a:endParaRPr lang="es-EC" dirty="0"/>
        </a:p>
      </dgm:t>
    </dgm:pt>
    <dgm:pt modelId="{5B2701A6-85BF-498A-B7F7-DA337AEECD61}" type="parTrans" cxnId="{AED54A49-E0D8-4CE5-9B59-E14E498B8657}">
      <dgm:prSet/>
      <dgm:spPr/>
      <dgm:t>
        <a:bodyPr/>
        <a:lstStyle/>
        <a:p>
          <a:endParaRPr lang="es-EC"/>
        </a:p>
      </dgm:t>
    </dgm:pt>
    <dgm:pt modelId="{569BE61B-B6C3-4D6E-89B9-E6322B8458B8}" type="sibTrans" cxnId="{AED54A49-E0D8-4CE5-9B59-E14E498B8657}">
      <dgm:prSet/>
      <dgm:spPr/>
      <dgm:t>
        <a:bodyPr/>
        <a:lstStyle/>
        <a:p>
          <a:endParaRPr lang="es-EC"/>
        </a:p>
      </dgm:t>
    </dgm:pt>
    <dgm:pt modelId="{E30D72E8-2738-4F10-A978-1B54B19FE963}">
      <dgm:prSet phldrT="[Texto]"/>
      <dgm:spPr/>
      <dgm:t>
        <a:bodyPr/>
        <a:lstStyle/>
        <a:p>
          <a:pPr algn="just"/>
          <a:r>
            <a:rPr lang="es-EC" b="0" dirty="0" smtClean="0"/>
            <a:t>Para este proceso se cuenta con el departamento de Abastecimientos, el cual tiene como propósito gestionar los procesos de contratación mediante el portal de compras públicas a fin de contar con los bienes, servicios, obras y consultorías que permita el normal desenvolvimiento de las actividades de la Unidad de Negocio.</a:t>
          </a:r>
          <a:endParaRPr lang="es-EC" b="0" dirty="0"/>
        </a:p>
      </dgm:t>
    </dgm:pt>
    <dgm:pt modelId="{6B3D6EC2-0CCB-432E-9D3B-F09CBC3601DD}" type="parTrans" cxnId="{8FE24174-55D1-48B5-B0A8-0F97C9508986}">
      <dgm:prSet/>
      <dgm:spPr/>
      <dgm:t>
        <a:bodyPr/>
        <a:lstStyle/>
        <a:p>
          <a:endParaRPr lang="es-EC"/>
        </a:p>
      </dgm:t>
    </dgm:pt>
    <dgm:pt modelId="{E3CA11C4-4AD6-405C-A390-396214A2C8D2}" type="sibTrans" cxnId="{8FE24174-55D1-48B5-B0A8-0F97C9508986}">
      <dgm:prSet/>
      <dgm:spPr/>
      <dgm:t>
        <a:bodyPr/>
        <a:lstStyle/>
        <a:p>
          <a:endParaRPr lang="es-EC"/>
        </a:p>
      </dgm:t>
    </dgm:pt>
    <dgm:pt modelId="{8F053EFD-8901-417F-9960-DC057A63470F}" type="pres">
      <dgm:prSet presAssocID="{2BE73558-81CC-4D15-9519-2528A3CBD158}" presName="Name0" presStyleCnt="0">
        <dgm:presLayoutVars>
          <dgm:dir/>
          <dgm:animLvl val="lvl"/>
          <dgm:resizeHandles val="exact"/>
        </dgm:presLayoutVars>
      </dgm:prSet>
      <dgm:spPr/>
    </dgm:pt>
    <dgm:pt modelId="{A35F35C8-2D78-4EAB-B124-ED594AE9B6F7}" type="pres">
      <dgm:prSet presAssocID="{3DD62169-8F36-460C-9401-A30D9FF2D733}" presName="vertFlow" presStyleCnt="0"/>
      <dgm:spPr/>
    </dgm:pt>
    <dgm:pt modelId="{2640F98D-C8D8-4699-ACA5-26EC4143670E}" type="pres">
      <dgm:prSet presAssocID="{3DD62169-8F36-460C-9401-A30D9FF2D733}" presName="header" presStyleLbl="node1" presStyleIdx="0" presStyleCnt="2"/>
      <dgm:spPr/>
    </dgm:pt>
    <dgm:pt modelId="{B60EBD65-178D-41F0-BE04-A8299A1EF340}" type="pres">
      <dgm:prSet presAssocID="{37987395-9CC9-4F4F-AB24-6CA738F10BED}" presName="parTrans" presStyleLbl="sibTrans2D1" presStyleIdx="0" presStyleCnt="3"/>
      <dgm:spPr/>
    </dgm:pt>
    <dgm:pt modelId="{D47E151D-3ED7-429A-ABCE-727E05652C97}" type="pres">
      <dgm:prSet presAssocID="{BB7EDDF5-EBE3-4D67-AE5B-56D810A203F7}" presName="child" presStyleLbl="alignAccFollowNode1" presStyleIdx="0" presStyleCnt="3">
        <dgm:presLayoutVars>
          <dgm:chMax val="0"/>
          <dgm:bulletEnabled val="1"/>
        </dgm:presLayoutVars>
      </dgm:prSet>
      <dgm:spPr/>
      <dgm:t>
        <a:bodyPr/>
        <a:lstStyle/>
        <a:p>
          <a:endParaRPr lang="es-EC"/>
        </a:p>
      </dgm:t>
    </dgm:pt>
    <dgm:pt modelId="{E7780E4A-3639-4C96-B303-727AE7E16B2E}" type="pres">
      <dgm:prSet presAssocID="{811F458D-19F9-4619-BE8D-518B1A0F8CE1}" presName="sibTrans" presStyleLbl="sibTrans2D1" presStyleIdx="1" presStyleCnt="3"/>
      <dgm:spPr/>
    </dgm:pt>
    <dgm:pt modelId="{97E14910-1E4F-4AE8-8831-04675F9DCC2F}" type="pres">
      <dgm:prSet presAssocID="{87E4B02C-BABD-4880-80F1-12429B8F0226}" presName="child" presStyleLbl="alignAccFollowNode1" presStyleIdx="1" presStyleCnt="3" custScaleY="212774">
        <dgm:presLayoutVars>
          <dgm:chMax val="0"/>
          <dgm:bulletEnabled val="1"/>
        </dgm:presLayoutVars>
      </dgm:prSet>
      <dgm:spPr/>
      <dgm:t>
        <a:bodyPr/>
        <a:lstStyle/>
        <a:p>
          <a:endParaRPr lang="es-EC"/>
        </a:p>
      </dgm:t>
    </dgm:pt>
    <dgm:pt modelId="{F63D6280-9FEB-4036-8296-CB5E44F0DD7C}" type="pres">
      <dgm:prSet presAssocID="{3DD62169-8F36-460C-9401-A30D9FF2D733}" presName="hSp" presStyleCnt="0"/>
      <dgm:spPr/>
    </dgm:pt>
    <dgm:pt modelId="{AE25EEDD-570C-46F5-B980-196F78226547}" type="pres">
      <dgm:prSet presAssocID="{F51C60FD-E1C7-4CFC-ABB5-05D5C2E64911}" presName="vertFlow" presStyleCnt="0"/>
      <dgm:spPr/>
    </dgm:pt>
    <dgm:pt modelId="{F4753623-6359-440C-A19A-09DFACACDCC1}" type="pres">
      <dgm:prSet presAssocID="{F51C60FD-E1C7-4CFC-ABB5-05D5C2E64911}" presName="header" presStyleLbl="node1" presStyleIdx="1" presStyleCnt="2"/>
      <dgm:spPr/>
      <dgm:t>
        <a:bodyPr/>
        <a:lstStyle/>
        <a:p>
          <a:endParaRPr lang="es-EC"/>
        </a:p>
      </dgm:t>
    </dgm:pt>
    <dgm:pt modelId="{E6EE7DF2-AC13-40A5-85CE-5751542E989D}" type="pres">
      <dgm:prSet presAssocID="{6B3D6EC2-0CCB-432E-9D3B-F09CBC3601DD}" presName="parTrans" presStyleLbl="sibTrans2D1" presStyleIdx="2" presStyleCnt="3"/>
      <dgm:spPr/>
    </dgm:pt>
    <dgm:pt modelId="{FDE9E67B-F93A-46CB-B0D3-448E8AADDDD5}" type="pres">
      <dgm:prSet presAssocID="{E30D72E8-2738-4F10-A978-1B54B19FE963}" presName="child" presStyleLbl="alignAccFollowNode1" presStyleIdx="2" presStyleCnt="3" custScaleY="356839">
        <dgm:presLayoutVars>
          <dgm:chMax val="0"/>
          <dgm:bulletEnabled val="1"/>
        </dgm:presLayoutVars>
      </dgm:prSet>
      <dgm:spPr/>
      <dgm:t>
        <a:bodyPr/>
        <a:lstStyle/>
        <a:p>
          <a:endParaRPr lang="es-EC"/>
        </a:p>
      </dgm:t>
    </dgm:pt>
  </dgm:ptLst>
  <dgm:cxnLst>
    <dgm:cxn modelId="{58B7F9A9-A7F1-4477-99EF-9C3D024D90C1}" type="presOf" srcId="{6B3D6EC2-0CCB-432E-9D3B-F09CBC3601DD}" destId="{E6EE7DF2-AC13-40A5-85CE-5751542E989D}" srcOrd="0" destOrd="0" presId="urn:microsoft.com/office/officeart/2005/8/layout/lProcess1"/>
    <dgm:cxn modelId="{C8363BAA-A288-4646-97C4-685A4EA58D7E}" type="presOf" srcId="{2BE73558-81CC-4D15-9519-2528A3CBD158}" destId="{8F053EFD-8901-417F-9960-DC057A63470F}" srcOrd="0" destOrd="0" presId="urn:microsoft.com/office/officeart/2005/8/layout/lProcess1"/>
    <dgm:cxn modelId="{8FE24174-55D1-48B5-B0A8-0F97C9508986}" srcId="{F51C60FD-E1C7-4CFC-ABB5-05D5C2E64911}" destId="{E30D72E8-2738-4F10-A978-1B54B19FE963}" srcOrd="0" destOrd="0" parTransId="{6B3D6EC2-0CCB-432E-9D3B-F09CBC3601DD}" sibTransId="{E3CA11C4-4AD6-405C-A390-396214A2C8D2}"/>
    <dgm:cxn modelId="{67A6323A-07F7-4E04-B3FA-EBB741C73885}" srcId="{3DD62169-8F36-460C-9401-A30D9FF2D733}" destId="{BB7EDDF5-EBE3-4D67-AE5B-56D810A203F7}" srcOrd="0" destOrd="0" parTransId="{37987395-9CC9-4F4F-AB24-6CA738F10BED}" sibTransId="{811F458D-19F9-4619-BE8D-518B1A0F8CE1}"/>
    <dgm:cxn modelId="{317E1D58-0902-495C-8C1E-4561BD6D0CA7}" type="presOf" srcId="{F51C60FD-E1C7-4CFC-ABB5-05D5C2E64911}" destId="{F4753623-6359-440C-A19A-09DFACACDCC1}" srcOrd="0" destOrd="0" presId="urn:microsoft.com/office/officeart/2005/8/layout/lProcess1"/>
    <dgm:cxn modelId="{5E2EABF2-B326-463D-AAE0-C4802F6B683C}" type="presOf" srcId="{37987395-9CC9-4F4F-AB24-6CA738F10BED}" destId="{B60EBD65-178D-41F0-BE04-A8299A1EF340}" srcOrd="0" destOrd="0" presId="urn:microsoft.com/office/officeart/2005/8/layout/lProcess1"/>
    <dgm:cxn modelId="{B2554889-C7B3-4065-BDD3-855E4E3C92E3}" srcId="{2BE73558-81CC-4D15-9519-2528A3CBD158}" destId="{3DD62169-8F36-460C-9401-A30D9FF2D733}" srcOrd="0" destOrd="0" parTransId="{FB41DB7D-A0F8-4A87-BE5D-CDF22C9B1F2A}" sibTransId="{B68739EA-6883-49BE-B40D-CC50054DA62F}"/>
    <dgm:cxn modelId="{95DF1FAF-31E4-4011-95B6-FD062970D631}" type="presOf" srcId="{87E4B02C-BABD-4880-80F1-12429B8F0226}" destId="{97E14910-1E4F-4AE8-8831-04675F9DCC2F}" srcOrd="0" destOrd="0" presId="urn:microsoft.com/office/officeart/2005/8/layout/lProcess1"/>
    <dgm:cxn modelId="{AED54A49-E0D8-4CE5-9B59-E14E498B8657}" srcId="{2BE73558-81CC-4D15-9519-2528A3CBD158}" destId="{F51C60FD-E1C7-4CFC-ABB5-05D5C2E64911}" srcOrd="1" destOrd="0" parTransId="{5B2701A6-85BF-498A-B7F7-DA337AEECD61}" sibTransId="{569BE61B-B6C3-4D6E-89B9-E6322B8458B8}"/>
    <dgm:cxn modelId="{90688AE1-C822-413D-9F98-ED42C4E8549E}" srcId="{3DD62169-8F36-460C-9401-A30D9FF2D733}" destId="{87E4B02C-BABD-4880-80F1-12429B8F0226}" srcOrd="1" destOrd="0" parTransId="{7A7097E1-D80B-48D2-ACAD-3E5AE78BCD25}" sibTransId="{AE0765A9-6B5B-4257-828F-68A1CFC781EB}"/>
    <dgm:cxn modelId="{B87C8297-9EAB-4B3D-AB31-2811A339C1CA}" type="presOf" srcId="{811F458D-19F9-4619-BE8D-518B1A0F8CE1}" destId="{E7780E4A-3639-4C96-B303-727AE7E16B2E}" srcOrd="0" destOrd="0" presId="urn:microsoft.com/office/officeart/2005/8/layout/lProcess1"/>
    <dgm:cxn modelId="{48EBE95F-985E-4703-95C1-55DA6ACE22CD}" type="presOf" srcId="{BB7EDDF5-EBE3-4D67-AE5B-56D810A203F7}" destId="{D47E151D-3ED7-429A-ABCE-727E05652C97}" srcOrd="0" destOrd="0" presId="urn:microsoft.com/office/officeart/2005/8/layout/lProcess1"/>
    <dgm:cxn modelId="{9297E546-07FB-44DF-85DA-EA203E437F1E}" type="presOf" srcId="{3DD62169-8F36-460C-9401-A30D9FF2D733}" destId="{2640F98D-C8D8-4699-ACA5-26EC4143670E}" srcOrd="0" destOrd="0" presId="urn:microsoft.com/office/officeart/2005/8/layout/lProcess1"/>
    <dgm:cxn modelId="{511C26B1-4931-4D5E-BCC1-224E6D6FDBE3}" type="presOf" srcId="{E30D72E8-2738-4F10-A978-1B54B19FE963}" destId="{FDE9E67B-F93A-46CB-B0D3-448E8AADDDD5}" srcOrd="0" destOrd="0" presId="urn:microsoft.com/office/officeart/2005/8/layout/lProcess1"/>
    <dgm:cxn modelId="{E73BC027-9DF4-4652-85F5-77BF78E82CB6}" type="presParOf" srcId="{8F053EFD-8901-417F-9960-DC057A63470F}" destId="{A35F35C8-2D78-4EAB-B124-ED594AE9B6F7}" srcOrd="0" destOrd="0" presId="urn:microsoft.com/office/officeart/2005/8/layout/lProcess1"/>
    <dgm:cxn modelId="{8B74FC91-856E-49AC-8ECF-F91E5E330823}" type="presParOf" srcId="{A35F35C8-2D78-4EAB-B124-ED594AE9B6F7}" destId="{2640F98D-C8D8-4699-ACA5-26EC4143670E}" srcOrd="0" destOrd="0" presId="urn:microsoft.com/office/officeart/2005/8/layout/lProcess1"/>
    <dgm:cxn modelId="{7CEBE4D1-8642-4369-A744-3A7D330D947E}" type="presParOf" srcId="{A35F35C8-2D78-4EAB-B124-ED594AE9B6F7}" destId="{B60EBD65-178D-41F0-BE04-A8299A1EF340}" srcOrd="1" destOrd="0" presId="urn:microsoft.com/office/officeart/2005/8/layout/lProcess1"/>
    <dgm:cxn modelId="{435BC32C-0C0D-4738-9236-C6D4D16D0AFD}" type="presParOf" srcId="{A35F35C8-2D78-4EAB-B124-ED594AE9B6F7}" destId="{D47E151D-3ED7-429A-ABCE-727E05652C97}" srcOrd="2" destOrd="0" presId="urn:microsoft.com/office/officeart/2005/8/layout/lProcess1"/>
    <dgm:cxn modelId="{D78BE460-6543-4ACB-BEF7-E31DADAEAEFB}" type="presParOf" srcId="{A35F35C8-2D78-4EAB-B124-ED594AE9B6F7}" destId="{E7780E4A-3639-4C96-B303-727AE7E16B2E}" srcOrd="3" destOrd="0" presId="urn:microsoft.com/office/officeart/2005/8/layout/lProcess1"/>
    <dgm:cxn modelId="{AC583572-8A39-4285-8692-600AAA9DC26C}" type="presParOf" srcId="{A35F35C8-2D78-4EAB-B124-ED594AE9B6F7}" destId="{97E14910-1E4F-4AE8-8831-04675F9DCC2F}" srcOrd="4" destOrd="0" presId="urn:microsoft.com/office/officeart/2005/8/layout/lProcess1"/>
    <dgm:cxn modelId="{B9520587-6536-4EED-81CF-B4570A717C8D}" type="presParOf" srcId="{8F053EFD-8901-417F-9960-DC057A63470F}" destId="{F63D6280-9FEB-4036-8296-CB5E44F0DD7C}" srcOrd="1" destOrd="0" presId="urn:microsoft.com/office/officeart/2005/8/layout/lProcess1"/>
    <dgm:cxn modelId="{29B0C721-03F5-4F1F-BAA5-A79BBB38023B}" type="presParOf" srcId="{8F053EFD-8901-417F-9960-DC057A63470F}" destId="{AE25EEDD-570C-46F5-B980-196F78226547}" srcOrd="2" destOrd="0" presId="urn:microsoft.com/office/officeart/2005/8/layout/lProcess1"/>
    <dgm:cxn modelId="{130A7724-1F75-4E82-AA4D-9BA93368B737}" type="presParOf" srcId="{AE25EEDD-570C-46F5-B980-196F78226547}" destId="{F4753623-6359-440C-A19A-09DFACACDCC1}" srcOrd="0" destOrd="0" presId="urn:microsoft.com/office/officeart/2005/8/layout/lProcess1"/>
    <dgm:cxn modelId="{E3A53E3D-649C-4118-B7F5-F3BF870AF783}" type="presParOf" srcId="{AE25EEDD-570C-46F5-B980-196F78226547}" destId="{E6EE7DF2-AC13-40A5-85CE-5751542E989D}" srcOrd="1" destOrd="0" presId="urn:microsoft.com/office/officeart/2005/8/layout/lProcess1"/>
    <dgm:cxn modelId="{D5478899-5881-434D-95CF-AB6BBBC8BC2D}" type="presParOf" srcId="{AE25EEDD-570C-46F5-B980-196F78226547}" destId="{FDE9E67B-F93A-46CB-B0D3-448E8AADDDD5}"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31ED57-FB5E-4786-95F7-0D10AA2083C7}"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C"/>
        </a:p>
      </dgm:t>
    </dgm:pt>
    <dgm:pt modelId="{E44BD2F7-28EC-46A2-982D-52B8838C3331}">
      <dgm:prSet phldrT="[Texto]" custT="1"/>
      <dgm:spPr/>
      <dgm:t>
        <a:bodyPr/>
        <a:lstStyle/>
        <a:p>
          <a:r>
            <a:rPr lang="es-EC" sz="1200" b="1">
              <a:latin typeface="Times New Roman" panose="02020603050405020304" pitchFamily="18" charset="0"/>
              <a:cs typeface="Times New Roman" panose="02020603050405020304" pitchFamily="18" charset="0"/>
            </a:rPr>
            <a:t>GESTIÓN DE ABASTECIMIENTOS</a:t>
          </a:r>
        </a:p>
      </dgm:t>
    </dgm:pt>
    <dgm:pt modelId="{B3831703-8F20-424F-BD3D-0B137881337F}" type="parTrans" cxnId="{5DC0DA6F-7B32-49C2-A061-9FB6F1A827C0}">
      <dgm:prSet/>
      <dgm:spPr/>
      <dgm:t>
        <a:bodyPr/>
        <a:lstStyle/>
        <a:p>
          <a:endParaRPr lang="es-EC" sz="4000">
            <a:latin typeface="Times New Roman" panose="02020603050405020304" pitchFamily="18" charset="0"/>
            <a:cs typeface="Times New Roman" panose="02020603050405020304" pitchFamily="18" charset="0"/>
          </a:endParaRPr>
        </a:p>
      </dgm:t>
    </dgm:pt>
    <dgm:pt modelId="{B443E576-D7FC-4E10-93F0-7092B20BF727}" type="sibTrans" cxnId="{5DC0DA6F-7B32-49C2-A061-9FB6F1A827C0}">
      <dgm:prSet/>
      <dgm:spPr/>
      <dgm:t>
        <a:bodyPr/>
        <a:lstStyle/>
        <a:p>
          <a:endParaRPr lang="es-EC" sz="4000">
            <a:latin typeface="Times New Roman" panose="02020603050405020304" pitchFamily="18" charset="0"/>
            <a:cs typeface="Times New Roman" panose="02020603050405020304" pitchFamily="18" charset="0"/>
          </a:endParaRPr>
        </a:p>
      </dgm:t>
    </dgm:pt>
    <dgm:pt modelId="{27B2A060-24A4-45E5-8D7C-597AE93AC0DF}">
      <dgm:prSet phldrT="[Texto]" custT="1"/>
      <dgm:spPr/>
      <dgm:t>
        <a:bodyPr/>
        <a:lstStyle/>
        <a:p>
          <a:r>
            <a:rPr lang="es-EC" sz="1200" b="1">
              <a:latin typeface="Times New Roman" panose="02020603050405020304" pitchFamily="18" charset="0"/>
              <a:cs typeface="Times New Roman" panose="02020603050405020304" pitchFamily="18" charset="0"/>
            </a:rPr>
            <a:t>ENTRADAS</a:t>
          </a:r>
        </a:p>
      </dgm:t>
    </dgm:pt>
    <dgm:pt modelId="{DD42E5C5-6D3A-4D3C-93F1-4D35772C286B}" type="parTrans" cxnId="{587848F7-115A-4CB9-A382-8999B8EFCB7C}">
      <dgm:prSet custT="1"/>
      <dgm:spPr/>
      <dgm:t>
        <a:bodyPr/>
        <a:lstStyle/>
        <a:p>
          <a:endParaRPr lang="es-EC" sz="1050">
            <a:latin typeface="Times New Roman" panose="02020603050405020304" pitchFamily="18" charset="0"/>
            <a:cs typeface="Times New Roman" panose="02020603050405020304" pitchFamily="18" charset="0"/>
          </a:endParaRPr>
        </a:p>
      </dgm:t>
    </dgm:pt>
    <dgm:pt modelId="{7DA5A5A9-8278-4C29-9F15-B1C0F4601E2B}" type="sibTrans" cxnId="{587848F7-115A-4CB9-A382-8999B8EFCB7C}">
      <dgm:prSet/>
      <dgm:spPr/>
      <dgm:t>
        <a:bodyPr/>
        <a:lstStyle/>
        <a:p>
          <a:endParaRPr lang="es-EC" sz="4000">
            <a:latin typeface="Times New Roman" panose="02020603050405020304" pitchFamily="18" charset="0"/>
            <a:cs typeface="Times New Roman" panose="02020603050405020304" pitchFamily="18" charset="0"/>
          </a:endParaRPr>
        </a:p>
      </dgm:t>
    </dgm:pt>
    <dgm:pt modelId="{4F846A49-3BED-4E2B-9CA7-5BE54E6A76A0}">
      <dgm:prSet custT="1"/>
      <dgm:spPr/>
      <dgm:t>
        <a:bodyPr/>
        <a:lstStyle/>
        <a:p>
          <a:r>
            <a:rPr lang="es-EC" sz="1200" b="1">
              <a:latin typeface="Times New Roman" panose="02020603050405020304" pitchFamily="18" charset="0"/>
              <a:cs typeface="Times New Roman" panose="02020603050405020304" pitchFamily="18" charset="0"/>
            </a:rPr>
            <a:t>SALIDAS</a:t>
          </a:r>
        </a:p>
      </dgm:t>
    </dgm:pt>
    <dgm:pt modelId="{CF98DD88-FF48-4C01-A23C-C1C61F8E6F44}" type="parTrans" cxnId="{6A3B0215-01FE-419B-A799-DF811CD8244D}">
      <dgm:prSet custT="1"/>
      <dgm:spPr/>
      <dgm:t>
        <a:bodyPr/>
        <a:lstStyle/>
        <a:p>
          <a:endParaRPr lang="es-EC" sz="1100">
            <a:latin typeface="Times New Roman" panose="02020603050405020304" pitchFamily="18" charset="0"/>
            <a:cs typeface="Times New Roman" panose="02020603050405020304" pitchFamily="18" charset="0"/>
          </a:endParaRPr>
        </a:p>
      </dgm:t>
    </dgm:pt>
    <dgm:pt modelId="{35614377-D77D-4FC5-BE89-1252A1E14E29}" type="sibTrans" cxnId="{6A3B0215-01FE-419B-A799-DF811CD8244D}">
      <dgm:prSet/>
      <dgm:spPr/>
      <dgm:t>
        <a:bodyPr/>
        <a:lstStyle/>
        <a:p>
          <a:endParaRPr lang="es-EC" sz="4000">
            <a:latin typeface="Times New Roman" panose="02020603050405020304" pitchFamily="18" charset="0"/>
            <a:cs typeface="Times New Roman" panose="02020603050405020304" pitchFamily="18" charset="0"/>
          </a:endParaRPr>
        </a:p>
      </dgm:t>
    </dgm:pt>
    <dgm:pt modelId="{3A714EBC-4112-4F10-8406-FF2C81954E60}">
      <dgm:prSet custT="1"/>
      <dgm:spPr/>
      <dgm:t>
        <a:bodyPr/>
        <a:lstStyle/>
        <a:p>
          <a:r>
            <a:rPr lang="es-EC" sz="1200">
              <a:latin typeface="Times New Roman" panose="02020603050405020304" pitchFamily="18" charset="0"/>
              <a:cs typeface="Times New Roman" panose="02020603050405020304" pitchFamily="18" charset="0"/>
            </a:rPr>
            <a:t>Necesidades de adquisisción</a:t>
          </a:r>
        </a:p>
      </dgm:t>
    </dgm:pt>
    <dgm:pt modelId="{1DB8DE06-7258-4755-8EF5-525286469A2B}" type="parTrans" cxnId="{51F28D01-63D8-43CA-9404-27703AC21861}">
      <dgm:prSet custT="1"/>
      <dgm:spPr/>
      <dgm:t>
        <a:bodyPr/>
        <a:lstStyle/>
        <a:p>
          <a:endParaRPr lang="es-EC" sz="1050">
            <a:latin typeface="Times New Roman" panose="02020603050405020304" pitchFamily="18" charset="0"/>
            <a:cs typeface="Times New Roman" panose="02020603050405020304" pitchFamily="18" charset="0"/>
          </a:endParaRPr>
        </a:p>
      </dgm:t>
    </dgm:pt>
    <dgm:pt modelId="{A556BC5B-1698-4B04-9CB4-F4D9E7E438F3}" type="sibTrans" cxnId="{51F28D01-63D8-43CA-9404-27703AC21861}">
      <dgm:prSet/>
      <dgm:spPr/>
      <dgm:t>
        <a:bodyPr/>
        <a:lstStyle/>
        <a:p>
          <a:endParaRPr lang="es-EC" sz="4000">
            <a:latin typeface="Times New Roman" panose="02020603050405020304" pitchFamily="18" charset="0"/>
            <a:cs typeface="Times New Roman" panose="02020603050405020304" pitchFamily="18" charset="0"/>
          </a:endParaRPr>
        </a:p>
      </dgm:t>
    </dgm:pt>
    <dgm:pt modelId="{09428D91-B1FE-4658-ABD1-F37E08503190}">
      <dgm:prSet custT="1"/>
      <dgm:spPr/>
      <dgm:t>
        <a:bodyPr/>
        <a:lstStyle/>
        <a:p>
          <a:r>
            <a:rPr lang="es-EC" sz="1200">
              <a:latin typeface="Times New Roman" panose="02020603050405020304" pitchFamily="18" charset="0"/>
              <a:cs typeface="Times New Roman" panose="02020603050405020304" pitchFamily="18" charset="0"/>
            </a:rPr>
            <a:t>Bienes</a:t>
          </a:r>
        </a:p>
      </dgm:t>
    </dgm:pt>
    <dgm:pt modelId="{58014759-922C-4FF8-A290-A00066D17218}" type="parTrans" cxnId="{F4D2BCE7-9BE3-4A56-A9AB-1112F09EDB96}">
      <dgm:prSet custT="1"/>
      <dgm:spPr/>
      <dgm:t>
        <a:bodyPr/>
        <a:lstStyle/>
        <a:p>
          <a:endParaRPr lang="es-EC" sz="1050">
            <a:latin typeface="Times New Roman" panose="02020603050405020304" pitchFamily="18" charset="0"/>
            <a:cs typeface="Times New Roman" panose="02020603050405020304" pitchFamily="18" charset="0"/>
          </a:endParaRPr>
        </a:p>
      </dgm:t>
    </dgm:pt>
    <dgm:pt modelId="{95C6C349-B98C-47D8-8594-62FED51AA0F4}" type="sibTrans" cxnId="{F4D2BCE7-9BE3-4A56-A9AB-1112F09EDB96}">
      <dgm:prSet/>
      <dgm:spPr/>
      <dgm:t>
        <a:bodyPr/>
        <a:lstStyle/>
        <a:p>
          <a:endParaRPr lang="es-EC" sz="4000">
            <a:latin typeface="Times New Roman" panose="02020603050405020304" pitchFamily="18" charset="0"/>
            <a:cs typeface="Times New Roman" panose="02020603050405020304" pitchFamily="18" charset="0"/>
          </a:endParaRPr>
        </a:p>
      </dgm:t>
    </dgm:pt>
    <dgm:pt modelId="{0CF0747D-55EA-4E40-BB9A-925D6B560E08}">
      <dgm:prSet custT="1"/>
      <dgm:spPr/>
      <dgm:t>
        <a:bodyPr/>
        <a:lstStyle/>
        <a:p>
          <a:r>
            <a:rPr lang="es-EC" sz="1200">
              <a:latin typeface="Times New Roman" panose="02020603050405020304" pitchFamily="18" charset="0"/>
              <a:cs typeface="Times New Roman" panose="02020603050405020304" pitchFamily="18" charset="0"/>
            </a:rPr>
            <a:t>Servicios</a:t>
          </a:r>
        </a:p>
      </dgm:t>
    </dgm:pt>
    <dgm:pt modelId="{F17EFB7B-BA69-4344-BD1D-18F2F89FEDDE}" type="parTrans" cxnId="{DDC380AB-8763-4256-B07E-E9BE35379484}">
      <dgm:prSet custT="1"/>
      <dgm:spPr/>
      <dgm:t>
        <a:bodyPr/>
        <a:lstStyle/>
        <a:p>
          <a:endParaRPr lang="es-EC" sz="1050">
            <a:latin typeface="Times New Roman" panose="02020603050405020304" pitchFamily="18" charset="0"/>
            <a:cs typeface="Times New Roman" panose="02020603050405020304" pitchFamily="18" charset="0"/>
          </a:endParaRPr>
        </a:p>
      </dgm:t>
    </dgm:pt>
    <dgm:pt modelId="{AFE8B72C-E0BD-4D37-ACB0-36B454B99A5F}" type="sibTrans" cxnId="{DDC380AB-8763-4256-B07E-E9BE35379484}">
      <dgm:prSet/>
      <dgm:spPr/>
      <dgm:t>
        <a:bodyPr/>
        <a:lstStyle/>
        <a:p>
          <a:endParaRPr lang="es-EC" sz="4000">
            <a:latin typeface="Times New Roman" panose="02020603050405020304" pitchFamily="18" charset="0"/>
            <a:cs typeface="Times New Roman" panose="02020603050405020304" pitchFamily="18" charset="0"/>
          </a:endParaRPr>
        </a:p>
      </dgm:t>
    </dgm:pt>
    <dgm:pt modelId="{ECD6F29B-86BC-4C70-BD26-BB3F838C43A2}">
      <dgm:prSet custT="1"/>
      <dgm:spPr/>
      <dgm:t>
        <a:bodyPr/>
        <a:lstStyle/>
        <a:p>
          <a:r>
            <a:rPr lang="es-EC" sz="1200">
              <a:latin typeface="Times New Roman" panose="02020603050405020304" pitchFamily="18" charset="0"/>
              <a:cs typeface="Times New Roman" panose="02020603050405020304" pitchFamily="18" charset="0"/>
            </a:rPr>
            <a:t>Otros </a:t>
          </a:r>
        </a:p>
      </dgm:t>
    </dgm:pt>
    <dgm:pt modelId="{DDE97A0C-A91C-4CCF-AF7D-DDDB2CABAFE2}" type="parTrans" cxnId="{C8B5DC57-5335-41C1-8C8E-2C4A8A3CE2C6}">
      <dgm:prSet custT="1"/>
      <dgm:spPr/>
      <dgm:t>
        <a:bodyPr/>
        <a:lstStyle/>
        <a:p>
          <a:endParaRPr lang="es-EC" sz="1050">
            <a:latin typeface="Times New Roman" panose="02020603050405020304" pitchFamily="18" charset="0"/>
            <a:cs typeface="Times New Roman" panose="02020603050405020304" pitchFamily="18" charset="0"/>
          </a:endParaRPr>
        </a:p>
      </dgm:t>
    </dgm:pt>
    <dgm:pt modelId="{044BA4DD-FD5E-46A6-A478-12CFB237924E}" type="sibTrans" cxnId="{C8B5DC57-5335-41C1-8C8E-2C4A8A3CE2C6}">
      <dgm:prSet/>
      <dgm:spPr/>
      <dgm:t>
        <a:bodyPr/>
        <a:lstStyle/>
        <a:p>
          <a:endParaRPr lang="es-EC" sz="4000">
            <a:latin typeface="Times New Roman" panose="02020603050405020304" pitchFamily="18" charset="0"/>
            <a:cs typeface="Times New Roman" panose="02020603050405020304" pitchFamily="18" charset="0"/>
          </a:endParaRPr>
        </a:p>
      </dgm:t>
    </dgm:pt>
    <dgm:pt modelId="{81A6523E-1856-4FFD-BEE2-29817050FEE3}">
      <dgm:prSet custT="1"/>
      <dgm:spPr/>
      <dgm:t>
        <a:bodyPr/>
        <a:lstStyle/>
        <a:p>
          <a:r>
            <a:rPr lang="es-EC" sz="1200">
              <a:latin typeface="Times New Roman" panose="02020603050405020304" pitchFamily="18" charset="0"/>
              <a:cs typeface="Times New Roman" panose="02020603050405020304" pitchFamily="18" charset="0"/>
            </a:rPr>
            <a:t>Consultorías</a:t>
          </a:r>
        </a:p>
      </dgm:t>
    </dgm:pt>
    <dgm:pt modelId="{D3A46C53-88CB-400F-8B7D-0D3775FC3311}" type="parTrans" cxnId="{136F4C79-D572-447B-ABF0-01B65CDD590D}">
      <dgm:prSet custT="1"/>
      <dgm:spPr/>
      <dgm:t>
        <a:bodyPr/>
        <a:lstStyle/>
        <a:p>
          <a:endParaRPr lang="es-EC" sz="1050">
            <a:latin typeface="Times New Roman" panose="02020603050405020304" pitchFamily="18" charset="0"/>
            <a:cs typeface="Times New Roman" panose="02020603050405020304" pitchFamily="18" charset="0"/>
          </a:endParaRPr>
        </a:p>
      </dgm:t>
    </dgm:pt>
    <dgm:pt modelId="{5106D21B-8E0F-4DED-8AA4-1A1D36CDB25B}" type="sibTrans" cxnId="{136F4C79-D572-447B-ABF0-01B65CDD590D}">
      <dgm:prSet/>
      <dgm:spPr/>
      <dgm:t>
        <a:bodyPr/>
        <a:lstStyle/>
        <a:p>
          <a:endParaRPr lang="es-EC" sz="4000">
            <a:latin typeface="Times New Roman" panose="02020603050405020304" pitchFamily="18" charset="0"/>
            <a:cs typeface="Times New Roman" panose="02020603050405020304" pitchFamily="18" charset="0"/>
          </a:endParaRPr>
        </a:p>
      </dgm:t>
    </dgm:pt>
    <dgm:pt modelId="{544D074C-EBA0-4C32-AB22-1CB2DD92FF6F}" type="pres">
      <dgm:prSet presAssocID="{0031ED57-FB5E-4786-95F7-0D10AA2083C7}" presName="diagram" presStyleCnt="0">
        <dgm:presLayoutVars>
          <dgm:chPref val="1"/>
          <dgm:dir/>
          <dgm:animOne val="branch"/>
          <dgm:animLvl val="lvl"/>
          <dgm:resizeHandles val="exact"/>
        </dgm:presLayoutVars>
      </dgm:prSet>
      <dgm:spPr/>
      <dgm:t>
        <a:bodyPr/>
        <a:lstStyle/>
        <a:p>
          <a:endParaRPr lang="es-EC"/>
        </a:p>
      </dgm:t>
    </dgm:pt>
    <dgm:pt modelId="{03206E82-9897-4091-932F-1A35AC0AFFFB}" type="pres">
      <dgm:prSet presAssocID="{E44BD2F7-28EC-46A2-982D-52B8838C3331}" presName="root1" presStyleCnt="0"/>
      <dgm:spPr/>
    </dgm:pt>
    <dgm:pt modelId="{F04EFCFA-3390-4DCC-9F2E-8AB61502A82A}" type="pres">
      <dgm:prSet presAssocID="{E44BD2F7-28EC-46A2-982D-52B8838C3331}" presName="LevelOneTextNode" presStyleLbl="node0" presStyleIdx="0" presStyleCnt="1" custScaleX="169819">
        <dgm:presLayoutVars>
          <dgm:chPref val="3"/>
        </dgm:presLayoutVars>
      </dgm:prSet>
      <dgm:spPr/>
      <dgm:t>
        <a:bodyPr/>
        <a:lstStyle/>
        <a:p>
          <a:endParaRPr lang="es-EC"/>
        </a:p>
      </dgm:t>
    </dgm:pt>
    <dgm:pt modelId="{7040D8FA-9E7D-4043-A413-616AECF62AD1}" type="pres">
      <dgm:prSet presAssocID="{E44BD2F7-28EC-46A2-982D-52B8838C3331}" presName="level2hierChild" presStyleCnt="0"/>
      <dgm:spPr/>
    </dgm:pt>
    <dgm:pt modelId="{35897B63-4352-4D1B-8DA3-7F5CDE7B9C1F}" type="pres">
      <dgm:prSet presAssocID="{DD42E5C5-6D3A-4D3C-93F1-4D35772C286B}" presName="conn2-1" presStyleLbl="parChTrans1D2" presStyleIdx="0" presStyleCnt="2"/>
      <dgm:spPr/>
      <dgm:t>
        <a:bodyPr/>
        <a:lstStyle/>
        <a:p>
          <a:endParaRPr lang="es-EC"/>
        </a:p>
      </dgm:t>
    </dgm:pt>
    <dgm:pt modelId="{31DA2E32-1D7B-4D6F-BDA0-EE823B41CC0F}" type="pres">
      <dgm:prSet presAssocID="{DD42E5C5-6D3A-4D3C-93F1-4D35772C286B}" presName="connTx" presStyleLbl="parChTrans1D2" presStyleIdx="0" presStyleCnt="2"/>
      <dgm:spPr/>
      <dgm:t>
        <a:bodyPr/>
        <a:lstStyle/>
        <a:p>
          <a:endParaRPr lang="es-EC"/>
        </a:p>
      </dgm:t>
    </dgm:pt>
    <dgm:pt modelId="{E99E7C03-D1B7-4E41-88E5-7F171511889F}" type="pres">
      <dgm:prSet presAssocID="{27B2A060-24A4-45E5-8D7C-597AE93AC0DF}" presName="root2" presStyleCnt="0"/>
      <dgm:spPr/>
    </dgm:pt>
    <dgm:pt modelId="{2E643A8B-A112-42C9-9E95-F271170C191B}" type="pres">
      <dgm:prSet presAssocID="{27B2A060-24A4-45E5-8D7C-597AE93AC0DF}" presName="LevelTwoTextNode" presStyleLbl="node2" presStyleIdx="0" presStyleCnt="2" custScaleX="92878" custLinFactY="-4915" custLinFactNeighborX="981" custLinFactNeighborY="-100000">
        <dgm:presLayoutVars>
          <dgm:chPref val="3"/>
        </dgm:presLayoutVars>
      </dgm:prSet>
      <dgm:spPr/>
      <dgm:t>
        <a:bodyPr/>
        <a:lstStyle/>
        <a:p>
          <a:endParaRPr lang="es-EC"/>
        </a:p>
      </dgm:t>
    </dgm:pt>
    <dgm:pt modelId="{8953E14E-DFC2-42E2-8A1C-9C87FE5CFF27}" type="pres">
      <dgm:prSet presAssocID="{27B2A060-24A4-45E5-8D7C-597AE93AC0DF}" presName="level3hierChild" presStyleCnt="0"/>
      <dgm:spPr/>
    </dgm:pt>
    <dgm:pt modelId="{DB460F12-F9D9-40DC-B1A6-09438C530C20}" type="pres">
      <dgm:prSet presAssocID="{1DB8DE06-7258-4755-8EF5-525286469A2B}" presName="conn2-1" presStyleLbl="parChTrans1D3" presStyleIdx="0" presStyleCnt="5"/>
      <dgm:spPr/>
      <dgm:t>
        <a:bodyPr/>
        <a:lstStyle/>
        <a:p>
          <a:endParaRPr lang="es-EC"/>
        </a:p>
      </dgm:t>
    </dgm:pt>
    <dgm:pt modelId="{B15ACE5D-70D2-4DD8-A7EB-84607EA9769E}" type="pres">
      <dgm:prSet presAssocID="{1DB8DE06-7258-4755-8EF5-525286469A2B}" presName="connTx" presStyleLbl="parChTrans1D3" presStyleIdx="0" presStyleCnt="5"/>
      <dgm:spPr/>
      <dgm:t>
        <a:bodyPr/>
        <a:lstStyle/>
        <a:p>
          <a:endParaRPr lang="es-EC"/>
        </a:p>
      </dgm:t>
    </dgm:pt>
    <dgm:pt modelId="{1DA54F31-2D83-4E3C-81AE-52E8246597C1}" type="pres">
      <dgm:prSet presAssocID="{3A714EBC-4112-4F10-8406-FF2C81954E60}" presName="root2" presStyleCnt="0"/>
      <dgm:spPr/>
    </dgm:pt>
    <dgm:pt modelId="{E104E741-B822-4A13-84BA-EB5AA4A2CC68}" type="pres">
      <dgm:prSet presAssocID="{3A714EBC-4112-4F10-8406-FF2C81954E60}" presName="LevelTwoTextNode" presStyleLbl="node3" presStyleIdx="0" presStyleCnt="5" custScaleX="107409" custLinFactY="-4025" custLinFactNeighborX="-4907" custLinFactNeighborY="-100000">
        <dgm:presLayoutVars>
          <dgm:chPref val="3"/>
        </dgm:presLayoutVars>
      </dgm:prSet>
      <dgm:spPr/>
      <dgm:t>
        <a:bodyPr/>
        <a:lstStyle/>
        <a:p>
          <a:endParaRPr lang="es-EC"/>
        </a:p>
      </dgm:t>
    </dgm:pt>
    <dgm:pt modelId="{0BC82192-F10D-4339-846F-FCCF05B160DE}" type="pres">
      <dgm:prSet presAssocID="{3A714EBC-4112-4F10-8406-FF2C81954E60}" presName="level3hierChild" presStyleCnt="0"/>
      <dgm:spPr/>
    </dgm:pt>
    <dgm:pt modelId="{2BA1520C-E200-4121-BEE8-9363F962690B}" type="pres">
      <dgm:prSet presAssocID="{CF98DD88-FF48-4C01-A23C-C1C61F8E6F44}" presName="conn2-1" presStyleLbl="parChTrans1D2" presStyleIdx="1" presStyleCnt="2"/>
      <dgm:spPr/>
      <dgm:t>
        <a:bodyPr/>
        <a:lstStyle/>
        <a:p>
          <a:endParaRPr lang="es-EC"/>
        </a:p>
      </dgm:t>
    </dgm:pt>
    <dgm:pt modelId="{4076EF52-2A55-435D-BE0A-9E49CCD6BC0A}" type="pres">
      <dgm:prSet presAssocID="{CF98DD88-FF48-4C01-A23C-C1C61F8E6F44}" presName="connTx" presStyleLbl="parChTrans1D2" presStyleIdx="1" presStyleCnt="2"/>
      <dgm:spPr/>
      <dgm:t>
        <a:bodyPr/>
        <a:lstStyle/>
        <a:p>
          <a:endParaRPr lang="es-EC"/>
        </a:p>
      </dgm:t>
    </dgm:pt>
    <dgm:pt modelId="{32232538-4030-4243-A44B-A7496F08EF9F}" type="pres">
      <dgm:prSet presAssocID="{4F846A49-3BED-4E2B-9CA7-5BE54E6A76A0}" presName="root2" presStyleCnt="0"/>
      <dgm:spPr/>
    </dgm:pt>
    <dgm:pt modelId="{79F05850-B199-4CE8-8969-BBB1AAE1083C}" type="pres">
      <dgm:prSet presAssocID="{4F846A49-3BED-4E2B-9CA7-5BE54E6A76A0}" presName="LevelTwoTextNode" presStyleLbl="node2" presStyleIdx="1" presStyleCnt="2" custScaleX="98353">
        <dgm:presLayoutVars>
          <dgm:chPref val="3"/>
        </dgm:presLayoutVars>
      </dgm:prSet>
      <dgm:spPr/>
      <dgm:t>
        <a:bodyPr/>
        <a:lstStyle/>
        <a:p>
          <a:endParaRPr lang="es-EC"/>
        </a:p>
      </dgm:t>
    </dgm:pt>
    <dgm:pt modelId="{422F80DE-F27B-417E-83B4-1F6BF52A9582}" type="pres">
      <dgm:prSet presAssocID="{4F846A49-3BED-4E2B-9CA7-5BE54E6A76A0}" presName="level3hierChild" presStyleCnt="0"/>
      <dgm:spPr/>
    </dgm:pt>
    <dgm:pt modelId="{C885D98C-BD7C-459A-9382-6F316F8B7AE2}" type="pres">
      <dgm:prSet presAssocID="{58014759-922C-4FF8-A290-A00066D17218}" presName="conn2-1" presStyleLbl="parChTrans1D3" presStyleIdx="1" presStyleCnt="5"/>
      <dgm:spPr/>
      <dgm:t>
        <a:bodyPr/>
        <a:lstStyle/>
        <a:p>
          <a:endParaRPr lang="es-EC"/>
        </a:p>
      </dgm:t>
    </dgm:pt>
    <dgm:pt modelId="{8B492975-07BC-4AB4-80E1-BD79B6F56E8C}" type="pres">
      <dgm:prSet presAssocID="{58014759-922C-4FF8-A290-A00066D17218}" presName="connTx" presStyleLbl="parChTrans1D3" presStyleIdx="1" presStyleCnt="5"/>
      <dgm:spPr/>
      <dgm:t>
        <a:bodyPr/>
        <a:lstStyle/>
        <a:p>
          <a:endParaRPr lang="es-EC"/>
        </a:p>
      </dgm:t>
    </dgm:pt>
    <dgm:pt modelId="{10431ACA-11D6-441D-8456-9AE26E83FCDB}" type="pres">
      <dgm:prSet presAssocID="{09428D91-B1FE-4658-ABD1-F37E08503190}" presName="root2" presStyleCnt="0"/>
      <dgm:spPr/>
    </dgm:pt>
    <dgm:pt modelId="{C16F77D7-0C3E-4E7C-BC04-71DC879AF5B6}" type="pres">
      <dgm:prSet presAssocID="{09428D91-B1FE-4658-ABD1-F37E08503190}" presName="LevelTwoTextNode" presStyleLbl="node3" presStyleIdx="1" presStyleCnt="5">
        <dgm:presLayoutVars>
          <dgm:chPref val="3"/>
        </dgm:presLayoutVars>
      </dgm:prSet>
      <dgm:spPr/>
      <dgm:t>
        <a:bodyPr/>
        <a:lstStyle/>
        <a:p>
          <a:endParaRPr lang="es-EC"/>
        </a:p>
      </dgm:t>
    </dgm:pt>
    <dgm:pt modelId="{6AED6539-17F4-4106-8C62-12DF97D05954}" type="pres">
      <dgm:prSet presAssocID="{09428D91-B1FE-4658-ABD1-F37E08503190}" presName="level3hierChild" presStyleCnt="0"/>
      <dgm:spPr/>
    </dgm:pt>
    <dgm:pt modelId="{660B9D5E-692B-4423-9510-5ACECCC81903}" type="pres">
      <dgm:prSet presAssocID="{F17EFB7B-BA69-4344-BD1D-18F2F89FEDDE}" presName="conn2-1" presStyleLbl="parChTrans1D3" presStyleIdx="2" presStyleCnt="5"/>
      <dgm:spPr/>
      <dgm:t>
        <a:bodyPr/>
        <a:lstStyle/>
        <a:p>
          <a:endParaRPr lang="es-EC"/>
        </a:p>
      </dgm:t>
    </dgm:pt>
    <dgm:pt modelId="{70AAF187-C634-4A09-B1F5-44477D3E5EF5}" type="pres">
      <dgm:prSet presAssocID="{F17EFB7B-BA69-4344-BD1D-18F2F89FEDDE}" presName="connTx" presStyleLbl="parChTrans1D3" presStyleIdx="2" presStyleCnt="5"/>
      <dgm:spPr/>
      <dgm:t>
        <a:bodyPr/>
        <a:lstStyle/>
        <a:p>
          <a:endParaRPr lang="es-EC"/>
        </a:p>
      </dgm:t>
    </dgm:pt>
    <dgm:pt modelId="{09140077-E64D-4FAB-9754-07667D992C4D}" type="pres">
      <dgm:prSet presAssocID="{0CF0747D-55EA-4E40-BB9A-925D6B560E08}" presName="root2" presStyleCnt="0"/>
      <dgm:spPr/>
    </dgm:pt>
    <dgm:pt modelId="{83C5E7CC-657F-4602-B255-3A3F3038F54B}" type="pres">
      <dgm:prSet presAssocID="{0CF0747D-55EA-4E40-BB9A-925D6B560E08}" presName="LevelTwoTextNode" presStyleLbl="node3" presStyleIdx="2" presStyleCnt="5">
        <dgm:presLayoutVars>
          <dgm:chPref val="3"/>
        </dgm:presLayoutVars>
      </dgm:prSet>
      <dgm:spPr/>
      <dgm:t>
        <a:bodyPr/>
        <a:lstStyle/>
        <a:p>
          <a:endParaRPr lang="es-EC"/>
        </a:p>
      </dgm:t>
    </dgm:pt>
    <dgm:pt modelId="{E7B9B638-4AA8-43A4-8229-240135D6ABC9}" type="pres">
      <dgm:prSet presAssocID="{0CF0747D-55EA-4E40-BB9A-925D6B560E08}" presName="level3hierChild" presStyleCnt="0"/>
      <dgm:spPr/>
    </dgm:pt>
    <dgm:pt modelId="{B1C04A9F-34EF-48EF-AB4C-E1466DB44C2C}" type="pres">
      <dgm:prSet presAssocID="{DDE97A0C-A91C-4CCF-AF7D-DDDB2CABAFE2}" presName="conn2-1" presStyleLbl="parChTrans1D3" presStyleIdx="3" presStyleCnt="5"/>
      <dgm:spPr/>
      <dgm:t>
        <a:bodyPr/>
        <a:lstStyle/>
        <a:p>
          <a:endParaRPr lang="es-EC"/>
        </a:p>
      </dgm:t>
    </dgm:pt>
    <dgm:pt modelId="{015EA60C-3296-4F9C-AC78-FF483814F3F3}" type="pres">
      <dgm:prSet presAssocID="{DDE97A0C-A91C-4CCF-AF7D-DDDB2CABAFE2}" presName="connTx" presStyleLbl="parChTrans1D3" presStyleIdx="3" presStyleCnt="5"/>
      <dgm:spPr/>
      <dgm:t>
        <a:bodyPr/>
        <a:lstStyle/>
        <a:p>
          <a:endParaRPr lang="es-EC"/>
        </a:p>
      </dgm:t>
    </dgm:pt>
    <dgm:pt modelId="{6472C6C8-785A-42A5-BCD0-302738B50D9C}" type="pres">
      <dgm:prSet presAssocID="{ECD6F29B-86BC-4C70-BD26-BB3F838C43A2}" presName="root2" presStyleCnt="0"/>
      <dgm:spPr/>
    </dgm:pt>
    <dgm:pt modelId="{7F72B904-2BD8-49B6-86D3-A261C87B28D7}" type="pres">
      <dgm:prSet presAssocID="{ECD6F29B-86BC-4C70-BD26-BB3F838C43A2}" presName="LevelTwoTextNode" presStyleLbl="node3" presStyleIdx="3" presStyleCnt="5">
        <dgm:presLayoutVars>
          <dgm:chPref val="3"/>
        </dgm:presLayoutVars>
      </dgm:prSet>
      <dgm:spPr/>
      <dgm:t>
        <a:bodyPr/>
        <a:lstStyle/>
        <a:p>
          <a:endParaRPr lang="es-EC"/>
        </a:p>
      </dgm:t>
    </dgm:pt>
    <dgm:pt modelId="{5276A5AF-1546-4418-A028-FBE3381E65CB}" type="pres">
      <dgm:prSet presAssocID="{ECD6F29B-86BC-4C70-BD26-BB3F838C43A2}" presName="level3hierChild" presStyleCnt="0"/>
      <dgm:spPr/>
    </dgm:pt>
    <dgm:pt modelId="{A77E1F8C-B165-40C4-B672-A80B40C598D8}" type="pres">
      <dgm:prSet presAssocID="{D3A46C53-88CB-400F-8B7D-0D3775FC3311}" presName="conn2-1" presStyleLbl="parChTrans1D3" presStyleIdx="4" presStyleCnt="5"/>
      <dgm:spPr/>
      <dgm:t>
        <a:bodyPr/>
        <a:lstStyle/>
        <a:p>
          <a:endParaRPr lang="es-EC"/>
        </a:p>
      </dgm:t>
    </dgm:pt>
    <dgm:pt modelId="{4FD8BB50-C201-48D7-8869-2FBBB2FF0EE1}" type="pres">
      <dgm:prSet presAssocID="{D3A46C53-88CB-400F-8B7D-0D3775FC3311}" presName="connTx" presStyleLbl="parChTrans1D3" presStyleIdx="4" presStyleCnt="5"/>
      <dgm:spPr/>
      <dgm:t>
        <a:bodyPr/>
        <a:lstStyle/>
        <a:p>
          <a:endParaRPr lang="es-EC"/>
        </a:p>
      </dgm:t>
    </dgm:pt>
    <dgm:pt modelId="{AB7E4F49-C6DD-4C4D-B018-574E4FDC75C7}" type="pres">
      <dgm:prSet presAssocID="{81A6523E-1856-4FFD-BEE2-29817050FEE3}" presName="root2" presStyleCnt="0"/>
      <dgm:spPr/>
    </dgm:pt>
    <dgm:pt modelId="{20D9D86E-B4CD-43A6-8CB6-1B9E1CB1F403}" type="pres">
      <dgm:prSet presAssocID="{81A6523E-1856-4FFD-BEE2-29817050FEE3}" presName="LevelTwoTextNode" presStyleLbl="node3" presStyleIdx="4" presStyleCnt="5">
        <dgm:presLayoutVars>
          <dgm:chPref val="3"/>
        </dgm:presLayoutVars>
      </dgm:prSet>
      <dgm:spPr/>
      <dgm:t>
        <a:bodyPr/>
        <a:lstStyle/>
        <a:p>
          <a:endParaRPr lang="es-EC"/>
        </a:p>
      </dgm:t>
    </dgm:pt>
    <dgm:pt modelId="{A1DCC99F-28AB-4676-A121-0249F13A1A97}" type="pres">
      <dgm:prSet presAssocID="{81A6523E-1856-4FFD-BEE2-29817050FEE3}" presName="level3hierChild" presStyleCnt="0"/>
      <dgm:spPr/>
    </dgm:pt>
  </dgm:ptLst>
  <dgm:cxnLst>
    <dgm:cxn modelId="{C79D7BAA-BE70-4210-B99C-2027E46E8B1B}" type="presOf" srcId="{CF98DD88-FF48-4C01-A23C-C1C61F8E6F44}" destId="{2BA1520C-E200-4121-BEE8-9363F962690B}" srcOrd="0" destOrd="0" presId="urn:microsoft.com/office/officeart/2005/8/layout/hierarchy2"/>
    <dgm:cxn modelId="{587848F7-115A-4CB9-A382-8999B8EFCB7C}" srcId="{E44BD2F7-28EC-46A2-982D-52B8838C3331}" destId="{27B2A060-24A4-45E5-8D7C-597AE93AC0DF}" srcOrd="0" destOrd="0" parTransId="{DD42E5C5-6D3A-4D3C-93F1-4D35772C286B}" sibTransId="{7DA5A5A9-8278-4C29-9F15-B1C0F4601E2B}"/>
    <dgm:cxn modelId="{5DC0DA6F-7B32-49C2-A061-9FB6F1A827C0}" srcId="{0031ED57-FB5E-4786-95F7-0D10AA2083C7}" destId="{E44BD2F7-28EC-46A2-982D-52B8838C3331}" srcOrd="0" destOrd="0" parTransId="{B3831703-8F20-424F-BD3D-0B137881337F}" sibTransId="{B443E576-D7FC-4E10-93F0-7092B20BF727}"/>
    <dgm:cxn modelId="{6A3B0215-01FE-419B-A799-DF811CD8244D}" srcId="{E44BD2F7-28EC-46A2-982D-52B8838C3331}" destId="{4F846A49-3BED-4E2B-9CA7-5BE54E6A76A0}" srcOrd="1" destOrd="0" parTransId="{CF98DD88-FF48-4C01-A23C-C1C61F8E6F44}" sibTransId="{35614377-D77D-4FC5-BE89-1252A1E14E29}"/>
    <dgm:cxn modelId="{4874CCEB-E57E-4842-9D0D-2BDC5172E5EE}" type="presOf" srcId="{DDE97A0C-A91C-4CCF-AF7D-DDDB2CABAFE2}" destId="{015EA60C-3296-4F9C-AC78-FF483814F3F3}" srcOrd="1" destOrd="0" presId="urn:microsoft.com/office/officeart/2005/8/layout/hierarchy2"/>
    <dgm:cxn modelId="{F68E4D5C-2FD1-4067-BE74-4D7E236EA118}" type="presOf" srcId="{81A6523E-1856-4FFD-BEE2-29817050FEE3}" destId="{20D9D86E-B4CD-43A6-8CB6-1B9E1CB1F403}" srcOrd="0" destOrd="0" presId="urn:microsoft.com/office/officeart/2005/8/layout/hierarchy2"/>
    <dgm:cxn modelId="{51F28D01-63D8-43CA-9404-27703AC21861}" srcId="{27B2A060-24A4-45E5-8D7C-597AE93AC0DF}" destId="{3A714EBC-4112-4F10-8406-FF2C81954E60}" srcOrd="0" destOrd="0" parTransId="{1DB8DE06-7258-4755-8EF5-525286469A2B}" sibTransId="{A556BC5B-1698-4B04-9CB4-F4D9E7E438F3}"/>
    <dgm:cxn modelId="{A6F92B11-C3B2-4B85-9164-B68AB0D4EE8E}" type="presOf" srcId="{F17EFB7B-BA69-4344-BD1D-18F2F89FEDDE}" destId="{70AAF187-C634-4A09-B1F5-44477D3E5EF5}" srcOrd="1" destOrd="0" presId="urn:microsoft.com/office/officeart/2005/8/layout/hierarchy2"/>
    <dgm:cxn modelId="{736E39ED-DEB4-4FD4-98CF-AD264C6B6327}" type="presOf" srcId="{D3A46C53-88CB-400F-8B7D-0D3775FC3311}" destId="{4FD8BB50-C201-48D7-8869-2FBBB2FF0EE1}" srcOrd="1" destOrd="0" presId="urn:microsoft.com/office/officeart/2005/8/layout/hierarchy2"/>
    <dgm:cxn modelId="{F4D2BCE7-9BE3-4A56-A9AB-1112F09EDB96}" srcId="{4F846A49-3BED-4E2B-9CA7-5BE54E6A76A0}" destId="{09428D91-B1FE-4658-ABD1-F37E08503190}" srcOrd="0" destOrd="0" parTransId="{58014759-922C-4FF8-A290-A00066D17218}" sibTransId="{95C6C349-B98C-47D8-8594-62FED51AA0F4}"/>
    <dgm:cxn modelId="{564A6DF1-6966-4343-A761-6EF0874DCEF6}" type="presOf" srcId="{1DB8DE06-7258-4755-8EF5-525286469A2B}" destId="{B15ACE5D-70D2-4DD8-A7EB-84607EA9769E}" srcOrd="1" destOrd="0" presId="urn:microsoft.com/office/officeart/2005/8/layout/hierarchy2"/>
    <dgm:cxn modelId="{1FF7DB43-FFE5-48CD-8465-5484BBA0EBC2}" type="presOf" srcId="{27B2A060-24A4-45E5-8D7C-597AE93AC0DF}" destId="{2E643A8B-A112-42C9-9E95-F271170C191B}" srcOrd="0" destOrd="0" presId="urn:microsoft.com/office/officeart/2005/8/layout/hierarchy2"/>
    <dgm:cxn modelId="{C8B5DC57-5335-41C1-8C8E-2C4A8A3CE2C6}" srcId="{4F846A49-3BED-4E2B-9CA7-5BE54E6A76A0}" destId="{ECD6F29B-86BC-4C70-BD26-BB3F838C43A2}" srcOrd="2" destOrd="0" parTransId="{DDE97A0C-A91C-4CCF-AF7D-DDDB2CABAFE2}" sibTransId="{044BA4DD-FD5E-46A6-A478-12CFB237924E}"/>
    <dgm:cxn modelId="{8ECB955B-3E96-49D9-BB69-8341F2E5F478}" type="presOf" srcId="{CF98DD88-FF48-4C01-A23C-C1C61F8E6F44}" destId="{4076EF52-2A55-435D-BE0A-9E49CCD6BC0A}" srcOrd="1" destOrd="0" presId="urn:microsoft.com/office/officeart/2005/8/layout/hierarchy2"/>
    <dgm:cxn modelId="{CD62BB07-A552-4A30-9B7E-97907013FDE6}" type="presOf" srcId="{DD42E5C5-6D3A-4D3C-93F1-4D35772C286B}" destId="{35897B63-4352-4D1B-8DA3-7F5CDE7B9C1F}" srcOrd="0" destOrd="0" presId="urn:microsoft.com/office/officeart/2005/8/layout/hierarchy2"/>
    <dgm:cxn modelId="{EA4383EB-AC9D-4C04-8448-2998BC0EAA63}" type="presOf" srcId="{4F846A49-3BED-4E2B-9CA7-5BE54E6A76A0}" destId="{79F05850-B199-4CE8-8969-BBB1AAE1083C}" srcOrd="0" destOrd="0" presId="urn:microsoft.com/office/officeart/2005/8/layout/hierarchy2"/>
    <dgm:cxn modelId="{F934F328-4605-45DE-93C7-0B129E14819B}" type="presOf" srcId="{DDE97A0C-A91C-4CCF-AF7D-DDDB2CABAFE2}" destId="{B1C04A9F-34EF-48EF-AB4C-E1466DB44C2C}" srcOrd="0" destOrd="0" presId="urn:microsoft.com/office/officeart/2005/8/layout/hierarchy2"/>
    <dgm:cxn modelId="{1C546BE3-C287-42AF-ACFF-1D10375EFED1}" type="presOf" srcId="{E44BD2F7-28EC-46A2-982D-52B8838C3331}" destId="{F04EFCFA-3390-4DCC-9F2E-8AB61502A82A}" srcOrd="0" destOrd="0" presId="urn:microsoft.com/office/officeart/2005/8/layout/hierarchy2"/>
    <dgm:cxn modelId="{DDC380AB-8763-4256-B07E-E9BE35379484}" srcId="{4F846A49-3BED-4E2B-9CA7-5BE54E6A76A0}" destId="{0CF0747D-55EA-4E40-BB9A-925D6B560E08}" srcOrd="1" destOrd="0" parTransId="{F17EFB7B-BA69-4344-BD1D-18F2F89FEDDE}" sibTransId="{AFE8B72C-E0BD-4D37-ACB0-36B454B99A5F}"/>
    <dgm:cxn modelId="{FBBC223D-1C78-447A-AB8E-A002B45D8134}" type="presOf" srcId="{58014759-922C-4FF8-A290-A00066D17218}" destId="{8B492975-07BC-4AB4-80E1-BD79B6F56E8C}" srcOrd="1" destOrd="0" presId="urn:microsoft.com/office/officeart/2005/8/layout/hierarchy2"/>
    <dgm:cxn modelId="{36ABDBF2-DF7F-49FF-9E38-DE5249F8A4E8}" type="presOf" srcId="{0CF0747D-55EA-4E40-BB9A-925D6B560E08}" destId="{83C5E7CC-657F-4602-B255-3A3F3038F54B}" srcOrd="0" destOrd="0" presId="urn:microsoft.com/office/officeart/2005/8/layout/hierarchy2"/>
    <dgm:cxn modelId="{0D94DB8C-CAF5-44AA-B326-2A0B2A6C3208}" type="presOf" srcId="{3A714EBC-4112-4F10-8406-FF2C81954E60}" destId="{E104E741-B822-4A13-84BA-EB5AA4A2CC68}" srcOrd="0" destOrd="0" presId="urn:microsoft.com/office/officeart/2005/8/layout/hierarchy2"/>
    <dgm:cxn modelId="{C9326DC2-FC7C-477B-B15B-129054722A27}" type="presOf" srcId="{ECD6F29B-86BC-4C70-BD26-BB3F838C43A2}" destId="{7F72B904-2BD8-49B6-86D3-A261C87B28D7}" srcOrd="0" destOrd="0" presId="urn:microsoft.com/office/officeart/2005/8/layout/hierarchy2"/>
    <dgm:cxn modelId="{4B90AF0B-8DD0-4556-AAE0-64CDC1BAD734}" type="presOf" srcId="{D3A46C53-88CB-400F-8B7D-0D3775FC3311}" destId="{A77E1F8C-B165-40C4-B672-A80B40C598D8}" srcOrd="0" destOrd="0" presId="urn:microsoft.com/office/officeart/2005/8/layout/hierarchy2"/>
    <dgm:cxn modelId="{769FEE97-EAC7-495C-AE5D-8B32037E24BA}" type="presOf" srcId="{0031ED57-FB5E-4786-95F7-0D10AA2083C7}" destId="{544D074C-EBA0-4C32-AB22-1CB2DD92FF6F}" srcOrd="0" destOrd="0" presId="urn:microsoft.com/office/officeart/2005/8/layout/hierarchy2"/>
    <dgm:cxn modelId="{8E62BEDD-74F7-4DAE-845B-215D0DEB36CB}" type="presOf" srcId="{DD42E5C5-6D3A-4D3C-93F1-4D35772C286B}" destId="{31DA2E32-1D7B-4D6F-BDA0-EE823B41CC0F}" srcOrd="1" destOrd="0" presId="urn:microsoft.com/office/officeart/2005/8/layout/hierarchy2"/>
    <dgm:cxn modelId="{136F4C79-D572-447B-ABF0-01B65CDD590D}" srcId="{4F846A49-3BED-4E2B-9CA7-5BE54E6A76A0}" destId="{81A6523E-1856-4FFD-BEE2-29817050FEE3}" srcOrd="3" destOrd="0" parTransId="{D3A46C53-88CB-400F-8B7D-0D3775FC3311}" sibTransId="{5106D21B-8E0F-4DED-8AA4-1A1D36CDB25B}"/>
    <dgm:cxn modelId="{E2FD2F2B-84F7-411C-9ED1-B2090CD8238C}" type="presOf" srcId="{09428D91-B1FE-4658-ABD1-F37E08503190}" destId="{C16F77D7-0C3E-4E7C-BC04-71DC879AF5B6}" srcOrd="0" destOrd="0" presId="urn:microsoft.com/office/officeart/2005/8/layout/hierarchy2"/>
    <dgm:cxn modelId="{59D5C7AC-BB36-4304-A728-F84B2C01D1C6}" type="presOf" srcId="{58014759-922C-4FF8-A290-A00066D17218}" destId="{C885D98C-BD7C-459A-9382-6F316F8B7AE2}" srcOrd="0" destOrd="0" presId="urn:microsoft.com/office/officeart/2005/8/layout/hierarchy2"/>
    <dgm:cxn modelId="{3D828DF3-C027-4459-99EF-93E349B7796E}" type="presOf" srcId="{F17EFB7B-BA69-4344-BD1D-18F2F89FEDDE}" destId="{660B9D5E-692B-4423-9510-5ACECCC81903}" srcOrd="0" destOrd="0" presId="urn:microsoft.com/office/officeart/2005/8/layout/hierarchy2"/>
    <dgm:cxn modelId="{B60BC2A7-F34A-47A0-8D03-8FD1520EAABC}" type="presOf" srcId="{1DB8DE06-7258-4755-8EF5-525286469A2B}" destId="{DB460F12-F9D9-40DC-B1A6-09438C530C20}" srcOrd="0" destOrd="0" presId="urn:microsoft.com/office/officeart/2005/8/layout/hierarchy2"/>
    <dgm:cxn modelId="{827FB8A8-79B4-47D8-87DA-490B722A1317}" type="presParOf" srcId="{544D074C-EBA0-4C32-AB22-1CB2DD92FF6F}" destId="{03206E82-9897-4091-932F-1A35AC0AFFFB}" srcOrd="0" destOrd="0" presId="urn:microsoft.com/office/officeart/2005/8/layout/hierarchy2"/>
    <dgm:cxn modelId="{BA186755-C7CD-4BB0-90CA-631B68F7043D}" type="presParOf" srcId="{03206E82-9897-4091-932F-1A35AC0AFFFB}" destId="{F04EFCFA-3390-4DCC-9F2E-8AB61502A82A}" srcOrd="0" destOrd="0" presId="urn:microsoft.com/office/officeart/2005/8/layout/hierarchy2"/>
    <dgm:cxn modelId="{2234BDF3-FA24-474D-AD9A-E9A28F38B894}" type="presParOf" srcId="{03206E82-9897-4091-932F-1A35AC0AFFFB}" destId="{7040D8FA-9E7D-4043-A413-616AECF62AD1}" srcOrd="1" destOrd="0" presId="urn:microsoft.com/office/officeart/2005/8/layout/hierarchy2"/>
    <dgm:cxn modelId="{DEE2F7CE-779B-4BEA-A807-758E50767CE8}" type="presParOf" srcId="{7040D8FA-9E7D-4043-A413-616AECF62AD1}" destId="{35897B63-4352-4D1B-8DA3-7F5CDE7B9C1F}" srcOrd="0" destOrd="0" presId="urn:microsoft.com/office/officeart/2005/8/layout/hierarchy2"/>
    <dgm:cxn modelId="{B83DB387-7F39-43DE-A2EF-3F717D51FFF6}" type="presParOf" srcId="{35897B63-4352-4D1B-8DA3-7F5CDE7B9C1F}" destId="{31DA2E32-1D7B-4D6F-BDA0-EE823B41CC0F}" srcOrd="0" destOrd="0" presId="urn:microsoft.com/office/officeart/2005/8/layout/hierarchy2"/>
    <dgm:cxn modelId="{5598219B-C859-451A-87E5-B3B5F5171E3B}" type="presParOf" srcId="{7040D8FA-9E7D-4043-A413-616AECF62AD1}" destId="{E99E7C03-D1B7-4E41-88E5-7F171511889F}" srcOrd="1" destOrd="0" presId="urn:microsoft.com/office/officeart/2005/8/layout/hierarchy2"/>
    <dgm:cxn modelId="{C9E08B78-386B-440C-8B39-1D031BE96F7D}" type="presParOf" srcId="{E99E7C03-D1B7-4E41-88E5-7F171511889F}" destId="{2E643A8B-A112-42C9-9E95-F271170C191B}" srcOrd="0" destOrd="0" presId="urn:microsoft.com/office/officeart/2005/8/layout/hierarchy2"/>
    <dgm:cxn modelId="{F94D0A99-6743-43DE-83CA-4F024EEAF1F2}" type="presParOf" srcId="{E99E7C03-D1B7-4E41-88E5-7F171511889F}" destId="{8953E14E-DFC2-42E2-8A1C-9C87FE5CFF27}" srcOrd="1" destOrd="0" presId="urn:microsoft.com/office/officeart/2005/8/layout/hierarchy2"/>
    <dgm:cxn modelId="{5BD76604-6C2C-46DE-9F64-00CED62AA4D2}" type="presParOf" srcId="{8953E14E-DFC2-42E2-8A1C-9C87FE5CFF27}" destId="{DB460F12-F9D9-40DC-B1A6-09438C530C20}" srcOrd="0" destOrd="0" presId="urn:microsoft.com/office/officeart/2005/8/layout/hierarchy2"/>
    <dgm:cxn modelId="{F9F6D276-51DC-4A1C-B1CB-B9DCA2E5A69E}" type="presParOf" srcId="{DB460F12-F9D9-40DC-B1A6-09438C530C20}" destId="{B15ACE5D-70D2-4DD8-A7EB-84607EA9769E}" srcOrd="0" destOrd="0" presId="urn:microsoft.com/office/officeart/2005/8/layout/hierarchy2"/>
    <dgm:cxn modelId="{6D2B18AC-FA61-4199-B6F9-408110938A75}" type="presParOf" srcId="{8953E14E-DFC2-42E2-8A1C-9C87FE5CFF27}" destId="{1DA54F31-2D83-4E3C-81AE-52E8246597C1}" srcOrd="1" destOrd="0" presId="urn:microsoft.com/office/officeart/2005/8/layout/hierarchy2"/>
    <dgm:cxn modelId="{67E0EC24-AD7C-4F77-B2F8-B059EDE6FAAA}" type="presParOf" srcId="{1DA54F31-2D83-4E3C-81AE-52E8246597C1}" destId="{E104E741-B822-4A13-84BA-EB5AA4A2CC68}" srcOrd="0" destOrd="0" presId="urn:microsoft.com/office/officeart/2005/8/layout/hierarchy2"/>
    <dgm:cxn modelId="{58ED9672-5CCD-4740-B682-F4859D0C81C7}" type="presParOf" srcId="{1DA54F31-2D83-4E3C-81AE-52E8246597C1}" destId="{0BC82192-F10D-4339-846F-FCCF05B160DE}" srcOrd="1" destOrd="0" presId="urn:microsoft.com/office/officeart/2005/8/layout/hierarchy2"/>
    <dgm:cxn modelId="{07DAD96D-41AF-4F58-8EE7-C7D8B182605D}" type="presParOf" srcId="{7040D8FA-9E7D-4043-A413-616AECF62AD1}" destId="{2BA1520C-E200-4121-BEE8-9363F962690B}" srcOrd="2" destOrd="0" presId="urn:microsoft.com/office/officeart/2005/8/layout/hierarchy2"/>
    <dgm:cxn modelId="{7049639C-E499-4B9E-A990-8F9A69105345}" type="presParOf" srcId="{2BA1520C-E200-4121-BEE8-9363F962690B}" destId="{4076EF52-2A55-435D-BE0A-9E49CCD6BC0A}" srcOrd="0" destOrd="0" presId="urn:microsoft.com/office/officeart/2005/8/layout/hierarchy2"/>
    <dgm:cxn modelId="{811B2BE7-E41B-4231-9DA6-AFE3E3848FAF}" type="presParOf" srcId="{7040D8FA-9E7D-4043-A413-616AECF62AD1}" destId="{32232538-4030-4243-A44B-A7496F08EF9F}" srcOrd="3" destOrd="0" presId="urn:microsoft.com/office/officeart/2005/8/layout/hierarchy2"/>
    <dgm:cxn modelId="{52344F20-4555-459E-B088-1A58B3CDB504}" type="presParOf" srcId="{32232538-4030-4243-A44B-A7496F08EF9F}" destId="{79F05850-B199-4CE8-8969-BBB1AAE1083C}" srcOrd="0" destOrd="0" presId="urn:microsoft.com/office/officeart/2005/8/layout/hierarchy2"/>
    <dgm:cxn modelId="{C851A4D6-3D31-4C6F-BA42-827737D9E21F}" type="presParOf" srcId="{32232538-4030-4243-A44B-A7496F08EF9F}" destId="{422F80DE-F27B-417E-83B4-1F6BF52A9582}" srcOrd="1" destOrd="0" presId="urn:microsoft.com/office/officeart/2005/8/layout/hierarchy2"/>
    <dgm:cxn modelId="{08A7F369-DB47-4558-A1AA-5CED564F9A11}" type="presParOf" srcId="{422F80DE-F27B-417E-83B4-1F6BF52A9582}" destId="{C885D98C-BD7C-459A-9382-6F316F8B7AE2}" srcOrd="0" destOrd="0" presId="urn:microsoft.com/office/officeart/2005/8/layout/hierarchy2"/>
    <dgm:cxn modelId="{6C99C307-1AFA-4A46-B6B3-D79C39AAA560}" type="presParOf" srcId="{C885D98C-BD7C-459A-9382-6F316F8B7AE2}" destId="{8B492975-07BC-4AB4-80E1-BD79B6F56E8C}" srcOrd="0" destOrd="0" presId="urn:microsoft.com/office/officeart/2005/8/layout/hierarchy2"/>
    <dgm:cxn modelId="{C8B35F99-4802-40B6-ADC8-A0BA94960408}" type="presParOf" srcId="{422F80DE-F27B-417E-83B4-1F6BF52A9582}" destId="{10431ACA-11D6-441D-8456-9AE26E83FCDB}" srcOrd="1" destOrd="0" presId="urn:microsoft.com/office/officeart/2005/8/layout/hierarchy2"/>
    <dgm:cxn modelId="{50B1C672-9442-4633-B012-4095EAF2FD85}" type="presParOf" srcId="{10431ACA-11D6-441D-8456-9AE26E83FCDB}" destId="{C16F77D7-0C3E-4E7C-BC04-71DC879AF5B6}" srcOrd="0" destOrd="0" presId="urn:microsoft.com/office/officeart/2005/8/layout/hierarchy2"/>
    <dgm:cxn modelId="{87B56836-0A96-400D-8D79-98ACFE1EE165}" type="presParOf" srcId="{10431ACA-11D6-441D-8456-9AE26E83FCDB}" destId="{6AED6539-17F4-4106-8C62-12DF97D05954}" srcOrd="1" destOrd="0" presId="urn:microsoft.com/office/officeart/2005/8/layout/hierarchy2"/>
    <dgm:cxn modelId="{A4F5633A-1059-4D25-A147-AC595F957F89}" type="presParOf" srcId="{422F80DE-F27B-417E-83B4-1F6BF52A9582}" destId="{660B9D5E-692B-4423-9510-5ACECCC81903}" srcOrd="2" destOrd="0" presId="urn:microsoft.com/office/officeart/2005/8/layout/hierarchy2"/>
    <dgm:cxn modelId="{A4B43340-6AD3-410F-A185-AEC04A1F3E03}" type="presParOf" srcId="{660B9D5E-692B-4423-9510-5ACECCC81903}" destId="{70AAF187-C634-4A09-B1F5-44477D3E5EF5}" srcOrd="0" destOrd="0" presId="urn:microsoft.com/office/officeart/2005/8/layout/hierarchy2"/>
    <dgm:cxn modelId="{757429E5-4BF8-48A3-870C-BEEE887EC289}" type="presParOf" srcId="{422F80DE-F27B-417E-83B4-1F6BF52A9582}" destId="{09140077-E64D-4FAB-9754-07667D992C4D}" srcOrd="3" destOrd="0" presId="urn:microsoft.com/office/officeart/2005/8/layout/hierarchy2"/>
    <dgm:cxn modelId="{4645B0AC-FFDA-4DB0-B286-27BAF7668666}" type="presParOf" srcId="{09140077-E64D-4FAB-9754-07667D992C4D}" destId="{83C5E7CC-657F-4602-B255-3A3F3038F54B}" srcOrd="0" destOrd="0" presId="urn:microsoft.com/office/officeart/2005/8/layout/hierarchy2"/>
    <dgm:cxn modelId="{AFB37023-F637-4DF0-8FB5-B8E760527B6F}" type="presParOf" srcId="{09140077-E64D-4FAB-9754-07667D992C4D}" destId="{E7B9B638-4AA8-43A4-8229-240135D6ABC9}" srcOrd="1" destOrd="0" presId="urn:microsoft.com/office/officeart/2005/8/layout/hierarchy2"/>
    <dgm:cxn modelId="{39C4EDE9-0F72-48C5-8AE1-D84D6330133E}" type="presParOf" srcId="{422F80DE-F27B-417E-83B4-1F6BF52A9582}" destId="{B1C04A9F-34EF-48EF-AB4C-E1466DB44C2C}" srcOrd="4" destOrd="0" presId="urn:microsoft.com/office/officeart/2005/8/layout/hierarchy2"/>
    <dgm:cxn modelId="{D1534079-E607-4306-BE86-0093FE3F49BB}" type="presParOf" srcId="{B1C04A9F-34EF-48EF-AB4C-E1466DB44C2C}" destId="{015EA60C-3296-4F9C-AC78-FF483814F3F3}" srcOrd="0" destOrd="0" presId="urn:microsoft.com/office/officeart/2005/8/layout/hierarchy2"/>
    <dgm:cxn modelId="{C2408C80-7342-4D44-B7D3-FBED180D08AD}" type="presParOf" srcId="{422F80DE-F27B-417E-83B4-1F6BF52A9582}" destId="{6472C6C8-785A-42A5-BCD0-302738B50D9C}" srcOrd="5" destOrd="0" presId="urn:microsoft.com/office/officeart/2005/8/layout/hierarchy2"/>
    <dgm:cxn modelId="{84A64749-6995-492F-B038-5C57321469BB}" type="presParOf" srcId="{6472C6C8-785A-42A5-BCD0-302738B50D9C}" destId="{7F72B904-2BD8-49B6-86D3-A261C87B28D7}" srcOrd="0" destOrd="0" presId="urn:microsoft.com/office/officeart/2005/8/layout/hierarchy2"/>
    <dgm:cxn modelId="{DD9B1645-1735-44F4-9003-C2D643E9F9AA}" type="presParOf" srcId="{6472C6C8-785A-42A5-BCD0-302738B50D9C}" destId="{5276A5AF-1546-4418-A028-FBE3381E65CB}" srcOrd="1" destOrd="0" presId="urn:microsoft.com/office/officeart/2005/8/layout/hierarchy2"/>
    <dgm:cxn modelId="{07734D1C-7F98-4F5C-A9B2-D660F278E653}" type="presParOf" srcId="{422F80DE-F27B-417E-83B4-1F6BF52A9582}" destId="{A77E1F8C-B165-40C4-B672-A80B40C598D8}" srcOrd="6" destOrd="0" presId="urn:microsoft.com/office/officeart/2005/8/layout/hierarchy2"/>
    <dgm:cxn modelId="{41654E02-CD07-4946-852D-CA7A6F073D9E}" type="presParOf" srcId="{A77E1F8C-B165-40C4-B672-A80B40C598D8}" destId="{4FD8BB50-C201-48D7-8869-2FBBB2FF0EE1}" srcOrd="0" destOrd="0" presId="urn:microsoft.com/office/officeart/2005/8/layout/hierarchy2"/>
    <dgm:cxn modelId="{5C338B6A-9C5E-42AF-A2F1-F24B28A09521}" type="presParOf" srcId="{422F80DE-F27B-417E-83B4-1F6BF52A9582}" destId="{AB7E4F49-C6DD-4C4D-B018-574E4FDC75C7}" srcOrd="7" destOrd="0" presId="urn:microsoft.com/office/officeart/2005/8/layout/hierarchy2"/>
    <dgm:cxn modelId="{8B481882-20AE-4CB5-ABA3-30420010A797}" type="presParOf" srcId="{AB7E4F49-C6DD-4C4D-B018-574E4FDC75C7}" destId="{20D9D86E-B4CD-43A6-8CB6-1B9E1CB1F403}" srcOrd="0" destOrd="0" presId="urn:microsoft.com/office/officeart/2005/8/layout/hierarchy2"/>
    <dgm:cxn modelId="{50CAF5BE-1B48-486F-9E49-9EAA21E56D7B}" type="presParOf" srcId="{AB7E4F49-C6DD-4C4D-B018-574E4FDC75C7}" destId="{A1DCC99F-28AB-4676-A121-0249F13A1A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491C507-D7FE-4267-9AE7-41A396766BE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7006C624-006E-4636-B774-44DB4683473F}">
      <dgm:prSet phldrT="[Texto]"/>
      <dgm:spPr/>
      <dgm:t>
        <a:bodyPr/>
        <a:lstStyle/>
        <a:p>
          <a:r>
            <a:rPr lang="es-EC" dirty="0" smtClean="0"/>
            <a:t>DESEMBOLSOS</a:t>
          </a:r>
          <a:endParaRPr lang="es-EC" dirty="0"/>
        </a:p>
      </dgm:t>
    </dgm:pt>
    <dgm:pt modelId="{811D3419-7464-47A3-90E7-BE806EC7C500}" type="parTrans" cxnId="{B3D171F4-4F26-4D1F-9005-EEA53152A38B}">
      <dgm:prSet/>
      <dgm:spPr/>
      <dgm:t>
        <a:bodyPr/>
        <a:lstStyle/>
        <a:p>
          <a:endParaRPr lang="es-EC"/>
        </a:p>
      </dgm:t>
    </dgm:pt>
    <dgm:pt modelId="{CD3289AE-9C89-4F35-B9E1-62EEEBC76A0E}" type="sibTrans" cxnId="{B3D171F4-4F26-4D1F-9005-EEA53152A38B}">
      <dgm:prSet/>
      <dgm:spPr/>
      <dgm:t>
        <a:bodyPr/>
        <a:lstStyle/>
        <a:p>
          <a:endParaRPr lang="es-EC"/>
        </a:p>
      </dgm:t>
    </dgm:pt>
    <dgm:pt modelId="{D9CF805B-B0F9-4A69-B0AC-85B89DA72085}">
      <dgm:prSet phldrT="[Texto]"/>
      <dgm:spPr/>
      <dgm:t>
        <a:bodyPr/>
        <a:lstStyle/>
        <a:p>
          <a:pPr algn="just"/>
          <a:r>
            <a:rPr lang="es-EC" dirty="0" smtClean="0"/>
            <a:t>se ha determinado que cada uno de los desembolsos que se ejecutan por medio de tesorería, son previamente justificados con respaldos físicos, que a su vez son validados y autorizados por el encargado del departamento al cual pertenezca.</a:t>
          </a:r>
          <a:endParaRPr lang="es-EC" dirty="0"/>
        </a:p>
      </dgm:t>
    </dgm:pt>
    <dgm:pt modelId="{2999394D-B779-4E68-A327-692485B19252}" type="parTrans" cxnId="{6E224CE9-A518-4621-9E9F-9A01EBEC9298}">
      <dgm:prSet/>
      <dgm:spPr/>
      <dgm:t>
        <a:bodyPr/>
        <a:lstStyle/>
        <a:p>
          <a:endParaRPr lang="es-EC"/>
        </a:p>
      </dgm:t>
    </dgm:pt>
    <dgm:pt modelId="{99CB0072-31C4-4FFB-8C10-D60923F17C8B}" type="sibTrans" cxnId="{6E224CE9-A518-4621-9E9F-9A01EBEC9298}">
      <dgm:prSet/>
      <dgm:spPr/>
      <dgm:t>
        <a:bodyPr/>
        <a:lstStyle/>
        <a:p>
          <a:endParaRPr lang="es-EC"/>
        </a:p>
      </dgm:t>
    </dgm:pt>
    <dgm:pt modelId="{A094506F-5D8D-43E1-8951-D57559B5F14E}">
      <dgm:prSet phldrT="[Texto]"/>
      <dgm:spPr/>
      <dgm:t>
        <a:bodyPr/>
        <a:lstStyle/>
        <a:p>
          <a:pPr algn="just"/>
          <a:r>
            <a:rPr lang="es-EC" dirty="0" smtClean="0"/>
            <a:t>En caso de ser desembolsos solicitados por obra civil, se debe presenta las respectivas planillas en las que se detallan los rubros solicitados. Según el análisis realizado es este estudio las planillas son elaboradas mensualmente.</a:t>
          </a:r>
          <a:endParaRPr lang="es-EC" dirty="0"/>
        </a:p>
      </dgm:t>
    </dgm:pt>
    <dgm:pt modelId="{98E38A6E-422D-4636-95E2-6817C0314174}" type="parTrans" cxnId="{B531B608-DA6E-4A36-9585-A06EDE2C6F0D}">
      <dgm:prSet/>
      <dgm:spPr/>
      <dgm:t>
        <a:bodyPr/>
        <a:lstStyle/>
        <a:p>
          <a:endParaRPr lang="es-EC"/>
        </a:p>
      </dgm:t>
    </dgm:pt>
    <dgm:pt modelId="{F93B9D44-E9B8-4356-AC80-E8276C06FFAF}" type="sibTrans" cxnId="{B531B608-DA6E-4A36-9585-A06EDE2C6F0D}">
      <dgm:prSet/>
      <dgm:spPr/>
      <dgm:t>
        <a:bodyPr/>
        <a:lstStyle/>
        <a:p>
          <a:endParaRPr lang="es-EC"/>
        </a:p>
      </dgm:t>
    </dgm:pt>
    <dgm:pt modelId="{D1FE4439-C086-4AF8-953A-AEEAFBAB9BA3}">
      <dgm:prSet phldrT="[Texto]"/>
      <dgm:spPr/>
      <dgm:t>
        <a:bodyPr/>
        <a:lstStyle/>
        <a:p>
          <a:r>
            <a:rPr lang="es-EC" dirty="0" smtClean="0"/>
            <a:t>REPORTES FINANCIEROS</a:t>
          </a:r>
          <a:endParaRPr lang="es-EC" dirty="0"/>
        </a:p>
      </dgm:t>
    </dgm:pt>
    <dgm:pt modelId="{6040BC5C-5F3C-4EEC-B7F0-25F05F12F9CF}" type="parTrans" cxnId="{9EFAE474-EF60-4C98-9F98-3DBD27EB3232}">
      <dgm:prSet/>
      <dgm:spPr/>
      <dgm:t>
        <a:bodyPr/>
        <a:lstStyle/>
        <a:p>
          <a:endParaRPr lang="es-EC"/>
        </a:p>
      </dgm:t>
    </dgm:pt>
    <dgm:pt modelId="{A7D5DCE4-0F20-4D90-A663-51E48BA98327}" type="sibTrans" cxnId="{9EFAE474-EF60-4C98-9F98-3DBD27EB3232}">
      <dgm:prSet/>
      <dgm:spPr/>
      <dgm:t>
        <a:bodyPr/>
        <a:lstStyle/>
        <a:p>
          <a:endParaRPr lang="es-EC"/>
        </a:p>
      </dgm:t>
    </dgm:pt>
    <dgm:pt modelId="{3D0FA16F-3347-4F46-969E-882AFB85A9A8}">
      <dgm:prSet phldrT="[Texto]"/>
      <dgm:spPr/>
      <dgm:t>
        <a:bodyPr/>
        <a:lstStyle/>
        <a:p>
          <a:pPr algn="just"/>
          <a:r>
            <a:rPr lang="es-EC" dirty="0" smtClean="0"/>
            <a:t>Los reportes financieros se los realizan cada mes junto con el reporte de avance de obra.</a:t>
          </a:r>
          <a:endParaRPr lang="es-EC" dirty="0"/>
        </a:p>
      </dgm:t>
    </dgm:pt>
    <dgm:pt modelId="{2B282CC0-F864-423F-B218-26BE43588325}" type="parTrans" cxnId="{72D602E7-F6AB-4254-ACBA-84DB0C1CDF89}">
      <dgm:prSet/>
      <dgm:spPr/>
      <dgm:t>
        <a:bodyPr/>
        <a:lstStyle/>
        <a:p>
          <a:endParaRPr lang="es-EC"/>
        </a:p>
      </dgm:t>
    </dgm:pt>
    <dgm:pt modelId="{E3E7328F-AD59-40B3-88BA-B3B88EC945D7}" type="sibTrans" cxnId="{72D602E7-F6AB-4254-ACBA-84DB0C1CDF89}">
      <dgm:prSet/>
      <dgm:spPr/>
      <dgm:t>
        <a:bodyPr/>
        <a:lstStyle/>
        <a:p>
          <a:endParaRPr lang="es-EC"/>
        </a:p>
      </dgm:t>
    </dgm:pt>
    <dgm:pt modelId="{21C638D2-DF2C-4965-A84B-9E968FE4462E}" type="pres">
      <dgm:prSet presAssocID="{9491C507-D7FE-4267-9AE7-41A396766BE7}" presName="Name0" presStyleCnt="0">
        <dgm:presLayoutVars>
          <dgm:dir/>
          <dgm:animLvl val="lvl"/>
          <dgm:resizeHandles val="exact"/>
        </dgm:presLayoutVars>
      </dgm:prSet>
      <dgm:spPr/>
    </dgm:pt>
    <dgm:pt modelId="{814AA301-8556-4059-AA40-EFF9485A5C82}" type="pres">
      <dgm:prSet presAssocID="{7006C624-006E-4636-B774-44DB4683473F}" presName="vertFlow" presStyleCnt="0"/>
      <dgm:spPr/>
    </dgm:pt>
    <dgm:pt modelId="{1667361A-427D-46D2-8437-4F8ADB3F670D}" type="pres">
      <dgm:prSet presAssocID="{7006C624-006E-4636-B774-44DB4683473F}" presName="header" presStyleLbl="node1" presStyleIdx="0" presStyleCnt="2"/>
      <dgm:spPr/>
    </dgm:pt>
    <dgm:pt modelId="{F8449E3D-C39B-4FB7-A34A-617B62FF395F}" type="pres">
      <dgm:prSet presAssocID="{2999394D-B779-4E68-A327-692485B19252}" presName="parTrans" presStyleLbl="sibTrans2D1" presStyleIdx="0" presStyleCnt="3"/>
      <dgm:spPr/>
    </dgm:pt>
    <dgm:pt modelId="{37B245B2-FCCF-4326-B175-9B3B5D61CA5A}" type="pres">
      <dgm:prSet presAssocID="{D9CF805B-B0F9-4A69-B0AC-85B89DA72085}" presName="child" presStyleLbl="alignAccFollowNode1" presStyleIdx="0" presStyleCnt="3" custScaleY="124671">
        <dgm:presLayoutVars>
          <dgm:chMax val="0"/>
          <dgm:bulletEnabled val="1"/>
        </dgm:presLayoutVars>
      </dgm:prSet>
      <dgm:spPr/>
      <dgm:t>
        <a:bodyPr/>
        <a:lstStyle/>
        <a:p>
          <a:endParaRPr lang="es-EC"/>
        </a:p>
      </dgm:t>
    </dgm:pt>
    <dgm:pt modelId="{630E14B1-9BC1-4221-9B24-0B4B68087E6C}" type="pres">
      <dgm:prSet presAssocID="{99CB0072-31C4-4FFB-8C10-D60923F17C8B}" presName="sibTrans" presStyleLbl="sibTrans2D1" presStyleIdx="1" presStyleCnt="3"/>
      <dgm:spPr/>
    </dgm:pt>
    <dgm:pt modelId="{9FC6CA5A-3CDA-4332-BEB9-CDDBB57CBFC6}" type="pres">
      <dgm:prSet presAssocID="{A094506F-5D8D-43E1-8951-D57559B5F14E}" presName="child" presStyleLbl="alignAccFollowNode1" presStyleIdx="1" presStyleCnt="3" custScaleY="136440">
        <dgm:presLayoutVars>
          <dgm:chMax val="0"/>
          <dgm:bulletEnabled val="1"/>
        </dgm:presLayoutVars>
      </dgm:prSet>
      <dgm:spPr/>
      <dgm:t>
        <a:bodyPr/>
        <a:lstStyle/>
        <a:p>
          <a:endParaRPr lang="es-EC"/>
        </a:p>
      </dgm:t>
    </dgm:pt>
    <dgm:pt modelId="{2892558B-5FA7-406D-81FD-558101537791}" type="pres">
      <dgm:prSet presAssocID="{7006C624-006E-4636-B774-44DB4683473F}" presName="hSp" presStyleCnt="0"/>
      <dgm:spPr/>
    </dgm:pt>
    <dgm:pt modelId="{1310422C-0B92-4A1E-B4DD-B0B9A4388241}" type="pres">
      <dgm:prSet presAssocID="{D1FE4439-C086-4AF8-953A-AEEAFBAB9BA3}" presName="vertFlow" presStyleCnt="0"/>
      <dgm:spPr/>
    </dgm:pt>
    <dgm:pt modelId="{1E47E87A-90F7-44FC-8A5E-500B3D8EE404}" type="pres">
      <dgm:prSet presAssocID="{D1FE4439-C086-4AF8-953A-AEEAFBAB9BA3}" presName="header" presStyleLbl="node1" presStyleIdx="1" presStyleCnt="2"/>
      <dgm:spPr/>
    </dgm:pt>
    <dgm:pt modelId="{008992BD-28FF-4F14-BEBF-BF134A77D62D}" type="pres">
      <dgm:prSet presAssocID="{2B282CC0-F864-423F-B218-26BE43588325}" presName="parTrans" presStyleLbl="sibTrans2D1" presStyleIdx="2" presStyleCnt="3"/>
      <dgm:spPr/>
    </dgm:pt>
    <dgm:pt modelId="{79EDE4C0-69E3-498A-9707-858D6DA42285}" type="pres">
      <dgm:prSet presAssocID="{3D0FA16F-3347-4F46-969E-882AFB85A9A8}" presName="child" presStyleLbl="alignAccFollowNode1" presStyleIdx="2" presStyleCnt="3" custScaleY="131985">
        <dgm:presLayoutVars>
          <dgm:chMax val="0"/>
          <dgm:bulletEnabled val="1"/>
        </dgm:presLayoutVars>
      </dgm:prSet>
      <dgm:spPr/>
      <dgm:t>
        <a:bodyPr/>
        <a:lstStyle/>
        <a:p>
          <a:endParaRPr lang="es-EC"/>
        </a:p>
      </dgm:t>
    </dgm:pt>
  </dgm:ptLst>
  <dgm:cxnLst>
    <dgm:cxn modelId="{AD735515-81C0-4E66-B922-B73C7DCCBC7B}" type="presOf" srcId="{7006C624-006E-4636-B774-44DB4683473F}" destId="{1667361A-427D-46D2-8437-4F8ADB3F670D}" srcOrd="0" destOrd="0" presId="urn:microsoft.com/office/officeart/2005/8/layout/lProcess1"/>
    <dgm:cxn modelId="{30880C26-3058-4B38-819F-B388FD35FDEA}" type="presOf" srcId="{3D0FA16F-3347-4F46-969E-882AFB85A9A8}" destId="{79EDE4C0-69E3-498A-9707-858D6DA42285}" srcOrd="0" destOrd="0" presId="urn:microsoft.com/office/officeart/2005/8/layout/lProcess1"/>
    <dgm:cxn modelId="{927F5D4E-D601-423E-B8A1-4E85506197A2}" type="presOf" srcId="{2999394D-B779-4E68-A327-692485B19252}" destId="{F8449E3D-C39B-4FB7-A34A-617B62FF395F}" srcOrd="0" destOrd="0" presId="urn:microsoft.com/office/officeart/2005/8/layout/lProcess1"/>
    <dgm:cxn modelId="{5497C175-90AD-4F7C-9CD4-689B2DEE0E71}" type="presOf" srcId="{D1FE4439-C086-4AF8-953A-AEEAFBAB9BA3}" destId="{1E47E87A-90F7-44FC-8A5E-500B3D8EE404}" srcOrd="0" destOrd="0" presId="urn:microsoft.com/office/officeart/2005/8/layout/lProcess1"/>
    <dgm:cxn modelId="{57BA9203-BC28-489F-B53B-88F6F676A826}" type="presOf" srcId="{2B282CC0-F864-423F-B218-26BE43588325}" destId="{008992BD-28FF-4F14-BEBF-BF134A77D62D}" srcOrd="0" destOrd="0" presId="urn:microsoft.com/office/officeart/2005/8/layout/lProcess1"/>
    <dgm:cxn modelId="{F00F857C-F46B-42C7-BAC2-784E009CAC15}" type="presOf" srcId="{A094506F-5D8D-43E1-8951-D57559B5F14E}" destId="{9FC6CA5A-3CDA-4332-BEB9-CDDBB57CBFC6}" srcOrd="0" destOrd="0" presId="urn:microsoft.com/office/officeart/2005/8/layout/lProcess1"/>
    <dgm:cxn modelId="{B3D171F4-4F26-4D1F-9005-EEA53152A38B}" srcId="{9491C507-D7FE-4267-9AE7-41A396766BE7}" destId="{7006C624-006E-4636-B774-44DB4683473F}" srcOrd="0" destOrd="0" parTransId="{811D3419-7464-47A3-90E7-BE806EC7C500}" sibTransId="{CD3289AE-9C89-4F35-B9E1-62EEEBC76A0E}"/>
    <dgm:cxn modelId="{10B54858-7932-41FA-9CDC-600B492C6F8B}" type="presOf" srcId="{99CB0072-31C4-4FFB-8C10-D60923F17C8B}" destId="{630E14B1-9BC1-4221-9B24-0B4B68087E6C}" srcOrd="0" destOrd="0" presId="urn:microsoft.com/office/officeart/2005/8/layout/lProcess1"/>
    <dgm:cxn modelId="{6E224CE9-A518-4621-9E9F-9A01EBEC9298}" srcId="{7006C624-006E-4636-B774-44DB4683473F}" destId="{D9CF805B-B0F9-4A69-B0AC-85B89DA72085}" srcOrd="0" destOrd="0" parTransId="{2999394D-B779-4E68-A327-692485B19252}" sibTransId="{99CB0072-31C4-4FFB-8C10-D60923F17C8B}"/>
    <dgm:cxn modelId="{B531B608-DA6E-4A36-9585-A06EDE2C6F0D}" srcId="{7006C624-006E-4636-B774-44DB4683473F}" destId="{A094506F-5D8D-43E1-8951-D57559B5F14E}" srcOrd="1" destOrd="0" parTransId="{98E38A6E-422D-4636-95E2-6817C0314174}" sibTransId="{F93B9D44-E9B8-4356-AC80-E8276C06FFAF}"/>
    <dgm:cxn modelId="{E5EA01CA-E9E3-4F6F-907F-1E94B330EC31}" type="presOf" srcId="{9491C507-D7FE-4267-9AE7-41A396766BE7}" destId="{21C638D2-DF2C-4965-A84B-9E968FE4462E}" srcOrd="0" destOrd="0" presId="urn:microsoft.com/office/officeart/2005/8/layout/lProcess1"/>
    <dgm:cxn modelId="{5D3A2BCE-1DAE-4832-98B7-D45245F87B4E}" type="presOf" srcId="{D9CF805B-B0F9-4A69-B0AC-85B89DA72085}" destId="{37B245B2-FCCF-4326-B175-9B3B5D61CA5A}" srcOrd="0" destOrd="0" presId="urn:microsoft.com/office/officeart/2005/8/layout/lProcess1"/>
    <dgm:cxn modelId="{9EFAE474-EF60-4C98-9F98-3DBD27EB3232}" srcId="{9491C507-D7FE-4267-9AE7-41A396766BE7}" destId="{D1FE4439-C086-4AF8-953A-AEEAFBAB9BA3}" srcOrd="1" destOrd="0" parTransId="{6040BC5C-5F3C-4EEC-B7F0-25F05F12F9CF}" sibTransId="{A7D5DCE4-0F20-4D90-A663-51E48BA98327}"/>
    <dgm:cxn modelId="{72D602E7-F6AB-4254-ACBA-84DB0C1CDF89}" srcId="{D1FE4439-C086-4AF8-953A-AEEAFBAB9BA3}" destId="{3D0FA16F-3347-4F46-969E-882AFB85A9A8}" srcOrd="0" destOrd="0" parTransId="{2B282CC0-F864-423F-B218-26BE43588325}" sibTransId="{E3E7328F-AD59-40B3-88BA-B3B88EC945D7}"/>
    <dgm:cxn modelId="{368242AC-4AD9-4055-99FC-9F4D2175014B}" type="presParOf" srcId="{21C638D2-DF2C-4965-A84B-9E968FE4462E}" destId="{814AA301-8556-4059-AA40-EFF9485A5C82}" srcOrd="0" destOrd="0" presId="urn:microsoft.com/office/officeart/2005/8/layout/lProcess1"/>
    <dgm:cxn modelId="{2B22A348-768C-4AB4-A778-07A0CA24C9E7}" type="presParOf" srcId="{814AA301-8556-4059-AA40-EFF9485A5C82}" destId="{1667361A-427D-46D2-8437-4F8ADB3F670D}" srcOrd="0" destOrd="0" presId="urn:microsoft.com/office/officeart/2005/8/layout/lProcess1"/>
    <dgm:cxn modelId="{78591233-E7F4-4977-A1B6-20237C1199F5}" type="presParOf" srcId="{814AA301-8556-4059-AA40-EFF9485A5C82}" destId="{F8449E3D-C39B-4FB7-A34A-617B62FF395F}" srcOrd="1" destOrd="0" presId="urn:microsoft.com/office/officeart/2005/8/layout/lProcess1"/>
    <dgm:cxn modelId="{FDE6F107-B6DD-4F29-B262-3042BB6270CD}" type="presParOf" srcId="{814AA301-8556-4059-AA40-EFF9485A5C82}" destId="{37B245B2-FCCF-4326-B175-9B3B5D61CA5A}" srcOrd="2" destOrd="0" presId="urn:microsoft.com/office/officeart/2005/8/layout/lProcess1"/>
    <dgm:cxn modelId="{A9C1E73D-E273-4A47-8376-47D53B3548C2}" type="presParOf" srcId="{814AA301-8556-4059-AA40-EFF9485A5C82}" destId="{630E14B1-9BC1-4221-9B24-0B4B68087E6C}" srcOrd="3" destOrd="0" presId="urn:microsoft.com/office/officeart/2005/8/layout/lProcess1"/>
    <dgm:cxn modelId="{C23D34DF-97F0-47A1-ABB2-1F3002F15A43}" type="presParOf" srcId="{814AA301-8556-4059-AA40-EFF9485A5C82}" destId="{9FC6CA5A-3CDA-4332-BEB9-CDDBB57CBFC6}" srcOrd="4" destOrd="0" presId="urn:microsoft.com/office/officeart/2005/8/layout/lProcess1"/>
    <dgm:cxn modelId="{8637090A-E8B8-44EF-A2D9-E5FDAA7C7CC0}" type="presParOf" srcId="{21C638D2-DF2C-4965-A84B-9E968FE4462E}" destId="{2892558B-5FA7-406D-81FD-558101537791}" srcOrd="1" destOrd="0" presId="urn:microsoft.com/office/officeart/2005/8/layout/lProcess1"/>
    <dgm:cxn modelId="{E90E317D-1528-4C37-8978-0831D8390D32}" type="presParOf" srcId="{21C638D2-DF2C-4965-A84B-9E968FE4462E}" destId="{1310422C-0B92-4A1E-B4DD-B0B9A4388241}" srcOrd="2" destOrd="0" presId="urn:microsoft.com/office/officeart/2005/8/layout/lProcess1"/>
    <dgm:cxn modelId="{E7C26963-95AB-47AD-8076-6A97A27E833A}" type="presParOf" srcId="{1310422C-0B92-4A1E-B4DD-B0B9A4388241}" destId="{1E47E87A-90F7-44FC-8A5E-500B3D8EE404}" srcOrd="0" destOrd="0" presId="urn:microsoft.com/office/officeart/2005/8/layout/lProcess1"/>
    <dgm:cxn modelId="{592B0CCD-0900-4AE9-A3F7-D314782A489C}" type="presParOf" srcId="{1310422C-0B92-4A1E-B4DD-B0B9A4388241}" destId="{008992BD-28FF-4F14-BEBF-BF134A77D62D}" srcOrd="1" destOrd="0" presId="urn:microsoft.com/office/officeart/2005/8/layout/lProcess1"/>
    <dgm:cxn modelId="{BCAB1DA9-2692-4E73-968A-17DEF22E3146}" type="presParOf" srcId="{1310422C-0B92-4A1E-B4DD-B0B9A4388241}" destId="{79EDE4C0-69E3-498A-9707-858D6DA42285}"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C6C51-5316-434C-8E57-6BDFF703345D}" type="doc">
      <dgm:prSet loTypeId="urn:microsoft.com/office/officeart/2005/8/layout/vProcess5" loCatId="process" qsTypeId="urn:microsoft.com/office/officeart/2005/8/quickstyle/simple3" qsCatId="simple" csTypeId="urn:microsoft.com/office/officeart/2005/8/colors/accent2_1" csCatId="accent2" phldr="1"/>
      <dgm:spPr/>
      <dgm:t>
        <a:bodyPr/>
        <a:lstStyle/>
        <a:p>
          <a:endParaRPr lang="es-EC"/>
        </a:p>
      </dgm:t>
    </dgm:pt>
    <dgm:pt modelId="{0D5A96DD-B486-404E-AA69-4D1F69113127}">
      <dgm:prSet phldrT="[Texto]"/>
      <dgm:spPr/>
      <dgm:t>
        <a:bodyPr/>
        <a:lstStyle/>
        <a:p>
          <a:pPr algn="just"/>
          <a:r>
            <a:rPr lang="es-EC" dirty="0" smtClean="0"/>
            <a:t>De acuerdo a la implementación de la matiz productiva, se realizó una inversión de $4.983 millones en el sector eléctrico, para lo cual se esperaba que las ocho centrales entraran en funcionamiento hasta el 2016 según el </a:t>
          </a:r>
          <a:r>
            <a:rPr lang="es-EC" dirty="0" err="1" smtClean="0"/>
            <a:t>Senplades</a:t>
          </a:r>
          <a:r>
            <a:rPr lang="es-EC" dirty="0" smtClean="0"/>
            <a:t>. </a:t>
          </a:r>
          <a:endParaRPr lang="es-EC" dirty="0"/>
        </a:p>
      </dgm:t>
    </dgm:pt>
    <dgm:pt modelId="{EB7D1B25-FFA5-4105-871B-D5FC9EDA067C}" type="parTrans" cxnId="{3720A05B-225A-49DA-A27F-3ABDB63BA67C}">
      <dgm:prSet/>
      <dgm:spPr/>
      <dgm:t>
        <a:bodyPr/>
        <a:lstStyle/>
        <a:p>
          <a:endParaRPr lang="es-EC"/>
        </a:p>
      </dgm:t>
    </dgm:pt>
    <dgm:pt modelId="{94776F1F-DAD9-492F-9193-A993F3245C33}" type="sibTrans" cxnId="{3720A05B-225A-49DA-A27F-3ABDB63BA67C}">
      <dgm:prSet/>
      <dgm:spPr/>
      <dgm:t>
        <a:bodyPr/>
        <a:lstStyle/>
        <a:p>
          <a:endParaRPr lang="es-EC"/>
        </a:p>
      </dgm:t>
    </dgm:pt>
    <dgm:pt modelId="{249C18F9-9C02-45D2-BE6D-9146ED391360}">
      <dgm:prSet phldrT="[Texto]"/>
      <dgm:spPr/>
      <dgm:t>
        <a:bodyPr/>
        <a:lstStyle/>
        <a:p>
          <a:pPr algn="just"/>
          <a:r>
            <a:rPr lang="es-EC" dirty="0" smtClean="0"/>
            <a:t>En el plan de entrega de las ocho hidroeléctricas para el 2016 están: Coca Codo Sinclair, la más importante que producirá 1.500 megavatios (MW); Sopladora, Minas San Francisco, </a:t>
          </a:r>
          <a:r>
            <a:rPr lang="es-EC" dirty="0" err="1" smtClean="0"/>
            <a:t>Toachi</a:t>
          </a:r>
          <a:r>
            <a:rPr lang="es-EC" dirty="0" smtClean="0"/>
            <a:t> </a:t>
          </a:r>
          <a:r>
            <a:rPr lang="es-EC" dirty="0" err="1" smtClean="0"/>
            <a:t>Pilatón</a:t>
          </a:r>
          <a:r>
            <a:rPr lang="es-EC" dirty="0" smtClean="0"/>
            <a:t>, Delsitanisagua, Mazar Dudas, </a:t>
          </a:r>
          <a:r>
            <a:rPr lang="es-EC" dirty="0" err="1" smtClean="0"/>
            <a:t>Manduriacu</a:t>
          </a:r>
          <a:r>
            <a:rPr lang="es-EC" dirty="0" smtClean="0"/>
            <a:t> y Quijos. Estas obras en conjunto generarán 2.801 MW. </a:t>
          </a:r>
          <a:endParaRPr lang="es-EC" dirty="0"/>
        </a:p>
      </dgm:t>
    </dgm:pt>
    <dgm:pt modelId="{A14E08C5-BE58-40A2-9938-62FD976DAF45}" type="parTrans" cxnId="{980F03B0-F7B1-452B-989D-5C2D115E49BE}">
      <dgm:prSet/>
      <dgm:spPr/>
      <dgm:t>
        <a:bodyPr/>
        <a:lstStyle/>
        <a:p>
          <a:endParaRPr lang="es-EC"/>
        </a:p>
      </dgm:t>
    </dgm:pt>
    <dgm:pt modelId="{4AEFBBA5-1900-4B4C-96B5-7FCCD4831B86}" type="sibTrans" cxnId="{980F03B0-F7B1-452B-989D-5C2D115E49BE}">
      <dgm:prSet/>
      <dgm:spPr/>
      <dgm:t>
        <a:bodyPr/>
        <a:lstStyle/>
        <a:p>
          <a:endParaRPr lang="es-EC"/>
        </a:p>
      </dgm:t>
    </dgm:pt>
    <dgm:pt modelId="{F7F54566-4032-4F37-9854-DE95AC3FEA52}">
      <dgm:prSet phldrT="[Texto]"/>
      <dgm:spPr/>
      <dgm:t>
        <a:bodyPr/>
        <a:lstStyle/>
        <a:p>
          <a:pPr algn="just"/>
          <a:r>
            <a:rPr lang="es-EC" dirty="0" smtClean="0"/>
            <a:t>De este grupo, hasta la fecha se han entregado Coca Codo, </a:t>
          </a:r>
          <a:r>
            <a:rPr lang="es-EC" dirty="0" err="1" smtClean="0"/>
            <a:t>Mandariacu</a:t>
          </a:r>
          <a:r>
            <a:rPr lang="es-EC" dirty="0" smtClean="0"/>
            <a:t> y Sopladora, de aquí parte la necesidad de analizar los procesos de la gestión financiero para determinar las causas de los atrasos en las entregas.</a:t>
          </a:r>
          <a:endParaRPr lang="es-EC" dirty="0"/>
        </a:p>
      </dgm:t>
    </dgm:pt>
    <dgm:pt modelId="{62D53EB3-5E51-4F64-91BD-6AC7A24D6AD7}" type="parTrans" cxnId="{AC118FCD-6B53-4B28-8214-21C48241E01E}">
      <dgm:prSet/>
      <dgm:spPr/>
      <dgm:t>
        <a:bodyPr/>
        <a:lstStyle/>
        <a:p>
          <a:endParaRPr lang="es-EC"/>
        </a:p>
      </dgm:t>
    </dgm:pt>
    <dgm:pt modelId="{BCD0BCE0-EEA2-4193-AC34-F6B3A82657AC}" type="sibTrans" cxnId="{AC118FCD-6B53-4B28-8214-21C48241E01E}">
      <dgm:prSet/>
      <dgm:spPr/>
      <dgm:t>
        <a:bodyPr/>
        <a:lstStyle/>
        <a:p>
          <a:endParaRPr lang="es-EC"/>
        </a:p>
      </dgm:t>
    </dgm:pt>
    <dgm:pt modelId="{2B1CF6D4-B361-47D7-AD44-2DA97A0AFC33}" type="pres">
      <dgm:prSet presAssocID="{B43C6C51-5316-434C-8E57-6BDFF703345D}" presName="outerComposite" presStyleCnt="0">
        <dgm:presLayoutVars>
          <dgm:chMax val="5"/>
          <dgm:dir/>
          <dgm:resizeHandles val="exact"/>
        </dgm:presLayoutVars>
      </dgm:prSet>
      <dgm:spPr/>
    </dgm:pt>
    <dgm:pt modelId="{2C0359D5-E745-409F-B1B6-CF1724A0CF4C}" type="pres">
      <dgm:prSet presAssocID="{B43C6C51-5316-434C-8E57-6BDFF703345D}" presName="dummyMaxCanvas" presStyleCnt="0">
        <dgm:presLayoutVars/>
      </dgm:prSet>
      <dgm:spPr/>
    </dgm:pt>
    <dgm:pt modelId="{034CCC15-A971-4B8C-8BE2-6829EDB79600}" type="pres">
      <dgm:prSet presAssocID="{B43C6C51-5316-434C-8E57-6BDFF703345D}" presName="ThreeNodes_1" presStyleLbl="node1" presStyleIdx="0" presStyleCnt="3">
        <dgm:presLayoutVars>
          <dgm:bulletEnabled val="1"/>
        </dgm:presLayoutVars>
      </dgm:prSet>
      <dgm:spPr/>
      <dgm:t>
        <a:bodyPr/>
        <a:lstStyle/>
        <a:p>
          <a:endParaRPr lang="es-EC"/>
        </a:p>
      </dgm:t>
    </dgm:pt>
    <dgm:pt modelId="{CD8F11FD-B26A-4389-81D3-AB664EA704D3}" type="pres">
      <dgm:prSet presAssocID="{B43C6C51-5316-434C-8E57-6BDFF703345D}" presName="ThreeNodes_2" presStyleLbl="node1" presStyleIdx="1" presStyleCnt="3">
        <dgm:presLayoutVars>
          <dgm:bulletEnabled val="1"/>
        </dgm:presLayoutVars>
      </dgm:prSet>
      <dgm:spPr/>
      <dgm:t>
        <a:bodyPr/>
        <a:lstStyle/>
        <a:p>
          <a:endParaRPr lang="es-EC"/>
        </a:p>
      </dgm:t>
    </dgm:pt>
    <dgm:pt modelId="{EAEAE6B0-BAC8-4E1B-A8F6-0B9A8966AFA8}" type="pres">
      <dgm:prSet presAssocID="{B43C6C51-5316-434C-8E57-6BDFF703345D}" presName="ThreeNodes_3" presStyleLbl="node1" presStyleIdx="2" presStyleCnt="3">
        <dgm:presLayoutVars>
          <dgm:bulletEnabled val="1"/>
        </dgm:presLayoutVars>
      </dgm:prSet>
      <dgm:spPr/>
      <dgm:t>
        <a:bodyPr/>
        <a:lstStyle/>
        <a:p>
          <a:endParaRPr lang="es-EC"/>
        </a:p>
      </dgm:t>
    </dgm:pt>
    <dgm:pt modelId="{9E775CAD-0582-4AE2-9D7D-A54EFE7E0297}" type="pres">
      <dgm:prSet presAssocID="{B43C6C51-5316-434C-8E57-6BDFF703345D}" presName="ThreeConn_1-2" presStyleLbl="fgAccFollowNode1" presStyleIdx="0" presStyleCnt="2">
        <dgm:presLayoutVars>
          <dgm:bulletEnabled val="1"/>
        </dgm:presLayoutVars>
      </dgm:prSet>
      <dgm:spPr/>
    </dgm:pt>
    <dgm:pt modelId="{A3607398-B930-44DB-819E-9BB62B22D31E}" type="pres">
      <dgm:prSet presAssocID="{B43C6C51-5316-434C-8E57-6BDFF703345D}" presName="ThreeConn_2-3" presStyleLbl="fgAccFollowNode1" presStyleIdx="1" presStyleCnt="2">
        <dgm:presLayoutVars>
          <dgm:bulletEnabled val="1"/>
        </dgm:presLayoutVars>
      </dgm:prSet>
      <dgm:spPr/>
    </dgm:pt>
    <dgm:pt modelId="{5B0D69E9-530F-48E5-880E-86FE89452BBF}" type="pres">
      <dgm:prSet presAssocID="{B43C6C51-5316-434C-8E57-6BDFF703345D}" presName="ThreeNodes_1_text" presStyleLbl="node1" presStyleIdx="2" presStyleCnt="3">
        <dgm:presLayoutVars>
          <dgm:bulletEnabled val="1"/>
        </dgm:presLayoutVars>
      </dgm:prSet>
      <dgm:spPr/>
      <dgm:t>
        <a:bodyPr/>
        <a:lstStyle/>
        <a:p>
          <a:endParaRPr lang="es-EC"/>
        </a:p>
      </dgm:t>
    </dgm:pt>
    <dgm:pt modelId="{FFCFBF22-1F57-4C42-A157-E1EB3E747CEE}" type="pres">
      <dgm:prSet presAssocID="{B43C6C51-5316-434C-8E57-6BDFF703345D}" presName="ThreeNodes_2_text" presStyleLbl="node1" presStyleIdx="2" presStyleCnt="3">
        <dgm:presLayoutVars>
          <dgm:bulletEnabled val="1"/>
        </dgm:presLayoutVars>
      </dgm:prSet>
      <dgm:spPr/>
      <dgm:t>
        <a:bodyPr/>
        <a:lstStyle/>
        <a:p>
          <a:endParaRPr lang="es-EC"/>
        </a:p>
      </dgm:t>
    </dgm:pt>
    <dgm:pt modelId="{986483BD-2C33-42BE-8478-7667F4B5434F}" type="pres">
      <dgm:prSet presAssocID="{B43C6C51-5316-434C-8E57-6BDFF703345D}" presName="ThreeNodes_3_text" presStyleLbl="node1" presStyleIdx="2" presStyleCnt="3">
        <dgm:presLayoutVars>
          <dgm:bulletEnabled val="1"/>
        </dgm:presLayoutVars>
      </dgm:prSet>
      <dgm:spPr/>
      <dgm:t>
        <a:bodyPr/>
        <a:lstStyle/>
        <a:p>
          <a:endParaRPr lang="es-EC"/>
        </a:p>
      </dgm:t>
    </dgm:pt>
  </dgm:ptLst>
  <dgm:cxnLst>
    <dgm:cxn modelId="{980F03B0-F7B1-452B-989D-5C2D115E49BE}" srcId="{B43C6C51-5316-434C-8E57-6BDFF703345D}" destId="{249C18F9-9C02-45D2-BE6D-9146ED391360}" srcOrd="1" destOrd="0" parTransId="{A14E08C5-BE58-40A2-9938-62FD976DAF45}" sibTransId="{4AEFBBA5-1900-4B4C-96B5-7FCCD4831B86}"/>
    <dgm:cxn modelId="{D251C521-4DF1-471A-8D69-D8CA902CE4EB}" type="presOf" srcId="{B43C6C51-5316-434C-8E57-6BDFF703345D}" destId="{2B1CF6D4-B361-47D7-AD44-2DA97A0AFC33}" srcOrd="0" destOrd="0" presId="urn:microsoft.com/office/officeart/2005/8/layout/vProcess5"/>
    <dgm:cxn modelId="{3CA41C68-00A7-4795-BB1E-92597BD4902C}" type="presOf" srcId="{249C18F9-9C02-45D2-BE6D-9146ED391360}" destId="{CD8F11FD-B26A-4389-81D3-AB664EA704D3}" srcOrd="0" destOrd="0" presId="urn:microsoft.com/office/officeart/2005/8/layout/vProcess5"/>
    <dgm:cxn modelId="{D5AABB4B-401E-4CA7-A5D1-7CC8A64C78F2}" type="presOf" srcId="{249C18F9-9C02-45D2-BE6D-9146ED391360}" destId="{FFCFBF22-1F57-4C42-A157-E1EB3E747CEE}" srcOrd="1" destOrd="0" presId="urn:microsoft.com/office/officeart/2005/8/layout/vProcess5"/>
    <dgm:cxn modelId="{72C3B1F2-340D-4855-863D-E4C7A66C9938}" type="presOf" srcId="{94776F1F-DAD9-492F-9193-A993F3245C33}" destId="{9E775CAD-0582-4AE2-9D7D-A54EFE7E0297}" srcOrd="0" destOrd="0" presId="urn:microsoft.com/office/officeart/2005/8/layout/vProcess5"/>
    <dgm:cxn modelId="{3720A05B-225A-49DA-A27F-3ABDB63BA67C}" srcId="{B43C6C51-5316-434C-8E57-6BDFF703345D}" destId="{0D5A96DD-B486-404E-AA69-4D1F69113127}" srcOrd="0" destOrd="0" parTransId="{EB7D1B25-FFA5-4105-871B-D5FC9EDA067C}" sibTransId="{94776F1F-DAD9-492F-9193-A993F3245C33}"/>
    <dgm:cxn modelId="{4AD0D7A7-D6E0-4A90-BDAB-3E28CF2D1DF1}" type="presOf" srcId="{0D5A96DD-B486-404E-AA69-4D1F69113127}" destId="{5B0D69E9-530F-48E5-880E-86FE89452BBF}" srcOrd="1" destOrd="0" presId="urn:microsoft.com/office/officeart/2005/8/layout/vProcess5"/>
    <dgm:cxn modelId="{0587FECA-B38A-4C04-8A3C-1BFF9D517502}" type="presOf" srcId="{0D5A96DD-B486-404E-AA69-4D1F69113127}" destId="{034CCC15-A971-4B8C-8BE2-6829EDB79600}" srcOrd="0" destOrd="0" presId="urn:microsoft.com/office/officeart/2005/8/layout/vProcess5"/>
    <dgm:cxn modelId="{7B006E73-93F5-4D8C-8C58-15357C5A348B}" type="presOf" srcId="{F7F54566-4032-4F37-9854-DE95AC3FEA52}" destId="{986483BD-2C33-42BE-8478-7667F4B5434F}" srcOrd="1" destOrd="0" presId="urn:microsoft.com/office/officeart/2005/8/layout/vProcess5"/>
    <dgm:cxn modelId="{AC118FCD-6B53-4B28-8214-21C48241E01E}" srcId="{B43C6C51-5316-434C-8E57-6BDFF703345D}" destId="{F7F54566-4032-4F37-9854-DE95AC3FEA52}" srcOrd="2" destOrd="0" parTransId="{62D53EB3-5E51-4F64-91BD-6AC7A24D6AD7}" sibTransId="{BCD0BCE0-EEA2-4193-AC34-F6B3A82657AC}"/>
    <dgm:cxn modelId="{313B2058-33D6-4B7C-B6FD-4FFA973F7B18}" type="presOf" srcId="{F7F54566-4032-4F37-9854-DE95AC3FEA52}" destId="{EAEAE6B0-BAC8-4E1B-A8F6-0B9A8966AFA8}" srcOrd="0" destOrd="0" presId="urn:microsoft.com/office/officeart/2005/8/layout/vProcess5"/>
    <dgm:cxn modelId="{2157AE86-9841-4F34-89BD-25E8A9AC7D12}" type="presOf" srcId="{4AEFBBA5-1900-4B4C-96B5-7FCCD4831B86}" destId="{A3607398-B930-44DB-819E-9BB62B22D31E}" srcOrd="0" destOrd="0" presId="urn:microsoft.com/office/officeart/2005/8/layout/vProcess5"/>
    <dgm:cxn modelId="{BA78D41D-8D08-46C9-891D-DD384691826D}" type="presParOf" srcId="{2B1CF6D4-B361-47D7-AD44-2DA97A0AFC33}" destId="{2C0359D5-E745-409F-B1B6-CF1724A0CF4C}" srcOrd="0" destOrd="0" presId="urn:microsoft.com/office/officeart/2005/8/layout/vProcess5"/>
    <dgm:cxn modelId="{9CAC3D4A-70A0-48C0-A8BD-9DAC4FC6B6E8}" type="presParOf" srcId="{2B1CF6D4-B361-47D7-AD44-2DA97A0AFC33}" destId="{034CCC15-A971-4B8C-8BE2-6829EDB79600}" srcOrd="1" destOrd="0" presId="urn:microsoft.com/office/officeart/2005/8/layout/vProcess5"/>
    <dgm:cxn modelId="{A44E846B-913E-4A30-9B07-18B2FEA32DE2}" type="presParOf" srcId="{2B1CF6D4-B361-47D7-AD44-2DA97A0AFC33}" destId="{CD8F11FD-B26A-4389-81D3-AB664EA704D3}" srcOrd="2" destOrd="0" presId="urn:microsoft.com/office/officeart/2005/8/layout/vProcess5"/>
    <dgm:cxn modelId="{4F861E77-C9FD-4F68-B94B-AEB1883B3BEF}" type="presParOf" srcId="{2B1CF6D4-B361-47D7-AD44-2DA97A0AFC33}" destId="{EAEAE6B0-BAC8-4E1B-A8F6-0B9A8966AFA8}" srcOrd="3" destOrd="0" presId="urn:microsoft.com/office/officeart/2005/8/layout/vProcess5"/>
    <dgm:cxn modelId="{5B098B68-FD39-4453-9B5F-A5009280BCD1}" type="presParOf" srcId="{2B1CF6D4-B361-47D7-AD44-2DA97A0AFC33}" destId="{9E775CAD-0582-4AE2-9D7D-A54EFE7E0297}" srcOrd="4" destOrd="0" presId="urn:microsoft.com/office/officeart/2005/8/layout/vProcess5"/>
    <dgm:cxn modelId="{4E29BB8B-7B48-4D1E-A54E-D39FE518A1F4}" type="presParOf" srcId="{2B1CF6D4-B361-47D7-AD44-2DA97A0AFC33}" destId="{A3607398-B930-44DB-819E-9BB62B22D31E}" srcOrd="5" destOrd="0" presId="urn:microsoft.com/office/officeart/2005/8/layout/vProcess5"/>
    <dgm:cxn modelId="{EADDE5AE-332F-47F6-B14F-CBD3E73AA1D6}" type="presParOf" srcId="{2B1CF6D4-B361-47D7-AD44-2DA97A0AFC33}" destId="{5B0D69E9-530F-48E5-880E-86FE89452BBF}" srcOrd="6" destOrd="0" presId="urn:microsoft.com/office/officeart/2005/8/layout/vProcess5"/>
    <dgm:cxn modelId="{1E32341C-96BA-4210-B4FD-E493FD09A43E}" type="presParOf" srcId="{2B1CF6D4-B361-47D7-AD44-2DA97A0AFC33}" destId="{FFCFBF22-1F57-4C42-A157-E1EB3E747CEE}" srcOrd="7" destOrd="0" presId="urn:microsoft.com/office/officeart/2005/8/layout/vProcess5"/>
    <dgm:cxn modelId="{60B23CE9-F288-49D2-952B-8C916D69DCEC}" type="presParOf" srcId="{2B1CF6D4-B361-47D7-AD44-2DA97A0AFC33}" destId="{986483BD-2C33-42BE-8478-7667F4B5434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467A7E-0C4D-4CA2-AD9B-F46EC9D449F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F129A142-2881-465F-A2FC-D233934664C7}">
      <dgm:prSet phldrT="[Texto]" custT="1"/>
      <dgm:spPr/>
      <dgm:t>
        <a:bodyPr/>
        <a:lstStyle/>
        <a:p>
          <a:r>
            <a:rPr lang="es-EC" sz="1800" b="1" dirty="0" smtClean="0"/>
            <a:t>OBJETIVO GENERAL</a:t>
          </a:r>
          <a:endParaRPr lang="es-EC" sz="1800" b="1" dirty="0"/>
        </a:p>
      </dgm:t>
    </dgm:pt>
    <dgm:pt modelId="{D7B736AA-037C-48F0-81A8-C03B608B0D23}" type="parTrans" cxnId="{5C2E125A-A0AD-4FEB-8679-24A45347FF64}">
      <dgm:prSet/>
      <dgm:spPr/>
      <dgm:t>
        <a:bodyPr/>
        <a:lstStyle/>
        <a:p>
          <a:endParaRPr lang="es-EC" sz="1600"/>
        </a:p>
      </dgm:t>
    </dgm:pt>
    <dgm:pt modelId="{5C5B52FB-6366-42C1-9257-91A5F34B2A35}" type="sibTrans" cxnId="{5C2E125A-A0AD-4FEB-8679-24A45347FF64}">
      <dgm:prSet/>
      <dgm:spPr/>
      <dgm:t>
        <a:bodyPr/>
        <a:lstStyle/>
        <a:p>
          <a:endParaRPr lang="es-EC" sz="1600"/>
        </a:p>
      </dgm:t>
    </dgm:pt>
    <dgm:pt modelId="{1B21D2DD-75F4-4D45-BBD5-9983085D45AB}">
      <dgm:prSet phldrT="[Texto]" custT="1"/>
      <dgm:spPr/>
      <dgm:t>
        <a:bodyPr/>
        <a:lstStyle/>
        <a:p>
          <a:pPr algn="just"/>
          <a:r>
            <a:rPr lang="es-EC" sz="1800" dirty="0" smtClean="0"/>
            <a:t>Identificar el tratamiento de los procesos de la gestión financiera en la ejecución de los proyectos hidroeléctricos mediante un estudio empírico que permita determinar el cumplimiento de dichos procesos.</a:t>
          </a:r>
          <a:endParaRPr lang="es-EC" sz="1800" dirty="0"/>
        </a:p>
      </dgm:t>
    </dgm:pt>
    <dgm:pt modelId="{452B6847-06A4-4293-9FA9-96AA69D2A919}" type="parTrans" cxnId="{65EC978C-F1BF-4BAA-9730-6D0CE14DA886}">
      <dgm:prSet/>
      <dgm:spPr/>
      <dgm:t>
        <a:bodyPr/>
        <a:lstStyle/>
        <a:p>
          <a:endParaRPr lang="es-EC" sz="1600"/>
        </a:p>
      </dgm:t>
    </dgm:pt>
    <dgm:pt modelId="{35B7160D-D9E4-43C6-B302-FC33CE74F2E7}" type="sibTrans" cxnId="{65EC978C-F1BF-4BAA-9730-6D0CE14DA886}">
      <dgm:prSet/>
      <dgm:spPr/>
      <dgm:t>
        <a:bodyPr/>
        <a:lstStyle/>
        <a:p>
          <a:endParaRPr lang="es-EC" sz="1600"/>
        </a:p>
      </dgm:t>
    </dgm:pt>
    <dgm:pt modelId="{3AAC5CBE-8292-4B25-9DC0-824F50437CB3}" type="pres">
      <dgm:prSet presAssocID="{57467A7E-0C4D-4CA2-AD9B-F46EC9D449FA}" presName="diagram" presStyleCnt="0">
        <dgm:presLayoutVars>
          <dgm:chPref val="1"/>
          <dgm:dir/>
          <dgm:animOne val="branch"/>
          <dgm:animLvl val="lvl"/>
          <dgm:resizeHandles/>
        </dgm:presLayoutVars>
      </dgm:prSet>
      <dgm:spPr/>
    </dgm:pt>
    <dgm:pt modelId="{7C6DB0C4-A542-4DC6-8258-4847D0D988CC}" type="pres">
      <dgm:prSet presAssocID="{F129A142-2881-465F-A2FC-D233934664C7}" presName="root" presStyleCnt="0"/>
      <dgm:spPr/>
    </dgm:pt>
    <dgm:pt modelId="{7940FF88-A567-47F0-BCFE-311A6FCDC27C}" type="pres">
      <dgm:prSet presAssocID="{F129A142-2881-465F-A2FC-D233934664C7}" presName="rootComposite" presStyleCnt="0"/>
      <dgm:spPr/>
    </dgm:pt>
    <dgm:pt modelId="{7465C59E-DF2A-4CAE-A0D6-BD8A943F2124}" type="pres">
      <dgm:prSet presAssocID="{F129A142-2881-465F-A2FC-D233934664C7}" presName="rootText" presStyleLbl="node1" presStyleIdx="0" presStyleCnt="1" custScaleX="225871"/>
      <dgm:spPr/>
    </dgm:pt>
    <dgm:pt modelId="{C46CBEF8-0B13-47B0-8357-C6E7A6D022C7}" type="pres">
      <dgm:prSet presAssocID="{F129A142-2881-465F-A2FC-D233934664C7}" presName="rootConnector" presStyleLbl="node1" presStyleIdx="0" presStyleCnt="1"/>
      <dgm:spPr/>
    </dgm:pt>
    <dgm:pt modelId="{F648BB8D-BB6E-4043-A95F-F7E0F3B2B434}" type="pres">
      <dgm:prSet presAssocID="{F129A142-2881-465F-A2FC-D233934664C7}" presName="childShape" presStyleCnt="0"/>
      <dgm:spPr/>
    </dgm:pt>
    <dgm:pt modelId="{2731E1B7-E228-435D-9F90-C198739A5D4B}" type="pres">
      <dgm:prSet presAssocID="{452B6847-06A4-4293-9FA9-96AA69D2A919}" presName="Name13" presStyleLbl="parChTrans1D2" presStyleIdx="0" presStyleCnt="1"/>
      <dgm:spPr/>
    </dgm:pt>
    <dgm:pt modelId="{A0812454-5DAB-4053-9051-14D002F27A7D}" type="pres">
      <dgm:prSet presAssocID="{1B21D2DD-75F4-4D45-BBD5-9983085D45AB}" presName="childText" presStyleLbl="bgAcc1" presStyleIdx="0" presStyleCnt="1" custScaleX="1133906" custScaleY="211863">
        <dgm:presLayoutVars>
          <dgm:bulletEnabled val="1"/>
        </dgm:presLayoutVars>
      </dgm:prSet>
      <dgm:spPr/>
      <dgm:t>
        <a:bodyPr/>
        <a:lstStyle/>
        <a:p>
          <a:endParaRPr lang="es-EC"/>
        </a:p>
      </dgm:t>
    </dgm:pt>
  </dgm:ptLst>
  <dgm:cxnLst>
    <dgm:cxn modelId="{0AD7F0E8-E641-4CC7-8F8D-49D7EFCF5116}" type="presOf" srcId="{1B21D2DD-75F4-4D45-BBD5-9983085D45AB}" destId="{A0812454-5DAB-4053-9051-14D002F27A7D}" srcOrd="0" destOrd="0" presId="urn:microsoft.com/office/officeart/2005/8/layout/hierarchy3"/>
    <dgm:cxn modelId="{4BA7A700-C111-423E-B1AE-7C6B4061E620}" type="presOf" srcId="{57467A7E-0C4D-4CA2-AD9B-F46EC9D449FA}" destId="{3AAC5CBE-8292-4B25-9DC0-824F50437CB3}" srcOrd="0" destOrd="0" presId="urn:microsoft.com/office/officeart/2005/8/layout/hierarchy3"/>
    <dgm:cxn modelId="{5C2E125A-A0AD-4FEB-8679-24A45347FF64}" srcId="{57467A7E-0C4D-4CA2-AD9B-F46EC9D449FA}" destId="{F129A142-2881-465F-A2FC-D233934664C7}" srcOrd="0" destOrd="0" parTransId="{D7B736AA-037C-48F0-81A8-C03B608B0D23}" sibTransId="{5C5B52FB-6366-42C1-9257-91A5F34B2A35}"/>
    <dgm:cxn modelId="{5B62ED07-1ADA-4805-9AD3-D45A2DF0D528}" type="presOf" srcId="{452B6847-06A4-4293-9FA9-96AA69D2A919}" destId="{2731E1B7-E228-435D-9F90-C198739A5D4B}" srcOrd="0" destOrd="0" presId="urn:microsoft.com/office/officeart/2005/8/layout/hierarchy3"/>
    <dgm:cxn modelId="{44889211-646E-40E5-A8EE-88A308991DC4}" type="presOf" srcId="{F129A142-2881-465F-A2FC-D233934664C7}" destId="{C46CBEF8-0B13-47B0-8357-C6E7A6D022C7}" srcOrd="1" destOrd="0" presId="urn:microsoft.com/office/officeart/2005/8/layout/hierarchy3"/>
    <dgm:cxn modelId="{2AE0714A-C19F-4DED-8735-87D4FF062271}" type="presOf" srcId="{F129A142-2881-465F-A2FC-D233934664C7}" destId="{7465C59E-DF2A-4CAE-A0D6-BD8A943F2124}" srcOrd="0" destOrd="0" presId="urn:microsoft.com/office/officeart/2005/8/layout/hierarchy3"/>
    <dgm:cxn modelId="{65EC978C-F1BF-4BAA-9730-6D0CE14DA886}" srcId="{F129A142-2881-465F-A2FC-D233934664C7}" destId="{1B21D2DD-75F4-4D45-BBD5-9983085D45AB}" srcOrd="0" destOrd="0" parTransId="{452B6847-06A4-4293-9FA9-96AA69D2A919}" sibTransId="{35B7160D-D9E4-43C6-B302-FC33CE74F2E7}"/>
    <dgm:cxn modelId="{5168C802-8E99-435E-9D7F-62CD655D47DE}" type="presParOf" srcId="{3AAC5CBE-8292-4B25-9DC0-824F50437CB3}" destId="{7C6DB0C4-A542-4DC6-8258-4847D0D988CC}" srcOrd="0" destOrd="0" presId="urn:microsoft.com/office/officeart/2005/8/layout/hierarchy3"/>
    <dgm:cxn modelId="{A147D7F6-B126-4F4E-861C-A903033BB94C}" type="presParOf" srcId="{7C6DB0C4-A542-4DC6-8258-4847D0D988CC}" destId="{7940FF88-A567-47F0-BCFE-311A6FCDC27C}" srcOrd="0" destOrd="0" presId="urn:microsoft.com/office/officeart/2005/8/layout/hierarchy3"/>
    <dgm:cxn modelId="{DCBEAA0B-5EE1-4D33-AAE3-34B52742FE6E}" type="presParOf" srcId="{7940FF88-A567-47F0-BCFE-311A6FCDC27C}" destId="{7465C59E-DF2A-4CAE-A0D6-BD8A943F2124}" srcOrd="0" destOrd="0" presId="urn:microsoft.com/office/officeart/2005/8/layout/hierarchy3"/>
    <dgm:cxn modelId="{1B27FA41-1058-4FA4-925D-BEB8037036F7}" type="presParOf" srcId="{7940FF88-A567-47F0-BCFE-311A6FCDC27C}" destId="{C46CBEF8-0B13-47B0-8357-C6E7A6D022C7}" srcOrd="1" destOrd="0" presId="urn:microsoft.com/office/officeart/2005/8/layout/hierarchy3"/>
    <dgm:cxn modelId="{2CC58813-4111-4D0C-B441-C6DDA9CB6789}" type="presParOf" srcId="{7C6DB0C4-A542-4DC6-8258-4847D0D988CC}" destId="{F648BB8D-BB6E-4043-A95F-F7E0F3B2B434}" srcOrd="1" destOrd="0" presId="urn:microsoft.com/office/officeart/2005/8/layout/hierarchy3"/>
    <dgm:cxn modelId="{193E4A24-51D1-438E-8461-6D89AEA44A65}" type="presParOf" srcId="{F648BB8D-BB6E-4043-A95F-F7E0F3B2B434}" destId="{2731E1B7-E228-435D-9F90-C198739A5D4B}" srcOrd="0" destOrd="0" presId="urn:microsoft.com/office/officeart/2005/8/layout/hierarchy3"/>
    <dgm:cxn modelId="{9F1FD8F3-5AAD-41F3-BEB0-ED5B1E564EB8}" type="presParOf" srcId="{F648BB8D-BB6E-4043-A95F-F7E0F3B2B434}" destId="{A0812454-5DAB-4053-9051-14D002F27A7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467A7E-0C4D-4CA2-AD9B-F46EC9D449F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F129A142-2881-465F-A2FC-D233934664C7}">
      <dgm:prSet phldrT="[Texto]"/>
      <dgm:spPr/>
      <dgm:t>
        <a:bodyPr/>
        <a:lstStyle/>
        <a:p>
          <a:r>
            <a:rPr lang="es-EC" b="1" dirty="0" smtClean="0"/>
            <a:t>OBJETIVOS ESPECÍFICOS</a:t>
          </a:r>
          <a:endParaRPr lang="es-EC" b="1" dirty="0"/>
        </a:p>
      </dgm:t>
    </dgm:pt>
    <dgm:pt modelId="{D7B736AA-037C-48F0-81A8-C03B608B0D23}" type="parTrans" cxnId="{5C2E125A-A0AD-4FEB-8679-24A45347FF64}">
      <dgm:prSet/>
      <dgm:spPr/>
      <dgm:t>
        <a:bodyPr/>
        <a:lstStyle/>
        <a:p>
          <a:endParaRPr lang="es-EC"/>
        </a:p>
      </dgm:t>
    </dgm:pt>
    <dgm:pt modelId="{5C5B52FB-6366-42C1-9257-91A5F34B2A35}" type="sibTrans" cxnId="{5C2E125A-A0AD-4FEB-8679-24A45347FF64}">
      <dgm:prSet/>
      <dgm:spPr/>
      <dgm:t>
        <a:bodyPr/>
        <a:lstStyle/>
        <a:p>
          <a:endParaRPr lang="es-EC"/>
        </a:p>
      </dgm:t>
    </dgm:pt>
    <dgm:pt modelId="{1B21D2DD-75F4-4D45-BBD5-9983085D45AB}">
      <dgm:prSet phldrT="[Texto]"/>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C" dirty="0" smtClean="0"/>
            <a:t>Identificar la existencia de una planificación de actividades y sus necesidades de recursos monetarios.</a:t>
          </a:r>
          <a:endParaRPr lang="es-EC" dirty="0"/>
        </a:p>
      </dgm:t>
    </dgm:pt>
    <dgm:pt modelId="{452B6847-06A4-4293-9FA9-96AA69D2A919}" type="parTrans" cxnId="{65EC978C-F1BF-4BAA-9730-6D0CE14DA886}">
      <dgm:prSet/>
      <dgm:spPr/>
      <dgm:t>
        <a:bodyPr/>
        <a:lstStyle/>
        <a:p>
          <a:endParaRPr lang="es-EC"/>
        </a:p>
      </dgm:t>
    </dgm:pt>
    <dgm:pt modelId="{35B7160D-D9E4-43C6-B302-FC33CE74F2E7}" type="sibTrans" cxnId="{65EC978C-F1BF-4BAA-9730-6D0CE14DA886}">
      <dgm:prSet/>
      <dgm:spPr/>
      <dgm:t>
        <a:bodyPr/>
        <a:lstStyle/>
        <a:p>
          <a:endParaRPr lang="es-EC"/>
        </a:p>
      </dgm:t>
    </dgm:pt>
    <dgm:pt modelId="{235F7797-1BF3-4D94-973B-5BEF310B3212}">
      <dgm:prSet/>
      <dgm:spPr/>
      <dgm:t>
        <a:bodyPr/>
        <a:lstStyle/>
        <a:p>
          <a:pPr algn="just"/>
          <a:r>
            <a:rPr lang="es-EC" dirty="0" smtClean="0"/>
            <a:t>Determinar el cumplimiento de la planificación financiera anual y el avance del presupuesto financiero.</a:t>
          </a:r>
          <a:endParaRPr lang="es-EC" dirty="0"/>
        </a:p>
      </dgm:t>
    </dgm:pt>
    <dgm:pt modelId="{ED9BF761-34A1-4C1C-9D3A-B35B905B3A3B}" type="parTrans" cxnId="{2B1F5F69-7F37-4C69-AF2F-1E0811F24A31}">
      <dgm:prSet/>
      <dgm:spPr/>
      <dgm:t>
        <a:bodyPr/>
        <a:lstStyle/>
        <a:p>
          <a:endParaRPr lang="es-EC"/>
        </a:p>
      </dgm:t>
    </dgm:pt>
    <dgm:pt modelId="{31A523D7-378E-4F6A-9539-0C9A15D42271}" type="sibTrans" cxnId="{2B1F5F69-7F37-4C69-AF2F-1E0811F24A31}">
      <dgm:prSet/>
      <dgm:spPr/>
      <dgm:t>
        <a:bodyPr/>
        <a:lstStyle/>
        <a:p>
          <a:endParaRPr lang="es-EC"/>
        </a:p>
      </dgm:t>
    </dgm:pt>
    <dgm:pt modelId="{3EE0EA41-272E-4CAE-BB2F-B4AC98257C3D}">
      <dgm:prSet/>
      <dgm:spPr/>
      <dgm:t>
        <a:bodyPr/>
        <a:lstStyle/>
        <a:p>
          <a:pPr algn="just"/>
          <a:r>
            <a:rPr lang="es-EC" dirty="0" smtClean="0"/>
            <a:t>Determinar si existe un proceso de adquisiciones en la ejecución de los proyectos.</a:t>
          </a:r>
          <a:endParaRPr lang="es-EC" dirty="0"/>
        </a:p>
      </dgm:t>
    </dgm:pt>
    <dgm:pt modelId="{3F932381-A9DD-4F09-9542-0A372F9B6BEB}" type="parTrans" cxnId="{FE2A9E9D-E997-4030-ACA0-FF50DB2FB5CD}">
      <dgm:prSet/>
      <dgm:spPr/>
      <dgm:t>
        <a:bodyPr/>
        <a:lstStyle/>
        <a:p>
          <a:endParaRPr lang="es-EC"/>
        </a:p>
      </dgm:t>
    </dgm:pt>
    <dgm:pt modelId="{42AA89BF-21A6-468B-9952-496CFB6C782D}" type="sibTrans" cxnId="{FE2A9E9D-E997-4030-ACA0-FF50DB2FB5CD}">
      <dgm:prSet/>
      <dgm:spPr/>
      <dgm:t>
        <a:bodyPr/>
        <a:lstStyle/>
        <a:p>
          <a:endParaRPr lang="es-EC"/>
        </a:p>
      </dgm:t>
    </dgm:pt>
    <dgm:pt modelId="{59FF32E5-8A86-400D-9E06-6C37EDE380E0}">
      <dgm:prSet/>
      <dgm:spPr/>
      <dgm:t>
        <a:bodyPr/>
        <a:lstStyle/>
        <a:p>
          <a:pPr algn="just"/>
          <a:r>
            <a:rPr lang="es-EC" dirty="0" smtClean="0"/>
            <a:t>Analizar el proceso de desembolsos.</a:t>
          </a:r>
          <a:endParaRPr lang="es-EC" dirty="0"/>
        </a:p>
      </dgm:t>
    </dgm:pt>
    <dgm:pt modelId="{D9C445A9-2FE8-4922-9568-5BBE021C3338}" type="parTrans" cxnId="{0AC079B8-C33B-47CE-8D2E-C1FFA3B8618D}">
      <dgm:prSet/>
      <dgm:spPr/>
      <dgm:t>
        <a:bodyPr/>
        <a:lstStyle/>
        <a:p>
          <a:endParaRPr lang="es-EC"/>
        </a:p>
      </dgm:t>
    </dgm:pt>
    <dgm:pt modelId="{A38D3748-9E50-49AA-8333-72B921739B6F}" type="sibTrans" cxnId="{0AC079B8-C33B-47CE-8D2E-C1FFA3B8618D}">
      <dgm:prSet/>
      <dgm:spPr/>
      <dgm:t>
        <a:bodyPr/>
        <a:lstStyle/>
        <a:p>
          <a:endParaRPr lang="es-EC"/>
        </a:p>
      </dgm:t>
    </dgm:pt>
    <dgm:pt modelId="{4CA05DFF-3040-404F-8289-8EDC5A9F6F6F}">
      <dgm:prSet/>
      <dgm:spPr/>
      <dgm:t>
        <a:bodyPr/>
        <a:lstStyle/>
        <a:p>
          <a:pPr algn="just"/>
          <a:r>
            <a:rPr lang="es-EC" dirty="0" smtClean="0"/>
            <a:t>Identificar la entrega de los reportes financieros sobre el avance de ejecución de los proyectos hidroeléctricos.</a:t>
          </a:r>
          <a:endParaRPr lang="es-EC" dirty="0"/>
        </a:p>
      </dgm:t>
    </dgm:pt>
    <dgm:pt modelId="{D1FE6074-0CA5-41AF-9880-B157BDB607BD}" type="parTrans" cxnId="{C0AC5C9A-5164-4F22-9FD6-20306E2A60D0}">
      <dgm:prSet/>
      <dgm:spPr/>
      <dgm:t>
        <a:bodyPr/>
        <a:lstStyle/>
        <a:p>
          <a:endParaRPr lang="es-EC"/>
        </a:p>
      </dgm:t>
    </dgm:pt>
    <dgm:pt modelId="{65A8DA5E-F70F-4BCF-B1BC-587F95C8E281}" type="sibTrans" cxnId="{C0AC5C9A-5164-4F22-9FD6-20306E2A60D0}">
      <dgm:prSet/>
      <dgm:spPr/>
      <dgm:t>
        <a:bodyPr/>
        <a:lstStyle/>
        <a:p>
          <a:endParaRPr lang="es-EC"/>
        </a:p>
      </dgm:t>
    </dgm:pt>
    <dgm:pt modelId="{3AAC5CBE-8292-4B25-9DC0-824F50437CB3}" type="pres">
      <dgm:prSet presAssocID="{57467A7E-0C4D-4CA2-AD9B-F46EC9D449FA}" presName="diagram" presStyleCnt="0">
        <dgm:presLayoutVars>
          <dgm:chPref val="1"/>
          <dgm:dir/>
          <dgm:animOne val="branch"/>
          <dgm:animLvl val="lvl"/>
          <dgm:resizeHandles/>
        </dgm:presLayoutVars>
      </dgm:prSet>
      <dgm:spPr/>
    </dgm:pt>
    <dgm:pt modelId="{7C6DB0C4-A542-4DC6-8258-4847D0D988CC}" type="pres">
      <dgm:prSet presAssocID="{F129A142-2881-465F-A2FC-D233934664C7}" presName="root" presStyleCnt="0"/>
      <dgm:spPr/>
    </dgm:pt>
    <dgm:pt modelId="{7940FF88-A567-47F0-BCFE-311A6FCDC27C}" type="pres">
      <dgm:prSet presAssocID="{F129A142-2881-465F-A2FC-D233934664C7}" presName="rootComposite" presStyleCnt="0"/>
      <dgm:spPr/>
    </dgm:pt>
    <dgm:pt modelId="{7465C59E-DF2A-4CAE-A0D6-BD8A943F2124}" type="pres">
      <dgm:prSet presAssocID="{F129A142-2881-465F-A2FC-D233934664C7}" presName="rootText" presStyleLbl="node1" presStyleIdx="0" presStyleCnt="1" custScaleX="270884"/>
      <dgm:spPr/>
      <dgm:t>
        <a:bodyPr/>
        <a:lstStyle/>
        <a:p>
          <a:endParaRPr lang="es-EC"/>
        </a:p>
      </dgm:t>
    </dgm:pt>
    <dgm:pt modelId="{C46CBEF8-0B13-47B0-8357-C6E7A6D022C7}" type="pres">
      <dgm:prSet presAssocID="{F129A142-2881-465F-A2FC-D233934664C7}" presName="rootConnector" presStyleLbl="node1" presStyleIdx="0" presStyleCnt="1"/>
      <dgm:spPr/>
    </dgm:pt>
    <dgm:pt modelId="{F648BB8D-BB6E-4043-A95F-F7E0F3B2B434}" type="pres">
      <dgm:prSet presAssocID="{F129A142-2881-465F-A2FC-D233934664C7}" presName="childShape" presStyleCnt="0"/>
      <dgm:spPr/>
    </dgm:pt>
    <dgm:pt modelId="{2731E1B7-E228-435D-9F90-C198739A5D4B}" type="pres">
      <dgm:prSet presAssocID="{452B6847-06A4-4293-9FA9-96AA69D2A919}" presName="Name13" presStyleLbl="parChTrans1D2" presStyleIdx="0" presStyleCnt="5"/>
      <dgm:spPr/>
    </dgm:pt>
    <dgm:pt modelId="{A0812454-5DAB-4053-9051-14D002F27A7D}" type="pres">
      <dgm:prSet presAssocID="{1B21D2DD-75F4-4D45-BBD5-9983085D45AB}" presName="childText" presStyleLbl="bgAcc1" presStyleIdx="0" presStyleCnt="5" custScaleX="1032717" custScaleY="154401">
        <dgm:presLayoutVars>
          <dgm:bulletEnabled val="1"/>
        </dgm:presLayoutVars>
      </dgm:prSet>
      <dgm:spPr/>
      <dgm:t>
        <a:bodyPr/>
        <a:lstStyle/>
        <a:p>
          <a:endParaRPr lang="es-EC"/>
        </a:p>
      </dgm:t>
    </dgm:pt>
    <dgm:pt modelId="{20B74C6C-A356-4995-A591-03AD1AD92106}" type="pres">
      <dgm:prSet presAssocID="{ED9BF761-34A1-4C1C-9D3A-B35B905B3A3B}" presName="Name13" presStyleLbl="parChTrans1D2" presStyleIdx="1" presStyleCnt="5"/>
      <dgm:spPr/>
    </dgm:pt>
    <dgm:pt modelId="{B91D9719-7057-438A-8C6E-AAFF0262925A}" type="pres">
      <dgm:prSet presAssocID="{235F7797-1BF3-4D94-973B-5BEF310B3212}" presName="childText" presStyleLbl="bgAcc1" presStyleIdx="1" presStyleCnt="5" custScaleX="1032717">
        <dgm:presLayoutVars>
          <dgm:bulletEnabled val="1"/>
        </dgm:presLayoutVars>
      </dgm:prSet>
      <dgm:spPr/>
      <dgm:t>
        <a:bodyPr/>
        <a:lstStyle/>
        <a:p>
          <a:endParaRPr lang="es-EC"/>
        </a:p>
      </dgm:t>
    </dgm:pt>
    <dgm:pt modelId="{82589756-9690-4966-AA28-C760C9516ACF}" type="pres">
      <dgm:prSet presAssocID="{3F932381-A9DD-4F09-9542-0A372F9B6BEB}" presName="Name13" presStyleLbl="parChTrans1D2" presStyleIdx="2" presStyleCnt="5"/>
      <dgm:spPr/>
    </dgm:pt>
    <dgm:pt modelId="{2B15637C-CC19-4416-A4B6-0DE29B7AE5EC}" type="pres">
      <dgm:prSet presAssocID="{3EE0EA41-272E-4CAE-BB2F-B4AC98257C3D}" presName="childText" presStyleLbl="bgAcc1" presStyleIdx="2" presStyleCnt="5" custScaleX="1032717">
        <dgm:presLayoutVars>
          <dgm:bulletEnabled val="1"/>
        </dgm:presLayoutVars>
      </dgm:prSet>
      <dgm:spPr/>
      <dgm:t>
        <a:bodyPr/>
        <a:lstStyle/>
        <a:p>
          <a:endParaRPr lang="es-EC"/>
        </a:p>
      </dgm:t>
    </dgm:pt>
    <dgm:pt modelId="{50997FE2-006E-40C0-8EDE-1A997DE25E34}" type="pres">
      <dgm:prSet presAssocID="{D9C445A9-2FE8-4922-9568-5BBE021C3338}" presName="Name13" presStyleLbl="parChTrans1D2" presStyleIdx="3" presStyleCnt="5"/>
      <dgm:spPr/>
    </dgm:pt>
    <dgm:pt modelId="{1C2FBAEB-7A17-4961-B3C2-86F261AEFC9A}" type="pres">
      <dgm:prSet presAssocID="{59FF32E5-8A86-400D-9E06-6C37EDE380E0}" presName="childText" presStyleLbl="bgAcc1" presStyleIdx="3" presStyleCnt="5" custScaleX="1032717">
        <dgm:presLayoutVars>
          <dgm:bulletEnabled val="1"/>
        </dgm:presLayoutVars>
      </dgm:prSet>
      <dgm:spPr/>
      <dgm:t>
        <a:bodyPr/>
        <a:lstStyle/>
        <a:p>
          <a:endParaRPr lang="es-EC"/>
        </a:p>
      </dgm:t>
    </dgm:pt>
    <dgm:pt modelId="{CDD24399-B310-4636-A19F-A556566D9E48}" type="pres">
      <dgm:prSet presAssocID="{D1FE6074-0CA5-41AF-9880-B157BDB607BD}" presName="Name13" presStyleLbl="parChTrans1D2" presStyleIdx="4" presStyleCnt="5"/>
      <dgm:spPr/>
    </dgm:pt>
    <dgm:pt modelId="{A9FF95C1-4FB1-4D20-BEC3-2CF9A1C6C036}" type="pres">
      <dgm:prSet presAssocID="{4CA05DFF-3040-404F-8289-8EDC5A9F6F6F}" presName="childText" presStyleLbl="bgAcc1" presStyleIdx="4" presStyleCnt="5" custScaleX="1034017">
        <dgm:presLayoutVars>
          <dgm:bulletEnabled val="1"/>
        </dgm:presLayoutVars>
      </dgm:prSet>
      <dgm:spPr/>
      <dgm:t>
        <a:bodyPr/>
        <a:lstStyle/>
        <a:p>
          <a:endParaRPr lang="es-EC"/>
        </a:p>
      </dgm:t>
    </dgm:pt>
  </dgm:ptLst>
  <dgm:cxnLst>
    <dgm:cxn modelId="{770C8992-E4DB-4ACB-8C22-D27252E0C60C}" type="presOf" srcId="{F129A142-2881-465F-A2FC-D233934664C7}" destId="{C46CBEF8-0B13-47B0-8357-C6E7A6D022C7}" srcOrd="1" destOrd="0" presId="urn:microsoft.com/office/officeart/2005/8/layout/hierarchy3"/>
    <dgm:cxn modelId="{43F6D544-67F9-4003-8614-52B2C808A4B4}" type="presOf" srcId="{3F932381-A9DD-4F09-9542-0A372F9B6BEB}" destId="{82589756-9690-4966-AA28-C760C9516ACF}" srcOrd="0" destOrd="0" presId="urn:microsoft.com/office/officeart/2005/8/layout/hierarchy3"/>
    <dgm:cxn modelId="{D7449DE2-48FF-40CE-9B1A-BE0BC592FD1C}" type="presOf" srcId="{D9C445A9-2FE8-4922-9568-5BBE021C3338}" destId="{50997FE2-006E-40C0-8EDE-1A997DE25E34}" srcOrd="0" destOrd="0" presId="urn:microsoft.com/office/officeart/2005/8/layout/hierarchy3"/>
    <dgm:cxn modelId="{DE55F128-5E5D-4B74-AFF4-C0623602D417}" type="presOf" srcId="{4CA05DFF-3040-404F-8289-8EDC5A9F6F6F}" destId="{A9FF95C1-4FB1-4D20-BEC3-2CF9A1C6C036}" srcOrd="0" destOrd="0" presId="urn:microsoft.com/office/officeart/2005/8/layout/hierarchy3"/>
    <dgm:cxn modelId="{C4CF7684-6A5C-4FB6-B092-5BC9D8EF97CE}" type="presOf" srcId="{D1FE6074-0CA5-41AF-9880-B157BDB607BD}" destId="{CDD24399-B310-4636-A19F-A556566D9E48}" srcOrd="0" destOrd="0" presId="urn:microsoft.com/office/officeart/2005/8/layout/hierarchy3"/>
    <dgm:cxn modelId="{65EC978C-F1BF-4BAA-9730-6D0CE14DA886}" srcId="{F129A142-2881-465F-A2FC-D233934664C7}" destId="{1B21D2DD-75F4-4D45-BBD5-9983085D45AB}" srcOrd="0" destOrd="0" parTransId="{452B6847-06A4-4293-9FA9-96AA69D2A919}" sibTransId="{35B7160D-D9E4-43C6-B302-FC33CE74F2E7}"/>
    <dgm:cxn modelId="{5C2E125A-A0AD-4FEB-8679-24A45347FF64}" srcId="{57467A7E-0C4D-4CA2-AD9B-F46EC9D449FA}" destId="{F129A142-2881-465F-A2FC-D233934664C7}" srcOrd="0" destOrd="0" parTransId="{D7B736AA-037C-48F0-81A8-C03B608B0D23}" sibTransId="{5C5B52FB-6366-42C1-9257-91A5F34B2A35}"/>
    <dgm:cxn modelId="{AF4F961B-E373-4208-AD5A-8808828C941B}" type="presOf" srcId="{3EE0EA41-272E-4CAE-BB2F-B4AC98257C3D}" destId="{2B15637C-CC19-4416-A4B6-0DE29B7AE5EC}" srcOrd="0" destOrd="0" presId="urn:microsoft.com/office/officeart/2005/8/layout/hierarchy3"/>
    <dgm:cxn modelId="{D2F26A29-720A-4C82-A444-0A4903908628}" type="presOf" srcId="{ED9BF761-34A1-4C1C-9D3A-B35B905B3A3B}" destId="{20B74C6C-A356-4995-A591-03AD1AD92106}" srcOrd="0" destOrd="0" presId="urn:microsoft.com/office/officeart/2005/8/layout/hierarchy3"/>
    <dgm:cxn modelId="{3E6CADAE-EBAF-4DDC-9BF5-18F1B36D61BD}" type="presOf" srcId="{452B6847-06A4-4293-9FA9-96AA69D2A919}" destId="{2731E1B7-E228-435D-9F90-C198739A5D4B}" srcOrd="0" destOrd="0" presId="urn:microsoft.com/office/officeart/2005/8/layout/hierarchy3"/>
    <dgm:cxn modelId="{C0AC5C9A-5164-4F22-9FD6-20306E2A60D0}" srcId="{F129A142-2881-465F-A2FC-D233934664C7}" destId="{4CA05DFF-3040-404F-8289-8EDC5A9F6F6F}" srcOrd="4" destOrd="0" parTransId="{D1FE6074-0CA5-41AF-9880-B157BDB607BD}" sibTransId="{65A8DA5E-F70F-4BCF-B1BC-587F95C8E281}"/>
    <dgm:cxn modelId="{8EE89C75-5399-4D7B-BAF1-2B72E0E57983}" type="presOf" srcId="{235F7797-1BF3-4D94-973B-5BEF310B3212}" destId="{B91D9719-7057-438A-8C6E-AAFF0262925A}" srcOrd="0" destOrd="0" presId="urn:microsoft.com/office/officeart/2005/8/layout/hierarchy3"/>
    <dgm:cxn modelId="{10130458-EF72-4934-93A4-62560DD8748D}" type="presOf" srcId="{F129A142-2881-465F-A2FC-D233934664C7}" destId="{7465C59E-DF2A-4CAE-A0D6-BD8A943F2124}" srcOrd="0" destOrd="0" presId="urn:microsoft.com/office/officeart/2005/8/layout/hierarchy3"/>
    <dgm:cxn modelId="{0AC079B8-C33B-47CE-8D2E-C1FFA3B8618D}" srcId="{F129A142-2881-465F-A2FC-D233934664C7}" destId="{59FF32E5-8A86-400D-9E06-6C37EDE380E0}" srcOrd="3" destOrd="0" parTransId="{D9C445A9-2FE8-4922-9568-5BBE021C3338}" sibTransId="{A38D3748-9E50-49AA-8333-72B921739B6F}"/>
    <dgm:cxn modelId="{2B1F5F69-7F37-4C69-AF2F-1E0811F24A31}" srcId="{F129A142-2881-465F-A2FC-D233934664C7}" destId="{235F7797-1BF3-4D94-973B-5BEF310B3212}" srcOrd="1" destOrd="0" parTransId="{ED9BF761-34A1-4C1C-9D3A-B35B905B3A3B}" sibTransId="{31A523D7-378E-4F6A-9539-0C9A15D42271}"/>
    <dgm:cxn modelId="{63DEB128-7BE7-42FA-B70A-E0C4A953EAD1}" type="presOf" srcId="{1B21D2DD-75F4-4D45-BBD5-9983085D45AB}" destId="{A0812454-5DAB-4053-9051-14D002F27A7D}" srcOrd="0" destOrd="0" presId="urn:microsoft.com/office/officeart/2005/8/layout/hierarchy3"/>
    <dgm:cxn modelId="{295F8985-ED14-49D8-9EB3-E1C580305AB5}" type="presOf" srcId="{59FF32E5-8A86-400D-9E06-6C37EDE380E0}" destId="{1C2FBAEB-7A17-4961-B3C2-86F261AEFC9A}" srcOrd="0" destOrd="0" presId="urn:microsoft.com/office/officeart/2005/8/layout/hierarchy3"/>
    <dgm:cxn modelId="{FE2A9E9D-E997-4030-ACA0-FF50DB2FB5CD}" srcId="{F129A142-2881-465F-A2FC-D233934664C7}" destId="{3EE0EA41-272E-4CAE-BB2F-B4AC98257C3D}" srcOrd="2" destOrd="0" parTransId="{3F932381-A9DD-4F09-9542-0A372F9B6BEB}" sibTransId="{42AA89BF-21A6-468B-9952-496CFB6C782D}"/>
    <dgm:cxn modelId="{C9B12444-D04A-4419-9DDC-B89E7D038457}" type="presOf" srcId="{57467A7E-0C4D-4CA2-AD9B-F46EC9D449FA}" destId="{3AAC5CBE-8292-4B25-9DC0-824F50437CB3}" srcOrd="0" destOrd="0" presId="urn:microsoft.com/office/officeart/2005/8/layout/hierarchy3"/>
    <dgm:cxn modelId="{7A1C696D-4976-4F60-A49B-0ABCBE07A44F}" type="presParOf" srcId="{3AAC5CBE-8292-4B25-9DC0-824F50437CB3}" destId="{7C6DB0C4-A542-4DC6-8258-4847D0D988CC}" srcOrd="0" destOrd="0" presId="urn:microsoft.com/office/officeart/2005/8/layout/hierarchy3"/>
    <dgm:cxn modelId="{87E4604B-C9BA-455E-9154-50B601DBE36F}" type="presParOf" srcId="{7C6DB0C4-A542-4DC6-8258-4847D0D988CC}" destId="{7940FF88-A567-47F0-BCFE-311A6FCDC27C}" srcOrd="0" destOrd="0" presId="urn:microsoft.com/office/officeart/2005/8/layout/hierarchy3"/>
    <dgm:cxn modelId="{E740399A-133C-4067-92A1-36BE8E25E0D2}" type="presParOf" srcId="{7940FF88-A567-47F0-BCFE-311A6FCDC27C}" destId="{7465C59E-DF2A-4CAE-A0D6-BD8A943F2124}" srcOrd="0" destOrd="0" presId="urn:microsoft.com/office/officeart/2005/8/layout/hierarchy3"/>
    <dgm:cxn modelId="{DF128751-4C8D-4F11-9D90-0C520B54180C}" type="presParOf" srcId="{7940FF88-A567-47F0-BCFE-311A6FCDC27C}" destId="{C46CBEF8-0B13-47B0-8357-C6E7A6D022C7}" srcOrd="1" destOrd="0" presId="urn:microsoft.com/office/officeart/2005/8/layout/hierarchy3"/>
    <dgm:cxn modelId="{263F7A29-B9C6-4B6A-BB04-095C5E25D659}" type="presParOf" srcId="{7C6DB0C4-A542-4DC6-8258-4847D0D988CC}" destId="{F648BB8D-BB6E-4043-A95F-F7E0F3B2B434}" srcOrd="1" destOrd="0" presId="urn:microsoft.com/office/officeart/2005/8/layout/hierarchy3"/>
    <dgm:cxn modelId="{8B40D129-AF5E-4153-BFBE-06AAF872F84C}" type="presParOf" srcId="{F648BB8D-BB6E-4043-A95F-F7E0F3B2B434}" destId="{2731E1B7-E228-435D-9F90-C198739A5D4B}" srcOrd="0" destOrd="0" presId="urn:microsoft.com/office/officeart/2005/8/layout/hierarchy3"/>
    <dgm:cxn modelId="{BCA60C38-1A0A-4C96-BE0A-B5C83C2E9D8E}" type="presParOf" srcId="{F648BB8D-BB6E-4043-A95F-F7E0F3B2B434}" destId="{A0812454-5DAB-4053-9051-14D002F27A7D}" srcOrd="1" destOrd="0" presId="urn:microsoft.com/office/officeart/2005/8/layout/hierarchy3"/>
    <dgm:cxn modelId="{32DD4C49-C2C4-4AC7-802C-37A829F9970E}" type="presParOf" srcId="{F648BB8D-BB6E-4043-A95F-F7E0F3B2B434}" destId="{20B74C6C-A356-4995-A591-03AD1AD92106}" srcOrd="2" destOrd="0" presId="urn:microsoft.com/office/officeart/2005/8/layout/hierarchy3"/>
    <dgm:cxn modelId="{463309E4-670C-460B-90D2-13CEF250D846}" type="presParOf" srcId="{F648BB8D-BB6E-4043-A95F-F7E0F3B2B434}" destId="{B91D9719-7057-438A-8C6E-AAFF0262925A}" srcOrd="3" destOrd="0" presId="urn:microsoft.com/office/officeart/2005/8/layout/hierarchy3"/>
    <dgm:cxn modelId="{321EB624-DDC9-449B-9676-4033EDC36FBF}" type="presParOf" srcId="{F648BB8D-BB6E-4043-A95F-F7E0F3B2B434}" destId="{82589756-9690-4966-AA28-C760C9516ACF}" srcOrd="4" destOrd="0" presId="urn:microsoft.com/office/officeart/2005/8/layout/hierarchy3"/>
    <dgm:cxn modelId="{2AA30E7F-8129-40C1-A384-BAFFB06FA4C4}" type="presParOf" srcId="{F648BB8D-BB6E-4043-A95F-F7E0F3B2B434}" destId="{2B15637C-CC19-4416-A4B6-0DE29B7AE5EC}" srcOrd="5" destOrd="0" presId="urn:microsoft.com/office/officeart/2005/8/layout/hierarchy3"/>
    <dgm:cxn modelId="{BC460A2E-DA7B-47B4-9758-C881126C81B5}" type="presParOf" srcId="{F648BB8D-BB6E-4043-A95F-F7E0F3B2B434}" destId="{50997FE2-006E-40C0-8EDE-1A997DE25E34}" srcOrd="6" destOrd="0" presId="urn:microsoft.com/office/officeart/2005/8/layout/hierarchy3"/>
    <dgm:cxn modelId="{8B8F4674-1629-4D92-89A6-8F5C0744F840}" type="presParOf" srcId="{F648BB8D-BB6E-4043-A95F-F7E0F3B2B434}" destId="{1C2FBAEB-7A17-4961-B3C2-86F261AEFC9A}" srcOrd="7" destOrd="0" presId="urn:microsoft.com/office/officeart/2005/8/layout/hierarchy3"/>
    <dgm:cxn modelId="{FF83DCF3-78A2-4100-A6D1-CD34902BF0F4}" type="presParOf" srcId="{F648BB8D-BB6E-4043-A95F-F7E0F3B2B434}" destId="{CDD24399-B310-4636-A19F-A556566D9E48}" srcOrd="8" destOrd="0" presId="urn:microsoft.com/office/officeart/2005/8/layout/hierarchy3"/>
    <dgm:cxn modelId="{51968B89-C1D3-40C6-937E-C9DCC0447CE3}" type="presParOf" srcId="{F648BB8D-BB6E-4043-A95F-F7E0F3B2B434}" destId="{A9FF95C1-4FB1-4D20-BEC3-2CF9A1C6C036}" srcOrd="9"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D80F0-29EE-4CD3-9D0D-7E7FDC31C945}"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11D27B3F-1DA3-4125-98CD-FFC5E0F16076}">
      <dgm:prSet phldrT="[Texto]" custT="1"/>
      <dgm:spPr/>
      <dgm:t>
        <a:bodyPr/>
        <a:lstStyle/>
        <a:p>
          <a:r>
            <a:rPr lang="es-EC" sz="1400" b="1" u="sng" dirty="0" smtClean="0"/>
            <a:t>Inicio del proyecto:</a:t>
          </a:r>
        </a:p>
        <a:p>
          <a:r>
            <a:rPr lang="es-EC" sz="1400" b="1" dirty="0" smtClean="0"/>
            <a:t>Coordinador de la PMO</a:t>
          </a:r>
          <a:endParaRPr lang="es-EC" sz="1400" dirty="0" smtClean="0"/>
        </a:p>
        <a:p>
          <a:r>
            <a:rPr lang="es-EC" sz="1400" dirty="0" smtClean="0"/>
            <a:t>Realiza la reunión entre cada Director de Proyecto y patrocinador de la firma del Acta de Constitución.</a:t>
          </a:r>
        </a:p>
        <a:p>
          <a:r>
            <a:rPr lang="es-EC" sz="1400" b="1" dirty="0" smtClean="0"/>
            <a:t>Director del Proyecto</a:t>
          </a:r>
          <a:endParaRPr lang="es-EC" sz="1400" dirty="0" smtClean="0"/>
        </a:p>
        <a:p>
          <a:r>
            <a:rPr lang="es-EC" sz="1400" dirty="0" smtClean="0"/>
            <a:t>Revisa la información entregada sobre la etapa de diseño del proyecto de acuerdo a lo indicado en la Matriz de Documentos Servidor designado por la Gerencia de la Unidad de Negocio a quien o quienes se les entrega el producto de un proyecto para su utilización y es el responsable de su correcta operación.</a:t>
          </a:r>
          <a:endParaRPr lang="es-EC" sz="1400" b="1" dirty="0"/>
        </a:p>
      </dgm:t>
    </dgm:pt>
    <dgm:pt modelId="{B4C5A049-B4E5-40B0-991E-CC8470CD6D69}" type="parTrans" cxnId="{A08F6B34-A826-4C28-9859-68263908D21C}">
      <dgm:prSet/>
      <dgm:spPr/>
      <dgm:t>
        <a:bodyPr/>
        <a:lstStyle/>
        <a:p>
          <a:endParaRPr lang="es-EC" sz="2000" b="1"/>
        </a:p>
      </dgm:t>
    </dgm:pt>
    <dgm:pt modelId="{3AED7691-A958-4F64-AE46-54CA4EF0DF0A}" type="sibTrans" cxnId="{A08F6B34-A826-4C28-9859-68263908D21C}">
      <dgm:prSet/>
      <dgm:spPr/>
      <dgm:t>
        <a:bodyPr/>
        <a:lstStyle/>
        <a:p>
          <a:endParaRPr lang="es-EC" sz="2000" b="1"/>
        </a:p>
      </dgm:t>
    </dgm:pt>
    <dgm:pt modelId="{74899483-B748-4CE6-8FA7-5F55E58DCA26}">
      <dgm:prSet phldrT="[Texto]" custT="1"/>
      <dgm:spPr/>
      <dgm:t>
        <a:bodyPr/>
        <a:lstStyle/>
        <a:p>
          <a:r>
            <a:rPr lang="es-EC" sz="1400" b="1" u="sng" dirty="0" smtClean="0"/>
            <a:t>Cierre del Proyecto:</a:t>
          </a:r>
        </a:p>
        <a:p>
          <a:r>
            <a:rPr lang="es-EC" sz="1400" b="1" dirty="0" smtClean="0"/>
            <a:t>Director del Proyecto </a:t>
          </a:r>
          <a:endParaRPr lang="es-EC" sz="1400" b="1" dirty="0" smtClean="0"/>
        </a:p>
        <a:p>
          <a:r>
            <a:rPr lang="es-EC" sz="1400" dirty="0" smtClean="0"/>
            <a:t>Realiza el informe de cierre por medio del documento de acta entrega y recepción.</a:t>
          </a:r>
          <a:endParaRPr lang="es-EC" sz="1400" b="1" dirty="0"/>
        </a:p>
      </dgm:t>
    </dgm:pt>
    <dgm:pt modelId="{8CF9C0DB-DE4C-4E53-AFDC-34956C995C6C}" type="parTrans" cxnId="{B6E3B8CD-88B8-43CD-B691-89F9513E80C8}">
      <dgm:prSet/>
      <dgm:spPr/>
      <dgm:t>
        <a:bodyPr/>
        <a:lstStyle/>
        <a:p>
          <a:endParaRPr lang="es-EC" sz="2000" b="1"/>
        </a:p>
      </dgm:t>
    </dgm:pt>
    <dgm:pt modelId="{B4216696-17FA-4F4F-89A0-9FAA5E174B03}" type="sibTrans" cxnId="{B6E3B8CD-88B8-43CD-B691-89F9513E80C8}">
      <dgm:prSet/>
      <dgm:spPr/>
      <dgm:t>
        <a:bodyPr/>
        <a:lstStyle/>
        <a:p>
          <a:endParaRPr lang="es-EC" sz="2000" b="1"/>
        </a:p>
      </dgm:t>
    </dgm:pt>
    <dgm:pt modelId="{72FCBA97-B645-4DB9-A103-65113B4B158F}">
      <dgm:prSet custT="1"/>
      <dgm:spPr/>
      <dgm:t>
        <a:bodyPr/>
        <a:lstStyle/>
        <a:p>
          <a:r>
            <a:rPr lang="es-EC" sz="1400" b="1" u="sng" dirty="0" smtClean="0"/>
            <a:t>Planificación del Proyecto:</a:t>
          </a:r>
        </a:p>
        <a:p>
          <a:r>
            <a:rPr lang="es-EC" sz="1400" b="1" dirty="0" smtClean="0"/>
            <a:t>Director del Proyecto </a:t>
          </a:r>
          <a:endParaRPr lang="es-EC" sz="1400" dirty="0" smtClean="0"/>
        </a:p>
        <a:p>
          <a:r>
            <a:rPr lang="es-EC" sz="1400" dirty="0" smtClean="0"/>
            <a:t>Define las necesidades de los recursos humanos para el proyecto, estableciendo el cargo funcional y carga horaria requerida.</a:t>
          </a:r>
          <a:endParaRPr lang="es-EC" sz="1400" b="1" dirty="0"/>
        </a:p>
      </dgm:t>
    </dgm:pt>
    <dgm:pt modelId="{B5D09395-A013-4902-9769-584F7BAC1DBE}" type="parTrans" cxnId="{64562840-9B25-4CD4-BA91-BA27D74F49C5}">
      <dgm:prSet/>
      <dgm:spPr/>
      <dgm:t>
        <a:bodyPr/>
        <a:lstStyle/>
        <a:p>
          <a:endParaRPr lang="es-EC" sz="2000" b="1"/>
        </a:p>
      </dgm:t>
    </dgm:pt>
    <dgm:pt modelId="{768C3056-C01D-4A8D-A2F4-566A327AE610}" type="sibTrans" cxnId="{64562840-9B25-4CD4-BA91-BA27D74F49C5}">
      <dgm:prSet/>
      <dgm:spPr/>
      <dgm:t>
        <a:bodyPr/>
        <a:lstStyle/>
        <a:p>
          <a:endParaRPr lang="es-EC" sz="2000" b="1"/>
        </a:p>
      </dgm:t>
    </dgm:pt>
    <dgm:pt modelId="{29AC19DD-F0C9-43CD-9DCB-190DC8FDB257}">
      <dgm:prSet custT="1"/>
      <dgm:spPr/>
      <dgm:t>
        <a:bodyPr/>
        <a:lstStyle/>
        <a:p>
          <a:r>
            <a:rPr lang="es-EC" sz="1400" b="1" u="sng" dirty="0" smtClean="0"/>
            <a:t>Ejecución, Seguimiento y Control del Proyecto:</a:t>
          </a:r>
        </a:p>
        <a:p>
          <a:r>
            <a:rPr lang="es-EC" sz="1400" b="1" dirty="0" smtClean="0"/>
            <a:t>Director del Proyecto </a:t>
          </a:r>
          <a:endParaRPr lang="es-EC" sz="1400" b="1" dirty="0" smtClean="0"/>
        </a:p>
        <a:p>
          <a:r>
            <a:rPr lang="es-EC" sz="1400" dirty="0" smtClean="0"/>
            <a:t>Realiza la ejecución del proyecto apegado a la planificación, en conjunto con los miembros de equipo y aplicando la metodología implementada.</a:t>
          </a:r>
          <a:endParaRPr lang="es-EC" sz="1400" b="1" dirty="0"/>
        </a:p>
      </dgm:t>
    </dgm:pt>
    <dgm:pt modelId="{33FC60A1-F678-4AD0-B471-B4F0C2E5136E}" type="parTrans" cxnId="{67F4794C-CBD6-4879-8474-07816CF354E3}">
      <dgm:prSet/>
      <dgm:spPr/>
      <dgm:t>
        <a:bodyPr/>
        <a:lstStyle/>
        <a:p>
          <a:endParaRPr lang="es-EC" sz="2000" b="1"/>
        </a:p>
      </dgm:t>
    </dgm:pt>
    <dgm:pt modelId="{27881A7A-CBAA-40B1-B971-A664C0CEDFCD}" type="sibTrans" cxnId="{67F4794C-CBD6-4879-8474-07816CF354E3}">
      <dgm:prSet/>
      <dgm:spPr/>
      <dgm:t>
        <a:bodyPr/>
        <a:lstStyle/>
        <a:p>
          <a:endParaRPr lang="es-EC" sz="2000" b="1"/>
        </a:p>
      </dgm:t>
    </dgm:pt>
    <dgm:pt modelId="{B8C26C0D-B26E-4703-ADA0-DA2AA53CD083}" type="pres">
      <dgm:prSet presAssocID="{3C8D80F0-29EE-4CD3-9D0D-7E7FDC31C945}" presName="Name0" presStyleCnt="0">
        <dgm:presLayoutVars>
          <dgm:chMax val="7"/>
          <dgm:chPref val="7"/>
          <dgm:dir/>
        </dgm:presLayoutVars>
      </dgm:prSet>
      <dgm:spPr/>
    </dgm:pt>
    <dgm:pt modelId="{CD3A9E34-864F-4401-AF7D-9A5502B87811}" type="pres">
      <dgm:prSet presAssocID="{3C8D80F0-29EE-4CD3-9D0D-7E7FDC31C945}" presName="Name1" presStyleCnt="0"/>
      <dgm:spPr/>
    </dgm:pt>
    <dgm:pt modelId="{A1E7B690-495A-48E4-8D3C-816397A83A92}" type="pres">
      <dgm:prSet presAssocID="{3C8D80F0-29EE-4CD3-9D0D-7E7FDC31C945}" presName="cycle" presStyleCnt="0"/>
      <dgm:spPr/>
    </dgm:pt>
    <dgm:pt modelId="{FEA29100-513E-464E-845B-B6905A91C99D}" type="pres">
      <dgm:prSet presAssocID="{3C8D80F0-29EE-4CD3-9D0D-7E7FDC31C945}" presName="srcNode" presStyleLbl="node1" presStyleIdx="0" presStyleCnt="4"/>
      <dgm:spPr/>
    </dgm:pt>
    <dgm:pt modelId="{E9139700-34DA-461E-B924-1C46737823F9}" type="pres">
      <dgm:prSet presAssocID="{3C8D80F0-29EE-4CD3-9D0D-7E7FDC31C945}" presName="conn" presStyleLbl="parChTrans1D2" presStyleIdx="0" presStyleCnt="1"/>
      <dgm:spPr/>
    </dgm:pt>
    <dgm:pt modelId="{6A8CB81C-D0BC-4004-AE8B-5943569E2C82}" type="pres">
      <dgm:prSet presAssocID="{3C8D80F0-29EE-4CD3-9D0D-7E7FDC31C945}" presName="extraNode" presStyleLbl="node1" presStyleIdx="0" presStyleCnt="4"/>
      <dgm:spPr/>
    </dgm:pt>
    <dgm:pt modelId="{412C04D8-F856-475E-AB9F-8DA1DD06A870}" type="pres">
      <dgm:prSet presAssocID="{3C8D80F0-29EE-4CD3-9D0D-7E7FDC31C945}" presName="dstNode" presStyleLbl="node1" presStyleIdx="0" presStyleCnt="4"/>
      <dgm:spPr/>
    </dgm:pt>
    <dgm:pt modelId="{CFED48A3-AACB-49C5-BBE8-ADB08CA5F286}" type="pres">
      <dgm:prSet presAssocID="{11D27B3F-1DA3-4125-98CD-FFC5E0F16076}" presName="text_1" presStyleLbl="node1" presStyleIdx="0" presStyleCnt="4" custScaleY="222890" custLinFactNeighborX="-982" custLinFactNeighborY="12870">
        <dgm:presLayoutVars>
          <dgm:bulletEnabled val="1"/>
        </dgm:presLayoutVars>
      </dgm:prSet>
      <dgm:spPr/>
      <dgm:t>
        <a:bodyPr/>
        <a:lstStyle/>
        <a:p>
          <a:endParaRPr lang="es-EC"/>
        </a:p>
      </dgm:t>
    </dgm:pt>
    <dgm:pt modelId="{F69D9FA1-D881-45D0-ACEF-D36EE6D20A4D}" type="pres">
      <dgm:prSet presAssocID="{11D27B3F-1DA3-4125-98CD-FFC5E0F16076}" presName="accent_1" presStyleCnt="0"/>
      <dgm:spPr/>
    </dgm:pt>
    <dgm:pt modelId="{052DAB44-4F99-491B-9222-09E1B7A1B173}" type="pres">
      <dgm:prSet presAssocID="{11D27B3F-1DA3-4125-98CD-FFC5E0F16076}" presName="accentRepeatNode" presStyleLbl="solidFgAcc1" presStyleIdx="0" presStyleCnt="4"/>
      <dgm:spPr>
        <a:blipFill rotWithShape="0">
          <a:blip xmlns:r="http://schemas.openxmlformats.org/officeDocument/2006/relationships" r:embed="rId1"/>
          <a:stretch>
            <a:fillRect/>
          </a:stretch>
        </a:blipFill>
      </dgm:spPr>
    </dgm:pt>
    <dgm:pt modelId="{7998480B-6A4A-4D78-8FCE-FC1BCC708BE5}" type="pres">
      <dgm:prSet presAssocID="{72FCBA97-B645-4DB9-A103-65113B4B158F}" presName="text_2" presStyleLbl="node1" presStyleIdx="1" presStyleCnt="4" custScaleY="130228" custLinFactNeighborX="-687" custLinFactNeighborY="54680">
        <dgm:presLayoutVars>
          <dgm:bulletEnabled val="1"/>
        </dgm:presLayoutVars>
      </dgm:prSet>
      <dgm:spPr/>
      <dgm:t>
        <a:bodyPr/>
        <a:lstStyle/>
        <a:p>
          <a:endParaRPr lang="es-EC"/>
        </a:p>
      </dgm:t>
    </dgm:pt>
    <dgm:pt modelId="{7EC4C45E-EDA1-4B47-8104-E009C8CF288C}" type="pres">
      <dgm:prSet presAssocID="{72FCBA97-B645-4DB9-A103-65113B4B158F}" presName="accent_2" presStyleCnt="0"/>
      <dgm:spPr/>
    </dgm:pt>
    <dgm:pt modelId="{F3D14A11-2B6C-4A12-8880-53D89B4A77F9}" type="pres">
      <dgm:prSet presAssocID="{72FCBA97-B645-4DB9-A103-65113B4B158F}" presName="accentRepeatNode" presStyleLbl="solidFgAcc1" presStyleIdx="1" presStyleCnt="4" custLinFactNeighborX="-20592" custLinFactNeighborY="24452"/>
      <dgm:spPr>
        <a:blipFill rotWithShape="0">
          <a:blip xmlns:r="http://schemas.openxmlformats.org/officeDocument/2006/relationships" r:embed="rId2"/>
          <a:stretch>
            <a:fillRect/>
          </a:stretch>
        </a:blipFill>
      </dgm:spPr>
    </dgm:pt>
    <dgm:pt modelId="{B21D6341-E2D7-4A19-B52C-B50B1C058B5E}" type="pres">
      <dgm:prSet presAssocID="{29AC19DD-F0C9-43CD-9DCB-190DC8FDB257}" presName="text_3" presStyleLbl="node1" presStyleIdx="2" presStyleCnt="4" custLinFactNeighborY="44554">
        <dgm:presLayoutVars>
          <dgm:bulletEnabled val="1"/>
        </dgm:presLayoutVars>
      </dgm:prSet>
      <dgm:spPr/>
      <dgm:t>
        <a:bodyPr/>
        <a:lstStyle/>
        <a:p>
          <a:endParaRPr lang="es-EC"/>
        </a:p>
      </dgm:t>
    </dgm:pt>
    <dgm:pt modelId="{527EB85A-B63D-4A61-88E6-BB1C8A25ADAA}" type="pres">
      <dgm:prSet presAssocID="{29AC19DD-F0C9-43CD-9DCB-190DC8FDB257}" presName="accent_3" presStyleCnt="0"/>
      <dgm:spPr/>
    </dgm:pt>
    <dgm:pt modelId="{247A5795-27B5-4FD1-899E-8F7BA0CE94ED}" type="pres">
      <dgm:prSet presAssocID="{29AC19DD-F0C9-43CD-9DCB-190DC8FDB257}" presName="accentRepeatNode" presStyleLbl="solidFgAcc1" presStyleIdx="2" presStyleCnt="4" custLinFactNeighborX="-16986" custLinFactNeighborY="19305"/>
      <dgm:spPr>
        <a:blipFill rotWithShape="0">
          <a:blip xmlns:r="http://schemas.openxmlformats.org/officeDocument/2006/relationships" r:embed="rId3"/>
          <a:stretch>
            <a:fillRect/>
          </a:stretch>
        </a:blipFill>
      </dgm:spPr>
    </dgm:pt>
    <dgm:pt modelId="{A5F6DF3F-540B-42B9-83E2-6DE5B39FD640}" type="pres">
      <dgm:prSet presAssocID="{74899483-B748-4CE6-8FA7-5F55E58DCA26}" presName="text_4" presStyleLbl="node1" presStyleIdx="3" presStyleCnt="4" custLinFactNeighborY="12852">
        <dgm:presLayoutVars>
          <dgm:bulletEnabled val="1"/>
        </dgm:presLayoutVars>
      </dgm:prSet>
      <dgm:spPr/>
      <dgm:t>
        <a:bodyPr/>
        <a:lstStyle/>
        <a:p>
          <a:endParaRPr lang="es-EC"/>
        </a:p>
      </dgm:t>
    </dgm:pt>
    <dgm:pt modelId="{F005DAEE-F850-4F44-9AA2-CADB83DE76D0}" type="pres">
      <dgm:prSet presAssocID="{74899483-B748-4CE6-8FA7-5F55E58DCA26}" presName="accent_4" presStyleCnt="0"/>
      <dgm:spPr/>
    </dgm:pt>
    <dgm:pt modelId="{DF6B9B44-B1FF-48E2-8805-EF5C04099246}" type="pres">
      <dgm:prSet presAssocID="{74899483-B748-4CE6-8FA7-5F55E58DCA26}" presName="accentRepeatNode" presStyleLbl="solidFgAcc1" presStyleIdx="3" presStyleCnt="4" custLinFactNeighborX="1287" custLinFactNeighborY="8551"/>
      <dgm:spPr>
        <a:blipFill rotWithShape="0">
          <a:blip xmlns:r="http://schemas.openxmlformats.org/officeDocument/2006/relationships" r:embed="rId4"/>
          <a:stretch>
            <a:fillRect/>
          </a:stretch>
        </a:blipFill>
      </dgm:spPr>
    </dgm:pt>
  </dgm:ptLst>
  <dgm:cxnLst>
    <dgm:cxn modelId="{B6E3B8CD-88B8-43CD-B691-89F9513E80C8}" srcId="{3C8D80F0-29EE-4CD3-9D0D-7E7FDC31C945}" destId="{74899483-B748-4CE6-8FA7-5F55E58DCA26}" srcOrd="3" destOrd="0" parTransId="{8CF9C0DB-DE4C-4E53-AFDC-34956C995C6C}" sibTransId="{B4216696-17FA-4F4F-89A0-9FAA5E174B03}"/>
    <dgm:cxn modelId="{64562840-9B25-4CD4-BA91-BA27D74F49C5}" srcId="{3C8D80F0-29EE-4CD3-9D0D-7E7FDC31C945}" destId="{72FCBA97-B645-4DB9-A103-65113B4B158F}" srcOrd="1" destOrd="0" parTransId="{B5D09395-A013-4902-9769-584F7BAC1DBE}" sibTransId="{768C3056-C01D-4A8D-A2F4-566A327AE610}"/>
    <dgm:cxn modelId="{67F4794C-CBD6-4879-8474-07816CF354E3}" srcId="{3C8D80F0-29EE-4CD3-9D0D-7E7FDC31C945}" destId="{29AC19DD-F0C9-43CD-9DCB-190DC8FDB257}" srcOrd="2" destOrd="0" parTransId="{33FC60A1-F678-4AD0-B471-B4F0C2E5136E}" sibTransId="{27881A7A-CBAA-40B1-B971-A664C0CEDFCD}"/>
    <dgm:cxn modelId="{7F66862E-D4BB-416E-88F9-52DB8388FB23}" type="presOf" srcId="{11D27B3F-1DA3-4125-98CD-FFC5E0F16076}" destId="{CFED48A3-AACB-49C5-BBE8-ADB08CA5F286}" srcOrd="0" destOrd="0" presId="urn:microsoft.com/office/officeart/2008/layout/VerticalCurvedList"/>
    <dgm:cxn modelId="{B9813BE0-9272-4B0D-8A9B-5FF17D8B8A3C}" type="presOf" srcId="{3AED7691-A958-4F64-AE46-54CA4EF0DF0A}" destId="{E9139700-34DA-461E-B924-1C46737823F9}" srcOrd="0" destOrd="0" presId="urn:microsoft.com/office/officeart/2008/layout/VerticalCurvedList"/>
    <dgm:cxn modelId="{C1FF75B8-8CA0-45BF-8838-AD43FFCAB297}" type="presOf" srcId="{72FCBA97-B645-4DB9-A103-65113B4B158F}" destId="{7998480B-6A4A-4D78-8FCE-FC1BCC708BE5}" srcOrd="0" destOrd="0" presId="urn:microsoft.com/office/officeart/2008/layout/VerticalCurvedList"/>
    <dgm:cxn modelId="{A08F6B34-A826-4C28-9859-68263908D21C}" srcId="{3C8D80F0-29EE-4CD3-9D0D-7E7FDC31C945}" destId="{11D27B3F-1DA3-4125-98CD-FFC5E0F16076}" srcOrd="0" destOrd="0" parTransId="{B4C5A049-B4E5-40B0-991E-CC8470CD6D69}" sibTransId="{3AED7691-A958-4F64-AE46-54CA4EF0DF0A}"/>
    <dgm:cxn modelId="{E0763CF2-07EC-4668-A866-FD35FE6BE14E}" type="presOf" srcId="{29AC19DD-F0C9-43CD-9DCB-190DC8FDB257}" destId="{B21D6341-E2D7-4A19-B52C-B50B1C058B5E}" srcOrd="0" destOrd="0" presId="urn:microsoft.com/office/officeart/2008/layout/VerticalCurvedList"/>
    <dgm:cxn modelId="{BA3CCC61-6B31-4AA6-8808-94033AA789AA}" type="presOf" srcId="{3C8D80F0-29EE-4CD3-9D0D-7E7FDC31C945}" destId="{B8C26C0D-B26E-4703-ADA0-DA2AA53CD083}" srcOrd="0" destOrd="0" presId="urn:microsoft.com/office/officeart/2008/layout/VerticalCurvedList"/>
    <dgm:cxn modelId="{A0072267-88EF-42E1-944B-C3B707EA090C}" type="presOf" srcId="{74899483-B748-4CE6-8FA7-5F55E58DCA26}" destId="{A5F6DF3F-540B-42B9-83E2-6DE5B39FD640}" srcOrd="0" destOrd="0" presId="urn:microsoft.com/office/officeart/2008/layout/VerticalCurvedList"/>
    <dgm:cxn modelId="{0F353A55-4881-4A6F-B4E2-F4E23DC19E75}" type="presParOf" srcId="{B8C26C0D-B26E-4703-ADA0-DA2AA53CD083}" destId="{CD3A9E34-864F-4401-AF7D-9A5502B87811}" srcOrd="0" destOrd="0" presId="urn:microsoft.com/office/officeart/2008/layout/VerticalCurvedList"/>
    <dgm:cxn modelId="{95908926-2184-4137-81DD-985455F04C2F}" type="presParOf" srcId="{CD3A9E34-864F-4401-AF7D-9A5502B87811}" destId="{A1E7B690-495A-48E4-8D3C-816397A83A92}" srcOrd="0" destOrd="0" presId="urn:microsoft.com/office/officeart/2008/layout/VerticalCurvedList"/>
    <dgm:cxn modelId="{9623E825-0540-4802-BB36-0162D09002DE}" type="presParOf" srcId="{A1E7B690-495A-48E4-8D3C-816397A83A92}" destId="{FEA29100-513E-464E-845B-B6905A91C99D}" srcOrd="0" destOrd="0" presId="urn:microsoft.com/office/officeart/2008/layout/VerticalCurvedList"/>
    <dgm:cxn modelId="{F7F9E6DD-D9E3-4A8F-B4F5-7015A2C8C8B6}" type="presParOf" srcId="{A1E7B690-495A-48E4-8D3C-816397A83A92}" destId="{E9139700-34DA-461E-B924-1C46737823F9}" srcOrd="1" destOrd="0" presId="urn:microsoft.com/office/officeart/2008/layout/VerticalCurvedList"/>
    <dgm:cxn modelId="{E1A6029F-E525-4EEE-904F-3D4400C7D5A7}" type="presParOf" srcId="{A1E7B690-495A-48E4-8D3C-816397A83A92}" destId="{6A8CB81C-D0BC-4004-AE8B-5943569E2C82}" srcOrd="2" destOrd="0" presId="urn:microsoft.com/office/officeart/2008/layout/VerticalCurvedList"/>
    <dgm:cxn modelId="{2166A497-EDB6-4545-BDD2-48EAF978CCCD}" type="presParOf" srcId="{A1E7B690-495A-48E4-8D3C-816397A83A92}" destId="{412C04D8-F856-475E-AB9F-8DA1DD06A870}" srcOrd="3" destOrd="0" presId="urn:microsoft.com/office/officeart/2008/layout/VerticalCurvedList"/>
    <dgm:cxn modelId="{DE7E5C97-D646-48C7-864F-6E0E9F6024D6}" type="presParOf" srcId="{CD3A9E34-864F-4401-AF7D-9A5502B87811}" destId="{CFED48A3-AACB-49C5-BBE8-ADB08CA5F286}" srcOrd="1" destOrd="0" presId="urn:microsoft.com/office/officeart/2008/layout/VerticalCurvedList"/>
    <dgm:cxn modelId="{0C8BD904-8A76-413C-83DA-61C4493BB29F}" type="presParOf" srcId="{CD3A9E34-864F-4401-AF7D-9A5502B87811}" destId="{F69D9FA1-D881-45D0-ACEF-D36EE6D20A4D}" srcOrd="2" destOrd="0" presId="urn:microsoft.com/office/officeart/2008/layout/VerticalCurvedList"/>
    <dgm:cxn modelId="{9CCA2091-C13C-4FD8-9295-F2906721EDD6}" type="presParOf" srcId="{F69D9FA1-D881-45D0-ACEF-D36EE6D20A4D}" destId="{052DAB44-4F99-491B-9222-09E1B7A1B173}" srcOrd="0" destOrd="0" presId="urn:microsoft.com/office/officeart/2008/layout/VerticalCurvedList"/>
    <dgm:cxn modelId="{1032B30A-DC69-4194-A8ED-FF9E6F1C87A0}" type="presParOf" srcId="{CD3A9E34-864F-4401-AF7D-9A5502B87811}" destId="{7998480B-6A4A-4D78-8FCE-FC1BCC708BE5}" srcOrd="3" destOrd="0" presId="urn:microsoft.com/office/officeart/2008/layout/VerticalCurvedList"/>
    <dgm:cxn modelId="{FE2EFBE2-910B-4989-8A3E-42B1B65FA0E0}" type="presParOf" srcId="{CD3A9E34-864F-4401-AF7D-9A5502B87811}" destId="{7EC4C45E-EDA1-4B47-8104-E009C8CF288C}" srcOrd="4" destOrd="0" presId="urn:microsoft.com/office/officeart/2008/layout/VerticalCurvedList"/>
    <dgm:cxn modelId="{8134EAD3-7ACA-46A3-A302-EF606B3D8FF9}" type="presParOf" srcId="{7EC4C45E-EDA1-4B47-8104-E009C8CF288C}" destId="{F3D14A11-2B6C-4A12-8880-53D89B4A77F9}" srcOrd="0" destOrd="0" presId="urn:microsoft.com/office/officeart/2008/layout/VerticalCurvedList"/>
    <dgm:cxn modelId="{D3BE97B2-B63D-4264-AD81-C7E265241735}" type="presParOf" srcId="{CD3A9E34-864F-4401-AF7D-9A5502B87811}" destId="{B21D6341-E2D7-4A19-B52C-B50B1C058B5E}" srcOrd="5" destOrd="0" presId="urn:microsoft.com/office/officeart/2008/layout/VerticalCurvedList"/>
    <dgm:cxn modelId="{BF9076C1-3EA1-4429-A1DE-BDF39E7CB828}" type="presParOf" srcId="{CD3A9E34-864F-4401-AF7D-9A5502B87811}" destId="{527EB85A-B63D-4A61-88E6-BB1C8A25ADAA}" srcOrd="6" destOrd="0" presId="urn:microsoft.com/office/officeart/2008/layout/VerticalCurvedList"/>
    <dgm:cxn modelId="{49EEFCF4-A580-4132-B736-615F261161E9}" type="presParOf" srcId="{527EB85A-B63D-4A61-88E6-BB1C8A25ADAA}" destId="{247A5795-27B5-4FD1-899E-8F7BA0CE94ED}" srcOrd="0" destOrd="0" presId="urn:microsoft.com/office/officeart/2008/layout/VerticalCurvedList"/>
    <dgm:cxn modelId="{F9377931-454A-430E-84D6-80C80991B093}" type="presParOf" srcId="{CD3A9E34-864F-4401-AF7D-9A5502B87811}" destId="{A5F6DF3F-540B-42B9-83E2-6DE5B39FD640}" srcOrd="7" destOrd="0" presId="urn:microsoft.com/office/officeart/2008/layout/VerticalCurvedList"/>
    <dgm:cxn modelId="{8FA5E386-6946-4CF6-BF4A-0DDC7DECB28C}" type="presParOf" srcId="{CD3A9E34-864F-4401-AF7D-9A5502B87811}" destId="{F005DAEE-F850-4F44-9AA2-CADB83DE76D0}" srcOrd="8" destOrd="0" presId="urn:microsoft.com/office/officeart/2008/layout/VerticalCurvedList"/>
    <dgm:cxn modelId="{4E069F5F-3B91-4E0C-8325-E6110038C48C}" type="presParOf" srcId="{F005DAEE-F850-4F44-9AA2-CADB83DE76D0}" destId="{DF6B9B44-B1FF-48E2-8805-EF5C040992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402981-3D4B-4D7A-80BF-8BB25C38B831}" type="doc">
      <dgm:prSet loTypeId="urn:microsoft.com/office/officeart/2008/layout/PictureAccentList" loCatId="picture" qsTypeId="urn:microsoft.com/office/officeart/2005/8/quickstyle/simple3" qsCatId="simple" csTypeId="urn:microsoft.com/office/officeart/2005/8/colors/accent1_2" csCatId="accent1" phldr="1"/>
      <dgm:spPr/>
      <dgm:t>
        <a:bodyPr/>
        <a:lstStyle/>
        <a:p>
          <a:endParaRPr lang="es-EC"/>
        </a:p>
      </dgm:t>
    </dgm:pt>
    <dgm:pt modelId="{E131A0E6-D6F4-4C1F-B7FE-2E49EDA3623D}">
      <dgm:prSet phldrT="[Texto]" custT="1"/>
      <dgm:spPr/>
      <dgm:t>
        <a:bodyPr/>
        <a:lstStyle/>
        <a:p>
          <a:r>
            <a:rPr lang="es-EC" sz="4000" b="1" dirty="0" smtClean="0"/>
            <a:t>COCA CODO SINCLAIR</a:t>
          </a:r>
          <a:endParaRPr lang="es-EC" sz="4000" b="1" dirty="0"/>
        </a:p>
      </dgm:t>
    </dgm:pt>
    <dgm:pt modelId="{54E5DB74-BC5E-4964-8DDE-B9DB88073745}" type="parTrans" cxnId="{C4D0697B-AF6D-41F6-B742-B97B44E0020F}">
      <dgm:prSet/>
      <dgm:spPr/>
      <dgm:t>
        <a:bodyPr/>
        <a:lstStyle/>
        <a:p>
          <a:endParaRPr lang="es-EC"/>
        </a:p>
      </dgm:t>
    </dgm:pt>
    <dgm:pt modelId="{7B892333-7F9C-412F-84B5-2C627FA4B8A2}" type="sibTrans" cxnId="{C4D0697B-AF6D-41F6-B742-B97B44E0020F}">
      <dgm:prSet/>
      <dgm:spPr/>
      <dgm:t>
        <a:bodyPr/>
        <a:lstStyle/>
        <a:p>
          <a:endParaRPr lang="es-EC"/>
        </a:p>
      </dgm:t>
    </dgm:pt>
    <dgm:pt modelId="{18125D0F-F562-457F-8F10-302081DFA2B9}">
      <dgm:prSet phldrT="[Texto]" custT="1"/>
      <dgm:spPr/>
      <dgm:t>
        <a:bodyPr/>
        <a:lstStyle/>
        <a:p>
          <a:pPr algn="just"/>
          <a:r>
            <a:rPr lang="es-EC" sz="1800" b="0" dirty="0" smtClean="0"/>
            <a:t>Se encuentra ubicado en las provincias de Napo y Sucumbíos, cantones El Chaco y Gonzalo Pizarro, inició su construcción en julio de 2010. </a:t>
          </a:r>
          <a:endParaRPr lang="es-EC" sz="1800" b="0" dirty="0"/>
        </a:p>
      </dgm:t>
    </dgm:pt>
    <dgm:pt modelId="{126C9D97-56BD-45BB-8EA7-6EFD582E65E0}" type="parTrans" cxnId="{5FB02E4E-2A57-4E49-9136-2AF93FF6C36A}">
      <dgm:prSet/>
      <dgm:spPr/>
      <dgm:t>
        <a:bodyPr/>
        <a:lstStyle/>
        <a:p>
          <a:endParaRPr lang="es-EC"/>
        </a:p>
      </dgm:t>
    </dgm:pt>
    <dgm:pt modelId="{1BB5134C-848B-46ED-AE41-BBD6B3D93476}" type="sibTrans" cxnId="{5FB02E4E-2A57-4E49-9136-2AF93FF6C36A}">
      <dgm:prSet/>
      <dgm:spPr/>
      <dgm:t>
        <a:bodyPr/>
        <a:lstStyle/>
        <a:p>
          <a:endParaRPr lang="es-EC"/>
        </a:p>
      </dgm:t>
    </dgm:pt>
    <dgm:pt modelId="{5779530B-28E4-4364-9640-A3BAE502F30D}">
      <dgm:prSet phldrT="[Texto]" custT="1"/>
      <dgm:spPr/>
      <dgm:t>
        <a:bodyPr/>
        <a:lstStyle/>
        <a:p>
          <a:pPr algn="just"/>
          <a:r>
            <a:rPr lang="es-EC" sz="1600" dirty="0" smtClean="0"/>
            <a:t>Este proyecto aprovecha el potencial de los ríos Quijos y Salado que forman el río Coca, en una zona en la que este río describe una curva en la que se presenta un desnivel de 620 m, con un caudal medio anual de 287 m3/s aprovechables para su generación hidroeléctrica.</a:t>
          </a:r>
          <a:endParaRPr lang="es-EC" sz="1600" dirty="0"/>
        </a:p>
      </dgm:t>
    </dgm:pt>
    <dgm:pt modelId="{150F2CC0-49EA-4F37-B292-927C19A13A7D}" type="parTrans" cxnId="{FAE10B9D-962D-4EB5-9B57-A41F7E3DD372}">
      <dgm:prSet/>
      <dgm:spPr/>
      <dgm:t>
        <a:bodyPr/>
        <a:lstStyle/>
        <a:p>
          <a:endParaRPr lang="es-EC"/>
        </a:p>
      </dgm:t>
    </dgm:pt>
    <dgm:pt modelId="{422851A6-F44C-456D-A1BB-71073D377C5A}" type="sibTrans" cxnId="{FAE10B9D-962D-4EB5-9B57-A41F7E3DD372}">
      <dgm:prSet/>
      <dgm:spPr/>
      <dgm:t>
        <a:bodyPr/>
        <a:lstStyle/>
        <a:p>
          <a:endParaRPr lang="es-EC"/>
        </a:p>
      </dgm:t>
    </dgm:pt>
    <dgm:pt modelId="{9C706976-756D-401B-AD61-F5B3D07B021E}" type="pres">
      <dgm:prSet presAssocID="{82402981-3D4B-4D7A-80BF-8BB25C38B831}" presName="layout" presStyleCnt="0">
        <dgm:presLayoutVars>
          <dgm:chMax/>
          <dgm:chPref/>
          <dgm:dir/>
          <dgm:animOne val="branch"/>
          <dgm:animLvl val="lvl"/>
          <dgm:resizeHandles/>
        </dgm:presLayoutVars>
      </dgm:prSet>
      <dgm:spPr/>
    </dgm:pt>
    <dgm:pt modelId="{234CB88A-EBF5-4EED-95F5-14BB8D615597}" type="pres">
      <dgm:prSet presAssocID="{E131A0E6-D6F4-4C1F-B7FE-2E49EDA3623D}" presName="root" presStyleCnt="0">
        <dgm:presLayoutVars>
          <dgm:chMax/>
          <dgm:chPref val="4"/>
        </dgm:presLayoutVars>
      </dgm:prSet>
      <dgm:spPr/>
    </dgm:pt>
    <dgm:pt modelId="{9D5AC767-68DE-42CF-B6EF-E59A32CDC5EF}" type="pres">
      <dgm:prSet presAssocID="{E131A0E6-D6F4-4C1F-B7FE-2E49EDA3623D}" presName="rootComposite" presStyleCnt="0">
        <dgm:presLayoutVars/>
      </dgm:prSet>
      <dgm:spPr/>
    </dgm:pt>
    <dgm:pt modelId="{8C428E80-9784-4065-BBD4-BD20F54122DC}" type="pres">
      <dgm:prSet presAssocID="{E131A0E6-D6F4-4C1F-B7FE-2E49EDA3623D}" presName="rootText" presStyleLbl="node0" presStyleIdx="0" presStyleCnt="1" custScaleY="53041">
        <dgm:presLayoutVars>
          <dgm:chMax/>
          <dgm:chPref val="4"/>
        </dgm:presLayoutVars>
      </dgm:prSet>
      <dgm:spPr/>
    </dgm:pt>
    <dgm:pt modelId="{89402779-A708-4EC6-9AC8-DB35DD8B5D9C}" type="pres">
      <dgm:prSet presAssocID="{E131A0E6-D6F4-4C1F-B7FE-2E49EDA3623D}" presName="childShape" presStyleCnt="0">
        <dgm:presLayoutVars>
          <dgm:chMax val="0"/>
          <dgm:chPref val="0"/>
        </dgm:presLayoutVars>
      </dgm:prSet>
      <dgm:spPr/>
    </dgm:pt>
    <dgm:pt modelId="{65F58199-719A-43DE-967E-18A133FA49FF}" type="pres">
      <dgm:prSet presAssocID="{18125D0F-F562-457F-8F10-302081DFA2B9}" presName="childComposite" presStyleCnt="0">
        <dgm:presLayoutVars>
          <dgm:chMax val="0"/>
          <dgm:chPref val="0"/>
        </dgm:presLayoutVars>
      </dgm:prSet>
      <dgm:spPr/>
    </dgm:pt>
    <dgm:pt modelId="{FE8BD399-3D09-43AE-BA51-5EE2306C7019}" type="pres">
      <dgm:prSet presAssocID="{18125D0F-F562-457F-8F10-302081DFA2B9}" presName="Image" presStyleLbl="node1" presStyleIdx="0" presStyleCnt="2"/>
      <dgm:spPr>
        <a:blipFill rotWithShape="1">
          <a:blip xmlns:r="http://schemas.openxmlformats.org/officeDocument/2006/relationships" r:embed="rId1"/>
          <a:stretch>
            <a:fillRect/>
          </a:stretch>
        </a:blipFill>
      </dgm:spPr>
    </dgm:pt>
    <dgm:pt modelId="{7D13DAC6-726A-4414-BCEC-F151433D7918}" type="pres">
      <dgm:prSet presAssocID="{18125D0F-F562-457F-8F10-302081DFA2B9}" presName="childText" presStyleLbl="lnNode1" presStyleIdx="0" presStyleCnt="2" custScaleY="83118">
        <dgm:presLayoutVars>
          <dgm:chMax val="0"/>
          <dgm:chPref val="0"/>
          <dgm:bulletEnabled val="1"/>
        </dgm:presLayoutVars>
      </dgm:prSet>
      <dgm:spPr/>
      <dgm:t>
        <a:bodyPr/>
        <a:lstStyle/>
        <a:p>
          <a:endParaRPr lang="es-EC"/>
        </a:p>
      </dgm:t>
    </dgm:pt>
    <dgm:pt modelId="{878D4772-711A-4D07-92C8-CA54FFF54A9C}" type="pres">
      <dgm:prSet presAssocID="{5779530B-28E4-4364-9640-A3BAE502F30D}" presName="childComposite" presStyleCnt="0">
        <dgm:presLayoutVars>
          <dgm:chMax val="0"/>
          <dgm:chPref val="0"/>
        </dgm:presLayoutVars>
      </dgm:prSet>
      <dgm:spPr/>
    </dgm:pt>
    <dgm:pt modelId="{FA8F7FB4-A050-470E-AC08-83930E097E3C}" type="pres">
      <dgm:prSet presAssocID="{5779530B-28E4-4364-9640-A3BAE502F30D}" presName="Image" presStyleLbl="node1" presStyleIdx="1" presStyleCnt="2"/>
      <dgm:spPr>
        <a:blipFill rotWithShape="1">
          <a:blip xmlns:r="http://schemas.openxmlformats.org/officeDocument/2006/relationships" r:embed="rId2"/>
          <a:stretch>
            <a:fillRect/>
          </a:stretch>
        </a:blipFill>
      </dgm:spPr>
    </dgm:pt>
    <dgm:pt modelId="{380AF185-8A0E-4250-BBF5-7F6DEB45AE51}" type="pres">
      <dgm:prSet presAssocID="{5779530B-28E4-4364-9640-A3BAE502F30D}" presName="childText" presStyleLbl="lnNode1" presStyleIdx="1" presStyleCnt="2" custScaleY="87689">
        <dgm:presLayoutVars>
          <dgm:chMax val="0"/>
          <dgm:chPref val="0"/>
          <dgm:bulletEnabled val="1"/>
        </dgm:presLayoutVars>
      </dgm:prSet>
      <dgm:spPr/>
      <dgm:t>
        <a:bodyPr/>
        <a:lstStyle/>
        <a:p>
          <a:endParaRPr lang="es-EC"/>
        </a:p>
      </dgm:t>
    </dgm:pt>
  </dgm:ptLst>
  <dgm:cxnLst>
    <dgm:cxn modelId="{5FB02E4E-2A57-4E49-9136-2AF93FF6C36A}" srcId="{E131A0E6-D6F4-4C1F-B7FE-2E49EDA3623D}" destId="{18125D0F-F562-457F-8F10-302081DFA2B9}" srcOrd="0" destOrd="0" parTransId="{126C9D97-56BD-45BB-8EA7-6EFD582E65E0}" sibTransId="{1BB5134C-848B-46ED-AE41-BBD6B3D93476}"/>
    <dgm:cxn modelId="{6653AC5C-4E26-48C9-9100-7C49AA6D3B16}" type="presOf" srcId="{5779530B-28E4-4364-9640-A3BAE502F30D}" destId="{380AF185-8A0E-4250-BBF5-7F6DEB45AE51}" srcOrd="0" destOrd="0" presId="urn:microsoft.com/office/officeart/2008/layout/PictureAccentList"/>
    <dgm:cxn modelId="{58C7DFA8-AD8A-4EB4-B1EE-50C956B47DEE}" type="presOf" srcId="{18125D0F-F562-457F-8F10-302081DFA2B9}" destId="{7D13DAC6-726A-4414-BCEC-F151433D7918}" srcOrd="0" destOrd="0" presId="urn:microsoft.com/office/officeart/2008/layout/PictureAccentList"/>
    <dgm:cxn modelId="{C4D0697B-AF6D-41F6-B742-B97B44E0020F}" srcId="{82402981-3D4B-4D7A-80BF-8BB25C38B831}" destId="{E131A0E6-D6F4-4C1F-B7FE-2E49EDA3623D}" srcOrd="0" destOrd="0" parTransId="{54E5DB74-BC5E-4964-8DDE-B9DB88073745}" sibTransId="{7B892333-7F9C-412F-84B5-2C627FA4B8A2}"/>
    <dgm:cxn modelId="{7D7D035E-86B5-4F38-93CA-611381E5E92F}" type="presOf" srcId="{82402981-3D4B-4D7A-80BF-8BB25C38B831}" destId="{9C706976-756D-401B-AD61-F5B3D07B021E}" srcOrd="0" destOrd="0" presId="urn:microsoft.com/office/officeart/2008/layout/PictureAccentList"/>
    <dgm:cxn modelId="{FAE10B9D-962D-4EB5-9B57-A41F7E3DD372}" srcId="{E131A0E6-D6F4-4C1F-B7FE-2E49EDA3623D}" destId="{5779530B-28E4-4364-9640-A3BAE502F30D}" srcOrd="1" destOrd="0" parTransId="{150F2CC0-49EA-4F37-B292-927C19A13A7D}" sibTransId="{422851A6-F44C-456D-A1BB-71073D377C5A}"/>
    <dgm:cxn modelId="{76A838B9-4353-4B6C-A5DF-6A7DE42F26D3}" type="presOf" srcId="{E131A0E6-D6F4-4C1F-B7FE-2E49EDA3623D}" destId="{8C428E80-9784-4065-BBD4-BD20F54122DC}" srcOrd="0" destOrd="0" presId="urn:microsoft.com/office/officeart/2008/layout/PictureAccentList"/>
    <dgm:cxn modelId="{E3D84381-5610-41E3-BF58-E4E37C660D43}" type="presParOf" srcId="{9C706976-756D-401B-AD61-F5B3D07B021E}" destId="{234CB88A-EBF5-4EED-95F5-14BB8D615597}" srcOrd="0" destOrd="0" presId="urn:microsoft.com/office/officeart/2008/layout/PictureAccentList"/>
    <dgm:cxn modelId="{B7ABDAEB-2FAE-4A0E-86B6-88D872A2B16A}" type="presParOf" srcId="{234CB88A-EBF5-4EED-95F5-14BB8D615597}" destId="{9D5AC767-68DE-42CF-B6EF-E59A32CDC5EF}" srcOrd="0" destOrd="0" presId="urn:microsoft.com/office/officeart/2008/layout/PictureAccentList"/>
    <dgm:cxn modelId="{4C2C4C37-77BD-46DC-A834-9EC229523067}" type="presParOf" srcId="{9D5AC767-68DE-42CF-B6EF-E59A32CDC5EF}" destId="{8C428E80-9784-4065-BBD4-BD20F54122DC}" srcOrd="0" destOrd="0" presId="urn:microsoft.com/office/officeart/2008/layout/PictureAccentList"/>
    <dgm:cxn modelId="{C2D5C4E8-57F2-491D-B415-3DBF4763C65C}" type="presParOf" srcId="{234CB88A-EBF5-4EED-95F5-14BB8D615597}" destId="{89402779-A708-4EC6-9AC8-DB35DD8B5D9C}" srcOrd="1" destOrd="0" presId="urn:microsoft.com/office/officeart/2008/layout/PictureAccentList"/>
    <dgm:cxn modelId="{A491377B-26C6-4332-B655-3D5B85A98C4D}" type="presParOf" srcId="{89402779-A708-4EC6-9AC8-DB35DD8B5D9C}" destId="{65F58199-719A-43DE-967E-18A133FA49FF}" srcOrd="0" destOrd="0" presId="urn:microsoft.com/office/officeart/2008/layout/PictureAccentList"/>
    <dgm:cxn modelId="{30E52F49-D135-4C77-A58B-C73FC5016B6A}" type="presParOf" srcId="{65F58199-719A-43DE-967E-18A133FA49FF}" destId="{FE8BD399-3D09-43AE-BA51-5EE2306C7019}" srcOrd="0" destOrd="0" presId="urn:microsoft.com/office/officeart/2008/layout/PictureAccentList"/>
    <dgm:cxn modelId="{D5F20466-5EFD-42D0-918A-CECA70D274F5}" type="presParOf" srcId="{65F58199-719A-43DE-967E-18A133FA49FF}" destId="{7D13DAC6-726A-4414-BCEC-F151433D7918}" srcOrd="1" destOrd="0" presId="urn:microsoft.com/office/officeart/2008/layout/PictureAccentList"/>
    <dgm:cxn modelId="{6292AB21-A0A6-407B-8541-0498E6C390E3}" type="presParOf" srcId="{89402779-A708-4EC6-9AC8-DB35DD8B5D9C}" destId="{878D4772-711A-4D07-92C8-CA54FFF54A9C}" srcOrd="1" destOrd="0" presId="urn:microsoft.com/office/officeart/2008/layout/PictureAccentList"/>
    <dgm:cxn modelId="{76DF7C6E-F986-4E7A-8CB8-A307AF139C18}" type="presParOf" srcId="{878D4772-711A-4D07-92C8-CA54FFF54A9C}" destId="{FA8F7FB4-A050-470E-AC08-83930E097E3C}" srcOrd="0" destOrd="0" presId="urn:microsoft.com/office/officeart/2008/layout/PictureAccentList"/>
    <dgm:cxn modelId="{E975A2B0-F47B-4CC7-A06A-AC0A0A26FA2B}" type="presParOf" srcId="{878D4772-711A-4D07-92C8-CA54FFF54A9C}" destId="{380AF185-8A0E-4250-BBF5-7F6DEB45AE5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F01500-EC52-42BF-9F24-C034DEB9CD0B}" type="doc">
      <dgm:prSet loTypeId="urn:microsoft.com/office/officeart/2008/layout/PictureAccentList" loCatId="picture" qsTypeId="urn:microsoft.com/office/officeart/2005/8/quickstyle/simple3" qsCatId="simple" csTypeId="urn:microsoft.com/office/officeart/2005/8/colors/accent1_2" csCatId="accent1" phldr="1"/>
      <dgm:spPr/>
      <dgm:t>
        <a:bodyPr/>
        <a:lstStyle/>
        <a:p>
          <a:endParaRPr lang="es-EC"/>
        </a:p>
      </dgm:t>
    </dgm:pt>
    <dgm:pt modelId="{EAE6B902-C448-4750-B1B1-ECD0AA36944A}">
      <dgm:prSet phldrT="[Texto]" custT="1"/>
      <dgm:spPr/>
      <dgm:t>
        <a:bodyPr/>
        <a:lstStyle/>
        <a:p>
          <a:r>
            <a:rPr lang="es-EC" sz="4800" b="1" dirty="0" smtClean="0"/>
            <a:t>DELSINTANISAGUA</a:t>
          </a:r>
          <a:endParaRPr lang="es-EC" sz="4800" b="1" dirty="0"/>
        </a:p>
      </dgm:t>
    </dgm:pt>
    <dgm:pt modelId="{4C86354B-276D-46D8-9084-D7AF2A4F0500}" type="parTrans" cxnId="{7BFC91EE-A48F-4EE4-842E-FE752D33C740}">
      <dgm:prSet/>
      <dgm:spPr/>
      <dgm:t>
        <a:bodyPr/>
        <a:lstStyle/>
        <a:p>
          <a:endParaRPr lang="es-EC"/>
        </a:p>
      </dgm:t>
    </dgm:pt>
    <dgm:pt modelId="{7C986CBB-53B9-42E4-BE07-990CEC10CFFE}" type="sibTrans" cxnId="{7BFC91EE-A48F-4EE4-842E-FE752D33C740}">
      <dgm:prSet/>
      <dgm:spPr/>
      <dgm:t>
        <a:bodyPr/>
        <a:lstStyle/>
        <a:p>
          <a:endParaRPr lang="es-EC"/>
        </a:p>
      </dgm:t>
    </dgm:pt>
    <dgm:pt modelId="{A2BA140B-78A5-4392-9F6E-A9840C92AA63}">
      <dgm:prSet phldrT="[Texto]" custT="1"/>
      <dgm:spPr/>
      <dgm:t>
        <a:bodyPr/>
        <a:lstStyle/>
        <a:p>
          <a:pPr algn="just"/>
          <a:r>
            <a:rPr lang="es-EC" sz="1800" dirty="0" smtClean="0"/>
            <a:t>Se encuentra ubicado en la provincia de Zamora Chinchipe, cantón Zamora.</a:t>
          </a:r>
          <a:endParaRPr lang="es-EC" sz="1800" dirty="0"/>
        </a:p>
      </dgm:t>
    </dgm:pt>
    <dgm:pt modelId="{ABAFD8A0-B39F-4FEC-9320-BE6C3A68EE4C}" type="parTrans" cxnId="{763C3018-718D-4058-97B0-F2D9298B35CE}">
      <dgm:prSet/>
      <dgm:spPr/>
      <dgm:t>
        <a:bodyPr/>
        <a:lstStyle/>
        <a:p>
          <a:endParaRPr lang="es-EC"/>
        </a:p>
      </dgm:t>
    </dgm:pt>
    <dgm:pt modelId="{460AAF99-C074-4522-BD63-84A8CCF8ED50}" type="sibTrans" cxnId="{763C3018-718D-4058-97B0-F2D9298B35CE}">
      <dgm:prSet/>
      <dgm:spPr/>
      <dgm:t>
        <a:bodyPr/>
        <a:lstStyle/>
        <a:p>
          <a:endParaRPr lang="es-EC"/>
        </a:p>
      </dgm:t>
    </dgm:pt>
    <dgm:pt modelId="{06BC9ED2-2F53-4B63-962A-641B54136688}">
      <dgm:prSet phldrT="[Texto]" custT="1"/>
      <dgm:spPr/>
      <dgm:t>
        <a:bodyPr/>
        <a:lstStyle/>
        <a:p>
          <a:pPr algn="just"/>
          <a:r>
            <a:rPr lang="es-EC" sz="1800" dirty="0" smtClean="0"/>
            <a:t>Con una de 180 MW de potencia aprovecha el potencial del Río Zamora, con un caudal medio anual de 47,3 m3/s aprovechables para su generación. A la fecha el proyecto presenta un avance del 58.59% (mayo 2016), y durante su ejecución se han cumplido hitos importantes como el desvío del Río Zamora Dic-13, Fin de excavación del túnel de carga Sep-15 y Terminación de la excavación del sistema de presión Enero-16.</a:t>
          </a:r>
          <a:endParaRPr lang="es-EC" sz="1800" dirty="0"/>
        </a:p>
      </dgm:t>
    </dgm:pt>
    <dgm:pt modelId="{00B5254A-B9A3-4B11-AFA9-7DE5F39DE50B}" type="parTrans" cxnId="{AC7FB154-BD5E-48DF-A126-E8A3520ECF11}">
      <dgm:prSet/>
      <dgm:spPr/>
      <dgm:t>
        <a:bodyPr/>
        <a:lstStyle/>
        <a:p>
          <a:endParaRPr lang="es-EC"/>
        </a:p>
      </dgm:t>
    </dgm:pt>
    <dgm:pt modelId="{8C695DB7-C799-45D7-A94D-B2F4D59F5840}" type="sibTrans" cxnId="{AC7FB154-BD5E-48DF-A126-E8A3520ECF11}">
      <dgm:prSet/>
      <dgm:spPr/>
      <dgm:t>
        <a:bodyPr/>
        <a:lstStyle/>
        <a:p>
          <a:endParaRPr lang="es-EC"/>
        </a:p>
      </dgm:t>
    </dgm:pt>
    <dgm:pt modelId="{D689AE6F-2AB0-48B3-840B-2B11AACA152B}" type="pres">
      <dgm:prSet presAssocID="{9DF01500-EC52-42BF-9F24-C034DEB9CD0B}" presName="layout" presStyleCnt="0">
        <dgm:presLayoutVars>
          <dgm:chMax/>
          <dgm:chPref/>
          <dgm:dir/>
          <dgm:animOne val="branch"/>
          <dgm:animLvl val="lvl"/>
          <dgm:resizeHandles/>
        </dgm:presLayoutVars>
      </dgm:prSet>
      <dgm:spPr/>
    </dgm:pt>
    <dgm:pt modelId="{5A17731F-605C-4FD2-AD3E-9E23585EDA9A}" type="pres">
      <dgm:prSet presAssocID="{EAE6B902-C448-4750-B1B1-ECD0AA36944A}" presName="root" presStyleCnt="0">
        <dgm:presLayoutVars>
          <dgm:chMax/>
          <dgm:chPref val="4"/>
        </dgm:presLayoutVars>
      </dgm:prSet>
      <dgm:spPr/>
    </dgm:pt>
    <dgm:pt modelId="{5AC24351-4897-4FCC-ACFC-5939CF88E554}" type="pres">
      <dgm:prSet presAssocID="{EAE6B902-C448-4750-B1B1-ECD0AA36944A}" presName="rootComposite" presStyleCnt="0">
        <dgm:presLayoutVars/>
      </dgm:prSet>
      <dgm:spPr/>
    </dgm:pt>
    <dgm:pt modelId="{4D4107F0-4996-4AEA-AC27-E50B781125CA}" type="pres">
      <dgm:prSet presAssocID="{EAE6B902-C448-4750-B1B1-ECD0AA36944A}" presName="rootText" presStyleLbl="node0" presStyleIdx="0" presStyleCnt="1" custScaleY="59975">
        <dgm:presLayoutVars>
          <dgm:chMax/>
          <dgm:chPref val="4"/>
        </dgm:presLayoutVars>
      </dgm:prSet>
      <dgm:spPr/>
      <dgm:t>
        <a:bodyPr/>
        <a:lstStyle/>
        <a:p>
          <a:endParaRPr lang="es-EC"/>
        </a:p>
      </dgm:t>
    </dgm:pt>
    <dgm:pt modelId="{12FBBA5C-A789-4FFE-81A8-5891DD35ECDE}" type="pres">
      <dgm:prSet presAssocID="{EAE6B902-C448-4750-B1B1-ECD0AA36944A}" presName="childShape" presStyleCnt="0">
        <dgm:presLayoutVars>
          <dgm:chMax val="0"/>
          <dgm:chPref val="0"/>
        </dgm:presLayoutVars>
      </dgm:prSet>
      <dgm:spPr/>
    </dgm:pt>
    <dgm:pt modelId="{93F27EEA-D8A0-4E03-A3B2-CDCE4149B08A}" type="pres">
      <dgm:prSet presAssocID="{A2BA140B-78A5-4392-9F6E-A9840C92AA63}" presName="childComposite" presStyleCnt="0">
        <dgm:presLayoutVars>
          <dgm:chMax val="0"/>
          <dgm:chPref val="0"/>
        </dgm:presLayoutVars>
      </dgm:prSet>
      <dgm:spPr/>
    </dgm:pt>
    <dgm:pt modelId="{5C40C18D-80F6-4B52-8498-424A1829178E}" type="pres">
      <dgm:prSet presAssocID="{A2BA140B-78A5-4392-9F6E-A9840C92AA63}" presName="Image" presStyleLbl="node1" presStyleIdx="0" presStyleCnt="2"/>
      <dgm:spPr>
        <a:blipFill rotWithShape="1">
          <a:blip xmlns:r="http://schemas.openxmlformats.org/officeDocument/2006/relationships" r:embed="rId1"/>
          <a:stretch>
            <a:fillRect/>
          </a:stretch>
        </a:blipFill>
      </dgm:spPr>
    </dgm:pt>
    <dgm:pt modelId="{9C92E04E-CE73-45C0-B214-C9F50F33FBE6}" type="pres">
      <dgm:prSet presAssocID="{A2BA140B-78A5-4392-9F6E-A9840C92AA63}" presName="childText" presStyleLbl="lnNode1" presStyleIdx="0" presStyleCnt="2" custScaleY="75120">
        <dgm:presLayoutVars>
          <dgm:chMax val="0"/>
          <dgm:chPref val="0"/>
          <dgm:bulletEnabled val="1"/>
        </dgm:presLayoutVars>
      </dgm:prSet>
      <dgm:spPr/>
      <dgm:t>
        <a:bodyPr/>
        <a:lstStyle/>
        <a:p>
          <a:endParaRPr lang="es-EC"/>
        </a:p>
      </dgm:t>
    </dgm:pt>
    <dgm:pt modelId="{A0D7CA64-6503-401F-BC9C-706DF6DFAEF3}" type="pres">
      <dgm:prSet presAssocID="{06BC9ED2-2F53-4B63-962A-641B54136688}" presName="childComposite" presStyleCnt="0">
        <dgm:presLayoutVars>
          <dgm:chMax val="0"/>
          <dgm:chPref val="0"/>
        </dgm:presLayoutVars>
      </dgm:prSet>
      <dgm:spPr/>
    </dgm:pt>
    <dgm:pt modelId="{D32752F3-C1DA-4319-8D52-0C4A4B2C692F}" type="pres">
      <dgm:prSet presAssocID="{06BC9ED2-2F53-4B63-962A-641B54136688}" presName="Image" presStyleLbl="node1" presStyleIdx="1" presStyleCnt="2"/>
      <dgm:spPr>
        <a:blipFill rotWithShape="1">
          <a:blip xmlns:r="http://schemas.openxmlformats.org/officeDocument/2006/relationships" r:embed="rId2"/>
          <a:stretch>
            <a:fillRect/>
          </a:stretch>
        </a:blipFill>
      </dgm:spPr>
    </dgm:pt>
    <dgm:pt modelId="{F0575736-1973-492C-A45C-DBD4376FA8E8}" type="pres">
      <dgm:prSet presAssocID="{06BC9ED2-2F53-4B63-962A-641B54136688}" presName="childText" presStyleLbl="lnNode1" presStyleIdx="1" presStyleCnt="2" custScaleY="119615">
        <dgm:presLayoutVars>
          <dgm:chMax val="0"/>
          <dgm:chPref val="0"/>
          <dgm:bulletEnabled val="1"/>
        </dgm:presLayoutVars>
      </dgm:prSet>
      <dgm:spPr/>
      <dgm:t>
        <a:bodyPr/>
        <a:lstStyle/>
        <a:p>
          <a:endParaRPr lang="es-EC"/>
        </a:p>
      </dgm:t>
    </dgm:pt>
  </dgm:ptLst>
  <dgm:cxnLst>
    <dgm:cxn modelId="{13DEA99F-9E1D-4F6D-8FD1-3FE7D12F2B7A}" type="presOf" srcId="{9DF01500-EC52-42BF-9F24-C034DEB9CD0B}" destId="{D689AE6F-2AB0-48B3-840B-2B11AACA152B}" srcOrd="0" destOrd="0" presId="urn:microsoft.com/office/officeart/2008/layout/PictureAccentList"/>
    <dgm:cxn modelId="{7BFC91EE-A48F-4EE4-842E-FE752D33C740}" srcId="{9DF01500-EC52-42BF-9F24-C034DEB9CD0B}" destId="{EAE6B902-C448-4750-B1B1-ECD0AA36944A}" srcOrd="0" destOrd="0" parTransId="{4C86354B-276D-46D8-9084-D7AF2A4F0500}" sibTransId="{7C986CBB-53B9-42E4-BE07-990CEC10CFFE}"/>
    <dgm:cxn modelId="{763C3018-718D-4058-97B0-F2D9298B35CE}" srcId="{EAE6B902-C448-4750-B1B1-ECD0AA36944A}" destId="{A2BA140B-78A5-4392-9F6E-A9840C92AA63}" srcOrd="0" destOrd="0" parTransId="{ABAFD8A0-B39F-4FEC-9320-BE6C3A68EE4C}" sibTransId="{460AAF99-C074-4522-BD63-84A8CCF8ED50}"/>
    <dgm:cxn modelId="{3CBCED65-1580-473B-8916-A1684A2E2DA6}" type="presOf" srcId="{06BC9ED2-2F53-4B63-962A-641B54136688}" destId="{F0575736-1973-492C-A45C-DBD4376FA8E8}" srcOrd="0" destOrd="0" presId="urn:microsoft.com/office/officeart/2008/layout/PictureAccentList"/>
    <dgm:cxn modelId="{AC7FB154-BD5E-48DF-A126-E8A3520ECF11}" srcId="{EAE6B902-C448-4750-B1B1-ECD0AA36944A}" destId="{06BC9ED2-2F53-4B63-962A-641B54136688}" srcOrd="1" destOrd="0" parTransId="{00B5254A-B9A3-4B11-AFA9-7DE5F39DE50B}" sibTransId="{8C695DB7-C799-45D7-A94D-B2F4D59F5840}"/>
    <dgm:cxn modelId="{CD4B3AE4-90B5-4CD6-9773-C1A037327670}" type="presOf" srcId="{EAE6B902-C448-4750-B1B1-ECD0AA36944A}" destId="{4D4107F0-4996-4AEA-AC27-E50B781125CA}" srcOrd="0" destOrd="0" presId="urn:microsoft.com/office/officeart/2008/layout/PictureAccentList"/>
    <dgm:cxn modelId="{28C74064-126C-473E-88E2-89ABFE29FC2E}" type="presOf" srcId="{A2BA140B-78A5-4392-9F6E-A9840C92AA63}" destId="{9C92E04E-CE73-45C0-B214-C9F50F33FBE6}" srcOrd="0" destOrd="0" presId="urn:microsoft.com/office/officeart/2008/layout/PictureAccentList"/>
    <dgm:cxn modelId="{E40B3F66-6E39-469D-9B6C-2AD5A8E6FE84}" type="presParOf" srcId="{D689AE6F-2AB0-48B3-840B-2B11AACA152B}" destId="{5A17731F-605C-4FD2-AD3E-9E23585EDA9A}" srcOrd="0" destOrd="0" presId="urn:microsoft.com/office/officeart/2008/layout/PictureAccentList"/>
    <dgm:cxn modelId="{A1707E2D-207D-4409-8A73-19F89A90D05A}" type="presParOf" srcId="{5A17731F-605C-4FD2-AD3E-9E23585EDA9A}" destId="{5AC24351-4897-4FCC-ACFC-5939CF88E554}" srcOrd="0" destOrd="0" presId="urn:microsoft.com/office/officeart/2008/layout/PictureAccentList"/>
    <dgm:cxn modelId="{6BB0E35C-678D-4938-BC8A-74519B6079D2}" type="presParOf" srcId="{5AC24351-4897-4FCC-ACFC-5939CF88E554}" destId="{4D4107F0-4996-4AEA-AC27-E50B781125CA}" srcOrd="0" destOrd="0" presId="urn:microsoft.com/office/officeart/2008/layout/PictureAccentList"/>
    <dgm:cxn modelId="{C7310871-7198-4EE3-BE19-782606FD49B3}" type="presParOf" srcId="{5A17731F-605C-4FD2-AD3E-9E23585EDA9A}" destId="{12FBBA5C-A789-4FFE-81A8-5891DD35ECDE}" srcOrd="1" destOrd="0" presId="urn:microsoft.com/office/officeart/2008/layout/PictureAccentList"/>
    <dgm:cxn modelId="{E1FBA1FF-8316-4697-B4EF-8DA7FA045A1F}" type="presParOf" srcId="{12FBBA5C-A789-4FFE-81A8-5891DD35ECDE}" destId="{93F27EEA-D8A0-4E03-A3B2-CDCE4149B08A}" srcOrd="0" destOrd="0" presId="urn:microsoft.com/office/officeart/2008/layout/PictureAccentList"/>
    <dgm:cxn modelId="{20CA2C98-EA6D-40E7-87F3-A7D79A66A282}" type="presParOf" srcId="{93F27EEA-D8A0-4E03-A3B2-CDCE4149B08A}" destId="{5C40C18D-80F6-4B52-8498-424A1829178E}" srcOrd="0" destOrd="0" presId="urn:microsoft.com/office/officeart/2008/layout/PictureAccentList"/>
    <dgm:cxn modelId="{6A9DA702-8323-47B2-A354-9071FBE33FD7}" type="presParOf" srcId="{93F27EEA-D8A0-4E03-A3B2-CDCE4149B08A}" destId="{9C92E04E-CE73-45C0-B214-C9F50F33FBE6}" srcOrd="1" destOrd="0" presId="urn:microsoft.com/office/officeart/2008/layout/PictureAccentList"/>
    <dgm:cxn modelId="{03CBAF6F-FB15-4F03-843A-F181C1CE8BAC}" type="presParOf" srcId="{12FBBA5C-A789-4FFE-81A8-5891DD35ECDE}" destId="{A0D7CA64-6503-401F-BC9C-706DF6DFAEF3}" srcOrd="1" destOrd="0" presId="urn:microsoft.com/office/officeart/2008/layout/PictureAccentList"/>
    <dgm:cxn modelId="{0EDE19E6-B424-48A0-9AA8-3DCCA04EEF3B}" type="presParOf" srcId="{A0D7CA64-6503-401F-BC9C-706DF6DFAEF3}" destId="{D32752F3-C1DA-4319-8D52-0C4A4B2C692F}" srcOrd="0" destOrd="0" presId="urn:microsoft.com/office/officeart/2008/layout/PictureAccentList"/>
    <dgm:cxn modelId="{DD13B610-9EE3-4B26-BD8D-C20828B10F3F}" type="presParOf" srcId="{A0D7CA64-6503-401F-BC9C-706DF6DFAEF3}" destId="{F0575736-1973-492C-A45C-DBD4376FA8E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114DD8-42E9-4627-93ED-E659F8794A19}" type="doc">
      <dgm:prSet loTypeId="urn:microsoft.com/office/officeart/2008/layout/PictureAccentList" loCatId="picture" qsTypeId="urn:microsoft.com/office/officeart/2005/8/quickstyle/simple3" qsCatId="simple" csTypeId="urn:microsoft.com/office/officeart/2005/8/colors/accent1_2" csCatId="accent1" phldr="1"/>
      <dgm:spPr/>
      <dgm:t>
        <a:bodyPr/>
        <a:lstStyle/>
        <a:p>
          <a:endParaRPr lang="es-EC"/>
        </a:p>
      </dgm:t>
    </dgm:pt>
    <dgm:pt modelId="{0826AADA-C34E-46EC-9CEC-0F8550C8384E}">
      <dgm:prSet phldrT="[Texto]" custT="1"/>
      <dgm:spPr/>
      <dgm:t>
        <a:bodyPr/>
        <a:lstStyle/>
        <a:p>
          <a:r>
            <a:rPr lang="es-EC" sz="5400" b="1" dirty="0" smtClean="0"/>
            <a:t>MANDARIACU</a:t>
          </a:r>
          <a:endParaRPr lang="es-EC" sz="5400" b="1" dirty="0"/>
        </a:p>
      </dgm:t>
    </dgm:pt>
    <dgm:pt modelId="{BBDF626F-3566-40AE-B079-59F36575CA3E}" type="parTrans" cxnId="{31738AF3-27C7-4CD0-9A7E-7B4447E9E3F8}">
      <dgm:prSet/>
      <dgm:spPr/>
      <dgm:t>
        <a:bodyPr/>
        <a:lstStyle/>
        <a:p>
          <a:endParaRPr lang="es-EC"/>
        </a:p>
      </dgm:t>
    </dgm:pt>
    <dgm:pt modelId="{01F34C98-9B98-4C86-9C04-6D194FB8A576}" type="sibTrans" cxnId="{31738AF3-27C7-4CD0-9A7E-7B4447E9E3F8}">
      <dgm:prSet/>
      <dgm:spPr/>
      <dgm:t>
        <a:bodyPr/>
        <a:lstStyle/>
        <a:p>
          <a:endParaRPr lang="es-EC"/>
        </a:p>
      </dgm:t>
    </dgm:pt>
    <dgm:pt modelId="{727CF70C-01C4-4808-AC9B-EECB13826AF3}">
      <dgm:prSet phldrT="[Texto]"/>
      <dgm:spPr/>
      <dgm:t>
        <a:bodyPr/>
        <a:lstStyle/>
        <a:p>
          <a:pPr algn="just"/>
          <a:r>
            <a:rPr lang="es-EC" dirty="0" smtClean="0"/>
            <a:t>Se encuentra ubicado en las</a:t>
          </a:r>
          <a:r>
            <a:rPr lang="es-EC" b="1" dirty="0" smtClean="0"/>
            <a:t> </a:t>
          </a:r>
          <a:r>
            <a:rPr lang="es-EC" dirty="0" smtClean="0"/>
            <a:t>provincias de Pichincha e Imbabura, cantones Quito y </a:t>
          </a:r>
          <a:r>
            <a:rPr lang="es-EC" dirty="0" err="1" smtClean="0"/>
            <a:t>Cotacachi</a:t>
          </a:r>
          <a:r>
            <a:rPr lang="es-EC" dirty="0" smtClean="0"/>
            <a:t>, cuenta con 65MW de potencia, aprovecha las aguas del Río </a:t>
          </a:r>
          <a:r>
            <a:rPr lang="es-EC" dirty="0" err="1" smtClean="0"/>
            <a:t>Guayllabamba</a:t>
          </a:r>
          <a:r>
            <a:rPr lang="es-EC" dirty="0" smtClean="0"/>
            <a:t>, con un caudal medio anual de 168,9 m3/s aprovechables para generación.</a:t>
          </a:r>
          <a:endParaRPr lang="es-EC" dirty="0"/>
        </a:p>
      </dgm:t>
    </dgm:pt>
    <dgm:pt modelId="{FF02DE21-1089-45FE-AB66-C3B9C389D711}" type="parTrans" cxnId="{F6D8E6AC-2A35-442F-B922-E360DE369681}">
      <dgm:prSet/>
      <dgm:spPr/>
      <dgm:t>
        <a:bodyPr/>
        <a:lstStyle/>
        <a:p>
          <a:endParaRPr lang="es-EC"/>
        </a:p>
      </dgm:t>
    </dgm:pt>
    <dgm:pt modelId="{D73C367D-7E56-45A8-894E-36900E25D6E2}" type="sibTrans" cxnId="{F6D8E6AC-2A35-442F-B922-E360DE369681}">
      <dgm:prSet/>
      <dgm:spPr/>
      <dgm:t>
        <a:bodyPr/>
        <a:lstStyle/>
        <a:p>
          <a:endParaRPr lang="es-EC"/>
        </a:p>
      </dgm:t>
    </dgm:pt>
    <dgm:pt modelId="{F2A0634F-FD1A-4D68-88C2-39D1765D7A20}">
      <dgm:prSet phldrT="[Texto]"/>
      <dgm:spPr/>
      <dgm:t>
        <a:bodyPr/>
        <a:lstStyle/>
        <a:p>
          <a:pPr algn="just"/>
          <a:r>
            <a:rPr lang="es-EC" dirty="0" smtClean="0"/>
            <a:t>La Central está conformada por una presa a gravedad de hormigón convencional vibrado y </a:t>
          </a:r>
          <a:r>
            <a:rPr lang="es-EC" dirty="0" err="1" smtClean="0"/>
            <a:t>rodillado</a:t>
          </a:r>
          <a:r>
            <a:rPr lang="es-EC" dirty="0" smtClean="0"/>
            <a:t> de 61,4 m de alto, considerando desde la base de la cimentación hasta la corona de la presa, dos bocatomas planas de captación ubicadas en el cuerpo de la presa a la margen derecha del río, dos tuberías de presión de 4,50 metros de diámetro y 49,50 m de longitud. </a:t>
          </a:r>
          <a:endParaRPr lang="es-EC" dirty="0"/>
        </a:p>
      </dgm:t>
    </dgm:pt>
    <dgm:pt modelId="{8690C6EF-1D4B-47BB-A52C-009FF83880E6}" type="parTrans" cxnId="{619FA2DC-311A-41C9-805D-0B5B263B6495}">
      <dgm:prSet/>
      <dgm:spPr/>
      <dgm:t>
        <a:bodyPr/>
        <a:lstStyle/>
        <a:p>
          <a:endParaRPr lang="es-EC"/>
        </a:p>
      </dgm:t>
    </dgm:pt>
    <dgm:pt modelId="{D13A67C0-C262-42EF-91BE-4AF43B81062C}" type="sibTrans" cxnId="{619FA2DC-311A-41C9-805D-0B5B263B6495}">
      <dgm:prSet/>
      <dgm:spPr/>
      <dgm:t>
        <a:bodyPr/>
        <a:lstStyle/>
        <a:p>
          <a:endParaRPr lang="es-EC"/>
        </a:p>
      </dgm:t>
    </dgm:pt>
    <dgm:pt modelId="{93FFB8E6-7948-450C-BBEF-FFD42ABC7063}" type="pres">
      <dgm:prSet presAssocID="{F8114DD8-42E9-4627-93ED-E659F8794A19}" presName="layout" presStyleCnt="0">
        <dgm:presLayoutVars>
          <dgm:chMax/>
          <dgm:chPref/>
          <dgm:dir/>
          <dgm:animOne val="branch"/>
          <dgm:animLvl val="lvl"/>
          <dgm:resizeHandles/>
        </dgm:presLayoutVars>
      </dgm:prSet>
      <dgm:spPr/>
    </dgm:pt>
    <dgm:pt modelId="{C8050596-88D1-456F-B5EA-0BD54EE0B6B7}" type="pres">
      <dgm:prSet presAssocID="{0826AADA-C34E-46EC-9CEC-0F8550C8384E}" presName="root" presStyleCnt="0">
        <dgm:presLayoutVars>
          <dgm:chMax/>
          <dgm:chPref val="4"/>
        </dgm:presLayoutVars>
      </dgm:prSet>
      <dgm:spPr/>
    </dgm:pt>
    <dgm:pt modelId="{96082B4F-BD6D-4489-AC83-90D4E9EBF030}" type="pres">
      <dgm:prSet presAssocID="{0826AADA-C34E-46EC-9CEC-0F8550C8384E}" presName="rootComposite" presStyleCnt="0">
        <dgm:presLayoutVars/>
      </dgm:prSet>
      <dgm:spPr/>
    </dgm:pt>
    <dgm:pt modelId="{165B491D-82FC-4FA0-AF30-568B02995108}" type="pres">
      <dgm:prSet presAssocID="{0826AADA-C34E-46EC-9CEC-0F8550C8384E}" presName="rootText" presStyleLbl="node0" presStyleIdx="0" presStyleCnt="1" custScaleY="72659">
        <dgm:presLayoutVars>
          <dgm:chMax/>
          <dgm:chPref val="4"/>
        </dgm:presLayoutVars>
      </dgm:prSet>
      <dgm:spPr/>
    </dgm:pt>
    <dgm:pt modelId="{098640F5-41FB-4E02-9459-5301B4ED5797}" type="pres">
      <dgm:prSet presAssocID="{0826AADA-C34E-46EC-9CEC-0F8550C8384E}" presName="childShape" presStyleCnt="0">
        <dgm:presLayoutVars>
          <dgm:chMax val="0"/>
          <dgm:chPref val="0"/>
        </dgm:presLayoutVars>
      </dgm:prSet>
      <dgm:spPr/>
    </dgm:pt>
    <dgm:pt modelId="{0BD50CAE-6F3E-4429-89C8-DB17E2C84829}" type="pres">
      <dgm:prSet presAssocID="{727CF70C-01C4-4808-AC9B-EECB13826AF3}" presName="childComposite" presStyleCnt="0">
        <dgm:presLayoutVars>
          <dgm:chMax val="0"/>
          <dgm:chPref val="0"/>
        </dgm:presLayoutVars>
      </dgm:prSet>
      <dgm:spPr/>
    </dgm:pt>
    <dgm:pt modelId="{CE047C99-EF45-4A1B-96AD-77D8E4E90B14}" type="pres">
      <dgm:prSet presAssocID="{727CF70C-01C4-4808-AC9B-EECB13826AF3}" presName="Image" presStyleLbl="node1" presStyleIdx="0" presStyleCnt="2"/>
      <dgm:spPr>
        <a:blipFill rotWithShape="1">
          <a:blip xmlns:r="http://schemas.openxmlformats.org/officeDocument/2006/relationships" r:embed="rId1"/>
          <a:stretch>
            <a:fillRect/>
          </a:stretch>
        </a:blipFill>
      </dgm:spPr>
    </dgm:pt>
    <dgm:pt modelId="{140622F3-9687-4F88-A6B8-9D94B33C9EB8}" type="pres">
      <dgm:prSet presAssocID="{727CF70C-01C4-4808-AC9B-EECB13826AF3}" presName="childText" presStyleLbl="lnNode1" presStyleIdx="0" presStyleCnt="2">
        <dgm:presLayoutVars>
          <dgm:chMax val="0"/>
          <dgm:chPref val="0"/>
          <dgm:bulletEnabled val="1"/>
        </dgm:presLayoutVars>
      </dgm:prSet>
      <dgm:spPr/>
      <dgm:t>
        <a:bodyPr/>
        <a:lstStyle/>
        <a:p>
          <a:endParaRPr lang="es-EC"/>
        </a:p>
      </dgm:t>
    </dgm:pt>
    <dgm:pt modelId="{84E3BE98-5376-4A4D-A2A1-C618D1AAE2E3}" type="pres">
      <dgm:prSet presAssocID="{F2A0634F-FD1A-4D68-88C2-39D1765D7A20}" presName="childComposite" presStyleCnt="0">
        <dgm:presLayoutVars>
          <dgm:chMax val="0"/>
          <dgm:chPref val="0"/>
        </dgm:presLayoutVars>
      </dgm:prSet>
      <dgm:spPr/>
    </dgm:pt>
    <dgm:pt modelId="{1D3EC707-4FBF-4BA9-978C-468BD676CC3D}" type="pres">
      <dgm:prSet presAssocID="{F2A0634F-FD1A-4D68-88C2-39D1765D7A20}" presName="Image" presStyleLbl="node1" presStyleIdx="1" presStyleCnt="2"/>
      <dgm:spPr>
        <a:blipFill rotWithShape="1">
          <a:blip xmlns:r="http://schemas.openxmlformats.org/officeDocument/2006/relationships" r:embed="rId2"/>
          <a:stretch>
            <a:fillRect/>
          </a:stretch>
        </a:blipFill>
      </dgm:spPr>
    </dgm:pt>
    <dgm:pt modelId="{B35B4CF8-34F4-403A-AC93-7008B1C4A29D}" type="pres">
      <dgm:prSet presAssocID="{F2A0634F-FD1A-4D68-88C2-39D1765D7A20}" presName="childText" presStyleLbl="lnNode1" presStyleIdx="1" presStyleCnt="2">
        <dgm:presLayoutVars>
          <dgm:chMax val="0"/>
          <dgm:chPref val="0"/>
          <dgm:bulletEnabled val="1"/>
        </dgm:presLayoutVars>
      </dgm:prSet>
      <dgm:spPr/>
      <dgm:t>
        <a:bodyPr/>
        <a:lstStyle/>
        <a:p>
          <a:endParaRPr lang="es-EC"/>
        </a:p>
      </dgm:t>
    </dgm:pt>
  </dgm:ptLst>
  <dgm:cxnLst>
    <dgm:cxn modelId="{7D4FDC6D-BADE-4E1C-AE0F-96F03FF151A8}" type="presOf" srcId="{F8114DD8-42E9-4627-93ED-E659F8794A19}" destId="{93FFB8E6-7948-450C-BBEF-FFD42ABC7063}" srcOrd="0" destOrd="0" presId="urn:microsoft.com/office/officeart/2008/layout/PictureAccentList"/>
    <dgm:cxn modelId="{31738AF3-27C7-4CD0-9A7E-7B4447E9E3F8}" srcId="{F8114DD8-42E9-4627-93ED-E659F8794A19}" destId="{0826AADA-C34E-46EC-9CEC-0F8550C8384E}" srcOrd="0" destOrd="0" parTransId="{BBDF626F-3566-40AE-B079-59F36575CA3E}" sibTransId="{01F34C98-9B98-4C86-9C04-6D194FB8A576}"/>
    <dgm:cxn modelId="{1D4321B4-B7ED-4564-AD8B-B376799CEA6E}" type="presOf" srcId="{0826AADA-C34E-46EC-9CEC-0F8550C8384E}" destId="{165B491D-82FC-4FA0-AF30-568B02995108}" srcOrd="0" destOrd="0" presId="urn:microsoft.com/office/officeart/2008/layout/PictureAccentList"/>
    <dgm:cxn modelId="{27E6ABAB-F7D3-46E7-9DF0-99E9824C10E1}" type="presOf" srcId="{F2A0634F-FD1A-4D68-88C2-39D1765D7A20}" destId="{B35B4CF8-34F4-403A-AC93-7008B1C4A29D}" srcOrd="0" destOrd="0" presId="urn:microsoft.com/office/officeart/2008/layout/PictureAccentList"/>
    <dgm:cxn modelId="{A1F7C660-43A2-4C07-8C21-E2E815209636}" type="presOf" srcId="{727CF70C-01C4-4808-AC9B-EECB13826AF3}" destId="{140622F3-9687-4F88-A6B8-9D94B33C9EB8}" srcOrd="0" destOrd="0" presId="urn:microsoft.com/office/officeart/2008/layout/PictureAccentList"/>
    <dgm:cxn modelId="{619FA2DC-311A-41C9-805D-0B5B263B6495}" srcId="{0826AADA-C34E-46EC-9CEC-0F8550C8384E}" destId="{F2A0634F-FD1A-4D68-88C2-39D1765D7A20}" srcOrd="1" destOrd="0" parTransId="{8690C6EF-1D4B-47BB-A52C-009FF83880E6}" sibTransId="{D13A67C0-C262-42EF-91BE-4AF43B81062C}"/>
    <dgm:cxn modelId="{F6D8E6AC-2A35-442F-B922-E360DE369681}" srcId="{0826AADA-C34E-46EC-9CEC-0F8550C8384E}" destId="{727CF70C-01C4-4808-AC9B-EECB13826AF3}" srcOrd="0" destOrd="0" parTransId="{FF02DE21-1089-45FE-AB66-C3B9C389D711}" sibTransId="{D73C367D-7E56-45A8-894E-36900E25D6E2}"/>
    <dgm:cxn modelId="{CC476FED-A88C-4D91-92AA-CB04FE2BAF1C}" type="presParOf" srcId="{93FFB8E6-7948-450C-BBEF-FFD42ABC7063}" destId="{C8050596-88D1-456F-B5EA-0BD54EE0B6B7}" srcOrd="0" destOrd="0" presId="urn:microsoft.com/office/officeart/2008/layout/PictureAccentList"/>
    <dgm:cxn modelId="{51E9918E-5F43-4452-964C-8FA1A66DCEB4}" type="presParOf" srcId="{C8050596-88D1-456F-B5EA-0BD54EE0B6B7}" destId="{96082B4F-BD6D-4489-AC83-90D4E9EBF030}" srcOrd="0" destOrd="0" presId="urn:microsoft.com/office/officeart/2008/layout/PictureAccentList"/>
    <dgm:cxn modelId="{99AF607D-E82D-4569-8E19-2387A441614D}" type="presParOf" srcId="{96082B4F-BD6D-4489-AC83-90D4E9EBF030}" destId="{165B491D-82FC-4FA0-AF30-568B02995108}" srcOrd="0" destOrd="0" presId="urn:microsoft.com/office/officeart/2008/layout/PictureAccentList"/>
    <dgm:cxn modelId="{A075E651-4592-44E0-9AA6-739EB98C64F7}" type="presParOf" srcId="{C8050596-88D1-456F-B5EA-0BD54EE0B6B7}" destId="{098640F5-41FB-4E02-9459-5301B4ED5797}" srcOrd="1" destOrd="0" presId="urn:microsoft.com/office/officeart/2008/layout/PictureAccentList"/>
    <dgm:cxn modelId="{FB56EF95-13CF-4176-9966-1A15413ECF1D}" type="presParOf" srcId="{098640F5-41FB-4E02-9459-5301B4ED5797}" destId="{0BD50CAE-6F3E-4429-89C8-DB17E2C84829}" srcOrd="0" destOrd="0" presId="urn:microsoft.com/office/officeart/2008/layout/PictureAccentList"/>
    <dgm:cxn modelId="{0E8CD0C7-F35E-4DE0-BEBD-DF0C027BD837}" type="presParOf" srcId="{0BD50CAE-6F3E-4429-89C8-DB17E2C84829}" destId="{CE047C99-EF45-4A1B-96AD-77D8E4E90B14}" srcOrd="0" destOrd="0" presId="urn:microsoft.com/office/officeart/2008/layout/PictureAccentList"/>
    <dgm:cxn modelId="{FDBC1A4A-A511-416B-9709-1A53CA44D9D4}" type="presParOf" srcId="{0BD50CAE-6F3E-4429-89C8-DB17E2C84829}" destId="{140622F3-9687-4F88-A6B8-9D94B33C9EB8}" srcOrd="1" destOrd="0" presId="urn:microsoft.com/office/officeart/2008/layout/PictureAccentList"/>
    <dgm:cxn modelId="{B424072A-1DCA-43CA-BCDC-A9278CFDB25D}" type="presParOf" srcId="{098640F5-41FB-4E02-9459-5301B4ED5797}" destId="{84E3BE98-5376-4A4D-A2A1-C618D1AAE2E3}" srcOrd="1" destOrd="0" presId="urn:microsoft.com/office/officeart/2008/layout/PictureAccentList"/>
    <dgm:cxn modelId="{02E3CF87-1879-4CC7-8992-91ED362F4BB0}" type="presParOf" srcId="{84E3BE98-5376-4A4D-A2A1-C618D1AAE2E3}" destId="{1D3EC707-4FBF-4BA9-978C-468BD676CC3D}" srcOrd="0" destOrd="0" presId="urn:microsoft.com/office/officeart/2008/layout/PictureAccentList"/>
    <dgm:cxn modelId="{2CE55CB3-57DF-4657-A9CA-06FDD6C3CC6D}" type="presParOf" srcId="{84E3BE98-5376-4A4D-A2A1-C618D1AAE2E3}" destId="{B35B4CF8-34F4-403A-AC93-7008B1C4A29D}"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D905BF-7D3D-4302-A17B-06BA8C8AA1C6}" type="doc">
      <dgm:prSet loTypeId="urn:microsoft.com/office/officeart/2008/layout/PictureAccentList" loCatId="picture" qsTypeId="urn:microsoft.com/office/officeart/2005/8/quickstyle/simple3" qsCatId="simple" csTypeId="urn:microsoft.com/office/officeart/2005/8/colors/accent1_2" csCatId="accent1" phldr="1"/>
      <dgm:spPr/>
      <dgm:t>
        <a:bodyPr/>
        <a:lstStyle/>
        <a:p>
          <a:endParaRPr lang="es-EC"/>
        </a:p>
      </dgm:t>
    </dgm:pt>
    <dgm:pt modelId="{8A7F5A25-E1C0-47E8-BE61-A31BD1D1778E}">
      <dgm:prSet phldrT="[Texto]" custT="1"/>
      <dgm:spPr/>
      <dgm:t>
        <a:bodyPr/>
        <a:lstStyle/>
        <a:p>
          <a:r>
            <a:rPr lang="es-EC" sz="4800" b="1" dirty="0" smtClean="0"/>
            <a:t>MAZAR DUDAS</a:t>
          </a:r>
          <a:endParaRPr lang="es-EC" sz="4800" b="1" dirty="0"/>
        </a:p>
      </dgm:t>
    </dgm:pt>
    <dgm:pt modelId="{42F4D95B-BE2C-4C62-A1BD-64CBA43D037F}" type="parTrans" cxnId="{9FA973CC-E063-48A8-825E-6F7D9D0217A9}">
      <dgm:prSet/>
      <dgm:spPr/>
      <dgm:t>
        <a:bodyPr/>
        <a:lstStyle/>
        <a:p>
          <a:endParaRPr lang="es-EC" sz="2000"/>
        </a:p>
      </dgm:t>
    </dgm:pt>
    <dgm:pt modelId="{47A855B0-5427-4AAD-A8E3-826BE16DD425}" type="sibTrans" cxnId="{9FA973CC-E063-48A8-825E-6F7D9D0217A9}">
      <dgm:prSet/>
      <dgm:spPr/>
      <dgm:t>
        <a:bodyPr/>
        <a:lstStyle/>
        <a:p>
          <a:endParaRPr lang="es-EC" sz="2000"/>
        </a:p>
      </dgm:t>
    </dgm:pt>
    <dgm:pt modelId="{AAAA3A24-3C83-438A-BAF4-656AD089F4BC}">
      <dgm:prSet phldrT="[Texto]" custT="1"/>
      <dgm:spPr/>
      <dgm:t>
        <a:bodyPr/>
        <a:lstStyle/>
        <a:p>
          <a:pPr algn="just"/>
          <a:r>
            <a:rPr lang="es-EC" sz="1800" dirty="0" smtClean="0"/>
            <a:t>Se encuentra ubicado en la provincia de Cañar, cantón Azogues, cuenta con 21 MW de potencia, aprovecha el potencial </a:t>
          </a:r>
          <a:r>
            <a:rPr lang="es-EC" sz="1800" dirty="0" err="1" smtClean="0"/>
            <a:t>Hidroenergético</a:t>
          </a:r>
          <a:r>
            <a:rPr lang="es-EC" sz="1800" dirty="0" smtClean="0"/>
            <a:t> de los Ríos </a:t>
          </a:r>
          <a:r>
            <a:rPr lang="es-EC" sz="1800" dirty="0" err="1" smtClean="0"/>
            <a:t>Pindilig</a:t>
          </a:r>
          <a:r>
            <a:rPr lang="es-EC" sz="1800" dirty="0" smtClean="0"/>
            <a:t> y Mazar.</a:t>
          </a:r>
          <a:endParaRPr lang="es-EC" sz="1800" dirty="0"/>
        </a:p>
      </dgm:t>
    </dgm:pt>
    <dgm:pt modelId="{41DB222B-206E-4165-889B-5D6FF986E479}" type="parTrans" cxnId="{8BEA47BB-C780-4D08-A3C1-B189397CB455}">
      <dgm:prSet/>
      <dgm:spPr/>
      <dgm:t>
        <a:bodyPr/>
        <a:lstStyle/>
        <a:p>
          <a:endParaRPr lang="es-EC" sz="2000"/>
        </a:p>
      </dgm:t>
    </dgm:pt>
    <dgm:pt modelId="{AB3F7AB5-49EF-492C-94E0-5CEE803BC267}" type="sibTrans" cxnId="{8BEA47BB-C780-4D08-A3C1-B189397CB455}">
      <dgm:prSet/>
      <dgm:spPr/>
      <dgm:t>
        <a:bodyPr/>
        <a:lstStyle/>
        <a:p>
          <a:endParaRPr lang="es-EC" sz="2000"/>
        </a:p>
      </dgm:t>
    </dgm:pt>
    <dgm:pt modelId="{89B3E617-0AC3-4743-881F-6DC558181631}">
      <dgm:prSet phldrT="[Texto]" custT="1"/>
      <dgm:spPr/>
      <dgm:t>
        <a:bodyPr/>
        <a:lstStyle/>
        <a:p>
          <a:pPr algn="just"/>
          <a:r>
            <a:rPr lang="es-EC" sz="1800" dirty="0" smtClean="0"/>
            <a:t>El proyecto se compone de 3 aprovechamientos para la generación hidroeléctrica, los cuales son: Alazán (6.23 MW), San Antonio (7.19 MW) y Dudas (7.40 MW), con caudales medios anuales de: 3.69 m3/s, 4.66 m3/s y 2.90 m3/s respectivamente, aprovechables para su generación.</a:t>
          </a:r>
          <a:endParaRPr lang="es-EC" sz="1800" dirty="0"/>
        </a:p>
      </dgm:t>
    </dgm:pt>
    <dgm:pt modelId="{EB88B393-5BAE-4921-8A46-65F3DB31CA9D}" type="parTrans" cxnId="{5F3B93F3-D911-4CCF-8600-AD828EB19346}">
      <dgm:prSet/>
      <dgm:spPr/>
      <dgm:t>
        <a:bodyPr/>
        <a:lstStyle/>
        <a:p>
          <a:endParaRPr lang="es-EC" sz="2000"/>
        </a:p>
      </dgm:t>
    </dgm:pt>
    <dgm:pt modelId="{046151F4-572D-404A-9B47-92ED465B3EDF}" type="sibTrans" cxnId="{5F3B93F3-D911-4CCF-8600-AD828EB19346}">
      <dgm:prSet/>
      <dgm:spPr/>
      <dgm:t>
        <a:bodyPr/>
        <a:lstStyle/>
        <a:p>
          <a:endParaRPr lang="es-EC" sz="2000"/>
        </a:p>
      </dgm:t>
    </dgm:pt>
    <dgm:pt modelId="{F10DCED1-F397-4221-BEAA-276CBE73C83D}" type="pres">
      <dgm:prSet presAssocID="{24D905BF-7D3D-4302-A17B-06BA8C8AA1C6}" presName="layout" presStyleCnt="0">
        <dgm:presLayoutVars>
          <dgm:chMax/>
          <dgm:chPref/>
          <dgm:dir/>
          <dgm:animOne val="branch"/>
          <dgm:animLvl val="lvl"/>
          <dgm:resizeHandles/>
        </dgm:presLayoutVars>
      </dgm:prSet>
      <dgm:spPr/>
    </dgm:pt>
    <dgm:pt modelId="{BECFD161-83A6-4D14-9D48-E4C90263A092}" type="pres">
      <dgm:prSet presAssocID="{8A7F5A25-E1C0-47E8-BE61-A31BD1D1778E}" presName="root" presStyleCnt="0">
        <dgm:presLayoutVars>
          <dgm:chMax/>
          <dgm:chPref val="4"/>
        </dgm:presLayoutVars>
      </dgm:prSet>
      <dgm:spPr/>
    </dgm:pt>
    <dgm:pt modelId="{F7D0332B-B356-4CB7-A0A0-8D0F9F3324C3}" type="pres">
      <dgm:prSet presAssocID="{8A7F5A25-E1C0-47E8-BE61-A31BD1D1778E}" presName="rootComposite" presStyleCnt="0">
        <dgm:presLayoutVars/>
      </dgm:prSet>
      <dgm:spPr/>
    </dgm:pt>
    <dgm:pt modelId="{8C6C7C4A-B3BD-412C-B6BB-9A557E998A68}" type="pres">
      <dgm:prSet presAssocID="{8A7F5A25-E1C0-47E8-BE61-A31BD1D1778E}" presName="rootText" presStyleLbl="node0" presStyleIdx="0" presStyleCnt="1" custScaleY="73903">
        <dgm:presLayoutVars>
          <dgm:chMax/>
          <dgm:chPref val="4"/>
        </dgm:presLayoutVars>
      </dgm:prSet>
      <dgm:spPr/>
    </dgm:pt>
    <dgm:pt modelId="{2CE4BAF8-A841-40CD-8A10-5EF8EFDCA2EC}" type="pres">
      <dgm:prSet presAssocID="{8A7F5A25-E1C0-47E8-BE61-A31BD1D1778E}" presName="childShape" presStyleCnt="0">
        <dgm:presLayoutVars>
          <dgm:chMax val="0"/>
          <dgm:chPref val="0"/>
        </dgm:presLayoutVars>
      </dgm:prSet>
      <dgm:spPr/>
    </dgm:pt>
    <dgm:pt modelId="{19112E93-DB93-4057-97F9-B1F94E777B62}" type="pres">
      <dgm:prSet presAssocID="{AAAA3A24-3C83-438A-BAF4-656AD089F4BC}" presName="childComposite" presStyleCnt="0">
        <dgm:presLayoutVars>
          <dgm:chMax val="0"/>
          <dgm:chPref val="0"/>
        </dgm:presLayoutVars>
      </dgm:prSet>
      <dgm:spPr/>
    </dgm:pt>
    <dgm:pt modelId="{0B9A2B85-DD5C-44D0-93B5-03481B5BB406}" type="pres">
      <dgm:prSet presAssocID="{AAAA3A24-3C83-438A-BAF4-656AD089F4BC}" presName="Image" presStyleLbl="node1" presStyleIdx="0" presStyleCnt="2"/>
      <dgm:spPr>
        <a:blipFill rotWithShape="1">
          <a:blip xmlns:r="http://schemas.openxmlformats.org/officeDocument/2006/relationships" r:embed="rId1"/>
          <a:stretch>
            <a:fillRect/>
          </a:stretch>
        </a:blipFill>
      </dgm:spPr>
    </dgm:pt>
    <dgm:pt modelId="{823B8CD6-E4C2-4744-94A9-73FB23C09CAC}" type="pres">
      <dgm:prSet presAssocID="{AAAA3A24-3C83-438A-BAF4-656AD089F4BC}" presName="childText" presStyleLbl="lnNode1" presStyleIdx="0" presStyleCnt="2">
        <dgm:presLayoutVars>
          <dgm:chMax val="0"/>
          <dgm:chPref val="0"/>
          <dgm:bulletEnabled val="1"/>
        </dgm:presLayoutVars>
      </dgm:prSet>
      <dgm:spPr/>
      <dgm:t>
        <a:bodyPr/>
        <a:lstStyle/>
        <a:p>
          <a:endParaRPr lang="es-EC"/>
        </a:p>
      </dgm:t>
    </dgm:pt>
    <dgm:pt modelId="{365BC301-E3F8-46E5-9CFD-E88BB222B4E3}" type="pres">
      <dgm:prSet presAssocID="{89B3E617-0AC3-4743-881F-6DC558181631}" presName="childComposite" presStyleCnt="0">
        <dgm:presLayoutVars>
          <dgm:chMax val="0"/>
          <dgm:chPref val="0"/>
        </dgm:presLayoutVars>
      </dgm:prSet>
      <dgm:spPr/>
    </dgm:pt>
    <dgm:pt modelId="{40C91891-193C-42C3-B0EF-731CAC673195}" type="pres">
      <dgm:prSet presAssocID="{89B3E617-0AC3-4743-881F-6DC558181631}" presName="Image" presStyleLbl="node1" presStyleIdx="1" presStyleCnt="2"/>
      <dgm:spPr>
        <a:blipFill rotWithShape="1">
          <a:blip xmlns:r="http://schemas.openxmlformats.org/officeDocument/2006/relationships" r:embed="rId2"/>
          <a:stretch>
            <a:fillRect/>
          </a:stretch>
        </a:blipFill>
      </dgm:spPr>
    </dgm:pt>
    <dgm:pt modelId="{38A2B76F-5466-42D4-A3C8-ACB5EE109722}" type="pres">
      <dgm:prSet presAssocID="{89B3E617-0AC3-4743-881F-6DC558181631}" presName="childText" presStyleLbl="lnNode1" presStyleIdx="1" presStyleCnt="2">
        <dgm:presLayoutVars>
          <dgm:chMax val="0"/>
          <dgm:chPref val="0"/>
          <dgm:bulletEnabled val="1"/>
        </dgm:presLayoutVars>
      </dgm:prSet>
      <dgm:spPr/>
      <dgm:t>
        <a:bodyPr/>
        <a:lstStyle/>
        <a:p>
          <a:endParaRPr lang="es-EC"/>
        </a:p>
      </dgm:t>
    </dgm:pt>
  </dgm:ptLst>
  <dgm:cxnLst>
    <dgm:cxn modelId="{8BEA47BB-C780-4D08-A3C1-B189397CB455}" srcId="{8A7F5A25-E1C0-47E8-BE61-A31BD1D1778E}" destId="{AAAA3A24-3C83-438A-BAF4-656AD089F4BC}" srcOrd="0" destOrd="0" parTransId="{41DB222B-206E-4165-889B-5D6FF986E479}" sibTransId="{AB3F7AB5-49EF-492C-94E0-5CEE803BC267}"/>
    <dgm:cxn modelId="{5F3B93F3-D911-4CCF-8600-AD828EB19346}" srcId="{8A7F5A25-E1C0-47E8-BE61-A31BD1D1778E}" destId="{89B3E617-0AC3-4743-881F-6DC558181631}" srcOrd="1" destOrd="0" parTransId="{EB88B393-5BAE-4921-8A46-65F3DB31CA9D}" sibTransId="{046151F4-572D-404A-9B47-92ED465B3EDF}"/>
    <dgm:cxn modelId="{B4784227-3D0C-4E0E-88FA-CB897A218D52}" type="presOf" srcId="{8A7F5A25-E1C0-47E8-BE61-A31BD1D1778E}" destId="{8C6C7C4A-B3BD-412C-B6BB-9A557E998A68}" srcOrd="0" destOrd="0" presId="urn:microsoft.com/office/officeart/2008/layout/PictureAccentList"/>
    <dgm:cxn modelId="{DC541488-3AA4-4A7C-AF99-C8FC35189C6D}" type="presOf" srcId="{89B3E617-0AC3-4743-881F-6DC558181631}" destId="{38A2B76F-5466-42D4-A3C8-ACB5EE109722}" srcOrd="0" destOrd="0" presId="urn:microsoft.com/office/officeart/2008/layout/PictureAccentList"/>
    <dgm:cxn modelId="{9FA973CC-E063-48A8-825E-6F7D9D0217A9}" srcId="{24D905BF-7D3D-4302-A17B-06BA8C8AA1C6}" destId="{8A7F5A25-E1C0-47E8-BE61-A31BD1D1778E}" srcOrd="0" destOrd="0" parTransId="{42F4D95B-BE2C-4C62-A1BD-64CBA43D037F}" sibTransId="{47A855B0-5427-4AAD-A8E3-826BE16DD425}"/>
    <dgm:cxn modelId="{22C25F0C-E5E9-4F5B-AE8A-192179D2C0FB}" type="presOf" srcId="{24D905BF-7D3D-4302-A17B-06BA8C8AA1C6}" destId="{F10DCED1-F397-4221-BEAA-276CBE73C83D}" srcOrd="0" destOrd="0" presId="urn:microsoft.com/office/officeart/2008/layout/PictureAccentList"/>
    <dgm:cxn modelId="{AF3CC5BE-6DBF-4BEA-86CF-49444B2DA187}" type="presOf" srcId="{AAAA3A24-3C83-438A-BAF4-656AD089F4BC}" destId="{823B8CD6-E4C2-4744-94A9-73FB23C09CAC}" srcOrd="0" destOrd="0" presId="urn:microsoft.com/office/officeart/2008/layout/PictureAccentList"/>
    <dgm:cxn modelId="{8D69E3B9-3622-4BF3-9CE3-022DAF306411}" type="presParOf" srcId="{F10DCED1-F397-4221-BEAA-276CBE73C83D}" destId="{BECFD161-83A6-4D14-9D48-E4C90263A092}" srcOrd="0" destOrd="0" presId="urn:microsoft.com/office/officeart/2008/layout/PictureAccentList"/>
    <dgm:cxn modelId="{8044F458-80EF-4FC0-8A73-951325135885}" type="presParOf" srcId="{BECFD161-83A6-4D14-9D48-E4C90263A092}" destId="{F7D0332B-B356-4CB7-A0A0-8D0F9F3324C3}" srcOrd="0" destOrd="0" presId="urn:microsoft.com/office/officeart/2008/layout/PictureAccentList"/>
    <dgm:cxn modelId="{934A2390-07ED-4B81-99C4-11C4410A46AA}" type="presParOf" srcId="{F7D0332B-B356-4CB7-A0A0-8D0F9F3324C3}" destId="{8C6C7C4A-B3BD-412C-B6BB-9A557E998A68}" srcOrd="0" destOrd="0" presId="urn:microsoft.com/office/officeart/2008/layout/PictureAccentList"/>
    <dgm:cxn modelId="{8EAC51FA-EAE4-4861-9B83-BBCCB16500FE}" type="presParOf" srcId="{BECFD161-83A6-4D14-9D48-E4C90263A092}" destId="{2CE4BAF8-A841-40CD-8A10-5EF8EFDCA2EC}" srcOrd="1" destOrd="0" presId="urn:microsoft.com/office/officeart/2008/layout/PictureAccentList"/>
    <dgm:cxn modelId="{BFFD3642-CD06-421D-8B34-C798704A62AD}" type="presParOf" srcId="{2CE4BAF8-A841-40CD-8A10-5EF8EFDCA2EC}" destId="{19112E93-DB93-4057-97F9-B1F94E777B62}" srcOrd="0" destOrd="0" presId="urn:microsoft.com/office/officeart/2008/layout/PictureAccentList"/>
    <dgm:cxn modelId="{2F5638D7-707B-4169-89CE-056D7BF7C6C1}" type="presParOf" srcId="{19112E93-DB93-4057-97F9-B1F94E777B62}" destId="{0B9A2B85-DD5C-44D0-93B5-03481B5BB406}" srcOrd="0" destOrd="0" presId="urn:microsoft.com/office/officeart/2008/layout/PictureAccentList"/>
    <dgm:cxn modelId="{9C5E08C9-3A83-4C0C-A306-DB19AB302C06}" type="presParOf" srcId="{19112E93-DB93-4057-97F9-B1F94E777B62}" destId="{823B8CD6-E4C2-4744-94A9-73FB23C09CAC}" srcOrd="1" destOrd="0" presId="urn:microsoft.com/office/officeart/2008/layout/PictureAccentList"/>
    <dgm:cxn modelId="{42F40E54-2861-453D-BE4A-467F6F9DFFCA}" type="presParOf" srcId="{2CE4BAF8-A841-40CD-8A10-5EF8EFDCA2EC}" destId="{365BC301-E3F8-46E5-9CFD-E88BB222B4E3}" srcOrd="1" destOrd="0" presId="urn:microsoft.com/office/officeart/2008/layout/PictureAccentList"/>
    <dgm:cxn modelId="{D566B0EC-DBB4-4FBB-B5EE-46C4D3484180}" type="presParOf" srcId="{365BC301-E3F8-46E5-9CFD-E88BB222B4E3}" destId="{40C91891-193C-42C3-B0EF-731CAC673195}" srcOrd="0" destOrd="0" presId="urn:microsoft.com/office/officeart/2008/layout/PictureAccentList"/>
    <dgm:cxn modelId="{345EC46B-E0E8-4BF0-B22D-433F585F1D3A}" type="presParOf" srcId="{365BC301-E3F8-46E5-9CFD-E88BB222B4E3}" destId="{38A2B76F-5466-42D4-A3C8-ACB5EE10972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8FCE5-F2BC-4573-9EDA-4D6BB8E2C4CD}">
      <dsp:nvSpPr>
        <dsp:cNvPr id="0" name=""/>
        <dsp:cNvSpPr/>
      </dsp:nvSpPr>
      <dsp:spPr>
        <a:xfrm>
          <a:off x="1709" y="0"/>
          <a:ext cx="4354725" cy="4121351"/>
        </a:xfrm>
        <a:prstGeom prst="roundRect">
          <a:avLst>
            <a:gd name="adj" fmla="val 5000"/>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78308" rIns="231140" bIns="0" numCol="1" spcCol="1270" anchor="t" anchorCtr="0">
          <a:noAutofit/>
        </a:bodyPr>
        <a:lstStyle/>
        <a:p>
          <a:pPr lvl="0" algn="just" defTabSz="2311400">
            <a:lnSpc>
              <a:spcPct val="90000"/>
            </a:lnSpc>
            <a:spcBef>
              <a:spcPct val="0"/>
            </a:spcBef>
            <a:spcAft>
              <a:spcPct val="35000"/>
            </a:spcAft>
          </a:pPr>
          <a:endParaRPr lang="es-EC" sz="5200" kern="1200"/>
        </a:p>
      </dsp:txBody>
      <dsp:txXfrm rot="16200000">
        <a:off x="-1252571" y="1254281"/>
        <a:ext cx="3379507" cy="870945"/>
      </dsp:txXfrm>
    </dsp:sp>
    <dsp:sp modelId="{FDB09032-B40A-480B-9CAF-D22A3FAEBDE5}">
      <dsp:nvSpPr>
        <dsp:cNvPr id="0" name=""/>
        <dsp:cNvSpPr/>
      </dsp:nvSpPr>
      <dsp:spPr>
        <a:xfrm>
          <a:off x="872655" y="0"/>
          <a:ext cx="3244270" cy="4121351"/>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0" bIns="0" numCol="1" spcCol="1270" anchor="t" anchorCtr="0">
          <a:noAutofit/>
        </a:bodyPr>
        <a:lstStyle/>
        <a:p>
          <a:pPr lvl="0" algn="just" defTabSz="977900">
            <a:lnSpc>
              <a:spcPct val="90000"/>
            </a:lnSpc>
            <a:spcBef>
              <a:spcPct val="0"/>
            </a:spcBef>
            <a:spcAft>
              <a:spcPct val="35000"/>
            </a:spcAft>
          </a:pPr>
          <a:r>
            <a:rPr lang="es-EC" sz="2200" kern="1200" dirty="0" smtClean="0"/>
            <a:t>En el Art. 313 de la Constitución de la República, se establece que la energía eléctrica es un sector estratégico, siendo el </a:t>
          </a:r>
          <a:r>
            <a:rPr lang="es-EC" sz="2200" kern="1200" dirty="0" smtClean="0"/>
            <a:t>estado responsable de la provisión del servicio  público de electricidad, se ha realizado una gran inversión en este sector con el objetivo de contar con energía barata.</a:t>
          </a:r>
          <a:endParaRPr lang="es-EC" sz="2200" kern="1200" dirty="0"/>
        </a:p>
      </dsp:txBody>
      <dsp:txXfrm>
        <a:off x="872655" y="0"/>
        <a:ext cx="3244270" cy="4121351"/>
      </dsp:txXfrm>
    </dsp:sp>
    <dsp:sp modelId="{36202EC8-08B9-4AE0-9413-08DF2C4983F7}">
      <dsp:nvSpPr>
        <dsp:cNvPr id="0" name=""/>
        <dsp:cNvSpPr/>
      </dsp:nvSpPr>
      <dsp:spPr>
        <a:xfrm>
          <a:off x="4508851" y="0"/>
          <a:ext cx="4354725" cy="4121351"/>
        </a:xfrm>
        <a:prstGeom prst="roundRect">
          <a:avLst>
            <a:gd name="adj" fmla="val 5000"/>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78308" rIns="231140" bIns="0" numCol="1" spcCol="1270" anchor="t" anchorCtr="0">
          <a:noAutofit/>
        </a:bodyPr>
        <a:lstStyle/>
        <a:p>
          <a:pPr lvl="0" algn="just" defTabSz="2311400">
            <a:lnSpc>
              <a:spcPct val="90000"/>
            </a:lnSpc>
            <a:spcBef>
              <a:spcPct val="0"/>
            </a:spcBef>
            <a:spcAft>
              <a:spcPct val="35000"/>
            </a:spcAft>
          </a:pPr>
          <a:endParaRPr lang="es-EC" sz="5200" kern="1200"/>
        </a:p>
      </dsp:txBody>
      <dsp:txXfrm rot="16200000">
        <a:off x="3254569" y="1254281"/>
        <a:ext cx="3379507" cy="870945"/>
      </dsp:txXfrm>
    </dsp:sp>
    <dsp:sp modelId="{25B04143-2DEE-4E58-A381-353283C85767}">
      <dsp:nvSpPr>
        <dsp:cNvPr id="0" name=""/>
        <dsp:cNvSpPr/>
      </dsp:nvSpPr>
      <dsp:spPr>
        <a:xfrm rot="5400000">
          <a:off x="4227720" y="3207281"/>
          <a:ext cx="605809" cy="653208"/>
        </a:xfrm>
        <a:prstGeom prst="flowChartExtra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89619C0-AAF3-4233-B998-F9F1C362D452}">
      <dsp:nvSpPr>
        <dsp:cNvPr id="0" name=""/>
        <dsp:cNvSpPr/>
      </dsp:nvSpPr>
      <dsp:spPr>
        <a:xfrm>
          <a:off x="5379796" y="0"/>
          <a:ext cx="3244270" cy="4121351"/>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0" bIns="0" numCol="1" spcCol="1270" anchor="t" anchorCtr="0">
          <a:noAutofit/>
        </a:bodyPr>
        <a:lstStyle/>
        <a:p>
          <a:pPr lvl="0" algn="just" defTabSz="977900">
            <a:lnSpc>
              <a:spcPct val="90000"/>
            </a:lnSpc>
            <a:spcBef>
              <a:spcPct val="0"/>
            </a:spcBef>
            <a:spcAft>
              <a:spcPct val="35000"/>
            </a:spcAft>
          </a:pPr>
          <a:r>
            <a:rPr lang="es-EC" sz="2200" kern="1200" dirty="0" smtClean="0"/>
            <a:t>Contribuyendo al sector productivo e incrementando la competitividad en la comercialización de energía limpia y amigable con el medio ambiente.</a:t>
          </a:r>
        </a:p>
        <a:p>
          <a:pPr lvl="0" algn="just" defTabSz="977900">
            <a:lnSpc>
              <a:spcPct val="90000"/>
            </a:lnSpc>
            <a:spcBef>
              <a:spcPct val="0"/>
            </a:spcBef>
            <a:spcAft>
              <a:spcPct val="35000"/>
            </a:spcAft>
          </a:pPr>
          <a:r>
            <a:rPr lang="es-EC" sz="2200" kern="1200" dirty="0" smtClean="0"/>
            <a:t>Es así que se dio paso a la construcción de las 8 centrales hidroeléctricas.</a:t>
          </a:r>
        </a:p>
        <a:p>
          <a:pPr lvl="0" algn="just" defTabSz="977900">
            <a:lnSpc>
              <a:spcPct val="90000"/>
            </a:lnSpc>
            <a:spcBef>
              <a:spcPct val="0"/>
            </a:spcBef>
            <a:spcAft>
              <a:spcPct val="35000"/>
            </a:spcAft>
          </a:pPr>
          <a:endParaRPr lang="es-EC" sz="2200" kern="1200" dirty="0"/>
        </a:p>
      </dsp:txBody>
      <dsp:txXfrm>
        <a:off x="5379796" y="0"/>
        <a:ext cx="3244270" cy="41213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401F8-C97D-4B40-9FE7-15CD5C895799}">
      <dsp:nvSpPr>
        <dsp:cNvPr id="0" name=""/>
        <dsp:cNvSpPr/>
      </dsp:nvSpPr>
      <dsp:spPr>
        <a:xfrm>
          <a:off x="0" y="518159"/>
          <a:ext cx="8654823" cy="148045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C" sz="4000" b="1" kern="1200" dirty="0" smtClean="0"/>
            <a:t>MINAS SAN FRANCISCO</a:t>
          </a:r>
          <a:endParaRPr lang="es-EC" sz="4000" b="1" kern="1200" dirty="0"/>
        </a:p>
      </dsp:txBody>
      <dsp:txXfrm>
        <a:off x="43361" y="561520"/>
        <a:ext cx="8568101" cy="1393735"/>
      </dsp:txXfrm>
    </dsp:sp>
    <dsp:sp modelId="{5CB7A5A9-B808-4475-B8F5-E0B303417EC5}">
      <dsp:nvSpPr>
        <dsp:cNvPr id="0" name=""/>
        <dsp:cNvSpPr/>
      </dsp:nvSpPr>
      <dsp:spPr>
        <a:xfrm>
          <a:off x="0" y="2265099"/>
          <a:ext cx="1480457" cy="1480457"/>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BE70518-7732-40BE-A42E-8F36C9152093}">
      <dsp:nvSpPr>
        <dsp:cNvPr id="0" name=""/>
        <dsp:cNvSpPr/>
      </dsp:nvSpPr>
      <dsp:spPr>
        <a:xfrm>
          <a:off x="1569284" y="2265099"/>
          <a:ext cx="7085538" cy="1480457"/>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C" sz="1700" kern="1200" dirty="0" smtClean="0"/>
            <a:t>Se encuentra ubicado en las provincias de Azuay y El Oro, cantones Pucará, </a:t>
          </a:r>
          <a:r>
            <a:rPr lang="es-EC" sz="1700" kern="1200" dirty="0" err="1" smtClean="0"/>
            <a:t>Zaruma</a:t>
          </a:r>
          <a:r>
            <a:rPr lang="es-EC" sz="1700" kern="1200" dirty="0" smtClean="0"/>
            <a:t> y Pasaje, inició su construcción en Diciembre de 2011, aprovecha el potencial del Río Jubones, con un caudal medio anual de 48.26 m3/s aprovechable para generación.</a:t>
          </a:r>
          <a:endParaRPr lang="es-EC" sz="1700" kern="1200" dirty="0"/>
        </a:p>
      </dsp:txBody>
      <dsp:txXfrm>
        <a:off x="1641567" y="2337382"/>
        <a:ext cx="6940972" cy="1335891"/>
      </dsp:txXfrm>
    </dsp:sp>
    <dsp:sp modelId="{8AA9E04C-521F-4D09-95F6-9EF8C1F07C89}">
      <dsp:nvSpPr>
        <dsp:cNvPr id="0" name=""/>
        <dsp:cNvSpPr/>
      </dsp:nvSpPr>
      <dsp:spPr>
        <a:xfrm>
          <a:off x="0" y="3923211"/>
          <a:ext cx="1480457" cy="1480457"/>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01FDE0-6868-40C9-B232-9814215A3595}">
      <dsp:nvSpPr>
        <dsp:cNvPr id="0" name=""/>
        <dsp:cNvSpPr/>
      </dsp:nvSpPr>
      <dsp:spPr>
        <a:xfrm>
          <a:off x="1569284" y="3923211"/>
          <a:ext cx="7085538" cy="1480457"/>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C" sz="1700" kern="1200" dirty="0" smtClean="0"/>
            <a:t>Está conformado por un cierre en el río Jubones con una presa de tipo gravedad en hormigón </a:t>
          </a:r>
          <a:r>
            <a:rPr lang="es-EC" sz="1700" kern="1200" dirty="0" err="1" smtClean="0"/>
            <a:t>rodillado</a:t>
          </a:r>
          <a:r>
            <a:rPr lang="es-EC" sz="1700" kern="1200" dirty="0" smtClean="0"/>
            <a:t>, de 54 m de altura para generar un embalse de regulación y control. </a:t>
          </a:r>
          <a:endParaRPr lang="es-EC" sz="1700" kern="1200" dirty="0"/>
        </a:p>
      </dsp:txBody>
      <dsp:txXfrm>
        <a:off x="1641567" y="3995494"/>
        <a:ext cx="6940972" cy="13358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80012-C99A-4AD9-BDC5-9C583C756C22}">
      <dsp:nvSpPr>
        <dsp:cNvPr id="0" name=""/>
        <dsp:cNvSpPr/>
      </dsp:nvSpPr>
      <dsp:spPr>
        <a:xfrm>
          <a:off x="0" y="746754"/>
          <a:ext cx="8248423" cy="1183650"/>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s-EC" sz="4800" b="1" kern="1200" dirty="0" smtClean="0"/>
            <a:t>QUIJOS</a:t>
          </a:r>
          <a:endParaRPr lang="es-EC" sz="4800" b="1" kern="1200" dirty="0"/>
        </a:p>
      </dsp:txBody>
      <dsp:txXfrm>
        <a:off x="34668" y="781422"/>
        <a:ext cx="8179087" cy="1114314"/>
      </dsp:txXfrm>
    </dsp:sp>
    <dsp:sp modelId="{0733ED1C-7A63-41F3-9DEE-66A60DAB8895}">
      <dsp:nvSpPr>
        <dsp:cNvPr id="0" name=""/>
        <dsp:cNvSpPr/>
      </dsp:nvSpPr>
      <dsp:spPr>
        <a:xfrm>
          <a:off x="0" y="2213869"/>
          <a:ext cx="1574799" cy="1574799"/>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8FB442F-F0A0-4B22-A589-359AF367B3D8}">
      <dsp:nvSpPr>
        <dsp:cNvPr id="0" name=""/>
        <dsp:cNvSpPr/>
      </dsp:nvSpPr>
      <dsp:spPr>
        <a:xfrm>
          <a:off x="1669287" y="2213869"/>
          <a:ext cx="6579135" cy="1574799"/>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C" sz="1500" kern="1200" dirty="0" smtClean="0"/>
            <a:t>Se encuentra ubicado en la provincia de Napo, cantón Quijos, cuenta con 50 MW de potencia, aprovecha el potencial </a:t>
          </a:r>
          <a:r>
            <a:rPr lang="es-EC" sz="1500" kern="1200" dirty="0" err="1" smtClean="0"/>
            <a:t>Hidroenergético</a:t>
          </a:r>
          <a:r>
            <a:rPr lang="es-EC" sz="1500" kern="1200" dirty="0" smtClean="0"/>
            <a:t> de los Ríos Quijos y </a:t>
          </a:r>
          <a:r>
            <a:rPr lang="es-EC" sz="1500" kern="1200" dirty="0" err="1" smtClean="0"/>
            <a:t>Papallacta</a:t>
          </a:r>
          <a:r>
            <a:rPr lang="es-EC" sz="1500" kern="1200" dirty="0" smtClean="0"/>
            <a:t>, con un caudal medio anual de 12.99 m3/s y 16.16 m3/s respectivamente, aprovechables para generación. El proyecto a la fecha presenta un avance de 46.62% (mayo 2016).</a:t>
          </a:r>
          <a:endParaRPr lang="es-EC" sz="1500" kern="1200" dirty="0"/>
        </a:p>
      </dsp:txBody>
      <dsp:txXfrm>
        <a:off x="1746176" y="2290758"/>
        <a:ext cx="6425357" cy="1421021"/>
      </dsp:txXfrm>
    </dsp:sp>
    <dsp:sp modelId="{EC31013A-FB92-4665-9DC3-B37890ACBE09}">
      <dsp:nvSpPr>
        <dsp:cNvPr id="0" name=""/>
        <dsp:cNvSpPr/>
      </dsp:nvSpPr>
      <dsp:spPr>
        <a:xfrm>
          <a:off x="0" y="3977644"/>
          <a:ext cx="1574799" cy="1574799"/>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5539D9-D33D-42C6-8D9E-7F7A21C110A0}">
      <dsp:nvSpPr>
        <dsp:cNvPr id="0" name=""/>
        <dsp:cNvSpPr/>
      </dsp:nvSpPr>
      <dsp:spPr>
        <a:xfrm>
          <a:off x="1669287" y="3977644"/>
          <a:ext cx="6579135" cy="1574799"/>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C" sz="1500" kern="1200" dirty="0" smtClean="0"/>
            <a:t>Las obras de captación en el Río Quijos consisten en un azud fijo  del tipo de derivación lateral y un </a:t>
          </a:r>
          <a:r>
            <a:rPr lang="es-EC" sz="1500" kern="1200" dirty="0" err="1" smtClean="0"/>
            <a:t>desarenador</a:t>
          </a:r>
          <a:r>
            <a:rPr lang="es-EC" sz="1500" kern="1200" dirty="0" smtClean="0"/>
            <a:t> de doble cámara a cielo abierto, mientras que las obras de captación del Río </a:t>
          </a:r>
          <a:r>
            <a:rPr lang="es-EC" sz="1500" kern="1200" dirty="0" err="1" smtClean="0"/>
            <a:t>Papallacta</a:t>
          </a:r>
          <a:r>
            <a:rPr lang="es-EC" sz="1500" kern="1200" dirty="0" smtClean="0"/>
            <a:t> consisten en un azud con toma lateral, un </a:t>
          </a:r>
          <a:r>
            <a:rPr lang="es-EC" sz="1500" kern="1200" dirty="0" err="1" smtClean="0"/>
            <a:t>desarenador</a:t>
          </a:r>
          <a:r>
            <a:rPr lang="es-EC" sz="1500" kern="1200" dirty="0" smtClean="0"/>
            <a:t> de dos cámaras y un pozo de presión.</a:t>
          </a:r>
          <a:endParaRPr lang="es-EC" sz="1500" kern="1200" dirty="0"/>
        </a:p>
      </dsp:txBody>
      <dsp:txXfrm>
        <a:off x="1746176" y="4054533"/>
        <a:ext cx="6425357" cy="14210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1F7DD-8ADA-4727-A49C-125DB73ABFC0}">
      <dsp:nvSpPr>
        <dsp:cNvPr id="0" name=""/>
        <dsp:cNvSpPr/>
      </dsp:nvSpPr>
      <dsp:spPr>
        <a:xfrm>
          <a:off x="0" y="609596"/>
          <a:ext cx="8553223" cy="108622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C" sz="3600" b="1" kern="1200" dirty="0" smtClean="0"/>
            <a:t>HIDROPAUTE-SOPLADORA</a:t>
          </a:r>
          <a:endParaRPr lang="es-EC" sz="3600" b="1" kern="1200" dirty="0"/>
        </a:p>
      </dsp:txBody>
      <dsp:txXfrm>
        <a:off x="31815" y="641411"/>
        <a:ext cx="8489593" cy="1022597"/>
      </dsp:txXfrm>
    </dsp:sp>
    <dsp:sp modelId="{CC9DB3DB-0D0D-4EA1-987D-1D5CE6FDF3C1}">
      <dsp:nvSpPr>
        <dsp:cNvPr id="0" name=""/>
        <dsp:cNvSpPr/>
      </dsp:nvSpPr>
      <dsp:spPr>
        <a:xfrm>
          <a:off x="0" y="1979941"/>
          <a:ext cx="1578428" cy="1578428"/>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981C33D-C9F0-43D4-A839-FC01926785F6}">
      <dsp:nvSpPr>
        <dsp:cNvPr id="0" name=""/>
        <dsp:cNvSpPr/>
      </dsp:nvSpPr>
      <dsp:spPr>
        <a:xfrm>
          <a:off x="1673134" y="1979941"/>
          <a:ext cx="6880088" cy="1578428"/>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smtClean="0"/>
            <a:t>Se encuentra ubicado en el límite provincial de Azuay y Morona Santiago, cantones Sevilla de Oro y Santiago de Méndez, cuenta con 487 MW de potencia es el tercer proyecto del Complejo Hidroeléctrico del Río Paute, capta las aguas turbinadas de la Central Molino</a:t>
          </a:r>
          <a:endParaRPr lang="es-EC" sz="1800" kern="1200" dirty="0"/>
        </a:p>
      </dsp:txBody>
      <dsp:txXfrm>
        <a:off x="1750200" y="2057007"/>
        <a:ext cx="6725956" cy="1424296"/>
      </dsp:txXfrm>
    </dsp:sp>
    <dsp:sp modelId="{87C4043F-C000-40B6-98C1-CB8FACE205DF}">
      <dsp:nvSpPr>
        <dsp:cNvPr id="0" name=""/>
        <dsp:cNvSpPr/>
      </dsp:nvSpPr>
      <dsp:spPr>
        <a:xfrm>
          <a:off x="0" y="3936734"/>
          <a:ext cx="1578428" cy="1578428"/>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3425F1-5E48-4F1F-A87B-F0A1991543C1}">
      <dsp:nvSpPr>
        <dsp:cNvPr id="0" name=""/>
        <dsp:cNvSpPr/>
      </dsp:nvSpPr>
      <dsp:spPr>
        <a:xfrm>
          <a:off x="1673134" y="3747781"/>
          <a:ext cx="6880088" cy="1956335"/>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C" sz="1600" kern="1200" dirty="0" smtClean="0"/>
            <a:t>El proyecto está conformado por una conexión directa entre los túneles de descarga de la Central Molino y el sistema de carga del Proyecto Sopladora. La conexión directa consta de un túnel de derivación de flujo que comunica con dos túneles de descarga hacia una cámara de interconexión subterránea que proveerá el volumen necesario para garantizar el ingreso de 150 m3/</a:t>
          </a:r>
          <a:r>
            <a:rPr lang="es-EC" sz="1600" kern="1200" dirty="0" err="1" smtClean="0"/>
            <a:t>seg</a:t>
          </a:r>
          <a:r>
            <a:rPr lang="es-EC" sz="1600" kern="1200" dirty="0" smtClean="0"/>
            <a:t> para el funcionamiento del sistema de generación que consta de tres 3 turbinas Francis de 165.24 MW, alojadas en la casa de máquinas subterránea.</a:t>
          </a:r>
          <a:endParaRPr lang="es-EC" sz="1600" kern="1200" dirty="0"/>
        </a:p>
      </dsp:txBody>
      <dsp:txXfrm>
        <a:off x="1768652" y="3843299"/>
        <a:ext cx="6689052" cy="17652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D5CDE-C002-4709-948E-6D6A3E587F0F}">
      <dsp:nvSpPr>
        <dsp:cNvPr id="0" name=""/>
        <dsp:cNvSpPr/>
      </dsp:nvSpPr>
      <dsp:spPr>
        <a:xfrm>
          <a:off x="0" y="805682"/>
          <a:ext cx="8698366" cy="87630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C" sz="4000" b="1" kern="1200" dirty="0" smtClean="0"/>
            <a:t>TOACHI PILATÓN</a:t>
          </a:r>
          <a:endParaRPr lang="es-EC" sz="4000" b="1" kern="1200" dirty="0"/>
        </a:p>
      </dsp:txBody>
      <dsp:txXfrm>
        <a:off x="25666" y="831348"/>
        <a:ext cx="8647034" cy="824971"/>
      </dsp:txXfrm>
    </dsp:sp>
    <dsp:sp modelId="{3491B532-7323-42DA-85CA-20A4BF78E246}">
      <dsp:nvSpPr>
        <dsp:cNvPr id="0" name=""/>
        <dsp:cNvSpPr/>
      </dsp:nvSpPr>
      <dsp:spPr>
        <a:xfrm>
          <a:off x="0" y="1945386"/>
          <a:ext cx="1463334" cy="1463334"/>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C208F4-DE96-4EAB-9191-76F7AD22334E}">
      <dsp:nvSpPr>
        <dsp:cNvPr id="0" name=""/>
        <dsp:cNvSpPr/>
      </dsp:nvSpPr>
      <dsp:spPr>
        <a:xfrm>
          <a:off x="1551135" y="1945386"/>
          <a:ext cx="7147230" cy="1463334"/>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C" sz="1600" kern="1200" dirty="0" smtClean="0"/>
            <a:t>Está ubicada en las provincias de Pichincha, Santo Domingo de los </a:t>
          </a:r>
          <a:r>
            <a:rPr lang="es-EC" sz="1600" kern="1200" dirty="0" err="1" smtClean="0"/>
            <a:t>Tsáchilas</a:t>
          </a:r>
          <a:r>
            <a:rPr lang="es-EC" sz="1600" kern="1200" dirty="0" smtClean="0"/>
            <a:t> y Cotopaxi, cantones Mejía, Santo Domingo de los </a:t>
          </a:r>
          <a:r>
            <a:rPr lang="es-EC" sz="1600" kern="1200" dirty="0" err="1" smtClean="0"/>
            <a:t>Tsáchilas</a:t>
          </a:r>
          <a:r>
            <a:rPr lang="es-EC" sz="1600" kern="1200" dirty="0" smtClean="0"/>
            <a:t> y </a:t>
          </a:r>
          <a:r>
            <a:rPr lang="es-EC" sz="1600" kern="1200" dirty="0" err="1" smtClean="0"/>
            <a:t>Sigchos</a:t>
          </a:r>
          <a:r>
            <a:rPr lang="es-EC" sz="1600" kern="1200" dirty="0" smtClean="0"/>
            <a:t>, con 254.40 MW de potencia aprovecha el potencial de los Ríos </a:t>
          </a:r>
          <a:r>
            <a:rPr lang="es-EC" sz="1600" kern="1200" dirty="0" err="1" smtClean="0"/>
            <a:t>Toachi</a:t>
          </a:r>
          <a:r>
            <a:rPr lang="es-EC" sz="1600" kern="1200" dirty="0" smtClean="0"/>
            <a:t> y </a:t>
          </a:r>
          <a:r>
            <a:rPr lang="es-EC" sz="1600" kern="1200" dirty="0" err="1" smtClean="0"/>
            <a:t>Pilatón</a:t>
          </a:r>
          <a:r>
            <a:rPr lang="es-EC" sz="1600" kern="1200" dirty="0" smtClean="0"/>
            <a:t>, con un caudal medio anual de 41.30 m3/s y 28.65 m3/s respectivamente, aprovechables para su generación.</a:t>
          </a:r>
          <a:endParaRPr lang="es-EC" sz="1600" kern="1200" dirty="0"/>
        </a:p>
      </dsp:txBody>
      <dsp:txXfrm>
        <a:off x="1622582" y="2016833"/>
        <a:ext cx="7004336" cy="1320440"/>
      </dsp:txXfrm>
    </dsp:sp>
    <dsp:sp modelId="{4783C0D7-073F-4A6E-9F37-017A1B8991A1}">
      <dsp:nvSpPr>
        <dsp:cNvPr id="0" name=""/>
        <dsp:cNvSpPr/>
      </dsp:nvSpPr>
      <dsp:spPr>
        <a:xfrm>
          <a:off x="0" y="3584322"/>
          <a:ext cx="1463334" cy="1463334"/>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372EFC-5DDC-4B76-8F9D-55A0C71AC6E6}">
      <dsp:nvSpPr>
        <dsp:cNvPr id="0" name=""/>
        <dsp:cNvSpPr/>
      </dsp:nvSpPr>
      <dsp:spPr>
        <a:xfrm>
          <a:off x="1551135" y="3584322"/>
          <a:ext cx="7147230" cy="1463334"/>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C" sz="1600" kern="1200" dirty="0" smtClean="0"/>
            <a:t>El proyecto comprende dos aprovechamientos en cascada: </a:t>
          </a:r>
          <a:r>
            <a:rPr lang="es-EC" sz="1600" kern="1200" dirty="0" err="1" smtClean="0"/>
            <a:t>Pilatón-Sarapullo</a:t>
          </a:r>
          <a:r>
            <a:rPr lang="es-EC" sz="1600" kern="1200" dirty="0" smtClean="0"/>
            <a:t>, con la central de generación </a:t>
          </a:r>
          <a:r>
            <a:rPr lang="es-EC" sz="1600" kern="1200" dirty="0" err="1" smtClean="0"/>
            <a:t>Sarapullo</a:t>
          </a:r>
          <a:r>
            <a:rPr lang="es-EC" sz="1600" kern="1200" dirty="0" smtClean="0"/>
            <a:t> que se encuentra conformada por un azud vertedero, obras de toma, y un </a:t>
          </a:r>
          <a:r>
            <a:rPr lang="es-EC" sz="1600" kern="1200" dirty="0" err="1" smtClean="0"/>
            <a:t>desarenador</a:t>
          </a:r>
          <a:r>
            <a:rPr lang="es-EC" sz="1600" kern="1200" dirty="0" smtClean="0"/>
            <a:t> de cuatro cámaras</a:t>
          </a:r>
          <a:endParaRPr lang="es-EC" sz="1600" kern="1200" dirty="0"/>
        </a:p>
      </dsp:txBody>
      <dsp:txXfrm>
        <a:off x="1622582" y="3655769"/>
        <a:ext cx="7004336" cy="13204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0F98D-C8D8-4699-ACA5-26EC4143670E}">
      <dsp:nvSpPr>
        <dsp:cNvPr id="0" name=""/>
        <dsp:cNvSpPr/>
      </dsp:nvSpPr>
      <dsp:spPr>
        <a:xfrm>
          <a:off x="4286" y="376710"/>
          <a:ext cx="3794125" cy="948531"/>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s-EC" sz="4200" kern="1200" dirty="0" smtClean="0"/>
            <a:t>CONTABILIDAD</a:t>
          </a:r>
          <a:endParaRPr lang="es-EC" sz="4200" kern="1200" dirty="0"/>
        </a:p>
      </dsp:txBody>
      <dsp:txXfrm>
        <a:off x="32068" y="404492"/>
        <a:ext cx="3738561" cy="892967"/>
      </dsp:txXfrm>
    </dsp:sp>
    <dsp:sp modelId="{B60EBD65-178D-41F0-BE04-A8299A1EF340}">
      <dsp:nvSpPr>
        <dsp:cNvPr id="0" name=""/>
        <dsp:cNvSpPr/>
      </dsp:nvSpPr>
      <dsp:spPr>
        <a:xfrm rot="5400000">
          <a:off x="1818352" y="1408237"/>
          <a:ext cx="165992" cy="165992"/>
        </a:xfrm>
        <a:prstGeom prst="rightArrow">
          <a:avLst>
            <a:gd name="adj1" fmla="val 667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47E151D-3ED7-429A-ABCE-727E05652C97}">
      <dsp:nvSpPr>
        <dsp:cNvPr id="0" name=""/>
        <dsp:cNvSpPr/>
      </dsp:nvSpPr>
      <dsp:spPr>
        <a:xfrm>
          <a:off x="4286" y="1657227"/>
          <a:ext cx="3794125" cy="948531"/>
        </a:xfrm>
        <a:prstGeom prst="roundRect">
          <a:avLst>
            <a:gd name="adj" fmla="val 1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b="1" kern="1200" smtClean="0">
              <a:effectLst/>
              <a:latin typeface="Times New Roman" panose="02020603050405020304" pitchFamily="18" charset="0"/>
              <a:ea typeface="Calibri" panose="020F0502020204030204" pitchFamily="34" charset="0"/>
              <a:cs typeface="Times New Roman" panose="02020603050405020304" pitchFamily="18" charset="0"/>
            </a:rPr>
            <a:t>Actividades Principales:</a:t>
          </a:r>
          <a:endParaRPr lang="es-EC" sz="1900" kern="1200" dirty="0"/>
        </a:p>
      </dsp:txBody>
      <dsp:txXfrm>
        <a:off x="32068" y="1685009"/>
        <a:ext cx="3738561" cy="892967"/>
      </dsp:txXfrm>
    </dsp:sp>
    <dsp:sp modelId="{E7780E4A-3639-4C96-B303-727AE7E16B2E}">
      <dsp:nvSpPr>
        <dsp:cNvPr id="0" name=""/>
        <dsp:cNvSpPr/>
      </dsp:nvSpPr>
      <dsp:spPr>
        <a:xfrm rot="5400000">
          <a:off x="1818352" y="2688755"/>
          <a:ext cx="165992" cy="165992"/>
        </a:xfrm>
        <a:prstGeom prst="rightArrow">
          <a:avLst>
            <a:gd name="adj1" fmla="val 667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7E14910-1E4F-4AE8-8831-04675F9DCC2F}">
      <dsp:nvSpPr>
        <dsp:cNvPr id="0" name=""/>
        <dsp:cNvSpPr/>
      </dsp:nvSpPr>
      <dsp:spPr>
        <a:xfrm>
          <a:off x="4286" y="2937744"/>
          <a:ext cx="3794125" cy="2018228"/>
        </a:xfrm>
        <a:prstGeom prst="roundRect">
          <a:avLst>
            <a:gd name="adj" fmla="val 1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35000"/>
            </a:spcAft>
          </a:pPr>
          <a:r>
            <a:rPr lang="es-EC" sz="1900" kern="1200" smtClean="0">
              <a:effectLst/>
              <a:latin typeface="Times New Roman" panose="02020603050405020304" pitchFamily="18" charset="0"/>
              <a:ea typeface="Calibri" panose="020F0502020204030204" pitchFamily="34" charset="0"/>
              <a:cs typeface="Times New Roman" panose="02020603050405020304" pitchFamily="18" charset="0"/>
            </a:rPr>
            <a:t>Estructuración de Plan de Cuentas </a:t>
          </a:r>
          <a:endParaRPr lang="es-EC" sz="1900" kern="1200" smtClean="0">
            <a:effectLst/>
            <a:latin typeface="Calibri" panose="020F0502020204030204" pitchFamily="34" charset="0"/>
            <a:ea typeface="Calibri" panose="020F0502020204030204" pitchFamily="34" charset="0"/>
            <a:cs typeface="Times New Roman" panose="02020603050405020304" pitchFamily="18" charset="0"/>
          </a:endParaRPr>
        </a:p>
        <a:p>
          <a:pPr lvl="0" algn="l" defTabSz="844550">
            <a:lnSpc>
              <a:spcPct val="90000"/>
            </a:lnSpc>
            <a:spcBef>
              <a:spcPct val="0"/>
            </a:spcBef>
            <a:spcAft>
              <a:spcPct val="35000"/>
            </a:spcAft>
          </a:pPr>
          <a:r>
            <a:rPr lang="es-EC" sz="1900" kern="1200" smtClean="0">
              <a:effectLst/>
              <a:latin typeface="Times New Roman" panose="02020603050405020304" pitchFamily="18" charset="0"/>
              <a:ea typeface="Calibri" panose="020F0502020204030204" pitchFamily="34" charset="0"/>
              <a:cs typeface="Times New Roman" panose="02020603050405020304" pitchFamily="18" charset="0"/>
            </a:rPr>
            <a:t>Jornalización </a:t>
          </a:r>
          <a:endParaRPr lang="es-EC" sz="1900" kern="1200" smtClean="0">
            <a:effectLst/>
            <a:latin typeface="Calibri" panose="020F0502020204030204" pitchFamily="34" charset="0"/>
            <a:ea typeface="Calibri" panose="020F0502020204030204" pitchFamily="34" charset="0"/>
            <a:cs typeface="Times New Roman" panose="02020603050405020304" pitchFamily="18" charset="0"/>
          </a:endParaRPr>
        </a:p>
        <a:p>
          <a:pPr lvl="0" algn="l" defTabSz="844550">
            <a:lnSpc>
              <a:spcPct val="90000"/>
            </a:lnSpc>
            <a:spcBef>
              <a:spcPct val="0"/>
            </a:spcBef>
            <a:spcAft>
              <a:spcPct val="35000"/>
            </a:spcAft>
          </a:pPr>
          <a:r>
            <a:rPr lang="es-EC" sz="1900" kern="1200" smtClean="0">
              <a:effectLst/>
              <a:latin typeface="Times New Roman" panose="02020603050405020304" pitchFamily="18" charset="0"/>
              <a:ea typeface="Calibri" panose="020F0502020204030204" pitchFamily="34" charset="0"/>
              <a:cs typeface="Times New Roman" panose="02020603050405020304" pitchFamily="18" charset="0"/>
            </a:rPr>
            <a:t>Mayorización</a:t>
          </a:r>
          <a:endParaRPr lang="es-EC" sz="1900" kern="1200" smtClean="0">
            <a:effectLst/>
            <a:latin typeface="Calibri" panose="020F0502020204030204" pitchFamily="34" charset="0"/>
            <a:ea typeface="Calibri" panose="020F0502020204030204" pitchFamily="34" charset="0"/>
            <a:cs typeface="Times New Roman" panose="02020603050405020304" pitchFamily="18" charset="0"/>
          </a:endParaRPr>
        </a:p>
        <a:p>
          <a:pPr lvl="0" algn="l" defTabSz="844550">
            <a:lnSpc>
              <a:spcPct val="90000"/>
            </a:lnSpc>
            <a:spcBef>
              <a:spcPct val="0"/>
            </a:spcBef>
            <a:spcAft>
              <a:spcPct val="35000"/>
            </a:spcAft>
          </a:pPr>
          <a:r>
            <a:rPr lang="es-EC" sz="1900" kern="1200" smtClean="0">
              <a:effectLst/>
              <a:latin typeface="Times New Roman" panose="02020603050405020304" pitchFamily="18" charset="0"/>
              <a:ea typeface="Calibri" panose="020F0502020204030204" pitchFamily="34" charset="0"/>
              <a:cs typeface="Times New Roman" panose="02020603050405020304" pitchFamily="18" charset="0"/>
            </a:rPr>
            <a:t>Cierre contable</a:t>
          </a:r>
          <a:endParaRPr lang="es-EC" sz="1900" kern="1200" smtClean="0">
            <a:effectLst/>
            <a:latin typeface="Calibri" panose="020F0502020204030204" pitchFamily="34" charset="0"/>
            <a:ea typeface="Calibri" panose="020F0502020204030204" pitchFamily="34" charset="0"/>
            <a:cs typeface="Times New Roman" panose="02020603050405020304" pitchFamily="18" charset="0"/>
          </a:endParaRPr>
        </a:p>
        <a:p>
          <a:pPr lvl="0" algn="l" defTabSz="844550">
            <a:lnSpc>
              <a:spcPct val="90000"/>
            </a:lnSpc>
            <a:spcBef>
              <a:spcPct val="0"/>
            </a:spcBef>
            <a:spcAft>
              <a:spcPct val="35000"/>
            </a:spcAft>
          </a:pPr>
          <a:r>
            <a:rPr lang="es-EC" sz="1900" kern="1200" smtClean="0">
              <a:effectLst/>
              <a:latin typeface="Times New Roman" panose="02020603050405020304" pitchFamily="18" charset="0"/>
              <a:ea typeface="Calibri" panose="020F0502020204030204" pitchFamily="34" charset="0"/>
              <a:cs typeface="Times New Roman" panose="02020603050405020304" pitchFamily="18" charset="0"/>
            </a:rPr>
            <a:t>Declaración tributaria</a:t>
          </a:r>
          <a:endParaRPr lang="es-EC" sz="1900" kern="1200" dirty="0"/>
        </a:p>
      </dsp:txBody>
      <dsp:txXfrm>
        <a:off x="63398" y="2996856"/>
        <a:ext cx="3675901" cy="1900004"/>
      </dsp:txXfrm>
    </dsp:sp>
    <dsp:sp modelId="{F4753623-6359-440C-A19A-09DFACACDCC1}">
      <dsp:nvSpPr>
        <dsp:cNvPr id="0" name=""/>
        <dsp:cNvSpPr/>
      </dsp:nvSpPr>
      <dsp:spPr>
        <a:xfrm>
          <a:off x="4329588" y="376710"/>
          <a:ext cx="3794125" cy="948531"/>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s-EC" sz="4200" kern="1200" dirty="0" smtClean="0"/>
            <a:t>ADQUISICIONES</a:t>
          </a:r>
          <a:endParaRPr lang="es-EC" sz="4200" kern="1200" dirty="0"/>
        </a:p>
      </dsp:txBody>
      <dsp:txXfrm>
        <a:off x="4357370" y="404492"/>
        <a:ext cx="3738561" cy="892967"/>
      </dsp:txXfrm>
    </dsp:sp>
    <dsp:sp modelId="{E6EE7DF2-AC13-40A5-85CE-5751542E989D}">
      <dsp:nvSpPr>
        <dsp:cNvPr id="0" name=""/>
        <dsp:cNvSpPr/>
      </dsp:nvSpPr>
      <dsp:spPr>
        <a:xfrm rot="5400000">
          <a:off x="6143654" y="1408237"/>
          <a:ext cx="165992" cy="165992"/>
        </a:xfrm>
        <a:prstGeom prst="rightArrow">
          <a:avLst>
            <a:gd name="adj1" fmla="val 667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DE9E67B-F93A-46CB-B0D3-448E8AADDDD5}">
      <dsp:nvSpPr>
        <dsp:cNvPr id="0" name=""/>
        <dsp:cNvSpPr/>
      </dsp:nvSpPr>
      <dsp:spPr>
        <a:xfrm>
          <a:off x="4329588" y="1657227"/>
          <a:ext cx="3794125" cy="3384729"/>
        </a:xfrm>
        <a:prstGeom prst="roundRect">
          <a:avLst>
            <a:gd name="adj" fmla="val 1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just" defTabSz="844550">
            <a:lnSpc>
              <a:spcPct val="90000"/>
            </a:lnSpc>
            <a:spcBef>
              <a:spcPct val="0"/>
            </a:spcBef>
            <a:spcAft>
              <a:spcPct val="35000"/>
            </a:spcAft>
          </a:pPr>
          <a:r>
            <a:rPr lang="es-EC" sz="1900" b="0" kern="1200" dirty="0" smtClean="0"/>
            <a:t>Para este proceso se cuenta con el departamento de Abastecimientos, el cual tiene como propósito gestionar los procesos de contratación mediante el portal de compras públicas a fin de contar con los bienes, servicios, obras y consultorías que permita el normal desenvolvimiento de las actividades de la Unidad de Negocio.</a:t>
          </a:r>
          <a:endParaRPr lang="es-EC" sz="1900" b="0" kern="1200" dirty="0"/>
        </a:p>
      </dsp:txBody>
      <dsp:txXfrm>
        <a:off x="4428723" y="1756362"/>
        <a:ext cx="3595855" cy="31864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EFCFA-3390-4DCC-9F2E-8AB61502A82A}">
      <dsp:nvSpPr>
        <dsp:cNvPr id="0" name=""/>
        <dsp:cNvSpPr/>
      </dsp:nvSpPr>
      <dsp:spPr>
        <a:xfrm>
          <a:off x="3737" y="1633579"/>
          <a:ext cx="1849908" cy="544670"/>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latin typeface="Times New Roman" panose="02020603050405020304" pitchFamily="18" charset="0"/>
              <a:cs typeface="Times New Roman" panose="02020603050405020304" pitchFamily="18" charset="0"/>
            </a:rPr>
            <a:t>GESTIÓN DE ABASTECIMIENTOS</a:t>
          </a:r>
        </a:p>
      </dsp:txBody>
      <dsp:txXfrm>
        <a:off x="19690" y="1649532"/>
        <a:ext cx="1818002" cy="512764"/>
      </dsp:txXfrm>
    </dsp:sp>
    <dsp:sp modelId="{35897B63-4352-4D1B-8DA3-7F5CDE7B9C1F}">
      <dsp:nvSpPr>
        <dsp:cNvPr id="0" name=""/>
        <dsp:cNvSpPr/>
      </dsp:nvSpPr>
      <dsp:spPr>
        <a:xfrm rot="17294558">
          <a:off x="1363817" y="1218395"/>
          <a:ext cx="1426081" cy="20634"/>
        </a:xfrm>
        <a:custGeom>
          <a:avLst/>
          <a:gdLst/>
          <a:ahLst/>
          <a:cxnLst/>
          <a:rect l="0" t="0" r="0" b="0"/>
          <a:pathLst>
            <a:path>
              <a:moveTo>
                <a:pt x="0" y="10317"/>
              </a:moveTo>
              <a:lnTo>
                <a:pt x="1426081" y="1031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Times New Roman" panose="02020603050405020304" pitchFamily="18" charset="0"/>
            <a:cs typeface="Times New Roman" panose="02020603050405020304" pitchFamily="18" charset="0"/>
          </a:endParaRPr>
        </a:p>
      </dsp:txBody>
      <dsp:txXfrm>
        <a:off x="2041205" y="1193060"/>
        <a:ext cx="71304" cy="71304"/>
      </dsp:txXfrm>
    </dsp:sp>
    <dsp:sp modelId="{2E643A8B-A112-42C9-9E95-F271170C191B}">
      <dsp:nvSpPr>
        <dsp:cNvPr id="0" name=""/>
        <dsp:cNvSpPr/>
      </dsp:nvSpPr>
      <dsp:spPr>
        <a:xfrm>
          <a:off x="2300069" y="279174"/>
          <a:ext cx="1011758" cy="544670"/>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latin typeface="Times New Roman" panose="02020603050405020304" pitchFamily="18" charset="0"/>
              <a:cs typeface="Times New Roman" panose="02020603050405020304" pitchFamily="18" charset="0"/>
            </a:rPr>
            <a:t>ENTRADAS</a:t>
          </a:r>
        </a:p>
      </dsp:txBody>
      <dsp:txXfrm>
        <a:off x="2316022" y="295127"/>
        <a:ext cx="979852" cy="512764"/>
      </dsp:txXfrm>
    </dsp:sp>
    <dsp:sp modelId="{DB460F12-F9D9-40DC-B1A6-09438C530C20}">
      <dsp:nvSpPr>
        <dsp:cNvPr id="0" name=""/>
        <dsp:cNvSpPr/>
      </dsp:nvSpPr>
      <dsp:spPr>
        <a:xfrm rot="44844">
          <a:off x="3311811" y="543616"/>
          <a:ext cx="371627" cy="20634"/>
        </a:xfrm>
        <a:custGeom>
          <a:avLst/>
          <a:gdLst/>
          <a:ahLst/>
          <a:cxnLst/>
          <a:rect l="0" t="0" r="0" b="0"/>
          <a:pathLst>
            <a:path>
              <a:moveTo>
                <a:pt x="0" y="10317"/>
              </a:moveTo>
              <a:lnTo>
                <a:pt x="371627" y="1031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Times New Roman" panose="02020603050405020304" pitchFamily="18" charset="0"/>
            <a:cs typeface="Times New Roman" panose="02020603050405020304" pitchFamily="18" charset="0"/>
          </a:endParaRPr>
        </a:p>
      </dsp:txBody>
      <dsp:txXfrm>
        <a:off x="3488335" y="544642"/>
        <a:ext cx="18581" cy="18581"/>
      </dsp:txXfrm>
    </dsp:sp>
    <dsp:sp modelId="{E104E741-B822-4A13-84BA-EB5AA4A2CC68}">
      <dsp:nvSpPr>
        <dsp:cNvPr id="0" name=""/>
        <dsp:cNvSpPr/>
      </dsp:nvSpPr>
      <dsp:spPr>
        <a:xfrm>
          <a:off x="3683423" y="284021"/>
          <a:ext cx="1170050" cy="544670"/>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Necesidades de adquisisción</a:t>
          </a:r>
        </a:p>
      </dsp:txBody>
      <dsp:txXfrm>
        <a:off x="3699376" y="299974"/>
        <a:ext cx="1138144" cy="512764"/>
      </dsp:txXfrm>
    </dsp:sp>
    <dsp:sp modelId="{2BA1520C-E200-4121-BEE8-9363F962690B}">
      <dsp:nvSpPr>
        <dsp:cNvPr id="0" name=""/>
        <dsp:cNvSpPr/>
      </dsp:nvSpPr>
      <dsp:spPr>
        <a:xfrm rot="3654187">
          <a:off x="1623491" y="2287080"/>
          <a:ext cx="896046" cy="20634"/>
        </a:xfrm>
        <a:custGeom>
          <a:avLst/>
          <a:gdLst/>
          <a:ahLst/>
          <a:cxnLst/>
          <a:rect l="0" t="0" r="0" b="0"/>
          <a:pathLst>
            <a:path>
              <a:moveTo>
                <a:pt x="0" y="10317"/>
              </a:moveTo>
              <a:lnTo>
                <a:pt x="896046" y="1031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a:latin typeface="Times New Roman" panose="02020603050405020304" pitchFamily="18" charset="0"/>
            <a:cs typeface="Times New Roman" panose="02020603050405020304" pitchFamily="18" charset="0"/>
          </a:endParaRPr>
        </a:p>
      </dsp:txBody>
      <dsp:txXfrm>
        <a:off x="2049113" y="2274995"/>
        <a:ext cx="44802" cy="44802"/>
      </dsp:txXfrm>
    </dsp:sp>
    <dsp:sp modelId="{79F05850-B199-4CE8-8969-BBB1AAE1083C}">
      <dsp:nvSpPr>
        <dsp:cNvPr id="0" name=""/>
        <dsp:cNvSpPr/>
      </dsp:nvSpPr>
      <dsp:spPr>
        <a:xfrm>
          <a:off x="2289382" y="2416543"/>
          <a:ext cx="1071399" cy="544670"/>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latin typeface="Times New Roman" panose="02020603050405020304" pitchFamily="18" charset="0"/>
              <a:cs typeface="Times New Roman" panose="02020603050405020304" pitchFamily="18" charset="0"/>
            </a:rPr>
            <a:t>SALIDAS</a:t>
          </a:r>
        </a:p>
      </dsp:txBody>
      <dsp:txXfrm>
        <a:off x="2305335" y="2432496"/>
        <a:ext cx="1039493" cy="512764"/>
      </dsp:txXfrm>
    </dsp:sp>
    <dsp:sp modelId="{C885D98C-BD7C-459A-9382-6F316F8B7AE2}">
      <dsp:nvSpPr>
        <dsp:cNvPr id="0" name=""/>
        <dsp:cNvSpPr/>
      </dsp:nvSpPr>
      <dsp:spPr>
        <a:xfrm rot="17692822">
          <a:off x="3060810" y="2208783"/>
          <a:ext cx="1035680" cy="20634"/>
        </a:xfrm>
        <a:custGeom>
          <a:avLst/>
          <a:gdLst/>
          <a:ahLst/>
          <a:cxnLst/>
          <a:rect l="0" t="0" r="0" b="0"/>
          <a:pathLst>
            <a:path>
              <a:moveTo>
                <a:pt x="0" y="10317"/>
              </a:moveTo>
              <a:lnTo>
                <a:pt x="1035680" y="1031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Times New Roman" panose="02020603050405020304" pitchFamily="18" charset="0"/>
            <a:cs typeface="Times New Roman" panose="02020603050405020304" pitchFamily="18" charset="0"/>
          </a:endParaRPr>
        </a:p>
      </dsp:txBody>
      <dsp:txXfrm>
        <a:off x="3552758" y="2193208"/>
        <a:ext cx="51784" cy="51784"/>
      </dsp:txXfrm>
    </dsp:sp>
    <dsp:sp modelId="{C16F77D7-0C3E-4E7C-BC04-71DC879AF5B6}">
      <dsp:nvSpPr>
        <dsp:cNvPr id="0" name=""/>
        <dsp:cNvSpPr/>
      </dsp:nvSpPr>
      <dsp:spPr>
        <a:xfrm>
          <a:off x="3796519" y="1476986"/>
          <a:ext cx="1089341" cy="544670"/>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Bienes</a:t>
          </a:r>
        </a:p>
      </dsp:txBody>
      <dsp:txXfrm>
        <a:off x="3812472" y="1492939"/>
        <a:ext cx="1057435" cy="512764"/>
      </dsp:txXfrm>
    </dsp:sp>
    <dsp:sp modelId="{660B9D5E-692B-4423-9510-5ACECCC81903}">
      <dsp:nvSpPr>
        <dsp:cNvPr id="0" name=""/>
        <dsp:cNvSpPr/>
      </dsp:nvSpPr>
      <dsp:spPr>
        <a:xfrm rot="19457599">
          <a:off x="3310345" y="2521969"/>
          <a:ext cx="536611" cy="20634"/>
        </a:xfrm>
        <a:custGeom>
          <a:avLst/>
          <a:gdLst/>
          <a:ahLst/>
          <a:cxnLst/>
          <a:rect l="0" t="0" r="0" b="0"/>
          <a:pathLst>
            <a:path>
              <a:moveTo>
                <a:pt x="0" y="10317"/>
              </a:moveTo>
              <a:lnTo>
                <a:pt x="536611" y="1031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Times New Roman" panose="02020603050405020304" pitchFamily="18" charset="0"/>
            <a:cs typeface="Times New Roman" panose="02020603050405020304" pitchFamily="18" charset="0"/>
          </a:endParaRPr>
        </a:p>
      </dsp:txBody>
      <dsp:txXfrm>
        <a:off x="3565235" y="2518871"/>
        <a:ext cx="26830" cy="26830"/>
      </dsp:txXfrm>
    </dsp:sp>
    <dsp:sp modelId="{83C5E7CC-657F-4602-B255-3A3F3038F54B}">
      <dsp:nvSpPr>
        <dsp:cNvPr id="0" name=""/>
        <dsp:cNvSpPr/>
      </dsp:nvSpPr>
      <dsp:spPr>
        <a:xfrm>
          <a:off x="3796519" y="2103358"/>
          <a:ext cx="1089341" cy="544670"/>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Servicios</a:t>
          </a:r>
        </a:p>
      </dsp:txBody>
      <dsp:txXfrm>
        <a:off x="3812472" y="2119311"/>
        <a:ext cx="1057435" cy="512764"/>
      </dsp:txXfrm>
    </dsp:sp>
    <dsp:sp modelId="{B1C04A9F-34EF-48EF-AB4C-E1466DB44C2C}">
      <dsp:nvSpPr>
        <dsp:cNvPr id="0" name=""/>
        <dsp:cNvSpPr/>
      </dsp:nvSpPr>
      <dsp:spPr>
        <a:xfrm rot="2142401">
          <a:off x="3310345" y="2835154"/>
          <a:ext cx="536611" cy="20634"/>
        </a:xfrm>
        <a:custGeom>
          <a:avLst/>
          <a:gdLst/>
          <a:ahLst/>
          <a:cxnLst/>
          <a:rect l="0" t="0" r="0" b="0"/>
          <a:pathLst>
            <a:path>
              <a:moveTo>
                <a:pt x="0" y="10317"/>
              </a:moveTo>
              <a:lnTo>
                <a:pt x="536611" y="1031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Times New Roman" panose="02020603050405020304" pitchFamily="18" charset="0"/>
            <a:cs typeface="Times New Roman" panose="02020603050405020304" pitchFamily="18" charset="0"/>
          </a:endParaRPr>
        </a:p>
      </dsp:txBody>
      <dsp:txXfrm>
        <a:off x="3565235" y="2832056"/>
        <a:ext cx="26830" cy="26830"/>
      </dsp:txXfrm>
    </dsp:sp>
    <dsp:sp modelId="{7F72B904-2BD8-49B6-86D3-A261C87B28D7}">
      <dsp:nvSpPr>
        <dsp:cNvPr id="0" name=""/>
        <dsp:cNvSpPr/>
      </dsp:nvSpPr>
      <dsp:spPr>
        <a:xfrm>
          <a:off x="3796519" y="2729729"/>
          <a:ext cx="1089341" cy="544670"/>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Otros </a:t>
          </a:r>
        </a:p>
      </dsp:txBody>
      <dsp:txXfrm>
        <a:off x="3812472" y="2745682"/>
        <a:ext cx="1057435" cy="512764"/>
      </dsp:txXfrm>
    </dsp:sp>
    <dsp:sp modelId="{A77E1F8C-B165-40C4-B672-A80B40C598D8}">
      <dsp:nvSpPr>
        <dsp:cNvPr id="0" name=""/>
        <dsp:cNvSpPr/>
      </dsp:nvSpPr>
      <dsp:spPr>
        <a:xfrm rot="3907178">
          <a:off x="3060810" y="3148340"/>
          <a:ext cx="1035680" cy="20634"/>
        </a:xfrm>
        <a:custGeom>
          <a:avLst/>
          <a:gdLst/>
          <a:ahLst/>
          <a:cxnLst/>
          <a:rect l="0" t="0" r="0" b="0"/>
          <a:pathLst>
            <a:path>
              <a:moveTo>
                <a:pt x="0" y="10317"/>
              </a:moveTo>
              <a:lnTo>
                <a:pt x="1035680" y="1031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Times New Roman" panose="02020603050405020304" pitchFamily="18" charset="0"/>
            <a:cs typeface="Times New Roman" panose="02020603050405020304" pitchFamily="18" charset="0"/>
          </a:endParaRPr>
        </a:p>
      </dsp:txBody>
      <dsp:txXfrm>
        <a:off x="3552758" y="3132765"/>
        <a:ext cx="51784" cy="51784"/>
      </dsp:txXfrm>
    </dsp:sp>
    <dsp:sp modelId="{20D9D86E-B4CD-43A6-8CB6-1B9E1CB1F403}">
      <dsp:nvSpPr>
        <dsp:cNvPr id="0" name=""/>
        <dsp:cNvSpPr/>
      </dsp:nvSpPr>
      <dsp:spPr>
        <a:xfrm>
          <a:off x="3796519" y="3356100"/>
          <a:ext cx="1089341" cy="544670"/>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Consultorías</a:t>
          </a:r>
        </a:p>
      </dsp:txBody>
      <dsp:txXfrm>
        <a:off x="3812472" y="3372053"/>
        <a:ext cx="1057435" cy="5127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7361A-427D-46D2-8437-4F8ADB3F670D}">
      <dsp:nvSpPr>
        <dsp:cNvPr id="0" name=""/>
        <dsp:cNvSpPr/>
      </dsp:nvSpPr>
      <dsp:spPr>
        <a:xfrm>
          <a:off x="3288" y="993814"/>
          <a:ext cx="4013894" cy="10034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DESEMBOLSOS</a:t>
          </a:r>
          <a:endParaRPr lang="es-EC" sz="3200" kern="1200" dirty="0"/>
        </a:p>
      </dsp:txBody>
      <dsp:txXfrm>
        <a:off x="32679" y="1023205"/>
        <a:ext cx="3955112" cy="944691"/>
      </dsp:txXfrm>
    </dsp:sp>
    <dsp:sp modelId="{F8449E3D-C39B-4FB7-A34A-617B62FF395F}">
      <dsp:nvSpPr>
        <dsp:cNvPr id="0" name=""/>
        <dsp:cNvSpPr/>
      </dsp:nvSpPr>
      <dsp:spPr>
        <a:xfrm rot="5400000">
          <a:off x="1922431" y="2085092"/>
          <a:ext cx="175607" cy="1756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B245B2-FCCF-4326-B175-9B3B5D61CA5A}">
      <dsp:nvSpPr>
        <dsp:cNvPr id="0" name=""/>
        <dsp:cNvSpPr/>
      </dsp:nvSpPr>
      <dsp:spPr>
        <a:xfrm>
          <a:off x="3288" y="2348504"/>
          <a:ext cx="4013894" cy="125104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t>se ha determinado que cada uno de los desembolsos que se ejecutan por medio de tesorería, son previamente justificados con respaldos físicos, que a su vez son validados y autorizados por el encargado del departamento al cual pertenezca.</a:t>
          </a:r>
          <a:endParaRPr lang="es-EC" sz="1400" kern="1200" dirty="0"/>
        </a:p>
      </dsp:txBody>
      <dsp:txXfrm>
        <a:off x="39930" y="2385146"/>
        <a:ext cx="3940610" cy="1177756"/>
      </dsp:txXfrm>
    </dsp:sp>
    <dsp:sp modelId="{630E14B1-9BC1-4221-9B24-0B4B68087E6C}">
      <dsp:nvSpPr>
        <dsp:cNvPr id="0" name=""/>
        <dsp:cNvSpPr/>
      </dsp:nvSpPr>
      <dsp:spPr>
        <a:xfrm rot="5400000">
          <a:off x="1922431" y="3687348"/>
          <a:ext cx="175607" cy="1756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C6CA5A-3CDA-4332-BEB9-CDDBB57CBFC6}">
      <dsp:nvSpPr>
        <dsp:cNvPr id="0" name=""/>
        <dsp:cNvSpPr/>
      </dsp:nvSpPr>
      <dsp:spPr>
        <a:xfrm>
          <a:off x="3288" y="3950760"/>
          <a:ext cx="4013894" cy="1369139"/>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t>En caso de ser desembolsos solicitados por obra civil, se debe presenta las respectivas planillas en las que se detallan los rubros solicitados. Según el análisis realizado es este estudio las planillas son elaboradas mensualmente.</a:t>
          </a:r>
          <a:endParaRPr lang="es-EC" sz="1400" kern="1200" dirty="0"/>
        </a:p>
      </dsp:txBody>
      <dsp:txXfrm>
        <a:off x="43389" y="3990861"/>
        <a:ext cx="3933692" cy="1288937"/>
      </dsp:txXfrm>
    </dsp:sp>
    <dsp:sp modelId="{1E47E87A-90F7-44FC-8A5E-500B3D8EE404}">
      <dsp:nvSpPr>
        <dsp:cNvPr id="0" name=""/>
        <dsp:cNvSpPr/>
      </dsp:nvSpPr>
      <dsp:spPr>
        <a:xfrm>
          <a:off x="4579128" y="993814"/>
          <a:ext cx="4013894" cy="10034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REPORTES FINANCIEROS</a:t>
          </a:r>
          <a:endParaRPr lang="es-EC" sz="3200" kern="1200" dirty="0"/>
        </a:p>
      </dsp:txBody>
      <dsp:txXfrm>
        <a:off x="4608519" y="1023205"/>
        <a:ext cx="3955112" cy="944691"/>
      </dsp:txXfrm>
    </dsp:sp>
    <dsp:sp modelId="{008992BD-28FF-4F14-BEBF-BF134A77D62D}">
      <dsp:nvSpPr>
        <dsp:cNvPr id="0" name=""/>
        <dsp:cNvSpPr/>
      </dsp:nvSpPr>
      <dsp:spPr>
        <a:xfrm rot="5400000">
          <a:off x="6498272" y="2085092"/>
          <a:ext cx="175607" cy="1756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EDE4C0-69E3-498A-9707-858D6DA42285}">
      <dsp:nvSpPr>
        <dsp:cNvPr id="0" name=""/>
        <dsp:cNvSpPr/>
      </dsp:nvSpPr>
      <dsp:spPr>
        <a:xfrm>
          <a:off x="4579128" y="2348504"/>
          <a:ext cx="4013894" cy="1324434"/>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t>Los reportes financieros se los realizan cada mes junto con el reporte de avance de obra.</a:t>
          </a:r>
          <a:endParaRPr lang="es-EC" sz="1400" kern="1200" dirty="0"/>
        </a:p>
      </dsp:txBody>
      <dsp:txXfrm>
        <a:off x="4617919" y="2387295"/>
        <a:ext cx="3936312" cy="1246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CCC15-A971-4B8C-8BE2-6829EDB79600}">
      <dsp:nvSpPr>
        <dsp:cNvPr id="0" name=""/>
        <dsp:cNvSpPr/>
      </dsp:nvSpPr>
      <dsp:spPr>
        <a:xfrm>
          <a:off x="0" y="0"/>
          <a:ext cx="7251262" cy="1538203"/>
        </a:xfrm>
        <a:prstGeom prst="roundRect">
          <a:avLst>
            <a:gd name="adj" fmla="val 10000"/>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De acuerdo a la implementación de la matiz productiva, se realizó una inversión de $4.983 millones en el sector eléctrico, para lo cual se esperaba que las ocho centrales entraran en funcionamiento hasta el 2016 según el </a:t>
          </a:r>
          <a:r>
            <a:rPr lang="es-EC" sz="1600" kern="1200" dirty="0" err="1" smtClean="0"/>
            <a:t>Senplades</a:t>
          </a:r>
          <a:r>
            <a:rPr lang="es-EC" sz="1600" kern="1200" dirty="0" smtClean="0"/>
            <a:t>. </a:t>
          </a:r>
          <a:endParaRPr lang="es-EC" sz="1600" kern="1200" dirty="0"/>
        </a:p>
      </dsp:txBody>
      <dsp:txXfrm>
        <a:off x="45052" y="45052"/>
        <a:ext cx="5591422" cy="1448099"/>
      </dsp:txXfrm>
    </dsp:sp>
    <dsp:sp modelId="{CD8F11FD-B26A-4389-81D3-AB664EA704D3}">
      <dsp:nvSpPr>
        <dsp:cNvPr id="0" name=""/>
        <dsp:cNvSpPr/>
      </dsp:nvSpPr>
      <dsp:spPr>
        <a:xfrm>
          <a:off x="639817" y="1794570"/>
          <a:ext cx="7251262" cy="1538203"/>
        </a:xfrm>
        <a:prstGeom prst="roundRect">
          <a:avLst>
            <a:gd name="adj" fmla="val 10000"/>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En el plan de entrega de las ocho hidroeléctricas para el 2016 están: Coca Codo Sinclair, la más importante que producirá 1.500 megavatios (MW); Sopladora, Minas San Francisco, </a:t>
          </a:r>
          <a:r>
            <a:rPr lang="es-EC" sz="1600" kern="1200" dirty="0" err="1" smtClean="0"/>
            <a:t>Toachi</a:t>
          </a:r>
          <a:r>
            <a:rPr lang="es-EC" sz="1600" kern="1200" dirty="0" smtClean="0"/>
            <a:t> </a:t>
          </a:r>
          <a:r>
            <a:rPr lang="es-EC" sz="1600" kern="1200" dirty="0" err="1" smtClean="0"/>
            <a:t>Pilatón</a:t>
          </a:r>
          <a:r>
            <a:rPr lang="es-EC" sz="1600" kern="1200" dirty="0" smtClean="0"/>
            <a:t>, Delsitanisagua, Mazar Dudas, </a:t>
          </a:r>
          <a:r>
            <a:rPr lang="es-EC" sz="1600" kern="1200" dirty="0" err="1" smtClean="0"/>
            <a:t>Manduriacu</a:t>
          </a:r>
          <a:r>
            <a:rPr lang="es-EC" sz="1600" kern="1200" dirty="0" smtClean="0"/>
            <a:t> y Quijos. Estas obras en conjunto generarán 2.801 MW. </a:t>
          </a:r>
          <a:endParaRPr lang="es-EC" sz="1600" kern="1200" dirty="0"/>
        </a:p>
      </dsp:txBody>
      <dsp:txXfrm>
        <a:off x="684869" y="1839622"/>
        <a:ext cx="5521509" cy="1448099"/>
      </dsp:txXfrm>
    </dsp:sp>
    <dsp:sp modelId="{EAEAE6B0-BAC8-4E1B-A8F6-0B9A8966AFA8}">
      <dsp:nvSpPr>
        <dsp:cNvPr id="0" name=""/>
        <dsp:cNvSpPr/>
      </dsp:nvSpPr>
      <dsp:spPr>
        <a:xfrm>
          <a:off x="1279634" y="3589140"/>
          <a:ext cx="7251262" cy="1538203"/>
        </a:xfrm>
        <a:prstGeom prst="roundRect">
          <a:avLst>
            <a:gd name="adj" fmla="val 10000"/>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De este grupo, hasta la fecha se han entregado Coca Codo, </a:t>
          </a:r>
          <a:r>
            <a:rPr lang="es-EC" sz="1600" kern="1200" dirty="0" err="1" smtClean="0"/>
            <a:t>Mandariacu</a:t>
          </a:r>
          <a:r>
            <a:rPr lang="es-EC" sz="1600" kern="1200" dirty="0" smtClean="0"/>
            <a:t> y Sopladora, de aquí parte la necesidad de analizar los procesos de la gestión financiero para determinar las causas de los atrasos en las entregas.</a:t>
          </a:r>
          <a:endParaRPr lang="es-EC" sz="1600" kern="1200" dirty="0"/>
        </a:p>
      </dsp:txBody>
      <dsp:txXfrm>
        <a:off x="1324686" y="3634192"/>
        <a:ext cx="5521509" cy="1448099"/>
      </dsp:txXfrm>
    </dsp:sp>
    <dsp:sp modelId="{9E775CAD-0582-4AE2-9D7D-A54EFE7E0297}">
      <dsp:nvSpPr>
        <dsp:cNvPr id="0" name=""/>
        <dsp:cNvSpPr/>
      </dsp:nvSpPr>
      <dsp:spPr>
        <a:xfrm>
          <a:off x="6251430" y="1166470"/>
          <a:ext cx="999832" cy="999832"/>
        </a:xfrm>
        <a:prstGeom prst="downArrow">
          <a:avLst>
            <a:gd name="adj1" fmla="val 55000"/>
            <a:gd name="adj2" fmla="val 45000"/>
          </a:avLst>
        </a:prstGeom>
        <a:solidFill>
          <a:schemeClr val="lt1">
            <a:alpha val="90000"/>
            <a:tint val="40000"/>
            <a:hueOff val="0"/>
            <a:satOff val="0"/>
            <a:lumOff val="0"/>
            <a:alphaOff val="0"/>
          </a:schemeClr>
        </a:solidFill>
        <a:ln w="12700" cap="rnd"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476392" y="1166470"/>
        <a:ext cx="549908" cy="752374"/>
      </dsp:txXfrm>
    </dsp:sp>
    <dsp:sp modelId="{A3607398-B930-44DB-819E-9BB62B22D31E}">
      <dsp:nvSpPr>
        <dsp:cNvPr id="0" name=""/>
        <dsp:cNvSpPr/>
      </dsp:nvSpPr>
      <dsp:spPr>
        <a:xfrm>
          <a:off x="6891247" y="2950786"/>
          <a:ext cx="999832" cy="999832"/>
        </a:xfrm>
        <a:prstGeom prst="downArrow">
          <a:avLst>
            <a:gd name="adj1" fmla="val 55000"/>
            <a:gd name="adj2" fmla="val 45000"/>
          </a:avLst>
        </a:prstGeom>
        <a:solidFill>
          <a:schemeClr val="lt1">
            <a:alpha val="90000"/>
            <a:tint val="40000"/>
            <a:hueOff val="0"/>
            <a:satOff val="0"/>
            <a:lumOff val="0"/>
            <a:alphaOff val="0"/>
          </a:schemeClr>
        </a:solidFill>
        <a:ln w="12700" cap="rnd"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7116209" y="2950786"/>
        <a:ext cx="549908" cy="752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5C59E-DF2A-4CAE-A0D6-BD8A943F2124}">
      <dsp:nvSpPr>
        <dsp:cNvPr id="0" name=""/>
        <dsp:cNvSpPr/>
      </dsp:nvSpPr>
      <dsp:spPr>
        <a:xfrm>
          <a:off x="283777" y="922"/>
          <a:ext cx="2217431" cy="4908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t>OBJETIVO GENERAL</a:t>
          </a:r>
          <a:endParaRPr lang="es-EC" sz="1800" b="1" kern="1200" dirty="0"/>
        </a:p>
      </dsp:txBody>
      <dsp:txXfrm>
        <a:off x="298154" y="15299"/>
        <a:ext cx="2188677" cy="462108"/>
      </dsp:txXfrm>
    </dsp:sp>
    <dsp:sp modelId="{2731E1B7-E228-435D-9F90-C198739A5D4B}">
      <dsp:nvSpPr>
        <dsp:cNvPr id="0" name=""/>
        <dsp:cNvSpPr/>
      </dsp:nvSpPr>
      <dsp:spPr>
        <a:xfrm>
          <a:off x="505520" y="491784"/>
          <a:ext cx="221743" cy="642693"/>
        </a:xfrm>
        <a:custGeom>
          <a:avLst/>
          <a:gdLst/>
          <a:ahLst/>
          <a:cxnLst/>
          <a:rect l="0" t="0" r="0" b="0"/>
          <a:pathLst>
            <a:path>
              <a:moveTo>
                <a:pt x="0" y="0"/>
              </a:moveTo>
              <a:lnTo>
                <a:pt x="0" y="642693"/>
              </a:lnTo>
              <a:lnTo>
                <a:pt x="221743" y="64269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12454-5DAB-4053-9051-14D002F27A7D}">
      <dsp:nvSpPr>
        <dsp:cNvPr id="0" name=""/>
        <dsp:cNvSpPr/>
      </dsp:nvSpPr>
      <dsp:spPr>
        <a:xfrm>
          <a:off x="727263" y="614500"/>
          <a:ext cx="8905469" cy="103995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Identificar el tratamiento de los procesos de la gestión financiera en la ejecución de los proyectos hidroeléctricos mediante un estudio empírico que permita determinar el cumplimiento de dichos procesos.</a:t>
          </a:r>
          <a:endParaRPr lang="es-EC" sz="1800" kern="1200" dirty="0"/>
        </a:p>
      </dsp:txBody>
      <dsp:txXfrm>
        <a:off x="757722" y="644959"/>
        <a:ext cx="8844551" cy="979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5C59E-DF2A-4CAE-A0D6-BD8A943F2124}">
      <dsp:nvSpPr>
        <dsp:cNvPr id="0" name=""/>
        <dsp:cNvSpPr/>
      </dsp:nvSpPr>
      <dsp:spPr>
        <a:xfrm>
          <a:off x="690357" y="117"/>
          <a:ext cx="2531305" cy="4672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b="1" kern="1200" dirty="0" smtClean="0"/>
            <a:t>OBJETIVOS ESPECÍFICOS</a:t>
          </a:r>
          <a:endParaRPr lang="es-EC" sz="1700" b="1" kern="1200" dirty="0"/>
        </a:p>
      </dsp:txBody>
      <dsp:txXfrm>
        <a:off x="704042" y="13802"/>
        <a:ext cx="2503935" cy="439860"/>
      </dsp:txXfrm>
    </dsp:sp>
    <dsp:sp modelId="{2731E1B7-E228-435D-9F90-C198739A5D4B}">
      <dsp:nvSpPr>
        <dsp:cNvPr id="0" name=""/>
        <dsp:cNvSpPr/>
      </dsp:nvSpPr>
      <dsp:spPr>
        <a:xfrm>
          <a:off x="943488" y="467347"/>
          <a:ext cx="253130" cy="477511"/>
        </a:xfrm>
        <a:custGeom>
          <a:avLst/>
          <a:gdLst/>
          <a:ahLst/>
          <a:cxnLst/>
          <a:rect l="0" t="0" r="0" b="0"/>
          <a:pathLst>
            <a:path>
              <a:moveTo>
                <a:pt x="0" y="0"/>
              </a:moveTo>
              <a:lnTo>
                <a:pt x="0" y="477511"/>
              </a:lnTo>
              <a:lnTo>
                <a:pt x="253130" y="47751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12454-5DAB-4053-9051-14D002F27A7D}">
      <dsp:nvSpPr>
        <dsp:cNvPr id="0" name=""/>
        <dsp:cNvSpPr/>
      </dsp:nvSpPr>
      <dsp:spPr>
        <a:xfrm>
          <a:off x="1196619" y="584155"/>
          <a:ext cx="7720270" cy="7214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C" sz="1500" kern="1200" dirty="0" smtClean="0"/>
            <a:t>Identificar la existencia de una planificación de actividades y sus necesidades de recursos monetarios.</a:t>
          </a:r>
          <a:endParaRPr lang="es-EC" sz="1500" kern="1200" dirty="0"/>
        </a:p>
      </dsp:txBody>
      <dsp:txXfrm>
        <a:off x="1217748" y="605284"/>
        <a:ext cx="7678012" cy="679150"/>
      </dsp:txXfrm>
    </dsp:sp>
    <dsp:sp modelId="{20B74C6C-A356-4995-A591-03AD1AD92106}">
      <dsp:nvSpPr>
        <dsp:cNvPr id="0" name=""/>
        <dsp:cNvSpPr/>
      </dsp:nvSpPr>
      <dsp:spPr>
        <a:xfrm>
          <a:off x="943488" y="467347"/>
          <a:ext cx="253130" cy="1188639"/>
        </a:xfrm>
        <a:custGeom>
          <a:avLst/>
          <a:gdLst/>
          <a:ahLst/>
          <a:cxnLst/>
          <a:rect l="0" t="0" r="0" b="0"/>
          <a:pathLst>
            <a:path>
              <a:moveTo>
                <a:pt x="0" y="0"/>
              </a:moveTo>
              <a:lnTo>
                <a:pt x="0" y="1188639"/>
              </a:lnTo>
              <a:lnTo>
                <a:pt x="253130" y="118863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1D9719-7057-438A-8C6E-AAFF0262925A}">
      <dsp:nvSpPr>
        <dsp:cNvPr id="0" name=""/>
        <dsp:cNvSpPr/>
      </dsp:nvSpPr>
      <dsp:spPr>
        <a:xfrm>
          <a:off x="1196619" y="1422371"/>
          <a:ext cx="7720270" cy="4672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s-EC" sz="1500" kern="1200" dirty="0" smtClean="0"/>
            <a:t>Determinar el cumplimiento de la planificación financiera anual y el avance del presupuesto financiero.</a:t>
          </a:r>
          <a:endParaRPr lang="es-EC" sz="1500" kern="1200" dirty="0"/>
        </a:p>
      </dsp:txBody>
      <dsp:txXfrm>
        <a:off x="1210304" y="1436056"/>
        <a:ext cx="7692900" cy="439860"/>
      </dsp:txXfrm>
    </dsp:sp>
    <dsp:sp modelId="{82589756-9690-4966-AA28-C760C9516ACF}">
      <dsp:nvSpPr>
        <dsp:cNvPr id="0" name=""/>
        <dsp:cNvSpPr/>
      </dsp:nvSpPr>
      <dsp:spPr>
        <a:xfrm>
          <a:off x="943488" y="467347"/>
          <a:ext cx="253130" cy="1772677"/>
        </a:xfrm>
        <a:custGeom>
          <a:avLst/>
          <a:gdLst/>
          <a:ahLst/>
          <a:cxnLst/>
          <a:rect l="0" t="0" r="0" b="0"/>
          <a:pathLst>
            <a:path>
              <a:moveTo>
                <a:pt x="0" y="0"/>
              </a:moveTo>
              <a:lnTo>
                <a:pt x="0" y="1772677"/>
              </a:lnTo>
              <a:lnTo>
                <a:pt x="253130" y="177267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5637C-CC19-4416-A4B6-0DE29B7AE5EC}">
      <dsp:nvSpPr>
        <dsp:cNvPr id="0" name=""/>
        <dsp:cNvSpPr/>
      </dsp:nvSpPr>
      <dsp:spPr>
        <a:xfrm>
          <a:off x="1196619" y="2006409"/>
          <a:ext cx="7720270" cy="4672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s-EC" sz="1500" kern="1200" dirty="0" smtClean="0"/>
            <a:t>Determinar si existe un proceso de adquisiciones en la ejecución de los proyectos.</a:t>
          </a:r>
          <a:endParaRPr lang="es-EC" sz="1500" kern="1200" dirty="0"/>
        </a:p>
      </dsp:txBody>
      <dsp:txXfrm>
        <a:off x="1210304" y="2020094"/>
        <a:ext cx="7692900" cy="439860"/>
      </dsp:txXfrm>
    </dsp:sp>
    <dsp:sp modelId="{50997FE2-006E-40C0-8EDE-1A997DE25E34}">
      <dsp:nvSpPr>
        <dsp:cNvPr id="0" name=""/>
        <dsp:cNvSpPr/>
      </dsp:nvSpPr>
      <dsp:spPr>
        <a:xfrm>
          <a:off x="943488" y="467347"/>
          <a:ext cx="253130" cy="2356715"/>
        </a:xfrm>
        <a:custGeom>
          <a:avLst/>
          <a:gdLst/>
          <a:ahLst/>
          <a:cxnLst/>
          <a:rect l="0" t="0" r="0" b="0"/>
          <a:pathLst>
            <a:path>
              <a:moveTo>
                <a:pt x="0" y="0"/>
              </a:moveTo>
              <a:lnTo>
                <a:pt x="0" y="2356715"/>
              </a:lnTo>
              <a:lnTo>
                <a:pt x="253130" y="235671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FBAEB-7A17-4961-B3C2-86F261AEFC9A}">
      <dsp:nvSpPr>
        <dsp:cNvPr id="0" name=""/>
        <dsp:cNvSpPr/>
      </dsp:nvSpPr>
      <dsp:spPr>
        <a:xfrm>
          <a:off x="1196619" y="2590448"/>
          <a:ext cx="7720270" cy="4672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s-EC" sz="1500" kern="1200" dirty="0" smtClean="0"/>
            <a:t>Analizar el proceso de desembolsos.</a:t>
          </a:r>
          <a:endParaRPr lang="es-EC" sz="1500" kern="1200" dirty="0"/>
        </a:p>
      </dsp:txBody>
      <dsp:txXfrm>
        <a:off x="1210304" y="2604133"/>
        <a:ext cx="7692900" cy="439860"/>
      </dsp:txXfrm>
    </dsp:sp>
    <dsp:sp modelId="{CDD24399-B310-4636-A19F-A556566D9E48}">
      <dsp:nvSpPr>
        <dsp:cNvPr id="0" name=""/>
        <dsp:cNvSpPr/>
      </dsp:nvSpPr>
      <dsp:spPr>
        <a:xfrm>
          <a:off x="943488" y="467347"/>
          <a:ext cx="253130" cy="2940753"/>
        </a:xfrm>
        <a:custGeom>
          <a:avLst/>
          <a:gdLst/>
          <a:ahLst/>
          <a:cxnLst/>
          <a:rect l="0" t="0" r="0" b="0"/>
          <a:pathLst>
            <a:path>
              <a:moveTo>
                <a:pt x="0" y="0"/>
              </a:moveTo>
              <a:lnTo>
                <a:pt x="0" y="2940753"/>
              </a:lnTo>
              <a:lnTo>
                <a:pt x="253130" y="29407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F95C1-4FB1-4D20-BEC3-2CF9A1C6C036}">
      <dsp:nvSpPr>
        <dsp:cNvPr id="0" name=""/>
        <dsp:cNvSpPr/>
      </dsp:nvSpPr>
      <dsp:spPr>
        <a:xfrm>
          <a:off x="1196619" y="3174486"/>
          <a:ext cx="7729988" cy="4672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es-EC" sz="1500" kern="1200" dirty="0" smtClean="0"/>
            <a:t>Identificar la entrega de los reportes financieros sobre el avance de ejecución de los proyectos hidroeléctricos.</a:t>
          </a:r>
          <a:endParaRPr lang="es-EC" sz="1500" kern="1200" dirty="0"/>
        </a:p>
      </dsp:txBody>
      <dsp:txXfrm>
        <a:off x="1210304" y="3188171"/>
        <a:ext cx="7702618" cy="439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39700-34DA-461E-B924-1C46737823F9}">
      <dsp:nvSpPr>
        <dsp:cNvPr id="0" name=""/>
        <dsp:cNvSpPr/>
      </dsp:nvSpPr>
      <dsp:spPr>
        <a:xfrm>
          <a:off x="-6631696" y="-898598"/>
          <a:ext cx="7893053" cy="7893053"/>
        </a:xfrm>
        <a:prstGeom prst="blockArc">
          <a:avLst>
            <a:gd name="adj1" fmla="val 18900000"/>
            <a:gd name="adj2" fmla="val 2700000"/>
            <a:gd name="adj3" fmla="val 274"/>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D48A3-AACB-49C5-BBE8-ADB08CA5F286}">
      <dsp:nvSpPr>
        <dsp:cNvPr id="0" name=""/>
        <dsp:cNvSpPr/>
      </dsp:nvSpPr>
      <dsp:spPr>
        <a:xfrm>
          <a:off x="566954" y="128164"/>
          <a:ext cx="9477656" cy="2010994"/>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6150" tIns="35560" rIns="35560" bIns="35560" numCol="1" spcCol="1270" anchor="ctr" anchorCtr="0">
          <a:noAutofit/>
        </a:bodyPr>
        <a:lstStyle/>
        <a:p>
          <a:pPr lvl="0" algn="l" defTabSz="622300">
            <a:lnSpc>
              <a:spcPct val="90000"/>
            </a:lnSpc>
            <a:spcBef>
              <a:spcPct val="0"/>
            </a:spcBef>
            <a:spcAft>
              <a:spcPct val="35000"/>
            </a:spcAft>
          </a:pPr>
          <a:r>
            <a:rPr lang="es-EC" sz="1400" b="1" u="sng" kern="1200" dirty="0" smtClean="0"/>
            <a:t>Inicio del proyecto:</a:t>
          </a:r>
        </a:p>
        <a:p>
          <a:pPr lvl="0" algn="l" defTabSz="622300">
            <a:lnSpc>
              <a:spcPct val="90000"/>
            </a:lnSpc>
            <a:spcBef>
              <a:spcPct val="0"/>
            </a:spcBef>
            <a:spcAft>
              <a:spcPct val="35000"/>
            </a:spcAft>
          </a:pPr>
          <a:r>
            <a:rPr lang="es-EC" sz="1400" b="1" kern="1200" dirty="0" smtClean="0"/>
            <a:t>Coordinador de la PMO</a:t>
          </a:r>
          <a:endParaRPr lang="es-EC" sz="1400" kern="1200" dirty="0" smtClean="0"/>
        </a:p>
        <a:p>
          <a:pPr lvl="0" algn="l" defTabSz="622300">
            <a:lnSpc>
              <a:spcPct val="90000"/>
            </a:lnSpc>
            <a:spcBef>
              <a:spcPct val="0"/>
            </a:spcBef>
            <a:spcAft>
              <a:spcPct val="35000"/>
            </a:spcAft>
          </a:pPr>
          <a:r>
            <a:rPr lang="es-EC" sz="1400" kern="1200" dirty="0" smtClean="0"/>
            <a:t>Realiza la reunión entre cada Director de Proyecto y patrocinador de la firma del Acta de Constitución.</a:t>
          </a:r>
        </a:p>
        <a:p>
          <a:pPr lvl="0" algn="l" defTabSz="622300">
            <a:lnSpc>
              <a:spcPct val="90000"/>
            </a:lnSpc>
            <a:spcBef>
              <a:spcPct val="0"/>
            </a:spcBef>
            <a:spcAft>
              <a:spcPct val="35000"/>
            </a:spcAft>
          </a:pPr>
          <a:r>
            <a:rPr lang="es-EC" sz="1400" b="1" kern="1200" dirty="0" smtClean="0"/>
            <a:t>Director del Proyecto</a:t>
          </a:r>
          <a:endParaRPr lang="es-EC" sz="1400" kern="1200" dirty="0" smtClean="0"/>
        </a:p>
        <a:p>
          <a:pPr lvl="0" algn="l" defTabSz="622300">
            <a:lnSpc>
              <a:spcPct val="90000"/>
            </a:lnSpc>
            <a:spcBef>
              <a:spcPct val="0"/>
            </a:spcBef>
            <a:spcAft>
              <a:spcPct val="35000"/>
            </a:spcAft>
          </a:pPr>
          <a:r>
            <a:rPr lang="es-EC" sz="1400" kern="1200" dirty="0" smtClean="0"/>
            <a:t>Revisa la información entregada sobre la etapa de diseño del proyecto de acuerdo a lo indicado en la Matriz de Documentos Servidor designado por la Gerencia de la Unidad de Negocio a quien o quienes se les entrega el producto de un proyecto para su utilización y es el responsable de su correcta operación.</a:t>
          </a:r>
          <a:endParaRPr lang="es-EC" sz="1400" b="1" kern="1200" dirty="0"/>
        </a:p>
      </dsp:txBody>
      <dsp:txXfrm>
        <a:off x="566954" y="128164"/>
        <a:ext cx="9477656" cy="2010994"/>
      </dsp:txXfrm>
    </dsp:sp>
    <dsp:sp modelId="{052DAB44-4F99-491B-9222-09E1B7A1B173}">
      <dsp:nvSpPr>
        <dsp:cNvPr id="0" name=""/>
        <dsp:cNvSpPr/>
      </dsp:nvSpPr>
      <dsp:spPr>
        <a:xfrm>
          <a:off x="96127" y="453646"/>
          <a:ext cx="1127795" cy="1127795"/>
        </a:xfrm>
        <a:prstGeom prst="ellipse">
          <a:avLst/>
        </a:prstGeom>
        <a:blipFill rotWithShape="0">
          <a:blip xmlns:r="http://schemas.openxmlformats.org/officeDocument/2006/relationships" r:embed="rId1"/>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98480B-6A4A-4D78-8FCE-FC1BCC708BE5}">
      <dsp:nvSpPr>
        <dsp:cNvPr id="0" name=""/>
        <dsp:cNvSpPr/>
      </dsp:nvSpPr>
      <dsp:spPr>
        <a:xfrm>
          <a:off x="1115740" y="2276993"/>
          <a:ext cx="8960384" cy="1174964"/>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6150" tIns="35560" rIns="35560" bIns="35560" numCol="1" spcCol="1270" anchor="ctr" anchorCtr="0">
          <a:noAutofit/>
        </a:bodyPr>
        <a:lstStyle/>
        <a:p>
          <a:pPr lvl="0" algn="l" defTabSz="622300">
            <a:lnSpc>
              <a:spcPct val="90000"/>
            </a:lnSpc>
            <a:spcBef>
              <a:spcPct val="0"/>
            </a:spcBef>
            <a:spcAft>
              <a:spcPct val="35000"/>
            </a:spcAft>
          </a:pPr>
          <a:r>
            <a:rPr lang="es-EC" sz="1400" b="1" u="sng" kern="1200" dirty="0" smtClean="0"/>
            <a:t>Planificación del Proyecto:</a:t>
          </a:r>
        </a:p>
        <a:p>
          <a:pPr lvl="0" algn="l" defTabSz="622300">
            <a:lnSpc>
              <a:spcPct val="90000"/>
            </a:lnSpc>
            <a:spcBef>
              <a:spcPct val="0"/>
            </a:spcBef>
            <a:spcAft>
              <a:spcPct val="35000"/>
            </a:spcAft>
          </a:pPr>
          <a:r>
            <a:rPr lang="es-EC" sz="1400" b="1" kern="1200" dirty="0" smtClean="0"/>
            <a:t>Director del Proyecto </a:t>
          </a:r>
          <a:endParaRPr lang="es-EC" sz="1400" kern="1200" dirty="0" smtClean="0"/>
        </a:p>
        <a:p>
          <a:pPr lvl="0" algn="l" defTabSz="622300">
            <a:lnSpc>
              <a:spcPct val="90000"/>
            </a:lnSpc>
            <a:spcBef>
              <a:spcPct val="0"/>
            </a:spcBef>
            <a:spcAft>
              <a:spcPct val="35000"/>
            </a:spcAft>
          </a:pPr>
          <a:r>
            <a:rPr lang="es-EC" sz="1400" kern="1200" dirty="0" smtClean="0"/>
            <a:t>Define las necesidades de los recursos humanos para el proyecto, estableciendo el cargo funcional y carga horaria requerida.</a:t>
          </a:r>
          <a:endParaRPr lang="es-EC" sz="1400" b="1" kern="1200" dirty="0"/>
        </a:p>
      </dsp:txBody>
      <dsp:txXfrm>
        <a:off x="1115740" y="2276993"/>
        <a:ext cx="8960384" cy="1174964"/>
      </dsp:txXfrm>
    </dsp:sp>
    <dsp:sp modelId="{F3D14A11-2B6C-4A12-8880-53D89B4A77F9}">
      <dsp:nvSpPr>
        <dsp:cNvPr id="0" name=""/>
        <dsp:cNvSpPr/>
      </dsp:nvSpPr>
      <dsp:spPr>
        <a:xfrm>
          <a:off x="381164" y="2083004"/>
          <a:ext cx="1127795" cy="1127795"/>
        </a:xfrm>
        <a:prstGeom prst="ellipse">
          <a:avLst/>
        </a:prstGeom>
        <a:blipFill rotWithShape="0">
          <a:blip xmlns:r="http://schemas.openxmlformats.org/officeDocument/2006/relationships" r:embed="rId2"/>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D6341-E2D7-4A19-B52C-B50B1C058B5E}">
      <dsp:nvSpPr>
        <dsp:cNvPr id="0" name=""/>
        <dsp:cNvSpPr/>
      </dsp:nvSpPr>
      <dsp:spPr>
        <a:xfrm>
          <a:off x="1177298" y="3675586"/>
          <a:ext cx="8960384" cy="902236"/>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6150" tIns="35560" rIns="35560" bIns="35560" numCol="1" spcCol="1270" anchor="ctr" anchorCtr="0">
          <a:noAutofit/>
        </a:bodyPr>
        <a:lstStyle/>
        <a:p>
          <a:pPr lvl="0" algn="l" defTabSz="622300">
            <a:lnSpc>
              <a:spcPct val="90000"/>
            </a:lnSpc>
            <a:spcBef>
              <a:spcPct val="0"/>
            </a:spcBef>
            <a:spcAft>
              <a:spcPct val="35000"/>
            </a:spcAft>
          </a:pPr>
          <a:r>
            <a:rPr lang="es-EC" sz="1400" b="1" u="sng" kern="1200" dirty="0" smtClean="0"/>
            <a:t>Ejecución, Seguimiento y Control del Proyecto:</a:t>
          </a:r>
        </a:p>
        <a:p>
          <a:pPr lvl="0" algn="l" defTabSz="622300">
            <a:lnSpc>
              <a:spcPct val="90000"/>
            </a:lnSpc>
            <a:spcBef>
              <a:spcPct val="0"/>
            </a:spcBef>
            <a:spcAft>
              <a:spcPct val="35000"/>
            </a:spcAft>
          </a:pPr>
          <a:r>
            <a:rPr lang="es-EC" sz="1400" b="1" kern="1200" dirty="0" smtClean="0"/>
            <a:t>Director del Proyecto </a:t>
          </a:r>
          <a:endParaRPr lang="es-EC" sz="1400" b="1" kern="1200" dirty="0" smtClean="0"/>
        </a:p>
        <a:p>
          <a:pPr lvl="0" algn="l" defTabSz="622300">
            <a:lnSpc>
              <a:spcPct val="90000"/>
            </a:lnSpc>
            <a:spcBef>
              <a:spcPct val="0"/>
            </a:spcBef>
            <a:spcAft>
              <a:spcPct val="35000"/>
            </a:spcAft>
          </a:pPr>
          <a:r>
            <a:rPr lang="es-EC" sz="1400" kern="1200" dirty="0" smtClean="0"/>
            <a:t>Realiza la ejecución del proyecto apegado a la planificación, en conjunto con los miembros de equipo y aplicando la metodología implementada.</a:t>
          </a:r>
          <a:endParaRPr lang="es-EC" sz="1400" b="1" kern="1200" dirty="0"/>
        </a:p>
      </dsp:txBody>
      <dsp:txXfrm>
        <a:off x="1177298" y="3675586"/>
        <a:ext cx="8960384" cy="902236"/>
      </dsp:txXfrm>
    </dsp:sp>
    <dsp:sp modelId="{247A5795-27B5-4FD1-899E-8F7BA0CE94ED}">
      <dsp:nvSpPr>
        <dsp:cNvPr id="0" name=""/>
        <dsp:cNvSpPr/>
      </dsp:nvSpPr>
      <dsp:spPr>
        <a:xfrm>
          <a:off x="421832" y="3378545"/>
          <a:ext cx="1127795" cy="1127795"/>
        </a:xfrm>
        <a:prstGeom prst="ellipse">
          <a:avLst/>
        </a:prstGeom>
        <a:blipFill rotWithShape="0">
          <a:blip xmlns:r="http://schemas.openxmlformats.org/officeDocument/2006/relationships" r:embed="rId3"/>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6DF3F-540B-42B9-83E2-6DE5B39FD640}">
      <dsp:nvSpPr>
        <dsp:cNvPr id="0" name=""/>
        <dsp:cNvSpPr/>
      </dsp:nvSpPr>
      <dsp:spPr>
        <a:xfrm>
          <a:off x="660025" y="4743149"/>
          <a:ext cx="9477656" cy="902236"/>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6150" tIns="35560" rIns="35560" bIns="35560" numCol="1" spcCol="1270" anchor="ctr" anchorCtr="0">
          <a:noAutofit/>
        </a:bodyPr>
        <a:lstStyle/>
        <a:p>
          <a:pPr lvl="0" algn="l" defTabSz="622300">
            <a:lnSpc>
              <a:spcPct val="90000"/>
            </a:lnSpc>
            <a:spcBef>
              <a:spcPct val="0"/>
            </a:spcBef>
            <a:spcAft>
              <a:spcPct val="35000"/>
            </a:spcAft>
          </a:pPr>
          <a:r>
            <a:rPr lang="es-EC" sz="1400" b="1" u="sng" kern="1200" dirty="0" smtClean="0"/>
            <a:t>Cierre del Proyecto:</a:t>
          </a:r>
        </a:p>
        <a:p>
          <a:pPr lvl="0" algn="l" defTabSz="622300">
            <a:lnSpc>
              <a:spcPct val="90000"/>
            </a:lnSpc>
            <a:spcBef>
              <a:spcPct val="0"/>
            </a:spcBef>
            <a:spcAft>
              <a:spcPct val="35000"/>
            </a:spcAft>
          </a:pPr>
          <a:r>
            <a:rPr lang="es-EC" sz="1400" b="1" kern="1200" dirty="0" smtClean="0"/>
            <a:t>Director del Proyecto </a:t>
          </a:r>
          <a:endParaRPr lang="es-EC" sz="1400" b="1" kern="1200" dirty="0" smtClean="0"/>
        </a:p>
        <a:p>
          <a:pPr lvl="0" algn="l" defTabSz="622300">
            <a:lnSpc>
              <a:spcPct val="90000"/>
            </a:lnSpc>
            <a:spcBef>
              <a:spcPct val="0"/>
            </a:spcBef>
            <a:spcAft>
              <a:spcPct val="35000"/>
            </a:spcAft>
          </a:pPr>
          <a:r>
            <a:rPr lang="es-EC" sz="1400" kern="1200" dirty="0" smtClean="0"/>
            <a:t>Realiza el informe de cierre por medio del documento de acta entrega y recepción.</a:t>
          </a:r>
          <a:endParaRPr lang="es-EC" sz="1400" b="1" kern="1200" dirty="0"/>
        </a:p>
      </dsp:txBody>
      <dsp:txXfrm>
        <a:off x="660025" y="4743149"/>
        <a:ext cx="9477656" cy="902236"/>
      </dsp:txXfrm>
    </dsp:sp>
    <dsp:sp modelId="{DF6B9B44-B1FF-48E2-8805-EF5C04099246}">
      <dsp:nvSpPr>
        <dsp:cNvPr id="0" name=""/>
        <dsp:cNvSpPr/>
      </dsp:nvSpPr>
      <dsp:spPr>
        <a:xfrm>
          <a:off x="110642" y="4610852"/>
          <a:ext cx="1127795" cy="1127795"/>
        </a:xfrm>
        <a:prstGeom prst="ellipse">
          <a:avLst/>
        </a:prstGeom>
        <a:blipFill rotWithShape="0">
          <a:blip xmlns:r="http://schemas.openxmlformats.org/officeDocument/2006/relationships" r:embed="rId4"/>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28E80-9784-4065-BBD4-BD20F54122DC}">
      <dsp:nvSpPr>
        <dsp:cNvPr id="0" name=""/>
        <dsp:cNvSpPr/>
      </dsp:nvSpPr>
      <dsp:spPr>
        <a:xfrm>
          <a:off x="0" y="793617"/>
          <a:ext cx="9173027" cy="719811"/>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C" sz="4000" b="1" kern="1200" dirty="0" smtClean="0"/>
            <a:t>COCA CODO SINCLAIR</a:t>
          </a:r>
          <a:endParaRPr lang="es-EC" sz="4000" b="1" kern="1200" dirty="0"/>
        </a:p>
      </dsp:txBody>
      <dsp:txXfrm>
        <a:off x="21083" y="814700"/>
        <a:ext cx="9130861" cy="677645"/>
      </dsp:txXfrm>
    </dsp:sp>
    <dsp:sp modelId="{FE8BD399-3D09-43AE-BA51-5EE2306C7019}">
      <dsp:nvSpPr>
        <dsp:cNvPr id="0" name=""/>
        <dsp:cNvSpPr/>
      </dsp:nvSpPr>
      <dsp:spPr>
        <a:xfrm>
          <a:off x="0" y="1757704"/>
          <a:ext cx="1357085" cy="1357085"/>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D13DAC6-726A-4414-BCEC-F151433D7918}">
      <dsp:nvSpPr>
        <dsp:cNvPr id="0" name=""/>
        <dsp:cNvSpPr/>
      </dsp:nvSpPr>
      <dsp:spPr>
        <a:xfrm>
          <a:off x="1438511" y="1872256"/>
          <a:ext cx="7734516" cy="1127982"/>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b="0" kern="1200" dirty="0" smtClean="0"/>
            <a:t>Se encuentra ubicado en las provincias de Napo y Sucumbíos, cantones El Chaco y Gonzalo Pizarro, inició su construcción en julio de 2010. </a:t>
          </a:r>
          <a:endParaRPr lang="es-EC" sz="1800" b="0" kern="1200" dirty="0"/>
        </a:p>
      </dsp:txBody>
      <dsp:txXfrm>
        <a:off x="1493584" y="1927329"/>
        <a:ext cx="7624370" cy="1017836"/>
      </dsp:txXfrm>
    </dsp:sp>
    <dsp:sp modelId="{FA8F7FB4-A050-470E-AC08-83930E097E3C}">
      <dsp:nvSpPr>
        <dsp:cNvPr id="0" name=""/>
        <dsp:cNvSpPr/>
      </dsp:nvSpPr>
      <dsp:spPr>
        <a:xfrm>
          <a:off x="0" y="3277640"/>
          <a:ext cx="1357085" cy="1357085"/>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0AF185-8A0E-4250-BBF5-7F6DEB45AE51}">
      <dsp:nvSpPr>
        <dsp:cNvPr id="0" name=""/>
        <dsp:cNvSpPr/>
      </dsp:nvSpPr>
      <dsp:spPr>
        <a:xfrm>
          <a:off x="1438511" y="3361176"/>
          <a:ext cx="7734516" cy="1190015"/>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C" sz="1600" kern="1200" dirty="0" smtClean="0"/>
            <a:t>Este proyecto aprovecha el potencial de los ríos Quijos y Salado que forman el río Coca, en una zona en la que este río describe una curva en la que se presenta un desnivel de 620 m, con un caudal medio anual de 287 m3/s aprovechables para su generación hidroeléctrica.</a:t>
          </a:r>
          <a:endParaRPr lang="es-EC" sz="1600" kern="1200" dirty="0"/>
        </a:p>
      </dsp:txBody>
      <dsp:txXfrm>
        <a:off x="1496613" y="3419278"/>
        <a:ext cx="7618312" cy="10738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107F0-4996-4AEA-AC27-E50B781125CA}">
      <dsp:nvSpPr>
        <dsp:cNvPr id="0" name=""/>
        <dsp:cNvSpPr/>
      </dsp:nvSpPr>
      <dsp:spPr>
        <a:xfrm>
          <a:off x="0" y="767293"/>
          <a:ext cx="9710057" cy="918371"/>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s-EC" sz="4800" b="1" kern="1200" dirty="0" smtClean="0"/>
            <a:t>DELSINTANISAGUA</a:t>
          </a:r>
          <a:endParaRPr lang="es-EC" sz="4800" b="1" kern="1200" dirty="0"/>
        </a:p>
      </dsp:txBody>
      <dsp:txXfrm>
        <a:off x="26898" y="794191"/>
        <a:ext cx="9656261" cy="864575"/>
      </dsp:txXfrm>
    </dsp:sp>
    <dsp:sp modelId="{5C40C18D-80F6-4B52-8498-424A1829178E}">
      <dsp:nvSpPr>
        <dsp:cNvPr id="0" name=""/>
        <dsp:cNvSpPr/>
      </dsp:nvSpPr>
      <dsp:spPr>
        <a:xfrm>
          <a:off x="0" y="1961291"/>
          <a:ext cx="1531257" cy="1531257"/>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C92E04E-CE73-45C0-B214-C9F50F33FBE6}">
      <dsp:nvSpPr>
        <dsp:cNvPr id="0" name=""/>
        <dsp:cNvSpPr/>
      </dsp:nvSpPr>
      <dsp:spPr>
        <a:xfrm>
          <a:off x="1623132" y="2151779"/>
          <a:ext cx="8086924" cy="1150280"/>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smtClean="0"/>
            <a:t>Se encuentra ubicado en la provincia de Zamora Chinchipe, cantón Zamora.</a:t>
          </a:r>
          <a:endParaRPr lang="es-EC" sz="1800" kern="1200" dirty="0"/>
        </a:p>
      </dsp:txBody>
      <dsp:txXfrm>
        <a:off x="1679294" y="2207941"/>
        <a:ext cx="7974600" cy="1037956"/>
      </dsp:txXfrm>
    </dsp:sp>
    <dsp:sp modelId="{D32752F3-C1DA-4319-8D52-0C4A4B2C692F}">
      <dsp:nvSpPr>
        <dsp:cNvPr id="0" name=""/>
        <dsp:cNvSpPr/>
      </dsp:nvSpPr>
      <dsp:spPr>
        <a:xfrm>
          <a:off x="0" y="3676299"/>
          <a:ext cx="1531257" cy="1531257"/>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575736-1973-492C-A45C-DBD4376FA8E8}">
      <dsp:nvSpPr>
        <dsp:cNvPr id="0" name=""/>
        <dsp:cNvSpPr/>
      </dsp:nvSpPr>
      <dsp:spPr>
        <a:xfrm>
          <a:off x="1623132" y="3526121"/>
          <a:ext cx="8086924" cy="1831613"/>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smtClean="0"/>
            <a:t>Con una de 180 MW de potencia aprovecha el potencial del Río Zamora, con un caudal medio anual de 47,3 m3/s aprovechables para su generación. A la fecha el proyecto presenta un avance del 58.59% (mayo 2016), y durante su ejecución se han cumplido hitos importantes como el desvío del Río Zamora Dic-13, Fin de excavación del túnel de carga Sep-15 y Terminación de la excavación del sistema de presión Enero-16.</a:t>
          </a:r>
          <a:endParaRPr lang="es-EC" sz="1800" kern="1200" dirty="0"/>
        </a:p>
      </dsp:txBody>
      <dsp:txXfrm>
        <a:off x="1712560" y="3615549"/>
        <a:ext cx="7908068" cy="16527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B491D-82FC-4FA0-AF30-568B02995108}">
      <dsp:nvSpPr>
        <dsp:cNvPr id="0" name=""/>
        <dsp:cNvSpPr/>
      </dsp:nvSpPr>
      <dsp:spPr>
        <a:xfrm>
          <a:off x="0" y="713481"/>
          <a:ext cx="8524193" cy="1065139"/>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68580" rIns="102870" bIns="68580" numCol="1" spcCol="1270" anchor="ctr" anchorCtr="0">
          <a:noAutofit/>
        </a:bodyPr>
        <a:lstStyle/>
        <a:p>
          <a:pPr lvl="0" algn="ctr" defTabSz="2400300">
            <a:lnSpc>
              <a:spcPct val="90000"/>
            </a:lnSpc>
            <a:spcBef>
              <a:spcPct val="0"/>
            </a:spcBef>
            <a:spcAft>
              <a:spcPct val="35000"/>
            </a:spcAft>
          </a:pPr>
          <a:r>
            <a:rPr lang="es-EC" sz="5400" b="1" kern="1200" dirty="0" smtClean="0"/>
            <a:t>MANDARIACU</a:t>
          </a:r>
          <a:endParaRPr lang="es-EC" sz="5400" b="1" kern="1200" dirty="0"/>
        </a:p>
      </dsp:txBody>
      <dsp:txXfrm>
        <a:off x="31197" y="744678"/>
        <a:ext cx="8461799" cy="1002745"/>
      </dsp:txXfrm>
    </dsp:sp>
    <dsp:sp modelId="{CE047C99-EF45-4A1B-96AD-77D8E4E90B14}">
      <dsp:nvSpPr>
        <dsp:cNvPr id="0" name=""/>
        <dsp:cNvSpPr/>
      </dsp:nvSpPr>
      <dsp:spPr>
        <a:xfrm>
          <a:off x="0" y="2042491"/>
          <a:ext cx="1465942" cy="1465942"/>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0622F3-9687-4F88-A6B8-9D94B33C9EB8}">
      <dsp:nvSpPr>
        <dsp:cNvPr id="0" name=""/>
        <dsp:cNvSpPr/>
      </dsp:nvSpPr>
      <dsp:spPr>
        <a:xfrm>
          <a:off x="1553899" y="2042491"/>
          <a:ext cx="6970294" cy="1465942"/>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C" sz="1500" kern="1200" dirty="0" smtClean="0"/>
            <a:t>Se encuentra ubicado en las</a:t>
          </a:r>
          <a:r>
            <a:rPr lang="es-EC" sz="1500" b="1" kern="1200" dirty="0" smtClean="0"/>
            <a:t> </a:t>
          </a:r>
          <a:r>
            <a:rPr lang="es-EC" sz="1500" kern="1200" dirty="0" smtClean="0"/>
            <a:t>provincias de Pichincha e Imbabura, cantones Quito y </a:t>
          </a:r>
          <a:r>
            <a:rPr lang="es-EC" sz="1500" kern="1200" dirty="0" err="1" smtClean="0"/>
            <a:t>Cotacachi</a:t>
          </a:r>
          <a:r>
            <a:rPr lang="es-EC" sz="1500" kern="1200" dirty="0" smtClean="0"/>
            <a:t>, cuenta con 65MW de potencia, aprovecha las aguas del Río </a:t>
          </a:r>
          <a:r>
            <a:rPr lang="es-EC" sz="1500" kern="1200" dirty="0" err="1" smtClean="0"/>
            <a:t>Guayllabamba</a:t>
          </a:r>
          <a:r>
            <a:rPr lang="es-EC" sz="1500" kern="1200" dirty="0" smtClean="0"/>
            <a:t>, con un caudal medio anual de 168,9 m3/s aprovechables para generación.</a:t>
          </a:r>
          <a:endParaRPr lang="es-EC" sz="1500" kern="1200" dirty="0"/>
        </a:p>
      </dsp:txBody>
      <dsp:txXfrm>
        <a:off x="1625473" y="2114065"/>
        <a:ext cx="6827146" cy="1322794"/>
      </dsp:txXfrm>
    </dsp:sp>
    <dsp:sp modelId="{1D3EC707-4FBF-4BA9-978C-468BD676CC3D}">
      <dsp:nvSpPr>
        <dsp:cNvPr id="0" name=""/>
        <dsp:cNvSpPr/>
      </dsp:nvSpPr>
      <dsp:spPr>
        <a:xfrm>
          <a:off x="0" y="3684347"/>
          <a:ext cx="1465942" cy="1465942"/>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35B4CF8-34F4-403A-AC93-7008B1C4A29D}">
      <dsp:nvSpPr>
        <dsp:cNvPr id="0" name=""/>
        <dsp:cNvSpPr/>
      </dsp:nvSpPr>
      <dsp:spPr>
        <a:xfrm>
          <a:off x="1553899" y="3684347"/>
          <a:ext cx="6970294" cy="1465942"/>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EC" sz="1500" kern="1200" dirty="0" smtClean="0"/>
            <a:t>La Central está conformada por una presa a gravedad de hormigón convencional vibrado y </a:t>
          </a:r>
          <a:r>
            <a:rPr lang="es-EC" sz="1500" kern="1200" dirty="0" err="1" smtClean="0"/>
            <a:t>rodillado</a:t>
          </a:r>
          <a:r>
            <a:rPr lang="es-EC" sz="1500" kern="1200" dirty="0" smtClean="0"/>
            <a:t> de 61,4 m de alto, considerando desde la base de la cimentación hasta la corona de la presa, dos bocatomas planas de captación ubicadas en el cuerpo de la presa a la margen derecha del río, dos tuberías de presión de 4,50 metros de diámetro y 49,50 m de longitud. </a:t>
          </a:r>
          <a:endParaRPr lang="es-EC" sz="1500" kern="1200" dirty="0"/>
        </a:p>
      </dsp:txBody>
      <dsp:txXfrm>
        <a:off x="1625473" y="3755921"/>
        <a:ext cx="6827146" cy="13227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C7C4A-B3BD-412C-B6BB-9A557E998A68}">
      <dsp:nvSpPr>
        <dsp:cNvPr id="0" name=""/>
        <dsp:cNvSpPr/>
      </dsp:nvSpPr>
      <dsp:spPr>
        <a:xfrm>
          <a:off x="0" y="779578"/>
          <a:ext cx="9206364" cy="1199062"/>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s-EC" sz="4800" b="1" kern="1200" dirty="0" smtClean="0"/>
            <a:t>MAZAR DUDAS</a:t>
          </a:r>
          <a:endParaRPr lang="es-EC" sz="4800" b="1" kern="1200" dirty="0"/>
        </a:p>
      </dsp:txBody>
      <dsp:txXfrm>
        <a:off x="35119" y="814697"/>
        <a:ext cx="9136126" cy="1128824"/>
      </dsp:txXfrm>
    </dsp:sp>
    <dsp:sp modelId="{0B9A2B85-DD5C-44D0-93B5-03481B5BB406}">
      <dsp:nvSpPr>
        <dsp:cNvPr id="0" name=""/>
        <dsp:cNvSpPr/>
      </dsp:nvSpPr>
      <dsp:spPr>
        <a:xfrm>
          <a:off x="0" y="2270687"/>
          <a:ext cx="1622481" cy="1622481"/>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23B8CD6-E4C2-4744-94A9-73FB23C09CAC}">
      <dsp:nvSpPr>
        <dsp:cNvPr id="0" name=""/>
        <dsp:cNvSpPr/>
      </dsp:nvSpPr>
      <dsp:spPr>
        <a:xfrm>
          <a:off x="1719830" y="2270687"/>
          <a:ext cx="7486534" cy="1622481"/>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smtClean="0"/>
            <a:t>Se encuentra ubicado en la provincia de Cañar, cantón Azogues, cuenta con 21 MW de potencia, aprovecha el potencial </a:t>
          </a:r>
          <a:r>
            <a:rPr lang="es-EC" sz="1800" kern="1200" dirty="0" err="1" smtClean="0"/>
            <a:t>Hidroenergético</a:t>
          </a:r>
          <a:r>
            <a:rPr lang="es-EC" sz="1800" kern="1200" dirty="0" smtClean="0"/>
            <a:t> de los Ríos </a:t>
          </a:r>
          <a:r>
            <a:rPr lang="es-EC" sz="1800" kern="1200" dirty="0" err="1" smtClean="0"/>
            <a:t>Pindilig</a:t>
          </a:r>
          <a:r>
            <a:rPr lang="es-EC" sz="1800" kern="1200" dirty="0" smtClean="0"/>
            <a:t> y Mazar.</a:t>
          </a:r>
          <a:endParaRPr lang="es-EC" sz="1800" kern="1200" dirty="0"/>
        </a:p>
      </dsp:txBody>
      <dsp:txXfrm>
        <a:off x="1799047" y="2349904"/>
        <a:ext cx="7328100" cy="1464047"/>
      </dsp:txXfrm>
    </dsp:sp>
    <dsp:sp modelId="{40C91891-193C-42C3-B0EF-731CAC673195}">
      <dsp:nvSpPr>
        <dsp:cNvPr id="0" name=""/>
        <dsp:cNvSpPr/>
      </dsp:nvSpPr>
      <dsp:spPr>
        <a:xfrm>
          <a:off x="0" y="4087867"/>
          <a:ext cx="1622481" cy="1622481"/>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A2B76F-5466-42D4-A3C8-ACB5EE109722}">
      <dsp:nvSpPr>
        <dsp:cNvPr id="0" name=""/>
        <dsp:cNvSpPr/>
      </dsp:nvSpPr>
      <dsp:spPr>
        <a:xfrm>
          <a:off x="1719830" y="4087867"/>
          <a:ext cx="7486534" cy="1622481"/>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smtClean="0"/>
            <a:t>El proyecto se compone de 3 aprovechamientos para la generación hidroeléctrica, los cuales son: Alazán (6.23 MW), San Antonio (7.19 MW) y Dudas (7.40 MW), con caudales medios anuales de: 3.69 m3/s, 4.66 m3/s y 2.90 m3/s respectivamente, aprovechables para su generación.</a:t>
          </a:r>
          <a:endParaRPr lang="es-EC" sz="1800" kern="1200" dirty="0"/>
        </a:p>
      </dsp:txBody>
      <dsp:txXfrm>
        <a:off x="1799047" y="4167084"/>
        <a:ext cx="7328100" cy="14640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70B80DF-BFC8-4FD2-A2BE-424D20B5F318}" type="datetimeFigureOut">
              <a:rPr lang="es-EC" smtClean="0"/>
              <a:t>29/11/2016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423175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0B80DF-BFC8-4FD2-A2BE-424D20B5F318}" type="datetimeFigureOut">
              <a:rPr lang="es-EC" smtClean="0"/>
              <a:t>29/11/2016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353068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0B80DF-BFC8-4FD2-A2BE-424D20B5F318}" type="datetimeFigureOut">
              <a:rPr lang="es-EC" smtClean="0"/>
              <a:t>29/11/2016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C1F9FBB-2DF2-433A-B656-A61292A1F394}"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7750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0B80DF-BFC8-4FD2-A2BE-424D20B5F318}" type="datetimeFigureOut">
              <a:rPr lang="es-EC" smtClean="0"/>
              <a:t>29/11/2016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219322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0B80DF-BFC8-4FD2-A2BE-424D20B5F318}" type="datetimeFigureOut">
              <a:rPr lang="es-EC" smtClean="0"/>
              <a:t>29/11/2016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C1F9FBB-2DF2-433A-B656-A61292A1F394}"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2714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0B80DF-BFC8-4FD2-A2BE-424D20B5F318}" type="datetimeFigureOut">
              <a:rPr lang="es-EC" smtClean="0"/>
              <a:t>29/11/2016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249429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0B80DF-BFC8-4FD2-A2BE-424D20B5F318}" type="datetimeFigureOut">
              <a:rPr lang="es-EC" smtClean="0"/>
              <a:t>29/11/2016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2569075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0B80DF-BFC8-4FD2-A2BE-424D20B5F318}" type="datetimeFigureOut">
              <a:rPr lang="es-EC" smtClean="0"/>
              <a:t>29/11/2016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354131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0B80DF-BFC8-4FD2-A2BE-424D20B5F318}" type="datetimeFigureOut">
              <a:rPr lang="es-EC" smtClean="0"/>
              <a:t>29/11/2016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181889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0B80DF-BFC8-4FD2-A2BE-424D20B5F318}" type="datetimeFigureOut">
              <a:rPr lang="es-EC" smtClean="0"/>
              <a:t>29/11/2016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2819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0B80DF-BFC8-4FD2-A2BE-424D20B5F318}" type="datetimeFigureOut">
              <a:rPr lang="es-EC" smtClean="0"/>
              <a:t>29/11/2016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309184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0B80DF-BFC8-4FD2-A2BE-424D20B5F318}" type="datetimeFigureOut">
              <a:rPr lang="es-EC" smtClean="0"/>
              <a:t>29/11/2016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79427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70B80DF-BFC8-4FD2-A2BE-424D20B5F318}" type="datetimeFigureOut">
              <a:rPr lang="es-EC" smtClean="0"/>
              <a:t>29/11/2016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136512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B80DF-BFC8-4FD2-A2BE-424D20B5F318}" type="datetimeFigureOut">
              <a:rPr lang="es-EC" smtClean="0"/>
              <a:t>29/11/2016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156842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70B80DF-BFC8-4FD2-A2BE-424D20B5F318}" type="datetimeFigureOut">
              <a:rPr lang="es-EC" smtClean="0"/>
              <a:t>29/11/2016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198232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70B80DF-BFC8-4FD2-A2BE-424D20B5F318}" type="datetimeFigureOut">
              <a:rPr lang="es-EC" smtClean="0"/>
              <a:t>29/11/2016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C1F9FBB-2DF2-433A-B656-A61292A1F394}" type="slidenum">
              <a:rPr lang="es-EC" smtClean="0"/>
              <a:t>‹Nº›</a:t>
            </a:fld>
            <a:endParaRPr lang="es-EC"/>
          </a:p>
        </p:txBody>
      </p:sp>
    </p:spTree>
    <p:extLst>
      <p:ext uri="{BB962C8B-B14F-4D97-AF65-F5344CB8AC3E}">
        <p14:creationId xmlns:p14="http://schemas.microsoft.com/office/powerpoint/2010/main" val="62063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0B80DF-BFC8-4FD2-A2BE-424D20B5F318}" type="datetimeFigureOut">
              <a:rPr lang="es-EC" smtClean="0"/>
              <a:t>29/11/2016</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1F9FBB-2DF2-433A-B656-A61292A1F394}" type="slidenum">
              <a:rPr lang="es-EC" smtClean="0"/>
              <a:t>‹Nº›</a:t>
            </a:fld>
            <a:endParaRPr lang="es-EC"/>
          </a:p>
        </p:txBody>
      </p:sp>
    </p:spTree>
    <p:extLst>
      <p:ext uri="{BB962C8B-B14F-4D97-AF65-F5344CB8AC3E}">
        <p14:creationId xmlns:p14="http://schemas.microsoft.com/office/powerpoint/2010/main" val="28452125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35.emf"/><Relationship Id="rId4" Type="http://schemas.openxmlformats.org/officeDocument/2006/relationships/package" Target="../embeddings/Documento_de_Microsoft_Word1.docx"/></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6914" y="2318194"/>
            <a:ext cx="8255119" cy="1712890"/>
          </a:xfrm>
        </p:spPr>
        <p:txBody>
          <a:bodyPr/>
          <a:lstStyle/>
          <a:p>
            <a:pPr algn="ctr"/>
            <a:r>
              <a:rPr lang="es-EC" sz="2000" b="1" dirty="0" smtClean="0">
                <a:solidFill>
                  <a:schemeClr val="tx1"/>
                </a:solidFill>
              </a:rPr>
              <a:t>DEPARTAMENTO DE CIENCIAS ECONÓMICAS, ADMINISTRATIVAS Y DE COMERCIO</a:t>
            </a:r>
            <a:br>
              <a:rPr lang="es-EC" sz="2000" b="1" dirty="0" smtClean="0">
                <a:solidFill>
                  <a:schemeClr val="tx1"/>
                </a:solidFill>
              </a:rPr>
            </a:br>
            <a:r>
              <a:rPr lang="es-EC" sz="2000" b="1" dirty="0" smtClean="0">
                <a:solidFill>
                  <a:schemeClr val="tx1"/>
                </a:solidFill>
              </a:rPr>
              <a:t/>
            </a:r>
            <a:br>
              <a:rPr lang="es-EC" sz="2000" b="1" dirty="0" smtClean="0">
                <a:solidFill>
                  <a:schemeClr val="tx1"/>
                </a:solidFill>
              </a:rPr>
            </a:br>
            <a:r>
              <a:rPr lang="es-EC" sz="2000" b="1" dirty="0" smtClean="0">
                <a:solidFill>
                  <a:schemeClr val="tx1"/>
                </a:solidFill>
              </a:rPr>
              <a:t>CARRERA DE INGENIERÍA EN FINANZAS Y AUDITORÍA</a:t>
            </a:r>
            <a:br>
              <a:rPr lang="es-EC" sz="2000" b="1" dirty="0" smtClean="0">
                <a:solidFill>
                  <a:schemeClr val="tx1"/>
                </a:solidFill>
              </a:rPr>
            </a:br>
            <a:r>
              <a:rPr lang="es-EC" sz="2000" b="1" dirty="0" smtClean="0">
                <a:solidFill>
                  <a:schemeClr val="tx1"/>
                </a:solidFill>
              </a:rPr>
              <a:t/>
            </a:r>
            <a:br>
              <a:rPr lang="es-EC" sz="2000" b="1" dirty="0" smtClean="0">
                <a:solidFill>
                  <a:schemeClr val="tx1"/>
                </a:solidFill>
              </a:rPr>
            </a:br>
            <a:r>
              <a:rPr lang="es-EC" sz="2000" dirty="0" smtClean="0">
                <a:solidFill>
                  <a:schemeClr val="tx1"/>
                </a:solidFill>
              </a:rPr>
              <a:t/>
            </a:r>
            <a:br>
              <a:rPr lang="es-EC" sz="2000" dirty="0" smtClean="0">
                <a:solidFill>
                  <a:schemeClr val="tx1"/>
                </a:solidFill>
              </a:rPr>
            </a:br>
            <a:r>
              <a:rPr lang="es-EC" sz="2000" dirty="0" smtClean="0">
                <a:solidFill>
                  <a:schemeClr val="tx1"/>
                </a:solidFill>
              </a:rPr>
              <a:t/>
            </a:r>
            <a:br>
              <a:rPr lang="es-EC" sz="2000" dirty="0" smtClean="0">
                <a:solidFill>
                  <a:schemeClr val="tx1"/>
                </a:solidFill>
              </a:rPr>
            </a:br>
            <a:endParaRPr lang="es-EC" sz="2000" dirty="0">
              <a:solidFill>
                <a:schemeClr val="tx1"/>
              </a:solidFill>
            </a:endParaRPr>
          </a:p>
        </p:txBody>
      </p:sp>
      <p:sp>
        <p:nvSpPr>
          <p:cNvPr id="3" name="Subtítulo 2"/>
          <p:cNvSpPr>
            <a:spLocks noGrp="1"/>
          </p:cNvSpPr>
          <p:nvPr>
            <p:ph type="subTitle" idx="1"/>
          </p:nvPr>
        </p:nvSpPr>
        <p:spPr>
          <a:xfrm>
            <a:off x="1159098" y="3007211"/>
            <a:ext cx="8577329" cy="3561014"/>
          </a:xfrm>
        </p:spPr>
        <p:txBody>
          <a:bodyPr>
            <a:noAutofit/>
          </a:bodyPr>
          <a:lstStyle/>
          <a:p>
            <a:pPr algn="ctr"/>
            <a:r>
              <a:rPr lang="es-EC" sz="2000" b="1" dirty="0">
                <a:solidFill>
                  <a:schemeClr val="tx1"/>
                </a:solidFill>
              </a:rPr>
              <a:t>PROYECTO DE TITULACIÓN PREVIO A LA OBTENCIÓN DEL TÍTULO DE </a:t>
            </a:r>
            <a:r>
              <a:rPr lang="es-EC" sz="2000" b="1" dirty="0" smtClean="0">
                <a:solidFill>
                  <a:schemeClr val="tx1"/>
                </a:solidFill>
              </a:rPr>
              <a:t>INGENIERA </a:t>
            </a:r>
            <a:r>
              <a:rPr lang="es-EC" sz="2000" b="1" dirty="0">
                <a:solidFill>
                  <a:schemeClr val="tx1"/>
                </a:solidFill>
              </a:rPr>
              <a:t>EN FINAZAS Y ADUDITORÍA </a:t>
            </a:r>
          </a:p>
          <a:p>
            <a:pPr algn="ctr"/>
            <a:endParaRPr lang="es-EC" sz="800" b="1" dirty="0" smtClean="0">
              <a:solidFill>
                <a:schemeClr val="tx1"/>
              </a:solidFill>
            </a:endParaRPr>
          </a:p>
          <a:p>
            <a:pPr algn="ctr"/>
            <a:r>
              <a:rPr lang="es-EC" sz="2000" b="1" dirty="0">
                <a:solidFill>
                  <a:schemeClr val="tx1"/>
                </a:solidFill>
              </a:rPr>
              <a:t>TEMA: ANÁLISIS DE LA GESTIÓN FINANCIERA EN LA EJECUCIÓN DE LOS PROYECTOS HIDROELÉCTRICOS DEL ECUADOR</a:t>
            </a:r>
            <a:r>
              <a:rPr lang="es-EC" sz="2000" b="1" dirty="0" smtClean="0">
                <a:solidFill>
                  <a:schemeClr val="tx1"/>
                </a:solidFill>
              </a:rPr>
              <a:t>.</a:t>
            </a:r>
          </a:p>
          <a:p>
            <a:pPr algn="ctr"/>
            <a:endParaRPr lang="es-EC" sz="1200" b="1" dirty="0" smtClean="0">
              <a:solidFill>
                <a:schemeClr val="tx1"/>
              </a:solidFill>
            </a:endParaRPr>
          </a:p>
          <a:p>
            <a:pPr algn="ctr"/>
            <a:r>
              <a:rPr lang="es-EC" sz="2000" b="1" dirty="0">
                <a:solidFill>
                  <a:schemeClr val="tx1"/>
                </a:solidFill>
              </a:rPr>
              <a:t>AUTOR: ANDREA PAOLA LARA </a:t>
            </a:r>
            <a:r>
              <a:rPr lang="es-EC" sz="2000" b="1" dirty="0" smtClean="0">
                <a:solidFill>
                  <a:schemeClr val="tx1"/>
                </a:solidFill>
              </a:rPr>
              <a:t>ROMÁN</a:t>
            </a:r>
            <a:endParaRPr lang="es-EC" sz="2000" dirty="0">
              <a:solidFill>
                <a:schemeClr val="tx1"/>
              </a:solidFill>
            </a:endParaRPr>
          </a:p>
          <a:p>
            <a:pPr algn="ctr"/>
            <a:r>
              <a:rPr lang="es-EC" sz="2000" b="1" dirty="0">
                <a:solidFill>
                  <a:schemeClr val="tx1"/>
                </a:solidFill>
              </a:rPr>
              <a:t>DIRECTOR: ING. ÁLVARO </a:t>
            </a:r>
            <a:r>
              <a:rPr lang="es-EC" sz="2000" b="1" dirty="0" smtClean="0">
                <a:solidFill>
                  <a:schemeClr val="tx1"/>
                </a:solidFill>
              </a:rPr>
              <a:t>CARRILLO</a:t>
            </a:r>
            <a:endParaRPr lang="es-EC" sz="2000" dirty="0" smtClean="0">
              <a:solidFill>
                <a:schemeClr val="tx1"/>
              </a:solidFill>
            </a:endParaRPr>
          </a:p>
          <a:p>
            <a:pPr algn="ctr"/>
            <a:r>
              <a:rPr lang="es-EC" sz="2000" b="1" dirty="0" smtClean="0">
                <a:solidFill>
                  <a:schemeClr val="tx1"/>
                </a:solidFill>
              </a:rPr>
              <a:t>CODIRECTOR</a:t>
            </a:r>
            <a:r>
              <a:rPr lang="es-EC" sz="2000" b="1" dirty="0">
                <a:solidFill>
                  <a:schemeClr val="tx1"/>
                </a:solidFill>
              </a:rPr>
              <a:t>: </a:t>
            </a:r>
            <a:r>
              <a:rPr lang="es-EC" sz="2000" b="1" dirty="0" smtClean="0">
                <a:solidFill>
                  <a:schemeClr val="tx1"/>
                </a:solidFill>
              </a:rPr>
              <a:t>Eco. GALO ACOSTA</a:t>
            </a:r>
            <a:endParaRPr lang="es-EC" sz="2000" dirty="0">
              <a:solidFill>
                <a:schemeClr val="tx1"/>
              </a:solidFill>
            </a:endParaRPr>
          </a:p>
          <a:p>
            <a:pPr algn="ctr"/>
            <a:endParaRPr lang="es-EC" sz="2000" dirty="0">
              <a:solidFill>
                <a:schemeClr val="tx1"/>
              </a:solidFill>
            </a:endParaRPr>
          </a:p>
          <a:p>
            <a:pPr algn="ctr"/>
            <a:endParaRPr lang="es-EC" sz="2000" b="1" dirty="0">
              <a:solidFill>
                <a:schemeClr val="tx1"/>
              </a:solidFill>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l="64738" b="58892"/>
          <a:stretch/>
        </p:blipFill>
        <p:spPr bwMode="auto">
          <a:xfrm>
            <a:off x="2627289" y="206063"/>
            <a:ext cx="5563673" cy="11590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2119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749962830"/>
              </p:ext>
            </p:extLst>
          </p:nvPr>
        </p:nvGraphicFramePr>
        <p:xfrm>
          <a:off x="547234" y="157615"/>
          <a:ext cx="9206365" cy="6489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70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720580148"/>
              </p:ext>
            </p:extLst>
          </p:nvPr>
        </p:nvGraphicFramePr>
        <p:xfrm>
          <a:off x="677862" y="362858"/>
          <a:ext cx="8654823" cy="5921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760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772043296"/>
              </p:ext>
            </p:extLst>
          </p:nvPr>
        </p:nvGraphicFramePr>
        <p:xfrm>
          <a:off x="677863" y="246743"/>
          <a:ext cx="8248423" cy="629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003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921815817"/>
              </p:ext>
            </p:extLst>
          </p:nvPr>
        </p:nvGraphicFramePr>
        <p:xfrm>
          <a:off x="677862" y="304800"/>
          <a:ext cx="8553223" cy="6313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52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70236625"/>
              </p:ext>
            </p:extLst>
          </p:nvPr>
        </p:nvGraphicFramePr>
        <p:xfrm>
          <a:off x="677863" y="188686"/>
          <a:ext cx="8698366" cy="585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26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193144"/>
            <a:ext cx="8596668" cy="508000"/>
          </a:xfrm>
        </p:spPr>
        <p:txBody>
          <a:bodyPr>
            <a:noAutofit/>
          </a:bodyPr>
          <a:lstStyle/>
          <a:p>
            <a:r>
              <a:rPr lang="es-EC" sz="2400" b="1" dirty="0" smtClean="0"/>
              <a:t>PROYECTOS EN CONSTRUCCIÓN</a:t>
            </a:r>
            <a:endParaRPr lang="es-EC" sz="2400" b="1" dirty="0"/>
          </a:p>
        </p:txBody>
      </p:sp>
      <p:sp>
        <p:nvSpPr>
          <p:cNvPr id="4" name="Título 1"/>
          <p:cNvSpPr txBox="1">
            <a:spLocks/>
          </p:cNvSpPr>
          <p:nvPr/>
        </p:nvSpPr>
        <p:spPr>
          <a:xfrm>
            <a:off x="677334" y="273734"/>
            <a:ext cx="8596668" cy="6744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PROYECTOS EN OPERACIÓN</a:t>
            </a:r>
            <a:endParaRPr lang="es-EC" sz="2400" b="1" dirty="0"/>
          </a:p>
        </p:txBody>
      </p:sp>
      <p:graphicFrame>
        <p:nvGraphicFramePr>
          <p:cNvPr id="6" name="Tabla 5"/>
          <p:cNvGraphicFramePr>
            <a:graphicFrameLocks noGrp="1"/>
          </p:cNvGraphicFramePr>
          <p:nvPr>
            <p:extLst>
              <p:ext uri="{D42A27DB-BD31-4B8C-83A1-F6EECF244321}">
                <p14:modId xmlns:p14="http://schemas.microsoft.com/office/powerpoint/2010/main" val="2675508413"/>
              </p:ext>
            </p:extLst>
          </p:nvPr>
        </p:nvGraphicFramePr>
        <p:xfrm>
          <a:off x="1455954" y="1500375"/>
          <a:ext cx="7039427" cy="1004296"/>
        </p:xfrm>
        <a:graphic>
          <a:graphicData uri="http://schemas.openxmlformats.org/drawingml/2006/table">
            <a:tbl>
              <a:tblPr firstRow="1" firstCol="1" bandRow="1"/>
              <a:tblGrid>
                <a:gridCol w="1615541"/>
                <a:gridCol w="1396965"/>
                <a:gridCol w="2182529"/>
                <a:gridCol w="1844392"/>
              </a:tblGrid>
              <a:tr h="334508">
                <a:tc>
                  <a:txBody>
                    <a:bodyPr/>
                    <a:lstStyle/>
                    <a:p>
                      <a:pPr algn="ct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gn="ct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INICIO OPERACIÓN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INVERSIÓN 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34508">
                <a:tc>
                  <a:txBody>
                    <a:bodyPr/>
                    <a:lstStyle/>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Mandariacu</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FFFFFF"/>
                    </a:solidFill>
                  </a:tcPr>
                </a:tc>
                <a:tc>
                  <a:txBody>
                    <a:bodyPr/>
                    <a:lstStyle/>
                    <a:p>
                      <a:pPr algn="ctr">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65MW</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FFFFFF"/>
                    </a:solidFill>
                  </a:tcPr>
                </a:tc>
                <a:tc>
                  <a:txBody>
                    <a:bodyPr/>
                    <a:lstStyle/>
                    <a:p>
                      <a:pPr algn="ctr">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FFFFFF"/>
                    </a:solidFill>
                  </a:tcPr>
                </a:tc>
                <a:tc>
                  <a:txBody>
                    <a:bodyPr/>
                    <a:lstStyle/>
                    <a:p>
                      <a:pPr algn="ctr">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183 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FFFFFF"/>
                    </a:solidFill>
                  </a:tcPr>
                </a:tc>
              </a:tr>
              <a:tr h="334508">
                <a:tc>
                  <a:txBody>
                    <a:bodyPr/>
                    <a:lstStyle/>
                    <a:p>
                      <a:pPr algn="ctr">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Sopladora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FFFFFF"/>
                    </a:solidFill>
                  </a:tcPr>
                </a:tc>
                <a:tc>
                  <a:txBody>
                    <a:bodyPr/>
                    <a:lstStyle/>
                    <a:p>
                      <a:pPr algn="ctr">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487 MW</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FFFFFF"/>
                    </a:solidFill>
                  </a:tcPr>
                </a:tc>
                <a:tc>
                  <a:txBody>
                    <a:bodyPr/>
                    <a:lstStyle/>
                    <a:p>
                      <a:pPr algn="ctr">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Agosto-25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FFFFFF"/>
                    </a:solidFill>
                  </a:tcPr>
                </a:tc>
                <a:tc>
                  <a:txBody>
                    <a:bodyPr/>
                    <a:lstStyle/>
                    <a:p>
                      <a:pPr algn="ctr">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755 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FFFFFF"/>
                    </a:solidFill>
                  </a:tcPr>
                </a:tc>
              </a:tr>
            </a:tbl>
          </a:graphicData>
        </a:graphic>
      </p:graphicFrame>
      <p:sp>
        <p:nvSpPr>
          <p:cNvPr id="7" name="Rectángulo 6"/>
          <p:cNvSpPr/>
          <p:nvPr/>
        </p:nvSpPr>
        <p:spPr>
          <a:xfrm>
            <a:off x="1306286" y="948203"/>
            <a:ext cx="6096000" cy="523220"/>
          </a:xfrm>
          <a:prstGeom prst="rect">
            <a:avLst/>
          </a:prstGeom>
        </p:spPr>
        <p:txBody>
          <a:bodyPr>
            <a:spAutoFit/>
          </a:bodyPr>
          <a:lstStyle/>
          <a:p>
            <a:pPr>
              <a:spcAft>
                <a:spcPts val="0"/>
              </a:spcAft>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Tabla 3 </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1400" i="1" dirty="0" smtClean="0">
                <a:effectLst/>
                <a:latin typeface="Times New Roman" panose="02020603050405020304" pitchFamily="18" charset="0"/>
                <a:ea typeface="Calibri" panose="020F0502020204030204" pitchFamily="34" charset="0"/>
                <a:cs typeface="Times New Roman" panose="02020603050405020304" pitchFamily="18" charset="0"/>
              </a:rPr>
              <a:t>Proyectos en Operación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1422402" y="2510361"/>
            <a:ext cx="6763657" cy="346249"/>
          </a:xfrm>
          <a:prstGeom prst="rect">
            <a:avLst/>
          </a:prstGeom>
        </p:spPr>
        <p:txBody>
          <a:bodyPr wrap="square">
            <a:spAutoFit/>
          </a:bodyPr>
          <a:lstStyle/>
          <a:p>
            <a:pPr algn="just">
              <a:lnSpc>
                <a:spcPct val="150000"/>
              </a:lnSpc>
              <a:spcAft>
                <a:spcPts val="1000"/>
              </a:spcAft>
            </a:pPr>
            <a:r>
              <a:rPr lang="es-EC" sz="1100" b="1" dirty="0" smtClean="0">
                <a:effectLst/>
                <a:latin typeface="Times New Roman" panose="02020603050405020304" pitchFamily="18" charset="0"/>
                <a:ea typeface="Calibri" panose="020F0502020204030204" pitchFamily="34" charset="0"/>
                <a:cs typeface="Times New Roman" panose="02020603050405020304" pitchFamily="18" charset="0"/>
              </a:rPr>
              <a:t>Fuente:</a:t>
            </a:r>
            <a:r>
              <a:rPr lang="es-EC" sz="1100" dirty="0" smtClean="0">
                <a:effectLst/>
                <a:latin typeface="Times New Roman" panose="02020603050405020304" pitchFamily="18" charset="0"/>
                <a:ea typeface="Calibri" panose="020F0502020204030204" pitchFamily="34" charset="0"/>
                <a:cs typeface="Times New Roman" panose="02020603050405020304" pitchFamily="18" charset="0"/>
              </a:rPr>
              <a:t> (Ministerio de Electricidad y Energía Renovable, 2015)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21455463"/>
              </p:ext>
            </p:extLst>
          </p:nvPr>
        </p:nvGraphicFramePr>
        <p:xfrm>
          <a:off x="1306285" y="4310241"/>
          <a:ext cx="7518401" cy="2520319"/>
        </p:xfrm>
        <a:graphic>
          <a:graphicData uri="http://schemas.openxmlformats.org/drawingml/2006/table">
            <a:tbl>
              <a:tblPr firstRow="1" firstCol="1" bandRow="1"/>
              <a:tblGrid>
                <a:gridCol w="1272096"/>
                <a:gridCol w="1158576"/>
                <a:gridCol w="894809"/>
                <a:gridCol w="1046726"/>
                <a:gridCol w="888964"/>
                <a:gridCol w="835544"/>
                <a:gridCol w="1421686"/>
              </a:tblGrid>
              <a:tr h="684063">
                <a:tc>
                  <a:txBody>
                    <a:bodyPr/>
                    <a:lstStyle/>
                    <a:p>
                      <a:pPr algn="l">
                        <a:lnSpc>
                          <a:spcPct val="150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a:t>
                      </a:r>
                      <a:endParaRPr lang="es-EC"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POTENCIA</a:t>
                      </a:r>
                      <a:endParaRPr lang="es-EC"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AVANCE 2014</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AVANCE 2015</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 AL 2014 EN USD</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 AL 2015 EN USD</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 TOTAL EN USD</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AEEF3"/>
                    </a:solidFill>
                  </a:tcPr>
                </a:tc>
              </a:tr>
              <a:tr h="257179">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Coca Codo Sinclair</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 MW</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80,53%</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95,01%</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6.85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21.19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2.245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FFFFFF"/>
                    </a:solidFill>
                  </a:tcPr>
                </a:tc>
              </a:tr>
              <a:tr h="456042">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Minas San Francisco</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 MW</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73,50%</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2.09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556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249738">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Toachi Pilatón</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254,4 MW</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61,49%</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83,20%</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2.83 M</a:t>
                      </a:r>
                      <a:endParaRPr lang="es-EC"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508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228021">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Delsitanisagua</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 MW</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38,14%</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54,77%</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228021">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Quijos</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 MW</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43,32%</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46,42%</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228021">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Mazar Dudas</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MW</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76,83%</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86,02%</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 M</a:t>
                      </a:r>
                      <a:endParaRPr lang="es-EC"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51.2 M</a:t>
                      </a:r>
                      <a:endParaRPr lang="es-EC" sz="1400" dirty="0">
                        <a:solidFill>
                          <a:srgbClr val="31849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solidFill>
                      <a:srgbClr val="FFFFFF"/>
                    </a:solidFill>
                  </a:tcPr>
                </a:tc>
              </a:tr>
            </a:tbl>
          </a:graphicData>
        </a:graphic>
      </p:graphicFrame>
      <p:sp>
        <p:nvSpPr>
          <p:cNvPr id="11" name="Rectángulo 10"/>
          <p:cNvSpPr/>
          <p:nvPr/>
        </p:nvSpPr>
        <p:spPr>
          <a:xfrm>
            <a:off x="1306286" y="3769960"/>
            <a:ext cx="6096000" cy="523220"/>
          </a:xfrm>
          <a:prstGeom prst="rect">
            <a:avLst/>
          </a:prstGeom>
        </p:spPr>
        <p:txBody>
          <a:bodyPr>
            <a:spAutoFit/>
          </a:bodyPr>
          <a:lstStyle/>
          <a:p>
            <a:pPr>
              <a:spcAft>
                <a:spcPts val="0"/>
              </a:spcAft>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Tabla 4 </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1400" i="1" dirty="0" smtClean="0">
                <a:effectLst/>
                <a:latin typeface="Times New Roman" panose="02020603050405020304" pitchFamily="18" charset="0"/>
                <a:ea typeface="Calibri" panose="020F0502020204030204" pitchFamily="34" charset="0"/>
                <a:cs typeface="Times New Roman" panose="02020603050405020304" pitchFamily="18" charset="0"/>
              </a:rPr>
              <a:t>Proyectos en Construcción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097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62857"/>
            <a:ext cx="8596668" cy="406400"/>
          </a:xfrm>
        </p:spPr>
        <p:txBody>
          <a:bodyPr>
            <a:normAutofit fontScale="90000"/>
          </a:bodyPr>
          <a:lstStyle/>
          <a:p>
            <a:pPr algn="ctr"/>
            <a:r>
              <a:rPr lang="es-EC" sz="2800" b="1" dirty="0" smtClean="0"/>
              <a:t>ANÁLISIS FINANCIERO COCA CODO SINCLAIR 2014</a:t>
            </a:r>
            <a:endParaRPr lang="es-EC" sz="2800" b="1" dirty="0"/>
          </a:p>
        </p:txBody>
      </p:sp>
      <p:sp>
        <p:nvSpPr>
          <p:cNvPr id="5" name="Título 1"/>
          <p:cNvSpPr txBox="1">
            <a:spLocks/>
          </p:cNvSpPr>
          <p:nvPr/>
        </p:nvSpPr>
        <p:spPr>
          <a:xfrm>
            <a:off x="677334" y="1110344"/>
            <a:ext cx="6857374" cy="406400"/>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t>UTILIZACIÓN DE RECURSOS</a:t>
            </a:r>
            <a:endParaRPr lang="es-EC" sz="2800" b="1" dirty="0"/>
          </a:p>
        </p:txBody>
      </p:sp>
      <p:sp>
        <p:nvSpPr>
          <p:cNvPr id="6" name="Rectángulo 5"/>
          <p:cNvSpPr/>
          <p:nvPr/>
        </p:nvSpPr>
        <p:spPr>
          <a:xfrm>
            <a:off x="677334" y="1654407"/>
            <a:ext cx="6096000" cy="646331"/>
          </a:xfrm>
          <a:prstGeom prst="rect">
            <a:avLst/>
          </a:prstGeom>
        </p:spPr>
        <p:txBody>
          <a:bodyPr>
            <a:spAutoFit/>
          </a:bodyPr>
          <a:lstStyle/>
          <a:p>
            <a:pPr>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6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Análisis de efectividad de Flujo de Caja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883155666"/>
              </p:ext>
            </p:extLst>
          </p:nvPr>
        </p:nvGraphicFramePr>
        <p:xfrm>
          <a:off x="677334" y="2347769"/>
          <a:ext cx="7145866" cy="2337578"/>
        </p:xfrm>
        <a:graphic>
          <a:graphicData uri="http://schemas.openxmlformats.org/drawingml/2006/table">
            <a:tbl>
              <a:tblPr firstRow="1" firstCol="1" bandRow="1"/>
              <a:tblGrid>
                <a:gridCol w="2860046"/>
                <a:gridCol w="1252334"/>
                <a:gridCol w="1364343"/>
                <a:gridCol w="1103086"/>
                <a:gridCol w="566057"/>
              </a:tblGrid>
              <a:tr h="453093">
                <a:tc rowSpan="2">
                  <a:txBody>
                    <a:bodyPr/>
                    <a:lstStyle/>
                    <a:p>
                      <a:pPr algn="ctr">
                        <a:lnSpc>
                          <a:spcPct val="115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Líneas de Inversión y Gastos Pre-operativos</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gridSpan="2">
                  <a:txBody>
                    <a:bodyPr/>
                    <a:lstStyle/>
                    <a:p>
                      <a:pPr algn="ctr">
                        <a:lnSpc>
                          <a:spcPct val="115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Presupuesto Enero-Diciembre 2014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de Efectividad</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r>
              <a:tr h="849550">
                <a:tc vMerge="1">
                  <a:txBody>
                    <a:bodyPr/>
                    <a:lstStyle/>
                    <a:p>
                      <a:endParaRPr lang="es-EC"/>
                    </a:p>
                  </a:txBody>
                  <a:tcPr/>
                </a:tc>
                <a:tc>
                  <a:txBody>
                    <a:bodyPr/>
                    <a:lstStyle/>
                    <a:p>
                      <a:pPr algn="ctr">
                        <a:lnSpc>
                          <a:spcPct val="115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Programado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15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Ejecutado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15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Variación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15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r>
              <a:tr h="246247">
                <a:tc>
                  <a:txBody>
                    <a:bodyPr/>
                    <a:lstStyle/>
                    <a:p>
                      <a:pP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542.121.631,00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470.298.183,30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(71.823.448)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6247">
                <a:tc>
                  <a:txBody>
                    <a:bodyPr/>
                    <a:lstStyle/>
                    <a:p>
                      <a:pP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Obras y Servicios Complementarios</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53.060.822,60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50.928.803,61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(2.132.019)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6247">
                <a:tc>
                  <a:txBody>
                    <a:bodyPr/>
                    <a:lstStyle/>
                    <a:p>
                      <a:pP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Gastos Pre-operativos</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10.882.163,85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8.341.677,11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(2.540.487)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58559">
                <a:tc>
                  <a:txBody>
                    <a:bodyPr/>
                    <a:lstStyle/>
                    <a:p>
                      <a:pPr>
                        <a:lnSpc>
                          <a:spcPct val="115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606.064.617,50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BE5F1"/>
                    </a:solidFill>
                  </a:tcPr>
                </a:tc>
                <a:tc>
                  <a:txBody>
                    <a:bodyPr/>
                    <a:lstStyle/>
                    <a:p>
                      <a:pPr algn="r">
                        <a:lnSpc>
                          <a:spcPct val="115000"/>
                        </a:lnSpc>
                        <a:spcAft>
                          <a:spcPts val="0"/>
                        </a:spcAft>
                      </a:pPr>
                      <a:r>
                        <a:rPr lang="es-EC"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529.568.664,00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(76.495.953)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BE5F1"/>
                    </a:solidFill>
                  </a:tcPr>
                </a:tc>
              </a:tr>
            </a:tbl>
          </a:graphicData>
        </a:graphic>
      </p:graphicFrame>
      <p:sp>
        <p:nvSpPr>
          <p:cNvPr id="9" name="Rectángulo 8"/>
          <p:cNvSpPr/>
          <p:nvPr/>
        </p:nvSpPr>
        <p:spPr>
          <a:xfrm>
            <a:off x="677334" y="4568456"/>
            <a:ext cx="2953309" cy="339773"/>
          </a:xfrm>
          <a:prstGeom prst="rect">
            <a:avLst/>
          </a:prstGeom>
        </p:spPr>
        <p:txBody>
          <a:bodyPr wrap="none">
            <a:spAutoFit/>
          </a:bodyPr>
          <a:lstStyle/>
          <a:p>
            <a:pPr>
              <a:lnSpc>
                <a:spcPct val="150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(Informe Coca Codo Sinclair, 2014)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Rectángulo 9"/>
              <p:cNvSpPr/>
              <p:nvPr/>
            </p:nvSpPr>
            <p:spPr>
              <a:xfrm>
                <a:off x="2936297" y="5216497"/>
                <a:ext cx="3583545" cy="66492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𝐶𝑢𝑚𝑝𝑙𝑖𝑚𝑖𝑒𝑛𝑡𝑜</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𝑒𝑗𝑒𝑐𝑢𝑡𝑎𝑑𝑜</m:t>
                          </m:r>
                        </m:num>
                        <m:den>
                          <m:r>
                            <a:rPr lang="es-EC" i="1">
                              <a:latin typeface="Cambria Math" panose="02040503050406030204" pitchFamily="18" charset="0"/>
                            </a:rPr>
                            <m:t>𝑝𝑟𝑒𝑠𝑢𝑝𝑢𝑒𝑠𝑡𝑎𝑑𝑜</m:t>
                          </m:r>
                        </m:den>
                      </m:f>
                    </m:oMath>
                  </m:oMathPara>
                </a14:m>
                <a:endParaRPr lang="es-EC" dirty="0"/>
              </a:p>
            </p:txBody>
          </p:sp>
        </mc:Choice>
        <mc:Fallback>
          <p:sp>
            <p:nvSpPr>
              <p:cNvPr id="10" name="Rectángulo 9"/>
              <p:cNvSpPr>
                <a:spLocks noRot="1" noChangeAspect="1" noMove="1" noResize="1" noEditPoints="1" noAdjustHandles="1" noChangeArrowheads="1" noChangeShapeType="1" noTextEdit="1"/>
              </p:cNvSpPr>
              <p:nvPr/>
            </p:nvSpPr>
            <p:spPr>
              <a:xfrm>
                <a:off x="2936297" y="5216497"/>
                <a:ext cx="3583545" cy="664926"/>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2952883" y="6105743"/>
                <a:ext cx="4014239" cy="64761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529.568.664</m:t>
                          </m:r>
                        </m:num>
                        <m:den>
                          <m:r>
                            <a:rPr lang="es-EC" i="0">
                              <a:latin typeface="Cambria Math" panose="02040503050406030204" pitchFamily="18" charset="0"/>
                            </a:rPr>
                            <m:t>606.064.617,5</m:t>
                          </m:r>
                        </m:den>
                      </m:f>
                      <m:r>
                        <a:rPr lang="es-EC" i="0">
                          <a:latin typeface="Cambria Math" panose="02040503050406030204" pitchFamily="18" charset="0"/>
                        </a:rPr>
                        <m:t>=0,87∗100=87%</m:t>
                      </m:r>
                    </m:oMath>
                  </m:oMathPara>
                </a14:m>
                <a:endParaRPr lang="es-EC" dirty="0"/>
              </a:p>
            </p:txBody>
          </p:sp>
        </mc:Choice>
        <mc:Fallback>
          <p:sp>
            <p:nvSpPr>
              <p:cNvPr id="11" name="Rectángulo 10"/>
              <p:cNvSpPr>
                <a:spLocks noRot="1" noChangeAspect="1" noMove="1" noResize="1" noEditPoints="1" noAdjustHandles="1" noChangeArrowheads="1" noChangeShapeType="1" noTextEdit="1"/>
              </p:cNvSpPr>
              <p:nvPr/>
            </p:nvSpPr>
            <p:spPr>
              <a:xfrm>
                <a:off x="2952883" y="6105743"/>
                <a:ext cx="4014239" cy="647613"/>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5993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706" y="455881"/>
            <a:ext cx="5070323" cy="435429"/>
          </a:xfrm>
        </p:spPr>
        <p:txBody>
          <a:bodyPr>
            <a:noAutofit/>
          </a:bodyPr>
          <a:lstStyle/>
          <a:p>
            <a:r>
              <a:rPr lang="es-EC" sz="2800" b="1" dirty="0" smtClean="0"/>
              <a:t>DESEMBOLSOS AUTORIZADOS</a:t>
            </a:r>
            <a:endParaRPr lang="es-EC" sz="2800" b="1" dirty="0"/>
          </a:p>
        </p:txBody>
      </p:sp>
      <p:graphicFrame>
        <p:nvGraphicFramePr>
          <p:cNvPr id="5" name="Tabla 4"/>
          <p:cNvGraphicFramePr>
            <a:graphicFrameLocks noGrp="1"/>
          </p:cNvGraphicFramePr>
          <p:nvPr>
            <p:extLst>
              <p:ext uri="{D42A27DB-BD31-4B8C-83A1-F6EECF244321}">
                <p14:modId xmlns:p14="http://schemas.microsoft.com/office/powerpoint/2010/main" val="2683174733"/>
              </p:ext>
            </p:extLst>
          </p:nvPr>
        </p:nvGraphicFramePr>
        <p:xfrm>
          <a:off x="677334" y="1844206"/>
          <a:ext cx="7259660" cy="2240280"/>
        </p:xfrm>
        <a:graphic>
          <a:graphicData uri="http://schemas.openxmlformats.org/drawingml/2006/table">
            <a:tbl>
              <a:tblPr firstRow="1" firstCol="1" bandRow="1"/>
              <a:tblGrid>
                <a:gridCol w="2603161"/>
                <a:gridCol w="2732584"/>
                <a:gridCol w="1923915"/>
              </a:tblGrid>
              <a:tr h="550473">
                <a:tc>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RECURSOS ASIGNADOS POR PARTE DEL MEER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OTROS INGRESOS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r>
              <a:tr h="231413">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EXIMBANK</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$ 314.028.734,90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31413">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NACIONAL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$ 279.019.846,96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$ 399.815,85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31413">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$ 593.048.581,86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$ 399.815,85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490538">
                <a:tc>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INGRESOS RECIBIDOS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gridSpan="2">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$ 593.448.397,71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hMerge="1">
                  <a:txBody>
                    <a:bodyPr/>
                    <a:lstStyle/>
                    <a:p>
                      <a:endParaRPr lang="es-EC"/>
                    </a:p>
                  </a:txBody>
                  <a:tcPr/>
                </a:tc>
              </a:tr>
            </a:tbl>
          </a:graphicData>
        </a:graphic>
      </p:graphicFrame>
      <p:sp>
        <p:nvSpPr>
          <p:cNvPr id="6" name="Rectángulo 5"/>
          <p:cNvSpPr/>
          <p:nvPr/>
        </p:nvSpPr>
        <p:spPr>
          <a:xfrm>
            <a:off x="164495" y="1088572"/>
            <a:ext cx="6096000" cy="646331"/>
          </a:xfrm>
          <a:prstGeom prst="rect">
            <a:avLst/>
          </a:prstGeom>
        </p:spPr>
        <p:txBody>
          <a:bodyPr>
            <a:spAutoFit/>
          </a:bodyPr>
          <a:lstStyle/>
          <a:p>
            <a:pPr marL="449580">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7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Desembolsos Ejecutados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64495" y="4045942"/>
            <a:ext cx="3859903" cy="380938"/>
          </a:xfrm>
          <a:prstGeom prst="rect">
            <a:avLst/>
          </a:prstGeom>
        </p:spPr>
        <p:txBody>
          <a:bodyPr wrap="none">
            <a:spAutoFit/>
          </a:bodyPr>
          <a:lstStyle/>
          <a:p>
            <a:pPr marL="449580">
              <a:lnSpc>
                <a:spcPct val="150000"/>
              </a:lnSpc>
              <a:spcAft>
                <a:spcPts val="1000"/>
              </a:spcAft>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(Informe Coca Codo Sinclair, 2014)</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677333" y="4821402"/>
            <a:ext cx="8597295" cy="17081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49580" indent="449580" algn="just">
              <a:lnSpc>
                <a:spcPct val="150000"/>
              </a:lnSpc>
              <a:spcAft>
                <a:spcPts val="100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El monto recibido por parte del MEER fue de US$ 593.048.581,86 correspondientes a US$ 279.019.846,96 de fuente fiscal y US$ 314.028.734,90 a Fuente del EXIMBANK, la diferencia de US$ 399.815,85 corresponde a los ingresos extraordinarios que han sido recaudados por concepto de  multas a proveedores, devoluciones de seguros, rendimientos financiero, entre otros. Del total de los recursos solicitados al MEER, se utilizó el 99%.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208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0914" y="261035"/>
            <a:ext cx="6096000" cy="646331"/>
          </a:xfrm>
          <a:prstGeom prst="rect">
            <a:avLst/>
          </a:prstGeom>
        </p:spPr>
        <p:txBody>
          <a:bodyPr>
            <a:spAutoFit/>
          </a:bodyPr>
          <a:lstStyle/>
          <a:p>
            <a:pPr>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9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Análisis de la efectividad en el Cumplimiento Presupuestario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250077907"/>
              </p:ext>
            </p:extLst>
          </p:nvPr>
        </p:nvGraphicFramePr>
        <p:xfrm>
          <a:off x="478969" y="1027906"/>
          <a:ext cx="8490857" cy="2195942"/>
        </p:xfrm>
        <a:graphic>
          <a:graphicData uri="http://schemas.openxmlformats.org/drawingml/2006/table">
            <a:tbl>
              <a:tblPr firstRow="1" firstCol="1" bandRow="1"/>
              <a:tblGrid>
                <a:gridCol w="1858613"/>
                <a:gridCol w="1841216"/>
                <a:gridCol w="1783225"/>
                <a:gridCol w="1783225"/>
                <a:gridCol w="1224578"/>
              </a:tblGrid>
              <a:tr h="266497">
                <a:tc rowSpan="2">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Líneas de Inversión y Gastos Pre-operativos</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AEEF3"/>
                    </a:solidFill>
                  </a:tcPr>
                </a:tc>
                <a:tc rowSpan="2">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Presupuesto Anual de Caja 2014 US$</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AEEF3"/>
                    </a:solidFill>
                  </a:tcPr>
                </a:tc>
                <a:tc gridSpan="2">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Presupuesto Enero-Diciembre 2014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c hMerge="1">
                  <a:txBody>
                    <a:bodyPr/>
                    <a:lstStyle/>
                    <a:p>
                      <a:endParaRPr lang="es-EC"/>
                    </a:p>
                  </a:txBody>
                  <a:tcPr/>
                </a:tc>
                <a:tc rowSpan="2">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Ejecución Anual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AEEF3"/>
                    </a:solidFill>
                  </a:tcPr>
                </a:tc>
              </a:tr>
              <a:tr h="281518">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Programado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Ejecutado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AEEF3"/>
                    </a:solidFill>
                  </a:tcPr>
                </a:tc>
                <a:tc vMerge="1">
                  <a:txBody>
                    <a:bodyPr/>
                    <a:lstStyle/>
                    <a:p>
                      <a:endParaRPr lang="es-EC"/>
                    </a:p>
                  </a:txBody>
                  <a:tcPr/>
                </a:tc>
              </a:tr>
              <a:tr h="349210">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48DD4"/>
                      </a:solidFill>
                      <a:prstDash val="solid"/>
                      <a:round/>
                      <a:headEnd type="none" w="med" len="med"/>
                      <a:tailEnd type="none" w="med" len="med"/>
                    </a:lnT>
                    <a:lnB>
                      <a:noFill/>
                    </a:lnB>
                    <a:solidFill>
                      <a:srgbClr val="FFFFFF"/>
                    </a:solidFill>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$ 603.831.069,08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48DD4"/>
                      </a:solidFill>
                      <a:prstDash val="solid"/>
                      <a:round/>
                      <a:headEnd type="none" w="med" len="med"/>
                      <a:tailEnd type="none" w="med" len="med"/>
                    </a:lnT>
                    <a:lnB>
                      <a:noFill/>
                    </a:lnB>
                    <a:solidFill>
                      <a:srgbClr val="FFFFFF"/>
                    </a:solidFill>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$ 603.831.069,08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48DD4"/>
                      </a:solidFill>
                      <a:prstDash val="solid"/>
                      <a:round/>
                      <a:headEnd type="none" w="med" len="med"/>
                      <a:tailEnd type="none" w="med" len="med"/>
                    </a:lnT>
                    <a:lnB>
                      <a:noFill/>
                    </a:lnB>
                    <a:solidFill>
                      <a:srgbClr val="FFFFFF"/>
                    </a:solidFill>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$ 590.559.216,36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48DD4"/>
                      </a:solidFill>
                      <a:prstDash val="solid"/>
                      <a:round/>
                      <a:headEnd type="none" w="med" len="med"/>
                      <a:tailEnd type="none" w="med" len="med"/>
                    </a:lnT>
                    <a:lnB>
                      <a:noFill/>
                    </a:lnB>
                    <a:solidFill>
                      <a:srgbClr val="FFFFFF"/>
                    </a:solidFill>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97,80%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48DD4"/>
                      </a:solidFill>
                      <a:prstDash val="solid"/>
                      <a:round/>
                      <a:headEnd type="none" w="med" len="med"/>
                      <a:tailEnd type="none" w="med" len="med"/>
                    </a:lnT>
                    <a:lnB>
                      <a:noFill/>
                    </a:lnB>
                    <a:solidFill>
                      <a:srgbClr val="FFFFFF"/>
                    </a:solidFill>
                  </a:tcPr>
                </a:tc>
              </a:tr>
              <a:tr h="449105">
                <a:tc>
                  <a:txBody>
                    <a:bodyPr/>
                    <a:lstStyle/>
                    <a:p>
                      <a:pP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Obras y Servicios Complementarios</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$ 53.072.230,60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$ 53.072.230,60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$ 48.919.976,13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92,18%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349210">
                <a:tc>
                  <a:txBody>
                    <a:bodyPr/>
                    <a:lstStyle/>
                    <a:p>
                      <a:pP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Gastos Pre-operativos</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$ 10.870.755,85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$ 10.870.755,85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$ 8.778.490,50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80,75%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66497">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$ 667.774.055,53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$ 667.774.055,53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$ 648.257.682,99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90,24%</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r>
            </a:tbl>
          </a:graphicData>
        </a:graphic>
      </p:graphicFrame>
      <p:sp>
        <p:nvSpPr>
          <p:cNvPr id="7" name="Rectángulo 6"/>
          <p:cNvSpPr/>
          <p:nvPr/>
        </p:nvSpPr>
        <p:spPr>
          <a:xfrm>
            <a:off x="420914" y="3204113"/>
            <a:ext cx="2953309" cy="339773"/>
          </a:xfrm>
          <a:prstGeom prst="rect">
            <a:avLst/>
          </a:prstGeom>
        </p:spPr>
        <p:txBody>
          <a:bodyPr wrap="none">
            <a:spAutoFit/>
          </a:bodyPr>
          <a:lstStyle/>
          <a:p>
            <a:pPr>
              <a:lnSpc>
                <a:spcPct val="150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(Informe Coca Codo Sinclair, 2014)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ángulo 7"/>
              <p:cNvSpPr/>
              <p:nvPr/>
            </p:nvSpPr>
            <p:spPr>
              <a:xfrm>
                <a:off x="1117600" y="4080915"/>
                <a:ext cx="7808686" cy="229998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Proyecto Hidroeléctrico: </a:t>
                </a:r>
                <a:r>
                  <a:rPr lang="es-EC" dirty="0">
                    <a:effectLst/>
                    <a:latin typeface="Times New Roman" panose="02020603050405020304" pitchFamily="18" charset="0"/>
                    <a:ea typeface="Calibri" panose="020F0502020204030204" pitchFamily="34" charset="0"/>
                    <a:cs typeface="Times New Roman" panose="02020603050405020304" pitchFamily="18" charset="0"/>
                  </a:rPr>
                  <a:t>Este grupo corresponde exclusivamente a la ejecución del contrato con un 97,80% de cumplimiento.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10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𝑐𝑢𝑚𝑝𝑙𝑖𝑚𝑖𝑒𝑛𝑡𝑜</m:t>
                      </m:r>
                      <m:r>
                        <a:rPr lang="es-EC"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590.559.216,36</m:t>
                          </m:r>
                        </m:num>
                        <m:den>
                          <m:r>
                            <a:rPr lang="es-EC" i="1">
                              <a:effectLst/>
                              <a:latin typeface="Cambria Math" panose="02040503050406030204" pitchFamily="18" charset="0"/>
                              <a:ea typeface="Calibri" panose="020F0502020204030204" pitchFamily="34" charset="0"/>
                              <a:cs typeface="Times New Roman" panose="02020603050405020304" pitchFamily="18" charset="0"/>
                            </a:rPr>
                            <m:t>603.831.069,08</m:t>
                          </m:r>
                        </m:den>
                      </m:f>
                      <m:r>
                        <a:rPr lang="es-EC" i="1">
                          <a:effectLst/>
                          <a:latin typeface="Cambria Math" panose="02040503050406030204" pitchFamily="18" charset="0"/>
                          <a:ea typeface="Calibri" panose="020F0502020204030204" pitchFamily="34" charset="0"/>
                          <a:cs typeface="Times New Roman" panose="02020603050405020304" pitchFamily="18" charset="0"/>
                        </a:rPr>
                        <m:t>=0,9780∗100=</m:t>
                      </m:r>
                      <m:r>
                        <a:rPr lang="es-EC" b="1" i="1">
                          <a:effectLst/>
                          <a:latin typeface="Cambria Math" panose="02040503050406030204" pitchFamily="18" charset="0"/>
                          <a:ea typeface="Calibri" panose="020F0502020204030204" pitchFamily="34" charset="0"/>
                          <a:cs typeface="Times New Roman" panose="02020603050405020304" pitchFamily="18" charset="0"/>
                        </a:rPr>
                        <m:t>𝟗𝟕</m:t>
                      </m:r>
                      <m:r>
                        <a:rPr lang="es-EC" b="1" i="1">
                          <a:effectLst/>
                          <a:latin typeface="Cambria Math" panose="02040503050406030204" pitchFamily="18" charset="0"/>
                          <a:ea typeface="Calibri" panose="020F0502020204030204" pitchFamily="34" charset="0"/>
                          <a:cs typeface="Times New Roman" panose="02020603050405020304" pitchFamily="18" charset="0"/>
                        </a:rPr>
                        <m:t>,</m:t>
                      </m:r>
                      <m:r>
                        <a:rPr lang="es-EC" b="1" i="1">
                          <a:effectLst/>
                          <a:latin typeface="Cambria Math" panose="02040503050406030204" pitchFamily="18" charset="0"/>
                          <a:ea typeface="Calibri" panose="020F0502020204030204" pitchFamily="34" charset="0"/>
                          <a:cs typeface="Times New Roman" panose="02020603050405020304" pitchFamily="18" charset="0"/>
                        </a:rPr>
                        <m:t>𝟖𝟎</m:t>
                      </m:r>
                      <m:r>
                        <a:rPr lang="es-EC" b="1"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Rectángulo 7"/>
              <p:cNvSpPr>
                <a:spLocks noRot="1" noChangeAspect="1" noMove="1" noResize="1" noEditPoints="1" noAdjustHandles="1" noChangeArrowheads="1" noChangeShapeType="1" noTextEdit="1"/>
              </p:cNvSpPr>
              <p:nvPr/>
            </p:nvSpPr>
            <p:spPr>
              <a:xfrm>
                <a:off x="1117600" y="4080915"/>
                <a:ext cx="7808686" cy="2299989"/>
              </a:xfrm>
              <a:prstGeom prst="rect">
                <a:avLst/>
              </a:prstGeom>
              <a:blipFill rotWithShape="0">
                <a:blip r:embed="rId2"/>
                <a:stretch>
                  <a:fillRect l="-625" r="-703"/>
                </a:stretch>
              </a:blipFill>
            </p:spPr>
            <p:txBody>
              <a:bodyPr/>
              <a:lstStyle/>
              <a:p>
                <a:r>
                  <a:rPr lang="es-EC">
                    <a:noFill/>
                  </a:rPr>
                  <a:t> </a:t>
                </a:r>
              </a:p>
            </p:txBody>
          </p:sp>
        </mc:Fallback>
      </mc:AlternateContent>
    </p:spTree>
    <p:extLst>
      <p:ext uri="{BB962C8B-B14F-4D97-AF65-F5344CB8AC3E}">
        <p14:creationId xmlns:p14="http://schemas.microsoft.com/office/powerpoint/2010/main" val="3667060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ángulo 3"/>
              <p:cNvSpPr/>
              <p:nvPr/>
            </p:nvSpPr>
            <p:spPr>
              <a:xfrm>
                <a:off x="304800" y="497008"/>
                <a:ext cx="9042399" cy="238238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Obras y Servicios Complementarios:</a:t>
                </a:r>
                <a:r>
                  <a:rPr lang="es-EC" dirty="0">
                    <a:effectLst/>
                    <a:latin typeface="Times New Roman" panose="02020603050405020304" pitchFamily="18" charset="0"/>
                    <a:ea typeface="Calibri" panose="020F0502020204030204" pitchFamily="34" charset="0"/>
                    <a:cs typeface="Times New Roman" panose="02020603050405020304" pitchFamily="18" charset="0"/>
                  </a:rPr>
                  <a:t>  En este grupo se definen aquellos servicios de ingeniería adicionales y la fiscalización del contrato que han sido ejecutados en un 92,18%.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𝑐𝑢𝑚𝑝𝑙𝑖𝑚𝑖𝑒𝑛𝑡𝑜</m:t>
                      </m:r>
                      <m:r>
                        <a:rPr lang="es-EC"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48.919.976,13</m:t>
                          </m:r>
                        </m:num>
                        <m:den>
                          <m:r>
                            <a:rPr lang="es-EC" i="1">
                              <a:effectLst/>
                              <a:latin typeface="Cambria Math" panose="02040503050406030204" pitchFamily="18" charset="0"/>
                              <a:ea typeface="Calibri" panose="020F0502020204030204" pitchFamily="34" charset="0"/>
                              <a:cs typeface="Times New Roman" panose="02020603050405020304" pitchFamily="18" charset="0"/>
                            </a:rPr>
                            <m:t>53.072.230,60</m:t>
                          </m:r>
                        </m:den>
                      </m:f>
                      <m:r>
                        <a:rPr lang="es-EC" i="1">
                          <a:effectLst/>
                          <a:latin typeface="Cambria Math" panose="02040503050406030204" pitchFamily="18" charset="0"/>
                          <a:ea typeface="Calibri" panose="020F0502020204030204" pitchFamily="34" charset="0"/>
                          <a:cs typeface="Times New Roman" panose="02020603050405020304" pitchFamily="18" charset="0"/>
                        </a:rPr>
                        <m:t>=0,9218∗100=</m:t>
                      </m:r>
                      <m:r>
                        <a:rPr lang="es-EC" b="1" i="1">
                          <a:effectLst/>
                          <a:latin typeface="Cambria Math" panose="02040503050406030204" pitchFamily="18" charset="0"/>
                          <a:ea typeface="Calibri" panose="020F0502020204030204" pitchFamily="34" charset="0"/>
                          <a:cs typeface="Times New Roman" panose="02020603050405020304" pitchFamily="18" charset="0"/>
                        </a:rPr>
                        <m:t>𝟗𝟐</m:t>
                      </m:r>
                      <m:r>
                        <a:rPr lang="es-EC" b="1" i="1">
                          <a:effectLst/>
                          <a:latin typeface="Cambria Math" panose="02040503050406030204" pitchFamily="18" charset="0"/>
                          <a:ea typeface="Calibri" panose="020F0502020204030204" pitchFamily="34" charset="0"/>
                          <a:cs typeface="Times New Roman" panose="02020603050405020304" pitchFamily="18" charset="0"/>
                        </a:rPr>
                        <m:t>,</m:t>
                      </m:r>
                      <m:r>
                        <a:rPr lang="es-EC" b="1" i="1">
                          <a:effectLst/>
                          <a:latin typeface="Cambria Math" panose="02040503050406030204" pitchFamily="18" charset="0"/>
                          <a:ea typeface="Calibri" panose="020F0502020204030204" pitchFamily="34" charset="0"/>
                          <a:cs typeface="Times New Roman" panose="02020603050405020304" pitchFamily="18" charset="0"/>
                        </a:rPr>
                        <m:t>𝟏𝟖</m:t>
                      </m:r>
                      <m:r>
                        <a:rPr lang="es-EC" b="1"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304800" y="497008"/>
                <a:ext cx="9042399" cy="2382383"/>
              </a:xfrm>
              <a:prstGeom prst="rect">
                <a:avLst/>
              </a:prstGeom>
              <a:blipFill rotWithShape="0">
                <a:blip r:embed="rId2"/>
                <a:stretch>
                  <a:fillRect l="-539" r="-539"/>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304800" y="2879391"/>
                <a:ext cx="9405257" cy="242822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Gastos Operativos: </a:t>
                </a:r>
                <a:r>
                  <a:rPr lang="es-EC" dirty="0">
                    <a:effectLst/>
                    <a:latin typeface="Times New Roman" panose="02020603050405020304" pitchFamily="18" charset="0"/>
                    <a:ea typeface="Calibri" panose="020F0502020204030204" pitchFamily="34" charset="0"/>
                    <a:cs typeface="Times New Roman" panose="02020603050405020304" pitchFamily="18" charset="0"/>
                  </a:rPr>
                  <a:t>En este rubro se agrupan los gastos de administración, asesorías y consultorías para los cuales se tienen una ejecución del 80,75%.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1000"/>
                  </a:spcAft>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𝑐𝑢𝑚𝑝𝑙𝑖𝑚𝑖𝑒𝑛𝑡𝑜</m:t>
                      </m:r>
                      <m:r>
                        <a:rPr lang="es-EC"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8.778.490,5</m:t>
                          </m:r>
                        </m:num>
                        <m:den>
                          <m:r>
                            <a:rPr lang="es-EC" i="1">
                              <a:effectLst/>
                              <a:latin typeface="Cambria Math" panose="02040503050406030204" pitchFamily="18" charset="0"/>
                              <a:ea typeface="Calibri" panose="020F0502020204030204" pitchFamily="34" charset="0"/>
                              <a:cs typeface="Times New Roman" panose="02020603050405020304" pitchFamily="18" charset="0"/>
                            </a:rPr>
                            <m:t>10.870.755,85</m:t>
                          </m:r>
                        </m:den>
                      </m:f>
                      <m:r>
                        <a:rPr lang="es-EC" i="1">
                          <a:effectLst/>
                          <a:latin typeface="Cambria Math" panose="02040503050406030204" pitchFamily="18" charset="0"/>
                          <a:ea typeface="Calibri" panose="020F0502020204030204" pitchFamily="34" charset="0"/>
                          <a:cs typeface="Times New Roman" panose="02020603050405020304" pitchFamily="18" charset="0"/>
                        </a:rPr>
                        <m:t>=0,8075∗100=</m:t>
                      </m:r>
                      <m:r>
                        <a:rPr lang="es-EC" b="1" i="1">
                          <a:effectLst/>
                          <a:latin typeface="Cambria Math" panose="02040503050406030204" pitchFamily="18" charset="0"/>
                          <a:ea typeface="Calibri" panose="020F0502020204030204" pitchFamily="34" charset="0"/>
                          <a:cs typeface="Times New Roman" panose="02020603050405020304" pitchFamily="18" charset="0"/>
                        </a:rPr>
                        <m:t>𝟖𝟎</m:t>
                      </m:r>
                      <m:r>
                        <a:rPr lang="es-EC" b="1" i="1">
                          <a:effectLst/>
                          <a:latin typeface="Cambria Math" panose="02040503050406030204" pitchFamily="18" charset="0"/>
                          <a:ea typeface="Calibri" panose="020F0502020204030204" pitchFamily="34" charset="0"/>
                          <a:cs typeface="Times New Roman" panose="02020603050405020304" pitchFamily="18" charset="0"/>
                        </a:rPr>
                        <m:t>,</m:t>
                      </m:r>
                      <m:r>
                        <a:rPr lang="es-EC" b="1" i="1">
                          <a:effectLst/>
                          <a:latin typeface="Cambria Math" panose="02040503050406030204" pitchFamily="18" charset="0"/>
                          <a:ea typeface="Calibri" panose="020F0502020204030204" pitchFamily="34" charset="0"/>
                          <a:cs typeface="Times New Roman" panose="02020603050405020304" pitchFamily="18" charset="0"/>
                        </a:rPr>
                        <m:t>𝟕𝟓</m:t>
                      </m:r>
                      <m:r>
                        <a:rPr lang="es-EC" b="1"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304800" y="2879391"/>
                <a:ext cx="9405257" cy="2428229"/>
              </a:xfrm>
              <a:prstGeom prst="rect">
                <a:avLst/>
              </a:prstGeom>
              <a:blipFill rotWithShape="0">
                <a:blip r:embed="rId3"/>
                <a:stretch>
                  <a:fillRect l="-518" r="-518"/>
                </a:stretch>
              </a:blipFill>
            </p:spPr>
            <p:txBody>
              <a:bodyPr/>
              <a:lstStyle/>
              <a:p>
                <a:r>
                  <a:rPr lang="es-EC">
                    <a:noFill/>
                  </a:rPr>
                  <a:t> </a:t>
                </a:r>
              </a:p>
            </p:txBody>
          </p:sp>
        </mc:Fallback>
      </mc:AlternateContent>
    </p:spTree>
    <p:extLst>
      <p:ext uri="{BB962C8B-B14F-4D97-AF65-F5344CB8AC3E}">
        <p14:creationId xmlns:p14="http://schemas.microsoft.com/office/powerpoint/2010/main" val="37655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5666" y="277634"/>
            <a:ext cx="8596668" cy="1320800"/>
          </a:xfrm>
        </p:spPr>
        <p:txBody>
          <a:bodyPr/>
          <a:lstStyle/>
          <a:p>
            <a:pPr algn="ctr"/>
            <a:r>
              <a:rPr lang="es-EC" b="1" dirty="0" smtClean="0"/>
              <a:t/>
            </a:r>
            <a:br>
              <a:rPr lang="es-EC" b="1" dirty="0" smtClean="0"/>
            </a:br>
            <a:r>
              <a:rPr lang="es-EC" b="1" dirty="0" smtClean="0"/>
              <a:t>INTRODUCCIÓN</a:t>
            </a:r>
            <a:endParaRPr lang="es-EC" b="1"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153776988"/>
              </p:ext>
            </p:extLst>
          </p:nvPr>
        </p:nvGraphicFramePr>
        <p:xfrm>
          <a:off x="754962" y="2031799"/>
          <a:ext cx="8865287" cy="4121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4232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7027" y="325735"/>
            <a:ext cx="8055429" cy="646331"/>
          </a:xfrm>
          <a:prstGeom prst="rect">
            <a:avLst/>
          </a:prstGeom>
        </p:spPr>
        <p:txBody>
          <a:bodyPr wrap="square">
            <a:spAutoFit/>
          </a:bodyPr>
          <a:lstStyle/>
          <a:p>
            <a:pPr>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12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Análisis de Ejecución Presupuestaria de Inversiones y Gastos Pre-Operativos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846360993"/>
              </p:ext>
            </p:extLst>
          </p:nvPr>
        </p:nvGraphicFramePr>
        <p:xfrm>
          <a:off x="537028" y="972066"/>
          <a:ext cx="5676741" cy="5370785"/>
        </p:xfrm>
        <a:graphic>
          <a:graphicData uri="http://schemas.openxmlformats.org/drawingml/2006/table">
            <a:tbl>
              <a:tblPr firstRow="1" firstCol="1" bandRow="1"/>
              <a:tblGrid>
                <a:gridCol w="1894185"/>
                <a:gridCol w="1132502"/>
                <a:gridCol w="189753"/>
                <a:gridCol w="1132502"/>
                <a:gridCol w="189085"/>
                <a:gridCol w="1011568"/>
                <a:gridCol w="127146"/>
              </a:tblGrid>
              <a:tr h="319777">
                <a:tc gridSpan="7">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INVERSIONES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70007">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DESCRIPCIÓN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PRESUPUESTO 2014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EJECUTADO A DICIEMBRE</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EJECUTADO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r>
              <a:tr h="319777">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603.831.069,08</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590.559.216</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97,80%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235003">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Construcciones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1.142.456,34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682.920,83</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59,78%</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235003">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Ingeniería CCS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36.746.485,09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36.490.253,15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99,30%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235003">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Gestión Ambiental</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7.841.325,75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6.523.499,29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83,19%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319777">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Terrenos, indemnizaciones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599.261,79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118.987,67</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19,86%</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319777">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Instalaciones Generadores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1.356.627,97</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1.164.699,42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85,85%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235003">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Supervisión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5.386.073,65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3.939.616,70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73,14%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r>
              <a:tr h="235003">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INVERSIÓN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656.903.299,67</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639.479.193,42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97,35%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r>
              <a:tr h="235003">
                <a:tc gridSpan="7">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GASTOS PRE-OPERATIVOS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70007">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DESCRIPCIÓN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PRESUPUESTO 2014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EJECUTADO A DICIEMBRE</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EJECUTADO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r>
              <a:tr h="235003">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Administración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8.110.621,11</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6.613.739,51</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81,54%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r>
              <a:tr h="319777">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Asesorías especiales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1.074.982,74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723.914,70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67,34%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235003">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Comunicación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1.685.152,00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1.440.836,29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85,50%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r>
              <a:tr h="470007">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GASTOS PRE-OPERATIVOS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10.870.755,85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8.778.490,50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endParaRPr lang="es-EC" sz="1200">
                        <a:solidFill>
                          <a:srgbClr val="365F91"/>
                        </a:solidFill>
                        <a:effectLst/>
                        <a:latin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80,75%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r>
              <a:tr h="235003">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PROYECTO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667.774.055,52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648.257.683,92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97,08%</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7" name="Rectángulo 6"/>
          <p:cNvSpPr/>
          <p:nvPr/>
        </p:nvSpPr>
        <p:spPr>
          <a:xfrm>
            <a:off x="432850" y="6350169"/>
            <a:ext cx="2953309" cy="339773"/>
          </a:xfrm>
          <a:prstGeom prst="rect">
            <a:avLst/>
          </a:prstGeom>
        </p:spPr>
        <p:txBody>
          <a:bodyPr wrap="none">
            <a:spAutoFit/>
          </a:bodyPr>
          <a:lstStyle/>
          <a:p>
            <a:pPr>
              <a:lnSpc>
                <a:spcPct val="150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(Informe Coca Codo Sinclair, 2014)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ángulo 7"/>
              <p:cNvSpPr/>
              <p:nvPr/>
            </p:nvSpPr>
            <p:spPr>
              <a:xfrm>
                <a:off x="5747659" y="2284522"/>
                <a:ext cx="4673599" cy="73969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sz="1400" b="1" i="1" smtClean="0">
                          <a:latin typeface="Cambria Math" panose="02040503050406030204" pitchFamily="18" charset="0"/>
                        </a:rPr>
                        <m:t>𝒄𝒖𝒎𝒑𝒍𝒊𝒎𝒊𝒆𝒏𝒕𝒐</m:t>
                      </m:r>
                      <m:r>
                        <a:rPr lang="es-EC" sz="1400" b="1" i="0">
                          <a:latin typeface="Cambria Math" panose="02040503050406030204" pitchFamily="18" charset="0"/>
                        </a:rPr>
                        <m:t> </m:t>
                      </m:r>
                      <m:r>
                        <a:rPr lang="es-EC" sz="1400" b="1" i="1">
                          <a:latin typeface="Cambria Math" panose="02040503050406030204" pitchFamily="18" charset="0"/>
                        </a:rPr>
                        <m:t>𝒑𝒓𝒐𝒚𝒆𝒄𝒕𝒐</m:t>
                      </m:r>
                      <m:r>
                        <a:rPr lang="es-EC" sz="1400" b="1" i="0">
                          <a:latin typeface="Cambria Math" panose="02040503050406030204" pitchFamily="18" charset="0"/>
                        </a:rPr>
                        <m:t>=</m:t>
                      </m:r>
                      <m:f>
                        <m:fPr>
                          <m:ctrlPr>
                            <a:rPr lang="es-EC" sz="1400" b="1" i="1">
                              <a:latin typeface="Cambria Math" panose="02040503050406030204" pitchFamily="18" charset="0"/>
                            </a:rPr>
                          </m:ctrlPr>
                        </m:fPr>
                        <m:num>
                          <m:r>
                            <a:rPr lang="es-EC" sz="1400" b="1" i="0">
                              <a:latin typeface="Cambria Math" panose="02040503050406030204" pitchFamily="18" charset="0"/>
                            </a:rPr>
                            <m:t>𝟔𝟒𝟖</m:t>
                          </m:r>
                          <m:r>
                            <a:rPr lang="es-EC" sz="1400" b="1" i="0">
                              <a:latin typeface="Cambria Math" panose="02040503050406030204" pitchFamily="18" charset="0"/>
                            </a:rPr>
                            <m:t>.</m:t>
                          </m:r>
                          <m:r>
                            <a:rPr lang="es-EC" sz="1400" b="1" i="0">
                              <a:latin typeface="Cambria Math" panose="02040503050406030204" pitchFamily="18" charset="0"/>
                            </a:rPr>
                            <m:t>𝟐𝟓𝟕</m:t>
                          </m:r>
                          <m:r>
                            <a:rPr lang="es-EC" sz="1400" b="1" i="0">
                              <a:latin typeface="Cambria Math" panose="02040503050406030204" pitchFamily="18" charset="0"/>
                            </a:rPr>
                            <m:t>.</m:t>
                          </m:r>
                          <m:r>
                            <a:rPr lang="es-EC" sz="1400" b="1" i="0">
                              <a:latin typeface="Cambria Math" panose="02040503050406030204" pitchFamily="18" charset="0"/>
                            </a:rPr>
                            <m:t>𝟔𝟖𝟑</m:t>
                          </m:r>
                          <m:r>
                            <a:rPr lang="es-EC" sz="1400" b="1" i="0">
                              <a:latin typeface="Cambria Math" panose="02040503050406030204" pitchFamily="18" charset="0"/>
                            </a:rPr>
                            <m:t>,</m:t>
                          </m:r>
                          <m:r>
                            <a:rPr lang="es-EC" sz="1400" b="1" i="0">
                              <a:latin typeface="Cambria Math" panose="02040503050406030204" pitchFamily="18" charset="0"/>
                            </a:rPr>
                            <m:t>𝟗𝟐</m:t>
                          </m:r>
                        </m:num>
                        <m:den>
                          <m:r>
                            <a:rPr lang="es-EC" sz="1400" b="1" i="0">
                              <a:latin typeface="Cambria Math" panose="02040503050406030204" pitchFamily="18" charset="0"/>
                            </a:rPr>
                            <m:t>𝟔𝟔𝟕</m:t>
                          </m:r>
                          <m:r>
                            <a:rPr lang="es-EC" sz="1400" b="1" i="0">
                              <a:latin typeface="Cambria Math" panose="02040503050406030204" pitchFamily="18" charset="0"/>
                            </a:rPr>
                            <m:t>.</m:t>
                          </m:r>
                          <m:r>
                            <a:rPr lang="es-EC" sz="1400" b="1" i="0">
                              <a:latin typeface="Cambria Math" panose="02040503050406030204" pitchFamily="18" charset="0"/>
                            </a:rPr>
                            <m:t>𝟕𝟕𝟒</m:t>
                          </m:r>
                          <m:r>
                            <a:rPr lang="es-EC" sz="1400" b="1" i="0">
                              <a:latin typeface="Cambria Math" panose="02040503050406030204" pitchFamily="18" charset="0"/>
                            </a:rPr>
                            <m:t>.</m:t>
                          </m:r>
                          <m:r>
                            <a:rPr lang="es-EC" sz="1400" b="1" i="0">
                              <a:latin typeface="Cambria Math" panose="02040503050406030204" pitchFamily="18" charset="0"/>
                            </a:rPr>
                            <m:t>𝟎𝟓𝟓</m:t>
                          </m:r>
                          <m:r>
                            <a:rPr lang="es-EC" sz="1400" b="1" i="0">
                              <a:latin typeface="Cambria Math" panose="02040503050406030204" pitchFamily="18" charset="0"/>
                            </a:rPr>
                            <m:t>,</m:t>
                          </m:r>
                          <m:r>
                            <a:rPr lang="es-EC" sz="1400" b="1" i="0">
                              <a:latin typeface="Cambria Math" panose="02040503050406030204" pitchFamily="18" charset="0"/>
                            </a:rPr>
                            <m:t>𝟓𝟐</m:t>
                          </m:r>
                        </m:den>
                      </m:f>
                    </m:oMath>
                  </m:oMathPara>
                </a14:m>
                <a:endParaRPr lang="es-EC" sz="1400" b="1" i="1"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s-EC" sz="1400" b="1" i="0">
                          <a:latin typeface="Cambria Math" panose="02040503050406030204" pitchFamily="18" charset="0"/>
                        </a:rPr>
                        <m:t>=</m:t>
                      </m:r>
                      <m:r>
                        <a:rPr lang="es-EC" sz="1400" b="1" i="0">
                          <a:latin typeface="Cambria Math" panose="02040503050406030204" pitchFamily="18" charset="0"/>
                        </a:rPr>
                        <m:t>𝟎</m:t>
                      </m:r>
                      <m:r>
                        <a:rPr lang="es-EC" sz="1400" b="1" i="0">
                          <a:latin typeface="Cambria Math" panose="02040503050406030204" pitchFamily="18" charset="0"/>
                        </a:rPr>
                        <m:t>,</m:t>
                      </m:r>
                      <m:r>
                        <a:rPr lang="es-EC" sz="1400" b="1" i="0">
                          <a:latin typeface="Cambria Math" panose="02040503050406030204" pitchFamily="18" charset="0"/>
                        </a:rPr>
                        <m:t>𝟗𝟕𝟎𝟖</m:t>
                      </m:r>
                      <m:r>
                        <a:rPr lang="es-EC" sz="1400" b="1" i="0">
                          <a:latin typeface="Cambria Math" panose="02040503050406030204" pitchFamily="18" charset="0"/>
                        </a:rPr>
                        <m:t>∗</m:t>
                      </m:r>
                      <m:r>
                        <a:rPr lang="es-EC" sz="1400" b="1" i="0">
                          <a:latin typeface="Cambria Math" panose="02040503050406030204" pitchFamily="18" charset="0"/>
                        </a:rPr>
                        <m:t>𝟏𝟎𝟎</m:t>
                      </m:r>
                      <m:r>
                        <a:rPr lang="es-EC" sz="1400" b="1" i="0">
                          <a:latin typeface="Cambria Math" panose="02040503050406030204" pitchFamily="18" charset="0"/>
                        </a:rPr>
                        <m:t>=</m:t>
                      </m:r>
                      <m:r>
                        <a:rPr lang="es-EC" sz="1400" b="1" i="0">
                          <a:latin typeface="Cambria Math" panose="02040503050406030204" pitchFamily="18" charset="0"/>
                        </a:rPr>
                        <m:t>𝟗𝟕</m:t>
                      </m:r>
                      <m:r>
                        <a:rPr lang="es-EC" sz="1400" b="1" i="0">
                          <a:latin typeface="Cambria Math" panose="02040503050406030204" pitchFamily="18" charset="0"/>
                        </a:rPr>
                        <m:t>,</m:t>
                      </m:r>
                      <m:r>
                        <a:rPr lang="es-EC" sz="1400" b="1" i="0">
                          <a:latin typeface="Cambria Math" panose="02040503050406030204" pitchFamily="18" charset="0"/>
                        </a:rPr>
                        <m:t>𝟎𝟖</m:t>
                      </m:r>
                      <m:r>
                        <a:rPr lang="es-EC" sz="1400" b="1" i="0">
                          <a:latin typeface="Cambria Math" panose="02040503050406030204" pitchFamily="18" charset="0"/>
                        </a:rPr>
                        <m:t>%</m:t>
                      </m:r>
                    </m:oMath>
                  </m:oMathPara>
                </a14:m>
                <a:endParaRPr lang="es-EC" sz="1400" b="1" dirty="0"/>
              </a:p>
            </p:txBody>
          </p:sp>
        </mc:Choice>
        <mc:Fallback>
          <p:sp>
            <p:nvSpPr>
              <p:cNvPr id="8" name="Rectángulo 7"/>
              <p:cNvSpPr>
                <a:spLocks noRot="1" noChangeAspect="1" noMove="1" noResize="1" noEditPoints="1" noAdjustHandles="1" noChangeArrowheads="1" noChangeShapeType="1" noTextEdit="1"/>
              </p:cNvSpPr>
              <p:nvPr/>
            </p:nvSpPr>
            <p:spPr>
              <a:xfrm>
                <a:off x="5747659" y="2284522"/>
                <a:ext cx="4673599" cy="739690"/>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5907314" y="3491996"/>
                <a:ext cx="4513944" cy="73533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sz="1400" b="1" i="1" smtClean="0">
                          <a:latin typeface="Cambria Math" panose="02040503050406030204" pitchFamily="18" charset="0"/>
                        </a:rPr>
                        <m:t>𝒄𝒖𝒎𝒑𝒍𝒊𝒎𝒊𝒆𝒏𝒕𝒐</m:t>
                      </m:r>
                      <m:r>
                        <a:rPr lang="es-EC" sz="1400" b="1" i="0">
                          <a:latin typeface="Cambria Math" panose="02040503050406030204" pitchFamily="18" charset="0"/>
                        </a:rPr>
                        <m:t> </m:t>
                      </m:r>
                      <m:r>
                        <a:rPr lang="es-EC" sz="1400" b="1" i="1">
                          <a:latin typeface="Cambria Math" panose="02040503050406030204" pitchFamily="18" charset="0"/>
                        </a:rPr>
                        <m:t>𝒊𝒏𝒗𝒆𝒓𝒔𝒊</m:t>
                      </m:r>
                      <m:r>
                        <a:rPr lang="es-EC" sz="1400" b="1" i="0">
                          <a:latin typeface="Cambria Math" panose="02040503050406030204" pitchFamily="18" charset="0"/>
                        </a:rPr>
                        <m:t>ó</m:t>
                      </m:r>
                      <m:r>
                        <a:rPr lang="es-EC" sz="1400" b="1" i="1">
                          <a:latin typeface="Cambria Math" panose="02040503050406030204" pitchFamily="18" charset="0"/>
                        </a:rPr>
                        <m:t>𝒏</m:t>
                      </m:r>
                      <m:r>
                        <a:rPr lang="es-EC" sz="1400" b="1" i="0">
                          <a:latin typeface="Cambria Math" panose="02040503050406030204" pitchFamily="18" charset="0"/>
                        </a:rPr>
                        <m:t>= </m:t>
                      </m:r>
                      <m:f>
                        <m:fPr>
                          <m:ctrlPr>
                            <a:rPr lang="es-EC" sz="1400" b="1" i="1">
                              <a:latin typeface="Cambria Math" panose="02040503050406030204" pitchFamily="18" charset="0"/>
                            </a:rPr>
                          </m:ctrlPr>
                        </m:fPr>
                        <m:num>
                          <m:r>
                            <a:rPr lang="es-EC" sz="1400" b="1" i="0">
                              <a:latin typeface="Cambria Math" panose="02040503050406030204" pitchFamily="18" charset="0"/>
                            </a:rPr>
                            <m:t>𝟔𝟑𝟗</m:t>
                          </m:r>
                          <m:r>
                            <a:rPr lang="es-EC" sz="1400" b="1" i="0">
                              <a:latin typeface="Cambria Math" panose="02040503050406030204" pitchFamily="18" charset="0"/>
                            </a:rPr>
                            <m:t>.</m:t>
                          </m:r>
                          <m:r>
                            <a:rPr lang="es-EC" sz="1400" b="1" i="0">
                              <a:latin typeface="Cambria Math" panose="02040503050406030204" pitchFamily="18" charset="0"/>
                            </a:rPr>
                            <m:t>𝟒𝟕𝟗</m:t>
                          </m:r>
                          <m:r>
                            <a:rPr lang="es-EC" sz="1400" b="1" i="0">
                              <a:latin typeface="Cambria Math" panose="02040503050406030204" pitchFamily="18" charset="0"/>
                            </a:rPr>
                            <m:t>.</m:t>
                          </m:r>
                          <m:r>
                            <a:rPr lang="es-EC" sz="1400" b="1" i="0">
                              <a:latin typeface="Cambria Math" panose="02040503050406030204" pitchFamily="18" charset="0"/>
                            </a:rPr>
                            <m:t>𝟏𝟗𝟑</m:t>
                          </m:r>
                          <m:r>
                            <a:rPr lang="es-EC" sz="1400" b="1" i="0">
                              <a:latin typeface="Cambria Math" panose="02040503050406030204" pitchFamily="18" charset="0"/>
                            </a:rPr>
                            <m:t>,</m:t>
                          </m:r>
                          <m:r>
                            <a:rPr lang="es-EC" sz="1400" b="1" i="0">
                              <a:latin typeface="Cambria Math" panose="02040503050406030204" pitchFamily="18" charset="0"/>
                            </a:rPr>
                            <m:t>𝟒𝟐</m:t>
                          </m:r>
                        </m:num>
                        <m:den>
                          <m:r>
                            <a:rPr lang="es-EC" sz="1400" b="1" i="0">
                              <a:latin typeface="Cambria Math" panose="02040503050406030204" pitchFamily="18" charset="0"/>
                            </a:rPr>
                            <m:t>𝟔𝟓𝟔</m:t>
                          </m:r>
                          <m:r>
                            <a:rPr lang="es-EC" sz="1400" b="1" i="0">
                              <a:latin typeface="Cambria Math" panose="02040503050406030204" pitchFamily="18" charset="0"/>
                            </a:rPr>
                            <m:t>.</m:t>
                          </m:r>
                          <m:r>
                            <a:rPr lang="es-EC" sz="1400" b="1" i="0">
                              <a:latin typeface="Cambria Math" panose="02040503050406030204" pitchFamily="18" charset="0"/>
                            </a:rPr>
                            <m:t>𝟗𝟎𝟑</m:t>
                          </m:r>
                          <m:r>
                            <a:rPr lang="es-EC" sz="1400" b="1" i="0">
                              <a:latin typeface="Cambria Math" panose="02040503050406030204" pitchFamily="18" charset="0"/>
                            </a:rPr>
                            <m:t>.</m:t>
                          </m:r>
                          <m:r>
                            <a:rPr lang="es-EC" sz="1400" b="1" i="0">
                              <a:latin typeface="Cambria Math" panose="02040503050406030204" pitchFamily="18" charset="0"/>
                            </a:rPr>
                            <m:t>𝟐𝟗𝟗</m:t>
                          </m:r>
                          <m:r>
                            <a:rPr lang="es-EC" sz="1400" b="1" i="0">
                              <a:latin typeface="Cambria Math" panose="02040503050406030204" pitchFamily="18" charset="0"/>
                            </a:rPr>
                            <m:t>,</m:t>
                          </m:r>
                          <m:r>
                            <a:rPr lang="es-EC" sz="1400" b="1" i="0">
                              <a:latin typeface="Cambria Math" panose="02040503050406030204" pitchFamily="18" charset="0"/>
                            </a:rPr>
                            <m:t>𝟔𝟕</m:t>
                          </m:r>
                        </m:den>
                      </m:f>
                      <m:r>
                        <a:rPr lang="es-EC" sz="1400" b="1" i="0">
                          <a:latin typeface="Cambria Math" panose="02040503050406030204" pitchFamily="18" charset="0"/>
                        </a:rPr>
                        <m:t>=</m:t>
                      </m:r>
                      <m:r>
                        <a:rPr lang="es-EC" sz="1400" b="1" i="0">
                          <a:latin typeface="Cambria Math" panose="02040503050406030204" pitchFamily="18" charset="0"/>
                        </a:rPr>
                        <m:t>𝟎</m:t>
                      </m:r>
                      <m:r>
                        <a:rPr lang="es-EC" sz="1400" b="1" i="0">
                          <a:latin typeface="Cambria Math" panose="02040503050406030204" pitchFamily="18" charset="0"/>
                        </a:rPr>
                        <m:t>,</m:t>
                      </m:r>
                      <m:r>
                        <a:rPr lang="es-EC" sz="1400" b="1" i="0">
                          <a:latin typeface="Cambria Math" panose="02040503050406030204" pitchFamily="18" charset="0"/>
                        </a:rPr>
                        <m:t>𝟗𝟕𝟑𝟓</m:t>
                      </m:r>
                      <m:r>
                        <a:rPr lang="es-EC" sz="1400" b="1" i="0">
                          <a:latin typeface="Cambria Math" panose="02040503050406030204" pitchFamily="18" charset="0"/>
                        </a:rPr>
                        <m:t>∗</m:t>
                      </m:r>
                      <m:r>
                        <a:rPr lang="es-EC" sz="1400" b="1" i="0">
                          <a:latin typeface="Cambria Math" panose="02040503050406030204" pitchFamily="18" charset="0"/>
                        </a:rPr>
                        <m:t>𝟏𝟎𝟎</m:t>
                      </m:r>
                      <m:r>
                        <a:rPr lang="es-EC" sz="1400" b="1" i="0">
                          <a:latin typeface="Cambria Math" panose="02040503050406030204" pitchFamily="18" charset="0"/>
                        </a:rPr>
                        <m:t>=</m:t>
                      </m:r>
                      <m:r>
                        <a:rPr lang="es-EC" sz="1400" b="1" i="0">
                          <a:latin typeface="Cambria Math" panose="02040503050406030204" pitchFamily="18" charset="0"/>
                        </a:rPr>
                        <m:t>𝟗𝟕</m:t>
                      </m:r>
                      <m:r>
                        <a:rPr lang="es-EC" sz="1400" b="1" i="0">
                          <a:latin typeface="Cambria Math" panose="02040503050406030204" pitchFamily="18" charset="0"/>
                        </a:rPr>
                        <m:t>.</m:t>
                      </m:r>
                      <m:r>
                        <a:rPr lang="es-EC" sz="1400" b="1" i="0">
                          <a:latin typeface="Cambria Math" panose="02040503050406030204" pitchFamily="18" charset="0"/>
                        </a:rPr>
                        <m:t>𝟑𝟓</m:t>
                      </m:r>
                      <m:r>
                        <a:rPr lang="es-EC" sz="1400" b="1" i="0">
                          <a:latin typeface="Cambria Math" panose="02040503050406030204" pitchFamily="18" charset="0"/>
                        </a:rPr>
                        <m:t>%</m:t>
                      </m:r>
                    </m:oMath>
                  </m:oMathPara>
                </a14:m>
                <a:endParaRPr lang="es-EC" sz="1400" b="1" dirty="0"/>
              </a:p>
            </p:txBody>
          </p:sp>
        </mc:Choice>
        <mc:Fallback>
          <p:sp>
            <p:nvSpPr>
              <p:cNvPr id="9" name="Rectángulo 8"/>
              <p:cNvSpPr>
                <a:spLocks noRot="1" noChangeAspect="1" noMove="1" noResize="1" noEditPoints="1" noAdjustHandles="1" noChangeArrowheads="1" noChangeShapeType="1" noTextEdit="1"/>
              </p:cNvSpPr>
              <p:nvPr/>
            </p:nvSpPr>
            <p:spPr>
              <a:xfrm>
                <a:off x="5907314" y="3491996"/>
                <a:ext cx="4513944" cy="735330"/>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6139543" y="4695110"/>
                <a:ext cx="4049486" cy="73475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sz="1400" b="1" i="1" smtClean="0">
                          <a:latin typeface="Cambria Math" panose="02040503050406030204" pitchFamily="18" charset="0"/>
                        </a:rPr>
                        <m:t>𝒄𝒖𝒎𝒑𝒍𝒊𝒎𝒊𝒆𝒏𝒕𝒐</m:t>
                      </m:r>
                      <m:r>
                        <a:rPr lang="es-EC" sz="1400" b="1" i="0">
                          <a:latin typeface="Cambria Math" panose="02040503050406030204" pitchFamily="18" charset="0"/>
                        </a:rPr>
                        <m:t> </m:t>
                      </m:r>
                      <m:r>
                        <a:rPr lang="es-EC" sz="1400" b="1" i="1">
                          <a:latin typeface="Cambria Math" panose="02040503050406030204" pitchFamily="18" charset="0"/>
                        </a:rPr>
                        <m:t>𝒈𝒂𝒔𝒕𝒐𝒔</m:t>
                      </m:r>
                      <m:r>
                        <a:rPr lang="es-EC" sz="1400" b="1" i="0">
                          <a:latin typeface="Cambria Math" panose="02040503050406030204" pitchFamily="18" charset="0"/>
                        </a:rPr>
                        <m:t> </m:t>
                      </m:r>
                      <m:r>
                        <a:rPr lang="es-EC" sz="1400" b="1" i="1">
                          <a:latin typeface="Cambria Math" panose="02040503050406030204" pitchFamily="18" charset="0"/>
                        </a:rPr>
                        <m:t>𝒑𝒓𝒆𝒐𝒑𝒆𝒓𝒂𝒕𝒊𝒗𝒐𝒔</m:t>
                      </m:r>
                      <m:r>
                        <a:rPr lang="es-EC" sz="1400" b="1" i="0">
                          <a:latin typeface="Cambria Math" panose="02040503050406030204" pitchFamily="18" charset="0"/>
                        </a:rPr>
                        <m:t>=</m:t>
                      </m:r>
                    </m:oMath>
                  </m:oMathPara>
                </a14:m>
                <a:endParaRPr lang="es-EC" sz="1400" b="1"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f>
                        <m:fPr>
                          <m:ctrlPr>
                            <a:rPr lang="es-EC" sz="1400" b="1" i="1">
                              <a:latin typeface="Cambria Math" panose="02040503050406030204" pitchFamily="18" charset="0"/>
                            </a:rPr>
                          </m:ctrlPr>
                        </m:fPr>
                        <m:num>
                          <m:r>
                            <a:rPr lang="es-EC" sz="1400" b="1" i="0">
                              <a:latin typeface="Cambria Math" panose="02040503050406030204" pitchFamily="18" charset="0"/>
                            </a:rPr>
                            <m:t>𝟖</m:t>
                          </m:r>
                          <m:r>
                            <a:rPr lang="es-EC" sz="1400" b="1" i="0">
                              <a:latin typeface="Cambria Math" panose="02040503050406030204" pitchFamily="18" charset="0"/>
                            </a:rPr>
                            <m:t>.</m:t>
                          </m:r>
                          <m:r>
                            <a:rPr lang="es-EC" sz="1400" b="1" i="0">
                              <a:latin typeface="Cambria Math" panose="02040503050406030204" pitchFamily="18" charset="0"/>
                            </a:rPr>
                            <m:t>𝟕𝟕𝟖</m:t>
                          </m:r>
                          <m:r>
                            <a:rPr lang="es-EC" sz="1400" b="1" i="0">
                              <a:latin typeface="Cambria Math" panose="02040503050406030204" pitchFamily="18" charset="0"/>
                            </a:rPr>
                            <m:t>.</m:t>
                          </m:r>
                          <m:r>
                            <a:rPr lang="es-EC" sz="1400" b="1" i="0">
                              <a:latin typeface="Cambria Math" panose="02040503050406030204" pitchFamily="18" charset="0"/>
                            </a:rPr>
                            <m:t>𝟒𝟗𝟎</m:t>
                          </m:r>
                          <m:r>
                            <a:rPr lang="es-EC" sz="1400" b="1" i="0">
                              <a:latin typeface="Cambria Math" panose="02040503050406030204" pitchFamily="18" charset="0"/>
                            </a:rPr>
                            <m:t>,</m:t>
                          </m:r>
                          <m:r>
                            <a:rPr lang="es-EC" sz="1400" b="1" i="0">
                              <a:latin typeface="Cambria Math" panose="02040503050406030204" pitchFamily="18" charset="0"/>
                            </a:rPr>
                            <m:t>𝟓</m:t>
                          </m:r>
                        </m:num>
                        <m:den>
                          <m:r>
                            <a:rPr lang="es-EC" sz="1400" b="1" i="0">
                              <a:latin typeface="Cambria Math" panose="02040503050406030204" pitchFamily="18" charset="0"/>
                            </a:rPr>
                            <m:t>𝟏𝟎</m:t>
                          </m:r>
                          <m:r>
                            <a:rPr lang="es-EC" sz="1400" b="1" i="0">
                              <a:latin typeface="Cambria Math" panose="02040503050406030204" pitchFamily="18" charset="0"/>
                            </a:rPr>
                            <m:t>.</m:t>
                          </m:r>
                          <m:r>
                            <a:rPr lang="es-EC" sz="1400" b="1" i="0">
                              <a:latin typeface="Cambria Math" panose="02040503050406030204" pitchFamily="18" charset="0"/>
                            </a:rPr>
                            <m:t>𝟖𝟕𝟎</m:t>
                          </m:r>
                          <m:r>
                            <a:rPr lang="es-EC" sz="1400" b="1" i="0">
                              <a:latin typeface="Cambria Math" panose="02040503050406030204" pitchFamily="18" charset="0"/>
                            </a:rPr>
                            <m:t>.</m:t>
                          </m:r>
                          <m:r>
                            <a:rPr lang="es-EC" sz="1400" b="1" i="0">
                              <a:latin typeface="Cambria Math" panose="02040503050406030204" pitchFamily="18" charset="0"/>
                            </a:rPr>
                            <m:t>𝟕𝟓𝟓</m:t>
                          </m:r>
                          <m:r>
                            <a:rPr lang="es-EC" sz="1400" b="1" i="0">
                              <a:latin typeface="Cambria Math" panose="02040503050406030204" pitchFamily="18" charset="0"/>
                            </a:rPr>
                            <m:t>,</m:t>
                          </m:r>
                          <m:r>
                            <a:rPr lang="es-EC" sz="1400" b="1" i="0">
                              <a:latin typeface="Cambria Math" panose="02040503050406030204" pitchFamily="18" charset="0"/>
                            </a:rPr>
                            <m:t>𝟖𝟓</m:t>
                          </m:r>
                        </m:den>
                      </m:f>
                      <m:r>
                        <a:rPr lang="es-EC" sz="1400" b="1" i="0">
                          <a:latin typeface="Cambria Math" panose="02040503050406030204" pitchFamily="18" charset="0"/>
                        </a:rPr>
                        <m:t>=</m:t>
                      </m:r>
                      <m:r>
                        <a:rPr lang="es-EC" sz="1400" b="1" i="0">
                          <a:latin typeface="Cambria Math" panose="02040503050406030204" pitchFamily="18" charset="0"/>
                        </a:rPr>
                        <m:t>𝟎</m:t>
                      </m:r>
                      <m:r>
                        <a:rPr lang="es-EC" sz="1400" b="1" i="0">
                          <a:latin typeface="Cambria Math" panose="02040503050406030204" pitchFamily="18" charset="0"/>
                        </a:rPr>
                        <m:t>,</m:t>
                      </m:r>
                      <m:r>
                        <a:rPr lang="es-EC" sz="1400" b="1" i="0">
                          <a:latin typeface="Cambria Math" panose="02040503050406030204" pitchFamily="18" charset="0"/>
                        </a:rPr>
                        <m:t>𝟖𝟎𝟕𝟓</m:t>
                      </m:r>
                      <m:r>
                        <a:rPr lang="es-EC" sz="1400" b="1" i="0">
                          <a:latin typeface="Cambria Math" panose="02040503050406030204" pitchFamily="18" charset="0"/>
                        </a:rPr>
                        <m:t>∗</m:t>
                      </m:r>
                      <m:r>
                        <a:rPr lang="es-EC" sz="1400" b="1" i="0">
                          <a:latin typeface="Cambria Math" panose="02040503050406030204" pitchFamily="18" charset="0"/>
                        </a:rPr>
                        <m:t>𝟏𝟎𝟎</m:t>
                      </m:r>
                      <m:r>
                        <a:rPr lang="es-EC" sz="1400" b="1" i="0">
                          <a:latin typeface="Cambria Math" panose="02040503050406030204" pitchFamily="18" charset="0"/>
                        </a:rPr>
                        <m:t>=</m:t>
                      </m:r>
                      <m:r>
                        <a:rPr lang="es-EC" sz="1400" b="1" i="0">
                          <a:latin typeface="Cambria Math" panose="02040503050406030204" pitchFamily="18" charset="0"/>
                        </a:rPr>
                        <m:t>𝟖𝟎</m:t>
                      </m:r>
                      <m:r>
                        <a:rPr lang="es-EC" sz="1400" b="1" i="0">
                          <a:latin typeface="Cambria Math" panose="02040503050406030204" pitchFamily="18" charset="0"/>
                        </a:rPr>
                        <m:t>,</m:t>
                      </m:r>
                      <m:r>
                        <a:rPr lang="es-EC" sz="1400" b="1" i="0">
                          <a:latin typeface="Cambria Math" panose="02040503050406030204" pitchFamily="18" charset="0"/>
                        </a:rPr>
                        <m:t>𝟕𝟓</m:t>
                      </m:r>
                      <m:r>
                        <a:rPr lang="es-EC" sz="1400" b="1" i="0">
                          <a:latin typeface="Cambria Math" panose="02040503050406030204" pitchFamily="18" charset="0"/>
                        </a:rPr>
                        <m:t>%</m:t>
                      </m:r>
                    </m:oMath>
                  </m:oMathPara>
                </a14:m>
                <a:endParaRPr lang="es-EC" sz="1400" b="1" dirty="0"/>
              </a:p>
            </p:txBody>
          </p:sp>
        </mc:Choice>
        <mc:Fallback>
          <p:sp>
            <p:nvSpPr>
              <p:cNvPr id="10" name="Rectángulo 9"/>
              <p:cNvSpPr>
                <a:spLocks noRot="1" noChangeAspect="1" noMove="1" noResize="1" noEditPoints="1" noAdjustHandles="1" noChangeArrowheads="1" noChangeShapeType="1" noTextEdit="1"/>
              </p:cNvSpPr>
              <p:nvPr/>
            </p:nvSpPr>
            <p:spPr>
              <a:xfrm>
                <a:off x="6139543" y="4695110"/>
                <a:ext cx="4049486" cy="734753"/>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3742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876" y="180591"/>
            <a:ext cx="8596668" cy="609600"/>
          </a:xfrm>
        </p:spPr>
        <p:txBody>
          <a:bodyPr>
            <a:normAutofit/>
          </a:bodyPr>
          <a:lstStyle/>
          <a:p>
            <a:r>
              <a:rPr lang="es-EC" sz="2000" b="1" dirty="0" smtClean="0"/>
              <a:t>PRESUPUESTACIÓN DE INGRESOS Y GASTOS 2015</a:t>
            </a:r>
            <a:endParaRPr lang="es-EC" sz="2000" b="1" dirty="0"/>
          </a:p>
        </p:txBody>
      </p:sp>
      <p:graphicFrame>
        <p:nvGraphicFramePr>
          <p:cNvPr id="4" name="Tabla 3"/>
          <p:cNvGraphicFramePr>
            <a:graphicFrameLocks noGrp="1"/>
          </p:cNvGraphicFramePr>
          <p:nvPr>
            <p:extLst>
              <p:ext uri="{D42A27DB-BD31-4B8C-83A1-F6EECF244321}">
                <p14:modId xmlns:p14="http://schemas.microsoft.com/office/powerpoint/2010/main" val="3892654803"/>
              </p:ext>
            </p:extLst>
          </p:nvPr>
        </p:nvGraphicFramePr>
        <p:xfrm>
          <a:off x="825325" y="1393374"/>
          <a:ext cx="7592961" cy="4812606"/>
        </p:xfrm>
        <a:graphic>
          <a:graphicData uri="http://schemas.openxmlformats.org/drawingml/2006/table">
            <a:tbl>
              <a:tblPr firstRow="1" firstCol="1" bandRow="1"/>
              <a:tblGrid>
                <a:gridCol w="2509946"/>
                <a:gridCol w="1500654"/>
                <a:gridCol w="251437"/>
                <a:gridCol w="1500654"/>
                <a:gridCol w="250552"/>
                <a:gridCol w="1340410"/>
                <a:gridCol w="239308"/>
              </a:tblGrid>
              <a:tr h="293427">
                <a:tc gridSpan="7">
                  <a:txBody>
                    <a:bodyPr/>
                    <a:lstStyle/>
                    <a:p>
                      <a:pPr algn="ctr">
                        <a:lnSpc>
                          <a:spcPct val="150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INVERSIONES</a:t>
                      </a:r>
                      <a:endParaRPr lang="es-EC" sz="12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1951">
                <a:tc>
                  <a:txBody>
                    <a:bodyPr/>
                    <a:lstStyle/>
                    <a:p>
                      <a:pPr algn="ctr">
                        <a:lnSpc>
                          <a:spcPct val="150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DESCRIPCIÓN</a:t>
                      </a:r>
                      <a:endParaRPr lang="es-EC" sz="12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PRESUPUESTO 2014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EJECUTADO A DICIEMBRE</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EJECUTADO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w="12700" cap="flat" cmpd="sng" algn="ctr">
                      <a:solidFill>
                        <a:srgbClr val="4F81BD"/>
                      </a:solidFill>
                      <a:prstDash val="solid"/>
                      <a:round/>
                      <a:headEnd type="none" w="med" len="med"/>
                      <a:tailEnd type="none" w="med" len="med"/>
                    </a:lnT>
                    <a:lnB>
                      <a:noFill/>
                    </a:lnB>
                    <a:solidFill>
                      <a:srgbClr val="DAEEF3"/>
                    </a:solidFill>
                  </a:tcPr>
                </a:tc>
              </a:tr>
              <a:tr h="293427">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603.831.069,08</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590.559.216</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97,80%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185975">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Construcciones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1.142.456,34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682.920,83</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59,78%</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185975">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Ingeniería CCS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36.746.485,09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36.490.253,15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99,30%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185975">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Gestión Ambiental</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7.841.325,75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6.523.499,29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83,19%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293427">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Terrenos, indemnizaciones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599.261,79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118.987,67</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19,86%</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293427">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Instalaciones Generadores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1.356.627,97</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1.164.699,42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85,85%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185975">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Supervisión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5.386.073,65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3.939.616,70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73,14%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r>
              <a:tr h="185975">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INVERSIÓN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656.903.299,67</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639.479.193,42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97,35%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r>
              <a:tr h="185975">
                <a:tc gridSpan="7">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GASTOS PRE-OPERATIVOS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1951">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DESCRIPCIÓN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PRESUPUESTO 2014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EJECUTADO A DICIEMBRE</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EJECUTADO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r>
              <a:tr h="185975">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Administración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8.110.621,11</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6.613.739,51</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81,54%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r>
              <a:tr h="293427">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Asesorías especiales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1.074.982,74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723.914,70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67,34%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FFFFFF"/>
                    </a:solidFill>
                  </a:tcPr>
                </a:tc>
              </a:tr>
              <a:tr h="185975">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Comunicación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nchor="ctr">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1.685.152,00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1.440.836,29</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85,50%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tcPr>
                </a:tc>
              </a:tr>
              <a:tr h="371951">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GASTOS PRE-OPERATIVOS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10.870.755,85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8.778.490,50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endParaRPr lang="es-EC" sz="1200">
                        <a:solidFill>
                          <a:srgbClr val="365F91"/>
                        </a:solidFill>
                        <a:effectLst/>
                        <a:latin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80,75%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a:noFill/>
                    </a:lnB>
                    <a:solidFill>
                      <a:srgbClr val="DAEEF3"/>
                    </a:solidFill>
                  </a:tcPr>
                </a:tc>
              </a:tr>
              <a:tr h="185975">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PROYECTO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667.774.055,52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648.257.683,92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97,08%</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73" marR="50873"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5" name="Rectángulo 4"/>
          <p:cNvSpPr/>
          <p:nvPr/>
        </p:nvSpPr>
        <p:spPr>
          <a:xfrm>
            <a:off x="720876" y="790191"/>
            <a:ext cx="6096000" cy="523220"/>
          </a:xfrm>
          <a:prstGeom prst="rect">
            <a:avLst/>
          </a:prstGeom>
        </p:spPr>
        <p:txBody>
          <a:bodyPr>
            <a:spAutoFit/>
          </a:bodyPr>
          <a:lstStyle/>
          <a:p>
            <a:pPr>
              <a:spcAft>
                <a:spcPts val="0"/>
              </a:spcAft>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Tabla 12 </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1400" i="1" dirty="0" smtClean="0">
                <a:effectLst/>
                <a:latin typeface="Times New Roman" panose="02020603050405020304" pitchFamily="18" charset="0"/>
                <a:ea typeface="Calibri" panose="020F0502020204030204" pitchFamily="34" charset="0"/>
                <a:cs typeface="Times New Roman" panose="02020603050405020304" pitchFamily="18" charset="0"/>
              </a:rPr>
              <a:t>Análisis de Ejecución Presupuestaria de Inversiones y Gastos Pre-Operativos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720876" y="6208571"/>
            <a:ext cx="2953309" cy="339773"/>
          </a:xfrm>
          <a:prstGeom prst="rect">
            <a:avLst/>
          </a:prstGeom>
        </p:spPr>
        <p:txBody>
          <a:bodyPr wrap="none">
            <a:spAutoFit/>
          </a:bodyPr>
          <a:lstStyle/>
          <a:p>
            <a:pPr>
              <a:lnSpc>
                <a:spcPct val="150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(Informe Coca Codo Sinclair, 2014)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772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ángulo 3"/>
              <p:cNvSpPr/>
              <p:nvPr/>
            </p:nvSpPr>
            <p:spPr>
              <a:xfrm>
                <a:off x="551540" y="677605"/>
                <a:ext cx="7257143" cy="64761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𝑐𝑢𝑚𝑝𝑙𝑖𝑚𝑖𝑒𝑛𝑡𝑜</m:t>
                      </m:r>
                      <m:r>
                        <a:rPr lang="es-EC" i="0">
                          <a:latin typeface="Cambria Math" panose="02040503050406030204" pitchFamily="18" charset="0"/>
                        </a:rPr>
                        <m:t> </m:t>
                      </m:r>
                      <m:r>
                        <a:rPr lang="es-EC" i="1">
                          <a:latin typeface="Cambria Math" panose="02040503050406030204" pitchFamily="18" charset="0"/>
                        </a:rPr>
                        <m:t>𝑝𝑟𝑜𝑦𝑒𝑐𝑡𝑜</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648.257.683,92</m:t>
                          </m:r>
                        </m:num>
                        <m:den>
                          <m:r>
                            <a:rPr lang="es-EC" i="0">
                              <a:latin typeface="Cambria Math" panose="02040503050406030204" pitchFamily="18" charset="0"/>
                            </a:rPr>
                            <m:t>667.774.055,52</m:t>
                          </m:r>
                        </m:den>
                      </m:f>
                      <m:r>
                        <a:rPr lang="es-EC" i="0">
                          <a:latin typeface="Cambria Math" panose="02040503050406030204" pitchFamily="18" charset="0"/>
                        </a:rPr>
                        <m:t>=0,9708∗100=</m:t>
                      </m:r>
                      <m:r>
                        <a:rPr lang="es-EC" b="1" i="0">
                          <a:latin typeface="Cambria Math" panose="02040503050406030204" pitchFamily="18" charset="0"/>
                        </a:rPr>
                        <m:t>𝟗𝟕</m:t>
                      </m:r>
                      <m:r>
                        <a:rPr lang="es-EC" b="1" i="0">
                          <a:latin typeface="Cambria Math" panose="02040503050406030204" pitchFamily="18" charset="0"/>
                        </a:rPr>
                        <m:t>,</m:t>
                      </m:r>
                      <m:r>
                        <a:rPr lang="es-EC" b="1" i="0">
                          <a:latin typeface="Cambria Math" panose="02040503050406030204" pitchFamily="18" charset="0"/>
                        </a:rPr>
                        <m:t>𝟎𝟖</m:t>
                      </m:r>
                      <m:r>
                        <a:rPr lang="es-EC" b="1" i="0">
                          <a:latin typeface="Cambria Math" panose="02040503050406030204" pitchFamily="18" charset="0"/>
                        </a:rPr>
                        <m:t>%</m:t>
                      </m:r>
                    </m:oMath>
                  </m:oMathPara>
                </a14:m>
                <a:endParaRPr lang="es-EC" b="1" dirty="0"/>
              </a:p>
            </p:txBody>
          </p:sp>
        </mc:Choice>
        <mc:Fallback>
          <p:sp>
            <p:nvSpPr>
              <p:cNvPr id="4" name="Rectángulo 3"/>
              <p:cNvSpPr>
                <a:spLocks noRot="1" noChangeAspect="1" noMove="1" noResize="1" noEditPoints="1" noAdjustHandles="1" noChangeArrowheads="1" noChangeShapeType="1" noTextEdit="1"/>
              </p:cNvSpPr>
              <p:nvPr/>
            </p:nvSpPr>
            <p:spPr>
              <a:xfrm>
                <a:off x="551540" y="677605"/>
                <a:ext cx="7257143" cy="647613"/>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181427" y="1810279"/>
                <a:ext cx="7997371" cy="64203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𝑐𝑢𝑚𝑝𝑙𝑖𝑚𝑖𝑒𝑛𝑡𝑜</m:t>
                      </m:r>
                      <m:r>
                        <a:rPr lang="es-EC" i="0">
                          <a:latin typeface="Cambria Math" panose="02040503050406030204" pitchFamily="18" charset="0"/>
                        </a:rPr>
                        <m:t> </m:t>
                      </m:r>
                      <m:r>
                        <a:rPr lang="es-EC" i="1">
                          <a:latin typeface="Cambria Math" panose="02040503050406030204" pitchFamily="18" charset="0"/>
                        </a:rPr>
                        <m:t>𝑖𝑛𝑣𝑒𝑟𝑠𝑖</m:t>
                      </m:r>
                      <m:r>
                        <a:rPr lang="es-EC" i="0">
                          <a:latin typeface="Cambria Math" panose="02040503050406030204" pitchFamily="18" charset="0"/>
                        </a:rPr>
                        <m:t>ó</m:t>
                      </m:r>
                      <m:r>
                        <a:rPr lang="es-EC" i="1">
                          <a:latin typeface="Cambria Math" panose="02040503050406030204" pitchFamily="18" charset="0"/>
                        </a:rPr>
                        <m:t>𝑛</m:t>
                      </m:r>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639.479.193,42</m:t>
                          </m:r>
                        </m:num>
                        <m:den>
                          <m:r>
                            <a:rPr lang="es-EC" i="0">
                              <a:latin typeface="Cambria Math" panose="02040503050406030204" pitchFamily="18" charset="0"/>
                            </a:rPr>
                            <m:t>656.903.299,67</m:t>
                          </m:r>
                        </m:den>
                      </m:f>
                      <m:r>
                        <a:rPr lang="es-EC" i="0">
                          <a:latin typeface="Cambria Math" panose="02040503050406030204" pitchFamily="18" charset="0"/>
                        </a:rPr>
                        <m:t>=0,9735∗100=</m:t>
                      </m:r>
                      <m:r>
                        <a:rPr lang="es-EC" b="1" i="0">
                          <a:latin typeface="Cambria Math" panose="02040503050406030204" pitchFamily="18" charset="0"/>
                        </a:rPr>
                        <m:t>𝟗𝟕</m:t>
                      </m:r>
                      <m:r>
                        <a:rPr lang="es-EC" b="1" i="0">
                          <a:latin typeface="Cambria Math" panose="02040503050406030204" pitchFamily="18" charset="0"/>
                        </a:rPr>
                        <m:t>.</m:t>
                      </m:r>
                      <m:r>
                        <a:rPr lang="es-EC" b="1" i="0">
                          <a:latin typeface="Cambria Math" panose="02040503050406030204" pitchFamily="18" charset="0"/>
                        </a:rPr>
                        <m:t>𝟑𝟓</m:t>
                      </m:r>
                      <m:r>
                        <a:rPr lang="es-EC" b="1" i="0">
                          <a:latin typeface="Cambria Math" panose="02040503050406030204" pitchFamily="18" charset="0"/>
                        </a:rPr>
                        <m:t>%</m:t>
                      </m:r>
                    </m:oMath>
                  </m:oMathPara>
                </a14:m>
                <a:endParaRPr lang="es-EC" b="1" dirty="0"/>
              </a:p>
            </p:txBody>
          </p:sp>
        </mc:Choice>
        <mc:Fallback>
          <p:sp>
            <p:nvSpPr>
              <p:cNvPr id="5" name="Rectángulo 4"/>
              <p:cNvSpPr>
                <a:spLocks noRot="1" noChangeAspect="1" noMove="1" noResize="1" noEditPoints="1" noAdjustHandles="1" noChangeArrowheads="1" noChangeShapeType="1" noTextEdit="1"/>
              </p:cNvSpPr>
              <p:nvPr/>
            </p:nvSpPr>
            <p:spPr>
              <a:xfrm>
                <a:off x="181427" y="1810279"/>
                <a:ext cx="7997371" cy="642035"/>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406399" y="2788082"/>
                <a:ext cx="8694057" cy="64761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𝑐𝑢𝑚𝑝𝑙𝑖𝑚𝑖𝑒𝑛𝑡𝑜</m:t>
                      </m:r>
                      <m:r>
                        <a:rPr lang="es-EC" i="0">
                          <a:latin typeface="Cambria Math" panose="02040503050406030204" pitchFamily="18" charset="0"/>
                        </a:rPr>
                        <m:t> </m:t>
                      </m:r>
                      <m:r>
                        <a:rPr lang="es-EC" i="1">
                          <a:latin typeface="Cambria Math" panose="02040503050406030204" pitchFamily="18" charset="0"/>
                        </a:rPr>
                        <m:t>𝑔𝑎𝑠𝑡𝑜𝑠</m:t>
                      </m:r>
                      <m:r>
                        <a:rPr lang="es-EC" i="0">
                          <a:latin typeface="Cambria Math" panose="02040503050406030204" pitchFamily="18" charset="0"/>
                        </a:rPr>
                        <m:t> </m:t>
                      </m:r>
                      <m:r>
                        <a:rPr lang="es-EC" i="1">
                          <a:latin typeface="Cambria Math" panose="02040503050406030204" pitchFamily="18" charset="0"/>
                        </a:rPr>
                        <m:t>𝑝𝑟𝑒𝑜𝑝𝑒𝑟𝑎𝑡𝑖𝑣𝑜𝑠</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8.778.490,5</m:t>
                          </m:r>
                        </m:num>
                        <m:den>
                          <m:r>
                            <a:rPr lang="es-EC" i="0">
                              <a:latin typeface="Cambria Math" panose="02040503050406030204" pitchFamily="18" charset="0"/>
                            </a:rPr>
                            <m:t>10.870.755,85</m:t>
                          </m:r>
                        </m:den>
                      </m:f>
                      <m:r>
                        <a:rPr lang="es-EC" i="0">
                          <a:latin typeface="Cambria Math" panose="02040503050406030204" pitchFamily="18" charset="0"/>
                        </a:rPr>
                        <m:t>=0,8075∗100=</m:t>
                      </m:r>
                      <m:r>
                        <a:rPr lang="es-EC" b="1" i="0">
                          <a:latin typeface="Cambria Math" panose="02040503050406030204" pitchFamily="18" charset="0"/>
                        </a:rPr>
                        <m:t>𝟖𝟎</m:t>
                      </m:r>
                      <m:r>
                        <a:rPr lang="es-EC" b="1" i="0">
                          <a:latin typeface="Cambria Math" panose="02040503050406030204" pitchFamily="18" charset="0"/>
                        </a:rPr>
                        <m:t>,</m:t>
                      </m:r>
                      <m:r>
                        <a:rPr lang="es-EC" b="1" i="0">
                          <a:latin typeface="Cambria Math" panose="02040503050406030204" pitchFamily="18" charset="0"/>
                        </a:rPr>
                        <m:t>𝟕𝟓</m:t>
                      </m:r>
                      <m:r>
                        <a:rPr lang="es-EC" b="1" i="0">
                          <a:latin typeface="Cambria Math" panose="02040503050406030204" pitchFamily="18" charset="0"/>
                        </a:rPr>
                        <m:t>%</m:t>
                      </m:r>
                    </m:oMath>
                  </m:oMathPara>
                </a14:m>
                <a:endParaRPr lang="es-EC" b="1" dirty="0"/>
              </a:p>
            </p:txBody>
          </p:sp>
        </mc:Choice>
        <mc:Fallback>
          <p:sp>
            <p:nvSpPr>
              <p:cNvPr id="6" name="Rectángulo 5"/>
              <p:cNvSpPr>
                <a:spLocks noRot="1" noChangeAspect="1" noMove="1" noResize="1" noEditPoints="1" noAdjustHandles="1" noChangeArrowheads="1" noChangeShapeType="1" noTextEdit="1"/>
              </p:cNvSpPr>
              <p:nvPr/>
            </p:nvSpPr>
            <p:spPr>
              <a:xfrm>
                <a:off x="406399" y="2788082"/>
                <a:ext cx="8694057" cy="647613"/>
              </a:xfrm>
              <a:prstGeom prst="rect">
                <a:avLst/>
              </a:prstGeom>
              <a:blipFill rotWithShape="0">
                <a:blip r:embed="rId4"/>
                <a:stretch>
                  <a:fillRect/>
                </a:stretch>
              </a:blipFill>
            </p:spPr>
            <p:txBody>
              <a:bodyPr/>
              <a:lstStyle/>
              <a:p>
                <a:r>
                  <a:rPr lang="es-EC">
                    <a:noFill/>
                  </a:rPr>
                  <a:t> </a:t>
                </a:r>
              </a:p>
            </p:txBody>
          </p:sp>
        </mc:Fallback>
      </mc:AlternateContent>
      <p:sp>
        <p:nvSpPr>
          <p:cNvPr id="7" name="Rectángulo 6"/>
          <p:cNvSpPr/>
          <p:nvPr/>
        </p:nvSpPr>
        <p:spPr>
          <a:xfrm>
            <a:off x="1843314" y="4107231"/>
            <a:ext cx="686525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dirty="0" smtClean="0">
                <a:effectLst/>
                <a:latin typeface="Times New Roman" panose="02020603050405020304" pitchFamily="18" charset="0"/>
                <a:ea typeface="Calibri" panose="020F0502020204030204" pitchFamily="34" charset="0"/>
              </a:rPr>
              <a:t>Para este año se había presupuestado un monto de $472.87, pero luego este monto fue codificado a $420.16, sin embargo el monto total devengado fue de $392.49, teniendo así una ejecución presupuestaria total del 97,08% para este año.</a:t>
            </a:r>
            <a:endParaRPr lang="es-EC" dirty="0"/>
          </a:p>
        </p:txBody>
      </p:sp>
    </p:spTree>
    <p:extLst>
      <p:ext uri="{BB962C8B-B14F-4D97-AF65-F5344CB8AC3E}">
        <p14:creationId xmlns:p14="http://schemas.microsoft.com/office/powerpoint/2010/main" val="387462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77334" y="290286"/>
            <a:ext cx="8596668" cy="566057"/>
          </a:xfrm>
        </p:spPr>
        <p:txBody>
          <a:bodyPr>
            <a:normAutofit/>
          </a:bodyPr>
          <a:lstStyle/>
          <a:p>
            <a:r>
              <a:rPr lang="es-EC" sz="2800" b="1" dirty="0" smtClean="0"/>
              <a:t>HIDROPAUTE SOPLADORA 2014</a:t>
            </a:r>
            <a:endParaRPr lang="es-EC" sz="2800" b="1" dirty="0"/>
          </a:p>
        </p:txBody>
      </p:sp>
      <p:graphicFrame>
        <p:nvGraphicFramePr>
          <p:cNvPr id="6" name="Tabla 5"/>
          <p:cNvGraphicFramePr>
            <a:graphicFrameLocks noGrp="1"/>
          </p:cNvGraphicFramePr>
          <p:nvPr>
            <p:extLst>
              <p:ext uri="{D42A27DB-BD31-4B8C-83A1-F6EECF244321}">
                <p14:modId xmlns:p14="http://schemas.microsoft.com/office/powerpoint/2010/main" val="755493885"/>
              </p:ext>
            </p:extLst>
          </p:nvPr>
        </p:nvGraphicFramePr>
        <p:xfrm>
          <a:off x="691848" y="1817420"/>
          <a:ext cx="4630057" cy="4074225"/>
        </p:xfrm>
        <a:graphic>
          <a:graphicData uri="http://schemas.openxmlformats.org/drawingml/2006/table">
            <a:tbl>
              <a:tblPr firstRow="1" firstCol="1" bandRow="1"/>
              <a:tblGrid>
                <a:gridCol w="1851593"/>
                <a:gridCol w="1499318"/>
                <a:gridCol w="1279146"/>
              </a:tblGrid>
              <a:tr h="582033">
                <a:tc>
                  <a:txBody>
                    <a:bodyPr/>
                    <a:lstStyle/>
                    <a:p>
                      <a:pP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Avance Valorado</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Planificado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Ejecutado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43,87%</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BE5F1"/>
                    </a:solidFill>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Febrero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45,30%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44,32%</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Marzo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48,71%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45,36%</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Abril</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52,49%</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46,04%</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55,00%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47,14%</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Junio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59,89%</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47,53%</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Julio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64,72%</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49,97%</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Agosto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69,42%</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52,95%</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Septiembre</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72,13%</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54,46%</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Octubre</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74,10%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55,80%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Noviembre</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77,03%</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DBE5F1"/>
                    </a:solidFill>
                  </a:tcPr>
                </a:tc>
              </a:tr>
              <a:tr h="291016">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Diciembre</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78,21%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63,39%</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7" name="Rectángulo 6"/>
          <p:cNvSpPr/>
          <p:nvPr/>
        </p:nvSpPr>
        <p:spPr>
          <a:xfrm>
            <a:off x="691848" y="1104229"/>
            <a:ext cx="6096000" cy="646331"/>
          </a:xfrm>
          <a:prstGeom prst="rect">
            <a:avLst/>
          </a:prstGeom>
        </p:spPr>
        <p:txBody>
          <a:bodyPr>
            <a:spAutoFit/>
          </a:bodyPr>
          <a:lstStyle/>
          <a:p>
            <a:pPr>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15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Avance financiero mensual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691848" y="5929477"/>
            <a:ext cx="2624436" cy="276999"/>
          </a:xfrm>
          <a:prstGeom prst="rect">
            <a:avLst/>
          </a:prstGeom>
        </p:spPr>
        <p:txBody>
          <a:bodyPr wrap="none">
            <a:spAutoFit/>
          </a:bodyPr>
          <a:lstStyle/>
          <a:p>
            <a:r>
              <a:rPr lang="es-EC" sz="1200" b="1" dirty="0" smtClean="0">
                <a:effectLst/>
                <a:latin typeface="Times New Roman" panose="02020603050405020304" pitchFamily="18" charset="0"/>
                <a:ea typeface="Calibri" panose="020F0502020204030204" pitchFamily="34" charset="0"/>
              </a:rPr>
              <a:t>Fuente: Informe anual CELEC 2014.</a:t>
            </a:r>
            <a:endParaRPr lang="es-EC" sz="1200" dirty="0"/>
          </a:p>
        </p:txBody>
      </p:sp>
      <p:sp>
        <p:nvSpPr>
          <p:cNvPr id="9" name="Rectángulo 8"/>
          <p:cNvSpPr/>
          <p:nvPr/>
        </p:nvSpPr>
        <p:spPr>
          <a:xfrm>
            <a:off x="5614379" y="1969419"/>
            <a:ext cx="4066650" cy="4375557"/>
          </a:xfrm>
          <a:prstGeom prst="rect">
            <a:avLst/>
          </a:prstGeom>
        </p:spPr>
        <p:txBody>
          <a:bodyPr wrap="square">
            <a:spAutoFit/>
          </a:bodyPr>
          <a:lstStyle/>
          <a:p>
            <a:pPr>
              <a:lnSpc>
                <a:spcPct val="150000"/>
              </a:lnSpc>
              <a:spcAft>
                <a:spcPts val="100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El costo total de este proyecto incluye los siguientes componentes:</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Construcción de obras civiles</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Equipamiento electromecánico</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Indemnizaciones</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Compensación social</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Mitigación ambiental</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Construcción de obras complementarias</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Symbol" panose="05050102010706020507" pitchFamily="18" charset="2"/>
              <a:buChar char=""/>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Gestión administrativa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43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5143" y="232007"/>
            <a:ext cx="6096000" cy="646331"/>
          </a:xfrm>
          <a:prstGeom prst="rect">
            <a:avLst/>
          </a:prstGeom>
        </p:spPr>
        <p:txBody>
          <a:bodyPr>
            <a:spAutoFit/>
          </a:bodyPr>
          <a:lstStyle/>
          <a:p>
            <a:pPr marL="449580">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16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Avance físico de la central detallado por secciones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914234141"/>
              </p:ext>
            </p:extLst>
          </p:nvPr>
        </p:nvGraphicFramePr>
        <p:xfrm>
          <a:off x="594019" y="1067816"/>
          <a:ext cx="8462895" cy="4480560"/>
        </p:xfrm>
        <a:graphic>
          <a:graphicData uri="http://schemas.openxmlformats.org/drawingml/2006/table">
            <a:tbl>
              <a:tblPr firstRow="1" firstCol="1" bandRow="1"/>
              <a:tblGrid>
                <a:gridCol w="5658540"/>
                <a:gridCol w="1529451"/>
                <a:gridCol w="1274904"/>
              </a:tblGrid>
              <a:tr h="472822">
                <a:tc>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AVANCE FÍSICO POR SECCIONES</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Programado (%)</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Ejecutado (%)</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223086">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1. </a:t>
                      </a: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Instrumentación para obras civiles</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r>
              <a:tr h="223086">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2.</a:t>
                      </a: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Túnel de Desvío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02333">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3.</a:t>
                      </a: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Túnel de interconexión directa y cámara de interconexión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23086">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4.</a:t>
                      </a: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Túnel superior de carga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23086">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5</a:t>
                      </a: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Chimenea de equilibrio superior</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23086">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6.</a:t>
                      </a: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Casa de máquinas subterránea y obras anexas</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23086">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7.</a:t>
                      </a: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Túnel de descarga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23086">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8.</a:t>
                      </a: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Patio de maniobras y edificio de control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39485">
                <a:tc>
                  <a:txBody>
                    <a:bodyPr/>
                    <a:lstStyle/>
                    <a:p>
                      <a:pP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9.</a:t>
                      </a: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Caminos de acceso a patio de maniobras y mantenimiento</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3,08%</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23086">
                <a:tc>
                  <a:txBody>
                    <a:bodyPr/>
                    <a:lstStyle/>
                    <a:p>
                      <a:pP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10.</a:t>
                      </a: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Vía quebrada Guayaquil - Méndez</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13,65%</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23086">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11.</a:t>
                      </a: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Rubros generales</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23086">
                <a:tc>
                  <a:txBody>
                    <a:bodyPr/>
                    <a:lstStyle/>
                    <a:p>
                      <a:pP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SECCION 12.</a:t>
                      </a: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Equipos electromecánicos</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23,70%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23,54%</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7" name="Rectángulo 6"/>
          <p:cNvSpPr/>
          <p:nvPr/>
        </p:nvSpPr>
        <p:spPr>
          <a:xfrm>
            <a:off x="554793" y="5581134"/>
            <a:ext cx="1704313" cy="276999"/>
          </a:xfrm>
          <a:prstGeom prst="rect">
            <a:avLst/>
          </a:prstGeom>
        </p:spPr>
        <p:txBody>
          <a:bodyPr wrap="none">
            <a:spAutoFit/>
          </a:bodyPr>
          <a:lstStyle/>
          <a:p>
            <a:r>
              <a:rPr lang="es-EC" sz="1200" b="1" dirty="0" smtClean="0">
                <a:effectLst/>
                <a:latin typeface="Times New Roman" panose="02020603050405020304" pitchFamily="18" charset="0"/>
                <a:ea typeface="Calibri" panose="020F0502020204030204" pitchFamily="34" charset="0"/>
              </a:rPr>
              <a:t>Fuente: </a:t>
            </a:r>
            <a:r>
              <a:rPr lang="es-EC" sz="1200" b="0" dirty="0" smtClean="0">
                <a:effectLst/>
                <a:latin typeface="Times New Roman" panose="02020603050405020304" pitchFamily="18" charset="0"/>
                <a:ea typeface="Calibri" panose="020F0502020204030204" pitchFamily="34" charset="0"/>
              </a:rPr>
              <a:t>(CELEC, 2015)</a:t>
            </a:r>
            <a:endParaRPr lang="es-EC" sz="1200" dirty="0"/>
          </a:p>
        </p:txBody>
      </p:sp>
    </p:spTree>
    <p:extLst>
      <p:ext uri="{BB962C8B-B14F-4D97-AF65-F5344CB8AC3E}">
        <p14:creationId xmlns:p14="http://schemas.microsoft.com/office/powerpoint/2010/main" val="224996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901169441"/>
              </p:ext>
            </p:extLst>
          </p:nvPr>
        </p:nvGraphicFramePr>
        <p:xfrm>
          <a:off x="815633" y="1828799"/>
          <a:ext cx="8226766" cy="1886014"/>
        </p:xfrm>
        <a:graphic>
          <a:graphicData uri="http://schemas.openxmlformats.org/drawingml/2006/table">
            <a:tbl>
              <a:tblPr firstRow="1" firstCol="1" bandRow="1"/>
              <a:tblGrid>
                <a:gridCol w="1797625"/>
                <a:gridCol w="1381363"/>
                <a:gridCol w="1514918"/>
                <a:gridCol w="1766430"/>
                <a:gridCol w="1766430"/>
              </a:tblGrid>
              <a:tr h="249677">
                <a:tc rowSpan="2">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PROYECTOS DE INVERSIÓN</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gridSpan="4">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478247">
                <a:tc vMerge="1">
                  <a:txBody>
                    <a:bodyPr/>
                    <a:lstStyle/>
                    <a:p>
                      <a:endParaRPr lang="es-EC"/>
                    </a:p>
                  </a:txBody>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INICIAL</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CODIFICADO</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DEVENGADO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EJECUCIÓN PRESUPUESTARIA</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r>
              <a:tr h="838728">
                <a:tc>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 Sopladora</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228,04</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247,43</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225,31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6" name="Rectángulo 5"/>
          <p:cNvSpPr/>
          <p:nvPr/>
        </p:nvSpPr>
        <p:spPr>
          <a:xfrm>
            <a:off x="321428" y="4045941"/>
            <a:ext cx="2405146" cy="380938"/>
          </a:xfrm>
          <a:prstGeom prst="rect">
            <a:avLst/>
          </a:prstGeom>
        </p:spPr>
        <p:txBody>
          <a:bodyPr wrap="none">
            <a:spAutoFit/>
          </a:bodyPr>
          <a:lstStyle/>
          <a:p>
            <a:pPr marL="449580" algn="just">
              <a:lnSpc>
                <a:spcPct val="150000"/>
              </a:lnSpc>
              <a:spcAft>
                <a:spcPts val="1000"/>
              </a:spcAft>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(CELEC, 2015)</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793449" y="1074057"/>
            <a:ext cx="6096000" cy="646331"/>
          </a:xfrm>
          <a:prstGeom prst="rect">
            <a:avLst/>
          </a:prstGeom>
        </p:spPr>
        <p:txBody>
          <a:bodyPr>
            <a:spAutoFit/>
          </a:bodyPr>
          <a:lstStyle/>
          <a:p>
            <a:pPr>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36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Detalle del presupuesto de la central Sopladora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1277257" y="4819356"/>
            <a:ext cx="7199086" cy="13388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49580" indent="449580" algn="just">
              <a:lnSpc>
                <a:spcPct val="150000"/>
              </a:lnSpc>
              <a:spcAft>
                <a:spcPts val="100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Este presupuesto fue codificado con un incremento de $19.43 millones, teniendo un presupuesto total de $247,43 del cual se ejecutó el 91% durante el año 2015.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919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17714"/>
            <a:ext cx="8596668" cy="508000"/>
          </a:xfrm>
        </p:spPr>
        <p:txBody>
          <a:bodyPr>
            <a:normAutofit fontScale="90000"/>
          </a:bodyPr>
          <a:lstStyle/>
          <a:p>
            <a:r>
              <a:rPr lang="es-EC" sz="2800" b="1" dirty="0" smtClean="0"/>
              <a:t>Activo Corriente</a:t>
            </a:r>
            <a:br>
              <a:rPr lang="es-EC" sz="2800" b="1" dirty="0" smtClean="0"/>
            </a:br>
            <a:r>
              <a:rPr lang="es-EC" sz="2800" b="1" dirty="0"/>
              <a:t/>
            </a:r>
            <a:br>
              <a:rPr lang="es-EC" sz="2800" b="1" dirty="0"/>
            </a:br>
            <a:endParaRPr lang="es-EC" sz="2800" b="1" dirty="0"/>
          </a:p>
        </p:txBody>
      </p:sp>
      <p:graphicFrame>
        <p:nvGraphicFramePr>
          <p:cNvPr id="5" name="Tabla 4"/>
          <p:cNvGraphicFramePr>
            <a:graphicFrameLocks noGrp="1"/>
          </p:cNvGraphicFramePr>
          <p:nvPr>
            <p:extLst>
              <p:ext uri="{D42A27DB-BD31-4B8C-83A1-F6EECF244321}">
                <p14:modId xmlns:p14="http://schemas.microsoft.com/office/powerpoint/2010/main" val="2182848260"/>
              </p:ext>
            </p:extLst>
          </p:nvPr>
        </p:nvGraphicFramePr>
        <p:xfrm>
          <a:off x="1608740" y="1584892"/>
          <a:ext cx="7448174" cy="2327910"/>
        </p:xfrm>
        <a:graphic>
          <a:graphicData uri="http://schemas.openxmlformats.org/drawingml/2006/table">
            <a:tbl>
              <a:tblPr firstRow="1" firstCol="1" bandRow="1"/>
              <a:tblGrid>
                <a:gridCol w="1658317"/>
                <a:gridCol w="1697027"/>
                <a:gridCol w="1697027"/>
                <a:gridCol w="1726566"/>
                <a:gridCol w="669237"/>
              </a:tblGrid>
              <a:tr h="190500">
                <a:tc rowSpan="2">
                  <a:txBody>
                    <a:bodyPr/>
                    <a:lstStyle/>
                    <a:p>
                      <a:pPr algn="ctr">
                        <a:lnSpc>
                          <a:spcPct val="150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NOMBRE INST. FINANCIERA</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AEEF3"/>
                    </a:solidFill>
                  </a:tcPr>
                </a:tc>
                <a:tc gridSpan="2">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AÑOS</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c hMerge="1">
                  <a:txBody>
                    <a:bodyPr/>
                    <a:lstStyle/>
                    <a:p>
                      <a:endParaRPr lang="es-EC"/>
                    </a:p>
                  </a:txBody>
                  <a:tcPr/>
                </a:tc>
                <a:tc rowSpan="2">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VARIACIÓN</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AEEF3"/>
                    </a:solidFill>
                  </a:tcPr>
                </a:tc>
                <a:tc rowSpan="2">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AEEF3"/>
                    </a:solidFill>
                  </a:tcPr>
                </a:tc>
              </a:tr>
              <a:tr h="438150">
                <a:tc vMerge="1">
                  <a:txBody>
                    <a:bodyPr/>
                    <a:lstStyle/>
                    <a:p>
                      <a:endParaRPr lang="es-EC"/>
                    </a:p>
                  </a:txBody>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AEEF3"/>
                    </a:solidFill>
                  </a:tcPr>
                </a:tc>
                <a:tc vMerge="1">
                  <a:txBody>
                    <a:bodyPr/>
                    <a:lstStyle/>
                    <a:p>
                      <a:endParaRPr lang="es-EC"/>
                    </a:p>
                  </a:txBody>
                  <a:tcPr/>
                </a:tc>
                <a:tc vMerge="1">
                  <a:txBody>
                    <a:bodyPr/>
                    <a:lstStyle/>
                    <a:p>
                      <a:endParaRPr lang="es-EC"/>
                    </a:p>
                  </a:txBody>
                  <a:tcPr/>
                </a:tc>
              </a:tr>
              <a:tr h="381000">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Banco Central del Ecuador</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48DD4"/>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142.081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48DD4"/>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1.557.254</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48DD4"/>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1.415.173</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48DD4"/>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48DD4"/>
                      </a:solidFill>
                      <a:prstDash val="solid"/>
                      <a:round/>
                      <a:headEnd type="none" w="med" len="med"/>
                      <a:tailEnd type="none" w="med" len="med"/>
                    </a:lnT>
                    <a:lnB>
                      <a:noFill/>
                    </a:lnB>
                    <a:solidFill>
                      <a:srgbClr val="FFFFFF"/>
                    </a:solidFill>
                  </a:tcPr>
                </a:tc>
              </a:tr>
              <a:tr h="190500">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Banco de Fomento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2.312</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-2312</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381000">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Fideicomiso FUTURFID Garantía</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3.240.346</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1.892.536</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-1.347.810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190500">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Fideicomiso CFN</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1.752</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ct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r>
              <a:tr h="190500">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$ 3.388.662,00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$ 3.451.244,00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$ 67.205,00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endParaRPr lang="es-EC" sz="1400" dirty="0">
                        <a:solidFill>
                          <a:srgbClr val="365F91"/>
                        </a:solidFill>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AEEF3"/>
                    </a:solidFill>
                  </a:tcPr>
                </a:tc>
              </a:tr>
            </a:tbl>
          </a:graphicData>
        </a:graphic>
      </p:graphicFrame>
      <p:sp>
        <p:nvSpPr>
          <p:cNvPr id="6" name="Rectángulo 5"/>
          <p:cNvSpPr/>
          <p:nvPr/>
        </p:nvSpPr>
        <p:spPr>
          <a:xfrm>
            <a:off x="677334" y="928914"/>
            <a:ext cx="6096000" cy="523220"/>
          </a:xfrm>
          <a:prstGeom prst="rect">
            <a:avLst/>
          </a:prstGeom>
        </p:spPr>
        <p:txBody>
          <a:bodyPr>
            <a:spAutoFit/>
          </a:bodyPr>
          <a:lstStyle/>
          <a:p>
            <a:pPr marL="899160">
              <a:spcAft>
                <a:spcPts val="0"/>
              </a:spcAft>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Tabla 18 </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99160">
              <a:spcAft>
                <a:spcPts val="0"/>
              </a:spcAft>
            </a:pPr>
            <a:r>
              <a:rPr lang="es-EC" sz="1400" i="1" dirty="0" smtClean="0">
                <a:effectLst/>
                <a:latin typeface="Times New Roman" panose="02020603050405020304" pitchFamily="18" charset="0"/>
                <a:ea typeface="Calibri" panose="020F0502020204030204" pitchFamily="34" charset="0"/>
                <a:cs typeface="Times New Roman" panose="02020603050405020304" pitchFamily="18" charset="0"/>
              </a:rPr>
              <a:t>Análisis de Activo Corriente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677334" y="3871770"/>
            <a:ext cx="3755323" cy="339773"/>
          </a:xfrm>
          <a:prstGeom prst="rect">
            <a:avLst/>
          </a:prstGeom>
        </p:spPr>
        <p:txBody>
          <a:bodyPr wrap="none">
            <a:spAutoFit/>
          </a:bodyPr>
          <a:lstStyle/>
          <a:p>
            <a:pPr marL="449580" indent="449580">
              <a:lnSpc>
                <a:spcPct val="150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(Informe Anual CELEC EP, 2014)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1161141" y="4816065"/>
            <a:ext cx="7953829" cy="13388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70510" indent="449580" algn="just">
              <a:lnSpc>
                <a:spcPct val="150000"/>
              </a:lnSpc>
              <a:spcAft>
                <a:spcPts val="100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Según los datos presentados en la tabla, lo más relevante se evidencia en el incremento del 91% de la cuenta del Banco Central del Ecuador para el año 2014 pasando de $142.081 a $1.415.173.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6133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39036"/>
            <a:ext cx="8596668" cy="1320800"/>
          </a:xfrm>
        </p:spPr>
        <p:txBody>
          <a:bodyPr>
            <a:normAutofit/>
          </a:bodyPr>
          <a:lstStyle/>
          <a:p>
            <a:r>
              <a:rPr lang="es-EC" sz="3200" b="1" dirty="0" smtClean="0"/>
              <a:t>PASIVOS</a:t>
            </a:r>
            <a:endParaRPr lang="es-EC" sz="3200" b="1" dirty="0"/>
          </a:p>
        </p:txBody>
      </p:sp>
      <p:graphicFrame>
        <p:nvGraphicFramePr>
          <p:cNvPr id="5" name="Tabla 4"/>
          <p:cNvGraphicFramePr>
            <a:graphicFrameLocks noGrp="1"/>
          </p:cNvGraphicFramePr>
          <p:nvPr>
            <p:extLst>
              <p:ext uri="{D42A27DB-BD31-4B8C-83A1-F6EECF244321}">
                <p14:modId xmlns:p14="http://schemas.microsoft.com/office/powerpoint/2010/main" val="3878534730"/>
              </p:ext>
            </p:extLst>
          </p:nvPr>
        </p:nvGraphicFramePr>
        <p:xfrm>
          <a:off x="801987" y="1847762"/>
          <a:ext cx="7107986" cy="2082067"/>
        </p:xfrm>
        <a:graphic>
          <a:graphicData uri="http://schemas.openxmlformats.org/drawingml/2006/table">
            <a:tbl>
              <a:tblPr firstRow="1" firstCol="1" bandRow="1"/>
              <a:tblGrid>
                <a:gridCol w="2382052"/>
                <a:gridCol w="1272366"/>
                <a:gridCol w="1272366"/>
                <a:gridCol w="1428687"/>
                <a:gridCol w="752515"/>
              </a:tblGrid>
              <a:tr h="236093">
                <a:tc rowSpan="2">
                  <a:txBody>
                    <a:bodyPr/>
                    <a:lstStyle/>
                    <a:p>
                      <a:pPr algn="ctr">
                        <a:lnSpc>
                          <a:spcPct val="150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RUBRO</a:t>
                      </a:r>
                      <a:endParaRPr lang="es-EC" sz="16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c gridSpan="2">
                  <a:txBody>
                    <a:bodyPr/>
                    <a:lstStyle/>
                    <a:p>
                      <a:pPr algn="ctr">
                        <a:lnSpc>
                          <a:spcPct val="150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c hMerge="1">
                  <a:txBody>
                    <a:bodyPr/>
                    <a:lstStyle/>
                    <a:p>
                      <a:endParaRPr lang="es-EC"/>
                    </a:p>
                  </a:txBody>
                  <a:tcPr/>
                </a:tc>
                <a:tc rowSpan="2">
                  <a:txBody>
                    <a:bodyPr/>
                    <a:lstStyle/>
                    <a:p>
                      <a:pPr algn="ctr">
                        <a:lnSpc>
                          <a:spcPct val="150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VARIACIÓN</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c rowSpan="2">
                  <a:txBody>
                    <a:bodyPr/>
                    <a:lstStyle/>
                    <a:p>
                      <a:pPr algn="ctr">
                        <a:lnSpc>
                          <a:spcPct val="150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r>
              <a:tr h="236093">
                <a:tc vMerge="1">
                  <a:txBody>
                    <a:bodyPr/>
                    <a:lstStyle/>
                    <a:p>
                      <a:endParaRPr lang="es-EC"/>
                    </a:p>
                  </a:txBody>
                  <a:tcPr/>
                </a:tc>
                <a:tc>
                  <a:txBody>
                    <a:bodyPr/>
                    <a:lstStyle/>
                    <a:p>
                      <a:pPr algn="ctr">
                        <a:lnSpc>
                          <a:spcPct val="150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c vMerge="1">
                  <a:txBody>
                    <a:bodyPr/>
                    <a:lstStyle/>
                    <a:p>
                      <a:endParaRPr lang="es-EC"/>
                    </a:p>
                  </a:txBody>
                  <a:tcPr/>
                </a:tc>
                <a:tc vMerge="1">
                  <a:txBody>
                    <a:bodyPr/>
                    <a:lstStyle/>
                    <a:p>
                      <a:endParaRPr lang="es-EC"/>
                    </a:p>
                  </a:txBody>
                  <a:tcPr/>
                </a:tc>
              </a:tr>
              <a:tr h="249646">
                <a:tc>
                  <a:txBody>
                    <a:bodyPr/>
                    <a:lstStyle/>
                    <a:p>
                      <a:pP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Pasivo Corriente</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33.270.116</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58.829.073</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25.558.957</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r>
              <a:tr h="160439">
                <a:tc>
                  <a:txBody>
                    <a:bodyPr/>
                    <a:lstStyle/>
                    <a:p>
                      <a:pP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Pasivo L/P Crédito Proyecto Mazar</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165.295.001</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165.295.001</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384940">
                <a:tc>
                  <a:txBody>
                    <a:bodyPr/>
                    <a:lstStyle/>
                    <a:p>
                      <a:pP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Pasivo L/P Crédito Proyecto Sopladora Eximbank</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234.185.416</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-234.185.416</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2700">
                <a:tc>
                  <a:txBody>
                    <a:bodyPr/>
                    <a:lstStyle/>
                    <a:p>
                      <a:pP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Provisiones cálculos actuariales</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379.159</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1.464.176</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1.085.017</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r">
                        <a:lnSpc>
                          <a:spcPct val="150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286%</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236093">
                <a:tc>
                  <a:txBody>
                    <a:bodyPr/>
                    <a:lstStyle/>
                    <a:p>
                      <a:pPr>
                        <a:lnSpc>
                          <a:spcPct val="150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6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$ 433.131.705</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$ 225.590.264</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r">
                        <a:lnSpc>
                          <a:spcPct val="150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-$ 207.541.442</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nSpc>
                          <a:spcPct val="150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r>
            </a:tbl>
          </a:graphicData>
        </a:graphic>
      </p:graphicFrame>
      <p:sp>
        <p:nvSpPr>
          <p:cNvPr id="6" name="Rectángulo 5"/>
          <p:cNvSpPr/>
          <p:nvPr/>
        </p:nvSpPr>
        <p:spPr>
          <a:xfrm>
            <a:off x="275772" y="1145733"/>
            <a:ext cx="6096000" cy="646331"/>
          </a:xfrm>
          <a:prstGeom prst="rect">
            <a:avLst/>
          </a:prstGeom>
        </p:spPr>
        <p:txBody>
          <a:bodyPr>
            <a:spAutoFit/>
          </a:bodyPr>
          <a:lstStyle/>
          <a:p>
            <a:pPr marL="449580">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20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Análisis de Pasivos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75772" y="3958857"/>
            <a:ext cx="3301353" cy="339773"/>
          </a:xfrm>
          <a:prstGeom prst="rect">
            <a:avLst/>
          </a:prstGeom>
        </p:spPr>
        <p:txBody>
          <a:bodyPr wrap="none">
            <a:spAutoFit/>
          </a:bodyPr>
          <a:lstStyle/>
          <a:p>
            <a:pPr indent="449580">
              <a:lnSpc>
                <a:spcPct val="150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(Informe Anual CELEC EP, 2014)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810068" y="4444357"/>
            <a:ext cx="7837714" cy="20210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49580" indent="449580" algn="just">
              <a:lnSpc>
                <a:spcPct val="150000"/>
              </a:lnSpc>
              <a:spcAft>
                <a:spcPts val="100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Dentro del rubro de Pasivos Corrientes se encuentran los valores pendientes de pago a los proveedores contratistas por concepto de bienes y servicios prestados para la ejecución de los proyectos.</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C" dirty="0" smtClean="0">
                <a:effectLst/>
                <a:latin typeface="Times New Roman" panose="02020603050405020304" pitchFamily="18" charset="0"/>
                <a:ea typeface="Calibri" panose="020F0502020204030204" pitchFamily="34" charset="0"/>
              </a:rPr>
              <a:t>	En los rubros de Pasivo no corriente se encuentran los créditos obtenidos para el financiamiento de los proyectos Sopladora y Mazar.</a:t>
            </a:r>
            <a:endParaRPr lang="es-EC" dirty="0"/>
          </a:p>
        </p:txBody>
      </p:sp>
    </p:spTree>
    <p:extLst>
      <p:ext uri="{BB962C8B-B14F-4D97-AF65-F5344CB8AC3E}">
        <p14:creationId xmlns:p14="http://schemas.microsoft.com/office/powerpoint/2010/main" val="97709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1258"/>
            <a:ext cx="8596668" cy="725714"/>
          </a:xfrm>
        </p:spPr>
        <p:txBody>
          <a:bodyPr/>
          <a:lstStyle/>
          <a:p>
            <a:r>
              <a:rPr lang="es-EC" b="1" dirty="0" smtClean="0"/>
              <a:t>Inversiones en los Proyectos</a:t>
            </a:r>
            <a:endParaRPr lang="es-EC" b="1" dirty="0"/>
          </a:p>
        </p:txBody>
      </p:sp>
      <p:graphicFrame>
        <p:nvGraphicFramePr>
          <p:cNvPr id="5" name="Tabla 4"/>
          <p:cNvGraphicFramePr>
            <a:graphicFrameLocks noGrp="1"/>
          </p:cNvGraphicFramePr>
          <p:nvPr>
            <p:extLst>
              <p:ext uri="{D42A27DB-BD31-4B8C-83A1-F6EECF244321}">
                <p14:modId xmlns:p14="http://schemas.microsoft.com/office/powerpoint/2010/main" val="791519188"/>
              </p:ext>
            </p:extLst>
          </p:nvPr>
        </p:nvGraphicFramePr>
        <p:xfrm>
          <a:off x="802028" y="1876990"/>
          <a:ext cx="6788943" cy="1714884"/>
        </p:xfrm>
        <a:graphic>
          <a:graphicData uri="http://schemas.openxmlformats.org/drawingml/2006/table">
            <a:tbl>
              <a:tblPr firstRow="1" firstCol="1" bandRow="1"/>
              <a:tblGrid>
                <a:gridCol w="1745362"/>
                <a:gridCol w="1493824"/>
                <a:gridCol w="1493824"/>
                <a:gridCol w="1493824"/>
                <a:gridCol w="562109"/>
              </a:tblGrid>
              <a:tr h="245968">
                <a:tc rowSpan="2">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AEEF3"/>
                    </a:solidFill>
                  </a:tcPr>
                </a:tc>
                <a:tc gridSpan="2">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AÑOS</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c hMerge="1">
                  <a:txBody>
                    <a:bodyPr/>
                    <a:lstStyle/>
                    <a:p>
                      <a:endParaRPr lang="es-EC"/>
                    </a:p>
                  </a:txBody>
                  <a:tcPr/>
                </a:tc>
                <a:tc rowSpan="2">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VARIACION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AEEF3"/>
                    </a:solidFill>
                  </a:tcPr>
                </a:tc>
                <a:tc rowSpan="2">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AEEF3"/>
                    </a:solidFill>
                  </a:tcPr>
                </a:tc>
              </a:tr>
              <a:tr h="245968">
                <a:tc vMerge="1">
                  <a:txBody>
                    <a:bodyPr/>
                    <a:lstStyle/>
                    <a:p>
                      <a:endParaRPr lang="es-EC"/>
                    </a:p>
                  </a:txBody>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AEEF3"/>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AEEF3"/>
                    </a:solidFill>
                  </a:tcPr>
                </a:tc>
                <a:tc vMerge="1">
                  <a:txBody>
                    <a:bodyPr/>
                    <a:lstStyle/>
                    <a:p>
                      <a:endParaRPr lang="es-EC"/>
                    </a:p>
                  </a:txBody>
                  <a:tcPr/>
                </a:tc>
                <a:tc vMerge="1">
                  <a:txBody>
                    <a:bodyPr/>
                    <a:lstStyle/>
                    <a:p>
                      <a:endParaRPr lang="es-EC"/>
                    </a:p>
                  </a:txBody>
                  <a:tcPr/>
                </a:tc>
              </a:tr>
              <a:tr h="245968">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Sopladora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390.030.002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584.446.051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194.416.049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5968">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Cardenillo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20.332.317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20.619.804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287.487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r>
              <a:tr h="245968">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Zamora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21.352.069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35.051.739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13.699.670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245968">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431.714.388,00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640.117.594,18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208.403.206,18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c>
                  <a:txBody>
                    <a:bodyPr/>
                    <a:lstStyle/>
                    <a:p>
                      <a:endParaRPr lang="es-EC" sz="1800" dirty="0">
                        <a:solidFill>
                          <a:srgbClr val="365F91"/>
                        </a:solidFill>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AEEF3"/>
                    </a:solidFill>
                  </a:tcPr>
                </a:tc>
              </a:tr>
            </a:tbl>
          </a:graphicData>
        </a:graphic>
      </p:graphicFrame>
      <p:sp>
        <p:nvSpPr>
          <p:cNvPr id="6" name="Rectángulo 5"/>
          <p:cNvSpPr/>
          <p:nvPr/>
        </p:nvSpPr>
        <p:spPr>
          <a:xfrm>
            <a:off x="333828" y="1219201"/>
            <a:ext cx="6096000" cy="584775"/>
          </a:xfrm>
          <a:prstGeom prst="rect">
            <a:avLst/>
          </a:prstGeom>
        </p:spPr>
        <p:txBody>
          <a:bodyPr>
            <a:spAutoFit/>
          </a:bodyPr>
          <a:lstStyle/>
          <a:p>
            <a:pPr marL="449580">
              <a:spcAft>
                <a:spcPts val="0"/>
              </a:spcAft>
            </a:pP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Tabla 21 </a:t>
            </a:r>
            <a:endParaRPr lang="es-EC"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sz="1600" i="1" dirty="0" smtClean="0">
                <a:effectLst/>
                <a:latin typeface="Times New Roman" panose="02020603050405020304" pitchFamily="18" charset="0"/>
                <a:ea typeface="Calibri" panose="020F0502020204030204" pitchFamily="34" charset="0"/>
                <a:cs typeface="Times New Roman" panose="02020603050405020304" pitchFamily="18" charset="0"/>
              </a:rPr>
              <a:t>Análisis de Inversión en Proyectos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720876" y="3650735"/>
            <a:ext cx="2847383" cy="276999"/>
          </a:xfrm>
          <a:prstGeom prst="rect">
            <a:avLst/>
          </a:prstGeom>
        </p:spPr>
        <p:txBody>
          <a:bodyPr wrap="none">
            <a:spAutoFit/>
          </a:bodyPr>
          <a:lstStyle/>
          <a:p>
            <a:r>
              <a:rPr lang="es-EC" sz="1200" b="1" dirty="0" smtClean="0">
                <a:effectLst/>
                <a:latin typeface="Times New Roman" panose="02020603050405020304" pitchFamily="18" charset="0"/>
                <a:ea typeface="Calibri" panose="020F0502020204030204" pitchFamily="34" charset="0"/>
              </a:rPr>
              <a:t>Fuente: </a:t>
            </a:r>
            <a:r>
              <a:rPr lang="es-EC" sz="1200" b="0" dirty="0" smtClean="0">
                <a:effectLst/>
                <a:latin typeface="Times New Roman" panose="02020603050405020304" pitchFamily="18" charset="0"/>
                <a:ea typeface="Calibri" panose="020F0502020204030204" pitchFamily="34" charset="0"/>
              </a:rPr>
              <a:t>(Informe Anual CELEC EP, 2014)</a:t>
            </a:r>
            <a:endParaRPr lang="es-EC" sz="1200" dirty="0"/>
          </a:p>
        </p:txBody>
      </p:sp>
      <p:sp>
        <p:nvSpPr>
          <p:cNvPr id="8" name="Rectángulo 7"/>
          <p:cNvSpPr/>
          <p:nvPr/>
        </p:nvSpPr>
        <p:spPr>
          <a:xfrm>
            <a:off x="870860" y="4321353"/>
            <a:ext cx="7329714"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dirty="0" smtClean="0">
                <a:effectLst/>
                <a:latin typeface="Times New Roman" panose="02020603050405020304" pitchFamily="18" charset="0"/>
                <a:ea typeface="Calibri" panose="020F0502020204030204" pitchFamily="34" charset="0"/>
              </a:rPr>
              <a:t>En esta tabla se presenta el detalle de la ejecución presupuestaria de los proyectos a cargo de la Unidad de Negocio </a:t>
            </a:r>
            <a:r>
              <a:rPr lang="es-EC" dirty="0" err="1" smtClean="0">
                <a:effectLst/>
                <a:latin typeface="Times New Roman" panose="02020603050405020304" pitchFamily="18" charset="0"/>
                <a:ea typeface="Calibri" panose="020F0502020204030204" pitchFamily="34" charset="0"/>
              </a:rPr>
              <a:t>Hidropaute</a:t>
            </a:r>
            <a:r>
              <a:rPr lang="es-EC" dirty="0" smtClean="0">
                <a:effectLst/>
                <a:latin typeface="Times New Roman" panose="02020603050405020304" pitchFamily="18" charset="0"/>
                <a:ea typeface="Calibri" panose="020F0502020204030204" pitchFamily="34" charset="0"/>
              </a:rPr>
              <a:t>, en la cual se especifica la continuación de la construcción, equipamiento y la fiscalización del proyecto Sopladora, para el proyecto Zamora se continúan con los estudios de Factibilidad y Diseños definitivos y para el final de este periodo se cancelan los valores pendientes de los estudios realizados para el proyecto Cardenillo</a:t>
            </a:r>
            <a:endParaRPr lang="es-EC" dirty="0"/>
          </a:p>
        </p:txBody>
      </p:sp>
    </p:spTree>
    <p:extLst>
      <p:ext uri="{BB962C8B-B14F-4D97-AF65-F5344CB8AC3E}">
        <p14:creationId xmlns:p14="http://schemas.microsoft.com/office/powerpoint/2010/main" val="152465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17714"/>
            <a:ext cx="8596668" cy="624115"/>
          </a:xfrm>
        </p:spPr>
        <p:txBody>
          <a:bodyPr>
            <a:normAutofit fontScale="90000"/>
          </a:bodyPr>
          <a:lstStyle/>
          <a:p>
            <a:r>
              <a:rPr lang="es-EC" b="1" dirty="0" smtClean="0"/>
              <a:t>GASTOS</a:t>
            </a:r>
            <a:endParaRPr lang="es-EC" b="1" dirty="0"/>
          </a:p>
        </p:txBody>
      </p:sp>
      <p:graphicFrame>
        <p:nvGraphicFramePr>
          <p:cNvPr id="7" name="Tabla 6"/>
          <p:cNvGraphicFramePr>
            <a:graphicFrameLocks noGrp="1"/>
          </p:cNvGraphicFramePr>
          <p:nvPr>
            <p:extLst>
              <p:ext uri="{D42A27DB-BD31-4B8C-83A1-F6EECF244321}">
                <p14:modId xmlns:p14="http://schemas.microsoft.com/office/powerpoint/2010/main" val="1093355876"/>
              </p:ext>
            </p:extLst>
          </p:nvPr>
        </p:nvGraphicFramePr>
        <p:xfrm>
          <a:off x="677334" y="1522173"/>
          <a:ext cx="8756952" cy="4602851"/>
        </p:xfrm>
        <a:graphic>
          <a:graphicData uri="http://schemas.openxmlformats.org/drawingml/2006/table">
            <a:tbl>
              <a:tblPr firstRow="1" firstCol="1" bandRow="1"/>
              <a:tblGrid>
                <a:gridCol w="2878666"/>
                <a:gridCol w="2786743"/>
                <a:gridCol w="1413523"/>
                <a:gridCol w="1678020"/>
              </a:tblGrid>
              <a:tr h="527064">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CONCEPTO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PRESUPUESTO CODIFICADO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EJECUCION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 EJECUCION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Arrendamiento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5.600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5.509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Gastos de gestión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182.526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77.592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Gastos financieros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49.969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46.707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Herramientas materiales /útiles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39.013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26.316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Honorarios/consultorías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183.820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156.851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Impuestos/contribuciones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1.069.673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1.066.793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Insumos para la generación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70.185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54.346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Mano de obra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4.126.676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4.110.054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Mantenimiento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226.796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182.377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346127">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Otros relacionados a mano de obra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17.600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3.525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Publicidad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6.134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5.908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Seguros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6.207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6.053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Servicios básicos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165.829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160.867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Servicios complementarios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184.629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168.986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48644">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TOTAL GASTOS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6.334.657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6.071.884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48644">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TOTAL COSTOS Y GASTOS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38.715.055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35.771.513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92%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80" marR="596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r>
            </a:tbl>
          </a:graphicData>
        </a:graphic>
      </p:graphicFrame>
      <p:sp>
        <p:nvSpPr>
          <p:cNvPr id="8" name="Rectángulo 7"/>
          <p:cNvSpPr/>
          <p:nvPr/>
        </p:nvSpPr>
        <p:spPr>
          <a:xfrm>
            <a:off x="159658" y="841829"/>
            <a:ext cx="6096000" cy="584775"/>
          </a:xfrm>
          <a:prstGeom prst="rect">
            <a:avLst/>
          </a:prstGeom>
        </p:spPr>
        <p:txBody>
          <a:bodyPr>
            <a:spAutoFit/>
          </a:bodyPr>
          <a:lstStyle/>
          <a:p>
            <a:pPr marL="449580">
              <a:spcAft>
                <a:spcPts val="0"/>
              </a:spcAft>
            </a:pP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Tabla 30 </a:t>
            </a:r>
            <a:endParaRPr lang="es-EC"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sz="1600" i="1" dirty="0" smtClean="0">
                <a:effectLst/>
                <a:latin typeface="Times New Roman" panose="02020603050405020304" pitchFamily="18" charset="0"/>
                <a:ea typeface="Calibri" panose="020F0502020204030204" pitchFamily="34" charset="0"/>
                <a:cs typeface="Times New Roman" panose="02020603050405020304" pitchFamily="18" charset="0"/>
              </a:rPr>
              <a:t>Análisis de Gastos del 2014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59658" y="6150514"/>
            <a:ext cx="2929328" cy="339773"/>
          </a:xfrm>
          <a:prstGeom prst="rect">
            <a:avLst/>
          </a:prstGeom>
        </p:spPr>
        <p:txBody>
          <a:bodyPr wrap="none">
            <a:spAutoFit/>
          </a:bodyPr>
          <a:lstStyle/>
          <a:p>
            <a:pPr marL="449580">
              <a:lnSpc>
                <a:spcPct val="150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Fuente: Informe anual CELEC EP</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016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p:cNvSpPr>
            <a:spLocks noGrp="1"/>
          </p:cNvSpPr>
          <p:nvPr>
            <p:ph type="title"/>
          </p:nvPr>
        </p:nvSpPr>
        <p:spPr>
          <a:xfrm>
            <a:off x="551432" y="0"/>
            <a:ext cx="8596668" cy="1310534"/>
          </a:xfrm>
        </p:spPr>
        <p:txBody>
          <a:bodyPr>
            <a:normAutofit/>
          </a:bodyPr>
          <a:lstStyle/>
          <a:p>
            <a:pPr algn="ctr"/>
            <a:r>
              <a:rPr lang="es-EC" b="1" dirty="0" smtClean="0"/>
              <a:t/>
            </a:r>
            <a:br>
              <a:rPr lang="es-EC" b="1" dirty="0" smtClean="0"/>
            </a:br>
            <a:r>
              <a:rPr lang="es-EC" b="1" dirty="0" smtClean="0"/>
              <a:t>PLANTEAMIENTO DEL PROBLEMA</a:t>
            </a:r>
            <a:endParaRPr lang="es-EC" b="1" dirty="0"/>
          </a:p>
        </p:txBody>
      </p:sp>
      <p:graphicFrame>
        <p:nvGraphicFramePr>
          <p:cNvPr id="4" name="Diagrama 3"/>
          <p:cNvGraphicFramePr/>
          <p:nvPr>
            <p:extLst>
              <p:ext uri="{D42A27DB-BD31-4B8C-83A1-F6EECF244321}">
                <p14:modId xmlns:p14="http://schemas.microsoft.com/office/powerpoint/2010/main" val="783755384"/>
              </p:ext>
            </p:extLst>
          </p:nvPr>
        </p:nvGraphicFramePr>
        <p:xfrm>
          <a:off x="584317" y="1515486"/>
          <a:ext cx="8530897" cy="5127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970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ángulo 3"/>
              <p:cNvSpPr/>
              <p:nvPr/>
            </p:nvSpPr>
            <p:spPr>
              <a:xfrm>
                <a:off x="1934889" y="655173"/>
                <a:ext cx="6145079" cy="61279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𝑐𝑢𝑚𝑝𝑙𝑖𝑚𝑖𝑒𝑛𝑡𝑜</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𝑔𝑎𝑠𝑡𝑜𝑠</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6.071.884</m:t>
                          </m:r>
                        </m:num>
                        <m:den>
                          <m:r>
                            <a:rPr lang="es-EC" i="0">
                              <a:latin typeface="Cambria Math" panose="02040503050406030204" pitchFamily="18" charset="0"/>
                            </a:rPr>
                            <m:t>6.334.657</m:t>
                          </m:r>
                        </m:den>
                      </m:f>
                      <m:r>
                        <a:rPr lang="es-EC" i="0">
                          <a:latin typeface="Cambria Math" panose="02040503050406030204" pitchFamily="18" charset="0"/>
                        </a:rPr>
                        <m:t>=0,96∗100=</m:t>
                      </m:r>
                      <m:r>
                        <a:rPr lang="es-EC" b="1" i="0">
                          <a:latin typeface="Cambria Math" panose="02040503050406030204" pitchFamily="18" charset="0"/>
                        </a:rPr>
                        <m:t>𝟗𝟔</m:t>
                      </m:r>
                      <m:r>
                        <a:rPr lang="es-EC" b="1" i="0">
                          <a:latin typeface="Cambria Math" panose="02040503050406030204" pitchFamily="18" charset="0"/>
                        </a:rPr>
                        <m:t>%</m:t>
                      </m:r>
                    </m:oMath>
                  </m:oMathPara>
                </a14:m>
                <a:endParaRPr lang="es-EC" b="1" dirty="0"/>
              </a:p>
            </p:txBody>
          </p:sp>
        </mc:Choice>
        <mc:Fallback>
          <p:sp>
            <p:nvSpPr>
              <p:cNvPr id="4" name="Rectángulo 3"/>
              <p:cNvSpPr>
                <a:spLocks noRot="1" noChangeAspect="1" noMove="1" noResize="1" noEditPoints="1" noAdjustHandles="1" noChangeArrowheads="1" noChangeShapeType="1" noTextEdit="1"/>
              </p:cNvSpPr>
              <p:nvPr/>
            </p:nvSpPr>
            <p:spPr>
              <a:xfrm>
                <a:off x="1934889" y="655173"/>
                <a:ext cx="6145079" cy="612796"/>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1451428" y="1834685"/>
                <a:ext cx="7503885" cy="61837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𝑐𝑢𝑚𝑝𝑙𝑖𝑚𝑖𝑒𝑛𝑡𝑜</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𝑐𝑜𝑠𝑡𝑜𝑠</m:t>
                      </m:r>
                      <m:r>
                        <a:rPr lang="es-EC" i="0">
                          <a:latin typeface="Cambria Math" panose="02040503050406030204" pitchFamily="18" charset="0"/>
                        </a:rPr>
                        <m:t> </m:t>
                      </m:r>
                      <m:r>
                        <a:rPr lang="es-EC" i="1">
                          <a:latin typeface="Cambria Math" panose="02040503050406030204" pitchFamily="18" charset="0"/>
                        </a:rPr>
                        <m:t>𝑦</m:t>
                      </m:r>
                      <m:r>
                        <a:rPr lang="es-EC" i="0">
                          <a:latin typeface="Cambria Math" panose="02040503050406030204" pitchFamily="18" charset="0"/>
                        </a:rPr>
                        <m:t> </m:t>
                      </m:r>
                      <m:r>
                        <a:rPr lang="es-EC" i="1">
                          <a:latin typeface="Cambria Math" panose="02040503050406030204" pitchFamily="18" charset="0"/>
                        </a:rPr>
                        <m:t>𝑔𝑎𝑠𝑡𝑜𝑠</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35.771.513</m:t>
                          </m:r>
                        </m:num>
                        <m:den>
                          <m:r>
                            <a:rPr lang="es-EC" i="0">
                              <a:latin typeface="Cambria Math" panose="02040503050406030204" pitchFamily="18" charset="0"/>
                            </a:rPr>
                            <m:t>38.715.055</m:t>
                          </m:r>
                        </m:den>
                      </m:f>
                      <m:r>
                        <a:rPr lang="es-EC" i="0">
                          <a:latin typeface="Cambria Math" panose="02040503050406030204" pitchFamily="18" charset="0"/>
                        </a:rPr>
                        <m:t>=0,917%∗100=</m:t>
                      </m:r>
                      <m:r>
                        <a:rPr lang="es-EC" b="1" i="0">
                          <a:latin typeface="Cambria Math" panose="02040503050406030204" pitchFamily="18" charset="0"/>
                        </a:rPr>
                        <m:t>𝟗𝟐</m:t>
                      </m:r>
                      <m:r>
                        <a:rPr lang="es-EC" b="1" i="0">
                          <a:latin typeface="Cambria Math" panose="02040503050406030204" pitchFamily="18" charset="0"/>
                        </a:rPr>
                        <m:t>%</m:t>
                      </m:r>
                    </m:oMath>
                  </m:oMathPara>
                </a14:m>
                <a:endParaRPr lang="es-EC" b="1" dirty="0"/>
              </a:p>
            </p:txBody>
          </p:sp>
        </mc:Choice>
        <mc:Fallback>
          <p:sp>
            <p:nvSpPr>
              <p:cNvPr id="5" name="Rectángulo 4"/>
              <p:cNvSpPr>
                <a:spLocks noRot="1" noChangeAspect="1" noMove="1" noResize="1" noEditPoints="1" noAdjustHandles="1" noChangeArrowheads="1" noChangeShapeType="1" noTextEdit="1"/>
              </p:cNvSpPr>
              <p:nvPr/>
            </p:nvSpPr>
            <p:spPr>
              <a:xfrm>
                <a:off x="1451428" y="1834685"/>
                <a:ext cx="7503885" cy="618374"/>
              </a:xfrm>
              <a:prstGeom prst="rect">
                <a:avLst/>
              </a:prstGeom>
              <a:blipFill rotWithShape="0">
                <a:blip r:embed="rId3"/>
                <a:stretch>
                  <a:fillRect/>
                </a:stretch>
              </a:blipFill>
            </p:spPr>
            <p:txBody>
              <a:bodyPr/>
              <a:lstStyle/>
              <a:p>
                <a:r>
                  <a:rPr lang="es-EC">
                    <a:noFill/>
                  </a:rPr>
                  <a:t> </a:t>
                </a:r>
              </a:p>
            </p:txBody>
          </p:sp>
        </mc:Fallback>
      </mc:AlternateContent>
      <p:sp>
        <p:nvSpPr>
          <p:cNvPr id="6" name="Rectángulo 5"/>
          <p:cNvSpPr/>
          <p:nvPr/>
        </p:nvSpPr>
        <p:spPr>
          <a:xfrm>
            <a:off x="2155370" y="2886893"/>
            <a:ext cx="6096000"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s-EC" dirty="0" smtClean="0">
                <a:effectLst/>
                <a:latin typeface="Times New Roman" panose="02020603050405020304" pitchFamily="18" charset="0"/>
                <a:ea typeface="Times New Roman" panose="02020603050405020304" pitchFamily="18" charset="0"/>
              </a:rPr>
              <a:t>El cumplimiento en la ejecución del presupuesto para la cuenta de gastos alcanza el 96%, mientras que el cumplimiento total entre la cuenta de costos y gastos es del 92%, encontrándose en un nivel de cumplimiento aceptable.</a:t>
            </a:r>
            <a:endParaRPr lang="es-EC" dirty="0"/>
          </a:p>
        </p:txBody>
      </p:sp>
      <p:sp>
        <p:nvSpPr>
          <p:cNvPr id="7" name="Rectángulo 6"/>
          <p:cNvSpPr/>
          <p:nvPr/>
        </p:nvSpPr>
        <p:spPr>
          <a:xfrm>
            <a:off x="1693158" y="4403305"/>
            <a:ext cx="662854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49580" indent="449580" algn="just">
              <a:spcAft>
                <a:spcPts val="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En esta cédula se puede observar detalladamente los presupuestos asignados para cada una de las centrales que pertenecen a la Unidad de Negocio, teniendo para la central Sopladora un presupuesto de $200.699.319, el cual debió ser reformado debido al incremento en los rubros asignados a obra civil, fiscalización, ambiental e indirectos.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918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0171" y="0"/>
            <a:ext cx="8596668" cy="435429"/>
          </a:xfrm>
        </p:spPr>
        <p:txBody>
          <a:bodyPr>
            <a:normAutofit fontScale="90000"/>
          </a:bodyPr>
          <a:lstStyle/>
          <a:p>
            <a:r>
              <a:rPr lang="es-EC" sz="2800" b="1" dirty="0" smtClean="0"/>
              <a:t>INVERSIONES</a:t>
            </a:r>
            <a:endParaRPr lang="es-EC" sz="2800" b="1" dirty="0"/>
          </a:p>
        </p:txBody>
      </p:sp>
      <p:graphicFrame>
        <p:nvGraphicFramePr>
          <p:cNvPr id="5" name="Tabla 4"/>
          <p:cNvGraphicFramePr>
            <a:graphicFrameLocks noGrp="1"/>
          </p:cNvGraphicFramePr>
          <p:nvPr>
            <p:extLst>
              <p:ext uri="{D42A27DB-BD31-4B8C-83A1-F6EECF244321}">
                <p14:modId xmlns:p14="http://schemas.microsoft.com/office/powerpoint/2010/main" val="2302769927"/>
              </p:ext>
            </p:extLst>
          </p:nvPr>
        </p:nvGraphicFramePr>
        <p:xfrm>
          <a:off x="677332" y="1060198"/>
          <a:ext cx="8336038" cy="5766417"/>
        </p:xfrm>
        <a:graphic>
          <a:graphicData uri="http://schemas.openxmlformats.org/drawingml/2006/table">
            <a:tbl>
              <a:tblPr firstRow="1" firstCol="1" bandRow="1"/>
              <a:tblGrid>
                <a:gridCol w="1944440"/>
                <a:gridCol w="1944440"/>
                <a:gridCol w="1482386"/>
                <a:gridCol w="1482386"/>
                <a:gridCol w="1482386"/>
              </a:tblGrid>
              <a:tr h="643193">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PROYECTO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DENOMINACIÓN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PRESUPUESTO INICIAL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INCREMENTO / DISMINUCION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PRESUPUESTO REFORMADO  DE LA U. N.  HIDROPAUTE</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r>
              <a:tr h="363601">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MAZAR</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OBRA ELECTROMECANICA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3.406.544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endParaRPr lang="es-EC" sz="1000">
                        <a:effectLst/>
                        <a:latin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3.406.544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gridSpan="2">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TOTAL MAZAR</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hMerge="1">
                  <a:txBody>
                    <a:bodyPr/>
                    <a:lstStyle/>
                    <a:p>
                      <a:endParaRPr lang="es-EC"/>
                    </a:p>
                  </a:txBody>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3.406.544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3.406.544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r>
              <a:tr h="222323">
                <a:tc rowSpan="8">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SOPLADORA</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OBRA CIVIL</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18.819.055</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28.439.201</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47.258.256</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vMerge="1">
                  <a:txBody>
                    <a:bodyPr/>
                    <a:lstStyle/>
                    <a:p>
                      <a:endParaRPr lang="es-EC"/>
                    </a:p>
                  </a:txBody>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OBRA CIVIL</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84.469.720</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(15.752.058)</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68.717.662</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363601">
                <a:tc vMerge="1">
                  <a:txBody>
                    <a:bodyPr/>
                    <a:lstStyle/>
                    <a:p>
                      <a:endParaRPr lang="es-EC"/>
                    </a:p>
                  </a:txBody>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OBRA ELECTROMECANICA</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64.883.850</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(10.631.479)</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54.252.371</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vMerge="1">
                  <a:txBody>
                    <a:bodyPr/>
                    <a:lstStyle/>
                    <a:p>
                      <a:endParaRPr lang="es-EC"/>
                    </a:p>
                  </a:txBody>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FISCALIZACION</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3.215.139</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6.820.985</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10.036.124</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vMerge="1">
                  <a:txBody>
                    <a:bodyPr/>
                    <a:lstStyle/>
                    <a:p>
                      <a:endParaRPr lang="es-EC"/>
                    </a:p>
                  </a:txBody>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INDIRECTOS</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44.800</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155.000</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199.800</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vMerge="1">
                  <a:txBody>
                    <a:bodyPr/>
                    <a:lstStyle/>
                    <a:p>
                      <a:endParaRPr lang="es-EC"/>
                    </a:p>
                  </a:txBody>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AMBIENTAL</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241.547</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369.566</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611.113</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42400">
                <a:tc vMerge="1">
                  <a:txBody>
                    <a:bodyPr/>
                    <a:lstStyle/>
                    <a:p>
                      <a:endParaRPr lang="es-EC"/>
                    </a:p>
                  </a:txBody>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SOCIAL TERRITORIAL</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8.099.661</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11.298.104</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19.397.765</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42400">
                <a:tc vMerge="1">
                  <a:txBody>
                    <a:bodyPr/>
                    <a:lstStyle/>
                    <a:p>
                      <a:endParaRPr lang="es-EC"/>
                    </a:p>
                  </a:txBody>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INDEMNIZACIONES</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226.228</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endParaRPr lang="es-EC" sz="1000" b="1">
                        <a:effectLst/>
                        <a:latin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226.228</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gridSpan="2">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TOTAL SOPLADORA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hMerge="1">
                  <a:txBody>
                    <a:bodyPr/>
                    <a:lstStyle/>
                    <a:p>
                      <a:endParaRPr lang="es-EC"/>
                    </a:p>
                  </a:txBody>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180.000.000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20.699.319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200.699.319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r>
              <a:tr h="222323">
                <a:tc rowSpan="4">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ZAMORA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ESTUDIOS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6.910.144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12.032.134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18.942.278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vMerge="1">
                  <a:txBody>
                    <a:bodyPr/>
                    <a:lstStyle/>
                    <a:p>
                      <a:endParaRPr lang="es-EC"/>
                    </a:p>
                  </a:txBody>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INDIRECTOS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144.480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34.800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179.280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vMerge="1">
                  <a:txBody>
                    <a:bodyPr/>
                    <a:lstStyle/>
                    <a:p>
                      <a:endParaRPr lang="es-EC"/>
                    </a:p>
                  </a:txBody>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TERRENOS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300.000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400.000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700.000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vMerge="1">
                  <a:txBody>
                    <a:bodyPr/>
                    <a:lstStyle/>
                    <a:p>
                      <a:endParaRPr lang="es-EC"/>
                    </a:p>
                  </a:txBody>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AMBIENTAL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358.400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178.000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536.400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gridSpan="2">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TOTAL ZAMORA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7.713.024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12.644.934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20.357.958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22323">
                <a:tc rowSpan="3">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CARDENILLO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INDIRECTOS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119.130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119.130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vMerge="1">
                  <a:txBody>
                    <a:bodyPr/>
                    <a:lstStyle/>
                    <a:p>
                      <a:endParaRPr lang="es-EC"/>
                    </a:p>
                  </a:txBody>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ESTUDIOS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126.357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126.357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42400">
                <a:tc vMerge="1">
                  <a:txBody>
                    <a:bodyPr/>
                    <a:lstStyle/>
                    <a:p>
                      <a:endParaRPr lang="es-EC"/>
                    </a:p>
                  </a:txBody>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SOCIAL TERRITORIAL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42.000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42.000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r>
              <a:tr h="222323">
                <a:tc gridSpan="2">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TOTAL CARDENILLO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287.487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287.487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222323">
                <a:tc gridSpan="2">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TOTAL PAI</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hMerge="1">
                  <a:txBody>
                    <a:bodyPr/>
                    <a:lstStyle/>
                    <a:p>
                      <a:endParaRPr lang="es-EC"/>
                    </a:p>
                  </a:txBody>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191.119.569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33.631.739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224.751.308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269" marR="33269"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AEEF3"/>
                    </a:solidFill>
                  </a:tcPr>
                </a:tc>
              </a:tr>
            </a:tbl>
          </a:graphicData>
        </a:graphic>
      </p:graphicFrame>
      <p:sp>
        <p:nvSpPr>
          <p:cNvPr id="6" name="Rectángulo 5"/>
          <p:cNvSpPr/>
          <p:nvPr/>
        </p:nvSpPr>
        <p:spPr>
          <a:xfrm>
            <a:off x="130630" y="435429"/>
            <a:ext cx="6096000" cy="523220"/>
          </a:xfrm>
          <a:prstGeom prst="rect">
            <a:avLst/>
          </a:prstGeom>
        </p:spPr>
        <p:txBody>
          <a:bodyPr>
            <a:spAutoFit/>
          </a:bodyPr>
          <a:lstStyle/>
          <a:p>
            <a:pPr marL="449580">
              <a:spcAft>
                <a:spcPts val="0"/>
              </a:spcAft>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Tabla 32 </a:t>
            </a:r>
            <a:endParaRPr lang="es-EC"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sz="1400" i="1" dirty="0" smtClean="0">
                <a:effectLst/>
                <a:latin typeface="Times New Roman" panose="02020603050405020304" pitchFamily="18" charset="0"/>
                <a:ea typeface="Calibri" panose="020F0502020204030204" pitchFamily="34" charset="0"/>
                <a:cs typeface="Times New Roman" panose="02020603050405020304" pitchFamily="18" charset="0"/>
              </a:rPr>
              <a:t>Cédula de Inversiones de Gestión Operativa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238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ángulo 3"/>
              <p:cNvSpPr/>
              <p:nvPr/>
            </p:nvSpPr>
            <p:spPr>
              <a:xfrm>
                <a:off x="1045028" y="284478"/>
                <a:ext cx="8186058" cy="6127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𝑖𝑛𝑐𝑟𝑒𝑚𝑒𝑛𝑡𝑜</m:t>
                      </m:r>
                      <m:r>
                        <a:rPr lang="es-EC" b="0" i="0">
                          <a:latin typeface="Cambria Math" panose="02040503050406030204" pitchFamily="18" charset="0"/>
                        </a:rPr>
                        <m:t> </m:t>
                      </m:r>
                      <m:r>
                        <a:rPr lang="es-EC" b="0" i="1">
                          <a:latin typeface="Cambria Math" panose="02040503050406030204" pitchFamily="18" charset="0"/>
                        </a:rPr>
                        <m:t>𝑝𝑟𝑒𝑠</m:t>
                      </m:r>
                      <m:r>
                        <a:rPr lang="es-EC" b="0" i="0">
                          <a:latin typeface="Cambria Math" panose="02040503050406030204" pitchFamily="18" charset="0"/>
                        </a:rPr>
                        <m:t>. </m:t>
                      </m:r>
                      <m:r>
                        <a:rPr lang="es-EC" b="0" i="1">
                          <a:latin typeface="Cambria Math" panose="02040503050406030204" pitchFamily="18" charset="0"/>
                        </a:rPr>
                        <m:t>𝑠𝑜𝑝𝑙𝑎𝑑𝑜𝑟𝑎</m:t>
                      </m:r>
                      <m:r>
                        <a:rPr lang="es-EC" b="0" i="0">
                          <a:latin typeface="Cambria Math" panose="02040503050406030204" pitchFamily="18" charset="0"/>
                        </a:rPr>
                        <m:t>=</m:t>
                      </m:r>
                      <m:f>
                        <m:fPr>
                          <m:ctrlPr>
                            <a:rPr lang="es-EC" i="1">
                              <a:latin typeface="Cambria Math" panose="02040503050406030204" pitchFamily="18" charset="0"/>
                            </a:rPr>
                          </m:ctrlPr>
                        </m:fPr>
                        <m:num>
                          <m:r>
                            <a:rPr lang="es-EC" b="0" i="0">
                              <a:latin typeface="Cambria Math" panose="02040503050406030204" pitchFamily="18" charset="0"/>
                            </a:rPr>
                            <m:t>20.699.319</m:t>
                          </m:r>
                        </m:num>
                        <m:den>
                          <m:r>
                            <a:rPr lang="es-EC" b="0" i="0">
                              <a:latin typeface="Cambria Math" panose="02040503050406030204" pitchFamily="18" charset="0"/>
                            </a:rPr>
                            <m:t>180.000.000</m:t>
                          </m:r>
                        </m:den>
                      </m:f>
                      <m:r>
                        <a:rPr lang="es-EC" b="0" i="0">
                          <a:latin typeface="Cambria Math" panose="02040503050406030204" pitchFamily="18" charset="0"/>
                        </a:rPr>
                        <m:t>=0,1149∗100=</m:t>
                      </m:r>
                      <m:r>
                        <a:rPr lang="es-EC" b="1" i="0">
                          <a:latin typeface="Cambria Math" panose="02040503050406030204" pitchFamily="18" charset="0"/>
                        </a:rPr>
                        <m:t>𝟏𝟏</m:t>
                      </m:r>
                      <m:r>
                        <a:rPr lang="es-EC" b="1" i="0">
                          <a:latin typeface="Cambria Math" panose="02040503050406030204" pitchFamily="18" charset="0"/>
                        </a:rPr>
                        <m:t>,</m:t>
                      </m:r>
                      <m:r>
                        <a:rPr lang="es-EC" b="1" i="0">
                          <a:latin typeface="Cambria Math" panose="02040503050406030204" pitchFamily="18" charset="0"/>
                        </a:rPr>
                        <m:t>𝟒𝟗</m:t>
                      </m:r>
                      <m:r>
                        <a:rPr lang="es-EC" b="1" i="0">
                          <a:latin typeface="Cambria Math" panose="02040503050406030204" pitchFamily="18" charset="0"/>
                        </a:rPr>
                        <m:t>%</m:t>
                      </m:r>
                    </m:oMath>
                  </m:oMathPara>
                </a14:m>
                <a:endParaRPr lang="es-EC" b="1" dirty="0"/>
              </a:p>
            </p:txBody>
          </p:sp>
        </mc:Choice>
        <mc:Fallback>
          <p:sp>
            <p:nvSpPr>
              <p:cNvPr id="4" name="Rectángulo 3"/>
              <p:cNvSpPr>
                <a:spLocks noRot="1" noChangeAspect="1" noMove="1" noResize="1" noEditPoints="1" noAdjustHandles="1" noChangeArrowheads="1" noChangeShapeType="1" noTextEdit="1"/>
              </p:cNvSpPr>
              <p:nvPr/>
            </p:nvSpPr>
            <p:spPr>
              <a:xfrm>
                <a:off x="1045028" y="284478"/>
                <a:ext cx="8186058" cy="612732"/>
              </a:xfrm>
              <a:prstGeom prst="rect">
                <a:avLst/>
              </a:prstGeom>
              <a:blipFill rotWithShape="0">
                <a:blip r:embed="rId3"/>
                <a:stretch>
                  <a:fillRect/>
                </a:stretch>
              </a:blipFill>
            </p:spPr>
            <p:txBody>
              <a:bodyPr/>
              <a:lstStyle/>
              <a:p>
                <a:r>
                  <a:rPr lang="es-EC">
                    <a:noFill/>
                  </a:rPr>
                  <a:t> </a:t>
                </a:r>
              </a:p>
            </p:txBody>
          </p:sp>
        </mc:Fallback>
      </mc:AlternateContent>
      <p:sp>
        <p:nvSpPr>
          <p:cNvPr id="5" name="Rectángulo 4"/>
          <p:cNvSpPr/>
          <p:nvPr/>
        </p:nvSpPr>
        <p:spPr>
          <a:xfrm>
            <a:off x="1480457" y="1124021"/>
            <a:ext cx="73152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ctr">
              <a:lnSpc>
                <a:spcPct val="150000"/>
              </a:lnSpc>
              <a:spcAft>
                <a:spcPts val="1000"/>
              </a:spcAft>
            </a:pPr>
            <a:r>
              <a:rPr lang="es-EC" dirty="0" smtClean="0">
                <a:effectLst/>
                <a:latin typeface="Times New Roman" panose="02020603050405020304" pitchFamily="18" charset="0"/>
                <a:ea typeface="Times New Roman" panose="02020603050405020304" pitchFamily="18" charset="0"/>
                <a:cs typeface="Times New Roman" panose="02020603050405020304" pitchFamily="18" charset="0"/>
              </a:rPr>
              <a:t>Es así que la variación del presupuesto corresponde a un incremento del 11,49%.</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Objeto 12"/>
          <p:cNvGraphicFramePr>
            <a:graphicFrameLocks noChangeAspect="1"/>
          </p:cNvGraphicFramePr>
          <p:nvPr>
            <p:extLst>
              <p:ext uri="{D42A27DB-BD31-4B8C-83A1-F6EECF244321}">
                <p14:modId xmlns:p14="http://schemas.microsoft.com/office/powerpoint/2010/main" val="1066904139"/>
              </p:ext>
            </p:extLst>
          </p:nvPr>
        </p:nvGraphicFramePr>
        <p:xfrm>
          <a:off x="658585" y="2960486"/>
          <a:ext cx="5219700" cy="2641600"/>
        </p:xfrm>
        <a:graphic>
          <a:graphicData uri="http://schemas.openxmlformats.org/presentationml/2006/ole">
            <mc:AlternateContent xmlns:mc="http://schemas.openxmlformats.org/markup-compatibility/2006">
              <mc:Choice xmlns:v="urn:schemas-microsoft-com:vml" Requires="v">
                <p:oleObj spid="_x0000_s19460" name="Documento" r:id="rId4" imgW="5218977" imgH="2642293" progId="Word.Document.12">
                  <p:embed/>
                </p:oleObj>
              </mc:Choice>
              <mc:Fallback>
                <p:oleObj name="Documento" r:id="rId4" imgW="5218977" imgH="2642293" progId="Word.Document.12">
                  <p:embed/>
                  <p:pic>
                    <p:nvPicPr>
                      <p:cNvPr id="0" name=""/>
                      <p:cNvPicPr/>
                      <p:nvPr/>
                    </p:nvPicPr>
                    <p:blipFill>
                      <a:blip r:embed="rId5"/>
                      <a:stretch>
                        <a:fillRect/>
                      </a:stretch>
                    </p:blipFill>
                    <p:spPr>
                      <a:xfrm>
                        <a:off x="658585" y="2960486"/>
                        <a:ext cx="5219700" cy="2641600"/>
                      </a:xfrm>
                      <a:prstGeom prst="rect">
                        <a:avLst/>
                      </a:prstGeom>
                    </p:spPr>
                  </p:pic>
                </p:oleObj>
              </mc:Fallback>
            </mc:AlternateContent>
          </a:graphicData>
        </a:graphic>
      </p:graphicFrame>
      <p:sp>
        <p:nvSpPr>
          <p:cNvPr id="14" name="Rectángulo 13"/>
          <p:cNvSpPr/>
          <p:nvPr/>
        </p:nvSpPr>
        <p:spPr>
          <a:xfrm>
            <a:off x="876300" y="2327638"/>
            <a:ext cx="6096000" cy="584775"/>
          </a:xfrm>
          <a:prstGeom prst="rect">
            <a:avLst/>
          </a:prstGeom>
        </p:spPr>
        <p:txBody>
          <a:bodyPr>
            <a:spAutoFit/>
          </a:bodyPr>
          <a:lstStyle/>
          <a:p>
            <a:pPr>
              <a:spcAft>
                <a:spcPts val="0"/>
              </a:spcAft>
            </a:pP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Tabla 33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1600" i="1" dirty="0" smtClean="0">
                <a:effectLst/>
                <a:latin typeface="Times New Roman" panose="02020603050405020304" pitchFamily="18" charset="0"/>
                <a:ea typeface="Calibri" panose="020F0502020204030204" pitchFamily="34" charset="0"/>
                <a:cs typeface="Times New Roman" panose="02020603050405020304" pitchFamily="18" charset="0"/>
              </a:rPr>
              <a:t>Análisis de ejecución presupuestaria de Proyectos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876300" y="5232754"/>
            <a:ext cx="2475358" cy="276999"/>
          </a:xfrm>
          <a:prstGeom prst="rect">
            <a:avLst/>
          </a:prstGeom>
        </p:spPr>
        <p:txBody>
          <a:bodyPr wrap="none">
            <a:spAutoFit/>
          </a:bodyPr>
          <a:lstStyle/>
          <a:p>
            <a:r>
              <a:rPr lang="es-EC" sz="1200" b="1" dirty="0" smtClean="0">
                <a:effectLst/>
                <a:latin typeface="Times New Roman" panose="02020603050405020304" pitchFamily="18" charset="0"/>
                <a:ea typeface="Calibri" panose="020F0502020204030204" pitchFamily="34" charset="0"/>
              </a:rPr>
              <a:t>Fuente: Informe anual CELEC EP</a:t>
            </a:r>
            <a:endParaRPr lang="es-EC" sz="1200" dirty="0"/>
          </a:p>
        </p:txBody>
      </p:sp>
      <mc:AlternateContent xmlns:mc="http://schemas.openxmlformats.org/markup-compatibility/2006">
        <mc:Choice xmlns:a14="http://schemas.microsoft.com/office/drawing/2010/main" Requires="a14">
          <p:sp>
            <p:nvSpPr>
              <p:cNvPr id="16" name="Rectángulo 15"/>
              <p:cNvSpPr/>
              <p:nvPr/>
            </p:nvSpPr>
            <p:spPr>
              <a:xfrm>
                <a:off x="1188487" y="5880317"/>
                <a:ext cx="5917004" cy="61279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𝒄𝒖𝒎𝒑𝒍𝒊𝒎𝒊𝒆𝒏𝒕𝒐</m:t>
                      </m:r>
                      <m:r>
                        <a:rPr lang="es-EC" b="1" i="0">
                          <a:latin typeface="Cambria Math" panose="02040503050406030204" pitchFamily="18" charset="0"/>
                        </a:rPr>
                        <m:t>=</m:t>
                      </m:r>
                      <m:f>
                        <m:fPr>
                          <m:ctrlPr>
                            <a:rPr lang="es-EC" b="1" i="1">
                              <a:latin typeface="Cambria Math" panose="02040503050406030204" pitchFamily="18" charset="0"/>
                            </a:rPr>
                          </m:ctrlPr>
                        </m:fPr>
                        <m:num>
                          <m:r>
                            <a:rPr lang="es-EC" b="1" i="0">
                              <a:latin typeface="Cambria Math" panose="02040503050406030204" pitchFamily="18" charset="0"/>
                            </a:rPr>
                            <m:t>𝟕</m:t>
                          </m:r>
                          <m:r>
                            <a:rPr lang="es-EC" b="1" i="0">
                              <a:latin typeface="Cambria Math" panose="02040503050406030204" pitchFamily="18" charset="0"/>
                            </a:rPr>
                            <m:t>.</m:t>
                          </m:r>
                          <m:r>
                            <a:rPr lang="es-EC" b="1" i="0">
                              <a:latin typeface="Cambria Math" panose="02040503050406030204" pitchFamily="18" charset="0"/>
                            </a:rPr>
                            <m:t>𝟖𝟔𝟎</m:t>
                          </m:r>
                          <m:r>
                            <a:rPr lang="es-EC" b="1" i="0">
                              <a:latin typeface="Cambria Math" panose="02040503050406030204" pitchFamily="18" charset="0"/>
                            </a:rPr>
                            <m:t>.</m:t>
                          </m:r>
                          <m:r>
                            <a:rPr lang="es-EC" b="1" i="0">
                              <a:latin typeface="Cambria Math" panose="02040503050406030204" pitchFamily="18" charset="0"/>
                            </a:rPr>
                            <m:t>𝟑𝟑𝟕</m:t>
                          </m:r>
                        </m:num>
                        <m:den>
                          <m:r>
                            <a:rPr lang="es-EC" b="1" i="0">
                              <a:latin typeface="Cambria Math" panose="02040503050406030204" pitchFamily="18" charset="0"/>
                            </a:rPr>
                            <m:t>𝟐𝟐𝟒</m:t>
                          </m:r>
                          <m:r>
                            <a:rPr lang="es-EC" b="1" i="0">
                              <a:latin typeface="Cambria Math" panose="02040503050406030204" pitchFamily="18" charset="0"/>
                            </a:rPr>
                            <m:t>.</m:t>
                          </m:r>
                          <m:r>
                            <a:rPr lang="es-EC" b="1" i="0">
                              <a:latin typeface="Cambria Math" panose="02040503050406030204" pitchFamily="18" charset="0"/>
                            </a:rPr>
                            <m:t>𝟕𝟓𝟏</m:t>
                          </m:r>
                          <m:r>
                            <a:rPr lang="es-EC" b="1" i="0">
                              <a:latin typeface="Cambria Math" panose="02040503050406030204" pitchFamily="18" charset="0"/>
                            </a:rPr>
                            <m:t>.</m:t>
                          </m:r>
                          <m:r>
                            <a:rPr lang="es-EC" b="1" i="0">
                              <a:latin typeface="Cambria Math" panose="02040503050406030204" pitchFamily="18" charset="0"/>
                            </a:rPr>
                            <m:t>𝟑𝟎𝟖</m:t>
                          </m:r>
                        </m:den>
                      </m:f>
                      <m:r>
                        <a:rPr lang="es-EC" b="1" i="0">
                          <a:latin typeface="Cambria Math" panose="02040503050406030204" pitchFamily="18" charset="0"/>
                        </a:rPr>
                        <m:t>=</m:t>
                      </m:r>
                      <m:r>
                        <a:rPr lang="es-EC" b="1" i="0">
                          <a:latin typeface="Cambria Math" panose="02040503050406030204" pitchFamily="18" charset="0"/>
                        </a:rPr>
                        <m:t>𝟎</m:t>
                      </m:r>
                      <m:r>
                        <a:rPr lang="es-EC" b="1" i="0">
                          <a:latin typeface="Cambria Math" panose="02040503050406030204" pitchFamily="18" charset="0"/>
                        </a:rPr>
                        <m:t>,</m:t>
                      </m:r>
                      <m:r>
                        <a:rPr lang="es-EC" b="1" i="0">
                          <a:latin typeface="Cambria Math" panose="02040503050406030204" pitchFamily="18" charset="0"/>
                        </a:rPr>
                        <m:t>𝟖𝟖𝟕</m:t>
                      </m:r>
                      <m:r>
                        <a:rPr lang="es-EC" b="1" i="0">
                          <a:latin typeface="Cambria Math" panose="02040503050406030204" pitchFamily="18" charset="0"/>
                        </a:rPr>
                        <m:t>∗</m:t>
                      </m:r>
                      <m:r>
                        <a:rPr lang="es-EC" b="1" i="0">
                          <a:latin typeface="Cambria Math" panose="02040503050406030204" pitchFamily="18" charset="0"/>
                        </a:rPr>
                        <m:t>𝟏𝟎𝟎</m:t>
                      </m:r>
                      <m:r>
                        <a:rPr lang="es-EC" b="1" i="0">
                          <a:latin typeface="Cambria Math" panose="02040503050406030204" pitchFamily="18" charset="0"/>
                        </a:rPr>
                        <m:t>=</m:t>
                      </m:r>
                      <m:r>
                        <a:rPr lang="es-EC" b="1" i="0">
                          <a:latin typeface="Cambria Math" panose="02040503050406030204" pitchFamily="18" charset="0"/>
                        </a:rPr>
                        <m:t>𝟖𝟗</m:t>
                      </m:r>
                      <m:r>
                        <a:rPr lang="es-EC" b="1" i="0">
                          <a:latin typeface="Cambria Math" panose="02040503050406030204" pitchFamily="18" charset="0"/>
                        </a:rPr>
                        <m:t>%</m:t>
                      </m:r>
                    </m:oMath>
                  </m:oMathPara>
                </a14:m>
                <a:endParaRPr lang="es-EC" b="1" dirty="0"/>
              </a:p>
            </p:txBody>
          </p:sp>
        </mc:Choice>
        <mc:Fallback>
          <p:sp>
            <p:nvSpPr>
              <p:cNvPr id="16" name="Rectángulo 15"/>
              <p:cNvSpPr>
                <a:spLocks noRot="1" noChangeAspect="1" noMove="1" noResize="1" noEditPoints="1" noAdjustHandles="1" noChangeArrowheads="1" noChangeShapeType="1" noTextEdit="1"/>
              </p:cNvSpPr>
              <p:nvPr/>
            </p:nvSpPr>
            <p:spPr>
              <a:xfrm>
                <a:off x="1188487" y="5880317"/>
                <a:ext cx="5917004" cy="612796"/>
              </a:xfrm>
              <a:prstGeom prst="rect">
                <a:avLst/>
              </a:prstGeom>
              <a:blipFill rotWithShape="0">
                <a:blip r:embed="rId6"/>
                <a:stretch>
                  <a:fillRect/>
                </a:stretch>
              </a:blipFill>
            </p:spPr>
            <p:txBody>
              <a:bodyPr/>
              <a:lstStyle/>
              <a:p>
                <a:r>
                  <a:rPr lang="es-EC">
                    <a:noFill/>
                  </a:rPr>
                  <a:t> </a:t>
                </a:r>
              </a:p>
            </p:txBody>
          </p:sp>
        </mc:Fallback>
      </mc:AlternateContent>
      <p:sp>
        <p:nvSpPr>
          <p:cNvPr id="17" name="Rectángulo 16"/>
          <p:cNvSpPr/>
          <p:nvPr/>
        </p:nvSpPr>
        <p:spPr>
          <a:xfrm>
            <a:off x="5675085" y="2850858"/>
            <a:ext cx="4180113"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49580" indent="449580" algn="just">
              <a:spcAft>
                <a:spcPts val="100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Según los datos que presenta la tabla la reforma que se hizo en el presupuesto del Proyecto Sopladora se utilizó para cubrir planillas del contrato de construcción y equipamiento de la central, gerenciamiento y fiscalización del proyecto, los contratos relacionados con las vías y su fiscalización.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626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17715"/>
            <a:ext cx="8596668" cy="566057"/>
          </a:xfrm>
        </p:spPr>
        <p:txBody>
          <a:bodyPr>
            <a:normAutofit/>
          </a:bodyPr>
          <a:lstStyle/>
          <a:p>
            <a:r>
              <a:rPr lang="es-EC" sz="2400" b="1" dirty="0" smtClean="0"/>
              <a:t>CÉDULA PRESUPUESTARIA 2015</a:t>
            </a:r>
            <a:endParaRPr lang="es-EC" sz="2400" b="1" dirty="0"/>
          </a:p>
        </p:txBody>
      </p:sp>
      <p:graphicFrame>
        <p:nvGraphicFramePr>
          <p:cNvPr id="5" name="Tabla 4"/>
          <p:cNvGraphicFramePr>
            <a:graphicFrameLocks noGrp="1"/>
          </p:cNvGraphicFramePr>
          <p:nvPr>
            <p:extLst>
              <p:ext uri="{D42A27DB-BD31-4B8C-83A1-F6EECF244321}">
                <p14:modId xmlns:p14="http://schemas.microsoft.com/office/powerpoint/2010/main" val="3203939490"/>
              </p:ext>
            </p:extLst>
          </p:nvPr>
        </p:nvGraphicFramePr>
        <p:xfrm>
          <a:off x="677334" y="1566206"/>
          <a:ext cx="7102864" cy="4201734"/>
        </p:xfrm>
        <a:graphic>
          <a:graphicData uri="http://schemas.openxmlformats.org/drawingml/2006/table">
            <a:tbl>
              <a:tblPr firstRow="1" firstCol="1" bandRow="1"/>
              <a:tblGrid>
                <a:gridCol w="1349418"/>
                <a:gridCol w="1435820"/>
                <a:gridCol w="1412949"/>
                <a:gridCol w="1468857"/>
                <a:gridCol w="1435820"/>
              </a:tblGrid>
              <a:tr h="192576">
                <a:tc gridSpan="5">
                  <a:txBody>
                    <a:bodyPr/>
                    <a:lstStyle/>
                    <a:p>
                      <a:pPr algn="ctr">
                        <a:lnSpc>
                          <a:spcPct val="150000"/>
                        </a:lnSpc>
                        <a:spcAft>
                          <a:spcPts val="0"/>
                        </a:spcAft>
                      </a:pPr>
                      <a:r>
                        <a:rPr lang="es-EC"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CÉDULA PRESUPUESTARIA 2015</a:t>
                      </a:r>
                      <a:endParaRPr lang="es-EC" sz="16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77727">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CÉDULA PRESUPUESTARIA 2015</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MOLINO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1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MAZAR</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ADMINISTRACIÓN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w="12700" cap="flat" cmpd="sng" algn="ctr">
                      <a:solidFill>
                        <a:srgbClr val="4F81BD"/>
                      </a:solidFill>
                      <a:prstDash val="solid"/>
                      <a:round/>
                      <a:headEnd type="none" w="med" len="med"/>
                      <a:tailEnd type="none" w="med" len="med"/>
                    </a:lnT>
                    <a:lnB>
                      <a:noFill/>
                    </a:lnB>
                    <a:solidFill>
                      <a:srgbClr val="DBE5F1"/>
                    </a:solidFill>
                  </a:tcPr>
                </a:tc>
              </a:tr>
              <a:tr h="192576">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Cédula AOM</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$ 31.763.661,14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$ 11.038.399,94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$ 1.533.769,04</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$ 44.335.830,12</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r>
              <a:tr h="385151">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CALIDAD DE SERVICIO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gn="ctr">
                        <a:lnSpc>
                          <a:spcPct val="150000"/>
                        </a:lnSpc>
                        <a:spcAft>
                          <a:spcPts val="0"/>
                        </a:spcAft>
                      </a:pPr>
                      <a:r>
                        <a:rPr lang="es-EC" sz="11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GESTIÓN AMBIENTAL</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DESARROLLO TERRITORIAL</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r>
              <a:tr h="192576">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Cédula IGOS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$ 27.124.835,00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$ 1.085.020,00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$ 1.750.752,00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$ 29.960.607,00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r>
              <a:tr h="192576">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FISCALES</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gn="ctr">
                        <a:lnSpc>
                          <a:spcPct val="150000"/>
                        </a:lnSpc>
                        <a:spcAft>
                          <a:spcPts val="0"/>
                        </a:spcAft>
                      </a:pPr>
                      <a:r>
                        <a:rPr lang="es-EC" sz="11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EXIMBANK</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r>
              <a:tr h="418014">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Cédula PAI Sopladora</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$ 61.833.595,00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$ 166.206.468,00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$ 228.040.063,00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r>
              <a:tr h="365037">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Cédula PAI Cardenillo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FFFFFF"/>
                    </a:solidFill>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$ 20.000.000,00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FFFFFF"/>
                    </a:solidFill>
                  </a:tcPr>
                </a:tc>
                <a:tc>
                  <a:txBody>
                    <a:bodyPr/>
                    <a:lstStyle/>
                    <a:p>
                      <a:pPr>
                        <a:lnSpc>
                          <a:spcPct val="150000"/>
                        </a:lnSpc>
                        <a:spcAft>
                          <a:spcPts val="0"/>
                        </a:spcAft>
                      </a:pPr>
                      <a:r>
                        <a:rPr lang="es-EC" sz="11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FFFFFF"/>
                    </a:solidFill>
                  </a:tcPr>
                </a:tc>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FFFFFF"/>
                    </a:solidFill>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$ 20.000.000,00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FFFFFF"/>
                    </a:solidFill>
                  </a:tcPr>
                </a:tc>
              </a:tr>
              <a:tr h="166917">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Cédula PAI Zamora</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$ 15.510.079,00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nSpc>
                          <a:spcPct val="150000"/>
                        </a:lnSpc>
                        <a:spcAft>
                          <a:spcPts val="0"/>
                        </a:spcAft>
                      </a:pPr>
                      <a:r>
                        <a:rPr lang="es-EC" sz="11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$ 15.510.079,00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tcPr>
                </a:tc>
              </a:tr>
              <a:tr h="387923">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FIDEICOMISO</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gn="ctr">
                        <a:lnSpc>
                          <a:spcPct val="150000"/>
                        </a:lnSpc>
                        <a:spcAft>
                          <a:spcPts val="0"/>
                        </a:spcAft>
                      </a:pPr>
                      <a:r>
                        <a:rPr lang="es-EC" sz="11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RECURSOS CORPORACIÓN</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c>
                  <a:txBody>
                    <a:bodyPr/>
                    <a:lstStyle/>
                    <a:p>
                      <a:pPr algn="ct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a:noFill/>
                    </a:lnB>
                    <a:solidFill>
                      <a:srgbClr val="DBE5F1"/>
                    </a:solidFill>
                  </a:tcPr>
                </a:tc>
              </a:tr>
              <a:tr h="192576">
                <a:tc>
                  <a:txBody>
                    <a:bodyPr/>
                    <a:lstStyle/>
                    <a:p>
                      <a:pPr>
                        <a:lnSpc>
                          <a:spcPct val="150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Cédula Mazar</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$ 1.905.229,00</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C"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$ 744.383,00</a:t>
                      </a:r>
                      <a:endParaRPr lang="es-EC" sz="12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50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$ 2.649.612,00</a:t>
                      </a:r>
                      <a:endParaRPr lang="es-EC" sz="12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86" marR="61286"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6" name="Rectángulo 5"/>
          <p:cNvSpPr/>
          <p:nvPr/>
        </p:nvSpPr>
        <p:spPr>
          <a:xfrm>
            <a:off x="677334" y="899886"/>
            <a:ext cx="6096000" cy="584775"/>
          </a:xfrm>
          <a:prstGeom prst="rect">
            <a:avLst/>
          </a:prstGeom>
        </p:spPr>
        <p:txBody>
          <a:bodyPr>
            <a:spAutoFit/>
          </a:bodyPr>
          <a:lstStyle/>
          <a:p>
            <a:pPr>
              <a:spcAft>
                <a:spcPts val="0"/>
              </a:spcAft>
            </a:pP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Tabla 34 </a:t>
            </a:r>
            <a:endParaRPr lang="es-EC"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1600" i="1" dirty="0" smtClean="0">
                <a:effectLst/>
                <a:latin typeface="Times New Roman" panose="02020603050405020304" pitchFamily="18" charset="0"/>
                <a:ea typeface="Calibri" panose="020F0502020204030204" pitchFamily="34" charset="0"/>
                <a:cs typeface="Times New Roman" panose="02020603050405020304" pitchFamily="18" charset="0"/>
              </a:rPr>
              <a:t>Cédula Presupuestaria Año 2015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677334" y="5831198"/>
            <a:ext cx="1704313" cy="339773"/>
          </a:xfrm>
          <a:prstGeom prst="rect">
            <a:avLst/>
          </a:prstGeom>
        </p:spPr>
        <p:txBody>
          <a:bodyPr wrap="none">
            <a:spAutoFit/>
          </a:bodyPr>
          <a:lstStyle/>
          <a:p>
            <a:pPr algn="just">
              <a:lnSpc>
                <a:spcPct val="150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(CELEC, 2015)</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6146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22514"/>
            <a:ext cx="8596668" cy="566057"/>
          </a:xfrm>
        </p:spPr>
        <p:txBody>
          <a:bodyPr>
            <a:normAutofit/>
          </a:bodyPr>
          <a:lstStyle/>
          <a:p>
            <a:r>
              <a:rPr lang="es-EC" sz="2800" b="1" dirty="0" smtClean="0"/>
              <a:t>MANEJO PRESUPUESTARIO</a:t>
            </a:r>
            <a:endParaRPr lang="es-EC" sz="2800" b="1" dirty="0"/>
          </a:p>
        </p:txBody>
      </p:sp>
      <p:graphicFrame>
        <p:nvGraphicFramePr>
          <p:cNvPr id="5" name="Tabla 4"/>
          <p:cNvGraphicFramePr>
            <a:graphicFrameLocks noGrp="1"/>
          </p:cNvGraphicFramePr>
          <p:nvPr>
            <p:extLst>
              <p:ext uri="{D42A27DB-BD31-4B8C-83A1-F6EECF244321}">
                <p14:modId xmlns:p14="http://schemas.microsoft.com/office/powerpoint/2010/main" val="2387737540"/>
              </p:ext>
            </p:extLst>
          </p:nvPr>
        </p:nvGraphicFramePr>
        <p:xfrm>
          <a:off x="900334" y="2026671"/>
          <a:ext cx="8069493" cy="2162075"/>
        </p:xfrm>
        <a:graphic>
          <a:graphicData uri="http://schemas.openxmlformats.org/drawingml/2006/table">
            <a:tbl>
              <a:tblPr firstRow="1" firstCol="1" bandRow="1"/>
              <a:tblGrid>
                <a:gridCol w="1944466"/>
                <a:gridCol w="1088571"/>
                <a:gridCol w="596823"/>
                <a:gridCol w="1117257"/>
                <a:gridCol w="1661188"/>
                <a:gridCol w="1661188"/>
              </a:tblGrid>
              <a:tr h="289265">
                <a:tc rowSpan="2">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PROYECTOS DE INVERSIÓN</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gridSpan="5">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69060">
                <a:tc vMerge="1">
                  <a:txBody>
                    <a:bodyPr/>
                    <a:lstStyle/>
                    <a:p>
                      <a:endParaRPr lang="es-EC"/>
                    </a:p>
                  </a:txBody>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INICIAL</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gridSpan="2">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CODIFICADO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hMerge="1">
                  <a:txBody>
                    <a:bodyPr/>
                    <a:lstStyle/>
                    <a:p>
                      <a:endParaRPr lang="es-EC"/>
                    </a:p>
                  </a:txBody>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DEVENGADO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Efectividad de Proceso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r>
              <a:tr h="588921">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 Coca Codo Sinclair</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472,87</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C"/>
                    </a:p>
                  </a:txBody>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420,16</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392,49</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93,41%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630327">
                <a:tc>
                  <a:txBody>
                    <a:bodyPr/>
                    <a:lstStyle/>
                    <a:p>
                      <a:pP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 Sopladora</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gridSpan="2">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228,04</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158,95</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150,51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94,69%</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6" name="Rectángulo 5"/>
          <p:cNvSpPr/>
          <p:nvPr/>
        </p:nvSpPr>
        <p:spPr>
          <a:xfrm>
            <a:off x="420913" y="1312706"/>
            <a:ext cx="8534401" cy="646331"/>
          </a:xfrm>
          <a:prstGeom prst="rect">
            <a:avLst/>
          </a:prstGeom>
        </p:spPr>
        <p:txBody>
          <a:bodyPr wrap="square">
            <a:spAutoFit/>
          </a:bodyPr>
          <a:lstStyle/>
          <a:p>
            <a:pPr marL="449580">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35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Análisis comparativo del Presupuesto asignado a cada proyecto en el año 2014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414536" y="4104000"/>
            <a:ext cx="2405146" cy="380938"/>
          </a:xfrm>
          <a:prstGeom prst="rect">
            <a:avLst/>
          </a:prstGeom>
        </p:spPr>
        <p:txBody>
          <a:bodyPr wrap="none">
            <a:spAutoFit/>
          </a:bodyPr>
          <a:lstStyle/>
          <a:p>
            <a:pPr marL="228600" indent="220980" algn="just">
              <a:lnSpc>
                <a:spcPct val="150000"/>
              </a:lnSpc>
              <a:spcAft>
                <a:spcPts val="1000"/>
              </a:spcAft>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(CELEC, 2014)</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856343" y="4999335"/>
            <a:ext cx="8098971"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smtClean="0">
                <a:solidFill>
                  <a:srgbClr val="000000"/>
                </a:solidFill>
                <a:effectLst/>
                <a:latin typeface="Times New Roman" panose="02020603050405020304" pitchFamily="18" charset="0"/>
                <a:ea typeface="Calibri" panose="020F0502020204030204" pitchFamily="34" charset="0"/>
              </a:rPr>
              <a:t>Según los datos presentados en la tabla anterior se puede determinar que el nivel de cumplimiento, para ambos proyectos, en el proceso de ejecución presupuestaria es satisfactorio</a:t>
            </a:r>
            <a:endParaRPr lang="es-EC" dirty="0"/>
          </a:p>
        </p:txBody>
      </p:sp>
    </p:spTree>
    <p:extLst>
      <p:ext uri="{BB962C8B-B14F-4D97-AF65-F5344CB8AC3E}">
        <p14:creationId xmlns:p14="http://schemas.microsoft.com/office/powerpoint/2010/main" val="3164056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760406209"/>
              </p:ext>
            </p:extLst>
          </p:nvPr>
        </p:nvGraphicFramePr>
        <p:xfrm>
          <a:off x="1396205" y="1237636"/>
          <a:ext cx="6673738" cy="2206054"/>
        </p:xfrm>
        <a:graphic>
          <a:graphicData uri="http://schemas.openxmlformats.org/drawingml/2006/table">
            <a:tbl>
              <a:tblPr firstRow="1" firstCol="1" bandRow="1"/>
              <a:tblGrid>
                <a:gridCol w="1458274"/>
                <a:gridCol w="1120593"/>
                <a:gridCol w="1228935"/>
                <a:gridCol w="1432968"/>
                <a:gridCol w="1432968"/>
              </a:tblGrid>
              <a:tr h="282538">
                <a:tc rowSpan="2">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PROYECTOS DE INVERSIÓN</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gridSpan="4">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764610">
                <a:tc vMerge="1">
                  <a:txBody>
                    <a:bodyPr/>
                    <a:lstStyle/>
                    <a:p>
                      <a:endParaRPr lang="es-EC"/>
                    </a:p>
                  </a:txBody>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INICIAL</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CODIFICADO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DEVENGADO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EJECUCIÓN PRESUPUESTARIA</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r>
              <a:tr h="847614">
                <a:tc>
                  <a:txBody>
                    <a:bodyPr/>
                    <a:lstStyle/>
                    <a:p>
                      <a:pPr algn="ctr">
                        <a:lnSpc>
                          <a:spcPct val="150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 Sopladora</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228,04</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247,43</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225,31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7" name="Rectángulo 6"/>
          <p:cNvSpPr/>
          <p:nvPr/>
        </p:nvSpPr>
        <p:spPr>
          <a:xfrm>
            <a:off x="1277257" y="551320"/>
            <a:ext cx="6096000" cy="584775"/>
          </a:xfrm>
          <a:prstGeom prst="rect">
            <a:avLst/>
          </a:prstGeom>
        </p:spPr>
        <p:txBody>
          <a:bodyPr>
            <a:spAutoFit/>
          </a:bodyPr>
          <a:lstStyle/>
          <a:p>
            <a:pPr>
              <a:spcAft>
                <a:spcPts val="0"/>
              </a:spcAft>
            </a:pP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Tabla 36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sz="1600" i="1" dirty="0" smtClean="0">
                <a:effectLst/>
                <a:latin typeface="Times New Roman" panose="02020603050405020304" pitchFamily="18" charset="0"/>
                <a:ea typeface="Calibri" panose="020F0502020204030204" pitchFamily="34" charset="0"/>
                <a:cs typeface="Times New Roman" panose="02020603050405020304" pitchFamily="18" charset="0"/>
              </a:rPr>
              <a:t>Detalle del presupuesto de la central Sopladora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880286" y="3450857"/>
            <a:ext cx="2158283" cy="339773"/>
          </a:xfrm>
          <a:prstGeom prst="rect">
            <a:avLst/>
          </a:prstGeom>
        </p:spPr>
        <p:txBody>
          <a:bodyPr wrap="none">
            <a:spAutoFit/>
          </a:bodyPr>
          <a:lstStyle/>
          <a:p>
            <a:pPr marL="449580" algn="just">
              <a:lnSpc>
                <a:spcPct val="150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(CELEC, 2015)</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1654629" y="4167471"/>
            <a:ext cx="6096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449580" algn="just">
              <a:spcAft>
                <a:spcPts val="100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Este presupuesto fue codificado con un incremento de $19.43 millones, teniendo un presupuesto total de $247,43 del cual se ejecutó el 91% durante el año 2015.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1242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566958773"/>
              </p:ext>
            </p:extLst>
          </p:nvPr>
        </p:nvGraphicFramePr>
        <p:xfrm>
          <a:off x="943429" y="1079794"/>
          <a:ext cx="8128002" cy="2173034"/>
        </p:xfrm>
        <a:graphic>
          <a:graphicData uri="http://schemas.openxmlformats.org/drawingml/2006/table">
            <a:tbl>
              <a:tblPr firstRow="1" firstCol="1" bandRow="1"/>
              <a:tblGrid>
                <a:gridCol w="1846082"/>
                <a:gridCol w="1230946"/>
                <a:gridCol w="1378857"/>
                <a:gridCol w="1393372"/>
                <a:gridCol w="2278745"/>
              </a:tblGrid>
              <a:tr h="287020">
                <a:tc rowSpan="2">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PROYECTOS DE INVERSIÓN</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gridSpan="4">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89415">
                <a:tc vMerge="1">
                  <a:txBody>
                    <a:bodyPr/>
                    <a:lstStyle/>
                    <a:p>
                      <a:endParaRPr lang="es-EC"/>
                    </a:p>
                  </a:txBody>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INICIAL</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CODIFICADO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DEVENGADO</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EJECUCIÓN PRESUPUESTARIA</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BE5F1"/>
                    </a:solidFill>
                  </a:tcPr>
                </a:tc>
              </a:tr>
              <a:tr h="474345">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 Coca Codo Sinclair</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534,66</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534,6</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74345">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 Sopladora</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228,04</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247,43</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225,31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7" name="Rectángulo 6"/>
          <p:cNvSpPr/>
          <p:nvPr/>
        </p:nvSpPr>
        <p:spPr>
          <a:xfrm>
            <a:off x="348341" y="282191"/>
            <a:ext cx="8650515" cy="646331"/>
          </a:xfrm>
          <a:prstGeom prst="rect">
            <a:avLst/>
          </a:prstGeom>
        </p:spPr>
        <p:txBody>
          <a:bodyPr wrap="square">
            <a:spAutoFit/>
          </a:bodyPr>
          <a:lstStyle/>
          <a:p>
            <a:pPr marL="449580">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37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Análisis comparativo del Presupuesto asignado a cada proyecto en el año 2015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52054" y="3247657"/>
            <a:ext cx="2405146" cy="380938"/>
          </a:xfrm>
          <a:prstGeom prst="rect">
            <a:avLst/>
          </a:prstGeom>
        </p:spPr>
        <p:txBody>
          <a:bodyPr wrap="none">
            <a:spAutoFit/>
          </a:bodyPr>
          <a:lstStyle/>
          <a:p>
            <a:pPr marL="449580" algn="just">
              <a:lnSpc>
                <a:spcPct val="150000"/>
              </a:lnSpc>
              <a:spcAft>
                <a:spcPts val="1000"/>
              </a:spcAft>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(CELEC, 2015)</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452054" y="3962178"/>
            <a:ext cx="6096000" cy="646331"/>
          </a:xfrm>
          <a:prstGeom prst="rect">
            <a:avLst/>
          </a:prstGeom>
        </p:spPr>
        <p:txBody>
          <a:bodyPr>
            <a:spAutoFit/>
          </a:bodyPr>
          <a:lstStyle/>
          <a:p>
            <a:pPr marL="449580">
              <a:spcAft>
                <a:spcPts val="0"/>
              </a:spcAf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Tabla 38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i="1" dirty="0" smtClean="0">
                <a:effectLst/>
                <a:latin typeface="Times New Roman" panose="02020603050405020304" pitchFamily="18" charset="0"/>
                <a:ea typeface="Calibri" panose="020F0502020204030204" pitchFamily="34" charset="0"/>
                <a:cs typeface="Times New Roman" panose="02020603050405020304" pitchFamily="18" charset="0"/>
              </a:rPr>
              <a:t>Determinación de la variación presupuestaria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41460446"/>
              </p:ext>
            </p:extLst>
          </p:nvPr>
        </p:nvGraphicFramePr>
        <p:xfrm>
          <a:off x="934653" y="4723787"/>
          <a:ext cx="7106261" cy="1245934"/>
        </p:xfrm>
        <a:graphic>
          <a:graphicData uri="http://schemas.openxmlformats.org/drawingml/2006/table">
            <a:tbl>
              <a:tblPr firstRow="1" firstCol="1" bandRow="1"/>
              <a:tblGrid>
                <a:gridCol w="3442510"/>
                <a:gridCol w="1261903"/>
                <a:gridCol w="688826"/>
                <a:gridCol w="1713022"/>
              </a:tblGrid>
              <a:tr h="316230">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PROYECTOS DE INVERSIÓN</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VARIACIÓN</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316230">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 Coca Codo Sinclair</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392,49</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534,6</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142,11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r>
              <a:tr h="316230">
                <a:tc>
                  <a:txBody>
                    <a:bodyPr/>
                    <a:lstStyle/>
                    <a:p>
                      <a:pP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Proyecto Hidroeléctrico Sopladora</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150,51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225,31</a:t>
                      </a:r>
                      <a:endParaRPr lang="es-EC"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74,8</a:t>
                      </a:r>
                      <a:endParaRPr lang="es-EC"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12" name="Rectángulo 11"/>
          <p:cNvSpPr/>
          <p:nvPr/>
        </p:nvSpPr>
        <p:spPr>
          <a:xfrm>
            <a:off x="452054" y="5947730"/>
            <a:ext cx="2405146" cy="380938"/>
          </a:xfrm>
          <a:prstGeom prst="rect">
            <a:avLst/>
          </a:prstGeom>
        </p:spPr>
        <p:txBody>
          <a:bodyPr wrap="none">
            <a:spAutoFit/>
          </a:bodyPr>
          <a:lstStyle/>
          <a:p>
            <a:pPr marL="449580" algn="just">
              <a:lnSpc>
                <a:spcPct val="150000"/>
              </a:lnSpc>
              <a:spcAft>
                <a:spcPts val="1000"/>
              </a:spcAft>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(CELEC, 2015)</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7484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752" y="217714"/>
            <a:ext cx="8596668" cy="449943"/>
          </a:xfrm>
        </p:spPr>
        <p:txBody>
          <a:bodyPr>
            <a:noAutofit/>
          </a:bodyPr>
          <a:lstStyle/>
          <a:p>
            <a:r>
              <a:rPr lang="es-EC" sz="3200" b="1" dirty="0" smtClean="0"/>
              <a:t>ANÁLISIS DE VARIABLES</a:t>
            </a:r>
            <a:endParaRPr lang="es-EC" sz="3200" b="1" dirty="0"/>
          </a:p>
        </p:txBody>
      </p:sp>
      <p:graphicFrame>
        <p:nvGraphicFramePr>
          <p:cNvPr id="5" name="Diagrama 4"/>
          <p:cNvGraphicFramePr/>
          <p:nvPr>
            <p:extLst>
              <p:ext uri="{D42A27DB-BD31-4B8C-83A1-F6EECF244321}">
                <p14:modId xmlns:p14="http://schemas.microsoft.com/office/powerpoint/2010/main" val="2993619133"/>
              </p:ext>
            </p:extLst>
          </p:nvPr>
        </p:nvGraphicFramePr>
        <p:xfrm>
          <a:off x="295752" y="119863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4526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33828"/>
            <a:ext cx="8596668" cy="537029"/>
          </a:xfrm>
        </p:spPr>
        <p:txBody>
          <a:bodyPr>
            <a:normAutofit/>
          </a:bodyPr>
          <a:lstStyle/>
          <a:p>
            <a:r>
              <a:rPr lang="es-EC" sz="2800" b="1" dirty="0" smtClean="0"/>
              <a:t>PROCESO DE ADQUISICIONES</a:t>
            </a:r>
            <a:endParaRPr lang="es-EC" sz="2800" b="1" dirty="0"/>
          </a:p>
        </p:txBody>
      </p:sp>
      <p:graphicFrame>
        <p:nvGraphicFramePr>
          <p:cNvPr id="4" name="Diagrama 3"/>
          <p:cNvGraphicFramePr/>
          <p:nvPr>
            <p:extLst>
              <p:ext uri="{D42A27DB-BD31-4B8C-83A1-F6EECF244321}">
                <p14:modId xmlns:p14="http://schemas.microsoft.com/office/powerpoint/2010/main" val="2298057728"/>
              </p:ext>
            </p:extLst>
          </p:nvPr>
        </p:nvGraphicFramePr>
        <p:xfrm>
          <a:off x="154819" y="1182915"/>
          <a:ext cx="4910666" cy="475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5271105" y="1182915"/>
            <a:ext cx="8596668" cy="5370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t>ACTIVIDADES :</a:t>
            </a:r>
            <a:endParaRPr lang="es-EC" sz="2000" b="1" dirty="0"/>
          </a:p>
        </p:txBody>
      </p:sp>
      <p:sp>
        <p:nvSpPr>
          <p:cNvPr id="7" name="Rectángulo 6"/>
          <p:cNvSpPr/>
          <p:nvPr/>
        </p:nvSpPr>
        <p:spPr>
          <a:xfrm>
            <a:off x="5297717" y="1596572"/>
            <a:ext cx="4296228" cy="5078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50000"/>
              </a:lnSpc>
              <a:spcAft>
                <a:spcPts val="0"/>
              </a:spcAft>
              <a:buFont typeface="Symbol" panose="05050102010706020507" pitchFamily="18" charset="2"/>
              <a:buChar char=""/>
            </a:pPr>
            <a:r>
              <a:rPr lang="es-EC"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Coordinar con los responsables de adquisiciones cada una de las filiales y unidades de negocio la elaboración y aplicación de las políticas y directrices del área y evaluar su cumplimiento.</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Consolidar el Plan Anual de Compras-PAC y realizar su seguimiento y evaluación.</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Coordinar y participar en las contrataciones cuyos montos y atribuciones competen a la Gerencia y Directorio.</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550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824142949"/>
              </p:ext>
            </p:extLst>
          </p:nvPr>
        </p:nvGraphicFramePr>
        <p:xfrm>
          <a:off x="590778" y="174171"/>
          <a:ext cx="8596312" cy="6313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66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3197" y="180427"/>
            <a:ext cx="8596668" cy="639380"/>
          </a:xfrm>
        </p:spPr>
        <p:txBody>
          <a:bodyPr>
            <a:normAutofit fontScale="90000"/>
          </a:bodyPr>
          <a:lstStyle/>
          <a:p>
            <a:r>
              <a:rPr lang="es-EC" b="1" dirty="0" smtClean="0"/>
              <a:t>OBJETIVOS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38054702"/>
              </p:ext>
            </p:extLst>
          </p:nvPr>
        </p:nvGraphicFramePr>
        <p:xfrm>
          <a:off x="0" y="1072055"/>
          <a:ext cx="9916510" cy="1655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p:cNvGraphicFramePr>
            <a:graphicFrameLocks/>
          </p:cNvGraphicFramePr>
          <p:nvPr>
            <p:extLst>
              <p:ext uri="{D42A27DB-BD31-4B8C-83A1-F6EECF244321}">
                <p14:modId xmlns:p14="http://schemas.microsoft.com/office/powerpoint/2010/main" val="1044465916"/>
              </p:ext>
            </p:extLst>
          </p:nvPr>
        </p:nvGraphicFramePr>
        <p:xfrm>
          <a:off x="-268014" y="2995449"/>
          <a:ext cx="9616966" cy="3641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54565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32229"/>
            <a:ext cx="8596668" cy="566057"/>
          </a:xfrm>
        </p:spPr>
        <p:txBody>
          <a:bodyPr>
            <a:normAutofit fontScale="90000"/>
          </a:bodyPr>
          <a:lstStyle/>
          <a:p>
            <a:r>
              <a:rPr lang="es-EC" b="1" dirty="0" smtClean="0"/>
              <a:t>CONCLUSIONES</a:t>
            </a:r>
            <a:endParaRPr lang="es-EC" b="1" dirty="0"/>
          </a:p>
        </p:txBody>
      </p:sp>
      <p:sp>
        <p:nvSpPr>
          <p:cNvPr id="3" name="Marcador de contenido 2"/>
          <p:cNvSpPr>
            <a:spLocks noGrp="1"/>
          </p:cNvSpPr>
          <p:nvPr>
            <p:ph idx="1"/>
          </p:nvPr>
        </p:nvSpPr>
        <p:spPr>
          <a:xfrm>
            <a:off x="677334" y="1190172"/>
            <a:ext cx="8596668" cy="4920342"/>
          </a:xfrm>
        </p:spPr>
        <p:txBody>
          <a:bodyPr>
            <a:normAutofit/>
          </a:bodyPr>
          <a:lstStyle/>
          <a:p>
            <a:pPr marL="0" indent="0" algn="just">
              <a:buNone/>
            </a:pPr>
            <a:r>
              <a:rPr lang="es-EC" dirty="0"/>
              <a:t>Como resultado del estudio realizado a los procesos financieros de las Hidroeléctricas Coca Codo Sinclair e </a:t>
            </a:r>
            <a:r>
              <a:rPr lang="es-EC" dirty="0" err="1"/>
              <a:t>Hidropaute</a:t>
            </a:r>
            <a:r>
              <a:rPr lang="es-EC" dirty="0"/>
              <a:t>-Sopladora se puede concluir lo siguiente</a:t>
            </a:r>
            <a:r>
              <a:rPr lang="es-EC" dirty="0" smtClean="0"/>
              <a:t>:</a:t>
            </a:r>
          </a:p>
          <a:p>
            <a:pPr marL="0" indent="0" algn="just">
              <a:buNone/>
            </a:pPr>
            <a:endParaRPr lang="es-EC" dirty="0"/>
          </a:p>
          <a:p>
            <a:pPr lvl="0" algn="just"/>
            <a:r>
              <a:rPr lang="es-EC" dirty="0"/>
              <a:t>El nivel de efectividad del proceso de Planificación financiera es alto, ya que cumple con los requerimientos técnicos que se deben aplicar para la ejecución de un proyecto, tomando como referencia cada fase de ejecución de las centrales, mediante las cuales se ha determinado las necesidades y de acuerdo a eso estructurar el plan financiero</a:t>
            </a:r>
            <a:r>
              <a:rPr lang="es-EC" dirty="0" smtClean="0"/>
              <a:t>.</a:t>
            </a:r>
          </a:p>
          <a:p>
            <a:pPr marL="0" lvl="0" indent="0" algn="just">
              <a:buNone/>
            </a:pPr>
            <a:endParaRPr lang="es-EC" dirty="0"/>
          </a:p>
          <a:p>
            <a:pPr lvl="0" algn="just"/>
            <a:r>
              <a:rPr lang="es-EC" dirty="0"/>
              <a:t>En el manejo presupuestario, luego de haber realizado una comparación anual y determinado variaciones entre los presupuestos programados y los presupuestos ejecutados, presenta los siguientes resultados:</a:t>
            </a:r>
          </a:p>
          <a:p>
            <a:pPr algn="just"/>
            <a:endParaRPr lang="es-EC" dirty="0"/>
          </a:p>
        </p:txBody>
      </p:sp>
    </p:spTree>
    <p:extLst>
      <p:ext uri="{BB962C8B-B14F-4D97-AF65-F5344CB8AC3E}">
        <p14:creationId xmlns:p14="http://schemas.microsoft.com/office/powerpoint/2010/main" val="1687566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93487"/>
            <a:ext cx="8596668" cy="5547876"/>
          </a:xfrm>
        </p:spPr>
        <p:txBody>
          <a:bodyPr>
            <a:noAutofit/>
          </a:bodyPr>
          <a:lstStyle/>
          <a:p>
            <a:pPr marL="0" indent="0">
              <a:buNone/>
            </a:pPr>
            <a:r>
              <a:rPr lang="es-EC" sz="2000" b="1" dirty="0"/>
              <a:t>COCA CODO </a:t>
            </a:r>
            <a:r>
              <a:rPr lang="es-EC" sz="2000" b="1" dirty="0" smtClean="0"/>
              <a:t>SINCLAIR</a:t>
            </a:r>
          </a:p>
          <a:p>
            <a:pPr marL="0" indent="0">
              <a:buNone/>
            </a:pPr>
            <a:endParaRPr lang="es-EC" sz="2000" b="1" dirty="0" smtClean="0"/>
          </a:p>
          <a:p>
            <a:pPr lvl="1" algn="just"/>
            <a:r>
              <a:rPr lang="es-EC" sz="1800" dirty="0"/>
              <a:t>Al aplicar el indicador de efectividad al flujo de caja se obtuvo el 87% de cumplimiento, lo que refleja un nivel aceptable en la ejecución presupuestaria</a:t>
            </a:r>
            <a:r>
              <a:rPr lang="es-EC" sz="1800" dirty="0" smtClean="0"/>
              <a:t>.</a:t>
            </a:r>
          </a:p>
          <a:p>
            <a:pPr marL="457200" lvl="1" indent="0" algn="just">
              <a:buNone/>
            </a:pPr>
            <a:endParaRPr lang="es-EC" dirty="0"/>
          </a:p>
          <a:p>
            <a:pPr lvl="1"/>
            <a:r>
              <a:rPr lang="es-EC" sz="1800" dirty="0"/>
              <a:t>Al aplicar el indicador de cumplimiento al presupuesto general asignado para el </a:t>
            </a:r>
            <a:r>
              <a:rPr lang="es-EC" sz="1800" dirty="0" smtClean="0"/>
              <a:t>año </a:t>
            </a:r>
            <a:r>
              <a:rPr lang="es-EC" sz="1800" dirty="0"/>
              <a:t>2014, se obtuvo el 90,24% de ejecución, teniendo en cuenta que éste tuvo que ser </a:t>
            </a:r>
            <a:r>
              <a:rPr lang="es-EC" sz="1800" dirty="0" smtClean="0"/>
              <a:t>modificado.</a:t>
            </a:r>
          </a:p>
          <a:p>
            <a:pPr marL="457200" lvl="1" indent="0">
              <a:buNone/>
            </a:pPr>
            <a:endParaRPr lang="es-EC" dirty="0"/>
          </a:p>
          <a:p>
            <a:pPr lvl="1"/>
            <a:r>
              <a:rPr lang="es-EC" sz="1800" dirty="0" smtClean="0"/>
              <a:t>Al </a:t>
            </a:r>
            <a:r>
              <a:rPr lang="es-EC" sz="1800" dirty="0"/>
              <a:t>aplicar el indicador para medir el cumplimiento en la gestión operativa se </a:t>
            </a:r>
            <a:r>
              <a:rPr lang="es-EC" sz="1800" dirty="0" smtClean="0"/>
              <a:t>obtuvo </a:t>
            </a:r>
            <a:r>
              <a:rPr lang="es-EC" sz="1800" dirty="0"/>
              <a:t>el 97,08%, lo que representa un nivel aceptable durante el </a:t>
            </a:r>
            <a:r>
              <a:rPr lang="es-EC" sz="1800" dirty="0" smtClean="0"/>
              <a:t>2014.</a:t>
            </a:r>
          </a:p>
          <a:p>
            <a:pPr marL="457200" lvl="1" indent="0">
              <a:buNone/>
            </a:pPr>
            <a:endParaRPr lang="es-EC" dirty="0"/>
          </a:p>
          <a:p>
            <a:pPr lvl="1"/>
            <a:r>
              <a:rPr lang="es-EC" dirty="0" smtClean="0"/>
              <a:t>Al </a:t>
            </a:r>
            <a:r>
              <a:rPr lang="es-EC" sz="1800" dirty="0" smtClean="0"/>
              <a:t>aplicar </a:t>
            </a:r>
            <a:r>
              <a:rPr lang="es-EC" sz="1800" dirty="0"/>
              <a:t>el indicador de cumplimiento a la gestión operativa del año 2015 se obtuvo el 87,46% , el cual respecto al año anterior presenta un nivel bajo de ineficacia en el desarrollo del proceso operativo.</a:t>
            </a:r>
          </a:p>
          <a:p>
            <a:endParaRPr lang="es-EC" sz="2000" dirty="0"/>
          </a:p>
        </p:txBody>
      </p:sp>
    </p:spTree>
    <p:extLst>
      <p:ext uri="{BB962C8B-B14F-4D97-AF65-F5344CB8AC3E}">
        <p14:creationId xmlns:p14="http://schemas.microsoft.com/office/powerpoint/2010/main" val="3530302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9277" y="433389"/>
            <a:ext cx="8596668" cy="5836782"/>
          </a:xfrm>
        </p:spPr>
        <p:txBody>
          <a:bodyPr/>
          <a:lstStyle/>
          <a:p>
            <a:pPr algn="just"/>
            <a:r>
              <a:rPr lang="es-EC" dirty="0"/>
              <a:t>De acuerdo a estos resultados se puede concluir que existe falta de fiscalización al uso de los recursos asignados en los presupuestos de cada año, teniendo como evidencia las constantes modificaciones a dichos presupuestos</a:t>
            </a:r>
            <a:r>
              <a:rPr lang="es-EC" dirty="0" smtClean="0"/>
              <a:t>.</a:t>
            </a:r>
          </a:p>
          <a:p>
            <a:pPr marL="0" indent="0" algn="just">
              <a:buNone/>
            </a:pPr>
            <a:endParaRPr lang="es-EC" dirty="0" smtClean="0"/>
          </a:p>
          <a:p>
            <a:pPr marL="0" indent="0" algn="just">
              <a:buNone/>
            </a:pPr>
            <a:endParaRPr lang="es-EC" dirty="0"/>
          </a:p>
          <a:p>
            <a:pPr marL="0" indent="0" algn="just">
              <a:buNone/>
            </a:pPr>
            <a:endParaRPr lang="es-EC" dirty="0"/>
          </a:p>
          <a:p>
            <a:pPr marL="0" indent="0" algn="just">
              <a:buNone/>
            </a:pPr>
            <a:r>
              <a:rPr lang="es-EC" b="1" dirty="0" smtClean="0"/>
              <a:t>HIDROPAUTE-SOPLADORA</a:t>
            </a:r>
          </a:p>
          <a:p>
            <a:pPr lvl="0" algn="just"/>
            <a:r>
              <a:rPr lang="es-EC" dirty="0"/>
              <a:t>En la Central Sopladora se ha determinado que al aplicar el indicador de cumplimiento presupuestario se obtuvo el 89% y el 93% para los años 2014 y 2015 respectivamente, teniendo un nivel de cumplimiento alto en el proceso de presupuestación.</a:t>
            </a:r>
          </a:p>
          <a:p>
            <a:pPr marL="0" indent="0" algn="just">
              <a:buNone/>
            </a:pPr>
            <a:endParaRPr lang="es-EC" b="1" dirty="0"/>
          </a:p>
        </p:txBody>
      </p:sp>
    </p:spTree>
    <p:extLst>
      <p:ext uri="{BB962C8B-B14F-4D97-AF65-F5344CB8AC3E}">
        <p14:creationId xmlns:p14="http://schemas.microsoft.com/office/powerpoint/2010/main" val="1593437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70857"/>
            <a:ext cx="8596668" cy="5170505"/>
          </a:xfrm>
        </p:spPr>
        <p:txBody>
          <a:bodyPr>
            <a:normAutofit lnSpcReduction="10000"/>
          </a:bodyPr>
          <a:lstStyle/>
          <a:p>
            <a:pPr lvl="0" algn="just"/>
            <a:r>
              <a:rPr lang="es-EC" dirty="0"/>
              <a:t>En el proceso de adquisiciones se determinó el 96% de cumplimiento, lo cual revela una estructura eficiente del proceso.</a:t>
            </a:r>
          </a:p>
          <a:p>
            <a:pPr marL="0" indent="0" algn="just">
              <a:buNone/>
            </a:pPr>
            <a:endParaRPr lang="es-EC" dirty="0"/>
          </a:p>
          <a:p>
            <a:pPr lvl="0" algn="just"/>
            <a:r>
              <a:rPr lang="es-EC" dirty="0"/>
              <a:t>En el proceso de desembolsos se obtuvo el 87% de cumplimiento, determinando la falta de seguimiento y control  en las planillas de avance de obra las cuales deben estar previamente aprobadas.</a:t>
            </a:r>
          </a:p>
          <a:p>
            <a:pPr marL="0" indent="0" algn="just">
              <a:buNone/>
            </a:pPr>
            <a:endParaRPr lang="es-EC" dirty="0"/>
          </a:p>
          <a:p>
            <a:pPr lvl="0" algn="just"/>
            <a:r>
              <a:rPr lang="es-EC" dirty="0"/>
              <a:t>En el proceso de control de realización de reportes financieros se obtuvo el 91% de cumplimiento ya que se realizan cada mes junto con la planilla de avance de obras, determinando un nivel bajo de incumplimiento debido al atraso en la actualización de las planillas.</a:t>
            </a:r>
          </a:p>
          <a:p>
            <a:pPr marL="0" indent="0" algn="just">
              <a:buNone/>
            </a:pPr>
            <a:endParaRPr lang="es-EC" dirty="0"/>
          </a:p>
          <a:p>
            <a:pPr lvl="0" algn="just"/>
            <a:r>
              <a:rPr lang="es-EC" dirty="0"/>
              <a:t>En el proceso de auditoría se obtuvo el 84% de cumplimiento,  esto se debió a las auditorías que se realizaron fueron de planificación institucional,  administración de talento humano, ejecución de contratos de consultorías y fiscalización.</a:t>
            </a:r>
          </a:p>
          <a:p>
            <a:pPr algn="just"/>
            <a:endParaRPr lang="es-EC" dirty="0"/>
          </a:p>
        </p:txBody>
      </p:sp>
    </p:spTree>
    <p:extLst>
      <p:ext uri="{BB962C8B-B14F-4D97-AF65-F5344CB8AC3E}">
        <p14:creationId xmlns:p14="http://schemas.microsoft.com/office/powerpoint/2010/main" val="2738481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33829"/>
            <a:ext cx="8596668" cy="754743"/>
          </a:xfrm>
        </p:spPr>
        <p:txBody>
          <a:bodyPr/>
          <a:lstStyle/>
          <a:p>
            <a:r>
              <a:rPr lang="es-EC" b="1" dirty="0" smtClean="0"/>
              <a:t>RECOMENDACIONES</a:t>
            </a:r>
            <a:endParaRPr lang="es-EC" b="1" dirty="0"/>
          </a:p>
        </p:txBody>
      </p:sp>
      <p:sp>
        <p:nvSpPr>
          <p:cNvPr id="3" name="Marcador de contenido 2"/>
          <p:cNvSpPr>
            <a:spLocks noGrp="1"/>
          </p:cNvSpPr>
          <p:nvPr>
            <p:ph idx="1"/>
          </p:nvPr>
        </p:nvSpPr>
        <p:spPr>
          <a:xfrm>
            <a:off x="677334" y="1841275"/>
            <a:ext cx="8596668" cy="3880773"/>
          </a:xfrm>
        </p:spPr>
        <p:txBody>
          <a:bodyPr/>
          <a:lstStyle/>
          <a:p>
            <a:pPr algn="just"/>
            <a:r>
              <a:rPr lang="es-EC" dirty="0"/>
              <a:t>Para realizar una inversión de gran magnitud como la que se ha realizado en el sector eléctrico se deben tomar en cuenta muchos factores, entre ellos las opciones de financiamiento, capacidad de pago, y que el retorno de la inversión no sobrepase el tiempo establecido, evitando un desequilibrio en la economía del país teniendo que cubrir obligaciones presentes con flujos futuros que aún no han sido efectivizados. </a:t>
            </a:r>
          </a:p>
          <a:p>
            <a:pPr algn="just"/>
            <a:endParaRPr lang="es-EC" dirty="0"/>
          </a:p>
        </p:txBody>
      </p:sp>
    </p:spTree>
    <p:extLst>
      <p:ext uri="{BB962C8B-B14F-4D97-AF65-F5344CB8AC3E}">
        <p14:creationId xmlns:p14="http://schemas.microsoft.com/office/powerpoint/2010/main" val="400933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4989" y="956441"/>
            <a:ext cx="8596668" cy="777766"/>
          </a:xfrm>
        </p:spPr>
        <p:txBody>
          <a:bodyPr/>
          <a:lstStyle/>
          <a:p>
            <a:pPr algn="ctr"/>
            <a:r>
              <a:rPr lang="es-EC" b="1" dirty="0" smtClean="0"/>
              <a:t>VARIABLES DE ESTUDIO</a:t>
            </a:r>
            <a:endParaRPr lang="es-EC" b="1" dirty="0"/>
          </a:p>
        </p:txBody>
      </p:sp>
      <p:graphicFrame>
        <p:nvGraphicFramePr>
          <p:cNvPr id="10" name="Tabla 9"/>
          <p:cNvGraphicFramePr>
            <a:graphicFrameLocks noGrp="1"/>
          </p:cNvGraphicFramePr>
          <p:nvPr>
            <p:extLst>
              <p:ext uri="{D42A27DB-BD31-4B8C-83A1-F6EECF244321}">
                <p14:modId xmlns:p14="http://schemas.microsoft.com/office/powerpoint/2010/main" val="209662044"/>
              </p:ext>
            </p:extLst>
          </p:nvPr>
        </p:nvGraphicFramePr>
        <p:xfrm>
          <a:off x="2522483" y="3221195"/>
          <a:ext cx="4981903" cy="3132308"/>
        </p:xfrm>
        <a:graphic>
          <a:graphicData uri="http://schemas.openxmlformats.org/drawingml/2006/table">
            <a:tbl>
              <a:tblPr firstRow="1" firstCol="1" bandRow="1"/>
              <a:tblGrid>
                <a:gridCol w="2124494"/>
                <a:gridCol w="2857409"/>
              </a:tblGrid>
              <a:tr h="447472">
                <a:tc>
                  <a:txBody>
                    <a:bodyPr/>
                    <a:lstStyle/>
                    <a:p>
                      <a:pPr algn="ctr">
                        <a:lnSpc>
                          <a:spcPct val="150000"/>
                        </a:lnSpc>
                        <a:spcAft>
                          <a:spcPts val="0"/>
                        </a:spcAft>
                      </a:pPr>
                      <a:r>
                        <a:rPr lang="es-EC" sz="1800" b="1"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Independientes</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c>
                  <a:txBody>
                    <a:bodyPr/>
                    <a:lstStyle/>
                    <a:p>
                      <a:pPr algn="ctr">
                        <a:lnSpc>
                          <a:spcPct val="150000"/>
                        </a:lnSpc>
                        <a:spcAft>
                          <a:spcPts val="0"/>
                        </a:spcAft>
                      </a:pPr>
                      <a:r>
                        <a:rPr lang="es-EC" sz="1800" b="1">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rPr>
                        <a:t>Dependientes</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AEEF3"/>
                    </a:solidFill>
                  </a:tcPr>
                </a:tc>
              </a:tr>
              <a:tr h="2684836">
                <a:tc>
                  <a:txBody>
                    <a:bodyPr/>
                    <a:lstStyle/>
                    <a:p>
                      <a:pPr>
                        <a:lnSpc>
                          <a:spcPct val="150000"/>
                        </a:lnSpc>
                        <a:spcAft>
                          <a:spcPts val="0"/>
                        </a:spcAft>
                      </a:pPr>
                      <a:r>
                        <a:rPr lang="es-EC"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Gestión financiera</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Planificación financiera</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Presupuestación</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Adquisiciones</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Desembolsos</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Reportes financieros</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Auditoría</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bl>
          </a:graphicData>
        </a:graphic>
      </p:graphicFrame>
      <p:sp>
        <p:nvSpPr>
          <p:cNvPr id="11" name="Rectángulo 10"/>
          <p:cNvSpPr/>
          <p:nvPr/>
        </p:nvSpPr>
        <p:spPr>
          <a:xfrm>
            <a:off x="1534511" y="2506746"/>
            <a:ext cx="6096000" cy="707886"/>
          </a:xfrm>
          <a:prstGeom prst="rect">
            <a:avLst/>
          </a:prstGeom>
        </p:spPr>
        <p:txBody>
          <a:bodyPr>
            <a:spAutoFit/>
          </a:bodyPr>
          <a:lstStyle/>
          <a:p>
            <a:pPr marL="449580" indent="449580">
              <a:spcAft>
                <a:spcPts val="0"/>
              </a:spcAft>
              <a:tabLst>
                <a:tab pos="1752600" algn="l"/>
              </a:tabLst>
            </a:pPr>
            <a:r>
              <a:rPr lang="es-EC" sz="2000" b="1" dirty="0" smtClean="0">
                <a:effectLst/>
                <a:latin typeface="Times New Roman" panose="02020603050405020304" pitchFamily="18" charset="0"/>
                <a:ea typeface="Calibri" panose="020F0502020204030204" pitchFamily="34" charset="0"/>
                <a:cs typeface="Times New Roman" panose="02020603050405020304" pitchFamily="18" charset="0"/>
              </a:rPr>
              <a:t>Tabla 1</a:t>
            </a: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marL="449580" indent="449580">
              <a:spcAft>
                <a:spcPts val="0"/>
              </a:spcAft>
            </a:pPr>
            <a:r>
              <a:rPr lang="es-EC" sz="2000" i="1" dirty="0" smtClean="0">
                <a:effectLst/>
                <a:latin typeface="Times New Roman" panose="02020603050405020304" pitchFamily="18" charset="0"/>
                <a:ea typeface="Calibri" panose="020F0502020204030204" pitchFamily="34" charset="0"/>
                <a:cs typeface="Times New Roman" panose="02020603050405020304" pitchFamily="18" charset="0"/>
              </a:rPr>
              <a:t>Variables de estudio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064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7550" y="366860"/>
            <a:ext cx="8596668" cy="750739"/>
          </a:xfrm>
        </p:spPr>
        <p:txBody>
          <a:bodyPr>
            <a:normAutofit/>
          </a:bodyPr>
          <a:lstStyle/>
          <a:p>
            <a:r>
              <a:rPr lang="es-EC" sz="2800" b="1" dirty="0" smtClean="0"/>
              <a:t>PROCEDIMIENTO PARA LA GESTIÓN DE PROYECTOS</a:t>
            </a:r>
            <a:endParaRPr lang="es-EC" sz="2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27330083"/>
              </p:ext>
            </p:extLst>
          </p:nvPr>
        </p:nvGraphicFramePr>
        <p:xfrm>
          <a:off x="141890" y="1119352"/>
          <a:ext cx="10221310" cy="5864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04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1258"/>
            <a:ext cx="8596668" cy="696686"/>
          </a:xfrm>
        </p:spPr>
        <p:txBody>
          <a:bodyPr/>
          <a:lstStyle/>
          <a:p>
            <a:pPr algn="ctr"/>
            <a:r>
              <a:rPr lang="es-EC" b="1" dirty="0" smtClean="0"/>
              <a:t>PROYECTOS HIDROELÉCTRICOS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06188917"/>
              </p:ext>
            </p:extLst>
          </p:nvPr>
        </p:nvGraphicFramePr>
        <p:xfrm>
          <a:off x="391887" y="1175657"/>
          <a:ext cx="9173028" cy="54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280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25666767"/>
              </p:ext>
            </p:extLst>
          </p:nvPr>
        </p:nvGraphicFramePr>
        <p:xfrm>
          <a:off x="130629" y="493486"/>
          <a:ext cx="9710057" cy="6125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97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18498466"/>
              </p:ext>
            </p:extLst>
          </p:nvPr>
        </p:nvGraphicFramePr>
        <p:xfrm>
          <a:off x="677863" y="522514"/>
          <a:ext cx="8524194" cy="5863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84530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21255</TotalTime>
  <Words>4343</Words>
  <Application>Microsoft Office PowerPoint</Application>
  <PresentationFormat>Panorámica</PresentationFormat>
  <Paragraphs>1045</Paragraphs>
  <Slides>44</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3" baseType="lpstr">
      <vt:lpstr>Arial</vt:lpstr>
      <vt:lpstr>Calibri</vt:lpstr>
      <vt:lpstr>Cambria Math</vt:lpstr>
      <vt:lpstr>Symbol</vt:lpstr>
      <vt:lpstr>Times New Roman</vt:lpstr>
      <vt:lpstr>Trebuchet MS</vt:lpstr>
      <vt:lpstr>Wingdings 3</vt:lpstr>
      <vt:lpstr>Faceta</vt:lpstr>
      <vt:lpstr>Documento de Microsoft Word</vt:lpstr>
      <vt:lpstr>DEPARTAMENTO DE CIENCIAS ECONÓMICAS, ADMINISTRATIVAS Y DE COMERCIO  CARRERA DE INGENIERÍA EN FINANZAS Y AUDITORÍA    </vt:lpstr>
      <vt:lpstr> INTRODUCCIÓN</vt:lpstr>
      <vt:lpstr> PLANTEAMIENTO DEL PROBLEMA</vt:lpstr>
      <vt:lpstr>OBJETIVOS</vt:lpstr>
      <vt:lpstr>VARIABLES DE ESTUDIO</vt:lpstr>
      <vt:lpstr>PROCEDIMIENTO PARA LA GESTIÓN DE PROYECTOS</vt:lpstr>
      <vt:lpstr>PROYECTOS HIDROELÉCTRICOS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PROYECTOS EN CONSTRUCCIÓN</vt:lpstr>
      <vt:lpstr>ANÁLISIS FINANCIERO COCA CODO SINCLAIR 2014</vt:lpstr>
      <vt:lpstr>DESEMBOLSOS AUTORIZADOS</vt:lpstr>
      <vt:lpstr>Presentación de PowerPoint</vt:lpstr>
      <vt:lpstr>Presentación de PowerPoint</vt:lpstr>
      <vt:lpstr>Presentación de PowerPoint</vt:lpstr>
      <vt:lpstr>PRESUPUESTACIÓN DE INGRESOS Y GASTOS 2015</vt:lpstr>
      <vt:lpstr>Presentación de PowerPoint</vt:lpstr>
      <vt:lpstr>HIDROPAUTE SOPLADORA 2014</vt:lpstr>
      <vt:lpstr>Presentación de PowerPoint</vt:lpstr>
      <vt:lpstr>Presentación de PowerPoint</vt:lpstr>
      <vt:lpstr>Activo Corriente  </vt:lpstr>
      <vt:lpstr>PASIVOS</vt:lpstr>
      <vt:lpstr>Inversiones en los Proyectos</vt:lpstr>
      <vt:lpstr>GASTOS</vt:lpstr>
      <vt:lpstr>Presentación de PowerPoint</vt:lpstr>
      <vt:lpstr>INVERSIONES</vt:lpstr>
      <vt:lpstr>Presentación de PowerPoint</vt:lpstr>
      <vt:lpstr>CÉDULA PRESUPUESTARIA 2015</vt:lpstr>
      <vt:lpstr>MANEJO PRESUPUESTARIO</vt:lpstr>
      <vt:lpstr>Presentación de PowerPoint</vt:lpstr>
      <vt:lpstr>Presentación de PowerPoint</vt:lpstr>
      <vt:lpstr>ANÁLISIS DE VARIABLES</vt:lpstr>
      <vt:lpstr>PROCESO DE ADQUISICIONES</vt:lpstr>
      <vt:lpstr>Presentación de PowerPoint</vt:lpstr>
      <vt:lpstr>CONCLUSIONES</vt:lpstr>
      <vt:lpstr>Presentación de PowerPoint</vt:lpstr>
      <vt:lpstr>Presentación de PowerPoint</vt:lpstr>
      <vt:lpstr>Presentación de PowerPoint</vt:lpstr>
      <vt:lpstr>RECOMENDACIONES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Lara</dc:creator>
  <cp:lastModifiedBy>Andrea Lara</cp:lastModifiedBy>
  <cp:revision>53</cp:revision>
  <dcterms:created xsi:type="dcterms:W3CDTF">2016-11-30T02:59:10Z</dcterms:created>
  <dcterms:modified xsi:type="dcterms:W3CDTF">2016-12-14T21:14:55Z</dcterms:modified>
</cp:coreProperties>
</file>