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24"/>
  </p:notesMasterIdLst>
  <p:sldIdLst>
    <p:sldId id="298" r:id="rId2"/>
    <p:sldId id="299" r:id="rId3"/>
    <p:sldId id="300" r:id="rId4"/>
    <p:sldId id="302" r:id="rId5"/>
    <p:sldId id="303" r:id="rId6"/>
    <p:sldId id="304" r:id="rId7"/>
    <p:sldId id="308" r:id="rId8"/>
    <p:sldId id="320" r:id="rId9"/>
    <p:sldId id="305" r:id="rId10"/>
    <p:sldId id="311" r:id="rId11"/>
    <p:sldId id="309" r:id="rId12"/>
    <p:sldId id="310" r:id="rId13"/>
    <p:sldId id="312" r:id="rId14"/>
    <p:sldId id="314" r:id="rId15"/>
    <p:sldId id="313" r:id="rId16"/>
    <p:sldId id="289" r:id="rId17"/>
    <p:sldId id="321" r:id="rId18"/>
    <p:sldId id="322" r:id="rId19"/>
    <p:sldId id="315" r:id="rId20"/>
    <p:sldId id="317" r:id="rId21"/>
    <p:sldId id="318" r:id="rId22"/>
    <p:sldId id="295" r:id="rId2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2" autoAdjust="0"/>
    <p:restoredTop sz="94660"/>
  </p:normalViewPr>
  <p:slideViewPr>
    <p:cSldViewPr snapToGrid="0">
      <p:cViewPr>
        <p:scale>
          <a:sx n="50" d="100"/>
          <a:sy n="50" d="100"/>
        </p:scale>
        <p:origin x="1542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C" sz="2800" dirty="0"/>
              <a:t>Evaluación de nivel de servicio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Muy Satisfecho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Mayo</c:v>
                </c:pt>
                <c:pt idx="1">
                  <c:v>Junio</c:v>
                </c:pt>
                <c:pt idx="2">
                  <c:v>Julio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0.4</c:v>
                </c:pt>
                <c:pt idx="1">
                  <c:v>0.38</c:v>
                </c:pt>
                <c:pt idx="2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13-4881-866F-E64789A0FC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Satisfecho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Mayo</c:v>
                </c:pt>
                <c:pt idx="1">
                  <c:v>Junio</c:v>
                </c:pt>
                <c:pt idx="2">
                  <c:v>Julio</c:v>
                </c:pt>
              </c:strCache>
            </c:strRef>
          </c:cat>
          <c:val>
            <c:numRef>
              <c:f>Hoja1!$C$2:$C$4</c:f>
              <c:numCache>
                <c:formatCode>0%</c:formatCode>
                <c:ptCount val="3"/>
                <c:pt idx="0">
                  <c:v>0.47</c:v>
                </c:pt>
                <c:pt idx="1">
                  <c:v>0.47</c:v>
                </c:pt>
                <c:pt idx="2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13-4881-866F-E64789A0FCE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Insatisfecho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Mayo</c:v>
                </c:pt>
                <c:pt idx="1">
                  <c:v>Junio</c:v>
                </c:pt>
                <c:pt idx="2">
                  <c:v>Julio</c:v>
                </c:pt>
              </c:strCache>
            </c:strRef>
          </c:cat>
          <c:val>
            <c:numRef>
              <c:f>Hoja1!$D$2:$D$4</c:f>
              <c:numCache>
                <c:formatCode>0%</c:formatCode>
                <c:ptCount val="3"/>
                <c:pt idx="0">
                  <c:v>0.13</c:v>
                </c:pt>
                <c:pt idx="1">
                  <c:v>0.15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13-4881-866F-E64789A0FC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59700480"/>
        <c:axId val="259701264"/>
      </c:barChart>
      <c:catAx>
        <c:axId val="25970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59701264"/>
        <c:crosses val="autoZero"/>
        <c:auto val="1"/>
        <c:lblAlgn val="ctr"/>
        <c:lblOffset val="100"/>
        <c:noMultiLvlLbl val="0"/>
      </c:catAx>
      <c:valAx>
        <c:axId val="25970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59700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F02D8-E6CC-4AA4-BF10-55E10A2985B4}" type="datetimeFigureOut">
              <a:rPr lang="es-EC" smtClean="0"/>
              <a:t>13/9/2016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46A0-269C-491A-AA22-D2456069883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5728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 Narrow"/>
              <a:buNone/>
            </a:pPr>
            <a:r>
              <a:rPr lang="en-US" sz="1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Operamos desde 1976  </a:t>
            </a:r>
          </a:p>
        </p:txBody>
      </p:sp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0713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0195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731519" y="4560570"/>
            <a:ext cx="5852100" cy="432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1622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2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2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71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4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2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7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0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3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87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2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0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00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elerik.com/kendo-ui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r="7697"/>
          <a:stretch/>
        </p:blipFill>
        <p:spPr>
          <a:xfrm>
            <a:off x="0" y="1"/>
            <a:ext cx="1219200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919438" y="2634351"/>
            <a:ext cx="6732104" cy="22627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400" b="1" dirty="0"/>
              <a:t>DECISION CLOUD: SISTEMA DE GESTIÓN DE SERVICIO AL CLIENTE E INTEGRACIÓN DE APLICACIONES, BASADO EN LA ARQUITECTURA ORIENTADA A MICROSERVICIOS, PARA DECISIÓN C.A.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3193842" y="5731717"/>
            <a:ext cx="8915399" cy="11262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C" sz="2400" b="1" dirty="0">
                <a:solidFill>
                  <a:schemeClr val="tx1"/>
                </a:solidFill>
              </a:rPr>
              <a:t>Fernández M. Misahael</a:t>
            </a:r>
          </a:p>
          <a:p>
            <a:pPr marL="0" indent="0" algn="r">
              <a:buNone/>
            </a:pPr>
            <a:r>
              <a:rPr lang="es-EC" sz="2400" b="1" dirty="0">
                <a:solidFill>
                  <a:schemeClr val="tx1"/>
                </a:solidFill>
              </a:rPr>
              <a:t>Guerrero M. Carlos</a:t>
            </a:r>
          </a:p>
        </p:txBody>
      </p:sp>
      <p:pic>
        <p:nvPicPr>
          <p:cNvPr id="10" name="Picture 2" descr="Resultado de imagen de esp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402849"/>
            <a:ext cx="6170474" cy="159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hape 2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81664" y="5122416"/>
            <a:ext cx="4207652" cy="76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533137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296" y="586176"/>
            <a:ext cx="7592704" cy="5366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1925000" y="6116747"/>
            <a:ext cx="267000" cy="64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433" y="5952881"/>
            <a:ext cx="7803400" cy="8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63"/>
          <p:cNvSpPr txBox="1"/>
          <p:nvPr/>
        </p:nvSpPr>
        <p:spPr>
          <a:xfrm>
            <a:off x="198800" y="6151347"/>
            <a:ext cx="7522800" cy="5348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133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DEFINICIONES</a:t>
            </a:r>
          </a:p>
        </p:txBody>
      </p:sp>
      <p:pic>
        <p:nvPicPr>
          <p:cNvPr id="6" name="Shape 1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8432" y="6203446"/>
            <a:ext cx="2249200" cy="40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57"/>
          <p:cNvPicPr preferRelativeResize="0"/>
          <p:nvPr/>
        </p:nvPicPr>
        <p:blipFill rotWithShape="1">
          <a:blip r:embed="rId6">
            <a:alphaModFix/>
          </a:blip>
          <a:srcRect t="2780"/>
          <a:stretch/>
        </p:blipFill>
        <p:spPr>
          <a:xfrm>
            <a:off x="7715900" y="1"/>
            <a:ext cx="4257365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0"/>
          <p:cNvSpPr txBox="1"/>
          <p:nvPr/>
        </p:nvSpPr>
        <p:spPr>
          <a:xfrm>
            <a:off x="7715900" y="246550"/>
            <a:ext cx="4241200" cy="840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s-EC" sz="3600" dirty="0"/>
              <a:t>PRINCIPIOS DE MICROSERVICIOS</a:t>
            </a:r>
            <a:endParaRPr lang="en-US" sz="3733" b="1" dirty="0"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571314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2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1833" y="73066"/>
            <a:ext cx="7213665" cy="590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1925000" y="6116747"/>
            <a:ext cx="267000" cy="64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433" y="5952881"/>
            <a:ext cx="7803400" cy="8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63"/>
          <p:cNvSpPr txBox="1"/>
          <p:nvPr/>
        </p:nvSpPr>
        <p:spPr>
          <a:xfrm>
            <a:off x="198800" y="6151347"/>
            <a:ext cx="7522800" cy="5348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133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DISEÑO E IMPLEMENTACIÓN</a:t>
            </a:r>
          </a:p>
        </p:txBody>
      </p:sp>
      <p:pic>
        <p:nvPicPr>
          <p:cNvPr id="6" name="Shape 1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8432" y="6203446"/>
            <a:ext cx="2249200" cy="40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57"/>
          <p:cNvPicPr preferRelativeResize="0"/>
          <p:nvPr/>
        </p:nvPicPr>
        <p:blipFill rotWithShape="1">
          <a:blip r:embed="rId6">
            <a:alphaModFix/>
          </a:blip>
          <a:srcRect t="2780"/>
          <a:stretch/>
        </p:blipFill>
        <p:spPr>
          <a:xfrm>
            <a:off x="7715900" y="0"/>
            <a:ext cx="4257365" cy="48941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249"/>
          <p:cNvSpPr txBox="1"/>
          <p:nvPr/>
        </p:nvSpPr>
        <p:spPr>
          <a:xfrm>
            <a:off x="7661967" y="493701"/>
            <a:ext cx="4241199" cy="840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600" b="1" dirty="0">
                <a:ea typeface="Raleway"/>
                <a:cs typeface="Raleway"/>
                <a:sym typeface="Raleway"/>
              </a:rPr>
              <a:t>TECNOLOGÍA DE INFORMACIÓN</a:t>
            </a:r>
          </a:p>
        </p:txBody>
      </p:sp>
      <p:sp>
        <p:nvSpPr>
          <p:cNvPr id="15" name="Shape 251"/>
          <p:cNvSpPr txBox="1"/>
          <p:nvPr/>
        </p:nvSpPr>
        <p:spPr>
          <a:xfrm>
            <a:off x="8038167" y="1964967"/>
            <a:ext cx="3572400" cy="25139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-US" sz="2133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SAAS</a:t>
            </a:r>
            <a:br>
              <a:rPr lang="en-US" sz="2133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2133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Diseñado</a:t>
            </a:r>
            <a:r>
              <a:rPr lang="en-US" sz="2133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para la</a:t>
            </a:r>
            <a:br>
              <a:rPr lang="en-US" sz="2133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2133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gestión</a:t>
            </a:r>
            <a:r>
              <a:rPr lang="en-US" sz="2133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133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eficiente</a:t>
            </a:r>
            <a:br>
              <a:rPr lang="en-US" sz="2133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2133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de </a:t>
            </a:r>
            <a:r>
              <a:rPr lang="en-US" sz="2133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los</a:t>
            </a:r>
            <a:r>
              <a:rPr lang="en-US" sz="2133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133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servicios</a:t>
            </a:r>
            <a:r>
              <a:rPr lang="en-US" sz="2133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de</a:t>
            </a:r>
          </a:p>
          <a:p>
            <a:pPr algn="ctr"/>
            <a:r>
              <a:rPr lang="en-US" sz="2133" b="1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mantenimiento</a:t>
            </a:r>
            <a:r>
              <a:rPr lang="en-US" sz="2133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y</a:t>
            </a:r>
          </a:p>
          <a:p>
            <a:pPr algn="ctr"/>
            <a:r>
              <a:rPr lang="en-US" sz="2133" b="1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soporte</a:t>
            </a:r>
            <a:r>
              <a:rPr lang="en-US" sz="2133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133" b="1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técnico</a:t>
            </a:r>
            <a:endParaRPr lang="en-US" sz="2133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/>
            <a:endParaRPr sz="2133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787257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1" y="1381114"/>
            <a:ext cx="8703950" cy="4667519"/>
          </a:xfrm>
          <a:prstGeom prst="rect">
            <a:avLst/>
          </a:prstGeom>
        </p:spPr>
      </p:pic>
      <p:pic>
        <p:nvPicPr>
          <p:cNvPr id="3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1925000" y="6116747"/>
            <a:ext cx="267000" cy="64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433" y="5952881"/>
            <a:ext cx="7803400" cy="8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63"/>
          <p:cNvSpPr txBox="1"/>
          <p:nvPr/>
        </p:nvSpPr>
        <p:spPr>
          <a:xfrm>
            <a:off x="198800" y="6151347"/>
            <a:ext cx="7522800" cy="5348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133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DISEÑO E IMPLEMENTACIÓN</a:t>
            </a:r>
          </a:p>
        </p:txBody>
      </p:sp>
      <p:pic>
        <p:nvPicPr>
          <p:cNvPr id="6" name="Shape 1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8432" y="6203446"/>
            <a:ext cx="2249200" cy="40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57"/>
          <p:cNvPicPr preferRelativeResize="0"/>
          <p:nvPr/>
        </p:nvPicPr>
        <p:blipFill rotWithShape="1">
          <a:blip r:embed="rId6">
            <a:alphaModFix/>
          </a:blip>
          <a:srcRect t="2780"/>
          <a:stretch/>
        </p:blipFill>
        <p:spPr>
          <a:xfrm>
            <a:off x="7715900" y="1"/>
            <a:ext cx="4257365" cy="154304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249"/>
          <p:cNvSpPr txBox="1"/>
          <p:nvPr/>
        </p:nvSpPr>
        <p:spPr>
          <a:xfrm>
            <a:off x="7683801" y="283226"/>
            <a:ext cx="4241199" cy="840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600" b="1" dirty="0">
                <a:ea typeface="Raleway"/>
                <a:cs typeface="Raleway"/>
                <a:sym typeface="Raleway"/>
              </a:rPr>
              <a:t>AMAZON WEB SERVICES</a:t>
            </a:r>
            <a:endParaRPr lang="en-US" sz="3867" b="1" dirty="0">
              <a:ea typeface="Raleway"/>
              <a:cs typeface="Raleway"/>
              <a:sym typeface="Raleway"/>
            </a:endParaRPr>
          </a:p>
        </p:txBody>
      </p:sp>
      <p:sp>
        <p:nvSpPr>
          <p:cNvPr id="11" name="Shape 160"/>
          <p:cNvSpPr txBox="1"/>
          <p:nvPr/>
        </p:nvSpPr>
        <p:spPr>
          <a:xfrm>
            <a:off x="0" y="342248"/>
            <a:ext cx="7789967" cy="840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s-EC" sz="3600" b="1" dirty="0"/>
              <a:t>ARQUITECTURA FÍSICA</a:t>
            </a:r>
          </a:p>
          <a:p>
            <a:pPr algn="ctr">
              <a:buClr>
                <a:schemeClr val="dk1"/>
              </a:buClr>
              <a:buSzPct val="25000"/>
            </a:pPr>
            <a:endParaRPr lang="en-US" sz="3733" b="1" dirty="0"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571566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11925000" y="6116747"/>
            <a:ext cx="267000" cy="64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433" y="5952881"/>
            <a:ext cx="7803400" cy="8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63"/>
          <p:cNvSpPr txBox="1"/>
          <p:nvPr/>
        </p:nvSpPr>
        <p:spPr>
          <a:xfrm>
            <a:off x="198800" y="6151347"/>
            <a:ext cx="7522800" cy="5348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133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DISEÑO E IMPLEMENTACIÓN</a:t>
            </a:r>
          </a:p>
        </p:txBody>
      </p:sp>
      <p:pic>
        <p:nvPicPr>
          <p:cNvPr id="6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8432" y="6203446"/>
            <a:ext cx="2249200" cy="40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57"/>
          <p:cNvPicPr preferRelativeResize="0"/>
          <p:nvPr/>
        </p:nvPicPr>
        <p:blipFill rotWithShape="1">
          <a:blip r:embed="rId5">
            <a:alphaModFix/>
          </a:blip>
          <a:srcRect t="2780"/>
          <a:stretch/>
        </p:blipFill>
        <p:spPr>
          <a:xfrm>
            <a:off x="7715900" y="1"/>
            <a:ext cx="4257365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249"/>
          <p:cNvSpPr txBox="1"/>
          <p:nvPr/>
        </p:nvSpPr>
        <p:spPr>
          <a:xfrm>
            <a:off x="7683801" y="116320"/>
            <a:ext cx="4241199" cy="840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ea typeface="Raleway"/>
                <a:cs typeface="Raleway"/>
                <a:sym typeface="Raleway"/>
              </a:rPr>
              <a:t>ARQUITECTURA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ea typeface="Raleway"/>
                <a:cs typeface="Raleway"/>
                <a:sym typeface="Raleway"/>
              </a:rPr>
              <a:t>ORIENTADA A MICROSERVICIOS</a:t>
            </a:r>
            <a:endParaRPr lang="en-US" sz="3600" b="1" dirty="0">
              <a:ea typeface="Raleway"/>
              <a:cs typeface="Raleway"/>
              <a:sym typeface="Raleway"/>
            </a:endParaRPr>
          </a:p>
        </p:txBody>
      </p:sp>
      <p:pic>
        <p:nvPicPr>
          <p:cNvPr id="12" name="Imagen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57" y="116320"/>
            <a:ext cx="5754478" cy="59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47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11925000" y="6116747"/>
            <a:ext cx="267000" cy="64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433" y="5952881"/>
            <a:ext cx="7803400" cy="8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63"/>
          <p:cNvSpPr txBox="1"/>
          <p:nvPr/>
        </p:nvSpPr>
        <p:spPr>
          <a:xfrm>
            <a:off x="198800" y="6151347"/>
            <a:ext cx="7522800" cy="5348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133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DISEÑO E IMPLEMENTACIÓN</a:t>
            </a:r>
          </a:p>
        </p:txBody>
      </p:sp>
      <p:pic>
        <p:nvPicPr>
          <p:cNvPr id="6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8432" y="6203446"/>
            <a:ext cx="2249200" cy="40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57"/>
          <p:cNvPicPr preferRelativeResize="0"/>
          <p:nvPr/>
        </p:nvPicPr>
        <p:blipFill rotWithShape="1">
          <a:blip r:embed="rId5">
            <a:alphaModFix/>
          </a:blip>
          <a:srcRect t="2780"/>
          <a:stretch/>
        </p:blipFill>
        <p:spPr>
          <a:xfrm>
            <a:off x="7715900" y="1"/>
            <a:ext cx="4257365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249"/>
          <p:cNvSpPr txBox="1"/>
          <p:nvPr/>
        </p:nvSpPr>
        <p:spPr>
          <a:xfrm>
            <a:off x="7683801" y="165797"/>
            <a:ext cx="4241199" cy="840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ea typeface="Raleway"/>
                <a:cs typeface="Raleway"/>
                <a:sym typeface="Raleway"/>
              </a:rPr>
              <a:t>DIAGRAMA DE UN MICROSERVICIO</a:t>
            </a:r>
            <a:endParaRPr lang="en-US" sz="3600" b="1" dirty="0">
              <a:ea typeface="Raleway"/>
              <a:cs typeface="Raleway"/>
              <a:sym typeface="Raleway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165797"/>
            <a:ext cx="7367557" cy="588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7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C:\Users\Carlos-PC\AppData\Local\Microsoft\Windows\INetCacheContent.Word\e4b034bf-65bd-408e-b22e-d82ed599195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950" y="908047"/>
            <a:ext cx="8419799" cy="5144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1925000" y="6116747"/>
            <a:ext cx="267000" cy="64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433" y="5952881"/>
            <a:ext cx="7803400" cy="8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63"/>
          <p:cNvSpPr txBox="1"/>
          <p:nvPr/>
        </p:nvSpPr>
        <p:spPr>
          <a:xfrm>
            <a:off x="198800" y="6151347"/>
            <a:ext cx="7522800" cy="5348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133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DISEÑO E IMPLEMENTACIÓN</a:t>
            </a:r>
          </a:p>
        </p:txBody>
      </p:sp>
      <p:pic>
        <p:nvPicPr>
          <p:cNvPr id="6" name="Shape 1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8432" y="6203446"/>
            <a:ext cx="2249200" cy="40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57"/>
          <p:cNvPicPr preferRelativeResize="0"/>
          <p:nvPr/>
        </p:nvPicPr>
        <p:blipFill rotWithShape="1">
          <a:blip r:embed="rId6">
            <a:alphaModFix/>
          </a:blip>
          <a:srcRect t="2780"/>
          <a:stretch/>
        </p:blipFill>
        <p:spPr>
          <a:xfrm>
            <a:off x="7715900" y="0"/>
            <a:ext cx="4257365" cy="99870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249"/>
          <p:cNvSpPr txBox="1"/>
          <p:nvPr/>
        </p:nvSpPr>
        <p:spPr>
          <a:xfrm>
            <a:off x="7683801" y="1056"/>
            <a:ext cx="4241199" cy="840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ea typeface="Raleway"/>
                <a:cs typeface="Raleway"/>
                <a:sym typeface="Raleway"/>
              </a:rPr>
              <a:t>CONTEXTOS </a:t>
            </a:r>
            <a:br>
              <a:rPr lang="en-US" sz="3200" b="1" dirty="0">
                <a:ea typeface="Raleway"/>
                <a:cs typeface="Raleway"/>
                <a:sym typeface="Raleway"/>
              </a:rPr>
            </a:br>
            <a:r>
              <a:rPr lang="en-US" sz="3200" b="1" dirty="0">
                <a:ea typeface="Raleway"/>
                <a:cs typeface="Raleway"/>
                <a:sym typeface="Raleway"/>
              </a:rPr>
              <a:t>ACOTADOS</a:t>
            </a:r>
            <a:endParaRPr lang="en-US" sz="3600" b="1" dirty="0"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714716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1935400" y="6140467"/>
            <a:ext cx="267000" cy="64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5985183"/>
            <a:ext cx="7803400" cy="89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58832" y="6227166"/>
            <a:ext cx="2249200" cy="40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 rotWithShape="1">
          <a:blip r:embed="rId7">
            <a:alphaModFix/>
          </a:blip>
          <a:srcRect t="2780"/>
          <a:stretch/>
        </p:blipFill>
        <p:spPr>
          <a:xfrm>
            <a:off x="7715900" y="0"/>
            <a:ext cx="4257365" cy="489413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/>
          <p:nvPr/>
        </p:nvSpPr>
        <p:spPr>
          <a:xfrm>
            <a:off x="7850067" y="2017700"/>
            <a:ext cx="3895600" cy="633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30000"/>
              </a:lnSpc>
              <a:buClr>
                <a:schemeClr val="dk1"/>
              </a:buClr>
              <a:buSzPct val="25000"/>
            </a:pPr>
            <a:r>
              <a:rPr lang="en-US" sz="4800" b="1">
                <a:latin typeface="Raleway"/>
                <a:ea typeface="Raleway"/>
                <a:cs typeface="Raleway"/>
                <a:sym typeface="Raleway"/>
              </a:rPr>
              <a:t>D E M O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209200" y="6175067"/>
            <a:ext cx="7522800" cy="5348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133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Acceso a la solución</a:t>
            </a:r>
          </a:p>
        </p:txBody>
      </p:sp>
    </p:spTree>
    <p:extLst>
      <p:ext uri="{BB962C8B-B14F-4D97-AF65-F5344CB8AC3E}">
        <p14:creationId xmlns:p14="http://schemas.microsoft.com/office/powerpoint/2010/main" val="1967517042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11925000" y="6116747"/>
            <a:ext cx="267000" cy="64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433" y="5952881"/>
            <a:ext cx="7803400" cy="8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63"/>
          <p:cNvSpPr txBox="1"/>
          <p:nvPr/>
        </p:nvSpPr>
        <p:spPr>
          <a:xfrm>
            <a:off x="198800" y="6151347"/>
            <a:ext cx="7522800" cy="5348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133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RESULTADOS</a:t>
            </a:r>
          </a:p>
        </p:txBody>
      </p:sp>
      <p:pic>
        <p:nvPicPr>
          <p:cNvPr id="6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8432" y="6203446"/>
            <a:ext cx="2249200" cy="4066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00"/>
          <p:cNvSpPr txBox="1">
            <a:spLocks/>
          </p:cNvSpPr>
          <p:nvPr/>
        </p:nvSpPr>
        <p:spPr>
          <a:xfrm>
            <a:off x="311699" y="358998"/>
            <a:ext cx="11191187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es-ES" dirty="0"/>
              <a:t>Se logró la integración del aplicativo Decision Cloud con las aplicaciones externas de DECISIÓN </a:t>
            </a:r>
            <a:r>
              <a:rPr lang="es-ES" dirty="0" err="1"/>
              <a:t>c.a</a:t>
            </a:r>
            <a:endParaRPr lang="es-EC" sz="3200" dirty="0"/>
          </a:p>
        </p:txBody>
      </p:sp>
      <p:pic>
        <p:nvPicPr>
          <p:cNvPr id="8" name="Imagen 7" descr="C:\Users\Carlos-PC\AppData\Local\Microsoft\Windows\INetCacheContent.Word\Screenshot from 2016-08-10 13_49_40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8" t="17825" r="24619"/>
          <a:stretch/>
        </p:blipFill>
        <p:spPr bwMode="auto">
          <a:xfrm>
            <a:off x="789350" y="1433226"/>
            <a:ext cx="5336851" cy="44204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 descr="C:\Users\Carlos-PC\AppData\Local\Microsoft\Windows\INetCacheContent.Word\Screenshot from 2016-08-10 13_53_18.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3" t="42118" r="42093" b="8641"/>
          <a:stretch/>
        </p:blipFill>
        <p:spPr bwMode="auto">
          <a:xfrm>
            <a:off x="7029000" y="1433226"/>
            <a:ext cx="4662870" cy="46107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8868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11925000" y="6116747"/>
            <a:ext cx="267000" cy="64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433" y="5952881"/>
            <a:ext cx="7803400" cy="8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63"/>
          <p:cNvSpPr txBox="1"/>
          <p:nvPr/>
        </p:nvSpPr>
        <p:spPr>
          <a:xfrm>
            <a:off x="198800" y="6151347"/>
            <a:ext cx="7522800" cy="5348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133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RESULTADOS</a:t>
            </a:r>
          </a:p>
        </p:txBody>
      </p:sp>
      <p:pic>
        <p:nvPicPr>
          <p:cNvPr id="6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8432" y="6203446"/>
            <a:ext cx="2249200" cy="4066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00"/>
          <p:cNvSpPr txBox="1">
            <a:spLocks/>
          </p:cNvSpPr>
          <p:nvPr/>
        </p:nvSpPr>
        <p:spPr>
          <a:xfrm>
            <a:off x="311699" y="358998"/>
            <a:ext cx="11191187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es-ES" dirty="0"/>
              <a:t>DECISIÓN c.a. es un empresa que se preocupa por brindar un buen servicio, por tal razón en la evaluación  mensual de clientes aplicada a 24 de los 27 clientes activos finalizada el 30 junio de 2016 y gracias a la implantación de la solución y al soporte de los técnicos los índices de servicio mejoraron. </a:t>
            </a:r>
            <a:endParaRPr lang="es-EC" sz="3200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536029111"/>
              </p:ext>
            </p:extLst>
          </p:nvPr>
        </p:nvGraphicFramePr>
        <p:xfrm>
          <a:off x="1618168" y="2019300"/>
          <a:ext cx="9884718" cy="4041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93687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2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3433" y="1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1925000" y="6116747"/>
            <a:ext cx="267000" cy="64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433" y="5952881"/>
            <a:ext cx="7803400" cy="8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63"/>
          <p:cNvSpPr txBox="1"/>
          <p:nvPr/>
        </p:nvSpPr>
        <p:spPr>
          <a:xfrm>
            <a:off x="198800" y="6151347"/>
            <a:ext cx="7522800" cy="5348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133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CONCLUSIONES</a:t>
            </a:r>
          </a:p>
        </p:txBody>
      </p:sp>
      <p:pic>
        <p:nvPicPr>
          <p:cNvPr id="6" name="Shape 1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8432" y="6203446"/>
            <a:ext cx="2249200" cy="4066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00"/>
          <p:cNvSpPr txBox="1">
            <a:spLocks/>
          </p:cNvSpPr>
          <p:nvPr/>
        </p:nvSpPr>
        <p:spPr>
          <a:xfrm>
            <a:off x="311699" y="358998"/>
            <a:ext cx="11191187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es-ES" dirty="0"/>
              <a:t>La arquitectura orientada a microservicios permitió                                         separar un software complejo y grande en pequeños sistemas escalables     y robustos que se comunican entre sí para brindar alta disponibilidad            y simplificando el mantenimiento y desarrollo de nuevos requerimientos.</a:t>
            </a:r>
          </a:p>
          <a:p>
            <a:pPr marL="0" indent="0" algn="ctr" fontAlgn="base">
              <a:buNone/>
            </a:pPr>
            <a:endParaRPr lang="es-ES" dirty="0"/>
          </a:p>
          <a:p>
            <a:pPr marL="0" indent="0" algn="ctr" fontAlgn="base">
              <a:buNone/>
            </a:pPr>
            <a:r>
              <a:rPr lang="es-ES" dirty="0"/>
              <a:t>El monitoreo y las pruebas para asegurar el correcto funcionamiento           de los microservicios se torna complejo debido a la cantidad concebida de los mismos, ya que todos estos módulos tienen un comportamiento dinámico.</a:t>
            </a:r>
            <a:endParaRPr lang="es-EC" dirty="0"/>
          </a:p>
          <a:p>
            <a:pPr marL="0" indent="0" algn="ctr" fontAlgn="base">
              <a:buNone/>
            </a:pPr>
            <a:endParaRPr lang="es-EC" sz="3200" dirty="0"/>
          </a:p>
          <a:p>
            <a:pPr marL="0" indent="0" algn="ctr" fontAlgn="base">
              <a:buNone/>
            </a:pPr>
            <a:r>
              <a:rPr lang="es-ES" dirty="0"/>
              <a:t>La comunicación entre los microservicios puede resultar compleja           debido a la información que debe ser distribuida a cada uno de estos y         a las llamadas de los servicios REST para procesar los datos enviados.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209087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2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7"/>
          <p:cNvSpPr txBox="1"/>
          <p:nvPr/>
        </p:nvSpPr>
        <p:spPr>
          <a:xfrm>
            <a:off x="724934" y="236381"/>
            <a:ext cx="6278399" cy="4444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133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AGENDA</a:t>
            </a:r>
          </a:p>
        </p:txBody>
      </p:sp>
      <p:pic>
        <p:nvPicPr>
          <p:cNvPr id="11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1925000" y="163866"/>
            <a:ext cx="267000" cy="64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433" y="0"/>
            <a:ext cx="7803400" cy="8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63"/>
          <p:cNvSpPr txBox="1"/>
          <p:nvPr/>
        </p:nvSpPr>
        <p:spPr>
          <a:xfrm>
            <a:off x="198800" y="198466"/>
            <a:ext cx="7522800" cy="5348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133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AGENDA</a:t>
            </a:r>
          </a:p>
        </p:txBody>
      </p:sp>
      <p:pic>
        <p:nvPicPr>
          <p:cNvPr id="14" name="Shape 1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8432" y="250565"/>
            <a:ext cx="2249200" cy="40663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Marcador de contenido 2"/>
          <p:cNvSpPr txBox="1">
            <a:spLocks/>
          </p:cNvSpPr>
          <p:nvPr/>
        </p:nvSpPr>
        <p:spPr>
          <a:xfrm>
            <a:off x="1330255" y="1085140"/>
            <a:ext cx="8915400" cy="42371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C" sz="2400" b="1" dirty="0">
                <a:latin typeface="Raleway"/>
              </a:rPr>
              <a:t>Introducción</a:t>
            </a:r>
          </a:p>
          <a:p>
            <a:pPr>
              <a:lnSpc>
                <a:spcPct val="150000"/>
              </a:lnSpc>
            </a:pPr>
            <a:r>
              <a:rPr lang="es-EC" sz="2400" b="1" dirty="0">
                <a:latin typeface="Raleway"/>
              </a:rPr>
              <a:t>Objetivos</a:t>
            </a:r>
          </a:p>
          <a:p>
            <a:pPr>
              <a:lnSpc>
                <a:spcPct val="150000"/>
              </a:lnSpc>
            </a:pPr>
            <a:r>
              <a:rPr lang="es-EC" sz="2400" b="1" dirty="0">
                <a:latin typeface="Raleway"/>
              </a:rPr>
              <a:t>Definiciones</a:t>
            </a:r>
          </a:p>
          <a:p>
            <a:pPr>
              <a:lnSpc>
                <a:spcPct val="150000"/>
              </a:lnSpc>
            </a:pPr>
            <a:r>
              <a:rPr lang="es-EC" sz="2400" b="1" dirty="0">
                <a:latin typeface="Raleway"/>
              </a:rPr>
              <a:t>Diseño e implementación</a:t>
            </a:r>
          </a:p>
          <a:p>
            <a:pPr>
              <a:lnSpc>
                <a:spcPct val="150000"/>
              </a:lnSpc>
            </a:pPr>
            <a:r>
              <a:rPr lang="es-EC" sz="2400" b="1" dirty="0">
                <a:latin typeface="Raleway"/>
              </a:rPr>
              <a:t>Demostración del aplicativo</a:t>
            </a:r>
          </a:p>
          <a:p>
            <a:pPr>
              <a:lnSpc>
                <a:spcPct val="150000"/>
              </a:lnSpc>
            </a:pPr>
            <a:r>
              <a:rPr lang="es-EC" sz="2400" b="1" dirty="0">
                <a:latin typeface="Raleway"/>
              </a:rPr>
              <a:t>Resultados</a:t>
            </a:r>
          </a:p>
          <a:p>
            <a:pPr>
              <a:lnSpc>
                <a:spcPct val="150000"/>
              </a:lnSpc>
            </a:pPr>
            <a:r>
              <a:rPr lang="es-EC" sz="2400" b="1" dirty="0">
                <a:latin typeface="Raleway"/>
              </a:rPr>
              <a:t>Conclusiones y recomendaciones</a:t>
            </a:r>
          </a:p>
          <a:p>
            <a:pPr>
              <a:lnSpc>
                <a:spcPct val="150000"/>
              </a:lnSpc>
            </a:pPr>
            <a:r>
              <a:rPr lang="es-EC" sz="2400" b="1" dirty="0">
                <a:latin typeface="Raleway"/>
              </a:rPr>
              <a:t>Bibliografía</a:t>
            </a:r>
          </a:p>
        </p:txBody>
      </p:sp>
    </p:spTree>
    <p:extLst>
      <p:ext uri="{BB962C8B-B14F-4D97-AF65-F5344CB8AC3E}">
        <p14:creationId xmlns:p14="http://schemas.microsoft.com/office/powerpoint/2010/main" val="1188498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2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1925000" y="6116747"/>
            <a:ext cx="267000" cy="64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433" y="5952881"/>
            <a:ext cx="7803400" cy="8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63"/>
          <p:cNvSpPr txBox="1"/>
          <p:nvPr/>
        </p:nvSpPr>
        <p:spPr>
          <a:xfrm>
            <a:off x="198800" y="6151347"/>
            <a:ext cx="7522800" cy="5348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133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RECOMENDACIONES</a:t>
            </a:r>
          </a:p>
        </p:txBody>
      </p:sp>
      <p:pic>
        <p:nvPicPr>
          <p:cNvPr id="6" name="Shape 1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8432" y="6203446"/>
            <a:ext cx="2249200" cy="4066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00"/>
          <p:cNvSpPr txBox="1">
            <a:spLocks/>
          </p:cNvSpPr>
          <p:nvPr/>
        </p:nvSpPr>
        <p:spPr>
          <a:xfrm>
            <a:off x="311699" y="701898"/>
            <a:ext cx="11191187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es-ES" dirty="0"/>
              <a:t>Es recomendable el uso de esta arquitectura para sistemas grandes,             ya que ayuda a separarlos en partes más pequeñas de fácil mantenimiento, por tal razón se deben analizar los requerimientos funcionales del software.</a:t>
            </a:r>
          </a:p>
          <a:p>
            <a:pPr marL="0" indent="0" algn="ctr" fontAlgn="base">
              <a:buNone/>
            </a:pPr>
            <a:endParaRPr lang="es-ES" dirty="0"/>
          </a:p>
          <a:p>
            <a:pPr marL="0" indent="0" algn="ctr" fontAlgn="base">
              <a:buNone/>
            </a:pPr>
            <a:r>
              <a:rPr lang="es-ES" dirty="0"/>
              <a:t>Para la comunicación entre los microservicios se recomienda el desarrollo de una aplicación, con ayuda de la arquitectura REST, para que reciba toda la información, sea procesada y enviada a cada uno de estos microservicios.</a:t>
            </a:r>
            <a:endParaRPr lang="es-EC" dirty="0"/>
          </a:p>
          <a:p>
            <a:pPr marL="0" indent="0" algn="ctr" fontAlgn="base">
              <a:buNone/>
            </a:pPr>
            <a:endParaRPr lang="es-EC" dirty="0"/>
          </a:p>
          <a:p>
            <a:pPr marL="0" indent="0" algn="ctr" fontAlgn="base">
              <a:buNone/>
            </a:pPr>
            <a:r>
              <a:rPr lang="es-ES" dirty="0"/>
              <a:t>Es de mucha utilidad tener un sistema de gestión de servicios al cliente debido a que se optimiza el tiempo de búsqueda de información de los servicios brindados.</a:t>
            </a:r>
            <a:endParaRPr lang="es-EC" sz="3200" dirty="0"/>
          </a:p>
          <a:p>
            <a:pPr marL="0" indent="0" algn="ctr" fontAlgn="base">
              <a:buNone/>
            </a:pP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1625878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2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1925000" y="6116747"/>
            <a:ext cx="267000" cy="64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433" y="5952881"/>
            <a:ext cx="7803400" cy="8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63"/>
          <p:cNvSpPr txBox="1"/>
          <p:nvPr/>
        </p:nvSpPr>
        <p:spPr>
          <a:xfrm>
            <a:off x="198800" y="6151347"/>
            <a:ext cx="7522800" cy="5348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133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BIBLIOGRAFÍA</a:t>
            </a:r>
          </a:p>
        </p:txBody>
      </p:sp>
      <p:pic>
        <p:nvPicPr>
          <p:cNvPr id="6" name="Shape 1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8432" y="6203446"/>
            <a:ext cx="2249200" cy="4066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00"/>
          <p:cNvSpPr txBox="1">
            <a:spLocks/>
          </p:cNvSpPr>
          <p:nvPr/>
        </p:nvSpPr>
        <p:spPr>
          <a:xfrm>
            <a:off x="311699" y="701898"/>
            <a:ext cx="11191187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" sz="2000" dirty="0" err="1"/>
              <a:t>Peel</a:t>
            </a:r>
            <a:r>
              <a:rPr lang="es-ES" sz="2000" dirty="0"/>
              <a:t>, M. (1991). </a:t>
            </a:r>
            <a:r>
              <a:rPr lang="es-ES" sz="2000" i="1" dirty="0"/>
              <a:t>El servicio al cliente: guía para mejorar la atención y la asistencia.</a:t>
            </a:r>
            <a:r>
              <a:rPr lang="es-ES" sz="2000" dirty="0"/>
              <a:t> España: Deusto.</a:t>
            </a:r>
            <a:endParaRPr lang="es-EC" sz="2000" dirty="0"/>
          </a:p>
          <a:p>
            <a:pPr lvl="0"/>
            <a:r>
              <a:rPr lang="es-ES" sz="2000" dirty="0" err="1"/>
              <a:t>Telerik</a:t>
            </a:r>
            <a:r>
              <a:rPr lang="es-ES" sz="2000" dirty="0"/>
              <a:t>. (30 de 04 de 2015). </a:t>
            </a:r>
            <a:r>
              <a:rPr lang="es-ES" sz="2000" i="1" dirty="0" err="1"/>
              <a:t>Telerik</a:t>
            </a:r>
            <a:r>
              <a:rPr lang="es-ES" sz="2000" i="1" dirty="0"/>
              <a:t> - Kendo UI</a:t>
            </a:r>
            <a:r>
              <a:rPr lang="es-ES" sz="2000" dirty="0"/>
              <a:t>. Obtenido de </a:t>
            </a:r>
            <a:r>
              <a:rPr lang="es-ES" sz="2000" u="sng" dirty="0">
                <a:hlinkClick r:id="rId6"/>
              </a:rPr>
              <a:t>http://www.telerik.com/kendo-ui</a:t>
            </a:r>
            <a:endParaRPr lang="es-EC" sz="2000" dirty="0"/>
          </a:p>
          <a:p>
            <a:pPr lvl="0"/>
            <a:r>
              <a:rPr lang="es-ES" sz="2000" dirty="0"/>
              <a:t>Decision c.a. (11 de 05 de 2015). </a:t>
            </a:r>
            <a:r>
              <a:rPr lang="es-ES" sz="2000" i="1" dirty="0"/>
              <a:t>Decision</a:t>
            </a:r>
            <a:r>
              <a:rPr lang="es-ES" sz="2000" dirty="0"/>
              <a:t>. Obtenido de http://www.decision.com.ec/</a:t>
            </a:r>
            <a:endParaRPr lang="es-EC" sz="2000" dirty="0"/>
          </a:p>
          <a:p>
            <a:pPr lvl="0"/>
            <a:r>
              <a:rPr lang="es-ES" sz="2000" dirty="0" err="1"/>
              <a:t>Hitt</a:t>
            </a:r>
            <a:r>
              <a:rPr lang="es-ES" sz="2000" dirty="0"/>
              <a:t>, B. P. (México). </a:t>
            </a:r>
            <a:r>
              <a:rPr lang="es-ES" sz="2000" i="1" dirty="0"/>
              <a:t>Administración.</a:t>
            </a:r>
            <a:r>
              <a:rPr lang="es-ES" sz="2000" dirty="0"/>
              <a:t> 2006: Michael, A. </a:t>
            </a:r>
            <a:r>
              <a:rPr lang="es-ES" sz="2000" dirty="0" err="1"/>
              <a:t>Hitt</a:t>
            </a:r>
            <a:r>
              <a:rPr lang="es-ES" sz="2000" dirty="0"/>
              <a:t>.</a:t>
            </a:r>
            <a:endParaRPr lang="es-EC" sz="2000" dirty="0"/>
          </a:p>
          <a:p>
            <a:pPr lvl="0"/>
            <a:r>
              <a:rPr lang="es-ES" sz="2000" dirty="0" err="1"/>
              <a:t>iAdvize</a:t>
            </a:r>
            <a:r>
              <a:rPr lang="es-ES" sz="2000" dirty="0"/>
              <a:t>. (11 de 05 de 2015). </a:t>
            </a:r>
            <a:r>
              <a:rPr lang="es-ES" sz="2000" i="1" dirty="0" err="1"/>
              <a:t>iAdvize</a:t>
            </a:r>
            <a:r>
              <a:rPr lang="es-ES" sz="2000" dirty="0"/>
              <a:t>. Obtenido de http://www.iadvize.com</a:t>
            </a:r>
            <a:endParaRPr lang="es-EC" sz="2000" dirty="0"/>
          </a:p>
          <a:p>
            <a:pPr lvl="0"/>
            <a:r>
              <a:rPr lang="es-ES" sz="2000" dirty="0" err="1"/>
              <a:t>Insights</a:t>
            </a:r>
            <a:r>
              <a:rPr lang="es-ES" sz="2000" dirty="0"/>
              <a:t>. (11 de 05 de 2015). </a:t>
            </a:r>
            <a:r>
              <a:rPr lang="es-ES" sz="2000" i="1" dirty="0" err="1"/>
              <a:t>Insights</a:t>
            </a:r>
            <a:r>
              <a:rPr lang="es-ES" sz="2000" dirty="0"/>
              <a:t>. Obtenido de http://insights.la/2015/03/13/la-importancia-del-servicio-al-cliente/</a:t>
            </a:r>
            <a:endParaRPr lang="es-EC" sz="2000" dirty="0"/>
          </a:p>
          <a:p>
            <a:pPr lvl="0"/>
            <a:r>
              <a:rPr lang="es-ES" sz="2000" dirty="0"/>
              <a:t>LivePerson. (11 de 05 de 2015). </a:t>
            </a:r>
            <a:r>
              <a:rPr lang="es-ES" sz="2000" i="1" dirty="0"/>
              <a:t>LivePerson</a:t>
            </a:r>
            <a:r>
              <a:rPr lang="es-ES" sz="2000" dirty="0"/>
              <a:t>. Obtenido de http://www.liveperson.com/</a:t>
            </a:r>
            <a:endParaRPr lang="es-EC" sz="2000" dirty="0"/>
          </a:p>
          <a:p>
            <a:pPr lvl="0"/>
            <a:r>
              <a:rPr lang="en-US" sz="2000" dirty="0"/>
              <a:t>LMU – Ludwig-</a:t>
            </a:r>
            <a:r>
              <a:rPr lang="en-US" sz="2000" dirty="0" err="1"/>
              <a:t>Maximilians</a:t>
            </a:r>
            <a:r>
              <a:rPr lang="en-US" sz="2000" dirty="0"/>
              <a:t>-</a:t>
            </a:r>
            <a:r>
              <a:rPr lang="en-US" sz="2000" dirty="0" err="1"/>
              <a:t>Universität</a:t>
            </a:r>
            <a:r>
              <a:rPr lang="en-US" sz="2000" dirty="0"/>
              <a:t> </a:t>
            </a:r>
            <a:r>
              <a:rPr lang="en-US" sz="2000" dirty="0" err="1"/>
              <a:t>München</a:t>
            </a:r>
            <a:r>
              <a:rPr lang="en-US" sz="2000" dirty="0"/>
              <a:t>. (11 de 05 de 2015). </a:t>
            </a:r>
            <a:r>
              <a:rPr lang="en-US" sz="2000" i="1" dirty="0"/>
              <a:t>UWE – UML-based Web Engineering</a:t>
            </a:r>
            <a:r>
              <a:rPr lang="en-US" sz="2000" dirty="0"/>
              <a:t>. </a:t>
            </a:r>
            <a:r>
              <a:rPr lang="es-ES" sz="2000" dirty="0"/>
              <a:t>Obtenido de http://uwe.pst.ifi.lmu.de/teachingTutorialSpanish.html</a:t>
            </a:r>
            <a:endParaRPr lang="es-EC" sz="2000" dirty="0"/>
          </a:p>
          <a:p>
            <a:pPr lvl="0"/>
            <a:r>
              <a:rPr lang="en-US" sz="2000" dirty="0" err="1"/>
              <a:t>Marchioni</a:t>
            </a:r>
            <a:r>
              <a:rPr lang="en-US" sz="2000" dirty="0"/>
              <a:t>, F. (</a:t>
            </a:r>
            <a:r>
              <a:rPr lang="en-US" sz="2000" dirty="0" err="1"/>
              <a:t>s.f.</a:t>
            </a:r>
            <a:r>
              <a:rPr lang="en-US" sz="2000" dirty="0"/>
              <a:t>). </a:t>
            </a:r>
            <a:r>
              <a:rPr lang="en-US" sz="2000" i="1" dirty="0"/>
              <a:t>Practical Java EE7 development on </a:t>
            </a:r>
            <a:r>
              <a:rPr lang="en-US" sz="2000" i="1" dirty="0" err="1"/>
              <a:t>WildFly</a:t>
            </a:r>
            <a:r>
              <a:rPr lang="en-US" sz="2000" i="1" dirty="0"/>
              <a:t>.</a:t>
            </a:r>
            <a:r>
              <a:rPr lang="en-US" sz="2000" dirty="0"/>
              <a:t> </a:t>
            </a:r>
            <a:endParaRPr lang="es-EC" sz="2000" dirty="0"/>
          </a:p>
          <a:p>
            <a:pPr lvl="0"/>
            <a:r>
              <a:rPr lang="es-ES" sz="2000" dirty="0" err="1"/>
              <a:t>MicroServices</a:t>
            </a:r>
            <a:r>
              <a:rPr lang="es-ES" sz="2000" dirty="0"/>
              <a:t>. (11 de 05 de 2015). </a:t>
            </a:r>
            <a:r>
              <a:rPr lang="es-ES" sz="2000" i="1" dirty="0" err="1"/>
              <a:t>MicroServices</a:t>
            </a:r>
            <a:r>
              <a:rPr lang="es-ES" sz="2000" dirty="0"/>
              <a:t>. Obtenido de http://microservices.io/patterns/microservices.html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1120991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Shape 3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6479" y="1"/>
            <a:ext cx="1225848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Shape 374"/>
          <p:cNvSpPr txBox="1"/>
          <p:nvPr/>
        </p:nvSpPr>
        <p:spPr>
          <a:xfrm>
            <a:off x="532900" y="3148533"/>
            <a:ext cx="5082000" cy="1587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2133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DECISIÓN c.a.</a:t>
            </a:r>
            <a:br>
              <a:rPr lang="en-US" sz="2133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2133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(593 2) 234 6880 / 234 1647</a:t>
            </a:r>
            <a:br>
              <a:rPr lang="en-US" sz="2133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2133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contactenos@decision.com.ec</a:t>
            </a:r>
          </a:p>
          <a:p>
            <a:pPr algn="ctr">
              <a:lnSpc>
                <a:spcPct val="115000"/>
              </a:lnSpc>
            </a:pPr>
            <a:r>
              <a:rPr lang="en-US" sz="2133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WWW.DECISION.COM.EC</a:t>
            </a:r>
          </a:p>
          <a:p>
            <a:pPr algn="ctr">
              <a:lnSpc>
                <a:spcPct val="115000"/>
              </a:lnSpc>
            </a:pPr>
            <a:endParaRPr sz="2133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75" name="Shape 375"/>
          <p:cNvCxnSpPr/>
          <p:nvPr/>
        </p:nvCxnSpPr>
        <p:spPr>
          <a:xfrm>
            <a:off x="5955767" y="3010200"/>
            <a:ext cx="13200" cy="1881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76" name="Shape 3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5932" y="5336100"/>
            <a:ext cx="2012867" cy="872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8695684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7"/>
          <p:cNvSpPr txBox="1"/>
          <p:nvPr/>
        </p:nvSpPr>
        <p:spPr>
          <a:xfrm>
            <a:off x="724934" y="236381"/>
            <a:ext cx="6278399" cy="4444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133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AGENDA</a:t>
            </a:r>
          </a:p>
        </p:txBody>
      </p:sp>
      <p:pic>
        <p:nvPicPr>
          <p:cNvPr id="11" name="Shape 1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11925000" y="6116747"/>
            <a:ext cx="267000" cy="64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433" y="5952881"/>
            <a:ext cx="7803400" cy="8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63"/>
          <p:cNvSpPr txBox="1"/>
          <p:nvPr/>
        </p:nvSpPr>
        <p:spPr>
          <a:xfrm>
            <a:off x="198800" y="6151347"/>
            <a:ext cx="7522800" cy="5348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133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INTRODUCCIÓN</a:t>
            </a:r>
          </a:p>
        </p:txBody>
      </p:sp>
      <p:pic>
        <p:nvPicPr>
          <p:cNvPr id="1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8432" y="6203446"/>
            <a:ext cx="2249200" cy="40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2192000" cy="284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32361" y="1667858"/>
            <a:ext cx="6327278" cy="4188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9928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hape 2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7"/>
          <p:cNvSpPr txBox="1"/>
          <p:nvPr/>
        </p:nvSpPr>
        <p:spPr>
          <a:xfrm>
            <a:off x="724934" y="236381"/>
            <a:ext cx="6278399" cy="4444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133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AGENDA</a:t>
            </a:r>
          </a:p>
        </p:txBody>
      </p:sp>
      <p:pic>
        <p:nvPicPr>
          <p:cNvPr id="11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1925000" y="6147718"/>
            <a:ext cx="267000" cy="64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433" y="5983852"/>
            <a:ext cx="7803400" cy="8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63"/>
          <p:cNvSpPr txBox="1"/>
          <p:nvPr/>
        </p:nvSpPr>
        <p:spPr>
          <a:xfrm>
            <a:off x="198800" y="6182318"/>
            <a:ext cx="7522800" cy="5348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133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INTRODUCCIÓN</a:t>
            </a:r>
          </a:p>
        </p:txBody>
      </p:sp>
      <p:pic>
        <p:nvPicPr>
          <p:cNvPr id="14" name="Shape 1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8432" y="6234417"/>
            <a:ext cx="2249200" cy="40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57"/>
          <p:cNvPicPr preferRelativeResize="0"/>
          <p:nvPr/>
        </p:nvPicPr>
        <p:blipFill rotWithShape="1">
          <a:blip r:embed="rId6">
            <a:alphaModFix/>
          </a:blip>
          <a:srcRect t="2780"/>
          <a:stretch/>
        </p:blipFill>
        <p:spPr>
          <a:xfrm>
            <a:off x="7715900" y="0"/>
            <a:ext cx="4257365" cy="489413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160"/>
          <p:cNvSpPr txBox="1"/>
          <p:nvPr/>
        </p:nvSpPr>
        <p:spPr>
          <a:xfrm>
            <a:off x="7661967" y="255164"/>
            <a:ext cx="4241200" cy="840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733" b="1" dirty="0">
                <a:latin typeface="Raleway"/>
                <a:ea typeface="Raleway"/>
                <a:cs typeface="Raleway"/>
                <a:sym typeface="Raleway"/>
              </a:rPr>
              <a:t>PRINCIPALES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3733" b="1" dirty="0">
                <a:latin typeface="Raleway"/>
                <a:ea typeface="Raleway"/>
                <a:cs typeface="Raleway"/>
                <a:sym typeface="Raleway"/>
              </a:rPr>
              <a:t>PROBLEMAS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789967" y="1580522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585" indent="-372524">
              <a:lnSpc>
                <a:spcPct val="115000"/>
              </a:lnSpc>
              <a:buClr>
                <a:schemeClr val="lt1"/>
              </a:buClr>
              <a:buSzPct val="50000"/>
              <a:buFont typeface="Raleway"/>
              <a:buChar char="●"/>
            </a:pPr>
            <a:r>
              <a:rPr lang="en-US" sz="2000" b="1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Clientes</a:t>
            </a:r>
            <a:r>
              <a:rPr lang="en-US" sz="20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insatisfechos</a:t>
            </a:r>
            <a:endParaRPr lang="en-US" sz="20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372524">
              <a:lnSpc>
                <a:spcPct val="115000"/>
              </a:lnSpc>
              <a:buClr>
                <a:schemeClr val="lt1"/>
              </a:buClr>
              <a:buSzPct val="50000"/>
              <a:buFont typeface="Raleway"/>
              <a:buChar char="●"/>
            </a:pPr>
            <a:r>
              <a:rPr lang="en-US" sz="2000" b="1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Falta</a:t>
            </a:r>
            <a:r>
              <a:rPr lang="en-US" sz="20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de </a:t>
            </a:r>
            <a:r>
              <a:rPr lang="en-US" sz="2000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información</a:t>
            </a:r>
            <a:br>
              <a:rPr lang="en-US" sz="20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2000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oportuna</a:t>
            </a:r>
            <a:r>
              <a:rPr lang="en-US" sz="20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y </a:t>
            </a:r>
            <a:r>
              <a:rPr lang="en-US" sz="2000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confiable</a:t>
            </a:r>
            <a:endParaRPr lang="en-US" sz="20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-372524">
              <a:lnSpc>
                <a:spcPct val="115000"/>
              </a:lnSpc>
              <a:buClr>
                <a:schemeClr val="lt1"/>
              </a:buClr>
              <a:buSzPct val="50000"/>
              <a:buFont typeface="Raleway"/>
              <a:buChar char="●"/>
            </a:pPr>
            <a:r>
              <a:rPr lang="en-US" sz="2000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Falta</a:t>
            </a:r>
            <a:r>
              <a:rPr lang="en-US" sz="20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de control del </a:t>
            </a:r>
            <a:r>
              <a:rPr lang="en-US" sz="2000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servicio</a:t>
            </a:r>
            <a:endParaRPr lang="en-US" sz="20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6742" y="3344397"/>
            <a:ext cx="3705225" cy="214312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800" y="3458697"/>
            <a:ext cx="3209925" cy="2028825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2266122" y="2621161"/>
            <a:ext cx="3829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/>
              <a:t>SERVICIO AL CLIENTE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9228" y="386795"/>
            <a:ext cx="2401943" cy="2234366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8022185" y="3803751"/>
            <a:ext cx="352076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7061" algn="ctr">
              <a:lnSpc>
                <a:spcPct val="115000"/>
              </a:lnSpc>
              <a:buClr>
                <a:schemeClr val="lt1"/>
              </a:buClr>
              <a:buSzPct val="50000"/>
            </a:pPr>
            <a:r>
              <a:rPr lang="en-US" sz="2000" b="1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Pérdida</a:t>
            </a:r>
            <a:r>
              <a:rPr lang="en-US" sz="20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de </a:t>
            </a:r>
            <a:r>
              <a:rPr lang="en-US" sz="2000" b="1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negocios</a:t>
            </a:r>
            <a:r>
              <a:rPr lang="en-US" sz="20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2000" b="1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clientes</a:t>
            </a:r>
            <a:r>
              <a:rPr lang="en-US" sz="20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y </a:t>
            </a:r>
            <a:r>
              <a:rPr lang="en-US" sz="2000" b="1" dirty="0" err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prospectos</a:t>
            </a:r>
            <a:endParaRPr lang="en-US" sz="20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110411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9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367"/>
            <a:ext cx="122024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1925000" y="6116747"/>
            <a:ext cx="267000" cy="64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433" y="5952881"/>
            <a:ext cx="7803400" cy="8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63"/>
          <p:cNvSpPr txBox="1"/>
          <p:nvPr/>
        </p:nvSpPr>
        <p:spPr>
          <a:xfrm>
            <a:off x="198800" y="6151347"/>
            <a:ext cx="7522800" cy="5348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133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OBJETIVO GENERAL</a:t>
            </a:r>
          </a:p>
        </p:txBody>
      </p:sp>
      <p:pic>
        <p:nvPicPr>
          <p:cNvPr id="6" name="Shape 1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8432" y="6203446"/>
            <a:ext cx="2249200" cy="4066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00"/>
          <p:cNvSpPr txBox="1">
            <a:spLocks/>
          </p:cNvSpPr>
          <p:nvPr/>
        </p:nvSpPr>
        <p:spPr>
          <a:xfrm>
            <a:off x="369755" y="1892703"/>
            <a:ext cx="11191187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s-EC" sz="1600" b="1" dirty="0">
              <a:solidFill>
                <a:schemeClr val="dk1"/>
              </a:solidFill>
            </a:endParaRPr>
          </a:p>
          <a:p>
            <a:pPr marL="88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s-EC" sz="1600" b="1" dirty="0">
              <a:solidFill>
                <a:schemeClr val="dk1"/>
              </a:solidFill>
            </a:endParaRPr>
          </a:p>
          <a:p>
            <a:pPr marL="0" indent="0" algn="ctr">
              <a:buNone/>
            </a:pPr>
            <a:r>
              <a:rPr lang="es-EC" sz="3200" dirty="0"/>
              <a:t>Desarrollar e implementar un sistema de gestión de servicio al cliente e integración de aplicaciones, basado en la arquitectura orientada a microservicios, para DECISION c.a.</a:t>
            </a:r>
          </a:p>
        </p:txBody>
      </p:sp>
    </p:spTree>
    <p:extLst>
      <p:ext uri="{BB962C8B-B14F-4D97-AF65-F5344CB8AC3E}">
        <p14:creationId xmlns:p14="http://schemas.microsoft.com/office/powerpoint/2010/main" val="389855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2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1925000" y="6116747"/>
            <a:ext cx="267000" cy="64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433" y="5952881"/>
            <a:ext cx="7803400" cy="8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63"/>
          <p:cNvSpPr txBox="1"/>
          <p:nvPr/>
        </p:nvSpPr>
        <p:spPr>
          <a:xfrm>
            <a:off x="198800" y="6151347"/>
            <a:ext cx="7522800" cy="5348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133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OBJETIVOS ESPECÍFICOS</a:t>
            </a:r>
          </a:p>
        </p:txBody>
      </p:sp>
      <p:pic>
        <p:nvPicPr>
          <p:cNvPr id="6" name="Shape 1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8432" y="6203446"/>
            <a:ext cx="2249200" cy="4066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00"/>
          <p:cNvSpPr txBox="1">
            <a:spLocks/>
          </p:cNvSpPr>
          <p:nvPr/>
        </p:nvSpPr>
        <p:spPr>
          <a:xfrm>
            <a:off x="311699" y="701898"/>
            <a:ext cx="11191187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es-EC" sz="3200" dirty="0"/>
              <a:t>Implementar un sistema informático aplicando conceptos de la arquitectura orientada a microservicios para lograr           autonomía entre módulos.</a:t>
            </a:r>
          </a:p>
          <a:p>
            <a:pPr marL="0" indent="0" algn="ctr">
              <a:buNone/>
            </a:pPr>
            <a:endParaRPr lang="es-EC" sz="3200" dirty="0"/>
          </a:p>
          <a:p>
            <a:pPr marL="0" indent="0" algn="ctr" fontAlgn="base">
              <a:buNone/>
            </a:pPr>
            <a:r>
              <a:rPr lang="es-EC" sz="3200" dirty="0"/>
              <a:t>Integrar las aplicaciones externas con el nuevo sistema               para un manejo correcto e integral de la información                        y no exista ambigüedad de datos.</a:t>
            </a:r>
          </a:p>
          <a:p>
            <a:pPr marL="0" indent="0" algn="ctr" fontAlgn="base">
              <a:buNone/>
            </a:pPr>
            <a:endParaRPr lang="es-EC" sz="3200" dirty="0"/>
          </a:p>
          <a:p>
            <a:pPr marL="0" indent="0" algn="ctr" fontAlgn="base">
              <a:buNone/>
            </a:pPr>
            <a:r>
              <a:rPr lang="es-ES" sz="3200" dirty="0"/>
              <a:t>Desarrollar el módulo de la gestión de servicio al cliente </a:t>
            </a:r>
          </a:p>
          <a:p>
            <a:pPr marL="0" indent="0" algn="ctr" fontAlgn="base">
              <a:buNone/>
            </a:pPr>
            <a:r>
              <a:rPr lang="es-ES" sz="3200" dirty="0"/>
              <a:t>para el crecimiento del negocio.</a:t>
            </a:r>
          </a:p>
          <a:p>
            <a:pPr marL="0" indent="0" algn="ctr" fontAlgn="base">
              <a:buNone/>
            </a:pP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2967255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11925000" y="6116747"/>
            <a:ext cx="267000" cy="64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433" y="5952881"/>
            <a:ext cx="7803400" cy="8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63"/>
          <p:cNvSpPr txBox="1"/>
          <p:nvPr/>
        </p:nvSpPr>
        <p:spPr>
          <a:xfrm>
            <a:off x="198800" y="6151347"/>
            <a:ext cx="7522800" cy="5348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133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DEFINICIONES</a:t>
            </a:r>
          </a:p>
        </p:txBody>
      </p:sp>
      <p:pic>
        <p:nvPicPr>
          <p:cNvPr id="6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8432" y="6203446"/>
            <a:ext cx="2249200" cy="40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57"/>
          <p:cNvPicPr preferRelativeResize="0"/>
          <p:nvPr/>
        </p:nvPicPr>
        <p:blipFill rotWithShape="1">
          <a:blip r:embed="rId5">
            <a:alphaModFix/>
          </a:blip>
          <a:srcRect t="2780"/>
          <a:stretch/>
        </p:blipFill>
        <p:spPr>
          <a:xfrm>
            <a:off x="7715900" y="0"/>
            <a:ext cx="4257365" cy="48941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0"/>
          <p:cNvSpPr txBox="1"/>
          <p:nvPr/>
        </p:nvSpPr>
        <p:spPr>
          <a:xfrm>
            <a:off x="7715900" y="1356819"/>
            <a:ext cx="4241200" cy="840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s-EC" sz="3600" dirty="0"/>
              <a:t>FRAMEWORK DE DESARROLLO WEB FRONT END BASADO EN JAVASCRIPT</a:t>
            </a:r>
          </a:p>
          <a:p>
            <a:pPr algn="ctr">
              <a:buClr>
                <a:schemeClr val="dk1"/>
              </a:buClr>
              <a:buSzPct val="25000"/>
            </a:pPr>
            <a:endParaRPr lang="es-EC" sz="3600" dirty="0"/>
          </a:p>
        </p:txBody>
      </p:sp>
      <p:pic>
        <p:nvPicPr>
          <p:cNvPr id="13" name="Picture 2" descr="Resultado de imagen para angularj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54" y="1356819"/>
            <a:ext cx="5397046" cy="303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676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asan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77" y="690069"/>
            <a:ext cx="7012045" cy="484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1925000" y="6116747"/>
            <a:ext cx="267000" cy="64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433" y="5952881"/>
            <a:ext cx="7803400" cy="8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63"/>
          <p:cNvSpPr txBox="1"/>
          <p:nvPr/>
        </p:nvSpPr>
        <p:spPr>
          <a:xfrm>
            <a:off x="198800" y="6151347"/>
            <a:ext cx="7522800" cy="5348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133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DEFINICIONES</a:t>
            </a:r>
          </a:p>
        </p:txBody>
      </p:sp>
      <p:pic>
        <p:nvPicPr>
          <p:cNvPr id="6" name="Shape 1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8432" y="6203446"/>
            <a:ext cx="2249200" cy="40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57"/>
          <p:cNvPicPr preferRelativeResize="0"/>
          <p:nvPr/>
        </p:nvPicPr>
        <p:blipFill rotWithShape="1">
          <a:blip r:embed="rId6">
            <a:alphaModFix/>
          </a:blip>
          <a:srcRect t="2780"/>
          <a:stretch/>
        </p:blipFill>
        <p:spPr>
          <a:xfrm>
            <a:off x="7715900" y="0"/>
            <a:ext cx="4257365" cy="48941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0"/>
          <p:cNvSpPr txBox="1"/>
          <p:nvPr/>
        </p:nvSpPr>
        <p:spPr>
          <a:xfrm>
            <a:off x="7715900" y="690069"/>
            <a:ext cx="4241200" cy="840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s-EC" sz="3600" dirty="0"/>
              <a:t>APLICACIÓN DISEÑADA PARA MEJORAR LA COMUNICACIÓN Y COLABORACIÓN EN EQUIPO</a:t>
            </a:r>
            <a:endParaRPr lang="en-US" sz="3733" b="1" dirty="0"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36582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Resultado de imagen de microservices archite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2"/>
          <a:stretch/>
        </p:blipFill>
        <p:spPr bwMode="auto">
          <a:xfrm>
            <a:off x="385226" y="1182648"/>
            <a:ext cx="8615605" cy="466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1925000" y="6116747"/>
            <a:ext cx="267000" cy="64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433" y="5952881"/>
            <a:ext cx="7803400" cy="8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63"/>
          <p:cNvSpPr txBox="1"/>
          <p:nvPr/>
        </p:nvSpPr>
        <p:spPr>
          <a:xfrm>
            <a:off x="198800" y="6151347"/>
            <a:ext cx="7522800" cy="5348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133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DEFINICIONES</a:t>
            </a:r>
          </a:p>
        </p:txBody>
      </p:sp>
      <p:pic>
        <p:nvPicPr>
          <p:cNvPr id="6" name="Shape 1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8432" y="6203446"/>
            <a:ext cx="2249200" cy="40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57"/>
          <p:cNvPicPr preferRelativeResize="0"/>
          <p:nvPr/>
        </p:nvPicPr>
        <p:blipFill rotWithShape="1">
          <a:blip r:embed="rId6">
            <a:alphaModFix/>
          </a:blip>
          <a:srcRect t="2780"/>
          <a:stretch/>
        </p:blipFill>
        <p:spPr>
          <a:xfrm>
            <a:off x="7715900" y="1"/>
            <a:ext cx="4257365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0"/>
          <p:cNvSpPr txBox="1"/>
          <p:nvPr/>
        </p:nvSpPr>
        <p:spPr>
          <a:xfrm>
            <a:off x="7683800" y="420915"/>
            <a:ext cx="4241200" cy="840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s-EC" sz="3200" dirty="0"/>
              <a:t>PEQUEÑOS SERVICIOS AUTÓNOMOS QUE TRABAJAN JUNTOS</a:t>
            </a:r>
            <a:endParaRPr lang="en-US" sz="36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" name="Shape 160"/>
          <p:cNvSpPr txBox="1"/>
          <p:nvPr/>
        </p:nvSpPr>
        <p:spPr>
          <a:xfrm>
            <a:off x="0" y="342248"/>
            <a:ext cx="7789967" cy="840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s-EC" sz="3600" b="1" dirty="0"/>
              <a:t>MICROSERVICIOS</a:t>
            </a:r>
          </a:p>
          <a:p>
            <a:pPr algn="ctr">
              <a:buClr>
                <a:schemeClr val="dk1"/>
              </a:buClr>
              <a:buSzPct val="25000"/>
            </a:pPr>
            <a:endParaRPr lang="en-US" sz="3733" b="1" dirty="0"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6406513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720</Words>
  <Application>Microsoft Office PowerPoint</Application>
  <PresentationFormat>Panorámica</PresentationFormat>
  <Paragraphs>92</Paragraphs>
  <Slides>22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Raleway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CLOUD: SISTEMA DE GESTIÓN DE SERVICIO AL CLIENTE E INTEGRACIÓN DE APLICACIONES, BASADO EN LA ARQUITECTURA ORIENTADA A MICROSERVICIOS, PARA DECISIÓN C.A.</dc:title>
  <dc:creator>Misahael Fernandez</dc:creator>
  <cp:lastModifiedBy>Carlos-PC</cp:lastModifiedBy>
  <cp:revision>24</cp:revision>
  <dcterms:created xsi:type="dcterms:W3CDTF">2016-09-08T02:10:16Z</dcterms:created>
  <dcterms:modified xsi:type="dcterms:W3CDTF">2016-09-13T17:04:08Z</dcterms:modified>
</cp:coreProperties>
</file>