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84" r:id="rId3"/>
    <p:sldId id="285" r:id="rId4"/>
    <p:sldId id="256" r:id="rId5"/>
    <p:sldId id="257" r:id="rId6"/>
    <p:sldId id="276" r:id="rId7"/>
    <p:sldId id="278" r:id="rId8"/>
    <p:sldId id="268" r:id="rId9"/>
    <p:sldId id="277" r:id="rId10"/>
    <p:sldId id="258" r:id="rId11"/>
    <p:sldId id="266" r:id="rId12"/>
    <p:sldId id="280" r:id="rId13"/>
    <p:sldId id="281" r:id="rId14"/>
    <p:sldId id="259" r:id="rId15"/>
    <p:sldId id="260" r:id="rId16"/>
    <p:sldId id="261" r:id="rId17"/>
    <p:sldId id="262" r:id="rId18"/>
    <p:sldId id="271" r:id="rId19"/>
    <p:sldId id="282" r:id="rId20"/>
    <p:sldId id="283" r:id="rId21"/>
    <p:sldId id="272" r:id="rId22"/>
    <p:sldId id="274" r:id="rId23"/>
    <p:sldId id="275" r:id="rId24"/>
    <p:sldId id="279" r:id="rId25"/>
    <p:sldId id="286" r:id="rId26"/>
    <p:sldId id="287" r:id="rId27"/>
    <p:sldId id="26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4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73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49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54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42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1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95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15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28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0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59A24-FC74-4173-B5E8-1C6B8D60A2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17/01/2017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A28FFD6-0227-40C3-B3C7-1E51BB5052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chain.inf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680" y="853440"/>
            <a:ext cx="11430000" cy="5455920"/>
          </a:xfrm>
        </p:spPr>
        <p:txBody>
          <a:bodyPr>
            <a:no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</a:rPr>
              <a:t>El ser humano es corruptible por naturaleza, sin embargo, si la humanidad ha llegado a donde está, es por la capacidad de crear herramientas que  superan las capacidades del ser </a:t>
            </a:r>
            <a:r>
              <a:rPr lang="es-ES" sz="3200" dirty="0" smtClean="0">
                <a:solidFill>
                  <a:schemeClr val="bg1"/>
                </a:solidFill>
              </a:rPr>
              <a:t>humano. La búsqueda </a:t>
            </a:r>
            <a:r>
              <a:rPr lang="es-ES" sz="3200" dirty="0">
                <a:solidFill>
                  <a:schemeClr val="bg1"/>
                </a:solidFill>
              </a:rPr>
              <a:t>constante de mejorar las herramientas ya </a:t>
            </a:r>
            <a:r>
              <a:rPr lang="es-ES" sz="3200" dirty="0" smtClean="0">
                <a:solidFill>
                  <a:schemeClr val="bg1"/>
                </a:solidFill>
              </a:rPr>
              <a:t>existentes son una de las motivaciones mas grandes de la humanidad. </a:t>
            </a:r>
            <a:r>
              <a:rPr lang="es-ES" sz="3200" dirty="0">
                <a:solidFill>
                  <a:schemeClr val="bg1"/>
                </a:solidFill>
              </a:rPr>
              <a:t>El </a:t>
            </a:r>
            <a:r>
              <a:rPr lang="es-ES" sz="3200" dirty="0" smtClean="0">
                <a:solidFill>
                  <a:schemeClr val="bg1"/>
                </a:solidFill>
              </a:rPr>
              <a:t>Protocolo </a:t>
            </a:r>
            <a:r>
              <a:rPr lang="es-ES" sz="3200" dirty="0" err="1">
                <a:solidFill>
                  <a:schemeClr val="bg1"/>
                </a:solidFill>
              </a:rPr>
              <a:t>Bitcoin</a:t>
            </a:r>
            <a:r>
              <a:rPr lang="es-ES" sz="3200" dirty="0">
                <a:solidFill>
                  <a:schemeClr val="bg1"/>
                </a:solidFill>
              </a:rPr>
              <a:t> es una herramienta poderosa, respaldada en la Criptografía y que modifica enormemente las relaciones de poder que han existido en la humanidad hasta nuestros tiempos</a:t>
            </a:r>
            <a:r>
              <a:rPr lang="es-ES" sz="3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ES" sz="3200" dirty="0">
              <a:solidFill>
                <a:schemeClr val="bg1"/>
              </a:solidFill>
            </a:endParaRPr>
          </a:p>
          <a:p>
            <a:pPr algn="just"/>
            <a:r>
              <a:rPr lang="es-ES" sz="3200" dirty="0" smtClean="0">
                <a:solidFill>
                  <a:schemeClr val="bg1"/>
                </a:solidFill>
              </a:rPr>
              <a:t>		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          Juan </a:t>
            </a:r>
            <a:r>
              <a:rPr lang="es-ES" sz="3200" dirty="0">
                <a:solidFill>
                  <a:schemeClr val="bg1"/>
                </a:solidFill>
              </a:rPr>
              <a:t>José García Chávez - 2016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4572910"/>
            <a:ext cx="1920240" cy="19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Minería de Bitcoin - </a:t>
            </a:r>
            <a:r>
              <a:rPr lang="es-ES" dirty="0" err="1" smtClean="0"/>
              <a:t>Blockchain</a:t>
            </a:r>
            <a:endParaRPr lang="es-ES" dirty="0"/>
          </a:p>
        </p:txBody>
      </p:sp>
      <p:pic>
        <p:nvPicPr>
          <p:cNvPr id="5122" name="Picture 2" descr="Resultado de imagen para proof of work bitco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23" y="2088490"/>
            <a:ext cx="5943108" cy="33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46111" y="5317958"/>
            <a:ext cx="490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BLOCKCHAIN.INFO</a:t>
            </a:r>
            <a:endParaRPr lang="es-ES" dirty="0"/>
          </a:p>
        </p:txBody>
      </p:sp>
      <p:pic>
        <p:nvPicPr>
          <p:cNvPr id="7" name="Picture 8" descr="Resultado de imagen para proof of work bitcoin grap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10865"/>
          <a:stretch/>
        </p:blipFill>
        <p:spPr bwMode="auto">
          <a:xfrm>
            <a:off x="177715" y="2984538"/>
            <a:ext cx="5534526" cy="15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Minería de Bitcoin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b="1" dirty="0" smtClean="0"/>
              <a:t>-CPU</a:t>
            </a:r>
          </a:p>
          <a:p>
            <a:pPr marL="0" indent="0">
              <a:buNone/>
            </a:pPr>
            <a:r>
              <a:rPr lang="es-ES" sz="5400" b="1" dirty="0" smtClean="0"/>
              <a:t>-GPU</a:t>
            </a:r>
          </a:p>
          <a:p>
            <a:pPr marL="0" indent="0">
              <a:buNone/>
            </a:pPr>
            <a:r>
              <a:rPr lang="es-ES" sz="5400" b="1" dirty="0" smtClean="0"/>
              <a:t>-FPGA</a:t>
            </a:r>
          </a:p>
          <a:p>
            <a:pPr marL="0" indent="0">
              <a:buNone/>
            </a:pPr>
            <a:r>
              <a:rPr lang="es-ES" sz="5400" b="1" dirty="0" smtClean="0"/>
              <a:t>-ASIC</a:t>
            </a:r>
            <a:endParaRPr lang="es-ES" sz="5400" b="1" dirty="0"/>
          </a:p>
        </p:txBody>
      </p:sp>
      <p:sp>
        <p:nvSpPr>
          <p:cNvPr id="4" name="Flecha abajo 3"/>
          <p:cNvSpPr/>
          <p:nvPr/>
        </p:nvSpPr>
        <p:spPr>
          <a:xfrm>
            <a:off x="541421" y="2052918"/>
            <a:ext cx="697832" cy="3986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Resultado de imagen para c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22" y="570623"/>
            <a:ext cx="1095710" cy="12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gpu m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19" y="2259800"/>
            <a:ext cx="3240523" cy="18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fpga m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10" y="1853248"/>
            <a:ext cx="2822885" cy="25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asic miner c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19" y="4289476"/>
            <a:ext cx="3188368" cy="2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asic mi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32" y="4684294"/>
            <a:ext cx="2650921" cy="19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Minería de Bitcoin</a:t>
            </a:r>
            <a:endParaRPr lang="es-ES" dirty="0"/>
          </a:p>
        </p:txBody>
      </p:sp>
      <p:pic>
        <p:nvPicPr>
          <p:cNvPr id="7170" name="Picture 2" descr="https://lh3.googleusercontent.com/dyLb-FiQpVjc70xxxmf-8HGCgN_UKIRY5gHA4QaB8ouWc2GnbeKQ7wskgwTyabUspRRtHxR6GlMH7x8MtSDXDM5WVK1mJ7OgoMaCDaIfy3woHtnFo9v5YPvwl86ATZFnT8bXjRz2XBGF54uexyT-AKHFAE-DhBGMKoNrjiCOB0_gX4ud8FEel91MC_s-EABDW2y8BzAt_w7NaMjWAqzPm9AAp6mmNQe0wLOjEykxF10XVXfNYtnbrH4BwnoL3njr-7UZUTd9ytqYcinJXF57zZr6QEXNZ1APNl0N_zQa4MBDI2cnMvsYV2FKrVteO9Ek_OVDERQbZYqaXmQhNTkNjKJa2IMX0b5IIe977-K74cK83ZkWvBgwimtnukLFCAZ7W3YKpN_1X-i87nhzgjDBBDo4M_WB3cEqC8m9-bBzM_9cW01XZ-YO6psCnf4Km1vzZrvxefDYaIdjHA4o77PuR4uA9_YJ-J6tqjANbnjqpURTg_QVGbSlSp3OuLQyvmhvVTALEx_vmYPGmJcvD8XvybjFqbjdt-2iOjzI_OyGCjm4UXCtv8ogll-cpNoxPLhlUdcsfHxAQ1ZSAUZ34cn2tUyx9wz_1dw=w946-h710-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0"/>
          <a:stretch/>
        </p:blipFill>
        <p:spPr bwMode="auto">
          <a:xfrm>
            <a:off x="646111" y="1504192"/>
            <a:ext cx="5064459" cy="45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bitcoin m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17" y="1533303"/>
            <a:ext cx="60388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Pools de Minería de Bitcoin</a:t>
            </a:r>
            <a:endParaRPr lang="es-ES" dirty="0"/>
          </a:p>
        </p:txBody>
      </p:sp>
      <p:pic>
        <p:nvPicPr>
          <p:cNvPr id="8194" name="Picture 2" descr="Resultado de imagen para bitcoin pool min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2" y="1326440"/>
            <a:ext cx="47117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bitcoin pool m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2" y="3485440"/>
            <a:ext cx="4711700" cy="32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bitcoin pool mi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63" y="1326439"/>
            <a:ext cx="6347370" cy="54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 de salto entre pools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566" y="1337009"/>
            <a:ext cx="4333875" cy="5314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13" y="2239378"/>
            <a:ext cx="45624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Escenarios a analizar.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425" y="2237874"/>
            <a:ext cx="5049236" cy="29771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660" y="1196891"/>
            <a:ext cx="4613107" cy="54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11013743" cy="36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10722474" cy="39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300" y="1853248"/>
            <a:ext cx="9160747" cy="38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942" y="1756995"/>
            <a:ext cx="8514890" cy="388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6" y="449038"/>
            <a:ext cx="11636671" cy="5963794"/>
          </a:xfrm>
        </p:spPr>
      </p:pic>
    </p:spTree>
    <p:extLst>
      <p:ext uri="{BB962C8B-B14F-4D97-AF65-F5344CB8AC3E}">
        <p14:creationId xmlns:p14="http://schemas.microsoft.com/office/powerpoint/2010/main" val="29367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238122"/>
            <a:ext cx="7833815" cy="533110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479926" y="3580510"/>
            <a:ext cx="275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Rendimiento mejora del 7% al 46%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8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 descentralizadas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475344"/>
            <a:ext cx="10299393" cy="51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50548" y="1853248"/>
            <a:ext cx="8652680" cy="47386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 descentralizadas – Contrato Inteligente.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25" y="2052637"/>
            <a:ext cx="5682918" cy="4539231"/>
          </a:xfrm>
        </p:spPr>
      </p:pic>
    </p:spTree>
    <p:extLst>
      <p:ext uri="{BB962C8B-B14F-4D97-AF65-F5344CB8AC3E}">
        <p14:creationId xmlns:p14="http://schemas.microsoft.com/office/powerpoint/2010/main" val="6198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 descentralizadas – P2Pool</a:t>
            </a:r>
            <a:endParaRPr lang="es-ES" dirty="0"/>
          </a:p>
        </p:txBody>
      </p:sp>
      <p:pic>
        <p:nvPicPr>
          <p:cNvPr id="9222" name="Picture 6" descr="Resultado de im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05" y="2148562"/>
            <a:ext cx="5481734" cy="41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del Pool Descentralizado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189" y="1744579"/>
            <a:ext cx="8835645" cy="48968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47537" y="1853248"/>
            <a:ext cx="51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Interacción de los elementos del Pool </a:t>
            </a:r>
          </a:p>
        </p:txBody>
      </p:sp>
    </p:spTree>
    <p:extLst>
      <p:ext uri="{BB962C8B-B14F-4D97-AF65-F5344CB8AC3E}">
        <p14:creationId xmlns:p14="http://schemas.microsoft.com/office/powerpoint/2010/main" val="3881424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del Pool Descentralizado</a:t>
            </a:r>
            <a:endParaRPr lang="es-ES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179" y="1275733"/>
            <a:ext cx="7531768" cy="54747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05526" y="1384017"/>
            <a:ext cx="292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User</a:t>
            </a:r>
            <a:r>
              <a:rPr lang="es-ES" b="1" dirty="0">
                <a:solidFill>
                  <a:schemeClr val="bg1"/>
                </a:solidFill>
              </a:rPr>
              <a:t> Pass – Aplicación Pool Descentralizado</a:t>
            </a:r>
          </a:p>
        </p:txBody>
      </p:sp>
    </p:spTree>
    <p:extLst>
      <p:ext uri="{BB962C8B-B14F-4D97-AF65-F5344CB8AC3E}">
        <p14:creationId xmlns:p14="http://schemas.microsoft.com/office/powerpoint/2010/main" val="4052290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lh3.googleusercontent.com/dmyhpETOkPjQG3T_sOK2LrDVBlxBQwaWXat_isNtWQDuyPKOBi8ple5FeT7RHMX5XQe_4tsFVZ0Uhw_aJ9Lt5Jbn9-71rZmCIgj1TocGCdA2R3aNVBP1ZoFLQZ7lr2mg2M1t8cf0H-U47hK-awj9PQcmh1NK0mDnw7sPnXezILDp7ln4XFGxG7hpnVkapMvI16bN3IHo5Xa7jv0cTCJngwf4bXO8bOSYldY4fiJ6HNi12_mxTd3V8A4JEYsTSt-pDNwD9mQ9r3CNS2c5dHzVxdNzurVqt50IrjOm-WDXmXTO5S98UTjRhFuhRrPy3lT2W_60NO8fmYPe1sm3H3g9Mc1EtiOJiE0Xv4qgNbq4NGtuQ4aFlfwbV0i-bsq-PqzJeFOAzyLlZDNitS1opIclPss0QgvHf2uXMtTFEO3Ifb6AB8UWm4mPfEKFTFgXgi8XQvmDNmBTRqIEJlemmycxxzM-0guK0mKcsQpvbDEBry275JXcyPM1kllcx4L6MNLrxp8gOw3gPy3OxMl6eZWQWiS-Oh6U_Uq5t2Y8bdtCCHVK_NfBoIO-3Qbq7LPNxPsavPf6MUjqoNsXdOQX0cwqZaQtqrNPzNQ=w1261-h70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117558" y="541421"/>
            <a:ext cx="7700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Muchas Gracias por su Atención.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4199020"/>
            <a:ext cx="8825658" cy="1516823"/>
          </a:xfrm>
        </p:spPr>
        <p:txBody>
          <a:bodyPr/>
          <a:lstStyle/>
          <a:p>
            <a:r>
              <a:rPr lang="es-ES" sz="4800" dirty="0" smtClean="0"/>
              <a:t>Universidad de las Fuerzas Armadas – ESPE</a:t>
            </a:r>
            <a:endParaRPr lang="es-E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5715843"/>
            <a:ext cx="8825658" cy="861420"/>
          </a:xfrm>
        </p:spPr>
        <p:txBody>
          <a:bodyPr/>
          <a:lstStyle/>
          <a:p>
            <a:r>
              <a:rPr lang="es-ES" dirty="0"/>
              <a:t>García Chávez Juan José </a:t>
            </a: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54955" y="524955"/>
            <a:ext cx="10689716" cy="2915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sz="4800" dirty="0"/>
          </a:p>
          <a:p>
            <a:endParaRPr lang="es-ES" sz="4800" dirty="0"/>
          </a:p>
          <a:p>
            <a:pPr algn="just"/>
            <a:r>
              <a:rPr lang="es-ES" sz="3200" dirty="0"/>
              <a:t>DISEÑO DE UN POOL DESENTRALIZADO PARA CRIPTOMONEDAS, QUE UTILICE UN ALGORITMO DE SALTOS ENTRE POOLS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621" y="3016089"/>
            <a:ext cx="2686050" cy="26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BITCOIN</a:t>
            </a:r>
            <a:endParaRPr lang="es-ES" dirty="0"/>
          </a:p>
        </p:txBody>
      </p:sp>
      <p:pic>
        <p:nvPicPr>
          <p:cNvPr id="16" name="Marcador de contenido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0190" y="4147014"/>
            <a:ext cx="2990850" cy="20764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74" y="1403931"/>
            <a:ext cx="7073816" cy="48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BITCOIN</a:t>
            </a:r>
            <a:endParaRPr lang="es-ES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614613"/>
            <a:ext cx="10559766" cy="39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BITCOIN</a:t>
            </a:r>
            <a:endParaRPr lang="es-ES" dirty="0"/>
          </a:p>
        </p:txBody>
      </p:sp>
      <p:pic>
        <p:nvPicPr>
          <p:cNvPr id="3074" name="Picture 2" descr="Bitcoin Paper Abstrac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17" y="1560627"/>
            <a:ext cx="538766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r_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27" y="1361654"/>
            <a:ext cx="16287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04672" y="3401568"/>
            <a:ext cx="5132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</a:t>
            </a:r>
            <a:r>
              <a:rPr lang="es-ES" dirty="0" err="1" smtClean="0"/>
              <a:t>Satoshi</a:t>
            </a:r>
            <a:r>
              <a:rPr lang="es-ES" dirty="0" smtClean="0"/>
              <a:t> </a:t>
            </a:r>
            <a:r>
              <a:rPr lang="es-ES" dirty="0" err="1" smtClean="0"/>
              <a:t>Nakamoto</a:t>
            </a:r>
            <a:endParaRPr lang="es-ES" dirty="0" smtClean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Nick </a:t>
            </a:r>
            <a:r>
              <a:rPr lang="es-ES" dirty="0" err="1" smtClean="0"/>
              <a:t>Szabo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/>
              <a:t>Hal</a:t>
            </a:r>
            <a:r>
              <a:rPr lang="es-ES" dirty="0"/>
              <a:t> </a:t>
            </a:r>
            <a:r>
              <a:rPr lang="es-ES" dirty="0" err="1" smtClean="0"/>
              <a:t>Finney</a:t>
            </a:r>
            <a:r>
              <a:rPr lang="es-ES" dirty="0" smtClean="0"/>
              <a:t> †  -  PGP</a:t>
            </a:r>
          </a:p>
          <a:p>
            <a:pPr marL="285750" indent="-285750">
              <a:buFontTx/>
              <a:buChar char="-"/>
            </a:pPr>
            <a:r>
              <a:rPr lang="es-ES" dirty="0" err="1" smtClean="0"/>
              <a:t>Gavin</a:t>
            </a:r>
            <a:r>
              <a:rPr lang="es-ES" dirty="0" smtClean="0"/>
              <a:t> </a:t>
            </a:r>
            <a:r>
              <a:rPr lang="es-ES" dirty="0" err="1" smtClean="0"/>
              <a:t>Andresen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/>
              <a:t>Adam </a:t>
            </a:r>
            <a:r>
              <a:rPr lang="es-ES" dirty="0" smtClean="0"/>
              <a:t>Back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91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de Bitcoin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5" y="1853248"/>
            <a:ext cx="7422587" cy="4195762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06" y="2219813"/>
            <a:ext cx="2598386" cy="34626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0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de Bitcoin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493545"/>
            <a:ext cx="5321377" cy="4293643"/>
          </a:xfrm>
          <a:prstGeom prst="rect">
            <a:avLst/>
          </a:prstGeom>
        </p:spPr>
      </p:pic>
      <p:pic>
        <p:nvPicPr>
          <p:cNvPr id="2050" name="Picture 2" descr="https://lh3.googleusercontent.com/r10DLp-pmXalZKEall-v3fnUYNuHQ83119BfHcBAIyvcf1pAMokLF5omMRb4xR4SVkr4den6Ky9gB5ieLpc3cGF9TbewioHh03gKJdTsAGb58qpV7fjRm1npORGwHvW9BdGDI3RJ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41" y="2186438"/>
            <a:ext cx="5815712" cy="29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Minería de Bitcoin – Prueba de Trabajo.</a:t>
            </a:r>
            <a:endParaRPr lang="es-ES" dirty="0"/>
          </a:p>
        </p:txBody>
      </p:sp>
      <p:pic>
        <p:nvPicPr>
          <p:cNvPr id="4102" name="Picture 6" descr="Resultado de imagen para proof of work bitcoin grap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81" y="2897009"/>
            <a:ext cx="5887451" cy="31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proof of work bitc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2" y="2897009"/>
            <a:ext cx="5567465" cy="31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2551</TotalTime>
  <Words>228</Words>
  <Application>Microsoft Office PowerPoint</Application>
  <PresentationFormat>Panorámica</PresentationFormat>
  <Paragraphs>46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 3</vt:lpstr>
      <vt:lpstr>Ion</vt:lpstr>
      <vt:lpstr>Tema de Office</vt:lpstr>
      <vt:lpstr>Presentación de PowerPoint</vt:lpstr>
      <vt:lpstr>Presentación de PowerPoint</vt:lpstr>
      <vt:lpstr>Universidad de las Fuerzas Armadas – ESPE</vt:lpstr>
      <vt:lpstr>BITCOIN</vt:lpstr>
      <vt:lpstr>BITCOIN</vt:lpstr>
      <vt:lpstr>BITCOIN</vt:lpstr>
      <vt:lpstr>Uso de Bitcoin</vt:lpstr>
      <vt:lpstr>Uso de Bitcoin</vt:lpstr>
      <vt:lpstr>Minería de Bitcoin – Prueba de Trabajo.</vt:lpstr>
      <vt:lpstr>Minería de Bitcoin - Blockchain</vt:lpstr>
      <vt:lpstr>Minería de Bitcoin</vt:lpstr>
      <vt:lpstr>Minería de Bitcoin</vt:lpstr>
      <vt:lpstr>Pools de Minería de Bitcoin</vt:lpstr>
      <vt:lpstr>Algoritmo de salto entre pools</vt:lpstr>
      <vt:lpstr>Escenarios a analizar. </vt:lpstr>
      <vt:lpstr>Resultados</vt:lpstr>
      <vt:lpstr>Resultados</vt:lpstr>
      <vt:lpstr>Resultados</vt:lpstr>
      <vt:lpstr>Resultados</vt:lpstr>
      <vt:lpstr>Resultados</vt:lpstr>
      <vt:lpstr>Aplicaciones descentralizadas</vt:lpstr>
      <vt:lpstr>Aplicaciones descentralizadas – Contrato Inteligente.</vt:lpstr>
      <vt:lpstr>Aplicaciones descentralizadas – P2Pool</vt:lpstr>
      <vt:lpstr>Diseño del Pool Descentralizado</vt:lpstr>
      <vt:lpstr>Diseño del Pool Descentralizado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HPJJ</dc:creator>
  <cp:lastModifiedBy>HPJJ</cp:lastModifiedBy>
  <cp:revision>39</cp:revision>
  <dcterms:created xsi:type="dcterms:W3CDTF">2016-08-28T22:10:17Z</dcterms:created>
  <dcterms:modified xsi:type="dcterms:W3CDTF">2017-01-17T16:14:05Z</dcterms:modified>
</cp:coreProperties>
</file>