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318" r:id="rId3"/>
    <p:sldId id="320" r:id="rId4"/>
    <p:sldId id="256" r:id="rId5"/>
    <p:sldId id="258" r:id="rId6"/>
    <p:sldId id="259" r:id="rId7"/>
    <p:sldId id="260" r:id="rId8"/>
    <p:sldId id="262" r:id="rId9"/>
    <p:sldId id="263" r:id="rId10"/>
    <p:sldId id="264" r:id="rId11"/>
    <p:sldId id="265" r:id="rId12"/>
    <p:sldId id="267" r:id="rId13"/>
    <p:sldId id="270" r:id="rId14"/>
    <p:sldId id="271" r:id="rId15"/>
    <p:sldId id="273" r:id="rId16"/>
    <p:sldId id="274" r:id="rId17"/>
    <p:sldId id="277" r:id="rId18"/>
    <p:sldId id="275" r:id="rId19"/>
    <p:sldId id="278" r:id="rId20"/>
    <p:sldId id="281" r:id="rId21"/>
    <p:sldId id="283" r:id="rId22"/>
    <p:sldId id="282" r:id="rId23"/>
    <p:sldId id="279" r:id="rId24"/>
    <p:sldId id="317" r:id="rId25"/>
    <p:sldId id="287" r:id="rId26"/>
    <p:sldId id="280" r:id="rId27"/>
    <p:sldId id="289" r:id="rId28"/>
    <p:sldId id="290" r:id="rId29"/>
    <p:sldId id="293" r:id="rId30"/>
    <p:sldId id="295" r:id="rId31"/>
    <p:sldId id="297" r:id="rId32"/>
    <p:sldId id="298" r:id="rId33"/>
    <p:sldId id="301" r:id="rId34"/>
    <p:sldId id="302" r:id="rId35"/>
    <p:sldId id="303" r:id="rId36"/>
    <p:sldId id="304" r:id="rId37"/>
    <p:sldId id="307" r:id="rId38"/>
    <p:sldId id="306" r:id="rId39"/>
    <p:sldId id="309" r:id="rId40"/>
    <p:sldId id="311" r:id="rId41"/>
    <p:sldId id="312" r:id="rId42"/>
    <p:sldId id="314" r:id="rId43"/>
    <p:sldId id="315" r:id="rId44"/>
    <p:sldId id="316" r:id="rId4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6D98C9-25AC-4A43-A3CB-3D4A9FDE0455}" type="doc">
      <dgm:prSet loTypeId="urn:microsoft.com/office/officeart/2005/8/layout/process1" loCatId="process" qsTypeId="urn:microsoft.com/office/officeart/2005/8/quickstyle/simple3" qsCatId="simple" csTypeId="urn:microsoft.com/office/officeart/2005/8/colors/colorful4" csCatId="colorful" phldr="1"/>
      <dgm:spPr/>
    </dgm:pt>
    <dgm:pt modelId="{07BF4F32-3DE0-49A8-92E7-4C826E5C782C}">
      <dgm:prSet phldrT="[Texto]" custT="1"/>
      <dgm:spPr/>
      <dgm:t>
        <a:bodyPr/>
        <a:lstStyle/>
        <a:p>
          <a:r>
            <a:rPr lang="es-EC" sz="1200" dirty="0" smtClean="0">
              <a:latin typeface="Arial" panose="020B0604020202020204" pitchFamily="34" charset="0"/>
              <a:cs typeface="Arial" panose="020B0604020202020204" pitchFamily="34" charset="0"/>
            </a:rPr>
            <a:t>Mejoramiento de la gestión financiera y aumento de rentabilidad</a:t>
          </a:r>
          <a:endParaRPr lang="es-EC" sz="1200" dirty="0">
            <a:latin typeface="Arial" panose="020B0604020202020204" pitchFamily="34" charset="0"/>
            <a:cs typeface="Arial" panose="020B0604020202020204" pitchFamily="34" charset="0"/>
          </a:endParaRPr>
        </a:p>
      </dgm:t>
    </dgm:pt>
    <dgm:pt modelId="{215D5B69-CEFE-4AFE-9963-9DCB548429CB}" type="parTrans" cxnId="{A29D40E5-EE36-4BA5-ACAB-37086369466D}">
      <dgm:prSet/>
      <dgm:spPr/>
      <dgm:t>
        <a:bodyPr/>
        <a:lstStyle/>
        <a:p>
          <a:endParaRPr lang="es-EC" sz="1600">
            <a:latin typeface="Arial" panose="020B0604020202020204" pitchFamily="34" charset="0"/>
            <a:cs typeface="Arial" panose="020B0604020202020204" pitchFamily="34" charset="0"/>
          </a:endParaRPr>
        </a:p>
      </dgm:t>
    </dgm:pt>
    <dgm:pt modelId="{DFF68208-5A21-4E6B-BC24-8B2D1AD89D6E}" type="sibTrans" cxnId="{A29D40E5-EE36-4BA5-ACAB-37086369466D}">
      <dgm:prSet custT="1"/>
      <dgm:spPr/>
      <dgm:t>
        <a:bodyPr/>
        <a:lstStyle/>
        <a:p>
          <a:endParaRPr lang="es-EC" sz="1050" dirty="0">
            <a:latin typeface="Arial" panose="020B0604020202020204" pitchFamily="34" charset="0"/>
            <a:cs typeface="Arial" panose="020B0604020202020204" pitchFamily="34" charset="0"/>
          </a:endParaRPr>
        </a:p>
      </dgm:t>
    </dgm:pt>
    <dgm:pt modelId="{74F04CE6-703D-485D-8D3D-9E48AABFDAA1}">
      <dgm:prSet phldrT="[Texto]" custT="1"/>
      <dgm:spPr/>
      <dgm:t>
        <a:bodyPr/>
        <a:lstStyle/>
        <a:p>
          <a:r>
            <a:rPr lang="es-EC" sz="1200" dirty="0" smtClean="0">
              <a:latin typeface="Arial" panose="020B0604020202020204" pitchFamily="34" charset="0"/>
              <a:cs typeface="Arial" panose="020B0604020202020204" pitchFamily="34" charset="0"/>
            </a:rPr>
            <a:t>Mejorar la toma decisiones y análisis del contexto actual de la empresa y el sector</a:t>
          </a:r>
          <a:endParaRPr lang="es-EC" sz="1200" dirty="0">
            <a:latin typeface="Arial" panose="020B0604020202020204" pitchFamily="34" charset="0"/>
            <a:cs typeface="Arial" panose="020B0604020202020204" pitchFamily="34" charset="0"/>
          </a:endParaRPr>
        </a:p>
      </dgm:t>
    </dgm:pt>
    <dgm:pt modelId="{88EE2E60-0FB9-4206-B376-FB7AE0717851}" type="parTrans" cxnId="{5BA836BF-F99C-474B-937C-0720043E37B8}">
      <dgm:prSet/>
      <dgm:spPr/>
      <dgm:t>
        <a:bodyPr/>
        <a:lstStyle/>
        <a:p>
          <a:endParaRPr lang="es-EC" sz="1600">
            <a:latin typeface="Arial" panose="020B0604020202020204" pitchFamily="34" charset="0"/>
            <a:cs typeface="Arial" panose="020B0604020202020204" pitchFamily="34" charset="0"/>
          </a:endParaRPr>
        </a:p>
      </dgm:t>
    </dgm:pt>
    <dgm:pt modelId="{99EF5660-5573-4E63-92EB-3F57D98793DA}" type="sibTrans" cxnId="{5BA836BF-F99C-474B-937C-0720043E37B8}">
      <dgm:prSet custT="1"/>
      <dgm:spPr/>
      <dgm:t>
        <a:bodyPr/>
        <a:lstStyle/>
        <a:p>
          <a:endParaRPr lang="es-EC" sz="1050" dirty="0">
            <a:latin typeface="Arial" panose="020B0604020202020204" pitchFamily="34" charset="0"/>
            <a:cs typeface="Arial" panose="020B0604020202020204" pitchFamily="34" charset="0"/>
          </a:endParaRPr>
        </a:p>
      </dgm:t>
    </dgm:pt>
    <dgm:pt modelId="{D3F5E3DE-7748-4C91-B7C4-ABEF7410D5E2}">
      <dgm:prSet phldrT="[Texto]" custT="1"/>
      <dgm:spPr/>
      <dgm:t>
        <a:bodyPr/>
        <a:lstStyle/>
        <a:p>
          <a:r>
            <a:rPr lang="es-EC" sz="1200" dirty="0" smtClean="0">
              <a:latin typeface="Arial" panose="020B0604020202020204" pitchFamily="34" charset="0"/>
              <a:cs typeface="Arial" panose="020B0604020202020204" pitchFamily="34" charset="0"/>
            </a:rPr>
            <a:t>Planes de acción en base a objetivos estratégicos</a:t>
          </a:r>
          <a:endParaRPr lang="es-EC" sz="1200" dirty="0">
            <a:latin typeface="Arial" panose="020B0604020202020204" pitchFamily="34" charset="0"/>
            <a:cs typeface="Arial" panose="020B0604020202020204" pitchFamily="34" charset="0"/>
          </a:endParaRPr>
        </a:p>
      </dgm:t>
    </dgm:pt>
    <dgm:pt modelId="{A1F4556D-90A7-49DF-B0F8-B1CAE8164AB3}" type="parTrans" cxnId="{1F1AF1FE-725E-44C6-AA1D-9528F4744C53}">
      <dgm:prSet/>
      <dgm:spPr/>
      <dgm:t>
        <a:bodyPr/>
        <a:lstStyle/>
        <a:p>
          <a:endParaRPr lang="es-EC" sz="1600">
            <a:latin typeface="Arial" panose="020B0604020202020204" pitchFamily="34" charset="0"/>
            <a:cs typeface="Arial" panose="020B0604020202020204" pitchFamily="34" charset="0"/>
          </a:endParaRPr>
        </a:p>
      </dgm:t>
    </dgm:pt>
    <dgm:pt modelId="{E95075C9-71FF-424E-BBFA-570580996B79}" type="sibTrans" cxnId="{1F1AF1FE-725E-44C6-AA1D-9528F4744C53}">
      <dgm:prSet custT="1"/>
      <dgm:spPr/>
      <dgm:t>
        <a:bodyPr/>
        <a:lstStyle/>
        <a:p>
          <a:endParaRPr lang="es-EC" sz="1050" dirty="0">
            <a:latin typeface="Arial" panose="020B0604020202020204" pitchFamily="34" charset="0"/>
            <a:cs typeface="Arial" panose="020B0604020202020204" pitchFamily="34" charset="0"/>
          </a:endParaRPr>
        </a:p>
      </dgm:t>
    </dgm:pt>
    <dgm:pt modelId="{F90A2166-1255-438D-ACC2-239AE11BF4F5}">
      <dgm:prSet phldrT="[Texto]" custT="1"/>
      <dgm:spPr/>
      <dgm:t>
        <a:bodyPr/>
        <a:lstStyle/>
        <a:p>
          <a:r>
            <a:rPr lang="es-EC" sz="1200" dirty="0" smtClean="0">
              <a:latin typeface="Arial" panose="020B0604020202020204" pitchFamily="34" charset="0"/>
              <a:cs typeface="Arial" panose="020B0604020202020204" pitchFamily="34" charset="0"/>
            </a:rPr>
            <a:t>Aplicación de conocimientos financieros en previsiones financieras y evaluaciones.</a:t>
          </a:r>
          <a:endParaRPr lang="es-EC" sz="1200" dirty="0">
            <a:latin typeface="Arial" panose="020B0604020202020204" pitchFamily="34" charset="0"/>
            <a:cs typeface="Arial" panose="020B0604020202020204" pitchFamily="34" charset="0"/>
          </a:endParaRPr>
        </a:p>
      </dgm:t>
    </dgm:pt>
    <dgm:pt modelId="{90687788-8147-4B09-8A51-FD2921597EA8}" type="parTrans" cxnId="{D4665BB2-7F53-4702-A593-E37C15B29E9F}">
      <dgm:prSet/>
      <dgm:spPr/>
      <dgm:t>
        <a:bodyPr/>
        <a:lstStyle/>
        <a:p>
          <a:endParaRPr lang="es-EC" sz="1600">
            <a:latin typeface="Arial" panose="020B0604020202020204" pitchFamily="34" charset="0"/>
            <a:cs typeface="Arial" panose="020B0604020202020204" pitchFamily="34" charset="0"/>
          </a:endParaRPr>
        </a:p>
      </dgm:t>
    </dgm:pt>
    <dgm:pt modelId="{AB82FF88-ED96-4B46-AC8C-84A9D0CCB124}" type="sibTrans" cxnId="{D4665BB2-7F53-4702-A593-E37C15B29E9F}">
      <dgm:prSet custT="1"/>
      <dgm:spPr/>
      <dgm:t>
        <a:bodyPr/>
        <a:lstStyle/>
        <a:p>
          <a:endParaRPr lang="es-EC" sz="1050" dirty="0">
            <a:latin typeface="Arial" panose="020B0604020202020204" pitchFamily="34" charset="0"/>
            <a:cs typeface="Arial" panose="020B0604020202020204" pitchFamily="34" charset="0"/>
          </a:endParaRPr>
        </a:p>
      </dgm:t>
    </dgm:pt>
    <dgm:pt modelId="{CDE4CD30-2211-4408-BB90-DB3DFAD9449D}">
      <dgm:prSet phldrT="[Texto]" custT="1"/>
      <dgm:spPr/>
      <dgm:t>
        <a:bodyPr/>
        <a:lstStyle/>
        <a:p>
          <a:r>
            <a:rPr lang="es-EC" sz="1200" dirty="0" smtClean="0">
              <a:latin typeface="Arial" panose="020B0604020202020204" pitchFamily="34" charset="0"/>
              <a:cs typeface="Arial" panose="020B0604020202020204" pitchFamily="34" charset="0"/>
            </a:rPr>
            <a:t>Creación</a:t>
          </a:r>
          <a:r>
            <a:rPr lang="es-EC" sz="1200" baseline="0" dirty="0" smtClean="0">
              <a:latin typeface="Arial" panose="020B0604020202020204" pitchFamily="34" charset="0"/>
              <a:cs typeface="Arial" panose="020B0604020202020204" pitchFamily="34" charset="0"/>
            </a:rPr>
            <a:t> de un escenario en base a análisis situacional y estrategias.</a:t>
          </a:r>
          <a:endParaRPr lang="es-EC" sz="1200" dirty="0">
            <a:latin typeface="Arial" panose="020B0604020202020204" pitchFamily="34" charset="0"/>
            <a:cs typeface="Arial" panose="020B0604020202020204" pitchFamily="34" charset="0"/>
          </a:endParaRPr>
        </a:p>
      </dgm:t>
    </dgm:pt>
    <dgm:pt modelId="{67F90D2D-828D-4399-873D-FA4BC56EAC0B}" type="parTrans" cxnId="{D174AAA5-E7C4-4E98-9D8A-2D0B8D7DC077}">
      <dgm:prSet/>
      <dgm:spPr/>
      <dgm:t>
        <a:bodyPr/>
        <a:lstStyle/>
        <a:p>
          <a:endParaRPr lang="es-EC" sz="1600">
            <a:latin typeface="Arial" panose="020B0604020202020204" pitchFamily="34" charset="0"/>
            <a:cs typeface="Arial" panose="020B0604020202020204" pitchFamily="34" charset="0"/>
          </a:endParaRPr>
        </a:p>
      </dgm:t>
    </dgm:pt>
    <dgm:pt modelId="{1635621C-0107-4C5F-9499-7948C9FF0611}" type="sibTrans" cxnId="{D174AAA5-E7C4-4E98-9D8A-2D0B8D7DC077}">
      <dgm:prSet/>
      <dgm:spPr/>
      <dgm:t>
        <a:bodyPr/>
        <a:lstStyle/>
        <a:p>
          <a:endParaRPr lang="es-EC" sz="1600">
            <a:latin typeface="Arial" panose="020B0604020202020204" pitchFamily="34" charset="0"/>
            <a:cs typeface="Arial" panose="020B0604020202020204" pitchFamily="34" charset="0"/>
          </a:endParaRPr>
        </a:p>
      </dgm:t>
    </dgm:pt>
    <dgm:pt modelId="{5F48D131-637E-485F-9788-86D80D065C29}" type="pres">
      <dgm:prSet presAssocID="{596D98C9-25AC-4A43-A3CB-3D4A9FDE0455}" presName="Name0" presStyleCnt="0">
        <dgm:presLayoutVars>
          <dgm:dir/>
          <dgm:resizeHandles val="exact"/>
        </dgm:presLayoutVars>
      </dgm:prSet>
      <dgm:spPr/>
    </dgm:pt>
    <dgm:pt modelId="{CD0AE44C-D8FE-46A5-A3EE-A4C208763174}" type="pres">
      <dgm:prSet presAssocID="{07BF4F32-3DE0-49A8-92E7-4C826E5C782C}" presName="node" presStyleLbl="node1" presStyleIdx="0" presStyleCnt="5">
        <dgm:presLayoutVars>
          <dgm:bulletEnabled val="1"/>
        </dgm:presLayoutVars>
      </dgm:prSet>
      <dgm:spPr/>
      <dgm:t>
        <a:bodyPr/>
        <a:lstStyle/>
        <a:p>
          <a:endParaRPr lang="es-EC"/>
        </a:p>
      </dgm:t>
    </dgm:pt>
    <dgm:pt modelId="{05D2F862-1FCD-4AF1-B72B-720948E4113E}" type="pres">
      <dgm:prSet presAssocID="{DFF68208-5A21-4E6B-BC24-8B2D1AD89D6E}" presName="sibTrans" presStyleLbl="sibTrans2D1" presStyleIdx="0" presStyleCnt="4"/>
      <dgm:spPr/>
      <dgm:t>
        <a:bodyPr/>
        <a:lstStyle/>
        <a:p>
          <a:endParaRPr lang="es-EC"/>
        </a:p>
      </dgm:t>
    </dgm:pt>
    <dgm:pt modelId="{E679BDD2-9B3A-4768-B289-07CD79B818F9}" type="pres">
      <dgm:prSet presAssocID="{DFF68208-5A21-4E6B-BC24-8B2D1AD89D6E}" presName="connectorText" presStyleLbl="sibTrans2D1" presStyleIdx="0" presStyleCnt="4"/>
      <dgm:spPr/>
      <dgm:t>
        <a:bodyPr/>
        <a:lstStyle/>
        <a:p>
          <a:endParaRPr lang="es-EC"/>
        </a:p>
      </dgm:t>
    </dgm:pt>
    <dgm:pt modelId="{DA4281DA-1FCA-4200-B306-E45F5C5CFC2B}" type="pres">
      <dgm:prSet presAssocID="{74F04CE6-703D-485D-8D3D-9E48AABFDAA1}" presName="node" presStyleLbl="node1" presStyleIdx="1" presStyleCnt="5">
        <dgm:presLayoutVars>
          <dgm:bulletEnabled val="1"/>
        </dgm:presLayoutVars>
      </dgm:prSet>
      <dgm:spPr/>
      <dgm:t>
        <a:bodyPr/>
        <a:lstStyle/>
        <a:p>
          <a:endParaRPr lang="es-EC"/>
        </a:p>
      </dgm:t>
    </dgm:pt>
    <dgm:pt modelId="{0F30F28D-1E52-4BAA-B57A-614195ECE82E}" type="pres">
      <dgm:prSet presAssocID="{99EF5660-5573-4E63-92EB-3F57D98793DA}" presName="sibTrans" presStyleLbl="sibTrans2D1" presStyleIdx="1" presStyleCnt="4"/>
      <dgm:spPr/>
      <dgm:t>
        <a:bodyPr/>
        <a:lstStyle/>
        <a:p>
          <a:endParaRPr lang="es-EC"/>
        </a:p>
      </dgm:t>
    </dgm:pt>
    <dgm:pt modelId="{DF7D2A6C-FCBD-462F-A769-F3FA0CFD2951}" type="pres">
      <dgm:prSet presAssocID="{99EF5660-5573-4E63-92EB-3F57D98793DA}" presName="connectorText" presStyleLbl="sibTrans2D1" presStyleIdx="1" presStyleCnt="4"/>
      <dgm:spPr/>
      <dgm:t>
        <a:bodyPr/>
        <a:lstStyle/>
        <a:p>
          <a:endParaRPr lang="es-EC"/>
        </a:p>
      </dgm:t>
    </dgm:pt>
    <dgm:pt modelId="{3D0E37C7-7632-4F0C-91DE-F18733A0D8A2}" type="pres">
      <dgm:prSet presAssocID="{D3F5E3DE-7748-4C91-B7C4-ABEF7410D5E2}" presName="node" presStyleLbl="node1" presStyleIdx="2" presStyleCnt="5">
        <dgm:presLayoutVars>
          <dgm:bulletEnabled val="1"/>
        </dgm:presLayoutVars>
      </dgm:prSet>
      <dgm:spPr/>
      <dgm:t>
        <a:bodyPr/>
        <a:lstStyle/>
        <a:p>
          <a:endParaRPr lang="es-EC"/>
        </a:p>
      </dgm:t>
    </dgm:pt>
    <dgm:pt modelId="{B5AC771E-6382-4BA7-BC5D-015573B91462}" type="pres">
      <dgm:prSet presAssocID="{E95075C9-71FF-424E-BBFA-570580996B79}" presName="sibTrans" presStyleLbl="sibTrans2D1" presStyleIdx="2" presStyleCnt="4"/>
      <dgm:spPr/>
      <dgm:t>
        <a:bodyPr/>
        <a:lstStyle/>
        <a:p>
          <a:endParaRPr lang="es-EC"/>
        </a:p>
      </dgm:t>
    </dgm:pt>
    <dgm:pt modelId="{B2AD0868-CC64-4806-A7B1-B9FCDFC96A13}" type="pres">
      <dgm:prSet presAssocID="{E95075C9-71FF-424E-BBFA-570580996B79}" presName="connectorText" presStyleLbl="sibTrans2D1" presStyleIdx="2" presStyleCnt="4"/>
      <dgm:spPr/>
      <dgm:t>
        <a:bodyPr/>
        <a:lstStyle/>
        <a:p>
          <a:endParaRPr lang="es-EC"/>
        </a:p>
      </dgm:t>
    </dgm:pt>
    <dgm:pt modelId="{351C2AD8-06B6-403C-8803-CBB8FE4A05A6}" type="pres">
      <dgm:prSet presAssocID="{F90A2166-1255-438D-ACC2-239AE11BF4F5}" presName="node" presStyleLbl="node1" presStyleIdx="3" presStyleCnt="5">
        <dgm:presLayoutVars>
          <dgm:bulletEnabled val="1"/>
        </dgm:presLayoutVars>
      </dgm:prSet>
      <dgm:spPr/>
      <dgm:t>
        <a:bodyPr/>
        <a:lstStyle/>
        <a:p>
          <a:endParaRPr lang="es-EC"/>
        </a:p>
      </dgm:t>
    </dgm:pt>
    <dgm:pt modelId="{C2B83728-301D-4AFF-A7EB-A65445323F54}" type="pres">
      <dgm:prSet presAssocID="{AB82FF88-ED96-4B46-AC8C-84A9D0CCB124}" presName="sibTrans" presStyleLbl="sibTrans2D1" presStyleIdx="3" presStyleCnt="4"/>
      <dgm:spPr/>
      <dgm:t>
        <a:bodyPr/>
        <a:lstStyle/>
        <a:p>
          <a:endParaRPr lang="es-EC"/>
        </a:p>
      </dgm:t>
    </dgm:pt>
    <dgm:pt modelId="{97181B7B-EFD0-4B9A-A7EB-39B6E6E65494}" type="pres">
      <dgm:prSet presAssocID="{AB82FF88-ED96-4B46-AC8C-84A9D0CCB124}" presName="connectorText" presStyleLbl="sibTrans2D1" presStyleIdx="3" presStyleCnt="4"/>
      <dgm:spPr/>
      <dgm:t>
        <a:bodyPr/>
        <a:lstStyle/>
        <a:p>
          <a:endParaRPr lang="es-EC"/>
        </a:p>
      </dgm:t>
    </dgm:pt>
    <dgm:pt modelId="{9E0A89A6-13E2-4680-81F2-D9051AEE8318}" type="pres">
      <dgm:prSet presAssocID="{CDE4CD30-2211-4408-BB90-DB3DFAD9449D}" presName="node" presStyleLbl="node1" presStyleIdx="4" presStyleCnt="5">
        <dgm:presLayoutVars>
          <dgm:bulletEnabled val="1"/>
        </dgm:presLayoutVars>
      </dgm:prSet>
      <dgm:spPr/>
      <dgm:t>
        <a:bodyPr/>
        <a:lstStyle/>
        <a:p>
          <a:endParaRPr lang="es-EC"/>
        </a:p>
      </dgm:t>
    </dgm:pt>
  </dgm:ptLst>
  <dgm:cxnLst>
    <dgm:cxn modelId="{5761DBC1-1BFE-46D2-BFF1-2BA3EA3655FA}" type="presOf" srcId="{CDE4CD30-2211-4408-BB90-DB3DFAD9449D}" destId="{9E0A89A6-13E2-4680-81F2-D9051AEE8318}" srcOrd="0" destOrd="0" presId="urn:microsoft.com/office/officeart/2005/8/layout/process1"/>
    <dgm:cxn modelId="{FA387504-61F7-4F9A-8F51-2EC5F8461538}" type="presOf" srcId="{E95075C9-71FF-424E-BBFA-570580996B79}" destId="{B5AC771E-6382-4BA7-BC5D-015573B91462}" srcOrd="0" destOrd="0" presId="urn:microsoft.com/office/officeart/2005/8/layout/process1"/>
    <dgm:cxn modelId="{905464EA-A0E1-4959-A9AE-E8D06BC594D1}" type="presOf" srcId="{07BF4F32-3DE0-49A8-92E7-4C826E5C782C}" destId="{CD0AE44C-D8FE-46A5-A3EE-A4C208763174}" srcOrd="0" destOrd="0" presId="urn:microsoft.com/office/officeart/2005/8/layout/process1"/>
    <dgm:cxn modelId="{A29D40E5-EE36-4BA5-ACAB-37086369466D}" srcId="{596D98C9-25AC-4A43-A3CB-3D4A9FDE0455}" destId="{07BF4F32-3DE0-49A8-92E7-4C826E5C782C}" srcOrd="0" destOrd="0" parTransId="{215D5B69-CEFE-4AFE-9963-9DCB548429CB}" sibTransId="{DFF68208-5A21-4E6B-BC24-8B2D1AD89D6E}"/>
    <dgm:cxn modelId="{1F1AF1FE-725E-44C6-AA1D-9528F4744C53}" srcId="{596D98C9-25AC-4A43-A3CB-3D4A9FDE0455}" destId="{D3F5E3DE-7748-4C91-B7C4-ABEF7410D5E2}" srcOrd="2" destOrd="0" parTransId="{A1F4556D-90A7-49DF-B0F8-B1CAE8164AB3}" sibTransId="{E95075C9-71FF-424E-BBFA-570580996B79}"/>
    <dgm:cxn modelId="{7FA4B996-94FB-468E-92FD-8B96874EC76A}" type="presOf" srcId="{74F04CE6-703D-485D-8D3D-9E48AABFDAA1}" destId="{DA4281DA-1FCA-4200-B306-E45F5C5CFC2B}" srcOrd="0" destOrd="0" presId="urn:microsoft.com/office/officeart/2005/8/layout/process1"/>
    <dgm:cxn modelId="{770B3ADE-5245-4AC1-B2FD-58E7E7A7AD6E}" type="presOf" srcId="{D3F5E3DE-7748-4C91-B7C4-ABEF7410D5E2}" destId="{3D0E37C7-7632-4F0C-91DE-F18733A0D8A2}" srcOrd="0" destOrd="0" presId="urn:microsoft.com/office/officeart/2005/8/layout/process1"/>
    <dgm:cxn modelId="{6243D35E-19F0-4069-A374-5F714FED25D1}" type="presOf" srcId="{AB82FF88-ED96-4B46-AC8C-84A9D0CCB124}" destId="{C2B83728-301D-4AFF-A7EB-A65445323F54}" srcOrd="0" destOrd="0" presId="urn:microsoft.com/office/officeart/2005/8/layout/process1"/>
    <dgm:cxn modelId="{9DA322F3-B0F9-4DFE-8EE1-F6661800F58C}" type="presOf" srcId="{E95075C9-71FF-424E-BBFA-570580996B79}" destId="{B2AD0868-CC64-4806-A7B1-B9FCDFC96A13}" srcOrd="1" destOrd="0" presId="urn:microsoft.com/office/officeart/2005/8/layout/process1"/>
    <dgm:cxn modelId="{A8A6ACFC-077C-45CA-A625-B9A281A09DA2}" type="presOf" srcId="{DFF68208-5A21-4E6B-BC24-8B2D1AD89D6E}" destId="{05D2F862-1FCD-4AF1-B72B-720948E4113E}" srcOrd="0" destOrd="0" presId="urn:microsoft.com/office/officeart/2005/8/layout/process1"/>
    <dgm:cxn modelId="{D7CCF799-710C-4C1E-A85B-B8388C2938F2}" type="presOf" srcId="{99EF5660-5573-4E63-92EB-3F57D98793DA}" destId="{0F30F28D-1E52-4BAA-B57A-614195ECE82E}" srcOrd="0" destOrd="0" presId="urn:microsoft.com/office/officeart/2005/8/layout/process1"/>
    <dgm:cxn modelId="{D9E43032-3D71-4338-8174-28820502EF61}" type="presOf" srcId="{F90A2166-1255-438D-ACC2-239AE11BF4F5}" destId="{351C2AD8-06B6-403C-8803-CBB8FE4A05A6}" srcOrd="0" destOrd="0" presId="urn:microsoft.com/office/officeart/2005/8/layout/process1"/>
    <dgm:cxn modelId="{6D2AA589-1D03-42E6-A386-37F747EBF81E}" type="presOf" srcId="{DFF68208-5A21-4E6B-BC24-8B2D1AD89D6E}" destId="{E679BDD2-9B3A-4768-B289-07CD79B818F9}" srcOrd="1" destOrd="0" presId="urn:microsoft.com/office/officeart/2005/8/layout/process1"/>
    <dgm:cxn modelId="{5BA836BF-F99C-474B-937C-0720043E37B8}" srcId="{596D98C9-25AC-4A43-A3CB-3D4A9FDE0455}" destId="{74F04CE6-703D-485D-8D3D-9E48AABFDAA1}" srcOrd="1" destOrd="0" parTransId="{88EE2E60-0FB9-4206-B376-FB7AE0717851}" sibTransId="{99EF5660-5573-4E63-92EB-3F57D98793DA}"/>
    <dgm:cxn modelId="{C492D4F1-3FEA-41DD-BC7D-E48D1ED9731E}" type="presOf" srcId="{99EF5660-5573-4E63-92EB-3F57D98793DA}" destId="{DF7D2A6C-FCBD-462F-A769-F3FA0CFD2951}" srcOrd="1" destOrd="0" presId="urn:microsoft.com/office/officeart/2005/8/layout/process1"/>
    <dgm:cxn modelId="{D174AAA5-E7C4-4E98-9D8A-2D0B8D7DC077}" srcId="{596D98C9-25AC-4A43-A3CB-3D4A9FDE0455}" destId="{CDE4CD30-2211-4408-BB90-DB3DFAD9449D}" srcOrd="4" destOrd="0" parTransId="{67F90D2D-828D-4399-873D-FA4BC56EAC0B}" sibTransId="{1635621C-0107-4C5F-9499-7948C9FF0611}"/>
    <dgm:cxn modelId="{D4665BB2-7F53-4702-A593-E37C15B29E9F}" srcId="{596D98C9-25AC-4A43-A3CB-3D4A9FDE0455}" destId="{F90A2166-1255-438D-ACC2-239AE11BF4F5}" srcOrd="3" destOrd="0" parTransId="{90687788-8147-4B09-8A51-FD2921597EA8}" sibTransId="{AB82FF88-ED96-4B46-AC8C-84A9D0CCB124}"/>
    <dgm:cxn modelId="{DA47129D-4992-41EA-8FA7-2A990D6A4EED}" type="presOf" srcId="{596D98C9-25AC-4A43-A3CB-3D4A9FDE0455}" destId="{5F48D131-637E-485F-9788-86D80D065C29}" srcOrd="0" destOrd="0" presId="urn:microsoft.com/office/officeart/2005/8/layout/process1"/>
    <dgm:cxn modelId="{B02DA1E5-2651-4C38-88D9-77A514842339}" type="presOf" srcId="{AB82FF88-ED96-4B46-AC8C-84A9D0CCB124}" destId="{97181B7B-EFD0-4B9A-A7EB-39B6E6E65494}" srcOrd="1" destOrd="0" presId="urn:microsoft.com/office/officeart/2005/8/layout/process1"/>
    <dgm:cxn modelId="{3F3DAC8E-6960-47CE-ADFF-B35290F60E4B}" type="presParOf" srcId="{5F48D131-637E-485F-9788-86D80D065C29}" destId="{CD0AE44C-D8FE-46A5-A3EE-A4C208763174}" srcOrd="0" destOrd="0" presId="urn:microsoft.com/office/officeart/2005/8/layout/process1"/>
    <dgm:cxn modelId="{6EDCFB07-9C07-4670-88EB-FB397DD3CA33}" type="presParOf" srcId="{5F48D131-637E-485F-9788-86D80D065C29}" destId="{05D2F862-1FCD-4AF1-B72B-720948E4113E}" srcOrd="1" destOrd="0" presId="urn:microsoft.com/office/officeart/2005/8/layout/process1"/>
    <dgm:cxn modelId="{52FDCF70-C6AF-4CE3-9070-FF23686D4E8F}" type="presParOf" srcId="{05D2F862-1FCD-4AF1-B72B-720948E4113E}" destId="{E679BDD2-9B3A-4768-B289-07CD79B818F9}" srcOrd="0" destOrd="0" presId="urn:microsoft.com/office/officeart/2005/8/layout/process1"/>
    <dgm:cxn modelId="{89044765-68ED-4EAD-A7AA-FF865B7664B1}" type="presParOf" srcId="{5F48D131-637E-485F-9788-86D80D065C29}" destId="{DA4281DA-1FCA-4200-B306-E45F5C5CFC2B}" srcOrd="2" destOrd="0" presId="urn:microsoft.com/office/officeart/2005/8/layout/process1"/>
    <dgm:cxn modelId="{4FB51866-D6CE-4A8C-A56B-ED250061A2F5}" type="presParOf" srcId="{5F48D131-637E-485F-9788-86D80D065C29}" destId="{0F30F28D-1E52-4BAA-B57A-614195ECE82E}" srcOrd="3" destOrd="0" presId="urn:microsoft.com/office/officeart/2005/8/layout/process1"/>
    <dgm:cxn modelId="{1DD95795-3D89-4D05-B8CA-C5D82606DFE1}" type="presParOf" srcId="{0F30F28D-1E52-4BAA-B57A-614195ECE82E}" destId="{DF7D2A6C-FCBD-462F-A769-F3FA0CFD2951}" srcOrd="0" destOrd="0" presId="urn:microsoft.com/office/officeart/2005/8/layout/process1"/>
    <dgm:cxn modelId="{2785EDFA-0145-46CE-95F1-F0F65E3260AE}" type="presParOf" srcId="{5F48D131-637E-485F-9788-86D80D065C29}" destId="{3D0E37C7-7632-4F0C-91DE-F18733A0D8A2}" srcOrd="4" destOrd="0" presId="urn:microsoft.com/office/officeart/2005/8/layout/process1"/>
    <dgm:cxn modelId="{2109AF67-B1D6-4112-BDBA-824D1352AC6C}" type="presParOf" srcId="{5F48D131-637E-485F-9788-86D80D065C29}" destId="{B5AC771E-6382-4BA7-BC5D-015573B91462}" srcOrd="5" destOrd="0" presId="urn:microsoft.com/office/officeart/2005/8/layout/process1"/>
    <dgm:cxn modelId="{C497EA9C-A5C1-4A23-94A6-41004F35C4FA}" type="presParOf" srcId="{B5AC771E-6382-4BA7-BC5D-015573B91462}" destId="{B2AD0868-CC64-4806-A7B1-B9FCDFC96A13}" srcOrd="0" destOrd="0" presId="urn:microsoft.com/office/officeart/2005/8/layout/process1"/>
    <dgm:cxn modelId="{DB146692-ED9C-4C2B-BA8D-708A21FB3C9D}" type="presParOf" srcId="{5F48D131-637E-485F-9788-86D80D065C29}" destId="{351C2AD8-06B6-403C-8803-CBB8FE4A05A6}" srcOrd="6" destOrd="0" presId="urn:microsoft.com/office/officeart/2005/8/layout/process1"/>
    <dgm:cxn modelId="{DF6E9291-B7E8-4C85-A53B-171E75822C41}" type="presParOf" srcId="{5F48D131-637E-485F-9788-86D80D065C29}" destId="{C2B83728-301D-4AFF-A7EB-A65445323F54}" srcOrd="7" destOrd="0" presId="urn:microsoft.com/office/officeart/2005/8/layout/process1"/>
    <dgm:cxn modelId="{265FDCEC-F73E-4F87-8125-E3E47245891F}" type="presParOf" srcId="{C2B83728-301D-4AFF-A7EB-A65445323F54}" destId="{97181B7B-EFD0-4B9A-A7EB-39B6E6E65494}" srcOrd="0" destOrd="0" presId="urn:microsoft.com/office/officeart/2005/8/layout/process1"/>
    <dgm:cxn modelId="{5A473867-FA25-4AB3-A0E4-7C678C71EBC2}" type="presParOf" srcId="{5F48D131-637E-485F-9788-86D80D065C29}" destId="{9E0A89A6-13E2-4680-81F2-D9051AEE8318}"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EA2CD42-375A-4287-9A7A-ADF34C58BA3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9DDC6149-904F-4B3D-8935-061BB0393900}">
      <dgm:prSet phldrT="[Texto]" custT="1"/>
      <dgm:spPr/>
      <dgm:t>
        <a:bodyPr/>
        <a:lstStyle/>
        <a:p>
          <a:pPr algn="ctr"/>
          <a:r>
            <a:rPr lang="es-EC" sz="1100" b="1" dirty="0" smtClean="0">
              <a:latin typeface="Arial" panose="020B0604020202020204" pitchFamily="34" charset="0"/>
              <a:cs typeface="Arial" panose="020B0604020202020204" pitchFamily="34" charset="0"/>
            </a:rPr>
            <a:t>A  R</a:t>
          </a:r>
        </a:p>
        <a:p>
          <a:pPr algn="ctr"/>
          <a:r>
            <a:rPr lang="es-EC" sz="1100" b="1" dirty="0" smtClean="0">
              <a:latin typeface="Arial" panose="020B0604020202020204" pitchFamily="34" charset="0"/>
              <a:cs typeface="Arial" panose="020B0604020202020204" pitchFamily="34" charset="0"/>
            </a:rPr>
            <a:t>S   E</a:t>
          </a:r>
        </a:p>
        <a:p>
          <a:pPr algn="ctr"/>
          <a:r>
            <a:rPr lang="es-EC" sz="1100" b="1" dirty="0" smtClean="0">
              <a:latin typeface="Arial" panose="020B0604020202020204" pitchFamily="34" charset="0"/>
              <a:cs typeface="Arial" panose="020B0604020202020204" pitchFamily="34" charset="0"/>
            </a:rPr>
            <a:t>P   L</a:t>
          </a:r>
        </a:p>
        <a:p>
          <a:pPr algn="ctr"/>
          <a:r>
            <a:rPr lang="es-EC" sz="1100" b="1" dirty="0" smtClean="0">
              <a:latin typeface="Arial" panose="020B0604020202020204" pitchFamily="34" charset="0"/>
              <a:cs typeface="Arial" panose="020B0604020202020204" pitchFamily="34" charset="0"/>
            </a:rPr>
            <a:t>E   </a:t>
          </a:r>
          <a:r>
            <a:rPr lang="es-EC" sz="1100" b="1" dirty="0" err="1" smtClean="0">
              <a:latin typeface="Arial" panose="020B0604020202020204" pitchFamily="34" charset="0"/>
              <a:cs typeface="Arial" panose="020B0604020202020204" pitchFamily="34" charset="0"/>
            </a:rPr>
            <a:t>E</a:t>
          </a:r>
          <a:endParaRPr lang="es-EC" sz="1100" b="1" dirty="0" smtClean="0">
            <a:latin typeface="Arial" panose="020B0604020202020204" pitchFamily="34" charset="0"/>
            <a:cs typeface="Arial" panose="020B0604020202020204" pitchFamily="34" charset="0"/>
          </a:endParaRPr>
        </a:p>
        <a:p>
          <a:pPr algn="ctr"/>
          <a:r>
            <a:rPr lang="es-EC" sz="1100" b="1" dirty="0" smtClean="0">
              <a:latin typeface="Arial" panose="020B0604020202020204" pitchFamily="34" charset="0"/>
              <a:cs typeface="Arial" panose="020B0604020202020204" pitchFamily="34" charset="0"/>
            </a:rPr>
            <a:t>C   V</a:t>
          </a:r>
        </a:p>
        <a:p>
          <a:pPr algn="ctr"/>
          <a:r>
            <a:rPr lang="es-EC" sz="1100" b="1" dirty="0" smtClean="0">
              <a:latin typeface="Arial" panose="020B0604020202020204" pitchFamily="34" charset="0"/>
              <a:cs typeface="Arial" panose="020B0604020202020204" pitchFamily="34" charset="0"/>
            </a:rPr>
            <a:t>T   A</a:t>
          </a:r>
        </a:p>
        <a:p>
          <a:pPr algn="ctr"/>
          <a:r>
            <a:rPr lang="es-EC" sz="1100" b="1" dirty="0" smtClean="0">
              <a:latin typeface="Arial" panose="020B0604020202020204" pitchFamily="34" charset="0"/>
              <a:cs typeface="Arial" panose="020B0604020202020204" pitchFamily="34" charset="0"/>
            </a:rPr>
            <a:t>O   N</a:t>
          </a:r>
        </a:p>
        <a:p>
          <a:pPr algn="ctr"/>
          <a:r>
            <a:rPr lang="es-EC" sz="1100" b="1" dirty="0" smtClean="0">
              <a:latin typeface="Arial" panose="020B0604020202020204" pitchFamily="34" charset="0"/>
              <a:cs typeface="Arial" panose="020B0604020202020204" pitchFamily="34" charset="0"/>
            </a:rPr>
            <a:t>S   T</a:t>
          </a:r>
        </a:p>
        <a:p>
          <a:pPr algn="ctr"/>
          <a:r>
            <a:rPr lang="es-EC" sz="1100" b="1" dirty="0" smtClean="0">
              <a:latin typeface="Arial" panose="020B0604020202020204" pitchFamily="34" charset="0"/>
              <a:cs typeface="Arial" panose="020B0604020202020204" pitchFamily="34" charset="0"/>
            </a:rPr>
            <a:t>     E</a:t>
          </a:r>
        </a:p>
        <a:p>
          <a:pPr algn="ctr"/>
          <a:r>
            <a:rPr lang="es-EC" sz="1100" b="1" dirty="0" smtClean="0">
              <a:latin typeface="Arial" panose="020B0604020202020204" pitchFamily="34" charset="0"/>
              <a:cs typeface="Arial" panose="020B0604020202020204" pitchFamily="34" charset="0"/>
            </a:rPr>
            <a:t>      S</a:t>
          </a:r>
        </a:p>
        <a:p>
          <a:pPr algn="ctr"/>
          <a:endParaRPr lang="es-EC" sz="1100" b="1" dirty="0">
            <a:latin typeface="Arial" panose="020B0604020202020204" pitchFamily="34" charset="0"/>
            <a:cs typeface="Arial" panose="020B0604020202020204" pitchFamily="34" charset="0"/>
          </a:endParaRPr>
        </a:p>
      </dgm:t>
    </dgm:pt>
    <dgm:pt modelId="{468FB57A-DB5E-471D-ADD7-93503C3F1EF9}" type="parTrans" cxnId="{F745E9ED-9426-4827-9EE3-E637CD158EC9}">
      <dgm:prSet/>
      <dgm:spPr/>
      <dgm:t>
        <a:bodyPr/>
        <a:lstStyle/>
        <a:p>
          <a:endParaRPr lang="es-EC" sz="1100" b="1">
            <a:latin typeface="Arial" panose="020B0604020202020204" pitchFamily="34" charset="0"/>
            <a:cs typeface="Arial" panose="020B0604020202020204" pitchFamily="34" charset="0"/>
          </a:endParaRPr>
        </a:p>
      </dgm:t>
    </dgm:pt>
    <dgm:pt modelId="{877A3BE8-6C53-470A-B206-05409CD3C02F}" type="sibTrans" cxnId="{F745E9ED-9426-4827-9EE3-E637CD158EC9}">
      <dgm:prSet/>
      <dgm:spPr/>
      <dgm:t>
        <a:bodyPr/>
        <a:lstStyle/>
        <a:p>
          <a:endParaRPr lang="es-EC" sz="1100" b="1">
            <a:latin typeface="Arial" panose="020B0604020202020204" pitchFamily="34" charset="0"/>
            <a:cs typeface="Arial" panose="020B0604020202020204" pitchFamily="34" charset="0"/>
          </a:endParaRPr>
        </a:p>
      </dgm:t>
    </dgm:pt>
    <dgm:pt modelId="{81653AB1-CF21-430A-BA7B-29FB9ABDA1D0}">
      <dgm:prSet phldrT="[Texto]" custT="1"/>
      <dgm:spPr/>
      <dgm:t>
        <a:bodyPr/>
        <a:lstStyle/>
        <a:p>
          <a:r>
            <a:rPr lang="es-EC" sz="1100" b="1" dirty="0" smtClean="0">
              <a:latin typeface="Arial" panose="020B0604020202020204" pitchFamily="34" charset="0"/>
              <a:cs typeface="Arial" panose="020B0604020202020204" pitchFamily="34" charset="0"/>
            </a:rPr>
            <a:t>Inversión social y para el desarrollo productivo mayor </a:t>
          </a:r>
          <a:endParaRPr lang="es-EC" sz="1100" b="1" dirty="0">
            <a:latin typeface="Arial" panose="020B0604020202020204" pitchFamily="34" charset="0"/>
            <a:cs typeface="Arial" panose="020B0604020202020204" pitchFamily="34" charset="0"/>
          </a:endParaRPr>
        </a:p>
      </dgm:t>
    </dgm:pt>
    <dgm:pt modelId="{66FB776F-CF89-4B04-91FC-4D98E077087A}" type="parTrans" cxnId="{4BAF019B-91C9-4225-A3DA-FD1EF2A96111}">
      <dgm:prSet/>
      <dgm:spPr/>
      <dgm:t>
        <a:bodyPr/>
        <a:lstStyle/>
        <a:p>
          <a:endParaRPr lang="es-EC" sz="1100" b="1">
            <a:latin typeface="Arial" panose="020B0604020202020204" pitchFamily="34" charset="0"/>
            <a:cs typeface="Arial" panose="020B0604020202020204" pitchFamily="34" charset="0"/>
          </a:endParaRPr>
        </a:p>
      </dgm:t>
    </dgm:pt>
    <dgm:pt modelId="{E36BD63A-93E9-48BD-A0E8-E982FAE384A8}" type="sibTrans" cxnId="{4BAF019B-91C9-4225-A3DA-FD1EF2A96111}">
      <dgm:prSet/>
      <dgm:spPr/>
      <dgm:t>
        <a:bodyPr/>
        <a:lstStyle/>
        <a:p>
          <a:endParaRPr lang="es-EC" sz="1100" b="1">
            <a:latin typeface="Arial" panose="020B0604020202020204" pitchFamily="34" charset="0"/>
            <a:cs typeface="Arial" panose="020B0604020202020204" pitchFamily="34" charset="0"/>
          </a:endParaRPr>
        </a:p>
      </dgm:t>
    </dgm:pt>
    <dgm:pt modelId="{F27953B6-2E9F-466F-968B-20A03E0EE86A}">
      <dgm:prSet phldrT="[Texto]" custT="1"/>
      <dgm:spPr/>
      <dgm:t>
        <a:bodyPr/>
        <a:lstStyle/>
        <a:p>
          <a:r>
            <a:rPr lang="es-EC" sz="1100" b="1" dirty="0" smtClean="0">
              <a:latin typeface="Arial" panose="020B0604020202020204" pitchFamily="34" charset="0"/>
              <a:cs typeface="Arial" panose="020B0604020202020204" pitchFamily="34" charset="0"/>
            </a:rPr>
            <a:t>Infraestructura vial y obras civiles magnas</a:t>
          </a:r>
          <a:endParaRPr lang="es-EC" sz="1100" b="1" dirty="0">
            <a:latin typeface="Arial" panose="020B0604020202020204" pitchFamily="34" charset="0"/>
            <a:cs typeface="Arial" panose="020B0604020202020204" pitchFamily="34" charset="0"/>
          </a:endParaRPr>
        </a:p>
      </dgm:t>
    </dgm:pt>
    <dgm:pt modelId="{1D546056-DDF0-4CF8-8D75-B326482E79A1}" type="parTrans" cxnId="{69208DB3-4C09-422B-A92C-1F052E2745C9}">
      <dgm:prSet/>
      <dgm:spPr/>
      <dgm:t>
        <a:bodyPr/>
        <a:lstStyle/>
        <a:p>
          <a:endParaRPr lang="es-EC" sz="1100" b="1">
            <a:latin typeface="Arial" panose="020B0604020202020204" pitchFamily="34" charset="0"/>
            <a:cs typeface="Arial" panose="020B0604020202020204" pitchFamily="34" charset="0"/>
          </a:endParaRPr>
        </a:p>
      </dgm:t>
    </dgm:pt>
    <dgm:pt modelId="{145CE535-701C-4C85-B53B-5F4926DD1693}" type="sibTrans" cxnId="{69208DB3-4C09-422B-A92C-1F052E2745C9}">
      <dgm:prSet/>
      <dgm:spPr/>
      <dgm:t>
        <a:bodyPr/>
        <a:lstStyle/>
        <a:p>
          <a:endParaRPr lang="es-EC" sz="1100" b="1">
            <a:latin typeface="Arial" panose="020B0604020202020204" pitchFamily="34" charset="0"/>
            <a:cs typeface="Arial" panose="020B0604020202020204" pitchFamily="34" charset="0"/>
          </a:endParaRPr>
        </a:p>
      </dgm:t>
    </dgm:pt>
    <dgm:pt modelId="{3D0F7FA3-E55F-4E81-81B2-EF6CA11C4B1B}">
      <dgm:prSet phldrT="[Texto]" custT="1"/>
      <dgm:spPr/>
      <dgm:t>
        <a:bodyPr/>
        <a:lstStyle/>
        <a:p>
          <a:r>
            <a:rPr lang="es-EC" sz="1100" b="1" dirty="0" smtClean="0">
              <a:latin typeface="Arial" panose="020B0604020202020204" pitchFamily="34" charset="0"/>
              <a:cs typeface="Arial" panose="020B0604020202020204" pitchFamily="34" charset="0"/>
            </a:rPr>
            <a:t>Inversión en el área de salud y educación</a:t>
          </a:r>
          <a:endParaRPr lang="es-EC" sz="1100" b="1" dirty="0">
            <a:latin typeface="Arial" panose="020B0604020202020204" pitchFamily="34" charset="0"/>
            <a:cs typeface="Arial" panose="020B0604020202020204" pitchFamily="34" charset="0"/>
          </a:endParaRPr>
        </a:p>
      </dgm:t>
    </dgm:pt>
    <dgm:pt modelId="{F2373D23-79B3-4CC4-B2A7-67822FB96C06}" type="parTrans" cxnId="{EE23187C-5365-4071-BC79-6F4132E5D6E3}">
      <dgm:prSet/>
      <dgm:spPr/>
      <dgm:t>
        <a:bodyPr/>
        <a:lstStyle/>
        <a:p>
          <a:endParaRPr lang="es-EC" sz="1100" b="1">
            <a:latin typeface="Arial" panose="020B0604020202020204" pitchFamily="34" charset="0"/>
            <a:cs typeface="Arial" panose="020B0604020202020204" pitchFamily="34" charset="0"/>
          </a:endParaRPr>
        </a:p>
      </dgm:t>
    </dgm:pt>
    <dgm:pt modelId="{C67FF503-71AC-4F52-99C1-B5BB48AEE1B1}" type="sibTrans" cxnId="{EE23187C-5365-4071-BC79-6F4132E5D6E3}">
      <dgm:prSet/>
      <dgm:spPr/>
      <dgm:t>
        <a:bodyPr/>
        <a:lstStyle/>
        <a:p>
          <a:endParaRPr lang="es-EC" sz="1100" b="1">
            <a:latin typeface="Arial" panose="020B0604020202020204" pitchFamily="34" charset="0"/>
            <a:cs typeface="Arial" panose="020B0604020202020204" pitchFamily="34" charset="0"/>
          </a:endParaRPr>
        </a:p>
      </dgm:t>
    </dgm:pt>
    <dgm:pt modelId="{A84E5E7B-A226-4939-8D77-238DAE1E92B7}">
      <dgm:prSet phldrT="[Texto]" custT="1"/>
      <dgm:spPr/>
      <dgm:t>
        <a:bodyPr/>
        <a:lstStyle/>
        <a:p>
          <a:r>
            <a:rPr lang="es-EC" sz="1050" b="1" dirty="0" smtClean="0">
              <a:latin typeface="Arial" panose="020B0604020202020204" pitchFamily="34" charset="0"/>
              <a:cs typeface="Arial" panose="020B0604020202020204" pitchFamily="34" charset="0"/>
            </a:rPr>
            <a:t>Ampliación  de niveles de desconcentración a nivel provincial y cantonal </a:t>
          </a:r>
          <a:endParaRPr lang="es-EC" sz="1050" b="1" dirty="0">
            <a:latin typeface="Arial" panose="020B0604020202020204" pitchFamily="34" charset="0"/>
            <a:cs typeface="Arial" panose="020B0604020202020204" pitchFamily="34" charset="0"/>
          </a:endParaRPr>
        </a:p>
      </dgm:t>
    </dgm:pt>
    <dgm:pt modelId="{C84763B3-CDF6-40DA-AD56-43C50A663867}" type="parTrans" cxnId="{A4F471A0-135C-4E30-A5D8-B8894087EACF}">
      <dgm:prSet/>
      <dgm:spPr/>
      <dgm:t>
        <a:bodyPr/>
        <a:lstStyle/>
        <a:p>
          <a:endParaRPr lang="es-EC" sz="1100" b="1">
            <a:latin typeface="Arial" panose="020B0604020202020204" pitchFamily="34" charset="0"/>
            <a:cs typeface="Arial" panose="020B0604020202020204" pitchFamily="34" charset="0"/>
          </a:endParaRPr>
        </a:p>
      </dgm:t>
    </dgm:pt>
    <dgm:pt modelId="{A476ABCA-F6BA-4BDF-BAA9-97527196AF23}" type="sibTrans" cxnId="{A4F471A0-135C-4E30-A5D8-B8894087EACF}">
      <dgm:prSet/>
      <dgm:spPr/>
      <dgm:t>
        <a:bodyPr/>
        <a:lstStyle/>
        <a:p>
          <a:endParaRPr lang="es-EC" sz="1100" b="1">
            <a:latin typeface="Arial" panose="020B0604020202020204" pitchFamily="34" charset="0"/>
            <a:cs typeface="Arial" panose="020B0604020202020204" pitchFamily="34" charset="0"/>
          </a:endParaRPr>
        </a:p>
      </dgm:t>
    </dgm:pt>
    <dgm:pt modelId="{BA12AC9C-4D03-4A7F-AC60-BB34AC814292}">
      <dgm:prSet phldrT="[Texto]" custT="1"/>
      <dgm:spPr/>
      <dgm:t>
        <a:bodyPr/>
        <a:lstStyle/>
        <a:p>
          <a:r>
            <a:rPr lang="es-EC" sz="1100" b="1" dirty="0" smtClean="0">
              <a:latin typeface="Arial" panose="020B0604020202020204" pitchFamily="34" charset="0"/>
              <a:cs typeface="Arial" panose="020B0604020202020204" pitchFamily="34" charset="0"/>
            </a:rPr>
            <a:t>Creación de impuestos o aumento de los existentes </a:t>
          </a:r>
          <a:endParaRPr lang="es-EC" sz="1100" b="1" dirty="0">
            <a:latin typeface="Arial" panose="020B0604020202020204" pitchFamily="34" charset="0"/>
            <a:cs typeface="Arial" panose="020B0604020202020204" pitchFamily="34" charset="0"/>
          </a:endParaRPr>
        </a:p>
      </dgm:t>
    </dgm:pt>
    <dgm:pt modelId="{367F9D08-7E05-47AD-BF63-0B19B9E3F188}" type="parTrans" cxnId="{8BE8D51E-B8AD-4FFA-8F4F-B45091304855}">
      <dgm:prSet/>
      <dgm:spPr/>
      <dgm:t>
        <a:bodyPr/>
        <a:lstStyle/>
        <a:p>
          <a:endParaRPr lang="es-EC" sz="1100" b="1">
            <a:latin typeface="Arial" panose="020B0604020202020204" pitchFamily="34" charset="0"/>
            <a:cs typeface="Arial" panose="020B0604020202020204" pitchFamily="34" charset="0"/>
          </a:endParaRPr>
        </a:p>
      </dgm:t>
    </dgm:pt>
    <dgm:pt modelId="{5300A7D7-72A8-4C9C-8FAD-B140CBED1242}" type="sibTrans" cxnId="{8BE8D51E-B8AD-4FFA-8F4F-B45091304855}">
      <dgm:prSet/>
      <dgm:spPr/>
      <dgm:t>
        <a:bodyPr/>
        <a:lstStyle/>
        <a:p>
          <a:endParaRPr lang="es-EC" sz="1100" b="1">
            <a:latin typeface="Arial" panose="020B0604020202020204" pitchFamily="34" charset="0"/>
            <a:cs typeface="Arial" panose="020B0604020202020204" pitchFamily="34" charset="0"/>
          </a:endParaRPr>
        </a:p>
      </dgm:t>
    </dgm:pt>
    <dgm:pt modelId="{67D5EAE6-52B8-4A99-AE64-49D2C79FC9A9}">
      <dgm:prSet phldrT="[Texto]" custT="1"/>
      <dgm:spPr/>
      <dgm:t>
        <a:bodyPr/>
        <a:lstStyle/>
        <a:p>
          <a:r>
            <a:rPr lang="es-EC" sz="1100" b="1" dirty="0" smtClean="0">
              <a:latin typeface="Arial" panose="020B0604020202020204" pitchFamily="34" charset="0"/>
              <a:cs typeface="Arial" panose="020B0604020202020204" pitchFamily="34" charset="0"/>
            </a:rPr>
            <a:t>Reforma Tributaria y de políticas comerciales que desincentiva el consumo y la inversión privada como salvaguardas .</a:t>
          </a:r>
          <a:endParaRPr lang="es-EC" sz="1100" b="1" dirty="0">
            <a:latin typeface="Arial" panose="020B0604020202020204" pitchFamily="34" charset="0"/>
            <a:cs typeface="Arial" panose="020B0604020202020204" pitchFamily="34" charset="0"/>
          </a:endParaRPr>
        </a:p>
      </dgm:t>
    </dgm:pt>
    <dgm:pt modelId="{29BAD0B6-D2BA-434F-9CE3-A3F549F2420F}" type="parTrans" cxnId="{BFB2669D-92A6-4927-B2F3-8FA63F727F0E}">
      <dgm:prSet/>
      <dgm:spPr/>
      <dgm:t>
        <a:bodyPr/>
        <a:lstStyle/>
        <a:p>
          <a:endParaRPr lang="es-EC" sz="1100" b="1">
            <a:latin typeface="Arial" panose="020B0604020202020204" pitchFamily="34" charset="0"/>
            <a:cs typeface="Arial" panose="020B0604020202020204" pitchFamily="34" charset="0"/>
          </a:endParaRPr>
        </a:p>
      </dgm:t>
    </dgm:pt>
    <dgm:pt modelId="{06EBA90A-80C2-4F86-9637-5AA11FC30CBF}" type="sibTrans" cxnId="{BFB2669D-92A6-4927-B2F3-8FA63F727F0E}">
      <dgm:prSet/>
      <dgm:spPr/>
      <dgm:t>
        <a:bodyPr/>
        <a:lstStyle/>
        <a:p>
          <a:endParaRPr lang="es-EC" sz="1100" b="1">
            <a:latin typeface="Arial" panose="020B0604020202020204" pitchFamily="34" charset="0"/>
            <a:cs typeface="Arial" panose="020B0604020202020204" pitchFamily="34" charset="0"/>
          </a:endParaRPr>
        </a:p>
      </dgm:t>
    </dgm:pt>
    <dgm:pt modelId="{CFC2084F-63B8-4210-87E1-01689DC6304A}" type="pres">
      <dgm:prSet presAssocID="{CEA2CD42-375A-4287-9A7A-ADF34C58BA30}" presName="vert0" presStyleCnt="0">
        <dgm:presLayoutVars>
          <dgm:dir/>
          <dgm:animOne val="branch"/>
          <dgm:animLvl val="lvl"/>
        </dgm:presLayoutVars>
      </dgm:prSet>
      <dgm:spPr/>
      <dgm:t>
        <a:bodyPr/>
        <a:lstStyle/>
        <a:p>
          <a:endParaRPr lang="es-EC"/>
        </a:p>
      </dgm:t>
    </dgm:pt>
    <dgm:pt modelId="{7F91CDD8-79F1-4AEC-A89E-69D9E7167DEC}" type="pres">
      <dgm:prSet presAssocID="{9DDC6149-904F-4B3D-8935-061BB0393900}" presName="thickLine" presStyleLbl="alignNode1" presStyleIdx="0" presStyleCnt="1"/>
      <dgm:spPr/>
    </dgm:pt>
    <dgm:pt modelId="{B73F7FA9-EB3E-46CD-8410-0FF401DB307E}" type="pres">
      <dgm:prSet presAssocID="{9DDC6149-904F-4B3D-8935-061BB0393900}" presName="horz1" presStyleCnt="0"/>
      <dgm:spPr/>
    </dgm:pt>
    <dgm:pt modelId="{8C39BB76-97B4-4C88-B604-6B9B19C49C38}" type="pres">
      <dgm:prSet presAssocID="{9DDC6149-904F-4B3D-8935-061BB0393900}" presName="tx1" presStyleLbl="revTx" presStyleIdx="0" presStyleCnt="7" custLinFactNeighborY="-49"/>
      <dgm:spPr/>
      <dgm:t>
        <a:bodyPr/>
        <a:lstStyle/>
        <a:p>
          <a:endParaRPr lang="es-EC"/>
        </a:p>
      </dgm:t>
    </dgm:pt>
    <dgm:pt modelId="{AD7F5D8E-1A74-4AE4-9268-89B68EF2F56B}" type="pres">
      <dgm:prSet presAssocID="{9DDC6149-904F-4B3D-8935-061BB0393900}" presName="vert1" presStyleCnt="0"/>
      <dgm:spPr/>
    </dgm:pt>
    <dgm:pt modelId="{FE45ED3C-795B-498E-AA89-9965304D20B2}" type="pres">
      <dgm:prSet presAssocID="{81653AB1-CF21-430A-BA7B-29FB9ABDA1D0}" presName="vertSpace2a" presStyleCnt="0"/>
      <dgm:spPr/>
    </dgm:pt>
    <dgm:pt modelId="{D1AAC46F-94D9-49CA-8EC1-EEEBB86C3286}" type="pres">
      <dgm:prSet presAssocID="{81653AB1-CF21-430A-BA7B-29FB9ABDA1D0}" presName="horz2" presStyleCnt="0"/>
      <dgm:spPr/>
    </dgm:pt>
    <dgm:pt modelId="{F73A334C-30A2-47A5-AF94-67263CC3B698}" type="pres">
      <dgm:prSet presAssocID="{81653AB1-CF21-430A-BA7B-29FB9ABDA1D0}" presName="horzSpace2" presStyleCnt="0"/>
      <dgm:spPr/>
    </dgm:pt>
    <dgm:pt modelId="{DFA9065D-08C6-4F19-8942-64FAC0452B77}" type="pres">
      <dgm:prSet presAssocID="{81653AB1-CF21-430A-BA7B-29FB9ABDA1D0}" presName="tx2" presStyleLbl="revTx" presStyleIdx="1" presStyleCnt="7"/>
      <dgm:spPr/>
      <dgm:t>
        <a:bodyPr/>
        <a:lstStyle/>
        <a:p>
          <a:endParaRPr lang="es-EC"/>
        </a:p>
      </dgm:t>
    </dgm:pt>
    <dgm:pt modelId="{8B7A566E-01CA-49A3-8977-71E41D0BDA7D}" type="pres">
      <dgm:prSet presAssocID="{81653AB1-CF21-430A-BA7B-29FB9ABDA1D0}" presName="vert2" presStyleCnt="0"/>
      <dgm:spPr/>
    </dgm:pt>
    <dgm:pt modelId="{12DCE9A4-1E4A-458A-8B22-EF3CABD482FA}" type="pres">
      <dgm:prSet presAssocID="{81653AB1-CF21-430A-BA7B-29FB9ABDA1D0}" presName="thinLine2b" presStyleLbl="callout" presStyleIdx="0" presStyleCnt="6" custLinFactY="-229741" custLinFactNeighborX="0" custLinFactNeighborY="-300000"/>
      <dgm:spPr/>
    </dgm:pt>
    <dgm:pt modelId="{C7FB1232-A87D-4291-8934-24103987594F}" type="pres">
      <dgm:prSet presAssocID="{81653AB1-CF21-430A-BA7B-29FB9ABDA1D0}" presName="vertSpace2b" presStyleCnt="0"/>
      <dgm:spPr/>
    </dgm:pt>
    <dgm:pt modelId="{359558B6-3034-42CE-BB05-34F185499A09}" type="pres">
      <dgm:prSet presAssocID="{F27953B6-2E9F-466F-968B-20A03E0EE86A}" presName="horz2" presStyleCnt="0"/>
      <dgm:spPr/>
    </dgm:pt>
    <dgm:pt modelId="{D1187E29-CC09-4D4F-96A5-6745CAB2481F}" type="pres">
      <dgm:prSet presAssocID="{F27953B6-2E9F-466F-968B-20A03E0EE86A}" presName="horzSpace2" presStyleCnt="0"/>
      <dgm:spPr/>
    </dgm:pt>
    <dgm:pt modelId="{9117CEA1-AD3D-4134-ABA1-1BDE90805C0F}" type="pres">
      <dgm:prSet presAssocID="{F27953B6-2E9F-466F-968B-20A03E0EE86A}" presName="tx2" presStyleLbl="revTx" presStyleIdx="2" presStyleCnt="7" custLinFactNeighborX="0" custLinFactNeighborY="-32898"/>
      <dgm:spPr/>
      <dgm:t>
        <a:bodyPr/>
        <a:lstStyle/>
        <a:p>
          <a:endParaRPr lang="es-EC"/>
        </a:p>
      </dgm:t>
    </dgm:pt>
    <dgm:pt modelId="{692C7835-13B5-4AC1-A2DF-55742B3787A1}" type="pres">
      <dgm:prSet presAssocID="{F27953B6-2E9F-466F-968B-20A03E0EE86A}" presName="vert2" presStyleCnt="0"/>
      <dgm:spPr/>
    </dgm:pt>
    <dgm:pt modelId="{2ECC830F-41E5-4080-87DE-A1C635BD6CB4}" type="pres">
      <dgm:prSet presAssocID="{F27953B6-2E9F-466F-968B-20A03E0EE86A}" presName="thinLine2b" presStyleLbl="callout" presStyleIdx="1" presStyleCnt="6" custLinFactY="-492132" custLinFactNeighborX="0" custLinFactNeighborY="-500000"/>
      <dgm:spPr/>
    </dgm:pt>
    <dgm:pt modelId="{20B34EAD-65F1-4BE2-B035-F1D3D8F8D4E1}" type="pres">
      <dgm:prSet presAssocID="{F27953B6-2E9F-466F-968B-20A03E0EE86A}" presName="vertSpace2b" presStyleCnt="0"/>
      <dgm:spPr/>
    </dgm:pt>
    <dgm:pt modelId="{62694144-7B75-42E5-9F38-0623A358DDD7}" type="pres">
      <dgm:prSet presAssocID="{3D0F7FA3-E55F-4E81-81B2-EF6CA11C4B1B}" presName="horz2" presStyleCnt="0"/>
      <dgm:spPr/>
    </dgm:pt>
    <dgm:pt modelId="{00D7D303-8EA5-4E5A-93B5-092D69EC7616}" type="pres">
      <dgm:prSet presAssocID="{3D0F7FA3-E55F-4E81-81B2-EF6CA11C4B1B}" presName="horzSpace2" presStyleCnt="0"/>
      <dgm:spPr/>
    </dgm:pt>
    <dgm:pt modelId="{A0A712BB-BA47-41A6-A6C0-A3BC71611269}" type="pres">
      <dgm:prSet presAssocID="{3D0F7FA3-E55F-4E81-81B2-EF6CA11C4B1B}" presName="tx2" presStyleLbl="revTx" presStyleIdx="3" presStyleCnt="7" custLinFactNeighborX="0" custLinFactNeighborY="-61545"/>
      <dgm:spPr/>
      <dgm:t>
        <a:bodyPr/>
        <a:lstStyle/>
        <a:p>
          <a:endParaRPr lang="es-EC"/>
        </a:p>
      </dgm:t>
    </dgm:pt>
    <dgm:pt modelId="{C162121B-2B47-4ADF-9ACD-76E30E09A232}" type="pres">
      <dgm:prSet presAssocID="{3D0F7FA3-E55F-4E81-81B2-EF6CA11C4B1B}" presName="vert2" presStyleCnt="0"/>
      <dgm:spPr/>
    </dgm:pt>
    <dgm:pt modelId="{61455512-A274-4E5C-9AC5-1922806B6D46}" type="pres">
      <dgm:prSet presAssocID="{3D0F7FA3-E55F-4E81-81B2-EF6CA11C4B1B}" presName="thinLine2b" presStyleLbl="callout" presStyleIdx="2" presStyleCnt="6" custLinFactY="-753388" custLinFactNeighborX="0" custLinFactNeighborY="-800000"/>
      <dgm:spPr/>
    </dgm:pt>
    <dgm:pt modelId="{A1B43E8A-0C13-4735-BED6-0B6396F41E6B}" type="pres">
      <dgm:prSet presAssocID="{3D0F7FA3-E55F-4E81-81B2-EF6CA11C4B1B}" presName="vertSpace2b" presStyleCnt="0"/>
      <dgm:spPr/>
    </dgm:pt>
    <dgm:pt modelId="{23659D23-8843-4A81-BB3A-DC15D6E0BA5B}" type="pres">
      <dgm:prSet presAssocID="{A84E5E7B-A226-4939-8D77-238DAE1E92B7}" presName="horz2" presStyleCnt="0"/>
      <dgm:spPr/>
    </dgm:pt>
    <dgm:pt modelId="{6A37A8E4-02F8-418B-9C86-37A333DA3157}" type="pres">
      <dgm:prSet presAssocID="{A84E5E7B-A226-4939-8D77-238DAE1E92B7}" presName="horzSpace2" presStyleCnt="0"/>
      <dgm:spPr/>
    </dgm:pt>
    <dgm:pt modelId="{1DD3B569-3F15-48A8-B031-4CDBCE36FD99}" type="pres">
      <dgm:prSet presAssocID="{A84E5E7B-A226-4939-8D77-238DAE1E92B7}" presName="tx2" presStyleLbl="revTx" presStyleIdx="4" presStyleCnt="7" custLinFactNeighborX="0" custLinFactNeighborY="-95033"/>
      <dgm:spPr/>
      <dgm:t>
        <a:bodyPr/>
        <a:lstStyle/>
        <a:p>
          <a:endParaRPr lang="es-EC"/>
        </a:p>
      </dgm:t>
    </dgm:pt>
    <dgm:pt modelId="{37B2DA6C-6A2C-4830-AE20-AED6A071B34D}" type="pres">
      <dgm:prSet presAssocID="{A84E5E7B-A226-4939-8D77-238DAE1E92B7}" presName="vert2" presStyleCnt="0"/>
      <dgm:spPr/>
    </dgm:pt>
    <dgm:pt modelId="{B02B8340-C434-420A-97C4-4E201A1B6591}" type="pres">
      <dgm:prSet presAssocID="{A84E5E7B-A226-4939-8D77-238DAE1E92B7}" presName="thinLine2b" presStyleLbl="callout" presStyleIdx="3" presStyleCnt="6" custLinFactY="-898402" custLinFactNeighborX="0" custLinFactNeighborY="-900000"/>
      <dgm:spPr/>
    </dgm:pt>
    <dgm:pt modelId="{B2C0A43A-5E48-489E-B51E-A5F454400590}" type="pres">
      <dgm:prSet presAssocID="{A84E5E7B-A226-4939-8D77-238DAE1E92B7}" presName="vertSpace2b" presStyleCnt="0"/>
      <dgm:spPr/>
    </dgm:pt>
    <dgm:pt modelId="{F5A2FF75-5582-43CA-9665-1334E676DA48}" type="pres">
      <dgm:prSet presAssocID="{BA12AC9C-4D03-4A7F-AC60-BB34AC814292}" presName="horz2" presStyleCnt="0"/>
      <dgm:spPr/>
    </dgm:pt>
    <dgm:pt modelId="{B612C15E-7B83-4F38-9F5C-A9EB1AC2629E}" type="pres">
      <dgm:prSet presAssocID="{BA12AC9C-4D03-4A7F-AC60-BB34AC814292}" presName="horzSpace2" presStyleCnt="0"/>
      <dgm:spPr/>
    </dgm:pt>
    <dgm:pt modelId="{6948A518-40D2-43DA-9A5F-28E030934E49}" type="pres">
      <dgm:prSet presAssocID="{BA12AC9C-4D03-4A7F-AC60-BB34AC814292}" presName="tx2" presStyleLbl="revTx" presStyleIdx="5" presStyleCnt="7" custLinFactY="-16788" custLinFactNeighborX="0" custLinFactNeighborY="-100000"/>
      <dgm:spPr/>
      <dgm:t>
        <a:bodyPr/>
        <a:lstStyle/>
        <a:p>
          <a:endParaRPr lang="es-EC"/>
        </a:p>
      </dgm:t>
    </dgm:pt>
    <dgm:pt modelId="{F7A8B1BC-440B-43A5-ADD9-7A47071699BB}" type="pres">
      <dgm:prSet presAssocID="{BA12AC9C-4D03-4A7F-AC60-BB34AC814292}" presName="vert2" presStyleCnt="0"/>
      <dgm:spPr/>
    </dgm:pt>
    <dgm:pt modelId="{0A5E506F-6A5E-4532-B216-9071A467632F}" type="pres">
      <dgm:prSet presAssocID="{BA12AC9C-4D03-4A7F-AC60-BB34AC814292}" presName="thinLine2b" presStyleLbl="callout" presStyleIdx="4" presStyleCnt="6" custLinFactY="-1000000" custLinFactNeighborX="0" custLinFactNeighborY="-1064558"/>
      <dgm:spPr/>
    </dgm:pt>
    <dgm:pt modelId="{873030FA-0110-4E6B-BD16-722A1398E39E}" type="pres">
      <dgm:prSet presAssocID="{BA12AC9C-4D03-4A7F-AC60-BB34AC814292}" presName="vertSpace2b" presStyleCnt="0"/>
      <dgm:spPr/>
    </dgm:pt>
    <dgm:pt modelId="{2C8705C8-B7C9-48A7-92BA-0DBAFCFFEFE2}" type="pres">
      <dgm:prSet presAssocID="{67D5EAE6-52B8-4A99-AE64-49D2C79FC9A9}" presName="horz2" presStyleCnt="0"/>
      <dgm:spPr/>
    </dgm:pt>
    <dgm:pt modelId="{3C5CFEF1-828A-4EE5-8D18-C47C1690FF7A}" type="pres">
      <dgm:prSet presAssocID="{67D5EAE6-52B8-4A99-AE64-49D2C79FC9A9}" presName="horzSpace2" presStyleCnt="0"/>
      <dgm:spPr/>
    </dgm:pt>
    <dgm:pt modelId="{82A68984-7F45-49BE-97E7-4A68AFA40413}" type="pres">
      <dgm:prSet presAssocID="{67D5EAE6-52B8-4A99-AE64-49D2C79FC9A9}" presName="tx2" presStyleLbl="revTx" presStyleIdx="6" presStyleCnt="7" custLinFactY="-28480" custLinFactNeighborX="-132" custLinFactNeighborY="-100000"/>
      <dgm:spPr/>
      <dgm:t>
        <a:bodyPr/>
        <a:lstStyle/>
        <a:p>
          <a:endParaRPr lang="es-EC"/>
        </a:p>
      </dgm:t>
    </dgm:pt>
    <dgm:pt modelId="{E129226B-4E75-409D-AA68-35A0CC1694D3}" type="pres">
      <dgm:prSet presAssocID="{67D5EAE6-52B8-4A99-AE64-49D2C79FC9A9}" presName="vert2" presStyleCnt="0"/>
      <dgm:spPr/>
    </dgm:pt>
    <dgm:pt modelId="{444B312D-68C0-4AE9-9423-3D2AE2AD19E7}" type="pres">
      <dgm:prSet presAssocID="{67D5EAE6-52B8-4A99-AE64-49D2C79FC9A9}" presName="thinLine2b" presStyleLbl="callout" presStyleIdx="5" presStyleCnt="6"/>
      <dgm:spPr/>
    </dgm:pt>
    <dgm:pt modelId="{6276F397-1381-4149-9408-87EC73BFB8E8}" type="pres">
      <dgm:prSet presAssocID="{67D5EAE6-52B8-4A99-AE64-49D2C79FC9A9}" presName="vertSpace2b" presStyleCnt="0"/>
      <dgm:spPr/>
    </dgm:pt>
  </dgm:ptLst>
  <dgm:cxnLst>
    <dgm:cxn modelId="{69208DB3-4C09-422B-A92C-1F052E2745C9}" srcId="{9DDC6149-904F-4B3D-8935-061BB0393900}" destId="{F27953B6-2E9F-466F-968B-20A03E0EE86A}" srcOrd="1" destOrd="0" parTransId="{1D546056-DDF0-4CF8-8D75-B326482E79A1}" sibTransId="{145CE535-701C-4C85-B53B-5F4926DD1693}"/>
    <dgm:cxn modelId="{077D991E-43BE-4BD0-8C22-5E012A9944A9}" type="presOf" srcId="{9DDC6149-904F-4B3D-8935-061BB0393900}" destId="{8C39BB76-97B4-4C88-B604-6B9B19C49C38}" srcOrd="0" destOrd="0" presId="urn:microsoft.com/office/officeart/2008/layout/LinedList"/>
    <dgm:cxn modelId="{1DE99BBF-86BB-4EBB-B4D9-FFEEAB6C2069}" type="presOf" srcId="{BA12AC9C-4D03-4A7F-AC60-BB34AC814292}" destId="{6948A518-40D2-43DA-9A5F-28E030934E49}" srcOrd="0" destOrd="0" presId="urn:microsoft.com/office/officeart/2008/layout/LinedList"/>
    <dgm:cxn modelId="{F745E9ED-9426-4827-9EE3-E637CD158EC9}" srcId="{CEA2CD42-375A-4287-9A7A-ADF34C58BA30}" destId="{9DDC6149-904F-4B3D-8935-061BB0393900}" srcOrd="0" destOrd="0" parTransId="{468FB57A-DB5E-471D-ADD7-93503C3F1EF9}" sibTransId="{877A3BE8-6C53-470A-B206-05409CD3C02F}"/>
    <dgm:cxn modelId="{ADD565BD-B6E7-4284-9A80-7F1F77DB9360}" type="presOf" srcId="{3D0F7FA3-E55F-4E81-81B2-EF6CA11C4B1B}" destId="{A0A712BB-BA47-41A6-A6C0-A3BC71611269}" srcOrd="0" destOrd="0" presId="urn:microsoft.com/office/officeart/2008/layout/LinedList"/>
    <dgm:cxn modelId="{EE23187C-5365-4071-BC79-6F4132E5D6E3}" srcId="{9DDC6149-904F-4B3D-8935-061BB0393900}" destId="{3D0F7FA3-E55F-4E81-81B2-EF6CA11C4B1B}" srcOrd="2" destOrd="0" parTransId="{F2373D23-79B3-4CC4-B2A7-67822FB96C06}" sibTransId="{C67FF503-71AC-4F52-99C1-B5BB48AEE1B1}"/>
    <dgm:cxn modelId="{51938753-3764-48A0-B808-26C1000664C9}" type="presOf" srcId="{81653AB1-CF21-430A-BA7B-29FB9ABDA1D0}" destId="{DFA9065D-08C6-4F19-8942-64FAC0452B77}" srcOrd="0" destOrd="0" presId="urn:microsoft.com/office/officeart/2008/layout/LinedList"/>
    <dgm:cxn modelId="{CB016AE8-A52B-4D21-9766-4A9F2FE21BAC}" type="presOf" srcId="{67D5EAE6-52B8-4A99-AE64-49D2C79FC9A9}" destId="{82A68984-7F45-49BE-97E7-4A68AFA40413}" srcOrd="0" destOrd="0" presId="urn:microsoft.com/office/officeart/2008/layout/LinedList"/>
    <dgm:cxn modelId="{1271D6E8-70CD-4950-B042-7DFF7950207B}" type="presOf" srcId="{F27953B6-2E9F-466F-968B-20A03E0EE86A}" destId="{9117CEA1-AD3D-4134-ABA1-1BDE90805C0F}" srcOrd="0" destOrd="0" presId="urn:microsoft.com/office/officeart/2008/layout/LinedList"/>
    <dgm:cxn modelId="{4BAF019B-91C9-4225-A3DA-FD1EF2A96111}" srcId="{9DDC6149-904F-4B3D-8935-061BB0393900}" destId="{81653AB1-CF21-430A-BA7B-29FB9ABDA1D0}" srcOrd="0" destOrd="0" parTransId="{66FB776F-CF89-4B04-91FC-4D98E077087A}" sibTransId="{E36BD63A-93E9-48BD-A0E8-E982FAE384A8}"/>
    <dgm:cxn modelId="{2712AC7A-CEBA-4B4D-8DC1-DA0F6A46FC1B}" type="presOf" srcId="{A84E5E7B-A226-4939-8D77-238DAE1E92B7}" destId="{1DD3B569-3F15-48A8-B031-4CDBCE36FD99}" srcOrd="0" destOrd="0" presId="urn:microsoft.com/office/officeart/2008/layout/LinedList"/>
    <dgm:cxn modelId="{BFB2669D-92A6-4927-B2F3-8FA63F727F0E}" srcId="{9DDC6149-904F-4B3D-8935-061BB0393900}" destId="{67D5EAE6-52B8-4A99-AE64-49D2C79FC9A9}" srcOrd="5" destOrd="0" parTransId="{29BAD0B6-D2BA-434F-9CE3-A3F549F2420F}" sibTransId="{06EBA90A-80C2-4F86-9637-5AA11FC30CBF}"/>
    <dgm:cxn modelId="{8BE8D51E-B8AD-4FFA-8F4F-B45091304855}" srcId="{9DDC6149-904F-4B3D-8935-061BB0393900}" destId="{BA12AC9C-4D03-4A7F-AC60-BB34AC814292}" srcOrd="4" destOrd="0" parTransId="{367F9D08-7E05-47AD-BF63-0B19B9E3F188}" sibTransId="{5300A7D7-72A8-4C9C-8FAD-B140CBED1242}"/>
    <dgm:cxn modelId="{D3ABB2FB-BC2A-4449-B4FE-26288EFF9560}" type="presOf" srcId="{CEA2CD42-375A-4287-9A7A-ADF34C58BA30}" destId="{CFC2084F-63B8-4210-87E1-01689DC6304A}" srcOrd="0" destOrd="0" presId="urn:microsoft.com/office/officeart/2008/layout/LinedList"/>
    <dgm:cxn modelId="{A4F471A0-135C-4E30-A5D8-B8894087EACF}" srcId="{9DDC6149-904F-4B3D-8935-061BB0393900}" destId="{A84E5E7B-A226-4939-8D77-238DAE1E92B7}" srcOrd="3" destOrd="0" parTransId="{C84763B3-CDF6-40DA-AD56-43C50A663867}" sibTransId="{A476ABCA-F6BA-4BDF-BAA9-97527196AF23}"/>
    <dgm:cxn modelId="{9C66B989-8FC6-44F6-8F23-7B7802F89944}" type="presParOf" srcId="{CFC2084F-63B8-4210-87E1-01689DC6304A}" destId="{7F91CDD8-79F1-4AEC-A89E-69D9E7167DEC}" srcOrd="0" destOrd="0" presId="urn:microsoft.com/office/officeart/2008/layout/LinedList"/>
    <dgm:cxn modelId="{3360614B-70ED-4C0F-B0BF-EE88926D57C0}" type="presParOf" srcId="{CFC2084F-63B8-4210-87E1-01689DC6304A}" destId="{B73F7FA9-EB3E-46CD-8410-0FF401DB307E}" srcOrd="1" destOrd="0" presId="urn:microsoft.com/office/officeart/2008/layout/LinedList"/>
    <dgm:cxn modelId="{E1F6CE1F-1299-4F08-8084-BF5FE8C61908}" type="presParOf" srcId="{B73F7FA9-EB3E-46CD-8410-0FF401DB307E}" destId="{8C39BB76-97B4-4C88-B604-6B9B19C49C38}" srcOrd="0" destOrd="0" presId="urn:microsoft.com/office/officeart/2008/layout/LinedList"/>
    <dgm:cxn modelId="{3DC3EF39-F1F4-4D1A-A343-E40B2D828D97}" type="presParOf" srcId="{B73F7FA9-EB3E-46CD-8410-0FF401DB307E}" destId="{AD7F5D8E-1A74-4AE4-9268-89B68EF2F56B}" srcOrd="1" destOrd="0" presId="urn:microsoft.com/office/officeart/2008/layout/LinedList"/>
    <dgm:cxn modelId="{1CCE5CC8-44C8-435D-B9D8-4BBF4CED35CC}" type="presParOf" srcId="{AD7F5D8E-1A74-4AE4-9268-89B68EF2F56B}" destId="{FE45ED3C-795B-498E-AA89-9965304D20B2}" srcOrd="0" destOrd="0" presId="urn:microsoft.com/office/officeart/2008/layout/LinedList"/>
    <dgm:cxn modelId="{2E07FBAC-423A-44A8-A1F2-72F5BF20CA54}" type="presParOf" srcId="{AD7F5D8E-1A74-4AE4-9268-89B68EF2F56B}" destId="{D1AAC46F-94D9-49CA-8EC1-EEEBB86C3286}" srcOrd="1" destOrd="0" presId="urn:microsoft.com/office/officeart/2008/layout/LinedList"/>
    <dgm:cxn modelId="{6B07833B-6B2B-4558-AEBD-46BDB92687C1}" type="presParOf" srcId="{D1AAC46F-94D9-49CA-8EC1-EEEBB86C3286}" destId="{F73A334C-30A2-47A5-AF94-67263CC3B698}" srcOrd="0" destOrd="0" presId="urn:microsoft.com/office/officeart/2008/layout/LinedList"/>
    <dgm:cxn modelId="{E4C8910E-54D8-4FDB-99B9-D4723F9F467B}" type="presParOf" srcId="{D1AAC46F-94D9-49CA-8EC1-EEEBB86C3286}" destId="{DFA9065D-08C6-4F19-8942-64FAC0452B77}" srcOrd="1" destOrd="0" presId="urn:microsoft.com/office/officeart/2008/layout/LinedList"/>
    <dgm:cxn modelId="{CF0189F0-F4A4-422E-986F-3614437DDC84}" type="presParOf" srcId="{D1AAC46F-94D9-49CA-8EC1-EEEBB86C3286}" destId="{8B7A566E-01CA-49A3-8977-71E41D0BDA7D}" srcOrd="2" destOrd="0" presId="urn:microsoft.com/office/officeart/2008/layout/LinedList"/>
    <dgm:cxn modelId="{E202F19F-D6EF-4896-9403-3DF49079B935}" type="presParOf" srcId="{AD7F5D8E-1A74-4AE4-9268-89B68EF2F56B}" destId="{12DCE9A4-1E4A-458A-8B22-EF3CABD482FA}" srcOrd="2" destOrd="0" presId="urn:microsoft.com/office/officeart/2008/layout/LinedList"/>
    <dgm:cxn modelId="{7402AF00-43ED-4DE5-9F30-32D31D5BF014}" type="presParOf" srcId="{AD7F5D8E-1A74-4AE4-9268-89B68EF2F56B}" destId="{C7FB1232-A87D-4291-8934-24103987594F}" srcOrd="3" destOrd="0" presId="urn:microsoft.com/office/officeart/2008/layout/LinedList"/>
    <dgm:cxn modelId="{28085B71-A212-4983-9B04-60C4BCE2CE7C}" type="presParOf" srcId="{AD7F5D8E-1A74-4AE4-9268-89B68EF2F56B}" destId="{359558B6-3034-42CE-BB05-34F185499A09}" srcOrd="4" destOrd="0" presId="urn:microsoft.com/office/officeart/2008/layout/LinedList"/>
    <dgm:cxn modelId="{07601B30-6BFF-4A25-B60B-88D56543B81E}" type="presParOf" srcId="{359558B6-3034-42CE-BB05-34F185499A09}" destId="{D1187E29-CC09-4D4F-96A5-6745CAB2481F}" srcOrd="0" destOrd="0" presId="urn:microsoft.com/office/officeart/2008/layout/LinedList"/>
    <dgm:cxn modelId="{E1714B39-C2F4-40EE-A87C-09D4C64AD899}" type="presParOf" srcId="{359558B6-3034-42CE-BB05-34F185499A09}" destId="{9117CEA1-AD3D-4134-ABA1-1BDE90805C0F}" srcOrd="1" destOrd="0" presId="urn:microsoft.com/office/officeart/2008/layout/LinedList"/>
    <dgm:cxn modelId="{449EE229-0929-4E73-8416-1798DAE0391D}" type="presParOf" srcId="{359558B6-3034-42CE-BB05-34F185499A09}" destId="{692C7835-13B5-4AC1-A2DF-55742B3787A1}" srcOrd="2" destOrd="0" presId="urn:microsoft.com/office/officeart/2008/layout/LinedList"/>
    <dgm:cxn modelId="{93C1F710-8475-4FEC-8863-9D329F393E7A}" type="presParOf" srcId="{AD7F5D8E-1A74-4AE4-9268-89B68EF2F56B}" destId="{2ECC830F-41E5-4080-87DE-A1C635BD6CB4}" srcOrd="5" destOrd="0" presId="urn:microsoft.com/office/officeart/2008/layout/LinedList"/>
    <dgm:cxn modelId="{1E98FCE7-F44A-45E8-BA12-DF1602CFBCCE}" type="presParOf" srcId="{AD7F5D8E-1A74-4AE4-9268-89B68EF2F56B}" destId="{20B34EAD-65F1-4BE2-B035-F1D3D8F8D4E1}" srcOrd="6" destOrd="0" presId="urn:microsoft.com/office/officeart/2008/layout/LinedList"/>
    <dgm:cxn modelId="{3638E37C-2F26-4802-986A-01FB055B0A2A}" type="presParOf" srcId="{AD7F5D8E-1A74-4AE4-9268-89B68EF2F56B}" destId="{62694144-7B75-42E5-9F38-0623A358DDD7}" srcOrd="7" destOrd="0" presId="urn:microsoft.com/office/officeart/2008/layout/LinedList"/>
    <dgm:cxn modelId="{944B2351-B8D8-4F32-833C-6871458D43FC}" type="presParOf" srcId="{62694144-7B75-42E5-9F38-0623A358DDD7}" destId="{00D7D303-8EA5-4E5A-93B5-092D69EC7616}" srcOrd="0" destOrd="0" presId="urn:microsoft.com/office/officeart/2008/layout/LinedList"/>
    <dgm:cxn modelId="{0EAD237E-C550-4CAC-BC90-B6623222C7DC}" type="presParOf" srcId="{62694144-7B75-42E5-9F38-0623A358DDD7}" destId="{A0A712BB-BA47-41A6-A6C0-A3BC71611269}" srcOrd="1" destOrd="0" presId="urn:microsoft.com/office/officeart/2008/layout/LinedList"/>
    <dgm:cxn modelId="{87624CD4-D037-4DEC-954F-796AC2E8C321}" type="presParOf" srcId="{62694144-7B75-42E5-9F38-0623A358DDD7}" destId="{C162121B-2B47-4ADF-9ACD-76E30E09A232}" srcOrd="2" destOrd="0" presId="urn:microsoft.com/office/officeart/2008/layout/LinedList"/>
    <dgm:cxn modelId="{AC914C25-065D-4D80-A186-CF00152D0462}" type="presParOf" srcId="{AD7F5D8E-1A74-4AE4-9268-89B68EF2F56B}" destId="{61455512-A274-4E5C-9AC5-1922806B6D46}" srcOrd="8" destOrd="0" presId="urn:microsoft.com/office/officeart/2008/layout/LinedList"/>
    <dgm:cxn modelId="{E78D7F72-A940-4630-8606-6C24572150FB}" type="presParOf" srcId="{AD7F5D8E-1A74-4AE4-9268-89B68EF2F56B}" destId="{A1B43E8A-0C13-4735-BED6-0B6396F41E6B}" srcOrd="9" destOrd="0" presId="urn:microsoft.com/office/officeart/2008/layout/LinedList"/>
    <dgm:cxn modelId="{D8BCFA38-C010-4903-982A-F0DC0F578E6D}" type="presParOf" srcId="{AD7F5D8E-1A74-4AE4-9268-89B68EF2F56B}" destId="{23659D23-8843-4A81-BB3A-DC15D6E0BA5B}" srcOrd="10" destOrd="0" presId="urn:microsoft.com/office/officeart/2008/layout/LinedList"/>
    <dgm:cxn modelId="{CA9C7565-57DA-446E-9AE9-9DC151B49085}" type="presParOf" srcId="{23659D23-8843-4A81-BB3A-DC15D6E0BA5B}" destId="{6A37A8E4-02F8-418B-9C86-37A333DA3157}" srcOrd="0" destOrd="0" presId="urn:microsoft.com/office/officeart/2008/layout/LinedList"/>
    <dgm:cxn modelId="{64E750DF-8409-4C89-838D-1E82579F84EC}" type="presParOf" srcId="{23659D23-8843-4A81-BB3A-DC15D6E0BA5B}" destId="{1DD3B569-3F15-48A8-B031-4CDBCE36FD99}" srcOrd="1" destOrd="0" presId="urn:microsoft.com/office/officeart/2008/layout/LinedList"/>
    <dgm:cxn modelId="{CC7CF87A-B334-4DBE-B923-FBBD57394F91}" type="presParOf" srcId="{23659D23-8843-4A81-BB3A-DC15D6E0BA5B}" destId="{37B2DA6C-6A2C-4830-AE20-AED6A071B34D}" srcOrd="2" destOrd="0" presId="urn:microsoft.com/office/officeart/2008/layout/LinedList"/>
    <dgm:cxn modelId="{30ABCDE0-99FF-4BF7-A664-F9EE15BD1E9C}" type="presParOf" srcId="{AD7F5D8E-1A74-4AE4-9268-89B68EF2F56B}" destId="{B02B8340-C434-420A-97C4-4E201A1B6591}" srcOrd="11" destOrd="0" presId="urn:microsoft.com/office/officeart/2008/layout/LinedList"/>
    <dgm:cxn modelId="{24954432-7D74-445D-A4E7-C0642A1A72B6}" type="presParOf" srcId="{AD7F5D8E-1A74-4AE4-9268-89B68EF2F56B}" destId="{B2C0A43A-5E48-489E-B51E-A5F454400590}" srcOrd="12" destOrd="0" presId="urn:microsoft.com/office/officeart/2008/layout/LinedList"/>
    <dgm:cxn modelId="{E491D0F7-217C-4B63-AA02-EF72E2DF943D}" type="presParOf" srcId="{AD7F5D8E-1A74-4AE4-9268-89B68EF2F56B}" destId="{F5A2FF75-5582-43CA-9665-1334E676DA48}" srcOrd="13" destOrd="0" presId="urn:microsoft.com/office/officeart/2008/layout/LinedList"/>
    <dgm:cxn modelId="{57912840-AC7F-4B0A-9AFD-36DC97AC120F}" type="presParOf" srcId="{F5A2FF75-5582-43CA-9665-1334E676DA48}" destId="{B612C15E-7B83-4F38-9F5C-A9EB1AC2629E}" srcOrd="0" destOrd="0" presId="urn:microsoft.com/office/officeart/2008/layout/LinedList"/>
    <dgm:cxn modelId="{C04B8DFA-E777-4540-87AB-FA53E691E031}" type="presParOf" srcId="{F5A2FF75-5582-43CA-9665-1334E676DA48}" destId="{6948A518-40D2-43DA-9A5F-28E030934E49}" srcOrd="1" destOrd="0" presId="urn:microsoft.com/office/officeart/2008/layout/LinedList"/>
    <dgm:cxn modelId="{31229AC3-A509-4E70-B214-DE731AF4588B}" type="presParOf" srcId="{F5A2FF75-5582-43CA-9665-1334E676DA48}" destId="{F7A8B1BC-440B-43A5-ADD9-7A47071699BB}" srcOrd="2" destOrd="0" presId="urn:microsoft.com/office/officeart/2008/layout/LinedList"/>
    <dgm:cxn modelId="{14407455-E154-46D8-9106-A8DF99719FBE}" type="presParOf" srcId="{AD7F5D8E-1A74-4AE4-9268-89B68EF2F56B}" destId="{0A5E506F-6A5E-4532-B216-9071A467632F}" srcOrd="14" destOrd="0" presId="urn:microsoft.com/office/officeart/2008/layout/LinedList"/>
    <dgm:cxn modelId="{1C771AFC-B8CE-40ED-B036-B4E2351E69EB}" type="presParOf" srcId="{AD7F5D8E-1A74-4AE4-9268-89B68EF2F56B}" destId="{873030FA-0110-4E6B-BD16-722A1398E39E}" srcOrd="15" destOrd="0" presId="urn:microsoft.com/office/officeart/2008/layout/LinedList"/>
    <dgm:cxn modelId="{AAA2BFC9-D7E0-44C1-A691-71F3FAA99A61}" type="presParOf" srcId="{AD7F5D8E-1A74-4AE4-9268-89B68EF2F56B}" destId="{2C8705C8-B7C9-48A7-92BA-0DBAFCFFEFE2}" srcOrd="16" destOrd="0" presId="urn:microsoft.com/office/officeart/2008/layout/LinedList"/>
    <dgm:cxn modelId="{CA186762-BE19-4F49-B695-2B7BB3D84AA3}" type="presParOf" srcId="{2C8705C8-B7C9-48A7-92BA-0DBAFCFFEFE2}" destId="{3C5CFEF1-828A-4EE5-8D18-C47C1690FF7A}" srcOrd="0" destOrd="0" presId="urn:microsoft.com/office/officeart/2008/layout/LinedList"/>
    <dgm:cxn modelId="{CB7E1414-797C-4B35-A291-0D8B57B6E303}" type="presParOf" srcId="{2C8705C8-B7C9-48A7-92BA-0DBAFCFFEFE2}" destId="{82A68984-7F45-49BE-97E7-4A68AFA40413}" srcOrd="1" destOrd="0" presId="urn:microsoft.com/office/officeart/2008/layout/LinedList"/>
    <dgm:cxn modelId="{591B0506-01BF-45E5-9F8C-9E1582483679}" type="presParOf" srcId="{2C8705C8-B7C9-48A7-92BA-0DBAFCFFEFE2}" destId="{E129226B-4E75-409D-AA68-35A0CC1694D3}" srcOrd="2" destOrd="0" presId="urn:microsoft.com/office/officeart/2008/layout/LinedList"/>
    <dgm:cxn modelId="{7C00706A-4D88-4D19-87C1-0BD9778CCE28}" type="presParOf" srcId="{AD7F5D8E-1A74-4AE4-9268-89B68EF2F56B}" destId="{444B312D-68C0-4AE9-9423-3D2AE2AD19E7}" srcOrd="17" destOrd="0" presId="urn:microsoft.com/office/officeart/2008/layout/LinedList"/>
    <dgm:cxn modelId="{E2681F38-47F0-4B13-8179-A229E44B8F41}" type="presParOf" srcId="{AD7F5D8E-1A74-4AE4-9268-89B68EF2F56B}" destId="{6276F397-1381-4149-9408-87EC73BFB8E8}" srcOrd="18"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AAD08F-EA10-4AE1-8309-E1398B6218B2}" type="doc">
      <dgm:prSet loTypeId="urn:microsoft.com/office/officeart/2009/3/layout/StepUpProcess" loCatId="process" qsTypeId="urn:microsoft.com/office/officeart/2005/8/quickstyle/simple3" qsCatId="simple" csTypeId="urn:microsoft.com/office/officeart/2005/8/colors/colorful3" csCatId="colorful" phldr="1"/>
      <dgm:spPr/>
      <dgm:t>
        <a:bodyPr/>
        <a:lstStyle/>
        <a:p>
          <a:endParaRPr lang="es-EC"/>
        </a:p>
      </dgm:t>
    </dgm:pt>
    <dgm:pt modelId="{39612337-50E8-44AB-8365-42E84EC8DCA8}">
      <dgm:prSet phldrT="[Texto]" custT="1"/>
      <dgm:spPr/>
      <dgm:t>
        <a:bodyPr/>
        <a:lstStyle/>
        <a:p>
          <a:r>
            <a:rPr lang="es-EC" sz="1100" b="1" dirty="0" smtClean="0">
              <a:latin typeface="Arial" panose="020B0604020202020204" pitchFamily="34" charset="0"/>
              <a:cs typeface="Arial" panose="020B0604020202020204" pitchFamily="34" charset="0"/>
            </a:rPr>
            <a:t>CONTABLE: </a:t>
          </a:r>
          <a:r>
            <a:rPr lang="es-EC" sz="1100" dirty="0" smtClean="0">
              <a:latin typeface="Arial" panose="020B0604020202020204" pitchFamily="34" charset="0"/>
              <a:cs typeface="Arial" panose="020B0604020202020204" pitchFamily="34" charset="0"/>
            </a:rPr>
            <a:t>NIC 11 Contratos de construcción</a:t>
          </a:r>
          <a:endParaRPr lang="es-EC" sz="1100" dirty="0">
            <a:latin typeface="Arial" panose="020B0604020202020204" pitchFamily="34" charset="0"/>
            <a:cs typeface="Arial" panose="020B0604020202020204" pitchFamily="34" charset="0"/>
          </a:endParaRPr>
        </a:p>
      </dgm:t>
    </dgm:pt>
    <dgm:pt modelId="{9A65CF43-C474-4324-B8AA-DAA8277E8346}" type="parTrans" cxnId="{A05EEE3F-5A39-42A3-88EE-2367CC608C9F}">
      <dgm:prSet/>
      <dgm:spPr/>
      <dgm:t>
        <a:bodyPr/>
        <a:lstStyle/>
        <a:p>
          <a:endParaRPr lang="es-EC" sz="1100">
            <a:solidFill>
              <a:schemeClr val="tx1"/>
            </a:solidFill>
            <a:latin typeface="Arial" panose="020B0604020202020204" pitchFamily="34" charset="0"/>
            <a:cs typeface="Arial" panose="020B0604020202020204" pitchFamily="34" charset="0"/>
          </a:endParaRPr>
        </a:p>
      </dgm:t>
    </dgm:pt>
    <dgm:pt modelId="{F82F2703-B969-4924-8A1B-CDA329207440}" type="sibTrans" cxnId="{A05EEE3F-5A39-42A3-88EE-2367CC608C9F}">
      <dgm:prSet custT="1"/>
      <dgm:spPr/>
      <dgm:t>
        <a:bodyPr/>
        <a:lstStyle/>
        <a:p>
          <a:endParaRPr lang="es-EC" sz="1100">
            <a:solidFill>
              <a:schemeClr val="tx1"/>
            </a:solidFill>
            <a:latin typeface="Arial" panose="020B0604020202020204" pitchFamily="34" charset="0"/>
            <a:cs typeface="Arial" panose="020B0604020202020204" pitchFamily="34" charset="0"/>
          </a:endParaRPr>
        </a:p>
      </dgm:t>
    </dgm:pt>
    <dgm:pt modelId="{A3007480-0007-4C28-B5A0-354BB1879962}">
      <dgm:prSet phldrT="[Texto]" custT="1"/>
      <dgm:spPr/>
      <dgm:t>
        <a:bodyPr/>
        <a:lstStyle/>
        <a:p>
          <a:r>
            <a:rPr lang="es-EC" sz="1100" b="1" dirty="0" smtClean="0">
              <a:latin typeface="Arial" panose="020B0604020202020204" pitchFamily="34" charset="0"/>
              <a:cs typeface="Arial" panose="020B0604020202020204" pitchFamily="34" charset="0"/>
            </a:rPr>
            <a:t>CALIDAD: </a:t>
          </a:r>
          <a:r>
            <a:rPr lang="es-EC" sz="1100" dirty="0" smtClean="0">
              <a:latin typeface="Arial" panose="020B0604020202020204" pitchFamily="34" charset="0"/>
              <a:cs typeface="Arial" panose="020B0604020202020204" pitchFamily="34" charset="0"/>
            </a:rPr>
            <a:t>Certificaciones ISO</a:t>
          </a:r>
          <a:endParaRPr lang="es-EC" sz="1100" dirty="0">
            <a:latin typeface="Arial" panose="020B0604020202020204" pitchFamily="34" charset="0"/>
            <a:cs typeface="Arial" panose="020B0604020202020204" pitchFamily="34" charset="0"/>
          </a:endParaRPr>
        </a:p>
      </dgm:t>
    </dgm:pt>
    <dgm:pt modelId="{5CB5C474-E458-4D00-99C0-1B315148125C}" type="parTrans" cxnId="{960232C8-D17B-434C-816A-4EB848A3509D}">
      <dgm:prSet/>
      <dgm:spPr/>
      <dgm:t>
        <a:bodyPr/>
        <a:lstStyle/>
        <a:p>
          <a:endParaRPr lang="es-EC" sz="1100">
            <a:solidFill>
              <a:schemeClr val="tx1"/>
            </a:solidFill>
            <a:latin typeface="Arial" panose="020B0604020202020204" pitchFamily="34" charset="0"/>
            <a:cs typeface="Arial" panose="020B0604020202020204" pitchFamily="34" charset="0"/>
          </a:endParaRPr>
        </a:p>
      </dgm:t>
    </dgm:pt>
    <dgm:pt modelId="{FA928E16-AF6E-4D56-91F2-4CA0C162EB5C}" type="sibTrans" cxnId="{960232C8-D17B-434C-816A-4EB848A3509D}">
      <dgm:prSet custT="1"/>
      <dgm:spPr/>
      <dgm:t>
        <a:bodyPr/>
        <a:lstStyle/>
        <a:p>
          <a:endParaRPr lang="es-EC" sz="1100">
            <a:solidFill>
              <a:schemeClr val="tx1"/>
            </a:solidFill>
            <a:latin typeface="Arial" panose="020B0604020202020204" pitchFamily="34" charset="0"/>
            <a:cs typeface="Arial" panose="020B0604020202020204" pitchFamily="34" charset="0"/>
          </a:endParaRPr>
        </a:p>
      </dgm:t>
    </dgm:pt>
    <dgm:pt modelId="{FF3CE802-8430-46DC-926B-6AE833FF82DB}">
      <dgm:prSet phldrT="[Texto]" custT="1"/>
      <dgm:spPr/>
      <dgm:t>
        <a:bodyPr/>
        <a:lstStyle/>
        <a:p>
          <a:r>
            <a:rPr lang="es-EC" sz="1100" b="1" dirty="0" smtClean="0">
              <a:latin typeface="Arial" panose="020B0604020202020204" pitchFamily="34" charset="0"/>
              <a:cs typeface="Arial" panose="020B0604020202020204" pitchFamily="34" charset="0"/>
            </a:rPr>
            <a:t>TRIBUTARIO: </a:t>
          </a:r>
          <a:r>
            <a:rPr lang="es-EC" sz="1100" dirty="0" smtClean="0">
              <a:latin typeface="Arial" panose="020B0604020202020204" pitchFamily="34" charset="0"/>
              <a:cs typeface="Arial" panose="020B0604020202020204" pitchFamily="34" charset="0"/>
            </a:rPr>
            <a:t>Ingresos contratos de construcción, retenciones, exoneraciones y beneficios, otros.</a:t>
          </a:r>
          <a:endParaRPr lang="es-EC" sz="1100" dirty="0">
            <a:latin typeface="Arial" panose="020B0604020202020204" pitchFamily="34" charset="0"/>
            <a:cs typeface="Arial" panose="020B0604020202020204" pitchFamily="34" charset="0"/>
          </a:endParaRPr>
        </a:p>
      </dgm:t>
    </dgm:pt>
    <dgm:pt modelId="{9B6C38F1-6D3A-4653-99F1-DDF73C8D56FE}" type="parTrans" cxnId="{867A748F-5038-4E9A-95DF-2F04FC8E1953}">
      <dgm:prSet/>
      <dgm:spPr/>
      <dgm:t>
        <a:bodyPr/>
        <a:lstStyle/>
        <a:p>
          <a:endParaRPr lang="es-EC" sz="1100">
            <a:solidFill>
              <a:schemeClr val="tx1"/>
            </a:solidFill>
            <a:latin typeface="Arial" panose="020B0604020202020204" pitchFamily="34" charset="0"/>
            <a:cs typeface="Arial" panose="020B0604020202020204" pitchFamily="34" charset="0"/>
          </a:endParaRPr>
        </a:p>
      </dgm:t>
    </dgm:pt>
    <dgm:pt modelId="{18DA1165-73BA-417F-ADD5-C3AE8F5FC341}" type="sibTrans" cxnId="{867A748F-5038-4E9A-95DF-2F04FC8E1953}">
      <dgm:prSet custT="1"/>
      <dgm:spPr/>
      <dgm:t>
        <a:bodyPr/>
        <a:lstStyle/>
        <a:p>
          <a:endParaRPr lang="es-EC" sz="1100">
            <a:solidFill>
              <a:schemeClr val="tx1"/>
            </a:solidFill>
            <a:latin typeface="Arial" panose="020B0604020202020204" pitchFamily="34" charset="0"/>
            <a:cs typeface="Arial" panose="020B0604020202020204" pitchFamily="34" charset="0"/>
          </a:endParaRPr>
        </a:p>
      </dgm:t>
    </dgm:pt>
    <dgm:pt modelId="{89EEA58C-BF36-4C66-BA31-630AF2BDDC7B}">
      <dgm:prSet phldrT="[Texto]" custT="1"/>
      <dgm:spPr/>
      <dgm:t>
        <a:bodyPr/>
        <a:lstStyle/>
        <a:p>
          <a:r>
            <a:rPr lang="es-EC" sz="1100" dirty="0" smtClean="0">
              <a:latin typeface="Arial" panose="020B0604020202020204" pitchFamily="34" charset="0"/>
              <a:cs typeface="Arial" panose="020B0604020202020204" pitchFamily="34" charset="0"/>
            </a:rPr>
            <a:t>Normativa de contratación con el estado</a:t>
          </a:r>
          <a:endParaRPr lang="es-EC" sz="1100" dirty="0">
            <a:latin typeface="Arial" panose="020B0604020202020204" pitchFamily="34" charset="0"/>
            <a:cs typeface="Arial" panose="020B0604020202020204" pitchFamily="34" charset="0"/>
          </a:endParaRPr>
        </a:p>
      </dgm:t>
    </dgm:pt>
    <dgm:pt modelId="{0A2E9DC8-DCB3-4ECD-B82A-D391A9271358}" type="parTrans" cxnId="{D7477391-FA2A-4C9B-8B4B-DB7328CC3312}">
      <dgm:prSet/>
      <dgm:spPr/>
      <dgm:t>
        <a:bodyPr/>
        <a:lstStyle/>
        <a:p>
          <a:endParaRPr lang="es-EC" sz="1100">
            <a:solidFill>
              <a:schemeClr val="tx1"/>
            </a:solidFill>
            <a:latin typeface="Arial" panose="020B0604020202020204" pitchFamily="34" charset="0"/>
            <a:cs typeface="Arial" panose="020B0604020202020204" pitchFamily="34" charset="0"/>
          </a:endParaRPr>
        </a:p>
      </dgm:t>
    </dgm:pt>
    <dgm:pt modelId="{5EB599F5-EE09-4374-A752-1B9365C3E14C}" type="sibTrans" cxnId="{D7477391-FA2A-4C9B-8B4B-DB7328CC3312}">
      <dgm:prSet custT="1"/>
      <dgm:spPr/>
      <dgm:t>
        <a:bodyPr/>
        <a:lstStyle/>
        <a:p>
          <a:endParaRPr lang="es-EC" sz="1100">
            <a:solidFill>
              <a:schemeClr val="tx1"/>
            </a:solidFill>
            <a:latin typeface="Arial" panose="020B0604020202020204" pitchFamily="34" charset="0"/>
            <a:cs typeface="Arial" panose="020B0604020202020204" pitchFamily="34" charset="0"/>
          </a:endParaRPr>
        </a:p>
      </dgm:t>
    </dgm:pt>
    <dgm:pt modelId="{C0D116D8-411F-4DEC-B28B-84690D830CE3}">
      <dgm:prSet phldrT="[Texto]" custT="1"/>
      <dgm:spPr/>
      <dgm:t>
        <a:bodyPr/>
        <a:lstStyle/>
        <a:p>
          <a:r>
            <a:rPr lang="es-EC" sz="1100" dirty="0" smtClean="0">
              <a:latin typeface="Arial" panose="020B0604020202020204" pitchFamily="34" charset="0"/>
              <a:cs typeface="Arial" panose="020B0604020202020204" pitchFamily="34" charset="0"/>
            </a:rPr>
            <a:t>Presupuesto general del Estado</a:t>
          </a:r>
          <a:endParaRPr lang="es-EC" sz="1100" dirty="0">
            <a:latin typeface="Arial" panose="020B0604020202020204" pitchFamily="34" charset="0"/>
            <a:cs typeface="Arial" panose="020B0604020202020204" pitchFamily="34" charset="0"/>
          </a:endParaRPr>
        </a:p>
      </dgm:t>
    </dgm:pt>
    <dgm:pt modelId="{C89A966F-AD86-4626-95C1-20A13D2DCD80}" type="parTrans" cxnId="{5E99824F-BB5C-4338-8DB1-60BDF62F6BA3}">
      <dgm:prSet/>
      <dgm:spPr/>
      <dgm:t>
        <a:bodyPr/>
        <a:lstStyle/>
        <a:p>
          <a:endParaRPr lang="es-EC" sz="1100">
            <a:solidFill>
              <a:schemeClr val="tx1"/>
            </a:solidFill>
            <a:latin typeface="Arial" panose="020B0604020202020204" pitchFamily="34" charset="0"/>
            <a:cs typeface="Arial" panose="020B0604020202020204" pitchFamily="34" charset="0"/>
          </a:endParaRPr>
        </a:p>
      </dgm:t>
    </dgm:pt>
    <dgm:pt modelId="{AF947700-AF72-4FD7-8953-768B15259AC7}" type="sibTrans" cxnId="{5E99824F-BB5C-4338-8DB1-60BDF62F6BA3}">
      <dgm:prSet custT="1"/>
      <dgm:spPr/>
      <dgm:t>
        <a:bodyPr/>
        <a:lstStyle/>
        <a:p>
          <a:endParaRPr lang="es-EC" sz="1100">
            <a:solidFill>
              <a:schemeClr val="tx1"/>
            </a:solidFill>
            <a:latin typeface="Arial" panose="020B0604020202020204" pitchFamily="34" charset="0"/>
            <a:cs typeface="Arial" panose="020B0604020202020204" pitchFamily="34" charset="0"/>
          </a:endParaRPr>
        </a:p>
      </dgm:t>
    </dgm:pt>
    <dgm:pt modelId="{00EBD3BA-DFC4-40F6-92AA-3DF903B1CF8D}" type="pres">
      <dgm:prSet presAssocID="{FDAAD08F-EA10-4AE1-8309-E1398B6218B2}" presName="rootnode" presStyleCnt="0">
        <dgm:presLayoutVars>
          <dgm:chMax/>
          <dgm:chPref/>
          <dgm:dir/>
          <dgm:animLvl val="lvl"/>
        </dgm:presLayoutVars>
      </dgm:prSet>
      <dgm:spPr/>
      <dgm:t>
        <a:bodyPr/>
        <a:lstStyle/>
        <a:p>
          <a:endParaRPr lang="es-EC"/>
        </a:p>
      </dgm:t>
    </dgm:pt>
    <dgm:pt modelId="{251BCC13-7879-4499-9F98-4E511B75B4C5}" type="pres">
      <dgm:prSet presAssocID="{39612337-50E8-44AB-8365-42E84EC8DCA8}" presName="composite" presStyleCnt="0"/>
      <dgm:spPr/>
    </dgm:pt>
    <dgm:pt modelId="{4FBB663C-FB31-40FF-BAB7-9CC07720167D}" type="pres">
      <dgm:prSet presAssocID="{39612337-50E8-44AB-8365-42E84EC8DCA8}" presName="LShape" presStyleLbl="alignNode1" presStyleIdx="0" presStyleCnt="9"/>
      <dgm:spPr/>
    </dgm:pt>
    <dgm:pt modelId="{4FFE53E7-F1C7-43BC-B92C-2EF5A1B2505C}" type="pres">
      <dgm:prSet presAssocID="{39612337-50E8-44AB-8365-42E84EC8DCA8}" presName="ParentText" presStyleLbl="revTx" presStyleIdx="0" presStyleCnt="5">
        <dgm:presLayoutVars>
          <dgm:chMax val="0"/>
          <dgm:chPref val="0"/>
          <dgm:bulletEnabled val="1"/>
        </dgm:presLayoutVars>
      </dgm:prSet>
      <dgm:spPr/>
      <dgm:t>
        <a:bodyPr/>
        <a:lstStyle/>
        <a:p>
          <a:endParaRPr lang="es-EC"/>
        </a:p>
      </dgm:t>
    </dgm:pt>
    <dgm:pt modelId="{7896F08F-8D35-433D-AC71-D0D15C01CCA5}" type="pres">
      <dgm:prSet presAssocID="{39612337-50E8-44AB-8365-42E84EC8DCA8}" presName="Triangle" presStyleLbl="alignNode1" presStyleIdx="1" presStyleCnt="9"/>
      <dgm:spPr/>
    </dgm:pt>
    <dgm:pt modelId="{87E9D675-C74B-482F-AB38-086D3FF6C6FF}" type="pres">
      <dgm:prSet presAssocID="{F82F2703-B969-4924-8A1B-CDA329207440}" presName="sibTrans" presStyleCnt="0"/>
      <dgm:spPr/>
    </dgm:pt>
    <dgm:pt modelId="{DEB63F67-2981-40CA-A213-E467F4EF13CF}" type="pres">
      <dgm:prSet presAssocID="{F82F2703-B969-4924-8A1B-CDA329207440}" presName="space" presStyleCnt="0"/>
      <dgm:spPr/>
    </dgm:pt>
    <dgm:pt modelId="{59ACD5D1-1186-40F9-A8E2-74B73E88BAA9}" type="pres">
      <dgm:prSet presAssocID="{A3007480-0007-4C28-B5A0-354BB1879962}" presName="composite" presStyleCnt="0"/>
      <dgm:spPr/>
    </dgm:pt>
    <dgm:pt modelId="{D49CB043-5679-4C8D-B565-1B1B4DDE04D4}" type="pres">
      <dgm:prSet presAssocID="{A3007480-0007-4C28-B5A0-354BB1879962}" presName="LShape" presStyleLbl="alignNode1" presStyleIdx="2" presStyleCnt="9"/>
      <dgm:spPr/>
    </dgm:pt>
    <dgm:pt modelId="{8A350826-FBFA-40A1-BD88-7487F2CAAF52}" type="pres">
      <dgm:prSet presAssocID="{A3007480-0007-4C28-B5A0-354BB1879962}" presName="ParentText" presStyleLbl="revTx" presStyleIdx="1" presStyleCnt="5">
        <dgm:presLayoutVars>
          <dgm:chMax val="0"/>
          <dgm:chPref val="0"/>
          <dgm:bulletEnabled val="1"/>
        </dgm:presLayoutVars>
      </dgm:prSet>
      <dgm:spPr/>
      <dgm:t>
        <a:bodyPr/>
        <a:lstStyle/>
        <a:p>
          <a:endParaRPr lang="es-EC"/>
        </a:p>
      </dgm:t>
    </dgm:pt>
    <dgm:pt modelId="{4A93273F-95BB-41D9-B92E-904B9A2842CC}" type="pres">
      <dgm:prSet presAssocID="{A3007480-0007-4C28-B5A0-354BB1879962}" presName="Triangle" presStyleLbl="alignNode1" presStyleIdx="3" presStyleCnt="9"/>
      <dgm:spPr/>
    </dgm:pt>
    <dgm:pt modelId="{835C2998-706B-4BE9-A3FA-418CE6618661}" type="pres">
      <dgm:prSet presAssocID="{FA928E16-AF6E-4D56-91F2-4CA0C162EB5C}" presName="sibTrans" presStyleCnt="0"/>
      <dgm:spPr/>
    </dgm:pt>
    <dgm:pt modelId="{2B6B2514-149E-4233-88D0-97418A625A2D}" type="pres">
      <dgm:prSet presAssocID="{FA928E16-AF6E-4D56-91F2-4CA0C162EB5C}" presName="space" presStyleCnt="0"/>
      <dgm:spPr/>
    </dgm:pt>
    <dgm:pt modelId="{E4178CB2-8A47-42A9-9867-223917BB6ED8}" type="pres">
      <dgm:prSet presAssocID="{FF3CE802-8430-46DC-926B-6AE833FF82DB}" presName="composite" presStyleCnt="0"/>
      <dgm:spPr/>
    </dgm:pt>
    <dgm:pt modelId="{3D4BD79B-12A3-4B05-8519-E4C1029BF209}" type="pres">
      <dgm:prSet presAssocID="{FF3CE802-8430-46DC-926B-6AE833FF82DB}" presName="LShape" presStyleLbl="alignNode1" presStyleIdx="4" presStyleCnt="9"/>
      <dgm:spPr/>
    </dgm:pt>
    <dgm:pt modelId="{253DB118-7991-46A3-864A-95A3ED60557E}" type="pres">
      <dgm:prSet presAssocID="{FF3CE802-8430-46DC-926B-6AE833FF82DB}" presName="ParentText" presStyleLbl="revTx" presStyleIdx="2" presStyleCnt="5" custScaleX="137972" custScaleY="118966" custLinFactNeighborX="659" custLinFactNeighborY="11347">
        <dgm:presLayoutVars>
          <dgm:chMax val="0"/>
          <dgm:chPref val="0"/>
          <dgm:bulletEnabled val="1"/>
        </dgm:presLayoutVars>
      </dgm:prSet>
      <dgm:spPr/>
      <dgm:t>
        <a:bodyPr/>
        <a:lstStyle/>
        <a:p>
          <a:endParaRPr lang="es-EC"/>
        </a:p>
      </dgm:t>
    </dgm:pt>
    <dgm:pt modelId="{435C36F7-7BDD-4763-A0AF-5349316ED5C7}" type="pres">
      <dgm:prSet presAssocID="{FF3CE802-8430-46DC-926B-6AE833FF82DB}" presName="Triangle" presStyleLbl="alignNode1" presStyleIdx="5" presStyleCnt="9"/>
      <dgm:spPr/>
    </dgm:pt>
    <dgm:pt modelId="{FE84D8D6-CCCA-4640-9584-3BA164F29B97}" type="pres">
      <dgm:prSet presAssocID="{18DA1165-73BA-417F-ADD5-C3AE8F5FC341}" presName="sibTrans" presStyleCnt="0"/>
      <dgm:spPr/>
    </dgm:pt>
    <dgm:pt modelId="{7ECD128D-7A57-4675-9DD0-3C9C2A74C30C}" type="pres">
      <dgm:prSet presAssocID="{18DA1165-73BA-417F-ADD5-C3AE8F5FC341}" presName="space" presStyleCnt="0"/>
      <dgm:spPr/>
    </dgm:pt>
    <dgm:pt modelId="{F2B4A261-822A-47C2-968C-D1A7AAD75906}" type="pres">
      <dgm:prSet presAssocID="{89EEA58C-BF36-4C66-BA31-630AF2BDDC7B}" presName="composite" presStyleCnt="0"/>
      <dgm:spPr/>
    </dgm:pt>
    <dgm:pt modelId="{56068F60-F29F-4C2D-8529-062F035371BD}" type="pres">
      <dgm:prSet presAssocID="{89EEA58C-BF36-4C66-BA31-630AF2BDDC7B}" presName="LShape" presStyleLbl="alignNode1" presStyleIdx="6" presStyleCnt="9"/>
      <dgm:spPr/>
    </dgm:pt>
    <dgm:pt modelId="{CC3409E2-634D-4587-A40A-6BAD68F1DEC1}" type="pres">
      <dgm:prSet presAssocID="{89EEA58C-BF36-4C66-BA31-630AF2BDDC7B}" presName="ParentText" presStyleLbl="revTx" presStyleIdx="3" presStyleCnt="5">
        <dgm:presLayoutVars>
          <dgm:chMax val="0"/>
          <dgm:chPref val="0"/>
          <dgm:bulletEnabled val="1"/>
        </dgm:presLayoutVars>
      </dgm:prSet>
      <dgm:spPr/>
      <dgm:t>
        <a:bodyPr/>
        <a:lstStyle/>
        <a:p>
          <a:endParaRPr lang="es-EC"/>
        </a:p>
      </dgm:t>
    </dgm:pt>
    <dgm:pt modelId="{343AE174-765C-4B65-973B-B2EB57611A25}" type="pres">
      <dgm:prSet presAssocID="{89EEA58C-BF36-4C66-BA31-630AF2BDDC7B}" presName="Triangle" presStyleLbl="alignNode1" presStyleIdx="7" presStyleCnt="9"/>
      <dgm:spPr/>
    </dgm:pt>
    <dgm:pt modelId="{DEF83F88-44A8-4BD0-8708-C246E5080B33}" type="pres">
      <dgm:prSet presAssocID="{5EB599F5-EE09-4374-A752-1B9365C3E14C}" presName="sibTrans" presStyleCnt="0"/>
      <dgm:spPr/>
    </dgm:pt>
    <dgm:pt modelId="{F99819AD-4A07-425F-BBB4-3418F0DD8C3F}" type="pres">
      <dgm:prSet presAssocID="{5EB599F5-EE09-4374-A752-1B9365C3E14C}" presName="space" presStyleCnt="0"/>
      <dgm:spPr/>
    </dgm:pt>
    <dgm:pt modelId="{A27CDB12-896D-43D5-93E3-0EC6001D81FF}" type="pres">
      <dgm:prSet presAssocID="{C0D116D8-411F-4DEC-B28B-84690D830CE3}" presName="composite" presStyleCnt="0"/>
      <dgm:spPr/>
    </dgm:pt>
    <dgm:pt modelId="{06C4C842-21A4-41C8-8526-49ED51C1528E}" type="pres">
      <dgm:prSet presAssocID="{C0D116D8-411F-4DEC-B28B-84690D830CE3}" presName="LShape" presStyleLbl="alignNode1" presStyleIdx="8" presStyleCnt="9"/>
      <dgm:spPr/>
    </dgm:pt>
    <dgm:pt modelId="{3C1CE31A-6F64-4E9F-B37E-12352E15DAC7}" type="pres">
      <dgm:prSet presAssocID="{C0D116D8-411F-4DEC-B28B-84690D830CE3}" presName="ParentText" presStyleLbl="revTx" presStyleIdx="4" presStyleCnt="5">
        <dgm:presLayoutVars>
          <dgm:chMax val="0"/>
          <dgm:chPref val="0"/>
          <dgm:bulletEnabled val="1"/>
        </dgm:presLayoutVars>
      </dgm:prSet>
      <dgm:spPr/>
      <dgm:t>
        <a:bodyPr/>
        <a:lstStyle/>
        <a:p>
          <a:endParaRPr lang="es-EC"/>
        </a:p>
      </dgm:t>
    </dgm:pt>
  </dgm:ptLst>
  <dgm:cxnLst>
    <dgm:cxn modelId="{D46BCCCA-BBDC-47A2-8931-F170B84F21AA}" type="presOf" srcId="{FF3CE802-8430-46DC-926B-6AE833FF82DB}" destId="{253DB118-7991-46A3-864A-95A3ED60557E}" srcOrd="0" destOrd="0" presId="urn:microsoft.com/office/officeart/2009/3/layout/StepUpProcess"/>
    <dgm:cxn modelId="{960232C8-D17B-434C-816A-4EB848A3509D}" srcId="{FDAAD08F-EA10-4AE1-8309-E1398B6218B2}" destId="{A3007480-0007-4C28-B5A0-354BB1879962}" srcOrd="1" destOrd="0" parTransId="{5CB5C474-E458-4D00-99C0-1B315148125C}" sibTransId="{FA928E16-AF6E-4D56-91F2-4CA0C162EB5C}"/>
    <dgm:cxn modelId="{A05EEE3F-5A39-42A3-88EE-2367CC608C9F}" srcId="{FDAAD08F-EA10-4AE1-8309-E1398B6218B2}" destId="{39612337-50E8-44AB-8365-42E84EC8DCA8}" srcOrd="0" destOrd="0" parTransId="{9A65CF43-C474-4324-B8AA-DAA8277E8346}" sibTransId="{F82F2703-B969-4924-8A1B-CDA329207440}"/>
    <dgm:cxn modelId="{F85A609A-A53F-46F4-B5B4-F4583E961CAB}" type="presOf" srcId="{39612337-50E8-44AB-8365-42E84EC8DCA8}" destId="{4FFE53E7-F1C7-43BC-B92C-2EF5A1B2505C}" srcOrd="0" destOrd="0" presId="urn:microsoft.com/office/officeart/2009/3/layout/StepUpProcess"/>
    <dgm:cxn modelId="{4B4094D4-7ACE-4E9A-8F3C-3F5EC9FD22D0}" type="presOf" srcId="{A3007480-0007-4C28-B5A0-354BB1879962}" destId="{8A350826-FBFA-40A1-BD88-7487F2CAAF52}" srcOrd="0" destOrd="0" presId="urn:microsoft.com/office/officeart/2009/3/layout/StepUpProcess"/>
    <dgm:cxn modelId="{44A348B9-A0B8-4003-8EAE-ED4755112755}" type="presOf" srcId="{FDAAD08F-EA10-4AE1-8309-E1398B6218B2}" destId="{00EBD3BA-DFC4-40F6-92AA-3DF903B1CF8D}" srcOrd="0" destOrd="0" presId="urn:microsoft.com/office/officeart/2009/3/layout/StepUpProcess"/>
    <dgm:cxn modelId="{867A748F-5038-4E9A-95DF-2F04FC8E1953}" srcId="{FDAAD08F-EA10-4AE1-8309-E1398B6218B2}" destId="{FF3CE802-8430-46DC-926B-6AE833FF82DB}" srcOrd="2" destOrd="0" parTransId="{9B6C38F1-6D3A-4653-99F1-DDF73C8D56FE}" sibTransId="{18DA1165-73BA-417F-ADD5-C3AE8F5FC341}"/>
    <dgm:cxn modelId="{7D9A8AE7-726D-42F1-9800-669F56FD907A}" type="presOf" srcId="{89EEA58C-BF36-4C66-BA31-630AF2BDDC7B}" destId="{CC3409E2-634D-4587-A40A-6BAD68F1DEC1}" srcOrd="0" destOrd="0" presId="urn:microsoft.com/office/officeart/2009/3/layout/StepUpProcess"/>
    <dgm:cxn modelId="{5E99824F-BB5C-4338-8DB1-60BDF62F6BA3}" srcId="{FDAAD08F-EA10-4AE1-8309-E1398B6218B2}" destId="{C0D116D8-411F-4DEC-B28B-84690D830CE3}" srcOrd="4" destOrd="0" parTransId="{C89A966F-AD86-4626-95C1-20A13D2DCD80}" sibTransId="{AF947700-AF72-4FD7-8953-768B15259AC7}"/>
    <dgm:cxn modelId="{D7477391-FA2A-4C9B-8B4B-DB7328CC3312}" srcId="{FDAAD08F-EA10-4AE1-8309-E1398B6218B2}" destId="{89EEA58C-BF36-4C66-BA31-630AF2BDDC7B}" srcOrd="3" destOrd="0" parTransId="{0A2E9DC8-DCB3-4ECD-B82A-D391A9271358}" sibTransId="{5EB599F5-EE09-4374-A752-1B9365C3E14C}"/>
    <dgm:cxn modelId="{0750FBB1-55F0-40A5-BFA7-38C8AA915951}" type="presOf" srcId="{C0D116D8-411F-4DEC-B28B-84690D830CE3}" destId="{3C1CE31A-6F64-4E9F-B37E-12352E15DAC7}" srcOrd="0" destOrd="0" presId="urn:microsoft.com/office/officeart/2009/3/layout/StepUpProcess"/>
    <dgm:cxn modelId="{03FBF499-60C7-4DEC-B6DB-891DB5957636}" type="presParOf" srcId="{00EBD3BA-DFC4-40F6-92AA-3DF903B1CF8D}" destId="{251BCC13-7879-4499-9F98-4E511B75B4C5}" srcOrd="0" destOrd="0" presId="urn:microsoft.com/office/officeart/2009/3/layout/StepUpProcess"/>
    <dgm:cxn modelId="{B3F7BAAC-AC57-42E0-81F0-D7425B71BF87}" type="presParOf" srcId="{251BCC13-7879-4499-9F98-4E511B75B4C5}" destId="{4FBB663C-FB31-40FF-BAB7-9CC07720167D}" srcOrd="0" destOrd="0" presId="urn:microsoft.com/office/officeart/2009/3/layout/StepUpProcess"/>
    <dgm:cxn modelId="{3DC64AE8-6AAF-4F7B-8540-E08F28B031A6}" type="presParOf" srcId="{251BCC13-7879-4499-9F98-4E511B75B4C5}" destId="{4FFE53E7-F1C7-43BC-B92C-2EF5A1B2505C}" srcOrd="1" destOrd="0" presId="urn:microsoft.com/office/officeart/2009/3/layout/StepUpProcess"/>
    <dgm:cxn modelId="{6767DE50-A8F7-4989-9336-4924F514FBDA}" type="presParOf" srcId="{251BCC13-7879-4499-9F98-4E511B75B4C5}" destId="{7896F08F-8D35-433D-AC71-D0D15C01CCA5}" srcOrd="2" destOrd="0" presId="urn:microsoft.com/office/officeart/2009/3/layout/StepUpProcess"/>
    <dgm:cxn modelId="{C2F075DE-64FC-42B6-A6E7-A9478B02E87E}" type="presParOf" srcId="{00EBD3BA-DFC4-40F6-92AA-3DF903B1CF8D}" destId="{87E9D675-C74B-482F-AB38-086D3FF6C6FF}" srcOrd="1" destOrd="0" presId="urn:microsoft.com/office/officeart/2009/3/layout/StepUpProcess"/>
    <dgm:cxn modelId="{3FD25600-3230-423A-968A-67DD8106019A}" type="presParOf" srcId="{87E9D675-C74B-482F-AB38-086D3FF6C6FF}" destId="{DEB63F67-2981-40CA-A213-E467F4EF13CF}" srcOrd="0" destOrd="0" presId="urn:microsoft.com/office/officeart/2009/3/layout/StepUpProcess"/>
    <dgm:cxn modelId="{09815B6C-77B9-43A2-8808-8407215A8C58}" type="presParOf" srcId="{00EBD3BA-DFC4-40F6-92AA-3DF903B1CF8D}" destId="{59ACD5D1-1186-40F9-A8E2-74B73E88BAA9}" srcOrd="2" destOrd="0" presId="urn:microsoft.com/office/officeart/2009/3/layout/StepUpProcess"/>
    <dgm:cxn modelId="{8E91CAF1-4D8C-417E-99DB-E4A1DCE966F8}" type="presParOf" srcId="{59ACD5D1-1186-40F9-A8E2-74B73E88BAA9}" destId="{D49CB043-5679-4C8D-B565-1B1B4DDE04D4}" srcOrd="0" destOrd="0" presId="urn:microsoft.com/office/officeart/2009/3/layout/StepUpProcess"/>
    <dgm:cxn modelId="{1B22A39F-2135-45AC-A979-9F4CC6D22223}" type="presParOf" srcId="{59ACD5D1-1186-40F9-A8E2-74B73E88BAA9}" destId="{8A350826-FBFA-40A1-BD88-7487F2CAAF52}" srcOrd="1" destOrd="0" presId="urn:microsoft.com/office/officeart/2009/3/layout/StepUpProcess"/>
    <dgm:cxn modelId="{C2776122-1E72-4FC1-BC4B-961FC9F8F98E}" type="presParOf" srcId="{59ACD5D1-1186-40F9-A8E2-74B73E88BAA9}" destId="{4A93273F-95BB-41D9-B92E-904B9A2842CC}" srcOrd="2" destOrd="0" presId="urn:microsoft.com/office/officeart/2009/3/layout/StepUpProcess"/>
    <dgm:cxn modelId="{0D4AC39E-230A-409B-816C-B258D8F2C197}" type="presParOf" srcId="{00EBD3BA-DFC4-40F6-92AA-3DF903B1CF8D}" destId="{835C2998-706B-4BE9-A3FA-418CE6618661}" srcOrd="3" destOrd="0" presId="urn:microsoft.com/office/officeart/2009/3/layout/StepUpProcess"/>
    <dgm:cxn modelId="{B92D08D2-8CA9-4128-81A2-CA2535B94B49}" type="presParOf" srcId="{835C2998-706B-4BE9-A3FA-418CE6618661}" destId="{2B6B2514-149E-4233-88D0-97418A625A2D}" srcOrd="0" destOrd="0" presId="urn:microsoft.com/office/officeart/2009/3/layout/StepUpProcess"/>
    <dgm:cxn modelId="{F33CF42B-B02C-4AFC-8BC0-DD54E3C17F77}" type="presParOf" srcId="{00EBD3BA-DFC4-40F6-92AA-3DF903B1CF8D}" destId="{E4178CB2-8A47-42A9-9867-223917BB6ED8}" srcOrd="4" destOrd="0" presId="urn:microsoft.com/office/officeart/2009/3/layout/StepUpProcess"/>
    <dgm:cxn modelId="{C8EEBC0E-1850-46A5-8BF3-7415888EA941}" type="presParOf" srcId="{E4178CB2-8A47-42A9-9867-223917BB6ED8}" destId="{3D4BD79B-12A3-4B05-8519-E4C1029BF209}" srcOrd="0" destOrd="0" presId="urn:microsoft.com/office/officeart/2009/3/layout/StepUpProcess"/>
    <dgm:cxn modelId="{6004D7F2-E38A-479F-9D56-AC79108D37BA}" type="presParOf" srcId="{E4178CB2-8A47-42A9-9867-223917BB6ED8}" destId="{253DB118-7991-46A3-864A-95A3ED60557E}" srcOrd="1" destOrd="0" presId="urn:microsoft.com/office/officeart/2009/3/layout/StepUpProcess"/>
    <dgm:cxn modelId="{A899399B-249E-40A5-B0BD-D1063A0F16ED}" type="presParOf" srcId="{E4178CB2-8A47-42A9-9867-223917BB6ED8}" destId="{435C36F7-7BDD-4763-A0AF-5349316ED5C7}" srcOrd="2" destOrd="0" presId="urn:microsoft.com/office/officeart/2009/3/layout/StepUpProcess"/>
    <dgm:cxn modelId="{DC7DB042-BC88-4ADF-B559-A606205C3F96}" type="presParOf" srcId="{00EBD3BA-DFC4-40F6-92AA-3DF903B1CF8D}" destId="{FE84D8D6-CCCA-4640-9584-3BA164F29B97}" srcOrd="5" destOrd="0" presId="urn:microsoft.com/office/officeart/2009/3/layout/StepUpProcess"/>
    <dgm:cxn modelId="{1F3FC7F6-3497-4520-8B87-9D7D4F6410C8}" type="presParOf" srcId="{FE84D8D6-CCCA-4640-9584-3BA164F29B97}" destId="{7ECD128D-7A57-4675-9DD0-3C9C2A74C30C}" srcOrd="0" destOrd="0" presId="urn:microsoft.com/office/officeart/2009/3/layout/StepUpProcess"/>
    <dgm:cxn modelId="{6A4AD06B-FC38-4CD4-A8EB-A78BD24C2517}" type="presParOf" srcId="{00EBD3BA-DFC4-40F6-92AA-3DF903B1CF8D}" destId="{F2B4A261-822A-47C2-968C-D1A7AAD75906}" srcOrd="6" destOrd="0" presId="urn:microsoft.com/office/officeart/2009/3/layout/StepUpProcess"/>
    <dgm:cxn modelId="{C6494D39-7553-4674-9731-A1362C6625A1}" type="presParOf" srcId="{F2B4A261-822A-47C2-968C-D1A7AAD75906}" destId="{56068F60-F29F-4C2D-8529-062F035371BD}" srcOrd="0" destOrd="0" presId="urn:microsoft.com/office/officeart/2009/3/layout/StepUpProcess"/>
    <dgm:cxn modelId="{5CE6D0C6-7E0B-45BE-934F-FF148220DB53}" type="presParOf" srcId="{F2B4A261-822A-47C2-968C-D1A7AAD75906}" destId="{CC3409E2-634D-4587-A40A-6BAD68F1DEC1}" srcOrd="1" destOrd="0" presId="urn:microsoft.com/office/officeart/2009/3/layout/StepUpProcess"/>
    <dgm:cxn modelId="{12332D9F-25A5-42D4-8542-A9AF11D7D7AD}" type="presParOf" srcId="{F2B4A261-822A-47C2-968C-D1A7AAD75906}" destId="{343AE174-765C-4B65-973B-B2EB57611A25}" srcOrd="2" destOrd="0" presId="urn:microsoft.com/office/officeart/2009/3/layout/StepUpProcess"/>
    <dgm:cxn modelId="{0F4429C7-671E-40AA-A7AD-2E2ADCBCFEB0}" type="presParOf" srcId="{00EBD3BA-DFC4-40F6-92AA-3DF903B1CF8D}" destId="{DEF83F88-44A8-4BD0-8708-C246E5080B33}" srcOrd="7" destOrd="0" presId="urn:microsoft.com/office/officeart/2009/3/layout/StepUpProcess"/>
    <dgm:cxn modelId="{DBA7EB2A-67B9-427F-BDA5-2C395128B41F}" type="presParOf" srcId="{DEF83F88-44A8-4BD0-8708-C246E5080B33}" destId="{F99819AD-4A07-425F-BBB4-3418F0DD8C3F}" srcOrd="0" destOrd="0" presId="urn:microsoft.com/office/officeart/2009/3/layout/StepUpProcess"/>
    <dgm:cxn modelId="{851C5673-4AC7-46FB-979C-90B2A9E9A342}" type="presParOf" srcId="{00EBD3BA-DFC4-40F6-92AA-3DF903B1CF8D}" destId="{A27CDB12-896D-43D5-93E3-0EC6001D81FF}" srcOrd="8" destOrd="0" presId="urn:microsoft.com/office/officeart/2009/3/layout/StepUpProcess"/>
    <dgm:cxn modelId="{F36CE9B0-4F5D-4A1C-8FC4-E6661638D9FE}" type="presParOf" srcId="{A27CDB12-896D-43D5-93E3-0EC6001D81FF}" destId="{06C4C842-21A4-41C8-8526-49ED51C1528E}" srcOrd="0" destOrd="0" presId="urn:microsoft.com/office/officeart/2009/3/layout/StepUpProcess"/>
    <dgm:cxn modelId="{F46B5DF9-E351-4AF2-95F9-0D755AD6EB23}" type="presParOf" srcId="{A27CDB12-896D-43D5-93E3-0EC6001D81FF}" destId="{3C1CE31A-6F64-4E9F-B37E-12352E15DAC7}" srcOrd="1" destOrd="0" presId="urn:microsoft.com/office/officeart/2009/3/layout/StepUpProcess"/>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3FA9E75-DE20-42A2-BDF2-9C9219BE1228}"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s-EC"/>
        </a:p>
      </dgm:t>
    </dgm:pt>
    <dgm:pt modelId="{9D0108D7-B6EB-484C-A4D1-D804391BFFEC}">
      <dgm:prSet phldrT="[Texto]" custT="1"/>
      <dgm:spPr/>
      <dgm:t>
        <a:bodyPr/>
        <a:lstStyle/>
        <a:p>
          <a:pPr algn="ctr"/>
          <a:r>
            <a:rPr lang="es-EC" sz="1200" dirty="0" smtClean="0"/>
            <a:t>Ministerio de  Transporte y Obras públicas (MTOP)</a:t>
          </a:r>
          <a:endParaRPr lang="es-EC" sz="1200" dirty="0"/>
        </a:p>
      </dgm:t>
    </dgm:pt>
    <dgm:pt modelId="{A1435428-6622-463E-80B5-CB09EED7CF44}" type="parTrans" cxnId="{73A2DEA1-6FD3-4D61-94EF-0CC448FD03D2}">
      <dgm:prSet/>
      <dgm:spPr/>
      <dgm:t>
        <a:bodyPr/>
        <a:lstStyle/>
        <a:p>
          <a:endParaRPr lang="es-EC" sz="4400"/>
        </a:p>
      </dgm:t>
    </dgm:pt>
    <dgm:pt modelId="{C7FE9529-E48F-4FA2-A9EA-2CDB2E5BF8D2}" type="sibTrans" cxnId="{73A2DEA1-6FD3-4D61-94EF-0CC448FD03D2}">
      <dgm:prSet/>
      <dgm:spPr/>
      <dgm:t>
        <a:bodyPr/>
        <a:lstStyle/>
        <a:p>
          <a:endParaRPr lang="es-EC" sz="4400"/>
        </a:p>
      </dgm:t>
    </dgm:pt>
    <dgm:pt modelId="{43711D1A-0EE1-4494-97A3-5D2B67E7C806}">
      <dgm:prSet phldrT="[Texto]" custT="1"/>
      <dgm:spPr/>
      <dgm:t>
        <a:bodyPr/>
        <a:lstStyle/>
        <a:p>
          <a:pPr algn="ctr"/>
          <a:r>
            <a:rPr lang="es-EC" sz="1200" dirty="0" smtClean="0"/>
            <a:t>Gobiernos autónomos descentralizados de Quito, Guayaquil, Esmeraldas y Manabí</a:t>
          </a:r>
          <a:endParaRPr lang="es-EC" sz="1200" dirty="0"/>
        </a:p>
      </dgm:t>
    </dgm:pt>
    <dgm:pt modelId="{7C6C4A04-400D-4EEC-9CB4-FEC9F40918F1}" type="parTrans" cxnId="{FFEBB894-BEEF-46A3-90EE-84D42B29755A}">
      <dgm:prSet/>
      <dgm:spPr/>
      <dgm:t>
        <a:bodyPr/>
        <a:lstStyle/>
        <a:p>
          <a:endParaRPr lang="es-EC" sz="4400"/>
        </a:p>
      </dgm:t>
    </dgm:pt>
    <dgm:pt modelId="{44CCC203-B4CA-414D-9D73-C4B6A2926692}" type="sibTrans" cxnId="{FFEBB894-BEEF-46A3-90EE-84D42B29755A}">
      <dgm:prSet/>
      <dgm:spPr/>
      <dgm:t>
        <a:bodyPr/>
        <a:lstStyle/>
        <a:p>
          <a:endParaRPr lang="es-EC" sz="4400"/>
        </a:p>
      </dgm:t>
    </dgm:pt>
    <dgm:pt modelId="{53E61D0A-3C3A-4519-8EA1-F9AB7993B3E4}">
      <dgm:prSet phldrT="[Texto]" custT="1"/>
      <dgm:spPr/>
      <dgm:t>
        <a:bodyPr/>
        <a:lstStyle/>
        <a:p>
          <a:pPr algn="ctr"/>
          <a:r>
            <a:rPr lang="es-EC" sz="1200" dirty="0" smtClean="0"/>
            <a:t>Clientes privados por el segmento inmobiliario</a:t>
          </a:r>
          <a:endParaRPr lang="es-EC" sz="1200" dirty="0"/>
        </a:p>
      </dgm:t>
    </dgm:pt>
    <dgm:pt modelId="{8D02AAAE-F4B5-4619-8255-CDB325F62D3E}" type="parTrans" cxnId="{23B5F7DF-EFC7-4069-9E32-74DBDAB4F41A}">
      <dgm:prSet/>
      <dgm:spPr/>
      <dgm:t>
        <a:bodyPr/>
        <a:lstStyle/>
        <a:p>
          <a:endParaRPr lang="es-EC" sz="4400"/>
        </a:p>
      </dgm:t>
    </dgm:pt>
    <dgm:pt modelId="{A3D9280E-5BE3-41AA-B0A5-EA4F9FAEF6BE}" type="sibTrans" cxnId="{23B5F7DF-EFC7-4069-9E32-74DBDAB4F41A}">
      <dgm:prSet/>
      <dgm:spPr/>
      <dgm:t>
        <a:bodyPr/>
        <a:lstStyle/>
        <a:p>
          <a:endParaRPr lang="es-EC" sz="4400"/>
        </a:p>
      </dgm:t>
    </dgm:pt>
    <dgm:pt modelId="{DEE21F45-6CFF-40E9-8D0C-3ADE678E9FB8}" type="pres">
      <dgm:prSet presAssocID="{F3FA9E75-DE20-42A2-BDF2-9C9219BE1228}" presName="arrowDiagram" presStyleCnt="0">
        <dgm:presLayoutVars>
          <dgm:chMax val="5"/>
          <dgm:dir/>
          <dgm:resizeHandles val="exact"/>
        </dgm:presLayoutVars>
      </dgm:prSet>
      <dgm:spPr/>
      <dgm:t>
        <a:bodyPr/>
        <a:lstStyle/>
        <a:p>
          <a:endParaRPr lang="es-EC"/>
        </a:p>
      </dgm:t>
    </dgm:pt>
    <dgm:pt modelId="{D4908FB2-0E5B-454C-9743-7B992C56CF9C}" type="pres">
      <dgm:prSet presAssocID="{F3FA9E75-DE20-42A2-BDF2-9C9219BE1228}" presName="arrow" presStyleLbl="bgShp" presStyleIdx="0" presStyleCnt="1" custScaleX="132269" custLinFactNeighborX="-8228" custLinFactNeighborY="-8751"/>
      <dgm:spPr/>
    </dgm:pt>
    <dgm:pt modelId="{95333B8F-F3B8-4EDD-A872-52B0AD8E648D}" type="pres">
      <dgm:prSet presAssocID="{F3FA9E75-DE20-42A2-BDF2-9C9219BE1228}" presName="arrowDiagram3" presStyleCnt="0"/>
      <dgm:spPr/>
    </dgm:pt>
    <dgm:pt modelId="{5162E410-F78A-40B6-B516-94BA136884ED}" type="pres">
      <dgm:prSet presAssocID="{9D0108D7-B6EB-484C-A4D1-D804391BFFEC}" presName="bullet3a" presStyleLbl="node1" presStyleIdx="0" presStyleCnt="3"/>
      <dgm:spPr/>
    </dgm:pt>
    <dgm:pt modelId="{34D1F34D-36FF-4256-85B3-4418839E24D8}" type="pres">
      <dgm:prSet presAssocID="{9D0108D7-B6EB-484C-A4D1-D804391BFFEC}" presName="textBox3a" presStyleLbl="revTx" presStyleIdx="0" presStyleCnt="3" custScaleX="164554" custLinFactNeighborX="-46852" custLinFactNeighborY="463">
        <dgm:presLayoutVars>
          <dgm:bulletEnabled val="1"/>
        </dgm:presLayoutVars>
      </dgm:prSet>
      <dgm:spPr/>
      <dgm:t>
        <a:bodyPr/>
        <a:lstStyle/>
        <a:p>
          <a:endParaRPr lang="es-EC"/>
        </a:p>
      </dgm:t>
    </dgm:pt>
    <dgm:pt modelId="{FED0595B-CEE2-4F2A-870A-145C66D471E8}" type="pres">
      <dgm:prSet presAssocID="{43711D1A-0EE1-4494-97A3-5D2B67E7C806}" presName="bullet3b" presStyleLbl="node1" presStyleIdx="1" presStyleCnt="3"/>
      <dgm:spPr/>
    </dgm:pt>
    <dgm:pt modelId="{8D9E471B-F6C6-42FA-95B0-E5A0A8330F41}" type="pres">
      <dgm:prSet presAssocID="{43711D1A-0EE1-4494-97A3-5D2B67E7C806}" presName="textBox3b" presStyleLbl="revTx" presStyleIdx="1" presStyleCnt="3" custScaleX="177120">
        <dgm:presLayoutVars>
          <dgm:bulletEnabled val="1"/>
        </dgm:presLayoutVars>
      </dgm:prSet>
      <dgm:spPr/>
      <dgm:t>
        <a:bodyPr/>
        <a:lstStyle/>
        <a:p>
          <a:endParaRPr lang="es-EC"/>
        </a:p>
      </dgm:t>
    </dgm:pt>
    <dgm:pt modelId="{6B923B07-1E84-4C82-81A8-616E16789A85}" type="pres">
      <dgm:prSet presAssocID="{53E61D0A-3C3A-4519-8EA1-F9AB7993B3E4}" presName="bullet3c" presStyleLbl="node1" presStyleIdx="2" presStyleCnt="3"/>
      <dgm:spPr/>
    </dgm:pt>
    <dgm:pt modelId="{68AAA089-A5A1-45B3-8605-C3F486B34FF2}" type="pres">
      <dgm:prSet presAssocID="{53E61D0A-3C3A-4519-8EA1-F9AB7993B3E4}" presName="textBox3c" presStyleLbl="revTx" presStyleIdx="2" presStyleCnt="3" custScaleX="182316" custLinFactNeighborX="50172" custLinFactNeighborY="-10764">
        <dgm:presLayoutVars>
          <dgm:bulletEnabled val="1"/>
        </dgm:presLayoutVars>
      </dgm:prSet>
      <dgm:spPr/>
      <dgm:t>
        <a:bodyPr/>
        <a:lstStyle/>
        <a:p>
          <a:endParaRPr lang="es-EC"/>
        </a:p>
      </dgm:t>
    </dgm:pt>
  </dgm:ptLst>
  <dgm:cxnLst>
    <dgm:cxn modelId="{73A2DEA1-6FD3-4D61-94EF-0CC448FD03D2}" srcId="{F3FA9E75-DE20-42A2-BDF2-9C9219BE1228}" destId="{9D0108D7-B6EB-484C-A4D1-D804391BFFEC}" srcOrd="0" destOrd="0" parTransId="{A1435428-6622-463E-80B5-CB09EED7CF44}" sibTransId="{C7FE9529-E48F-4FA2-A9EA-2CDB2E5BF8D2}"/>
    <dgm:cxn modelId="{23B5F7DF-EFC7-4069-9E32-74DBDAB4F41A}" srcId="{F3FA9E75-DE20-42A2-BDF2-9C9219BE1228}" destId="{53E61D0A-3C3A-4519-8EA1-F9AB7993B3E4}" srcOrd="2" destOrd="0" parTransId="{8D02AAAE-F4B5-4619-8255-CDB325F62D3E}" sibTransId="{A3D9280E-5BE3-41AA-B0A5-EA4F9FAEF6BE}"/>
    <dgm:cxn modelId="{A19F2553-1DF1-4639-A607-5A2F212AB843}" type="presOf" srcId="{9D0108D7-B6EB-484C-A4D1-D804391BFFEC}" destId="{34D1F34D-36FF-4256-85B3-4418839E24D8}" srcOrd="0" destOrd="0" presId="urn:microsoft.com/office/officeart/2005/8/layout/arrow2"/>
    <dgm:cxn modelId="{B351D763-9FDF-4760-B6AE-15227B4B0BAC}" type="presOf" srcId="{43711D1A-0EE1-4494-97A3-5D2B67E7C806}" destId="{8D9E471B-F6C6-42FA-95B0-E5A0A8330F41}" srcOrd="0" destOrd="0" presId="urn:microsoft.com/office/officeart/2005/8/layout/arrow2"/>
    <dgm:cxn modelId="{22E49EE9-516D-4D3C-92C5-32123D3E5EA1}" type="presOf" srcId="{F3FA9E75-DE20-42A2-BDF2-9C9219BE1228}" destId="{DEE21F45-6CFF-40E9-8D0C-3ADE678E9FB8}" srcOrd="0" destOrd="0" presId="urn:microsoft.com/office/officeart/2005/8/layout/arrow2"/>
    <dgm:cxn modelId="{FFEBB894-BEEF-46A3-90EE-84D42B29755A}" srcId="{F3FA9E75-DE20-42A2-BDF2-9C9219BE1228}" destId="{43711D1A-0EE1-4494-97A3-5D2B67E7C806}" srcOrd="1" destOrd="0" parTransId="{7C6C4A04-400D-4EEC-9CB4-FEC9F40918F1}" sibTransId="{44CCC203-B4CA-414D-9D73-C4B6A2926692}"/>
    <dgm:cxn modelId="{E2769B91-A5B1-40D7-B610-5D20FE4CE42B}" type="presOf" srcId="{53E61D0A-3C3A-4519-8EA1-F9AB7993B3E4}" destId="{68AAA089-A5A1-45B3-8605-C3F486B34FF2}" srcOrd="0" destOrd="0" presId="urn:microsoft.com/office/officeart/2005/8/layout/arrow2"/>
    <dgm:cxn modelId="{5A6F4444-5BC0-45AF-9E00-1EA3551E080C}" type="presParOf" srcId="{DEE21F45-6CFF-40E9-8D0C-3ADE678E9FB8}" destId="{D4908FB2-0E5B-454C-9743-7B992C56CF9C}" srcOrd="0" destOrd="0" presId="urn:microsoft.com/office/officeart/2005/8/layout/arrow2"/>
    <dgm:cxn modelId="{BF62D431-8D4D-4C8D-B636-75C4575C7B31}" type="presParOf" srcId="{DEE21F45-6CFF-40E9-8D0C-3ADE678E9FB8}" destId="{95333B8F-F3B8-4EDD-A872-52B0AD8E648D}" srcOrd="1" destOrd="0" presId="urn:microsoft.com/office/officeart/2005/8/layout/arrow2"/>
    <dgm:cxn modelId="{0AAD825A-8D86-4056-A4F0-798E15442140}" type="presParOf" srcId="{95333B8F-F3B8-4EDD-A872-52B0AD8E648D}" destId="{5162E410-F78A-40B6-B516-94BA136884ED}" srcOrd="0" destOrd="0" presId="urn:microsoft.com/office/officeart/2005/8/layout/arrow2"/>
    <dgm:cxn modelId="{06B7D93E-FFBD-416F-8513-4749EE220B6C}" type="presParOf" srcId="{95333B8F-F3B8-4EDD-A872-52B0AD8E648D}" destId="{34D1F34D-36FF-4256-85B3-4418839E24D8}" srcOrd="1" destOrd="0" presId="urn:microsoft.com/office/officeart/2005/8/layout/arrow2"/>
    <dgm:cxn modelId="{845D073A-BD67-4A87-8C25-84C4488595C5}" type="presParOf" srcId="{95333B8F-F3B8-4EDD-A872-52B0AD8E648D}" destId="{FED0595B-CEE2-4F2A-870A-145C66D471E8}" srcOrd="2" destOrd="0" presId="urn:microsoft.com/office/officeart/2005/8/layout/arrow2"/>
    <dgm:cxn modelId="{A04E9B34-66BB-4BCE-A37D-73279C871106}" type="presParOf" srcId="{95333B8F-F3B8-4EDD-A872-52B0AD8E648D}" destId="{8D9E471B-F6C6-42FA-95B0-E5A0A8330F41}" srcOrd="3" destOrd="0" presId="urn:microsoft.com/office/officeart/2005/8/layout/arrow2"/>
    <dgm:cxn modelId="{F6ED8B89-C841-4A4E-933B-4FD72809B7A9}" type="presParOf" srcId="{95333B8F-F3B8-4EDD-A872-52B0AD8E648D}" destId="{6B923B07-1E84-4C82-81A8-616E16789A85}" srcOrd="4" destOrd="0" presId="urn:microsoft.com/office/officeart/2005/8/layout/arrow2"/>
    <dgm:cxn modelId="{C088B62C-3FDC-44F8-99C5-ABFE8AD3350C}" type="presParOf" srcId="{95333B8F-F3B8-4EDD-A872-52B0AD8E648D}" destId="{68AAA089-A5A1-45B3-8605-C3F486B34FF2}" srcOrd="5" destOrd="0" presId="urn:microsoft.com/office/officeart/2005/8/layout/arrow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F5E549D-3A91-40BE-B4B4-4D633521F007}" type="doc">
      <dgm:prSet loTypeId="urn:microsoft.com/office/officeart/2005/8/layout/hierarchy3" loCatId="list" qsTypeId="urn:microsoft.com/office/officeart/2005/8/quickstyle/simple3" qsCatId="simple" csTypeId="urn:microsoft.com/office/officeart/2005/8/colors/accent1_2" csCatId="accent1" phldr="1"/>
      <dgm:spPr/>
      <dgm:t>
        <a:bodyPr/>
        <a:lstStyle/>
        <a:p>
          <a:endParaRPr lang="es-EC"/>
        </a:p>
      </dgm:t>
    </dgm:pt>
    <dgm:pt modelId="{0F56BB94-0B88-4808-ADDC-6053A6A29B73}">
      <dgm:prSet phldrT="[Texto]"/>
      <dgm:spPr/>
      <dgm:t>
        <a:bodyPr/>
        <a:lstStyle/>
        <a:p>
          <a:r>
            <a:rPr lang="es-EC" b="1" dirty="0" smtClean="0"/>
            <a:t>Planificación General de Proyectos y Presupuestos</a:t>
          </a:r>
          <a:endParaRPr lang="es-EC" b="1" dirty="0"/>
        </a:p>
      </dgm:t>
    </dgm:pt>
    <dgm:pt modelId="{6ECADC94-74D9-4554-9D5F-29632E734EA7}" type="parTrans" cxnId="{BE5C8630-4FC0-4F47-98EF-D676F5A02C82}">
      <dgm:prSet/>
      <dgm:spPr/>
      <dgm:t>
        <a:bodyPr/>
        <a:lstStyle/>
        <a:p>
          <a:endParaRPr lang="es-EC"/>
        </a:p>
      </dgm:t>
    </dgm:pt>
    <dgm:pt modelId="{69203FB5-1A4A-48FA-8B67-81C55757F73B}" type="sibTrans" cxnId="{BE5C8630-4FC0-4F47-98EF-D676F5A02C82}">
      <dgm:prSet/>
      <dgm:spPr/>
      <dgm:t>
        <a:bodyPr/>
        <a:lstStyle/>
        <a:p>
          <a:endParaRPr lang="es-EC"/>
        </a:p>
      </dgm:t>
    </dgm:pt>
    <dgm:pt modelId="{E33CAE0E-5DAD-40E4-A1EE-ABB67BF7179C}">
      <dgm:prSet phldrT="[Texto]" custT="1"/>
      <dgm:spPr/>
      <dgm:t>
        <a:bodyPr/>
        <a:lstStyle/>
        <a:p>
          <a:r>
            <a:rPr lang="es-EC" sz="1200" dirty="0" smtClean="0"/>
            <a:t>Los presupuestos se realizan a nivel de obras por cada contrato</a:t>
          </a:r>
          <a:endParaRPr lang="es-EC" sz="1200" dirty="0"/>
        </a:p>
      </dgm:t>
    </dgm:pt>
    <dgm:pt modelId="{5374ED37-E883-4FEB-9E5E-AA936471E6D9}" type="parTrans" cxnId="{EC7A3945-7658-4DE8-89A6-4EC3C09FEB7D}">
      <dgm:prSet/>
      <dgm:spPr/>
      <dgm:t>
        <a:bodyPr/>
        <a:lstStyle/>
        <a:p>
          <a:endParaRPr lang="es-EC"/>
        </a:p>
      </dgm:t>
    </dgm:pt>
    <dgm:pt modelId="{21EF1F3A-8BAA-4E6D-B562-4D9E080CA5F0}" type="sibTrans" cxnId="{EC7A3945-7658-4DE8-89A6-4EC3C09FEB7D}">
      <dgm:prSet/>
      <dgm:spPr/>
      <dgm:t>
        <a:bodyPr/>
        <a:lstStyle/>
        <a:p>
          <a:endParaRPr lang="es-EC"/>
        </a:p>
      </dgm:t>
    </dgm:pt>
    <dgm:pt modelId="{A8789258-AAFD-4BC9-B3A1-EE64EC3A9D0A}">
      <dgm:prSet phldrT="[Texto]" custT="1"/>
      <dgm:spPr/>
      <dgm:t>
        <a:bodyPr/>
        <a:lstStyle/>
        <a:p>
          <a:r>
            <a:rPr lang="es-EC" sz="1200" dirty="0" smtClean="0"/>
            <a:t>Se modificarán los presupuestos solo en casos que existan grandes desajustes respecto al presupuesto original.</a:t>
          </a:r>
          <a:endParaRPr lang="es-EC" sz="1200" dirty="0"/>
        </a:p>
      </dgm:t>
    </dgm:pt>
    <dgm:pt modelId="{9996DA73-B5DD-4946-AB5F-AC2165FBC597}" type="parTrans" cxnId="{9EC26322-CA4F-4A3D-AA15-896C74918C78}">
      <dgm:prSet/>
      <dgm:spPr/>
      <dgm:t>
        <a:bodyPr/>
        <a:lstStyle/>
        <a:p>
          <a:endParaRPr lang="es-EC"/>
        </a:p>
      </dgm:t>
    </dgm:pt>
    <dgm:pt modelId="{014D864E-4731-4225-8B28-AF28FD122539}" type="sibTrans" cxnId="{9EC26322-CA4F-4A3D-AA15-896C74918C78}">
      <dgm:prSet/>
      <dgm:spPr/>
      <dgm:t>
        <a:bodyPr/>
        <a:lstStyle/>
        <a:p>
          <a:endParaRPr lang="es-EC"/>
        </a:p>
      </dgm:t>
    </dgm:pt>
    <dgm:pt modelId="{47036C2F-C46F-4906-A395-8805A03E3F90}">
      <dgm:prSet phldrT="[Texto]" custT="1"/>
      <dgm:spPr/>
      <dgm:t>
        <a:bodyPr/>
        <a:lstStyle/>
        <a:p>
          <a:r>
            <a:rPr lang="es-EC" sz="1200" dirty="0" smtClean="0"/>
            <a:t>Limitaciones de información, variables  y estudios que determinan los costos al iniciar elaboración presupuestal.</a:t>
          </a:r>
          <a:endParaRPr lang="es-EC" sz="1200" dirty="0"/>
        </a:p>
      </dgm:t>
    </dgm:pt>
    <dgm:pt modelId="{B4B3D6D0-298F-46DB-AED9-7E5975B231B6}" type="parTrans" cxnId="{324CD8B4-7B75-4655-9650-3E40D634A950}">
      <dgm:prSet/>
      <dgm:spPr/>
      <dgm:t>
        <a:bodyPr/>
        <a:lstStyle/>
        <a:p>
          <a:endParaRPr lang="es-EC"/>
        </a:p>
      </dgm:t>
    </dgm:pt>
    <dgm:pt modelId="{EE3D7AC4-BC1D-4391-91CE-CBE89C85A6E2}" type="sibTrans" cxnId="{324CD8B4-7B75-4655-9650-3E40D634A950}">
      <dgm:prSet/>
      <dgm:spPr/>
      <dgm:t>
        <a:bodyPr/>
        <a:lstStyle/>
        <a:p>
          <a:endParaRPr lang="es-EC"/>
        </a:p>
      </dgm:t>
    </dgm:pt>
    <dgm:pt modelId="{F701A464-5829-4275-A70E-25F5E60C8197}">
      <dgm:prSet phldrT="[Texto]" custT="1"/>
      <dgm:spPr/>
      <dgm:t>
        <a:bodyPr/>
        <a:lstStyle/>
        <a:p>
          <a:r>
            <a:rPr lang="es-EC" sz="1200" dirty="0" smtClean="0"/>
            <a:t>Falta de control a tiempo real de presupuestos  e informes  en conocimiento del área financiera y dirección</a:t>
          </a:r>
          <a:endParaRPr lang="es-EC" sz="1200" dirty="0"/>
        </a:p>
      </dgm:t>
    </dgm:pt>
    <dgm:pt modelId="{549EC011-34FB-4F8B-91FC-E30F6195B8EC}" type="parTrans" cxnId="{1564DCDE-E2B8-44B7-9D7E-E2DA82D72356}">
      <dgm:prSet/>
      <dgm:spPr/>
      <dgm:t>
        <a:bodyPr/>
        <a:lstStyle/>
        <a:p>
          <a:endParaRPr lang="es-EC"/>
        </a:p>
      </dgm:t>
    </dgm:pt>
    <dgm:pt modelId="{76574C9B-E2FF-46F0-9AB8-68C2EAEF1859}" type="sibTrans" cxnId="{1564DCDE-E2B8-44B7-9D7E-E2DA82D72356}">
      <dgm:prSet/>
      <dgm:spPr/>
      <dgm:t>
        <a:bodyPr/>
        <a:lstStyle/>
        <a:p>
          <a:endParaRPr lang="es-EC"/>
        </a:p>
      </dgm:t>
    </dgm:pt>
    <dgm:pt modelId="{F6991437-A0CC-4281-99F0-539A53F691E1}" type="pres">
      <dgm:prSet presAssocID="{CF5E549D-3A91-40BE-B4B4-4D633521F007}" presName="diagram" presStyleCnt="0">
        <dgm:presLayoutVars>
          <dgm:chPref val="1"/>
          <dgm:dir/>
          <dgm:animOne val="branch"/>
          <dgm:animLvl val="lvl"/>
          <dgm:resizeHandles/>
        </dgm:presLayoutVars>
      </dgm:prSet>
      <dgm:spPr/>
      <dgm:t>
        <a:bodyPr/>
        <a:lstStyle/>
        <a:p>
          <a:endParaRPr lang="es-EC"/>
        </a:p>
      </dgm:t>
    </dgm:pt>
    <dgm:pt modelId="{D5319AD2-46E4-469A-82F8-079CBA338AE5}" type="pres">
      <dgm:prSet presAssocID="{0F56BB94-0B88-4808-ADDC-6053A6A29B73}" presName="root" presStyleCnt="0"/>
      <dgm:spPr/>
    </dgm:pt>
    <dgm:pt modelId="{43CBE715-0117-446E-8EBB-B999EAA5F7DB}" type="pres">
      <dgm:prSet presAssocID="{0F56BB94-0B88-4808-ADDC-6053A6A29B73}" presName="rootComposite" presStyleCnt="0"/>
      <dgm:spPr/>
    </dgm:pt>
    <dgm:pt modelId="{37A79469-8CD9-4126-BBC5-723154ADCB5F}" type="pres">
      <dgm:prSet presAssocID="{0F56BB94-0B88-4808-ADDC-6053A6A29B73}" presName="rootText" presStyleLbl="node1" presStyleIdx="0" presStyleCnt="1" custScaleX="313296" custLinFactX="-100000" custLinFactNeighborX="-127594" custLinFactNeighborY="153"/>
      <dgm:spPr/>
      <dgm:t>
        <a:bodyPr/>
        <a:lstStyle/>
        <a:p>
          <a:endParaRPr lang="es-EC"/>
        </a:p>
      </dgm:t>
    </dgm:pt>
    <dgm:pt modelId="{F83F4F50-6530-4BE0-80DD-72B3CA74B7FF}" type="pres">
      <dgm:prSet presAssocID="{0F56BB94-0B88-4808-ADDC-6053A6A29B73}" presName="rootConnector" presStyleLbl="node1" presStyleIdx="0" presStyleCnt="1"/>
      <dgm:spPr/>
      <dgm:t>
        <a:bodyPr/>
        <a:lstStyle/>
        <a:p>
          <a:endParaRPr lang="es-EC"/>
        </a:p>
      </dgm:t>
    </dgm:pt>
    <dgm:pt modelId="{9452CBA2-F95C-4CDC-928F-D3E9CCE1D200}" type="pres">
      <dgm:prSet presAssocID="{0F56BB94-0B88-4808-ADDC-6053A6A29B73}" presName="childShape" presStyleCnt="0"/>
      <dgm:spPr/>
    </dgm:pt>
    <dgm:pt modelId="{834F36D6-E965-4763-BACB-4D303649F5BC}" type="pres">
      <dgm:prSet presAssocID="{5374ED37-E883-4FEB-9E5E-AA936471E6D9}" presName="Name13" presStyleLbl="parChTrans1D2" presStyleIdx="0" presStyleCnt="4"/>
      <dgm:spPr/>
      <dgm:t>
        <a:bodyPr/>
        <a:lstStyle/>
        <a:p>
          <a:endParaRPr lang="es-EC"/>
        </a:p>
      </dgm:t>
    </dgm:pt>
    <dgm:pt modelId="{15EC2FAC-884E-4A5B-9E57-0BFF936DAD99}" type="pres">
      <dgm:prSet presAssocID="{E33CAE0E-5DAD-40E4-A1EE-ABB67BF7179C}" presName="childText" presStyleLbl="bgAcc1" presStyleIdx="0" presStyleCnt="4" custScaleX="534200" custLinFactNeighborX="-60495" custLinFactNeighborY="-5448">
        <dgm:presLayoutVars>
          <dgm:bulletEnabled val="1"/>
        </dgm:presLayoutVars>
      </dgm:prSet>
      <dgm:spPr/>
      <dgm:t>
        <a:bodyPr/>
        <a:lstStyle/>
        <a:p>
          <a:endParaRPr lang="es-EC"/>
        </a:p>
      </dgm:t>
    </dgm:pt>
    <dgm:pt modelId="{DE642021-5D67-44EB-A3C5-71372AA620F7}" type="pres">
      <dgm:prSet presAssocID="{9996DA73-B5DD-4946-AB5F-AC2165FBC597}" presName="Name13" presStyleLbl="parChTrans1D2" presStyleIdx="1" presStyleCnt="4"/>
      <dgm:spPr/>
      <dgm:t>
        <a:bodyPr/>
        <a:lstStyle/>
        <a:p>
          <a:endParaRPr lang="es-EC"/>
        </a:p>
      </dgm:t>
    </dgm:pt>
    <dgm:pt modelId="{F2727CAE-152D-409E-9AB1-67AA9A75D932}" type="pres">
      <dgm:prSet presAssocID="{A8789258-AAFD-4BC9-B3A1-EE64EC3A9D0A}" presName="childText" presStyleLbl="bgAcc1" presStyleIdx="1" presStyleCnt="4" custScaleX="534200" custLinFactNeighborX="-60495" custLinFactNeighborY="-5448">
        <dgm:presLayoutVars>
          <dgm:bulletEnabled val="1"/>
        </dgm:presLayoutVars>
      </dgm:prSet>
      <dgm:spPr/>
      <dgm:t>
        <a:bodyPr/>
        <a:lstStyle/>
        <a:p>
          <a:endParaRPr lang="es-EC"/>
        </a:p>
      </dgm:t>
    </dgm:pt>
    <dgm:pt modelId="{2948610A-AB1B-4687-A9BC-D9E9B9339C10}" type="pres">
      <dgm:prSet presAssocID="{549EC011-34FB-4F8B-91FC-E30F6195B8EC}" presName="Name13" presStyleLbl="parChTrans1D2" presStyleIdx="2" presStyleCnt="4"/>
      <dgm:spPr/>
      <dgm:t>
        <a:bodyPr/>
        <a:lstStyle/>
        <a:p>
          <a:endParaRPr lang="es-EC"/>
        </a:p>
      </dgm:t>
    </dgm:pt>
    <dgm:pt modelId="{2755ADB8-7F40-4DDD-A4C0-7F652E9916EB}" type="pres">
      <dgm:prSet presAssocID="{F701A464-5829-4275-A70E-25F5E60C8197}" presName="childText" presStyleLbl="bgAcc1" presStyleIdx="2" presStyleCnt="4" custScaleX="534200" custLinFactNeighborX="-60495" custLinFactNeighborY="-5448">
        <dgm:presLayoutVars>
          <dgm:bulletEnabled val="1"/>
        </dgm:presLayoutVars>
      </dgm:prSet>
      <dgm:spPr/>
      <dgm:t>
        <a:bodyPr/>
        <a:lstStyle/>
        <a:p>
          <a:endParaRPr lang="es-EC"/>
        </a:p>
      </dgm:t>
    </dgm:pt>
    <dgm:pt modelId="{0C666E95-CA6B-40D3-BE06-E67DFB6DDCCF}" type="pres">
      <dgm:prSet presAssocID="{B4B3D6D0-298F-46DB-AED9-7E5975B231B6}" presName="Name13" presStyleLbl="parChTrans1D2" presStyleIdx="3" presStyleCnt="4"/>
      <dgm:spPr/>
      <dgm:t>
        <a:bodyPr/>
        <a:lstStyle/>
        <a:p>
          <a:endParaRPr lang="es-EC"/>
        </a:p>
      </dgm:t>
    </dgm:pt>
    <dgm:pt modelId="{821B9EA3-E8E4-4A06-8B63-60D5E989E6B6}" type="pres">
      <dgm:prSet presAssocID="{47036C2F-C46F-4906-A395-8805A03E3F90}" presName="childText" presStyleLbl="bgAcc1" presStyleIdx="3" presStyleCnt="4" custScaleX="534200" custLinFactNeighborX="-60495" custLinFactNeighborY="-5537">
        <dgm:presLayoutVars>
          <dgm:bulletEnabled val="1"/>
        </dgm:presLayoutVars>
      </dgm:prSet>
      <dgm:spPr/>
      <dgm:t>
        <a:bodyPr/>
        <a:lstStyle/>
        <a:p>
          <a:endParaRPr lang="es-EC"/>
        </a:p>
      </dgm:t>
    </dgm:pt>
  </dgm:ptLst>
  <dgm:cxnLst>
    <dgm:cxn modelId="{AF87460D-C757-4E84-B313-3FA1C40E42DE}" type="presOf" srcId="{CF5E549D-3A91-40BE-B4B4-4D633521F007}" destId="{F6991437-A0CC-4281-99F0-539A53F691E1}" srcOrd="0" destOrd="0" presId="urn:microsoft.com/office/officeart/2005/8/layout/hierarchy3"/>
    <dgm:cxn modelId="{5C226D5A-8F41-4BCB-A879-9287FA0ACF09}" type="presOf" srcId="{E33CAE0E-5DAD-40E4-A1EE-ABB67BF7179C}" destId="{15EC2FAC-884E-4A5B-9E57-0BFF936DAD99}" srcOrd="0" destOrd="0" presId="urn:microsoft.com/office/officeart/2005/8/layout/hierarchy3"/>
    <dgm:cxn modelId="{BE5C8630-4FC0-4F47-98EF-D676F5A02C82}" srcId="{CF5E549D-3A91-40BE-B4B4-4D633521F007}" destId="{0F56BB94-0B88-4808-ADDC-6053A6A29B73}" srcOrd="0" destOrd="0" parTransId="{6ECADC94-74D9-4554-9D5F-29632E734EA7}" sibTransId="{69203FB5-1A4A-48FA-8B67-81C55757F73B}"/>
    <dgm:cxn modelId="{D070688B-754C-4A6B-8E71-DB4907BC5C14}" type="presOf" srcId="{A8789258-AAFD-4BC9-B3A1-EE64EC3A9D0A}" destId="{F2727CAE-152D-409E-9AB1-67AA9A75D932}" srcOrd="0" destOrd="0" presId="urn:microsoft.com/office/officeart/2005/8/layout/hierarchy3"/>
    <dgm:cxn modelId="{05B2DE50-A6BD-43E2-A4DB-44F2441D672C}" type="presOf" srcId="{47036C2F-C46F-4906-A395-8805A03E3F90}" destId="{821B9EA3-E8E4-4A06-8B63-60D5E989E6B6}" srcOrd="0" destOrd="0" presId="urn:microsoft.com/office/officeart/2005/8/layout/hierarchy3"/>
    <dgm:cxn modelId="{296DDD2A-5E1D-4F5B-863B-60929EDC2DA1}" type="presOf" srcId="{B4B3D6D0-298F-46DB-AED9-7E5975B231B6}" destId="{0C666E95-CA6B-40D3-BE06-E67DFB6DDCCF}" srcOrd="0" destOrd="0" presId="urn:microsoft.com/office/officeart/2005/8/layout/hierarchy3"/>
    <dgm:cxn modelId="{67A9434C-C05D-4724-9AF9-E9E568BBA649}" type="presOf" srcId="{0F56BB94-0B88-4808-ADDC-6053A6A29B73}" destId="{F83F4F50-6530-4BE0-80DD-72B3CA74B7FF}" srcOrd="1" destOrd="0" presId="urn:microsoft.com/office/officeart/2005/8/layout/hierarchy3"/>
    <dgm:cxn modelId="{1564DCDE-E2B8-44B7-9D7E-E2DA82D72356}" srcId="{0F56BB94-0B88-4808-ADDC-6053A6A29B73}" destId="{F701A464-5829-4275-A70E-25F5E60C8197}" srcOrd="2" destOrd="0" parTransId="{549EC011-34FB-4F8B-91FC-E30F6195B8EC}" sibTransId="{76574C9B-E2FF-46F0-9AB8-68C2EAEF1859}"/>
    <dgm:cxn modelId="{EC7A3945-7658-4DE8-89A6-4EC3C09FEB7D}" srcId="{0F56BB94-0B88-4808-ADDC-6053A6A29B73}" destId="{E33CAE0E-5DAD-40E4-A1EE-ABB67BF7179C}" srcOrd="0" destOrd="0" parTransId="{5374ED37-E883-4FEB-9E5E-AA936471E6D9}" sibTransId="{21EF1F3A-8BAA-4E6D-B562-4D9E080CA5F0}"/>
    <dgm:cxn modelId="{F7F0D9E1-E70A-4353-95A3-7C9DDFB297D1}" type="presOf" srcId="{F701A464-5829-4275-A70E-25F5E60C8197}" destId="{2755ADB8-7F40-4DDD-A4C0-7F652E9916EB}" srcOrd="0" destOrd="0" presId="urn:microsoft.com/office/officeart/2005/8/layout/hierarchy3"/>
    <dgm:cxn modelId="{CF21AB84-1E99-4B47-B68F-512547D7F9DA}" type="presOf" srcId="{5374ED37-E883-4FEB-9E5E-AA936471E6D9}" destId="{834F36D6-E965-4763-BACB-4D303649F5BC}" srcOrd="0" destOrd="0" presId="urn:microsoft.com/office/officeart/2005/8/layout/hierarchy3"/>
    <dgm:cxn modelId="{A490B5B6-89BA-404A-B93A-64291365B36D}" type="presOf" srcId="{9996DA73-B5DD-4946-AB5F-AC2165FBC597}" destId="{DE642021-5D67-44EB-A3C5-71372AA620F7}" srcOrd="0" destOrd="0" presId="urn:microsoft.com/office/officeart/2005/8/layout/hierarchy3"/>
    <dgm:cxn modelId="{C79165AB-AEAF-4FAD-A94E-6D2E693AC3F7}" type="presOf" srcId="{549EC011-34FB-4F8B-91FC-E30F6195B8EC}" destId="{2948610A-AB1B-4687-A9BC-D9E9B9339C10}" srcOrd="0" destOrd="0" presId="urn:microsoft.com/office/officeart/2005/8/layout/hierarchy3"/>
    <dgm:cxn modelId="{FB543F44-0C96-4C7F-AD43-09F431AE5BB6}" type="presOf" srcId="{0F56BB94-0B88-4808-ADDC-6053A6A29B73}" destId="{37A79469-8CD9-4126-BBC5-723154ADCB5F}" srcOrd="0" destOrd="0" presId="urn:microsoft.com/office/officeart/2005/8/layout/hierarchy3"/>
    <dgm:cxn modelId="{9EC26322-CA4F-4A3D-AA15-896C74918C78}" srcId="{0F56BB94-0B88-4808-ADDC-6053A6A29B73}" destId="{A8789258-AAFD-4BC9-B3A1-EE64EC3A9D0A}" srcOrd="1" destOrd="0" parTransId="{9996DA73-B5DD-4946-AB5F-AC2165FBC597}" sibTransId="{014D864E-4731-4225-8B28-AF28FD122539}"/>
    <dgm:cxn modelId="{324CD8B4-7B75-4655-9650-3E40D634A950}" srcId="{0F56BB94-0B88-4808-ADDC-6053A6A29B73}" destId="{47036C2F-C46F-4906-A395-8805A03E3F90}" srcOrd="3" destOrd="0" parTransId="{B4B3D6D0-298F-46DB-AED9-7E5975B231B6}" sibTransId="{EE3D7AC4-BC1D-4391-91CE-CBE89C85A6E2}"/>
    <dgm:cxn modelId="{E412A5D5-15B2-41E0-BC78-DFD4B31AFA37}" type="presParOf" srcId="{F6991437-A0CC-4281-99F0-539A53F691E1}" destId="{D5319AD2-46E4-469A-82F8-079CBA338AE5}" srcOrd="0" destOrd="0" presId="urn:microsoft.com/office/officeart/2005/8/layout/hierarchy3"/>
    <dgm:cxn modelId="{F5499491-34B4-4533-8617-9938040CBC2C}" type="presParOf" srcId="{D5319AD2-46E4-469A-82F8-079CBA338AE5}" destId="{43CBE715-0117-446E-8EBB-B999EAA5F7DB}" srcOrd="0" destOrd="0" presId="urn:microsoft.com/office/officeart/2005/8/layout/hierarchy3"/>
    <dgm:cxn modelId="{9E388DC9-4ED5-406D-8BE4-C5D1FCA73C4E}" type="presParOf" srcId="{43CBE715-0117-446E-8EBB-B999EAA5F7DB}" destId="{37A79469-8CD9-4126-BBC5-723154ADCB5F}" srcOrd="0" destOrd="0" presId="urn:microsoft.com/office/officeart/2005/8/layout/hierarchy3"/>
    <dgm:cxn modelId="{DE5AD1D2-3BBD-4FF6-A7B3-276C40C0A859}" type="presParOf" srcId="{43CBE715-0117-446E-8EBB-B999EAA5F7DB}" destId="{F83F4F50-6530-4BE0-80DD-72B3CA74B7FF}" srcOrd="1" destOrd="0" presId="urn:microsoft.com/office/officeart/2005/8/layout/hierarchy3"/>
    <dgm:cxn modelId="{C7C70A59-6DE7-424C-9986-EF4E50D6E1B5}" type="presParOf" srcId="{D5319AD2-46E4-469A-82F8-079CBA338AE5}" destId="{9452CBA2-F95C-4CDC-928F-D3E9CCE1D200}" srcOrd="1" destOrd="0" presId="urn:microsoft.com/office/officeart/2005/8/layout/hierarchy3"/>
    <dgm:cxn modelId="{83529009-873C-45B6-84B1-76036E43B9FD}" type="presParOf" srcId="{9452CBA2-F95C-4CDC-928F-D3E9CCE1D200}" destId="{834F36D6-E965-4763-BACB-4D303649F5BC}" srcOrd="0" destOrd="0" presId="urn:microsoft.com/office/officeart/2005/8/layout/hierarchy3"/>
    <dgm:cxn modelId="{13C1CB72-5C5A-47A0-BE5E-CD5FE6E8739D}" type="presParOf" srcId="{9452CBA2-F95C-4CDC-928F-D3E9CCE1D200}" destId="{15EC2FAC-884E-4A5B-9E57-0BFF936DAD99}" srcOrd="1" destOrd="0" presId="urn:microsoft.com/office/officeart/2005/8/layout/hierarchy3"/>
    <dgm:cxn modelId="{4BE32364-EEFE-4D87-A8FE-807C5AAA0C95}" type="presParOf" srcId="{9452CBA2-F95C-4CDC-928F-D3E9CCE1D200}" destId="{DE642021-5D67-44EB-A3C5-71372AA620F7}" srcOrd="2" destOrd="0" presId="urn:microsoft.com/office/officeart/2005/8/layout/hierarchy3"/>
    <dgm:cxn modelId="{318DA74D-097A-48D8-9D31-8BCC70AED738}" type="presParOf" srcId="{9452CBA2-F95C-4CDC-928F-D3E9CCE1D200}" destId="{F2727CAE-152D-409E-9AB1-67AA9A75D932}" srcOrd="3" destOrd="0" presId="urn:microsoft.com/office/officeart/2005/8/layout/hierarchy3"/>
    <dgm:cxn modelId="{30A91575-9424-48FA-8560-7ED515E52205}" type="presParOf" srcId="{9452CBA2-F95C-4CDC-928F-D3E9CCE1D200}" destId="{2948610A-AB1B-4687-A9BC-D9E9B9339C10}" srcOrd="4" destOrd="0" presId="urn:microsoft.com/office/officeart/2005/8/layout/hierarchy3"/>
    <dgm:cxn modelId="{61464E97-DCB9-42A3-BADE-6B3860A74E0B}" type="presParOf" srcId="{9452CBA2-F95C-4CDC-928F-D3E9CCE1D200}" destId="{2755ADB8-7F40-4DDD-A4C0-7F652E9916EB}" srcOrd="5" destOrd="0" presId="urn:microsoft.com/office/officeart/2005/8/layout/hierarchy3"/>
    <dgm:cxn modelId="{A785B7CC-134B-47BD-90AC-C1BC4425A822}" type="presParOf" srcId="{9452CBA2-F95C-4CDC-928F-D3E9CCE1D200}" destId="{0C666E95-CA6B-40D3-BE06-E67DFB6DDCCF}" srcOrd="6" destOrd="0" presId="urn:microsoft.com/office/officeart/2005/8/layout/hierarchy3"/>
    <dgm:cxn modelId="{DE05DCCE-6AAD-4A42-BA6C-272CF194130B}" type="presParOf" srcId="{9452CBA2-F95C-4CDC-928F-D3E9CCE1D200}" destId="{821B9EA3-E8E4-4A06-8B63-60D5E989E6B6}" srcOrd="7" destOrd="0" presId="urn:microsoft.com/office/officeart/2005/8/layout/hierarchy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8589966-80E4-4303-9A8B-114194850F17}" type="doc">
      <dgm:prSet loTypeId="urn:microsoft.com/office/officeart/2005/8/layout/lProcess1" loCatId="process" qsTypeId="urn:microsoft.com/office/officeart/2005/8/quickstyle/simple3" qsCatId="simple" csTypeId="urn:microsoft.com/office/officeart/2005/8/colors/colorful3" csCatId="colorful" phldr="1"/>
      <dgm:spPr/>
      <dgm:t>
        <a:bodyPr/>
        <a:lstStyle/>
        <a:p>
          <a:endParaRPr lang="es-EC"/>
        </a:p>
      </dgm:t>
    </dgm:pt>
    <dgm:pt modelId="{42E48908-96B4-48F1-A745-EA5F3B6AAF2F}">
      <dgm:prSet phldrT="[Texto]" custT="1"/>
      <dgm:spPr/>
      <dgm:t>
        <a:bodyPr/>
        <a:lstStyle/>
        <a:p>
          <a:r>
            <a:rPr lang="es-EC" sz="1100" b="1" dirty="0" smtClean="0">
              <a:latin typeface="Arial" panose="020B0604020202020204" pitchFamily="34" charset="0"/>
              <a:cs typeface="Arial" panose="020B0604020202020204" pitchFamily="34" charset="0"/>
            </a:rPr>
            <a:t>Compras- Inventario</a:t>
          </a:r>
          <a:endParaRPr lang="es-EC" sz="1100" b="1" dirty="0">
            <a:latin typeface="Arial" panose="020B0604020202020204" pitchFamily="34" charset="0"/>
            <a:cs typeface="Arial" panose="020B0604020202020204" pitchFamily="34" charset="0"/>
          </a:endParaRPr>
        </a:p>
      </dgm:t>
    </dgm:pt>
    <dgm:pt modelId="{1BA5098E-F0F0-482F-A584-8833785F78EA}" type="parTrans" cxnId="{69CFFB94-7F9D-42A5-A54C-CA3B3FD5130A}">
      <dgm:prSet/>
      <dgm:spPr/>
      <dgm:t>
        <a:bodyPr/>
        <a:lstStyle/>
        <a:p>
          <a:endParaRPr lang="es-EC" sz="1050">
            <a:latin typeface="Arial" panose="020B0604020202020204" pitchFamily="34" charset="0"/>
            <a:cs typeface="Arial" panose="020B0604020202020204" pitchFamily="34" charset="0"/>
          </a:endParaRPr>
        </a:p>
      </dgm:t>
    </dgm:pt>
    <dgm:pt modelId="{B170B850-EDED-4AE6-90F9-245E6EEC38EB}" type="sibTrans" cxnId="{69CFFB94-7F9D-42A5-A54C-CA3B3FD5130A}">
      <dgm:prSet/>
      <dgm:spPr/>
      <dgm:t>
        <a:bodyPr/>
        <a:lstStyle/>
        <a:p>
          <a:endParaRPr lang="es-EC" sz="1050">
            <a:latin typeface="Arial" panose="020B0604020202020204" pitchFamily="34" charset="0"/>
            <a:cs typeface="Arial" panose="020B0604020202020204" pitchFamily="34" charset="0"/>
          </a:endParaRPr>
        </a:p>
      </dgm:t>
    </dgm:pt>
    <dgm:pt modelId="{495654C1-3B55-4760-B36A-EAFB7EA9C4F1}">
      <dgm:prSet phldrT="[Texto]" custT="1"/>
      <dgm:spPr/>
      <dgm:t>
        <a:bodyPr/>
        <a:lstStyle/>
        <a:p>
          <a:r>
            <a:rPr lang="es-EC" sz="1100" dirty="0" smtClean="0">
              <a:latin typeface="Arial" panose="020B0604020202020204" pitchFamily="34" charset="0"/>
              <a:cs typeface="Arial" panose="020B0604020202020204" pitchFamily="34" charset="0"/>
            </a:rPr>
            <a:t>Falta de control  y verificación de pedidos requeridos</a:t>
          </a:r>
          <a:endParaRPr lang="es-EC" sz="1100" dirty="0">
            <a:latin typeface="Arial" panose="020B0604020202020204" pitchFamily="34" charset="0"/>
            <a:cs typeface="Arial" panose="020B0604020202020204" pitchFamily="34" charset="0"/>
          </a:endParaRPr>
        </a:p>
      </dgm:t>
    </dgm:pt>
    <dgm:pt modelId="{28E6A451-4A61-4A37-9DC9-36592B54C27E}" type="parTrans" cxnId="{E2DC8140-6592-4560-8753-9119CF5D56C4}">
      <dgm:prSet/>
      <dgm:spPr/>
      <dgm:t>
        <a:bodyPr/>
        <a:lstStyle/>
        <a:p>
          <a:endParaRPr lang="es-EC" sz="1050">
            <a:latin typeface="Arial" panose="020B0604020202020204" pitchFamily="34" charset="0"/>
            <a:cs typeface="Arial" panose="020B0604020202020204" pitchFamily="34" charset="0"/>
          </a:endParaRPr>
        </a:p>
      </dgm:t>
    </dgm:pt>
    <dgm:pt modelId="{094B7D26-2349-4796-A77C-3A1820937375}" type="sibTrans" cxnId="{E2DC8140-6592-4560-8753-9119CF5D56C4}">
      <dgm:prSet/>
      <dgm:spPr/>
      <dgm:t>
        <a:bodyPr/>
        <a:lstStyle/>
        <a:p>
          <a:endParaRPr lang="es-EC" sz="1050">
            <a:latin typeface="Arial" panose="020B0604020202020204" pitchFamily="34" charset="0"/>
            <a:cs typeface="Arial" panose="020B0604020202020204" pitchFamily="34" charset="0"/>
          </a:endParaRPr>
        </a:p>
      </dgm:t>
    </dgm:pt>
    <dgm:pt modelId="{9C17C9AE-3760-4E4E-9172-E8562CCC49C0}">
      <dgm:prSet phldrT="[Texto]" custT="1"/>
      <dgm:spPr/>
      <dgm:t>
        <a:bodyPr/>
        <a:lstStyle/>
        <a:p>
          <a:r>
            <a:rPr lang="es-EC" sz="1100" dirty="0" smtClean="0">
              <a:latin typeface="Arial" panose="020B0604020202020204" pitchFamily="34" charset="0"/>
              <a:cs typeface="Arial" panose="020B0604020202020204" pitchFamily="34" charset="0"/>
            </a:rPr>
            <a:t>Verificación no periódica de existencias </a:t>
          </a:r>
          <a:endParaRPr lang="es-EC" sz="1100" dirty="0">
            <a:latin typeface="Arial" panose="020B0604020202020204" pitchFamily="34" charset="0"/>
            <a:cs typeface="Arial" panose="020B0604020202020204" pitchFamily="34" charset="0"/>
          </a:endParaRPr>
        </a:p>
      </dgm:t>
    </dgm:pt>
    <dgm:pt modelId="{2A2DE441-200F-414D-9F30-7CE8ECC5CCFC}" type="parTrans" cxnId="{6DA8031D-7962-4D13-9F40-5F08D759BC60}">
      <dgm:prSet/>
      <dgm:spPr/>
      <dgm:t>
        <a:bodyPr/>
        <a:lstStyle/>
        <a:p>
          <a:endParaRPr lang="es-EC" sz="1050">
            <a:latin typeface="Arial" panose="020B0604020202020204" pitchFamily="34" charset="0"/>
            <a:cs typeface="Arial" panose="020B0604020202020204" pitchFamily="34" charset="0"/>
          </a:endParaRPr>
        </a:p>
      </dgm:t>
    </dgm:pt>
    <dgm:pt modelId="{AE4B613F-0C42-4289-AA5F-2DA20580CED7}" type="sibTrans" cxnId="{6DA8031D-7962-4D13-9F40-5F08D759BC60}">
      <dgm:prSet/>
      <dgm:spPr/>
      <dgm:t>
        <a:bodyPr/>
        <a:lstStyle/>
        <a:p>
          <a:endParaRPr lang="es-EC" sz="1050">
            <a:latin typeface="Arial" panose="020B0604020202020204" pitchFamily="34" charset="0"/>
            <a:cs typeface="Arial" panose="020B0604020202020204" pitchFamily="34" charset="0"/>
          </a:endParaRPr>
        </a:p>
      </dgm:t>
    </dgm:pt>
    <dgm:pt modelId="{D902E760-A268-4393-A16A-5F5000947E64}">
      <dgm:prSet phldrT="[Texto]" custT="1"/>
      <dgm:spPr/>
      <dgm:t>
        <a:bodyPr/>
        <a:lstStyle/>
        <a:p>
          <a:r>
            <a:rPr lang="es-EC" sz="1100" b="1" dirty="0" smtClean="0">
              <a:latin typeface="Arial" panose="020B0604020202020204" pitchFamily="34" charset="0"/>
              <a:cs typeface="Arial" panose="020B0604020202020204" pitchFamily="34" charset="0"/>
            </a:rPr>
            <a:t>Ventas- Cobranzas</a:t>
          </a:r>
          <a:endParaRPr lang="es-EC" sz="1100" b="1" dirty="0">
            <a:latin typeface="Arial" panose="020B0604020202020204" pitchFamily="34" charset="0"/>
            <a:cs typeface="Arial" panose="020B0604020202020204" pitchFamily="34" charset="0"/>
          </a:endParaRPr>
        </a:p>
      </dgm:t>
    </dgm:pt>
    <dgm:pt modelId="{BD7ABBE6-987D-4F9C-8E83-AB9DC81984B5}" type="parTrans" cxnId="{2F4C5A6C-39DA-4F26-8431-EE5DF035FEED}">
      <dgm:prSet/>
      <dgm:spPr/>
      <dgm:t>
        <a:bodyPr/>
        <a:lstStyle/>
        <a:p>
          <a:endParaRPr lang="es-EC" sz="1050">
            <a:latin typeface="Arial" panose="020B0604020202020204" pitchFamily="34" charset="0"/>
            <a:cs typeface="Arial" panose="020B0604020202020204" pitchFamily="34" charset="0"/>
          </a:endParaRPr>
        </a:p>
      </dgm:t>
    </dgm:pt>
    <dgm:pt modelId="{BC247069-18A3-4CE4-8EDA-57DC4C1B6595}" type="sibTrans" cxnId="{2F4C5A6C-39DA-4F26-8431-EE5DF035FEED}">
      <dgm:prSet/>
      <dgm:spPr/>
      <dgm:t>
        <a:bodyPr/>
        <a:lstStyle/>
        <a:p>
          <a:endParaRPr lang="es-EC" sz="1050">
            <a:latin typeface="Arial" panose="020B0604020202020204" pitchFamily="34" charset="0"/>
            <a:cs typeface="Arial" panose="020B0604020202020204" pitchFamily="34" charset="0"/>
          </a:endParaRPr>
        </a:p>
      </dgm:t>
    </dgm:pt>
    <dgm:pt modelId="{1D72F446-9241-4B43-8C3C-A8534487650E}">
      <dgm:prSet phldrT="[Texto]" custT="1"/>
      <dgm:spPr/>
      <dgm:t>
        <a:bodyPr/>
        <a:lstStyle/>
        <a:p>
          <a:r>
            <a:rPr lang="es-EC" sz="1100" dirty="0" smtClean="0">
              <a:latin typeface="Arial" panose="020B0604020202020204" pitchFamily="34" charset="0"/>
              <a:cs typeface="Arial" panose="020B0604020202020204" pitchFamily="34" charset="0"/>
            </a:rPr>
            <a:t>Falta de seguimiento de cobros </a:t>
          </a:r>
          <a:endParaRPr lang="es-EC" sz="1100" dirty="0">
            <a:latin typeface="Arial" panose="020B0604020202020204" pitchFamily="34" charset="0"/>
            <a:cs typeface="Arial" panose="020B0604020202020204" pitchFamily="34" charset="0"/>
          </a:endParaRPr>
        </a:p>
      </dgm:t>
    </dgm:pt>
    <dgm:pt modelId="{FD2DB62F-7921-4A06-8E5A-B25AC45E4CD9}" type="parTrans" cxnId="{A481EA6C-C357-447F-85CD-768D3460F6AB}">
      <dgm:prSet/>
      <dgm:spPr/>
      <dgm:t>
        <a:bodyPr/>
        <a:lstStyle/>
        <a:p>
          <a:endParaRPr lang="es-EC" sz="1050">
            <a:latin typeface="Arial" panose="020B0604020202020204" pitchFamily="34" charset="0"/>
            <a:cs typeface="Arial" panose="020B0604020202020204" pitchFamily="34" charset="0"/>
          </a:endParaRPr>
        </a:p>
      </dgm:t>
    </dgm:pt>
    <dgm:pt modelId="{3CD2D341-3C26-4931-B01C-07F5A36E3677}" type="sibTrans" cxnId="{A481EA6C-C357-447F-85CD-768D3460F6AB}">
      <dgm:prSet/>
      <dgm:spPr/>
      <dgm:t>
        <a:bodyPr/>
        <a:lstStyle/>
        <a:p>
          <a:endParaRPr lang="es-EC" sz="1050">
            <a:latin typeface="Arial" panose="020B0604020202020204" pitchFamily="34" charset="0"/>
            <a:cs typeface="Arial" panose="020B0604020202020204" pitchFamily="34" charset="0"/>
          </a:endParaRPr>
        </a:p>
      </dgm:t>
    </dgm:pt>
    <dgm:pt modelId="{EECD3A6C-44D5-43AE-BF46-0AC4123F0208}">
      <dgm:prSet phldrT="[Texto]" custT="1"/>
      <dgm:spPr/>
      <dgm:t>
        <a:bodyPr/>
        <a:lstStyle/>
        <a:p>
          <a:r>
            <a:rPr lang="es-EC" sz="1100" b="1" dirty="0" smtClean="0">
              <a:latin typeface="Arial" panose="020B0604020202020204" pitchFamily="34" charset="0"/>
              <a:cs typeface="Arial" panose="020B0604020202020204" pitchFamily="34" charset="0"/>
            </a:rPr>
            <a:t>Pagos- Desembolsos de Efectivo</a:t>
          </a:r>
          <a:endParaRPr lang="es-EC" sz="1100" b="1" dirty="0">
            <a:latin typeface="Arial" panose="020B0604020202020204" pitchFamily="34" charset="0"/>
            <a:cs typeface="Arial" panose="020B0604020202020204" pitchFamily="34" charset="0"/>
          </a:endParaRPr>
        </a:p>
      </dgm:t>
    </dgm:pt>
    <dgm:pt modelId="{55F4C82B-70A7-47DA-8976-AB5EAC8B86F8}" type="parTrans" cxnId="{F0CDA258-BB6E-4F8B-A510-3ABB904333A4}">
      <dgm:prSet/>
      <dgm:spPr/>
      <dgm:t>
        <a:bodyPr/>
        <a:lstStyle/>
        <a:p>
          <a:endParaRPr lang="es-EC" sz="1050">
            <a:latin typeface="Arial" panose="020B0604020202020204" pitchFamily="34" charset="0"/>
            <a:cs typeface="Arial" panose="020B0604020202020204" pitchFamily="34" charset="0"/>
          </a:endParaRPr>
        </a:p>
      </dgm:t>
    </dgm:pt>
    <dgm:pt modelId="{6861AD8E-CA38-4835-9801-E7DACAF0DDD6}" type="sibTrans" cxnId="{F0CDA258-BB6E-4F8B-A510-3ABB904333A4}">
      <dgm:prSet/>
      <dgm:spPr/>
      <dgm:t>
        <a:bodyPr/>
        <a:lstStyle/>
        <a:p>
          <a:endParaRPr lang="es-EC" sz="1050">
            <a:latin typeface="Arial" panose="020B0604020202020204" pitchFamily="34" charset="0"/>
            <a:cs typeface="Arial" panose="020B0604020202020204" pitchFamily="34" charset="0"/>
          </a:endParaRPr>
        </a:p>
      </dgm:t>
    </dgm:pt>
    <dgm:pt modelId="{812C3FD2-EFF6-4EA8-9E08-CDDC024CF82A}">
      <dgm:prSet phldrT="[Texto]" custT="1"/>
      <dgm:spPr/>
      <dgm:t>
        <a:bodyPr/>
        <a:lstStyle/>
        <a:p>
          <a:r>
            <a:rPr lang="es-EC" sz="1100" dirty="0" smtClean="0">
              <a:latin typeface="Arial" panose="020B0604020202020204" pitchFamily="34" charset="0"/>
              <a:cs typeface="Arial" panose="020B0604020202020204" pitchFamily="34" charset="0"/>
            </a:rPr>
            <a:t>Sin política definida para pagos, dados en base a negociación con el proveedor.</a:t>
          </a:r>
          <a:endParaRPr lang="es-EC" sz="1100" dirty="0">
            <a:latin typeface="Arial" panose="020B0604020202020204" pitchFamily="34" charset="0"/>
            <a:cs typeface="Arial" panose="020B0604020202020204" pitchFamily="34" charset="0"/>
          </a:endParaRPr>
        </a:p>
      </dgm:t>
    </dgm:pt>
    <dgm:pt modelId="{8D0F488F-35DC-4708-9EDA-76DDA02F2432}" type="parTrans" cxnId="{8AD43319-08D4-4186-88FC-1769E63B0951}">
      <dgm:prSet/>
      <dgm:spPr/>
      <dgm:t>
        <a:bodyPr/>
        <a:lstStyle/>
        <a:p>
          <a:endParaRPr lang="es-EC" sz="1050">
            <a:latin typeface="Arial" panose="020B0604020202020204" pitchFamily="34" charset="0"/>
            <a:cs typeface="Arial" panose="020B0604020202020204" pitchFamily="34" charset="0"/>
          </a:endParaRPr>
        </a:p>
      </dgm:t>
    </dgm:pt>
    <dgm:pt modelId="{45D36050-8BA6-49DE-B7E8-CAB3B73CD6F1}" type="sibTrans" cxnId="{8AD43319-08D4-4186-88FC-1769E63B0951}">
      <dgm:prSet/>
      <dgm:spPr/>
      <dgm:t>
        <a:bodyPr/>
        <a:lstStyle/>
        <a:p>
          <a:endParaRPr lang="es-EC" sz="1050">
            <a:latin typeface="Arial" panose="020B0604020202020204" pitchFamily="34" charset="0"/>
            <a:cs typeface="Arial" panose="020B0604020202020204" pitchFamily="34" charset="0"/>
          </a:endParaRPr>
        </a:p>
      </dgm:t>
    </dgm:pt>
    <dgm:pt modelId="{CF1A159F-58B9-4579-AFCF-8A69D2C7C5E4}">
      <dgm:prSet phldrT="[Texto]" custT="1"/>
      <dgm:spPr/>
      <dgm:t>
        <a:bodyPr/>
        <a:lstStyle/>
        <a:p>
          <a:r>
            <a:rPr lang="es-EC" sz="1100" b="1" dirty="0" smtClean="0">
              <a:latin typeface="Arial" panose="020B0604020202020204" pitchFamily="34" charset="0"/>
              <a:cs typeface="Arial" panose="020B0604020202020204" pitchFamily="34" charset="0"/>
            </a:rPr>
            <a:t>Ingresos de efectivo</a:t>
          </a:r>
          <a:endParaRPr lang="es-EC" sz="1100" b="1" dirty="0">
            <a:latin typeface="Arial" panose="020B0604020202020204" pitchFamily="34" charset="0"/>
            <a:cs typeface="Arial" panose="020B0604020202020204" pitchFamily="34" charset="0"/>
          </a:endParaRPr>
        </a:p>
      </dgm:t>
    </dgm:pt>
    <dgm:pt modelId="{B7360CF9-EB17-43BE-891C-2D791A577BAA}" type="parTrans" cxnId="{7FC9202D-6025-4A07-8236-135B689F6474}">
      <dgm:prSet/>
      <dgm:spPr/>
      <dgm:t>
        <a:bodyPr/>
        <a:lstStyle/>
        <a:p>
          <a:endParaRPr lang="es-EC" sz="1050">
            <a:latin typeface="Arial" panose="020B0604020202020204" pitchFamily="34" charset="0"/>
            <a:cs typeface="Arial" panose="020B0604020202020204" pitchFamily="34" charset="0"/>
          </a:endParaRPr>
        </a:p>
      </dgm:t>
    </dgm:pt>
    <dgm:pt modelId="{BFC1F91A-FC71-4F05-B7FB-15F17BBA2218}" type="sibTrans" cxnId="{7FC9202D-6025-4A07-8236-135B689F6474}">
      <dgm:prSet/>
      <dgm:spPr/>
      <dgm:t>
        <a:bodyPr/>
        <a:lstStyle/>
        <a:p>
          <a:endParaRPr lang="es-EC" sz="1050">
            <a:latin typeface="Arial" panose="020B0604020202020204" pitchFamily="34" charset="0"/>
            <a:cs typeface="Arial" panose="020B0604020202020204" pitchFamily="34" charset="0"/>
          </a:endParaRPr>
        </a:p>
      </dgm:t>
    </dgm:pt>
    <dgm:pt modelId="{CD19AAD3-798B-499D-9FCB-72B0C7360821}">
      <dgm:prSet phldrT="[Texto]" custT="1"/>
      <dgm:spPr/>
      <dgm:t>
        <a:bodyPr/>
        <a:lstStyle/>
        <a:p>
          <a:r>
            <a:rPr lang="es-EC" sz="1100" b="1" dirty="0" smtClean="0">
              <a:latin typeface="Arial" panose="020B0604020202020204" pitchFamily="34" charset="0"/>
              <a:cs typeface="Arial" panose="020B0604020202020204" pitchFamily="34" charset="0"/>
            </a:rPr>
            <a:t>Tratamiento de activos Fijos</a:t>
          </a:r>
          <a:endParaRPr lang="es-EC" sz="1100" b="1" dirty="0">
            <a:latin typeface="Arial" panose="020B0604020202020204" pitchFamily="34" charset="0"/>
            <a:cs typeface="Arial" panose="020B0604020202020204" pitchFamily="34" charset="0"/>
          </a:endParaRPr>
        </a:p>
      </dgm:t>
    </dgm:pt>
    <dgm:pt modelId="{892ACAC3-57DC-4582-8121-D9C54BB68D60}" type="parTrans" cxnId="{CE183F93-8CA6-4EC8-9B8C-D7943C6229D5}">
      <dgm:prSet/>
      <dgm:spPr/>
      <dgm:t>
        <a:bodyPr/>
        <a:lstStyle/>
        <a:p>
          <a:endParaRPr lang="es-EC" sz="1050">
            <a:latin typeface="Arial" panose="020B0604020202020204" pitchFamily="34" charset="0"/>
            <a:cs typeface="Arial" panose="020B0604020202020204" pitchFamily="34" charset="0"/>
          </a:endParaRPr>
        </a:p>
      </dgm:t>
    </dgm:pt>
    <dgm:pt modelId="{3D9C91C0-FEB4-4BBC-8696-4FD61A83410B}" type="sibTrans" cxnId="{CE183F93-8CA6-4EC8-9B8C-D7943C6229D5}">
      <dgm:prSet/>
      <dgm:spPr/>
      <dgm:t>
        <a:bodyPr/>
        <a:lstStyle/>
        <a:p>
          <a:endParaRPr lang="es-EC" sz="1050">
            <a:latin typeface="Arial" panose="020B0604020202020204" pitchFamily="34" charset="0"/>
            <a:cs typeface="Arial" panose="020B0604020202020204" pitchFamily="34" charset="0"/>
          </a:endParaRPr>
        </a:p>
      </dgm:t>
    </dgm:pt>
    <dgm:pt modelId="{BD93E07C-E918-4F2C-82B4-FED0DA99E5B2}">
      <dgm:prSet phldrT="[Texto]" custT="1"/>
      <dgm:spPr/>
      <dgm:t>
        <a:bodyPr/>
        <a:lstStyle/>
        <a:p>
          <a:r>
            <a:rPr lang="es-EC" sz="1100" dirty="0" smtClean="0">
              <a:latin typeface="Arial" panose="020B0604020202020204" pitchFamily="34" charset="0"/>
              <a:cs typeface="Arial" panose="020B0604020202020204" pitchFamily="34" charset="0"/>
            </a:rPr>
            <a:t>El registro de  conciliaciones bancarias no es efectivo.</a:t>
          </a:r>
          <a:endParaRPr lang="es-EC" sz="1100" dirty="0">
            <a:latin typeface="Arial" panose="020B0604020202020204" pitchFamily="34" charset="0"/>
            <a:cs typeface="Arial" panose="020B0604020202020204" pitchFamily="34" charset="0"/>
          </a:endParaRPr>
        </a:p>
      </dgm:t>
    </dgm:pt>
    <dgm:pt modelId="{D8ECF47F-FC75-43CB-B551-8B70C33C71DB}" type="parTrans" cxnId="{02856E46-D85A-4E84-A935-0C1EC7DC9A40}">
      <dgm:prSet/>
      <dgm:spPr/>
      <dgm:t>
        <a:bodyPr/>
        <a:lstStyle/>
        <a:p>
          <a:endParaRPr lang="es-EC" sz="1050">
            <a:latin typeface="Arial" panose="020B0604020202020204" pitchFamily="34" charset="0"/>
            <a:cs typeface="Arial" panose="020B0604020202020204" pitchFamily="34" charset="0"/>
          </a:endParaRPr>
        </a:p>
      </dgm:t>
    </dgm:pt>
    <dgm:pt modelId="{F86F1F79-2ECA-45F9-8A43-5A4E4CCA2D2D}" type="sibTrans" cxnId="{02856E46-D85A-4E84-A935-0C1EC7DC9A40}">
      <dgm:prSet/>
      <dgm:spPr/>
      <dgm:t>
        <a:bodyPr/>
        <a:lstStyle/>
        <a:p>
          <a:endParaRPr lang="es-EC" sz="1050">
            <a:latin typeface="Arial" panose="020B0604020202020204" pitchFamily="34" charset="0"/>
            <a:cs typeface="Arial" panose="020B0604020202020204" pitchFamily="34" charset="0"/>
          </a:endParaRPr>
        </a:p>
      </dgm:t>
    </dgm:pt>
    <dgm:pt modelId="{2E9C879E-6E58-45C2-8E8B-BA32500EB335}">
      <dgm:prSet phldrT="[Texto]" custT="1"/>
      <dgm:spPr/>
      <dgm:t>
        <a:bodyPr/>
        <a:lstStyle/>
        <a:p>
          <a:r>
            <a:rPr lang="es-EC" sz="1100" dirty="0" smtClean="0">
              <a:latin typeface="Arial" panose="020B0604020202020204" pitchFamily="34" charset="0"/>
              <a:cs typeface="Arial" panose="020B0604020202020204" pitchFamily="34" charset="0"/>
            </a:rPr>
            <a:t>Decisión de elección de  proveedores en base a conocimiento o recomendación de empleados.</a:t>
          </a:r>
          <a:endParaRPr lang="es-EC" sz="1100" dirty="0">
            <a:latin typeface="Arial" panose="020B0604020202020204" pitchFamily="34" charset="0"/>
            <a:cs typeface="Arial" panose="020B0604020202020204" pitchFamily="34" charset="0"/>
          </a:endParaRPr>
        </a:p>
      </dgm:t>
    </dgm:pt>
    <dgm:pt modelId="{9863568B-73C9-4E97-8D34-0013A44C27BA}" type="parTrans" cxnId="{312F481C-5961-4DA1-9A5A-1926B6DBB8F2}">
      <dgm:prSet/>
      <dgm:spPr/>
      <dgm:t>
        <a:bodyPr/>
        <a:lstStyle/>
        <a:p>
          <a:endParaRPr lang="es-EC" sz="1050">
            <a:latin typeface="Arial" panose="020B0604020202020204" pitchFamily="34" charset="0"/>
            <a:cs typeface="Arial" panose="020B0604020202020204" pitchFamily="34" charset="0"/>
          </a:endParaRPr>
        </a:p>
      </dgm:t>
    </dgm:pt>
    <dgm:pt modelId="{2B8A7A0B-328B-48EF-95E5-39475427D549}" type="sibTrans" cxnId="{312F481C-5961-4DA1-9A5A-1926B6DBB8F2}">
      <dgm:prSet/>
      <dgm:spPr/>
      <dgm:t>
        <a:bodyPr/>
        <a:lstStyle/>
        <a:p>
          <a:endParaRPr lang="es-EC" sz="1050">
            <a:latin typeface="Arial" panose="020B0604020202020204" pitchFamily="34" charset="0"/>
            <a:cs typeface="Arial" panose="020B0604020202020204" pitchFamily="34" charset="0"/>
          </a:endParaRPr>
        </a:p>
      </dgm:t>
    </dgm:pt>
    <dgm:pt modelId="{6A55C52A-ED93-49F0-B708-F63C89E3C188}">
      <dgm:prSet phldrT="[Texto]" custT="1"/>
      <dgm:spPr/>
      <dgm:t>
        <a:bodyPr/>
        <a:lstStyle/>
        <a:p>
          <a:r>
            <a:rPr lang="es-EC" sz="1100" dirty="0" smtClean="0">
              <a:latin typeface="Arial" panose="020B0604020202020204" pitchFamily="34" charset="0"/>
              <a:cs typeface="Arial" panose="020B0604020202020204" pitchFamily="34" charset="0"/>
            </a:rPr>
            <a:t>Falta de búsqueda de opciones de nuevas alianzas con nuevos proveedores y mejores opciones de compra.</a:t>
          </a:r>
          <a:endParaRPr lang="es-EC" sz="1100" dirty="0">
            <a:latin typeface="Arial" panose="020B0604020202020204" pitchFamily="34" charset="0"/>
            <a:cs typeface="Arial" panose="020B0604020202020204" pitchFamily="34" charset="0"/>
          </a:endParaRPr>
        </a:p>
      </dgm:t>
    </dgm:pt>
    <dgm:pt modelId="{FBDAEF88-282B-4E7B-AD9F-2040F6AA50FB}" type="parTrans" cxnId="{312B9872-E029-4975-B86A-38F818752001}">
      <dgm:prSet/>
      <dgm:spPr/>
      <dgm:t>
        <a:bodyPr/>
        <a:lstStyle/>
        <a:p>
          <a:endParaRPr lang="es-EC" sz="1050">
            <a:latin typeface="Arial" panose="020B0604020202020204" pitchFamily="34" charset="0"/>
            <a:cs typeface="Arial" panose="020B0604020202020204" pitchFamily="34" charset="0"/>
          </a:endParaRPr>
        </a:p>
      </dgm:t>
    </dgm:pt>
    <dgm:pt modelId="{ACAADBFE-10EF-4A27-B9AC-BADA1A73541A}" type="sibTrans" cxnId="{312B9872-E029-4975-B86A-38F818752001}">
      <dgm:prSet/>
      <dgm:spPr/>
      <dgm:t>
        <a:bodyPr/>
        <a:lstStyle/>
        <a:p>
          <a:endParaRPr lang="es-EC" sz="1050">
            <a:latin typeface="Arial" panose="020B0604020202020204" pitchFamily="34" charset="0"/>
            <a:cs typeface="Arial" panose="020B0604020202020204" pitchFamily="34" charset="0"/>
          </a:endParaRPr>
        </a:p>
      </dgm:t>
    </dgm:pt>
    <dgm:pt modelId="{38407916-497C-4318-A81C-A4AF0B20B181}">
      <dgm:prSet phldrT="[Texto]" custT="1"/>
      <dgm:spPr/>
      <dgm:t>
        <a:bodyPr/>
        <a:lstStyle/>
        <a:p>
          <a:r>
            <a:rPr lang="es-EC" sz="1100" dirty="0" smtClean="0">
              <a:latin typeface="Arial" panose="020B0604020202020204" pitchFamily="34" charset="0"/>
              <a:cs typeface="Arial" panose="020B0604020202020204" pitchFamily="34" charset="0"/>
            </a:rPr>
            <a:t>Publicidad y promoción baja de la empresa.</a:t>
          </a:r>
          <a:endParaRPr lang="es-EC" sz="1100" dirty="0">
            <a:latin typeface="Arial" panose="020B0604020202020204" pitchFamily="34" charset="0"/>
            <a:cs typeface="Arial" panose="020B0604020202020204" pitchFamily="34" charset="0"/>
          </a:endParaRPr>
        </a:p>
      </dgm:t>
    </dgm:pt>
    <dgm:pt modelId="{DB200973-A6FB-4D21-8958-34AD532CA35D}" type="parTrans" cxnId="{19869121-21C6-4467-98DA-1B2AB08C37DC}">
      <dgm:prSet/>
      <dgm:spPr/>
      <dgm:t>
        <a:bodyPr/>
        <a:lstStyle/>
        <a:p>
          <a:endParaRPr lang="es-EC" sz="1050">
            <a:latin typeface="Arial" panose="020B0604020202020204" pitchFamily="34" charset="0"/>
            <a:cs typeface="Arial" panose="020B0604020202020204" pitchFamily="34" charset="0"/>
          </a:endParaRPr>
        </a:p>
      </dgm:t>
    </dgm:pt>
    <dgm:pt modelId="{676A3821-2B70-4559-9AD5-408FB9D70589}" type="sibTrans" cxnId="{19869121-21C6-4467-98DA-1B2AB08C37DC}">
      <dgm:prSet/>
      <dgm:spPr/>
      <dgm:t>
        <a:bodyPr/>
        <a:lstStyle/>
        <a:p>
          <a:endParaRPr lang="es-EC" sz="1050">
            <a:latin typeface="Arial" panose="020B0604020202020204" pitchFamily="34" charset="0"/>
            <a:cs typeface="Arial" panose="020B0604020202020204" pitchFamily="34" charset="0"/>
          </a:endParaRPr>
        </a:p>
      </dgm:t>
    </dgm:pt>
    <dgm:pt modelId="{5E6FF9F0-4572-4D20-AAE5-9838EB28D160}">
      <dgm:prSet phldrT="[Texto]" custT="1"/>
      <dgm:spPr/>
      <dgm:t>
        <a:bodyPr/>
        <a:lstStyle/>
        <a:p>
          <a:r>
            <a:rPr lang="es-EC" sz="1100" dirty="0" smtClean="0">
              <a:latin typeface="Arial" panose="020B0604020202020204" pitchFamily="34" charset="0"/>
              <a:cs typeface="Arial" panose="020B0604020202020204" pitchFamily="34" charset="0"/>
            </a:rPr>
            <a:t>Enfoque de mercado solo a obras civiles</a:t>
          </a:r>
          <a:endParaRPr lang="es-EC" sz="1100" dirty="0">
            <a:latin typeface="Arial" panose="020B0604020202020204" pitchFamily="34" charset="0"/>
            <a:cs typeface="Arial" panose="020B0604020202020204" pitchFamily="34" charset="0"/>
          </a:endParaRPr>
        </a:p>
      </dgm:t>
    </dgm:pt>
    <dgm:pt modelId="{2D76CA36-02FF-4017-BCBE-E878F1F1E000}" type="parTrans" cxnId="{2546C6B8-7472-4023-85B6-5C81EB63670A}">
      <dgm:prSet/>
      <dgm:spPr/>
      <dgm:t>
        <a:bodyPr/>
        <a:lstStyle/>
        <a:p>
          <a:endParaRPr lang="es-EC" sz="1050">
            <a:latin typeface="Arial" panose="020B0604020202020204" pitchFamily="34" charset="0"/>
            <a:cs typeface="Arial" panose="020B0604020202020204" pitchFamily="34" charset="0"/>
          </a:endParaRPr>
        </a:p>
      </dgm:t>
    </dgm:pt>
    <dgm:pt modelId="{751AD708-B5A8-4F57-89F0-B3A4E46C978D}" type="sibTrans" cxnId="{2546C6B8-7472-4023-85B6-5C81EB63670A}">
      <dgm:prSet/>
      <dgm:spPr/>
      <dgm:t>
        <a:bodyPr/>
        <a:lstStyle/>
        <a:p>
          <a:endParaRPr lang="es-EC" sz="1050">
            <a:latin typeface="Arial" panose="020B0604020202020204" pitchFamily="34" charset="0"/>
            <a:cs typeface="Arial" panose="020B0604020202020204" pitchFamily="34" charset="0"/>
          </a:endParaRPr>
        </a:p>
      </dgm:t>
    </dgm:pt>
    <dgm:pt modelId="{E38295E9-53D3-4705-8B27-876FCE0070C1}">
      <dgm:prSet phldrT="[Texto]" custT="1"/>
      <dgm:spPr/>
      <dgm:t>
        <a:bodyPr/>
        <a:lstStyle/>
        <a:p>
          <a:r>
            <a:rPr lang="es-EC" sz="1100" dirty="0" smtClean="0">
              <a:latin typeface="Arial" panose="020B0604020202020204" pitchFamily="34" charset="0"/>
              <a:cs typeface="Arial" panose="020B0604020202020204" pitchFamily="34" charset="0"/>
            </a:rPr>
            <a:t>El registro de  conciliaciones bancarias no se realiza mensualmente. </a:t>
          </a:r>
          <a:endParaRPr lang="es-EC" sz="1100" dirty="0">
            <a:latin typeface="Arial" panose="020B0604020202020204" pitchFamily="34" charset="0"/>
            <a:cs typeface="Arial" panose="020B0604020202020204" pitchFamily="34" charset="0"/>
          </a:endParaRPr>
        </a:p>
      </dgm:t>
    </dgm:pt>
    <dgm:pt modelId="{F0AE00A4-0BCC-47B8-AE19-305B4F3C01A9}" type="parTrans" cxnId="{D2BCEA36-F6CC-47FE-9AF2-5FD195B3920D}">
      <dgm:prSet/>
      <dgm:spPr/>
      <dgm:t>
        <a:bodyPr/>
        <a:lstStyle/>
        <a:p>
          <a:endParaRPr lang="es-EC" sz="1050">
            <a:latin typeface="Arial" panose="020B0604020202020204" pitchFamily="34" charset="0"/>
            <a:cs typeface="Arial" panose="020B0604020202020204" pitchFamily="34" charset="0"/>
          </a:endParaRPr>
        </a:p>
      </dgm:t>
    </dgm:pt>
    <dgm:pt modelId="{A94597E9-0814-4E99-9FE7-AADCD2F91D86}" type="sibTrans" cxnId="{D2BCEA36-F6CC-47FE-9AF2-5FD195B3920D}">
      <dgm:prSet/>
      <dgm:spPr/>
      <dgm:t>
        <a:bodyPr/>
        <a:lstStyle/>
        <a:p>
          <a:endParaRPr lang="es-EC" sz="1050">
            <a:latin typeface="Arial" panose="020B0604020202020204" pitchFamily="34" charset="0"/>
            <a:cs typeface="Arial" panose="020B0604020202020204" pitchFamily="34" charset="0"/>
          </a:endParaRPr>
        </a:p>
      </dgm:t>
    </dgm:pt>
    <dgm:pt modelId="{FF954E2E-54D6-49D7-A036-4194D9CF9F31}">
      <dgm:prSet phldrT="[Texto]" custT="1"/>
      <dgm:spPr/>
      <dgm:t>
        <a:bodyPr/>
        <a:lstStyle/>
        <a:p>
          <a:r>
            <a:rPr lang="es-EC" sz="1100" dirty="0" smtClean="0">
              <a:latin typeface="Arial" panose="020B0604020202020204" pitchFamily="34" charset="0"/>
              <a:cs typeface="Arial" panose="020B0604020202020204" pitchFamily="34" charset="0"/>
            </a:rPr>
            <a:t>Confirmación de   ingresos en bancos y sistema contable de manera quincenal.</a:t>
          </a:r>
          <a:endParaRPr lang="es-EC" sz="1100" dirty="0">
            <a:latin typeface="Arial" panose="020B0604020202020204" pitchFamily="34" charset="0"/>
            <a:cs typeface="Arial" panose="020B0604020202020204" pitchFamily="34" charset="0"/>
          </a:endParaRPr>
        </a:p>
      </dgm:t>
    </dgm:pt>
    <dgm:pt modelId="{E6B98945-8FD3-43BE-ABD0-4DDA6DB574DA}" type="parTrans" cxnId="{3DF598D8-4F3D-4BD0-93EF-504D6D011BC3}">
      <dgm:prSet/>
      <dgm:spPr/>
      <dgm:t>
        <a:bodyPr/>
        <a:lstStyle/>
        <a:p>
          <a:endParaRPr lang="es-EC" sz="1050">
            <a:latin typeface="Arial" panose="020B0604020202020204" pitchFamily="34" charset="0"/>
            <a:cs typeface="Arial" panose="020B0604020202020204" pitchFamily="34" charset="0"/>
          </a:endParaRPr>
        </a:p>
      </dgm:t>
    </dgm:pt>
    <dgm:pt modelId="{31F5E62D-015D-42E4-BEF3-72F92E0B3B62}" type="sibTrans" cxnId="{3DF598D8-4F3D-4BD0-93EF-504D6D011BC3}">
      <dgm:prSet/>
      <dgm:spPr/>
      <dgm:t>
        <a:bodyPr/>
        <a:lstStyle/>
        <a:p>
          <a:endParaRPr lang="es-EC" sz="1050">
            <a:latin typeface="Arial" panose="020B0604020202020204" pitchFamily="34" charset="0"/>
            <a:cs typeface="Arial" panose="020B0604020202020204" pitchFamily="34" charset="0"/>
          </a:endParaRPr>
        </a:p>
      </dgm:t>
    </dgm:pt>
    <dgm:pt modelId="{8D2CAA02-2125-47C8-BCFC-ED1C392C783A}">
      <dgm:prSet phldrT="[Texto]" custT="1"/>
      <dgm:spPr/>
      <dgm:t>
        <a:bodyPr/>
        <a:lstStyle/>
        <a:p>
          <a:r>
            <a:rPr lang="es-EC" sz="1100" dirty="0" smtClean="0">
              <a:latin typeface="Arial" panose="020B0604020202020204" pitchFamily="34" charset="0"/>
              <a:cs typeface="Arial" panose="020B0604020202020204" pitchFamily="34" charset="0"/>
            </a:rPr>
            <a:t>Se activará todo activo que sea destinado a la actividad de construcción.</a:t>
          </a:r>
          <a:endParaRPr lang="es-EC" sz="1100" dirty="0">
            <a:latin typeface="Arial" panose="020B0604020202020204" pitchFamily="34" charset="0"/>
            <a:cs typeface="Arial" panose="020B0604020202020204" pitchFamily="34" charset="0"/>
          </a:endParaRPr>
        </a:p>
      </dgm:t>
    </dgm:pt>
    <dgm:pt modelId="{7859E40E-8502-4FFC-9D2E-695C8F5D7E5A}" type="parTrans" cxnId="{2187AFB4-4477-48A4-9C35-6EEF852B3FCC}">
      <dgm:prSet/>
      <dgm:spPr/>
      <dgm:t>
        <a:bodyPr/>
        <a:lstStyle/>
        <a:p>
          <a:endParaRPr lang="es-EC" sz="1050">
            <a:latin typeface="Arial" panose="020B0604020202020204" pitchFamily="34" charset="0"/>
            <a:cs typeface="Arial" panose="020B0604020202020204" pitchFamily="34" charset="0"/>
          </a:endParaRPr>
        </a:p>
      </dgm:t>
    </dgm:pt>
    <dgm:pt modelId="{45531FAE-9141-4F76-85D0-46A16814D72A}" type="sibTrans" cxnId="{2187AFB4-4477-48A4-9C35-6EEF852B3FCC}">
      <dgm:prSet/>
      <dgm:spPr/>
      <dgm:t>
        <a:bodyPr/>
        <a:lstStyle/>
        <a:p>
          <a:endParaRPr lang="es-EC" sz="1050">
            <a:latin typeface="Arial" panose="020B0604020202020204" pitchFamily="34" charset="0"/>
            <a:cs typeface="Arial" panose="020B0604020202020204" pitchFamily="34" charset="0"/>
          </a:endParaRPr>
        </a:p>
      </dgm:t>
    </dgm:pt>
    <dgm:pt modelId="{78C7AADC-1D07-481A-A1E2-249EBD6E9F33}">
      <dgm:prSet phldrT="[Texto]" custT="1"/>
      <dgm:spPr/>
      <dgm:t>
        <a:bodyPr/>
        <a:lstStyle/>
        <a:p>
          <a:r>
            <a:rPr lang="es-EC" sz="1100" dirty="0" smtClean="0">
              <a:latin typeface="Arial" panose="020B0604020202020204" pitchFamily="34" charset="0"/>
              <a:cs typeface="Arial" panose="020B0604020202020204" pitchFamily="34" charset="0"/>
            </a:rPr>
            <a:t>El activo se deprecia por método de línea recta.</a:t>
          </a:r>
          <a:endParaRPr lang="es-EC" sz="1100" dirty="0">
            <a:latin typeface="Arial" panose="020B0604020202020204" pitchFamily="34" charset="0"/>
            <a:cs typeface="Arial" panose="020B0604020202020204" pitchFamily="34" charset="0"/>
          </a:endParaRPr>
        </a:p>
      </dgm:t>
    </dgm:pt>
    <dgm:pt modelId="{63BD8F6C-F616-4373-B628-A3E29AF03795}" type="parTrans" cxnId="{490D87C1-394C-4CB4-8A8B-B3CE783D8144}">
      <dgm:prSet/>
      <dgm:spPr/>
      <dgm:t>
        <a:bodyPr/>
        <a:lstStyle/>
        <a:p>
          <a:endParaRPr lang="es-EC" sz="1050">
            <a:latin typeface="Arial" panose="020B0604020202020204" pitchFamily="34" charset="0"/>
            <a:cs typeface="Arial" panose="020B0604020202020204" pitchFamily="34" charset="0"/>
          </a:endParaRPr>
        </a:p>
      </dgm:t>
    </dgm:pt>
    <dgm:pt modelId="{9202953F-38CC-49F4-A946-40EA0EF82328}" type="sibTrans" cxnId="{490D87C1-394C-4CB4-8A8B-B3CE783D8144}">
      <dgm:prSet/>
      <dgm:spPr/>
      <dgm:t>
        <a:bodyPr/>
        <a:lstStyle/>
        <a:p>
          <a:endParaRPr lang="es-EC" sz="1050">
            <a:latin typeface="Arial" panose="020B0604020202020204" pitchFamily="34" charset="0"/>
            <a:cs typeface="Arial" panose="020B0604020202020204" pitchFamily="34" charset="0"/>
          </a:endParaRPr>
        </a:p>
      </dgm:t>
    </dgm:pt>
    <dgm:pt modelId="{747E5141-BC3B-400D-85DA-4D1C56065E67}">
      <dgm:prSet phldrT="[Texto]" custT="1"/>
      <dgm:spPr/>
      <dgm:t>
        <a:bodyPr/>
        <a:lstStyle/>
        <a:p>
          <a:r>
            <a:rPr lang="es-EC" sz="1100" dirty="0" smtClean="0">
              <a:latin typeface="Arial" panose="020B0604020202020204" pitchFamily="34" charset="0"/>
              <a:cs typeface="Arial" panose="020B0604020202020204" pitchFamily="34" charset="0"/>
            </a:rPr>
            <a:t>Falta de análisis de siniestros para la actividad como aseguramiento del activo.</a:t>
          </a:r>
          <a:endParaRPr lang="es-EC" sz="1100" dirty="0">
            <a:latin typeface="Arial" panose="020B0604020202020204" pitchFamily="34" charset="0"/>
            <a:cs typeface="Arial" panose="020B0604020202020204" pitchFamily="34" charset="0"/>
          </a:endParaRPr>
        </a:p>
      </dgm:t>
    </dgm:pt>
    <dgm:pt modelId="{BB1D1A50-135C-4DD0-95F6-417D658B0FE4}" type="parTrans" cxnId="{A7ECA5CD-76C3-41C2-8C9A-9B1CC521A328}">
      <dgm:prSet/>
      <dgm:spPr/>
      <dgm:t>
        <a:bodyPr/>
        <a:lstStyle/>
        <a:p>
          <a:endParaRPr lang="es-EC" sz="1050">
            <a:latin typeface="Arial" panose="020B0604020202020204" pitchFamily="34" charset="0"/>
            <a:cs typeface="Arial" panose="020B0604020202020204" pitchFamily="34" charset="0"/>
          </a:endParaRPr>
        </a:p>
      </dgm:t>
    </dgm:pt>
    <dgm:pt modelId="{5C588A2D-A6C0-41E7-B325-9121B2DF37BE}" type="sibTrans" cxnId="{A7ECA5CD-76C3-41C2-8C9A-9B1CC521A328}">
      <dgm:prSet/>
      <dgm:spPr/>
      <dgm:t>
        <a:bodyPr/>
        <a:lstStyle/>
        <a:p>
          <a:endParaRPr lang="es-EC" sz="1050">
            <a:latin typeface="Arial" panose="020B0604020202020204" pitchFamily="34" charset="0"/>
            <a:cs typeface="Arial" panose="020B0604020202020204" pitchFamily="34" charset="0"/>
          </a:endParaRPr>
        </a:p>
      </dgm:t>
    </dgm:pt>
    <dgm:pt modelId="{FEA9CE15-1CEB-4CE0-894E-569009346959}">
      <dgm:prSet phldrT="[Texto]" custT="1"/>
      <dgm:spPr/>
      <dgm:t>
        <a:bodyPr/>
        <a:lstStyle/>
        <a:p>
          <a:r>
            <a:rPr lang="es-EC" sz="1100" smtClean="0">
              <a:latin typeface="Arial" panose="020B0604020202020204" pitchFamily="34" charset="0"/>
              <a:cs typeface="Arial" panose="020B0604020202020204" pitchFamily="34" charset="0"/>
            </a:rPr>
            <a:t>Bajo nivel de ingresos</a:t>
          </a:r>
          <a:endParaRPr lang="es-EC" sz="1050" b="1" dirty="0">
            <a:latin typeface="Arial" panose="020B0604020202020204" pitchFamily="34" charset="0"/>
            <a:cs typeface="Arial" panose="020B0604020202020204" pitchFamily="34" charset="0"/>
          </a:endParaRPr>
        </a:p>
      </dgm:t>
    </dgm:pt>
    <dgm:pt modelId="{AABDC469-4585-4072-AB86-B82994E60FC8}" type="parTrans" cxnId="{A97BE292-8F0C-4F7F-B407-EEE0CB6E98A6}">
      <dgm:prSet/>
      <dgm:spPr/>
      <dgm:t>
        <a:bodyPr/>
        <a:lstStyle/>
        <a:p>
          <a:endParaRPr lang="es-EC" sz="2000">
            <a:latin typeface="Arial" panose="020B0604020202020204" pitchFamily="34" charset="0"/>
            <a:cs typeface="Arial" panose="020B0604020202020204" pitchFamily="34" charset="0"/>
          </a:endParaRPr>
        </a:p>
      </dgm:t>
    </dgm:pt>
    <dgm:pt modelId="{37F2A572-D2EC-45E8-8302-C06A97D5C78E}" type="sibTrans" cxnId="{A97BE292-8F0C-4F7F-B407-EEE0CB6E98A6}">
      <dgm:prSet/>
      <dgm:spPr/>
      <dgm:t>
        <a:bodyPr/>
        <a:lstStyle/>
        <a:p>
          <a:endParaRPr lang="es-EC" sz="2000">
            <a:latin typeface="Arial" panose="020B0604020202020204" pitchFamily="34" charset="0"/>
            <a:cs typeface="Arial" panose="020B0604020202020204" pitchFamily="34" charset="0"/>
          </a:endParaRPr>
        </a:p>
      </dgm:t>
    </dgm:pt>
    <dgm:pt modelId="{92B4ED35-D817-4C24-AE16-403DC7E700A6}" type="pres">
      <dgm:prSet presAssocID="{88589966-80E4-4303-9A8B-114194850F17}" presName="Name0" presStyleCnt="0">
        <dgm:presLayoutVars>
          <dgm:dir/>
          <dgm:animLvl val="lvl"/>
          <dgm:resizeHandles val="exact"/>
        </dgm:presLayoutVars>
      </dgm:prSet>
      <dgm:spPr/>
      <dgm:t>
        <a:bodyPr/>
        <a:lstStyle/>
        <a:p>
          <a:endParaRPr lang="es-EC"/>
        </a:p>
      </dgm:t>
    </dgm:pt>
    <dgm:pt modelId="{0DE8DE39-DFC5-4DC6-8210-B4ED770900DD}" type="pres">
      <dgm:prSet presAssocID="{42E48908-96B4-48F1-A745-EA5F3B6AAF2F}" presName="vertFlow" presStyleCnt="0"/>
      <dgm:spPr/>
      <dgm:t>
        <a:bodyPr/>
        <a:lstStyle/>
        <a:p>
          <a:endParaRPr lang="es-EC"/>
        </a:p>
      </dgm:t>
    </dgm:pt>
    <dgm:pt modelId="{EDF6A133-7EBD-4A67-A42D-51CBD2F04DA4}" type="pres">
      <dgm:prSet presAssocID="{42E48908-96B4-48F1-A745-EA5F3B6AAF2F}" presName="header" presStyleLbl="node1" presStyleIdx="0" presStyleCnt="5"/>
      <dgm:spPr/>
      <dgm:t>
        <a:bodyPr/>
        <a:lstStyle/>
        <a:p>
          <a:endParaRPr lang="es-EC"/>
        </a:p>
      </dgm:t>
    </dgm:pt>
    <dgm:pt modelId="{CFC8D5DE-EA13-4B1B-A14E-68E921C646D6}" type="pres">
      <dgm:prSet presAssocID="{28E6A451-4A61-4A37-9DC9-36592B54C27E}" presName="parTrans" presStyleLbl="sibTrans2D1" presStyleIdx="0" presStyleCnt="15"/>
      <dgm:spPr/>
      <dgm:t>
        <a:bodyPr/>
        <a:lstStyle/>
        <a:p>
          <a:endParaRPr lang="es-EC"/>
        </a:p>
      </dgm:t>
    </dgm:pt>
    <dgm:pt modelId="{D25AC606-426F-41EA-9562-B46A3D669DC5}" type="pres">
      <dgm:prSet presAssocID="{495654C1-3B55-4760-B36A-EAFB7EA9C4F1}" presName="child" presStyleLbl="alignAccFollowNode1" presStyleIdx="0" presStyleCnt="15">
        <dgm:presLayoutVars>
          <dgm:chMax val="0"/>
          <dgm:bulletEnabled val="1"/>
        </dgm:presLayoutVars>
      </dgm:prSet>
      <dgm:spPr/>
      <dgm:t>
        <a:bodyPr/>
        <a:lstStyle/>
        <a:p>
          <a:endParaRPr lang="es-EC"/>
        </a:p>
      </dgm:t>
    </dgm:pt>
    <dgm:pt modelId="{378C5687-FAED-44C0-85F2-7F965D535CDD}" type="pres">
      <dgm:prSet presAssocID="{094B7D26-2349-4796-A77C-3A1820937375}" presName="sibTrans" presStyleLbl="sibTrans2D1" presStyleIdx="1" presStyleCnt="15"/>
      <dgm:spPr/>
      <dgm:t>
        <a:bodyPr/>
        <a:lstStyle/>
        <a:p>
          <a:endParaRPr lang="es-EC"/>
        </a:p>
      </dgm:t>
    </dgm:pt>
    <dgm:pt modelId="{96E305AB-6CFA-4C1F-A60B-2E30E2462DB9}" type="pres">
      <dgm:prSet presAssocID="{9C17C9AE-3760-4E4E-9172-E8562CCC49C0}" presName="child" presStyleLbl="alignAccFollowNode1" presStyleIdx="1" presStyleCnt="15">
        <dgm:presLayoutVars>
          <dgm:chMax val="0"/>
          <dgm:bulletEnabled val="1"/>
        </dgm:presLayoutVars>
      </dgm:prSet>
      <dgm:spPr/>
      <dgm:t>
        <a:bodyPr/>
        <a:lstStyle/>
        <a:p>
          <a:endParaRPr lang="es-EC"/>
        </a:p>
      </dgm:t>
    </dgm:pt>
    <dgm:pt modelId="{0465AD06-91BD-4F8E-A988-00A75C224B27}" type="pres">
      <dgm:prSet presAssocID="{AE4B613F-0C42-4289-AA5F-2DA20580CED7}" presName="sibTrans" presStyleLbl="sibTrans2D1" presStyleIdx="2" presStyleCnt="15"/>
      <dgm:spPr/>
      <dgm:t>
        <a:bodyPr/>
        <a:lstStyle/>
        <a:p>
          <a:endParaRPr lang="es-EC"/>
        </a:p>
      </dgm:t>
    </dgm:pt>
    <dgm:pt modelId="{F105DF41-5A49-47C0-9A04-79611D17D765}" type="pres">
      <dgm:prSet presAssocID="{2E9C879E-6E58-45C2-8E8B-BA32500EB335}" presName="child" presStyleLbl="alignAccFollowNode1" presStyleIdx="2" presStyleCnt="15" custScaleY="190568">
        <dgm:presLayoutVars>
          <dgm:chMax val="0"/>
          <dgm:bulletEnabled val="1"/>
        </dgm:presLayoutVars>
      </dgm:prSet>
      <dgm:spPr/>
      <dgm:t>
        <a:bodyPr/>
        <a:lstStyle/>
        <a:p>
          <a:endParaRPr lang="es-EC"/>
        </a:p>
      </dgm:t>
    </dgm:pt>
    <dgm:pt modelId="{F070A5F2-90DE-461B-99A3-FA952B98DC1E}" type="pres">
      <dgm:prSet presAssocID="{2B8A7A0B-328B-48EF-95E5-39475427D549}" presName="sibTrans" presStyleLbl="sibTrans2D1" presStyleIdx="3" presStyleCnt="15"/>
      <dgm:spPr/>
      <dgm:t>
        <a:bodyPr/>
        <a:lstStyle/>
        <a:p>
          <a:endParaRPr lang="es-EC"/>
        </a:p>
      </dgm:t>
    </dgm:pt>
    <dgm:pt modelId="{3C5EB37C-2858-43C7-A22F-DEF3DF1CA1FF}" type="pres">
      <dgm:prSet presAssocID="{6A55C52A-ED93-49F0-B708-F63C89E3C188}" presName="child" presStyleLbl="alignAccFollowNode1" presStyleIdx="3" presStyleCnt="15" custScaleY="225568">
        <dgm:presLayoutVars>
          <dgm:chMax val="0"/>
          <dgm:bulletEnabled val="1"/>
        </dgm:presLayoutVars>
      </dgm:prSet>
      <dgm:spPr/>
      <dgm:t>
        <a:bodyPr/>
        <a:lstStyle/>
        <a:p>
          <a:endParaRPr lang="es-EC"/>
        </a:p>
      </dgm:t>
    </dgm:pt>
    <dgm:pt modelId="{BFFDA03A-E2EA-46D5-86DF-75C998E8890A}" type="pres">
      <dgm:prSet presAssocID="{42E48908-96B4-48F1-A745-EA5F3B6AAF2F}" presName="hSp" presStyleCnt="0"/>
      <dgm:spPr/>
      <dgm:t>
        <a:bodyPr/>
        <a:lstStyle/>
        <a:p>
          <a:endParaRPr lang="es-EC"/>
        </a:p>
      </dgm:t>
    </dgm:pt>
    <dgm:pt modelId="{F0D694E2-3A5D-46F6-9DD6-31E1FBA69FDB}" type="pres">
      <dgm:prSet presAssocID="{D902E760-A268-4393-A16A-5F5000947E64}" presName="vertFlow" presStyleCnt="0"/>
      <dgm:spPr/>
      <dgm:t>
        <a:bodyPr/>
        <a:lstStyle/>
        <a:p>
          <a:endParaRPr lang="es-EC"/>
        </a:p>
      </dgm:t>
    </dgm:pt>
    <dgm:pt modelId="{491A4CA9-1DA8-426E-B096-A131FB17FB0C}" type="pres">
      <dgm:prSet presAssocID="{D902E760-A268-4393-A16A-5F5000947E64}" presName="header" presStyleLbl="node1" presStyleIdx="1" presStyleCnt="5"/>
      <dgm:spPr/>
      <dgm:t>
        <a:bodyPr/>
        <a:lstStyle/>
        <a:p>
          <a:endParaRPr lang="es-EC"/>
        </a:p>
      </dgm:t>
    </dgm:pt>
    <dgm:pt modelId="{C6DB471C-C149-4F1E-838D-FCCB443BD4DC}" type="pres">
      <dgm:prSet presAssocID="{AABDC469-4585-4072-AB86-B82994E60FC8}" presName="parTrans" presStyleLbl="sibTrans2D1" presStyleIdx="4" presStyleCnt="15"/>
      <dgm:spPr/>
      <dgm:t>
        <a:bodyPr/>
        <a:lstStyle/>
        <a:p>
          <a:endParaRPr lang="es-EC"/>
        </a:p>
      </dgm:t>
    </dgm:pt>
    <dgm:pt modelId="{A2D26FDE-FC88-4283-9B59-4E9ED4060C4D}" type="pres">
      <dgm:prSet presAssocID="{FEA9CE15-1CEB-4CE0-894E-569009346959}" presName="child" presStyleLbl="alignAccFollowNode1" presStyleIdx="4" presStyleCnt="15">
        <dgm:presLayoutVars>
          <dgm:chMax val="0"/>
          <dgm:bulletEnabled val="1"/>
        </dgm:presLayoutVars>
      </dgm:prSet>
      <dgm:spPr/>
      <dgm:t>
        <a:bodyPr/>
        <a:lstStyle/>
        <a:p>
          <a:endParaRPr lang="es-EC"/>
        </a:p>
      </dgm:t>
    </dgm:pt>
    <dgm:pt modelId="{BDBED506-EA75-4C34-8B01-F99F116AD5C8}" type="pres">
      <dgm:prSet presAssocID="{37F2A572-D2EC-45E8-8302-C06A97D5C78E}" presName="sibTrans" presStyleLbl="sibTrans2D1" presStyleIdx="5" presStyleCnt="15"/>
      <dgm:spPr/>
      <dgm:t>
        <a:bodyPr/>
        <a:lstStyle/>
        <a:p>
          <a:endParaRPr lang="es-EC"/>
        </a:p>
      </dgm:t>
    </dgm:pt>
    <dgm:pt modelId="{165DFFB4-9183-404D-9E7C-F37CBC1710D6}" type="pres">
      <dgm:prSet presAssocID="{1D72F446-9241-4B43-8C3C-A8534487650E}" presName="child" presStyleLbl="alignAccFollowNode1" presStyleIdx="5" presStyleCnt="15">
        <dgm:presLayoutVars>
          <dgm:chMax val="0"/>
          <dgm:bulletEnabled val="1"/>
        </dgm:presLayoutVars>
      </dgm:prSet>
      <dgm:spPr/>
      <dgm:t>
        <a:bodyPr/>
        <a:lstStyle/>
        <a:p>
          <a:endParaRPr lang="es-EC"/>
        </a:p>
      </dgm:t>
    </dgm:pt>
    <dgm:pt modelId="{C21759A7-AE9E-43B8-9E45-50AAB779FE9B}" type="pres">
      <dgm:prSet presAssocID="{3CD2D341-3C26-4931-B01C-07F5A36E3677}" presName="sibTrans" presStyleLbl="sibTrans2D1" presStyleIdx="6" presStyleCnt="15"/>
      <dgm:spPr/>
      <dgm:t>
        <a:bodyPr/>
        <a:lstStyle/>
        <a:p>
          <a:endParaRPr lang="es-EC"/>
        </a:p>
      </dgm:t>
    </dgm:pt>
    <dgm:pt modelId="{238E50E5-1693-4080-A27F-0132E5DB4D95}" type="pres">
      <dgm:prSet presAssocID="{38407916-497C-4318-A81C-A4AF0B20B181}" presName="child" presStyleLbl="alignAccFollowNode1" presStyleIdx="6" presStyleCnt="15" custScaleY="154394">
        <dgm:presLayoutVars>
          <dgm:chMax val="0"/>
          <dgm:bulletEnabled val="1"/>
        </dgm:presLayoutVars>
      </dgm:prSet>
      <dgm:spPr/>
      <dgm:t>
        <a:bodyPr/>
        <a:lstStyle/>
        <a:p>
          <a:endParaRPr lang="es-EC"/>
        </a:p>
      </dgm:t>
    </dgm:pt>
    <dgm:pt modelId="{40158C7F-F784-4C7B-9121-ADD59405D11A}" type="pres">
      <dgm:prSet presAssocID="{676A3821-2B70-4559-9AD5-408FB9D70589}" presName="sibTrans" presStyleLbl="sibTrans2D1" presStyleIdx="7" presStyleCnt="15"/>
      <dgm:spPr/>
      <dgm:t>
        <a:bodyPr/>
        <a:lstStyle/>
        <a:p>
          <a:endParaRPr lang="es-EC"/>
        </a:p>
      </dgm:t>
    </dgm:pt>
    <dgm:pt modelId="{6FF1E60E-C06F-4CE0-A072-3EAFA9B60F37}" type="pres">
      <dgm:prSet presAssocID="{5E6FF9F0-4572-4D20-AAE5-9838EB28D160}" presName="child" presStyleLbl="alignAccFollowNode1" presStyleIdx="7" presStyleCnt="15">
        <dgm:presLayoutVars>
          <dgm:chMax val="0"/>
          <dgm:bulletEnabled val="1"/>
        </dgm:presLayoutVars>
      </dgm:prSet>
      <dgm:spPr/>
      <dgm:t>
        <a:bodyPr/>
        <a:lstStyle/>
        <a:p>
          <a:endParaRPr lang="es-EC"/>
        </a:p>
      </dgm:t>
    </dgm:pt>
    <dgm:pt modelId="{FF89A0DF-02BE-421F-85E4-C04C2A4B7321}" type="pres">
      <dgm:prSet presAssocID="{D902E760-A268-4393-A16A-5F5000947E64}" presName="hSp" presStyleCnt="0"/>
      <dgm:spPr/>
      <dgm:t>
        <a:bodyPr/>
        <a:lstStyle/>
        <a:p>
          <a:endParaRPr lang="es-EC"/>
        </a:p>
      </dgm:t>
    </dgm:pt>
    <dgm:pt modelId="{F13F7AEC-E438-47EB-B7D1-0DC4F3BE846C}" type="pres">
      <dgm:prSet presAssocID="{EECD3A6C-44D5-43AE-BF46-0AC4123F0208}" presName="vertFlow" presStyleCnt="0"/>
      <dgm:spPr/>
      <dgm:t>
        <a:bodyPr/>
        <a:lstStyle/>
        <a:p>
          <a:endParaRPr lang="es-EC"/>
        </a:p>
      </dgm:t>
    </dgm:pt>
    <dgm:pt modelId="{DB213C35-6A79-4EC6-B1A9-471E4236D6CE}" type="pres">
      <dgm:prSet presAssocID="{EECD3A6C-44D5-43AE-BF46-0AC4123F0208}" presName="header" presStyleLbl="node1" presStyleIdx="2" presStyleCnt="5"/>
      <dgm:spPr/>
      <dgm:t>
        <a:bodyPr/>
        <a:lstStyle/>
        <a:p>
          <a:endParaRPr lang="es-EC"/>
        </a:p>
      </dgm:t>
    </dgm:pt>
    <dgm:pt modelId="{20FF851B-09EA-4B46-B6C6-830EA9311525}" type="pres">
      <dgm:prSet presAssocID="{8D0F488F-35DC-4708-9EDA-76DDA02F2432}" presName="parTrans" presStyleLbl="sibTrans2D1" presStyleIdx="8" presStyleCnt="15"/>
      <dgm:spPr/>
      <dgm:t>
        <a:bodyPr/>
        <a:lstStyle/>
        <a:p>
          <a:endParaRPr lang="es-EC"/>
        </a:p>
      </dgm:t>
    </dgm:pt>
    <dgm:pt modelId="{3C4385D3-3BD8-4C47-8A9E-182FAD8E33A0}" type="pres">
      <dgm:prSet presAssocID="{812C3FD2-EFF6-4EA8-9E08-CDDC024CF82A}" presName="child" presStyleLbl="alignAccFollowNode1" presStyleIdx="8" presStyleCnt="15" custScaleY="224130">
        <dgm:presLayoutVars>
          <dgm:chMax val="0"/>
          <dgm:bulletEnabled val="1"/>
        </dgm:presLayoutVars>
      </dgm:prSet>
      <dgm:spPr/>
      <dgm:t>
        <a:bodyPr/>
        <a:lstStyle/>
        <a:p>
          <a:endParaRPr lang="es-EC"/>
        </a:p>
      </dgm:t>
    </dgm:pt>
    <dgm:pt modelId="{2F438CE7-1473-443E-9E56-0AC28D18889C}" type="pres">
      <dgm:prSet presAssocID="{45D36050-8BA6-49DE-B7E8-CAB3B73CD6F1}" presName="sibTrans" presStyleLbl="sibTrans2D1" presStyleIdx="9" presStyleCnt="15"/>
      <dgm:spPr/>
      <dgm:t>
        <a:bodyPr/>
        <a:lstStyle/>
        <a:p>
          <a:endParaRPr lang="es-EC"/>
        </a:p>
      </dgm:t>
    </dgm:pt>
    <dgm:pt modelId="{B4C652BA-AA97-4C35-B5A8-DE067E0DD5E6}" type="pres">
      <dgm:prSet presAssocID="{E38295E9-53D3-4705-8B27-876FCE0070C1}" presName="child" presStyleLbl="alignAccFollowNode1" presStyleIdx="9" presStyleCnt="15" custScaleY="171175">
        <dgm:presLayoutVars>
          <dgm:chMax val="0"/>
          <dgm:bulletEnabled val="1"/>
        </dgm:presLayoutVars>
      </dgm:prSet>
      <dgm:spPr/>
      <dgm:t>
        <a:bodyPr/>
        <a:lstStyle/>
        <a:p>
          <a:endParaRPr lang="es-EC"/>
        </a:p>
      </dgm:t>
    </dgm:pt>
    <dgm:pt modelId="{08A556A9-F7BB-4951-AEFF-1685FDB4E9A7}" type="pres">
      <dgm:prSet presAssocID="{EECD3A6C-44D5-43AE-BF46-0AC4123F0208}" presName="hSp" presStyleCnt="0"/>
      <dgm:spPr/>
      <dgm:t>
        <a:bodyPr/>
        <a:lstStyle/>
        <a:p>
          <a:endParaRPr lang="es-EC"/>
        </a:p>
      </dgm:t>
    </dgm:pt>
    <dgm:pt modelId="{BE26A117-2ED4-47C4-A77E-646EC4562D75}" type="pres">
      <dgm:prSet presAssocID="{CF1A159F-58B9-4579-AFCF-8A69D2C7C5E4}" presName="vertFlow" presStyleCnt="0"/>
      <dgm:spPr/>
      <dgm:t>
        <a:bodyPr/>
        <a:lstStyle/>
        <a:p>
          <a:endParaRPr lang="es-EC"/>
        </a:p>
      </dgm:t>
    </dgm:pt>
    <dgm:pt modelId="{28E76DD1-0913-40B0-96B6-A8461D2B216F}" type="pres">
      <dgm:prSet presAssocID="{CF1A159F-58B9-4579-AFCF-8A69D2C7C5E4}" presName="header" presStyleLbl="node1" presStyleIdx="3" presStyleCnt="5"/>
      <dgm:spPr/>
      <dgm:t>
        <a:bodyPr/>
        <a:lstStyle/>
        <a:p>
          <a:endParaRPr lang="es-EC"/>
        </a:p>
      </dgm:t>
    </dgm:pt>
    <dgm:pt modelId="{2E68592E-B25D-4CAF-AA59-506E540E3601}" type="pres">
      <dgm:prSet presAssocID="{E6B98945-8FD3-43BE-ABD0-4DDA6DB574DA}" presName="parTrans" presStyleLbl="sibTrans2D1" presStyleIdx="10" presStyleCnt="15"/>
      <dgm:spPr/>
      <dgm:t>
        <a:bodyPr/>
        <a:lstStyle/>
        <a:p>
          <a:endParaRPr lang="es-EC"/>
        </a:p>
      </dgm:t>
    </dgm:pt>
    <dgm:pt modelId="{E5B4768D-7FAF-499A-9D63-A05C8350E868}" type="pres">
      <dgm:prSet presAssocID="{FF954E2E-54D6-49D7-A036-4194D9CF9F31}" presName="child" presStyleLbl="alignAccFollowNode1" presStyleIdx="10" presStyleCnt="15" custScaleY="187956">
        <dgm:presLayoutVars>
          <dgm:chMax val="0"/>
          <dgm:bulletEnabled val="1"/>
        </dgm:presLayoutVars>
      </dgm:prSet>
      <dgm:spPr/>
      <dgm:t>
        <a:bodyPr/>
        <a:lstStyle/>
        <a:p>
          <a:endParaRPr lang="es-EC"/>
        </a:p>
      </dgm:t>
    </dgm:pt>
    <dgm:pt modelId="{B15A9496-564C-49DD-AA64-881DB163BF4F}" type="pres">
      <dgm:prSet presAssocID="{31F5E62D-015D-42E4-BEF3-72F92E0B3B62}" presName="sibTrans" presStyleLbl="sibTrans2D1" presStyleIdx="11" presStyleCnt="15"/>
      <dgm:spPr/>
      <dgm:t>
        <a:bodyPr/>
        <a:lstStyle/>
        <a:p>
          <a:endParaRPr lang="es-EC"/>
        </a:p>
      </dgm:t>
    </dgm:pt>
    <dgm:pt modelId="{C3AECBCE-FD79-4499-AF06-830A2AAFB82D}" type="pres">
      <dgm:prSet presAssocID="{BD93E07C-E918-4F2C-82B4-FED0DA99E5B2}" presName="child" presStyleLbl="alignAccFollowNode1" presStyleIdx="11" presStyleCnt="15" custScaleY="139959">
        <dgm:presLayoutVars>
          <dgm:chMax val="0"/>
          <dgm:bulletEnabled val="1"/>
        </dgm:presLayoutVars>
      </dgm:prSet>
      <dgm:spPr/>
      <dgm:t>
        <a:bodyPr/>
        <a:lstStyle/>
        <a:p>
          <a:endParaRPr lang="es-EC"/>
        </a:p>
      </dgm:t>
    </dgm:pt>
    <dgm:pt modelId="{EAF00569-2FB7-49FF-B3C3-7F162A5632A4}" type="pres">
      <dgm:prSet presAssocID="{CF1A159F-58B9-4579-AFCF-8A69D2C7C5E4}" presName="hSp" presStyleCnt="0"/>
      <dgm:spPr/>
      <dgm:t>
        <a:bodyPr/>
        <a:lstStyle/>
        <a:p>
          <a:endParaRPr lang="es-EC"/>
        </a:p>
      </dgm:t>
    </dgm:pt>
    <dgm:pt modelId="{B526E08F-B5C3-42D5-B28B-402A72479842}" type="pres">
      <dgm:prSet presAssocID="{CD19AAD3-798B-499D-9FCB-72B0C7360821}" presName="vertFlow" presStyleCnt="0"/>
      <dgm:spPr/>
      <dgm:t>
        <a:bodyPr/>
        <a:lstStyle/>
        <a:p>
          <a:endParaRPr lang="es-EC"/>
        </a:p>
      </dgm:t>
    </dgm:pt>
    <dgm:pt modelId="{08C0AC40-A67D-4C46-97E9-787BE9603FDE}" type="pres">
      <dgm:prSet presAssocID="{CD19AAD3-798B-499D-9FCB-72B0C7360821}" presName="header" presStyleLbl="node1" presStyleIdx="4" presStyleCnt="5"/>
      <dgm:spPr/>
      <dgm:t>
        <a:bodyPr/>
        <a:lstStyle/>
        <a:p>
          <a:endParaRPr lang="es-EC"/>
        </a:p>
      </dgm:t>
    </dgm:pt>
    <dgm:pt modelId="{D6E06728-6001-455F-A4D7-FCB25344FAF1}" type="pres">
      <dgm:prSet presAssocID="{7859E40E-8502-4FFC-9D2E-695C8F5D7E5A}" presName="parTrans" presStyleLbl="sibTrans2D1" presStyleIdx="12" presStyleCnt="15"/>
      <dgm:spPr/>
      <dgm:t>
        <a:bodyPr/>
        <a:lstStyle/>
        <a:p>
          <a:endParaRPr lang="es-EC"/>
        </a:p>
      </dgm:t>
    </dgm:pt>
    <dgm:pt modelId="{DB8BF63B-BEA6-4305-97B4-F3ECB9F29E33}" type="pres">
      <dgm:prSet presAssocID="{8D2CAA02-2125-47C8-BCFC-ED1C392C783A}" presName="child" presStyleLbl="alignAccFollowNode1" presStyleIdx="12" presStyleCnt="15" custScaleY="178789">
        <dgm:presLayoutVars>
          <dgm:chMax val="0"/>
          <dgm:bulletEnabled val="1"/>
        </dgm:presLayoutVars>
      </dgm:prSet>
      <dgm:spPr/>
      <dgm:t>
        <a:bodyPr/>
        <a:lstStyle/>
        <a:p>
          <a:endParaRPr lang="es-EC"/>
        </a:p>
      </dgm:t>
    </dgm:pt>
    <dgm:pt modelId="{6AF0DD4D-F437-4A4F-B683-B18FCEDF6F62}" type="pres">
      <dgm:prSet presAssocID="{45531FAE-9141-4F76-85D0-46A16814D72A}" presName="sibTrans" presStyleLbl="sibTrans2D1" presStyleIdx="13" presStyleCnt="15"/>
      <dgm:spPr/>
      <dgm:t>
        <a:bodyPr/>
        <a:lstStyle/>
        <a:p>
          <a:endParaRPr lang="es-EC"/>
        </a:p>
      </dgm:t>
    </dgm:pt>
    <dgm:pt modelId="{BFD04D06-FDAD-4E45-8390-DE18FB99DCCE}" type="pres">
      <dgm:prSet presAssocID="{78C7AADC-1D07-481A-A1E2-249EBD6E9F33}" presName="child" presStyleLbl="alignAccFollowNode1" presStyleIdx="13" presStyleCnt="15">
        <dgm:presLayoutVars>
          <dgm:chMax val="0"/>
          <dgm:bulletEnabled val="1"/>
        </dgm:presLayoutVars>
      </dgm:prSet>
      <dgm:spPr/>
      <dgm:t>
        <a:bodyPr/>
        <a:lstStyle/>
        <a:p>
          <a:endParaRPr lang="es-EC"/>
        </a:p>
      </dgm:t>
    </dgm:pt>
    <dgm:pt modelId="{A54E1AAE-247A-4392-B90E-2F039A1BF3CF}" type="pres">
      <dgm:prSet presAssocID="{9202953F-38CC-49F4-A946-40EA0EF82328}" presName="sibTrans" presStyleLbl="sibTrans2D1" presStyleIdx="14" presStyleCnt="15"/>
      <dgm:spPr/>
      <dgm:t>
        <a:bodyPr/>
        <a:lstStyle/>
        <a:p>
          <a:endParaRPr lang="es-EC"/>
        </a:p>
      </dgm:t>
    </dgm:pt>
    <dgm:pt modelId="{0852B4BC-4718-44D2-80D3-A9D1DC760F40}" type="pres">
      <dgm:prSet presAssocID="{747E5141-BC3B-400D-85DA-4D1C56065E67}" presName="child" presStyleLbl="alignAccFollowNode1" presStyleIdx="14" presStyleCnt="15" custScaleY="172349">
        <dgm:presLayoutVars>
          <dgm:chMax val="0"/>
          <dgm:bulletEnabled val="1"/>
        </dgm:presLayoutVars>
      </dgm:prSet>
      <dgm:spPr/>
      <dgm:t>
        <a:bodyPr/>
        <a:lstStyle/>
        <a:p>
          <a:endParaRPr lang="es-EC"/>
        </a:p>
      </dgm:t>
    </dgm:pt>
  </dgm:ptLst>
  <dgm:cxnLst>
    <dgm:cxn modelId="{C4F307CB-7889-4BED-9ED8-802B2975237B}" type="presOf" srcId="{CD19AAD3-798B-499D-9FCB-72B0C7360821}" destId="{08C0AC40-A67D-4C46-97E9-787BE9603FDE}" srcOrd="0" destOrd="0" presId="urn:microsoft.com/office/officeart/2005/8/layout/lProcess1"/>
    <dgm:cxn modelId="{312F481C-5961-4DA1-9A5A-1926B6DBB8F2}" srcId="{42E48908-96B4-48F1-A745-EA5F3B6AAF2F}" destId="{2E9C879E-6E58-45C2-8E8B-BA32500EB335}" srcOrd="2" destOrd="0" parTransId="{9863568B-73C9-4E97-8D34-0013A44C27BA}" sibTransId="{2B8A7A0B-328B-48EF-95E5-39475427D549}"/>
    <dgm:cxn modelId="{22A4E9ED-B9B5-443D-BF13-1945C8C774ED}" type="presOf" srcId="{45531FAE-9141-4F76-85D0-46A16814D72A}" destId="{6AF0DD4D-F437-4A4F-B683-B18FCEDF6F62}" srcOrd="0" destOrd="0" presId="urn:microsoft.com/office/officeart/2005/8/layout/lProcess1"/>
    <dgm:cxn modelId="{6DA8031D-7962-4D13-9F40-5F08D759BC60}" srcId="{42E48908-96B4-48F1-A745-EA5F3B6AAF2F}" destId="{9C17C9AE-3760-4E4E-9172-E8562CCC49C0}" srcOrd="1" destOrd="0" parTransId="{2A2DE441-200F-414D-9F30-7CE8ECC5CCFC}" sibTransId="{AE4B613F-0C42-4289-AA5F-2DA20580CED7}"/>
    <dgm:cxn modelId="{9EB1E1EF-6014-40CD-B806-20630F816748}" type="presOf" srcId="{6A55C52A-ED93-49F0-B708-F63C89E3C188}" destId="{3C5EB37C-2858-43C7-A22F-DEF3DF1CA1FF}" srcOrd="0" destOrd="0" presId="urn:microsoft.com/office/officeart/2005/8/layout/lProcess1"/>
    <dgm:cxn modelId="{CA6289F7-5698-4B31-96E9-AF1BE021E584}" type="presOf" srcId="{094B7D26-2349-4796-A77C-3A1820937375}" destId="{378C5687-FAED-44C0-85F2-7F965D535CDD}" srcOrd="0" destOrd="0" presId="urn:microsoft.com/office/officeart/2005/8/layout/lProcess1"/>
    <dgm:cxn modelId="{B2C0A076-A46C-4986-989C-93DE67728225}" type="presOf" srcId="{78C7AADC-1D07-481A-A1E2-249EBD6E9F33}" destId="{BFD04D06-FDAD-4E45-8390-DE18FB99DCCE}" srcOrd="0" destOrd="0" presId="urn:microsoft.com/office/officeart/2005/8/layout/lProcess1"/>
    <dgm:cxn modelId="{CCDA343B-5D0E-42B3-942E-64A8C74869C8}" type="presOf" srcId="{E6B98945-8FD3-43BE-ABD0-4DDA6DB574DA}" destId="{2E68592E-B25D-4CAF-AA59-506E540E3601}" srcOrd="0" destOrd="0" presId="urn:microsoft.com/office/officeart/2005/8/layout/lProcess1"/>
    <dgm:cxn modelId="{B7A5B850-7937-4DCB-AE0A-BDCD1530C5AE}" type="presOf" srcId="{8D0F488F-35DC-4708-9EDA-76DDA02F2432}" destId="{20FF851B-09EA-4B46-B6C6-830EA9311525}" srcOrd="0" destOrd="0" presId="urn:microsoft.com/office/officeart/2005/8/layout/lProcess1"/>
    <dgm:cxn modelId="{3A50E812-D14E-4801-8511-77D0EC4F856F}" type="presOf" srcId="{495654C1-3B55-4760-B36A-EAFB7EA9C4F1}" destId="{D25AC606-426F-41EA-9562-B46A3D669DC5}" srcOrd="0" destOrd="0" presId="urn:microsoft.com/office/officeart/2005/8/layout/lProcess1"/>
    <dgm:cxn modelId="{312B9872-E029-4975-B86A-38F818752001}" srcId="{42E48908-96B4-48F1-A745-EA5F3B6AAF2F}" destId="{6A55C52A-ED93-49F0-B708-F63C89E3C188}" srcOrd="3" destOrd="0" parTransId="{FBDAEF88-282B-4E7B-AD9F-2040F6AA50FB}" sibTransId="{ACAADBFE-10EF-4A27-B9AC-BADA1A73541A}"/>
    <dgm:cxn modelId="{06A285B8-ECCE-4A29-B9C6-DFAA2C16E104}" type="presOf" srcId="{9202953F-38CC-49F4-A946-40EA0EF82328}" destId="{A54E1AAE-247A-4392-B90E-2F039A1BF3CF}" srcOrd="0" destOrd="0" presId="urn:microsoft.com/office/officeart/2005/8/layout/lProcess1"/>
    <dgm:cxn modelId="{3DF598D8-4F3D-4BD0-93EF-504D6D011BC3}" srcId="{CF1A159F-58B9-4579-AFCF-8A69D2C7C5E4}" destId="{FF954E2E-54D6-49D7-A036-4194D9CF9F31}" srcOrd="0" destOrd="0" parTransId="{E6B98945-8FD3-43BE-ABD0-4DDA6DB574DA}" sibTransId="{31F5E62D-015D-42E4-BEF3-72F92E0B3B62}"/>
    <dgm:cxn modelId="{A481EA6C-C357-447F-85CD-768D3460F6AB}" srcId="{D902E760-A268-4393-A16A-5F5000947E64}" destId="{1D72F446-9241-4B43-8C3C-A8534487650E}" srcOrd="1" destOrd="0" parTransId="{FD2DB62F-7921-4A06-8E5A-B25AC45E4CD9}" sibTransId="{3CD2D341-3C26-4931-B01C-07F5A36E3677}"/>
    <dgm:cxn modelId="{0A630BCC-216A-4D81-996B-6695B4C439DF}" type="presOf" srcId="{FF954E2E-54D6-49D7-A036-4194D9CF9F31}" destId="{E5B4768D-7FAF-499A-9D63-A05C8350E868}" srcOrd="0" destOrd="0" presId="urn:microsoft.com/office/officeart/2005/8/layout/lProcess1"/>
    <dgm:cxn modelId="{0BEB0535-57C4-4E46-9F28-8CB90040ACAE}" type="presOf" srcId="{2E9C879E-6E58-45C2-8E8B-BA32500EB335}" destId="{F105DF41-5A49-47C0-9A04-79611D17D765}" srcOrd="0" destOrd="0" presId="urn:microsoft.com/office/officeart/2005/8/layout/lProcess1"/>
    <dgm:cxn modelId="{F2C04E8C-ACAA-45D1-8DC2-B98E49D2648B}" type="presOf" srcId="{747E5141-BC3B-400D-85DA-4D1C56065E67}" destId="{0852B4BC-4718-44D2-80D3-A9D1DC760F40}" srcOrd="0" destOrd="0" presId="urn:microsoft.com/office/officeart/2005/8/layout/lProcess1"/>
    <dgm:cxn modelId="{2546C6B8-7472-4023-85B6-5C81EB63670A}" srcId="{D902E760-A268-4393-A16A-5F5000947E64}" destId="{5E6FF9F0-4572-4D20-AAE5-9838EB28D160}" srcOrd="3" destOrd="0" parTransId="{2D76CA36-02FF-4017-BCBE-E878F1F1E000}" sibTransId="{751AD708-B5A8-4F57-89F0-B3A4E46C978D}"/>
    <dgm:cxn modelId="{69CFFB94-7F9D-42A5-A54C-CA3B3FD5130A}" srcId="{88589966-80E4-4303-9A8B-114194850F17}" destId="{42E48908-96B4-48F1-A745-EA5F3B6AAF2F}" srcOrd="0" destOrd="0" parTransId="{1BA5098E-F0F0-482F-A584-8833785F78EA}" sibTransId="{B170B850-EDED-4AE6-90F9-245E6EEC38EB}"/>
    <dgm:cxn modelId="{45951281-B2FD-4DF1-BA3A-CE9C16A6EC12}" type="presOf" srcId="{37F2A572-D2EC-45E8-8302-C06A97D5C78E}" destId="{BDBED506-EA75-4C34-8B01-F99F116AD5C8}" srcOrd="0" destOrd="0" presId="urn:microsoft.com/office/officeart/2005/8/layout/lProcess1"/>
    <dgm:cxn modelId="{D398BCAB-B8FF-413B-B270-C352BF965DC0}" type="presOf" srcId="{88589966-80E4-4303-9A8B-114194850F17}" destId="{92B4ED35-D817-4C24-AE16-403DC7E700A6}" srcOrd="0" destOrd="0" presId="urn:microsoft.com/office/officeart/2005/8/layout/lProcess1"/>
    <dgm:cxn modelId="{15DF5472-9B54-463C-8081-052060FC9B44}" type="presOf" srcId="{3CD2D341-3C26-4931-B01C-07F5A36E3677}" destId="{C21759A7-AE9E-43B8-9E45-50AAB779FE9B}" srcOrd="0" destOrd="0" presId="urn:microsoft.com/office/officeart/2005/8/layout/lProcess1"/>
    <dgm:cxn modelId="{9D7DF3CC-5D15-48BC-A215-883CF8C860A5}" type="presOf" srcId="{CF1A159F-58B9-4579-AFCF-8A69D2C7C5E4}" destId="{28E76DD1-0913-40B0-96B6-A8461D2B216F}" srcOrd="0" destOrd="0" presId="urn:microsoft.com/office/officeart/2005/8/layout/lProcess1"/>
    <dgm:cxn modelId="{2C8703BF-5BEB-401A-A8FF-3FCA16D95FA5}" type="presOf" srcId="{8D2CAA02-2125-47C8-BCFC-ED1C392C783A}" destId="{DB8BF63B-BEA6-4305-97B4-F3ECB9F29E33}" srcOrd="0" destOrd="0" presId="urn:microsoft.com/office/officeart/2005/8/layout/lProcess1"/>
    <dgm:cxn modelId="{E2DC8140-6592-4560-8753-9119CF5D56C4}" srcId="{42E48908-96B4-48F1-A745-EA5F3B6AAF2F}" destId="{495654C1-3B55-4760-B36A-EAFB7EA9C4F1}" srcOrd="0" destOrd="0" parTransId="{28E6A451-4A61-4A37-9DC9-36592B54C27E}" sibTransId="{094B7D26-2349-4796-A77C-3A1820937375}"/>
    <dgm:cxn modelId="{8151A221-968D-4521-A89E-DA1D4D64DBAA}" type="presOf" srcId="{28E6A451-4A61-4A37-9DC9-36592B54C27E}" destId="{CFC8D5DE-EA13-4B1B-A14E-68E921C646D6}" srcOrd="0" destOrd="0" presId="urn:microsoft.com/office/officeart/2005/8/layout/lProcess1"/>
    <dgm:cxn modelId="{8AD43319-08D4-4186-88FC-1769E63B0951}" srcId="{EECD3A6C-44D5-43AE-BF46-0AC4123F0208}" destId="{812C3FD2-EFF6-4EA8-9E08-CDDC024CF82A}" srcOrd="0" destOrd="0" parTransId="{8D0F488F-35DC-4708-9EDA-76DDA02F2432}" sibTransId="{45D36050-8BA6-49DE-B7E8-CAB3B73CD6F1}"/>
    <dgm:cxn modelId="{6DEAD71B-6CCF-4D34-9950-8169E81D2243}" type="presOf" srcId="{676A3821-2B70-4559-9AD5-408FB9D70589}" destId="{40158C7F-F784-4C7B-9121-ADD59405D11A}" srcOrd="0" destOrd="0" presId="urn:microsoft.com/office/officeart/2005/8/layout/lProcess1"/>
    <dgm:cxn modelId="{4CD174BF-B96F-4E57-B103-02EA0D936918}" type="presOf" srcId="{38407916-497C-4318-A81C-A4AF0B20B181}" destId="{238E50E5-1693-4080-A27F-0132E5DB4D95}" srcOrd="0" destOrd="0" presId="urn:microsoft.com/office/officeart/2005/8/layout/lProcess1"/>
    <dgm:cxn modelId="{8359F436-CC3F-495A-B11C-BE3578060D06}" type="presOf" srcId="{31F5E62D-015D-42E4-BEF3-72F92E0B3B62}" destId="{B15A9496-564C-49DD-AA64-881DB163BF4F}" srcOrd="0" destOrd="0" presId="urn:microsoft.com/office/officeart/2005/8/layout/lProcess1"/>
    <dgm:cxn modelId="{40EE9431-EED1-45D7-8762-B039E07BEC7B}" type="presOf" srcId="{812C3FD2-EFF6-4EA8-9E08-CDDC024CF82A}" destId="{3C4385D3-3BD8-4C47-8A9E-182FAD8E33A0}" srcOrd="0" destOrd="0" presId="urn:microsoft.com/office/officeart/2005/8/layout/lProcess1"/>
    <dgm:cxn modelId="{C45E1C13-4737-4987-9F3D-4EF13C447C78}" type="presOf" srcId="{BD93E07C-E918-4F2C-82B4-FED0DA99E5B2}" destId="{C3AECBCE-FD79-4499-AF06-830A2AAFB82D}" srcOrd="0" destOrd="0" presId="urn:microsoft.com/office/officeart/2005/8/layout/lProcess1"/>
    <dgm:cxn modelId="{A7ECA5CD-76C3-41C2-8C9A-9B1CC521A328}" srcId="{CD19AAD3-798B-499D-9FCB-72B0C7360821}" destId="{747E5141-BC3B-400D-85DA-4D1C56065E67}" srcOrd="2" destOrd="0" parTransId="{BB1D1A50-135C-4DD0-95F6-417D658B0FE4}" sibTransId="{5C588A2D-A6C0-41E7-B325-9121B2DF37BE}"/>
    <dgm:cxn modelId="{23D91F3B-D734-4035-ABE4-0EF89F385BBF}" type="presOf" srcId="{AE4B613F-0C42-4289-AA5F-2DA20580CED7}" destId="{0465AD06-91BD-4F8E-A988-00A75C224B27}" srcOrd="0" destOrd="0" presId="urn:microsoft.com/office/officeart/2005/8/layout/lProcess1"/>
    <dgm:cxn modelId="{02856E46-D85A-4E84-A935-0C1EC7DC9A40}" srcId="{CF1A159F-58B9-4579-AFCF-8A69D2C7C5E4}" destId="{BD93E07C-E918-4F2C-82B4-FED0DA99E5B2}" srcOrd="1" destOrd="0" parTransId="{D8ECF47F-FC75-43CB-B551-8B70C33C71DB}" sibTransId="{F86F1F79-2ECA-45F9-8A43-5A4E4CCA2D2D}"/>
    <dgm:cxn modelId="{C057FA52-835A-4396-8540-53C2BD2C7AF7}" type="presOf" srcId="{AABDC469-4585-4072-AB86-B82994E60FC8}" destId="{C6DB471C-C149-4F1E-838D-FCCB443BD4DC}" srcOrd="0" destOrd="0" presId="urn:microsoft.com/office/officeart/2005/8/layout/lProcess1"/>
    <dgm:cxn modelId="{2187AFB4-4477-48A4-9C35-6EEF852B3FCC}" srcId="{CD19AAD3-798B-499D-9FCB-72B0C7360821}" destId="{8D2CAA02-2125-47C8-BCFC-ED1C392C783A}" srcOrd="0" destOrd="0" parTransId="{7859E40E-8502-4FFC-9D2E-695C8F5D7E5A}" sibTransId="{45531FAE-9141-4F76-85D0-46A16814D72A}"/>
    <dgm:cxn modelId="{2F5FC591-574E-4F1B-A482-B36092609712}" type="presOf" srcId="{D902E760-A268-4393-A16A-5F5000947E64}" destId="{491A4CA9-1DA8-426E-B096-A131FB17FB0C}" srcOrd="0" destOrd="0" presId="urn:microsoft.com/office/officeart/2005/8/layout/lProcess1"/>
    <dgm:cxn modelId="{CE183F93-8CA6-4EC8-9B8C-D7943C6229D5}" srcId="{88589966-80E4-4303-9A8B-114194850F17}" destId="{CD19AAD3-798B-499D-9FCB-72B0C7360821}" srcOrd="4" destOrd="0" parTransId="{892ACAC3-57DC-4582-8121-D9C54BB68D60}" sibTransId="{3D9C91C0-FEB4-4BBC-8696-4FD61A83410B}"/>
    <dgm:cxn modelId="{19869121-21C6-4467-98DA-1B2AB08C37DC}" srcId="{D902E760-A268-4393-A16A-5F5000947E64}" destId="{38407916-497C-4318-A81C-A4AF0B20B181}" srcOrd="2" destOrd="0" parTransId="{DB200973-A6FB-4D21-8958-34AD532CA35D}" sibTransId="{676A3821-2B70-4559-9AD5-408FB9D70589}"/>
    <dgm:cxn modelId="{68DE4AED-072E-4F0C-AA4D-305DB48492B2}" type="presOf" srcId="{1D72F446-9241-4B43-8C3C-A8534487650E}" destId="{165DFFB4-9183-404D-9E7C-F37CBC1710D6}" srcOrd="0" destOrd="0" presId="urn:microsoft.com/office/officeart/2005/8/layout/lProcess1"/>
    <dgm:cxn modelId="{5B1878C3-E2A7-44AD-89E9-D73E6127B9BF}" type="presOf" srcId="{42E48908-96B4-48F1-A745-EA5F3B6AAF2F}" destId="{EDF6A133-7EBD-4A67-A42D-51CBD2F04DA4}" srcOrd="0" destOrd="0" presId="urn:microsoft.com/office/officeart/2005/8/layout/lProcess1"/>
    <dgm:cxn modelId="{9FE3D537-AE8F-4257-A288-C4E526F304E3}" type="presOf" srcId="{9C17C9AE-3760-4E4E-9172-E8562CCC49C0}" destId="{96E305AB-6CFA-4C1F-A60B-2E30E2462DB9}" srcOrd="0" destOrd="0" presId="urn:microsoft.com/office/officeart/2005/8/layout/lProcess1"/>
    <dgm:cxn modelId="{D2BCEA36-F6CC-47FE-9AF2-5FD195B3920D}" srcId="{EECD3A6C-44D5-43AE-BF46-0AC4123F0208}" destId="{E38295E9-53D3-4705-8B27-876FCE0070C1}" srcOrd="1" destOrd="0" parTransId="{F0AE00A4-0BCC-47B8-AE19-305B4F3C01A9}" sibTransId="{A94597E9-0814-4E99-9FE7-AADCD2F91D86}"/>
    <dgm:cxn modelId="{B6E58468-C1B1-432E-B87E-18D43BEA7CAC}" type="presOf" srcId="{45D36050-8BA6-49DE-B7E8-CAB3B73CD6F1}" destId="{2F438CE7-1473-443E-9E56-0AC28D18889C}" srcOrd="0" destOrd="0" presId="urn:microsoft.com/office/officeart/2005/8/layout/lProcess1"/>
    <dgm:cxn modelId="{DE53F707-8BD8-4865-B92C-41490F808E7C}" type="presOf" srcId="{E38295E9-53D3-4705-8B27-876FCE0070C1}" destId="{B4C652BA-AA97-4C35-B5A8-DE067E0DD5E6}" srcOrd="0" destOrd="0" presId="urn:microsoft.com/office/officeart/2005/8/layout/lProcess1"/>
    <dgm:cxn modelId="{B0CC42C3-D316-474A-A8A9-D90DF5693D43}" type="presOf" srcId="{FEA9CE15-1CEB-4CE0-894E-569009346959}" destId="{A2D26FDE-FC88-4283-9B59-4E9ED4060C4D}" srcOrd="0" destOrd="0" presId="urn:microsoft.com/office/officeart/2005/8/layout/lProcess1"/>
    <dgm:cxn modelId="{2F4C5A6C-39DA-4F26-8431-EE5DF035FEED}" srcId="{88589966-80E4-4303-9A8B-114194850F17}" destId="{D902E760-A268-4393-A16A-5F5000947E64}" srcOrd="1" destOrd="0" parTransId="{BD7ABBE6-987D-4F9C-8E83-AB9DC81984B5}" sibTransId="{BC247069-18A3-4CE4-8EDA-57DC4C1B6595}"/>
    <dgm:cxn modelId="{5E89A4A6-9CAA-45F1-9319-E53CB04A9641}" type="presOf" srcId="{EECD3A6C-44D5-43AE-BF46-0AC4123F0208}" destId="{DB213C35-6A79-4EC6-B1A9-471E4236D6CE}" srcOrd="0" destOrd="0" presId="urn:microsoft.com/office/officeart/2005/8/layout/lProcess1"/>
    <dgm:cxn modelId="{17FBF7F5-F2EE-4DE9-A1FF-40C53B54F1DA}" type="presOf" srcId="{5E6FF9F0-4572-4D20-AAE5-9838EB28D160}" destId="{6FF1E60E-C06F-4CE0-A072-3EAFA9B60F37}" srcOrd="0" destOrd="0" presId="urn:microsoft.com/office/officeart/2005/8/layout/lProcess1"/>
    <dgm:cxn modelId="{F0CDA258-BB6E-4F8B-A510-3ABB904333A4}" srcId="{88589966-80E4-4303-9A8B-114194850F17}" destId="{EECD3A6C-44D5-43AE-BF46-0AC4123F0208}" srcOrd="2" destOrd="0" parTransId="{55F4C82B-70A7-47DA-8976-AB5EAC8B86F8}" sibTransId="{6861AD8E-CA38-4835-9801-E7DACAF0DDD6}"/>
    <dgm:cxn modelId="{A97BE292-8F0C-4F7F-B407-EEE0CB6E98A6}" srcId="{D902E760-A268-4393-A16A-5F5000947E64}" destId="{FEA9CE15-1CEB-4CE0-894E-569009346959}" srcOrd="0" destOrd="0" parTransId="{AABDC469-4585-4072-AB86-B82994E60FC8}" sibTransId="{37F2A572-D2EC-45E8-8302-C06A97D5C78E}"/>
    <dgm:cxn modelId="{7FC9202D-6025-4A07-8236-135B689F6474}" srcId="{88589966-80E4-4303-9A8B-114194850F17}" destId="{CF1A159F-58B9-4579-AFCF-8A69D2C7C5E4}" srcOrd="3" destOrd="0" parTransId="{B7360CF9-EB17-43BE-891C-2D791A577BAA}" sibTransId="{BFC1F91A-FC71-4F05-B7FB-15F17BBA2218}"/>
    <dgm:cxn modelId="{490D87C1-394C-4CB4-8A8B-B3CE783D8144}" srcId="{CD19AAD3-798B-499D-9FCB-72B0C7360821}" destId="{78C7AADC-1D07-481A-A1E2-249EBD6E9F33}" srcOrd="1" destOrd="0" parTransId="{63BD8F6C-F616-4373-B628-A3E29AF03795}" sibTransId="{9202953F-38CC-49F4-A946-40EA0EF82328}"/>
    <dgm:cxn modelId="{263B968C-9C3D-43DD-BE5D-9EE63C9B689E}" type="presOf" srcId="{2B8A7A0B-328B-48EF-95E5-39475427D549}" destId="{F070A5F2-90DE-461B-99A3-FA952B98DC1E}" srcOrd="0" destOrd="0" presId="urn:microsoft.com/office/officeart/2005/8/layout/lProcess1"/>
    <dgm:cxn modelId="{CE86933E-F1D8-4364-B20C-1AA3E24D6871}" type="presOf" srcId="{7859E40E-8502-4FFC-9D2E-695C8F5D7E5A}" destId="{D6E06728-6001-455F-A4D7-FCB25344FAF1}" srcOrd="0" destOrd="0" presId="urn:microsoft.com/office/officeart/2005/8/layout/lProcess1"/>
    <dgm:cxn modelId="{635B2A4F-E471-461F-AFC0-2A5C42C443AB}" type="presParOf" srcId="{92B4ED35-D817-4C24-AE16-403DC7E700A6}" destId="{0DE8DE39-DFC5-4DC6-8210-B4ED770900DD}" srcOrd="0" destOrd="0" presId="urn:microsoft.com/office/officeart/2005/8/layout/lProcess1"/>
    <dgm:cxn modelId="{40D826A0-DEF8-4911-B70E-568B48C28156}" type="presParOf" srcId="{0DE8DE39-DFC5-4DC6-8210-B4ED770900DD}" destId="{EDF6A133-7EBD-4A67-A42D-51CBD2F04DA4}" srcOrd="0" destOrd="0" presId="urn:microsoft.com/office/officeart/2005/8/layout/lProcess1"/>
    <dgm:cxn modelId="{5C697ED5-9377-4E49-9400-55B82CE9E5F5}" type="presParOf" srcId="{0DE8DE39-DFC5-4DC6-8210-B4ED770900DD}" destId="{CFC8D5DE-EA13-4B1B-A14E-68E921C646D6}" srcOrd="1" destOrd="0" presId="urn:microsoft.com/office/officeart/2005/8/layout/lProcess1"/>
    <dgm:cxn modelId="{E16F59F3-AB84-4CC8-B060-BBD673D5F9E7}" type="presParOf" srcId="{0DE8DE39-DFC5-4DC6-8210-B4ED770900DD}" destId="{D25AC606-426F-41EA-9562-B46A3D669DC5}" srcOrd="2" destOrd="0" presId="urn:microsoft.com/office/officeart/2005/8/layout/lProcess1"/>
    <dgm:cxn modelId="{C289DD8A-04E9-4380-85BA-3FB8234606DE}" type="presParOf" srcId="{0DE8DE39-DFC5-4DC6-8210-B4ED770900DD}" destId="{378C5687-FAED-44C0-85F2-7F965D535CDD}" srcOrd="3" destOrd="0" presId="urn:microsoft.com/office/officeart/2005/8/layout/lProcess1"/>
    <dgm:cxn modelId="{2902A0B8-94E2-45E6-9041-EF1EAA5F4746}" type="presParOf" srcId="{0DE8DE39-DFC5-4DC6-8210-B4ED770900DD}" destId="{96E305AB-6CFA-4C1F-A60B-2E30E2462DB9}" srcOrd="4" destOrd="0" presId="urn:microsoft.com/office/officeart/2005/8/layout/lProcess1"/>
    <dgm:cxn modelId="{75F9AD7D-0445-4322-8187-2B1CB5E025EC}" type="presParOf" srcId="{0DE8DE39-DFC5-4DC6-8210-B4ED770900DD}" destId="{0465AD06-91BD-4F8E-A988-00A75C224B27}" srcOrd="5" destOrd="0" presId="urn:microsoft.com/office/officeart/2005/8/layout/lProcess1"/>
    <dgm:cxn modelId="{C96FCBCE-318A-4396-B724-390B209F9810}" type="presParOf" srcId="{0DE8DE39-DFC5-4DC6-8210-B4ED770900DD}" destId="{F105DF41-5A49-47C0-9A04-79611D17D765}" srcOrd="6" destOrd="0" presId="urn:microsoft.com/office/officeart/2005/8/layout/lProcess1"/>
    <dgm:cxn modelId="{FD9FE475-A487-4640-A708-F8A5F75A0431}" type="presParOf" srcId="{0DE8DE39-DFC5-4DC6-8210-B4ED770900DD}" destId="{F070A5F2-90DE-461B-99A3-FA952B98DC1E}" srcOrd="7" destOrd="0" presId="urn:microsoft.com/office/officeart/2005/8/layout/lProcess1"/>
    <dgm:cxn modelId="{50332E33-5003-4E70-9B2C-A332784276D1}" type="presParOf" srcId="{0DE8DE39-DFC5-4DC6-8210-B4ED770900DD}" destId="{3C5EB37C-2858-43C7-A22F-DEF3DF1CA1FF}" srcOrd="8" destOrd="0" presId="urn:microsoft.com/office/officeart/2005/8/layout/lProcess1"/>
    <dgm:cxn modelId="{4B2C455E-404D-42BB-88D7-0D5E3C015B0D}" type="presParOf" srcId="{92B4ED35-D817-4C24-AE16-403DC7E700A6}" destId="{BFFDA03A-E2EA-46D5-86DF-75C998E8890A}" srcOrd="1" destOrd="0" presId="urn:microsoft.com/office/officeart/2005/8/layout/lProcess1"/>
    <dgm:cxn modelId="{EF69B527-7134-413F-A0F9-4C232427B324}" type="presParOf" srcId="{92B4ED35-D817-4C24-AE16-403DC7E700A6}" destId="{F0D694E2-3A5D-46F6-9DD6-31E1FBA69FDB}" srcOrd="2" destOrd="0" presId="urn:microsoft.com/office/officeart/2005/8/layout/lProcess1"/>
    <dgm:cxn modelId="{2095E33F-B8E2-4392-9695-E08CAA9E432D}" type="presParOf" srcId="{F0D694E2-3A5D-46F6-9DD6-31E1FBA69FDB}" destId="{491A4CA9-1DA8-426E-B096-A131FB17FB0C}" srcOrd="0" destOrd="0" presId="urn:microsoft.com/office/officeart/2005/8/layout/lProcess1"/>
    <dgm:cxn modelId="{F536FD49-AB70-4095-8A01-7E5ED60237E6}" type="presParOf" srcId="{F0D694E2-3A5D-46F6-9DD6-31E1FBA69FDB}" destId="{C6DB471C-C149-4F1E-838D-FCCB443BD4DC}" srcOrd="1" destOrd="0" presId="urn:microsoft.com/office/officeart/2005/8/layout/lProcess1"/>
    <dgm:cxn modelId="{7E64627A-8BC8-41A9-984F-9EABD6B5D58B}" type="presParOf" srcId="{F0D694E2-3A5D-46F6-9DD6-31E1FBA69FDB}" destId="{A2D26FDE-FC88-4283-9B59-4E9ED4060C4D}" srcOrd="2" destOrd="0" presId="urn:microsoft.com/office/officeart/2005/8/layout/lProcess1"/>
    <dgm:cxn modelId="{5CE2A124-C3F3-4D39-900F-3D9C277A3214}" type="presParOf" srcId="{F0D694E2-3A5D-46F6-9DD6-31E1FBA69FDB}" destId="{BDBED506-EA75-4C34-8B01-F99F116AD5C8}" srcOrd="3" destOrd="0" presId="urn:microsoft.com/office/officeart/2005/8/layout/lProcess1"/>
    <dgm:cxn modelId="{31A61336-558B-4FF0-AC09-34910A23975B}" type="presParOf" srcId="{F0D694E2-3A5D-46F6-9DD6-31E1FBA69FDB}" destId="{165DFFB4-9183-404D-9E7C-F37CBC1710D6}" srcOrd="4" destOrd="0" presId="urn:microsoft.com/office/officeart/2005/8/layout/lProcess1"/>
    <dgm:cxn modelId="{1C847E3A-0E27-4C01-9108-1B7E6F5D7B71}" type="presParOf" srcId="{F0D694E2-3A5D-46F6-9DD6-31E1FBA69FDB}" destId="{C21759A7-AE9E-43B8-9E45-50AAB779FE9B}" srcOrd="5" destOrd="0" presId="urn:microsoft.com/office/officeart/2005/8/layout/lProcess1"/>
    <dgm:cxn modelId="{A86FB7E8-60FC-49E3-BF64-935B3B40E21B}" type="presParOf" srcId="{F0D694E2-3A5D-46F6-9DD6-31E1FBA69FDB}" destId="{238E50E5-1693-4080-A27F-0132E5DB4D95}" srcOrd="6" destOrd="0" presId="urn:microsoft.com/office/officeart/2005/8/layout/lProcess1"/>
    <dgm:cxn modelId="{5BA5CF98-2579-46BC-BF4A-C8DDE47EDD2C}" type="presParOf" srcId="{F0D694E2-3A5D-46F6-9DD6-31E1FBA69FDB}" destId="{40158C7F-F784-4C7B-9121-ADD59405D11A}" srcOrd="7" destOrd="0" presId="urn:microsoft.com/office/officeart/2005/8/layout/lProcess1"/>
    <dgm:cxn modelId="{4EFC4756-B401-4E4B-9541-70EF6AFD5AF1}" type="presParOf" srcId="{F0D694E2-3A5D-46F6-9DD6-31E1FBA69FDB}" destId="{6FF1E60E-C06F-4CE0-A072-3EAFA9B60F37}" srcOrd="8" destOrd="0" presId="urn:microsoft.com/office/officeart/2005/8/layout/lProcess1"/>
    <dgm:cxn modelId="{37ADF6D0-AB95-4EFD-8C72-D5E012136895}" type="presParOf" srcId="{92B4ED35-D817-4C24-AE16-403DC7E700A6}" destId="{FF89A0DF-02BE-421F-85E4-C04C2A4B7321}" srcOrd="3" destOrd="0" presId="urn:microsoft.com/office/officeart/2005/8/layout/lProcess1"/>
    <dgm:cxn modelId="{3153C8ED-1140-4A68-80BC-FB0B0E1303C7}" type="presParOf" srcId="{92B4ED35-D817-4C24-AE16-403DC7E700A6}" destId="{F13F7AEC-E438-47EB-B7D1-0DC4F3BE846C}" srcOrd="4" destOrd="0" presId="urn:microsoft.com/office/officeart/2005/8/layout/lProcess1"/>
    <dgm:cxn modelId="{3578CB2C-A18E-49AC-B8F3-B2316A60BA6A}" type="presParOf" srcId="{F13F7AEC-E438-47EB-B7D1-0DC4F3BE846C}" destId="{DB213C35-6A79-4EC6-B1A9-471E4236D6CE}" srcOrd="0" destOrd="0" presId="urn:microsoft.com/office/officeart/2005/8/layout/lProcess1"/>
    <dgm:cxn modelId="{125F7334-4E4E-433C-AB76-4604876D374A}" type="presParOf" srcId="{F13F7AEC-E438-47EB-B7D1-0DC4F3BE846C}" destId="{20FF851B-09EA-4B46-B6C6-830EA9311525}" srcOrd="1" destOrd="0" presId="urn:microsoft.com/office/officeart/2005/8/layout/lProcess1"/>
    <dgm:cxn modelId="{280562AA-C88B-4575-8CF9-8B6B03D5EFCC}" type="presParOf" srcId="{F13F7AEC-E438-47EB-B7D1-0DC4F3BE846C}" destId="{3C4385D3-3BD8-4C47-8A9E-182FAD8E33A0}" srcOrd="2" destOrd="0" presId="urn:microsoft.com/office/officeart/2005/8/layout/lProcess1"/>
    <dgm:cxn modelId="{8AF663E8-05B2-4777-87D3-BE0465717CDB}" type="presParOf" srcId="{F13F7AEC-E438-47EB-B7D1-0DC4F3BE846C}" destId="{2F438CE7-1473-443E-9E56-0AC28D18889C}" srcOrd="3" destOrd="0" presId="urn:microsoft.com/office/officeart/2005/8/layout/lProcess1"/>
    <dgm:cxn modelId="{8B39AF56-816F-4FE0-A516-9600EEE71C29}" type="presParOf" srcId="{F13F7AEC-E438-47EB-B7D1-0DC4F3BE846C}" destId="{B4C652BA-AA97-4C35-B5A8-DE067E0DD5E6}" srcOrd="4" destOrd="0" presId="urn:microsoft.com/office/officeart/2005/8/layout/lProcess1"/>
    <dgm:cxn modelId="{0A5D5AE7-F5A1-40CA-87FB-5DD44BBD9BA1}" type="presParOf" srcId="{92B4ED35-D817-4C24-AE16-403DC7E700A6}" destId="{08A556A9-F7BB-4951-AEFF-1685FDB4E9A7}" srcOrd="5" destOrd="0" presId="urn:microsoft.com/office/officeart/2005/8/layout/lProcess1"/>
    <dgm:cxn modelId="{6845070C-C117-4EBA-9D4F-7B28EADC7EA8}" type="presParOf" srcId="{92B4ED35-D817-4C24-AE16-403DC7E700A6}" destId="{BE26A117-2ED4-47C4-A77E-646EC4562D75}" srcOrd="6" destOrd="0" presId="urn:microsoft.com/office/officeart/2005/8/layout/lProcess1"/>
    <dgm:cxn modelId="{197406FA-80A6-458D-BCFE-C51903C51763}" type="presParOf" srcId="{BE26A117-2ED4-47C4-A77E-646EC4562D75}" destId="{28E76DD1-0913-40B0-96B6-A8461D2B216F}" srcOrd="0" destOrd="0" presId="urn:microsoft.com/office/officeart/2005/8/layout/lProcess1"/>
    <dgm:cxn modelId="{08D0B7C8-ED8A-494D-85F7-FC611DFA7992}" type="presParOf" srcId="{BE26A117-2ED4-47C4-A77E-646EC4562D75}" destId="{2E68592E-B25D-4CAF-AA59-506E540E3601}" srcOrd="1" destOrd="0" presId="urn:microsoft.com/office/officeart/2005/8/layout/lProcess1"/>
    <dgm:cxn modelId="{0047648E-9F7E-4344-BB40-B27B8EFFF78A}" type="presParOf" srcId="{BE26A117-2ED4-47C4-A77E-646EC4562D75}" destId="{E5B4768D-7FAF-499A-9D63-A05C8350E868}" srcOrd="2" destOrd="0" presId="urn:microsoft.com/office/officeart/2005/8/layout/lProcess1"/>
    <dgm:cxn modelId="{58DEF052-71C1-4E3E-BD86-E716FA2D5E26}" type="presParOf" srcId="{BE26A117-2ED4-47C4-A77E-646EC4562D75}" destId="{B15A9496-564C-49DD-AA64-881DB163BF4F}" srcOrd="3" destOrd="0" presId="urn:microsoft.com/office/officeart/2005/8/layout/lProcess1"/>
    <dgm:cxn modelId="{E114D35A-5649-4EA5-83D5-41A70C496D08}" type="presParOf" srcId="{BE26A117-2ED4-47C4-A77E-646EC4562D75}" destId="{C3AECBCE-FD79-4499-AF06-830A2AAFB82D}" srcOrd="4" destOrd="0" presId="urn:microsoft.com/office/officeart/2005/8/layout/lProcess1"/>
    <dgm:cxn modelId="{7448B15C-1A4C-4F23-89F4-6D07A0C3F68E}" type="presParOf" srcId="{92B4ED35-D817-4C24-AE16-403DC7E700A6}" destId="{EAF00569-2FB7-49FF-B3C3-7F162A5632A4}" srcOrd="7" destOrd="0" presId="urn:microsoft.com/office/officeart/2005/8/layout/lProcess1"/>
    <dgm:cxn modelId="{27656DF6-2F85-4435-9AA7-54C63C808C3D}" type="presParOf" srcId="{92B4ED35-D817-4C24-AE16-403DC7E700A6}" destId="{B526E08F-B5C3-42D5-B28B-402A72479842}" srcOrd="8" destOrd="0" presId="urn:microsoft.com/office/officeart/2005/8/layout/lProcess1"/>
    <dgm:cxn modelId="{306D48EC-EF70-4B86-AD85-2E11967D7B6A}" type="presParOf" srcId="{B526E08F-B5C3-42D5-B28B-402A72479842}" destId="{08C0AC40-A67D-4C46-97E9-787BE9603FDE}" srcOrd="0" destOrd="0" presId="urn:microsoft.com/office/officeart/2005/8/layout/lProcess1"/>
    <dgm:cxn modelId="{C861B92F-CD18-409B-B92F-41E014BC7458}" type="presParOf" srcId="{B526E08F-B5C3-42D5-B28B-402A72479842}" destId="{D6E06728-6001-455F-A4D7-FCB25344FAF1}" srcOrd="1" destOrd="0" presId="urn:microsoft.com/office/officeart/2005/8/layout/lProcess1"/>
    <dgm:cxn modelId="{2C6DDE3C-4630-4D94-9DC3-251099DC0484}" type="presParOf" srcId="{B526E08F-B5C3-42D5-B28B-402A72479842}" destId="{DB8BF63B-BEA6-4305-97B4-F3ECB9F29E33}" srcOrd="2" destOrd="0" presId="urn:microsoft.com/office/officeart/2005/8/layout/lProcess1"/>
    <dgm:cxn modelId="{5BC453A1-012D-41CE-80AB-8FDB05D231E5}" type="presParOf" srcId="{B526E08F-B5C3-42D5-B28B-402A72479842}" destId="{6AF0DD4D-F437-4A4F-B683-B18FCEDF6F62}" srcOrd="3" destOrd="0" presId="urn:microsoft.com/office/officeart/2005/8/layout/lProcess1"/>
    <dgm:cxn modelId="{E2DDC813-766C-40A3-A048-8AC5F3B54775}" type="presParOf" srcId="{B526E08F-B5C3-42D5-B28B-402A72479842}" destId="{BFD04D06-FDAD-4E45-8390-DE18FB99DCCE}" srcOrd="4" destOrd="0" presId="urn:microsoft.com/office/officeart/2005/8/layout/lProcess1"/>
    <dgm:cxn modelId="{A30C02EE-B52F-4F97-8859-BA206E1D2F98}" type="presParOf" srcId="{B526E08F-B5C3-42D5-B28B-402A72479842}" destId="{A54E1AAE-247A-4392-B90E-2F039A1BF3CF}" srcOrd="5" destOrd="0" presId="urn:microsoft.com/office/officeart/2005/8/layout/lProcess1"/>
    <dgm:cxn modelId="{E3D0163A-7D71-4AA2-B9FF-DD0151712F21}" type="presParOf" srcId="{B526E08F-B5C3-42D5-B28B-402A72479842}" destId="{0852B4BC-4718-44D2-80D3-A9D1DC760F40}"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12870B0-86C5-4B35-9847-3DC91DEC97FD}" type="doc">
      <dgm:prSet loTypeId="urn:microsoft.com/office/officeart/2005/8/layout/lProcess1" loCatId="process" qsTypeId="urn:microsoft.com/office/officeart/2005/8/quickstyle/simple3" qsCatId="simple" csTypeId="urn:microsoft.com/office/officeart/2005/8/colors/colorful2" csCatId="colorful" phldr="1"/>
      <dgm:spPr/>
      <dgm:t>
        <a:bodyPr/>
        <a:lstStyle/>
        <a:p>
          <a:endParaRPr lang="es-EC"/>
        </a:p>
      </dgm:t>
    </dgm:pt>
    <dgm:pt modelId="{54A782AE-64A2-4499-9C9B-8F47EFA786CB}">
      <dgm:prSet phldrT="[Texto]" custT="1"/>
      <dgm:spPr/>
      <dgm:t>
        <a:bodyPr/>
        <a:lstStyle/>
        <a:p>
          <a:r>
            <a:rPr lang="es-EC" sz="1050" b="1" dirty="0" smtClean="0">
              <a:latin typeface="Arial" panose="020B0604020202020204" pitchFamily="34" charset="0"/>
              <a:cs typeface="Arial" panose="020B0604020202020204" pitchFamily="34" charset="0"/>
            </a:rPr>
            <a:t>INVESTIGACIÓN</a:t>
          </a:r>
          <a:endParaRPr lang="es-EC" sz="1050" b="1" dirty="0">
            <a:latin typeface="Arial" panose="020B0604020202020204" pitchFamily="34" charset="0"/>
            <a:cs typeface="Arial" panose="020B0604020202020204" pitchFamily="34" charset="0"/>
          </a:endParaRPr>
        </a:p>
      </dgm:t>
    </dgm:pt>
    <dgm:pt modelId="{48F8903D-874B-42EB-9904-B3F9346F7ECD}" type="parTrans" cxnId="{77B448F3-3D90-4D90-A769-C721ECD0A4FE}">
      <dgm:prSet/>
      <dgm:spPr/>
      <dgm:t>
        <a:bodyPr/>
        <a:lstStyle/>
        <a:p>
          <a:endParaRPr lang="es-EC" sz="1100">
            <a:latin typeface="Arial" panose="020B0604020202020204" pitchFamily="34" charset="0"/>
            <a:cs typeface="Arial" panose="020B0604020202020204" pitchFamily="34" charset="0"/>
          </a:endParaRPr>
        </a:p>
      </dgm:t>
    </dgm:pt>
    <dgm:pt modelId="{3031958A-ABF8-436E-A47D-4A7BEBC7D490}" type="sibTrans" cxnId="{77B448F3-3D90-4D90-A769-C721ECD0A4FE}">
      <dgm:prSet custT="1"/>
      <dgm:spPr/>
      <dgm:t>
        <a:bodyPr/>
        <a:lstStyle/>
        <a:p>
          <a:endParaRPr lang="es-EC" sz="1100">
            <a:latin typeface="Arial" panose="020B0604020202020204" pitchFamily="34" charset="0"/>
            <a:cs typeface="Arial" panose="020B0604020202020204" pitchFamily="34" charset="0"/>
          </a:endParaRPr>
        </a:p>
      </dgm:t>
    </dgm:pt>
    <dgm:pt modelId="{CDB1C74A-D323-47F8-9A8F-AC7F11D1F9E0}">
      <dgm:prSet phldrT="[Texto]" custT="1"/>
      <dgm:spPr/>
      <dgm:t>
        <a:bodyPr/>
        <a:lstStyle/>
        <a:p>
          <a:r>
            <a:rPr lang="es-EC" sz="1100" dirty="0" smtClean="0">
              <a:latin typeface="Arial" panose="020B0604020202020204" pitchFamily="34" charset="0"/>
              <a:cs typeface="Arial" panose="020B0604020202020204" pitchFamily="34" charset="0"/>
            </a:rPr>
            <a:t>Mejora, procesos técnicos</a:t>
          </a:r>
          <a:endParaRPr lang="es-EC" sz="1100" dirty="0">
            <a:latin typeface="Arial" panose="020B0604020202020204" pitchFamily="34" charset="0"/>
            <a:cs typeface="Arial" panose="020B0604020202020204" pitchFamily="34" charset="0"/>
          </a:endParaRPr>
        </a:p>
      </dgm:t>
    </dgm:pt>
    <dgm:pt modelId="{0A9BEC99-84A5-4024-BF15-1B143141AEB5}" type="parTrans" cxnId="{D027B468-0131-473F-8F8B-E4B315886072}">
      <dgm:prSet/>
      <dgm:spPr/>
      <dgm:t>
        <a:bodyPr/>
        <a:lstStyle/>
        <a:p>
          <a:endParaRPr lang="es-EC" sz="1100">
            <a:latin typeface="Arial" panose="020B0604020202020204" pitchFamily="34" charset="0"/>
            <a:cs typeface="Arial" panose="020B0604020202020204" pitchFamily="34" charset="0"/>
          </a:endParaRPr>
        </a:p>
      </dgm:t>
    </dgm:pt>
    <dgm:pt modelId="{74A62769-8F48-4890-81E5-E020A49C36E1}" type="sibTrans" cxnId="{D027B468-0131-473F-8F8B-E4B315886072}">
      <dgm:prSet/>
      <dgm:spPr/>
      <dgm:t>
        <a:bodyPr/>
        <a:lstStyle/>
        <a:p>
          <a:endParaRPr lang="es-EC" sz="1100">
            <a:latin typeface="Arial" panose="020B0604020202020204" pitchFamily="34" charset="0"/>
            <a:cs typeface="Arial" panose="020B0604020202020204" pitchFamily="34" charset="0"/>
          </a:endParaRPr>
        </a:p>
      </dgm:t>
    </dgm:pt>
    <dgm:pt modelId="{DA93A8DD-D0B8-4159-B004-611B1E61BBB8}">
      <dgm:prSet phldrT="[Texto]" custT="1"/>
      <dgm:spPr/>
      <dgm:t>
        <a:bodyPr/>
        <a:lstStyle/>
        <a:p>
          <a:r>
            <a:rPr lang="es-EC" sz="1100" dirty="0" smtClean="0">
              <a:latin typeface="Arial" panose="020B0604020202020204" pitchFamily="34" charset="0"/>
              <a:cs typeface="Arial" panose="020B0604020202020204" pitchFamily="34" charset="0"/>
            </a:rPr>
            <a:t>Investigación de mercado inmobiliaria</a:t>
          </a:r>
          <a:endParaRPr lang="es-EC" sz="1100" dirty="0">
            <a:latin typeface="Arial" panose="020B0604020202020204" pitchFamily="34" charset="0"/>
            <a:cs typeface="Arial" panose="020B0604020202020204" pitchFamily="34" charset="0"/>
          </a:endParaRPr>
        </a:p>
      </dgm:t>
    </dgm:pt>
    <dgm:pt modelId="{B770C03D-4CFC-48D6-872A-9E7B8DA35663}" type="parTrans" cxnId="{FA1F42B6-29FF-4F7A-954E-BA66A208B49D}">
      <dgm:prSet/>
      <dgm:spPr/>
      <dgm:t>
        <a:bodyPr/>
        <a:lstStyle/>
        <a:p>
          <a:endParaRPr lang="es-EC" sz="1100">
            <a:latin typeface="Arial" panose="020B0604020202020204" pitchFamily="34" charset="0"/>
            <a:cs typeface="Arial" panose="020B0604020202020204" pitchFamily="34" charset="0"/>
          </a:endParaRPr>
        </a:p>
      </dgm:t>
    </dgm:pt>
    <dgm:pt modelId="{DAD6BE3D-6947-4097-A7EC-1AF50EF71857}" type="sibTrans" cxnId="{FA1F42B6-29FF-4F7A-954E-BA66A208B49D}">
      <dgm:prSet/>
      <dgm:spPr/>
      <dgm:t>
        <a:bodyPr/>
        <a:lstStyle/>
        <a:p>
          <a:endParaRPr lang="es-EC" sz="1100">
            <a:latin typeface="Arial" panose="020B0604020202020204" pitchFamily="34" charset="0"/>
            <a:cs typeface="Arial" panose="020B0604020202020204" pitchFamily="34" charset="0"/>
          </a:endParaRPr>
        </a:p>
      </dgm:t>
    </dgm:pt>
    <dgm:pt modelId="{117EC0B3-9666-4BE3-B8D8-733D9E5E7FA3}">
      <dgm:prSet phldrT="[Texto]" custT="1"/>
      <dgm:spPr/>
      <dgm:t>
        <a:bodyPr/>
        <a:lstStyle/>
        <a:p>
          <a:r>
            <a:rPr lang="es-EC" sz="1050" b="1" dirty="0" smtClean="0">
              <a:latin typeface="Arial" panose="020B0604020202020204" pitchFamily="34" charset="0"/>
              <a:cs typeface="Arial" panose="020B0604020202020204" pitchFamily="34" charset="0"/>
            </a:rPr>
            <a:t>PLANIFICACIÓN</a:t>
          </a:r>
          <a:endParaRPr lang="es-EC" sz="1050" b="1" dirty="0">
            <a:latin typeface="Arial" panose="020B0604020202020204" pitchFamily="34" charset="0"/>
            <a:cs typeface="Arial" panose="020B0604020202020204" pitchFamily="34" charset="0"/>
          </a:endParaRPr>
        </a:p>
      </dgm:t>
    </dgm:pt>
    <dgm:pt modelId="{69BC2BAB-99CC-48BB-9822-476DB96E3791}" type="parTrans" cxnId="{7790F9BB-4A6B-4B9D-B4FB-E6B401C168E3}">
      <dgm:prSet/>
      <dgm:spPr/>
      <dgm:t>
        <a:bodyPr/>
        <a:lstStyle/>
        <a:p>
          <a:endParaRPr lang="es-EC" sz="1100">
            <a:latin typeface="Arial" panose="020B0604020202020204" pitchFamily="34" charset="0"/>
            <a:cs typeface="Arial" panose="020B0604020202020204" pitchFamily="34" charset="0"/>
          </a:endParaRPr>
        </a:p>
      </dgm:t>
    </dgm:pt>
    <dgm:pt modelId="{70844196-E05F-42D7-8182-ECA770C30E01}" type="sibTrans" cxnId="{7790F9BB-4A6B-4B9D-B4FB-E6B401C168E3}">
      <dgm:prSet custT="1"/>
      <dgm:spPr/>
      <dgm:t>
        <a:bodyPr/>
        <a:lstStyle/>
        <a:p>
          <a:endParaRPr lang="es-EC" sz="1100">
            <a:latin typeface="Arial" panose="020B0604020202020204" pitchFamily="34" charset="0"/>
            <a:cs typeface="Arial" panose="020B0604020202020204" pitchFamily="34" charset="0"/>
          </a:endParaRPr>
        </a:p>
      </dgm:t>
    </dgm:pt>
    <dgm:pt modelId="{E676DEA8-D57D-4723-A5D5-21708A8F5F65}">
      <dgm:prSet phldrT="[Texto]" custT="1"/>
      <dgm:spPr/>
      <dgm:t>
        <a:bodyPr/>
        <a:lstStyle/>
        <a:p>
          <a:r>
            <a:rPr lang="es-EC" sz="1100" dirty="0" smtClean="0">
              <a:latin typeface="Arial" panose="020B0604020202020204" pitchFamily="34" charset="0"/>
              <a:cs typeface="Arial" panose="020B0604020202020204" pitchFamily="34" charset="0"/>
            </a:rPr>
            <a:t>Inexistencia de un plan estratégico</a:t>
          </a:r>
          <a:endParaRPr lang="es-EC" sz="1100" dirty="0">
            <a:latin typeface="Arial" panose="020B0604020202020204" pitchFamily="34" charset="0"/>
            <a:cs typeface="Arial" panose="020B0604020202020204" pitchFamily="34" charset="0"/>
          </a:endParaRPr>
        </a:p>
      </dgm:t>
    </dgm:pt>
    <dgm:pt modelId="{A3C3CB99-8083-4BBE-A002-1A0D77DB212B}" type="parTrans" cxnId="{57F91E53-2AA4-469D-9E22-2FF47BB66D1C}">
      <dgm:prSet/>
      <dgm:spPr/>
      <dgm:t>
        <a:bodyPr/>
        <a:lstStyle/>
        <a:p>
          <a:endParaRPr lang="es-EC" sz="1100">
            <a:latin typeface="Arial" panose="020B0604020202020204" pitchFamily="34" charset="0"/>
            <a:cs typeface="Arial" panose="020B0604020202020204" pitchFamily="34" charset="0"/>
          </a:endParaRPr>
        </a:p>
      </dgm:t>
    </dgm:pt>
    <dgm:pt modelId="{8A9F2D2D-22C2-4FBB-B9A9-67992A289513}" type="sibTrans" cxnId="{57F91E53-2AA4-469D-9E22-2FF47BB66D1C}">
      <dgm:prSet/>
      <dgm:spPr/>
      <dgm:t>
        <a:bodyPr/>
        <a:lstStyle/>
        <a:p>
          <a:endParaRPr lang="es-EC" sz="1100">
            <a:latin typeface="Arial" panose="020B0604020202020204" pitchFamily="34" charset="0"/>
            <a:cs typeface="Arial" panose="020B0604020202020204" pitchFamily="34" charset="0"/>
          </a:endParaRPr>
        </a:p>
      </dgm:t>
    </dgm:pt>
    <dgm:pt modelId="{FE27EC21-51F8-4907-8F49-5F4C81C5BD00}">
      <dgm:prSet phldrT="[Texto]" custT="1"/>
      <dgm:spPr/>
      <dgm:t>
        <a:bodyPr/>
        <a:lstStyle/>
        <a:p>
          <a:r>
            <a:rPr lang="es-EC" sz="1100" dirty="0" smtClean="0">
              <a:latin typeface="Arial" panose="020B0604020202020204" pitchFamily="34" charset="0"/>
              <a:cs typeface="Arial" panose="020B0604020202020204" pitchFamily="34" charset="0"/>
            </a:rPr>
            <a:t>Políticas, objetivos y estrategias no definidas ni documentadas.</a:t>
          </a:r>
          <a:endParaRPr lang="es-EC" sz="1100" dirty="0">
            <a:latin typeface="Arial" panose="020B0604020202020204" pitchFamily="34" charset="0"/>
            <a:cs typeface="Arial" panose="020B0604020202020204" pitchFamily="34" charset="0"/>
          </a:endParaRPr>
        </a:p>
      </dgm:t>
    </dgm:pt>
    <dgm:pt modelId="{3A7E1B87-C64C-4164-B528-B05D1D3D7E6C}" type="parTrans" cxnId="{15EB26BC-ADB1-4D2D-B5D1-35D6934794EA}">
      <dgm:prSet/>
      <dgm:spPr/>
      <dgm:t>
        <a:bodyPr/>
        <a:lstStyle/>
        <a:p>
          <a:endParaRPr lang="es-EC" sz="1100">
            <a:latin typeface="Arial" panose="020B0604020202020204" pitchFamily="34" charset="0"/>
            <a:cs typeface="Arial" panose="020B0604020202020204" pitchFamily="34" charset="0"/>
          </a:endParaRPr>
        </a:p>
      </dgm:t>
    </dgm:pt>
    <dgm:pt modelId="{6C357539-70AA-411E-8E90-02E36B91478D}" type="sibTrans" cxnId="{15EB26BC-ADB1-4D2D-B5D1-35D6934794EA}">
      <dgm:prSet/>
      <dgm:spPr/>
      <dgm:t>
        <a:bodyPr/>
        <a:lstStyle/>
        <a:p>
          <a:endParaRPr lang="es-EC" sz="1100">
            <a:latin typeface="Arial" panose="020B0604020202020204" pitchFamily="34" charset="0"/>
            <a:cs typeface="Arial" panose="020B0604020202020204" pitchFamily="34" charset="0"/>
          </a:endParaRPr>
        </a:p>
      </dgm:t>
    </dgm:pt>
    <dgm:pt modelId="{8632ECB7-A2AD-4B62-B003-0F369FD257AF}">
      <dgm:prSet phldrT="[Texto]" custT="1"/>
      <dgm:spPr/>
      <dgm:t>
        <a:bodyPr/>
        <a:lstStyle/>
        <a:p>
          <a:r>
            <a:rPr lang="es-EC" sz="1050" b="1" dirty="0" smtClean="0">
              <a:latin typeface="Arial" panose="020B0604020202020204" pitchFamily="34" charset="0"/>
              <a:cs typeface="Arial" panose="020B0604020202020204" pitchFamily="34" charset="0"/>
            </a:rPr>
            <a:t>ORGANIZACIÓN</a:t>
          </a:r>
          <a:endParaRPr lang="es-EC" sz="1050" b="1" dirty="0">
            <a:latin typeface="Arial" panose="020B0604020202020204" pitchFamily="34" charset="0"/>
            <a:cs typeface="Arial" panose="020B0604020202020204" pitchFamily="34" charset="0"/>
          </a:endParaRPr>
        </a:p>
      </dgm:t>
    </dgm:pt>
    <dgm:pt modelId="{EDF1FD33-1AC7-4847-A292-FE753EE1C394}" type="parTrans" cxnId="{BE4A231E-6081-498D-9728-642040140F4E}">
      <dgm:prSet/>
      <dgm:spPr/>
      <dgm:t>
        <a:bodyPr/>
        <a:lstStyle/>
        <a:p>
          <a:endParaRPr lang="es-EC" sz="1100">
            <a:latin typeface="Arial" panose="020B0604020202020204" pitchFamily="34" charset="0"/>
            <a:cs typeface="Arial" panose="020B0604020202020204" pitchFamily="34" charset="0"/>
          </a:endParaRPr>
        </a:p>
      </dgm:t>
    </dgm:pt>
    <dgm:pt modelId="{0CD8B310-1EC6-49EB-9E90-10A884F69F65}" type="sibTrans" cxnId="{BE4A231E-6081-498D-9728-642040140F4E}">
      <dgm:prSet custT="1"/>
      <dgm:spPr/>
      <dgm:t>
        <a:bodyPr/>
        <a:lstStyle/>
        <a:p>
          <a:endParaRPr lang="es-EC" sz="1100">
            <a:latin typeface="Arial" panose="020B0604020202020204" pitchFamily="34" charset="0"/>
            <a:cs typeface="Arial" panose="020B0604020202020204" pitchFamily="34" charset="0"/>
          </a:endParaRPr>
        </a:p>
      </dgm:t>
    </dgm:pt>
    <dgm:pt modelId="{D63381F0-287E-4AEF-85F0-5963A1E72DB7}">
      <dgm:prSet phldrT="[Texto]" custT="1"/>
      <dgm:spPr/>
      <dgm:t>
        <a:bodyPr/>
        <a:lstStyle/>
        <a:p>
          <a:r>
            <a:rPr lang="es-EC" sz="1000" dirty="0" smtClean="0">
              <a:latin typeface="Arial" panose="020B0604020202020204" pitchFamily="34" charset="0"/>
              <a:cs typeface="Arial" panose="020B0604020202020204" pitchFamily="34" charset="0"/>
            </a:rPr>
            <a:t>Ineficiente segregación de funciones</a:t>
          </a:r>
          <a:endParaRPr lang="es-EC" sz="1000" dirty="0">
            <a:latin typeface="Arial" panose="020B0604020202020204" pitchFamily="34" charset="0"/>
            <a:cs typeface="Arial" panose="020B0604020202020204" pitchFamily="34" charset="0"/>
          </a:endParaRPr>
        </a:p>
      </dgm:t>
    </dgm:pt>
    <dgm:pt modelId="{043A3FCF-D44C-4D0A-87CA-D4821B8B5D79}" type="parTrans" cxnId="{4D59FCA1-CCD8-4C49-8367-0327A2085325}">
      <dgm:prSet/>
      <dgm:spPr/>
      <dgm:t>
        <a:bodyPr/>
        <a:lstStyle/>
        <a:p>
          <a:endParaRPr lang="es-EC" sz="1100">
            <a:latin typeface="Arial" panose="020B0604020202020204" pitchFamily="34" charset="0"/>
            <a:cs typeface="Arial" panose="020B0604020202020204" pitchFamily="34" charset="0"/>
          </a:endParaRPr>
        </a:p>
      </dgm:t>
    </dgm:pt>
    <dgm:pt modelId="{FBD53D79-1E5D-44FA-BE21-CE32057E711A}" type="sibTrans" cxnId="{4D59FCA1-CCD8-4C49-8367-0327A2085325}">
      <dgm:prSet/>
      <dgm:spPr/>
      <dgm:t>
        <a:bodyPr/>
        <a:lstStyle/>
        <a:p>
          <a:endParaRPr lang="es-EC" sz="1100">
            <a:latin typeface="Arial" panose="020B0604020202020204" pitchFamily="34" charset="0"/>
            <a:cs typeface="Arial" panose="020B0604020202020204" pitchFamily="34" charset="0"/>
          </a:endParaRPr>
        </a:p>
      </dgm:t>
    </dgm:pt>
    <dgm:pt modelId="{B1306AA1-8790-4CB7-A9E6-45ED9D671894}">
      <dgm:prSet phldrT="[Texto]" custT="1"/>
      <dgm:spPr/>
      <dgm:t>
        <a:bodyPr/>
        <a:lstStyle/>
        <a:p>
          <a:r>
            <a:rPr lang="es-EC" sz="1100" b="1" dirty="0" smtClean="0">
              <a:latin typeface="Arial" panose="020B0604020202020204" pitchFamily="34" charset="0"/>
              <a:cs typeface="Arial" panose="020B0604020202020204" pitchFamily="34" charset="0"/>
            </a:rPr>
            <a:t>IMPLEMENTACIÓN</a:t>
          </a:r>
          <a:endParaRPr lang="es-EC" sz="1100" b="1" dirty="0">
            <a:latin typeface="Arial" panose="020B0604020202020204" pitchFamily="34" charset="0"/>
            <a:cs typeface="Arial" panose="020B0604020202020204" pitchFamily="34" charset="0"/>
          </a:endParaRPr>
        </a:p>
      </dgm:t>
    </dgm:pt>
    <dgm:pt modelId="{88714760-2F65-442C-9029-5792806668DF}" type="parTrans" cxnId="{F843D28D-91D9-4197-AE4E-33A455FEEB0B}">
      <dgm:prSet/>
      <dgm:spPr/>
      <dgm:t>
        <a:bodyPr/>
        <a:lstStyle/>
        <a:p>
          <a:endParaRPr lang="es-EC" sz="1100">
            <a:latin typeface="Arial" panose="020B0604020202020204" pitchFamily="34" charset="0"/>
            <a:cs typeface="Arial" panose="020B0604020202020204" pitchFamily="34" charset="0"/>
          </a:endParaRPr>
        </a:p>
      </dgm:t>
    </dgm:pt>
    <dgm:pt modelId="{6074A126-0842-4318-8308-73CB7E20A9BF}" type="sibTrans" cxnId="{F843D28D-91D9-4197-AE4E-33A455FEEB0B}">
      <dgm:prSet custT="1"/>
      <dgm:spPr/>
      <dgm:t>
        <a:bodyPr/>
        <a:lstStyle/>
        <a:p>
          <a:endParaRPr lang="es-EC" sz="1100">
            <a:latin typeface="Arial" panose="020B0604020202020204" pitchFamily="34" charset="0"/>
            <a:cs typeface="Arial" panose="020B0604020202020204" pitchFamily="34" charset="0"/>
          </a:endParaRPr>
        </a:p>
      </dgm:t>
    </dgm:pt>
    <dgm:pt modelId="{C8F0DAE0-CE9D-49EC-BA55-5E3FEFAD6E36}">
      <dgm:prSet phldrT="[Texto]" custT="1"/>
      <dgm:spPr/>
      <dgm:t>
        <a:bodyPr/>
        <a:lstStyle/>
        <a:p>
          <a:r>
            <a:rPr lang="es-EC" sz="1100" b="1" dirty="0" smtClean="0">
              <a:latin typeface="Arial" panose="020B0604020202020204" pitchFamily="34" charset="0"/>
              <a:cs typeface="Arial" panose="020B0604020202020204" pitchFamily="34" charset="0"/>
            </a:rPr>
            <a:t>CONTROL</a:t>
          </a:r>
          <a:endParaRPr lang="es-EC" sz="1100" b="1" dirty="0">
            <a:latin typeface="Arial" panose="020B0604020202020204" pitchFamily="34" charset="0"/>
            <a:cs typeface="Arial" panose="020B0604020202020204" pitchFamily="34" charset="0"/>
          </a:endParaRPr>
        </a:p>
      </dgm:t>
    </dgm:pt>
    <dgm:pt modelId="{BE44B14B-A3DD-40A2-97BF-DF85109E2B57}" type="parTrans" cxnId="{04A90EB8-6FBD-494D-83BA-FF7B2EC961F2}">
      <dgm:prSet/>
      <dgm:spPr/>
      <dgm:t>
        <a:bodyPr/>
        <a:lstStyle/>
        <a:p>
          <a:endParaRPr lang="es-EC" sz="1100">
            <a:latin typeface="Arial" panose="020B0604020202020204" pitchFamily="34" charset="0"/>
            <a:cs typeface="Arial" panose="020B0604020202020204" pitchFamily="34" charset="0"/>
          </a:endParaRPr>
        </a:p>
      </dgm:t>
    </dgm:pt>
    <dgm:pt modelId="{3797F688-203D-44A0-BA54-9A0F86D31A41}" type="sibTrans" cxnId="{04A90EB8-6FBD-494D-83BA-FF7B2EC961F2}">
      <dgm:prSet custT="1"/>
      <dgm:spPr/>
      <dgm:t>
        <a:bodyPr/>
        <a:lstStyle/>
        <a:p>
          <a:endParaRPr lang="es-EC" sz="1100">
            <a:latin typeface="Arial" panose="020B0604020202020204" pitchFamily="34" charset="0"/>
            <a:cs typeface="Arial" panose="020B0604020202020204" pitchFamily="34" charset="0"/>
          </a:endParaRPr>
        </a:p>
      </dgm:t>
    </dgm:pt>
    <dgm:pt modelId="{2331D39F-3DB8-4F7E-A6EE-7D9F431A4DFF}">
      <dgm:prSet phldrT="[Texto]" custT="1"/>
      <dgm:spPr/>
      <dgm:t>
        <a:bodyPr/>
        <a:lstStyle/>
        <a:p>
          <a:r>
            <a:rPr lang="es-EC" sz="1100" b="1" dirty="0" smtClean="0">
              <a:latin typeface="Arial" panose="020B0604020202020204" pitchFamily="34" charset="0"/>
              <a:cs typeface="Arial" panose="020B0604020202020204" pitchFamily="34" charset="0"/>
            </a:rPr>
            <a:t>DIRECCIÓN</a:t>
          </a:r>
          <a:endParaRPr lang="es-EC" sz="1100" b="1" dirty="0">
            <a:latin typeface="Arial" panose="020B0604020202020204" pitchFamily="34" charset="0"/>
            <a:cs typeface="Arial" panose="020B0604020202020204" pitchFamily="34" charset="0"/>
          </a:endParaRPr>
        </a:p>
      </dgm:t>
    </dgm:pt>
    <dgm:pt modelId="{770FD45A-A51A-4281-9F7F-8166C10F8565}" type="parTrans" cxnId="{4942F5FF-208E-4869-AE87-E58B2BE1FE52}">
      <dgm:prSet/>
      <dgm:spPr/>
      <dgm:t>
        <a:bodyPr/>
        <a:lstStyle/>
        <a:p>
          <a:endParaRPr lang="es-EC" sz="1100">
            <a:latin typeface="Arial" panose="020B0604020202020204" pitchFamily="34" charset="0"/>
            <a:cs typeface="Arial" panose="020B0604020202020204" pitchFamily="34" charset="0"/>
          </a:endParaRPr>
        </a:p>
      </dgm:t>
    </dgm:pt>
    <dgm:pt modelId="{27597481-E5CF-4D25-8120-DAE4F5AA793C}" type="sibTrans" cxnId="{4942F5FF-208E-4869-AE87-E58B2BE1FE52}">
      <dgm:prSet custT="1"/>
      <dgm:spPr/>
      <dgm:t>
        <a:bodyPr/>
        <a:lstStyle/>
        <a:p>
          <a:endParaRPr lang="es-EC" sz="1100">
            <a:latin typeface="Arial" panose="020B0604020202020204" pitchFamily="34" charset="0"/>
            <a:cs typeface="Arial" panose="020B0604020202020204" pitchFamily="34" charset="0"/>
          </a:endParaRPr>
        </a:p>
      </dgm:t>
    </dgm:pt>
    <dgm:pt modelId="{9DB36E18-C82C-41D8-A424-4C9893608BF8}">
      <dgm:prSet phldrT="[Texto]" custT="1"/>
      <dgm:spPr/>
      <dgm:t>
        <a:bodyPr/>
        <a:lstStyle/>
        <a:p>
          <a:r>
            <a:rPr lang="es-EC" sz="1050" b="1" dirty="0" smtClean="0">
              <a:latin typeface="Arial" panose="020B0604020202020204" pitchFamily="34" charset="0"/>
              <a:cs typeface="Arial" panose="020B0604020202020204" pitchFamily="34" charset="0"/>
            </a:rPr>
            <a:t>COORDINACIÓN- EVALUACIÓN</a:t>
          </a:r>
          <a:endParaRPr lang="es-EC" sz="1050" b="1" dirty="0">
            <a:latin typeface="Arial" panose="020B0604020202020204" pitchFamily="34" charset="0"/>
            <a:cs typeface="Arial" panose="020B0604020202020204" pitchFamily="34" charset="0"/>
          </a:endParaRPr>
        </a:p>
      </dgm:t>
    </dgm:pt>
    <dgm:pt modelId="{5329DEFD-F9DE-4DFB-8FFB-CEDD3947CF42}" type="parTrans" cxnId="{A4277E35-747B-4076-96F9-82A159C89B24}">
      <dgm:prSet/>
      <dgm:spPr/>
      <dgm:t>
        <a:bodyPr/>
        <a:lstStyle/>
        <a:p>
          <a:endParaRPr lang="es-EC" sz="1100">
            <a:latin typeface="Arial" panose="020B0604020202020204" pitchFamily="34" charset="0"/>
            <a:cs typeface="Arial" panose="020B0604020202020204" pitchFamily="34" charset="0"/>
          </a:endParaRPr>
        </a:p>
      </dgm:t>
    </dgm:pt>
    <dgm:pt modelId="{07D0F978-18A2-4BC6-9D8D-91DDCB689993}" type="sibTrans" cxnId="{A4277E35-747B-4076-96F9-82A159C89B24}">
      <dgm:prSet custT="1"/>
      <dgm:spPr/>
      <dgm:t>
        <a:bodyPr/>
        <a:lstStyle/>
        <a:p>
          <a:endParaRPr lang="es-EC" sz="1100">
            <a:latin typeface="Arial" panose="020B0604020202020204" pitchFamily="34" charset="0"/>
            <a:cs typeface="Arial" panose="020B0604020202020204" pitchFamily="34" charset="0"/>
          </a:endParaRPr>
        </a:p>
      </dgm:t>
    </dgm:pt>
    <dgm:pt modelId="{2C4B2E0F-D9A9-4CCB-92B5-C7070998610A}">
      <dgm:prSet phldrT="[Texto]" custT="1"/>
      <dgm:spPr/>
      <dgm:t>
        <a:bodyPr/>
        <a:lstStyle/>
        <a:p>
          <a:r>
            <a:rPr lang="es-EC" sz="1100" dirty="0" smtClean="0">
              <a:latin typeface="Arial" panose="020B0604020202020204" pitchFamily="34" charset="0"/>
              <a:cs typeface="Arial" panose="020B0604020202020204" pitchFamily="34" charset="0"/>
            </a:rPr>
            <a:t>Falta de desarrollo en software de proyectos</a:t>
          </a:r>
          <a:endParaRPr lang="es-EC" sz="1100" dirty="0">
            <a:latin typeface="Arial" panose="020B0604020202020204" pitchFamily="34" charset="0"/>
            <a:cs typeface="Arial" panose="020B0604020202020204" pitchFamily="34" charset="0"/>
          </a:endParaRPr>
        </a:p>
      </dgm:t>
    </dgm:pt>
    <dgm:pt modelId="{5FB72C74-84F7-40B6-B28A-3A270AB1B522}" type="parTrans" cxnId="{0543C142-C1CC-4CEA-9C73-3517309ED4C3}">
      <dgm:prSet/>
      <dgm:spPr/>
      <dgm:t>
        <a:bodyPr/>
        <a:lstStyle/>
        <a:p>
          <a:endParaRPr lang="es-EC" sz="1100"/>
        </a:p>
      </dgm:t>
    </dgm:pt>
    <dgm:pt modelId="{B56DC820-C95C-4375-A462-B30235821990}" type="sibTrans" cxnId="{0543C142-C1CC-4CEA-9C73-3517309ED4C3}">
      <dgm:prSet/>
      <dgm:spPr/>
      <dgm:t>
        <a:bodyPr/>
        <a:lstStyle/>
        <a:p>
          <a:endParaRPr lang="es-EC" sz="1100"/>
        </a:p>
      </dgm:t>
    </dgm:pt>
    <dgm:pt modelId="{45144869-DC84-48A7-986A-5F88A4E76066}">
      <dgm:prSet phldrT="[Texto]" custT="1"/>
      <dgm:spPr/>
      <dgm:t>
        <a:bodyPr/>
        <a:lstStyle/>
        <a:p>
          <a:r>
            <a:rPr lang="es-EC" sz="1000" dirty="0" smtClean="0">
              <a:latin typeface="Arial" panose="020B0604020202020204" pitchFamily="34" charset="0"/>
              <a:cs typeface="Arial" panose="020B0604020202020204" pitchFamily="34" charset="0"/>
            </a:rPr>
            <a:t>Inexistencia de manuales de funciones, procesos  y perfiles</a:t>
          </a:r>
          <a:endParaRPr lang="es-EC" sz="1000" dirty="0">
            <a:latin typeface="Arial" panose="020B0604020202020204" pitchFamily="34" charset="0"/>
            <a:cs typeface="Arial" panose="020B0604020202020204" pitchFamily="34" charset="0"/>
          </a:endParaRPr>
        </a:p>
      </dgm:t>
    </dgm:pt>
    <dgm:pt modelId="{D5E7FAA8-2172-4142-BDE4-4933307480AB}" type="parTrans" cxnId="{559E9C95-CC60-46A6-B66D-CD1AB6D18AEC}">
      <dgm:prSet/>
      <dgm:spPr/>
      <dgm:t>
        <a:bodyPr/>
        <a:lstStyle/>
        <a:p>
          <a:endParaRPr lang="es-EC" sz="1100"/>
        </a:p>
      </dgm:t>
    </dgm:pt>
    <dgm:pt modelId="{9FAD9D63-0033-4C42-BAC2-2B11F9C5E349}" type="sibTrans" cxnId="{559E9C95-CC60-46A6-B66D-CD1AB6D18AEC}">
      <dgm:prSet/>
      <dgm:spPr/>
      <dgm:t>
        <a:bodyPr/>
        <a:lstStyle/>
        <a:p>
          <a:endParaRPr lang="es-EC" sz="1100"/>
        </a:p>
      </dgm:t>
    </dgm:pt>
    <dgm:pt modelId="{62E223C3-5D73-46A0-A98D-6D78D6318FD0}">
      <dgm:prSet phldrT="[Texto]" custT="1"/>
      <dgm:spPr/>
      <dgm:t>
        <a:bodyPr/>
        <a:lstStyle/>
        <a:p>
          <a:r>
            <a:rPr lang="es-EC" sz="1000" dirty="0" smtClean="0">
              <a:latin typeface="Arial" panose="020B0604020202020204" pitchFamily="34" charset="0"/>
              <a:cs typeface="Arial" panose="020B0604020202020204" pitchFamily="34" charset="0"/>
            </a:rPr>
            <a:t>Estructura organizacional definida sin puesta en marchad de todos los niveles.</a:t>
          </a:r>
          <a:endParaRPr lang="es-EC" sz="1000" dirty="0">
            <a:latin typeface="Arial" panose="020B0604020202020204" pitchFamily="34" charset="0"/>
            <a:cs typeface="Arial" panose="020B0604020202020204" pitchFamily="34" charset="0"/>
          </a:endParaRPr>
        </a:p>
      </dgm:t>
    </dgm:pt>
    <dgm:pt modelId="{97CA0E71-5940-4C25-ACC3-01020AA79839}" type="parTrans" cxnId="{0F68F420-DD66-4F3F-A650-9FFE5C3207E6}">
      <dgm:prSet/>
      <dgm:spPr/>
      <dgm:t>
        <a:bodyPr/>
        <a:lstStyle/>
        <a:p>
          <a:endParaRPr lang="es-EC" sz="1100"/>
        </a:p>
      </dgm:t>
    </dgm:pt>
    <dgm:pt modelId="{30A70ACA-5EBF-4C90-AC41-06748B91A951}" type="sibTrans" cxnId="{0F68F420-DD66-4F3F-A650-9FFE5C3207E6}">
      <dgm:prSet/>
      <dgm:spPr/>
      <dgm:t>
        <a:bodyPr/>
        <a:lstStyle/>
        <a:p>
          <a:endParaRPr lang="es-EC" sz="1100"/>
        </a:p>
      </dgm:t>
    </dgm:pt>
    <dgm:pt modelId="{EADB5AF1-6859-4FF0-A5A0-D1E4AFF0D496}">
      <dgm:prSet phldrT="[Texto]" custT="1"/>
      <dgm:spPr/>
      <dgm:t>
        <a:bodyPr/>
        <a:lstStyle/>
        <a:p>
          <a:r>
            <a:rPr lang="es-EC" sz="1000" dirty="0" smtClean="0">
              <a:latin typeface="Arial" panose="020B0604020202020204" pitchFamily="34" charset="0"/>
              <a:cs typeface="Arial" panose="020B0604020202020204" pitchFamily="34" charset="0"/>
            </a:rPr>
            <a:t>Nuevo software para el área financiera con automatización de procesos.</a:t>
          </a:r>
          <a:endParaRPr lang="es-EC" sz="1000" dirty="0">
            <a:latin typeface="Arial" panose="020B0604020202020204" pitchFamily="34" charset="0"/>
            <a:cs typeface="Arial" panose="020B0604020202020204" pitchFamily="34" charset="0"/>
          </a:endParaRPr>
        </a:p>
      </dgm:t>
    </dgm:pt>
    <dgm:pt modelId="{FA429486-B44A-49D7-B6E1-E26E5C730D37}" type="parTrans" cxnId="{40EABEB5-1809-4598-BFF1-E12B70933694}">
      <dgm:prSet/>
      <dgm:spPr/>
      <dgm:t>
        <a:bodyPr/>
        <a:lstStyle/>
        <a:p>
          <a:endParaRPr lang="es-EC" sz="1100"/>
        </a:p>
      </dgm:t>
    </dgm:pt>
    <dgm:pt modelId="{0708E005-713F-4FD0-81FF-04F970D2D65E}" type="sibTrans" cxnId="{40EABEB5-1809-4598-BFF1-E12B70933694}">
      <dgm:prSet/>
      <dgm:spPr/>
      <dgm:t>
        <a:bodyPr/>
        <a:lstStyle/>
        <a:p>
          <a:endParaRPr lang="es-EC" sz="1100"/>
        </a:p>
      </dgm:t>
    </dgm:pt>
    <dgm:pt modelId="{92822200-EDF3-455D-AE57-1C4B95935F11}">
      <dgm:prSet phldrT="[Texto]" custT="1"/>
      <dgm:spPr/>
      <dgm:t>
        <a:bodyPr/>
        <a:lstStyle/>
        <a:p>
          <a:r>
            <a:rPr lang="es-EC" sz="1000" dirty="0" smtClean="0">
              <a:latin typeface="Arial" panose="020B0604020202020204" pitchFamily="34" charset="0"/>
              <a:cs typeface="Arial" panose="020B0604020202020204" pitchFamily="34" charset="0"/>
            </a:rPr>
            <a:t>Sistema de planeación y operaciones aún no es especializado para un trazado, seguimiento y control efectivo.</a:t>
          </a:r>
          <a:endParaRPr lang="es-EC" sz="1000" dirty="0">
            <a:latin typeface="Arial" panose="020B0604020202020204" pitchFamily="34" charset="0"/>
            <a:cs typeface="Arial" panose="020B0604020202020204" pitchFamily="34" charset="0"/>
          </a:endParaRPr>
        </a:p>
      </dgm:t>
    </dgm:pt>
    <dgm:pt modelId="{20098D6C-A747-43FB-8767-07DAD81831B1}" type="parTrans" cxnId="{E7034F38-EE30-4897-96D2-6D5D44EA9CC5}">
      <dgm:prSet/>
      <dgm:spPr/>
      <dgm:t>
        <a:bodyPr/>
        <a:lstStyle/>
        <a:p>
          <a:endParaRPr lang="es-EC" sz="1100"/>
        </a:p>
      </dgm:t>
    </dgm:pt>
    <dgm:pt modelId="{3E89B03B-A36E-4A93-8C15-A60A9E644F08}" type="sibTrans" cxnId="{E7034F38-EE30-4897-96D2-6D5D44EA9CC5}">
      <dgm:prSet/>
      <dgm:spPr/>
      <dgm:t>
        <a:bodyPr/>
        <a:lstStyle/>
        <a:p>
          <a:endParaRPr lang="es-EC" sz="1100"/>
        </a:p>
      </dgm:t>
    </dgm:pt>
    <dgm:pt modelId="{38F60594-C253-499C-B51D-3CB16D44962B}">
      <dgm:prSet phldrT="[Texto]" custT="1"/>
      <dgm:spPr/>
      <dgm:t>
        <a:bodyPr/>
        <a:lstStyle/>
        <a:p>
          <a:r>
            <a:rPr lang="es-EC" sz="1000" dirty="0" smtClean="0">
              <a:latin typeface="Arial" panose="020B0604020202020204" pitchFamily="34" charset="0"/>
              <a:cs typeface="Arial" panose="020B0604020202020204" pitchFamily="34" charset="0"/>
            </a:rPr>
            <a:t>Carencia de acciones  que permitan optimización de procesos </a:t>
          </a:r>
          <a:endParaRPr lang="es-EC" sz="1000" dirty="0">
            <a:latin typeface="Arial" panose="020B0604020202020204" pitchFamily="34" charset="0"/>
            <a:cs typeface="Arial" panose="020B0604020202020204" pitchFamily="34" charset="0"/>
          </a:endParaRPr>
        </a:p>
      </dgm:t>
    </dgm:pt>
    <dgm:pt modelId="{CE794D84-243C-4F09-8BB3-5E0EEE6757C8}" type="parTrans" cxnId="{3B4ECE13-3512-448D-A8C2-7D30F32B9036}">
      <dgm:prSet/>
      <dgm:spPr/>
      <dgm:t>
        <a:bodyPr/>
        <a:lstStyle/>
        <a:p>
          <a:endParaRPr lang="es-EC" sz="1100"/>
        </a:p>
      </dgm:t>
    </dgm:pt>
    <dgm:pt modelId="{AB16BB28-39A3-4F40-90F5-DC5F6EDFB9A7}" type="sibTrans" cxnId="{3B4ECE13-3512-448D-A8C2-7D30F32B9036}">
      <dgm:prSet/>
      <dgm:spPr/>
      <dgm:t>
        <a:bodyPr/>
        <a:lstStyle/>
        <a:p>
          <a:endParaRPr lang="es-EC" sz="1100"/>
        </a:p>
      </dgm:t>
    </dgm:pt>
    <dgm:pt modelId="{AD8F1C69-F14B-4CEB-B7A8-CD21AFC32A6E}">
      <dgm:prSet phldrT="[Texto]" custT="1"/>
      <dgm:spPr/>
      <dgm:t>
        <a:bodyPr/>
        <a:lstStyle/>
        <a:p>
          <a:r>
            <a:rPr lang="es-EC" sz="1000" dirty="0" smtClean="0">
              <a:latin typeface="Arial" panose="020B0604020202020204" pitchFamily="34" charset="0"/>
              <a:cs typeface="Arial" panose="020B0604020202020204" pitchFamily="34" charset="0"/>
            </a:rPr>
            <a:t>Falta de comunicación entre cargos operativos y la dirección.</a:t>
          </a:r>
          <a:endParaRPr lang="es-EC" sz="1000" dirty="0">
            <a:latin typeface="Arial" panose="020B0604020202020204" pitchFamily="34" charset="0"/>
            <a:cs typeface="Arial" panose="020B0604020202020204" pitchFamily="34" charset="0"/>
          </a:endParaRPr>
        </a:p>
      </dgm:t>
    </dgm:pt>
    <dgm:pt modelId="{E0C641BF-DD81-4085-9C2D-8048AD6ABBAC}" type="parTrans" cxnId="{BF4CFC16-8826-4A70-8FDE-718B16B285B4}">
      <dgm:prSet/>
      <dgm:spPr/>
      <dgm:t>
        <a:bodyPr/>
        <a:lstStyle/>
        <a:p>
          <a:endParaRPr lang="es-EC" sz="1100"/>
        </a:p>
      </dgm:t>
    </dgm:pt>
    <dgm:pt modelId="{A4EF3A79-DB64-45B4-824B-DFFEE6628AEE}" type="sibTrans" cxnId="{BF4CFC16-8826-4A70-8FDE-718B16B285B4}">
      <dgm:prSet/>
      <dgm:spPr/>
      <dgm:t>
        <a:bodyPr/>
        <a:lstStyle/>
        <a:p>
          <a:endParaRPr lang="es-EC" sz="1100"/>
        </a:p>
      </dgm:t>
    </dgm:pt>
    <dgm:pt modelId="{CE5720CE-567A-4245-AA7B-D939476C885C}">
      <dgm:prSet phldrT="[Texto]" custT="1"/>
      <dgm:spPr/>
      <dgm:t>
        <a:bodyPr/>
        <a:lstStyle/>
        <a:p>
          <a:r>
            <a:rPr lang="es-EC" sz="1000" dirty="0" smtClean="0">
              <a:latin typeface="Arial" panose="020B0604020202020204" pitchFamily="34" charset="0"/>
              <a:cs typeface="Arial" panose="020B0604020202020204" pitchFamily="34" charset="0"/>
            </a:rPr>
            <a:t>Experiencia de directivos en el medio.</a:t>
          </a:r>
          <a:endParaRPr lang="es-EC" sz="1000" dirty="0">
            <a:latin typeface="Arial" panose="020B0604020202020204" pitchFamily="34" charset="0"/>
            <a:cs typeface="Arial" panose="020B0604020202020204" pitchFamily="34" charset="0"/>
          </a:endParaRPr>
        </a:p>
      </dgm:t>
    </dgm:pt>
    <dgm:pt modelId="{DE132DF8-6447-4BBD-90D1-0B9B07F63A53}" type="parTrans" cxnId="{BFBE0320-3F1C-4687-A10B-C125F51C0F85}">
      <dgm:prSet/>
      <dgm:spPr/>
      <dgm:t>
        <a:bodyPr/>
        <a:lstStyle/>
        <a:p>
          <a:endParaRPr lang="es-EC" sz="1100"/>
        </a:p>
      </dgm:t>
    </dgm:pt>
    <dgm:pt modelId="{2CBA4419-A283-4706-88E9-F9877E0983EB}" type="sibTrans" cxnId="{BFBE0320-3F1C-4687-A10B-C125F51C0F85}">
      <dgm:prSet/>
      <dgm:spPr/>
      <dgm:t>
        <a:bodyPr/>
        <a:lstStyle/>
        <a:p>
          <a:endParaRPr lang="es-EC" sz="1100"/>
        </a:p>
      </dgm:t>
    </dgm:pt>
    <dgm:pt modelId="{A244CFDA-9DF9-495C-9363-F02D4B860F78}">
      <dgm:prSet phldrT="[Texto]" custT="1"/>
      <dgm:spPr/>
      <dgm:t>
        <a:bodyPr/>
        <a:lstStyle/>
        <a:p>
          <a:r>
            <a:rPr lang="es-EC" sz="1000" dirty="0" smtClean="0">
              <a:latin typeface="Arial" panose="020B0604020202020204" pitchFamily="34" charset="0"/>
              <a:cs typeface="Arial" panose="020B0604020202020204" pitchFamily="34" charset="0"/>
            </a:rPr>
            <a:t>Toma de decisiones a novedades financieras no inmediatas.</a:t>
          </a:r>
          <a:endParaRPr lang="es-EC" sz="1000" dirty="0">
            <a:latin typeface="Arial" panose="020B0604020202020204" pitchFamily="34" charset="0"/>
            <a:cs typeface="Arial" panose="020B0604020202020204" pitchFamily="34" charset="0"/>
          </a:endParaRPr>
        </a:p>
      </dgm:t>
    </dgm:pt>
    <dgm:pt modelId="{56C48506-E77C-4F43-B93A-99EF3D2C404B}" type="parTrans" cxnId="{1D06F09C-6B42-46E3-B79E-C27B4AE29F82}">
      <dgm:prSet/>
      <dgm:spPr/>
      <dgm:t>
        <a:bodyPr/>
        <a:lstStyle/>
        <a:p>
          <a:endParaRPr lang="es-EC" sz="1100"/>
        </a:p>
      </dgm:t>
    </dgm:pt>
    <dgm:pt modelId="{B27DA7CF-B7B0-4697-B49D-72CDF961A8DD}" type="sibTrans" cxnId="{1D06F09C-6B42-46E3-B79E-C27B4AE29F82}">
      <dgm:prSet/>
      <dgm:spPr/>
      <dgm:t>
        <a:bodyPr/>
        <a:lstStyle/>
        <a:p>
          <a:endParaRPr lang="es-EC" sz="1100"/>
        </a:p>
      </dgm:t>
    </dgm:pt>
    <dgm:pt modelId="{4C7E3948-1A50-4367-ABA2-A80811F86F7E}">
      <dgm:prSet phldrT="[Texto]" custT="1"/>
      <dgm:spPr/>
      <dgm:t>
        <a:bodyPr/>
        <a:lstStyle/>
        <a:p>
          <a:r>
            <a:rPr lang="es-EC" sz="1100" dirty="0" smtClean="0">
              <a:latin typeface="Arial" panose="020B0604020202020204" pitchFamily="34" charset="0"/>
              <a:cs typeface="Arial" panose="020B0604020202020204" pitchFamily="34" charset="0"/>
            </a:rPr>
            <a:t>Control no realizado de manera permanente a tiempo real.</a:t>
          </a:r>
          <a:endParaRPr lang="es-EC" sz="1100" dirty="0">
            <a:latin typeface="Arial" panose="020B0604020202020204" pitchFamily="34" charset="0"/>
            <a:cs typeface="Arial" panose="020B0604020202020204" pitchFamily="34" charset="0"/>
          </a:endParaRPr>
        </a:p>
      </dgm:t>
    </dgm:pt>
    <dgm:pt modelId="{6690F82C-5647-4C7A-B66F-26849260F70F}" type="parTrans" cxnId="{0DF2E0A3-40C2-4106-BD08-87EEB030F20D}">
      <dgm:prSet/>
      <dgm:spPr/>
      <dgm:t>
        <a:bodyPr/>
        <a:lstStyle/>
        <a:p>
          <a:endParaRPr lang="es-EC" sz="1100"/>
        </a:p>
      </dgm:t>
    </dgm:pt>
    <dgm:pt modelId="{F868E0C6-FBD0-4FBA-8A87-EEACEED91A51}" type="sibTrans" cxnId="{0DF2E0A3-40C2-4106-BD08-87EEB030F20D}">
      <dgm:prSet/>
      <dgm:spPr/>
      <dgm:t>
        <a:bodyPr/>
        <a:lstStyle/>
        <a:p>
          <a:endParaRPr lang="es-EC" sz="1100"/>
        </a:p>
      </dgm:t>
    </dgm:pt>
    <dgm:pt modelId="{941F044A-817C-4351-8771-9CD8D69F10A3}">
      <dgm:prSet phldrT="[Texto]" custT="1"/>
      <dgm:spPr/>
      <dgm:t>
        <a:bodyPr/>
        <a:lstStyle/>
        <a:p>
          <a:r>
            <a:rPr lang="es-EC" sz="1100" dirty="0" smtClean="0">
              <a:latin typeface="Arial" panose="020B0604020202020204" pitchFamily="34" charset="0"/>
              <a:cs typeface="Arial" panose="020B0604020202020204" pitchFamily="34" charset="0"/>
            </a:rPr>
            <a:t>Seguimiento a desfases presupuestarios no seguidos inmediatamente de la detección de anomalías.</a:t>
          </a:r>
          <a:endParaRPr lang="es-EC" sz="1100" dirty="0">
            <a:latin typeface="Arial" panose="020B0604020202020204" pitchFamily="34" charset="0"/>
            <a:cs typeface="Arial" panose="020B0604020202020204" pitchFamily="34" charset="0"/>
          </a:endParaRPr>
        </a:p>
      </dgm:t>
    </dgm:pt>
    <dgm:pt modelId="{B0E4B49B-990D-42C1-8794-4DA0DB9F7797}" type="parTrans" cxnId="{50CC6DB9-3C6C-4AE5-90F8-8E3429B5FDE9}">
      <dgm:prSet/>
      <dgm:spPr/>
      <dgm:t>
        <a:bodyPr/>
        <a:lstStyle/>
        <a:p>
          <a:endParaRPr lang="es-EC" sz="1100"/>
        </a:p>
      </dgm:t>
    </dgm:pt>
    <dgm:pt modelId="{CE5595D7-BF77-4DEA-B927-D0D071379A6B}" type="sibTrans" cxnId="{50CC6DB9-3C6C-4AE5-90F8-8E3429B5FDE9}">
      <dgm:prSet/>
      <dgm:spPr/>
      <dgm:t>
        <a:bodyPr/>
        <a:lstStyle/>
        <a:p>
          <a:endParaRPr lang="es-EC" sz="1100"/>
        </a:p>
      </dgm:t>
    </dgm:pt>
    <dgm:pt modelId="{D7904938-93F0-41FF-A0F6-8F6CA72F269A}">
      <dgm:prSet phldrT="[Texto]" custT="1"/>
      <dgm:spPr/>
      <dgm:t>
        <a:bodyPr/>
        <a:lstStyle/>
        <a:p>
          <a:r>
            <a:rPr lang="es-EC" sz="1100" dirty="0" smtClean="0">
              <a:latin typeface="Arial" panose="020B0604020202020204" pitchFamily="34" charset="0"/>
              <a:cs typeface="Arial" panose="020B0604020202020204" pitchFamily="34" charset="0"/>
            </a:rPr>
            <a:t>Evaluación presupuestal al finalizar cada proyecto.</a:t>
          </a:r>
          <a:endParaRPr lang="es-EC" sz="1100" dirty="0">
            <a:latin typeface="Arial" panose="020B0604020202020204" pitchFamily="34" charset="0"/>
            <a:cs typeface="Arial" panose="020B0604020202020204" pitchFamily="34" charset="0"/>
          </a:endParaRPr>
        </a:p>
      </dgm:t>
    </dgm:pt>
    <dgm:pt modelId="{FBB5444F-BA3C-47C0-897B-4008015D3534}" type="parTrans" cxnId="{2299B29E-84F3-4C9A-AEA0-C1AA9064EC36}">
      <dgm:prSet/>
      <dgm:spPr/>
      <dgm:t>
        <a:bodyPr/>
        <a:lstStyle/>
        <a:p>
          <a:endParaRPr lang="es-EC" sz="1100"/>
        </a:p>
      </dgm:t>
    </dgm:pt>
    <dgm:pt modelId="{2BF0ED01-B95B-40D1-81E3-FBEF0E998DCC}" type="sibTrans" cxnId="{2299B29E-84F3-4C9A-AEA0-C1AA9064EC36}">
      <dgm:prSet/>
      <dgm:spPr/>
      <dgm:t>
        <a:bodyPr/>
        <a:lstStyle/>
        <a:p>
          <a:endParaRPr lang="es-EC" sz="1100"/>
        </a:p>
      </dgm:t>
    </dgm:pt>
    <dgm:pt modelId="{553B208F-A333-4516-9420-2E46F8A47E65}">
      <dgm:prSet phldrT="[Texto]" custT="1"/>
      <dgm:spPr/>
      <dgm:t>
        <a:bodyPr/>
        <a:lstStyle/>
        <a:p>
          <a:r>
            <a:rPr lang="es-EC" sz="1100" dirty="0" smtClean="0">
              <a:latin typeface="Arial" panose="020B0604020202020204" pitchFamily="34" charset="0"/>
              <a:cs typeface="Arial" panose="020B0604020202020204" pitchFamily="34" charset="0"/>
            </a:rPr>
            <a:t>Asignaciones de recursos a proyectos conforme el flujo de liquidez que exista.</a:t>
          </a:r>
          <a:endParaRPr lang="es-EC" sz="1100" dirty="0">
            <a:latin typeface="Arial" panose="020B0604020202020204" pitchFamily="34" charset="0"/>
            <a:cs typeface="Arial" panose="020B0604020202020204" pitchFamily="34" charset="0"/>
          </a:endParaRPr>
        </a:p>
      </dgm:t>
    </dgm:pt>
    <dgm:pt modelId="{A9E598BE-791A-4B20-BA6C-F6A95754BE88}" type="parTrans" cxnId="{47B44284-FADE-47CF-A3B7-B4659AD08DAA}">
      <dgm:prSet/>
      <dgm:spPr/>
      <dgm:t>
        <a:bodyPr/>
        <a:lstStyle/>
        <a:p>
          <a:endParaRPr lang="es-EC" sz="1100"/>
        </a:p>
      </dgm:t>
    </dgm:pt>
    <dgm:pt modelId="{2A146908-EB38-4F96-8CD8-AFB532F25AFC}" type="sibTrans" cxnId="{47B44284-FADE-47CF-A3B7-B4659AD08DAA}">
      <dgm:prSet/>
      <dgm:spPr/>
      <dgm:t>
        <a:bodyPr/>
        <a:lstStyle/>
        <a:p>
          <a:endParaRPr lang="es-EC" sz="1100"/>
        </a:p>
      </dgm:t>
    </dgm:pt>
    <dgm:pt modelId="{B8E35619-FC56-4D09-87EB-97F10CB1CAFC}" type="pres">
      <dgm:prSet presAssocID="{C12870B0-86C5-4B35-9847-3DC91DEC97FD}" presName="Name0" presStyleCnt="0">
        <dgm:presLayoutVars>
          <dgm:dir/>
          <dgm:animLvl val="lvl"/>
          <dgm:resizeHandles val="exact"/>
        </dgm:presLayoutVars>
      </dgm:prSet>
      <dgm:spPr/>
      <dgm:t>
        <a:bodyPr/>
        <a:lstStyle/>
        <a:p>
          <a:endParaRPr lang="es-EC"/>
        </a:p>
      </dgm:t>
    </dgm:pt>
    <dgm:pt modelId="{BAEF2CA7-5828-4F49-8C15-28864542A94A}" type="pres">
      <dgm:prSet presAssocID="{54A782AE-64A2-4499-9C9B-8F47EFA786CB}" presName="vertFlow" presStyleCnt="0"/>
      <dgm:spPr/>
    </dgm:pt>
    <dgm:pt modelId="{78312D81-AE94-45B6-A41C-DB6003AB8813}" type="pres">
      <dgm:prSet presAssocID="{54A782AE-64A2-4499-9C9B-8F47EFA786CB}" presName="header" presStyleLbl="node1" presStyleIdx="0" presStyleCnt="7"/>
      <dgm:spPr/>
      <dgm:t>
        <a:bodyPr/>
        <a:lstStyle/>
        <a:p>
          <a:endParaRPr lang="es-EC"/>
        </a:p>
      </dgm:t>
    </dgm:pt>
    <dgm:pt modelId="{73428FBE-D13C-4ACA-9966-7226DE93E02D}" type="pres">
      <dgm:prSet presAssocID="{0A9BEC99-84A5-4024-BF15-1B143141AEB5}" presName="parTrans" presStyleLbl="sibTrans2D1" presStyleIdx="0" presStyleCnt="18"/>
      <dgm:spPr/>
      <dgm:t>
        <a:bodyPr/>
        <a:lstStyle/>
        <a:p>
          <a:endParaRPr lang="es-EC"/>
        </a:p>
      </dgm:t>
    </dgm:pt>
    <dgm:pt modelId="{6131E420-C72E-4ACA-9323-96C3075A1034}" type="pres">
      <dgm:prSet presAssocID="{CDB1C74A-D323-47F8-9A8F-AC7F11D1F9E0}" presName="child" presStyleLbl="alignAccFollowNode1" presStyleIdx="0" presStyleCnt="18">
        <dgm:presLayoutVars>
          <dgm:chMax val="0"/>
          <dgm:bulletEnabled val="1"/>
        </dgm:presLayoutVars>
      </dgm:prSet>
      <dgm:spPr/>
      <dgm:t>
        <a:bodyPr/>
        <a:lstStyle/>
        <a:p>
          <a:endParaRPr lang="es-EC"/>
        </a:p>
      </dgm:t>
    </dgm:pt>
    <dgm:pt modelId="{BDC03604-09D6-42CC-88A4-05BDE52FF359}" type="pres">
      <dgm:prSet presAssocID="{74A62769-8F48-4890-81E5-E020A49C36E1}" presName="sibTrans" presStyleLbl="sibTrans2D1" presStyleIdx="1" presStyleCnt="18"/>
      <dgm:spPr/>
      <dgm:t>
        <a:bodyPr/>
        <a:lstStyle/>
        <a:p>
          <a:endParaRPr lang="es-EC"/>
        </a:p>
      </dgm:t>
    </dgm:pt>
    <dgm:pt modelId="{07E93904-8859-4E23-B979-F4A1E1FE50DB}" type="pres">
      <dgm:prSet presAssocID="{DA93A8DD-D0B8-4159-B004-611B1E61BBB8}" presName="child" presStyleLbl="alignAccFollowNode1" presStyleIdx="1" presStyleCnt="18" custScaleY="207313">
        <dgm:presLayoutVars>
          <dgm:chMax val="0"/>
          <dgm:bulletEnabled val="1"/>
        </dgm:presLayoutVars>
      </dgm:prSet>
      <dgm:spPr/>
      <dgm:t>
        <a:bodyPr/>
        <a:lstStyle/>
        <a:p>
          <a:endParaRPr lang="es-EC"/>
        </a:p>
      </dgm:t>
    </dgm:pt>
    <dgm:pt modelId="{2C3D1453-D93C-4C92-9EE5-33376C0C3DBC}" type="pres">
      <dgm:prSet presAssocID="{DAD6BE3D-6947-4097-A7EC-1AF50EF71857}" presName="sibTrans" presStyleLbl="sibTrans2D1" presStyleIdx="2" presStyleCnt="18"/>
      <dgm:spPr/>
      <dgm:t>
        <a:bodyPr/>
        <a:lstStyle/>
        <a:p>
          <a:endParaRPr lang="es-EC"/>
        </a:p>
      </dgm:t>
    </dgm:pt>
    <dgm:pt modelId="{9830A59E-7A10-42F8-B387-FEFD1DA3C644}" type="pres">
      <dgm:prSet presAssocID="{2C4B2E0F-D9A9-4CCB-92B5-C7070998610A}" presName="child" presStyleLbl="alignAccFollowNode1" presStyleIdx="2" presStyleCnt="18" custScaleY="259525">
        <dgm:presLayoutVars>
          <dgm:chMax val="0"/>
          <dgm:bulletEnabled val="1"/>
        </dgm:presLayoutVars>
      </dgm:prSet>
      <dgm:spPr/>
      <dgm:t>
        <a:bodyPr/>
        <a:lstStyle/>
        <a:p>
          <a:endParaRPr lang="es-EC"/>
        </a:p>
      </dgm:t>
    </dgm:pt>
    <dgm:pt modelId="{BAC10E1B-BDC5-44A3-8C3A-F8507F4E57B6}" type="pres">
      <dgm:prSet presAssocID="{54A782AE-64A2-4499-9C9B-8F47EFA786CB}" presName="hSp" presStyleCnt="0"/>
      <dgm:spPr/>
    </dgm:pt>
    <dgm:pt modelId="{6AAA277E-FBBB-428B-B3BB-D4E47E4EAF81}" type="pres">
      <dgm:prSet presAssocID="{117EC0B3-9666-4BE3-B8D8-733D9E5E7FA3}" presName="vertFlow" presStyleCnt="0"/>
      <dgm:spPr/>
    </dgm:pt>
    <dgm:pt modelId="{5E4BD88C-7BCD-46B0-BAEA-30258EF4694E}" type="pres">
      <dgm:prSet presAssocID="{117EC0B3-9666-4BE3-B8D8-733D9E5E7FA3}" presName="header" presStyleLbl="node1" presStyleIdx="1" presStyleCnt="7"/>
      <dgm:spPr/>
      <dgm:t>
        <a:bodyPr/>
        <a:lstStyle/>
        <a:p>
          <a:endParaRPr lang="es-EC"/>
        </a:p>
      </dgm:t>
    </dgm:pt>
    <dgm:pt modelId="{6D260B77-D758-4D04-ACC1-EB0A178F61C5}" type="pres">
      <dgm:prSet presAssocID="{A3C3CB99-8083-4BBE-A002-1A0D77DB212B}" presName="parTrans" presStyleLbl="sibTrans2D1" presStyleIdx="3" presStyleCnt="18"/>
      <dgm:spPr/>
      <dgm:t>
        <a:bodyPr/>
        <a:lstStyle/>
        <a:p>
          <a:endParaRPr lang="es-EC"/>
        </a:p>
      </dgm:t>
    </dgm:pt>
    <dgm:pt modelId="{677F1284-ED6C-4D3E-A2EF-A93228EDB315}" type="pres">
      <dgm:prSet presAssocID="{E676DEA8-D57D-4723-A5D5-21708A8F5F65}" presName="child" presStyleLbl="alignAccFollowNode1" presStyleIdx="3" presStyleCnt="18" custScaleY="138821">
        <dgm:presLayoutVars>
          <dgm:chMax val="0"/>
          <dgm:bulletEnabled val="1"/>
        </dgm:presLayoutVars>
      </dgm:prSet>
      <dgm:spPr/>
      <dgm:t>
        <a:bodyPr/>
        <a:lstStyle/>
        <a:p>
          <a:endParaRPr lang="es-EC"/>
        </a:p>
      </dgm:t>
    </dgm:pt>
    <dgm:pt modelId="{3B1AA28F-66D5-4B9A-B671-2EA992CE5501}" type="pres">
      <dgm:prSet presAssocID="{8A9F2D2D-22C2-4FBB-B9A9-67992A289513}" presName="sibTrans" presStyleLbl="sibTrans2D1" presStyleIdx="4" presStyleCnt="18"/>
      <dgm:spPr/>
      <dgm:t>
        <a:bodyPr/>
        <a:lstStyle/>
        <a:p>
          <a:endParaRPr lang="es-EC"/>
        </a:p>
      </dgm:t>
    </dgm:pt>
    <dgm:pt modelId="{8B7835FA-7FE3-4FDB-99CF-60492CA317F7}" type="pres">
      <dgm:prSet presAssocID="{FE27EC21-51F8-4907-8F49-5F4C81C5BD00}" presName="child" presStyleLbl="alignAccFollowNode1" presStyleIdx="4" presStyleCnt="18" custScaleY="286518">
        <dgm:presLayoutVars>
          <dgm:chMax val="0"/>
          <dgm:bulletEnabled val="1"/>
        </dgm:presLayoutVars>
      </dgm:prSet>
      <dgm:spPr/>
      <dgm:t>
        <a:bodyPr/>
        <a:lstStyle/>
        <a:p>
          <a:endParaRPr lang="es-EC"/>
        </a:p>
      </dgm:t>
    </dgm:pt>
    <dgm:pt modelId="{1A2663C8-78EB-4A4A-9AF1-37252B0300F5}" type="pres">
      <dgm:prSet presAssocID="{117EC0B3-9666-4BE3-B8D8-733D9E5E7FA3}" presName="hSp" presStyleCnt="0"/>
      <dgm:spPr/>
    </dgm:pt>
    <dgm:pt modelId="{63BAC305-E241-44BC-8F4D-9D2C1C71B5D2}" type="pres">
      <dgm:prSet presAssocID="{8632ECB7-A2AD-4B62-B003-0F369FD257AF}" presName="vertFlow" presStyleCnt="0"/>
      <dgm:spPr/>
    </dgm:pt>
    <dgm:pt modelId="{1026459C-73B1-4B68-B2DC-05D64D48754D}" type="pres">
      <dgm:prSet presAssocID="{8632ECB7-A2AD-4B62-B003-0F369FD257AF}" presName="header" presStyleLbl="node1" presStyleIdx="2" presStyleCnt="7"/>
      <dgm:spPr/>
      <dgm:t>
        <a:bodyPr/>
        <a:lstStyle/>
        <a:p>
          <a:endParaRPr lang="es-EC"/>
        </a:p>
      </dgm:t>
    </dgm:pt>
    <dgm:pt modelId="{D5520784-B2B7-43F7-B82F-02D624F6A979}" type="pres">
      <dgm:prSet presAssocID="{043A3FCF-D44C-4D0A-87CA-D4821B8B5D79}" presName="parTrans" presStyleLbl="sibTrans2D1" presStyleIdx="5" presStyleCnt="18"/>
      <dgm:spPr/>
      <dgm:t>
        <a:bodyPr/>
        <a:lstStyle/>
        <a:p>
          <a:endParaRPr lang="es-EC"/>
        </a:p>
      </dgm:t>
    </dgm:pt>
    <dgm:pt modelId="{1E8FC183-6389-442A-BE5E-A6BBF294F960}" type="pres">
      <dgm:prSet presAssocID="{D63381F0-287E-4AEF-85F0-5963A1E72DB7}" presName="child" presStyleLbl="alignAccFollowNode1" presStyleIdx="5" presStyleCnt="18" custScaleY="148449">
        <dgm:presLayoutVars>
          <dgm:chMax val="0"/>
          <dgm:bulletEnabled val="1"/>
        </dgm:presLayoutVars>
      </dgm:prSet>
      <dgm:spPr/>
      <dgm:t>
        <a:bodyPr/>
        <a:lstStyle/>
        <a:p>
          <a:endParaRPr lang="es-EC"/>
        </a:p>
      </dgm:t>
    </dgm:pt>
    <dgm:pt modelId="{4946ECC5-2473-458F-8C91-AAB2E2122D04}" type="pres">
      <dgm:prSet presAssocID="{FBD53D79-1E5D-44FA-BE21-CE32057E711A}" presName="sibTrans" presStyleLbl="sibTrans2D1" presStyleIdx="6" presStyleCnt="18"/>
      <dgm:spPr/>
      <dgm:t>
        <a:bodyPr/>
        <a:lstStyle/>
        <a:p>
          <a:endParaRPr lang="es-EC"/>
        </a:p>
      </dgm:t>
    </dgm:pt>
    <dgm:pt modelId="{CFF18FC4-7AF1-476A-92DB-D57DC28D7CCB}" type="pres">
      <dgm:prSet presAssocID="{45144869-DC84-48A7-986A-5F88A4E76066}" presName="child" presStyleLbl="alignAccFollowNode1" presStyleIdx="6" presStyleCnt="18" custScaleY="197582">
        <dgm:presLayoutVars>
          <dgm:chMax val="0"/>
          <dgm:bulletEnabled val="1"/>
        </dgm:presLayoutVars>
      </dgm:prSet>
      <dgm:spPr/>
      <dgm:t>
        <a:bodyPr/>
        <a:lstStyle/>
        <a:p>
          <a:endParaRPr lang="es-EC"/>
        </a:p>
      </dgm:t>
    </dgm:pt>
    <dgm:pt modelId="{2812358F-6206-4DCF-8EF9-626AECF9BFAF}" type="pres">
      <dgm:prSet presAssocID="{9FAD9D63-0033-4C42-BAC2-2B11F9C5E349}" presName="sibTrans" presStyleLbl="sibTrans2D1" presStyleIdx="7" presStyleCnt="18"/>
      <dgm:spPr/>
      <dgm:t>
        <a:bodyPr/>
        <a:lstStyle/>
        <a:p>
          <a:endParaRPr lang="es-EC"/>
        </a:p>
      </dgm:t>
    </dgm:pt>
    <dgm:pt modelId="{80D5A5FD-D88A-4B6C-B46D-115342A81D15}" type="pres">
      <dgm:prSet presAssocID="{62E223C3-5D73-46A0-A98D-6D78D6318FD0}" presName="child" presStyleLbl="alignAccFollowNode1" presStyleIdx="7" presStyleCnt="18" custScaleY="315524">
        <dgm:presLayoutVars>
          <dgm:chMax val="0"/>
          <dgm:bulletEnabled val="1"/>
        </dgm:presLayoutVars>
      </dgm:prSet>
      <dgm:spPr/>
      <dgm:t>
        <a:bodyPr/>
        <a:lstStyle/>
        <a:p>
          <a:endParaRPr lang="es-EC"/>
        </a:p>
      </dgm:t>
    </dgm:pt>
    <dgm:pt modelId="{2FBC5666-5E71-49A5-94CD-C2D9E41B1212}" type="pres">
      <dgm:prSet presAssocID="{8632ECB7-A2AD-4B62-B003-0F369FD257AF}" presName="hSp" presStyleCnt="0"/>
      <dgm:spPr/>
    </dgm:pt>
    <dgm:pt modelId="{B00862AC-0FE7-4E2B-8AAB-26CC529877E3}" type="pres">
      <dgm:prSet presAssocID="{B1306AA1-8790-4CB7-A9E6-45ED9D671894}" presName="vertFlow" presStyleCnt="0"/>
      <dgm:spPr/>
    </dgm:pt>
    <dgm:pt modelId="{0CC42B25-0188-429A-A7D1-E2204A93D41B}" type="pres">
      <dgm:prSet presAssocID="{B1306AA1-8790-4CB7-A9E6-45ED9D671894}" presName="header" presStyleLbl="node1" presStyleIdx="3" presStyleCnt="7" custScaleX="128393" custScaleY="127429"/>
      <dgm:spPr/>
      <dgm:t>
        <a:bodyPr/>
        <a:lstStyle/>
        <a:p>
          <a:endParaRPr lang="es-EC"/>
        </a:p>
      </dgm:t>
    </dgm:pt>
    <dgm:pt modelId="{A026FD66-F6C9-4BC4-986C-5B39D2C31A49}" type="pres">
      <dgm:prSet presAssocID="{FA429486-B44A-49D7-B6E1-E26E5C730D37}" presName="parTrans" presStyleLbl="sibTrans2D1" presStyleIdx="8" presStyleCnt="18"/>
      <dgm:spPr/>
      <dgm:t>
        <a:bodyPr/>
        <a:lstStyle/>
        <a:p>
          <a:endParaRPr lang="es-EC"/>
        </a:p>
      </dgm:t>
    </dgm:pt>
    <dgm:pt modelId="{752DABD6-E17B-4701-B46F-BCE66542A6F1}" type="pres">
      <dgm:prSet presAssocID="{EADB5AF1-6859-4FF0-A5A0-D1E4AFF0D496}" presName="child" presStyleLbl="alignAccFollowNode1" presStyleIdx="8" presStyleCnt="18" custScaleX="123375" custScaleY="154047">
        <dgm:presLayoutVars>
          <dgm:chMax val="0"/>
          <dgm:bulletEnabled val="1"/>
        </dgm:presLayoutVars>
      </dgm:prSet>
      <dgm:spPr/>
      <dgm:t>
        <a:bodyPr/>
        <a:lstStyle/>
        <a:p>
          <a:endParaRPr lang="es-EC"/>
        </a:p>
      </dgm:t>
    </dgm:pt>
    <dgm:pt modelId="{4DFE8E65-4075-486D-8791-B42D21D003AF}" type="pres">
      <dgm:prSet presAssocID="{0708E005-713F-4FD0-81FF-04F970D2D65E}" presName="sibTrans" presStyleLbl="sibTrans2D1" presStyleIdx="9" presStyleCnt="18"/>
      <dgm:spPr/>
      <dgm:t>
        <a:bodyPr/>
        <a:lstStyle/>
        <a:p>
          <a:endParaRPr lang="es-EC"/>
        </a:p>
      </dgm:t>
    </dgm:pt>
    <dgm:pt modelId="{34EAC48D-0FDD-4E1C-B70F-668651CE5F14}" type="pres">
      <dgm:prSet presAssocID="{92822200-EDF3-455D-AE57-1C4B95935F11}" presName="child" presStyleLbl="alignAccFollowNode1" presStyleIdx="9" presStyleCnt="18" custScaleX="123375" custScaleY="258764">
        <dgm:presLayoutVars>
          <dgm:chMax val="0"/>
          <dgm:bulletEnabled val="1"/>
        </dgm:presLayoutVars>
      </dgm:prSet>
      <dgm:spPr/>
      <dgm:t>
        <a:bodyPr/>
        <a:lstStyle/>
        <a:p>
          <a:endParaRPr lang="es-EC"/>
        </a:p>
      </dgm:t>
    </dgm:pt>
    <dgm:pt modelId="{618A407E-147E-4D07-BA3E-CE294662E5DE}" type="pres">
      <dgm:prSet presAssocID="{3E89B03B-A36E-4A93-8C15-A60A9E644F08}" presName="sibTrans" presStyleLbl="sibTrans2D1" presStyleIdx="10" presStyleCnt="18"/>
      <dgm:spPr/>
      <dgm:t>
        <a:bodyPr/>
        <a:lstStyle/>
        <a:p>
          <a:endParaRPr lang="es-EC"/>
        </a:p>
      </dgm:t>
    </dgm:pt>
    <dgm:pt modelId="{1A7DDD7B-E399-467A-AB50-734CFEF3E98B}" type="pres">
      <dgm:prSet presAssocID="{38F60594-C253-499C-B51D-3CB16D44962B}" presName="child" presStyleLbl="alignAccFollowNode1" presStyleIdx="10" presStyleCnt="18" custScaleX="123375" custScaleY="182580">
        <dgm:presLayoutVars>
          <dgm:chMax val="0"/>
          <dgm:bulletEnabled val="1"/>
        </dgm:presLayoutVars>
      </dgm:prSet>
      <dgm:spPr/>
      <dgm:t>
        <a:bodyPr/>
        <a:lstStyle/>
        <a:p>
          <a:endParaRPr lang="es-EC"/>
        </a:p>
      </dgm:t>
    </dgm:pt>
    <dgm:pt modelId="{E7FC0224-6873-482E-AFF3-572169BEC0B3}" type="pres">
      <dgm:prSet presAssocID="{B1306AA1-8790-4CB7-A9E6-45ED9D671894}" presName="hSp" presStyleCnt="0"/>
      <dgm:spPr/>
    </dgm:pt>
    <dgm:pt modelId="{7754EECE-4183-4898-A81B-C0121454E45C}" type="pres">
      <dgm:prSet presAssocID="{2331D39F-3DB8-4F7E-A6EE-7D9F431A4DFF}" presName="vertFlow" presStyleCnt="0"/>
      <dgm:spPr/>
    </dgm:pt>
    <dgm:pt modelId="{5111DCDB-F733-4574-BDBE-2280DFE0FA2C}" type="pres">
      <dgm:prSet presAssocID="{2331D39F-3DB8-4F7E-A6EE-7D9F431A4DFF}" presName="header" presStyleLbl="node1" presStyleIdx="4" presStyleCnt="7"/>
      <dgm:spPr/>
      <dgm:t>
        <a:bodyPr/>
        <a:lstStyle/>
        <a:p>
          <a:endParaRPr lang="es-EC"/>
        </a:p>
      </dgm:t>
    </dgm:pt>
    <dgm:pt modelId="{30A5A7EA-BDA7-4449-ACE9-064325D8EDA4}" type="pres">
      <dgm:prSet presAssocID="{E0C641BF-DD81-4085-9C2D-8048AD6ABBAC}" presName="parTrans" presStyleLbl="sibTrans2D1" presStyleIdx="11" presStyleCnt="18"/>
      <dgm:spPr/>
      <dgm:t>
        <a:bodyPr/>
        <a:lstStyle/>
        <a:p>
          <a:endParaRPr lang="es-EC"/>
        </a:p>
      </dgm:t>
    </dgm:pt>
    <dgm:pt modelId="{7D12E17E-EAC3-4330-80DA-BAB283D1462B}" type="pres">
      <dgm:prSet presAssocID="{AD8F1C69-F14B-4CEB-B7A8-CD21AFC32A6E}" presName="child" presStyleLbl="alignAccFollowNode1" presStyleIdx="11" presStyleCnt="18" custScaleY="196658">
        <dgm:presLayoutVars>
          <dgm:chMax val="0"/>
          <dgm:bulletEnabled val="1"/>
        </dgm:presLayoutVars>
      </dgm:prSet>
      <dgm:spPr/>
      <dgm:t>
        <a:bodyPr/>
        <a:lstStyle/>
        <a:p>
          <a:endParaRPr lang="es-EC"/>
        </a:p>
      </dgm:t>
    </dgm:pt>
    <dgm:pt modelId="{CC470C3C-78FD-48EC-BDC5-A22EC0568ACE}" type="pres">
      <dgm:prSet presAssocID="{A4EF3A79-DB64-45B4-824B-DFFEE6628AEE}" presName="sibTrans" presStyleLbl="sibTrans2D1" presStyleIdx="12" presStyleCnt="18"/>
      <dgm:spPr/>
      <dgm:t>
        <a:bodyPr/>
        <a:lstStyle/>
        <a:p>
          <a:endParaRPr lang="es-EC"/>
        </a:p>
      </dgm:t>
    </dgm:pt>
    <dgm:pt modelId="{C533AC73-4E7B-4F3F-BB8C-39F21D557EA4}" type="pres">
      <dgm:prSet presAssocID="{CE5720CE-567A-4245-AA7B-D939476C885C}" presName="child" presStyleLbl="alignAccFollowNode1" presStyleIdx="12" presStyleCnt="18" custScaleY="120907">
        <dgm:presLayoutVars>
          <dgm:chMax val="0"/>
          <dgm:bulletEnabled val="1"/>
        </dgm:presLayoutVars>
      </dgm:prSet>
      <dgm:spPr/>
      <dgm:t>
        <a:bodyPr/>
        <a:lstStyle/>
        <a:p>
          <a:endParaRPr lang="es-EC"/>
        </a:p>
      </dgm:t>
    </dgm:pt>
    <dgm:pt modelId="{4E63A6BD-B15F-4759-B755-5680561160A6}" type="pres">
      <dgm:prSet presAssocID="{2CBA4419-A283-4706-88E9-F9877E0983EB}" presName="sibTrans" presStyleLbl="sibTrans2D1" presStyleIdx="13" presStyleCnt="18"/>
      <dgm:spPr/>
      <dgm:t>
        <a:bodyPr/>
        <a:lstStyle/>
        <a:p>
          <a:endParaRPr lang="es-EC"/>
        </a:p>
      </dgm:t>
    </dgm:pt>
    <dgm:pt modelId="{92188787-6CD6-4490-A7B5-9AAF95EF5A9A}" type="pres">
      <dgm:prSet presAssocID="{A244CFDA-9DF9-495C-9363-F02D4B860F78}" presName="child" presStyleLbl="alignAccFollowNode1" presStyleIdx="13" presStyleCnt="18" custScaleY="246737">
        <dgm:presLayoutVars>
          <dgm:chMax val="0"/>
          <dgm:bulletEnabled val="1"/>
        </dgm:presLayoutVars>
      </dgm:prSet>
      <dgm:spPr/>
      <dgm:t>
        <a:bodyPr/>
        <a:lstStyle/>
        <a:p>
          <a:endParaRPr lang="es-EC"/>
        </a:p>
      </dgm:t>
    </dgm:pt>
    <dgm:pt modelId="{82145F0F-A1E5-4485-9004-BD13A5D10FE7}" type="pres">
      <dgm:prSet presAssocID="{2331D39F-3DB8-4F7E-A6EE-7D9F431A4DFF}" presName="hSp" presStyleCnt="0"/>
      <dgm:spPr/>
    </dgm:pt>
    <dgm:pt modelId="{E1E6FC20-32E6-47D6-B4B2-F5DF22E818B0}" type="pres">
      <dgm:prSet presAssocID="{C8F0DAE0-CE9D-49EC-BA55-5E3FEFAD6E36}" presName="vertFlow" presStyleCnt="0"/>
      <dgm:spPr/>
    </dgm:pt>
    <dgm:pt modelId="{B54C67C0-8990-46C4-A023-09B1087ECBC8}" type="pres">
      <dgm:prSet presAssocID="{C8F0DAE0-CE9D-49EC-BA55-5E3FEFAD6E36}" presName="header" presStyleLbl="node1" presStyleIdx="5" presStyleCnt="7"/>
      <dgm:spPr/>
      <dgm:t>
        <a:bodyPr/>
        <a:lstStyle/>
        <a:p>
          <a:endParaRPr lang="es-EC"/>
        </a:p>
      </dgm:t>
    </dgm:pt>
    <dgm:pt modelId="{F2CFAE51-2D37-4DDD-9DC2-FB814E61FFF4}" type="pres">
      <dgm:prSet presAssocID="{6690F82C-5647-4C7A-B66F-26849260F70F}" presName="parTrans" presStyleLbl="sibTrans2D1" presStyleIdx="14" presStyleCnt="18"/>
      <dgm:spPr/>
      <dgm:t>
        <a:bodyPr/>
        <a:lstStyle/>
        <a:p>
          <a:endParaRPr lang="es-EC"/>
        </a:p>
      </dgm:t>
    </dgm:pt>
    <dgm:pt modelId="{AB0C0F7F-ADD1-48E6-9A50-FCDB95E1E54F}" type="pres">
      <dgm:prSet presAssocID="{4C7E3948-1A50-4367-ABA2-A80811F86F7E}" presName="child" presStyleLbl="alignAccFollowNode1" presStyleIdx="14" presStyleCnt="18" custScaleY="298135">
        <dgm:presLayoutVars>
          <dgm:chMax val="0"/>
          <dgm:bulletEnabled val="1"/>
        </dgm:presLayoutVars>
      </dgm:prSet>
      <dgm:spPr/>
      <dgm:t>
        <a:bodyPr/>
        <a:lstStyle/>
        <a:p>
          <a:endParaRPr lang="es-EC"/>
        </a:p>
      </dgm:t>
    </dgm:pt>
    <dgm:pt modelId="{05C957CF-0B96-43D9-88FF-44BE36067933}" type="pres">
      <dgm:prSet presAssocID="{F868E0C6-FBD0-4FBA-8A87-EEACEED91A51}" presName="sibTrans" presStyleLbl="sibTrans2D1" presStyleIdx="15" presStyleCnt="18"/>
      <dgm:spPr/>
      <dgm:t>
        <a:bodyPr/>
        <a:lstStyle/>
        <a:p>
          <a:endParaRPr lang="es-EC"/>
        </a:p>
      </dgm:t>
    </dgm:pt>
    <dgm:pt modelId="{4F125358-478E-458E-BED5-1314953F6982}" type="pres">
      <dgm:prSet presAssocID="{941F044A-817C-4351-8771-9CD8D69F10A3}" presName="child" presStyleLbl="alignAccFollowNode1" presStyleIdx="15" presStyleCnt="18" custScaleY="298346">
        <dgm:presLayoutVars>
          <dgm:chMax val="0"/>
          <dgm:bulletEnabled val="1"/>
        </dgm:presLayoutVars>
      </dgm:prSet>
      <dgm:spPr/>
      <dgm:t>
        <a:bodyPr/>
        <a:lstStyle/>
        <a:p>
          <a:endParaRPr lang="es-EC"/>
        </a:p>
      </dgm:t>
    </dgm:pt>
    <dgm:pt modelId="{A6F912CD-C56F-4DA5-B2B8-71E3650320D2}" type="pres">
      <dgm:prSet presAssocID="{C8F0DAE0-CE9D-49EC-BA55-5E3FEFAD6E36}" presName="hSp" presStyleCnt="0"/>
      <dgm:spPr/>
    </dgm:pt>
    <dgm:pt modelId="{E5F9A497-4D88-4024-85F8-B9AAC3EB067D}" type="pres">
      <dgm:prSet presAssocID="{9DB36E18-C82C-41D8-A424-4C9893608BF8}" presName="vertFlow" presStyleCnt="0"/>
      <dgm:spPr/>
    </dgm:pt>
    <dgm:pt modelId="{AB66CAF7-D6F9-421C-966F-5147E0712C25}" type="pres">
      <dgm:prSet presAssocID="{9DB36E18-C82C-41D8-A424-4C9893608BF8}" presName="header" presStyleLbl="node1" presStyleIdx="6" presStyleCnt="7"/>
      <dgm:spPr/>
      <dgm:t>
        <a:bodyPr/>
        <a:lstStyle/>
        <a:p>
          <a:endParaRPr lang="es-EC"/>
        </a:p>
      </dgm:t>
    </dgm:pt>
    <dgm:pt modelId="{2403F59A-B65F-48E4-9D60-0EC600EF66D1}" type="pres">
      <dgm:prSet presAssocID="{FBB5444F-BA3C-47C0-897B-4008015D3534}" presName="parTrans" presStyleLbl="sibTrans2D1" presStyleIdx="16" presStyleCnt="18"/>
      <dgm:spPr/>
      <dgm:t>
        <a:bodyPr/>
        <a:lstStyle/>
        <a:p>
          <a:endParaRPr lang="es-EC"/>
        </a:p>
      </dgm:t>
    </dgm:pt>
    <dgm:pt modelId="{8249C737-0DBC-4484-A988-6E7DB4CA9681}" type="pres">
      <dgm:prSet presAssocID="{D7904938-93F0-41FF-A0F6-8F6CA72F269A}" presName="child" presStyleLbl="alignAccFollowNode1" presStyleIdx="16" presStyleCnt="18" custScaleY="237889">
        <dgm:presLayoutVars>
          <dgm:chMax val="0"/>
          <dgm:bulletEnabled val="1"/>
        </dgm:presLayoutVars>
      </dgm:prSet>
      <dgm:spPr/>
      <dgm:t>
        <a:bodyPr/>
        <a:lstStyle/>
        <a:p>
          <a:endParaRPr lang="es-EC"/>
        </a:p>
      </dgm:t>
    </dgm:pt>
    <dgm:pt modelId="{25EBF7E9-62CE-4923-9540-137AE2302DCF}" type="pres">
      <dgm:prSet presAssocID="{2BF0ED01-B95B-40D1-81E3-FBEF0E998DCC}" presName="sibTrans" presStyleLbl="sibTrans2D1" presStyleIdx="17" presStyleCnt="18"/>
      <dgm:spPr/>
      <dgm:t>
        <a:bodyPr/>
        <a:lstStyle/>
        <a:p>
          <a:endParaRPr lang="es-EC"/>
        </a:p>
      </dgm:t>
    </dgm:pt>
    <dgm:pt modelId="{E50C2693-8EA9-4AA3-B3EE-EF497F206A72}" type="pres">
      <dgm:prSet presAssocID="{553B208F-A333-4516-9420-2E46F8A47E65}" presName="child" presStyleLbl="alignAccFollowNode1" presStyleIdx="17" presStyleCnt="18" custScaleY="397202">
        <dgm:presLayoutVars>
          <dgm:chMax val="0"/>
          <dgm:bulletEnabled val="1"/>
        </dgm:presLayoutVars>
      </dgm:prSet>
      <dgm:spPr/>
      <dgm:t>
        <a:bodyPr/>
        <a:lstStyle/>
        <a:p>
          <a:endParaRPr lang="es-EC"/>
        </a:p>
      </dgm:t>
    </dgm:pt>
  </dgm:ptLst>
  <dgm:cxnLst>
    <dgm:cxn modelId="{BF4CFC16-8826-4A70-8FDE-718B16B285B4}" srcId="{2331D39F-3DB8-4F7E-A6EE-7D9F431A4DFF}" destId="{AD8F1C69-F14B-4CEB-B7A8-CD21AFC32A6E}" srcOrd="0" destOrd="0" parTransId="{E0C641BF-DD81-4085-9C2D-8048AD6ABBAC}" sibTransId="{A4EF3A79-DB64-45B4-824B-DFFEE6628AEE}"/>
    <dgm:cxn modelId="{B6806469-F04C-4212-A8BB-076DA314AF23}" type="presOf" srcId="{2CBA4419-A283-4706-88E9-F9877E0983EB}" destId="{4E63A6BD-B15F-4759-B755-5680561160A6}" srcOrd="0" destOrd="0" presId="urn:microsoft.com/office/officeart/2005/8/layout/lProcess1"/>
    <dgm:cxn modelId="{062A1AA0-5FD3-4042-B1A5-B3F13AB4D8BB}" type="presOf" srcId="{A3C3CB99-8083-4BBE-A002-1A0D77DB212B}" destId="{6D260B77-D758-4D04-ACC1-EB0A178F61C5}" srcOrd="0" destOrd="0" presId="urn:microsoft.com/office/officeart/2005/8/layout/lProcess1"/>
    <dgm:cxn modelId="{2292CA3A-78E5-4BD7-B173-E8F12CE4D354}" type="presOf" srcId="{6690F82C-5647-4C7A-B66F-26849260F70F}" destId="{F2CFAE51-2D37-4DDD-9DC2-FB814E61FFF4}" srcOrd="0" destOrd="0" presId="urn:microsoft.com/office/officeart/2005/8/layout/lProcess1"/>
    <dgm:cxn modelId="{93285178-7871-443E-8F8B-04017DCA5CD0}" type="presOf" srcId="{EADB5AF1-6859-4FF0-A5A0-D1E4AFF0D496}" destId="{752DABD6-E17B-4701-B46F-BCE66542A6F1}" srcOrd="0" destOrd="0" presId="urn:microsoft.com/office/officeart/2005/8/layout/lProcess1"/>
    <dgm:cxn modelId="{64A88C43-1B36-46ED-A2E8-49CDC47AB989}" type="presOf" srcId="{043A3FCF-D44C-4D0A-87CA-D4821B8B5D79}" destId="{D5520784-B2B7-43F7-B82F-02D624F6A979}" srcOrd="0" destOrd="0" presId="urn:microsoft.com/office/officeart/2005/8/layout/lProcess1"/>
    <dgm:cxn modelId="{410676EE-0D3F-464D-9745-C567FEA520D7}" type="presOf" srcId="{CDB1C74A-D323-47F8-9A8F-AC7F11D1F9E0}" destId="{6131E420-C72E-4ACA-9323-96C3075A1034}" srcOrd="0" destOrd="0" presId="urn:microsoft.com/office/officeart/2005/8/layout/lProcess1"/>
    <dgm:cxn modelId="{0F68F420-DD66-4F3F-A650-9FFE5C3207E6}" srcId="{8632ECB7-A2AD-4B62-B003-0F369FD257AF}" destId="{62E223C3-5D73-46A0-A98D-6D78D6318FD0}" srcOrd="2" destOrd="0" parTransId="{97CA0E71-5940-4C25-ACC3-01020AA79839}" sibTransId="{30A70ACA-5EBF-4C90-AC41-06748B91A951}"/>
    <dgm:cxn modelId="{0DF2E0A3-40C2-4106-BD08-87EEB030F20D}" srcId="{C8F0DAE0-CE9D-49EC-BA55-5E3FEFAD6E36}" destId="{4C7E3948-1A50-4367-ABA2-A80811F86F7E}" srcOrd="0" destOrd="0" parTransId="{6690F82C-5647-4C7A-B66F-26849260F70F}" sibTransId="{F868E0C6-FBD0-4FBA-8A87-EEACEED91A51}"/>
    <dgm:cxn modelId="{52C83C6D-B64A-40EC-AA9B-7130CD6029B5}" type="presOf" srcId="{0A9BEC99-84A5-4024-BF15-1B143141AEB5}" destId="{73428FBE-D13C-4ACA-9966-7226DE93E02D}" srcOrd="0" destOrd="0" presId="urn:microsoft.com/office/officeart/2005/8/layout/lProcess1"/>
    <dgm:cxn modelId="{2299B29E-84F3-4C9A-AEA0-C1AA9064EC36}" srcId="{9DB36E18-C82C-41D8-A424-4C9893608BF8}" destId="{D7904938-93F0-41FF-A0F6-8F6CA72F269A}" srcOrd="0" destOrd="0" parTransId="{FBB5444F-BA3C-47C0-897B-4008015D3534}" sibTransId="{2BF0ED01-B95B-40D1-81E3-FBEF0E998DCC}"/>
    <dgm:cxn modelId="{98E21FB5-E326-43E7-8933-E4A9B49B7B2F}" type="presOf" srcId="{941F044A-817C-4351-8771-9CD8D69F10A3}" destId="{4F125358-478E-458E-BED5-1314953F6982}" srcOrd="0" destOrd="0" presId="urn:microsoft.com/office/officeart/2005/8/layout/lProcess1"/>
    <dgm:cxn modelId="{FA066C2D-6FEC-4971-B063-4D655B7A4F35}" type="presOf" srcId="{3E89B03B-A36E-4A93-8C15-A60A9E644F08}" destId="{618A407E-147E-4D07-BA3E-CE294662E5DE}" srcOrd="0" destOrd="0" presId="urn:microsoft.com/office/officeart/2005/8/layout/lProcess1"/>
    <dgm:cxn modelId="{FA1F42B6-29FF-4F7A-954E-BA66A208B49D}" srcId="{54A782AE-64A2-4499-9C9B-8F47EFA786CB}" destId="{DA93A8DD-D0B8-4159-B004-611B1E61BBB8}" srcOrd="1" destOrd="0" parTransId="{B770C03D-4CFC-48D6-872A-9E7B8DA35663}" sibTransId="{DAD6BE3D-6947-4097-A7EC-1AF50EF71857}"/>
    <dgm:cxn modelId="{5B5B3AAC-5A77-4044-9704-4999BB4BEEC5}" type="presOf" srcId="{A4EF3A79-DB64-45B4-824B-DFFEE6628AEE}" destId="{CC470C3C-78FD-48EC-BDC5-A22EC0568ACE}" srcOrd="0" destOrd="0" presId="urn:microsoft.com/office/officeart/2005/8/layout/lProcess1"/>
    <dgm:cxn modelId="{52C4D2ED-76D0-4AE3-BDEB-E4C313D3F1A4}" type="presOf" srcId="{F868E0C6-FBD0-4FBA-8A87-EEACEED91A51}" destId="{05C957CF-0B96-43D9-88FF-44BE36067933}" srcOrd="0" destOrd="0" presId="urn:microsoft.com/office/officeart/2005/8/layout/lProcess1"/>
    <dgm:cxn modelId="{653F95C9-BF83-4FB4-A980-B33980A22E2C}" type="presOf" srcId="{FBB5444F-BA3C-47C0-897B-4008015D3534}" destId="{2403F59A-B65F-48E4-9D60-0EC600EF66D1}" srcOrd="0" destOrd="0" presId="urn:microsoft.com/office/officeart/2005/8/layout/lProcess1"/>
    <dgm:cxn modelId="{B8E8DB98-F0DB-460A-8B0F-FE3A80893F13}" type="presOf" srcId="{E0C641BF-DD81-4085-9C2D-8048AD6ABBAC}" destId="{30A5A7EA-BDA7-4449-ACE9-064325D8EDA4}" srcOrd="0" destOrd="0" presId="urn:microsoft.com/office/officeart/2005/8/layout/lProcess1"/>
    <dgm:cxn modelId="{3B7FE65C-B21A-4298-BA92-0372C30F36CF}" type="presOf" srcId="{2331D39F-3DB8-4F7E-A6EE-7D9F431A4DFF}" destId="{5111DCDB-F733-4574-BDBE-2280DFE0FA2C}" srcOrd="0" destOrd="0" presId="urn:microsoft.com/office/officeart/2005/8/layout/lProcess1"/>
    <dgm:cxn modelId="{E03285F6-C514-43F6-8076-E9F2EAC60E21}" type="presOf" srcId="{117EC0B3-9666-4BE3-B8D8-733D9E5E7FA3}" destId="{5E4BD88C-7BCD-46B0-BAEA-30258EF4694E}" srcOrd="0" destOrd="0" presId="urn:microsoft.com/office/officeart/2005/8/layout/lProcess1"/>
    <dgm:cxn modelId="{1D06F09C-6B42-46E3-B79E-C27B4AE29F82}" srcId="{2331D39F-3DB8-4F7E-A6EE-7D9F431A4DFF}" destId="{A244CFDA-9DF9-495C-9363-F02D4B860F78}" srcOrd="2" destOrd="0" parTransId="{56C48506-E77C-4F43-B93A-99EF3D2C404B}" sibTransId="{B27DA7CF-B7B0-4697-B49D-72CDF961A8DD}"/>
    <dgm:cxn modelId="{96C8769A-0E61-4D4A-B0A0-DD22BEB51337}" type="presOf" srcId="{92822200-EDF3-455D-AE57-1C4B95935F11}" destId="{34EAC48D-0FDD-4E1C-B70F-668651CE5F14}" srcOrd="0" destOrd="0" presId="urn:microsoft.com/office/officeart/2005/8/layout/lProcess1"/>
    <dgm:cxn modelId="{1392334E-B7A6-4648-ADF1-DD88BBA570CF}" type="presOf" srcId="{553B208F-A333-4516-9420-2E46F8A47E65}" destId="{E50C2693-8EA9-4AA3-B3EE-EF497F206A72}" srcOrd="0" destOrd="0" presId="urn:microsoft.com/office/officeart/2005/8/layout/lProcess1"/>
    <dgm:cxn modelId="{6C943957-47DB-4CF2-B67E-59848BFDEC0F}" type="presOf" srcId="{D63381F0-287E-4AEF-85F0-5963A1E72DB7}" destId="{1E8FC183-6389-442A-BE5E-A6BBF294F960}" srcOrd="0" destOrd="0" presId="urn:microsoft.com/office/officeart/2005/8/layout/lProcess1"/>
    <dgm:cxn modelId="{5F3075C3-FB68-45DC-B2CC-4C803BE66574}" type="presOf" srcId="{E676DEA8-D57D-4723-A5D5-21708A8F5F65}" destId="{677F1284-ED6C-4D3E-A2EF-A93228EDB315}" srcOrd="0" destOrd="0" presId="urn:microsoft.com/office/officeart/2005/8/layout/lProcess1"/>
    <dgm:cxn modelId="{A699AD23-74FE-4982-AEB2-9EC420664C62}" type="presOf" srcId="{CE5720CE-567A-4245-AA7B-D939476C885C}" destId="{C533AC73-4E7B-4F3F-BB8C-39F21D557EA4}" srcOrd="0" destOrd="0" presId="urn:microsoft.com/office/officeart/2005/8/layout/lProcess1"/>
    <dgm:cxn modelId="{40EABEB5-1809-4598-BFF1-E12B70933694}" srcId="{B1306AA1-8790-4CB7-A9E6-45ED9D671894}" destId="{EADB5AF1-6859-4FF0-A5A0-D1E4AFF0D496}" srcOrd="0" destOrd="0" parTransId="{FA429486-B44A-49D7-B6E1-E26E5C730D37}" sibTransId="{0708E005-713F-4FD0-81FF-04F970D2D65E}"/>
    <dgm:cxn modelId="{0C778148-8E6E-4A28-B0E5-D586CFDAEE77}" type="presOf" srcId="{FBD53D79-1E5D-44FA-BE21-CE32057E711A}" destId="{4946ECC5-2473-458F-8C91-AAB2E2122D04}" srcOrd="0" destOrd="0" presId="urn:microsoft.com/office/officeart/2005/8/layout/lProcess1"/>
    <dgm:cxn modelId="{BFBE0320-3F1C-4687-A10B-C125F51C0F85}" srcId="{2331D39F-3DB8-4F7E-A6EE-7D9F431A4DFF}" destId="{CE5720CE-567A-4245-AA7B-D939476C885C}" srcOrd="1" destOrd="0" parTransId="{DE132DF8-6447-4BBD-90D1-0B9B07F63A53}" sibTransId="{2CBA4419-A283-4706-88E9-F9877E0983EB}"/>
    <dgm:cxn modelId="{1FA238BD-1D6B-4461-BE0F-A1523FB7C5C9}" type="presOf" srcId="{45144869-DC84-48A7-986A-5F88A4E76066}" destId="{CFF18FC4-7AF1-476A-92DB-D57DC28D7CCB}" srcOrd="0" destOrd="0" presId="urn:microsoft.com/office/officeart/2005/8/layout/lProcess1"/>
    <dgm:cxn modelId="{4942F5FF-208E-4869-AE87-E58B2BE1FE52}" srcId="{C12870B0-86C5-4B35-9847-3DC91DEC97FD}" destId="{2331D39F-3DB8-4F7E-A6EE-7D9F431A4DFF}" srcOrd="4" destOrd="0" parTransId="{770FD45A-A51A-4281-9F7F-8166C10F8565}" sibTransId="{27597481-E5CF-4D25-8120-DAE4F5AA793C}"/>
    <dgm:cxn modelId="{3B4ECE13-3512-448D-A8C2-7D30F32B9036}" srcId="{B1306AA1-8790-4CB7-A9E6-45ED9D671894}" destId="{38F60594-C253-499C-B51D-3CB16D44962B}" srcOrd="2" destOrd="0" parTransId="{CE794D84-243C-4F09-8BB3-5E0EEE6757C8}" sibTransId="{AB16BB28-39A3-4F40-90F5-DC5F6EDFB9A7}"/>
    <dgm:cxn modelId="{2BC0D3D6-2348-4E27-9696-1A5BCDDBC71B}" type="presOf" srcId="{C8F0DAE0-CE9D-49EC-BA55-5E3FEFAD6E36}" destId="{B54C67C0-8990-46C4-A023-09B1087ECBC8}" srcOrd="0" destOrd="0" presId="urn:microsoft.com/office/officeart/2005/8/layout/lProcess1"/>
    <dgm:cxn modelId="{0543C142-C1CC-4CEA-9C73-3517309ED4C3}" srcId="{54A782AE-64A2-4499-9C9B-8F47EFA786CB}" destId="{2C4B2E0F-D9A9-4CCB-92B5-C7070998610A}" srcOrd="2" destOrd="0" parTransId="{5FB72C74-84F7-40B6-B28A-3A270AB1B522}" sibTransId="{B56DC820-C95C-4375-A462-B30235821990}"/>
    <dgm:cxn modelId="{58E0C93B-535F-4AF9-9C49-DC83E8717A18}" type="presOf" srcId="{B1306AA1-8790-4CB7-A9E6-45ED9D671894}" destId="{0CC42B25-0188-429A-A7D1-E2204A93D41B}" srcOrd="0" destOrd="0" presId="urn:microsoft.com/office/officeart/2005/8/layout/lProcess1"/>
    <dgm:cxn modelId="{9D9E2CE3-B127-4D5E-8075-5CFDD4F3756E}" type="presOf" srcId="{FE27EC21-51F8-4907-8F49-5F4C81C5BD00}" destId="{8B7835FA-7FE3-4FDB-99CF-60492CA317F7}" srcOrd="0" destOrd="0" presId="urn:microsoft.com/office/officeart/2005/8/layout/lProcess1"/>
    <dgm:cxn modelId="{77B448F3-3D90-4D90-A769-C721ECD0A4FE}" srcId="{C12870B0-86C5-4B35-9847-3DC91DEC97FD}" destId="{54A782AE-64A2-4499-9C9B-8F47EFA786CB}" srcOrd="0" destOrd="0" parTransId="{48F8903D-874B-42EB-9904-B3F9346F7ECD}" sibTransId="{3031958A-ABF8-436E-A47D-4A7BEBC7D490}"/>
    <dgm:cxn modelId="{2F4C70C6-34EB-4020-B9C1-3EF9B5001142}" type="presOf" srcId="{DA93A8DD-D0B8-4159-B004-611B1E61BBB8}" destId="{07E93904-8859-4E23-B979-F4A1E1FE50DB}" srcOrd="0" destOrd="0" presId="urn:microsoft.com/office/officeart/2005/8/layout/lProcess1"/>
    <dgm:cxn modelId="{A4277E35-747B-4076-96F9-82A159C89B24}" srcId="{C12870B0-86C5-4B35-9847-3DC91DEC97FD}" destId="{9DB36E18-C82C-41D8-A424-4C9893608BF8}" srcOrd="6" destOrd="0" parTransId="{5329DEFD-F9DE-4DFB-8FFB-CEDD3947CF42}" sibTransId="{07D0F978-18A2-4BC6-9D8D-91DDCB689993}"/>
    <dgm:cxn modelId="{4D59FCA1-CCD8-4C49-8367-0327A2085325}" srcId="{8632ECB7-A2AD-4B62-B003-0F369FD257AF}" destId="{D63381F0-287E-4AEF-85F0-5963A1E72DB7}" srcOrd="0" destOrd="0" parTransId="{043A3FCF-D44C-4D0A-87CA-D4821B8B5D79}" sibTransId="{FBD53D79-1E5D-44FA-BE21-CE32057E711A}"/>
    <dgm:cxn modelId="{11C483BC-8505-496E-9D9A-ECA03EEF2F40}" type="presOf" srcId="{2BF0ED01-B95B-40D1-81E3-FBEF0E998DCC}" destId="{25EBF7E9-62CE-4923-9540-137AE2302DCF}" srcOrd="0" destOrd="0" presId="urn:microsoft.com/office/officeart/2005/8/layout/lProcess1"/>
    <dgm:cxn modelId="{90AB8264-34EA-4D4D-BF73-963EA48BEB14}" type="presOf" srcId="{C12870B0-86C5-4B35-9847-3DC91DEC97FD}" destId="{B8E35619-FC56-4D09-87EB-97F10CB1CAFC}" srcOrd="0" destOrd="0" presId="urn:microsoft.com/office/officeart/2005/8/layout/lProcess1"/>
    <dgm:cxn modelId="{E7034F38-EE30-4897-96D2-6D5D44EA9CC5}" srcId="{B1306AA1-8790-4CB7-A9E6-45ED9D671894}" destId="{92822200-EDF3-455D-AE57-1C4B95935F11}" srcOrd="1" destOrd="0" parTransId="{20098D6C-A747-43FB-8767-07DAD81831B1}" sibTransId="{3E89B03B-A36E-4A93-8C15-A60A9E644F08}"/>
    <dgm:cxn modelId="{629535E0-4430-4D58-83AF-67E993834585}" type="presOf" srcId="{9FAD9D63-0033-4C42-BAC2-2B11F9C5E349}" destId="{2812358F-6206-4DCF-8EF9-626AECF9BFAF}" srcOrd="0" destOrd="0" presId="urn:microsoft.com/office/officeart/2005/8/layout/lProcess1"/>
    <dgm:cxn modelId="{DA7D3DD1-E3F1-4785-8C4D-EFC7CC5B86DB}" type="presOf" srcId="{9DB36E18-C82C-41D8-A424-4C9893608BF8}" destId="{AB66CAF7-D6F9-421C-966F-5147E0712C25}" srcOrd="0" destOrd="0" presId="urn:microsoft.com/office/officeart/2005/8/layout/lProcess1"/>
    <dgm:cxn modelId="{D027B468-0131-473F-8F8B-E4B315886072}" srcId="{54A782AE-64A2-4499-9C9B-8F47EFA786CB}" destId="{CDB1C74A-D323-47F8-9A8F-AC7F11D1F9E0}" srcOrd="0" destOrd="0" parTransId="{0A9BEC99-84A5-4024-BF15-1B143141AEB5}" sibTransId="{74A62769-8F48-4890-81E5-E020A49C36E1}"/>
    <dgm:cxn modelId="{C3C9B29D-60CC-4764-8D9E-A87BE8D7C4E7}" type="presOf" srcId="{DAD6BE3D-6947-4097-A7EC-1AF50EF71857}" destId="{2C3D1453-D93C-4C92-9EE5-33376C0C3DBC}" srcOrd="0" destOrd="0" presId="urn:microsoft.com/office/officeart/2005/8/layout/lProcess1"/>
    <dgm:cxn modelId="{57F91E53-2AA4-469D-9E22-2FF47BB66D1C}" srcId="{117EC0B3-9666-4BE3-B8D8-733D9E5E7FA3}" destId="{E676DEA8-D57D-4723-A5D5-21708A8F5F65}" srcOrd="0" destOrd="0" parTransId="{A3C3CB99-8083-4BBE-A002-1A0D77DB212B}" sibTransId="{8A9F2D2D-22C2-4FBB-B9A9-67992A289513}"/>
    <dgm:cxn modelId="{D9A0CA32-6684-470B-9906-6108F47A3E79}" type="presOf" srcId="{38F60594-C253-499C-B51D-3CB16D44962B}" destId="{1A7DDD7B-E399-467A-AB50-734CFEF3E98B}" srcOrd="0" destOrd="0" presId="urn:microsoft.com/office/officeart/2005/8/layout/lProcess1"/>
    <dgm:cxn modelId="{F843D28D-91D9-4197-AE4E-33A455FEEB0B}" srcId="{C12870B0-86C5-4B35-9847-3DC91DEC97FD}" destId="{B1306AA1-8790-4CB7-A9E6-45ED9D671894}" srcOrd="3" destOrd="0" parTransId="{88714760-2F65-442C-9029-5792806668DF}" sibTransId="{6074A126-0842-4318-8308-73CB7E20A9BF}"/>
    <dgm:cxn modelId="{BE4A231E-6081-498D-9728-642040140F4E}" srcId="{C12870B0-86C5-4B35-9847-3DC91DEC97FD}" destId="{8632ECB7-A2AD-4B62-B003-0F369FD257AF}" srcOrd="2" destOrd="0" parTransId="{EDF1FD33-1AC7-4847-A292-FE753EE1C394}" sibTransId="{0CD8B310-1EC6-49EB-9E90-10A884F69F65}"/>
    <dgm:cxn modelId="{04A90EB8-6FBD-494D-83BA-FF7B2EC961F2}" srcId="{C12870B0-86C5-4B35-9847-3DC91DEC97FD}" destId="{C8F0DAE0-CE9D-49EC-BA55-5E3FEFAD6E36}" srcOrd="5" destOrd="0" parTransId="{BE44B14B-A3DD-40A2-97BF-DF85109E2B57}" sibTransId="{3797F688-203D-44A0-BA54-9A0F86D31A41}"/>
    <dgm:cxn modelId="{F4EBDE8E-DFC2-4280-A6E3-C16E8760CF46}" type="presOf" srcId="{62E223C3-5D73-46A0-A98D-6D78D6318FD0}" destId="{80D5A5FD-D88A-4B6C-B46D-115342A81D15}" srcOrd="0" destOrd="0" presId="urn:microsoft.com/office/officeart/2005/8/layout/lProcess1"/>
    <dgm:cxn modelId="{6EDEC619-1644-428C-AE6E-30533C97E97C}" type="presOf" srcId="{74A62769-8F48-4890-81E5-E020A49C36E1}" destId="{BDC03604-09D6-42CC-88A4-05BDE52FF359}" srcOrd="0" destOrd="0" presId="urn:microsoft.com/office/officeart/2005/8/layout/lProcess1"/>
    <dgm:cxn modelId="{559E9C95-CC60-46A6-B66D-CD1AB6D18AEC}" srcId="{8632ECB7-A2AD-4B62-B003-0F369FD257AF}" destId="{45144869-DC84-48A7-986A-5F88A4E76066}" srcOrd="1" destOrd="0" parTransId="{D5E7FAA8-2172-4142-BDE4-4933307480AB}" sibTransId="{9FAD9D63-0033-4C42-BAC2-2B11F9C5E349}"/>
    <dgm:cxn modelId="{4855AA2F-BFC0-4A21-BBD8-D3306C8273C6}" type="presOf" srcId="{8A9F2D2D-22C2-4FBB-B9A9-67992A289513}" destId="{3B1AA28F-66D5-4B9A-B671-2EA992CE5501}" srcOrd="0" destOrd="0" presId="urn:microsoft.com/office/officeart/2005/8/layout/lProcess1"/>
    <dgm:cxn modelId="{7790F9BB-4A6B-4B9D-B4FB-E6B401C168E3}" srcId="{C12870B0-86C5-4B35-9847-3DC91DEC97FD}" destId="{117EC0B3-9666-4BE3-B8D8-733D9E5E7FA3}" srcOrd="1" destOrd="0" parTransId="{69BC2BAB-99CC-48BB-9822-476DB96E3791}" sibTransId="{70844196-E05F-42D7-8182-ECA770C30E01}"/>
    <dgm:cxn modelId="{83738721-1F1A-4B5C-B3E4-C033B4411028}" type="presOf" srcId="{AD8F1C69-F14B-4CEB-B7A8-CD21AFC32A6E}" destId="{7D12E17E-EAC3-4330-80DA-BAB283D1462B}" srcOrd="0" destOrd="0" presId="urn:microsoft.com/office/officeart/2005/8/layout/lProcess1"/>
    <dgm:cxn modelId="{23BC216A-F696-41F4-91D2-5AA18C499288}" type="presOf" srcId="{D7904938-93F0-41FF-A0F6-8F6CA72F269A}" destId="{8249C737-0DBC-4484-A988-6E7DB4CA9681}" srcOrd="0" destOrd="0" presId="urn:microsoft.com/office/officeart/2005/8/layout/lProcess1"/>
    <dgm:cxn modelId="{F2FB2DF9-5435-46E9-9A84-8C014E116FB8}" type="presOf" srcId="{54A782AE-64A2-4499-9C9B-8F47EFA786CB}" destId="{78312D81-AE94-45B6-A41C-DB6003AB8813}" srcOrd="0" destOrd="0" presId="urn:microsoft.com/office/officeart/2005/8/layout/lProcess1"/>
    <dgm:cxn modelId="{47B44284-FADE-47CF-A3B7-B4659AD08DAA}" srcId="{9DB36E18-C82C-41D8-A424-4C9893608BF8}" destId="{553B208F-A333-4516-9420-2E46F8A47E65}" srcOrd="1" destOrd="0" parTransId="{A9E598BE-791A-4B20-BA6C-F6A95754BE88}" sibTransId="{2A146908-EB38-4F96-8CD8-AFB532F25AFC}"/>
    <dgm:cxn modelId="{2DDEEFB3-0E9C-408F-A4DD-A9E138F26574}" type="presOf" srcId="{4C7E3948-1A50-4367-ABA2-A80811F86F7E}" destId="{AB0C0F7F-ADD1-48E6-9A50-FCDB95E1E54F}" srcOrd="0" destOrd="0" presId="urn:microsoft.com/office/officeart/2005/8/layout/lProcess1"/>
    <dgm:cxn modelId="{A0C4FF48-203D-4D5D-AC26-6F2971FF8DDB}" type="presOf" srcId="{A244CFDA-9DF9-495C-9363-F02D4B860F78}" destId="{92188787-6CD6-4490-A7B5-9AAF95EF5A9A}" srcOrd="0" destOrd="0" presId="urn:microsoft.com/office/officeart/2005/8/layout/lProcess1"/>
    <dgm:cxn modelId="{B76A0263-C97D-4A6A-AA13-C91B0B535D71}" type="presOf" srcId="{8632ECB7-A2AD-4B62-B003-0F369FD257AF}" destId="{1026459C-73B1-4B68-B2DC-05D64D48754D}" srcOrd="0" destOrd="0" presId="urn:microsoft.com/office/officeart/2005/8/layout/lProcess1"/>
    <dgm:cxn modelId="{8B587640-5363-4901-A8F8-89AD21AF1BE0}" type="presOf" srcId="{2C4B2E0F-D9A9-4CCB-92B5-C7070998610A}" destId="{9830A59E-7A10-42F8-B387-FEFD1DA3C644}" srcOrd="0" destOrd="0" presId="urn:microsoft.com/office/officeart/2005/8/layout/lProcess1"/>
    <dgm:cxn modelId="{F5E4D059-2545-4B45-80B5-82EBA55727EB}" type="presOf" srcId="{FA429486-B44A-49D7-B6E1-E26E5C730D37}" destId="{A026FD66-F6C9-4BC4-986C-5B39D2C31A49}" srcOrd="0" destOrd="0" presId="urn:microsoft.com/office/officeart/2005/8/layout/lProcess1"/>
    <dgm:cxn modelId="{B117AAC5-1748-491D-AD7A-E4A2471AFADD}" type="presOf" srcId="{0708E005-713F-4FD0-81FF-04F970D2D65E}" destId="{4DFE8E65-4075-486D-8791-B42D21D003AF}" srcOrd="0" destOrd="0" presId="urn:microsoft.com/office/officeart/2005/8/layout/lProcess1"/>
    <dgm:cxn modelId="{50CC6DB9-3C6C-4AE5-90F8-8E3429B5FDE9}" srcId="{C8F0DAE0-CE9D-49EC-BA55-5E3FEFAD6E36}" destId="{941F044A-817C-4351-8771-9CD8D69F10A3}" srcOrd="1" destOrd="0" parTransId="{B0E4B49B-990D-42C1-8794-4DA0DB9F7797}" sibTransId="{CE5595D7-BF77-4DEA-B927-D0D071379A6B}"/>
    <dgm:cxn modelId="{15EB26BC-ADB1-4D2D-B5D1-35D6934794EA}" srcId="{117EC0B3-9666-4BE3-B8D8-733D9E5E7FA3}" destId="{FE27EC21-51F8-4907-8F49-5F4C81C5BD00}" srcOrd="1" destOrd="0" parTransId="{3A7E1B87-C64C-4164-B528-B05D1D3D7E6C}" sibTransId="{6C357539-70AA-411E-8E90-02E36B91478D}"/>
    <dgm:cxn modelId="{2F31439C-CC7A-4BD6-B333-E5901F11C359}" type="presParOf" srcId="{B8E35619-FC56-4D09-87EB-97F10CB1CAFC}" destId="{BAEF2CA7-5828-4F49-8C15-28864542A94A}" srcOrd="0" destOrd="0" presId="urn:microsoft.com/office/officeart/2005/8/layout/lProcess1"/>
    <dgm:cxn modelId="{EA1D185B-9DAB-474F-BDC2-59A3A08D49B7}" type="presParOf" srcId="{BAEF2CA7-5828-4F49-8C15-28864542A94A}" destId="{78312D81-AE94-45B6-A41C-DB6003AB8813}" srcOrd="0" destOrd="0" presId="urn:microsoft.com/office/officeart/2005/8/layout/lProcess1"/>
    <dgm:cxn modelId="{C6113139-C221-4840-B5F6-8987AB7F3F00}" type="presParOf" srcId="{BAEF2CA7-5828-4F49-8C15-28864542A94A}" destId="{73428FBE-D13C-4ACA-9966-7226DE93E02D}" srcOrd="1" destOrd="0" presId="urn:microsoft.com/office/officeart/2005/8/layout/lProcess1"/>
    <dgm:cxn modelId="{6C70F109-BB8D-4FDA-9D7C-C28B16409467}" type="presParOf" srcId="{BAEF2CA7-5828-4F49-8C15-28864542A94A}" destId="{6131E420-C72E-4ACA-9323-96C3075A1034}" srcOrd="2" destOrd="0" presId="urn:microsoft.com/office/officeart/2005/8/layout/lProcess1"/>
    <dgm:cxn modelId="{CD985195-C058-4BE9-9633-10254B93823F}" type="presParOf" srcId="{BAEF2CA7-5828-4F49-8C15-28864542A94A}" destId="{BDC03604-09D6-42CC-88A4-05BDE52FF359}" srcOrd="3" destOrd="0" presId="urn:microsoft.com/office/officeart/2005/8/layout/lProcess1"/>
    <dgm:cxn modelId="{DF081173-5666-4D98-B96A-496A909B3CF2}" type="presParOf" srcId="{BAEF2CA7-5828-4F49-8C15-28864542A94A}" destId="{07E93904-8859-4E23-B979-F4A1E1FE50DB}" srcOrd="4" destOrd="0" presId="urn:microsoft.com/office/officeart/2005/8/layout/lProcess1"/>
    <dgm:cxn modelId="{99BE1A8F-9D1C-46CF-B594-6AB3A6F0902E}" type="presParOf" srcId="{BAEF2CA7-5828-4F49-8C15-28864542A94A}" destId="{2C3D1453-D93C-4C92-9EE5-33376C0C3DBC}" srcOrd="5" destOrd="0" presId="urn:microsoft.com/office/officeart/2005/8/layout/lProcess1"/>
    <dgm:cxn modelId="{477FC497-4D16-4A5A-BC1A-19D0999DBF6B}" type="presParOf" srcId="{BAEF2CA7-5828-4F49-8C15-28864542A94A}" destId="{9830A59E-7A10-42F8-B387-FEFD1DA3C644}" srcOrd="6" destOrd="0" presId="urn:microsoft.com/office/officeart/2005/8/layout/lProcess1"/>
    <dgm:cxn modelId="{7DC46D72-91FA-471B-BDD5-2C96EAA0D746}" type="presParOf" srcId="{B8E35619-FC56-4D09-87EB-97F10CB1CAFC}" destId="{BAC10E1B-BDC5-44A3-8C3A-F8507F4E57B6}" srcOrd="1" destOrd="0" presId="urn:microsoft.com/office/officeart/2005/8/layout/lProcess1"/>
    <dgm:cxn modelId="{D7FCBBFC-E372-46B3-9BAD-AAD61EEE615F}" type="presParOf" srcId="{B8E35619-FC56-4D09-87EB-97F10CB1CAFC}" destId="{6AAA277E-FBBB-428B-B3BB-D4E47E4EAF81}" srcOrd="2" destOrd="0" presId="urn:microsoft.com/office/officeart/2005/8/layout/lProcess1"/>
    <dgm:cxn modelId="{587DB6CB-59C1-435A-89DF-A4CD61F2C19C}" type="presParOf" srcId="{6AAA277E-FBBB-428B-B3BB-D4E47E4EAF81}" destId="{5E4BD88C-7BCD-46B0-BAEA-30258EF4694E}" srcOrd="0" destOrd="0" presId="urn:microsoft.com/office/officeart/2005/8/layout/lProcess1"/>
    <dgm:cxn modelId="{8EFFB822-F94B-4480-A190-C630A35A0157}" type="presParOf" srcId="{6AAA277E-FBBB-428B-B3BB-D4E47E4EAF81}" destId="{6D260B77-D758-4D04-ACC1-EB0A178F61C5}" srcOrd="1" destOrd="0" presId="urn:microsoft.com/office/officeart/2005/8/layout/lProcess1"/>
    <dgm:cxn modelId="{B2F9E967-DE28-4A31-9188-EE3B12E9B351}" type="presParOf" srcId="{6AAA277E-FBBB-428B-B3BB-D4E47E4EAF81}" destId="{677F1284-ED6C-4D3E-A2EF-A93228EDB315}" srcOrd="2" destOrd="0" presId="urn:microsoft.com/office/officeart/2005/8/layout/lProcess1"/>
    <dgm:cxn modelId="{C5105185-BCAE-4125-994F-FEDAA567C62B}" type="presParOf" srcId="{6AAA277E-FBBB-428B-B3BB-D4E47E4EAF81}" destId="{3B1AA28F-66D5-4B9A-B671-2EA992CE5501}" srcOrd="3" destOrd="0" presId="urn:microsoft.com/office/officeart/2005/8/layout/lProcess1"/>
    <dgm:cxn modelId="{48ABE023-0039-4382-AE2E-CC69DB7BBA68}" type="presParOf" srcId="{6AAA277E-FBBB-428B-B3BB-D4E47E4EAF81}" destId="{8B7835FA-7FE3-4FDB-99CF-60492CA317F7}" srcOrd="4" destOrd="0" presId="urn:microsoft.com/office/officeart/2005/8/layout/lProcess1"/>
    <dgm:cxn modelId="{912F1622-5E67-4472-8CEA-05E3267E276A}" type="presParOf" srcId="{B8E35619-FC56-4D09-87EB-97F10CB1CAFC}" destId="{1A2663C8-78EB-4A4A-9AF1-37252B0300F5}" srcOrd="3" destOrd="0" presId="urn:microsoft.com/office/officeart/2005/8/layout/lProcess1"/>
    <dgm:cxn modelId="{063765C5-EDB1-4830-AFFF-6A0A9024D3AD}" type="presParOf" srcId="{B8E35619-FC56-4D09-87EB-97F10CB1CAFC}" destId="{63BAC305-E241-44BC-8F4D-9D2C1C71B5D2}" srcOrd="4" destOrd="0" presId="urn:microsoft.com/office/officeart/2005/8/layout/lProcess1"/>
    <dgm:cxn modelId="{E672D526-16E8-4887-81AE-805E2285D8D2}" type="presParOf" srcId="{63BAC305-E241-44BC-8F4D-9D2C1C71B5D2}" destId="{1026459C-73B1-4B68-B2DC-05D64D48754D}" srcOrd="0" destOrd="0" presId="urn:microsoft.com/office/officeart/2005/8/layout/lProcess1"/>
    <dgm:cxn modelId="{5AC96E04-C4B8-4253-8286-7A98DD146CA6}" type="presParOf" srcId="{63BAC305-E241-44BC-8F4D-9D2C1C71B5D2}" destId="{D5520784-B2B7-43F7-B82F-02D624F6A979}" srcOrd="1" destOrd="0" presId="urn:microsoft.com/office/officeart/2005/8/layout/lProcess1"/>
    <dgm:cxn modelId="{7447BF21-2915-489E-A093-C4C62E890D47}" type="presParOf" srcId="{63BAC305-E241-44BC-8F4D-9D2C1C71B5D2}" destId="{1E8FC183-6389-442A-BE5E-A6BBF294F960}" srcOrd="2" destOrd="0" presId="urn:microsoft.com/office/officeart/2005/8/layout/lProcess1"/>
    <dgm:cxn modelId="{4AB4A5AF-4794-474D-9216-96E9697D354A}" type="presParOf" srcId="{63BAC305-E241-44BC-8F4D-9D2C1C71B5D2}" destId="{4946ECC5-2473-458F-8C91-AAB2E2122D04}" srcOrd="3" destOrd="0" presId="urn:microsoft.com/office/officeart/2005/8/layout/lProcess1"/>
    <dgm:cxn modelId="{AB4E1480-9110-4ADD-9E44-C1C085816818}" type="presParOf" srcId="{63BAC305-E241-44BC-8F4D-9D2C1C71B5D2}" destId="{CFF18FC4-7AF1-476A-92DB-D57DC28D7CCB}" srcOrd="4" destOrd="0" presId="urn:microsoft.com/office/officeart/2005/8/layout/lProcess1"/>
    <dgm:cxn modelId="{354A1F6E-3634-4B7D-B6E3-CB00EC26D01E}" type="presParOf" srcId="{63BAC305-E241-44BC-8F4D-9D2C1C71B5D2}" destId="{2812358F-6206-4DCF-8EF9-626AECF9BFAF}" srcOrd="5" destOrd="0" presId="urn:microsoft.com/office/officeart/2005/8/layout/lProcess1"/>
    <dgm:cxn modelId="{B80018D9-0FA9-4E7D-A62C-2875CE969D0D}" type="presParOf" srcId="{63BAC305-E241-44BC-8F4D-9D2C1C71B5D2}" destId="{80D5A5FD-D88A-4B6C-B46D-115342A81D15}" srcOrd="6" destOrd="0" presId="urn:microsoft.com/office/officeart/2005/8/layout/lProcess1"/>
    <dgm:cxn modelId="{16B1B1B4-CA8E-4977-96DF-E0E605329F64}" type="presParOf" srcId="{B8E35619-FC56-4D09-87EB-97F10CB1CAFC}" destId="{2FBC5666-5E71-49A5-94CD-C2D9E41B1212}" srcOrd="5" destOrd="0" presId="urn:microsoft.com/office/officeart/2005/8/layout/lProcess1"/>
    <dgm:cxn modelId="{BD20EDFB-EE16-4EDD-A222-AE5F6F86E5F7}" type="presParOf" srcId="{B8E35619-FC56-4D09-87EB-97F10CB1CAFC}" destId="{B00862AC-0FE7-4E2B-8AAB-26CC529877E3}" srcOrd="6" destOrd="0" presId="urn:microsoft.com/office/officeart/2005/8/layout/lProcess1"/>
    <dgm:cxn modelId="{9D617721-1F41-4412-A985-3F696D2CF0DC}" type="presParOf" srcId="{B00862AC-0FE7-4E2B-8AAB-26CC529877E3}" destId="{0CC42B25-0188-429A-A7D1-E2204A93D41B}" srcOrd="0" destOrd="0" presId="urn:microsoft.com/office/officeart/2005/8/layout/lProcess1"/>
    <dgm:cxn modelId="{E520A326-A245-4A96-8BCC-4375268DF2EA}" type="presParOf" srcId="{B00862AC-0FE7-4E2B-8AAB-26CC529877E3}" destId="{A026FD66-F6C9-4BC4-986C-5B39D2C31A49}" srcOrd="1" destOrd="0" presId="urn:microsoft.com/office/officeart/2005/8/layout/lProcess1"/>
    <dgm:cxn modelId="{80990DCB-39C8-46CA-918E-141C70DC01C4}" type="presParOf" srcId="{B00862AC-0FE7-4E2B-8AAB-26CC529877E3}" destId="{752DABD6-E17B-4701-B46F-BCE66542A6F1}" srcOrd="2" destOrd="0" presId="urn:microsoft.com/office/officeart/2005/8/layout/lProcess1"/>
    <dgm:cxn modelId="{4330531D-EF4B-421F-974A-9FC1DD060486}" type="presParOf" srcId="{B00862AC-0FE7-4E2B-8AAB-26CC529877E3}" destId="{4DFE8E65-4075-486D-8791-B42D21D003AF}" srcOrd="3" destOrd="0" presId="urn:microsoft.com/office/officeart/2005/8/layout/lProcess1"/>
    <dgm:cxn modelId="{4595332D-8343-4C92-9F5D-A68EB5A8BDBB}" type="presParOf" srcId="{B00862AC-0FE7-4E2B-8AAB-26CC529877E3}" destId="{34EAC48D-0FDD-4E1C-B70F-668651CE5F14}" srcOrd="4" destOrd="0" presId="urn:microsoft.com/office/officeart/2005/8/layout/lProcess1"/>
    <dgm:cxn modelId="{87DF161E-1AB7-4D5F-B5D1-0007261C988D}" type="presParOf" srcId="{B00862AC-0FE7-4E2B-8AAB-26CC529877E3}" destId="{618A407E-147E-4D07-BA3E-CE294662E5DE}" srcOrd="5" destOrd="0" presId="urn:microsoft.com/office/officeart/2005/8/layout/lProcess1"/>
    <dgm:cxn modelId="{334B289D-4B40-4805-A59A-9EAE164D8624}" type="presParOf" srcId="{B00862AC-0FE7-4E2B-8AAB-26CC529877E3}" destId="{1A7DDD7B-E399-467A-AB50-734CFEF3E98B}" srcOrd="6" destOrd="0" presId="urn:microsoft.com/office/officeart/2005/8/layout/lProcess1"/>
    <dgm:cxn modelId="{859EB25D-7F78-4A2B-A339-80EC29ED768D}" type="presParOf" srcId="{B8E35619-FC56-4D09-87EB-97F10CB1CAFC}" destId="{E7FC0224-6873-482E-AFF3-572169BEC0B3}" srcOrd="7" destOrd="0" presId="urn:microsoft.com/office/officeart/2005/8/layout/lProcess1"/>
    <dgm:cxn modelId="{DB389E3A-BEB3-450B-8E82-FE9F03BFA0DF}" type="presParOf" srcId="{B8E35619-FC56-4D09-87EB-97F10CB1CAFC}" destId="{7754EECE-4183-4898-A81B-C0121454E45C}" srcOrd="8" destOrd="0" presId="urn:microsoft.com/office/officeart/2005/8/layout/lProcess1"/>
    <dgm:cxn modelId="{45C6863E-2A63-4E56-A464-099301717088}" type="presParOf" srcId="{7754EECE-4183-4898-A81B-C0121454E45C}" destId="{5111DCDB-F733-4574-BDBE-2280DFE0FA2C}" srcOrd="0" destOrd="0" presId="urn:microsoft.com/office/officeart/2005/8/layout/lProcess1"/>
    <dgm:cxn modelId="{4A90202C-1DE7-469E-9248-F5C00CA4E93D}" type="presParOf" srcId="{7754EECE-4183-4898-A81B-C0121454E45C}" destId="{30A5A7EA-BDA7-4449-ACE9-064325D8EDA4}" srcOrd="1" destOrd="0" presId="urn:microsoft.com/office/officeart/2005/8/layout/lProcess1"/>
    <dgm:cxn modelId="{8D277B05-7D27-4CCE-A22D-3D8C269D276C}" type="presParOf" srcId="{7754EECE-4183-4898-A81B-C0121454E45C}" destId="{7D12E17E-EAC3-4330-80DA-BAB283D1462B}" srcOrd="2" destOrd="0" presId="urn:microsoft.com/office/officeart/2005/8/layout/lProcess1"/>
    <dgm:cxn modelId="{93666F81-B0A3-47C9-AB7F-F1870F00795A}" type="presParOf" srcId="{7754EECE-4183-4898-A81B-C0121454E45C}" destId="{CC470C3C-78FD-48EC-BDC5-A22EC0568ACE}" srcOrd="3" destOrd="0" presId="urn:microsoft.com/office/officeart/2005/8/layout/lProcess1"/>
    <dgm:cxn modelId="{97F9C6E1-146D-466E-910E-B2D0093AE24A}" type="presParOf" srcId="{7754EECE-4183-4898-A81B-C0121454E45C}" destId="{C533AC73-4E7B-4F3F-BB8C-39F21D557EA4}" srcOrd="4" destOrd="0" presId="urn:microsoft.com/office/officeart/2005/8/layout/lProcess1"/>
    <dgm:cxn modelId="{297DDD73-2499-43AF-869F-0D9D6D164405}" type="presParOf" srcId="{7754EECE-4183-4898-A81B-C0121454E45C}" destId="{4E63A6BD-B15F-4759-B755-5680561160A6}" srcOrd="5" destOrd="0" presId="urn:microsoft.com/office/officeart/2005/8/layout/lProcess1"/>
    <dgm:cxn modelId="{D27AE357-6E5B-4A16-93C4-694419610178}" type="presParOf" srcId="{7754EECE-4183-4898-A81B-C0121454E45C}" destId="{92188787-6CD6-4490-A7B5-9AAF95EF5A9A}" srcOrd="6" destOrd="0" presId="urn:microsoft.com/office/officeart/2005/8/layout/lProcess1"/>
    <dgm:cxn modelId="{C53D7FAC-8C22-4B66-9BEB-F34C4A5E5184}" type="presParOf" srcId="{B8E35619-FC56-4D09-87EB-97F10CB1CAFC}" destId="{82145F0F-A1E5-4485-9004-BD13A5D10FE7}" srcOrd="9" destOrd="0" presId="urn:microsoft.com/office/officeart/2005/8/layout/lProcess1"/>
    <dgm:cxn modelId="{22DBCF39-6BC3-453F-B58D-8958BA5A1954}" type="presParOf" srcId="{B8E35619-FC56-4D09-87EB-97F10CB1CAFC}" destId="{E1E6FC20-32E6-47D6-B4B2-F5DF22E818B0}" srcOrd="10" destOrd="0" presId="urn:microsoft.com/office/officeart/2005/8/layout/lProcess1"/>
    <dgm:cxn modelId="{626A4981-4E03-47F7-8DF6-62CBA711BE0C}" type="presParOf" srcId="{E1E6FC20-32E6-47D6-B4B2-F5DF22E818B0}" destId="{B54C67C0-8990-46C4-A023-09B1087ECBC8}" srcOrd="0" destOrd="0" presId="urn:microsoft.com/office/officeart/2005/8/layout/lProcess1"/>
    <dgm:cxn modelId="{B6091028-B6C6-4B00-AD0D-A694050C6B97}" type="presParOf" srcId="{E1E6FC20-32E6-47D6-B4B2-F5DF22E818B0}" destId="{F2CFAE51-2D37-4DDD-9DC2-FB814E61FFF4}" srcOrd="1" destOrd="0" presId="urn:microsoft.com/office/officeart/2005/8/layout/lProcess1"/>
    <dgm:cxn modelId="{B6684698-5E71-4F3B-9631-45CFF2EA52FE}" type="presParOf" srcId="{E1E6FC20-32E6-47D6-B4B2-F5DF22E818B0}" destId="{AB0C0F7F-ADD1-48E6-9A50-FCDB95E1E54F}" srcOrd="2" destOrd="0" presId="urn:microsoft.com/office/officeart/2005/8/layout/lProcess1"/>
    <dgm:cxn modelId="{18FC81D6-1E97-4493-BAB5-1D648BC2701F}" type="presParOf" srcId="{E1E6FC20-32E6-47D6-B4B2-F5DF22E818B0}" destId="{05C957CF-0B96-43D9-88FF-44BE36067933}" srcOrd="3" destOrd="0" presId="urn:microsoft.com/office/officeart/2005/8/layout/lProcess1"/>
    <dgm:cxn modelId="{D2E91D1F-6144-494C-9926-87087B13841B}" type="presParOf" srcId="{E1E6FC20-32E6-47D6-B4B2-F5DF22E818B0}" destId="{4F125358-478E-458E-BED5-1314953F6982}" srcOrd="4" destOrd="0" presId="urn:microsoft.com/office/officeart/2005/8/layout/lProcess1"/>
    <dgm:cxn modelId="{706B39EC-7BE1-4CA7-B692-14A63C578086}" type="presParOf" srcId="{B8E35619-FC56-4D09-87EB-97F10CB1CAFC}" destId="{A6F912CD-C56F-4DA5-B2B8-71E3650320D2}" srcOrd="11" destOrd="0" presId="urn:microsoft.com/office/officeart/2005/8/layout/lProcess1"/>
    <dgm:cxn modelId="{704C14A7-2380-4545-89DA-78F194A10207}" type="presParOf" srcId="{B8E35619-FC56-4D09-87EB-97F10CB1CAFC}" destId="{E5F9A497-4D88-4024-85F8-B9AAC3EB067D}" srcOrd="12" destOrd="0" presId="urn:microsoft.com/office/officeart/2005/8/layout/lProcess1"/>
    <dgm:cxn modelId="{3410EA2A-0FB5-45F0-B4EE-EA5807689046}" type="presParOf" srcId="{E5F9A497-4D88-4024-85F8-B9AAC3EB067D}" destId="{AB66CAF7-D6F9-421C-966F-5147E0712C25}" srcOrd="0" destOrd="0" presId="urn:microsoft.com/office/officeart/2005/8/layout/lProcess1"/>
    <dgm:cxn modelId="{6214C2CD-DB94-411D-B749-D16B80BF7D48}" type="presParOf" srcId="{E5F9A497-4D88-4024-85F8-B9AAC3EB067D}" destId="{2403F59A-B65F-48E4-9D60-0EC600EF66D1}" srcOrd="1" destOrd="0" presId="urn:microsoft.com/office/officeart/2005/8/layout/lProcess1"/>
    <dgm:cxn modelId="{17C27E8F-5D1D-4675-ADA4-9512E878EB13}" type="presParOf" srcId="{E5F9A497-4D88-4024-85F8-B9AAC3EB067D}" destId="{8249C737-0DBC-4484-A988-6E7DB4CA9681}" srcOrd="2" destOrd="0" presId="urn:microsoft.com/office/officeart/2005/8/layout/lProcess1"/>
    <dgm:cxn modelId="{97D51010-2C21-494E-B551-E0248B72C197}" type="presParOf" srcId="{E5F9A497-4D88-4024-85F8-B9AAC3EB067D}" destId="{25EBF7E9-62CE-4923-9540-137AE2302DCF}" srcOrd="3" destOrd="0" presId="urn:microsoft.com/office/officeart/2005/8/layout/lProcess1"/>
    <dgm:cxn modelId="{9E137555-FFA1-43A2-9B3A-2F43EA8DAD34}" type="presParOf" srcId="{E5F9A497-4D88-4024-85F8-B9AAC3EB067D}" destId="{E50C2693-8EA9-4AA3-B3EE-EF497F206A72}" srcOrd="4" destOrd="0" presId="urn:microsoft.com/office/officeart/2005/8/layout/l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BC13582-E34F-4800-B784-396A9A6A28D0}" type="doc">
      <dgm:prSet loTypeId="urn:microsoft.com/office/officeart/2005/8/layout/arrow2" loCatId="process" qsTypeId="urn:microsoft.com/office/officeart/2005/8/quickstyle/3d1" qsCatId="3D" csTypeId="urn:microsoft.com/office/officeart/2005/8/colors/colorful5" csCatId="colorful" phldr="1"/>
      <dgm:spPr/>
    </dgm:pt>
    <dgm:pt modelId="{2C32B2FB-9801-4DD3-8BA9-30DEF9E05CFD}">
      <dgm:prSet phldrT="[Texto]" custT="1"/>
      <dgm:spPr/>
      <dgm:t>
        <a:bodyPr/>
        <a:lstStyle/>
        <a:p>
          <a:pPr algn="just"/>
          <a:r>
            <a:rPr lang="es-EC" sz="1200" dirty="0" smtClean="0">
              <a:latin typeface="Arial" panose="020B0604020202020204" pitchFamily="34" charset="0"/>
              <a:cs typeface="Arial" panose="020B0604020202020204" pitchFamily="34" charset="0"/>
            </a:rPr>
            <a:t>Prestación de servicios de construcción de obras civiles e inmobiliarias con marca de calidad que satisfaga la demanda del cliente público y privado por medio del establecimiento de relaciones estratégicas  con proveedores de materiales y sistemas constructivos, un equipo humano preparado y  aplicación de  certificaciones de calidad ISO, contribuyendo al crecimiento sostenible de la industria.</a:t>
          </a:r>
          <a:endParaRPr lang="es-EC" sz="1200" dirty="0">
            <a:latin typeface="Arial" panose="020B0604020202020204" pitchFamily="34" charset="0"/>
            <a:cs typeface="Arial" panose="020B0604020202020204" pitchFamily="34" charset="0"/>
          </a:endParaRPr>
        </a:p>
      </dgm:t>
    </dgm:pt>
    <dgm:pt modelId="{47A69B94-0616-4317-968D-ED2703BCF4F3}" type="parTrans" cxnId="{C6F57FCE-AA35-48C2-947A-683F509E1688}">
      <dgm:prSet/>
      <dgm:spPr/>
      <dgm:t>
        <a:bodyPr/>
        <a:lstStyle/>
        <a:p>
          <a:endParaRPr lang="es-EC"/>
        </a:p>
      </dgm:t>
    </dgm:pt>
    <dgm:pt modelId="{AE4ABF32-E93E-4007-BE00-E0B12C617320}" type="sibTrans" cxnId="{C6F57FCE-AA35-48C2-947A-683F509E1688}">
      <dgm:prSet/>
      <dgm:spPr/>
      <dgm:t>
        <a:bodyPr/>
        <a:lstStyle/>
        <a:p>
          <a:endParaRPr lang="es-EC"/>
        </a:p>
      </dgm:t>
    </dgm:pt>
    <dgm:pt modelId="{0B314B7C-4BC7-408D-ABF0-7B9B20E9FBFD}">
      <dgm:prSet phldrT="[Texto]" custT="1"/>
      <dgm:spPr/>
      <dgm:t>
        <a:bodyPr/>
        <a:lstStyle/>
        <a:p>
          <a:pPr algn="just"/>
          <a:r>
            <a:rPr lang="es-EC" sz="1200" dirty="0" smtClean="0">
              <a:latin typeface="Arial" panose="020B0604020202020204" pitchFamily="34" charset="0"/>
              <a:cs typeface="Arial" panose="020B0604020202020204" pitchFamily="34" charset="0"/>
            </a:rPr>
            <a:t>Consolidar la imagen de  Grupo Accyem Proyectos  como una empresa pionera en al ámbito de la construcción  capaz de emprender la ejecución de proyectos importantes, con el apoyo e intervención de otras compañías constructoras y financieras, interesadas en realizar inversiones a largo plazo tanto para el sector público como para el sector privado del Ecuador, con un constante compromiso por las necesidades del cliente y la industria, por medio de servicios reconocidos por su calidad, alto nivel tecnológico y eficiencia.</a:t>
          </a:r>
          <a:endParaRPr lang="es-EC" sz="1200" dirty="0">
            <a:latin typeface="Arial" panose="020B0604020202020204" pitchFamily="34" charset="0"/>
            <a:cs typeface="Arial" panose="020B0604020202020204" pitchFamily="34" charset="0"/>
          </a:endParaRPr>
        </a:p>
      </dgm:t>
    </dgm:pt>
    <dgm:pt modelId="{497DBD5D-7086-459E-932E-BFEF7F756D8B}" type="parTrans" cxnId="{DAAEC22A-8FB9-433A-8557-03957C225A39}">
      <dgm:prSet/>
      <dgm:spPr/>
      <dgm:t>
        <a:bodyPr/>
        <a:lstStyle/>
        <a:p>
          <a:endParaRPr lang="es-EC"/>
        </a:p>
      </dgm:t>
    </dgm:pt>
    <dgm:pt modelId="{427EBE45-E200-4801-B5CD-310D4ED0F1C3}" type="sibTrans" cxnId="{DAAEC22A-8FB9-433A-8557-03957C225A39}">
      <dgm:prSet/>
      <dgm:spPr/>
      <dgm:t>
        <a:bodyPr/>
        <a:lstStyle/>
        <a:p>
          <a:endParaRPr lang="es-EC"/>
        </a:p>
      </dgm:t>
    </dgm:pt>
    <dgm:pt modelId="{C03E0735-3CAF-45F1-8F86-03BE5DAA2AED}" type="pres">
      <dgm:prSet presAssocID="{2BC13582-E34F-4800-B784-396A9A6A28D0}" presName="arrowDiagram" presStyleCnt="0">
        <dgm:presLayoutVars>
          <dgm:chMax val="5"/>
          <dgm:dir/>
          <dgm:resizeHandles val="exact"/>
        </dgm:presLayoutVars>
      </dgm:prSet>
      <dgm:spPr/>
    </dgm:pt>
    <dgm:pt modelId="{E8D91EAE-DF00-4890-8650-11A932A4A2B1}" type="pres">
      <dgm:prSet presAssocID="{2BC13582-E34F-4800-B784-396A9A6A28D0}" presName="arrow" presStyleLbl="bgShp" presStyleIdx="0" presStyleCnt="1" custScaleX="177158" custLinFactNeighborX="35248" custLinFactNeighborY="3442"/>
      <dgm:spPr/>
    </dgm:pt>
    <dgm:pt modelId="{9AE1E4CE-D5F6-47B1-A052-7CBCF3C23CBF}" type="pres">
      <dgm:prSet presAssocID="{2BC13582-E34F-4800-B784-396A9A6A28D0}" presName="arrowDiagram2" presStyleCnt="0"/>
      <dgm:spPr/>
    </dgm:pt>
    <dgm:pt modelId="{2C4D844E-0496-4996-9D0B-21A7CC1AF24B}" type="pres">
      <dgm:prSet presAssocID="{2C32B2FB-9801-4DD3-8BA9-30DEF9E05CFD}" presName="bullet2a" presStyleLbl="node1" presStyleIdx="0" presStyleCnt="2"/>
      <dgm:spPr/>
    </dgm:pt>
    <dgm:pt modelId="{FA8099A4-A46B-4F87-B019-268C730B2232}" type="pres">
      <dgm:prSet presAssocID="{2C32B2FB-9801-4DD3-8BA9-30DEF9E05CFD}" presName="textBox2a" presStyleLbl="revTx" presStyleIdx="0" presStyleCnt="2" custScaleX="265656" custLinFactNeighborX="-91244" custLinFactNeighborY="1741">
        <dgm:presLayoutVars>
          <dgm:bulletEnabled val="1"/>
        </dgm:presLayoutVars>
      </dgm:prSet>
      <dgm:spPr/>
      <dgm:t>
        <a:bodyPr/>
        <a:lstStyle/>
        <a:p>
          <a:endParaRPr lang="es-EC"/>
        </a:p>
      </dgm:t>
    </dgm:pt>
    <dgm:pt modelId="{71E133A9-FC47-4B06-B022-B9E75BA8D80F}" type="pres">
      <dgm:prSet presAssocID="{0B314B7C-4BC7-408D-ABF0-7B9B20E9FBFD}" presName="bullet2b" presStyleLbl="node1" presStyleIdx="1" presStyleCnt="2"/>
      <dgm:spPr/>
    </dgm:pt>
    <dgm:pt modelId="{8B23B599-664F-492F-984A-06686F9DAB5A}" type="pres">
      <dgm:prSet presAssocID="{0B314B7C-4BC7-408D-ABF0-7B9B20E9FBFD}" presName="textBox2b" presStyleLbl="revTx" presStyleIdx="1" presStyleCnt="2" custScaleX="237235" custLinFactNeighborX="68796" custLinFactNeighborY="-4693">
        <dgm:presLayoutVars>
          <dgm:bulletEnabled val="1"/>
        </dgm:presLayoutVars>
      </dgm:prSet>
      <dgm:spPr/>
      <dgm:t>
        <a:bodyPr/>
        <a:lstStyle/>
        <a:p>
          <a:endParaRPr lang="es-EC"/>
        </a:p>
      </dgm:t>
    </dgm:pt>
  </dgm:ptLst>
  <dgm:cxnLst>
    <dgm:cxn modelId="{7B7D5DD8-7CFB-43B9-80A8-6B77D9C50997}" type="presOf" srcId="{2BC13582-E34F-4800-B784-396A9A6A28D0}" destId="{C03E0735-3CAF-45F1-8F86-03BE5DAA2AED}" srcOrd="0" destOrd="0" presId="urn:microsoft.com/office/officeart/2005/8/layout/arrow2"/>
    <dgm:cxn modelId="{98EFA538-3AB1-4170-A6E8-62FA2363CF51}" type="presOf" srcId="{2C32B2FB-9801-4DD3-8BA9-30DEF9E05CFD}" destId="{FA8099A4-A46B-4F87-B019-268C730B2232}" srcOrd="0" destOrd="0" presId="urn:microsoft.com/office/officeart/2005/8/layout/arrow2"/>
    <dgm:cxn modelId="{DAAEC22A-8FB9-433A-8557-03957C225A39}" srcId="{2BC13582-E34F-4800-B784-396A9A6A28D0}" destId="{0B314B7C-4BC7-408D-ABF0-7B9B20E9FBFD}" srcOrd="1" destOrd="0" parTransId="{497DBD5D-7086-459E-932E-BFEF7F756D8B}" sibTransId="{427EBE45-E200-4801-B5CD-310D4ED0F1C3}"/>
    <dgm:cxn modelId="{8946A526-4CBE-4C5B-B4BB-2152B38707DF}" type="presOf" srcId="{0B314B7C-4BC7-408D-ABF0-7B9B20E9FBFD}" destId="{8B23B599-664F-492F-984A-06686F9DAB5A}" srcOrd="0" destOrd="0" presId="urn:microsoft.com/office/officeart/2005/8/layout/arrow2"/>
    <dgm:cxn modelId="{C6F57FCE-AA35-48C2-947A-683F509E1688}" srcId="{2BC13582-E34F-4800-B784-396A9A6A28D0}" destId="{2C32B2FB-9801-4DD3-8BA9-30DEF9E05CFD}" srcOrd="0" destOrd="0" parTransId="{47A69B94-0616-4317-968D-ED2703BCF4F3}" sibTransId="{AE4ABF32-E93E-4007-BE00-E0B12C617320}"/>
    <dgm:cxn modelId="{11639309-5F77-4083-A8C9-1E469C969385}" type="presParOf" srcId="{C03E0735-3CAF-45F1-8F86-03BE5DAA2AED}" destId="{E8D91EAE-DF00-4890-8650-11A932A4A2B1}" srcOrd="0" destOrd="0" presId="urn:microsoft.com/office/officeart/2005/8/layout/arrow2"/>
    <dgm:cxn modelId="{AFF99F00-6FD7-48DC-9820-5CDBFC1E19E5}" type="presParOf" srcId="{C03E0735-3CAF-45F1-8F86-03BE5DAA2AED}" destId="{9AE1E4CE-D5F6-47B1-A052-7CBCF3C23CBF}" srcOrd="1" destOrd="0" presId="urn:microsoft.com/office/officeart/2005/8/layout/arrow2"/>
    <dgm:cxn modelId="{8ED85281-DD49-4014-8555-BA883A4700A2}" type="presParOf" srcId="{9AE1E4CE-D5F6-47B1-A052-7CBCF3C23CBF}" destId="{2C4D844E-0496-4996-9D0B-21A7CC1AF24B}" srcOrd="0" destOrd="0" presId="urn:microsoft.com/office/officeart/2005/8/layout/arrow2"/>
    <dgm:cxn modelId="{239873D5-0C17-4446-8451-81787B451629}" type="presParOf" srcId="{9AE1E4CE-D5F6-47B1-A052-7CBCF3C23CBF}" destId="{FA8099A4-A46B-4F87-B019-268C730B2232}" srcOrd="1" destOrd="0" presId="urn:microsoft.com/office/officeart/2005/8/layout/arrow2"/>
    <dgm:cxn modelId="{536EA983-BE4F-44E8-8FC2-DAC61B453A07}" type="presParOf" srcId="{9AE1E4CE-D5F6-47B1-A052-7CBCF3C23CBF}" destId="{71E133A9-FC47-4B06-B022-B9E75BA8D80F}" srcOrd="2" destOrd="0" presId="urn:microsoft.com/office/officeart/2005/8/layout/arrow2"/>
    <dgm:cxn modelId="{7E933BAD-8915-4858-ACF7-E848687F5A80}" type="presParOf" srcId="{9AE1E4CE-D5F6-47B1-A052-7CBCF3C23CBF}" destId="{8B23B599-664F-492F-984A-06686F9DAB5A}" srcOrd="3"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2357C79-7D7B-460A-9994-450DA5C6F3AF}" type="doc">
      <dgm:prSet loTypeId="urn:microsoft.com/office/officeart/2005/8/layout/hierarchy2" loCatId="hierarchy" qsTypeId="urn:microsoft.com/office/officeart/2005/8/quickstyle/simple3" qsCatId="simple" csTypeId="urn:microsoft.com/office/officeart/2005/8/colors/accent0_2" csCatId="mainScheme" phldr="1"/>
      <dgm:spPr/>
      <dgm:t>
        <a:bodyPr/>
        <a:lstStyle/>
        <a:p>
          <a:endParaRPr lang="es-EC"/>
        </a:p>
      </dgm:t>
    </dgm:pt>
    <dgm:pt modelId="{C797FC34-0A27-4B38-8394-234DFDC3F5AF}">
      <dgm:prSet phldrT="[Texto]" custT="1"/>
      <dgm:spPr/>
      <dgm:t>
        <a:bodyPr/>
        <a:lstStyle/>
        <a:p>
          <a:r>
            <a:rPr lang="es-EC" sz="1400" b="1" dirty="0" smtClean="0"/>
            <a:t>Tasa de descuento </a:t>
          </a:r>
        </a:p>
        <a:p>
          <a:r>
            <a:rPr lang="es-EC" sz="1400" b="1" dirty="0" smtClean="0"/>
            <a:t>WACC</a:t>
          </a:r>
          <a:endParaRPr lang="es-EC" sz="1400" b="1" dirty="0"/>
        </a:p>
      </dgm:t>
    </dgm:pt>
    <dgm:pt modelId="{9ABD712D-CDAC-4C8E-9E3D-56912D92A32D}" type="parTrans" cxnId="{EA387390-DE68-4AA3-A447-D36FF5C5CAA5}">
      <dgm:prSet/>
      <dgm:spPr/>
      <dgm:t>
        <a:bodyPr/>
        <a:lstStyle/>
        <a:p>
          <a:endParaRPr lang="es-EC"/>
        </a:p>
      </dgm:t>
    </dgm:pt>
    <dgm:pt modelId="{C5581215-FC69-4CAB-B89B-2FCB06F12B56}" type="sibTrans" cxnId="{EA387390-DE68-4AA3-A447-D36FF5C5CAA5}">
      <dgm:prSet/>
      <dgm:spPr/>
      <dgm:t>
        <a:bodyPr/>
        <a:lstStyle/>
        <a:p>
          <a:endParaRPr lang="es-EC"/>
        </a:p>
      </dgm:t>
    </dgm:pt>
    <dgm:pt modelId="{98EB5A3A-436C-446D-9947-64347DA98858}">
      <dgm:prSet phldrT="[Texto]" custT="1"/>
      <dgm:spPr/>
      <dgm:t>
        <a:bodyPr/>
        <a:lstStyle/>
        <a:p>
          <a:r>
            <a:rPr lang="es-EC" sz="1400" dirty="0" err="1" smtClean="0"/>
            <a:t>Rd</a:t>
          </a:r>
          <a:endParaRPr lang="es-EC" sz="1400" dirty="0"/>
        </a:p>
      </dgm:t>
    </dgm:pt>
    <dgm:pt modelId="{FC506540-CF46-4BD0-A293-FB2AB0226BD6}" type="parTrans" cxnId="{1A401E51-E722-4BEC-95C9-2AE8F4370ED5}">
      <dgm:prSet/>
      <dgm:spPr/>
      <dgm:t>
        <a:bodyPr/>
        <a:lstStyle/>
        <a:p>
          <a:endParaRPr lang="es-EC" dirty="0"/>
        </a:p>
      </dgm:t>
    </dgm:pt>
    <dgm:pt modelId="{2435BBD2-7C5D-456E-9540-972326511122}" type="sibTrans" cxnId="{1A401E51-E722-4BEC-95C9-2AE8F4370ED5}">
      <dgm:prSet/>
      <dgm:spPr/>
      <dgm:t>
        <a:bodyPr/>
        <a:lstStyle/>
        <a:p>
          <a:endParaRPr lang="es-EC"/>
        </a:p>
      </dgm:t>
    </dgm:pt>
    <dgm:pt modelId="{D9CB2850-14A9-49CB-A73E-105D4D799953}">
      <dgm:prSet phldrT="[Texto]" custT="1"/>
      <dgm:spPr/>
      <dgm:t>
        <a:bodyPr/>
        <a:lstStyle/>
        <a:p>
          <a:r>
            <a:rPr lang="es-EC" sz="1400" dirty="0" err="1" smtClean="0"/>
            <a:t>Rd</a:t>
          </a:r>
          <a:r>
            <a:rPr lang="es-EC" sz="1400" dirty="0" smtClean="0"/>
            <a:t> antes de impuestos:  6,5%</a:t>
          </a:r>
          <a:endParaRPr lang="es-EC" sz="1400" dirty="0"/>
        </a:p>
      </dgm:t>
    </dgm:pt>
    <dgm:pt modelId="{875B22C0-74F3-4EDD-8907-7552BD7F760D}" type="parTrans" cxnId="{62E0D845-C117-46BB-89A8-442EDC046236}">
      <dgm:prSet/>
      <dgm:spPr/>
      <dgm:t>
        <a:bodyPr/>
        <a:lstStyle/>
        <a:p>
          <a:endParaRPr lang="es-EC"/>
        </a:p>
      </dgm:t>
    </dgm:pt>
    <dgm:pt modelId="{37ACEB0E-A6AA-4A18-947E-3DAAFFC1077D}" type="sibTrans" cxnId="{62E0D845-C117-46BB-89A8-442EDC046236}">
      <dgm:prSet/>
      <dgm:spPr/>
      <dgm:t>
        <a:bodyPr/>
        <a:lstStyle/>
        <a:p>
          <a:endParaRPr lang="es-EC"/>
        </a:p>
      </dgm:t>
    </dgm:pt>
    <dgm:pt modelId="{7AE05492-D380-4E5B-A23B-67083A3EBC98}">
      <dgm:prSet phldrT="[Texto]" custT="1"/>
      <dgm:spPr/>
      <dgm:t>
        <a:bodyPr/>
        <a:lstStyle/>
        <a:p>
          <a:r>
            <a:rPr lang="es-EC" sz="1400" dirty="0" err="1" smtClean="0"/>
            <a:t>Rd</a:t>
          </a:r>
          <a:r>
            <a:rPr lang="es-EC" sz="1400" dirty="0" smtClean="0"/>
            <a:t> después de impuestos:  4,3%</a:t>
          </a:r>
          <a:endParaRPr lang="es-EC" sz="1400" dirty="0"/>
        </a:p>
      </dgm:t>
    </dgm:pt>
    <dgm:pt modelId="{9BAFD612-D854-4A5A-8F3A-324B2665844B}" type="parTrans" cxnId="{38C4390D-800E-487F-B0F6-C97B4F133EC9}">
      <dgm:prSet/>
      <dgm:spPr/>
      <dgm:t>
        <a:bodyPr/>
        <a:lstStyle/>
        <a:p>
          <a:endParaRPr lang="es-EC"/>
        </a:p>
      </dgm:t>
    </dgm:pt>
    <dgm:pt modelId="{8277545A-86D9-422F-B522-ECCD0295DD53}" type="sibTrans" cxnId="{38C4390D-800E-487F-B0F6-C97B4F133EC9}">
      <dgm:prSet/>
      <dgm:spPr/>
      <dgm:t>
        <a:bodyPr/>
        <a:lstStyle/>
        <a:p>
          <a:endParaRPr lang="es-EC"/>
        </a:p>
      </dgm:t>
    </dgm:pt>
    <dgm:pt modelId="{9A26FA23-0A9B-41B8-B6F3-64F0E5112E86}">
      <dgm:prSet phldrT="[Texto]" custT="1"/>
      <dgm:spPr/>
      <dgm:t>
        <a:bodyPr/>
        <a:lstStyle/>
        <a:p>
          <a:r>
            <a:rPr lang="es-EC" sz="1400" dirty="0" smtClean="0"/>
            <a:t>Re</a:t>
          </a:r>
          <a:endParaRPr lang="es-EC" sz="1400" dirty="0"/>
        </a:p>
      </dgm:t>
    </dgm:pt>
    <dgm:pt modelId="{4CF76B38-A201-4654-9252-C610825171E8}" type="parTrans" cxnId="{6F476019-D461-4E10-B0A0-B1A3EA037EBF}">
      <dgm:prSet/>
      <dgm:spPr/>
      <dgm:t>
        <a:bodyPr/>
        <a:lstStyle/>
        <a:p>
          <a:endParaRPr lang="es-EC"/>
        </a:p>
      </dgm:t>
    </dgm:pt>
    <dgm:pt modelId="{BD066A6B-F23D-448F-AB3C-19FF5DB5C5F7}" type="sibTrans" cxnId="{6F476019-D461-4E10-B0A0-B1A3EA037EBF}">
      <dgm:prSet/>
      <dgm:spPr/>
      <dgm:t>
        <a:bodyPr/>
        <a:lstStyle/>
        <a:p>
          <a:endParaRPr lang="es-EC"/>
        </a:p>
      </dgm:t>
    </dgm:pt>
    <dgm:pt modelId="{0D7EC05F-1B16-4DE0-9746-529AAAFDAB4C}">
      <dgm:prSet phldrT="[Texto]" custT="1"/>
      <dgm:spPr/>
      <dgm:t>
        <a:bodyPr/>
        <a:lstStyle/>
        <a:p>
          <a:r>
            <a:rPr lang="es-EC" sz="1400" dirty="0" smtClean="0"/>
            <a:t>22,56%</a:t>
          </a:r>
          <a:endParaRPr lang="es-EC" sz="1400" dirty="0"/>
        </a:p>
      </dgm:t>
    </dgm:pt>
    <dgm:pt modelId="{72274AC4-8A99-4D5B-A6F3-130680FCD5B3}" type="parTrans" cxnId="{98D99515-A4D0-4A08-8592-E1E67959F627}">
      <dgm:prSet/>
      <dgm:spPr/>
      <dgm:t>
        <a:bodyPr/>
        <a:lstStyle/>
        <a:p>
          <a:endParaRPr lang="es-EC"/>
        </a:p>
      </dgm:t>
    </dgm:pt>
    <dgm:pt modelId="{221A805A-E191-4E54-84E2-0F9EA79A79B5}" type="sibTrans" cxnId="{98D99515-A4D0-4A08-8592-E1E67959F627}">
      <dgm:prSet/>
      <dgm:spPr/>
      <dgm:t>
        <a:bodyPr/>
        <a:lstStyle/>
        <a:p>
          <a:endParaRPr lang="es-EC"/>
        </a:p>
      </dgm:t>
    </dgm:pt>
    <dgm:pt modelId="{F39345C7-1671-41B9-8ED0-E37A29A7CFFF}">
      <dgm:prSet phldrT="[Texto]" custT="1"/>
      <dgm:spPr/>
      <dgm:t>
        <a:bodyPr/>
        <a:lstStyle/>
        <a:p>
          <a:r>
            <a:rPr lang="es-EC" sz="1400" dirty="0" smtClean="0"/>
            <a:t>WACC</a:t>
          </a:r>
          <a:endParaRPr lang="es-EC" sz="1400" dirty="0"/>
        </a:p>
      </dgm:t>
    </dgm:pt>
    <dgm:pt modelId="{6C08B6B9-1FE3-4776-A3F2-A5DC2A3F5E29}" type="parTrans" cxnId="{05C8F043-2AE9-403F-8216-6718C1D46FDA}">
      <dgm:prSet/>
      <dgm:spPr/>
      <dgm:t>
        <a:bodyPr/>
        <a:lstStyle/>
        <a:p>
          <a:endParaRPr lang="es-EC"/>
        </a:p>
      </dgm:t>
    </dgm:pt>
    <dgm:pt modelId="{3EC825B4-8F87-4A33-97D4-E6DD1883BF28}" type="sibTrans" cxnId="{05C8F043-2AE9-403F-8216-6718C1D46FDA}">
      <dgm:prSet/>
      <dgm:spPr/>
      <dgm:t>
        <a:bodyPr/>
        <a:lstStyle/>
        <a:p>
          <a:endParaRPr lang="es-EC"/>
        </a:p>
      </dgm:t>
    </dgm:pt>
    <dgm:pt modelId="{36BB03D9-5C3D-44CF-871E-E94138E5666C}">
      <dgm:prSet phldrT="[Texto]" custT="1"/>
      <dgm:spPr/>
      <dgm:t>
        <a:bodyPr/>
        <a:lstStyle/>
        <a:p>
          <a:r>
            <a:rPr lang="es-EC" sz="1400" dirty="0" smtClean="0"/>
            <a:t>8,58%</a:t>
          </a:r>
          <a:endParaRPr lang="es-EC" sz="1400" dirty="0"/>
        </a:p>
      </dgm:t>
    </dgm:pt>
    <dgm:pt modelId="{E767ADCD-74C4-4C4B-8058-3FDA996DA14F}" type="parTrans" cxnId="{78CDBBA4-F771-4D64-A82F-F6CF58222EAE}">
      <dgm:prSet/>
      <dgm:spPr/>
      <dgm:t>
        <a:bodyPr/>
        <a:lstStyle/>
        <a:p>
          <a:endParaRPr lang="es-EC"/>
        </a:p>
      </dgm:t>
    </dgm:pt>
    <dgm:pt modelId="{3377E83F-6150-44D8-9398-BDA8D7685038}" type="sibTrans" cxnId="{78CDBBA4-F771-4D64-A82F-F6CF58222EAE}">
      <dgm:prSet/>
      <dgm:spPr/>
      <dgm:t>
        <a:bodyPr/>
        <a:lstStyle/>
        <a:p>
          <a:endParaRPr lang="es-EC"/>
        </a:p>
      </dgm:t>
    </dgm:pt>
    <dgm:pt modelId="{5426E72A-7094-46A3-A80C-7D0C7AB8AD46}" type="pres">
      <dgm:prSet presAssocID="{82357C79-7D7B-460A-9994-450DA5C6F3AF}" presName="diagram" presStyleCnt="0">
        <dgm:presLayoutVars>
          <dgm:chPref val="1"/>
          <dgm:dir/>
          <dgm:animOne val="branch"/>
          <dgm:animLvl val="lvl"/>
          <dgm:resizeHandles val="exact"/>
        </dgm:presLayoutVars>
      </dgm:prSet>
      <dgm:spPr/>
      <dgm:t>
        <a:bodyPr/>
        <a:lstStyle/>
        <a:p>
          <a:endParaRPr lang="es-EC"/>
        </a:p>
      </dgm:t>
    </dgm:pt>
    <dgm:pt modelId="{E4DAEBC6-6658-40F2-8ED2-377D6D3E2041}" type="pres">
      <dgm:prSet presAssocID="{C797FC34-0A27-4B38-8394-234DFDC3F5AF}" presName="root1" presStyleCnt="0"/>
      <dgm:spPr/>
    </dgm:pt>
    <dgm:pt modelId="{9713B0A0-849F-4141-A152-A102F919F399}" type="pres">
      <dgm:prSet presAssocID="{C797FC34-0A27-4B38-8394-234DFDC3F5AF}" presName="LevelOneTextNode" presStyleLbl="node0" presStyleIdx="0" presStyleCnt="1" custScaleX="328112" custScaleY="178568">
        <dgm:presLayoutVars>
          <dgm:chPref val="3"/>
        </dgm:presLayoutVars>
      </dgm:prSet>
      <dgm:spPr/>
      <dgm:t>
        <a:bodyPr/>
        <a:lstStyle/>
        <a:p>
          <a:endParaRPr lang="es-EC"/>
        </a:p>
      </dgm:t>
    </dgm:pt>
    <dgm:pt modelId="{A40AA4BB-6725-41C1-9C4D-56D8368FE9D9}" type="pres">
      <dgm:prSet presAssocID="{C797FC34-0A27-4B38-8394-234DFDC3F5AF}" presName="level2hierChild" presStyleCnt="0"/>
      <dgm:spPr/>
    </dgm:pt>
    <dgm:pt modelId="{8622644B-4AB2-41A9-B5C4-4A6A36FB684E}" type="pres">
      <dgm:prSet presAssocID="{FC506540-CF46-4BD0-A293-FB2AB0226BD6}" presName="conn2-1" presStyleLbl="parChTrans1D2" presStyleIdx="0" presStyleCnt="3"/>
      <dgm:spPr/>
      <dgm:t>
        <a:bodyPr/>
        <a:lstStyle/>
        <a:p>
          <a:endParaRPr lang="es-EC"/>
        </a:p>
      </dgm:t>
    </dgm:pt>
    <dgm:pt modelId="{AB27604A-5A03-4A5F-AAEF-3381DD319D8E}" type="pres">
      <dgm:prSet presAssocID="{FC506540-CF46-4BD0-A293-FB2AB0226BD6}" presName="connTx" presStyleLbl="parChTrans1D2" presStyleIdx="0" presStyleCnt="3"/>
      <dgm:spPr/>
      <dgm:t>
        <a:bodyPr/>
        <a:lstStyle/>
        <a:p>
          <a:endParaRPr lang="es-EC"/>
        </a:p>
      </dgm:t>
    </dgm:pt>
    <dgm:pt modelId="{8930B2E8-0892-4108-BDF3-405A47ECE09F}" type="pres">
      <dgm:prSet presAssocID="{98EB5A3A-436C-446D-9947-64347DA98858}" presName="root2" presStyleCnt="0"/>
      <dgm:spPr/>
    </dgm:pt>
    <dgm:pt modelId="{6971AA84-4C34-42F8-8560-6B0B67DE99B9}" type="pres">
      <dgm:prSet presAssocID="{98EB5A3A-436C-446D-9947-64347DA98858}" presName="LevelTwoTextNode" presStyleLbl="node2" presStyleIdx="0" presStyleCnt="3" custScaleX="328112">
        <dgm:presLayoutVars>
          <dgm:chPref val="3"/>
        </dgm:presLayoutVars>
      </dgm:prSet>
      <dgm:spPr/>
      <dgm:t>
        <a:bodyPr/>
        <a:lstStyle/>
        <a:p>
          <a:endParaRPr lang="es-EC"/>
        </a:p>
      </dgm:t>
    </dgm:pt>
    <dgm:pt modelId="{14C85936-17DC-47E0-9FC8-F9788E44C13F}" type="pres">
      <dgm:prSet presAssocID="{98EB5A3A-436C-446D-9947-64347DA98858}" presName="level3hierChild" presStyleCnt="0"/>
      <dgm:spPr/>
    </dgm:pt>
    <dgm:pt modelId="{D874C3C5-D423-4450-9014-FC66168ED2D5}" type="pres">
      <dgm:prSet presAssocID="{875B22C0-74F3-4EDD-8907-7552BD7F760D}" presName="conn2-1" presStyleLbl="parChTrans1D3" presStyleIdx="0" presStyleCnt="4"/>
      <dgm:spPr/>
      <dgm:t>
        <a:bodyPr/>
        <a:lstStyle/>
        <a:p>
          <a:endParaRPr lang="es-EC"/>
        </a:p>
      </dgm:t>
    </dgm:pt>
    <dgm:pt modelId="{A99D943C-7B67-43F2-9C03-90AB072FBF67}" type="pres">
      <dgm:prSet presAssocID="{875B22C0-74F3-4EDD-8907-7552BD7F760D}" presName="connTx" presStyleLbl="parChTrans1D3" presStyleIdx="0" presStyleCnt="4"/>
      <dgm:spPr/>
      <dgm:t>
        <a:bodyPr/>
        <a:lstStyle/>
        <a:p>
          <a:endParaRPr lang="es-EC"/>
        </a:p>
      </dgm:t>
    </dgm:pt>
    <dgm:pt modelId="{684D9E1E-582E-4021-B473-F5DA3B22BC2E}" type="pres">
      <dgm:prSet presAssocID="{D9CB2850-14A9-49CB-A73E-105D4D799953}" presName="root2" presStyleCnt="0"/>
      <dgm:spPr/>
    </dgm:pt>
    <dgm:pt modelId="{6D29FA96-3A82-46E8-BBE0-A76A69B9865C}" type="pres">
      <dgm:prSet presAssocID="{D9CB2850-14A9-49CB-A73E-105D4D799953}" presName="LevelTwoTextNode" presStyleLbl="node3" presStyleIdx="0" presStyleCnt="4" custScaleX="328112" custScaleY="199810" custLinFactNeighborX="-19318" custLinFactNeighborY="-90802">
        <dgm:presLayoutVars>
          <dgm:chPref val="3"/>
        </dgm:presLayoutVars>
      </dgm:prSet>
      <dgm:spPr/>
      <dgm:t>
        <a:bodyPr/>
        <a:lstStyle/>
        <a:p>
          <a:endParaRPr lang="es-EC"/>
        </a:p>
      </dgm:t>
    </dgm:pt>
    <dgm:pt modelId="{95731C9E-9131-4E20-AB8A-02E60DA4C3EB}" type="pres">
      <dgm:prSet presAssocID="{D9CB2850-14A9-49CB-A73E-105D4D799953}" presName="level3hierChild" presStyleCnt="0"/>
      <dgm:spPr/>
    </dgm:pt>
    <dgm:pt modelId="{43EDE7B2-181D-42F7-AA19-6B721C687FCA}" type="pres">
      <dgm:prSet presAssocID="{9BAFD612-D854-4A5A-8F3A-324B2665844B}" presName="conn2-1" presStyleLbl="parChTrans1D3" presStyleIdx="1" presStyleCnt="4"/>
      <dgm:spPr/>
      <dgm:t>
        <a:bodyPr/>
        <a:lstStyle/>
        <a:p>
          <a:endParaRPr lang="es-EC"/>
        </a:p>
      </dgm:t>
    </dgm:pt>
    <dgm:pt modelId="{B0B317C5-D0F3-4FD5-B452-41AF0EDCA81C}" type="pres">
      <dgm:prSet presAssocID="{9BAFD612-D854-4A5A-8F3A-324B2665844B}" presName="connTx" presStyleLbl="parChTrans1D3" presStyleIdx="1" presStyleCnt="4"/>
      <dgm:spPr/>
      <dgm:t>
        <a:bodyPr/>
        <a:lstStyle/>
        <a:p>
          <a:endParaRPr lang="es-EC"/>
        </a:p>
      </dgm:t>
    </dgm:pt>
    <dgm:pt modelId="{53F5A9DD-E2BB-48B2-93A2-12C27D3ED1B3}" type="pres">
      <dgm:prSet presAssocID="{7AE05492-D380-4E5B-A23B-67083A3EBC98}" presName="root2" presStyleCnt="0"/>
      <dgm:spPr/>
    </dgm:pt>
    <dgm:pt modelId="{52D92CA6-8E3F-43FB-9231-34BC6CEFAEEB}" type="pres">
      <dgm:prSet presAssocID="{7AE05492-D380-4E5B-A23B-67083A3EBC98}" presName="LevelTwoTextNode" presStyleLbl="node3" presStyleIdx="1" presStyleCnt="4" custScaleX="328112" custScaleY="166413" custLinFactNeighborX="-12107" custLinFactNeighborY="-30267">
        <dgm:presLayoutVars>
          <dgm:chPref val="3"/>
        </dgm:presLayoutVars>
      </dgm:prSet>
      <dgm:spPr/>
      <dgm:t>
        <a:bodyPr/>
        <a:lstStyle/>
        <a:p>
          <a:endParaRPr lang="es-EC"/>
        </a:p>
      </dgm:t>
    </dgm:pt>
    <dgm:pt modelId="{9CACE656-BB62-474C-BDC8-2774D25FD9E4}" type="pres">
      <dgm:prSet presAssocID="{7AE05492-D380-4E5B-A23B-67083A3EBC98}" presName="level3hierChild" presStyleCnt="0"/>
      <dgm:spPr/>
    </dgm:pt>
    <dgm:pt modelId="{6B24127B-E384-4B6F-AAA1-0B6A7C8E40FB}" type="pres">
      <dgm:prSet presAssocID="{4CF76B38-A201-4654-9252-C610825171E8}" presName="conn2-1" presStyleLbl="parChTrans1D2" presStyleIdx="1" presStyleCnt="3"/>
      <dgm:spPr/>
      <dgm:t>
        <a:bodyPr/>
        <a:lstStyle/>
        <a:p>
          <a:endParaRPr lang="es-EC"/>
        </a:p>
      </dgm:t>
    </dgm:pt>
    <dgm:pt modelId="{331E37E2-B034-4BAC-8448-DAC32A792E36}" type="pres">
      <dgm:prSet presAssocID="{4CF76B38-A201-4654-9252-C610825171E8}" presName="connTx" presStyleLbl="parChTrans1D2" presStyleIdx="1" presStyleCnt="3"/>
      <dgm:spPr/>
      <dgm:t>
        <a:bodyPr/>
        <a:lstStyle/>
        <a:p>
          <a:endParaRPr lang="es-EC"/>
        </a:p>
      </dgm:t>
    </dgm:pt>
    <dgm:pt modelId="{1D7D1301-7280-44EF-B3A9-DBA85F6D52E2}" type="pres">
      <dgm:prSet presAssocID="{9A26FA23-0A9B-41B8-B6F3-64F0E5112E86}" presName="root2" presStyleCnt="0"/>
      <dgm:spPr/>
    </dgm:pt>
    <dgm:pt modelId="{53F8CCC6-7B17-4E2D-BFF0-0358F4061E51}" type="pres">
      <dgm:prSet presAssocID="{9A26FA23-0A9B-41B8-B6F3-64F0E5112E86}" presName="LevelTwoTextNode" presStyleLbl="node2" presStyleIdx="1" presStyleCnt="3" custScaleX="328112">
        <dgm:presLayoutVars>
          <dgm:chPref val="3"/>
        </dgm:presLayoutVars>
      </dgm:prSet>
      <dgm:spPr/>
      <dgm:t>
        <a:bodyPr/>
        <a:lstStyle/>
        <a:p>
          <a:endParaRPr lang="es-EC"/>
        </a:p>
      </dgm:t>
    </dgm:pt>
    <dgm:pt modelId="{23327CC1-FBD5-4D98-9517-68C8EC252FE5}" type="pres">
      <dgm:prSet presAssocID="{9A26FA23-0A9B-41B8-B6F3-64F0E5112E86}" presName="level3hierChild" presStyleCnt="0"/>
      <dgm:spPr/>
    </dgm:pt>
    <dgm:pt modelId="{B56F0B7D-A37B-4D16-A4CE-86584B4DE8D3}" type="pres">
      <dgm:prSet presAssocID="{72274AC4-8A99-4D5B-A6F3-130680FCD5B3}" presName="conn2-1" presStyleLbl="parChTrans1D3" presStyleIdx="2" presStyleCnt="4"/>
      <dgm:spPr/>
      <dgm:t>
        <a:bodyPr/>
        <a:lstStyle/>
        <a:p>
          <a:endParaRPr lang="es-EC"/>
        </a:p>
      </dgm:t>
    </dgm:pt>
    <dgm:pt modelId="{B27A1845-E9DF-4003-9A7A-DFC6505860C4}" type="pres">
      <dgm:prSet presAssocID="{72274AC4-8A99-4D5B-A6F3-130680FCD5B3}" presName="connTx" presStyleLbl="parChTrans1D3" presStyleIdx="2" presStyleCnt="4"/>
      <dgm:spPr/>
      <dgm:t>
        <a:bodyPr/>
        <a:lstStyle/>
        <a:p>
          <a:endParaRPr lang="es-EC"/>
        </a:p>
      </dgm:t>
    </dgm:pt>
    <dgm:pt modelId="{523D3315-870E-4A3B-8318-82F64E9DD299}" type="pres">
      <dgm:prSet presAssocID="{0D7EC05F-1B16-4DE0-9746-529AAAFDAB4C}" presName="root2" presStyleCnt="0"/>
      <dgm:spPr/>
    </dgm:pt>
    <dgm:pt modelId="{25050AD3-46F7-4F8C-B3FA-0BC715E51CFE}" type="pres">
      <dgm:prSet presAssocID="{0D7EC05F-1B16-4DE0-9746-529AAAFDAB4C}" presName="LevelTwoTextNode" presStyleLbl="node3" presStyleIdx="2" presStyleCnt="4" custScaleX="328112">
        <dgm:presLayoutVars>
          <dgm:chPref val="3"/>
        </dgm:presLayoutVars>
      </dgm:prSet>
      <dgm:spPr/>
      <dgm:t>
        <a:bodyPr/>
        <a:lstStyle/>
        <a:p>
          <a:endParaRPr lang="es-EC"/>
        </a:p>
      </dgm:t>
    </dgm:pt>
    <dgm:pt modelId="{95EE889E-3D15-4AA6-A00C-87BE47C635CB}" type="pres">
      <dgm:prSet presAssocID="{0D7EC05F-1B16-4DE0-9746-529AAAFDAB4C}" presName="level3hierChild" presStyleCnt="0"/>
      <dgm:spPr/>
    </dgm:pt>
    <dgm:pt modelId="{D8EF77E6-268E-4D50-9FEE-01D269AA0C19}" type="pres">
      <dgm:prSet presAssocID="{6C08B6B9-1FE3-4776-A3F2-A5DC2A3F5E29}" presName="conn2-1" presStyleLbl="parChTrans1D2" presStyleIdx="2" presStyleCnt="3"/>
      <dgm:spPr/>
      <dgm:t>
        <a:bodyPr/>
        <a:lstStyle/>
        <a:p>
          <a:endParaRPr lang="es-EC"/>
        </a:p>
      </dgm:t>
    </dgm:pt>
    <dgm:pt modelId="{48BEB7C9-D5E8-46D2-B601-610A2B41597F}" type="pres">
      <dgm:prSet presAssocID="{6C08B6B9-1FE3-4776-A3F2-A5DC2A3F5E29}" presName="connTx" presStyleLbl="parChTrans1D2" presStyleIdx="2" presStyleCnt="3"/>
      <dgm:spPr/>
      <dgm:t>
        <a:bodyPr/>
        <a:lstStyle/>
        <a:p>
          <a:endParaRPr lang="es-EC"/>
        </a:p>
      </dgm:t>
    </dgm:pt>
    <dgm:pt modelId="{6A9A18F3-4709-40B8-BCA8-5FE3FFA8BDAD}" type="pres">
      <dgm:prSet presAssocID="{F39345C7-1671-41B9-8ED0-E37A29A7CFFF}" presName="root2" presStyleCnt="0"/>
      <dgm:spPr/>
    </dgm:pt>
    <dgm:pt modelId="{67FA4FFA-5AB0-4DB3-99BD-2BB777AAA0C6}" type="pres">
      <dgm:prSet presAssocID="{F39345C7-1671-41B9-8ED0-E37A29A7CFFF}" presName="LevelTwoTextNode" presStyleLbl="node2" presStyleIdx="2" presStyleCnt="3" custScaleX="328112">
        <dgm:presLayoutVars>
          <dgm:chPref val="3"/>
        </dgm:presLayoutVars>
      </dgm:prSet>
      <dgm:spPr/>
      <dgm:t>
        <a:bodyPr/>
        <a:lstStyle/>
        <a:p>
          <a:endParaRPr lang="es-EC"/>
        </a:p>
      </dgm:t>
    </dgm:pt>
    <dgm:pt modelId="{DD86AFE7-34EB-44AF-8880-A8764F13AD9A}" type="pres">
      <dgm:prSet presAssocID="{F39345C7-1671-41B9-8ED0-E37A29A7CFFF}" presName="level3hierChild" presStyleCnt="0"/>
      <dgm:spPr/>
    </dgm:pt>
    <dgm:pt modelId="{33D4EF8C-695C-443C-A7CC-B3DDB4284E7E}" type="pres">
      <dgm:prSet presAssocID="{E767ADCD-74C4-4C4B-8058-3FDA996DA14F}" presName="conn2-1" presStyleLbl="parChTrans1D3" presStyleIdx="3" presStyleCnt="4"/>
      <dgm:spPr/>
      <dgm:t>
        <a:bodyPr/>
        <a:lstStyle/>
        <a:p>
          <a:endParaRPr lang="es-EC"/>
        </a:p>
      </dgm:t>
    </dgm:pt>
    <dgm:pt modelId="{458C9AE1-C9B0-4784-BA60-9BFA2F062CFD}" type="pres">
      <dgm:prSet presAssocID="{E767ADCD-74C4-4C4B-8058-3FDA996DA14F}" presName="connTx" presStyleLbl="parChTrans1D3" presStyleIdx="3" presStyleCnt="4"/>
      <dgm:spPr/>
      <dgm:t>
        <a:bodyPr/>
        <a:lstStyle/>
        <a:p>
          <a:endParaRPr lang="es-EC"/>
        </a:p>
      </dgm:t>
    </dgm:pt>
    <dgm:pt modelId="{E66687A5-20D7-45DF-8E3A-B64C354D3520}" type="pres">
      <dgm:prSet presAssocID="{36BB03D9-5C3D-44CF-871E-E94138E5666C}" presName="root2" presStyleCnt="0"/>
      <dgm:spPr/>
    </dgm:pt>
    <dgm:pt modelId="{B1607595-BB95-406B-8C14-86F3EF732BE9}" type="pres">
      <dgm:prSet presAssocID="{36BB03D9-5C3D-44CF-871E-E94138E5666C}" presName="LevelTwoTextNode" presStyleLbl="node3" presStyleIdx="3" presStyleCnt="4" custScaleX="328112">
        <dgm:presLayoutVars>
          <dgm:chPref val="3"/>
        </dgm:presLayoutVars>
      </dgm:prSet>
      <dgm:spPr/>
      <dgm:t>
        <a:bodyPr/>
        <a:lstStyle/>
        <a:p>
          <a:endParaRPr lang="es-EC"/>
        </a:p>
      </dgm:t>
    </dgm:pt>
    <dgm:pt modelId="{8FA31356-DC78-4150-817C-AB04A81837C7}" type="pres">
      <dgm:prSet presAssocID="{36BB03D9-5C3D-44CF-871E-E94138E5666C}" presName="level3hierChild" presStyleCnt="0"/>
      <dgm:spPr/>
    </dgm:pt>
  </dgm:ptLst>
  <dgm:cxnLst>
    <dgm:cxn modelId="{F28F12CF-4885-4446-AAEB-497A7751B5E9}" type="presOf" srcId="{4CF76B38-A201-4654-9252-C610825171E8}" destId="{6B24127B-E384-4B6F-AAA1-0B6A7C8E40FB}" srcOrd="0" destOrd="0" presId="urn:microsoft.com/office/officeart/2005/8/layout/hierarchy2"/>
    <dgm:cxn modelId="{C57BA821-1897-413E-ACE0-ACA05807EE17}" type="presOf" srcId="{98EB5A3A-436C-446D-9947-64347DA98858}" destId="{6971AA84-4C34-42F8-8560-6B0B67DE99B9}" srcOrd="0" destOrd="0" presId="urn:microsoft.com/office/officeart/2005/8/layout/hierarchy2"/>
    <dgm:cxn modelId="{705947C8-9BAC-4FE3-9BD5-4C83FDC6CEB1}" type="presOf" srcId="{C797FC34-0A27-4B38-8394-234DFDC3F5AF}" destId="{9713B0A0-849F-4141-A152-A102F919F399}" srcOrd="0" destOrd="0" presId="urn:microsoft.com/office/officeart/2005/8/layout/hierarchy2"/>
    <dgm:cxn modelId="{9D38ED87-6D59-40E0-9194-7DBDA4B047E2}" type="presOf" srcId="{E767ADCD-74C4-4C4B-8058-3FDA996DA14F}" destId="{458C9AE1-C9B0-4784-BA60-9BFA2F062CFD}" srcOrd="1" destOrd="0" presId="urn:microsoft.com/office/officeart/2005/8/layout/hierarchy2"/>
    <dgm:cxn modelId="{6F476019-D461-4E10-B0A0-B1A3EA037EBF}" srcId="{C797FC34-0A27-4B38-8394-234DFDC3F5AF}" destId="{9A26FA23-0A9B-41B8-B6F3-64F0E5112E86}" srcOrd="1" destOrd="0" parTransId="{4CF76B38-A201-4654-9252-C610825171E8}" sibTransId="{BD066A6B-F23D-448F-AB3C-19FF5DB5C5F7}"/>
    <dgm:cxn modelId="{05C8F043-2AE9-403F-8216-6718C1D46FDA}" srcId="{C797FC34-0A27-4B38-8394-234DFDC3F5AF}" destId="{F39345C7-1671-41B9-8ED0-E37A29A7CFFF}" srcOrd="2" destOrd="0" parTransId="{6C08B6B9-1FE3-4776-A3F2-A5DC2A3F5E29}" sibTransId="{3EC825B4-8F87-4A33-97D4-E6DD1883BF28}"/>
    <dgm:cxn modelId="{CD808B73-8538-4E20-BF2B-D3499B2A9BB3}" type="presOf" srcId="{FC506540-CF46-4BD0-A293-FB2AB0226BD6}" destId="{AB27604A-5A03-4A5F-AAEF-3381DD319D8E}" srcOrd="1" destOrd="0" presId="urn:microsoft.com/office/officeart/2005/8/layout/hierarchy2"/>
    <dgm:cxn modelId="{29D65DC0-6E23-4A77-A68E-48714686EC06}" type="presOf" srcId="{6C08B6B9-1FE3-4776-A3F2-A5DC2A3F5E29}" destId="{48BEB7C9-D5E8-46D2-B601-610A2B41597F}" srcOrd="1" destOrd="0" presId="urn:microsoft.com/office/officeart/2005/8/layout/hierarchy2"/>
    <dgm:cxn modelId="{4AFD0B33-46CD-460C-A147-A73F590504BE}" type="presOf" srcId="{72274AC4-8A99-4D5B-A6F3-130680FCD5B3}" destId="{B27A1845-E9DF-4003-9A7A-DFC6505860C4}" srcOrd="1" destOrd="0" presId="urn:microsoft.com/office/officeart/2005/8/layout/hierarchy2"/>
    <dgm:cxn modelId="{02ADF1BE-24C8-4152-9C45-73BB9463DACA}" type="presOf" srcId="{E767ADCD-74C4-4C4B-8058-3FDA996DA14F}" destId="{33D4EF8C-695C-443C-A7CC-B3DDB4284E7E}" srcOrd="0" destOrd="0" presId="urn:microsoft.com/office/officeart/2005/8/layout/hierarchy2"/>
    <dgm:cxn modelId="{1A401E51-E722-4BEC-95C9-2AE8F4370ED5}" srcId="{C797FC34-0A27-4B38-8394-234DFDC3F5AF}" destId="{98EB5A3A-436C-446D-9947-64347DA98858}" srcOrd="0" destOrd="0" parTransId="{FC506540-CF46-4BD0-A293-FB2AB0226BD6}" sibTransId="{2435BBD2-7C5D-456E-9540-972326511122}"/>
    <dgm:cxn modelId="{C4F3C9CA-3AFC-4D95-AEEF-BCAFEABC0AC2}" type="presOf" srcId="{0D7EC05F-1B16-4DE0-9746-529AAAFDAB4C}" destId="{25050AD3-46F7-4F8C-B3FA-0BC715E51CFE}" srcOrd="0" destOrd="0" presId="urn:microsoft.com/office/officeart/2005/8/layout/hierarchy2"/>
    <dgm:cxn modelId="{F9FFEE50-1DF7-40E6-A410-6A8C8EAA2AC9}" type="presOf" srcId="{82357C79-7D7B-460A-9994-450DA5C6F3AF}" destId="{5426E72A-7094-46A3-A80C-7D0C7AB8AD46}" srcOrd="0" destOrd="0" presId="urn:microsoft.com/office/officeart/2005/8/layout/hierarchy2"/>
    <dgm:cxn modelId="{30385D6F-D81C-4171-915B-24707B749289}" type="presOf" srcId="{875B22C0-74F3-4EDD-8907-7552BD7F760D}" destId="{A99D943C-7B67-43F2-9C03-90AB072FBF67}" srcOrd="1" destOrd="0" presId="urn:microsoft.com/office/officeart/2005/8/layout/hierarchy2"/>
    <dgm:cxn modelId="{EA3F9804-618C-4186-B1C4-3464F7AA3A1B}" type="presOf" srcId="{9A26FA23-0A9B-41B8-B6F3-64F0E5112E86}" destId="{53F8CCC6-7B17-4E2D-BFF0-0358F4061E51}" srcOrd="0" destOrd="0" presId="urn:microsoft.com/office/officeart/2005/8/layout/hierarchy2"/>
    <dgm:cxn modelId="{92B8329E-3501-46C3-95B3-7B54EED2CB8A}" type="presOf" srcId="{7AE05492-D380-4E5B-A23B-67083A3EBC98}" destId="{52D92CA6-8E3F-43FB-9231-34BC6CEFAEEB}" srcOrd="0" destOrd="0" presId="urn:microsoft.com/office/officeart/2005/8/layout/hierarchy2"/>
    <dgm:cxn modelId="{62E0D845-C117-46BB-89A8-442EDC046236}" srcId="{98EB5A3A-436C-446D-9947-64347DA98858}" destId="{D9CB2850-14A9-49CB-A73E-105D4D799953}" srcOrd="0" destOrd="0" parTransId="{875B22C0-74F3-4EDD-8907-7552BD7F760D}" sibTransId="{37ACEB0E-A6AA-4A18-947E-3DAAFFC1077D}"/>
    <dgm:cxn modelId="{98D99515-A4D0-4A08-8592-E1E67959F627}" srcId="{9A26FA23-0A9B-41B8-B6F3-64F0E5112E86}" destId="{0D7EC05F-1B16-4DE0-9746-529AAAFDAB4C}" srcOrd="0" destOrd="0" parTransId="{72274AC4-8A99-4D5B-A6F3-130680FCD5B3}" sibTransId="{221A805A-E191-4E54-84E2-0F9EA79A79B5}"/>
    <dgm:cxn modelId="{1A741F98-2C24-42E1-B289-D914CD1E6BEE}" type="presOf" srcId="{875B22C0-74F3-4EDD-8907-7552BD7F760D}" destId="{D874C3C5-D423-4450-9014-FC66168ED2D5}" srcOrd="0" destOrd="0" presId="urn:microsoft.com/office/officeart/2005/8/layout/hierarchy2"/>
    <dgm:cxn modelId="{91C71286-D9CA-46C6-A198-9059EFFC8E57}" type="presOf" srcId="{4CF76B38-A201-4654-9252-C610825171E8}" destId="{331E37E2-B034-4BAC-8448-DAC32A792E36}" srcOrd="1" destOrd="0" presId="urn:microsoft.com/office/officeart/2005/8/layout/hierarchy2"/>
    <dgm:cxn modelId="{3D533241-E947-4B15-9AE7-A8D1E764630C}" type="presOf" srcId="{36BB03D9-5C3D-44CF-871E-E94138E5666C}" destId="{B1607595-BB95-406B-8C14-86F3EF732BE9}" srcOrd="0" destOrd="0" presId="urn:microsoft.com/office/officeart/2005/8/layout/hierarchy2"/>
    <dgm:cxn modelId="{2FF7AC57-2CEF-4C8C-AB93-CE3F35A95E2D}" type="presOf" srcId="{72274AC4-8A99-4D5B-A6F3-130680FCD5B3}" destId="{B56F0B7D-A37B-4D16-A4CE-86584B4DE8D3}" srcOrd="0" destOrd="0" presId="urn:microsoft.com/office/officeart/2005/8/layout/hierarchy2"/>
    <dgm:cxn modelId="{6D509DFF-2D1A-4218-B140-A3BAD20B4C6B}" type="presOf" srcId="{FC506540-CF46-4BD0-A293-FB2AB0226BD6}" destId="{8622644B-4AB2-41A9-B5C4-4A6A36FB684E}" srcOrd="0" destOrd="0" presId="urn:microsoft.com/office/officeart/2005/8/layout/hierarchy2"/>
    <dgm:cxn modelId="{834DF94F-1AF4-42DE-99E1-D40EBC0C96B8}" type="presOf" srcId="{D9CB2850-14A9-49CB-A73E-105D4D799953}" destId="{6D29FA96-3A82-46E8-BBE0-A76A69B9865C}" srcOrd="0" destOrd="0" presId="urn:microsoft.com/office/officeart/2005/8/layout/hierarchy2"/>
    <dgm:cxn modelId="{38C4390D-800E-487F-B0F6-C97B4F133EC9}" srcId="{98EB5A3A-436C-446D-9947-64347DA98858}" destId="{7AE05492-D380-4E5B-A23B-67083A3EBC98}" srcOrd="1" destOrd="0" parTransId="{9BAFD612-D854-4A5A-8F3A-324B2665844B}" sibTransId="{8277545A-86D9-422F-B522-ECCD0295DD53}"/>
    <dgm:cxn modelId="{1F968F03-F61F-4868-9660-2A1FB4E09E38}" type="presOf" srcId="{9BAFD612-D854-4A5A-8F3A-324B2665844B}" destId="{B0B317C5-D0F3-4FD5-B452-41AF0EDCA81C}" srcOrd="1" destOrd="0" presId="urn:microsoft.com/office/officeart/2005/8/layout/hierarchy2"/>
    <dgm:cxn modelId="{716D7609-C20F-4B79-BFF9-028302EAEBF3}" type="presOf" srcId="{6C08B6B9-1FE3-4776-A3F2-A5DC2A3F5E29}" destId="{D8EF77E6-268E-4D50-9FEE-01D269AA0C19}" srcOrd="0" destOrd="0" presId="urn:microsoft.com/office/officeart/2005/8/layout/hierarchy2"/>
    <dgm:cxn modelId="{C5F8E241-D302-42BA-BA22-B2D97B2915C3}" type="presOf" srcId="{9BAFD612-D854-4A5A-8F3A-324B2665844B}" destId="{43EDE7B2-181D-42F7-AA19-6B721C687FCA}" srcOrd="0" destOrd="0" presId="urn:microsoft.com/office/officeart/2005/8/layout/hierarchy2"/>
    <dgm:cxn modelId="{78CDBBA4-F771-4D64-A82F-F6CF58222EAE}" srcId="{F39345C7-1671-41B9-8ED0-E37A29A7CFFF}" destId="{36BB03D9-5C3D-44CF-871E-E94138E5666C}" srcOrd="0" destOrd="0" parTransId="{E767ADCD-74C4-4C4B-8058-3FDA996DA14F}" sibTransId="{3377E83F-6150-44D8-9398-BDA8D7685038}"/>
    <dgm:cxn modelId="{EA387390-DE68-4AA3-A447-D36FF5C5CAA5}" srcId="{82357C79-7D7B-460A-9994-450DA5C6F3AF}" destId="{C797FC34-0A27-4B38-8394-234DFDC3F5AF}" srcOrd="0" destOrd="0" parTransId="{9ABD712D-CDAC-4C8E-9E3D-56912D92A32D}" sibTransId="{C5581215-FC69-4CAB-B89B-2FCB06F12B56}"/>
    <dgm:cxn modelId="{16B646D2-B53D-4640-8AD5-57318C03E014}" type="presOf" srcId="{F39345C7-1671-41B9-8ED0-E37A29A7CFFF}" destId="{67FA4FFA-5AB0-4DB3-99BD-2BB777AAA0C6}" srcOrd="0" destOrd="0" presId="urn:microsoft.com/office/officeart/2005/8/layout/hierarchy2"/>
    <dgm:cxn modelId="{BFF29302-DA1D-4E65-A4E9-403D27290302}" type="presParOf" srcId="{5426E72A-7094-46A3-A80C-7D0C7AB8AD46}" destId="{E4DAEBC6-6658-40F2-8ED2-377D6D3E2041}" srcOrd="0" destOrd="0" presId="urn:microsoft.com/office/officeart/2005/8/layout/hierarchy2"/>
    <dgm:cxn modelId="{36CDDF97-EA78-4B82-B5C1-2294D61599A2}" type="presParOf" srcId="{E4DAEBC6-6658-40F2-8ED2-377D6D3E2041}" destId="{9713B0A0-849F-4141-A152-A102F919F399}" srcOrd="0" destOrd="0" presId="urn:microsoft.com/office/officeart/2005/8/layout/hierarchy2"/>
    <dgm:cxn modelId="{3A9E05F3-3E36-48E5-A13A-33FCD7403739}" type="presParOf" srcId="{E4DAEBC6-6658-40F2-8ED2-377D6D3E2041}" destId="{A40AA4BB-6725-41C1-9C4D-56D8368FE9D9}" srcOrd="1" destOrd="0" presId="urn:microsoft.com/office/officeart/2005/8/layout/hierarchy2"/>
    <dgm:cxn modelId="{CB3D95D7-5E34-4762-B404-74CC20856471}" type="presParOf" srcId="{A40AA4BB-6725-41C1-9C4D-56D8368FE9D9}" destId="{8622644B-4AB2-41A9-B5C4-4A6A36FB684E}" srcOrd="0" destOrd="0" presId="urn:microsoft.com/office/officeart/2005/8/layout/hierarchy2"/>
    <dgm:cxn modelId="{057614EB-0A73-475B-A323-64D551BBE08B}" type="presParOf" srcId="{8622644B-4AB2-41A9-B5C4-4A6A36FB684E}" destId="{AB27604A-5A03-4A5F-AAEF-3381DD319D8E}" srcOrd="0" destOrd="0" presId="urn:microsoft.com/office/officeart/2005/8/layout/hierarchy2"/>
    <dgm:cxn modelId="{5C523EF6-F227-4879-AEF3-AEC2970D1488}" type="presParOf" srcId="{A40AA4BB-6725-41C1-9C4D-56D8368FE9D9}" destId="{8930B2E8-0892-4108-BDF3-405A47ECE09F}" srcOrd="1" destOrd="0" presId="urn:microsoft.com/office/officeart/2005/8/layout/hierarchy2"/>
    <dgm:cxn modelId="{36C96343-5C14-48BF-8A33-A8458AACDC1F}" type="presParOf" srcId="{8930B2E8-0892-4108-BDF3-405A47ECE09F}" destId="{6971AA84-4C34-42F8-8560-6B0B67DE99B9}" srcOrd="0" destOrd="0" presId="urn:microsoft.com/office/officeart/2005/8/layout/hierarchy2"/>
    <dgm:cxn modelId="{C68E878A-7162-44CB-B799-B81888D54CA8}" type="presParOf" srcId="{8930B2E8-0892-4108-BDF3-405A47ECE09F}" destId="{14C85936-17DC-47E0-9FC8-F9788E44C13F}" srcOrd="1" destOrd="0" presId="urn:microsoft.com/office/officeart/2005/8/layout/hierarchy2"/>
    <dgm:cxn modelId="{CC4DE43B-8BC4-458A-B7E6-B2408D0BE436}" type="presParOf" srcId="{14C85936-17DC-47E0-9FC8-F9788E44C13F}" destId="{D874C3C5-D423-4450-9014-FC66168ED2D5}" srcOrd="0" destOrd="0" presId="urn:microsoft.com/office/officeart/2005/8/layout/hierarchy2"/>
    <dgm:cxn modelId="{D4A56623-8800-4E0E-8381-05A1B4664CB7}" type="presParOf" srcId="{D874C3C5-D423-4450-9014-FC66168ED2D5}" destId="{A99D943C-7B67-43F2-9C03-90AB072FBF67}" srcOrd="0" destOrd="0" presId="urn:microsoft.com/office/officeart/2005/8/layout/hierarchy2"/>
    <dgm:cxn modelId="{D64E6C39-7A76-42CE-B537-822402BAB240}" type="presParOf" srcId="{14C85936-17DC-47E0-9FC8-F9788E44C13F}" destId="{684D9E1E-582E-4021-B473-F5DA3B22BC2E}" srcOrd="1" destOrd="0" presId="urn:microsoft.com/office/officeart/2005/8/layout/hierarchy2"/>
    <dgm:cxn modelId="{C29B5C50-C60E-490E-AB4A-FAB27618A45E}" type="presParOf" srcId="{684D9E1E-582E-4021-B473-F5DA3B22BC2E}" destId="{6D29FA96-3A82-46E8-BBE0-A76A69B9865C}" srcOrd="0" destOrd="0" presId="urn:microsoft.com/office/officeart/2005/8/layout/hierarchy2"/>
    <dgm:cxn modelId="{11227D26-4B72-42E2-A16A-E398769BACFA}" type="presParOf" srcId="{684D9E1E-582E-4021-B473-F5DA3B22BC2E}" destId="{95731C9E-9131-4E20-AB8A-02E60DA4C3EB}" srcOrd="1" destOrd="0" presId="urn:microsoft.com/office/officeart/2005/8/layout/hierarchy2"/>
    <dgm:cxn modelId="{5F35B22B-0EEE-4BEB-A0DA-B4B643776D57}" type="presParOf" srcId="{14C85936-17DC-47E0-9FC8-F9788E44C13F}" destId="{43EDE7B2-181D-42F7-AA19-6B721C687FCA}" srcOrd="2" destOrd="0" presId="urn:microsoft.com/office/officeart/2005/8/layout/hierarchy2"/>
    <dgm:cxn modelId="{D0C23595-CBC4-4B44-B8FB-30832ECD73EE}" type="presParOf" srcId="{43EDE7B2-181D-42F7-AA19-6B721C687FCA}" destId="{B0B317C5-D0F3-4FD5-B452-41AF0EDCA81C}" srcOrd="0" destOrd="0" presId="urn:microsoft.com/office/officeart/2005/8/layout/hierarchy2"/>
    <dgm:cxn modelId="{3D618BF7-8823-4D31-8A4B-53140765EBA9}" type="presParOf" srcId="{14C85936-17DC-47E0-9FC8-F9788E44C13F}" destId="{53F5A9DD-E2BB-48B2-93A2-12C27D3ED1B3}" srcOrd="3" destOrd="0" presId="urn:microsoft.com/office/officeart/2005/8/layout/hierarchy2"/>
    <dgm:cxn modelId="{DC795C28-DBCE-44CD-B61C-DA8ECD5338C9}" type="presParOf" srcId="{53F5A9DD-E2BB-48B2-93A2-12C27D3ED1B3}" destId="{52D92CA6-8E3F-43FB-9231-34BC6CEFAEEB}" srcOrd="0" destOrd="0" presId="urn:microsoft.com/office/officeart/2005/8/layout/hierarchy2"/>
    <dgm:cxn modelId="{754F88E2-F29F-4B7D-B72D-BD82A6300D54}" type="presParOf" srcId="{53F5A9DD-E2BB-48B2-93A2-12C27D3ED1B3}" destId="{9CACE656-BB62-474C-BDC8-2774D25FD9E4}" srcOrd="1" destOrd="0" presId="urn:microsoft.com/office/officeart/2005/8/layout/hierarchy2"/>
    <dgm:cxn modelId="{8A0A3703-5B83-4943-A141-11DF6878E0F4}" type="presParOf" srcId="{A40AA4BB-6725-41C1-9C4D-56D8368FE9D9}" destId="{6B24127B-E384-4B6F-AAA1-0B6A7C8E40FB}" srcOrd="2" destOrd="0" presId="urn:microsoft.com/office/officeart/2005/8/layout/hierarchy2"/>
    <dgm:cxn modelId="{9EFCD213-E18D-4D40-86F0-06F94A033C4F}" type="presParOf" srcId="{6B24127B-E384-4B6F-AAA1-0B6A7C8E40FB}" destId="{331E37E2-B034-4BAC-8448-DAC32A792E36}" srcOrd="0" destOrd="0" presId="urn:microsoft.com/office/officeart/2005/8/layout/hierarchy2"/>
    <dgm:cxn modelId="{DCD528C1-04BC-4010-ADE5-C7027AE88F98}" type="presParOf" srcId="{A40AA4BB-6725-41C1-9C4D-56D8368FE9D9}" destId="{1D7D1301-7280-44EF-B3A9-DBA85F6D52E2}" srcOrd="3" destOrd="0" presId="urn:microsoft.com/office/officeart/2005/8/layout/hierarchy2"/>
    <dgm:cxn modelId="{1D7FA15B-2BC4-4876-9EDD-92326ED07577}" type="presParOf" srcId="{1D7D1301-7280-44EF-B3A9-DBA85F6D52E2}" destId="{53F8CCC6-7B17-4E2D-BFF0-0358F4061E51}" srcOrd="0" destOrd="0" presId="urn:microsoft.com/office/officeart/2005/8/layout/hierarchy2"/>
    <dgm:cxn modelId="{DD7A966A-65EB-487C-AC7B-CCAAB5183012}" type="presParOf" srcId="{1D7D1301-7280-44EF-B3A9-DBA85F6D52E2}" destId="{23327CC1-FBD5-4D98-9517-68C8EC252FE5}" srcOrd="1" destOrd="0" presId="urn:microsoft.com/office/officeart/2005/8/layout/hierarchy2"/>
    <dgm:cxn modelId="{6F01345D-A639-41ED-9E81-312EFEC00C96}" type="presParOf" srcId="{23327CC1-FBD5-4D98-9517-68C8EC252FE5}" destId="{B56F0B7D-A37B-4D16-A4CE-86584B4DE8D3}" srcOrd="0" destOrd="0" presId="urn:microsoft.com/office/officeart/2005/8/layout/hierarchy2"/>
    <dgm:cxn modelId="{C2FFF177-8BB0-48FB-9A86-1652A27577BD}" type="presParOf" srcId="{B56F0B7D-A37B-4D16-A4CE-86584B4DE8D3}" destId="{B27A1845-E9DF-4003-9A7A-DFC6505860C4}" srcOrd="0" destOrd="0" presId="urn:microsoft.com/office/officeart/2005/8/layout/hierarchy2"/>
    <dgm:cxn modelId="{D809C37A-CC36-425C-97B2-1581A0CBF7FA}" type="presParOf" srcId="{23327CC1-FBD5-4D98-9517-68C8EC252FE5}" destId="{523D3315-870E-4A3B-8318-82F64E9DD299}" srcOrd="1" destOrd="0" presId="urn:microsoft.com/office/officeart/2005/8/layout/hierarchy2"/>
    <dgm:cxn modelId="{1960C424-06F2-4335-9951-94A7EBCC540D}" type="presParOf" srcId="{523D3315-870E-4A3B-8318-82F64E9DD299}" destId="{25050AD3-46F7-4F8C-B3FA-0BC715E51CFE}" srcOrd="0" destOrd="0" presId="urn:microsoft.com/office/officeart/2005/8/layout/hierarchy2"/>
    <dgm:cxn modelId="{4713A95D-944D-4C51-B77B-BD99FFAF872C}" type="presParOf" srcId="{523D3315-870E-4A3B-8318-82F64E9DD299}" destId="{95EE889E-3D15-4AA6-A00C-87BE47C635CB}" srcOrd="1" destOrd="0" presId="urn:microsoft.com/office/officeart/2005/8/layout/hierarchy2"/>
    <dgm:cxn modelId="{44841EAA-6CBC-49C1-8A7F-CCFE6F844FC4}" type="presParOf" srcId="{A40AA4BB-6725-41C1-9C4D-56D8368FE9D9}" destId="{D8EF77E6-268E-4D50-9FEE-01D269AA0C19}" srcOrd="4" destOrd="0" presId="urn:microsoft.com/office/officeart/2005/8/layout/hierarchy2"/>
    <dgm:cxn modelId="{117A202A-255E-4399-BFEB-655ECB442551}" type="presParOf" srcId="{D8EF77E6-268E-4D50-9FEE-01D269AA0C19}" destId="{48BEB7C9-D5E8-46D2-B601-610A2B41597F}" srcOrd="0" destOrd="0" presId="urn:microsoft.com/office/officeart/2005/8/layout/hierarchy2"/>
    <dgm:cxn modelId="{50F5438F-CB54-4776-AEA9-362EACBF570C}" type="presParOf" srcId="{A40AA4BB-6725-41C1-9C4D-56D8368FE9D9}" destId="{6A9A18F3-4709-40B8-BCA8-5FE3FFA8BDAD}" srcOrd="5" destOrd="0" presId="urn:microsoft.com/office/officeart/2005/8/layout/hierarchy2"/>
    <dgm:cxn modelId="{51507B1B-0299-4D6D-8368-F1F88C3D29F1}" type="presParOf" srcId="{6A9A18F3-4709-40B8-BCA8-5FE3FFA8BDAD}" destId="{67FA4FFA-5AB0-4DB3-99BD-2BB777AAA0C6}" srcOrd="0" destOrd="0" presId="urn:microsoft.com/office/officeart/2005/8/layout/hierarchy2"/>
    <dgm:cxn modelId="{263A5022-9EF1-4581-9214-9D5C3849729B}" type="presParOf" srcId="{6A9A18F3-4709-40B8-BCA8-5FE3FFA8BDAD}" destId="{DD86AFE7-34EB-44AF-8880-A8764F13AD9A}" srcOrd="1" destOrd="0" presId="urn:microsoft.com/office/officeart/2005/8/layout/hierarchy2"/>
    <dgm:cxn modelId="{19780246-9070-4A7A-91E0-CA7CEFD63150}" type="presParOf" srcId="{DD86AFE7-34EB-44AF-8880-A8764F13AD9A}" destId="{33D4EF8C-695C-443C-A7CC-B3DDB4284E7E}" srcOrd="0" destOrd="0" presId="urn:microsoft.com/office/officeart/2005/8/layout/hierarchy2"/>
    <dgm:cxn modelId="{F157A2E1-3790-4DC6-A72A-04CB47E69021}" type="presParOf" srcId="{33D4EF8C-695C-443C-A7CC-B3DDB4284E7E}" destId="{458C9AE1-C9B0-4784-BA60-9BFA2F062CFD}" srcOrd="0" destOrd="0" presId="urn:microsoft.com/office/officeart/2005/8/layout/hierarchy2"/>
    <dgm:cxn modelId="{27223FBD-7B2F-4468-87F9-AF0985A81815}" type="presParOf" srcId="{DD86AFE7-34EB-44AF-8880-A8764F13AD9A}" destId="{E66687A5-20D7-45DF-8E3A-B64C354D3520}" srcOrd="1" destOrd="0" presId="urn:microsoft.com/office/officeart/2005/8/layout/hierarchy2"/>
    <dgm:cxn modelId="{0C60EDD9-B269-4CAE-93A4-0E3A817A5F0D}" type="presParOf" srcId="{E66687A5-20D7-45DF-8E3A-B64C354D3520}" destId="{B1607595-BB95-406B-8C14-86F3EF732BE9}" srcOrd="0" destOrd="0" presId="urn:microsoft.com/office/officeart/2005/8/layout/hierarchy2"/>
    <dgm:cxn modelId="{22FBC3DC-6270-45CB-8D0F-F39E6938FDAF}" type="presParOf" srcId="{E66687A5-20D7-45DF-8E3A-B64C354D3520}" destId="{8FA31356-DC78-4150-817C-AB04A81837C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C100FEB-A754-403A-8194-F57CFCB7F607}" type="doc">
      <dgm:prSet loTypeId="urn:microsoft.com/office/officeart/2009/layout/CircleArrowProcess" loCatId="process" qsTypeId="urn:microsoft.com/office/officeart/2005/8/quickstyle/simple4" qsCatId="simple" csTypeId="urn:microsoft.com/office/officeart/2005/8/colors/accent0_2" csCatId="mainScheme" phldr="1"/>
      <dgm:spPr/>
      <dgm:t>
        <a:bodyPr/>
        <a:lstStyle/>
        <a:p>
          <a:endParaRPr lang="es-EC"/>
        </a:p>
      </dgm:t>
    </dgm:pt>
    <dgm:pt modelId="{5B249912-B234-4772-AED8-154EAF061DC0}">
      <dgm:prSet phldrT="[Texto]" custT="1"/>
      <dgm:spPr/>
      <dgm:t>
        <a:bodyPr/>
        <a:lstStyle/>
        <a:p>
          <a:r>
            <a:rPr lang="es-EC" sz="1200" dirty="0" smtClean="0">
              <a:latin typeface="Arial" panose="020B0604020202020204" pitchFamily="34" charset="0"/>
              <a:cs typeface="Arial" panose="020B0604020202020204" pitchFamily="34" charset="0"/>
            </a:rPr>
            <a:t>Presupuestos por obras</a:t>
          </a:r>
          <a:endParaRPr lang="es-EC" sz="1200" dirty="0">
            <a:latin typeface="Arial" panose="020B0604020202020204" pitchFamily="34" charset="0"/>
            <a:cs typeface="Arial" panose="020B0604020202020204" pitchFamily="34" charset="0"/>
          </a:endParaRPr>
        </a:p>
      </dgm:t>
    </dgm:pt>
    <dgm:pt modelId="{C33A7934-C03A-49AC-A806-F7E1CBAF3EF1}" type="parTrans" cxnId="{9CDC4F8D-04C1-4D9F-A462-712E2450A812}">
      <dgm:prSet/>
      <dgm:spPr/>
      <dgm:t>
        <a:bodyPr/>
        <a:lstStyle/>
        <a:p>
          <a:endParaRPr lang="es-EC" sz="2800">
            <a:latin typeface="Arial" panose="020B0604020202020204" pitchFamily="34" charset="0"/>
            <a:cs typeface="Arial" panose="020B0604020202020204" pitchFamily="34" charset="0"/>
          </a:endParaRPr>
        </a:p>
      </dgm:t>
    </dgm:pt>
    <dgm:pt modelId="{4ABF4390-049D-4D76-9867-06E71B2188D1}" type="sibTrans" cxnId="{9CDC4F8D-04C1-4D9F-A462-712E2450A812}">
      <dgm:prSet/>
      <dgm:spPr/>
      <dgm:t>
        <a:bodyPr/>
        <a:lstStyle/>
        <a:p>
          <a:endParaRPr lang="es-EC" sz="2800">
            <a:latin typeface="Arial" panose="020B0604020202020204" pitchFamily="34" charset="0"/>
            <a:cs typeface="Arial" panose="020B0604020202020204" pitchFamily="34" charset="0"/>
          </a:endParaRPr>
        </a:p>
      </dgm:t>
    </dgm:pt>
    <dgm:pt modelId="{053D05A5-14F0-4D5C-AA75-2BB9D445FA7C}">
      <dgm:prSet phldrT="[Texto]" custT="1"/>
      <dgm:spPr/>
      <dgm:t>
        <a:bodyPr/>
        <a:lstStyle/>
        <a:p>
          <a:r>
            <a:rPr lang="es-EC" sz="1200" dirty="0" smtClean="0">
              <a:latin typeface="Arial" panose="020B0604020202020204" pitchFamily="34" charset="0"/>
              <a:cs typeface="Arial" panose="020B0604020202020204" pitchFamily="34" charset="0"/>
            </a:rPr>
            <a:t>Necesidad de control permanente </a:t>
          </a:r>
          <a:endParaRPr lang="es-EC" sz="1200" dirty="0">
            <a:latin typeface="Arial" panose="020B0604020202020204" pitchFamily="34" charset="0"/>
            <a:cs typeface="Arial" panose="020B0604020202020204" pitchFamily="34" charset="0"/>
          </a:endParaRPr>
        </a:p>
      </dgm:t>
    </dgm:pt>
    <dgm:pt modelId="{6F297710-6EA9-4E15-8310-355F80F65AF9}" type="parTrans" cxnId="{E6AEB539-8383-4D78-93E8-DDCF5CCB3018}">
      <dgm:prSet/>
      <dgm:spPr/>
      <dgm:t>
        <a:bodyPr/>
        <a:lstStyle/>
        <a:p>
          <a:endParaRPr lang="es-EC" sz="2800">
            <a:latin typeface="Arial" panose="020B0604020202020204" pitchFamily="34" charset="0"/>
            <a:cs typeface="Arial" panose="020B0604020202020204" pitchFamily="34" charset="0"/>
          </a:endParaRPr>
        </a:p>
      </dgm:t>
    </dgm:pt>
    <dgm:pt modelId="{4FD7AC51-9DD9-4E03-9309-60D3F66E1623}" type="sibTrans" cxnId="{E6AEB539-8383-4D78-93E8-DDCF5CCB3018}">
      <dgm:prSet/>
      <dgm:spPr/>
      <dgm:t>
        <a:bodyPr/>
        <a:lstStyle/>
        <a:p>
          <a:endParaRPr lang="es-EC" sz="2800">
            <a:latin typeface="Arial" panose="020B0604020202020204" pitchFamily="34" charset="0"/>
            <a:cs typeface="Arial" panose="020B0604020202020204" pitchFamily="34" charset="0"/>
          </a:endParaRPr>
        </a:p>
      </dgm:t>
    </dgm:pt>
    <dgm:pt modelId="{173EAEC8-61F6-4CA8-8D3E-4D7CD27FF24F}">
      <dgm:prSet phldrT="[Texto]" custT="1"/>
      <dgm:spPr/>
      <dgm:t>
        <a:bodyPr/>
        <a:lstStyle/>
        <a:p>
          <a:r>
            <a:rPr lang="es-EC" sz="1200" dirty="0" smtClean="0">
              <a:latin typeface="Arial" panose="020B0604020202020204" pitchFamily="34" charset="0"/>
              <a:cs typeface="Arial" panose="020B0604020202020204" pitchFamily="34" charset="0"/>
            </a:rPr>
            <a:t>Nivel de tolerancia del presupuesto base al presupuesto real de +-3%</a:t>
          </a:r>
          <a:endParaRPr lang="es-EC" sz="1200" dirty="0">
            <a:latin typeface="Arial" panose="020B0604020202020204" pitchFamily="34" charset="0"/>
            <a:cs typeface="Arial" panose="020B0604020202020204" pitchFamily="34" charset="0"/>
          </a:endParaRPr>
        </a:p>
      </dgm:t>
    </dgm:pt>
    <dgm:pt modelId="{79DB445D-B65C-41FB-966B-EDC22DEDE816}" type="sibTrans" cxnId="{C92B3F86-B522-4A24-8665-8362509CDE61}">
      <dgm:prSet/>
      <dgm:spPr/>
      <dgm:t>
        <a:bodyPr/>
        <a:lstStyle/>
        <a:p>
          <a:endParaRPr lang="es-EC" sz="2800">
            <a:latin typeface="Arial" panose="020B0604020202020204" pitchFamily="34" charset="0"/>
            <a:cs typeface="Arial" panose="020B0604020202020204" pitchFamily="34" charset="0"/>
          </a:endParaRPr>
        </a:p>
      </dgm:t>
    </dgm:pt>
    <dgm:pt modelId="{3B6DBFB0-49EF-4778-BA37-CF4CBAB76F5E}" type="parTrans" cxnId="{C92B3F86-B522-4A24-8665-8362509CDE61}">
      <dgm:prSet/>
      <dgm:spPr/>
      <dgm:t>
        <a:bodyPr/>
        <a:lstStyle/>
        <a:p>
          <a:endParaRPr lang="es-EC" sz="2800">
            <a:latin typeface="Arial" panose="020B0604020202020204" pitchFamily="34" charset="0"/>
            <a:cs typeface="Arial" panose="020B0604020202020204" pitchFamily="34" charset="0"/>
          </a:endParaRPr>
        </a:p>
      </dgm:t>
    </dgm:pt>
    <dgm:pt modelId="{1FA4C121-C695-419E-9854-920D9637029E}" type="pres">
      <dgm:prSet presAssocID="{2C100FEB-A754-403A-8194-F57CFCB7F607}" presName="Name0" presStyleCnt="0">
        <dgm:presLayoutVars>
          <dgm:chMax val="7"/>
          <dgm:chPref val="7"/>
          <dgm:dir/>
          <dgm:animLvl val="lvl"/>
        </dgm:presLayoutVars>
      </dgm:prSet>
      <dgm:spPr/>
      <dgm:t>
        <a:bodyPr/>
        <a:lstStyle/>
        <a:p>
          <a:endParaRPr lang="es-EC"/>
        </a:p>
      </dgm:t>
    </dgm:pt>
    <dgm:pt modelId="{5A5C4895-1558-449F-9DF0-70B7F759C91F}" type="pres">
      <dgm:prSet presAssocID="{5B249912-B234-4772-AED8-154EAF061DC0}" presName="Accent1" presStyleCnt="0"/>
      <dgm:spPr/>
    </dgm:pt>
    <dgm:pt modelId="{F71C5688-72F4-42DB-8EDD-06127D3D793A}" type="pres">
      <dgm:prSet presAssocID="{5B249912-B234-4772-AED8-154EAF061DC0}" presName="Accent" presStyleLbl="node1" presStyleIdx="0" presStyleCnt="3" custLinFactNeighborX="2723" custLinFactNeighborY="-10909"/>
      <dgm:spPr/>
    </dgm:pt>
    <dgm:pt modelId="{8D76EAA7-1531-4AC0-9006-D7D054C8D00D}" type="pres">
      <dgm:prSet presAssocID="{5B249912-B234-4772-AED8-154EAF061DC0}" presName="Parent1" presStyleLbl="revTx" presStyleIdx="0" presStyleCnt="3">
        <dgm:presLayoutVars>
          <dgm:chMax val="1"/>
          <dgm:chPref val="1"/>
          <dgm:bulletEnabled val="1"/>
        </dgm:presLayoutVars>
      </dgm:prSet>
      <dgm:spPr/>
      <dgm:t>
        <a:bodyPr/>
        <a:lstStyle/>
        <a:p>
          <a:endParaRPr lang="es-EC"/>
        </a:p>
      </dgm:t>
    </dgm:pt>
    <dgm:pt modelId="{CADF288B-070C-4844-A63C-3BA042A1088F}" type="pres">
      <dgm:prSet presAssocID="{053D05A5-14F0-4D5C-AA75-2BB9D445FA7C}" presName="Accent2" presStyleCnt="0"/>
      <dgm:spPr/>
    </dgm:pt>
    <dgm:pt modelId="{3139FCF0-2FF5-4CA1-B489-8654DF45B619}" type="pres">
      <dgm:prSet presAssocID="{053D05A5-14F0-4D5C-AA75-2BB9D445FA7C}" presName="Accent" presStyleLbl="node1" presStyleIdx="1" presStyleCnt="3" custLinFactNeighborX="4468" custLinFactNeighborY="-6056"/>
      <dgm:spPr/>
    </dgm:pt>
    <dgm:pt modelId="{145837C9-CC04-4773-B8D6-8D647C4832F2}" type="pres">
      <dgm:prSet presAssocID="{053D05A5-14F0-4D5C-AA75-2BB9D445FA7C}" presName="Parent2" presStyleLbl="revTx" presStyleIdx="1" presStyleCnt="3">
        <dgm:presLayoutVars>
          <dgm:chMax val="1"/>
          <dgm:chPref val="1"/>
          <dgm:bulletEnabled val="1"/>
        </dgm:presLayoutVars>
      </dgm:prSet>
      <dgm:spPr/>
      <dgm:t>
        <a:bodyPr/>
        <a:lstStyle/>
        <a:p>
          <a:endParaRPr lang="es-EC"/>
        </a:p>
      </dgm:t>
    </dgm:pt>
    <dgm:pt modelId="{FEA1DB46-4234-475F-88A2-F3ABA346C2B7}" type="pres">
      <dgm:prSet presAssocID="{173EAEC8-61F6-4CA8-8D3E-4D7CD27FF24F}" presName="Accent3" presStyleCnt="0"/>
      <dgm:spPr/>
    </dgm:pt>
    <dgm:pt modelId="{F2D7F92E-D5A0-4F66-8389-08C5AF8BE5B6}" type="pres">
      <dgm:prSet presAssocID="{173EAEC8-61F6-4CA8-8D3E-4D7CD27FF24F}" presName="Accent" presStyleLbl="node1" presStyleIdx="2" presStyleCnt="3" custLinFactNeighborX="3573" custLinFactNeighborY="-6146"/>
      <dgm:spPr/>
    </dgm:pt>
    <dgm:pt modelId="{B46BE457-0A24-4A21-B60F-4E194EAE8D31}" type="pres">
      <dgm:prSet presAssocID="{173EAEC8-61F6-4CA8-8D3E-4D7CD27FF24F}" presName="Parent3" presStyleLbl="revTx" presStyleIdx="2" presStyleCnt="3" custLinFactNeighborX="6949" custLinFactNeighborY="-28239">
        <dgm:presLayoutVars>
          <dgm:chMax val="1"/>
          <dgm:chPref val="1"/>
          <dgm:bulletEnabled val="1"/>
        </dgm:presLayoutVars>
      </dgm:prSet>
      <dgm:spPr/>
      <dgm:t>
        <a:bodyPr/>
        <a:lstStyle/>
        <a:p>
          <a:endParaRPr lang="es-EC"/>
        </a:p>
      </dgm:t>
    </dgm:pt>
  </dgm:ptLst>
  <dgm:cxnLst>
    <dgm:cxn modelId="{E6AEB539-8383-4D78-93E8-DDCF5CCB3018}" srcId="{2C100FEB-A754-403A-8194-F57CFCB7F607}" destId="{053D05A5-14F0-4D5C-AA75-2BB9D445FA7C}" srcOrd="1" destOrd="0" parTransId="{6F297710-6EA9-4E15-8310-355F80F65AF9}" sibTransId="{4FD7AC51-9DD9-4E03-9309-60D3F66E1623}"/>
    <dgm:cxn modelId="{F36729B0-1CD9-48BB-8BFA-C35B798307A2}" type="presOf" srcId="{5B249912-B234-4772-AED8-154EAF061DC0}" destId="{8D76EAA7-1531-4AC0-9006-D7D054C8D00D}" srcOrd="0" destOrd="0" presId="urn:microsoft.com/office/officeart/2009/layout/CircleArrowProcess"/>
    <dgm:cxn modelId="{4A89302C-AE59-4808-928A-B11DCD61753D}" type="presOf" srcId="{053D05A5-14F0-4D5C-AA75-2BB9D445FA7C}" destId="{145837C9-CC04-4773-B8D6-8D647C4832F2}" srcOrd="0" destOrd="0" presId="urn:microsoft.com/office/officeart/2009/layout/CircleArrowProcess"/>
    <dgm:cxn modelId="{C92B3F86-B522-4A24-8665-8362509CDE61}" srcId="{2C100FEB-A754-403A-8194-F57CFCB7F607}" destId="{173EAEC8-61F6-4CA8-8D3E-4D7CD27FF24F}" srcOrd="2" destOrd="0" parTransId="{3B6DBFB0-49EF-4778-BA37-CF4CBAB76F5E}" sibTransId="{79DB445D-B65C-41FB-966B-EDC22DEDE816}"/>
    <dgm:cxn modelId="{9CDC4F8D-04C1-4D9F-A462-712E2450A812}" srcId="{2C100FEB-A754-403A-8194-F57CFCB7F607}" destId="{5B249912-B234-4772-AED8-154EAF061DC0}" srcOrd="0" destOrd="0" parTransId="{C33A7934-C03A-49AC-A806-F7E1CBAF3EF1}" sibTransId="{4ABF4390-049D-4D76-9867-06E71B2188D1}"/>
    <dgm:cxn modelId="{D706041E-B6ED-43E9-BD2C-49565D90ABB6}" type="presOf" srcId="{173EAEC8-61F6-4CA8-8D3E-4D7CD27FF24F}" destId="{B46BE457-0A24-4A21-B60F-4E194EAE8D31}" srcOrd="0" destOrd="0" presId="urn:microsoft.com/office/officeart/2009/layout/CircleArrowProcess"/>
    <dgm:cxn modelId="{5B5EC269-07BE-4BBE-A250-8F928119BCC5}" type="presOf" srcId="{2C100FEB-A754-403A-8194-F57CFCB7F607}" destId="{1FA4C121-C695-419E-9854-920D9637029E}" srcOrd="0" destOrd="0" presId="urn:microsoft.com/office/officeart/2009/layout/CircleArrowProcess"/>
    <dgm:cxn modelId="{7EBE8D2F-606A-480C-8E90-772435A11617}" type="presParOf" srcId="{1FA4C121-C695-419E-9854-920D9637029E}" destId="{5A5C4895-1558-449F-9DF0-70B7F759C91F}" srcOrd="0" destOrd="0" presId="urn:microsoft.com/office/officeart/2009/layout/CircleArrowProcess"/>
    <dgm:cxn modelId="{65E6117D-C45D-4835-A945-131C3052FAB4}" type="presParOf" srcId="{5A5C4895-1558-449F-9DF0-70B7F759C91F}" destId="{F71C5688-72F4-42DB-8EDD-06127D3D793A}" srcOrd="0" destOrd="0" presId="urn:microsoft.com/office/officeart/2009/layout/CircleArrowProcess"/>
    <dgm:cxn modelId="{6EE0A347-4E39-4349-A8DF-75CA47F21FC8}" type="presParOf" srcId="{1FA4C121-C695-419E-9854-920D9637029E}" destId="{8D76EAA7-1531-4AC0-9006-D7D054C8D00D}" srcOrd="1" destOrd="0" presId="urn:microsoft.com/office/officeart/2009/layout/CircleArrowProcess"/>
    <dgm:cxn modelId="{95F718B1-3CCD-4665-8721-F90602E8E16B}" type="presParOf" srcId="{1FA4C121-C695-419E-9854-920D9637029E}" destId="{CADF288B-070C-4844-A63C-3BA042A1088F}" srcOrd="2" destOrd="0" presId="urn:microsoft.com/office/officeart/2009/layout/CircleArrowProcess"/>
    <dgm:cxn modelId="{C234FCCA-99E4-437A-88F8-CA3F86AA02BD}" type="presParOf" srcId="{CADF288B-070C-4844-A63C-3BA042A1088F}" destId="{3139FCF0-2FF5-4CA1-B489-8654DF45B619}" srcOrd="0" destOrd="0" presId="urn:microsoft.com/office/officeart/2009/layout/CircleArrowProcess"/>
    <dgm:cxn modelId="{EEBB50DE-CAA9-4FA7-B7C3-9650513BF9AC}" type="presParOf" srcId="{1FA4C121-C695-419E-9854-920D9637029E}" destId="{145837C9-CC04-4773-B8D6-8D647C4832F2}" srcOrd="3" destOrd="0" presId="urn:microsoft.com/office/officeart/2009/layout/CircleArrowProcess"/>
    <dgm:cxn modelId="{78C863AA-E01D-4585-8F47-FA2B4D921D41}" type="presParOf" srcId="{1FA4C121-C695-419E-9854-920D9637029E}" destId="{FEA1DB46-4234-475F-88A2-F3ABA346C2B7}" srcOrd="4" destOrd="0" presId="urn:microsoft.com/office/officeart/2009/layout/CircleArrowProcess"/>
    <dgm:cxn modelId="{E463E452-DE2A-4377-8A37-771191F60A9B}" type="presParOf" srcId="{FEA1DB46-4234-475F-88A2-F3ABA346C2B7}" destId="{F2D7F92E-D5A0-4F66-8389-08C5AF8BE5B6}" srcOrd="0" destOrd="0" presId="urn:microsoft.com/office/officeart/2009/layout/CircleArrowProcess"/>
    <dgm:cxn modelId="{B64CEE29-962D-4C7C-8B8B-E12DC78D3C78}" type="presParOf" srcId="{1FA4C121-C695-419E-9854-920D9637029E}" destId="{B46BE457-0A24-4A21-B60F-4E194EAE8D31}"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A50520D-3C7D-47F8-B2E5-4F00F3526116}" type="doc">
      <dgm:prSet loTypeId="urn:microsoft.com/office/officeart/2005/8/layout/orgChart1" loCatId="hierarchy" qsTypeId="urn:microsoft.com/office/officeart/2005/8/quickstyle/simple3" qsCatId="simple" csTypeId="urn:microsoft.com/office/officeart/2005/8/colors/colorful4" csCatId="colorful" phldr="1"/>
      <dgm:spPr/>
      <dgm:t>
        <a:bodyPr/>
        <a:lstStyle/>
        <a:p>
          <a:endParaRPr lang="es-EC"/>
        </a:p>
      </dgm:t>
    </dgm:pt>
    <dgm:pt modelId="{62F48B3B-38BD-4B2B-8DE4-E2E9B3348070}">
      <dgm:prSet phldrT="[Texto]" custT="1"/>
      <dgm:spPr/>
      <dgm:t>
        <a:bodyPr/>
        <a:lstStyle/>
        <a:p>
          <a:r>
            <a:rPr lang="es-EC" sz="1050" b="1" dirty="0" smtClean="0">
              <a:effectLst>
                <a:outerShdw blurRad="38100" dist="38100" dir="2700000" algn="tl">
                  <a:srgbClr val="000000">
                    <a:alpha val="43137"/>
                  </a:srgbClr>
                </a:outerShdw>
              </a:effectLst>
            </a:rPr>
            <a:t>EVALUACIÓN DE FINANCIAMIENTO</a:t>
          </a:r>
          <a:endParaRPr lang="es-EC" sz="1050" b="1" dirty="0">
            <a:effectLst>
              <a:outerShdw blurRad="38100" dist="38100" dir="2700000" algn="tl">
                <a:srgbClr val="000000">
                  <a:alpha val="43137"/>
                </a:srgbClr>
              </a:outerShdw>
            </a:effectLst>
          </a:endParaRPr>
        </a:p>
      </dgm:t>
    </dgm:pt>
    <dgm:pt modelId="{A6337386-ED7D-463F-8BA9-AF4A97BD60C7}" type="parTrans" cxnId="{DDFE9277-43EE-480E-897F-CC13EFF37C22}">
      <dgm:prSet/>
      <dgm:spPr/>
      <dgm:t>
        <a:bodyPr/>
        <a:lstStyle/>
        <a:p>
          <a:endParaRPr lang="es-EC" sz="1200"/>
        </a:p>
      </dgm:t>
    </dgm:pt>
    <dgm:pt modelId="{E29A57F5-5098-4563-8401-548E1A98C8B1}" type="sibTrans" cxnId="{DDFE9277-43EE-480E-897F-CC13EFF37C22}">
      <dgm:prSet/>
      <dgm:spPr/>
      <dgm:t>
        <a:bodyPr/>
        <a:lstStyle/>
        <a:p>
          <a:endParaRPr lang="es-EC" sz="1200"/>
        </a:p>
      </dgm:t>
    </dgm:pt>
    <dgm:pt modelId="{19B7415B-6A55-412F-8CAA-8EB2BD632456}">
      <dgm:prSet phldrT="[Texto]" custT="1"/>
      <dgm:spPr/>
      <dgm:t>
        <a:bodyPr/>
        <a:lstStyle/>
        <a:p>
          <a:r>
            <a:rPr lang="es-EC" sz="1050" b="1" dirty="0" smtClean="0"/>
            <a:t>DEUDA 100%</a:t>
          </a:r>
          <a:endParaRPr lang="es-EC" sz="1050" b="1" dirty="0"/>
        </a:p>
      </dgm:t>
    </dgm:pt>
    <dgm:pt modelId="{BC56676B-CE6E-4214-A958-2DF8C23BABF7}" type="parTrans" cxnId="{74A4AE5C-0417-4D2E-8F32-A31365B99BF0}">
      <dgm:prSet/>
      <dgm:spPr/>
      <dgm:t>
        <a:bodyPr/>
        <a:lstStyle/>
        <a:p>
          <a:endParaRPr lang="es-EC" sz="1200"/>
        </a:p>
      </dgm:t>
    </dgm:pt>
    <dgm:pt modelId="{DA214DFD-95CB-4681-BDF5-7A3F9EBD5DCB}" type="sibTrans" cxnId="{74A4AE5C-0417-4D2E-8F32-A31365B99BF0}">
      <dgm:prSet/>
      <dgm:spPr/>
      <dgm:t>
        <a:bodyPr/>
        <a:lstStyle/>
        <a:p>
          <a:endParaRPr lang="es-EC" sz="1200"/>
        </a:p>
      </dgm:t>
    </dgm:pt>
    <dgm:pt modelId="{B7355797-BC9C-423B-930D-BCDE1FDD8609}">
      <dgm:prSet phldrT="[Texto]" custT="1"/>
      <dgm:spPr/>
      <dgm:t>
        <a:bodyPr/>
        <a:lstStyle/>
        <a:p>
          <a:r>
            <a:rPr lang="es-EC" sz="1050" b="1" dirty="0" smtClean="0"/>
            <a:t>CAPITAL PROPIO 100%</a:t>
          </a:r>
          <a:endParaRPr lang="es-EC" sz="1050" b="1" dirty="0"/>
        </a:p>
      </dgm:t>
    </dgm:pt>
    <dgm:pt modelId="{59815A65-87C6-41B7-B070-D2838F238AB7}" type="parTrans" cxnId="{3B387EDD-7647-44A8-A0E5-A8B9B5672917}">
      <dgm:prSet/>
      <dgm:spPr/>
      <dgm:t>
        <a:bodyPr/>
        <a:lstStyle/>
        <a:p>
          <a:endParaRPr lang="es-EC" sz="1200"/>
        </a:p>
      </dgm:t>
    </dgm:pt>
    <dgm:pt modelId="{78760129-109F-44C0-B255-609AD70744B0}" type="sibTrans" cxnId="{3B387EDD-7647-44A8-A0E5-A8B9B5672917}">
      <dgm:prSet/>
      <dgm:spPr/>
      <dgm:t>
        <a:bodyPr/>
        <a:lstStyle/>
        <a:p>
          <a:endParaRPr lang="es-EC" sz="1200"/>
        </a:p>
      </dgm:t>
    </dgm:pt>
    <dgm:pt modelId="{7921D6DA-D2E2-44AB-8157-976169C65CBC}">
      <dgm:prSet phldrT="[Texto]" custT="1"/>
      <dgm:spPr/>
      <dgm:t>
        <a:bodyPr/>
        <a:lstStyle/>
        <a:p>
          <a:r>
            <a:rPr lang="es-EC" sz="1050" dirty="0" err="1" smtClean="0"/>
            <a:t>Rd</a:t>
          </a:r>
          <a:r>
            <a:rPr lang="es-EC" sz="1050" dirty="0" smtClean="0"/>
            <a:t>: 10,21% Tasa corporativa empresarial</a:t>
          </a:r>
          <a:endParaRPr lang="es-EC" sz="1050" dirty="0"/>
        </a:p>
      </dgm:t>
    </dgm:pt>
    <dgm:pt modelId="{4A1A0711-411F-4667-9217-3EA06371169A}" type="parTrans" cxnId="{71067A87-6CD0-4D57-879F-585419ABD58F}">
      <dgm:prSet/>
      <dgm:spPr/>
      <dgm:t>
        <a:bodyPr/>
        <a:lstStyle/>
        <a:p>
          <a:endParaRPr lang="es-EC" sz="1200"/>
        </a:p>
      </dgm:t>
    </dgm:pt>
    <dgm:pt modelId="{3DC03A52-7651-431B-88E6-B6C37C0DE2E7}" type="sibTrans" cxnId="{71067A87-6CD0-4D57-879F-585419ABD58F}">
      <dgm:prSet/>
      <dgm:spPr/>
      <dgm:t>
        <a:bodyPr/>
        <a:lstStyle/>
        <a:p>
          <a:endParaRPr lang="es-EC" sz="1200"/>
        </a:p>
      </dgm:t>
    </dgm:pt>
    <dgm:pt modelId="{AB55A3BE-55BD-40F5-A1C7-280111315617}">
      <dgm:prSet phldrT="[Texto]" custT="1"/>
      <dgm:spPr/>
      <dgm:t>
        <a:bodyPr/>
        <a:lstStyle/>
        <a:p>
          <a:r>
            <a:rPr lang="es-EC" sz="1050" dirty="0" smtClean="0"/>
            <a:t>Re: 22,10% </a:t>
          </a:r>
          <a:endParaRPr lang="es-EC" sz="1050" dirty="0"/>
        </a:p>
      </dgm:t>
    </dgm:pt>
    <dgm:pt modelId="{B7C0B1E2-BA8F-4A73-A067-5BC359B3A3E0}" type="parTrans" cxnId="{E1253F20-1313-4CAE-B3EA-83AF3FA2F188}">
      <dgm:prSet/>
      <dgm:spPr/>
      <dgm:t>
        <a:bodyPr/>
        <a:lstStyle/>
        <a:p>
          <a:endParaRPr lang="es-EC" sz="1200"/>
        </a:p>
      </dgm:t>
    </dgm:pt>
    <dgm:pt modelId="{9629CBF0-0370-4104-B7BA-6A35335158D3}" type="sibTrans" cxnId="{E1253F20-1313-4CAE-B3EA-83AF3FA2F188}">
      <dgm:prSet/>
      <dgm:spPr/>
      <dgm:t>
        <a:bodyPr/>
        <a:lstStyle/>
        <a:p>
          <a:endParaRPr lang="es-EC" sz="1200"/>
        </a:p>
      </dgm:t>
    </dgm:pt>
    <dgm:pt modelId="{402734D7-32D5-4C51-B12D-877C84FE7175}" type="pres">
      <dgm:prSet presAssocID="{4A50520D-3C7D-47F8-B2E5-4F00F3526116}" presName="hierChild1" presStyleCnt="0">
        <dgm:presLayoutVars>
          <dgm:orgChart val="1"/>
          <dgm:chPref val="1"/>
          <dgm:dir/>
          <dgm:animOne val="branch"/>
          <dgm:animLvl val="lvl"/>
          <dgm:resizeHandles/>
        </dgm:presLayoutVars>
      </dgm:prSet>
      <dgm:spPr/>
      <dgm:t>
        <a:bodyPr/>
        <a:lstStyle/>
        <a:p>
          <a:endParaRPr lang="es-EC"/>
        </a:p>
      </dgm:t>
    </dgm:pt>
    <dgm:pt modelId="{0A941F29-9E92-4063-90A4-17D647AF9DF6}" type="pres">
      <dgm:prSet presAssocID="{62F48B3B-38BD-4B2B-8DE4-E2E9B3348070}" presName="hierRoot1" presStyleCnt="0">
        <dgm:presLayoutVars>
          <dgm:hierBranch val="init"/>
        </dgm:presLayoutVars>
      </dgm:prSet>
      <dgm:spPr/>
    </dgm:pt>
    <dgm:pt modelId="{7875DE79-A2D1-4973-A811-622663D8B873}" type="pres">
      <dgm:prSet presAssocID="{62F48B3B-38BD-4B2B-8DE4-E2E9B3348070}" presName="rootComposite1" presStyleCnt="0"/>
      <dgm:spPr/>
    </dgm:pt>
    <dgm:pt modelId="{C547EEE8-40D8-4554-A8B0-82AEF6A28338}" type="pres">
      <dgm:prSet presAssocID="{62F48B3B-38BD-4B2B-8DE4-E2E9B3348070}" presName="rootText1" presStyleLbl="node0" presStyleIdx="0" presStyleCnt="1">
        <dgm:presLayoutVars>
          <dgm:chPref val="3"/>
        </dgm:presLayoutVars>
      </dgm:prSet>
      <dgm:spPr/>
      <dgm:t>
        <a:bodyPr/>
        <a:lstStyle/>
        <a:p>
          <a:endParaRPr lang="es-EC"/>
        </a:p>
      </dgm:t>
    </dgm:pt>
    <dgm:pt modelId="{5BB4A7EB-B798-431B-92BC-D71ADBE61700}" type="pres">
      <dgm:prSet presAssocID="{62F48B3B-38BD-4B2B-8DE4-E2E9B3348070}" presName="rootConnector1" presStyleLbl="node1" presStyleIdx="0" presStyleCnt="0"/>
      <dgm:spPr/>
      <dgm:t>
        <a:bodyPr/>
        <a:lstStyle/>
        <a:p>
          <a:endParaRPr lang="es-EC"/>
        </a:p>
      </dgm:t>
    </dgm:pt>
    <dgm:pt modelId="{ED0741BF-667C-4C36-8111-4A54F4280ABB}" type="pres">
      <dgm:prSet presAssocID="{62F48B3B-38BD-4B2B-8DE4-E2E9B3348070}" presName="hierChild2" presStyleCnt="0"/>
      <dgm:spPr/>
    </dgm:pt>
    <dgm:pt modelId="{6D24D3B2-4F95-4952-B7E4-1340EC8A9F8C}" type="pres">
      <dgm:prSet presAssocID="{BC56676B-CE6E-4214-A958-2DF8C23BABF7}" presName="Name37" presStyleLbl="parChTrans1D2" presStyleIdx="0" presStyleCnt="2"/>
      <dgm:spPr/>
      <dgm:t>
        <a:bodyPr/>
        <a:lstStyle/>
        <a:p>
          <a:endParaRPr lang="es-EC"/>
        </a:p>
      </dgm:t>
    </dgm:pt>
    <dgm:pt modelId="{79AB6614-CB4D-489A-91B3-E0589F4E821A}" type="pres">
      <dgm:prSet presAssocID="{19B7415B-6A55-412F-8CAA-8EB2BD632456}" presName="hierRoot2" presStyleCnt="0">
        <dgm:presLayoutVars>
          <dgm:hierBranch val="init"/>
        </dgm:presLayoutVars>
      </dgm:prSet>
      <dgm:spPr/>
    </dgm:pt>
    <dgm:pt modelId="{377C9904-C1ED-40A2-B86E-AF2ED1EE1B56}" type="pres">
      <dgm:prSet presAssocID="{19B7415B-6A55-412F-8CAA-8EB2BD632456}" presName="rootComposite" presStyleCnt="0"/>
      <dgm:spPr/>
    </dgm:pt>
    <dgm:pt modelId="{50000632-8B26-4AC0-8A5C-D4F8E258EC9C}" type="pres">
      <dgm:prSet presAssocID="{19B7415B-6A55-412F-8CAA-8EB2BD632456}" presName="rootText" presStyleLbl="node2" presStyleIdx="0" presStyleCnt="2">
        <dgm:presLayoutVars>
          <dgm:chPref val="3"/>
        </dgm:presLayoutVars>
      </dgm:prSet>
      <dgm:spPr/>
      <dgm:t>
        <a:bodyPr/>
        <a:lstStyle/>
        <a:p>
          <a:endParaRPr lang="es-EC"/>
        </a:p>
      </dgm:t>
    </dgm:pt>
    <dgm:pt modelId="{FBACBEBB-1EB5-453E-8546-61D49C4B597E}" type="pres">
      <dgm:prSet presAssocID="{19B7415B-6A55-412F-8CAA-8EB2BD632456}" presName="rootConnector" presStyleLbl="node2" presStyleIdx="0" presStyleCnt="2"/>
      <dgm:spPr/>
      <dgm:t>
        <a:bodyPr/>
        <a:lstStyle/>
        <a:p>
          <a:endParaRPr lang="es-EC"/>
        </a:p>
      </dgm:t>
    </dgm:pt>
    <dgm:pt modelId="{D3FCCCD4-4958-4788-A001-8AEC827A644C}" type="pres">
      <dgm:prSet presAssocID="{19B7415B-6A55-412F-8CAA-8EB2BD632456}" presName="hierChild4" presStyleCnt="0"/>
      <dgm:spPr/>
    </dgm:pt>
    <dgm:pt modelId="{6C11A033-FF42-41F5-A0F3-25580DF23C9B}" type="pres">
      <dgm:prSet presAssocID="{4A1A0711-411F-4667-9217-3EA06371169A}" presName="Name37" presStyleLbl="parChTrans1D3" presStyleIdx="0" presStyleCnt="2"/>
      <dgm:spPr/>
      <dgm:t>
        <a:bodyPr/>
        <a:lstStyle/>
        <a:p>
          <a:endParaRPr lang="es-EC"/>
        </a:p>
      </dgm:t>
    </dgm:pt>
    <dgm:pt modelId="{08B54BF6-AA2A-4725-AC2D-8AC051248FC8}" type="pres">
      <dgm:prSet presAssocID="{7921D6DA-D2E2-44AB-8157-976169C65CBC}" presName="hierRoot2" presStyleCnt="0">
        <dgm:presLayoutVars>
          <dgm:hierBranch val="init"/>
        </dgm:presLayoutVars>
      </dgm:prSet>
      <dgm:spPr/>
    </dgm:pt>
    <dgm:pt modelId="{842A6808-F875-43FF-B684-ECD8DE15DCD9}" type="pres">
      <dgm:prSet presAssocID="{7921D6DA-D2E2-44AB-8157-976169C65CBC}" presName="rootComposite" presStyleCnt="0"/>
      <dgm:spPr/>
    </dgm:pt>
    <dgm:pt modelId="{967615A8-68C9-46B2-B4CF-341D0600686C}" type="pres">
      <dgm:prSet presAssocID="{7921D6DA-D2E2-44AB-8157-976169C65CBC}" presName="rootText" presStyleLbl="node3" presStyleIdx="0" presStyleCnt="2">
        <dgm:presLayoutVars>
          <dgm:chPref val="3"/>
        </dgm:presLayoutVars>
      </dgm:prSet>
      <dgm:spPr/>
      <dgm:t>
        <a:bodyPr/>
        <a:lstStyle/>
        <a:p>
          <a:endParaRPr lang="es-EC"/>
        </a:p>
      </dgm:t>
    </dgm:pt>
    <dgm:pt modelId="{EF57B85E-C840-4BE7-9F03-D76E151AD280}" type="pres">
      <dgm:prSet presAssocID="{7921D6DA-D2E2-44AB-8157-976169C65CBC}" presName="rootConnector" presStyleLbl="node3" presStyleIdx="0" presStyleCnt="2"/>
      <dgm:spPr/>
      <dgm:t>
        <a:bodyPr/>
        <a:lstStyle/>
        <a:p>
          <a:endParaRPr lang="es-EC"/>
        </a:p>
      </dgm:t>
    </dgm:pt>
    <dgm:pt modelId="{96EF2689-3E98-4158-BE10-2CC0DDBC8002}" type="pres">
      <dgm:prSet presAssocID="{7921D6DA-D2E2-44AB-8157-976169C65CBC}" presName="hierChild4" presStyleCnt="0"/>
      <dgm:spPr/>
    </dgm:pt>
    <dgm:pt modelId="{E8033B99-90FA-44FB-81C3-298ACB665BEF}" type="pres">
      <dgm:prSet presAssocID="{7921D6DA-D2E2-44AB-8157-976169C65CBC}" presName="hierChild5" presStyleCnt="0"/>
      <dgm:spPr/>
    </dgm:pt>
    <dgm:pt modelId="{04DD2654-EE76-4DE5-89D8-C9FF751F2E45}" type="pres">
      <dgm:prSet presAssocID="{19B7415B-6A55-412F-8CAA-8EB2BD632456}" presName="hierChild5" presStyleCnt="0"/>
      <dgm:spPr/>
    </dgm:pt>
    <dgm:pt modelId="{AB2648FD-C82E-456A-9CE4-E625B073C9AF}" type="pres">
      <dgm:prSet presAssocID="{59815A65-87C6-41B7-B070-D2838F238AB7}" presName="Name37" presStyleLbl="parChTrans1D2" presStyleIdx="1" presStyleCnt="2"/>
      <dgm:spPr/>
      <dgm:t>
        <a:bodyPr/>
        <a:lstStyle/>
        <a:p>
          <a:endParaRPr lang="es-EC"/>
        </a:p>
      </dgm:t>
    </dgm:pt>
    <dgm:pt modelId="{05BAC623-F104-4F74-8C91-3FEF47AD3F1F}" type="pres">
      <dgm:prSet presAssocID="{B7355797-BC9C-423B-930D-BCDE1FDD8609}" presName="hierRoot2" presStyleCnt="0">
        <dgm:presLayoutVars>
          <dgm:hierBranch val="init"/>
        </dgm:presLayoutVars>
      </dgm:prSet>
      <dgm:spPr/>
    </dgm:pt>
    <dgm:pt modelId="{DD51D288-BB66-4D02-A093-4A279B070D2B}" type="pres">
      <dgm:prSet presAssocID="{B7355797-BC9C-423B-930D-BCDE1FDD8609}" presName="rootComposite" presStyleCnt="0"/>
      <dgm:spPr/>
    </dgm:pt>
    <dgm:pt modelId="{528C2E95-E0DA-4B4A-80AF-D48A6C7F1DAE}" type="pres">
      <dgm:prSet presAssocID="{B7355797-BC9C-423B-930D-BCDE1FDD8609}" presName="rootText" presStyleLbl="node2" presStyleIdx="1" presStyleCnt="2">
        <dgm:presLayoutVars>
          <dgm:chPref val="3"/>
        </dgm:presLayoutVars>
      </dgm:prSet>
      <dgm:spPr/>
      <dgm:t>
        <a:bodyPr/>
        <a:lstStyle/>
        <a:p>
          <a:endParaRPr lang="es-EC"/>
        </a:p>
      </dgm:t>
    </dgm:pt>
    <dgm:pt modelId="{A1CE3C0D-64C7-491D-BE37-1ED1FD8D6721}" type="pres">
      <dgm:prSet presAssocID="{B7355797-BC9C-423B-930D-BCDE1FDD8609}" presName="rootConnector" presStyleLbl="node2" presStyleIdx="1" presStyleCnt="2"/>
      <dgm:spPr/>
      <dgm:t>
        <a:bodyPr/>
        <a:lstStyle/>
        <a:p>
          <a:endParaRPr lang="es-EC"/>
        </a:p>
      </dgm:t>
    </dgm:pt>
    <dgm:pt modelId="{B77DBCB2-4C93-42C4-950C-9CB7C1585639}" type="pres">
      <dgm:prSet presAssocID="{B7355797-BC9C-423B-930D-BCDE1FDD8609}" presName="hierChild4" presStyleCnt="0"/>
      <dgm:spPr/>
    </dgm:pt>
    <dgm:pt modelId="{7E17DAFE-89E7-4C65-A070-F24CC2DE5C1D}" type="pres">
      <dgm:prSet presAssocID="{B7C0B1E2-BA8F-4A73-A067-5BC359B3A3E0}" presName="Name37" presStyleLbl="parChTrans1D3" presStyleIdx="1" presStyleCnt="2"/>
      <dgm:spPr/>
      <dgm:t>
        <a:bodyPr/>
        <a:lstStyle/>
        <a:p>
          <a:endParaRPr lang="es-EC"/>
        </a:p>
      </dgm:t>
    </dgm:pt>
    <dgm:pt modelId="{FE92ED35-8673-4CBB-8AE5-4C6408D14C14}" type="pres">
      <dgm:prSet presAssocID="{AB55A3BE-55BD-40F5-A1C7-280111315617}" presName="hierRoot2" presStyleCnt="0">
        <dgm:presLayoutVars>
          <dgm:hierBranch val="init"/>
        </dgm:presLayoutVars>
      </dgm:prSet>
      <dgm:spPr/>
    </dgm:pt>
    <dgm:pt modelId="{3E832D7C-3B8B-41A1-B0C9-184E7FF85F10}" type="pres">
      <dgm:prSet presAssocID="{AB55A3BE-55BD-40F5-A1C7-280111315617}" presName="rootComposite" presStyleCnt="0"/>
      <dgm:spPr/>
    </dgm:pt>
    <dgm:pt modelId="{D0426AEB-C56C-47F7-9F9C-A7EAC928E686}" type="pres">
      <dgm:prSet presAssocID="{AB55A3BE-55BD-40F5-A1C7-280111315617}" presName="rootText" presStyleLbl="node3" presStyleIdx="1" presStyleCnt="2" custScaleX="72918">
        <dgm:presLayoutVars>
          <dgm:chPref val="3"/>
        </dgm:presLayoutVars>
      </dgm:prSet>
      <dgm:spPr/>
      <dgm:t>
        <a:bodyPr/>
        <a:lstStyle/>
        <a:p>
          <a:endParaRPr lang="es-EC"/>
        </a:p>
      </dgm:t>
    </dgm:pt>
    <dgm:pt modelId="{8C2340AC-DDE9-481B-9289-12AC539A967C}" type="pres">
      <dgm:prSet presAssocID="{AB55A3BE-55BD-40F5-A1C7-280111315617}" presName="rootConnector" presStyleLbl="node3" presStyleIdx="1" presStyleCnt="2"/>
      <dgm:spPr/>
      <dgm:t>
        <a:bodyPr/>
        <a:lstStyle/>
        <a:p>
          <a:endParaRPr lang="es-EC"/>
        </a:p>
      </dgm:t>
    </dgm:pt>
    <dgm:pt modelId="{231FA5A6-17A9-4283-A172-07C4F1F94A9E}" type="pres">
      <dgm:prSet presAssocID="{AB55A3BE-55BD-40F5-A1C7-280111315617}" presName="hierChild4" presStyleCnt="0"/>
      <dgm:spPr/>
    </dgm:pt>
    <dgm:pt modelId="{C4EC59AC-DE1A-4955-988A-481667BC64C3}" type="pres">
      <dgm:prSet presAssocID="{AB55A3BE-55BD-40F5-A1C7-280111315617}" presName="hierChild5" presStyleCnt="0"/>
      <dgm:spPr/>
    </dgm:pt>
    <dgm:pt modelId="{78104D17-5717-4BFD-9F87-BC06724DF0C9}" type="pres">
      <dgm:prSet presAssocID="{B7355797-BC9C-423B-930D-BCDE1FDD8609}" presName="hierChild5" presStyleCnt="0"/>
      <dgm:spPr/>
    </dgm:pt>
    <dgm:pt modelId="{55F5EDF3-189F-42C7-8777-7EB146BC4233}" type="pres">
      <dgm:prSet presAssocID="{62F48B3B-38BD-4B2B-8DE4-E2E9B3348070}" presName="hierChild3" presStyleCnt="0"/>
      <dgm:spPr/>
    </dgm:pt>
  </dgm:ptLst>
  <dgm:cxnLst>
    <dgm:cxn modelId="{1C114105-0ABF-4BCC-B4C8-94622B51A0A8}" type="presOf" srcId="{4A50520D-3C7D-47F8-B2E5-4F00F3526116}" destId="{402734D7-32D5-4C51-B12D-877C84FE7175}" srcOrd="0" destOrd="0" presId="urn:microsoft.com/office/officeart/2005/8/layout/orgChart1"/>
    <dgm:cxn modelId="{37B4FEC0-E30A-46AB-8839-C76755399073}" type="presOf" srcId="{AB55A3BE-55BD-40F5-A1C7-280111315617}" destId="{8C2340AC-DDE9-481B-9289-12AC539A967C}" srcOrd="1" destOrd="0" presId="urn:microsoft.com/office/officeart/2005/8/layout/orgChart1"/>
    <dgm:cxn modelId="{BCF63AD9-14C2-4B11-A12E-BB6ECAFCAFDF}" type="presOf" srcId="{59815A65-87C6-41B7-B070-D2838F238AB7}" destId="{AB2648FD-C82E-456A-9CE4-E625B073C9AF}" srcOrd="0" destOrd="0" presId="urn:microsoft.com/office/officeart/2005/8/layout/orgChart1"/>
    <dgm:cxn modelId="{90294F43-F70F-4FE0-81FD-F14A5EF2023F}" type="presOf" srcId="{62F48B3B-38BD-4B2B-8DE4-E2E9B3348070}" destId="{5BB4A7EB-B798-431B-92BC-D71ADBE61700}" srcOrd="1" destOrd="0" presId="urn:microsoft.com/office/officeart/2005/8/layout/orgChart1"/>
    <dgm:cxn modelId="{27970EF6-B97A-4E0D-B858-65C63AD2F13A}" type="presOf" srcId="{B7355797-BC9C-423B-930D-BCDE1FDD8609}" destId="{A1CE3C0D-64C7-491D-BE37-1ED1FD8D6721}" srcOrd="1" destOrd="0" presId="urn:microsoft.com/office/officeart/2005/8/layout/orgChart1"/>
    <dgm:cxn modelId="{8CEF0EA2-9A3E-48D5-AF2D-61579F13A2FB}" type="presOf" srcId="{62F48B3B-38BD-4B2B-8DE4-E2E9B3348070}" destId="{C547EEE8-40D8-4554-A8B0-82AEF6A28338}" srcOrd="0" destOrd="0" presId="urn:microsoft.com/office/officeart/2005/8/layout/orgChart1"/>
    <dgm:cxn modelId="{B15916FE-FD27-4B8F-A323-4C36EC819D3D}" type="presOf" srcId="{4A1A0711-411F-4667-9217-3EA06371169A}" destId="{6C11A033-FF42-41F5-A0F3-25580DF23C9B}" srcOrd="0" destOrd="0" presId="urn:microsoft.com/office/officeart/2005/8/layout/orgChart1"/>
    <dgm:cxn modelId="{71067A87-6CD0-4D57-879F-585419ABD58F}" srcId="{19B7415B-6A55-412F-8CAA-8EB2BD632456}" destId="{7921D6DA-D2E2-44AB-8157-976169C65CBC}" srcOrd="0" destOrd="0" parTransId="{4A1A0711-411F-4667-9217-3EA06371169A}" sibTransId="{3DC03A52-7651-431B-88E6-B6C37C0DE2E7}"/>
    <dgm:cxn modelId="{DDFE9277-43EE-480E-897F-CC13EFF37C22}" srcId="{4A50520D-3C7D-47F8-B2E5-4F00F3526116}" destId="{62F48B3B-38BD-4B2B-8DE4-E2E9B3348070}" srcOrd="0" destOrd="0" parTransId="{A6337386-ED7D-463F-8BA9-AF4A97BD60C7}" sibTransId="{E29A57F5-5098-4563-8401-548E1A98C8B1}"/>
    <dgm:cxn modelId="{74A4AE5C-0417-4D2E-8F32-A31365B99BF0}" srcId="{62F48B3B-38BD-4B2B-8DE4-E2E9B3348070}" destId="{19B7415B-6A55-412F-8CAA-8EB2BD632456}" srcOrd="0" destOrd="0" parTransId="{BC56676B-CE6E-4214-A958-2DF8C23BABF7}" sibTransId="{DA214DFD-95CB-4681-BDF5-7A3F9EBD5DCB}"/>
    <dgm:cxn modelId="{E2CC401D-898D-44BF-93A3-4E81CFDD6055}" type="presOf" srcId="{7921D6DA-D2E2-44AB-8157-976169C65CBC}" destId="{967615A8-68C9-46B2-B4CF-341D0600686C}" srcOrd="0" destOrd="0" presId="urn:microsoft.com/office/officeart/2005/8/layout/orgChart1"/>
    <dgm:cxn modelId="{C32C0ED0-F33E-4922-9DD5-B793EDEE6C06}" type="presOf" srcId="{B7355797-BC9C-423B-930D-BCDE1FDD8609}" destId="{528C2E95-E0DA-4B4A-80AF-D48A6C7F1DAE}" srcOrd="0" destOrd="0" presId="urn:microsoft.com/office/officeart/2005/8/layout/orgChart1"/>
    <dgm:cxn modelId="{7231055F-02BF-4FB6-8C9A-770033586830}" type="presOf" srcId="{19B7415B-6A55-412F-8CAA-8EB2BD632456}" destId="{50000632-8B26-4AC0-8A5C-D4F8E258EC9C}" srcOrd="0" destOrd="0" presId="urn:microsoft.com/office/officeart/2005/8/layout/orgChart1"/>
    <dgm:cxn modelId="{42AA47BC-FE69-49FB-BC2B-7409ED840ED3}" type="presOf" srcId="{BC56676B-CE6E-4214-A958-2DF8C23BABF7}" destId="{6D24D3B2-4F95-4952-B7E4-1340EC8A9F8C}" srcOrd="0" destOrd="0" presId="urn:microsoft.com/office/officeart/2005/8/layout/orgChart1"/>
    <dgm:cxn modelId="{8A269671-89DE-4882-9E22-F3810BBA0DB7}" type="presOf" srcId="{7921D6DA-D2E2-44AB-8157-976169C65CBC}" destId="{EF57B85E-C840-4BE7-9F03-D76E151AD280}" srcOrd="1" destOrd="0" presId="urn:microsoft.com/office/officeart/2005/8/layout/orgChart1"/>
    <dgm:cxn modelId="{3D350887-AD31-4093-8DD1-7D5D95943D09}" type="presOf" srcId="{19B7415B-6A55-412F-8CAA-8EB2BD632456}" destId="{FBACBEBB-1EB5-453E-8546-61D49C4B597E}" srcOrd="1" destOrd="0" presId="urn:microsoft.com/office/officeart/2005/8/layout/orgChart1"/>
    <dgm:cxn modelId="{D7013DA7-8CAF-492C-980C-47D74D102D2A}" type="presOf" srcId="{AB55A3BE-55BD-40F5-A1C7-280111315617}" destId="{D0426AEB-C56C-47F7-9F9C-A7EAC928E686}" srcOrd="0" destOrd="0" presId="urn:microsoft.com/office/officeart/2005/8/layout/orgChart1"/>
    <dgm:cxn modelId="{E1253F20-1313-4CAE-B3EA-83AF3FA2F188}" srcId="{B7355797-BC9C-423B-930D-BCDE1FDD8609}" destId="{AB55A3BE-55BD-40F5-A1C7-280111315617}" srcOrd="0" destOrd="0" parTransId="{B7C0B1E2-BA8F-4A73-A067-5BC359B3A3E0}" sibTransId="{9629CBF0-0370-4104-B7BA-6A35335158D3}"/>
    <dgm:cxn modelId="{1E27166B-CCE4-4F28-B037-C4E32C24326B}" type="presOf" srcId="{B7C0B1E2-BA8F-4A73-A067-5BC359B3A3E0}" destId="{7E17DAFE-89E7-4C65-A070-F24CC2DE5C1D}" srcOrd="0" destOrd="0" presId="urn:microsoft.com/office/officeart/2005/8/layout/orgChart1"/>
    <dgm:cxn modelId="{3B387EDD-7647-44A8-A0E5-A8B9B5672917}" srcId="{62F48B3B-38BD-4B2B-8DE4-E2E9B3348070}" destId="{B7355797-BC9C-423B-930D-BCDE1FDD8609}" srcOrd="1" destOrd="0" parTransId="{59815A65-87C6-41B7-B070-D2838F238AB7}" sibTransId="{78760129-109F-44C0-B255-609AD70744B0}"/>
    <dgm:cxn modelId="{7B8FE776-97AF-4005-8A99-DC55AB4A588F}" type="presParOf" srcId="{402734D7-32D5-4C51-B12D-877C84FE7175}" destId="{0A941F29-9E92-4063-90A4-17D647AF9DF6}" srcOrd="0" destOrd="0" presId="urn:microsoft.com/office/officeart/2005/8/layout/orgChart1"/>
    <dgm:cxn modelId="{5F49B93B-2A6C-4392-BAA1-15EF07C6AD2F}" type="presParOf" srcId="{0A941F29-9E92-4063-90A4-17D647AF9DF6}" destId="{7875DE79-A2D1-4973-A811-622663D8B873}" srcOrd="0" destOrd="0" presId="urn:microsoft.com/office/officeart/2005/8/layout/orgChart1"/>
    <dgm:cxn modelId="{36EE5C37-68AF-4670-BEA1-531795B8F9D6}" type="presParOf" srcId="{7875DE79-A2D1-4973-A811-622663D8B873}" destId="{C547EEE8-40D8-4554-A8B0-82AEF6A28338}" srcOrd="0" destOrd="0" presId="urn:microsoft.com/office/officeart/2005/8/layout/orgChart1"/>
    <dgm:cxn modelId="{121FE0F8-249C-43D4-8A5C-EDEEA2562D59}" type="presParOf" srcId="{7875DE79-A2D1-4973-A811-622663D8B873}" destId="{5BB4A7EB-B798-431B-92BC-D71ADBE61700}" srcOrd="1" destOrd="0" presId="urn:microsoft.com/office/officeart/2005/8/layout/orgChart1"/>
    <dgm:cxn modelId="{8FD008A1-508C-48E1-864F-54E5525349F5}" type="presParOf" srcId="{0A941F29-9E92-4063-90A4-17D647AF9DF6}" destId="{ED0741BF-667C-4C36-8111-4A54F4280ABB}" srcOrd="1" destOrd="0" presId="urn:microsoft.com/office/officeart/2005/8/layout/orgChart1"/>
    <dgm:cxn modelId="{5EDD1141-30AD-44EA-A1A3-360D5E897073}" type="presParOf" srcId="{ED0741BF-667C-4C36-8111-4A54F4280ABB}" destId="{6D24D3B2-4F95-4952-B7E4-1340EC8A9F8C}" srcOrd="0" destOrd="0" presId="urn:microsoft.com/office/officeart/2005/8/layout/orgChart1"/>
    <dgm:cxn modelId="{FACB3968-AD83-45AB-828E-836963D8B386}" type="presParOf" srcId="{ED0741BF-667C-4C36-8111-4A54F4280ABB}" destId="{79AB6614-CB4D-489A-91B3-E0589F4E821A}" srcOrd="1" destOrd="0" presId="urn:microsoft.com/office/officeart/2005/8/layout/orgChart1"/>
    <dgm:cxn modelId="{3729EAFB-3412-4DD4-86F3-399FD52AEA41}" type="presParOf" srcId="{79AB6614-CB4D-489A-91B3-E0589F4E821A}" destId="{377C9904-C1ED-40A2-B86E-AF2ED1EE1B56}" srcOrd="0" destOrd="0" presId="urn:microsoft.com/office/officeart/2005/8/layout/orgChart1"/>
    <dgm:cxn modelId="{68350904-8540-45D5-BFA1-440FE98532EB}" type="presParOf" srcId="{377C9904-C1ED-40A2-B86E-AF2ED1EE1B56}" destId="{50000632-8B26-4AC0-8A5C-D4F8E258EC9C}" srcOrd="0" destOrd="0" presId="urn:microsoft.com/office/officeart/2005/8/layout/orgChart1"/>
    <dgm:cxn modelId="{50F9BD48-0680-47C0-BAA7-533E82076DB0}" type="presParOf" srcId="{377C9904-C1ED-40A2-B86E-AF2ED1EE1B56}" destId="{FBACBEBB-1EB5-453E-8546-61D49C4B597E}" srcOrd="1" destOrd="0" presId="urn:microsoft.com/office/officeart/2005/8/layout/orgChart1"/>
    <dgm:cxn modelId="{26D263A6-7038-4E48-BD22-78E6406E17B3}" type="presParOf" srcId="{79AB6614-CB4D-489A-91B3-E0589F4E821A}" destId="{D3FCCCD4-4958-4788-A001-8AEC827A644C}" srcOrd="1" destOrd="0" presId="urn:microsoft.com/office/officeart/2005/8/layout/orgChart1"/>
    <dgm:cxn modelId="{6985AF57-7AAC-4BDE-B50B-EFBAF7E2FB2B}" type="presParOf" srcId="{D3FCCCD4-4958-4788-A001-8AEC827A644C}" destId="{6C11A033-FF42-41F5-A0F3-25580DF23C9B}" srcOrd="0" destOrd="0" presId="urn:microsoft.com/office/officeart/2005/8/layout/orgChart1"/>
    <dgm:cxn modelId="{416E70E2-D9C1-4831-928F-717A8E0ED5BD}" type="presParOf" srcId="{D3FCCCD4-4958-4788-A001-8AEC827A644C}" destId="{08B54BF6-AA2A-4725-AC2D-8AC051248FC8}" srcOrd="1" destOrd="0" presId="urn:microsoft.com/office/officeart/2005/8/layout/orgChart1"/>
    <dgm:cxn modelId="{42277BBF-A6C9-4004-974E-34AA3793B410}" type="presParOf" srcId="{08B54BF6-AA2A-4725-AC2D-8AC051248FC8}" destId="{842A6808-F875-43FF-B684-ECD8DE15DCD9}" srcOrd="0" destOrd="0" presId="urn:microsoft.com/office/officeart/2005/8/layout/orgChart1"/>
    <dgm:cxn modelId="{DF387FEA-1EAF-4791-BE6D-BD55AC1D2A2F}" type="presParOf" srcId="{842A6808-F875-43FF-B684-ECD8DE15DCD9}" destId="{967615A8-68C9-46B2-B4CF-341D0600686C}" srcOrd="0" destOrd="0" presId="urn:microsoft.com/office/officeart/2005/8/layout/orgChart1"/>
    <dgm:cxn modelId="{8EF3CC95-9F19-4929-B9BB-E42B4C663409}" type="presParOf" srcId="{842A6808-F875-43FF-B684-ECD8DE15DCD9}" destId="{EF57B85E-C840-4BE7-9F03-D76E151AD280}" srcOrd="1" destOrd="0" presId="urn:microsoft.com/office/officeart/2005/8/layout/orgChart1"/>
    <dgm:cxn modelId="{B7492D86-4793-4126-84B2-D772B669557F}" type="presParOf" srcId="{08B54BF6-AA2A-4725-AC2D-8AC051248FC8}" destId="{96EF2689-3E98-4158-BE10-2CC0DDBC8002}" srcOrd="1" destOrd="0" presId="urn:microsoft.com/office/officeart/2005/8/layout/orgChart1"/>
    <dgm:cxn modelId="{691E9A36-C934-4252-9BA0-BE5E0FF9C52C}" type="presParOf" srcId="{08B54BF6-AA2A-4725-AC2D-8AC051248FC8}" destId="{E8033B99-90FA-44FB-81C3-298ACB665BEF}" srcOrd="2" destOrd="0" presId="urn:microsoft.com/office/officeart/2005/8/layout/orgChart1"/>
    <dgm:cxn modelId="{3CD576C4-E5E4-43F7-967A-57955521DF84}" type="presParOf" srcId="{79AB6614-CB4D-489A-91B3-E0589F4E821A}" destId="{04DD2654-EE76-4DE5-89D8-C9FF751F2E45}" srcOrd="2" destOrd="0" presId="urn:microsoft.com/office/officeart/2005/8/layout/orgChart1"/>
    <dgm:cxn modelId="{DDC38A7B-8146-4D3E-835C-B814482DD823}" type="presParOf" srcId="{ED0741BF-667C-4C36-8111-4A54F4280ABB}" destId="{AB2648FD-C82E-456A-9CE4-E625B073C9AF}" srcOrd="2" destOrd="0" presId="urn:microsoft.com/office/officeart/2005/8/layout/orgChart1"/>
    <dgm:cxn modelId="{4D9A93A5-1281-4954-B45C-FB3F2E3ACAEA}" type="presParOf" srcId="{ED0741BF-667C-4C36-8111-4A54F4280ABB}" destId="{05BAC623-F104-4F74-8C91-3FEF47AD3F1F}" srcOrd="3" destOrd="0" presId="urn:microsoft.com/office/officeart/2005/8/layout/orgChart1"/>
    <dgm:cxn modelId="{03A8D241-9DEF-4F3B-9D0A-CF394FBFABBE}" type="presParOf" srcId="{05BAC623-F104-4F74-8C91-3FEF47AD3F1F}" destId="{DD51D288-BB66-4D02-A093-4A279B070D2B}" srcOrd="0" destOrd="0" presId="urn:microsoft.com/office/officeart/2005/8/layout/orgChart1"/>
    <dgm:cxn modelId="{BA402D2B-2104-4F66-B6E2-1D5A07C8F76D}" type="presParOf" srcId="{DD51D288-BB66-4D02-A093-4A279B070D2B}" destId="{528C2E95-E0DA-4B4A-80AF-D48A6C7F1DAE}" srcOrd="0" destOrd="0" presId="urn:microsoft.com/office/officeart/2005/8/layout/orgChart1"/>
    <dgm:cxn modelId="{858B4EF8-91D2-460A-9F92-375E8B7B8B74}" type="presParOf" srcId="{DD51D288-BB66-4D02-A093-4A279B070D2B}" destId="{A1CE3C0D-64C7-491D-BE37-1ED1FD8D6721}" srcOrd="1" destOrd="0" presId="urn:microsoft.com/office/officeart/2005/8/layout/orgChart1"/>
    <dgm:cxn modelId="{168BAAC7-EE7D-4F66-8F27-6BF7DADB1721}" type="presParOf" srcId="{05BAC623-F104-4F74-8C91-3FEF47AD3F1F}" destId="{B77DBCB2-4C93-42C4-950C-9CB7C1585639}" srcOrd="1" destOrd="0" presId="urn:microsoft.com/office/officeart/2005/8/layout/orgChart1"/>
    <dgm:cxn modelId="{BAD2AC51-3D02-4219-9A69-F5F41ED8B11C}" type="presParOf" srcId="{B77DBCB2-4C93-42C4-950C-9CB7C1585639}" destId="{7E17DAFE-89E7-4C65-A070-F24CC2DE5C1D}" srcOrd="0" destOrd="0" presId="urn:microsoft.com/office/officeart/2005/8/layout/orgChart1"/>
    <dgm:cxn modelId="{519E379A-A8F4-4821-AD47-2AE6E7989189}" type="presParOf" srcId="{B77DBCB2-4C93-42C4-950C-9CB7C1585639}" destId="{FE92ED35-8673-4CBB-8AE5-4C6408D14C14}" srcOrd="1" destOrd="0" presId="urn:microsoft.com/office/officeart/2005/8/layout/orgChart1"/>
    <dgm:cxn modelId="{53C3CB66-C275-44E4-BA39-F6ACFC97970E}" type="presParOf" srcId="{FE92ED35-8673-4CBB-8AE5-4C6408D14C14}" destId="{3E832D7C-3B8B-41A1-B0C9-184E7FF85F10}" srcOrd="0" destOrd="0" presId="urn:microsoft.com/office/officeart/2005/8/layout/orgChart1"/>
    <dgm:cxn modelId="{5AEDE18C-9D3F-40B0-B68B-3D42DC41A0D7}" type="presParOf" srcId="{3E832D7C-3B8B-41A1-B0C9-184E7FF85F10}" destId="{D0426AEB-C56C-47F7-9F9C-A7EAC928E686}" srcOrd="0" destOrd="0" presId="urn:microsoft.com/office/officeart/2005/8/layout/orgChart1"/>
    <dgm:cxn modelId="{4B9106F3-3C5B-4ADA-82B3-615416B6C2C0}" type="presParOf" srcId="{3E832D7C-3B8B-41A1-B0C9-184E7FF85F10}" destId="{8C2340AC-DDE9-481B-9289-12AC539A967C}" srcOrd="1" destOrd="0" presId="urn:microsoft.com/office/officeart/2005/8/layout/orgChart1"/>
    <dgm:cxn modelId="{B9F711B2-3654-41F0-90AF-EEB0D1BC753C}" type="presParOf" srcId="{FE92ED35-8673-4CBB-8AE5-4C6408D14C14}" destId="{231FA5A6-17A9-4283-A172-07C4F1F94A9E}" srcOrd="1" destOrd="0" presId="urn:microsoft.com/office/officeart/2005/8/layout/orgChart1"/>
    <dgm:cxn modelId="{0BF0756F-DC4D-4E21-A354-EE6CBEC30AA5}" type="presParOf" srcId="{FE92ED35-8673-4CBB-8AE5-4C6408D14C14}" destId="{C4EC59AC-DE1A-4955-988A-481667BC64C3}" srcOrd="2" destOrd="0" presId="urn:microsoft.com/office/officeart/2005/8/layout/orgChart1"/>
    <dgm:cxn modelId="{88A0BE5A-A1C9-41D3-A652-16C84B7FA6FF}" type="presParOf" srcId="{05BAC623-F104-4F74-8C91-3FEF47AD3F1F}" destId="{78104D17-5717-4BFD-9F87-BC06724DF0C9}" srcOrd="2" destOrd="0" presId="urn:microsoft.com/office/officeart/2005/8/layout/orgChart1"/>
    <dgm:cxn modelId="{D9C60475-1FFE-47E2-8252-830C94B6C61D}" type="presParOf" srcId="{0A941F29-9E92-4063-90A4-17D647AF9DF6}" destId="{55F5EDF3-189F-42C7-8777-7EB146BC4233}"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4998F8-8EA2-473F-9BAD-9AAF61240230}"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es-EC"/>
        </a:p>
      </dgm:t>
    </dgm:pt>
    <dgm:pt modelId="{CA90C424-FDB6-4789-BCCD-FFEBD3806333}">
      <dgm:prSet phldrT="[Texto]" custT="1"/>
      <dgm:spPr/>
      <dgm:t>
        <a:bodyPr/>
        <a:lstStyle/>
        <a:p>
          <a:r>
            <a:rPr lang="es-ES" sz="1100" dirty="0" smtClean="0">
              <a:latin typeface="Arial" panose="020B0604020202020204" pitchFamily="34" charset="0"/>
              <a:cs typeface="Arial" panose="020B0604020202020204" pitchFamily="34" charset="0"/>
            </a:rPr>
            <a:t>Diseñar una planeación financiera basada en la situación y necesidad actual  de la empresa con el planteamiento de estrategias en función a objetivos estratégicos reflejados a las necesidades de la empresa..</a:t>
          </a:r>
          <a:endParaRPr lang="es-EC" sz="1100" dirty="0">
            <a:latin typeface="Arial" panose="020B0604020202020204" pitchFamily="34" charset="0"/>
            <a:cs typeface="Arial" panose="020B0604020202020204" pitchFamily="34" charset="0"/>
          </a:endParaRPr>
        </a:p>
      </dgm:t>
    </dgm:pt>
    <dgm:pt modelId="{FA35775D-195B-4FAD-97D6-3190074A77CB}" type="parTrans" cxnId="{A12761C2-DAB8-4B9C-AAAC-35959B5E9AAA}">
      <dgm:prSet/>
      <dgm:spPr/>
      <dgm:t>
        <a:bodyPr/>
        <a:lstStyle/>
        <a:p>
          <a:endParaRPr lang="es-EC" sz="1100">
            <a:latin typeface="Arial" panose="020B0604020202020204" pitchFamily="34" charset="0"/>
            <a:cs typeface="Arial" panose="020B0604020202020204" pitchFamily="34" charset="0"/>
          </a:endParaRPr>
        </a:p>
      </dgm:t>
    </dgm:pt>
    <dgm:pt modelId="{BAAADEFC-D5B8-46B9-8629-60F3158CA0EB}" type="sibTrans" cxnId="{A12761C2-DAB8-4B9C-AAAC-35959B5E9AAA}">
      <dgm:prSet/>
      <dgm:spPr/>
      <dgm:t>
        <a:bodyPr/>
        <a:lstStyle/>
        <a:p>
          <a:endParaRPr lang="es-EC" sz="1100">
            <a:latin typeface="Arial" panose="020B0604020202020204" pitchFamily="34" charset="0"/>
            <a:cs typeface="Arial" panose="020B0604020202020204" pitchFamily="34" charset="0"/>
          </a:endParaRPr>
        </a:p>
      </dgm:t>
    </dgm:pt>
    <dgm:pt modelId="{7A4F42BB-6049-44A2-8FC5-2B478917247F}">
      <dgm:prSet phldrT="[Texto]" custT="1"/>
      <dgm:spPr/>
      <dgm:t>
        <a:bodyPr/>
        <a:lstStyle/>
        <a:p>
          <a:r>
            <a:rPr lang="es-ES" sz="1100" dirty="0" smtClean="0">
              <a:latin typeface="Arial" panose="020B0604020202020204" pitchFamily="34" charset="0"/>
              <a:cs typeface="Arial" panose="020B0604020202020204" pitchFamily="34" charset="0"/>
            </a:rPr>
            <a:t>Determinar la tendencia financiera y resultados pronosticados con la propuesta realizada, como su viabilidad por medio de una evaluación financiera final.</a:t>
          </a:r>
        </a:p>
        <a:p>
          <a:endParaRPr lang="es-EC" sz="1100" dirty="0">
            <a:latin typeface="Arial" panose="020B0604020202020204" pitchFamily="34" charset="0"/>
            <a:cs typeface="Arial" panose="020B0604020202020204" pitchFamily="34" charset="0"/>
          </a:endParaRPr>
        </a:p>
      </dgm:t>
    </dgm:pt>
    <dgm:pt modelId="{D8CAA98F-8ADF-4A33-A218-B2E0E05A8974}" type="parTrans" cxnId="{15C8B300-CD3D-45FB-B012-819230751424}">
      <dgm:prSet/>
      <dgm:spPr/>
      <dgm:t>
        <a:bodyPr/>
        <a:lstStyle/>
        <a:p>
          <a:endParaRPr lang="es-EC" sz="1100">
            <a:latin typeface="Arial" panose="020B0604020202020204" pitchFamily="34" charset="0"/>
            <a:cs typeface="Arial" panose="020B0604020202020204" pitchFamily="34" charset="0"/>
          </a:endParaRPr>
        </a:p>
      </dgm:t>
    </dgm:pt>
    <dgm:pt modelId="{13179455-C2FA-4E29-94E7-C0C18F68A981}" type="sibTrans" cxnId="{15C8B300-CD3D-45FB-B012-819230751424}">
      <dgm:prSet/>
      <dgm:spPr/>
      <dgm:t>
        <a:bodyPr/>
        <a:lstStyle/>
        <a:p>
          <a:endParaRPr lang="es-EC" sz="1100">
            <a:latin typeface="Arial" panose="020B0604020202020204" pitchFamily="34" charset="0"/>
            <a:cs typeface="Arial" panose="020B0604020202020204" pitchFamily="34" charset="0"/>
          </a:endParaRPr>
        </a:p>
      </dgm:t>
    </dgm:pt>
    <dgm:pt modelId="{CC0F0757-9C4B-4F88-A03A-5E1B20AC01A5}" type="pres">
      <dgm:prSet presAssocID="{724998F8-8EA2-473F-9BAD-9AAF61240230}" presName="linear" presStyleCnt="0">
        <dgm:presLayoutVars>
          <dgm:dir/>
          <dgm:animLvl val="lvl"/>
          <dgm:resizeHandles val="exact"/>
        </dgm:presLayoutVars>
      </dgm:prSet>
      <dgm:spPr/>
      <dgm:t>
        <a:bodyPr/>
        <a:lstStyle/>
        <a:p>
          <a:endParaRPr lang="es-EC"/>
        </a:p>
      </dgm:t>
    </dgm:pt>
    <dgm:pt modelId="{FC46EF2C-59F5-4008-A441-684B47E1596F}" type="pres">
      <dgm:prSet presAssocID="{CA90C424-FDB6-4789-BCCD-FFEBD3806333}" presName="parentLin" presStyleCnt="0"/>
      <dgm:spPr/>
      <dgm:t>
        <a:bodyPr/>
        <a:lstStyle/>
        <a:p>
          <a:endParaRPr lang="es-EC"/>
        </a:p>
      </dgm:t>
    </dgm:pt>
    <dgm:pt modelId="{E0B77F13-CA77-4404-98E7-E1165C8EE862}" type="pres">
      <dgm:prSet presAssocID="{CA90C424-FDB6-4789-BCCD-FFEBD3806333}" presName="parentLeftMargin" presStyleLbl="node1" presStyleIdx="0" presStyleCnt="2"/>
      <dgm:spPr/>
      <dgm:t>
        <a:bodyPr/>
        <a:lstStyle/>
        <a:p>
          <a:endParaRPr lang="es-EC"/>
        </a:p>
      </dgm:t>
    </dgm:pt>
    <dgm:pt modelId="{16946116-CFBB-4290-BC15-7071EEA16837}" type="pres">
      <dgm:prSet presAssocID="{CA90C424-FDB6-4789-BCCD-FFEBD3806333}" presName="parentText" presStyleLbl="node1" presStyleIdx="0" presStyleCnt="2">
        <dgm:presLayoutVars>
          <dgm:chMax val="0"/>
          <dgm:bulletEnabled val="1"/>
        </dgm:presLayoutVars>
      </dgm:prSet>
      <dgm:spPr/>
      <dgm:t>
        <a:bodyPr/>
        <a:lstStyle/>
        <a:p>
          <a:endParaRPr lang="es-EC"/>
        </a:p>
      </dgm:t>
    </dgm:pt>
    <dgm:pt modelId="{ACD68ADA-43D9-4240-B240-CF03C78FF1EA}" type="pres">
      <dgm:prSet presAssocID="{CA90C424-FDB6-4789-BCCD-FFEBD3806333}" presName="negativeSpace" presStyleCnt="0"/>
      <dgm:spPr/>
      <dgm:t>
        <a:bodyPr/>
        <a:lstStyle/>
        <a:p>
          <a:endParaRPr lang="es-EC"/>
        </a:p>
      </dgm:t>
    </dgm:pt>
    <dgm:pt modelId="{CA3D1D19-3B1A-487E-B9D2-F641C0211507}" type="pres">
      <dgm:prSet presAssocID="{CA90C424-FDB6-4789-BCCD-FFEBD3806333}" presName="childText" presStyleLbl="conFgAcc1" presStyleIdx="0" presStyleCnt="2">
        <dgm:presLayoutVars>
          <dgm:bulletEnabled val="1"/>
        </dgm:presLayoutVars>
      </dgm:prSet>
      <dgm:spPr/>
      <dgm:t>
        <a:bodyPr/>
        <a:lstStyle/>
        <a:p>
          <a:endParaRPr lang="es-EC"/>
        </a:p>
      </dgm:t>
    </dgm:pt>
    <dgm:pt modelId="{0F8C1496-891F-4AC5-8208-CDD03DE3C559}" type="pres">
      <dgm:prSet presAssocID="{BAAADEFC-D5B8-46B9-8629-60F3158CA0EB}" presName="spaceBetweenRectangles" presStyleCnt="0"/>
      <dgm:spPr/>
      <dgm:t>
        <a:bodyPr/>
        <a:lstStyle/>
        <a:p>
          <a:endParaRPr lang="es-EC"/>
        </a:p>
      </dgm:t>
    </dgm:pt>
    <dgm:pt modelId="{0C5603AA-C731-41DC-8D7F-3CF8F5EB7308}" type="pres">
      <dgm:prSet presAssocID="{7A4F42BB-6049-44A2-8FC5-2B478917247F}" presName="parentLin" presStyleCnt="0"/>
      <dgm:spPr/>
      <dgm:t>
        <a:bodyPr/>
        <a:lstStyle/>
        <a:p>
          <a:endParaRPr lang="es-EC"/>
        </a:p>
      </dgm:t>
    </dgm:pt>
    <dgm:pt modelId="{B0AFEAE1-30AE-44EB-9793-3FC57EFC741C}" type="pres">
      <dgm:prSet presAssocID="{7A4F42BB-6049-44A2-8FC5-2B478917247F}" presName="parentLeftMargin" presStyleLbl="node1" presStyleIdx="0" presStyleCnt="2"/>
      <dgm:spPr/>
      <dgm:t>
        <a:bodyPr/>
        <a:lstStyle/>
        <a:p>
          <a:endParaRPr lang="es-EC"/>
        </a:p>
      </dgm:t>
    </dgm:pt>
    <dgm:pt modelId="{84034442-D870-45C2-864C-1D10E7D73785}" type="pres">
      <dgm:prSet presAssocID="{7A4F42BB-6049-44A2-8FC5-2B478917247F}" presName="parentText" presStyleLbl="node1" presStyleIdx="1" presStyleCnt="2">
        <dgm:presLayoutVars>
          <dgm:chMax val="0"/>
          <dgm:bulletEnabled val="1"/>
        </dgm:presLayoutVars>
      </dgm:prSet>
      <dgm:spPr/>
      <dgm:t>
        <a:bodyPr/>
        <a:lstStyle/>
        <a:p>
          <a:endParaRPr lang="es-EC"/>
        </a:p>
      </dgm:t>
    </dgm:pt>
    <dgm:pt modelId="{0687D5BC-BC60-4FE4-8054-B751DE314CF7}" type="pres">
      <dgm:prSet presAssocID="{7A4F42BB-6049-44A2-8FC5-2B478917247F}" presName="negativeSpace" presStyleCnt="0"/>
      <dgm:spPr/>
      <dgm:t>
        <a:bodyPr/>
        <a:lstStyle/>
        <a:p>
          <a:endParaRPr lang="es-EC"/>
        </a:p>
      </dgm:t>
    </dgm:pt>
    <dgm:pt modelId="{322B7CF9-4217-4E42-B709-E541F8512C11}" type="pres">
      <dgm:prSet presAssocID="{7A4F42BB-6049-44A2-8FC5-2B478917247F}" presName="childText" presStyleLbl="conFgAcc1" presStyleIdx="1" presStyleCnt="2">
        <dgm:presLayoutVars>
          <dgm:bulletEnabled val="1"/>
        </dgm:presLayoutVars>
      </dgm:prSet>
      <dgm:spPr/>
      <dgm:t>
        <a:bodyPr/>
        <a:lstStyle/>
        <a:p>
          <a:endParaRPr lang="es-EC"/>
        </a:p>
      </dgm:t>
    </dgm:pt>
  </dgm:ptLst>
  <dgm:cxnLst>
    <dgm:cxn modelId="{6143FF54-8F88-43EA-9F70-0B186306C62F}" type="presOf" srcId="{CA90C424-FDB6-4789-BCCD-FFEBD3806333}" destId="{E0B77F13-CA77-4404-98E7-E1165C8EE862}" srcOrd="0" destOrd="0" presId="urn:microsoft.com/office/officeart/2005/8/layout/list1"/>
    <dgm:cxn modelId="{15C8B300-CD3D-45FB-B012-819230751424}" srcId="{724998F8-8EA2-473F-9BAD-9AAF61240230}" destId="{7A4F42BB-6049-44A2-8FC5-2B478917247F}" srcOrd="1" destOrd="0" parTransId="{D8CAA98F-8ADF-4A33-A218-B2E0E05A8974}" sibTransId="{13179455-C2FA-4E29-94E7-C0C18F68A981}"/>
    <dgm:cxn modelId="{4DC468B9-A4EB-4718-94C6-1660B8D883BA}" type="presOf" srcId="{7A4F42BB-6049-44A2-8FC5-2B478917247F}" destId="{84034442-D870-45C2-864C-1D10E7D73785}" srcOrd="1" destOrd="0" presId="urn:microsoft.com/office/officeart/2005/8/layout/list1"/>
    <dgm:cxn modelId="{0A71DD04-6510-4484-BFE7-C3B55083E56C}" type="presOf" srcId="{CA90C424-FDB6-4789-BCCD-FFEBD3806333}" destId="{16946116-CFBB-4290-BC15-7071EEA16837}" srcOrd="1" destOrd="0" presId="urn:microsoft.com/office/officeart/2005/8/layout/list1"/>
    <dgm:cxn modelId="{31CA9AD9-3B7E-4FA4-9601-BB6448F2C15E}" type="presOf" srcId="{7A4F42BB-6049-44A2-8FC5-2B478917247F}" destId="{B0AFEAE1-30AE-44EB-9793-3FC57EFC741C}" srcOrd="0" destOrd="0" presId="urn:microsoft.com/office/officeart/2005/8/layout/list1"/>
    <dgm:cxn modelId="{D2309609-44BD-4751-9C55-F4B461048772}" type="presOf" srcId="{724998F8-8EA2-473F-9BAD-9AAF61240230}" destId="{CC0F0757-9C4B-4F88-A03A-5E1B20AC01A5}" srcOrd="0" destOrd="0" presId="urn:microsoft.com/office/officeart/2005/8/layout/list1"/>
    <dgm:cxn modelId="{A12761C2-DAB8-4B9C-AAAC-35959B5E9AAA}" srcId="{724998F8-8EA2-473F-9BAD-9AAF61240230}" destId="{CA90C424-FDB6-4789-BCCD-FFEBD3806333}" srcOrd="0" destOrd="0" parTransId="{FA35775D-195B-4FAD-97D6-3190074A77CB}" sibTransId="{BAAADEFC-D5B8-46B9-8629-60F3158CA0EB}"/>
    <dgm:cxn modelId="{E0BD09F9-7767-4314-AFA8-4160D37A4F0F}" type="presParOf" srcId="{CC0F0757-9C4B-4F88-A03A-5E1B20AC01A5}" destId="{FC46EF2C-59F5-4008-A441-684B47E1596F}" srcOrd="0" destOrd="0" presId="urn:microsoft.com/office/officeart/2005/8/layout/list1"/>
    <dgm:cxn modelId="{473D52E1-C808-4F53-9BEC-BAA192CC6C8C}" type="presParOf" srcId="{FC46EF2C-59F5-4008-A441-684B47E1596F}" destId="{E0B77F13-CA77-4404-98E7-E1165C8EE862}" srcOrd="0" destOrd="0" presId="urn:microsoft.com/office/officeart/2005/8/layout/list1"/>
    <dgm:cxn modelId="{704BA2CA-4395-4A44-A4B9-5F227EE5FA7A}" type="presParOf" srcId="{FC46EF2C-59F5-4008-A441-684B47E1596F}" destId="{16946116-CFBB-4290-BC15-7071EEA16837}" srcOrd="1" destOrd="0" presId="urn:microsoft.com/office/officeart/2005/8/layout/list1"/>
    <dgm:cxn modelId="{0DAF6875-858C-48B1-BBA5-FB68E8FE9768}" type="presParOf" srcId="{CC0F0757-9C4B-4F88-A03A-5E1B20AC01A5}" destId="{ACD68ADA-43D9-4240-B240-CF03C78FF1EA}" srcOrd="1" destOrd="0" presId="urn:microsoft.com/office/officeart/2005/8/layout/list1"/>
    <dgm:cxn modelId="{24557742-7E43-4A1C-8F4A-C3DBE8EB357C}" type="presParOf" srcId="{CC0F0757-9C4B-4F88-A03A-5E1B20AC01A5}" destId="{CA3D1D19-3B1A-487E-B9D2-F641C0211507}" srcOrd="2" destOrd="0" presId="urn:microsoft.com/office/officeart/2005/8/layout/list1"/>
    <dgm:cxn modelId="{46E09B7B-960A-4EDD-8A1D-30C4F9E02BD4}" type="presParOf" srcId="{CC0F0757-9C4B-4F88-A03A-5E1B20AC01A5}" destId="{0F8C1496-891F-4AC5-8208-CDD03DE3C559}" srcOrd="3" destOrd="0" presId="urn:microsoft.com/office/officeart/2005/8/layout/list1"/>
    <dgm:cxn modelId="{A5EC535B-5295-4C79-84F7-5542466C9D09}" type="presParOf" srcId="{CC0F0757-9C4B-4F88-A03A-5E1B20AC01A5}" destId="{0C5603AA-C731-41DC-8D7F-3CF8F5EB7308}" srcOrd="4" destOrd="0" presId="urn:microsoft.com/office/officeart/2005/8/layout/list1"/>
    <dgm:cxn modelId="{44A069B6-80D5-4E27-B7EE-D1FC00C9FD53}" type="presParOf" srcId="{0C5603AA-C731-41DC-8D7F-3CF8F5EB7308}" destId="{B0AFEAE1-30AE-44EB-9793-3FC57EFC741C}" srcOrd="0" destOrd="0" presId="urn:microsoft.com/office/officeart/2005/8/layout/list1"/>
    <dgm:cxn modelId="{3E2EC741-A0E9-4D14-A877-C59463F6A1D4}" type="presParOf" srcId="{0C5603AA-C731-41DC-8D7F-3CF8F5EB7308}" destId="{84034442-D870-45C2-864C-1D10E7D73785}" srcOrd="1" destOrd="0" presId="urn:microsoft.com/office/officeart/2005/8/layout/list1"/>
    <dgm:cxn modelId="{CEA1BB02-24FB-487A-A730-C3465AAD4327}" type="presParOf" srcId="{CC0F0757-9C4B-4F88-A03A-5E1B20AC01A5}" destId="{0687D5BC-BC60-4FE4-8054-B751DE314CF7}" srcOrd="5" destOrd="0" presId="urn:microsoft.com/office/officeart/2005/8/layout/list1"/>
    <dgm:cxn modelId="{2983F086-A5B7-4673-B3C7-711A4038DEBB}" type="presParOf" srcId="{CC0F0757-9C4B-4F88-A03A-5E1B20AC01A5}" destId="{322B7CF9-4217-4E42-B709-E541F8512C11}" srcOrd="6"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07EB3CB-6C78-4BE6-A91E-F3F84B5DBB2C}" type="doc">
      <dgm:prSet loTypeId="urn:microsoft.com/office/officeart/2005/8/layout/hierarchy2" loCatId="hierarchy" qsTypeId="urn:microsoft.com/office/officeart/2005/8/quickstyle/simple3" qsCatId="simple" csTypeId="urn:microsoft.com/office/officeart/2005/8/colors/colorful4" csCatId="colorful" phldr="1"/>
      <dgm:spPr/>
      <dgm:t>
        <a:bodyPr/>
        <a:lstStyle/>
        <a:p>
          <a:endParaRPr lang="es-EC"/>
        </a:p>
      </dgm:t>
    </dgm:pt>
    <dgm:pt modelId="{52813532-F07D-4F22-ACCA-694BF9D5AA64}">
      <dgm:prSet phldrT="[Texto]" custT="1"/>
      <dgm:spPr/>
      <dgm:t>
        <a:bodyPr/>
        <a:lstStyle/>
        <a:p>
          <a:r>
            <a:rPr lang="es-EC" sz="1050" b="1" dirty="0" smtClean="0"/>
            <a:t>INVERSIÓN TOTAL</a:t>
          </a:r>
          <a:endParaRPr lang="es-EC" sz="1050" b="1" dirty="0"/>
        </a:p>
      </dgm:t>
    </dgm:pt>
    <dgm:pt modelId="{197BF9E1-B4B1-4683-856C-26BA59BF0331}" type="parTrans" cxnId="{065D0FA9-A088-4D55-981D-2902EE7390F2}">
      <dgm:prSet/>
      <dgm:spPr/>
      <dgm:t>
        <a:bodyPr/>
        <a:lstStyle/>
        <a:p>
          <a:endParaRPr lang="es-EC" sz="2000"/>
        </a:p>
      </dgm:t>
    </dgm:pt>
    <dgm:pt modelId="{C603BCC7-535F-4AB7-B628-348F29B92C35}" type="sibTrans" cxnId="{065D0FA9-A088-4D55-981D-2902EE7390F2}">
      <dgm:prSet/>
      <dgm:spPr/>
      <dgm:t>
        <a:bodyPr/>
        <a:lstStyle/>
        <a:p>
          <a:endParaRPr lang="es-EC" sz="2000"/>
        </a:p>
      </dgm:t>
    </dgm:pt>
    <dgm:pt modelId="{8E6763C2-F662-4F2F-A05E-852640D748A5}">
      <dgm:prSet phldrT="[Texto]" custT="1"/>
      <dgm:spPr/>
      <dgm:t>
        <a:bodyPr/>
        <a:lstStyle/>
        <a:p>
          <a:r>
            <a:rPr lang="es-EC" sz="1050" dirty="0" smtClean="0"/>
            <a:t>MAQUINARIA</a:t>
          </a:r>
          <a:endParaRPr lang="es-EC" sz="1050" dirty="0"/>
        </a:p>
      </dgm:t>
    </dgm:pt>
    <dgm:pt modelId="{C1324464-2157-4E3D-B706-DE4B8596F055}" type="parTrans" cxnId="{A6573D3A-C7E1-4C7A-AC5D-365C125068F5}">
      <dgm:prSet custT="1"/>
      <dgm:spPr/>
      <dgm:t>
        <a:bodyPr/>
        <a:lstStyle/>
        <a:p>
          <a:endParaRPr lang="es-EC" sz="600"/>
        </a:p>
      </dgm:t>
    </dgm:pt>
    <dgm:pt modelId="{E312BC99-904F-4E49-B435-D536BD4B3ADD}" type="sibTrans" cxnId="{A6573D3A-C7E1-4C7A-AC5D-365C125068F5}">
      <dgm:prSet/>
      <dgm:spPr/>
      <dgm:t>
        <a:bodyPr/>
        <a:lstStyle/>
        <a:p>
          <a:endParaRPr lang="es-EC" sz="2000"/>
        </a:p>
      </dgm:t>
    </dgm:pt>
    <dgm:pt modelId="{B71B5C9C-8E27-40F5-B60C-47F9AB895139}">
      <dgm:prSet phldrT="[Texto]" custT="1"/>
      <dgm:spPr/>
      <dgm:t>
        <a:bodyPr/>
        <a:lstStyle/>
        <a:p>
          <a:r>
            <a:rPr lang="es-EC" sz="1050" dirty="0" smtClean="0"/>
            <a:t>$137.500</a:t>
          </a:r>
          <a:endParaRPr lang="es-EC" sz="1050" dirty="0"/>
        </a:p>
      </dgm:t>
    </dgm:pt>
    <dgm:pt modelId="{5277E408-37C2-4B7B-80A6-1E4AA694D839}" type="parTrans" cxnId="{758CDA80-F501-458C-A46C-9CAA851ACB69}">
      <dgm:prSet custT="1"/>
      <dgm:spPr/>
      <dgm:t>
        <a:bodyPr/>
        <a:lstStyle/>
        <a:p>
          <a:endParaRPr lang="es-EC" sz="600"/>
        </a:p>
      </dgm:t>
    </dgm:pt>
    <dgm:pt modelId="{F8E1B690-BBE4-4F37-BA94-FFAAC8944151}" type="sibTrans" cxnId="{758CDA80-F501-458C-A46C-9CAA851ACB69}">
      <dgm:prSet/>
      <dgm:spPr/>
      <dgm:t>
        <a:bodyPr/>
        <a:lstStyle/>
        <a:p>
          <a:endParaRPr lang="es-EC" sz="2000"/>
        </a:p>
      </dgm:t>
    </dgm:pt>
    <dgm:pt modelId="{7AC9ED69-1861-4327-8865-211DCEDC7C36}">
      <dgm:prSet phldrT="[Texto]" custT="1"/>
      <dgm:spPr/>
      <dgm:t>
        <a:bodyPr/>
        <a:lstStyle/>
        <a:p>
          <a:r>
            <a:rPr lang="es-EC" sz="1050" dirty="0" smtClean="0"/>
            <a:t>PIEZA PLANTA ASFÁLTICA</a:t>
          </a:r>
          <a:endParaRPr lang="es-EC" sz="1050" dirty="0"/>
        </a:p>
      </dgm:t>
    </dgm:pt>
    <dgm:pt modelId="{54D5D5A3-E1BF-42BC-834D-1A0C74D0EE9C}" type="parTrans" cxnId="{53AECE4F-30F1-4F76-8821-7C9B1EF1CE41}">
      <dgm:prSet custT="1"/>
      <dgm:spPr/>
      <dgm:t>
        <a:bodyPr/>
        <a:lstStyle/>
        <a:p>
          <a:endParaRPr lang="es-EC" sz="600"/>
        </a:p>
      </dgm:t>
    </dgm:pt>
    <dgm:pt modelId="{7B87D003-791B-4A2E-B632-E28F6D489578}" type="sibTrans" cxnId="{53AECE4F-30F1-4F76-8821-7C9B1EF1CE41}">
      <dgm:prSet/>
      <dgm:spPr/>
      <dgm:t>
        <a:bodyPr/>
        <a:lstStyle/>
        <a:p>
          <a:endParaRPr lang="es-EC" sz="2000"/>
        </a:p>
      </dgm:t>
    </dgm:pt>
    <dgm:pt modelId="{B53CE914-8AAD-4A25-92CA-0A6D0F25D7E0}">
      <dgm:prSet phldrT="[Texto]" custT="1"/>
      <dgm:spPr/>
      <dgm:t>
        <a:bodyPr/>
        <a:lstStyle/>
        <a:p>
          <a:r>
            <a:rPr lang="es-EC" sz="1050" dirty="0" smtClean="0"/>
            <a:t>$14.400</a:t>
          </a:r>
          <a:endParaRPr lang="es-EC" sz="1050" dirty="0"/>
        </a:p>
      </dgm:t>
    </dgm:pt>
    <dgm:pt modelId="{18426AA9-CB55-4DF6-A576-F58BF45C0073}" type="parTrans" cxnId="{5644614B-9942-4BD2-94BB-48C362127A17}">
      <dgm:prSet custT="1"/>
      <dgm:spPr/>
      <dgm:t>
        <a:bodyPr/>
        <a:lstStyle/>
        <a:p>
          <a:endParaRPr lang="es-EC" sz="600"/>
        </a:p>
      </dgm:t>
    </dgm:pt>
    <dgm:pt modelId="{30035474-741E-4154-A5E5-6F23B7757D1C}" type="sibTrans" cxnId="{5644614B-9942-4BD2-94BB-48C362127A17}">
      <dgm:prSet/>
      <dgm:spPr/>
      <dgm:t>
        <a:bodyPr/>
        <a:lstStyle/>
        <a:p>
          <a:endParaRPr lang="es-EC" sz="2000"/>
        </a:p>
      </dgm:t>
    </dgm:pt>
    <dgm:pt modelId="{50EDCBC5-ED5C-4CA1-A975-3073D78350D3}" type="pres">
      <dgm:prSet presAssocID="{207EB3CB-6C78-4BE6-A91E-F3F84B5DBB2C}" presName="diagram" presStyleCnt="0">
        <dgm:presLayoutVars>
          <dgm:chPref val="1"/>
          <dgm:dir/>
          <dgm:animOne val="branch"/>
          <dgm:animLvl val="lvl"/>
          <dgm:resizeHandles val="exact"/>
        </dgm:presLayoutVars>
      </dgm:prSet>
      <dgm:spPr/>
      <dgm:t>
        <a:bodyPr/>
        <a:lstStyle/>
        <a:p>
          <a:endParaRPr lang="es-EC"/>
        </a:p>
      </dgm:t>
    </dgm:pt>
    <dgm:pt modelId="{70D6476A-4E34-41B6-BBC0-1EDEED798443}" type="pres">
      <dgm:prSet presAssocID="{52813532-F07D-4F22-ACCA-694BF9D5AA64}" presName="root1" presStyleCnt="0"/>
      <dgm:spPr/>
    </dgm:pt>
    <dgm:pt modelId="{3F37719F-DCAC-4AEE-92DB-A3B043570729}" type="pres">
      <dgm:prSet presAssocID="{52813532-F07D-4F22-ACCA-694BF9D5AA64}" presName="LevelOneTextNode" presStyleLbl="node0" presStyleIdx="0" presStyleCnt="1">
        <dgm:presLayoutVars>
          <dgm:chPref val="3"/>
        </dgm:presLayoutVars>
      </dgm:prSet>
      <dgm:spPr/>
      <dgm:t>
        <a:bodyPr/>
        <a:lstStyle/>
        <a:p>
          <a:endParaRPr lang="es-EC"/>
        </a:p>
      </dgm:t>
    </dgm:pt>
    <dgm:pt modelId="{65107A21-D980-4245-ADF5-95B756071CCD}" type="pres">
      <dgm:prSet presAssocID="{52813532-F07D-4F22-ACCA-694BF9D5AA64}" presName="level2hierChild" presStyleCnt="0"/>
      <dgm:spPr/>
    </dgm:pt>
    <dgm:pt modelId="{B4532A45-09B8-4539-885E-A961E8B6629E}" type="pres">
      <dgm:prSet presAssocID="{C1324464-2157-4E3D-B706-DE4B8596F055}" presName="conn2-1" presStyleLbl="parChTrans1D2" presStyleIdx="0" presStyleCnt="2"/>
      <dgm:spPr/>
      <dgm:t>
        <a:bodyPr/>
        <a:lstStyle/>
        <a:p>
          <a:endParaRPr lang="es-EC"/>
        </a:p>
      </dgm:t>
    </dgm:pt>
    <dgm:pt modelId="{EA607AB4-9FAA-4203-8F65-3BCA22AD34B9}" type="pres">
      <dgm:prSet presAssocID="{C1324464-2157-4E3D-B706-DE4B8596F055}" presName="connTx" presStyleLbl="parChTrans1D2" presStyleIdx="0" presStyleCnt="2"/>
      <dgm:spPr/>
      <dgm:t>
        <a:bodyPr/>
        <a:lstStyle/>
        <a:p>
          <a:endParaRPr lang="es-EC"/>
        </a:p>
      </dgm:t>
    </dgm:pt>
    <dgm:pt modelId="{B093B33E-CCF8-42E5-9993-1BC51595013F}" type="pres">
      <dgm:prSet presAssocID="{8E6763C2-F662-4F2F-A05E-852640D748A5}" presName="root2" presStyleCnt="0"/>
      <dgm:spPr/>
    </dgm:pt>
    <dgm:pt modelId="{44034AB3-90BB-432D-8754-9A352FA5AD58}" type="pres">
      <dgm:prSet presAssocID="{8E6763C2-F662-4F2F-A05E-852640D748A5}" presName="LevelTwoTextNode" presStyleLbl="node2" presStyleIdx="0" presStyleCnt="2">
        <dgm:presLayoutVars>
          <dgm:chPref val="3"/>
        </dgm:presLayoutVars>
      </dgm:prSet>
      <dgm:spPr/>
      <dgm:t>
        <a:bodyPr/>
        <a:lstStyle/>
        <a:p>
          <a:endParaRPr lang="es-EC"/>
        </a:p>
      </dgm:t>
    </dgm:pt>
    <dgm:pt modelId="{A6931534-2BB0-4E3F-86D7-D48EE0DF744A}" type="pres">
      <dgm:prSet presAssocID="{8E6763C2-F662-4F2F-A05E-852640D748A5}" presName="level3hierChild" presStyleCnt="0"/>
      <dgm:spPr/>
    </dgm:pt>
    <dgm:pt modelId="{6E1610B4-82A8-4DDA-9740-0DC7FE9F24A4}" type="pres">
      <dgm:prSet presAssocID="{5277E408-37C2-4B7B-80A6-1E4AA694D839}" presName="conn2-1" presStyleLbl="parChTrans1D3" presStyleIdx="0" presStyleCnt="2"/>
      <dgm:spPr/>
      <dgm:t>
        <a:bodyPr/>
        <a:lstStyle/>
        <a:p>
          <a:endParaRPr lang="es-EC"/>
        </a:p>
      </dgm:t>
    </dgm:pt>
    <dgm:pt modelId="{3A0F18B7-3264-450B-B63F-8B1765EBED2E}" type="pres">
      <dgm:prSet presAssocID="{5277E408-37C2-4B7B-80A6-1E4AA694D839}" presName="connTx" presStyleLbl="parChTrans1D3" presStyleIdx="0" presStyleCnt="2"/>
      <dgm:spPr/>
      <dgm:t>
        <a:bodyPr/>
        <a:lstStyle/>
        <a:p>
          <a:endParaRPr lang="es-EC"/>
        </a:p>
      </dgm:t>
    </dgm:pt>
    <dgm:pt modelId="{38B60E26-9D76-4614-83AD-0C5488824F91}" type="pres">
      <dgm:prSet presAssocID="{B71B5C9C-8E27-40F5-B60C-47F9AB895139}" presName="root2" presStyleCnt="0"/>
      <dgm:spPr/>
    </dgm:pt>
    <dgm:pt modelId="{02573DA7-63E9-4A7F-9635-1E088927840D}" type="pres">
      <dgm:prSet presAssocID="{B71B5C9C-8E27-40F5-B60C-47F9AB895139}" presName="LevelTwoTextNode" presStyleLbl="node3" presStyleIdx="0" presStyleCnt="2">
        <dgm:presLayoutVars>
          <dgm:chPref val="3"/>
        </dgm:presLayoutVars>
      </dgm:prSet>
      <dgm:spPr/>
      <dgm:t>
        <a:bodyPr/>
        <a:lstStyle/>
        <a:p>
          <a:endParaRPr lang="es-EC"/>
        </a:p>
      </dgm:t>
    </dgm:pt>
    <dgm:pt modelId="{5207F642-63EA-46A8-AC64-FB0625210CE7}" type="pres">
      <dgm:prSet presAssocID="{B71B5C9C-8E27-40F5-B60C-47F9AB895139}" presName="level3hierChild" presStyleCnt="0"/>
      <dgm:spPr/>
    </dgm:pt>
    <dgm:pt modelId="{B17BEB4B-96EA-45AA-AF07-F078459DD79D}" type="pres">
      <dgm:prSet presAssocID="{54D5D5A3-E1BF-42BC-834D-1A0C74D0EE9C}" presName="conn2-1" presStyleLbl="parChTrans1D2" presStyleIdx="1" presStyleCnt="2"/>
      <dgm:spPr/>
      <dgm:t>
        <a:bodyPr/>
        <a:lstStyle/>
        <a:p>
          <a:endParaRPr lang="es-EC"/>
        </a:p>
      </dgm:t>
    </dgm:pt>
    <dgm:pt modelId="{AE0A90E2-49E7-4333-9EC5-48DBC59CC8AC}" type="pres">
      <dgm:prSet presAssocID="{54D5D5A3-E1BF-42BC-834D-1A0C74D0EE9C}" presName="connTx" presStyleLbl="parChTrans1D2" presStyleIdx="1" presStyleCnt="2"/>
      <dgm:spPr/>
      <dgm:t>
        <a:bodyPr/>
        <a:lstStyle/>
        <a:p>
          <a:endParaRPr lang="es-EC"/>
        </a:p>
      </dgm:t>
    </dgm:pt>
    <dgm:pt modelId="{1B31608D-CCA4-4F87-AD48-43F2557CC6E4}" type="pres">
      <dgm:prSet presAssocID="{7AC9ED69-1861-4327-8865-211DCEDC7C36}" presName="root2" presStyleCnt="0"/>
      <dgm:spPr/>
    </dgm:pt>
    <dgm:pt modelId="{BFFE62DD-D525-4437-9F94-770DF6F4F60A}" type="pres">
      <dgm:prSet presAssocID="{7AC9ED69-1861-4327-8865-211DCEDC7C36}" presName="LevelTwoTextNode" presStyleLbl="node2" presStyleIdx="1" presStyleCnt="2">
        <dgm:presLayoutVars>
          <dgm:chPref val="3"/>
        </dgm:presLayoutVars>
      </dgm:prSet>
      <dgm:spPr/>
      <dgm:t>
        <a:bodyPr/>
        <a:lstStyle/>
        <a:p>
          <a:endParaRPr lang="es-EC"/>
        </a:p>
      </dgm:t>
    </dgm:pt>
    <dgm:pt modelId="{E18D60F5-13FA-4E81-8E7C-8CA4D7F68C32}" type="pres">
      <dgm:prSet presAssocID="{7AC9ED69-1861-4327-8865-211DCEDC7C36}" presName="level3hierChild" presStyleCnt="0"/>
      <dgm:spPr/>
    </dgm:pt>
    <dgm:pt modelId="{6F041CFC-62AF-4894-AA28-1C10D0C509C6}" type="pres">
      <dgm:prSet presAssocID="{18426AA9-CB55-4DF6-A576-F58BF45C0073}" presName="conn2-1" presStyleLbl="parChTrans1D3" presStyleIdx="1" presStyleCnt="2"/>
      <dgm:spPr/>
      <dgm:t>
        <a:bodyPr/>
        <a:lstStyle/>
        <a:p>
          <a:endParaRPr lang="es-EC"/>
        </a:p>
      </dgm:t>
    </dgm:pt>
    <dgm:pt modelId="{103E93A2-ECDB-4B3D-A75B-A899B32AF56B}" type="pres">
      <dgm:prSet presAssocID="{18426AA9-CB55-4DF6-A576-F58BF45C0073}" presName="connTx" presStyleLbl="parChTrans1D3" presStyleIdx="1" presStyleCnt="2"/>
      <dgm:spPr/>
      <dgm:t>
        <a:bodyPr/>
        <a:lstStyle/>
        <a:p>
          <a:endParaRPr lang="es-EC"/>
        </a:p>
      </dgm:t>
    </dgm:pt>
    <dgm:pt modelId="{43983562-E2EB-4D08-87C6-179F67093B46}" type="pres">
      <dgm:prSet presAssocID="{B53CE914-8AAD-4A25-92CA-0A6D0F25D7E0}" presName="root2" presStyleCnt="0"/>
      <dgm:spPr/>
    </dgm:pt>
    <dgm:pt modelId="{C5C948EB-B3C7-47AD-A065-848DC4C8B87C}" type="pres">
      <dgm:prSet presAssocID="{B53CE914-8AAD-4A25-92CA-0A6D0F25D7E0}" presName="LevelTwoTextNode" presStyleLbl="node3" presStyleIdx="1" presStyleCnt="2">
        <dgm:presLayoutVars>
          <dgm:chPref val="3"/>
        </dgm:presLayoutVars>
      </dgm:prSet>
      <dgm:spPr/>
      <dgm:t>
        <a:bodyPr/>
        <a:lstStyle/>
        <a:p>
          <a:endParaRPr lang="es-EC"/>
        </a:p>
      </dgm:t>
    </dgm:pt>
    <dgm:pt modelId="{BF55B9DF-F577-4EC7-BD6A-1F7A65541984}" type="pres">
      <dgm:prSet presAssocID="{B53CE914-8AAD-4A25-92CA-0A6D0F25D7E0}" presName="level3hierChild" presStyleCnt="0"/>
      <dgm:spPr/>
    </dgm:pt>
  </dgm:ptLst>
  <dgm:cxnLst>
    <dgm:cxn modelId="{53AECE4F-30F1-4F76-8821-7C9B1EF1CE41}" srcId="{52813532-F07D-4F22-ACCA-694BF9D5AA64}" destId="{7AC9ED69-1861-4327-8865-211DCEDC7C36}" srcOrd="1" destOrd="0" parTransId="{54D5D5A3-E1BF-42BC-834D-1A0C74D0EE9C}" sibTransId="{7B87D003-791B-4A2E-B632-E28F6D489578}"/>
    <dgm:cxn modelId="{758CDA80-F501-458C-A46C-9CAA851ACB69}" srcId="{8E6763C2-F662-4F2F-A05E-852640D748A5}" destId="{B71B5C9C-8E27-40F5-B60C-47F9AB895139}" srcOrd="0" destOrd="0" parTransId="{5277E408-37C2-4B7B-80A6-1E4AA694D839}" sibTransId="{F8E1B690-BBE4-4F37-BA94-FFAAC8944151}"/>
    <dgm:cxn modelId="{39E0CC16-4BB2-411E-9BA0-84B423F1FB3A}" type="presOf" srcId="{54D5D5A3-E1BF-42BC-834D-1A0C74D0EE9C}" destId="{AE0A90E2-49E7-4333-9EC5-48DBC59CC8AC}" srcOrd="1" destOrd="0" presId="urn:microsoft.com/office/officeart/2005/8/layout/hierarchy2"/>
    <dgm:cxn modelId="{C5C14C17-F188-4635-B451-427CC86C13C1}" type="presOf" srcId="{B53CE914-8AAD-4A25-92CA-0A6D0F25D7E0}" destId="{C5C948EB-B3C7-47AD-A065-848DC4C8B87C}" srcOrd="0" destOrd="0" presId="urn:microsoft.com/office/officeart/2005/8/layout/hierarchy2"/>
    <dgm:cxn modelId="{D849B384-DC60-4BF9-86D1-211B21E0C507}" type="presOf" srcId="{C1324464-2157-4E3D-B706-DE4B8596F055}" destId="{EA607AB4-9FAA-4203-8F65-3BCA22AD34B9}" srcOrd="1" destOrd="0" presId="urn:microsoft.com/office/officeart/2005/8/layout/hierarchy2"/>
    <dgm:cxn modelId="{BED6E468-BD6A-4FB8-93FB-86E4ACA2A0BF}" type="presOf" srcId="{18426AA9-CB55-4DF6-A576-F58BF45C0073}" destId="{103E93A2-ECDB-4B3D-A75B-A899B32AF56B}" srcOrd="1" destOrd="0" presId="urn:microsoft.com/office/officeart/2005/8/layout/hierarchy2"/>
    <dgm:cxn modelId="{5C1DA748-5281-40FC-8113-0D2EC0122BC3}" type="presOf" srcId="{8E6763C2-F662-4F2F-A05E-852640D748A5}" destId="{44034AB3-90BB-432D-8754-9A352FA5AD58}" srcOrd="0" destOrd="0" presId="urn:microsoft.com/office/officeart/2005/8/layout/hierarchy2"/>
    <dgm:cxn modelId="{5644614B-9942-4BD2-94BB-48C362127A17}" srcId="{7AC9ED69-1861-4327-8865-211DCEDC7C36}" destId="{B53CE914-8AAD-4A25-92CA-0A6D0F25D7E0}" srcOrd="0" destOrd="0" parTransId="{18426AA9-CB55-4DF6-A576-F58BF45C0073}" sibTransId="{30035474-741E-4154-A5E5-6F23B7757D1C}"/>
    <dgm:cxn modelId="{3A59E6D2-6860-45FB-B2DE-D51F1EC298D5}" type="presOf" srcId="{B71B5C9C-8E27-40F5-B60C-47F9AB895139}" destId="{02573DA7-63E9-4A7F-9635-1E088927840D}" srcOrd="0" destOrd="0" presId="urn:microsoft.com/office/officeart/2005/8/layout/hierarchy2"/>
    <dgm:cxn modelId="{A6573D3A-C7E1-4C7A-AC5D-365C125068F5}" srcId="{52813532-F07D-4F22-ACCA-694BF9D5AA64}" destId="{8E6763C2-F662-4F2F-A05E-852640D748A5}" srcOrd="0" destOrd="0" parTransId="{C1324464-2157-4E3D-B706-DE4B8596F055}" sibTransId="{E312BC99-904F-4E49-B435-D536BD4B3ADD}"/>
    <dgm:cxn modelId="{10E2D774-3626-4049-B214-6C4FC492AA23}" type="presOf" srcId="{5277E408-37C2-4B7B-80A6-1E4AA694D839}" destId="{3A0F18B7-3264-450B-B63F-8B1765EBED2E}" srcOrd="1" destOrd="0" presId="urn:microsoft.com/office/officeart/2005/8/layout/hierarchy2"/>
    <dgm:cxn modelId="{065D0FA9-A088-4D55-981D-2902EE7390F2}" srcId="{207EB3CB-6C78-4BE6-A91E-F3F84B5DBB2C}" destId="{52813532-F07D-4F22-ACCA-694BF9D5AA64}" srcOrd="0" destOrd="0" parTransId="{197BF9E1-B4B1-4683-856C-26BA59BF0331}" sibTransId="{C603BCC7-535F-4AB7-B628-348F29B92C35}"/>
    <dgm:cxn modelId="{FD6EA309-CAF1-4E03-8463-7632DAB03705}" type="presOf" srcId="{18426AA9-CB55-4DF6-A576-F58BF45C0073}" destId="{6F041CFC-62AF-4894-AA28-1C10D0C509C6}" srcOrd="0" destOrd="0" presId="urn:microsoft.com/office/officeart/2005/8/layout/hierarchy2"/>
    <dgm:cxn modelId="{62640987-C909-430A-B205-FA0493CBD19C}" type="presOf" srcId="{54D5D5A3-E1BF-42BC-834D-1A0C74D0EE9C}" destId="{B17BEB4B-96EA-45AA-AF07-F078459DD79D}" srcOrd="0" destOrd="0" presId="urn:microsoft.com/office/officeart/2005/8/layout/hierarchy2"/>
    <dgm:cxn modelId="{017FCB9D-0D6C-4B45-8C79-DA7ADDEFEBB1}" type="presOf" srcId="{7AC9ED69-1861-4327-8865-211DCEDC7C36}" destId="{BFFE62DD-D525-4437-9F94-770DF6F4F60A}" srcOrd="0" destOrd="0" presId="urn:microsoft.com/office/officeart/2005/8/layout/hierarchy2"/>
    <dgm:cxn modelId="{88BE6E71-6DC7-4BD9-978C-D18C804F921E}" type="presOf" srcId="{5277E408-37C2-4B7B-80A6-1E4AA694D839}" destId="{6E1610B4-82A8-4DDA-9740-0DC7FE9F24A4}" srcOrd="0" destOrd="0" presId="urn:microsoft.com/office/officeart/2005/8/layout/hierarchy2"/>
    <dgm:cxn modelId="{9DE788A9-CE78-4888-ACC9-C5B5FB36D0FD}" type="presOf" srcId="{C1324464-2157-4E3D-B706-DE4B8596F055}" destId="{B4532A45-09B8-4539-885E-A961E8B6629E}" srcOrd="0" destOrd="0" presId="urn:microsoft.com/office/officeart/2005/8/layout/hierarchy2"/>
    <dgm:cxn modelId="{DD7324AC-5F14-4912-A31D-3A70E79BB69E}" type="presOf" srcId="{207EB3CB-6C78-4BE6-A91E-F3F84B5DBB2C}" destId="{50EDCBC5-ED5C-4CA1-A975-3073D78350D3}" srcOrd="0" destOrd="0" presId="urn:microsoft.com/office/officeart/2005/8/layout/hierarchy2"/>
    <dgm:cxn modelId="{8E135DA8-D4A7-4A57-B266-48624F1DE2FB}" type="presOf" srcId="{52813532-F07D-4F22-ACCA-694BF9D5AA64}" destId="{3F37719F-DCAC-4AEE-92DB-A3B043570729}" srcOrd="0" destOrd="0" presId="urn:microsoft.com/office/officeart/2005/8/layout/hierarchy2"/>
    <dgm:cxn modelId="{9507003F-5964-454C-8F11-DCBFB8205381}" type="presParOf" srcId="{50EDCBC5-ED5C-4CA1-A975-3073D78350D3}" destId="{70D6476A-4E34-41B6-BBC0-1EDEED798443}" srcOrd="0" destOrd="0" presId="urn:microsoft.com/office/officeart/2005/8/layout/hierarchy2"/>
    <dgm:cxn modelId="{6594602D-C827-4808-B9D8-C3A039D7470D}" type="presParOf" srcId="{70D6476A-4E34-41B6-BBC0-1EDEED798443}" destId="{3F37719F-DCAC-4AEE-92DB-A3B043570729}" srcOrd="0" destOrd="0" presId="urn:microsoft.com/office/officeart/2005/8/layout/hierarchy2"/>
    <dgm:cxn modelId="{69BEE8EE-02C6-4E5B-BA43-117C126AE2F2}" type="presParOf" srcId="{70D6476A-4E34-41B6-BBC0-1EDEED798443}" destId="{65107A21-D980-4245-ADF5-95B756071CCD}" srcOrd="1" destOrd="0" presId="urn:microsoft.com/office/officeart/2005/8/layout/hierarchy2"/>
    <dgm:cxn modelId="{6966D569-6CE7-491F-B0F3-AADEED36E152}" type="presParOf" srcId="{65107A21-D980-4245-ADF5-95B756071CCD}" destId="{B4532A45-09B8-4539-885E-A961E8B6629E}" srcOrd="0" destOrd="0" presId="urn:microsoft.com/office/officeart/2005/8/layout/hierarchy2"/>
    <dgm:cxn modelId="{4E5F72D9-2CBC-4BAC-B60F-27FB4009CBDC}" type="presParOf" srcId="{B4532A45-09B8-4539-885E-A961E8B6629E}" destId="{EA607AB4-9FAA-4203-8F65-3BCA22AD34B9}" srcOrd="0" destOrd="0" presId="urn:microsoft.com/office/officeart/2005/8/layout/hierarchy2"/>
    <dgm:cxn modelId="{885B64DF-6DAA-47FB-86FF-C05DD47F942F}" type="presParOf" srcId="{65107A21-D980-4245-ADF5-95B756071CCD}" destId="{B093B33E-CCF8-42E5-9993-1BC51595013F}" srcOrd="1" destOrd="0" presId="urn:microsoft.com/office/officeart/2005/8/layout/hierarchy2"/>
    <dgm:cxn modelId="{72203BC7-3814-4163-964D-2E1D237A4D4D}" type="presParOf" srcId="{B093B33E-CCF8-42E5-9993-1BC51595013F}" destId="{44034AB3-90BB-432D-8754-9A352FA5AD58}" srcOrd="0" destOrd="0" presId="urn:microsoft.com/office/officeart/2005/8/layout/hierarchy2"/>
    <dgm:cxn modelId="{C9C83466-5ADB-407D-B45F-6E6DC6E08C59}" type="presParOf" srcId="{B093B33E-CCF8-42E5-9993-1BC51595013F}" destId="{A6931534-2BB0-4E3F-86D7-D48EE0DF744A}" srcOrd="1" destOrd="0" presId="urn:microsoft.com/office/officeart/2005/8/layout/hierarchy2"/>
    <dgm:cxn modelId="{A2686202-36E1-4766-B833-E2B2B37C21F8}" type="presParOf" srcId="{A6931534-2BB0-4E3F-86D7-D48EE0DF744A}" destId="{6E1610B4-82A8-4DDA-9740-0DC7FE9F24A4}" srcOrd="0" destOrd="0" presId="urn:microsoft.com/office/officeart/2005/8/layout/hierarchy2"/>
    <dgm:cxn modelId="{4A6FF5F9-9111-4AB6-9456-08FE3BABB861}" type="presParOf" srcId="{6E1610B4-82A8-4DDA-9740-0DC7FE9F24A4}" destId="{3A0F18B7-3264-450B-B63F-8B1765EBED2E}" srcOrd="0" destOrd="0" presId="urn:microsoft.com/office/officeart/2005/8/layout/hierarchy2"/>
    <dgm:cxn modelId="{BC12932D-391A-45E6-92A6-4ECC7593A5D5}" type="presParOf" srcId="{A6931534-2BB0-4E3F-86D7-D48EE0DF744A}" destId="{38B60E26-9D76-4614-83AD-0C5488824F91}" srcOrd="1" destOrd="0" presId="urn:microsoft.com/office/officeart/2005/8/layout/hierarchy2"/>
    <dgm:cxn modelId="{BA9BC07A-455F-49F4-802D-34AF9F826609}" type="presParOf" srcId="{38B60E26-9D76-4614-83AD-0C5488824F91}" destId="{02573DA7-63E9-4A7F-9635-1E088927840D}" srcOrd="0" destOrd="0" presId="urn:microsoft.com/office/officeart/2005/8/layout/hierarchy2"/>
    <dgm:cxn modelId="{C09EBB59-93B4-487F-BE93-330337C0F8BF}" type="presParOf" srcId="{38B60E26-9D76-4614-83AD-0C5488824F91}" destId="{5207F642-63EA-46A8-AC64-FB0625210CE7}" srcOrd="1" destOrd="0" presId="urn:microsoft.com/office/officeart/2005/8/layout/hierarchy2"/>
    <dgm:cxn modelId="{338DC5B7-4521-46E6-9C9D-FDED1C9508A1}" type="presParOf" srcId="{65107A21-D980-4245-ADF5-95B756071CCD}" destId="{B17BEB4B-96EA-45AA-AF07-F078459DD79D}" srcOrd="2" destOrd="0" presId="urn:microsoft.com/office/officeart/2005/8/layout/hierarchy2"/>
    <dgm:cxn modelId="{ACC2A118-05C2-4A8B-821C-BBF228ED021C}" type="presParOf" srcId="{B17BEB4B-96EA-45AA-AF07-F078459DD79D}" destId="{AE0A90E2-49E7-4333-9EC5-48DBC59CC8AC}" srcOrd="0" destOrd="0" presId="urn:microsoft.com/office/officeart/2005/8/layout/hierarchy2"/>
    <dgm:cxn modelId="{CF117BE8-176A-4D2D-BE23-B9C3B8496A8D}" type="presParOf" srcId="{65107A21-D980-4245-ADF5-95B756071CCD}" destId="{1B31608D-CCA4-4F87-AD48-43F2557CC6E4}" srcOrd="3" destOrd="0" presId="urn:microsoft.com/office/officeart/2005/8/layout/hierarchy2"/>
    <dgm:cxn modelId="{014976C1-078E-4524-9470-9A3F0E07F606}" type="presParOf" srcId="{1B31608D-CCA4-4F87-AD48-43F2557CC6E4}" destId="{BFFE62DD-D525-4437-9F94-770DF6F4F60A}" srcOrd="0" destOrd="0" presId="urn:microsoft.com/office/officeart/2005/8/layout/hierarchy2"/>
    <dgm:cxn modelId="{61302E93-22C0-4D09-B119-2EFAEF2BB429}" type="presParOf" srcId="{1B31608D-CCA4-4F87-AD48-43F2557CC6E4}" destId="{E18D60F5-13FA-4E81-8E7C-8CA4D7F68C32}" srcOrd="1" destOrd="0" presId="urn:microsoft.com/office/officeart/2005/8/layout/hierarchy2"/>
    <dgm:cxn modelId="{68CDA4CA-C086-4D77-8B92-E4C172664CCB}" type="presParOf" srcId="{E18D60F5-13FA-4E81-8E7C-8CA4D7F68C32}" destId="{6F041CFC-62AF-4894-AA28-1C10D0C509C6}" srcOrd="0" destOrd="0" presId="urn:microsoft.com/office/officeart/2005/8/layout/hierarchy2"/>
    <dgm:cxn modelId="{FDAA5237-80FC-4228-993E-B9A5339E6653}" type="presParOf" srcId="{6F041CFC-62AF-4894-AA28-1C10D0C509C6}" destId="{103E93A2-ECDB-4B3D-A75B-A899B32AF56B}" srcOrd="0" destOrd="0" presId="urn:microsoft.com/office/officeart/2005/8/layout/hierarchy2"/>
    <dgm:cxn modelId="{EFA5B7B7-A4AD-482A-8870-AF3653740D5B}" type="presParOf" srcId="{E18D60F5-13FA-4E81-8E7C-8CA4D7F68C32}" destId="{43983562-E2EB-4D08-87C6-179F67093B46}" srcOrd="1" destOrd="0" presId="urn:microsoft.com/office/officeart/2005/8/layout/hierarchy2"/>
    <dgm:cxn modelId="{28621B77-49A3-4D1A-AABB-17B835D24B45}" type="presParOf" srcId="{43983562-E2EB-4D08-87C6-179F67093B46}" destId="{C5C948EB-B3C7-47AD-A065-848DC4C8B87C}" srcOrd="0" destOrd="0" presId="urn:microsoft.com/office/officeart/2005/8/layout/hierarchy2"/>
    <dgm:cxn modelId="{0FE9FA70-CB5F-46CD-B94F-C59747AC2569}" type="presParOf" srcId="{43983562-E2EB-4D08-87C6-179F67093B46}" destId="{BF55B9DF-F577-4EC7-BD6A-1F7A65541984}" srcOrd="1" destOrd="0" presId="urn:microsoft.com/office/officeart/2005/8/layout/hierarchy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1E06E3C-A497-4DA1-BBBB-7389E4A3069A}"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s-EC"/>
        </a:p>
      </dgm:t>
    </dgm:pt>
    <dgm:pt modelId="{FDCC4214-D105-412B-AD76-0D187CF35C60}">
      <dgm:prSet phldrT="[Texto]" custT="1"/>
      <dgm:spPr/>
      <dgm:t>
        <a:bodyPr/>
        <a:lstStyle/>
        <a:p>
          <a:r>
            <a:rPr lang="es-EC" sz="1050" dirty="0" smtClean="0">
              <a:latin typeface="Arial" panose="020B0604020202020204" pitchFamily="34" charset="0"/>
              <a:cs typeface="Arial" panose="020B0604020202020204" pitchFamily="34" charset="0"/>
            </a:rPr>
            <a:t>Procurar el mantenimiento de  diversas líneas de crédito abiertas con instituciones financieras del país.</a:t>
          </a:r>
          <a:endParaRPr lang="es-EC" sz="1050" dirty="0">
            <a:latin typeface="Arial" panose="020B0604020202020204" pitchFamily="34" charset="0"/>
            <a:cs typeface="Arial" panose="020B0604020202020204" pitchFamily="34" charset="0"/>
          </a:endParaRPr>
        </a:p>
      </dgm:t>
    </dgm:pt>
    <dgm:pt modelId="{41CFC2B3-325C-4D01-82EB-6677298138FD}" type="parTrans" cxnId="{7575F6CE-D603-404F-BF06-CCBD5C510150}">
      <dgm:prSet/>
      <dgm:spPr/>
      <dgm:t>
        <a:bodyPr/>
        <a:lstStyle/>
        <a:p>
          <a:endParaRPr lang="es-EC" sz="1400">
            <a:latin typeface="Arial" panose="020B0604020202020204" pitchFamily="34" charset="0"/>
            <a:cs typeface="Arial" panose="020B0604020202020204" pitchFamily="34" charset="0"/>
          </a:endParaRPr>
        </a:p>
      </dgm:t>
    </dgm:pt>
    <dgm:pt modelId="{F42F64CB-6CC5-4FA8-A0EE-9E71E173D36E}" type="sibTrans" cxnId="{7575F6CE-D603-404F-BF06-CCBD5C510150}">
      <dgm:prSet/>
      <dgm:spPr/>
      <dgm:t>
        <a:bodyPr/>
        <a:lstStyle/>
        <a:p>
          <a:endParaRPr lang="es-EC" sz="1400">
            <a:latin typeface="Arial" panose="020B0604020202020204" pitchFamily="34" charset="0"/>
            <a:cs typeface="Arial" panose="020B0604020202020204" pitchFamily="34" charset="0"/>
          </a:endParaRPr>
        </a:p>
      </dgm:t>
    </dgm:pt>
    <dgm:pt modelId="{970A2A21-0DDE-41AB-B8C9-47B9E56C162B}">
      <dgm:prSet phldrT="[Texto]" custT="1"/>
      <dgm:spPr/>
      <dgm:t>
        <a:bodyPr/>
        <a:lstStyle/>
        <a:p>
          <a:r>
            <a:rPr lang="es-EC" sz="1050" dirty="0" smtClean="0">
              <a:latin typeface="Arial" panose="020B0604020202020204" pitchFamily="34" charset="0"/>
              <a:cs typeface="Arial" panose="020B0604020202020204" pitchFamily="34" charset="0"/>
            </a:rPr>
            <a:t>Procurar que la  ejecución de obras se realice con recursos de anticipos y  gestión de cobro de planillas mediante una debida estrategia de cobro</a:t>
          </a:r>
          <a:endParaRPr lang="es-EC" sz="1050" dirty="0">
            <a:latin typeface="Arial" panose="020B0604020202020204" pitchFamily="34" charset="0"/>
            <a:cs typeface="Arial" panose="020B0604020202020204" pitchFamily="34" charset="0"/>
          </a:endParaRPr>
        </a:p>
      </dgm:t>
    </dgm:pt>
    <dgm:pt modelId="{943CBB2B-77FE-45AE-B22F-F54C4469A8FA}" type="parTrans" cxnId="{DCF741EB-ED49-40D5-AB82-F445FBB049FE}">
      <dgm:prSet/>
      <dgm:spPr/>
      <dgm:t>
        <a:bodyPr/>
        <a:lstStyle/>
        <a:p>
          <a:endParaRPr lang="es-EC" sz="1400">
            <a:latin typeface="Arial" panose="020B0604020202020204" pitchFamily="34" charset="0"/>
            <a:cs typeface="Arial" panose="020B0604020202020204" pitchFamily="34" charset="0"/>
          </a:endParaRPr>
        </a:p>
      </dgm:t>
    </dgm:pt>
    <dgm:pt modelId="{DF563CA2-0B7E-46B4-B762-C95369ED1CFE}" type="sibTrans" cxnId="{DCF741EB-ED49-40D5-AB82-F445FBB049FE}">
      <dgm:prSet/>
      <dgm:spPr/>
      <dgm:t>
        <a:bodyPr/>
        <a:lstStyle/>
        <a:p>
          <a:endParaRPr lang="es-EC" sz="1400">
            <a:latin typeface="Arial" panose="020B0604020202020204" pitchFamily="34" charset="0"/>
            <a:cs typeface="Arial" panose="020B0604020202020204" pitchFamily="34" charset="0"/>
          </a:endParaRPr>
        </a:p>
      </dgm:t>
    </dgm:pt>
    <dgm:pt modelId="{1B440C6D-09D4-4FEA-A907-5569F62BECCB}">
      <dgm:prSet phldrT="[Texto]" custT="1"/>
      <dgm:spPr/>
      <dgm:t>
        <a:bodyPr/>
        <a:lstStyle/>
        <a:p>
          <a:r>
            <a:rPr lang="es-EC" sz="1050" dirty="0" smtClean="0">
              <a:latin typeface="Arial" panose="020B0604020202020204" pitchFamily="34" charset="0"/>
              <a:cs typeface="Arial" panose="020B0604020202020204" pitchFamily="34" charset="0"/>
            </a:rPr>
            <a:t>Incluir la estrategia de  retención de al menos el 75% de  utilidades del ejercicio.</a:t>
          </a:r>
          <a:endParaRPr lang="es-EC" sz="1050" dirty="0">
            <a:latin typeface="Arial" panose="020B0604020202020204" pitchFamily="34" charset="0"/>
            <a:cs typeface="Arial" panose="020B0604020202020204" pitchFamily="34" charset="0"/>
          </a:endParaRPr>
        </a:p>
      </dgm:t>
    </dgm:pt>
    <dgm:pt modelId="{85E9AC76-7297-4D10-855D-193ACCAFE307}" type="parTrans" cxnId="{7E9D16C1-C453-4305-9372-BEF7DA7651E8}">
      <dgm:prSet/>
      <dgm:spPr/>
      <dgm:t>
        <a:bodyPr/>
        <a:lstStyle/>
        <a:p>
          <a:endParaRPr lang="es-EC" sz="1400">
            <a:latin typeface="Arial" panose="020B0604020202020204" pitchFamily="34" charset="0"/>
            <a:cs typeface="Arial" panose="020B0604020202020204" pitchFamily="34" charset="0"/>
          </a:endParaRPr>
        </a:p>
      </dgm:t>
    </dgm:pt>
    <dgm:pt modelId="{BC19FF64-4990-430B-B6E2-FC0819ADC613}" type="sibTrans" cxnId="{7E9D16C1-C453-4305-9372-BEF7DA7651E8}">
      <dgm:prSet/>
      <dgm:spPr/>
      <dgm:t>
        <a:bodyPr/>
        <a:lstStyle/>
        <a:p>
          <a:endParaRPr lang="es-EC" sz="1400">
            <a:latin typeface="Arial" panose="020B0604020202020204" pitchFamily="34" charset="0"/>
            <a:cs typeface="Arial" panose="020B0604020202020204" pitchFamily="34" charset="0"/>
          </a:endParaRPr>
        </a:p>
      </dgm:t>
    </dgm:pt>
    <dgm:pt modelId="{6FFFE881-C9E1-4B0B-8314-AAD4A10CAEEA}">
      <dgm:prSet phldrT="[Texto]" custT="1"/>
      <dgm:spPr/>
      <dgm:t>
        <a:bodyPr/>
        <a:lstStyle/>
        <a:p>
          <a:r>
            <a:rPr lang="es-EC" sz="1050" dirty="0" smtClean="0">
              <a:latin typeface="Arial" panose="020B0604020202020204" pitchFamily="34" charset="0"/>
              <a:cs typeface="Arial" panose="020B0604020202020204" pitchFamily="34" charset="0"/>
            </a:rPr>
            <a:t>La adquisición de activo fijo se deberá realizar con créditos a largo plazo de preferencia.</a:t>
          </a:r>
          <a:endParaRPr lang="es-EC" sz="1050" dirty="0">
            <a:latin typeface="Arial" panose="020B0604020202020204" pitchFamily="34" charset="0"/>
            <a:cs typeface="Arial" panose="020B0604020202020204" pitchFamily="34" charset="0"/>
          </a:endParaRPr>
        </a:p>
      </dgm:t>
    </dgm:pt>
    <dgm:pt modelId="{23559E9E-E8EE-4ED6-8A4A-A7174CAF820C}" type="parTrans" cxnId="{9FD3A4E4-B7B4-4F12-BE51-D278E6CFA6C9}">
      <dgm:prSet/>
      <dgm:spPr/>
      <dgm:t>
        <a:bodyPr/>
        <a:lstStyle/>
        <a:p>
          <a:endParaRPr lang="es-EC" sz="1100">
            <a:latin typeface="Arial" panose="020B0604020202020204" pitchFamily="34" charset="0"/>
            <a:cs typeface="Arial" panose="020B0604020202020204" pitchFamily="34" charset="0"/>
          </a:endParaRPr>
        </a:p>
      </dgm:t>
    </dgm:pt>
    <dgm:pt modelId="{B8BAEFB8-42A6-47D8-9A77-65E69A521EE1}" type="sibTrans" cxnId="{9FD3A4E4-B7B4-4F12-BE51-D278E6CFA6C9}">
      <dgm:prSet/>
      <dgm:spPr/>
      <dgm:t>
        <a:bodyPr/>
        <a:lstStyle/>
        <a:p>
          <a:endParaRPr lang="es-EC" sz="1100">
            <a:latin typeface="Arial" panose="020B0604020202020204" pitchFamily="34" charset="0"/>
            <a:cs typeface="Arial" panose="020B0604020202020204" pitchFamily="34" charset="0"/>
          </a:endParaRPr>
        </a:p>
      </dgm:t>
    </dgm:pt>
    <dgm:pt modelId="{FFD901CB-C5CB-43AE-AB00-CFFD4051769F}">
      <dgm:prSet phldrT="[Texto]" custT="1"/>
      <dgm:spPr/>
      <dgm:t>
        <a:bodyPr/>
        <a:lstStyle/>
        <a:p>
          <a:r>
            <a:rPr lang="es-EC" sz="1050" dirty="0" smtClean="0">
              <a:latin typeface="Arial" panose="020B0604020202020204" pitchFamily="34" charset="0"/>
              <a:cs typeface="Arial" panose="020B0604020202020204" pitchFamily="34" charset="0"/>
            </a:rPr>
            <a:t>Incursionar en medidas de financiamiento de bajo costo que ofrece el mercado de valores  </a:t>
          </a:r>
          <a:endParaRPr lang="es-EC" sz="1050" dirty="0">
            <a:latin typeface="Arial" panose="020B0604020202020204" pitchFamily="34" charset="0"/>
            <a:cs typeface="Arial" panose="020B0604020202020204" pitchFamily="34" charset="0"/>
          </a:endParaRPr>
        </a:p>
      </dgm:t>
    </dgm:pt>
    <dgm:pt modelId="{264FCCB1-2AB1-4D4C-94A9-0CFBC6CA5BF3}" type="parTrans" cxnId="{12A75D53-35C7-4D11-A894-474216C7511E}">
      <dgm:prSet/>
      <dgm:spPr/>
      <dgm:t>
        <a:bodyPr/>
        <a:lstStyle/>
        <a:p>
          <a:endParaRPr lang="es-EC" sz="1100">
            <a:latin typeface="Arial" panose="020B0604020202020204" pitchFamily="34" charset="0"/>
            <a:cs typeface="Arial" panose="020B0604020202020204" pitchFamily="34" charset="0"/>
          </a:endParaRPr>
        </a:p>
      </dgm:t>
    </dgm:pt>
    <dgm:pt modelId="{0DF76FCA-780F-47B5-94E7-2161EF575176}" type="sibTrans" cxnId="{12A75D53-35C7-4D11-A894-474216C7511E}">
      <dgm:prSet/>
      <dgm:spPr/>
      <dgm:t>
        <a:bodyPr/>
        <a:lstStyle/>
        <a:p>
          <a:endParaRPr lang="es-EC" sz="1100">
            <a:latin typeface="Arial" panose="020B0604020202020204" pitchFamily="34" charset="0"/>
            <a:cs typeface="Arial" panose="020B0604020202020204" pitchFamily="34" charset="0"/>
          </a:endParaRPr>
        </a:p>
      </dgm:t>
    </dgm:pt>
    <dgm:pt modelId="{54EEF344-CACA-435B-8998-32972BABBB28}">
      <dgm:prSet phldrT="[Texto]" custT="1"/>
      <dgm:spPr/>
      <dgm:t>
        <a:bodyPr/>
        <a:lstStyle/>
        <a:p>
          <a:r>
            <a:rPr lang="es-EC" sz="1000" dirty="0" smtClean="0">
              <a:latin typeface="Arial" panose="020B0604020202020204" pitchFamily="34" charset="0"/>
              <a:cs typeface="Arial" panose="020B0604020202020204" pitchFamily="34" charset="0"/>
            </a:rPr>
            <a:t>En caso de aceptación de capital de inversionistas nuevos, deberá condicionarse la venta de acciones de la empresa  a una proporción no mayor al 25% del capital total y  la venta de cada acción deberá realizarse a un precio superior al valor nominal</a:t>
          </a:r>
          <a:endParaRPr lang="es-EC" sz="1000" dirty="0">
            <a:latin typeface="Arial" panose="020B0604020202020204" pitchFamily="34" charset="0"/>
            <a:cs typeface="Arial" panose="020B0604020202020204" pitchFamily="34" charset="0"/>
          </a:endParaRPr>
        </a:p>
      </dgm:t>
    </dgm:pt>
    <dgm:pt modelId="{8F4780D6-20A3-49B2-939A-9EC6CB377BDF}" type="parTrans" cxnId="{BE3D6880-7A59-4CE8-B48B-CEF4526D7282}">
      <dgm:prSet/>
      <dgm:spPr/>
      <dgm:t>
        <a:bodyPr/>
        <a:lstStyle/>
        <a:p>
          <a:endParaRPr lang="es-EC" sz="1100">
            <a:latin typeface="Arial" panose="020B0604020202020204" pitchFamily="34" charset="0"/>
            <a:cs typeface="Arial" panose="020B0604020202020204" pitchFamily="34" charset="0"/>
          </a:endParaRPr>
        </a:p>
      </dgm:t>
    </dgm:pt>
    <dgm:pt modelId="{0B870593-CA38-4D79-8BD8-7CA737329958}" type="sibTrans" cxnId="{BE3D6880-7A59-4CE8-B48B-CEF4526D7282}">
      <dgm:prSet/>
      <dgm:spPr/>
      <dgm:t>
        <a:bodyPr/>
        <a:lstStyle/>
        <a:p>
          <a:endParaRPr lang="es-EC" sz="1100">
            <a:latin typeface="Arial" panose="020B0604020202020204" pitchFamily="34" charset="0"/>
            <a:cs typeface="Arial" panose="020B0604020202020204" pitchFamily="34" charset="0"/>
          </a:endParaRPr>
        </a:p>
      </dgm:t>
    </dgm:pt>
    <dgm:pt modelId="{06D02DA0-8F8F-40C3-8F70-8FE9F5D65D74}" type="pres">
      <dgm:prSet presAssocID="{C1E06E3C-A497-4DA1-BBBB-7389E4A3069A}" presName="Name0" presStyleCnt="0">
        <dgm:presLayoutVars>
          <dgm:dir/>
          <dgm:resizeHandles val="exact"/>
        </dgm:presLayoutVars>
      </dgm:prSet>
      <dgm:spPr/>
      <dgm:t>
        <a:bodyPr/>
        <a:lstStyle/>
        <a:p>
          <a:endParaRPr lang="es-EC"/>
        </a:p>
      </dgm:t>
    </dgm:pt>
    <dgm:pt modelId="{3EF38BF9-0175-4DC4-A686-61DBC8239F30}" type="pres">
      <dgm:prSet presAssocID="{FDCC4214-D105-412B-AD76-0D187CF35C60}" presName="Name5" presStyleLbl="vennNode1" presStyleIdx="0" presStyleCnt="6" custScaleX="96171" custScaleY="113922" custLinFactNeighborX="-29862" custLinFactNeighborY="21">
        <dgm:presLayoutVars>
          <dgm:bulletEnabled val="1"/>
        </dgm:presLayoutVars>
      </dgm:prSet>
      <dgm:spPr/>
      <dgm:t>
        <a:bodyPr/>
        <a:lstStyle/>
        <a:p>
          <a:endParaRPr lang="es-EC"/>
        </a:p>
      </dgm:t>
    </dgm:pt>
    <dgm:pt modelId="{8FB03A4F-616C-4930-B010-2FDB52038A7A}" type="pres">
      <dgm:prSet presAssocID="{F42F64CB-6CC5-4FA8-A0EE-9E71E173D36E}" presName="space" presStyleCnt="0"/>
      <dgm:spPr/>
    </dgm:pt>
    <dgm:pt modelId="{C1FD4FBF-9A36-4492-9687-B9A30DE95668}" type="pres">
      <dgm:prSet presAssocID="{970A2A21-0DDE-41AB-B8C9-47B9E56C162B}" presName="Name5" presStyleLbl="vennNode1" presStyleIdx="1" presStyleCnt="6" custScaleY="113922" custLinFactNeighborX="-27042" custLinFactNeighborY="21">
        <dgm:presLayoutVars>
          <dgm:bulletEnabled val="1"/>
        </dgm:presLayoutVars>
      </dgm:prSet>
      <dgm:spPr/>
      <dgm:t>
        <a:bodyPr/>
        <a:lstStyle/>
        <a:p>
          <a:endParaRPr lang="es-EC"/>
        </a:p>
      </dgm:t>
    </dgm:pt>
    <dgm:pt modelId="{3F0F075E-4CDE-426D-8E0D-3EBDDFBE9FEA}" type="pres">
      <dgm:prSet presAssocID="{DF563CA2-0B7E-46B4-B762-C95369ED1CFE}" presName="space" presStyleCnt="0"/>
      <dgm:spPr/>
    </dgm:pt>
    <dgm:pt modelId="{EACF27E2-61CA-4EA5-BB8D-9CA0C8FDFFE1}" type="pres">
      <dgm:prSet presAssocID="{1B440C6D-09D4-4FEA-A907-5569F62BECCB}" presName="Name5" presStyleLbl="vennNode1" presStyleIdx="2" presStyleCnt="6" custScaleX="74569" custScaleY="113922" custLinFactNeighborX="-23049" custLinFactNeighborY="21">
        <dgm:presLayoutVars>
          <dgm:bulletEnabled val="1"/>
        </dgm:presLayoutVars>
      </dgm:prSet>
      <dgm:spPr/>
      <dgm:t>
        <a:bodyPr/>
        <a:lstStyle/>
        <a:p>
          <a:endParaRPr lang="es-EC"/>
        </a:p>
      </dgm:t>
    </dgm:pt>
    <dgm:pt modelId="{816F00B0-344A-4EEE-ADAA-BD5851C44C20}" type="pres">
      <dgm:prSet presAssocID="{BC19FF64-4990-430B-B6E2-FC0819ADC613}" presName="space" presStyleCnt="0"/>
      <dgm:spPr/>
    </dgm:pt>
    <dgm:pt modelId="{13EB6758-3116-4074-BE38-F9251C4F039E}" type="pres">
      <dgm:prSet presAssocID="{6FFFE881-C9E1-4B0B-8314-AAD4A10CAEEA}" presName="Name5" presStyleLbl="vennNode1" presStyleIdx="3" presStyleCnt="6" custScaleX="87239" custScaleY="113922" custLinFactNeighborX="11910" custLinFactNeighborY="21">
        <dgm:presLayoutVars>
          <dgm:bulletEnabled val="1"/>
        </dgm:presLayoutVars>
      </dgm:prSet>
      <dgm:spPr/>
      <dgm:t>
        <a:bodyPr/>
        <a:lstStyle/>
        <a:p>
          <a:endParaRPr lang="es-EC"/>
        </a:p>
      </dgm:t>
    </dgm:pt>
    <dgm:pt modelId="{F705CC88-6970-4548-9F84-656AFFD78931}" type="pres">
      <dgm:prSet presAssocID="{B8BAEFB8-42A6-47D8-9A77-65E69A521EE1}" presName="space" presStyleCnt="0"/>
      <dgm:spPr/>
    </dgm:pt>
    <dgm:pt modelId="{3C4D762B-90EB-4737-A590-8E3DF82DC257}" type="pres">
      <dgm:prSet presAssocID="{FFD901CB-C5CB-43AE-AB00-CFFD4051769F}" presName="Name5" presStyleLbl="vennNode1" presStyleIdx="4" presStyleCnt="6" custScaleY="113922" custLinFactNeighborX="34960" custLinFactNeighborY="21">
        <dgm:presLayoutVars>
          <dgm:bulletEnabled val="1"/>
        </dgm:presLayoutVars>
      </dgm:prSet>
      <dgm:spPr/>
      <dgm:t>
        <a:bodyPr/>
        <a:lstStyle/>
        <a:p>
          <a:endParaRPr lang="es-EC"/>
        </a:p>
      </dgm:t>
    </dgm:pt>
    <dgm:pt modelId="{F6DECC01-8CBF-429B-A9C0-38DA44945455}" type="pres">
      <dgm:prSet presAssocID="{0DF76FCA-780F-47B5-94E7-2161EF575176}" presName="space" presStyleCnt="0"/>
      <dgm:spPr/>
    </dgm:pt>
    <dgm:pt modelId="{196EC410-9C79-40DC-8392-83D8D2260136}" type="pres">
      <dgm:prSet presAssocID="{54EEF344-CACA-435B-8998-32972BABBB28}" presName="Name5" presStyleLbl="vennNode1" presStyleIdx="5" presStyleCnt="6" custScaleX="112353" custScaleY="113922" custLinFactNeighborX="32726" custLinFactNeighborY="21">
        <dgm:presLayoutVars>
          <dgm:bulletEnabled val="1"/>
        </dgm:presLayoutVars>
      </dgm:prSet>
      <dgm:spPr/>
      <dgm:t>
        <a:bodyPr/>
        <a:lstStyle/>
        <a:p>
          <a:endParaRPr lang="es-EC"/>
        </a:p>
      </dgm:t>
    </dgm:pt>
  </dgm:ptLst>
  <dgm:cxnLst>
    <dgm:cxn modelId="{DEC8E05C-14EE-419A-B6F3-3A7454E6A32D}" type="presOf" srcId="{1B440C6D-09D4-4FEA-A907-5569F62BECCB}" destId="{EACF27E2-61CA-4EA5-BB8D-9CA0C8FDFFE1}" srcOrd="0" destOrd="0" presId="urn:microsoft.com/office/officeart/2005/8/layout/venn3"/>
    <dgm:cxn modelId="{E840CDCE-90B7-4360-B6BD-384F77BE2D42}" type="presOf" srcId="{54EEF344-CACA-435B-8998-32972BABBB28}" destId="{196EC410-9C79-40DC-8392-83D8D2260136}" srcOrd="0" destOrd="0" presId="urn:microsoft.com/office/officeart/2005/8/layout/venn3"/>
    <dgm:cxn modelId="{E4C083AC-36ED-4BB6-AC96-1BD4457E66F2}" type="presOf" srcId="{6FFFE881-C9E1-4B0B-8314-AAD4A10CAEEA}" destId="{13EB6758-3116-4074-BE38-F9251C4F039E}" srcOrd="0" destOrd="0" presId="urn:microsoft.com/office/officeart/2005/8/layout/venn3"/>
    <dgm:cxn modelId="{811D6361-61D1-4D75-B2DA-3F8C1E3BA001}" type="presOf" srcId="{C1E06E3C-A497-4DA1-BBBB-7389E4A3069A}" destId="{06D02DA0-8F8F-40C3-8F70-8FE9F5D65D74}" srcOrd="0" destOrd="0" presId="urn:microsoft.com/office/officeart/2005/8/layout/venn3"/>
    <dgm:cxn modelId="{AB610C9F-27CB-4A96-A76D-D04D88DE8C06}" type="presOf" srcId="{FDCC4214-D105-412B-AD76-0D187CF35C60}" destId="{3EF38BF9-0175-4DC4-A686-61DBC8239F30}" srcOrd="0" destOrd="0" presId="urn:microsoft.com/office/officeart/2005/8/layout/venn3"/>
    <dgm:cxn modelId="{BE3D6880-7A59-4CE8-B48B-CEF4526D7282}" srcId="{C1E06E3C-A497-4DA1-BBBB-7389E4A3069A}" destId="{54EEF344-CACA-435B-8998-32972BABBB28}" srcOrd="5" destOrd="0" parTransId="{8F4780D6-20A3-49B2-939A-9EC6CB377BDF}" sibTransId="{0B870593-CA38-4D79-8BD8-7CA737329958}"/>
    <dgm:cxn modelId="{7575F6CE-D603-404F-BF06-CCBD5C510150}" srcId="{C1E06E3C-A497-4DA1-BBBB-7389E4A3069A}" destId="{FDCC4214-D105-412B-AD76-0D187CF35C60}" srcOrd="0" destOrd="0" parTransId="{41CFC2B3-325C-4D01-82EB-6677298138FD}" sibTransId="{F42F64CB-6CC5-4FA8-A0EE-9E71E173D36E}"/>
    <dgm:cxn modelId="{DCF741EB-ED49-40D5-AB82-F445FBB049FE}" srcId="{C1E06E3C-A497-4DA1-BBBB-7389E4A3069A}" destId="{970A2A21-0DDE-41AB-B8C9-47B9E56C162B}" srcOrd="1" destOrd="0" parTransId="{943CBB2B-77FE-45AE-B22F-F54C4469A8FA}" sibTransId="{DF563CA2-0B7E-46B4-B762-C95369ED1CFE}"/>
    <dgm:cxn modelId="{7E9D16C1-C453-4305-9372-BEF7DA7651E8}" srcId="{C1E06E3C-A497-4DA1-BBBB-7389E4A3069A}" destId="{1B440C6D-09D4-4FEA-A907-5569F62BECCB}" srcOrd="2" destOrd="0" parTransId="{85E9AC76-7297-4D10-855D-193ACCAFE307}" sibTransId="{BC19FF64-4990-430B-B6E2-FC0819ADC613}"/>
    <dgm:cxn modelId="{9FD3A4E4-B7B4-4F12-BE51-D278E6CFA6C9}" srcId="{C1E06E3C-A497-4DA1-BBBB-7389E4A3069A}" destId="{6FFFE881-C9E1-4B0B-8314-AAD4A10CAEEA}" srcOrd="3" destOrd="0" parTransId="{23559E9E-E8EE-4ED6-8A4A-A7174CAF820C}" sibTransId="{B8BAEFB8-42A6-47D8-9A77-65E69A521EE1}"/>
    <dgm:cxn modelId="{12A75D53-35C7-4D11-A894-474216C7511E}" srcId="{C1E06E3C-A497-4DA1-BBBB-7389E4A3069A}" destId="{FFD901CB-C5CB-43AE-AB00-CFFD4051769F}" srcOrd="4" destOrd="0" parTransId="{264FCCB1-2AB1-4D4C-94A9-0CFBC6CA5BF3}" sibTransId="{0DF76FCA-780F-47B5-94E7-2161EF575176}"/>
    <dgm:cxn modelId="{C0903BD1-9901-47F4-AD77-F085E3246AB2}" type="presOf" srcId="{970A2A21-0DDE-41AB-B8C9-47B9E56C162B}" destId="{C1FD4FBF-9A36-4492-9687-B9A30DE95668}" srcOrd="0" destOrd="0" presId="urn:microsoft.com/office/officeart/2005/8/layout/venn3"/>
    <dgm:cxn modelId="{5F944F94-42C4-4479-8BCC-CE0926575800}" type="presOf" srcId="{FFD901CB-C5CB-43AE-AB00-CFFD4051769F}" destId="{3C4D762B-90EB-4737-A590-8E3DF82DC257}" srcOrd="0" destOrd="0" presId="urn:microsoft.com/office/officeart/2005/8/layout/venn3"/>
    <dgm:cxn modelId="{58B705DF-1AB7-4AA8-84EA-6B76FCC6A61C}" type="presParOf" srcId="{06D02DA0-8F8F-40C3-8F70-8FE9F5D65D74}" destId="{3EF38BF9-0175-4DC4-A686-61DBC8239F30}" srcOrd="0" destOrd="0" presId="urn:microsoft.com/office/officeart/2005/8/layout/venn3"/>
    <dgm:cxn modelId="{D5141FD0-EC25-4230-900C-6EA20A5A9359}" type="presParOf" srcId="{06D02DA0-8F8F-40C3-8F70-8FE9F5D65D74}" destId="{8FB03A4F-616C-4930-B010-2FDB52038A7A}" srcOrd="1" destOrd="0" presId="urn:microsoft.com/office/officeart/2005/8/layout/venn3"/>
    <dgm:cxn modelId="{CC0C087E-BE09-4FF0-85CB-42CFBFA14F6E}" type="presParOf" srcId="{06D02DA0-8F8F-40C3-8F70-8FE9F5D65D74}" destId="{C1FD4FBF-9A36-4492-9687-B9A30DE95668}" srcOrd="2" destOrd="0" presId="urn:microsoft.com/office/officeart/2005/8/layout/venn3"/>
    <dgm:cxn modelId="{7871EB17-D12C-4583-AD42-D04E54491B7C}" type="presParOf" srcId="{06D02DA0-8F8F-40C3-8F70-8FE9F5D65D74}" destId="{3F0F075E-4CDE-426D-8E0D-3EBDDFBE9FEA}" srcOrd="3" destOrd="0" presId="urn:microsoft.com/office/officeart/2005/8/layout/venn3"/>
    <dgm:cxn modelId="{73A936B6-FCC1-49E4-873F-5AEB0CFE36A9}" type="presParOf" srcId="{06D02DA0-8F8F-40C3-8F70-8FE9F5D65D74}" destId="{EACF27E2-61CA-4EA5-BB8D-9CA0C8FDFFE1}" srcOrd="4" destOrd="0" presId="urn:microsoft.com/office/officeart/2005/8/layout/venn3"/>
    <dgm:cxn modelId="{F1ECA2B0-0575-4CA5-93E5-C0C2445194B1}" type="presParOf" srcId="{06D02DA0-8F8F-40C3-8F70-8FE9F5D65D74}" destId="{816F00B0-344A-4EEE-ADAA-BD5851C44C20}" srcOrd="5" destOrd="0" presId="urn:microsoft.com/office/officeart/2005/8/layout/venn3"/>
    <dgm:cxn modelId="{9A30A724-5976-43BB-9ACB-CD7B0D291638}" type="presParOf" srcId="{06D02DA0-8F8F-40C3-8F70-8FE9F5D65D74}" destId="{13EB6758-3116-4074-BE38-F9251C4F039E}" srcOrd="6" destOrd="0" presId="urn:microsoft.com/office/officeart/2005/8/layout/venn3"/>
    <dgm:cxn modelId="{94A87976-CA26-49CC-8993-AD24179EC8AC}" type="presParOf" srcId="{06D02DA0-8F8F-40C3-8F70-8FE9F5D65D74}" destId="{F705CC88-6970-4548-9F84-656AFFD78931}" srcOrd="7" destOrd="0" presId="urn:microsoft.com/office/officeart/2005/8/layout/venn3"/>
    <dgm:cxn modelId="{8EC28EB1-3E36-4DA3-8BE7-D815A913320D}" type="presParOf" srcId="{06D02DA0-8F8F-40C3-8F70-8FE9F5D65D74}" destId="{3C4D762B-90EB-4737-A590-8E3DF82DC257}" srcOrd="8" destOrd="0" presId="urn:microsoft.com/office/officeart/2005/8/layout/venn3"/>
    <dgm:cxn modelId="{F6474268-3222-49D0-987D-C2DE39422701}" type="presParOf" srcId="{06D02DA0-8F8F-40C3-8F70-8FE9F5D65D74}" destId="{F6DECC01-8CBF-429B-A9C0-38DA44945455}" srcOrd="9" destOrd="0" presId="urn:microsoft.com/office/officeart/2005/8/layout/venn3"/>
    <dgm:cxn modelId="{F83AD4ED-47ED-47C4-83E6-BBA2BB9A53F9}" type="presParOf" srcId="{06D02DA0-8F8F-40C3-8F70-8FE9F5D65D74}" destId="{196EC410-9C79-40DC-8392-83D8D2260136}" srcOrd="10"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1E06E3C-A497-4DA1-BBBB-7389E4A3069A}" type="doc">
      <dgm:prSet loTypeId="urn:microsoft.com/office/officeart/2005/8/layout/venn3" loCatId="relationship" qsTypeId="urn:microsoft.com/office/officeart/2005/8/quickstyle/simple1" qsCatId="simple" csTypeId="urn:microsoft.com/office/officeart/2005/8/colors/colorful4" csCatId="colorful" phldr="1"/>
      <dgm:spPr/>
      <dgm:t>
        <a:bodyPr/>
        <a:lstStyle/>
        <a:p>
          <a:endParaRPr lang="es-EC"/>
        </a:p>
      </dgm:t>
    </dgm:pt>
    <dgm:pt modelId="{80136102-ACC2-4FF6-9F4B-22875712F2D1}">
      <dgm:prSet phldrT="[Texto]" custT="1"/>
      <dgm:spPr/>
      <dgm:t>
        <a:bodyPr/>
        <a:lstStyle/>
        <a:p>
          <a:r>
            <a:rPr lang="es-EC" sz="1100" dirty="0" smtClean="0">
              <a:latin typeface="Arial" panose="020B0604020202020204" pitchFamily="34" charset="0"/>
              <a:cs typeface="Arial" panose="020B0604020202020204" pitchFamily="34" charset="0"/>
            </a:rPr>
            <a:t>Buscar alianzas con proveedores que permitan mantener un nivel de crédito operativo similar a los plazos de cobro que mantiene la compañía</a:t>
          </a:r>
          <a:endParaRPr lang="es-EC" sz="1100" dirty="0">
            <a:latin typeface="Arial" panose="020B0604020202020204" pitchFamily="34" charset="0"/>
            <a:cs typeface="Arial" panose="020B0604020202020204" pitchFamily="34" charset="0"/>
          </a:endParaRPr>
        </a:p>
      </dgm:t>
    </dgm:pt>
    <dgm:pt modelId="{C3401EA1-DB23-40A7-9C2C-4EF43F49B756}" type="parTrans" cxnId="{33ECF40D-9FAA-472E-9E3E-4979D7240215}">
      <dgm:prSet/>
      <dgm:spPr/>
      <dgm:t>
        <a:bodyPr/>
        <a:lstStyle/>
        <a:p>
          <a:endParaRPr lang="es-EC" sz="2400">
            <a:latin typeface="Arial" panose="020B0604020202020204" pitchFamily="34" charset="0"/>
            <a:cs typeface="Arial" panose="020B0604020202020204" pitchFamily="34" charset="0"/>
          </a:endParaRPr>
        </a:p>
      </dgm:t>
    </dgm:pt>
    <dgm:pt modelId="{510C5F82-C246-4204-B24A-ADC20C6C5B9A}" type="sibTrans" cxnId="{33ECF40D-9FAA-472E-9E3E-4979D7240215}">
      <dgm:prSet/>
      <dgm:spPr/>
      <dgm:t>
        <a:bodyPr/>
        <a:lstStyle/>
        <a:p>
          <a:endParaRPr lang="es-EC" sz="2400">
            <a:latin typeface="Arial" panose="020B0604020202020204" pitchFamily="34" charset="0"/>
            <a:cs typeface="Arial" panose="020B0604020202020204" pitchFamily="34" charset="0"/>
          </a:endParaRPr>
        </a:p>
      </dgm:t>
    </dgm:pt>
    <dgm:pt modelId="{B148242A-23EE-46A0-89E6-8EBEAF2DCFB7}">
      <dgm:prSet phldrT="[Texto]" custT="1"/>
      <dgm:spPr/>
      <dgm:t>
        <a:bodyPr/>
        <a:lstStyle/>
        <a:p>
          <a:r>
            <a:rPr lang="es-EC" sz="1100" dirty="0" smtClean="0">
              <a:latin typeface="Arial" panose="020B0604020202020204" pitchFamily="34" charset="0"/>
              <a:cs typeface="Arial" panose="020B0604020202020204" pitchFamily="34" charset="0"/>
            </a:rPr>
            <a:t>Mantener un endeudamiento de mediano y largo plazo que se encuentre en razón de su actividad operativa  dentro de las exigencias que mantienen los contratistas</a:t>
          </a:r>
          <a:endParaRPr lang="es-EC" sz="1100" dirty="0">
            <a:latin typeface="Arial" panose="020B0604020202020204" pitchFamily="34" charset="0"/>
            <a:cs typeface="Arial" panose="020B0604020202020204" pitchFamily="34" charset="0"/>
          </a:endParaRPr>
        </a:p>
      </dgm:t>
    </dgm:pt>
    <dgm:pt modelId="{05B4A262-65FD-4359-BA20-2AF599F13D2C}" type="sibTrans" cxnId="{2E47F2D4-F32F-46D0-8D65-3C7A9B893672}">
      <dgm:prSet/>
      <dgm:spPr/>
      <dgm:t>
        <a:bodyPr/>
        <a:lstStyle/>
        <a:p>
          <a:endParaRPr lang="es-EC" sz="2400">
            <a:latin typeface="Arial" panose="020B0604020202020204" pitchFamily="34" charset="0"/>
            <a:cs typeface="Arial" panose="020B0604020202020204" pitchFamily="34" charset="0"/>
          </a:endParaRPr>
        </a:p>
      </dgm:t>
    </dgm:pt>
    <dgm:pt modelId="{0D2E2A89-6BFA-439F-A7F3-C16E28076614}" type="parTrans" cxnId="{2E47F2D4-F32F-46D0-8D65-3C7A9B893672}">
      <dgm:prSet/>
      <dgm:spPr/>
      <dgm:t>
        <a:bodyPr/>
        <a:lstStyle/>
        <a:p>
          <a:endParaRPr lang="es-EC" sz="2400">
            <a:latin typeface="Arial" panose="020B0604020202020204" pitchFamily="34" charset="0"/>
            <a:cs typeface="Arial" panose="020B0604020202020204" pitchFamily="34" charset="0"/>
          </a:endParaRPr>
        </a:p>
      </dgm:t>
    </dgm:pt>
    <dgm:pt modelId="{06D02DA0-8F8F-40C3-8F70-8FE9F5D65D74}" type="pres">
      <dgm:prSet presAssocID="{C1E06E3C-A497-4DA1-BBBB-7389E4A3069A}" presName="Name0" presStyleCnt="0">
        <dgm:presLayoutVars>
          <dgm:dir/>
          <dgm:resizeHandles val="exact"/>
        </dgm:presLayoutVars>
      </dgm:prSet>
      <dgm:spPr/>
      <dgm:t>
        <a:bodyPr/>
        <a:lstStyle/>
        <a:p>
          <a:endParaRPr lang="es-EC"/>
        </a:p>
      </dgm:t>
    </dgm:pt>
    <dgm:pt modelId="{762004DC-C495-4442-86C7-4949768C8D1D}" type="pres">
      <dgm:prSet presAssocID="{80136102-ACC2-4FF6-9F4B-22875712F2D1}" presName="Name5" presStyleLbl="vennNode1" presStyleIdx="0" presStyleCnt="2">
        <dgm:presLayoutVars>
          <dgm:bulletEnabled val="1"/>
        </dgm:presLayoutVars>
      </dgm:prSet>
      <dgm:spPr/>
      <dgm:t>
        <a:bodyPr/>
        <a:lstStyle/>
        <a:p>
          <a:endParaRPr lang="es-EC"/>
        </a:p>
      </dgm:t>
    </dgm:pt>
    <dgm:pt modelId="{7F226BE6-2FB9-4F56-8A72-7DABAFE0C423}" type="pres">
      <dgm:prSet presAssocID="{510C5F82-C246-4204-B24A-ADC20C6C5B9A}" presName="space" presStyleCnt="0"/>
      <dgm:spPr/>
    </dgm:pt>
    <dgm:pt modelId="{E89C96E6-0489-4FBA-838F-209684804027}" type="pres">
      <dgm:prSet presAssocID="{B148242A-23EE-46A0-89E6-8EBEAF2DCFB7}" presName="Name5" presStyleLbl="vennNode1" presStyleIdx="1" presStyleCnt="2">
        <dgm:presLayoutVars>
          <dgm:bulletEnabled val="1"/>
        </dgm:presLayoutVars>
      </dgm:prSet>
      <dgm:spPr/>
      <dgm:t>
        <a:bodyPr/>
        <a:lstStyle/>
        <a:p>
          <a:endParaRPr lang="es-EC"/>
        </a:p>
      </dgm:t>
    </dgm:pt>
  </dgm:ptLst>
  <dgm:cxnLst>
    <dgm:cxn modelId="{33ECF40D-9FAA-472E-9E3E-4979D7240215}" srcId="{C1E06E3C-A497-4DA1-BBBB-7389E4A3069A}" destId="{80136102-ACC2-4FF6-9F4B-22875712F2D1}" srcOrd="0" destOrd="0" parTransId="{C3401EA1-DB23-40A7-9C2C-4EF43F49B756}" sibTransId="{510C5F82-C246-4204-B24A-ADC20C6C5B9A}"/>
    <dgm:cxn modelId="{BC0BF97C-6951-4044-81FD-26CCA6146CCF}" type="presOf" srcId="{80136102-ACC2-4FF6-9F4B-22875712F2D1}" destId="{762004DC-C495-4442-86C7-4949768C8D1D}" srcOrd="0" destOrd="0" presId="urn:microsoft.com/office/officeart/2005/8/layout/venn3"/>
    <dgm:cxn modelId="{EF020B09-07C0-4427-9C9C-123CA67F75B4}" type="presOf" srcId="{B148242A-23EE-46A0-89E6-8EBEAF2DCFB7}" destId="{E89C96E6-0489-4FBA-838F-209684804027}" srcOrd="0" destOrd="0" presId="urn:microsoft.com/office/officeart/2005/8/layout/venn3"/>
    <dgm:cxn modelId="{5813C89B-9805-4426-ACCC-59B2D841CA50}" type="presOf" srcId="{C1E06E3C-A497-4DA1-BBBB-7389E4A3069A}" destId="{06D02DA0-8F8F-40C3-8F70-8FE9F5D65D74}" srcOrd="0" destOrd="0" presId="urn:microsoft.com/office/officeart/2005/8/layout/venn3"/>
    <dgm:cxn modelId="{2E47F2D4-F32F-46D0-8D65-3C7A9B893672}" srcId="{C1E06E3C-A497-4DA1-BBBB-7389E4A3069A}" destId="{B148242A-23EE-46A0-89E6-8EBEAF2DCFB7}" srcOrd="1" destOrd="0" parTransId="{0D2E2A89-6BFA-439F-A7F3-C16E28076614}" sibTransId="{05B4A262-65FD-4359-BA20-2AF599F13D2C}"/>
    <dgm:cxn modelId="{B776B42A-E9C4-4B57-9527-7EE1CF1D0CBD}" type="presParOf" srcId="{06D02DA0-8F8F-40C3-8F70-8FE9F5D65D74}" destId="{762004DC-C495-4442-86C7-4949768C8D1D}" srcOrd="0" destOrd="0" presId="urn:microsoft.com/office/officeart/2005/8/layout/venn3"/>
    <dgm:cxn modelId="{83B8EC33-5578-44FE-8A6A-953CFA3FF6EE}" type="presParOf" srcId="{06D02DA0-8F8F-40C3-8F70-8FE9F5D65D74}" destId="{7F226BE6-2FB9-4F56-8A72-7DABAFE0C423}" srcOrd="1" destOrd="0" presId="urn:microsoft.com/office/officeart/2005/8/layout/venn3"/>
    <dgm:cxn modelId="{8EF106B6-925C-4168-A011-38D95C8E2B96}" type="presParOf" srcId="{06D02DA0-8F8F-40C3-8F70-8FE9F5D65D74}" destId="{E89C96E6-0489-4FBA-838F-209684804027}" srcOrd="2" destOrd="0" presId="urn:microsoft.com/office/officeart/2005/8/layout/ven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2D88EAB-B6EC-420F-BB29-22DF70A47255}" type="doc">
      <dgm:prSet loTypeId="urn:microsoft.com/office/officeart/2005/8/layout/process1" loCatId="process" qsTypeId="urn:microsoft.com/office/officeart/2005/8/quickstyle/simple3" qsCatId="simple" csTypeId="urn:microsoft.com/office/officeart/2005/8/colors/colorful4" csCatId="colorful" phldr="1"/>
      <dgm:spPr/>
      <dgm:t>
        <a:bodyPr/>
        <a:lstStyle/>
        <a:p>
          <a:endParaRPr lang="es-EC"/>
        </a:p>
      </dgm:t>
    </dgm:pt>
    <dgm:pt modelId="{4438625E-6128-4ED2-B5CC-03990FC36A16}">
      <dgm:prSet phldrT="[Texto]" custT="1"/>
      <dgm:spPr/>
      <dgm:t>
        <a:bodyPr/>
        <a:lstStyle/>
        <a:p>
          <a:pPr algn="l"/>
          <a:r>
            <a:rPr lang="es-EC" sz="1050" dirty="0" smtClean="0">
              <a:latin typeface="Arial" panose="020B0604020202020204" pitchFamily="34" charset="0"/>
              <a:cs typeface="Arial" panose="020B0604020202020204" pitchFamily="34" charset="0"/>
            </a:rPr>
            <a:t>Determinar la tasa de costo financiero más óptima de la banca privada y pública por medio de una comparación de las opciones existentes</a:t>
          </a:r>
          <a:endParaRPr lang="es-EC" sz="1050" dirty="0">
            <a:latin typeface="Arial" panose="020B0604020202020204" pitchFamily="34" charset="0"/>
            <a:cs typeface="Arial" panose="020B0604020202020204" pitchFamily="34" charset="0"/>
          </a:endParaRPr>
        </a:p>
      </dgm:t>
    </dgm:pt>
    <dgm:pt modelId="{2C70BD56-B88A-44B3-BD33-938311CED507}" type="parTrans" cxnId="{5400C993-43E6-4850-ADC2-357D0DC3A874}">
      <dgm:prSet/>
      <dgm:spPr/>
      <dgm:t>
        <a:bodyPr/>
        <a:lstStyle/>
        <a:p>
          <a:pPr algn="l"/>
          <a:endParaRPr lang="es-EC" sz="4000">
            <a:latin typeface="Arial" panose="020B0604020202020204" pitchFamily="34" charset="0"/>
            <a:cs typeface="Arial" panose="020B0604020202020204" pitchFamily="34" charset="0"/>
          </a:endParaRPr>
        </a:p>
      </dgm:t>
    </dgm:pt>
    <dgm:pt modelId="{65C4051B-B8E4-4582-8EC6-5C5E61544893}" type="sibTrans" cxnId="{5400C993-43E6-4850-ADC2-357D0DC3A874}">
      <dgm:prSet/>
      <dgm:spPr/>
      <dgm:t>
        <a:bodyPr/>
        <a:lstStyle/>
        <a:p>
          <a:pPr algn="l"/>
          <a:endParaRPr lang="es-EC" sz="4000">
            <a:latin typeface="Arial" panose="020B0604020202020204" pitchFamily="34" charset="0"/>
            <a:cs typeface="Arial" panose="020B0604020202020204" pitchFamily="34" charset="0"/>
          </a:endParaRPr>
        </a:p>
      </dgm:t>
    </dgm:pt>
    <dgm:pt modelId="{D7BAEAE6-1BE5-4C89-A9D9-509DC30C1C0D}">
      <dgm:prSet phldrT="[Texto]" custT="1"/>
      <dgm:spPr/>
      <dgm:t>
        <a:bodyPr/>
        <a:lstStyle/>
        <a:p>
          <a:pPr algn="l"/>
          <a:r>
            <a:rPr lang="es-EC" sz="1000" dirty="0" smtClean="0">
              <a:latin typeface="Arial" panose="020B0604020202020204" pitchFamily="34" charset="0"/>
              <a:cs typeface="Arial" panose="020B0604020202020204" pitchFamily="34" charset="0"/>
            </a:rPr>
            <a:t>Realizar inversiones de capital propio en la medida que no desequilibre las reservas del patrimonio para cubrir actividades operativas y contingentes de la ejecución de  obras civiles </a:t>
          </a:r>
          <a:endParaRPr lang="es-EC" sz="1000" dirty="0">
            <a:latin typeface="Arial" panose="020B0604020202020204" pitchFamily="34" charset="0"/>
            <a:cs typeface="Arial" panose="020B0604020202020204" pitchFamily="34" charset="0"/>
          </a:endParaRPr>
        </a:p>
      </dgm:t>
    </dgm:pt>
    <dgm:pt modelId="{756FF42D-C6FE-4B89-8AEA-062268259744}" type="parTrans" cxnId="{65EB6E7D-50FA-402D-B7E5-338F8C49215A}">
      <dgm:prSet/>
      <dgm:spPr/>
      <dgm:t>
        <a:bodyPr/>
        <a:lstStyle/>
        <a:p>
          <a:pPr algn="l"/>
          <a:endParaRPr lang="es-EC" sz="4000">
            <a:latin typeface="Arial" panose="020B0604020202020204" pitchFamily="34" charset="0"/>
            <a:cs typeface="Arial" panose="020B0604020202020204" pitchFamily="34" charset="0"/>
          </a:endParaRPr>
        </a:p>
      </dgm:t>
    </dgm:pt>
    <dgm:pt modelId="{05C37B69-157E-4A19-85E8-F7F162DB8C80}" type="sibTrans" cxnId="{65EB6E7D-50FA-402D-B7E5-338F8C49215A}">
      <dgm:prSet/>
      <dgm:spPr/>
      <dgm:t>
        <a:bodyPr/>
        <a:lstStyle/>
        <a:p>
          <a:pPr algn="l"/>
          <a:endParaRPr lang="es-EC" sz="4000">
            <a:latin typeface="Arial" panose="020B0604020202020204" pitchFamily="34" charset="0"/>
            <a:cs typeface="Arial" panose="020B0604020202020204" pitchFamily="34" charset="0"/>
          </a:endParaRPr>
        </a:p>
      </dgm:t>
    </dgm:pt>
    <dgm:pt modelId="{03E286FA-FE7F-481D-B7E6-1FF7A2F41F22}">
      <dgm:prSet phldrT="[Texto]" custT="1"/>
      <dgm:spPr/>
      <dgm:t>
        <a:bodyPr/>
        <a:lstStyle/>
        <a:p>
          <a:pPr algn="l"/>
          <a:r>
            <a:rPr lang="es-EC" sz="1050" dirty="0" smtClean="0">
              <a:latin typeface="Arial" panose="020B0604020202020204" pitchFamily="34" charset="0"/>
              <a:cs typeface="Arial" panose="020B0604020202020204" pitchFamily="34" charset="0"/>
            </a:rPr>
            <a:t>Trabajar con préstamos de largo plazo que cubran al menos el  alcance del tiempo invertido en el  desarrollo del proyecto para su cancelación.</a:t>
          </a:r>
          <a:endParaRPr lang="es-EC" sz="1050" dirty="0">
            <a:latin typeface="Arial" panose="020B0604020202020204" pitchFamily="34" charset="0"/>
            <a:cs typeface="Arial" panose="020B0604020202020204" pitchFamily="34" charset="0"/>
          </a:endParaRPr>
        </a:p>
      </dgm:t>
    </dgm:pt>
    <dgm:pt modelId="{A4C7C8C7-E1AD-44B0-A194-C1FE077455F3}" type="parTrans" cxnId="{9F471A83-CBBF-4032-A0F3-126C996B1172}">
      <dgm:prSet/>
      <dgm:spPr/>
      <dgm:t>
        <a:bodyPr/>
        <a:lstStyle/>
        <a:p>
          <a:pPr algn="l"/>
          <a:endParaRPr lang="es-EC" sz="4000">
            <a:latin typeface="Arial" panose="020B0604020202020204" pitchFamily="34" charset="0"/>
            <a:cs typeface="Arial" panose="020B0604020202020204" pitchFamily="34" charset="0"/>
          </a:endParaRPr>
        </a:p>
      </dgm:t>
    </dgm:pt>
    <dgm:pt modelId="{F8ED3CB4-0576-419D-BD80-9562547590BF}" type="sibTrans" cxnId="{9F471A83-CBBF-4032-A0F3-126C996B1172}">
      <dgm:prSet/>
      <dgm:spPr/>
      <dgm:t>
        <a:bodyPr/>
        <a:lstStyle/>
        <a:p>
          <a:pPr algn="l"/>
          <a:endParaRPr lang="es-EC" sz="4000">
            <a:latin typeface="Arial" panose="020B0604020202020204" pitchFamily="34" charset="0"/>
            <a:cs typeface="Arial" panose="020B0604020202020204" pitchFamily="34" charset="0"/>
          </a:endParaRPr>
        </a:p>
      </dgm:t>
    </dgm:pt>
    <dgm:pt modelId="{EDFC9B8F-AC40-4C8D-8365-11865ADFC585}" type="pres">
      <dgm:prSet presAssocID="{F2D88EAB-B6EC-420F-BB29-22DF70A47255}" presName="Name0" presStyleCnt="0">
        <dgm:presLayoutVars>
          <dgm:dir/>
          <dgm:resizeHandles val="exact"/>
        </dgm:presLayoutVars>
      </dgm:prSet>
      <dgm:spPr/>
      <dgm:t>
        <a:bodyPr/>
        <a:lstStyle/>
        <a:p>
          <a:endParaRPr lang="es-EC"/>
        </a:p>
      </dgm:t>
    </dgm:pt>
    <dgm:pt modelId="{4B44F716-459F-4051-94C6-9625B5A3AAEA}" type="pres">
      <dgm:prSet presAssocID="{4438625E-6128-4ED2-B5CC-03990FC36A16}" presName="node" presStyleLbl="node1" presStyleIdx="0" presStyleCnt="3">
        <dgm:presLayoutVars>
          <dgm:bulletEnabled val="1"/>
        </dgm:presLayoutVars>
      </dgm:prSet>
      <dgm:spPr/>
      <dgm:t>
        <a:bodyPr/>
        <a:lstStyle/>
        <a:p>
          <a:endParaRPr lang="es-EC"/>
        </a:p>
      </dgm:t>
    </dgm:pt>
    <dgm:pt modelId="{0D9FFACE-BE10-463B-873F-1E43707EA23F}" type="pres">
      <dgm:prSet presAssocID="{65C4051B-B8E4-4582-8EC6-5C5E61544893}" presName="sibTrans" presStyleLbl="sibTrans2D1" presStyleIdx="0" presStyleCnt="2"/>
      <dgm:spPr/>
      <dgm:t>
        <a:bodyPr/>
        <a:lstStyle/>
        <a:p>
          <a:endParaRPr lang="es-EC"/>
        </a:p>
      </dgm:t>
    </dgm:pt>
    <dgm:pt modelId="{6649BF00-8155-472B-AFA1-B9417C811AF8}" type="pres">
      <dgm:prSet presAssocID="{65C4051B-B8E4-4582-8EC6-5C5E61544893}" presName="connectorText" presStyleLbl="sibTrans2D1" presStyleIdx="0" presStyleCnt="2"/>
      <dgm:spPr/>
      <dgm:t>
        <a:bodyPr/>
        <a:lstStyle/>
        <a:p>
          <a:endParaRPr lang="es-EC"/>
        </a:p>
      </dgm:t>
    </dgm:pt>
    <dgm:pt modelId="{8BC77DC5-BC13-4731-8846-B93E0AD77310}" type="pres">
      <dgm:prSet presAssocID="{D7BAEAE6-1BE5-4C89-A9D9-509DC30C1C0D}" presName="node" presStyleLbl="node1" presStyleIdx="1" presStyleCnt="3" custScaleX="118034">
        <dgm:presLayoutVars>
          <dgm:bulletEnabled val="1"/>
        </dgm:presLayoutVars>
      </dgm:prSet>
      <dgm:spPr/>
      <dgm:t>
        <a:bodyPr/>
        <a:lstStyle/>
        <a:p>
          <a:endParaRPr lang="es-EC"/>
        </a:p>
      </dgm:t>
    </dgm:pt>
    <dgm:pt modelId="{53F718F2-2B81-4597-8513-964122A87746}" type="pres">
      <dgm:prSet presAssocID="{05C37B69-157E-4A19-85E8-F7F162DB8C80}" presName="sibTrans" presStyleLbl="sibTrans2D1" presStyleIdx="1" presStyleCnt="2"/>
      <dgm:spPr/>
      <dgm:t>
        <a:bodyPr/>
        <a:lstStyle/>
        <a:p>
          <a:endParaRPr lang="es-EC"/>
        </a:p>
      </dgm:t>
    </dgm:pt>
    <dgm:pt modelId="{3E236D42-6F8E-460E-A82F-6E4249EB8D85}" type="pres">
      <dgm:prSet presAssocID="{05C37B69-157E-4A19-85E8-F7F162DB8C80}" presName="connectorText" presStyleLbl="sibTrans2D1" presStyleIdx="1" presStyleCnt="2"/>
      <dgm:spPr/>
      <dgm:t>
        <a:bodyPr/>
        <a:lstStyle/>
        <a:p>
          <a:endParaRPr lang="es-EC"/>
        </a:p>
      </dgm:t>
    </dgm:pt>
    <dgm:pt modelId="{68C13C66-711F-4B8E-A555-334B0A444908}" type="pres">
      <dgm:prSet presAssocID="{03E286FA-FE7F-481D-B7E6-1FF7A2F41F22}" presName="node" presStyleLbl="node1" presStyleIdx="2" presStyleCnt="3">
        <dgm:presLayoutVars>
          <dgm:bulletEnabled val="1"/>
        </dgm:presLayoutVars>
      </dgm:prSet>
      <dgm:spPr/>
      <dgm:t>
        <a:bodyPr/>
        <a:lstStyle/>
        <a:p>
          <a:endParaRPr lang="es-EC"/>
        </a:p>
      </dgm:t>
    </dgm:pt>
  </dgm:ptLst>
  <dgm:cxnLst>
    <dgm:cxn modelId="{C1D96AF3-E004-4ED2-AAB5-AF3317F902EC}" type="presOf" srcId="{03E286FA-FE7F-481D-B7E6-1FF7A2F41F22}" destId="{68C13C66-711F-4B8E-A555-334B0A444908}" srcOrd="0" destOrd="0" presId="urn:microsoft.com/office/officeart/2005/8/layout/process1"/>
    <dgm:cxn modelId="{391B5B14-0B0D-49D0-BDF9-E4C3D6A77D8F}" type="presOf" srcId="{05C37B69-157E-4A19-85E8-F7F162DB8C80}" destId="{3E236D42-6F8E-460E-A82F-6E4249EB8D85}" srcOrd="1" destOrd="0" presId="urn:microsoft.com/office/officeart/2005/8/layout/process1"/>
    <dgm:cxn modelId="{1A4EFFF1-EE88-49C6-9DCC-0A2C99E1F4B3}" type="presOf" srcId="{D7BAEAE6-1BE5-4C89-A9D9-509DC30C1C0D}" destId="{8BC77DC5-BC13-4731-8846-B93E0AD77310}" srcOrd="0" destOrd="0" presId="urn:microsoft.com/office/officeart/2005/8/layout/process1"/>
    <dgm:cxn modelId="{7A01F25D-F16C-43FE-9B1A-7925B0754579}" type="presOf" srcId="{65C4051B-B8E4-4582-8EC6-5C5E61544893}" destId="{0D9FFACE-BE10-463B-873F-1E43707EA23F}" srcOrd="0" destOrd="0" presId="urn:microsoft.com/office/officeart/2005/8/layout/process1"/>
    <dgm:cxn modelId="{3560D965-62C3-47DB-B931-5D6298AA7C7B}" type="presOf" srcId="{05C37B69-157E-4A19-85E8-F7F162DB8C80}" destId="{53F718F2-2B81-4597-8513-964122A87746}" srcOrd="0" destOrd="0" presId="urn:microsoft.com/office/officeart/2005/8/layout/process1"/>
    <dgm:cxn modelId="{5400C993-43E6-4850-ADC2-357D0DC3A874}" srcId="{F2D88EAB-B6EC-420F-BB29-22DF70A47255}" destId="{4438625E-6128-4ED2-B5CC-03990FC36A16}" srcOrd="0" destOrd="0" parTransId="{2C70BD56-B88A-44B3-BD33-938311CED507}" sibTransId="{65C4051B-B8E4-4582-8EC6-5C5E61544893}"/>
    <dgm:cxn modelId="{D742EFA4-BD4B-4484-B0EA-32C4E54184D0}" type="presOf" srcId="{65C4051B-B8E4-4582-8EC6-5C5E61544893}" destId="{6649BF00-8155-472B-AFA1-B9417C811AF8}" srcOrd="1" destOrd="0" presId="urn:microsoft.com/office/officeart/2005/8/layout/process1"/>
    <dgm:cxn modelId="{9F471A83-CBBF-4032-A0F3-126C996B1172}" srcId="{F2D88EAB-B6EC-420F-BB29-22DF70A47255}" destId="{03E286FA-FE7F-481D-B7E6-1FF7A2F41F22}" srcOrd="2" destOrd="0" parTransId="{A4C7C8C7-E1AD-44B0-A194-C1FE077455F3}" sibTransId="{F8ED3CB4-0576-419D-BD80-9562547590BF}"/>
    <dgm:cxn modelId="{7B28D680-4280-40F7-8F88-8387E9A7F684}" type="presOf" srcId="{4438625E-6128-4ED2-B5CC-03990FC36A16}" destId="{4B44F716-459F-4051-94C6-9625B5A3AAEA}" srcOrd="0" destOrd="0" presId="urn:microsoft.com/office/officeart/2005/8/layout/process1"/>
    <dgm:cxn modelId="{65EB6E7D-50FA-402D-B7E5-338F8C49215A}" srcId="{F2D88EAB-B6EC-420F-BB29-22DF70A47255}" destId="{D7BAEAE6-1BE5-4C89-A9D9-509DC30C1C0D}" srcOrd="1" destOrd="0" parTransId="{756FF42D-C6FE-4B89-8AEA-062268259744}" sibTransId="{05C37B69-157E-4A19-85E8-F7F162DB8C80}"/>
    <dgm:cxn modelId="{57CD42B1-B443-4006-AD9C-7A74EE2A83F0}" type="presOf" srcId="{F2D88EAB-B6EC-420F-BB29-22DF70A47255}" destId="{EDFC9B8F-AC40-4C8D-8365-11865ADFC585}" srcOrd="0" destOrd="0" presId="urn:microsoft.com/office/officeart/2005/8/layout/process1"/>
    <dgm:cxn modelId="{735603BD-301E-46C8-A69E-0333CB78D54A}" type="presParOf" srcId="{EDFC9B8F-AC40-4C8D-8365-11865ADFC585}" destId="{4B44F716-459F-4051-94C6-9625B5A3AAEA}" srcOrd="0" destOrd="0" presId="urn:microsoft.com/office/officeart/2005/8/layout/process1"/>
    <dgm:cxn modelId="{D7A3CFD8-CA72-4013-82C0-224665FE010E}" type="presParOf" srcId="{EDFC9B8F-AC40-4C8D-8365-11865ADFC585}" destId="{0D9FFACE-BE10-463B-873F-1E43707EA23F}" srcOrd="1" destOrd="0" presId="urn:microsoft.com/office/officeart/2005/8/layout/process1"/>
    <dgm:cxn modelId="{3FACEE34-468A-4EFA-9171-8F69E2A5B293}" type="presParOf" srcId="{0D9FFACE-BE10-463B-873F-1E43707EA23F}" destId="{6649BF00-8155-472B-AFA1-B9417C811AF8}" srcOrd="0" destOrd="0" presId="urn:microsoft.com/office/officeart/2005/8/layout/process1"/>
    <dgm:cxn modelId="{0C38F8CC-2F59-4E84-B4D6-7A1944D5BCAD}" type="presParOf" srcId="{EDFC9B8F-AC40-4C8D-8365-11865ADFC585}" destId="{8BC77DC5-BC13-4731-8846-B93E0AD77310}" srcOrd="2" destOrd="0" presId="urn:microsoft.com/office/officeart/2005/8/layout/process1"/>
    <dgm:cxn modelId="{AC1A8113-B9C4-4AA6-9CC4-47D1ED31B29F}" type="presParOf" srcId="{EDFC9B8F-AC40-4C8D-8365-11865ADFC585}" destId="{53F718F2-2B81-4597-8513-964122A87746}" srcOrd="3" destOrd="0" presId="urn:microsoft.com/office/officeart/2005/8/layout/process1"/>
    <dgm:cxn modelId="{EFCB5CAF-ACAD-4250-870F-AADF7C271035}" type="presParOf" srcId="{53F718F2-2B81-4597-8513-964122A87746}" destId="{3E236D42-6F8E-460E-A82F-6E4249EB8D85}" srcOrd="0" destOrd="0" presId="urn:microsoft.com/office/officeart/2005/8/layout/process1"/>
    <dgm:cxn modelId="{F0CDC8C4-29FE-4822-9269-51BB78355810}" type="presParOf" srcId="{EDFC9B8F-AC40-4C8D-8365-11865ADFC585}" destId="{68C13C66-711F-4B8E-A555-334B0A444908}" srcOrd="4" destOrd="0" presId="urn:microsoft.com/office/officeart/2005/8/layout/process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D0A2847-F725-452F-90D9-310BF07CF03A}" type="doc">
      <dgm:prSet loTypeId="urn:microsoft.com/office/officeart/2005/8/layout/default" loCatId="list" qsTypeId="urn:microsoft.com/office/officeart/2005/8/quickstyle/simple5" qsCatId="simple" csTypeId="urn:microsoft.com/office/officeart/2005/8/colors/accent0_1" csCatId="mainScheme" phldr="1"/>
      <dgm:spPr/>
      <dgm:t>
        <a:bodyPr/>
        <a:lstStyle/>
        <a:p>
          <a:endParaRPr lang="es-EC"/>
        </a:p>
      </dgm:t>
    </dgm:pt>
    <dgm:pt modelId="{2BF9415D-3AD1-41DD-A4D3-79B33EF6374B}">
      <dgm:prSet phldrT="[Texto]" custT="1"/>
      <dgm:spPr/>
      <dgm:t>
        <a:bodyPr/>
        <a:lstStyle/>
        <a:p>
          <a:pPr algn="l"/>
          <a:r>
            <a:rPr lang="es-EC" sz="1100" dirty="0" smtClean="0">
              <a:latin typeface="Arial" panose="020B0604020202020204" pitchFamily="34" charset="0"/>
              <a:cs typeface="Arial" panose="020B0604020202020204" pitchFamily="34" charset="0"/>
            </a:rPr>
            <a:t>Se determinaron desequilibrios presentados en el sector que han limitado su crecimiento en el último año en materia de obras civiles que han disminuido  los ingresos por falta de contratos  y aspectos en materia política, legal y económica que han frenado  la inversión, encontrándose mayor viabilidad en el segmento inmobiliario de vivienda social.</a:t>
          </a:r>
          <a:endParaRPr lang="es-EC" sz="1100" dirty="0">
            <a:latin typeface="Arial" panose="020B0604020202020204" pitchFamily="34" charset="0"/>
            <a:cs typeface="Arial" panose="020B0604020202020204" pitchFamily="34" charset="0"/>
          </a:endParaRPr>
        </a:p>
      </dgm:t>
    </dgm:pt>
    <dgm:pt modelId="{3C383F4C-E4C7-4B74-BBA3-69065F110120}" type="parTrans" cxnId="{85496233-6BBE-44C9-9AC9-BD69CE31CAAB}">
      <dgm:prSet/>
      <dgm:spPr/>
      <dgm:t>
        <a:bodyPr/>
        <a:lstStyle/>
        <a:p>
          <a:pPr algn="l"/>
          <a:endParaRPr lang="es-EC" sz="2000">
            <a:latin typeface="Arial" panose="020B0604020202020204" pitchFamily="34" charset="0"/>
            <a:cs typeface="Arial" panose="020B0604020202020204" pitchFamily="34" charset="0"/>
          </a:endParaRPr>
        </a:p>
      </dgm:t>
    </dgm:pt>
    <dgm:pt modelId="{CD4AFBA4-477A-4AFC-8175-459E4C9C9FB5}" type="sibTrans" cxnId="{85496233-6BBE-44C9-9AC9-BD69CE31CAAB}">
      <dgm:prSet/>
      <dgm:spPr/>
      <dgm:t>
        <a:bodyPr/>
        <a:lstStyle/>
        <a:p>
          <a:pPr algn="l"/>
          <a:endParaRPr lang="es-EC" sz="2000">
            <a:latin typeface="Arial" panose="020B0604020202020204" pitchFamily="34" charset="0"/>
            <a:cs typeface="Arial" panose="020B0604020202020204" pitchFamily="34" charset="0"/>
          </a:endParaRPr>
        </a:p>
      </dgm:t>
    </dgm:pt>
    <dgm:pt modelId="{086E85EC-F924-4DD4-A3F5-8B181985D9E6}">
      <dgm:prSet phldrT="[Texto]" custT="1"/>
      <dgm:spPr/>
      <dgm:t>
        <a:bodyPr/>
        <a:lstStyle/>
        <a:p>
          <a:pPr algn="l"/>
          <a:r>
            <a:rPr lang="es-EC" sz="1200" dirty="0" smtClean="0">
              <a:latin typeface="Arial" panose="020B0604020202020204" pitchFamily="34" charset="0"/>
              <a:cs typeface="Arial" panose="020B0604020202020204" pitchFamily="34" charset="0"/>
            </a:rPr>
            <a:t>Se detectaron a nivel interno deficiencias que no le han permitido mantener un margen de rentabilidad al 2015 comenzando por la ausencia de una estrategia consolidada en un plan financiero a nivel estratégico, como falta de mejoramiento de sus procesos y aplicación de  controles eficientes</a:t>
          </a:r>
          <a:endParaRPr lang="es-EC" sz="1200" dirty="0">
            <a:latin typeface="Arial" panose="020B0604020202020204" pitchFamily="34" charset="0"/>
            <a:cs typeface="Arial" panose="020B0604020202020204" pitchFamily="34" charset="0"/>
          </a:endParaRPr>
        </a:p>
      </dgm:t>
    </dgm:pt>
    <dgm:pt modelId="{026D5046-204E-4A21-9931-58E9C8A5B588}" type="parTrans" cxnId="{6600A3FF-0562-4846-A9F3-1C30AC244AD6}">
      <dgm:prSet/>
      <dgm:spPr/>
      <dgm:t>
        <a:bodyPr/>
        <a:lstStyle/>
        <a:p>
          <a:pPr algn="l"/>
          <a:endParaRPr lang="es-EC" sz="2000">
            <a:latin typeface="Arial" panose="020B0604020202020204" pitchFamily="34" charset="0"/>
            <a:cs typeface="Arial" panose="020B0604020202020204" pitchFamily="34" charset="0"/>
          </a:endParaRPr>
        </a:p>
      </dgm:t>
    </dgm:pt>
    <dgm:pt modelId="{946F290A-72A4-4636-989A-F2450423C969}" type="sibTrans" cxnId="{6600A3FF-0562-4846-A9F3-1C30AC244AD6}">
      <dgm:prSet/>
      <dgm:spPr/>
      <dgm:t>
        <a:bodyPr/>
        <a:lstStyle/>
        <a:p>
          <a:pPr algn="l"/>
          <a:endParaRPr lang="es-EC" sz="2000">
            <a:latin typeface="Arial" panose="020B0604020202020204" pitchFamily="34" charset="0"/>
            <a:cs typeface="Arial" panose="020B0604020202020204" pitchFamily="34" charset="0"/>
          </a:endParaRPr>
        </a:p>
      </dgm:t>
    </dgm:pt>
    <dgm:pt modelId="{8F035BA2-825B-4FC4-B191-A10FF0158FC5}">
      <dgm:prSet phldrT="[Texto]" custT="1"/>
      <dgm:spPr/>
      <dgm:t>
        <a:bodyPr/>
        <a:lstStyle/>
        <a:p>
          <a:pPr algn="l"/>
          <a:r>
            <a:rPr lang="es-EC" sz="1200" dirty="0" smtClean="0">
              <a:latin typeface="Arial" panose="020B0604020202020204" pitchFamily="34" charset="0"/>
              <a:cs typeface="Arial" panose="020B0604020202020204" pitchFamily="34" charset="0"/>
            </a:rPr>
            <a:t>Con el modelo propuesto se ha logrado abarcar las debilidades más viables de enmendar en la empresa, lo cual junto a las oportunidades que presenta el mercado y un mejor manejo de gestión como a nivel de política financiera lograrán aumentar sus índices de rentabilidad.</a:t>
          </a:r>
          <a:endParaRPr lang="es-EC" sz="1200" dirty="0">
            <a:latin typeface="Arial" panose="020B0604020202020204" pitchFamily="34" charset="0"/>
            <a:cs typeface="Arial" panose="020B0604020202020204" pitchFamily="34" charset="0"/>
          </a:endParaRPr>
        </a:p>
      </dgm:t>
    </dgm:pt>
    <dgm:pt modelId="{87A8AA2D-3CDF-41C7-8658-65509FEF8D1C}" type="parTrans" cxnId="{A3AA1B22-F626-449A-B97E-478FA16F1D90}">
      <dgm:prSet/>
      <dgm:spPr/>
      <dgm:t>
        <a:bodyPr/>
        <a:lstStyle/>
        <a:p>
          <a:pPr algn="l"/>
          <a:endParaRPr lang="es-EC" sz="2000">
            <a:latin typeface="Arial" panose="020B0604020202020204" pitchFamily="34" charset="0"/>
            <a:cs typeface="Arial" panose="020B0604020202020204" pitchFamily="34" charset="0"/>
          </a:endParaRPr>
        </a:p>
      </dgm:t>
    </dgm:pt>
    <dgm:pt modelId="{3761E270-E27D-452B-A421-4AAE69CE6070}" type="sibTrans" cxnId="{A3AA1B22-F626-449A-B97E-478FA16F1D90}">
      <dgm:prSet/>
      <dgm:spPr/>
      <dgm:t>
        <a:bodyPr/>
        <a:lstStyle/>
        <a:p>
          <a:pPr algn="l"/>
          <a:endParaRPr lang="es-EC" sz="2000">
            <a:latin typeface="Arial" panose="020B0604020202020204" pitchFamily="34" charset="0"/>
            <a:cs typeface="Arial" panose="020B0604020202020204" pitchFamily="34" charset="0"/>
          </a:endParaRPr>
        </a:p>
      </dgm:t>
    </dgm:pt>
    <dgm:pt modelId="{FA121E3D-3AD5-4567-85BF-3415822B51BD}">
      <dgm:prSet phldrT="[Texto]" custT="1"/>
      <dgm:spPr/>
      <dgm:t>
        <a:bodyPr/>
        <a:lstStyle/>
        <a:p>
          <a:pPr algn="l"/>
          <a:r>
            <a:rPr lang="es-EC" sz="1200" dirty="0" smtClean="0">
              <a:latin typeface="Arial" panose="020B0604020202020204" pitchFamily="34" charset="0"/>
              <a:cs typeface="Arial" panose="020B0604020202020204" pitchFamily="34" charset="0"/>
            </a:rPr>
            <a:t>A nivel de política de financiamiento de acuerdo al conocimiento sobre el sector y el perspectivas que desea seguir la empresa a futuro se ha definido lineamientos generales  por separado para cada segmento de mercado en el cual la empresa estará inmersa lo próximos tres años debido a que la estructura de capital requerida  en cada segmento de mercado difiere. </a:t>
          </a:r>
          <a:endParaRPr lang="es-EC" sz="1200" dirty="0">
            <a:latin typeface="Arial" panose="020B0604020202020204" pitchFamily="34" charset="0"/>
            <a:cs typeface="Arial" panose="020B0604020202020204" pitchFamily="34" charset="0"/>
          </a:endParaRPr>
        </a:p>
      </dgm:t>
    </dgm:pt>
    <dgm:pt modelId="{6FD97FC4-5764-4DB8-8F4A-598E30248C69}" type="parTrans" cxnId="{44D29990-74E8-4F77-8732-29EBD500DEB6}">
      <dgm:prSet/>
      <dgm:spPr/>
      <dgm:t>
        <a:bodyPr/>
        <a:lstStyle/>
        <a:p>
          <a:pPr algn="l"/>
          <a:endParaRPr lang="es-EC" sz="2000">
            <a:latin typeface="Arial" panose="020B0604020202020204" pitchFamily="34" charset="0"/>
            <a:cs typeface="Arial" panose="020B0604020202020204" pitchFamily="34" charset="0"/>
          </a:endParaRPr>
        </a:p>
      </dgm:t>
    </dgm:pt>
    <dgm:pt modelId="{3FC69059-27A1-42FE-9081-819501FD9431}" type="sibTrans" cxnId="{44D29990-74E8-4F77-8732-29EBD500DEB6}">
      <dgm:prSet/>
      <dgm:spPr/>
      <dgm:t>
        <a:bodyPr/>
        <a:lstStyle/>
        <a:p>
          <a:pPr algn="l"/>
          <a:endParaRPr lang="es-EC" sz="2000">
            <a:latin typeface="Arial" panose="020B0604020202020204" pitchFamily="34" charset="0"/>
            <a:cs typeface="Arial" panose="020B0604020202020204" pitchFamily="34" charset="0"/>
          </a:endParaRPr>
        </a:p>
      </dgm:t>
    </dgm:pt>
    <dgm:pt modelId="{4F2FF04E-9825-44E4-9A34-9E5A3B7AA01E}">
      <dgm:prSet phldrT="[Texto]" custT="1"/>
      <dgm:spPr/>
      <dgm:t>
        <a:bodyPr/>
        <a:lstStyle/>
        <a:p>
          <a:pPr algn="l"/>
          <a:r>
            <a:rPr lang="es-EC" sz="1200" dirty="0" smtClean="0">
              <a:latin typeface="Arial" panose="020B0604020202020204" pitchFamily="34" charset="0"/>
              <a:cs typeface="Arial" panose="020B0604020202020204" pitchFamily="34" charset="0"/>
            </a:rPr>
            <a:t>Los resultados consolidados de ambas actividades indican que la compañía en un escenario factible de efectuarse pueda obtener una rentabilidad  de hasta un 7,63% promedio para los años en análisis  y un 	VPN de  $263.667 dólares luego de recuperar su inversión inicial ,  rentabilidad  similar a la que otras empresas del sector con referentes positivos obtienen.</a:t>
          </a:r>
          <a:endParaRPr lang="es-EC" sz="1200" dirty="0">
            <a:latin typeface="Arial" panose="020B0604020202020204" pitchFamily="34" charset="0"/>
            <a:cs typeface="Arial" panose="020B0604020202020204" pitchFamily="34" charset="0"/>
          </a:endParaRPr>
        </a:p>
      </dgm:t>
    </dgm:pt>
    <dgm:pt modelId="{65A32E15-0CFB-4423-A5A7-D8CCE3B59A57}" type="parTrans" cxnId="{B8670D24-49D4-4060-9911-E79F19605CB3}">
      <dgm:prSet/>
      <dgm:spPr/>
      <dgm:t>
        <a:bodyPr/>
        <a:lstStyle/>
        <a:p>
          <a:pPr algn="l"/>
          <a:endParaRPr lang="es-EC" sz="2000">
            <a:latin typeface="Arial" panose="020B0604020202020204" pitchFamily="34" charset="0"/>
            <a:cs typeface="Arial" panose="020B0604020202020204" pitchFamily="34" charset="0"/>
          </a:endParaRPr>
        </a:p>
      </dgm:t>
    </dgm:pt>
    <dgm:pt modelId="{0EA17E32-371D-401D-A952-F8058B04917A}" type="sibTrans" cxnId="{B8670D24-49D4-4060-9911-E79F19605CB3}">
      <dgm:prSet/>
      <dgm:spPr/>
      <dgm:t>
        <a:bodyPr/>
        <a:lstStyle/>
        <a:p>
          <a:pPr algn="l"/>
          <a:endParaRPr lang="es-EC" sz="2000">
            <a:latin typeface="Arial" panose="020B0604020202020204" pitchFamily="34" charset="0"/>
            <a:cs typeface="Arial" panose="020B0604020202020204" pitchFamily="34" charset="0"/>
          </a:endParaRPr>
        </a:p>
      </dgm:t>
    </dgm:pt>
    <dgm:pt modelId="{B6631DCF-4A82-4240-8E1D-AFF5D64D9C8F}">
      <dgm:prSet phldrT="[Texto]" custT="1"/>
      <dgm:spPr/>
      <dgm:t>
        <a:bodyPr/>
        <a:lstStyle/>
        <a:p>
          <a:pPr algn="l"/>
          <a:r>
            <a:rPr lang="es-EC" sz="1200" dirty="0" smtClean="0">
              <a:latin typeface="Arial" panose="020B0604020202020204" pitchFamily="34" charset="0"/>
              <a:cs typeface="Arial" panose="020B0604020202020204" pitchFamily="34" charset="0"/>
            </a:rPr>
            <a:t>La principal estrategia que la compañía tiene es la de diversificar su flujo de ingresos por medio de reforzar la incursión en nuevos  segmentos de mercado con oportunidades de crecimiento presentado en el nicho de vivienda social,  obteniendo resultados favorables en su evaluación de $86.739 dólares en VPN y una TIR de 18,32% superando en alrededor de 10 puntos porcentuales a la tasa de descuento</a:t>
          </a:r>
          <a:endParaRPr lang="es-EC" sz="1200" dirty="0">
            <a:latin typeface="Arial" panose="020B0604020202020204" pitchFamily="34" charset="0"/>
            <a:cs typeface="Arial" panose="020B0604020202020204" pitchFamily="34" charset="0"/>
          </a:endParaRPr>
        </a:p>
      </dgm:t>
    </dgm:pt>
    <dgm:pt modelId="{26E8CDC2-2BCD-40C0-86AA-6F3988309B43}" type="parTrans" cxnId="{245A2404-F137-4A03-B9F8-93DAFD2D94FF}">
      <dgm:prSet/>
      <dgm:spPr/>
      <dgm:t>
        <a:bodyPr/>
        <a:lstStyle/>
        <a:p>
          <a:pPr algn="l"/>
          <a:endParaRPr lang="es-EC" sz="2000">
            <a:latin typeface="Arial" panose="020B0604020202020204" pitchFamily="34" charset="0"/>
            <a:cs typeface="Arial" panose="020B0604020202020204" pitchFamily="34" charset="0"/>
          </a:endParaRPr>
        </a:p>
      </dgm:t>
    </dgm:pt>
    <dgm:pt modelId="{A5294CF3-8080-4F8D-B555-EE5EBDB3772F}" type="sibTrans" cxnId="{245A2404-F137-4A03-B9F8-93DAFD2D94FF}">
      <dgm:prSet/>
      <dgm:spPr/>
      <dgm:t>
        <a:bodyPr/>
        <a:lstStyle/>
        <a:p>
          <a:pPr algn="l"/>
          <a:endParaRPr lang="es-EC" sz="2000">
            <a:latin typeface="Arial" panose="020B0604020202020204" pitchFamily="34" charset="0"/>
            <a:cs typeface="Arial" panose="020B0604020202020204" pitchFamily="34" charset="0"/>
          </a:endParaRPr>
        </a:p>
      </dgm:t>
    </dgm:pt>
    <dgm:pt modelId="{F7F5ADCA-0512-43FC-BEBA-43A50A23BC1D}">
      <dgm:prSet phldrT="[Texto]" custT="1"/>
      <dgm:spPr/>
      <dgm:t>
        <a:bodyPr/>
        <a:lstStyle/>
        <a:p>
          <a:pPr algn="l"/>
          <a:r>
            <a:rPr lang="es-EC" sz="1100" dirty="0" smtClean="0">
              <a:latin typeface="Arial" panose="020B0604020202020204" pitchFamily="34" charset="0"/>
              <a:cs typeface="Arial" panose="020B0604020202020204" pitchFamily="34" charset="0"/>
            </a:rPr>
            <a:t>Los tipos de estrategia definidas para los objetivos enfocados en la mejora de eficiencia de costos-gastos permitirán que se lleve un   sistema de control que permita la  alineación de presupuestos reales  a su programación inicial, adicionalmente obteniéndose  una optimización en un 45% para los años siguientes analizados en gastos derivados de operaciones y un 6, 51% en costo de material asfaltado.</a:t>
          </a:r>
          <a:endParaRPr lang="es-EC" sz="1100" dirty="0">
            <a:latin typeface="Arial" panose="020B0604020202020204" pitchFamily="34" charset="0"/>
            <a:cs typeface="Arial" panose="020B0604020202020204" pitchFamily="34" charset="0"/>
          </a:endParaRPr>
        </a:p>
      </dgm:t>
    </dgm:pt>
    <dgm:pt modelId="{387E92CB-0856-4DB9-9C74-1703E78289A1}" type="parTrans" cxnId="{72A6E8DE-B2D3-4F7E-A38E-B61BA13D58D6}">
      <dgm:prSet/>
      <dgm:spPr/>
      <dgm:t>
        <a:bodyPr/>
        <a:lstStyle/>
        <a:p>
          <a:pPr algn="l"/>
          <a:endParaRPr lang="es-EC" sz="2000">
            <a:latin typeface="Arial" panose="020B0604020202020204" pitchFamily="34" charset="0"/>
            <a:cs typeface="Arial" panose="020B0604020202020204" pitchFamily="34" charset="0"/>
          </a:endParaRPr>
        </a:p>
      </dgm:t>
    </dgm:pt>
    <dgm:pt modelId="{BB0C132F-BD8D-4D73-BCE3-B679CF454DD3}" type="sibTrans" cxnId="{72A6E8DE-B2D3-4F7E-A38E-B61BA13D58D6}">
      <dgm:prSet/>
      <dgm:spPr/>
      <dgm:t>
        <a:bodyPr/>
        <a:lstStyle/>
        <a:p>
          <a:pPr algn="l"/>
          <a:endParaRPr lang="es-EC" sz="2000">
            <a:latin typeface="Arial" panose="020B0604020202020204" pitchFamily="34" charset="0"/>
            <a:cs typeface="Arial" panose="020B0604020202020204" pitchFamily="34" charset="0"/>
          </a:endParaRPr>
        </a:p>
      </dgm:t>
    </dgm:pt>
    <dgm:pt modelId="{043AD038-6312-4A7B-A329-464839BB44E1}" type="pres">
      <dgm:prSet presAssocID="{1D0A2847-F725-452F-90D9-310BF07CF03A}" presName="diagram" presStyleCnt="0">
        <dgm:presLayoutVars>
          <dgm:dir/>
          <dgm:resizeHandles val="exact"/>
        </dgm:presLayoutVars>
      </dgm:prSet>
      <dgm:spPr/>
      <dgm:t>
        <a:bodyPr/>
        <a:lstStyle/>
        <a:p>
          <a:endParaRPr lang="es-EC"/>
        </a:p>
      </dgm:t>
    </dgm:pt>
    <dgm:pt modelId="{9C83A658-F389-4B0F-AA6D-ECFC9E152229}" type="pres">
      <dgm:prSet presAssocID="{2BF9415D-3AD1-41DD-A4D3-79B33EF6374B}" presName="node" presStyleLbl="node1" presStyleIdx="0" presStyleCnt="7" custLinFactNeighborX="-6128" custLinFactNeighborY="4781">
        <dgm:presLayoutVars>
          <dgm:bulletEnabled val="1"/>
        </dgm:presLayoutVars>
      </dgm:prSet>
      <dgm:spPr/>
      <dgm:t>
        <a:bodyPr/>
        <a:lstStyle/>
        <a:p>
          <a:endParaRPr lang="es-EC"/>
        </a:p>
      </dgm:t>
    </dgm:pt>
    <dgm:pt modelId="{F648720F-A80E-4E1B-B737-DC550269DECD}" type="pres">
      <dgm:prSet presAssocID="{CD4AFBA4-477A-4AFC-8175-459E4C9C9FB5}" presName="sibTrans" presStyleCnt="0"/>
      <dgm:spPr/>
    </dgm:pt>
    <dgm:pt modelId="{0B756A2B-5298-4242-B4B3-33EBE80F7ED5}" type="pres">
      <dgm:prSet presAssocID="{086E85EC-F924-4DD4-A3F5-8B181985D9E6}" presName="node" presStyleLbl="node1" presStyleIdx="1" presStyleCnt="7" custLinFactNeighborX="306" custLinFactNeighborY="4781">
        <dgm:presLayoutVars>
          <dgm:bulletEnabled val="1"/>
        </dgm:presLayoutVars>
      </dgm:prSet>
      <dgm:spPr/>
      <dgm:t>
        <a:bodyPr/>
        <a:lstStyle/>
        <a:p>
          <a:endParaRPr lang="es-EC"/>
        </a:p>
      </dgm:t>
    </dgm:pt>
    <dgm:pt modelId="{B384C91D-A2AC-4C37-9C11-19EA47FE5D69}" type="pres">
      <dgm:prSet presAssocID="{946F290A-72A4-4636-989A-F2450423C969}" presName="sibTrans" presStyleCnt="0"/>
      <dgm:spPr/>
    </dgm:pt>
    <dgm:pt modelId="{ECFFBEB0-18C9-4A5E-BBD2-586F2F14DF04}" type="pres">
      <dgm:prSet presAssocID="{8F035BA2-825B-4FC4-B191-A10FF0158FC5}" presName="node" presStyleLbl="node1" presStyleIdx="2" presStyleCnt="7">
        <dgm:presLayoutVars>
          <dgm:bulletEnabled val="1"/>
        </dgm:presLayoutVars>
      </dgm:prSet>
      <dgm:spPr/>
      <dgm:t>
        <a:bodyPr/>
        <a:lstStyle/>
        <a:p>
          <a:endParaRPr lang="es-EC"/>
        </a:p>
      </dgm:t>
    </dgm:pt>
    <dgm:pt modelId="{DCB5D077-8F13-41A1-895F-239CE08EBE91}" type="pres">
      <dgm:prSet presAssocID="{3761E270-E27D-452B-A421-4AAE69CE6070}" presName="sibTrans" presStyleCnt="0"/>
      <dgm:spPr/>
    </dgm:pt>
    <dgm:pt modelId="{9F5A8752-F53A-450D-81D3-349362F132EA}" type="pres">
      <dgm:prSet presAssocID="{B6631DCF-4A82-4240-8E1D-AFF5D64D9C8F}" presName="node" presStyleLbl="node1" presStyleIdx="3" presStyleCnt="7" custScaleX="112336" custScaleY="128007" custLinFactNeighborX="40" custLinFactNeighborY="20031">
        <dgm:presLayoutVars>
          <dgm:bulletEnabled val="1"/>
        </dgm:presLayoutVars>
      </dgm:prSet>
      <dgm:spPr/>
      <dgm:t>
        <a:bodyPr/>
        <a:lstStyle/>
        <a:p>
          <a:endParaRPr lang="es-EC"/>
        </a:p>
      </dgm:t>
    </dgm:pt>
    <dgm:pt modelId="{A7DF4845-5789-4881-AB05-476D76E5CFC9}" type="pres">
      <dgm:prSet presAssocID="{A5294CF3-8080-4F8D-B555-EE5EBDB3772F}" presName="sibTrans" presStyleCnt="0"/>
      <dgm:spPr/>
    </dgm:pt>
    <dgm:pt modelId="{71D4AF76-C076-45B4-8FEF-784E3B882E74}" type="pres">
      <dgm:prSet presAssocID="{F7F5ADCA-0512-43FC-BEBA-43A50A23BC1D}" presName="node" presStyleLbl="node1" presStyleIdx="4" presStyleCnt="7" custScaleY="117260" custLinFactNeighborX="827" custLinFactNeighborY="9772">
        <dgm:presLayoutVars>
          <dgm:bulletEnabled val="1"/>
        </dgm:presLayoutVars>
      </dgm:prSet>
      <dgm:spPr/>
      <dgm:t>
        <a:bodyPr/>
        <a:lstStyle/>
        <a:p>
          <a:endParaRPr lang="es-EC"/>
        </a:p>
      </dgm:t>
    </dgm:pt>
    <dgm:pt modelId="{AB7134AE-6306-4DB1-8CF5-F8E08C6A5B32}" type="pres">
      <dgm:prSet presAssocID="{BB0C132F-BD8D-4D73-BCE3-B679CF454DD3}" presName="sibTrans" presStyleCnt="0"/>
      <dgm:spPr/>
    </dgm:pt>
    <dgm:pt modelId="{F654B36B-F6EB-4B62-A43B-5C39C1B0263D}" type="pres">
      <dgm:prSet presAssocID="{FA121E3D-3AD5-4567-85BF-3415822B51BD}" presName="node" presStyleLbl="node1" presStyleIdx="5" presStyleCnt="7" custScaleY="127032" custLinFactNeighborX="2223" custLinFactNeighborY="14658">
        <dgm:presLayoutVars>
          <dgm:bulletEnabled val="1"/>
        </dgm:presLayoutVars>
      </dgm:prSet>
      <dgm:spPr/>
      <dgm:t>
        <a:bodyPr/>
        <a:lstStyle/>
        <a:p>
          <a:endParaRPr lang="es-EC"/>
        </a:p>
      </dgm:t>
    </dgm:pt>
    <dgm:pt modelId="{28FA69CA-B647-4755-BDCF-5EB472AFB74E}" type="pres">
      <dgm:prSet presAssocID="{3FC69059-27A1-42FE-9081-819501FD9431}" presName="sibTrans" presStyleCnt="0"/>
      <dgm:spPr/>
    </dgm:pt>
    <dgm:pt modelId="{45C5571B-2BC8-4E7F-9B06-B103DCAFC88F}" type="pres">
      <dgm:prSet presAssocID="{4F2FF04E-9825-44E4-9A34-9E5A3B7AA01E}" presName="node" presStyleLbl="node1" presStyleIdx="6" presStyleCnt="7" custScaleX="132888" custLinFactNeighborX="10707" custLinFactNeighborY="256">
        <dgm:presLayoutVars>
          <dgm:bulletEnabled val="1"/>
        </dgm:presLayoutVars>
      </dgm:prSet>
      <dgm:spPr/>
      <dgm:t>
        <a:bodyPr/>
        <a:lstStyle/>
        <a:p>
          <a:endParaRPr lang="es-EC"/>
        </a:p>
      </dgm:t>
    </dgm:pt>
  </dgm:ptLst>
  <dgm:cxnLst>
    <dgm:cxn modelId="{A3AA1B22-F626-449A-B97E-478FA16F1D90}" srcId="{1D0A2847-F725-452F-90D9-310BF07CF03A}" destId="{8F035BA2-825B-4FC4-B191-A10FF0158FC5}" srcOrd="2" destOrd="0" parTransId="{87A8AA2D-3CDF-41C7-8658-65509FEF8D1C}" sibTransId="{3761E270-E27D-452B-A421-4AAE69CE6070}"/>
    <dgm:cxn modelId="{7C981B0A-A663-4B3F-92C1-00CDD32B1BAF}" type="presOf" srcId="{FA121E3D-3AD5-4567-85BF-3415822B51BD}" destId="{F654B36B-F6EB-4B62-A43B-5C39C1B0263D}" srcOrd="0" destOrd="0" presId="urn:microsoft.com/office/officeart/2005/8/layout/default"/>
    <dgm:cxn modelId="{245A2404-F137-4A03-B9F8-93DAFD2D94FF}" srcId="{1D0A2847-F725-452F-90D9-310BF07CF03A}" destId="{B6631DCF-4A82-4240-8E1D-AFF5D64D9C8F}" srcOrd="3" destOrd="0" parTransId="{26E8CDC2-2BCD-40C0-86AA-6F3988309B43}" sibTransId="{A5294CF3-8080-4F8D-B555-EE5EBDB3772F}"/>
    <dgm:cxn modelId="{36BB8E66-CB9E-44E6-9CEF-536F3205AC64}" type="presOf" srcId="{086E85EC-F924-4DD4-A3F5-8B181985D9E6}" destId="{0B756A2B-5298-4242-B4B3-33EBE80F7ED5}" srcOrd="0" destOrd="0" presId="urn:microsoft.com/office/officeart/2005/8/layout/default"/>
    <dgm:cxn modelId="{44D29990-74E8-4F77-8732-29EBD500DEB6}" srcId="{1D0A2847-F725-452F-90D9-310BF07CF03A}" destId="{FA121E3D-3AD5-4567-85BF-3415822B51BD}" srcOrd="5" destOrd="0" parTransId="{6FD97FC4-5764-4DB8-8F4A-598E30248C69}" sibTransId="{3FC69059-27A1-42FE-9081-819501FD9431}"/>
    <dgm:cxn modelId="{C1C5834E-DE1D-48DA-A919-512437C08086}" type="presOf" srcId="{4F2FF04E-9825-44E4-9A34-9E5A3B7AA01E}" destId="{45C5571B-2BC8-4E7F-9B06-B103DCAFC88F}" srcOrd="0" destOrd="0" presId="urn:microsoft.com/office/officeart/2005/8/layout/default"/>
    <dgm:cxn modelId="{FD49CD01-E992-4A0F-8D0B-5967EA70B315}" type="presOf" srcId="{8F035BA2-825B-4FC4-B191-A10FF0158FC5}" destId="{ECFFBEB0-18C9-4A5E-BBD2-586F2F14DF04}" srcOrd="0" destOrd="0" presId="urn:microsoft.com/office/officeart/2005/8/layout/default"/>
    <dgm:cxn modelId="{6600A3FF-0562-4846-A9F3-1C30AC244AD6}" srcId="{1D0A2847-F725-452F-90D9-310BF07CF03A}" destId="{086E85EC-F924-4DD4-A3F5-8B181985D9E6}" srcOrd="1" destOrd="0" parTransId="{026D5046-204E-4A21-9931-58E9C8A5B588}" sibTransId="{946F290A-72A4-4636-989A-F2450423C969}"/>
    <dgm:cxn modelId="{B8670D24-49D4-4060-9911-E79F19605CB3}" srcId="{1D0A2847-F725-452F-90D9-310BF07CF03A}" destId="{4F2FF04E-9825-44E4-9A34-9E5A3B7AA01E}" srcOrd="6" destOrd="0" parTransId="{65A32E15-0CFB-4423-A5A7-D8CCE3B59A57}" sibTransId="{0EA17E32-371D-401D-A952-F8058B04917A}"/>
    <dgm:cxn modelId="{72A6E8DE-B2D3-4F7E-A38E-B61BA13D58D6}" srcId="{1D0A2847-F725-452F-90D9-310BF07CF03A}" destId="{F7F5ADCA-0512-43FC-BEBA-43A50A23BC1D}" srcOrd="4" destOrd="0" parTransId="{387E92CB-0856-4DB9-9C74-1703E78289A1}" sibTransId="{BB0C132F-BD8D-4D73-BCE3-B679CF454DD3}"/>
    <dgm:cxn modelId="{87CD1AA9-B70B-4130-9FBA-E83A2E78BDFF}" type="presOf" srcId="{F7F5ADCA-0512-43FC-BEBA-43A50A23BC1D}" destId="{71D4AF76-C076-45B4-8FEF-784E3B882E74}" srcOrd="0" destOrd="0" presId="urn:microsoft.com/office/officeart/2005/8/layout/default"/>
    <dgm:cxn modelId="{85496233-6BBE-44C9-9AC9-BD69CE31CAAB}" srcId="{1D0A2847-F725-452F-90D9-310BF07CF03A}" destId="{2BF9415D-3AD1-41DD-A4D3-79B33EF6374B}" srcOrd="0" destOrd="0" parTransId="{3C383F4C-E4C7-4B74-BBA3-69065F110120}" sibTransId="{CD4AFBA4-477A-4AFC-8175-459E4C9C9FB5}"/>
    <dgm:cxn modelId="{C09152FD-B41C-4244-A166-93B450BD93A1}" type="presOf" srcId="{B6631DCF-4A82-4240-8E1D-AFF5D64D9C8F}" destId="{9F5A8752-F53A-450D-81D3-349362F132EA}" srcOrd="0" destOrd="0" presId="urn:microsoft.com/office/officeart/2005/8/layout/default"/>
    <dgm:cxn modelId="{D0F27978-C41D-43DE-9E32-5CBEF46B122C}" type="presOf" srcId="{2BF9415D-3AD1-41DD-A4D3-79B33EF6374B}" destId="{9C83A658-F389-4B0F-AA6D-ECFC9E152229}" srcOrd="0" destOrd="0" presId="urn:microsoft.com/office/officeart/2005/8/layout/default"/>
    <dgm:cxn modelId="{EB6AF102-8DDF-4BD9-A8D7-0FC95AB3F9F2}" type="presOf" srcId="{1D0A2847-F725-452F-90D9-310BF07CF03A}" destId="{043AD038-6312-4A7B-A329-464839BB44E1}" srcOrd="0" destOrd="0" presId="urn:microsoft.com/office/officeart/2005/8/layout/default"/>
    <dgm:cxn modelId="{A26F56CB-CB56-4ACD-9711-6EEBD84BFA7C}" type="presParOf" srcId="{043AD038-6312-4A7B-A329-464839BB44E1}" destId="{9C83A658-F389-4B0F-AA6D-ECFC9E152229}" srcOrd="0" destOrd="0" presId="urn:microsoft.com/office/officeart/2005/8/layout/default"/>
    <dgm:cxn modelId="{5C7C3CD5-E5D6-452B-8F26-95DA52628289}" type="presParOf" srcId="{043AD038-6312-4A7B-A329-464839BB44E1}" destId="{F648720F-A80E-4E1B-B737-DC550269DECD}" srcOrd="1" destOrd="0" presId="urn:microsoft.com/office/officeart/2005/8/layout/default"/>
    <dgm:cxn modelId="{4B44C229-15ED-452F-AC10-96002E0E3AA9}" type="presParOf" srcId="{043AD038-6312-4A7B-A329-464839BB44E1}" destId="{0B756A2B-5298-4242-B4B3-33EBE80F7ED5}" srcOrd="2" destOrd="0" presId="urn:microsoft.com/office/officeart/2005/8/layout/default"/>
    <dgm:cxn modelId="{92342021-0C56-4A07-BF2D-3340C8D734CF}" type="presParOf" srcId="{043AD038-6312-4A7B-A329-464839BB44E1}" destId="{B384C91D-A2AC-4C37-9C11-19EA47FE5D69}" srcOrd="3" destOrd="0" presId="urn:microsoft.com/office/officeart/2005/8/layout/default"/>
    <dgm:cxn modelId="{58F1FE2E-BD59-46BF-968E-E05182F9F3A2}" type="presParOf" srcId="{043AD038-6312-4A7B-A329-464839BB44E1}" destId="{ECFFBEB0-18C9-4A5E-BBD2-586F2F14DF04}" srcOrd="4" destOrd="0" presId="urn:microsoft.com/office/officeart/2005/8/layout/default"/>
    <dgm:cxn modelId="{2BF63CE0-B29A-4AE0-8801-80390DF89E54}" type="presParOf" srcId="{043AD038-6312-4A7B-A329-464839BB44E1}" destId="{DCB5D077-8F13-41A1-895F-239CE08EBE91}" srcOrd="5" destOrd="0" presId="urn:microsoft.com/office/officeart/2005/8/layout/default"/>
    <dgm:cxn modelId="{3CE80F27-E40E-4A15-9953-97248C58825A}" type="presParOf" srcId="{043AD038-6312-4A7B-A329-464839BB44E1}" destId="{9F5A8752-F53A-450D-81D3-349362F132EA}" srcOrd="6" destOrd="0" presId="urn:microsoft.com/office/officeart/2005/8/layout/default"/>
    <dgm:cxn modelId="{EDEB8B0A-D6D8-4E18-8614-1E38DC161746}" type="presParOf" srcId="{043AD038-6312-4A7B-A329-464839BB44E1}" destId="{A7DF4845-5789-4881-AB05-476D76E5CFC9}" srcOrd="7" destOrd="0" presId="urn:microsoft.com/office/officeart/2005/8/layout/default"/>
    <dgm:cxn modelId="{0E276C23-78CE-46FF-971E-B2D2546914BD}" type="presParOf" srcId="{043AD038-6312-4A7B-A329-464839BB44E1}" destId="{71D4AF76-C076-45B4-8FEF-784E3B882E74}" srcOrd="8" destOrd="0" presId="urn:microsoft.com/office/officeart/2005/8/layout/default"/>
    <dgm:cxn modelId="{44BE59E4-8716-4344-9CC0-4A912C39B13E}" type="presParOf" srcId="{043AD038-6312-4A7B-A329-464839BB44E1}" destId="{AB7134AE-6306-4DB1-8CF5-F8E08C6A5B32}" srcOrd="9" destOrd="0" presId="urn:microsoft.com/office/officeart/2005/8/layout/default"/>
    <dgm:cxn modelId="{B761BF94-C7A1-4A73-B66A-EFBC3633E6DF}" type="presParOf" srcId="{043AD038-6312-4A7B-A329-464839BB44E1}" destId="{F654B36B-F6EB-4B62-A43B-5C39C1B0263D}" srcOrd="10" destOrd="0" presId="urn:microsoft.com/office/officeart/2005/8/layout/default"/>
    <dgm:cxn modelId="{772FF09F-3722-4B23-890E-891E80236562}" type="presParOf" srcId="{043AD038-6312-4A7B-A329-464839BB44E1}" destId="{28FA69CA-B647-4755-BDCF-5EB472AFB74E}" srcOrd="11" destOrd="0" presId="urn:microsoft.com/office/officeart/2005/8/layout/default"/>
    <dgm:cxn modelId="{368DEBD3-AC34-449D-A4DF-B2C5227915B0}" type="presParOf" srcId="{043AD038-6312-4A7B-A329-464839BB44E1}" destId="{45C5571B-2BC8-4E7F-9B06-B103DCAFC88F}"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D0A2847-F725-452F-90D9-310BF07CF03A}" type="doc">
      <dgm:prSet loTypeId="urn:microsoft.com/office/officeart/2005/8/layout/default" loCatId="list" qsTypeId="urn:microsoft.com/office/officeart/2005/8/quickstyle/3d4" qsCatId="3D" csTypeId="urn:microsoft.com/office/officeart/2005/8/colors/accent3_1" csCatId="accent3" phldr="1"/>
      <dgm:spPr/>
      <dgm:t>
        <a:bodyPr/>
        <a:lstStyle/>
        <a:p>
          <a:endParaRPr lang="es-EC"/>
        </a:p>
      </dgm:t>
    </dgm:pt>
    <dgm:pt modelId="{2BF9415D-3AD1-41DD-A4D3-79B33EF6374B}">
      <dgm:prSet phldrT="[Texto]" custT="1"/>
      <dgm:spPr/>
      <dgm:t>
        <a:bodyPr/>
        <a:lstStyle/>
        <a:p>
          <a:pPr algn="l"/>
          <a:r>
            <a:rPr lang="es-EC" sz="1050" dirty="0" smtClean="0">
              <a:latin typeface="Arial" panose="020B0604020202020204" pitchFamily="34" charset="0"/>
              <a:cs typeface="Arial" panose="020B0604020202020204" pitchFamily="34" charset="0"/>
            </a:rPr>
            <a:t>Realizar un análisis de tendencias del sector de manera permanente de forma que permita ajustar los planes conforme las estrategias definidas realizando un estudio de variables</a:t>
          </a:r>
          <a:endParaRPr lang="es-EC" sz="1050" dirty="0">
            <a:latin typeface="Arial" panose="020B0604020202020204" pitchFamily="34" charset="0"/>
            <a:cs typeface="Arial" panose="020B0604020202020204" pitchFamily="34" charset="0"/>
          </a:endParaRPr>
        </a:p>
      </dgm:t>
    </dgm:pt>
    <dgm:pt modelId="{3C383F4C-E4C7-4B74-BBA3-69065F110120}" type="parTrans" cxnId="{85496233-6BBE-44C9-9AC9-BD69CE31CAAB}">
      <dgm:prSet/>
      <dgm:spPr/>
      <dgm:t>
        <a:bodyPr/>
        <a:lstStyle/>
        <a:p>
          <a:pPr algn="l"/>
          <a:endParaRPr lang="es-EC" sz="1800">
            <a:latin typeface="Arial" panose="020B0604020202020204" pitchFamily="34" charset="0"/>
            <a:cs typeface="Arial" panose="020B0604020202020204" pitchFamily="34" charset="0"/>
          </a:endParaRPr>
        </a:p>
      </dgm:t>
    </dgm:pt>
    <dgm:pt modelId="{CD4AFBA4-477A-4AFC-8175-459E4C9C9FB5}" type="sibTrans" cxnId="{85496233-6BBE-44C9-9AC9-BD69CE31CAAB}">
      <dgm:prSet/>
      <dgm:spPr/>
      <dgm:t>
        <a:bodyPr/>
        <a:lstStyle/>
        <a:p>
          <a:pPr algn="l"/>
          <a:endParaRPr lang="es-EC" sz="1800">
            <a:latin typeface="Arial" panose="020B0604020202020204" pitchFamily="34" charset="0"/>
            <a:cs typeface="Arial" panose="020B0604020202020204" pitchFamily="34" charset="0"/>
          </a:endParaRPr>
        </a:p>
      </dgm:t>
    </dgm:pt>
    <dgm:pt modelId="{086E85EC-F924-4DD4-A3F5-8B181985D9E6}">
      <dgm:prSet phldrT="[Texto]" custT="1"/>
      <dgm:spPr/>
      <dgm:t>
        <a:bodyPr/>
        <a:lstStyle/>
        <a:p>
          <a:pPr algn="l"/>
          <a:r>
            <a:rPr lang="es-EC" sz="1100" dirty="0" smtClean="0">
              <a:latin typeface="Arial" panose="020B0604020202020204" pitchFamily="34" charset="0"/>
              <a:cs typeface="Arial" panose="020B0604020202020204" pitchFamily="34" charset="0"/>
            </a:rPr>
            <a:t>Realizar e implementar un plan estratégico que sea la base de  objetivos y estrategias de todas las áreas organizacionales especialmente en el área financiera, así como realizar una revisión y definición de sus procesos financieros y de control</a:t>
          </a:r>
          <a:endParaRPr lang="es-EC" sz="1100" dirty="0">
            <a:latin typeface="Arial" panose="020B0604020202020204" pitchFamily="34" charset="0"/>
            <a:cs typeface="Arial" panose="020B0604020202020204" pitchFamily="34" charset="0"/>
          </a:endParaRPr>
        </a:p>
      </dgm:t>
    </dgm:pt>
    <dgm:pt modelId="{026D5046-204E-4A21-9931-58E9C8A5B588}" type="parTrans" cxnId="{6600A3FF-0562-4846-A9F3-1C30AC244AD6}">
      <dgm:prSet/>
      <dgm:spPr/>
      <dgm:t>
        <a:bodyPr/>
        <a:lstStyle/>
        <a:p>
          <a:pPr algn="l"/>
          <a:endParaRPr lang="es-EC" sz="1800">
            <a:latin typeface="Arial" panose="020B0604020202020204" pitchFamily="34" charset="0"/>
            <a:cs typeface="Arial" panose="020B0604020202020204" pitchFamily="34" charset="0"/>
          </a:endParaRPr>
        </a:p>
      </dgm:t>
    </dgm:pt>
    <dgm:pt modelId="{946F290A-72A4-4636-989A-F2450423C969}" type="sibTrans" cxnId="{6600A3FF-0562-4846-A9F3-1C30AC244AD6}">
      <dgm:prSet/>
      <dgm:spPr/>
      <dgm:t>
        <a:bodyPr/>
        <a:lstStyle/>
        <a:p>
          <a:pPr algn="l"/>
          <a:endParaRPr lang="es-EC" sz="1800">
            <a:latin typeface="Arial" panose="020B0604020202020204" pitchFamily="34" charset="0"/>
            <a:cs typeface="Arial" panose="020B0604020202020204" pitchFamily="34" charset="0"/>
          </a:endParaRPr>
        </a:p>
      </dgm:t>
    </dgm:pt>
    <dgm:pt modelId="{8F035BA2-825B-4FC4-B191-A10FF0158FC5}">
      <dgm:prSet phldrT="[Texto]" custT="1"/>
      <dgm:spPr/>
      <dgm:t>
        <a:bodyPr/>
        <a:lstStyle/>
        <a:p>
          <a:pPr algn="l"/>
          <a:r>
            <a:rPr lang="es-EC" sz="1100" dirty="0" smtClean="0">
              <a:latin typeface="Arial" panose="020B0604020202020204" pitchFamily="34" charset="0"/>
              <a:cs typeface="Arial" panose="020B0604020202020204" pitchFamily="34" charset="0"/>
            </a:rPr>
            <a:t>La dirección deberá analizar las estrategias planteadas en la planeación presentada en este trabajo, de manera que los resultados proyectados puedan ser útiles y favorables para que la empresa pueda mejorar sus índices y rentabilidad</a:t>
          </a:r>
          <a:endParaRPr lang="es-EC" sz="1100" dirty="0">
            <a:latin typeface="Arial" panose="020B0604020202020204" pitchFamily="34" charset="0"/>
            <a:cs typeface="Arial" panose="020B0604020202020204" pitchFamily="34" charset="0"/>
          </a:endParaRPr>
        </a:p>
      </dgm:t>
    </dgm:pt>
    <dgm:pt modelId="{87A8AA2D-3CDF-41C7-8658-65509FEF8D1C}" type="parTrans" cxnId="{A3AA1B22-F626-449A-B97E-478FA16F1D90}">
      <dgm:prSet/>
      <dgm:spPr/>
      <dgm:t>
        <a:bodyPr/>
        <a:lstStyle/>
        <a:p>
          <a:pPr algn="l"/>
          <a:endParaRPr lang="es-EC" sz="1800">
            <a:latin typeface="Arial" panose="020B0604020202020204" pitchFamily="34" charset="0"/>
            <a:cs typeface="Arial" panose="020B0604020202020204" pitchFamily="34" charset="0"/>
          </a:endParaRPr>
        </a:p>
      </dgm:t>
    </dgm:pt>
    <dgm:pt modelId="{3761E270-E27D-452B-A421-4AAE69CE6070}" type="sibTrans" cxnId="{A3AA1B22-F626-449A-B97E-478FA16F1D90}">
      <dgm:prSet/>
      <dgm:spPr/>
      <dgm:t>
        <a:bodyPr/>
        <a:lstStyle/>
        <a:p>
          <a:pPr algn="l"/>
          <a:endParaRPr lang="es-EC" sz="1800">
            <a:latin typeface="Arial" panose="020B0604020202020204" pitchFamily="34" charset="0"/>
            <a:cs typeface="Arial" panose="020B0604020202020204" pitchFamily="34" charset="0"/>
          </a:endParaRPr>
        </a:p>
      </dgm:t>
    </dgm:pt>
    <dgm:pt modelId="{FA121E3D-3AD5-4567-85BF-3415822B51BD}">
      <dgm:prSet phldrT="[Texto]" custT="1"/>
      <dgm:spPr/>
      <dgm:t>
        <a:bodyPr/>
        <a:lstStyle/>
        <a:p>
          <a:pPr algn="l"/>
          <a:r>
            <a:rPr lang="es-EC" sz="1100" dirty="0" smtClean="0">
              <a:latin typeface="Arial" panose="020B0604020202020204" pitchFamily="34" charset="0"/>
              <a:cs typeface="Arial" panose="020B0604020202020204" pitchFamily="34" charset="0"/>
            </a:rPr>
            <a:t>Al ser proyectos de índole diferente es necesario que la estructura financiera que maneje para cada uno se lleve conforme la propuesta de lineamientos de política financiera planteados debido a que se deben llevar por separado los flujos de efectivo que generen los mismos para evitar problemas de necesidad adicional de fondos .</a:t>
          </a:r>
          <a:endParaRPr lang="es-EC" sz="1100" dirty="0">
            <a:latin typeface="Arial" panose="020B0604020202020204" pitchFamily="34" charset="0"/>
            <a:cs typeface="Arial" panose="020B0604020202020204" pitchFamily="34" charset="0"/>
          </a:endParaRPr>
        </a:p>
      </dgm:t>
    </dgm:pt>
    <dgm:pt modelId="{6FD97FC4-5764-4DB8-8F4A-598E30248C69}" type="parTrans" cxnId="{44D29990-74E8-4F77-8732-29EBD500DEB6}">
      <dgm:prSet/>
      <dgm:spPr/>
      <dgm:t>
        <a:bodyPr/>
        <a:lstStyle/>
        <a:p>
          <a:pPr algn="l"/>
          <a:endParaRPr lang="es-EC" sz="1800">
            <a:latin typeface="Arial" panose="020B0604020202020204" pitchFamily="34" charset="0"/>
            <a:cs typeface="Arial" panose="020B0604020202020204" pitchFamily="34" charset="0"/>
          </a:endParaRPr>
        </a:p>
      </dgm:t>
    </dgm:pt>
    <dgm:pt modelId="{3FC69059-27A1-42FE-9081-819501FD9431}" type="sibTrans" cxnId="{44D29990-74E8-4F77-8732-29EBD500DEB6}">
      <dgm:prSet/>
      <dgm:spPr/>
      <dgm:t>
        <a:bodyPr/>
        <a:lstStyle/>
        <a:p>
          <a:pPr algn="l"/>
          <a:endParaRPr lang="es-EC" sz="1800">
            <a:latin typeface="Arial" panose="020B0604020202020204" pitchFamily="34" charset="0"/>
            <a:cs typeface="Arial" panose="020B0604020202020204" pitchFamily="34" charset="0"/>
          </a:endParaRPr>
        </a:p>
      </dgm:t>
    </dgm:pt>
    <dgm:pt modelId="{4F2FF04E-9825-44E4-9A34-9E5A3B7AA01E}">
      <dgm:prSet phldrT="[Texto]" custT="1"/>
      <dgm:spPr/>
      <dgm:t>
        <a:bodyPr/>
        <a:lstStyle/>
        <a:p>
          <a:pPr algn="l"/>
          <a:r>
            <a:rPr lang="es-EC" sz="1100" dirty="0" smtClean="0">
              <a:latin typeface="Arial" panose="020B0604020202020204" pitchFamily="34" charset="0"/>
              <a:cs typeface="Arial" panose="020B0604020202020204" pitchFamily="34" charset="0"/>
            </a:rPr>
            <a:t> Aplicar los sistemas de control presupuestario propuestos y extender los mismos a otros eventos que puedan afectar considerablemente el presupuesto base de obra  realizando un análisis de riesgos de la actividad operativa con mayor amplitud que tengan impactos altos a nivel financiero por lo menos a nivel de cada contrato a ejecutar.</a:t>
          </a:r>
          <a:endParaRPr lang="es-EC" sz="1100" dirty="0">
            <a:latin typeface="Arial" panose="020B0604020202020204" pitchFamily="34" charset="0"/>
            <a:cs typeface="Arial" panose="020B0604020202020204" pitchFamily="34" charset="0"/>
          </a:endParaRPr>
        </a:p>
      </dgm:t>
    </dgm:pt>
    <dgm:pt modelId="{65A32E15-0CFB-4423-A5A7-D8CCE3B59A57}" type="parTrans" cxnId="{B8670D24-49D4-4060-9911-E79F19605CB3}">
      <dgm:prSet/>
      <dgm:spPr/>
      <dgm:t>
        <a:bodyPr/>
        <a:lstStyle/>
        <a:p>
          <a:pPr algn="l"/>
          <a:endParaRPr lang="es-EC" sz="1800">
            <a:latin typeface="Arial" panose="020B0604020202020204" pitchFamily="34" charset="0"/>
            <a:cs typeface="Arial" panose="020B0604020202020204" pitchFamily="34" charset="0"/>
          </a:endParaRPr>
        </a:p>
      </dgm:t>
    </dgm:pt>
    <dgm:pt modelId="{0EA17E32-371D-401D-A952-F8058B04917A}" type="sibTrans" cxnId="{B8670D24-49D4-4060-9911-E79F19605CB3}">
      <dgm:prSet/>
      <dgm:spPr/>
      <dgm:t>
        <a:bodyPr/>
        <a:lstStyle/>
        <a:p>
          <a:pPr algn="l"/>
          <a:endParaRPr lang="es-EC" sz="1800">
            <a:latin typeface="Arial" panose="020B0604020202020204" pitchFamily="34" charset="0"/>
            <a:cs typeface="Arial" panose="020B0604020202020204" pitchFamily="34" charset="0"/>
          </a:endParaRPr>
        </a:p>
      </dgm:t>
    </dgm:pt>
    <dgm:pt modelId="{B6631DCF-4A82-4240-8E1D-AFF5D64D9C8F}">
      <dgm:prSet phldrT="[Texto]" custT="1"/>
      <dgm:spPr/>
      <dgm:t>
        <a:bodyPr/>
        <a:lstStyle/>
        <a:p>
          <a:pPr algn="l"/>
          <a:r>
            <a:rPr lang="es-EC" sz="1100" dirty="0" smtClean="0">
              <a:latin typeface="Arial" panose="020B0604020202020204" pitchFamily="34" charset="0"/>
              <a:cs typeface="Arial" panose="020B0604020202020204" pitchFamily="34" charset="0"/>
            </a:rPr>
            <a:t>Aprovechar las oportunidades de crédito a costos bajos que instituciones públicas como privadas otorgan para el segmento de vivienda y las favorables condiciones tanto a nivel de deudor para la ejecución del proyecto como convenios con el BIESS para los promitentes compradores que le permiten obtener créditos a los mismos</a:t>
          </a:r>
          <a:endParaRPr lang="es-EC" sz="1100" dirty="0">
            <a:latin typeface="Arial" panose="020B0604020202020204" pitchFamily="34" charset="0"/>
            <a:cs typeface="Arial" panose="020B0604020202020204" pitchFamily="34" charset="0"/>
          </a:endParaRPr>
        </a:p>
      </dgm:t>
    </dgm:pt>
    <dgm:pt modelId="{26E8CDC2-2BCD-40C0-86AA-6F3988309B43}" type="parTrans" cxnId="{245A2404-F137-4A03-B9F8-93DAFD2D94FF}">
      <dgm:prSet/>
      <dgm:spPr/>
      <dgm:t>
        <a:bodyPr/>
        <a:lstStyle/>
        <a:p>
          <a:pPr algn="l"/>
          <a:endParaRPr lang="es-EC" sz="1800">
            <a:latin typeface="Arial" panose="020B0604020202020204" pitchFamily="34" charset="0"/>
            <a:cs typeface="Arial" panose="020B0604020202020204" pitchFamily="34" charset="0"/>
          </a:endParaRPr>
        </a:p>
      </dgm:t>
    </dgm:pt>
    <dgm:pt modelId="{A5294CF3-8080-4F8D-B555-EE5EBDB3772F}" type="sibTrans" cxnId="{245A2404-F137-4A03-B9F8-93DAFD2D94FF}">
      <dgm:prSet/>
      <dgm:spPr/>
      <dgm:t>
        <a:bodyPr/>
        <a:lstStyle/>
        <a:p>
          <a:pPr algn="l"/>
          <a:endParaRPr lang="es-EC" sz="1800">
            <a:latin typeface="Arial" panose="020B0604020202020204" pitchFamily="34" charset="0"/>
            <a:cs typeface="Arial" panose="020B0604020202020204" pitchFamily="34" charset="0"/>
          </a:endParaRPr>
        </a:p>
      </dgm:t>
    </dgm:pt>
    <dgm:pt modelId="{F7F5ADCA-0512-43FC-BEBA-43A50A23BC1D}">
      <dgm:prSet phldrT="[Texto]" custT="1"/>
      <dgm:spPr/>
      <dgm:t>
        <a:bodyPr/>
        <a:lstStyle/>
        <a:p>
          <a:pPr algn="l"/>
          <a:r>
            <a:rPr lang="es-EC" sz="1100" dirty="0" smtClean="0">
              <a:latin typeface="Arial" panose="020B0604020202020204" pitchFamily="34" charset="0"/>
              <a:cs typeface="Arial" panose="020B0604020202020204" pitchFamily="34" charset="0"/>
            </a:rPr>
            <a:t>Manejar la estrategia de diversificación como un objetivo primordial dentro de los establecidos debido al menor crecimiento del segmento de obras civiles, ya que la misma permitirá a la empresa subsistir y tener presencia en el mercado, por lo que deberá seguir la propuesta definida y modificar las estrategias conforme la ejecución real.</a:t>
          </a:r>
          <a:endParaRPr lang="es-EC" sz="1100" dirty="0">
            <a:latin typeface="Arial" panose="020B0604020202020204" pitchFamily="34" charset="0"/>
            <a:cs typeface="Arial" panose="020B0604020202020204" pitchFamily="34" charset="0"/>
          </a:endParaRPr>
        </a:p>
      </dgm:t>
    </dgm:pt>
    <dgm:pt modelId="{387E92CB-0856-4DB9-9C74-1703E78289A1}" type="parTrans" cxnId="{72A6E8DE-B2D3-4F7E-A38E-B61BA13D58D6}">
      <dgm:prSet/>
      <dgm:spPr/>
      <dgm:t>
        <a:bodyPr/>
        <a:lstStyle/>
        <a:p>
          <a:pPr algn="l"/>
          <a:endParaRPr lang="es-EC" sz="1800">
            <a:latin typeface="Arial" panose="020B0604020202020204" pitchFamily="34" charset="0"/>
            <a:cs typeface="Arial" panose="020B0604020202020204" pitchFamily="34" charset="0"/>
          </a:endParaRPr>
        </a:p>
      </dgm:t>
    </dgm:pt>
    <dgm:pt modelId="{BB0C132F-BD8D-4D73-BCE3-B679CF454DD3}" type="sibTrans" cxnId="{72A6E8DE-B2D3-4F7E-A38E-B61BA13D58D6}">
      <dgm:prSet/>
      <dgm:spPr/>
      <dgm:t>
        <a:bodyPr/>
        <a:lstStyle/>
        <a:p>
          <a:pPr algn="l"/>
          <a:endParaRPr lang="es-EC" sz="1800">
            <a:latin typeface="Arial" panose="020B0604020202020204" pitchFamily="34" charset="0"/>
            <a:cs typeface="Arial" panose="020B0604020202020204" pitchFamily="34" charset="0"/>
          </a:endParaRPr>
        </a:p>
      </dgm:t>
    </dgm:pt>
    <dgm:pt modelId="{97298766-39EA-4556-8D10-C28AB86E5D3F}">
      <dgm:prSet phldrT="[Texto]" custT="1"/>
      <dgm:spPr/>
      <dgm:t>
        <a:bodyPr/>
        <a:lstStyle/>
        <a:p>
          <a:pPr algn="l"/>
          <a:r>
            <a:rPr lang="es-EC" sz="1100" dirty="0" smtClean="0">
              <a:latin typeface="Arial" panose="020B0604020202020204" pitchFamily="34" charset="0"/>
              <a:cs typeface="Arial" panose="020B0604020202020204" pitchFamily="34" charset="0"/>
            </a:rPr>
            <a:t>Realizar análisis financieros y de flujos de efectivo de manera permanente cada período.</a:t>
          </a:r>
          <a:endParaRPr lang="es-EC" sz="1100" dirty="0">
            <a:latin typeface="Arial" panose="020B0604020202020204" pitchFamily="34" charset="0"/>
            <a:cs typeface="Arial" panose="020B0604020202020204" pitchFamily="34" charset="0"/>
          </a:endParaRPr>
        </a:p>
      </dgm:t>
    </dgm:pt>
    <dgm:pt modelId="{6092840A-7728-4AE1-9791-DD736A293837}" type="parTrans" cxnId="{56C54D71-8CA8-40CB-BB04-00B975809D82}">
      <dgm:prSet/>
      <dgm:spPr/>
      <dgm:t>
        <a:bodyPr/>
        <a:lstStyle/>
        <a:p>
          <a:pPr algn="l"/>
          <a:endParaRPr lang="es-EC" sz="1600">
            <a:latin typeface="Arial" panose="020B0604020202020204" pitchFamily="34" charset="0"/>
            <a:cs typeface="Arial" panose="020B0604020202020204" pitchFamily="34" charset="0"/>
          </a:endParaRPr>
        </a:p>
      </dgm:t>
    </dgm:pt>
    <dgm:pt modelId="{ECB1C8E9-9638-4041-AE4C-C1BEF7800504}" type="sibTrans" cxnId="{56C54D71-8CA8-40CB-BB04-00B975809D82}">
      <dgm:prSet/>
      <dgm:spPr/>
      <dgm:t>
        <a:bodyPr/>
        <a:lstStyle/>
        <a:p>
          <a:pPr algn="l"/>
          <a:endParaRPr lang="es-EC" sz="1600">
            <a:latin typeface="Arial" panose="020B0604020202020204" pitchFamily="34" charset="0"/>
            <a:cs typeface="Arial" panose="020B0604020202020204" pitchFamily="34" charset="0"/>
          </a:endParaRPr>
        </a:p>
      </dgm:t>
    </dgm:pt>
    <dgm:pt modelId="{F35B5BEA-47B9-4C3F-8B1C-ACE13130DB68}">
      <dgm:prSet phldrT="[Texto]" custT="1"/>
      <dgm:spPr/>
      <dgm:t>
        <a:bodyPr/>
        <a:lstStyle/>
        <a:p>
          <a:pPr algn="l"/>
          <a:r>
            <a:rPr lang="es-EC" sz="1100" dirty="0" smtClean="0">
              <a:latin typeface="Arial" panose="020B0604020202020204" pitchFamily="34" charset="0"/>
              <a:cs typeface="Arial" panose="020B0604020202020204" pitchFamily="34" charset="0"/>
            </a:rPr>
            <a:t>Aplicar otras formas de conseguir ingresos adicionales, siendo una de ellas la utilización de la capacidad de la Planta de asfalto para la producción y venta del material a otras empresas; así como la ejecución de sus otras áreas de servicios como prefabricados.</a:t>
          </a:r>
          <a:endParaRPr lang="es-EC" sz="1100" dirty="0">
            <a:latin typeface="Arial" panose="020B0604020202020204" pitchFamily="34" charset="0"/>
            <a:cs typeface="Arial" panose="020B0604020202020204" pitchFamily="34" charset="0"/>
          </a:endParaRPr>
        </a:p>
      </dgm:t>
    </dgm:pt>
    <dgm:pt modelId="{62EA0C58-B19D-41CC-82C1-A5EA490986B6}" type="parTrans" cxnId="{D418ACA5-A697-4713-BF5B-FF49B8144755}">
      <dgm:prSet/>
      <dgm:spPr/>
      <dgm:t>
        <a:bodyPr/>
        <a:lstStyle/>
        <a:p>
          <a:pPr algn="l"/>
          <a:endParaRPr lang="es-EC" sz="1600">
            <a:latin typeface="Arial" panose="020B0604020202020204" pitchFamily="34" charset="0"/>
            <a:cs typeface="Arial" panose="020B0604020202020204" pitchFamily="34" charset="0"/>
          </a:endParaRPr>
        </a:p>
      </dgm:t>
    </dgm:pt>
    <dgm:pt modelId="{0CA1F503-E8E4-4996-8472-1B2A2749B803}" type="sibTrans" cxnId="{D418ACA5-A697-4713-BF5B-FF49B8144755}">
      <dgm:prSet/>
      <dgm:spPr/>
      <dgm:t>
        <a:bodyPr/>
        <a:lstStyle/>
        <a:p>
          <a:pPr algn="l"/>
          <a:endParaRPr lang="es-EC" sz="1600">
            <a:latin typeface="Arial" panose="020B0604020202020204" pitchFamily="34" charset="0"/>
            <a:cs typeface="Arial" panose="020B0604020202020204" pitchFamily="34" charset="0"/>
          </a:endParaRPr>
        </a:p>
      </dgm:t>
    </dgm:pt>
    <dgm:pt modelId="{043AD038-6312-4A7B-A329-464839BB44E1}" type="pres">
      <dgm:prSet presAssocID="{1D0A2847-F725-452F-90D9-310BF07CF03A}" presName="diagram" presStyleCnt="0">
        <dgm:presLayoutVars>
          <dgm:dir/>
          <dgm:resizeHandles val="exact"/>
        </dgm:presLayoutVars>
      </dgm:prSet>
      <dgm:spPr/>
      <dgm:t>
        <a:bodyPr/>
        <a:lstStyle/>
        <a:p>
          <a:endParaRPr lang="es-EC"/>
        </a:p>
      </dgm:t>
    </dgm:pt>
    <dgm:pt modelId="{9C83A658-F389-4B0F-AA6D-ECFC9E152229}" type="pres">
      <dgm:prSet presAssocID="{2BF9415D-3AD1-41DD-A4D3-79B33EF6374B}" presName="node" presStyleLbl="node1" presStyleIdx="0" presStyleCnt="9">
        <dgm:presLayoutVars>
          <dgm:bulletEnabled val="1"/>
        </dgm:presLayoutVars>
      </dgm:prSet>
      <dgm:spPr/>
      <dgm:t>
        <a:bodyPr/>
        <a:lstStyle/>
        <a:p>
          <a:endParaRPr lang="es-EC"/>
        </a:p>
      </dgm:t>
    </dgm:pt>
    <dgm:pt modelId="{F648720F-A80E-4E1B-B737-DC550269DECD}" type="pres">
      <dgm:prSet presAssocID="{CD4AFBA4-477A-4AFC-8175-459E4C9C9FB5}" presName="sibTrans" presStyleCnt="0"/>
      <dgm:spPr/>
    </dgm:pt>
    <dgm:pt modelId="{0B756A2B-5298-4242-B4B3-33EBE80F7ED5}" type="pres">
      <dgm:prSet presAssocID="{086E85EC-F924-4DD4-A3F5-8B181985D9E6}" presName="node" presStyleLbl="node1" presStyleIdx="1" presStyleCnt="9" custLinFactNeighborX="-2435" custLinFactNeighborY="-2990">
        <dgm:presLayoutVars>
          <dgm:bulletEnabled val="1"/>
        </dgm:presLayoutVars>
      </dgm:prSet>
      <dgm:spPr/>
      <dgm:t>
        <a:bodyPr/>
        <a:lstStyle/>
        <a:p>
          <a:endParaRPr lang="es-EC"/>
        </a:p>
      </dgm:t>
    </dgm:pt>
    <dgm:pt modelId="{B384C91D-A2AC-4C37-9C11-19EA47FE5D69}" type="pres">
      <dgm:prSet presAssocID="{946F290A-72A4-4636-989A-F2450423C969}" presName="sibTrans" presStyleCnt="0"/>
      <dgm:spPr/>
    </dgm:pt>
    <dgm:pt modelId="{ECFFBEB0-18C9-4A5E-BBD2-586F2F14DF04}" type="pres">
      <dgm:prSet presAssocID="{8F035BA2-825B-4FC4-B191-A10FF0158FC5}" presName="node" presStyleLbl="node1" presStyleIdx="2" presStyleCnt="9">
        <dgm:presLayoutVars>
          <dgm:bulletEnabled val="1"/>
        </dgm:presLayoutVars>
      </dgm:prSet>
      <dgm:spPr/>
      <dgm:t>
        <a:bodyPr/>
        <a:lstStyle/>
        <a:p>
          <a:endParaRPr lang="es-EC"/>
        </a:p>
      </dgm:t>
    </dgm:pt>
    <dgm:pt modelId="{DCB5D077-8F13-41A1-895F-239CE08EBE91}" type="pres">
      <dgm:prSet presAssocID="{3761E270-E27D-452B-A421-4AAE69CE6070}" presName="sibTrans" presStyleCnt="0"/>
      <dgm:spPr/>
    </dgm:pt>
    <dgm:pt modelId="{9F5A8752-F53A-450D-81D3-349362F132EA}" type="pres">
      <dgm:prSet presAssocID="{B6631DCF-4A82-4240-8E1D-AFF5D64D9C8F}" presName="node" presStyleLbl="node1" presStyleIdx="3" presStyleCnt="9" custLinFactNeighborX="4669" custLinFactNeighborY="-1428">
        <dgm:presLayoutVars>
          <dgm:bulletEnabled val="1"/>
        </dgm:presLayoutVars>
      </dgm:prSet>
      <dgm:spPr/>
      <dgm:t>
        <a:bodyPr/>
        <a:lstStyle/>
        <a:p>
          <a:endParaRPr lang="es-EC"/>
        </a:p>
      </dgm:t>
    </dgm:pt>
    <dgm:pt modelId="{A7DF4845-5789-4881-AB05-476D76E5CFC9}" type="pres">
      <dgm:prSet presAssocID="{A5294CF3-8080-4F8D-B555-EE5EBDB3772F}" presName="sibTrans" presStyleCnt="0"/>
      <dgm:spPr/>
    </dgm:pt>
    <dgm:pt modelId="{71D4AF76-C076-45B4-8FEF-784E3B882E74}" type="pres">
      <dgm:prSet presAssocID="{F7F5ADCA-0512-43FC-BEBA-43A50A23BC1D}" presName="node" presStyleLbl="node1" presStyleIdx="4" presStyleCnt="9" custScaleX="109465" custLinFactNeighborX="-1826" custLinFactNeighborY="-1597">
        <dgm:presLayoutVars>
          <dgm:bulletEnabled val="1"/>
        </dgm:presLayoutVars>
      </dgm:prSet>
      <dgm:spPr/>
      <dgm:t>
        <a:bodyPr/>
        <a:lstStyle/>
        <a:p>
          <a:endParaRPr lang="es-EC"/>
        </a:p>
      </dgm:t>
    </dgm:pt>
    <dgm:pt modelId="{AB7134AE-6306-4DB1-8CF5-F8E08C6A5B32}" type="pres">
      <dgm:prSet presAssocID="{BB0C132F-BD8D-4D73-BCE3-B679CF454DD3}" presName="sibTrans" presStyleCnt="0"/>
      <dgm:spPr/>
    </dgm:pt>
    <dgm:pt modelId="{F654B36B-F6EB-4B62-A43B-5C39C1B0263D}" type="pres">
      <dgm:prSet presAssocID="{FA121E3D-3AD5-4567-85BF-3415822B51BD}" presName="node" presStyleLbl="node1" presStyleIdx="5" presStyleCnt="9" custLinFactX="-100000" custLinFactY="7705" custLinFactNeighborX="-127524" custLinFactNeighborY="100000">
        <dgm:presLayoutVars>
          <dgm:bulletEnabled val="1"/>
        </dgm:presLayoutVars>
      </dgm:prSet>
      <dgm:spPr/>
      <dgm:t>
        <a:bodyPr/>
        <a:lstStyle/>
        <a:p>
          <a:endParaRPr lang="es-EC"/>
        </a:p>
      </dgm:t>
    </dgm:pt>
    <dgm:pt modelId="{28FA69CA-B647-4755-BDCF-5EB472AFB74E}" type="pres">
      <dgm:prSet presAssocID="{3FC69059-27A1-42FE-9081-819501FD9431}" presName="sibTrans" presStyleCnt="0"/>
      <dgm:spPr/>
    </dgm:pt>
    <dgm:pt modelId="{45C5571B-2BC8-4E7F-9B06-B103DCAFC88F}" type="pres">
      <dgm:prSet presAssocID="{4F2FF04E-9825-44E4-9A34-9E5A3B7AA01E}" presName="node" presStyleLbl="node1" presStyleIdx="6" presStyleCnt="9" custScaleX="104009" custLinFactX="100000" custLinFactY="-22642" custLinFactNeighborX="120208" custLinFactNeighborY="-100000">
        <dgm:presLayoutVars>
          <dgm:bulletEnabled val="1"/>
        </dgm:presLayoutVars>
      </dgm:prSet>
      <dgm:spPr/>
      <dgm:t>
        <a:bodyPr/>
        <a:lstStyle/>
        <a:p>
          <a:endParaRPr lang="es-EC"/>
        </a:p>
      </dgm:t>
    </dgm:pt>
    <dgm:pt modelId="{23420128-8BA1-4858-890D-7445342418D0}" type="pres">
      <dgm:prSet presAssocID="{0EA17E32-371D-401D-A952-F8058B04917A}" presName="sibTrans" presStyleCnt="0"/>
      <dgm:spPr/>
    </dgm:pt>
    <dgm:pt modelId="{E8D2FE51-9791-4F7A-A51B-B2724EED6292}" type="pres">
      <dgm:prSet presAssocID="{97298766-39EA-4556-8D10-C28AB86E5D3F}" presName="node" presStyleLbl="node1" presStyleIdx="7" presStyleCnt="9" custLinFactNeighborX="-9475" custLinFactNeighborY="-4210">
        <dgm:presLayoutVars>
          <dgm:bulletEnabled val="1"/>
        </dgm:presLayoutVars>
      </dgm:prSet>
      <dgm:spPr/>
      <dgm:t>
        <a:bodyPr/>
        <a:lstStyle/>
        <a:p>
          <a:endParaRPr lang="es-EC"/>
        </a:p>
      </dgm:t>
    </dgm:pt>
    <dgm:pt modelId="{97C55CAE-54E9-435D-8DA9-3A72B0315F0F}" type="pres">
      <dgm:prSet presAssocID="{ECB1C8E9-9638-4041-AE4C-C1BEF7800504}" presName="sibTrans" presStyleCnt="0"/>
      <dgm:spPr/>
    </dgm:pt>
    <dgm:pt modelId="{648B717F-CED1-4A6C-A349-90EFBE55D4E2}" type="pres">
      <dgm:prSet presAssocID="{F35B5BEA-47B9-4C3F-8B1C-ACE13130DB68}" presName="node" presStyleLbl="node1" presStyleIdx="8" presStyleCnt="9" custLinFactNeighborX="-3780" custLinFactNeighborY="-4210">
        <dgm:presLayoutVars>
          <dgm:bulletEnabled val="1"/>
        </dgm:presLayoutVars>
      </dgm:prSet>
      <dgm:spPr/>
      <dgm:t>
        <a:bodyPr/>
        <a:lstStyle/>
        <a:p>
          <a:endParaRPr lang="es-EC"/>
        </a:p>
      </dgm:t>
    </dgm:pt>
  </dgm:ptLst>
  <dgm:cxnLst>
    <dgm:cxn modelId="{8576AC21-C86A-41D1-BED8-AD00C44E8A5E}" type="presOf" srcId="{FA121E3D-3AD5-4567-85BF-3415822B51BD}" destId="{F654B36B-F6EB-4B62-A43B-5C39C1B0263D}" srcOrd="0" destOrd="0" presId="urn:microsoft.com/office/officeart/2005/8/layout/default"/>
    <dgm:cxn modelId="{A3AA1B22-F626-449A-B97E-478FA16F1D90}" srcId="{1D0A2847-F725-452F-90D9-310BF07CF03A}" destId="{8F035BA2-825B-4FC4-B191-A10FF0158FC5}" srcOrd="2" destOrd="0" parTransId="{87A8AA2D-3CDF-41C7-8658-65509FEF8D1C}" sibTransId="{3761E270-E27D-452B-A421-4AAE69CE6070}"/>
    <dgm:cxn modelId="{245A2404-F137-4A03-B9F8-93DAFD2D94FF}" srcId="{1D0A2847-F725-452F-90D9-310BF07CF03A}" destId="{B6631DCF-4A82-4240-8E1D-AFF5D64D9C8F}" srcOrd="3" destOrd="0" parTransId="{26E8CDC2-2BCD-40C0-86AA-6F3988309B43}" sibTransId="{A5294CF3-8080-4F8D-B555-EE5EBDB3772F}"/>
    <dgm:cxn modelId="{44D29990-74E8-4F77-8732-29EBD500DEB6}" srcId="{1D0A2847-F725-452F-90D9-310BF07CF03A}" destId="{FA121E3D-3AD5-4567-85BF-3415822B51BD}" srcOrd="5" destOrd="0" parTransId="{6FD97FC4-5764-4DB8-8F4A-598E30248C69}" sibTransId="{3FC69059-27A1-42FE-9081-819501FD9431}"/>
    <dgm:cxn modelId="{3400FB40-5C73-4333-A3DF-86523AF7D241}" type="presOf" srcId="{4F2FF04E-9825-44E4-9A34-9E5A3B7AA01E}" destId="{45C5571B-2BC8-4E7F-9B06-B103DCAFC88F}" srcOrd="0" destOrd="0" presId="urn:microsoft.com/office/officeart/2005/8/layout/default"/>
    <dgm:cxn modelId="{6600A3FF-0562-4846-A9F3-1C30AC244AD6}" srcId="{1D0A2847-F725-452F-90D9-310BF07CF03A}" destId="{086E85EC-F924-4DD4-A3F5-8B181985D9E6}" srcOrd="1" destOrd="0" parTransId="{026D5046-204E-4A21-9931-58E9C8A5B588}" sibTransId="{946F290A-72A4-4636-989A-F2450423C969}"/>
    <dgm:cxn modelId="{56C54D71-8CA8-40CB-BB04-00B975809D82}" srcId="{1D0A2847-F725-452F-90D9-310BF07CF03A}" destId="{97298766-39EA-4556-8D10-C28AB86E5D3F}" srcOrd="7" destOrd="0" parTransId="{6092840A-7728-4AE1-9791-DD736A293837}" sibTransId="{ECB1C8E9-9638-4041-AE4C-C1BEF7800504}"/>
    <dgm:cxn modelId="{CD3F83FD-7D52-48A1-B995-C617B15533CF}" type="presOf" srcId="{2BF9415D-3AD1-41DD-A4D3-79B33EF6374B}" destId="{9C83A658-F389-4B0F-AA6D-ECFC9E152229}" srcOrd="0" destOrd="0" presId="urn:microsoft.com/office/officeart/2005/8/layout/default"/>
    <dgm:cxn modelId="{B8670D24-49D4-4060-9911-E79F19605CB3}" srcId="{1D0A2847-F725-452F-90D9-310BF07CF03A}" destId="{4F2FF04E-9825-44E4-9A34-9E5A3B7AA01E}" srcOrd="6" destOrd="0" parTransId="{65A32E15-0CFB-4423-A5A7-D8CCE3B59A57}" sibTransId="{0EA17E32-371D-401D-A952-F8058B04917A}"/>
    <dgm:cxn modelId="{72A6E8DE-B2D3-4F7E-A38E-B61BA13D58D6}" srcId="{1D0A2847-F725-452F-90D9-310BF07CF03A}" destId="{F7F5ADCA-0512-43FC-BEBA-43A50A23BC1D}" srcOrd="4" destOrd="0" parTransId="{387E92CB-0856-4DB9-9C74-1703E78289A1}" sibTransId="{BB0C132F-BD8D-4D73-BCE3-B679CF454DD3}"/>
    <dgm:cxn modelId="{D418ACA5-A697-4713-BF5B-FF49B8144755}" srcId="{1D0A2847-F725-452F-90D9-310BF07CF03A}" destId="{F35B5BEA-47B9-4C3F-8B1C-ACE13130DB68}" srcOrd="8" destOrd="0" parTransId="{62EA0C58-B19D-41CC-82C1-A5EA490986B6}" sibTransId="{0CA1F503-E8E4-4996-8472-1B2A2749B803}"/>
    <dgm:cxn modelId="{C645F66D-974E-410B-AC3E-4317E8053621}" type="presOf" srcId="{B6631DCF-4A82-4240-8E1D-AFF5D64D9C8F}" destId="{9F5A8752-F53A-450D-81D3-349362F132EA}" srcOrd="0" destOrd="0" presId="urn:microsoft.com/office/officeart/2005/8/layout/default"/>
    <dgm:cxn modelId="{85496233-6BBE-44C9-9AC9-BD69CE31CAAB}" srcId="{1D0A2847-F725-452F-90D9-310BF07CF03A}" destId="{2BF9415D-3AD1-41DD-A4D3-79B33EF6374B}" srcOrd="0" destOrd="0" parTransId="{3C383F4C-E4C7-4B74-BBA3-69065F110120}" sibTransId="{CD4AFBA4-477A-4AFC-8175-459E4C9C9FB5}"/>
    <dgm:cxn modelId="{8154FE74-A5B6-48E4-BBCD-BCE5E72AB356}" type="presOf" srcId="{F7F5ADCA-0512-43FC-BEBA-43A50A23BC1D}" destId="{71D4AF76-C076-45B4-8FEF-784E3B882E74}" srcOrd="0" destOrd="0" presId="urn:microsoft.com/office/officeart/2005/8/layout/default"/>
    <dgm:cxn modelId="{58269E7F-772A-4984-AE11-D0932900ED30}" type="presOf" srcId="{8F035BA2-825B-4FC4-B191-A10FF0158FC5}" destId="{ECFFBEB0-18C9-4A5E-BBD2-586F2F14DF04}" srcOrd="0" destOrd="0" presId="urn:microsoft.com/office/officeart/2005/8/layout/default"/>
    <dgm:cxn modelId="{5B0892CD-B97D-490A-A884-D7A13C7B270E}" type="presOf" srcId="{1D0A2847-F725-452F-90D9-310BF07CF03A}" destId="{043AD038-6312-4A7B-A329-464839BB44E1}" srcOrd="0" destOrd="0" presId="urn:microsoft.com/office/officeart/2005/8/layout/default"/>
    <dgm:cxn modelId="{52927ADE-BBD9-4E43-950E-0CF06B4B62F2}" type="presOf" srcId="{F35B5BEA-47B9-4C3F-8B1C-ACE13130DB68}" destId="{648B717F-CED1-4A6C-A349-90EFBE55D4E2}" srcOrd="0" destOrd="0" presId="urn:microsoft.com/office/officeart/2005/8/layout/default"/>
    <dgm:cxn modelId="{1C6D73E3-6E7E-426E-946A-DD33C7A0B331}" type="presOf" srcId="{086E85EC-F924-4DD4-A3F5-8B181985D9E6}" destId="{0B756A2B-5298-4242-B4B3-33EBE80F7ED5}" srcOrd="0" destOrd="0" presId="urn:microsoft.com/office/officeart/2005/8/layout/default"/>
    <dgm:cxn modelId="{8F74C0F3-1B50-453C-82D4-F744704DD5F9}" type="presOf" srcId="{97298766-39EA-4556-8D10-C28AB86E5D3F}" destId="{E8D2FE51-9791-4F7A-A51B-B2724EED6292}" srcOrd="0" destOrd="0" presId="urn:microsoft.com/office/officeart/2005/8/layout/default"/>
    <dgm:cxn modelId="{151206A0-DA23-43A4-B448-9D9B4361587D}" type="presParOf" srcId="{043AD038-6312-4A7B-A329-464839BB44E1}" destId="{9C83A658-F389-4B0F-AA6D-ECFC9E152229}" srcOrd="0" destOrd="0" presId="urn:microsoft.com/office/officeart/2005/8/layout/default"/>
    <dgm:cxn modelId="{E2F02D34-2E93-4B3F-B87A-30543FE5AEA7}" type="presParOf" srcId="{043AD038-6312-4A7B-A329-464839BB44E1}" destId="{F648720F-A80E-4E1B-B737-DC550269DECD}" srcOrd="1" destOrd="0" presId="urn:microsoft.com/office/officeart/2005/8/layout/default"/>
    <dgm:cxn modelId="{60122900-7EC0-46A9-8315-9C00FA05937C}" type="presParOf" srcId="{043AD038-6312-4A7B-A329-464839BB44E1}" destId="{0B756A2B-5298-4242-B4B3-33EBE80F7ED5}" srcOrd="2" destOrd="0" presId="urn:microsoft.com/office/officeart/2005/8/layout/default"/>
    <dgm:cxn modelId="{9F726EE8-ED82-41A7-8691-EEE9DD67A81B}" type="presParOf" srcId="{043AD038-6312-4A7B-A329-464839BB44E1}" destId="{B384C91D-A2AC-4C37-9C11-19EA47FE5D69}" srcOrd="3" destOrd="0" presId="urn:microsoft.com/office/officeart/2005/8/layout/default"/>
    <dgm:cxn modelId="{BC6DE9AD-FF85-4CA4-81AF-4763C8BD1961}" type="presParOf" srcId="{043AD038-6312-4A7B-A329-464839BB44E1}" destId="{ECFFBEB0-18C9-4A5E-BBD2-586F2F14DF04}" srcOrd="4" destOrd="0" presId="urn:microsoft.com/office/officeart/2005/8/layout/default"/>
    <dgm:cxn modelId="{41DE9C46-CFCF-4D3F-8E56-173C07E72803}" type="presParOf" srcId="{043AD038-6312-4A7B-A329-464839BB44E1}" destId="{DCB5D077-8F13-41A1-895F-239CE08EBE91}" srcOrd="5" destOrd="0" presId="urn:microsoft.com/office/officeart/2005/8/layout/default"/>
    <dgm:cxn modelId="{39DF5211-58DB-4689-85E4-5E89BD7EBB2B}" type="presParOf" srcId="{043AD038-6312-4A7B-A329-464839BB44E1}" destId="{9F5A8752-F53A-450D-81D3-349362F132EA}" srcOrd="6" destOrd="0" presId="urn:microsoft.com/office/officeart/2005/8/layout/default"/>
    <dgm:cxn modelId="{12EDB53E-8908-4484-B5B3-C023A93A5EE6}" type="presParOf" srcId="{043AD038-6312-4A7B-A329-464839BB44E1}" destId="{A7DF4845-5789-4881-AB05-476D76E5CFC9}" srcOrd="7" destOrd="0" presId="urn:microsoft.com/office/officeart/2005/8/layout/default"/>
    <dgm:cxn modelId="{35E9DA8C-4488-418C-9BA1-4F71FD4B829D}" type="presParOf" srcId="{043AD038-6312-4A7B-A329-464839BB44E1}" destId="{71D4AF76-C076-45B4-8FEF-784E3B882E74}" srcOrd="8" destOrd="0" presId="urn:microsoft.com/office/officeart/2005/8/layout/default"/>
    <dgm:cxn modelId="{1B0CF56F-0C92-46BA-8DBB-4D971C3C80DE}" type="presParOf" srcId="{043AD038-6312-4A7B-A329-464839BB44E1}" destId="{AB7134AE-6306-4DB1-8CF5-F8E08C6A5B32}" srcOrd="9" destOrd="0" presId="urn:microsoft.com/office/officeart/2005/8/layout/default"/>
    <dgm:cxn modelId="{E5607A56-E039-4DAF-9D72-5C56AA19FBB0}" type="presParOf" srcId="{043AD038-6312-4A7B-A329-464839BB44E1}" destId="{F654B36B-F6EB-4B62-A43B-5C39C1B0263D}" srcOrd="10" destOrd="0" presId="urn:microsoft.com/office/officeart/2005/8/layout/default"/>
    <dgm:cxn modelId="{D8E73E24-166E-46A4-A4E3-E9F453D68530}" type="presParOf" srcId="{043AD038-6312-4A7B-A329-464839BB44E1}" destId="{28FA69CA-B647-4755-BDCF-5EB472AFB74E}" srcOrd="11" destOrd="0" presId="urn:microsoft.com/office/officeart/2005/8/layout/default"/>
    <dgm:cxn modelId="{BED775B2-6471-4F62-AA5E-CD30D062C196}" type="presParOf" srcId="{043AD038-6312-4A7B-A329-464839BB44E1}" destId="{45C5571B-2BC8-4E7F-9B06-B103DCAFC88F}" srcOrd="12" destOrd="0" presId="urn:microsoft.com/office/officeart/2005/8/layout/default"/>
    <dgm:cxn modelId="{3CC9556A-12F6-4356-A9AF-0C8CE1809DEC}" type="presParOf" srcId="{043AD038-6312-4A7B-A329-464839BB44E1}" destId="{23420128-8BA1-4858-890D-7445342418D0}" srcOrd="13" destOrd="0" presId="urn:microsoft.com/office/officeart/2005/8/layout/default"/>
    <dgm:cxn modelId="{27C74DA7-2B5F-4415-B55D-B7AFF3461F47}" type="presParOf" srcId="{043AD038-6312-4A7B-A329-464839BB44E1}" destId="{E8D2FE51-9791-4F7A-A51B-B2724EED6292}" srcOrd="14" destOrd="0" presId="urn:microsoft.com/office/officeart/2005/8/layout/default"/>
    <dgm:cxn modelId="{D438CFF1-02EF-496B-AC4E-8528680D80DB}" type="presParOf" srcId="{043AD038-6312-4A7B-A329-464839BB44E1}" destId="{97C55CAE-54E9-435D-8DA9-3A72B0315F0F}" srcOrd="15" destOrd="0" presId="urn:microsoft.com/office/officeart/2005/8/layout/default"/>
    <dgm:cxn modelId="{DC8B49A3-DC15-4BCA-A7A0-8507700E6C0B}" type="presParOf" srcId="{043AD038-6312-4A7B-A329-464839BB44E1}" destId="{648B717F-CED1-4A6C-A349-90EFBE55D4E2}"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4998F8-8EA2-473F-9BAD-9AAF61240230}"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s-EC"/>
        </a:p>
      </dgm:t>
    </dgm:pt>
    <dgm:pt modelId="{884939CF-FB30-468A-86D0-C56A15395727}">
      <dgm:prSet phldrT="[Texto]" custT="1"/>
      <dgm:spPr/>
      <dgm:t>
        <a:bodyPr/>
        <a:lstStyle/>
        <a:p>
          <a:r>
            <a:rPr lang="es-EC" sz="1100" dirty="0" smtClean="0">
              <a:latin typeface="Arial" panose="020B0604020202020204" pitchFamily="34" charset="0"/>
              <a:cs typeface="Arial" panose="020B0604020202020204" pitchFamily="34" charset="0"/>
            </a:rPr>
            <a:t>Evaluar factores internos y externos que permitan determinar un diagnostico situacional  FODA</a:t>
          </a:r>
          <a:endParaRPr lang="es-EC" sz="1100" dirty="0">
            <a:latin typeface="Arial" panose="020B0604020202020204" pitchFamily="34" charset="0"/>
            <a:cs typeface="Arial" panose="020B0604020202020204" pitchFamily="34" charset="0"/>
          </a:endParaRPr>
        </a:p>
      </dgm:t>
    </dgm:pt>
    <dgm:pt modelId="{DDD5E09F-E7A2-434B-86DC-F85E4568F7DE}" type="parTrans" cxnId="{A4AAAD49-CCBA-4AE2-B1A5-3CC2EE6E33FE}">
      <dgm:prSet/>
      <dgm:spPr/>
      <dgm:t>
        <a:bodyPr/>
        <a:lstStyle/>
        <a:p>
          <a:endParaRPr lang="es-EC" sz="1100">
            <a:solidFill>
              <a:schemeClr val="tx1"/>
            </a:solidFill>
            <a:latin typeface="Arial" panose="020B0604020202020204" pitchFamily="34" charset="0"/>
            <a:cs typeface="Arial" panose="020B0604020202020204" pitchFamily="34" charset="0"/>
          </a:endParaRPr>
        </a:p>
      </dgm:t>
    </dgm:pt>
    <dgm:pt modelId="{267768A5-5F87-4F25-95CF-E5F551E3454A}" type="sibTrans" cxnId="{A4AAAD49-CCBA-4AE2-B1A5-3CC2EE6E33FE}">
      <dgm:prSet/>
      <dgm:spPr/>
      <dgm:t>
        <a:bodyPr/>
        <a:lstStyle/>
        <a:p>
          <a:endParaRPr lang="es-EC" sz="1100">
            <a:solidFill>
              <a:schemeClr val="tx1"/>
            </a:solidFill>
            <a:latin typeface="Arial" panose="020B0604020202020204" pitchFamily="34" charset="0"/>
            <a:cs typeface="Arial" panose="020B0604020202020204" pitchFamily="34" charset="0"/>
          </a:endParaRPr>
        </a:p>
      </dgm:t>
    </dgm:pt>
    <dgm:pt modelId="{FEBBDA54-F447-46B1-B1DA-F96668C8D5AE}">
      <dgm:prSet phldrT="[Texto]" custT="1"/>
      <dgm:spPr/>
      <dgm:t>
        <a:bodyPr/>
        <a:lstStyle/>
        <a:p>
          <a:r>
            <a:rPr lang="es-EC" sz="1100" dirty="0" smtClean="0">
              <a:latin typeface="Arial" panose="020B0604020202020204" pitchFamily="34" charset="0"/>
              <a:cs typeface="Arial" panose="020B0604020202020204" pitchFamily="34" charset="0"/>
            </a:rPr>
            <a:t> </a:t>
          </a:r>
          <a:r>
            <a:rPr lang="es-ES" sz="1100" dirty="0" smtClean="0">
              <a:latin typeface="Arial" panose="020B0604020202020204" pitchFamily="34" charset="0"/>
              <a:cs typeface="Arial" panose="020B0604020202020204" pitchFamily="34" charset="0"/>
            </a:rPr>
            <a:t>Realizar un diagnóstico financiero integral de los últimos 3 años  tomando  como año base  el periodo 2013 con la finalidad de analizar la estructura financiera  actual e identificar puntos clave de mejoramiento</a:t>
          </a:r>
          <a:endParaRPr lang="es-EC" sz="1100" dirty="0">
            <a:latin typeface="Arial" panose="020B0604020202020204" pitchFamily="34" charset="0"/>
            <a:cs typeface="Arial" panose="020B0604020202020204" pitchFamily="34" charset="0"/>
          </a:endParaRPr>
        </a:p>
      </dgm:t>
    </dgm:pt>
    <dgm:pt modelId="{6F9FF45B-35DC-4D4C-9E07-7328147F0B3E}" type="parTrans" cxnId="{38279EEE-8986-4824-9D33-AC7D312E0F1A}">
      <dgm:prSet/>
      <dgm:spPr/>
      <dgm:t>
        <a:bodyPr/>
        <a:lstStyle/>
        <a:p>
          <a:endParaRPr lang="es-EC" sz="1100">
            <a:solidFill>
              <a:schemeClr val="tx1"/>
            </a:solidFill>
            <a:latin typeface="Arial" panose="020B0604020202020204" pitchFamily="34" charset="0"/>
            <a:cs typeface="Arial" panose="020B0604020202020204" pitchFamily="34" charset="0"/>
          </a:endParaRPr>
        </a:p>
      </dgm:t>
    </dgm:pt>
    <dgm:pt modelId="{249BC794-DFB1-42E0-99EE-9CFDC01538A9}" type="sibTrans" cxnId="{38279EEE-8986-4824-9D33-AC7D312E0F1A}">
      <dgm:prSet/>
      <dgm:spPr/>
      <dgm:t>
        <a:bodyPr/>
        <a:lstStyle/>
        <a:p>
          <a:endParaRPr lang="es-EC" sz="1100">
            <a:solidFill>
              <a:schemeClr val="tx1"/>
            </a:solidFill>
            <a:latin typeface="Arial" panose="020B0604020202020204" pitchFamily="34" charset="0"/>
            <a:cs typeface="Arial" panose="020B0604020202020204" pitchFamily="34" charset="0"/>
          </a:endParaRPr>
        </a:p>
      </dgm:t>
    </dgm:pt>
    <dgm:pt modelId="{B46B49A2-867E-4A33-B860-AD98A35A3C81}">
      <dgm:prSet phldrT="[Texto]" custT="1"/>
      <dgm:spPr/>
      <dgm:t>
        <a:bodyPr/>
        <a:lstStyle/>
        <a:p>
          <a:r>
            <a:rPr lang="es-EC" sz="1100" dirty="0" smtClean="0">
              <a:latin typeface="Arial" panose="020B0604020202020204" pitchFamily="34" charset="0"/>
              <a:cs typeface="Arial" panose="020B0604020202020204" pitchFamily="34" charset="0"/>
            </a:rPr>
            <a:t> </a:t>
          </a:r>
          <a:r>
            <a:rPr lang="es-ES" sz="1100" dirty="0" smtClean="0">
              <a:latin typeface="Arial" panose="020B0604020202020204" pitchFamily="34" charset="0"/>
              <a:cs typeface="Arial" panose="020B0604020202020204" pitchFamily="34" charset="0"/>
            </a:rPr>
            <a:t>Determinar una matriz de aspectos financieros enfocada en debilidades a tratar en base a los cuales plantear la planeación financiera.</a:t>
          </a:r>
          <a:endParaRPr lang="es-EC" sz="1100" dirty="0">
            <a:latin typeface="Arial" panose="020B0604020202020204" pitchFamily="34" charset="0"/>
            <a:cs typeface="Arial" panose="020B0604020202020204" pitchFamily="34" charset="0"/>
          </a:endParaRPr>
        </a:p>
      </dgm:t>
    </dgm:pt>
    <dgm:pt modelId="{4EC12DB5-0DA5-43A9-A9A9-160BA76C3BC5}" type="parTrans" cxnId="{6A42B13F-021A-4823-9F53-6883C7922802}">
      <dgm:prSet/>
      <dgm:spPr/>
      <dgm:t>
        <a:bodyPr/>
        <a:lstStyle/>
        <a:p>
          <a:endParaRPr lang="es-EC" sz="1100">
            <a:solidFill>
              <a:schemeClr val="tx1"/>
            </a:solidFill>
            <a:latin typeface="Arial" panose="020B0604020202020204" pitchFamily="34" charset="0"/>
            <a:cs typeface="Arial" panose="020B0604020202020204" pitchFamily="34" charset="0"/>
          </a:endParaRPr>
        </a:p>
      </dgm:t>
    </dgm:pt>
    <dgm:pt modelId="{B1A15AF7-82A5-4A1B-B6D1-FDC0EFF3BA61}" type="sibTrans" cxnId="{6A42B13F-021A-4823-9F53-6883C7922802}">
      <dgm:prSet/>
      <dgm:spPr/>
      <dgm:t>
        <a:bodyPr/>
        <a:lstStyle/>
        <a:p>
          <a:endParaRPr lang="es-EC" sz="1100">
            <a:solidFill>
              <a:schemeClr val="tx1"/>
            </a:solidFill>
            <a:latin typeface="Arial" panose="020B0604020202020204" pitchFamily="34" charset="0"/>
            <a:cs typeface="Arial" panose="020B0604020202020204" pitchFamily="34" charset="0"/>
          </a:endParaRPr>
        </a:p>
      </dgm:t>
    </dgm:pt>
    <dgm:pt modelId="{CC0F0757-9C4B-4F88-A03A-5E1B20AC01A5}" type="pres">
      <dgm:prSet presAssocID="{724998F8-8EA2-473F-9BAD-9AAF61240230}" presName="linear" presStyleCnt="0">
        <dgm:presLayoutVars>
          <dgm:dir/>
          <dgm:animLvl val="lvl"/>
          <dgm:resizeHandles val="exact"/>
        </dgm:presLayoutVars>
      </dgm:prSet>
      <dgm:spPr/>
      <dgm:t>
        <a:bodyPr/>
        <a:lstStyle/>
        <a:p>
          <a:endParaRPr lang="es-EC"/>
        </a:p>
      </dgm:t>
    </dgm:pt>
    <dgm:pt modelId="{94C290C3-93C8-44D0-875E-555736286F11}" type="pres">
      <dgm:prSet presAssocID="{884939CF-FB30-468A-86D0-C56A15395727}" presName="parentLin" presStyleCnt="0"/>
      <dgm:spPr/>
      <dgm:t>
        <a:bodyPr/>
        <a:lstStyle/>
        <a:p>
          <a:endParaRPr lang="es-EC"/>
        </a:p>
      </dgm:t>
    </dgm:pt>
    <dgm:pt modelId="{DFFFF27E-C413-45A4-B2B7-FA7E7B88DA04}" type="pres">
      <dgm:prSet presAssocID="{884939CF-FB30-468A-86D0-C56A15395727}" presName="parentLeftMargin" presStyleLbl="node1" presStyleIdx="0" presStyleCnt="3"/>
      <dgm:spPr/>
      <dgm:t>
        <a:bodyPr/>
        <a:lstStyle/>
        <a:p>
          <a:endParaRPr lang="es-EC"/>
        </a:p>
      </dgm:t>
    </dgm:pt>
    <dgm:pt modelId="{FBDCB749-2FB2-4DC5-AE50-C25C74BC57FB}" type="pres">
      <dgm:prSet presAssocID="{884939CF-FB30-468A-86D0-C56A15395727}" presName="parentText" presStyleLbl="node1" presStyleIdx="0" presStyleCnt="3" custScaleX="106195" custScaleY="113605">
        <dgm:presLayoutVars>
          <dgm:chMax val="0"/>
          <dgm:bulletEnabled val="1"/>
        </dgm:presLayoutVars>
      </dgm:prSet>
      <dgm:spPr/>
      <dgm:t>
        <a:bodyPr/>
        <a:lstStyle/>
        <a:p>
          <a:endParaRPr lang="es-EC"/>
        </a:p>
      </dgm:t>
    </dgm:pt>
    <dgm:pt modelId="{565D0E00-D864-420F-B403-F2D3F24653B2}" type="pres">
      <dgm:prSet presAssocID="{884939CF-FB30-468A-86D0-C56A15395727}" presName="negativeSpace" presStyleCnt="0"/>
      <dgm:spPr/>
      <dgm:t>
        <a:bodyPr/>
        <a:lstStyle/>
        <a:p>
          <a:endParaRPr lang="es-EC"/>
        </a:p>
      </dgm:t>
    </dgm:pt>
    <dgm:pt modelId="{85A3E300-9CBE-4383-86FD-3044BC763749}" type="pres">
      <dgm:prSet presAssocID="{884939CF-FB30-468A-86D0-C56A15395727}" presName="childText" presStyleLbl="conFgAcc1" presStyleIdx="0" presStyleCnt="3">
        <dgm:presLayoutVars>
          <dgm:bulletEnabled val="1"/>
        </dgm:presLayoutVars>
      </dgm:prSet>
      <dgm:spPr/>
      <dgm:t>
        <a:bodyPr/>
        <a:lstStyle/>
        <a:p>
          <a:endParaRPr lang="es-EC"/>
        </a:p>
      </dgm:t>
    </dgm:pt>
    <dgm:pt modelId="{0B6B1523-EB63-48D2-8765-4C477E924CCD}" type="pres">
      <dgm:prSet presAssocID="{267768A5-5F87-4F25-95CF-E5F551E3454A}" presName="spaceBetweenRectangles" presStyleCnt="0"/>
      <dgm:spPr/>
      <dgm:t>
        <a:bodyPr/>
        <a:lstStyle/>
        <a:p>
          <a:endParaRPr lang="es-EC"/>
        </a:p>
      </dgm:t>
    </dgm:pt>
    <dgm:pt modelId="{99DAB1A2-3F93-4016-8BE1-77B41421AD2A}" type="pres">
      <dgm:prSet presAssocID="{FEBBDA54-F447-46B1-B1DA-F96668C8D5AE}" presName="parentLin" presStyleCnt="0"/>
      <dgm:spPr/>
      <dgm:t>
        <a:bodyPr/>
        <a:lstStyle/>
        <a:p>
          <a:endParaRPr lang="es-EC"/>
        </a:p>
      </dgm:t>
    </dgm:pt>
    <dgm:pt modelId="{FD57A7A4-3720-4DF7-997E-D1193F9A4192}" type="pres">
      <dgm:prSet presAssocID="{FEBBDA54-F447-46B1-B1DA-F96668C8D5AE}" presName="parentLeftMargin" presStyleLbl="node1" presStyleIdx="0" presStyleCnt="3"/>
      <dgm:spPr/>
      <dgm:t>
        <a:bodyPr/>
        <a:lstStyle/>
        <a:p>
          <a:endParaRPr lang="es-EC"/>
        </a:p>
      </dgm:t>
    </dgm:pt>
    <dgm:pt modelId="{42B5BF89-AE87-44A9-9C7B-42AAC6677427}" type="pres">
      <dgm:prSet presAssocID="{FEBBDA54-F447-46B1-B1DA-F96668C8D5AE}" presName="parentText" presStyleLbl="node1" presStyleIdx="1" presStyleCnt="3" custScaleY="119951">
        <dgm:presLayoutVars>
          <dgm:chMax val="0"/>
          <dgm:bulletEnabled val="1"/>
        </dgm:presLayoutVars>
      </dgm:prSet>
      <dgm:spPr/>
      <dgm:t>
        <a:bodyPr/>
        <a:lstStyle/>
        <a:p>
          <a:endParaRPr lang="es-EC"/>
        </a:p>
      </dgm:t>
    </dgm:pt>
    <dgm:pt modelId="{1AD21C31-21C8-4352-B11A-443363317E86}" type="pres">
      <dgm:prSet presAssocID="{FEBBDA54-F447-46B1-B1DA-F96668C8D5AE}" presName="negativeSpace" presStyleCnt="0"/>
      <dgm:spPr/>
      <dgm:t>
        <a:bodyPr/>
        <a:lstStyle/>
        <a:p>
          <a:endParaRPr lang="es-EC"/>
        </a:p>
      </dgm:t>
    </dgm:pt>
    <dgm:pt modelId="{6100A453-0F9F-4D61-A304-30517F8ADCF7}" type="pres">
      <dgm:prSet presAssocID="{FEBBDA54-F447-46B1-B1DA-F96668C8D5AE}" presName="childText" presStyleLbl="conFgAcc1" presStyleIdx="1" presStyleCnt="3">
        <dgm:presLayoutVars>
          <dgm:bulletEnabled val="1"/>
        </dgm:presLayoutVars>
      </dgm:prSet>
      <dgm:spPr/>
      <dgm:t>
        <a:bodyPr/>
        <a:lstStyle/>
        <a:p>
          <a:endParaRPr lang="es-EC"/>
        </a:p>
      </dgm:t>
    </dgm:pt>
    <dgm:pt modelId="{517B7327-054C-424A-964E-3F5E9DE3639A}" type="pres">
      <dgm:prSet presAssocID="{249BC794-DFB1-42E0-99EE-9CFDC01538A9}" presName="spaceBetweenRectangles" presStyleCnt="0"/>
      <dgm:spPr/>
      <dgm:t>
        <a:bodyPr/>
        <a:lstStyle/>
        <a:p>
          <a:endParaRPr lang="es-EC"/>
        </a:p>
      </dgm:t>
    </dgm:pt>
    <dgm:pt modelId="{13B235AC-25CB-4432-A1E1-6A9443C78912}" type="pres">
      <dgm:prSet presAssocID="{B46B49A2-867E-4A33-B860-AD98A35A3C81}" presName="parentLin" presStyleCnt="0"/>
      <dgm:spPr/>
      <dgm:t>
        <a:bodyPr/>
        <a:lstStyle/>
        <a:p>
          <a:endParaRPr lang="es-EC"/>
        </a:p>
      </dgm:t>
    </dgm:pt>
    <dgm:pt modelId="{AD92CEAD-45BC-4ECA-BDF3-491672554567}" type="pres">
      <dgm:prSet presAssocID="{B46B49A2-867E-4A33-B860-AD98A35A3C81}" presName="parentLeftMargin" presStyleLbl="node1" presStyleIdx="1" presStyleCnt="3"/>
      <dgm:spPr/>
      <dgm:t>
        <a:bodyPr/>
        <a:lstStyle/>
        <a:p>
          <a:endParaRPr lang="es-EC"/>
        </a:p>
      </dgm:t>
    </dgm:pt>
    <dgm:pt modelId="{49F7CFB9-DFAF-4DB8-8668-3C19FE96948A}" type="pres">
      <dgm:prSet presAssocID="{B46B49A2-867E-4A33-B860-AD98A35A3C81}" presName="parentText" presStyleLbl="node1" presStyleIdx="2" presStyleCnt="3">
        <dgm:presLayoutVars>
          <dgm:chMax val="0"/>
          <dgm:bulletEnabled val="1"/>
        </dgm:presLayoutVars>
      </dgm:prSet>
      <dgm:spPr/>
      <dgm:t>
        <a:bodyPr/>
        <a:lstStyle/>
        <a:p>
          <a:endParaRPr lang="es-EC"/>
        </a:p>
      </dgm:t>
    </dgm:pt>
    <dgm:pt modelId="{75097B6C-F069-4EBD-9C8B-984DCDB59307}" type="pres">
      <dgm:prSet presAssocID="{B46B49A2-867E-4A33-B860-AD98A35A3C81}" presName="negativeSpace" presStyleCnt="0"/>
      <dgm:spPr/>
      <dgm:t>
        <a:bodyPr/>
        <a:lstStyle/>
        <a:p>
          <a:endParaRPr lang="es-EC"/>
        </a:p>
      </dgm:t>
    </dgm:pt>
    <dgm:pt modelId="{B53BA7C3-6217-4DB8-B283-DB9F0D81396F}" type="pres">
      <dgm:prSet presAssocID="{B46B49A2-867E-4A33-B860-AD98A35A3C81}" presName="childText" presStyleLbl="conFgAcc1" presStyleIdx="2" presStyleCnt="3">
        <dgm:presLayoutVars>
          <dgm:bulletEnabled val="1"/>
        </dgm:presLayoutVars>
      </dgm:prSet>
      <dgm:spPr/>
      <dgm:t>
        <a:bodyPr/>
        <a:lstStyle/>
        <a:p>
          <a:endParaRPr lang="es-EC"/>
        </a:p>
      </dgm:t>
    </dgm:pt>
  </dgm:ptLst>
  <dgm:cxnLst>
    <dgm:cxn modelId="{599A8FB2-C88A-47F5-9BCE-2D0DF2E85418}" type="presOf" srcId="{FEBBDA54-F447-46B1-B1DA-F96668C8D5AE}" destId="{42B5BF89-AE87-44A9-9C7B-42AAC6677427}" srcOrd="1" destOrd="0" presId="urn:microsoft.com/office/officeart/2005/8/layout/list1"/>
    <dgm:cxn modelId="{38279EEE-8986-4824-9D33-AC7D312E0F1A}" srcId="{724998F8-8EA2-473F-9BAD-9AAF61240230}" destId="{FEBBDA54-F447-46B1-B1DA-F96668C8D5AE}" srcOrd="1" destOrd="0" parTransId="{6F9FF45B-35DC-4D4C-9E07-7328147F0B3E}" sibTransId="{249BC794-DFB1-42E0-99EE-9CFDC01538A9}"/>
    <dgm:cxn modelId="{C3D9F861-C455-484E-AD7F-35D82220797E}" type="presOf" srcId="{884939CF-FB30-468A-86D0-C56A15395727}" destId="{FBDCB749-2FB2-4DC5-AE50-C25C74BC57FB}" srcOrd="1" destOrd="0" presId="urn:microsoft.com/office/officeart/2005/8/layout/list1"/>
    <dgm:cxn modelId="{9CD851E5-3086-4070-A4F6-D6C058A76AEC}" type="presOf" srcId="{724998F8-8EA2-473F-9BAD-9AAF61240230}" destId="{CC0F0757-9C4B-4F88-A03A-5E1B20AC01A5}" srcOrd="0" destOrd="0" presId="urn:microsoft.com/office/officeart/2005/8/layout/list1"/>
    <dgm:cxn modelId="{6A42B13F-021A-4823-9F53-6883C7922802}" srcId="{724998F8-8EA2-473F-9BAD-9AAF61240230}" destId="{B46B49A2-867E-4A33-B860-AD98A35A3C81}" srcOrd="2" destOrd="0" parTransId="{4EC12DB5-0DA5-43A9-A9A9-160BA76C3BC5}" sibTransId="{B1A15AF7-82A5-4A1B-B6D1-FDC0EFF3BA61}"/>
    <dgm:cxn modelId="{2E00257F-B171-4897-85D8-D54B17EA93DA}" type="presOf" srcId="{FEBBDA54-F447-46B1-B1DA-F96668C8D5AE}" destId="{FD57A7A4-3720-4DF7-997E-D1193F9A4192}" srcOrd="0" destOrd="0" presId="urn:microsoft.com/office/officeart/2005/8/layout/list1"/>
    <dgm:cxn modelId="{F6C004D3-B04F-4895-83B0-14CEC126BF1C}" type="presOf" srcId="{B46B49A2-867E-4A33-B860-AD98A35A3C81}" destId="{AD92CEAD-45BC-4ECA-BDF3-491672554567}" srcOrd="0" destOrd="0" presId="urn:microsoft.com/office/officeart/2005/8/layout/list1"/>
    <dgm:cxn modelId="{6E9FE203-1720-44DD-B7CD-76A54E168DF8}" type="presOf" srcId="{B46B49A2-867E-4A33-B860-AD98A35A3C81}" destId="{49F7CFB9-DFAF-4DB8-8668-3C19FE96948A}" srcOrd="1" destOrd="0" presId="urn:microsoft.com/office/officeart/2005/8/layout/list1"/>
    <dgm:cxn modelId="{6A21EE1C-AF18-4802-9C47-142291E7F9D7}" type="presOf" srcId="{884939CF-FB30-468A-86D0-C56A15395727}" destId="{DFFFF27E-C413-45A4-B2B7-FA7E7B88DA04}" srcOrd="0" destOrd="0" presId="urn:microsoft.com/office/officeart/2005/8/layout/list1"/>
    <dgm:cxn modelId="{A4AAAD49-CCBA-4AE2-B1A5-3CC2EE6E33FE}" srcId="{724998F8-8EA2-473F-9BAD-9AAF61240230}" destId="{884939CF-FB30-468A-86D0-C56A15395727}" srcOrd="0" destOrd="0" parTransId="{DDD5E09F-E7A2-434B-86DC-F85E4568F7DE}" sibTransId="{267768A5-5F87-4F25-95CF-E5F551E3454A}"/>
    <dgm:cxn modelId="{37BFACE8-4FE1-4227-974E-B66F699E059B}" type="presParOf" srcId="{CC0F0757-9C4B-4F88-A03A-5E1B20AC01A5}" destId="{94C290C3-93C8-44D0-875E-555736286F11}" srcOrd="0" destOrd="0" presId="urn:microsoft.com/office/officeart/2005/8/layout/list1"/>
    <dgm:cxn modelId="{90AA9C92-0840-4C7B-96A3-AC090E85B5ED}" type="presParOf" srcId="{94C290C3-93C8-44D0-875E-555736286F11}" destId="{DFFFF27E-C413-45A4-B2B7-FA7E7B88DA04}" srcOrd="0" destOrd="0" presId="urn:microsoft.com/office/officeart/2005/8/layout/list1"/>
    <dgm:cxn modelId="{DC45A3F7-C804-447E-9282-891006A90BFA}" type="presParOf" srcId="{94C290C3-93C8-44D0-875E-555736286F11}" destId="{FBDCB749-2FB2-4DC5-AE50-C25C74BC57FB}" srcOrd="1" destOrd="0" presId="urn:microsoft.com/office/officeart/2005/8/layout/list1"/>
    <dgm:cxn modelId="{BE403E6F-7C89-4EDC-9BF0-C85C6928D295}" type="presParOf" srcId="{CC0F0757-9C4B-4F88-A03A-5E1B20AC01A5}" destId="{565D0E00-D864-420F-B403-F2D3F24653B2}" srcOrd="1" destOrd="0" presId="urn:microsoft.com/office/officeart/2005/8/layout/list1"/>
    <dgm:cxn modelId="{F1A33485-8FAF-4C26-8E16-F25856C56B23}" type="presParOf" srcId="{CC0F0757-9C4B-4F88-A03A-5E1B20AC01A5}" destId="{85A3E300-9CBE-4383-86FD-3044BC763749}" srcOrd="2" destOrd="0" presId="urn:microsoft.com/office/officeart/2005/8/layout/list1"/>
    <dgm:cxn modelId="{D33237F4-7514-4203-8C37-CF6D5B419E12}" type="presParOf" srcId="{CC0F0757-9C4B-4F88-A03A-5E1B20AC01A5}" destId="{0B6B1523-EB63-48D2-8765-4C477E924CCD}" srcOrd="3" destOrd="0" presId="urn:microsoft.com/office/officeart/2005/8/layout/list1"/>
    <dgm:cxn modelId="{656BC92A-EABF-43C4-AEAB-D17305BA9BE5}" type="presParOf" srcId="{CC0F0757-9C4B-4F88-A03A-5E1B20AC01A5}" destId="{99DAB1A2-3F93-4016-8BE1-77B41421AD2A}" srcOrd="4" destOrd="0" presId="urn:microsoft.com/office/officeart/2005/8/layout/list1"/>
    <dgm:cxn modelId="{9938D454-AFEA-4F92-8747-2CE7795BB0FB}" type="presParOf" srcId="{99DAB1A2-3F93-4016-8BE1-77B41421AD2A}" destId="{FD57A7A4-3720-4DF7-997E-D1193F9A4192}" srcOrd="0" destOrd="0" presId="urn:microsoft.com/office/officeart/2005/8/layout/list1"/>
    <dgm:cxn modelId="{36B4BB68-48C2-4F9C-B46A-A923AE2C20A4}" type="presParOf" srcId="{99DAB1A2-3F93-4016-8BE1-77B41421AD2A}" destId="{42B5BF89-AE87-44A9-9C7B-42AAC6677427}" srcOrd="1" destOrd="0" presId="urn:microsoft.com/office/officeart/2005/8/layout/list1"/>
    <dgm:cxn modelId="{1929B566-B391-4ED7-9BA3-ED5805D1ED10}" type="presParOf" srcId="{CC0F0757-9C4B-4F88-A03A-5E1B20AC01A5}" destId="{1AD21C31-21C8-4352-B11A-443363317E86}" srcOrd="5" destOrd="0" presId="urn:microsoft.com/office/officeart/2005/8/layout/list1"/>
    <dgm:cxn modelId="{B10590FC-D33D-45FD-86AD-39EDBECE001A}" type="presParOf" srcId="{CC0F0757-9C4B-4F88-A03A-5E1B20AC01A5}" destId="{6100A453-0F9F-4D61-A304-30517F8ADCF7}" srcOrd="6" destOrd="0" presId="urn:microsoft.com/office/officeart/2005/8/layout/list1"/>
    <dgm:cxn modelId="{4885835E-39B5-444C-9E03-EBEF4772FF10}" type="presParOf" srcId="{CC0F0757-9C4B-4F88-A03A-5E1B20AC01A5}" destId="{517B7327-054C-424A-964E-3F5E9DE3639A}" srcOrd="7" destOrd="0" presId="urn:microsoft.com/office/officeart/2005/8/layout/list1"/>
    <dgm:cxn modelId="{DF71217F-9D58-4ACB-85D8-EC0D0A149CAC}" type="presParOf" srcId="{CC0F0757-9C4B-4F88-A03A-5E1B20AC01A5}" destId="{13B235AC-25CB-4432-A1E1-6A9443C78912}" srcOrd="8" destOrd="0" presId="urn:microsoft.com/office/officeart/2005/8/layout/list1"/>
    <dgm:cxn modelId="{BFE0E751-EC62-4D51-9E1F-AE30B36A1AF1}" type="presParOf" srcId="{13B235AC-25CB-4432-A1E1-6A9443C78912}" destId="{AD92CEAD-45BC-4ECA-BDF3-491672554567}" srcOrd="0" destOrd="0" presId="urn:microsoft.com/office/officeart/2005/8/layout/list1"/>
    <dgm:cxn modelId="{37C98823-89B2-472E-BA3C-E60E10418BBC}" type="presParOf" srcId="{13B235AC-25CB-4432-A1E1-6A9443C78912}" destId="{49F7CFB9-DFAF-4DB8-8668-3C19FE96948A}" srcOrd="1" destOrd="0" presId="urn:microsoft.com/office/officeart/2005/8/layout/list1"/>
    <dgm:cxn modelId="{5DDB1070-E420-49AC-B5D0-2D1EEAA5A826}" type="presParOf" srcId="{CC0F0757-9C4B-4F88-A03A-5E1B20AC01A5}" destId="{75097B6C-F069-4EBD-9C8B-984DCDB59307}" srcOrd="9" destOrd="0" presId="urn:microsoft.com/office/officeart/2005/8/layout/list1"/>
    <dgm:cxn modelId="{12488B32-A0F4-49D6-90E5-EE8B551D7CD8}" type="presParOf" srcId="{CC0F0757-9C4B-4F88-A03A-5E1B20AC01A5}" destId="{B53BA7C3-6217-4DB8-B283-DB9F0D81396F}" srcOrd="10" destOrd="0" presId="urn:microsoft.com/office/officeart/2005/8/layout/list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BA09EB-7BB3-4401-B565-EFF27474B10D}" type="doc">
      <dgm:prSet loTypeId="urn:microsoft.com/office/officeart/2009/3/layout/PieProcess" loCatId="list" qsTypeId="urn:microsoft.com/office/officeart/2005/8/quickstyle/3d3" qsCatId="3D" csTypeId="urn:microsoft.com/office/officeart/2005/8/colors/colorful4" csCatId="colorful" phldr="1"/>
      <dgm:spPr/>
      <dgm:t>
        <a:bodyPr/>
        <a:lstStyle/>
        <a:p>
          <a:endParaRPr lang="es-EC"/>
        </a:p>
      </dgm:t>
    </dgm:pt>
    <dgm:pt modelId="{136FCB5A-1FBF-4627-8848-2425795EFEEC}">
      <dgm:prSet phldrT="[Texto]" custT="1"/>
      <dgm:spPr/>
      <dgm:t>
        <a:bodyPr/>
        <a:lstStyle/>
        <a:p>
          <a:r>
            <a:rPr lang="es-EC" sz="1200" b="1" dirty="0" smtClean="0">
              <a:latin typeface="Arial" panose="020B0604020202020204" pitchFamily="34" charset="0"/>
              <a:cs typeface="Arial" panose="020B0604020202020204" pitchFamily="34" charset="0"/>
            </a:rPr>
            <a:t>CREACIÓN</a:t>
          </a:r>
          <a:endParaRPr lang="es-EC" sz="1200" b="1" dirty="0">
            <a:latin typeface="Arial" panose="020B0604020202020204" pitchFamily="34" charset="0"/>
            <a:cs typeface="Arial" panose="020B0604020202020204" pitchFamily="34" charset="0"/>
          </a:endParaRPr>
        </a:p>
      </dgm:t>
    </dgm:pt>
    <dgm:pt modelId="{FB7C95CF-3DC8-4F95-8042-33457E079AB8}" type="parTrans" cxnId="{769C8AE7-0C80-4DC8-8DD5-9DB5192583E5}">
      <dgm:prSet/>
      <dgm:spPr/>
      <dgm:t>
        <a:bodyPr/>
        <a:lstStyle/>
        <a:p>
          <a:endParaRPr lang="es-EC" sz="1200">
            <a:latin typeface="Arial" panose="020B0604020202020204" pitchFamily="34" charset="0"/>
            <a:cs typeface="Arial" panose="020B0604020202020204" pitchFamily="34" charset="0"/>
          </a:endParaRPr>
        </a:p>
      </dgm:t>
    </dgm:pt>
    <dgm:pt modelId="{E6E5AC45-A300-4852-833C-71FC66D2979B}" type="sibTrans" cxnId="{769C8AE7-0C80-4DC8-8DD5-9DB5192583E5}">
      <dgm:prSet/>
      <dgm:spPr/>
      <dgm:t>
        <a:bodyPr/>
        <a:lstStyle/>
        <a:p>
          <a:endParaRPr lang="es-EC" sz="1200">
            <a:latin typeface="Arial" panose="020B0604020202020204" pitchFamily="34" charset="0"/>
            <a:cs typeface="Arial" panose="020B0604020202020204" pitchFamily="34" charset="0"/>
          </a:endParaRPr>
        </a:p>
      </dgm:t>
    </dgm:pt>
    <dgm:pt modelId="{FD0B01A4-A030-4C0D-850B-5D884FE54FB7}">
      <dgm:prSet phldrT="[Texto]" custT="1"/>
      <dgm:spPr/>
      <dgm:t>
        <a:bodyPr/>
        <a:lstStyle/>
        <a:p>
          <a:r>
            <a:rPr lang="es-EC" sz="1100" dirty="0" smtClean="0">
              <a:latin typeface="Arial" panose="020B0604020202020204" pitchFamily="34" charset="0"/>
              <a:cs typeface="Arial" panose="020B0604020202020204" pitchFamily="34" charset="0"/>
            </a:rPr>
            <a:t>16 de Marzo del año 2006 en la ciudad de Quito</a:t>
          </a:r>
          <a:endParaRPr lang="es-EC" sz="1100" dirty="0">
            <a:latin typeface="Arial" panose="020B0604020202020204" pitchFamily="34" charset="0"/>
            <a:cs typeface="Arial" panose="020B0604020202020204" pitchFamily="34" charset="0"/>
          </a:endParaRPr>
        </a:p>
      </dgm:t>
    </dgm:pt>
    <dgm:pt modelId="{6D91D5A7-697B-453A-95B6-FA67ECC25358}" type="parTrans" cxnId="{DE0921B6-8211-49A9-8A63-860C38968FD3}">
      <dgm:prSet/>
      <dgm:spPr/>
      <dgm:t>
        <a:bodyPr/>
        <a:lstStyle/>
        <a:p>
          <a:endParaRPr lang="es-EC" sz="1200">
            <a:latin typeface="Arial" panose="020B0604020202020204" pitchFamily="34" charset="0"/>
            <a:cs typeface="Arial" panose="020B0604020202020204" pitchFamily="34" charset="0"/>
          </a:endParaRPr>
        </a:p>
      </dgm:t>
    </dgm:pt>
    <dgm:pt modelId="{13E30771-FFD4-49E9-BF7B-5F6F2DAD2DFE}" type="sibTrans" cxnId="{DE0921B6-8211-49A9-8A63-860C38968FD3}">
      <dgm:prSet/>
      <dgm:spPr/>
      <dgm:t>
        <a:bodyPr/>
        <a:lstStyle/>
        <a:p>
          <a:endParaRPr lang="es-EC" sz="1200">
            <a:latin typeface="Arial" panose="020B0604020202020204" pitchFamily="34" charset="0"/>
            <a:cs typeface="Arial" panose="020B0604020202020204" pitchFamily="34" charset="0"/>
          </a:endParaRPr>
        </a:p>
      </dgm:t>
    </dgm:pt>
    <dgm:pt modelId="{02D38095-2AE2-4F99-BE6C-5FF044866504}">
      <dgm:prSet phldrT="[Texto]" custT="1"/>
      <dgm:spPr/>
      <dgm:t>
        <a:bodyPr/>
        <a:lstStyle/>
        <a:p>
          <a:r>
            <a:rPr lang="es-EC" sz="1200" b="1" dirty="0" smtClean="0">
              <a:latin typeface="Arial" panose="020B0604020202020204" pitchFamily="34" charset="0"/>
              <a:cs typeface="Arial" panose="020B0604020202020204" pitchFamily="34" charset="0"/>
            </a:rPr>
            <a:t>CAPITAL SUSCRITO</a:t>
          </a:r>
          <a:endParaRPr lang="es-EC" sz="1200" b="1" dirty="0">
            <a:latin typeface="Arial" panose="020B0604020202020204" pitchFamily="34" charset="0"/>
            <a:cs typeface="Arial" panose="020B0604020202020204" pitchFamily="34" charset="0"/>
          </a:endParaRPr>
        </a:p>
      </dgm:t>
    </dgm:pt>
    <dgm:pt modelId="{AF2AC673-AFCD-40D3-B53F-2BC625756BCD}" type="parTrans" cxnId="{57D0658B-FADC-4857-AE07-6CBF77028180}">
      <dgm:prSet/>
      <dgm:spPr/>
      <dgm:t>
        <a:bodyPr/>
        <a:lstStyle/>
        <a:p>
          <a:endParaRPr lang="es-EC" sz="1200">
            <a:latin typeface="Arial" panose="020B0604020202020204" pitchFamily="34" charset="0"/>
            <a:cs typeface="Arial" panose="020B0604020202020204" pitchFamily="34" charset="0"/>
          </a:endParaRPr>
        </a:p>
      </dgm:t>
    </dgm:pt>
    <dgm:pt modelId="{08AAA84D-2A31-4C57-9C6D-A8469F0A74DE}" type="sibTrans" cxnId="{57D0658B-FADC-4857-AE07-6CBF77028180}">
      <dgm:prSet/>
      <dgm:spPr/>
      <dgm:t>
        <a:bodyPr/>
        <a:lstStyle/>
        <a:p>
          <a:endParaRPr lang="es-EC" sz="1200">
            <a:latin typeface="Arial" panose="020B0604020202020204" pitchFamily="34" charset="0"/>
            <a:cs typeface="Arial" panose="020B0604020202020204" pitchFamily="34" charset="0"/>
          </a:endParaRPr>
        </a:p>
      </dgm:t>
    </dgm:pt>
    <dgm:pt modelId="{437C7962-2D82-4C2C-9113-A22A521D3B6D}">
      <dgm:prSet phldrT="[Texto]" custT="1"/>
      <dgm:spPr/>
      <dgm:t>
        <a:bodyPr/>
        <a:lstStyle/>
        <a:p>
          <a:r>
            <a:rPr lang="es-EC" sz="1100" dirty="0" smtClean="0">
              <a:latin typeface="Arial" panose="020B0604020202020204" pitchFamily="34" charset="0"/>
              <a:cs typeface="Arial" panose="020B0604020202020204" pitchFamily="34" charset="0"/>
            </a:rPr>
            <a:t>$100.000 dólares con acciones divido en 100.000 participaciones  de 50% para cada accionista.</a:t>
          </a:r>
          <a:endParaRPr lang="es-EC" sz="1100" dirty="0">
            <a:latin typeface="Arial" panose="020B0604020202020204" pitchFamily="34" charset="0"/>
            <a:cs typeface="Arial" panose="020B0604020202020204" pitchFamily="34" charset="0"/>
          </a:endParaRPr>
        </a:p>
      </dgm:t>
    </dgm:pt>
    <dgm:pt modelId="{83F395F3-47B4-4CD0-ABA2-205A92B63BE5}" type="parTrans" cxnId="{FD846A2C-03E1-458F-89A2-E59B8A771D1C}">
      <dgm:prSet/>
      <dgm:spPr/>
      <dgm:t>
        <a:bodyPr/>
        <a:lstStyle/>
        <a:p>
          <a:endParaRPr lang="es-EC" sz="1200">
            <a:latin typeface="Arial" panose="020B0604020202020204" pitchFamily="34" charset="0"/>
            <a:cs typeface="Arial" panose="020B0604020202020204" pitchFamily="34" charset="0"/>
          </a:endParaRPr>
        </a:p>
      </dgm:t>
    </dgm:pt>
    <dgm:pt modelId="{B88E8CE0-B316-4D88-9D0D-430DD3F5E03C}" type="sibTrans" cxnId="{FD846A2C-03E1-458F-89A2-E59B8A771D1C}">
      <dgm:prSet/>
      <dgm:spPr/>
      <dgm:t>
        <a:bodyPr/>
        <a:lstStyle/>
        <a:p>
          <a:endParaRPr lang="es-EC" sz="1200">
            <a:latin typeface="Arial" panose="020B0604020202020204" pitchFamily="34" charset="0"/>
            <a:cs typeface="Arial" panose="020B0604020202020204" pitchFamily="34" charset="0"/>
          </a:endParaRPr>
        </a:p>
      </dgm:t>
    </dgm:pt>
    <dgm:pt modelId="{7E3F56F8-5670-4BEC-9398-0C9584052668}">
      <dgm:prSet phldrT="[Texto]" custT="1"/>
      <dgm:spPr/>
      <dgm:t>
        <a:bodyPr/>
        <a:lstStyle/>
        <a:p>
          <a:r>
            <a:rPr lang="es-EC" sz="1200" b="1" dirty="0" smtClean="0">
              <a:latin typeface="Arial" panose="020B0604020202020204" pitchFamily="34" charset="0"/>
              <a:cs typeface="Arial" panose="020B0604020202020204" pitchFamily="34" charset="0"/>
            </a:rPr>
            <a:t>DIRECTIVOS</a:t>
          </a:r>
          <a:endParaRPr lang="es-EC" sz="1200" b="1" dirty="0">
            <a:latin typeface="Arial" panose="020B0604020202020204" pitchFamily="34" charset="0"/>
            <a:cs typeface="Arial" panose="020B0604020202020204" pitchFamily="34" charset="0"/>
          </a:endParaRPr>
        </a:p>
      </dgm:t>
    </dgm:pt>
    <dgm:pt modelId="{359E85F9-2F33-4ADE-A8E3-050875D57E7C}" type="parTrans" cxnId="{FA2195B8-C7E7-4295-A22E-386BE9468B1F}">
      <dgm:prSet/>
      <dgm:spPr/>
      <dgm:t>
        <a:bodyPr/>
        <a:lstStyle/>
        <a:p>
          <a:endParaRPr lang="es-EC" sz="1200">
            <a:latin typeface="Arial" panose="020B0604020202020204" pitchFamily="34" charset="0"/>
            <a:cs typeface="Arial" panose="020B0604020202020204" pitchFamily="34" charset="0"/>
          </a:endParaRPr>
        </a:p>
      </dgm:t>
    </dgm:pt>
    <dgm:pt modelId="{D1BAA7A5-7135-454B-9839-845231635020}" type="sibTrans" cxnId="{FA2195B8-C7E7-4295-A22E-386BE9468B1F}">
      <dgm:prSet/>
      <dgm:spPr/>
      <dgm:t>
        <a:bodyPr/>
        <a:lstStyle/>
        <a:p>
          <a:endParaRPr lang="es-EC" sz="1200">
            <a:latin typeface="Arial" panose="020B0604020202020204" pitchFamily="34" charset="0"/>
            <a:cs typeface="Arial" panose="020B0604020202020204" pitchFamily="34" charset="0"/>
          </a:endParaRPr>
        </a:p>
      </dgm:t>
    </dgm:pt>
    <dgm:pt modelId="{DA130346-E3B8-4A5D-870D-CD4FE231D81A}">
      <dgm:prSet phldrT="[Texto]" custT="1"/>
      <dgm:spPr/>
      <dgm:t>
        <a:bodyPr/>
        <a:lstStyle/>
        <a:p>
          <a:r>
            <a:rPr lang="es-EC" sz="1100" dirty="0" smtClean="0">
              <a:latin typeface="Arial" panose="020B0604020202020204" pitchFamily="34" charset="0"/>
              <a:cs typeface="Arial" panose="020B0604020202020204" pitchFamily="34" charset="0"/>
            </a:rPr>
            <a:t>Ing. Leonardo Báez</a:t>
          </a:r>
        </a:p>
        <a:p>
          <a:endParaRPr lang="es-EC" sz="1100" dirty="0" smtClean="0">
            <a:latin typeface="Arial" panose="020B0604020202020204" pitchFamily="34" charset="0"/>
            <a:cs typeface="Arial" panose="020B0604020202020204" pitchFamily="34" charset="0"/>
          </a:endParaRPr>
        </a:p>
        <a:p>
          <a:endParaRPr lang="es-EC" sz="1100" dirty="0" smtClean="0">
            <a:latin typeface="Arial" panose="020B0604020202020204" pitchFamily="34" charset="0"/>
            <a:cs typeface="Arial" panose="020B0604020202020204" pitchFamily="34" charset="0"/>
          </a:endParaRPr>
        </a:p>
        <a:p>
          <a:r>
            <a:rPr lang="es-EC" sz="1100" dirty="0" smtClean="0">
              <a:latin typeface="Arial" panose="020B0604020202020204" pitchFamily="34" charset="0"/>
              <a:cs typeface="Arial" panose="020B0604020202020204" pitchFamily="34" charset="0"/>
            </a:rPr>
            <a:t>Ing.  Santiago Báez</a:t>
          </a:r>
        </a:p>
        <a:p>
          <a:endParaRPr lang="es-EC" sz="1100" dirty="0" smtClean="0">
            <a:latin typeface="Arial" panose="020B0604020202020204" pitchFamily="34" charset="0"/>
            <a:cs typeface="Arial" panose="020B0604020202020204" pitchFamily="34" charset="0"/>
          </a:endParaRPr>
        </a:p>
        <a:p>
          <a:endParaRPr lang="es-EC" sz="1100" dirty="0" smtClean="0">
            <a:latin typeface="Arial" panose="020B0604020202020204" pitchFamily="34" charset="0"/>
            <a:cs typeface="Arial" panose="020B0604020202020204" pitchFamily="34" charset="0"/>
          </a:endParaRPr>
        </a:p>
        <a:p>
          <a:r>
            <a:rPr lang="es-EC" sz="1100" dirty="0" smtClean="0">
              <a:latin typeface="Arial" panose="020B0604020202020204" pitchFamily="34" charset="0"/>
              <a:cs typeface="Arial" panose="020B0604020202020204" pitchFamily="34" charset="0"/>
            </a:rPr>
            <a:t>Ing. Glauco Báez</a:t>
          </a:r>
        </a:p>
        <a:p>
          <a:endParaRPr lang="es-EC" sz="1100" dirty="0" smtClean="0">
            <a:latin typeface="Arial" panose="020B0604020202020204" pitchFamily="34" charset="0"/>
            <a:cs typeface="Arial" panose="020B0604020202020204" pitchFamily="34" charset="0"/>
          </a:endParaRPr>
        </a:p>
        <a:p>
          <a:endParaRPr lang="es-EC" sz="1100" dirty="0" smtClean="0">
            <a:latin typeface="Arial" panose="020B0604020202020204" pitchFamily="34" charset="0"/>
            <a:cs typeface="Arial" panose="020B0604020202020204" pitchFamily="34" charset="0"/>
          </a:endParaRPr>
        </a:p>
        <a:p>
          <a:r>
            <a:rPr lang="es-EC" sz="1100" dirty="0" smtClean="0">
              <a:latin typeface="Arial" panose="020B0604020202020204" pitchFamily="34" charset="0"/>
              <a:cs typeface="Arial" panose="020B0604020202020204" pitchFamily="34" charset="0"/>
            </a:rPr>
            <a:t>Ing. Héctor Sarria</a:t>
          </a:r>
          <a:endParaRPr lang="es-EC" sz="1100" dirty="0">
            <a:latin typeface="Arial" panose="020B0604020202020204" pitchFamily="34" charset="0"/>
            <a:cs typeface="Arial" panose="020B0604020202020204" pitchFamily="34" charset="0"/>
          </a:endParaRPr>
        </a:p>
      </dgm:t>
    </dgm:pt>
    <dgm:pt modelId="{B9E14872-7C2B-466A-8B29-4FABCD7AA436}" type="parTrans" cxnId="{06C258FC-2FFE-452D-B469-A14FBF04D79C}">
      <dgm:prSet/>
      <dgm:spPr/>
      <dgm:t>
        <a:bodyPr/>
        <a:lstStyle/>
        <a:p>
          <a:endParaRPr lang="es-EC" sz="1200">
            <a:latin typeface="Arial" panose="020B0604020202020204" pitchFamily="34" charset="0"/>
            <a:cs typeface="Arial" panose="020B0604020202020204" pitchFamily="34" charset="0"/>
          </a:endParaRPr>
        </a:p>
      </dgm:t>
    </dgm:pt>
    <dgm:pt modelId="{EF965504-4455-413B-BC5D-060D4CA8CECA}" type="sibTrans" cxnId="{06C258FC-2FFE-452D-B469-A14FBF04D79C}">
      <dgm:prSet/>
      <dgm:spPr/>
      <dgm:t>
        <a:bodyPr/>
        <a:lstStyle/>
        <a:p>
          <a:endParaRPr lang="es-EC" sz="1200">
            <a:latin typeface="Arial" panose="020B0604020202020204" pitchFamily="34" charset="0"/>
            <a:cs typeface="Arial" panose="020B0604020202020204" pitchFamily="34" charset="0"/>
          </a:endParaRPr>
        </a:p>
      </dgm:t>
    </dgm:pt>
    <dgm:pt modelId="{FF9EDC8F-23CC-4174-8106-66F32345ED5D}" type="pres">
      <dgm:prSet presAssocID="{A0BA09EB-7BB3-4401-B565-EFF27474B10D}" presName="Name0" presStyleCnt="0">
        <dgm:presLayoutVars>
          <dgm:chMax val="7"/>
          <dgm:chPref val="7"/>
          <dgm:dir/>
          <dgm:animOne val="branch"/>
          <dgm:animLvl val="lvl"/>
        </dgm:presLayoutVars>
      </dgm:prSet>
      <dgm:spPr/>
      <dgm:t>
        <a:bodyPr/>
        <a:lstStyle/>
        <a:p>
          <a:endParaRPr lang="es-EC"/>
        </a:p>
      </dgm:t>
    </dgm:pt>
    <dgm:pt modelId="{9E96CB51-C76C-4FC3-A1F9-ABCDBC83244A}" type="pres">
      <dgm:prSet presAssocID="{136FCB5A-1FBF-4627-8848-2425795EFEEC}" presName="ParentComposite" presStyleCnt="0"/>
      <dgm:spPr/>
    </dgm:pt>
    <dgm:pt modelId="{2DDFA643-9E43-45B5-BF11-E57C397E45A9}" type="pres">
      <dgm:prSet presAssocID="{136FCB5A-1FBF-4627-8848-2425795EFEEC}" presName="Chord" presStyleLbl="bgShp" presStyleIdx="0" presStyleCnt="3"/>
      <dgm:spPr/>
    </dgm:pt>
    <dgm:pt modelId="{105F1D56-99EA-493E-9C0B-33710099ABB9}" type="pres">
      <dgm:prSet presAssocID="{136FCB5A-1FBF-4627-8848-2425795EFEEC}" presName="Pie" presStyleLbl="alignNode1" presStyleIdx="0" presStyleCnt="3"/>
      <dgm:spPr/>
    </dgm:pt>
    <dgm:pt modelId="{67C485E8-9FF0-4ADC-A5EC-8EF1470F2F68}" type="pres">
      <dgm:prSet presAssocID="{136FCB5A-1FBF-4627-8848-2425795EFEEC}" presName="Parent" presStyleLbl="revTx" presStyleIdx="0" presStyleCnt="6">
        <dgm:presLayoutVars>
          <dgm:chMax val="1"/>
          <dgm:chPref val="1"/>
          <dgm:bulletEnabled val="1"/>
        </dgm:presLayoutVars>
      </dgm:prSet>
      <dgm:spPr/>
      <dgm:t>
        <a:bodyPr/>
        <a:lstStyle/>
        <a:p>
          <a:endParaRPr lang="es-EC"/>
        </a:p>
      </dgm:t>
    </dgm:pt>
    <dgm:pt modelId="{308A8B77-93C5-423E-A35C-20868E057333}" type="pres">
      <dgm:prSet presAssocID="{13E30771-FFD4-49E9-BF7B-5F6F2DAD2DFE}" presName="negSibTrans" presStyleCnt="0"/>
      <dgm:spPr/>
    </dgm:pt>
    <dgm:pt modelId="{8DE9A640-EA23-4818-AD1D-BB9E6413CC6A}" type="pres">
      <dgm:prSet presAssocID="{136FCB5A-1FBF-4627-8848-2425795EFEEC}" presName="composite" presStyleCnt="0"/>
      <dgm:spPr/>
    </dgm:pt>
    <dgm:pt modelId="{02E05513-E872-4A29-8161-960B769298F2}" type="pres">
      <dgm:prSet presAssocID="{136FCB5A-1FBF-4627-8848-2425795EFEEC}" presName="Child" presStyleLbl="revTx" presStyleIdx="1" presStyleCnt="6">
        <dgm:presLayoutVars>
          <dgm:chMax val="0"/>
          <dgm:chPref val="0"/>
          <dgm:bulletEnabled val="1"/>
        </dgm:presLayoutVars>
      </dgm:prSet>
      <dgm:spPr/>
      <dgm:t>
        <a:bodyPr/>
        <a:lstStyle/>
        <a:p>
          <a:endParaRPr lang="es-EC"/>
        </a:p>
      </dgm:t>
    </dgm:pt>
    <dgm:pt modelId="{46E85467-EA0E-40D5-8923-4D4219B77ACE}" type="pres">
      <dgm:prSet presAssocID="{E6E5AC45-A300-4852-833C-71FC66D2979B}" presName="sibTrans" presStyleCnt="0"/>
      <dgm:spPr/>
    </dgm:pt>
    <dgm:pt modelId="{E8CFC79A-D7A3-4A2D-850C-76A540C6A939}" type="pres">
      <dgm:prSet presAssocID="{02D38095-2AE2-4F99-BE6C-5FF044866504}" presName="ParentComposite" presStyleCnt="0"/>
      <dgm:spPr/>
    </dgm:pt>
    <dgm:pt modelId="{D051FCDE-F414-4C25-946B-DEFDBC5BA499}" type="pres">
      <dgm:prSet presAssocID="{02D38095-2AE2-4F99-BE6C-5FF044866504}" presName="Chord" presStyleLbl="bgShp" presStyleIdx="1" presStyleCnt="3"/>
      <dgm:spPr/>
    </dgm:pt>
    <dgm:pt modelId="{0B1414EA-6E9F-412E-8A7F-9F22A464A40E}" type="pres">
      <dgm:prSet presAssocID="{02D38095-2AE2-4F99-BE6C-5FF044866504}" presName="Pie" presStyleLbl="alignNode1" presStyleIdx="1" presStyleCnt="3"/>
      <dgm:spPr/>
    </dgm:pt>
    <dgm:pt modelId="{4DC511D3-6204-4FB0-8DB6-BB1B5C1F76EA}" type="pres">
      <dgm:prSet presAssocID="{02D38095-2AE2-4F99-BE6C-5FF044866504}" presName="Parent" presStyleLbl="revTx" presStyleIdx="2" presStyleCnt="6">
        <dgm:presLayoutVars>
          <dgm:chMax val="1"/>
          <dgm:chPref val="1"/>
          <dgm:bulletEnabled val="1"/>
        </dgm:presLayoutVars>
      </dgm:prSet>
      <dgm:spPr/>
      <dgm:t>
        <a:bodyPr/>
        <a:lstStyle/>
        <a:p>
          <a:endParaRPr lang="es-EC"/>
        </a:p>
      </dgm:t>
    </dgm:pt>
    <dgm:pt modelId="{324538DF-1778-4339-961A-B5DD64AC3C29}" type="pres">
      <dgm:prSet presAssocID="{B88E8CE0-B316-4D88-9D0D-430DD3F5E03C}" presName="negSibTrans" presStyleCnt="0"/>
      <dgm:spPr/>
    </dgm:pt>
    <dgm:pt modelId="{CD873BC3-F389-4FED-90C1-C76E4D051F74}" type="pres">
      <dgm:prSet presAssocID="{02D38095-2AE2-4F99-BE6C-5FF044866504}" presName="composite" presStyleCnt="0"/>
      <dgm:spPr/>
    </dgm:pt>
    <dgm:pt modelId="{9BE9AF4D-68C4-4D52-9BB7-9F3128773B96}" type="pres">
      <dgm:prSet presAssocID="{02D38095-2AE2-4F99-BE6C-5FF044866504}" presName="Child" presStyleLbl="revTx" presStyleIdx="3" presStyleCnt="6">
        <dgm:presLayoutVars>
          <dgm:chMax val="0"/>
          <dgm:chPref val="0"/>
          <dgm:bulletEnabled val="1"/>
        </dgm:presLayoutVars>
      </dgm:prSet>
      <dgm:spPr/>
      <dgm:t>
        <a:bodyPr/>
        <a:lstStyle/>
        <a:p>
          <a:endParaRPr lang="es-EC"/>
        </a:p>
      </dgm:t>
    </dgm:pt>
    <dgm:pt modelId="{C1E7D5B8-DBC8-4E9C-A024-9BD95EBD82E4}" type="pres">
      <dgm:prSet presAssocID="{08AAA84D-2A31-4C57-9C6D-A8469F0A74DE}" presName="sibTrans" presStyleCnt="0"/>
      <dgm:spPr/>
    </dgm:pt>
    <dgm:pt modelId="{8FD8669E-9EE5-4DDB-80EB-132745ACAD21}" type="pres">
      <dgm:prSet presAssocID="{7E3F56F8-5670-4BEC-9398-0C9584052668}" presName="ParentComposite" presStyleCnt="0"/>
      <dgm:spPr/>
    </dgm:pt>
    <dgm:pt modelId="{E8785559-B898-4908-B6BA-B99B6436BCAF}" type="pres">
      <dgm:prSet presAssocID="{7E3F56F8-5670-4BEC-9398-0C9584052668}" presName="Chord" presStyleLbl="bgShp" presStyleIdx="2" presStyleCnt="3"/>
      <dgm:spPr/>
    </dgm:pt>
    <dgm:pt modelId="{841172FC-A4F2-461F-B4A3-4447F7CFFE19}" type="pres">
      <dgm:prSet presAssocID="{7E3F56F8-5670-4BEC-9398-0C9584052668}" presName="Pie" presStyleLbl="alignNode1" presStyleIdx="2" presStyleCnt="3"/>
      <dgm:spPr/>
    </dgm:pt>
    <dgm:pt modelId="{4339EA6D-F999-40F4-817A-87D3207BFDA9}" type="pres">
      <dgm:prSet presAssocID="{7E3F56F8-5670-4BEC-9398-0C9584052668}" presName="Parent" presStyleLbl="revTx" presStyleIdx="4" presStyleCnt="6">
        <dgm:presLayoutVars>
          <dgm:chMax val="1"/>
          <dgm:chPref val="1"/>
          <dgm:bulletEnabled val="1"/>
        </dgm:presLayoutVars>
      </dgm:prSet>
      <dgm:spPr/>
      <dgm:t>
        <a:bodyPr/>
        <a:lstStyle/>
        <a:p>
          <a:endParaRPr lang="es-EC"/>
        </a:p>
      </dgm:t>
    </dgm:pt>
    <dgm:pt modelId="{16E63BFA-C1E0-4085-8D74-D7F226C59A4F}" type="pres">
      <dgm:prSet presAssocID="{EF965504-4455-413B-BC5D-060D4CA8CECA}" presName="negSibTrans" presStyleCnt="0"/>
      <dgm:spPr/>
    </dgm:pt>
    <dgm:pt modelId="{2CDB549C-55F0-4DDA-9E46-612A1A7DF417}" type="pres">
      <dgm:prSet presAssocID="{7E3F56F8-5670-4BEC-9398-0C9584052668}" presName="composite" presStyleCnt="0"/>
      <dgm:spPr/>
    </dgm:pt>
    <dgm:pt modelId="{4742604C-254D-4388-BF56-07ED88EB0E1E}" type="pres">
      <dgm:prSet presAssocID="{7E3F56F8-5670-4BEC-9398-0C9584052668}" presName="Child" presStyleLbl="revTx" presStyleIdx="5" presStyleCnt="6">
        <dgm:presLayoutVars>
          <dgm:chMax val="0"/>
          <dgm:chPref val="0"/>
          <dgm:bulletEnabled val="1"/>
        </dgm:presLayoutVars>
      </dgm:prSet>
      <dgm:spPr/>
      <dgm:t>
        <a:bodyPr/>
        <a:lstStyle/>
        <a:p>
          <a:endParaRPr lang="es-EC"/>
        </a:p>
      </dgm:t>
    </dgm:pt>
  </dgm:ptLst>
  <dgm:cxnLst>
    <dgm:cxn modelId="{03B4869C-B0DB-4B31-8AF1-DC85C107DB94}" type="presOf" srcId="{7E3F56F8-5670-4BEC-9398-0C9584052668}" destId="{4339EA6D-F999-40F4-817A-87D3207BFDA9}" srcOrd="0" destOrd="0" presId="urn:microsoft.com/office/officeart/2009/3/layout/PieProcess"/>
    <dgm:cxn modelId="{DE0921B6-8211-49A9-8A63-860C38968FD3}" srcId="{136FCB5A-1FBF-4627-8848-2425795EFEEC}" destId="{FD0B01A4-A030-4C0D-850B-5D884FE54FB7}" srcOrd="0" destOrd="0" parTransId="{6D91D5A7-697B-453A-95B6-FA67ECC25358}" sibTransId="{13E30771-FFD4-49E9-BF7B-5F6F2DAD2DFE}"/>
    <dgm:cxn modelId="{5F921CBB-D0E0-4FA4-9B90-7E3EE179A555}" type="presOf" srcId="{A0BA09EB-7BB3-4401-B565-EFF27474B10D}" destId="{FF9EDC8F-23CC-4174-8106-66F32345ED5D}" srcOrd="0" destOrd="0" presId="urn:microsoft.com/office/officeart/2009/3/layout/PieProcess"/>
    <dgm:cxn modelId="{769C8AE7-0C80-4DC8-8DD5-9DB5192583E5}" srcId="{A0BA09EB-7BB3-4401-B565-EFF27474B10D}" destId="{136FCB5A-1FBF-4627-8848-2425795EFEEC}" srcOrd="0" destOrd="0" parTransId="{FB7C95CF-3DC8-4F95-8042-33457E079AB8}" sibTransId="{E6E5AC45-A300-4852-833C-71FC66D2979B}"/>
    <dgm:cxn modelId="{D31C366B-7F4B-44D7-A375-780FB90CD557}" type="presOf" srcId="{DA130346-E3B8-4A5D-870D-CD4FE231D81A}" destId="{4742604C-254D-4388-BF56-07ED88EB0E1E}" srcOrd="0" destOrd="0" presId="urn:microsoft.com/office/officeart/2009/3/layout/PieProcess"/>
    <dgm:cxn modelId="{36ECF46C-0E05-4662-B690-13B423C2299E}" type="presOf" srcId="{136FCB5A-1FBF-4627-8848-2425795EFEEC}" destId="{67C485E8-9FF0-4ADC-A5EC-8EF1470F2F68}" srcOrd="0" destOrd="0" presId="urn:microsoft.com/office/officeart/2009/3/layout/PieProcess"/>
    <dgm:cxn modelId="{494CB6E9-D013-4F4A-9F8D-C9E0B018468D}" type="presOf" srcId="{02D38095-2AE2-4F99-BE6C-5FF044866504}" destId="{4DC511D3-6204-4FB0-8DB6-BB1B5C1F76EA}" srcOrd="0" destOrd="0" presId="urn:microsoft.com/office/officeart/2009/3/layout/PieProcess"/>
    <dgm:cxn modelId="{FD846A2C-03E1-458F-89A2-E59B8A771D1C}" srcId="{02D38095-2AE2-4F99-BE6C-5FF044866504}" destId="{437C7962-2D82-4C2C-9113-A22A521D3B6D}" srcOrd="0" destOrd="0" parTransId="{83F395F3-47B4-4CD0-ABA2-205A92B63BE5}" sibTransId="{B88E8CE0-B316-4D88-9D0D-430DD3F5E03C}"/>
    <dgm:cxn modelId="{57D0658B-FADC-4857-AE07-6CBF77028180}" srcId="{A0BA09EB-7BB3-4401-B565-EFF27474B10D}" destId="{02D38095-2AE2-4F99-BE6C-5FF044866504}" srcOrd="1" destOrd="0" parTransId="{AF2AC673-AFCD-40D3-B53F-2BC625756BCD}" sibTransId="{08AAA84D-2A31-4C57-9C6D-A8469F0A74DE}"/>
    <dgm:cxn modelId="{06C258FC-2FFE-452D-B469-A14FBF04D79C}" srcId="{7E3F56F8-5670-4BEC-9398-0C9584052668}" destId="{DA130346-E3B8-4A5D-870D-CD4FE231D81A}" srcOrd="0" destOrd="0" parTransId="{B9E14872-7C2B-466A-8B29-4FABCD7AA436}" sibTransId="{EF965504-4455-413B-BC5D-060D4CA8CECA}"/>
    <dgm:cxn modelId="{48F1CA3B-7973-492A-9CCA-6715F2C87B9E}" type="presOf" srcId="{FD0B01A4-A030-4C0D-850B-5D884FE54FB7}" destId="{02E05513-E872-4A29-8161-960B769298F2}" srcOrd="0" destOrd="0" presId="urn:microsoft.com/office/officeart/2009/3/layout/PieProcess"/>
    <dgm:cxn modelId="{FA2195B8-C7E7-4295-A22E-386BE9468B1F}" srcId="{A0BA09EB-7BB3-4401-B565-EFF27474B10D}" destId="{7E3F56F8-5670-4BEC-9398-0C9584052668}" srcOrd="2" destOrd="0" parTransId="{359E85F9-2F33-4ADE-A8E3-050875D57E7C}" sibTransId="{D1BAA7A5-7135-454B-9839-845231635020}"/>
    <dgm:cxn modelId="{6F3BFD85-73CF-411E-99D9-0D7A46C3D792}" type="presOf" srcId="{437C7962-2D82-4C2C-9113-A22A521D3B6D}" destId="{9BE9AF4D-68C4-4D52-9BB7-9F3128773B96}" srcOrd="0" destOrd="0" presId="urn:microsoft.com/office/officeart/2009/3/layout/PieProcess"/>
    <dgm:cxn modelId="{658F6ABB-C1ED-4EFC-9817-46DAEE8D1904}" type="presParOf" srcId="{FF9EDC8F-23CC-4174-8106-66F32345ED5D}" destId="{9E96CB51-C76C-4FC3-A1F9-ABCDBC83244A}" srcOrd="0" destOrd="0" presId="urn:microsoft.com/office/officeart/2009/3/layout/PieProcess"/>
    <dgm:cxn modelId="{54D1330D-EF58-4BBF-980D-1E615ECE98C2}" type="presParOf" srcId="{9E96CB51-C76C-4FC3-A1F9-ABCDBC83244A}" destId="{2DDFA643-9E43-45B5-BF11-E57C397E45A9}" srcOrd="0" destOrd="0" presId="urn:microsoft.com/office/officeart/2009/3/layout/PieProcess"/>
    <dgm:cxn modelId="{F2215BFD-E724-44F9-86B6-451C96732682}" type="presParOf" srcId="{9E96CB51-C76C-4FC3-A1F9-ABCDBC83244A}" destId="{105F1D56-99EA-493E-9C0B-33710099ABB9}" srcOrd="1" destOrd="0" presId="urn:microsoft.com/office/officeart/2009/3/layout/PieProcess"/>
    <dgm:cxn modelId="{C166BB69-1BC8-4AC4-90EA-AD9E3B6F1F1C}" type="presParOf" srcId="{9E96CB51-C76C-4FC3-A1F9-ABCDBC83244A}" destId="{67C485E8-9FF0-4ADC-A5EC-8EF1470F2F68}" srcOrd="2" destOrd="0" presId="urn:microsoft.com/office/officeart/2009/3/layout/PieProcess"/>
    <dgm:cxn modelId="{260CCC87-F926-44E2-BFA1-1DA72E215C4B}" type="presParOf" srcId="{FF9EDC8F-23CC-4174-8106-66F32345ED5D}" destId="{308A8B77-93C5-423E-A35C-20868E057333}" srcOrd="1" destOrd="0" presId="urn:microsoft.com/office/officeart/2009/3/layout/PieProcess"/>
    <dgm:cxn modelId="{91A92697-D2BC-44B6-A80B-8F7BF0B597C6}" type="presParOf" srcId="{FF9EDC8F-23CC-4174-8106-66F32345ED5D}" destId="{8DE9A640-EA23-4818-AD1D-BB9E6413CC6A}" srcOrd="2" destOrd="0" presId="urn:microsoft.com/office/officeart/2009/3/layout/PieProcess"/>
    <dgm:cxn modelId="{7C2D00BD-7C67-4C58-8422-4F7BF4378028}" type="presParOf" srcId="{8DE9A640-EA23-4818-AD1D-BB9E6413CC6A}" destId="{02E05513-E872-4A29-8161-960B769298F2}" srcOrd="0" destOrd="0" presId="urn:microsoft.com/office/officeart/2009/3/layout/PieProcess"/>
    <dgm:cxn modelId="{501CEB54-1336-4A0E-A83F-A8AE266D88F1}" type="presParOf" srcId="{FF9EDC8F-23CC-4174-8106-66F32345ED5D}" destId="{46E85467-EA0E-40D5-8923-4D4219B77ACE}" srcOrd="3" destOrd="0" presId="urn:microsoft.com/office/officeart/2009/3/layout/PieProcess"/>
    <dgm:cxn modelId="{80B6F0DC-7672-4246-BE79-0CC57207271C}" type="presParOf" srcId="{FF9EDC8F-23CC-4174-8106-66F32345ED5D}" destId="{E8CFC79A-D7A3-4A2D-850C-76A540C6A939}" srcOrd="4" destOrd="0" presId="urn:microsoft.com/office/officeart/2009/3/layout/PieProcess"/>
    <dgm:cxn modelId="{4AD70EAF-7053-4940-A6D7-F87DF78FC01D}" type="presParOf" srcId="{E8CFC79A-D7A3-4A2D-850C-76A540C6A939}" destId="{D051FCDE-F414-4C25-946B-DEFDBC5BA499}" srcOrd="0" destOrd="0" presId="urn:microsoft.com/office/officeart/2009/3/layout/PieProcess"/>
    <dgm:cxn modelId="{2A44DBED-B012-4B19-965A-50350B085558}" type="presParOf" srcId="{E8CFC79A-D7A3-4A2D-850C-76A540C6A939}" destId="{0B1414EA-6E9F-412E-8A7F-9F22A464A40E}" srcOrd="1" destOrd="0" presId="urn:microsoft.com/office/officeart/2009/3/layout/PieProcess"/>
    <dgm:cxn modelId="{323EF345-8FCB-40AB-B3D7-DB87229B9D81}" type="presParOf" srcId="{E8CFC79A-D7A3-4A2D-850C-76A540C6A939}" destId="{4DC511D3-6204-4FB0-8DB6-BB1B5C1F76EA}" srcOrd="2" destOrd="0" presId="urn:microsoft.com/office/officeart/2009/3/layout/PieProcess"/>
    <dgm:cxn modelId="{F848CA71-2F80-4E22-8DE2-F01145C91400}" type="presParOf" srcId="{FF9EDC8F-23CC-4174-8106-66F32345ED5D}" destId="{324538DF-1778-4339-961A-B5DD64AC3C29}" srcOrd="5" destOrd="0" presId="urn:microsoft.com/office/officeart/2009/3/layout/PieProcess"/>
    <dgm:cxn modelId="{F223248F-BA0E-4E5D-AEC5-4ADF9549BD31}" type="presParOf" srcId="{FF9EDC8F-23CC-4174-8106-66F32345ED5D}" destId="{CD873BC3-F389-4FED-90C1-C76E4D051F74}" srcOrd="6" destOrd="0" presId="urn:microsoft.com/office/officeart/2009/3/layout/PieProcess"/>
    <dgm:cxn modelId="{20A52602-4219-4A11-916A-D5454C92071A}" type="presParOf" srcId="{CD873BC3-F389-4FED-90C1-C76E4D051F74}" destId="{9BE9AF4D-68C4-4D52-9BB7-9F3128773B96}" srcOrd="0" destOrd="0" presId="urn:microsoft.com/office/officeart/2009/3/layout/PieProcess"/>
    <dgm:cxn modelId="{E2242F68-1B47-4D0D-834F-9766D7F8F3B1}" type="presParOf" srcId="{FF9EDC8F-23CC-4174-8106-66F32345ED5D}" destId="{C1E7D5B8-DBC8-4E9C-A024-9BD95EBD82E4}" srcOrd="7" destOrd="0" presId="urn:microsoft.com/office/officeart/2009/3/layout/PieProcess"/>
    <dgm:cxn modelId="{606B2CB7-20A8-43F3-A0AD-C1BC3B893D8F}" type="presParOf" srcId="{FF9EDC8F-23CC-4174-8106-66F32345ED5D}" destId="{8FD8669E-9EE5-4DDB-80EB-132745ACAD21}" srcOrd="8" destOrd="0" presId="urn:microsoft.com/office/officeart/2009/3/layout/PieProcess"/>
    <dgm:cxn modelId="{E611B47A-A919-4A3C-BA2C-2397F4FFC76C}" type="presParOf" srcId="{8FD8669E-9EE5-4DDB-80EB-132745ACAD21}" destId="{E8785559-B898-4908-B6BA-B99B6436BCAF}" srcOrd="0" destOrd="0" presId="urn:microsoft.com/office/officeart/2009/3/layout/PieProcess"/>
    <dgm:cxn modelId="{C92CC29A-E79F-4372-ABAF-BBF26C2196FF}" type="presParOf" srcId="{8FD8669E-9EE5-4DDB-80EB-132745ACAD21}" destId="{841172FC-A4F2-461F-B4A3-4447F7CFFE19}" srcOrd="1" destOrd="0" presId="urn:microsoft.com/office/officeart/2009/3/layout/PieProcess"/>
    <dgm:cxn modelId="{BC383005-FD4B-4773-8EBA-8901958E4ED5}" type="presParOf" srcId="{8FD8669E-9EE5-4DDB-80EB-132745ACAD21}" destId="{4339EA6D-F999-40F4-817A-87D3207BFDA9}" srcOrd="2" destOrd="0" presId="urn:microsoft.com/office/officeart/2009/3/layout/PieProcess"/>
    <dgm:cxn modelId="{3A83F6EE-AAA0-4B0E-B29B-9C6305179D37}" type="presParOf" srcId="{FF9EDC8F-23CC-4174-8106-66F32345ED5D}" destId="{16E63BFA-C1E0-4085-8D74-D7F226C59A4F}" srcOrd="9" destOrd="0" presId="urn:microsoft.com/office/officeart/2009/3/layout/PieProcess"/>
    <dgm:cxn modelId="{C7490156-A98E-427B-BB4D-B1E85C2BE9E2}" type="presParOf" srcId="{FF9EDC8F-23CC-4174-8106-66F32345ED5D}" destId="{2CDB549C-55F0-4DDA-9E46-612A1A7DF417}" srcOrd="10" destOrd="0" presId="urn:microsoft.com/office/officeart/2009/3/layout/PieProcess"/>
    <dgm:cxn modelId="{EF7E8F54-0171-4B44-B011-53BB2EFC1B4F}" type="presParOf" srcId="{2CDB549C-55F0-4DDA-9E46-612A1A7DF417}" destId="{4742604C-254D-4388-BF56-07ED88EB0E1E}" srcOrd="0" destOrd="0" presId="urn:microsoft.com/office/officeart/2009/3/layout/Pie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D653CE-AF3A-4685-A2F1-DB022D4CBDFA}" type="doc">
      <dgm:prSet loTypeId="urn:microsoft.com/office/officeart/2005/8/layout/hierarchy3" loCatId="list" qsTypeId="urn:microsoft.com/office/officeart/2005/8/quickstyle/3d1" qsCatId="3D" csTypeId="urn:microsoft.com/office/officeart/2005/8/colors/accent0_3" csCatId="mainScheme" phldr="1"/>
      <dgm:spPr/>
      <dgm:t>
        <a:bodyPr/>
        <a:lstStyle/>
        <a:p>
          <a:endParaRPr lang="es-EC"/>
        </a:p>
      </dgm:t>
    </dgm:pt>
    <dgm:pt modelId="{DA598981-13A4-4DF8-BAB3-A20B11D1121B}">
      <dgm:prSet phldrT="[Texto]" custT="1"/>
      <dgm:spPr/>
      <dgm:t>
        <a:bodyPr/>
        <a:lstStyle/>
        <a:p>
          <a:r>
            <a:rPr lang="es-EC" sz="1100" b="1" dirty="0" smtClean="0">
              <a:latin typeface="Arial" panose="020B0604020202020204" pitchFamily="34" charset="0"/>
              <a:cs typeface="Arial" panose="020B0604020202020204" pitchFamily="34" charset="0"/>
            </a:rPr>
            <a:t>Construcción de:</a:t>
          </a:r>
          <a:endParaRPr lang="es-EC" sz="1100" dirty="0">
            <a:latin typeface="Arial" panose="020B0604020202020204" pitchFamily="34" charset="0"/>
            <a:cs typeface="Arial" panose="020B0604020202020204" pitchFamily="34" charset="0"/>
          </a:endParaRPr>
        </a:p>
      </dgm:t>
    </dgm:pt>
    <dgm:pt modelId="{66FCC194-91AA-4697-935B-59EDF8521527}" type="parTrans" cxnId="{5542C0E7-06D9-4DA7-9F9E-8EEB53C87E7B}">
      <dgm:prSet/>
      <dgm:spPr/>
      <dgm:t>
        <a:bodyPr/>
        <a:lstStyle/>
        <a:p>
          <a:endParaRPr lang="es-EC" sz="1100">
            <a:latin typeface="Arial" panose="020B0604020202020204" pitchFamily="34" charset="0"/>
            <a:cs typeface="Arial" panose="020B0604020202020204" pitchFamily="34" charset="0"/>
          </a:endParaRPr>
        </a:p>
      </dgm:t>
    </dgm:pt>
    <dgm:pt modelId="{0AD793E9-A2C2-4CA0-AA0A-031A776E7520}" type="sibTrans" cxnId="{5542C0E7-06D9-4DA7-9F9E-8EEB53C87E7B}">
      <dgm:prSet/>
      <dgm:spPr/>
      <dgm:t>
        <a:bodyPr/>
        <a:lstStyle/>
        <a:p>
          <a:endParaRPr lang="es-EC" sz="1100">
            <a:latin typeface="Arial" panose="020B0604020202020204" pitchFamily="34" charset="0"/>
            <a:cs typeface="Arial" panose="020B0604020202020204" pitchFamily="34" charset="0"/>
          </a:endParaRPr>
        </a:p>
      </dgm:t>
    </dgm:pt>
    <dgm:pt modelId="{EDFC7606-18C6-427F-8859-89CE3C8554A1}">
      <dgm:prSet phldrT="[Texto]" custT="1"/>
      <dgm:spPr/>
      <dgm:t>
        <a:bodyPr/>
        <a:lstStyle/>
        <a:p>
          <a:r>
            <a:rPr lang="es-EC" sz="1100" dirty="0" smtClean="0">
              <a:latin typeface="Arial" panose="020B0604020202020204" pitchFamily="34" charset="0"/>
              <a:cs typeface="Arial" panose="020B0604020202020204" pitchFamily="34" charset="0"/>
            </a:rPr>
            <a:t>Carreteras y puentes</a:t>
          </a:r>
          <a:endParaRPr lang="es-EC" sz="1100" dirty="0">
            <a:latin typeface="Arial" panose="020B0604020202020204" pitchFamily="34" charset="0"/>
            <a:cs typeface="Arial" panose="020B0604020202020204" pitchFamily="34" charset="0"/>
          </a:endParaRPr>
        </a:p>
      </dgm:t>
    </dgm:pt>
    <dgm:pt modelId="{603D75E0-BB39-4AD6-8ADF-A29F2059857E}" type="parTrans" cxnId="{82261554-D738-4FDF-994A-A481B31C6488}">
      <dgm:prSet/>
      <dgm:spPr/>
      <dgm:t>
        <a:bodyPr/>
        <a:lstStyle/>
        <a:p>
          <a:endParaRPr lang="es-EC" sz="1100">
            <a:latin typeface="Arial" panose="020B0604020202020204" pitchFamily="34" charset="0"/>
            <a:cs typeface="Arial" panose="020B0604020202020204" pitchFamily="34" charset="0"/>
          </a:endParaRPr>
        </a:p>
      </dgm:t>
    </dgm:pt>
    <dgm:pt modelId="{ECAB6B39-E428-44F2-BF57-3B97AA7A13D8}" type="sibTrans" cxnId="{82261554-D738-4FDF-994A-A481B31C6488}">
      <dgm:prSet/>
      <dgm:spPr/>
      <dgm:t>
        <a:bodyPr/>
        <a:lstStyle/>
        <a:p>
          <a:endParaRPr lang="es-EC" sz="1100">
            <a:latin typeface="Arial" panose="020B0604020202020204" pitchFamily="34" charset="0"/>
            <a:cs typeface="Arial" panose="020B0604020202020204" pitchFamily="34" charset="0"/>
          </a:endParaRPr>
        </a:p>
      </dgm:t>
    </dgm:pt>
    <dgm:pt modelId="{6D25D294-C04B-4518-AB75-A9A4137514E0}">
      <dgm:prSet phldrT="[Texto]" custT="1"/>
      <dgm:spPr/>
      <dgm:t>
        <a:bodyPr/>
        <a:lstStyle/>
        <a:p>
          <a:r>
            <a:rPr lang="es-EC" sz="1100" dirty="0" smtClean="0">
              <a:latin typeface="Arial" panose="020B0604020202020204" pitchFamily="34" charset="0"/>
              <a:cs typeface="Arial" panose="020B0604020202020204" pitchFamily="34" charset="0"/>
            </a:rPr>
            <a:t>Obras hidráulicas</a:t>
          </a:r>
          <a:endParaRPr lang="es-EC" sz="1100" dirty="0">
            <a:latin typeface="Arial" panose="020B0604020202020204" pitchFamily="34" charset="0"/>
            <a:cs typeface="Arial" panose="020B0604020202020204" pitchFamily="34" charset="0"/>
          </a:endParaRPr>
        </a:p>
      </dgm:t>
    </dgm:pt>
    <dgm:pt modelId="{E976D8AB-8125-4B7B-A433-0C45D893DDBF}" type="parTrans" cxnId="{20635DF4-E733-4FE2-941C-8B023733E5EC}">
      <dgm:prSet/>
      <dgm:spPr/>
      <dgm:t>
        <a:bodyPr/>
        <a:lstStyle/>
        <a:p>
          <a:endParaRPr lang="es-EC" sz="1100">
            <a:latin typeface="Arial" panose="020B0604020202020204" pitchFamily="34" charset="0"/>
            <a:cs typeface="Arial" panose="020B0604020202020204" pitchFamily="34" charset="0"/>
          </a:endParaRPr>
        </a:p>
      </dgm:t>
    </dgm:pt>
    <dgm:pt modelId="{119B7BCB-7E0B-4304-A7D5-E1F6E801A77D}" type="sibTrans" cxnId="{20635DF4-E733-4FE2-941C-8B023733E5EC}">
      <dgm:prSet/>
      <dgm:spPr/>
      <dgm:t>
        <a:bodyPr/>
        <a:lstStyle/>
        <a:p>
          <a:endParaRPr lang="es-EC" sz="1100">
            <a:latin typeface="Arial" panose="020B0604020202020204" pitchFamily="34" charset="0"/>
            <a:cs typeface="Arial" panose="020B0604020202020204" pitchFamily="34" charset="0"/>
          </a:endParaRPr>
        </a:p>
      </dgm:t>
    </dgm:pt>
    <dgm:pt modelId="{0326BA2F-E5EB-4157-9E3F-7E5056058EBB}">
      <dgm:prSet phldrT="[Texto]" custT="1"/>
      <dgm:spPr/>
      <dgm:t>
        <a:bodyPr/>
        <a:lstStyle/>
        <a:p>
          <a:r>
            <a:rPr lang="es-EC" sz="1100" b="1" dirty="0" smtClean="0">
              <a:latin typeface="Arial" panose="020B0604020202020204" pitchFamily="34" charset="0"/>
              <a:cs typeface="Arial" panose="020B0604020202020204" pitchFamily="34" charset="0"/>
            </a:rPr>
            <a:t>Industria Metalmecánica:</a:t>
          </a:r>
          <a:endParaRPr lang="es-EC" sz="1100" dirty="0">
            <a:latin typeface="Arial" panose="020B0604020202020204" pitchFamily="34" charset="0"/>
            <a:cs typeface="Arial" panose="020B0604020202020204" pitchFamily="34" charset="0"/>
          </a:endParaRPr>
        </a:p>
      </dgm:t>
    </dgm:pt>
    <dgm:pt modelId="{6EE6A49E-5A8E-44A3-B497-8AD7510A696E}" type="parTrans" cxnId="{BBD72815-7676-4FD3-95E4-9BAB34853E37}">
      <dgm:prSet/>
      <dgm:spPr/>
      <dgm:t>
        <a:bodyPr/>
        <a:lstStyle/>
        <a:p>
          <a:endParaRPr lang="es-EC" sz="1100">
            <a:latin typeface="Arial" panose="020B0604020202020204" pitchFamily="34" charset="0"/>
            <a:cs typeface="Arial" panose="020B0604020202020204" pitchFamily="34" charset="0"/>
          </a:endParaRPr>
        </a:p>
      </dgm:t>
    </dgm:pt>
    <dgm:pt modelId="{E9D78C16-3D5D-4363-85CA-AA294A338A1F}" type="sibTrans" cxnId="{BBD72815-7676-4FD3-95E4-9BAB34853E37}">
      <dgm:prSet/>
      <dgm:spPr/>
      <dgm:t>
        <a:bodyPr/>
        <a:lstStyle/>
        <a:p>
          <a:endParaRPr lang="es-EC" sz="1100">
            <a:latin typeface="Arial" panose="020B0604020202020204" pitchFamily="34" charset="0"/>
            <a:cs typeface="Arial" panose="020B0604020202020204" pitchFamily="34" charset="0"/>
          </a:endParaRPr>
        </a:p>
      </dgm:t>
    </dgm:pt>
    <dgm:pt modelId="{B39D19C8-8EB5-425B-A22B-85A2EB4F8128}">
      <dgm:prSet phldrT="[Texto]" custT="1"/>
      <dgm:spPr/>
      <dgm:t>
        <a:bodyPr/>
        <a:lstStyle/>
        <a:p>
          <a:r>
            <a:rPr lang="es-EC" sz="1100" dirty="0" smtClean="0">
              <a:latin typeface="Arial" panose="020B0604020202020204" pitchFamily="34" charset="0"/>
              <a:cs typeface="Arial" panose="020B0604020202020204" pitchFamily="34" charset="0"/>
            </a:rPr>
            <a:t>Puentes metálicos</a:t>
          </a:r>
          <a:endParaRPr lang="es-EC" sz="1100" dirty="0">
            <a:latin typeface="Arial" panose="020B0604020202020204" pitchFamily="34" charset="0"/>
            <a:cs typeface="Arial" panose="020B0604020202020204" pitchFamily="34" charset="0"/>
          </a:endParaRPr>
        </a:p>
      </dgm:t>
    </dgm:pt>
    <dgm:pt modelId="{9A19E176-6B0F-4C75-AD27-C94873DC6D68}" type="parTrans" cxnId="{B02F5A21-A949-488E-8447-312CDE85C736}">
      <dgm:prSet/>
      <dgm:spPr/>
      <dgm:t>
        <a:bodyPr/>
        <a:lstStyle/>
        <a:p>
          <a:endParaRPr lang="es-EC" sz="1100">
            <a:latin typeface="Arial" panose="020B0604020202020204" pitchFamily="34" charset="0"/>
            <a:cs typeface="Arial" panose="020B0604020202020204" pitchFamily="34" charset="0"/>
          </a:endParaRPr>
        </a:p>
      </dgm:t>
    </dgm:pt>
    <dgm:pt modelId="{A44C37BF-16E3-4156-B0D5-C7D1111D3090}" type="sibTrans" cxnId="{B02F5A21-A949-488E-8447-312CDE85C736}">
      <dgm:prSet/>
      <dgm:spPr/>
      <dgm:t>
        <a:bodyPr/>
        <a:lstStyle/>
        <a:p>
          <a:endParaRPr lang="es-EC" sz="1100">
            <a:latin typeface="Arial" panose="020B0604020202020204" pitchFamily="34" charset="0"/>
            <a:cs typeface="Arial" panose="020B0604020202020204" pitchFamily="34" charset="0"/>
          </a:endParaRPr>
        </a:p>
      </dgm:t>
    </dgm:pt>
    <dgm:pt modelId="{9C04C625-8A9B-4B0B-8BC2-BA9D71A3780D}">
      <dgm:prSet phldrT="[Texto]" custT="1"/>
      <dgm:spPr/>
      <dgm:t>
        <a:bodyPr/>
        <a:lstStyle/>
        <a:p>
          <a:r>
            <a:rPr lang="es-EC" sz="1100" dirty="0" smtClean="0">
              <a:latin typeface="Arial" panose="020B0604020202020204" pitchFamily="34" charset="0"/>
              <a:cs typeface="Arial" panose="020B0604020202020204" pitchFamily="34" charset="0"/>
            </a:rPr>
            <a:t>Tuberías de acero</a:t>
          </a:r>
          <a:endParaRPr lang="es-EC" sz="1100" dirty="0">
            <a:latin typeface="Arial" panose="020B0604020202020204" pitchFamily="34" charset="0"/>
            <a:cs typeface="Arial" panose="020B0604020202020204" pitchFamily="34" charset="0"/>
          </a:endParaRPr>
        </a:p>
      </dgm:t>
    </dgm:pt>
    <dgm:pt modelId="{8FDEED75-8BB8-4C20-8991-AC8967155323}" type="parTrans" cxnId="{EB92D0E8-111A-46A6-BDBD-57BF392CCEE5}">
      <dgm:prSet/>
      <dgm:spPr/>
      <dgm:t>
        <a:bodyPr/>
        <a:lstStyle/>
        <a:p>
          <a:endParaRPr lang="es-EC" sz="1100">
            <a:latin typeface="Arial" panose="020B0604020202020204" pitchFamily="34" charset="0"/>
            <a:cs typeface="Arial" panose="020B0604020202020204" pitchFamily="34" charset="0"/>
          </a:endParaRPr>
        </a:p>
      </dgm:t>
    </dgm:pt>
    <dgm:pt modelId="{2F07C7EA-1A5D-4E39-B9EE-46089936BCC4}" type="sibTrans" cxnId="{EB92D0E8-111A-46A6-BDBD-57BF392CCEE5}">
      <dgm:prSet/>
      <dgm:spPr/>
      <dgm:t>
        <a:bodyPr/>
        <a:lstStyle/>
        <a:p>
          <a:endParaRPr lang="es-EC" sz="1100">
            <a:latin typeface="Arial" panose="020B0604020202020204" pitchFamily="34" charset="0"/>
            <a:cs typeface="Arial" panose="020B0604020202020204" pitchFamily="34" charset="0"/>
          </a:endParaRPr>
        </a:p>
      </dgm:t>
    </dgm:pt>
    <dgm:pt modelId="{CF7ECDED-DE9A-4701-BFA3-8F0A7B76983F}">
      <dgm:prSet phldrT="[Texto]" custT="1"/>
      <dgm:spPr/>
      <dgm:t>
        <a:bodyPr/>
        <a:lstStyle/>
        <a:p>
          <a:r>
            <a:rPr lang="es-EC" sz="1100" dirty="0" smtClean="0">
              <a:latin typeface="Arial" panose="020B0604020202020204" pitchFamily="34" charset="0"/>
              <a:cs typeface="Arial" panose="020B0604020202020204" pitchFamily="34" charset="0"/>
            </a:rPr>
            <a:t>Alcantarillado, agua potable</a:t>
          </a:r>
          <a:endParaRPr lang="es-EC" sz="1100" dirty="0">
            <a:latin typeface="Arial" panose="020B0604020202020204" pitchFamily="34" charset="0"/>
            <a:cs typeface="Arial" panose="020B0604020202020204" pitchFamily="34" charset="0"/>
          </a:endParaRPr>
        </a:p>
      </dgm:t>
    </dgm:pt>
    <dgm:pt modelId="{E8569AFD-460B-4011-84A0-6FC4023A2A6F}" type="parTrans" cxnId="{E24DFC63-8FEC-461A-B585-07EBB9A30929}">
      <dgm:prSet/>
      <dgm:spPr/>
      <dgm:t>
        <a:bodyPr/>
        <a:lstStyle/>
        <a:p>
          <a:endParaRPr lang="es-EC" sz="1100">
            <a:latin typeface="Arial" panose="020B0604020202020204" pitchFamily="34" charset="0"/>
            <a:cs typeface="Arial" panose="020B0604020202020204" pitchFamily="34" charset="0"/>
          </a:endParaRPr>
        </a:p>
      </dgm:t>
    </dgm:pt>
    <dgm:pt modelId="{3B4C02D2-0359-4799-804E-6035CF7064F0}" type="sibTrans" cxnId="{E24DFC63-8FEC-461A-B585-07EBB9A30929}">
      <dgm:prSet/>
      <dgm:spPr/>
      <dgm:t>
        <a:bodyPr/>
        <a:lstStyle/>
        <a:p>
          <a:endParaRPr lang="es-EC" sz="1100">
            <a:latin typeface="Arial" panose="020B0604020202020204" pitchFamily="34" charset="0"/>
            <a:cs typeface="Arial" panose="020B0604020202020204" pitchFamily="34" charset="0"/>
          </a:endParaRPr>
        </a:p>
      </dgm:t>
    </dgm:pt>
    <dgm:pt modelId="{DD875680-F862-4A22-9FF2-5841C21B3B24}">
      <dgm:prSet phldrT="[Texto]" custT="1"/>
      <dgm:spPr/>
      <dgm:t>
        <a:bodyPr/>
        <a:lstStyle/>
        <a:p>
          <a:r>
            <a:rPr lang="es-EC" sz="1100" dirty="0" smtClean="0">
              <a:latin typeface="Arial" panose="020B0604020202020204" pitchFamily="34" charset="0"/>
              <a:cs typeface="Arial" panose="020B0604020202020204" pitchFamily="34" charset="0"/>
            </a:rPr>
            <a:t>Urbanizaciones, edificios y edificaciones en general</a:t>
          </a:r>
          <a:endParaRPr lang="es-EC" sz="1100" dirty="0">
            <a:latin typeface="Arial" panose="020B0604020202020204" pitchFamily="34" charset="0"/>
            <a:cs typeface="Arial" panose="020B0604020202020204" pitchFamily="34" charset="0"/>
          </a:endParaRPr>
        </a:p>
      </dgm:t>
    </dgm:pt>
    <dgm:pt modelId="{3B56C8B2-898B-4248-9FC1-812B3EF681D2}" type="parTrans" cxnId="{719891A2-6780-4E7C-B9F0-ABD053E5C3AB}">
      <dgm:prSet/>
      <dgm:spPr/>
      <dgm:t>
        <a:bodyPr/>
        <a:lstStyle/>
        <a:p>
          <a:endParaRPr lang="es-EC" sz="1100">
            <a:latin typeface="Arial" panose="020B0604020202020204" pitchFamily="34" charset="0"/>
            <a:cs typeface="Arial" panose="020B0604020202020204" pitchFamily="34" charset="0"/>
          </a:endParaRPr>
        </a:p>
      </dgm:t>
    </dgm:pt>
    <dgm:pt modelId="{2892D90F-7814-4160-BE55-765EA870A93A}" type="sibTrans" cxnId="{719891A2-6780-4E7C-B9F0-ABD053E5C3AB}">
      <dgm:prSet/>
      <dgm:spPr/>
      <dgm:t>
        <a:bodyPr/>
        <a:lstStyle/>
        <a:p>
          <a:endParaRPr lang="es-EC" sz="1100">
            <a:latin typeface="Arial" panose="020B0604020202020204" pitchFamily="34" charset="0"/>
            <a:cs typeface="Arial" panose="020B0604020202020204" pitchFamily="34" charset="0"/>
          </a:endParaRPr>
        </a:p>
      </dgm:t>
    </dgm:pt>
    <dgm:pt modelId="{51D19C10-EE3C-4869-9F49-2A7B51FAC62B}">
      <dgm:prSet phldrT="[Texto]" custT="1"/>
      <dgm:spPr/>
      <dgm:t>
        <a:bodyPr/>
        <a:lstStyle/>
        <a:p>
          <a:r>
            <a:rPr lang="es-EC" sz="1100" dirty="0" smtClean="0">
              <a:latin typeface="Arial" panose="020B0604020202020204" pitchFamily="34" charset="0"/>
              <a:cs typeface="Arial" panose="020B0604020202020204" pitchFamily="34" charset="0"/>
            </a:rPr>
            <a:t>Piezas especiales, pilotes, tablestacas  y otros.</a:t>
          </a:r>
          <a:endParaRPr lang="es-EC" sz="1100" dirty="0">
            <a:latin typeface="Arial" panose="020B0604020202020204" pitchFamily="34" charset="0"/>
            <a:cs typeface="Arial" panose="020B0604020202020204" pitchFamily="34" charset="0"/>
          </a:endParaRPr>
        </a:p>
      </dgm:t>
    </dgm:pt>
    <dgm:pt modelId="{7974FDE9-A36C-4527-9C13-504C16C33558}" type="parTrans" cxnId="{4984E079-05D4-449A-A62B-624766A0AE0F}">
      <dgm:prSet/>
      <dgm:spPr/>
      <dgm:t>
        <a:bodyPr/>
        <a:lstStyle/>
        <a:p>
          <a:endParaRPr lang="es-EC" sz="1100">
            <a:latin typeface="Arial" panose="020B0604020202020204" pitchFamily="34" charset="0"/>
            <a:cs typeface="Arial" panose="020B0604020202020204" pitchFamily="34" charset="0"/>
          </a:endParaRPr>
        </a:p>
      </dgm:t>
    </dgm:pt>
    <dgm:pt modelId="{E37A9F5C-7D53-48D8-B228-8C66B1FE54DF}" type="sibTrans" cxnId="{4984E079-05D4-449A-A62B-624766A0AE0F}">
      <dgm:prSet/>
      <dgm:spPr/>
      <dgm:t>
        <a:bodyPr/>
        <a:lstStyle/>
        <a:p>
          <a:endParaRPr lang="es-EC" sz="1100">
            <a:latin typeface="Arial" panose="020B0604020202020204" pitchFamily="34" charset="0"/>
            <a:cs typeface="Arial" panose="020B0604020202020204" pitchFamily="34" charset="0"/>
          </a:endParaRPr>
        </a:p>
      </dgm:t>
    </dgm:pt>
    <dgm:pt modelId="{15FFB478-BCF7-433C-A05A-6705C242BE1F}">
      <dgm:prSet phldrT="[Texto]" custT="1"/>
      <dgm:spPr/>
      <dgm:t>
        <a:bodyPr/>
        <a:lstStyle/>
        <a:p>
          <a:r>
            <a:rPr lang="es-EC" sz="1100" b="1" dirty="0" smtClean="0">
              <a:latin typeface="Arial" panose="020B0604020202020204" pitchFamily="34" charset="0"/>
              <a:cs typeface="Arial" panose="020B0604020202020204" pitchFamily="34" charset="0"/>
            </a:rPr>
            <a:t>Montaje de:</a:t>
          </a:r>
          <a:endParaRPr lang="es-EC" sz="1100" dirty="0">
            <a:latin typeface="Arial" panose="020B0604020202020204" pitchFamily="34" charset="0"/>
            <a:cs typeface="Arial" panose="020B0604020202020204" pitchFamily="34" charset="0"/>
          </a:endParaRPr>
        </a:p>
      </dgm:t>
    </dgm:pt>
    <dgm:pt modelId="{47512CE1-20CB-4FAB-A746-63172E8B7E5A}" type="parTrans" cxnId="{30319FB9-AC7D-4CF7-9D99-2D4EE02ACB74}">
      <dgm:prSet/>
      <dgm:spPr/>
      <dgm:t>
        <a:bodyPr/>
        <a:lstStyle/>
        <a:p>
          <a:endParaRPr lang="es-EC" sz="1100">
            <a:latin typeface="Arial" panose="020B0604020202020204" pitchFamily="34" charset="0"/>
            <a:cs typeface="Arial" panose="020B0604020202020204" pitchFamily="34" charset="0"/>
          </a:endParaRPr>
        </a:p>
      </dgm:t>
    </dgm:pt>
    <dgm:pt modelId="{E4CE7E17-F478-46CE-900C-16096CBEE0F6}" type="sibTrans" cxnId="{30319FB9-AC7D-4CF7-9D99-2D4EE02ACB74}">
      <dgm:prSet/>
      <dgm:spPr/>
      <dgm:t>
        <a:bodyPr/>
        <a:lstStyle/>
        <a:p>
          <a:endParaRPr lang="es-EC" sz="1100">
            <a:latin typeface="Arial" panose="020B0604020202020204" pitchFamily="34" charset="0"/>
            <a:cs typeface="Arial" panose="020B0604020202020204" pitchFamily="34" charset="0"/>
          </a:endParaRPr>
        </a:p>
      </dgm:t>
    </dgm:pt>
    <dgm:pt modelId="{21A93282-D6E8-4BF0-94AB-CA3ADA588F4D}">
      <dgm:prSet phldrT="[Texto]" custT="1"/>
      <dgm:spPr/>
      <dgm:t>
        <a:bodyPr/>
        <a:lstStyle/>
        <a:p>
          <a:r>
            <a:rPr lang="es-EC" sz="1100" dirty="0" smtClean="0">
              <a:latin typeface="Arial" panose="020B0604020202020204" pitchFamily="34" charset="0"/>
              <a:cs typeface="Arial" panose="020B0604020202020204" pitchFamily="34" charset="0"/>
            </a:rPr>
            <a:t>Puentes de hormigón y metálicos</a:t>
          </a:r>
          <a:endParaRPr lang="es-EC" sz="1100" dirty="0">
            <a:latin typeface="Arial" panose="020B0604020202020204" pitchFamily="34" charset="0"/>
            <a:cs typeface="Arial" panose="020B0604020202020204" pitchFamily="34" charset="0"/>
          </a:endParaRPr>
        </a:p>
      </dgm:t>
    </dgm:pt>
    <dgm:pt modelId="{6C03087D-5863-4C90-9A22-010FFAA46AF5}" type="parTrans" cxnId="{71BF452D-2136-430E-98C3-B142A9F63392}">
      <dgm:prSet/>
      <dgm:spPr/>
      <dgm:t>
        <a:bodyPr/>
        <a:lstStyle/>
        <a:p>
          <a:endParaRPr lang="es-EC" sz="1100">
            <a:latin typeface="Arial" panose="020B0604020202020204" pitchFamily="34" charset="0"/>
            <a:cs typeface="Arial" panose="020B0604020202020204" pitchFamily="34" charset="0"/>
          </a:endParaRPr>
        </a:p>
      </dgm:t>
    </dgm:pt>
    <dgm:pt modelId="{A0D94E24-83F5-4AD8-A436-0715BAA72F02}" type="sibTrans" cxnId="{71BF452D-2136-430E-98C3-B142A9F63392}">
      <dgm:prSet/>
      <dgm:spPr/>
      <dgm:t>
        <a:bodyPr/>
        <a:lstStyle/>
        <a:p>
          <a:endParaRPr lang="es-EC" sz="1100">
            <a:latin typeface="Arial" panose="020B0604020202020204" pitchFamily="34" charset="0"/>
            <a:cs typeface="Arial" panose="020B0604020202020204" pitchFamily="34" charset="0"/>
          </a:endParaRPr>
        </a:p>
      </dgm:t>
    </dgm:pt>
    <dgm:pt modelId="{54D90F43-839E-473F-93FA-85B8C0992E33}">
      <dgm:prSet phldrT="[Texto]" custT="1"/>
      <dgm:spPr/>
      <dgm:t>
        <a:bodyPr/>
        <a:lstStyle/>
        <a:p>
          <a:r>
            <a:rPr lang="es-EC" sz="1100" dirty="0" smtClean="0">
              <a:latin typeface="Arial" panose="020B0604020202020204" pitchFamily="34" charset="0"/>
              <a:cs typeface="Arial" panose="020B0604020202020204" pitchFamily="34" charset="0"/>
            </a:rPr>
            <a:t>Conducciones de agua potable</a:t>
          </a:r>
          <a:endParaRPr lang="es-EC" sz="1100" dirty="0">
            <a:latin typeface="Arial" panose="020B0604020202020204" pitchFamily="34" charset="0"/>
            <a:cs typeface="Arial" panose="020B0604020202020204" pitchFamily="34" charset="0"/>
          </a:endParaRPr>
        </a:p>
      </dgm:t>
    </dgm:pt>
    <dgm:pt modelId="{6A36BA43-31B4-4748-A71E-E5A668471613}" type="parTrans" cxnId="{DC145BA5-A618-422C-82E8-4D2F11CC0AF5}">
      <dgm:prSet/>
      <dgm:spPr/>
      <dgm:t>
        <a:bodyPr/>
        <a:lstStyle/>
        <a:p>
          <a:endParaRPr lang="es-EC" sz="1100">
            <a:latin typeface="Arial" panose="020B0604020202020204" pitchFamily="34" charset="0"/>
            <a:cs typeface="Arial" panose="020B0604020202020204" pitchFamily="34" charset="0"/>
          </a:endParaRPr>
        </a:p>
      </dgm:t>
    </dgm:pt>
    <dgm:pt modelId="{63F504E7-A09A-4540-BD92-D55A64371F3A}" type="sibTrans" cxnId="{DC145BA5-A618-422C-82E8-4D2F11CC0AF5}">
      <dgm:prSet/>
      <dgm:spPr/>
      <dgm:t>
        <a:bodyPr/>
        <a:lstStyle/>
        <a:p>
          <a:endParaRPr lang="es-EC" sz="1100">
            <a:latin typeface="Arial" panose="020B0604020202020204" pitchFamily="34" charset="0"/>
            <a:cs typeface="Arial" panose="020B0604020202020204" pitchFamily="34" charset="0"/>
          </a:endParaRPr>
        </a:p>
      </dgm:t>
    </dgm:pt>
    <dgm:pt modelId="{BA764345-6701-4451-BD44-76B8F5AF41DC}">
      <dgm:prSet phldrT="[Texto]" custT="1"/>
      <dgm:spPr/>
      <dgm:t>
        <a:bodyPr/>
        <a:lstStyle/>
        <a:p>
          <a:r>
            <a:rPr lang="es-EC" sz="1100" dirty="0" smtClean="0">
              <a:latin typeface="Arial" panose="020B0604020202020204" pitchFamily="34" charset="0"/>
              <a:cs typeface="Arial" panose="020B0604020202020204" pitchFamily="34" charset="0"/>
            </a:rPr>
            <a:t>Plantas de tratamiento</a:t>
          </a:r>
          <a:endParaRPr lang="es-EC" sz="1100" dirty="0">
            <a:latin typeface="Arial" panose="020B0604020202020204" pitchFamily="34" charset="0"/>
            <a:cs typeface="Arial" panose="020B0604020202020204" pitchFamily="34" charset="0"/>
          </a:endParaRPr>
        </a:p>
      </dgm:t>
    </dgm:pt>
    <dgm:pt modelId="{9AAB506B-EDE5-4D7A-8A70-B0415A60C4BA}" type="parTrans" cxnId="{5A4FF5B0-97F4-4ADD-A00B-7A6460B23A3F}">
      <dgm:prSet/>
      <dgm:spPr/>
      <dgm:t>
        <a:bodyPr/>
        <a:lstStyle/>
        <a:p>
          <a:endParaRPr lang="es-EC" sz="1100">
            <a:latin typeface="Arial" panose="020B0604020202020204" pitchFamily="34" charset="0"/>
            <a:cs typeface="Arial" panose="020B0604020202020204" pitchFamily="34" charset="0"/>
          </a:endParaRPr>
        </a:p>
      </dgm:t>
    </dgm:pt>
    <dgm:pt modelId="{ACF757A6-50CB-4C57-A648-6D9283062E12}" type="sibTrans" cxnId="{5A4FF5B0-97F4-4ADD-A00B-7A6460B23A3F}">
      <dgm:prSet/>
      <dgm:spPr/>
      <dgm:t>
        <a:bodyPr/>
        <a:lstStyle/>
        <a:p>
          <a:endParaRPr lang="es-EC" sz="1100">
            <a:latin typeface="Arial" panose="020B0604020202020204" pitchFamily="34" charset="0"/>
            <a:cs typeface="Arial" panose="020B0604020202020204" pitchFamily="34" charset="0"/>
          </a:endParaRPr>
        </a:p>
      </dgm:t>
    </dgm:pt>
    <dgm:pt modelId="{73B9C1C8-F491-4AC8-B90A-B00163D0D727}">
      <dgm:prSet phldrT="[Texto]" custT="1"/>
      <dgm:spPr/>
      <dgm:t>
        <a:bodyPr/>
        <a:lstStyle/>
        <a:p>
          <a:r>
            <a:rPr lang="es-EC" sz="1100" dirty="0" smtClean="0">
              <a:latin typeface="Arial" panose="020B0604020202020204" pitchFamily="34" charset="0"/>
              <a:cs typeface="Arial" panose="020B0604020202020204" pitchFamily="34" charset="0"/>
            </a:rPr>
            <a:t>Instalación de compuertas, válvulas y montajes electromecánicos</a:t>
          </a:r>
          <a:endParaRPr lang="es-EC" sz="1100" dirty="0">
            <a:latin typeface="Arial" panose="020B0604020202020204" pitchFamily="34" charset="0"/>
            <a:cs typeface="Arial" panose="020B0604020202020204" pitchFamily="34" charset="0"/>
          </a:endParaRPr>
        </a:p>
      </dgm:t>
    </dgm:pt>
    <dgm:pt modelId="{7250F920-69F9-43BE-8ECA-BE69E722FA12}" type="parTrans" cxnId="{68F7CD07-BFCB-48FD-8946-4F345BF9C8B7}">
      <dgm:prSet/>
      <dgm:spPr/>
      <dgm:t>
        <a:bodyPr/>
        <a:lstStyle/>
        <a:p>
          <a:endParaRPr lang="es-EC" sz="1100">
            <a:latin typeface="Arial" panose="020B0604020202020204" pitchFamily="34" charset="0"/>
            <a:cs typeface="Arial" panose="020B0604020202020204" pitchFamily="34" charset="0"/>
          </a:endParaRPr>
        </a:p>
      </dgm:t>
    </dgm:pt>
    <dgm:pt modelId="{C45B4652-17F2-4B1C-AF5D-FE438406DCA3}" type="sibTrans" cxnId="{68F7CD07-BFCB-48FD-8946-4F345BF9C8B7}">
      <dgm:prSet/>
      <dgm:spPr/>
      <dgm:t>
        <a:bodyPr/>
        <a:lstStyle/>
        <a:p>
          <a:endParaRPr lang="es-EC" sz="1100">
            <a:latin typeface="Arial" panose="020B0604020202020204" pitchFamily="34" charset="0"/>
            <a:cs typeface="Arial" panose="020B0604020202020204" pitchFamily="34" charset="0"/>
          </a:endParaRPr>
        </a:p>
      </dgm:t>
    </dgm:pt>
    <dgm:pt modelId="{26C6F721-4476-4ECD-9A43-82CFA717D059}">
      <dgm:prSet phldrT="[Texto]" custT="1"/>
      <dgm:spPr/>
      <dgm:t>
        <a:bodyPr/>
        <a:lstStyle/>
        <a:p>
          <a:r>
            <a:rPr lang="es-EC" sz="1100" b="1" dirty="0" smtClean="0">
              <a:latin typeface="Arial" panose="020B0604020202020204" pitchFamily="34" charset="0"/>
              <a:cs typeface="Arial" panose="020B0604020202020204" pitchFamily="34" charset="0"/>
            </a:rPr>
            <a:t>Prefabricados de</a:t>
          </a:r>
          <a:r>
            <a:rPr lang="es-EC" sz="1100" dirty="0" smtClean="0">
              <a:latin typeface="Arial" panose="020B0604020202020204" pitchFamily="34" charset="0"/>
              <a:cs typeface="Arial" panose="020B0604020202020204" pitchFamily="34" charset="0"/>
            </a:rPr>
            <a:t>:</a:t>
          </a:r>
          <a:endParaRPr lang="es-EC" sz="1100" dirty="0">
            <a:latin typeface="Arial" panose="020B0604020202020204" pitchFamily="34" charset="0"/>
            <a:cs typeface="Arial" panose="020B0604020202020204" pitchFamily="34" charset="0"/>
          </a:endParaRPr>
        </a:p>
      </dgm:t>
    </dgm:pt>
    <dgm:pt modelId="{8C816992-EDAC-437D-A6F6-E01109EFC466}" type="parTrans" cxnId="{1F33C252-09B7-4B77-A6A7-158EC6B6D966}">
      <dgm:prSet/>
      <dgm:spPr/>
      <dgm:t>
        <a:bodyPr/>
        <a:lstStyle/>
        <a:p>
          <a:endParaRPr lang="es-EC" sz="1100">
            <a:latin typeface="Arial" panose="020B0604020202020204" pitchFamily="34" charset="0"/>
            <a:cs typeface="Arial" panose="020B0604020202020204" pitchFamily="34" charset="0"/>
          </a:endParaRPr>
        </a:p>
      </dgm:t>
    </dgm:pt>
    <dgm:pt modelId="{BB82A6C6-3E97-4889-9A65-58027C5C2FAA}" type="sibTrans" cxnId="{1F33C252-09B7-4B77-A6A7-158EC6B6D966}">
      <dgm:prSet/>
      <dgm:spPr/>
      <dgm:t>
        <a:bodyPr/>
        <a:lstStyle/>
        <a:p>
          <a:endParaRPr lang="es-EC" sz="1100">
            <a:latin typeface="Arial" panose="020B0604020202020204" pitchFamily="34" charset="0"/>
            <a:cs typeface="Arial" panose="020B0604020202020204" pitchFamily="34" charset="0"/>
          </a:endParaRPr>
        </a:p>
      </dgm:t>
    </dgm:pt>
    <dgm:pt modelId="{339A8B98-BD83-4F63-9D81-489B448E5C49}">
      <dgm:prSet phldrT="[Texto]" custT="1"/>
      <dgm:spPr/>
      <dgm:t>
        <a:bodyPr/>
        <a:lstStyle/>
        <a:p>
          <a:r>
            <a:rPr lang="es-EC" sz="1100" dirty="0" smtClean="0">
              <a:latin typeface="Arial" panose="020B0604020202020204" pitchFamily="34" charset="0"/>
              <a:cs typeface="Arial" panose="020B0604020202020204" pitchFamily="34" charset="0"/>
            </a:rPr>
            <a:t>Hormigón armado y postensado para puentes</a:t>
          </a:r>
          <a:endParaRPr lang="es-EC" sz="1100" dirty="0">
            <a:latin typeface="Arial" panose="020B0604020202020204" pitchFamily="34" charset="0"/>
            <a:cs typeface="Arial" panose="020B0604020202020204" pitchFamily="34" charset="0"/>
          </a:endParaRPr>
        </a:p>
      </dgm:t>
    </dgm:pt>
    <dgm:pt modelId="{DD8FE07B-3747-41A0-89FE-3B4699BA292C}" type="parTrans" cxnId="{D8845CC8-B559-4BE8-8AE1-C2DAF5D7AB4A}">
      <dgm:prSet/>
      <dgm:spPr/>
      <dgm:t>
        <a:bodyPr/>
        <a:lstStyle/>
        <a:p>
          <a:endParaRPr lang="es-EC" sz="1100">
            <a:latin typeface="Arial" panose="020B0604020202020204" pitchFamily="34" charset="0"/>
            <a:cs typeface="Arial" panose="020B0604020202020204" pitchFamily="34" charset="0"/>
          </a:endParaRPr>
        </a:p>
      </dgm:t>
    </dgm:pt>
    <dgm:pt modelId="{9FA89F7C-2B93-4EF1-BDFF-C0A898317920}" type="sibTrans" cxnId="{D8845CC8-B559-4BE8-8AE1-C2DAF5D7AB4A}">
      <dgm:prSet/>
      <dgm:spPr/>
      <dgm:t>
        <a:bodyPr/>
        <a:lstStyle/>
        <a:p>
          <a:endParaRPr lang="es-EC" sz="1100">
            <a:latin typeface="Arial" panose="020B0604020202020204" pitchFamily="34" charset="0"/>
            <a:cs typeface="Arial" panose="020B0604020202020204" pitchFamily="34" charset="0"/>
          </a:endParaRPr>
        </a:p>
      </dgm:t>
    </dgm:pt>
    <dgm:pt modelId="{42BBBE6E-24E4-4B94-A0C7-2B1E2B4ED0C3}" type="pres">
      <dgm:prSet presAssocID="{60D653CE-AF3A-4685-A2F1-DB022D4CBDFA}" presName="diagram" presStyleCnt="0">
        <dgm:presLayoutVars>
          <dgm:chPref val="1"/>
          <dgm:dir/>
          <dgm:animOne val="branch"/>
          <dgm:animLvl val="lvl"/>
          <dgm:resizeHandles/>
        </dgm:presLayoutVars>
      </dgm:prSet>
      <dgm:spPr/>
      <dgm:t>
        <a:bodyPr/>
        <a:lstStyle/>
        <a:p>
          <a:endParaRPr lang="es-EC"/>
        </a:p>
      </dgm:t>
    </dgm:pt>
    <dgm:pt modelId="{2F6C0B31-1359-468A-87DF-6ECE542465F5}" type="pres">
      <dgm:prSet presAssocID="{DA598981-13A4-4DF8-BAB3-A20B11D1121B}" presName="root" presStyleCnt="0"/>
      <dgm:spPr/>
    </dgm:pt>
    <dgm:pt modelId="{5174A545-A871-4EB6-8C0F-96827BB0A580}" type="pres">
      <dgm:prSet presAssocID="{DA598981-13A4-4DF8-BAB3-A20B11D1121B}" presName="rootComposite" presStyleCnt="0"/>
      <dgm:spPr/>
    </dgm:pt>
    <dgm:pt modelId="{4D982985-DE5D-425D-9EB8-F593A7244C13}" type="pres">
      <dgm:prSet presAssocID="{DA598981-13A4-4DF8-BAB3-A20B11D1121B}" presName="rootText" presStyleLbl="node1" presStyleIdx="0" presStyleCnt="4" custScaleX="188839"/>
      <dgm:spPr/>
      <dgm:t>
        <a:bodyPr/>
        <a:lstStyle/>
        <a:p>
          <a:endParaRPr lang="es-EC"/>
        </a:p>
      </dgm:t>
    </dgm:pt>
    <dgm:pt modelId="{EB928ACA-EC06-4A94-A69F-551FD15C4B2F}" type="pres">
      <dgm:prSet presAssocID="{DA598981-13A4-4DF8-BAB3-A20B11D1121B}" presName="rootConnector" presStyleLbl="node1" presStyleIdx="0" presStyleCnt="4"/>
      <dgm:spPr/>
      <dgm:t>
        <a:bodyPr/>
        <a:lstStyle/>
        <a:p>
          <a:endParaRPr lang="es-EC"/>
        </a:p>
      </dgm:t>
    </dgm:pt>
    <dgm:pt modelId="{07C59A32-CCF7-49AC-AE7F-80E049A7F0AE}" type="pres">
      <dgm:prSet presAssocID="{DA598981-13A4-4DF8-BAB3-A20B11D1121B}" presName="childShape" presStyleCnt="0"/>
      <dgm:spPr/>
    </dgm:pt>
    <dgm:pt modelId="{542921BF-6FA2-48DC-8D6E-D8C9D89F9B79}" type="pres">
      <dgm:prSet presAssocID="{603D75E0-BB39-4AD6-8ADF-A29F2059857E}" presName="Name13" presStyleLbl="parChTrans1D2" presStyleIdx="0" presStyleCnt="12"/>
      <dgm:spPr/>
      <dgm:t>
        <a:bodyPr/>
        <a:lstStyle/>
        <a:p>
          <a:endParaRPr lang="es-EC"/>
        </a:p>
      </dgm:t>
    </dgm:pt>
    <dgm:pt modelId="{5DA66C3F-7B88-483E-8562-B5CD0CA45BDC}" type="pres">
      <dgm:prSet presAssocID="{EDFC7606-18C6-427F-8859-89CE3C8554A1}" presName="childText" presStyleLbl="bgAcc1" presStyleIdx="0" presStyleCnt="12" custScaleX="224687">
        <dgm:presLayoutVars>
          <dgm:bulletEnabled val="1"/>
        </dgm:presLayoutVars>
      </dgm:prSet>
      <dgm:spPr/>
      <dgm:t>
        <a:bodyPr/>
        <a:lstStyle/>
        <a:p>
          <a:endParaRPr lang="es-EC"/>
        </a:p>
      </dgm:t>
    </dgm:pt>
    <dgm:pt modelId="{D0B5F857-B8E3-4D4C-BA26-127A569F3AFD}" type="pres">
      <dgm:prSet presAssocID="{E976D8AB-8125-4B7B-A433-0C45D893DDBF}" presName="Name13" presStyleLbl="parChTrans1D2" presStyleIdx="1" presStyleCnt="12"/>
      <dgm:spPr/>
      <dgm:t>
        <a:bodyPr/>
        <a:lstStyle/>
        <a:p>
          <a:endParaRPr lang="es-EC"/>
        </a:p>
      </dgm:t>
    </dgm:pt>
    <dgm:pt modelId="{65404A65-1C0A-4B43-97CD-91EF24406A40}" type="pres">
      <dgm:prSet presAssocID="{6D25D294-C04B-4518-AB75-A9A4137514E0}" presName="childText" presStyleLbl="bgAcc1" presStyleIdx="1" presStyleCnt="12" custScaleX="224687">
        <dgm:presLayoutVars>
          <dgm:bulletEnabled val="1"/>
        </dgm:presLayoutVars>
      </dgm:prSet>
      <dgm:spPr/>
      <dgm:t>
        <a:bodyPr/>
        <a:lstStyle/>
        <a:p>
          <a:endParaRPr lang="es-EC"/>
        </a:p>
      </dgm:t>
    </dgm:pt>
    <dgm:pt modelId="{6E9068FB-F8D4-4149-B902-CACA0DF38062}" type="pres">
      <dgm:prSet presAssocID="{E8569AFD-460B-4011-84A0-6FC4023A2A6F}" presName="Name13" presStyleLbl="parChTrans1D2" presStyleIdx="2" presStyleCnt="12"/>
      <dgm:spPr/>
      <dgm:t>
        <a:bodyPr/>
        <a:lstStyle/>
        <a:p>
          <a:endParaRPr lang="es-EC"/>
        </a:p>
      </dgm:t>
    </dgm:pt>
    <dgm:pt modelId="{568B5485-F88E-48A1-A157-5621A270EA02}" type="pres">
      <dgm:prSet presAssocID="{CF7ECDED-DE9A-4701-BFA3-8F0A7B76983F}" presName="childText" presStyleLbl="bgAcc1" presStyleIdx="2" presStyleCnt="12" custScaleX="224687">
        <dgm:presLayoutVars>
          <dgm:bulletEnabled val="1"/>
        </dgm:presLayoutVars>
      </dgm:prSet>
      <dgm:spPr/>
      <dgm:t>
        <a:bodyPr/>
        <a:lstStyle/>
        <a:p>
          <a:endParaRPr lang="es-EC"/>
        </a:p>
      </dgm:t>
    </dgm:pt>
    <dgm:pt modelId="{5E9E608B-1A23-4960-9F9B-E9C7A8652A5F}" type="pres">
      <dgm:prSet presAssocID="{3B56C8B2-898B-4248-9FC1-812B3EF681D2}" presName="Name13" presStyleLbl="parChTrans1D2" presStyleIdx="3" presStyleCnt="12"/>
      <dgm:spPr/>
      <dgm:t>
        <a:bodyPr/>
        <a:lstStyle/>
        <a:p>
          <a:endParaRPr lang="es-EC"/>
        </a:p>
      </dgm:t>
    </dgm:pt>
    <dgm:pt modelId="{E0E0EDDB-9ABD-497D-87E8-44F313A25E9A}" type="pres">
      <dgm:prSet presAssocID="{DD875680-F862-4A22-9FF2-5841C21B3B24}" presName="childText" presStyleLbl="bgAcc1" presStyleIdx="3" presStyleCnt="12" custScaleX="224687">
        <dgm:presLayoutVars>
          <dgm:bulletEnabled val="1"/>
        </dgm:presLayoutVars>
      </dgm:prSet>
      <dgm:spPr/>
      <dgm:t>
        <a:bodyPr/>
        <a:lstStyle/>
        <a:p>
          <a:endParaRPr lang="es-EC"/>
        </a:p>
      </dgm:t>
    </dgm:pt>
    <dgm:pt modelId="{C6E2706D-B10A-4422-B24C-04CF155F5102}" type="pres">
      <dgm:prSet presAssocID="{0326BA2F-E5EB-4157-9E3F-7E5056058EBB}" presName="root" presStyleCnt="0"/>
      <dgm:spPr/>
    </dgm:pt>
    <dgm:pt modelId="{0C43C3D0-60F3-4079-B4F7-CCD91E123554}" type="pres">
      <dgm:prSet presAssocID="{0326BA2F-E5EB-4157-9E3F-7E5056058EBB}" presName="rootComposite" presStyleCnt="0"/>
      <dgm:spPr/>
    </dgm:pt>
    <dgm:pt modelId="{2A525FE3-3212-486F-9D07-007861112AC9}" type="pres">
      <dgm:prSet presAssocID="{0326BA2F-E5EB-4157-9E3F-7E5056058EBB}" presName="rootText" presStyleLbl="node1" presStyleIdx="1" presStyleCnt="4" custScaleX="188839"/>
      <dgm:spPr/>
      <dgm:t>
        <a:bodyPr/>
        <a:lstStyle/>
        <a:p>
          <a:endParaRPr lang="es-EC"/>
        </a:p>
      </dgm:t>
    </dgm:pt>
    <dgm:pt modelId="{508510F7-B0DA-4C9F-968B-8B286DC0D923}" type="pres">
      <dgm:prSet presAssocID="{0326BA2F-E5EB-4157-9E3F-7E5056058EBB}" presName="rootConnector" presStyleLbl="node1" presStyleIdx="1" presStyleCnt="4"/>
      <dgm:spPr/>
      <dgm:t>
        <a:bodyPr/>
        <a:lstStyle/>
        <a:p>
          <a:endParaRPr lang="es-EC"/>
        </a:p>
      </dgm:t>
    </dgm:pt>
    <dgm:pt modelId="{1263EC9C-4DB4-40AB-9F10-E7B4D197DC8E}" type="pres">
      <dgm:prSet presAssocID="{0326BA2F-E5EB-4157-9E3F-7E5056058EBB}" presName="childShape" presStyleCnt="0"/>
      <dgm:spPr/>
    </dgm:pt>
    <dgm:pt modelId="{437AFF8C-BE00-4A63-9412-F613514E2F66}" type="pres">
      <dgm:prSet presAssocID="{9A19E176-6B0F-4C75-AD27-C94873DC6D68}" presName="Name13" presStyleLbl="parChTrans1D2" presStyleIdx="4" presStyleCnt="12"/>
      <dgm:spPr/>
      <dgm:t>
        <a:bodyPr/>
        <a:lstStyle/>
        <a:p>
          <a:endParaRPr lang="es-EC"/>
        </a:p>
      </dgm:t>
    </dgm:pt>
    <dgm:pt modelId="{3B4D922D-D22B-40CC-AD0C-24ADB446EF60}" type="pres">
      <dgm:prSet presAssocID="{B39D19C8-8EB5-425B-A22B-85A2EB4F8128}" presName="childText" presStyleLbl="bgAcc1" presStyleIdx="4" presStyleCnt="12" custScaleX="189630">
        <dgm:presLayoutVars>
          <dgm:bulletEnabled val="1"/>
        </dgm:presLayoutVars>
      </dgm:prSet>
      <dgm:spPr/>
      <dgm:t>
        <a:bodyPr/>
        <a:lstStyle/>
        <a:p>
          <a:endParaRPr lang="es-EC"/>
        </a:p>
      </dgm:t>
    </dgm:pt>
    <dgm:pt modelId="{54EAB6B8-3248-4F26-A1A8-3CC0CA959DAC}" type="pres">
      <dgm:prSet presAssocID="{8FDEED75-8BB8-4C20-8991-AC8967155323}" presName="Name13" presStyleLbl="parChTrans1D2" presStyleIdx="5" presStyleCnt="12"/>
      <dgm:spPr/>
      <dgm:t>
        <a:bodyPr/>
        <a:lstStyle/>
        <a:p>
          <a:endParaRPr lang="es-EC"/>
        </a:p>
      </dgm:t>
    </dgm:pt>
    <dgm:pt modelId="{ACB4FDA8-7C00-4F44-92EB-28F294AE5827}" type="pres">
      <dgm:prSet presAssocID="{9C04C625-8A9B-4B0B-8BC2-BA9D71A3780D}" presName="childText" presStyleLbl="bgAcc1" presStyleIdx="5" presStyleCnt="12" custScaleX="189630">
        <dgm:presLayoutVars>
          <dgm:bulletEnabled val="1"/>
        </dgm:presLayoutVars>
      </dgm:prSet>
      <dgm:spPr/>
      <dgm:t>
        <a:bodyPr/>
        <a:lstStyle/>
        <a:p>
          <a:endParaRPr lang="es-EC"/>
        </a:p>
      </dgm:t>
    </dgm:pt>
    <dgm:pt modelId="{D0D42BCB-BA55-4263-AC1E-DD801BFD43D6}" type="pres">
      <dgm:prSet presAssocID="{7974FDE9-A36C-4527-9C13-504C16C33558}" presName="Name13" presStyleLbl="parChTrans1D2" presStyleIdx="6" presStyleCnt="12"/>
      <dgm:spPr/>
      <dgm:t>
        <a:bodyPr/>
        <a:lstStyle/>
        <a:p>
          <a:endParaRPr lang="es-EC"/>
        </a:p>
      </dgm:t>
    </dgm:pt>
    <dgm:pt modelId="{ADD252C9-09C2-4A63-8AAC-E1BFCE8923BA}" type="pres">
      <dgm:prSet presAssocID="{51D19C10-EE3C-4869-9F49-2A7B51FAC62B}" presName="childText" presStyleLbl="bgAcc1" presStyleIdx="6" presStyleCnt="12" custScaleX="189630" custScaleY="141292">
        <dgm:presLayoutVars>
          <dgm:bulletEnabled val="1"/>
        </dgm:presLayoutVars>
      </dgm:prSet>
      <dgm:spPr/>
      <dgm:t>
        <a:bodyPr/>
        <a:lstStyle/>
        <a:p>
          <a:endParaRPr lang="es-EC"/>
        </a:p>
      </dgm:t>
    </dgm:pt>
    <dgm:pt modelId="{3A8DB5FA-5A1D-4A2D-AAE4-75AE5DB9A312}" type="pres">
      <dgm:prSet presAssocID="{15FFB478-BCF7-433C-A05A-6705C242BE1F}" presName="root" presStyleCnt="0"/>
      <dgm:spPr/>
    </dgm:pt>
    <dgm:pt modelId="{DEEA0E2A-F6A4-4A3C-B05F-C57F7DD8C408}" type="pres">
      <dgm:prSet presAssocID="{15FFB478-BCF7-433C-A05A-6705C242BE1F}" presName="rootComposite" presStyleCnt="0"/>
      <dgm:spPr/>
    </dgm:pt>
    <dgm:pt modelId="{60376002-2E9A-434C-B1B6-95D511929FE3}" type="pres">
      <dgm:prSet presAssocID="{15FFB478-BCF7-433C-A05A-6705C242BE1F}" presName="rootText" presStyleLbl="node1" presStyleIdx="2" presStyleCnt="4" custScaleX="188839"/>
      <dgm:spPr/>
      <dgm:t>
        <a:bodyPr/>
        <a:lstStyle/>
        <a:p>
          <a:endParaRPr lang="es-EC"/>
        </a:p>
      </dgm:t>
    </dgm:pt>
    <dgm:pt modelId="{30A78294-788E-4878-B792-4C864A875102}" type="pres">
      <dgm:prSet presAssocID="{15FFB478-BCF7-433C-A05A-6705C242BE1F}" presName="rootConnector" presStyleLbl="node1" presStyleIdx="2" presStyleCnt="4"/>
      <dgm:spPr/>
      <dgm:t>
        <a:bodyPr/>
        <a:lstStyle/>
        <a:p>
          <a:endParaRPr lang="es-EC"/>
        </a:p>
      </dgm:t>
    </dgm:pt>
    <dgm:pt modelId="{278962C7-B6A3-45D1-8D86-E4C9D272A13E}" type="pres">
      <dgm:prSet presAssocID="{15FFB478-BCF7-433C-A05A-6705C242BE1F}" presName="childShape" presStyleCnt="0"/>
      <dgm:spPr/>
    </dgm:pt>
    <dgm:pt modelId="{4A068DC3-B646-4E51-A8FA-DB6EF8EF6D1E}" type="pres">
      <dgm:prSet presAssocID="{6C03087D-5863-4C90-9A22-010FFAA46AF5}" presName="Name13" presStyleLbl="parChTrans1D2" presStyleIdx="7" presStyleCnt="12"/>
      <dgm:spPr/>
      <dgm:t>
        <a:bodyPr/>
        <a:lstStyle/>
        <a:p>
          <a:endParaRPr lang="es-EC"/>
        </a:p>
      </dgm:t>
    </dgm:pt>
    <dgm:pt modelId="{174A47DD-611E-4F0C-9194-B371AECF2B10}" type="pres">
      <dgm:prSet presAssocID="{21A93282-D6E8-4BF0-94AB-CA3ADA588F4D}" presName="childText" presStyleLbl="bgAcc1" presStyleIdx="7" presStyleCnt="12" custScaleX="216122">
        <dgm:presLayoutVars>
          <dgm:bulletEnabled val="1"/>
        </dgm:presLayoutVars>
      </dgm:prSet>
      <dgm:spPr/>
      <dgm:t>
        <a:bodyPr/>
        <a:lstStyle/>
        <a:p>
          <a:endParaRPr lang="es-EC"/>
        </a:p>
      </dgm:t>
    </dgm:pt>
    <dgm:pt modelId="{FCE2C1C8-9EB2-4DA7-BF1B-869C5E87F0B1}" type="pres">
      <dgm:prSet presAssocID="{6A36BA43-31B4-4748-A71E-E5A668471613}" presName="Name13" presStyleLbl="parChTrans1D2" presStyleIdx="8" presStyleCnt="12"/>
      <dgm:spPr/>
      <dgm:t>
        <a:bodyPr/>
        <a:lstStyle/>
        <a:p>
          <a:endParaRPr lang="es-EC"/>
        </a:p>
      </dgm:t>
    </dgm:pt>
    <dgm:pt modelId="{B36D7220-D741-4861-9C1F-D2D0B39C771E}" type="pres">
      <dgm:prSet presAssocID="{54D90F43-839E-473F-93FA-85B8C0992E33}" presName="childText" presStyleLbl="bgAcc1" presStyleIdx="8" presStyleCnt="12" custScaleX="216122">
        <dgm:presLayoutVars>
          <dgm:bulletEnabled val="1"/>
        </dgm:presLayoutVars>
      </dgm:prSet>
      <dgm:spPr/>
      <dgm:t>
        <a:bodyPr/>
        <a:lstStyle/>
        <a:p>
          <a:endParaRPr lang="es-EC"/>
        </a:p>
      </dgm:t>
    </dgm:pt>
    <dgm:pt modelId="{9973F558-B902-4302-BD33-E6DBF765511C}" type="pres">
      <dgm:prSet presAssocID="{9AAB506B-EDE5-4D7A-8A70-B0415A60C4BA}" presName="Name13" presStyleLbl="parChTrans1D2" presStyleIdx="9" presStyleCnt="12"/>
      <dgm:spPr/>
      <dgm:t>
        <a:bodyPr/>
        <a:lstStyle/>
        <a:p>
          <a:endParaRPr lang="es-EC"/>
        </a:p>
      </dgm:t>
    </dgm:pt>
    <dgm:pt modelId="{39A7AD91-6D9C-4A1A-A742-1BEF1D5995C1}" type="pres">
      <dgm:prSet presAssocID="{BA764345-6701-4451-BD44-76B8F5AF41DC}" presName="childText" presStyleLbl="bgAcc1" presStyleIdx="9" presStyleCnt="12" custScaleX="216122">
        <dgm:presLayoutVars>
          <dgm:bulletEnabled val="1"/>
        </dgm:presLayoutVars>
      </dgm:prSet>
      <dgm:spPr/>
      <dgm:t>
        <a:bodyPr/>
        <a:lstStyle/>
        <a:p>
          <a:endParaRPr lang="es-EC"/>
        </a:p>
      </dgm:t>
    </dgm:pt>
    <dgm:pt modelId="{83A78A4E-04F7-4677-960B-1366C31A24E1}" type="pres">
      <dgm:prSet presAssocID="{7250F920-69F9-43BE-8ECA-BE69E722FA12}" presName="Name13" presStyleLbl="parChTrans1D2" presStyleIdx="10" presStyleCnt="12"/>
      <dgm:spPr/>
      <dgm:t>
        <a:bodyPr/>
        <a:lstStyle/>
        <a:p>
          <a:endParaRPr lang="es-EC"/>
        </a:p>
      </dgm:t>
    </dgm:pt>
    <dgm:pt modelId="{55DD1F7C-DBC4-484C-B2E5-BFEAC35E4EC4}" type="pres">
      <dgm:prSet presAssocID="{73B9C1C8-F491-4AC8-B90A-B00163D0D727}" presName="childText" presStyleLbl="bgAcc1" presStyleIdx="10" presStyleCnt="12" custScaleX="216122" custScaleY="187943">
        <dgm:presLayoutVars>
          <dgm:bulletEnabled val="1"/>
        </dgm:presLayoutVars>
      </dgm:prSet>
      <dgm:spPr/>
      <dgm:t>
        <a:bodyPr/>
        <a:lstStyle/>
        <a:p>
          <a:endParaRPr lang="es-EC"/>
        </a:p>
      </dgm:t>
    </dgm:pt>
    <dgm:pt modelId="{897C2A79-3370-41A9-80AA-C6471100506B}" type="pres">
      <dgm:prSet presAssocID="{26C6F721-4476-4ECD-9A43-82CFA717D059}" presName="root" presStyleCnt="0"/>
      <dgm:spPr/>
    </dgm:pt>
    <dgm:pt modelId="{E4A946DB-1DB1-4D62-A999-C1044272C0E5}" type="pres">
      <dgm:prSet presAssocID="{26C6F721-4476-4ECD-9A43-82CFA717D059}" presName="rootComposite" presStyleCnt="0"/>
      <dgm:spPr/>
    </dgm:pt>
    <dgm:pt modelId="{3A115101-1086-4EFD-AAD8-9E23894C0C7F}" type="pres">
      <dgm:prSet presAssocID="{26C6F721-4476-4ECD-9A43-82CFA717D059}" presName="rootText" presStyleLbl="node1" presStyleIdx="3" presStyleCnt="4" custScaleX="188839"/>
      <dgm:spPr/>
      <dgm:t>
        <a:bodyPr/>
        <a:lstStyle/>
        <a:p>
          <a:endParaRPr lang="es-EC"/>
        </a:p>
      </dgm:t>
    </dgm:pt>
    <dgm:pt modelId="{0E67DC38-48D6-4E81-BA44-547D7829E00A}" type="pres">
      <dgm:prSet presAssocID="{26C6F721-4476-4ECD-9A43-82CFA717D059}" presName="rootConnector" presStyleLbl="node1" presStyleIdx="3" presStyleCnt="4"/>
      <dgm:spPr/>
      <dgm:t>
        <a:bodyPr/>
        <a:lstStyle/>
        <a:p>
          <a:endParaRPr lang="es-EC"/>
        </a:p>
      </dgm:t>
    </dgm:pt>
    <dgm:pt modelId="{93A79865-3CE0-4644-8DF4-4F473DB2DBDE}" type="pres">
      <dgm:prSet presAssocID="{26C6F721-4476-4ECD-9A43-82CFA717D059}" presName="childShape" presStyleCnt="0"/>
      <dgm:spPr/>
    </dgm:pt>
    <dgm:pt modelId="{8DE4A0F0-04FC-4EE3-9BDD-C74DF354919B}" type="pres">
      <dgm:prSet presAssocID="{DD8FE07B-3747-41A0-89FE-3B4699BA292C}" presName="Name13" presStyleLbl="parChTrans1D2" presStyleIdx="11" presStyleCnt="12"/>
      <dgm:spPr/>
      <dgm:t>
        <a:bodyPr/>
        <a:lstStyle/>
        <a:p>
          <a:endParaRPr lang="es-EC"/>
        </a:p>
      </dgm:t>
    </dgm:pt>
    <dgm:pt modelId="{AE61C872-A207-493B-B46D-B88CCDFD0C54}" type="pres">
      <dgm:prSet presAssocID="{339A8B98-BD83-4F63-9D81-489B448E5C49}" presName="childText" presStyleLbl="bgAcc1" presStyleIdx="11" presStyleCnt="12" custScaleX="188839" custScaleY="161392">
        <dgm:presLayoutVars>
          <dgm:bulletEnabled val="1"/>
        </dgm:presLayoutVars>
      </dgm:prSet>
      <dgm:spPr/>
      <dgm:t>
        <a:bodyPr/>
        <a:lstStyle/>
        <a:p>
          <a:endParaRPr lang="es-EC"/>
        </a:p>
      </dgm:t>
    </dgm:pt>
  </dgm:ptLst>
  <dgm:cxnLst>
    <dgm:cxn modelId="{E24DFC63-8FEC-461A-B585-07EBB9A30929}" srcId="{DA598981-13A4-4DF8-BAB3-A20B11D1121B}" destId="{CF7ECDED-DE9A-4701-BFA3-8F0A7B76983F}" srcOrd="2" destOrd="0" parTransId="{E8569AFD-460B-4011-84A0-6FC4023A2A6F}" sibTransId="{3B4C02D2-0359-4799-804E-6035CF7064F0}"/>
    <dgm:cxn modelId="{F27A6858-0A6A-47C6-A677-D72803BCD56F}" type="presOf" srcId="{DA598981-13A4-4DF8-BAB3-A20B11D1121B}" destId="{4D982985-DE5D-425D-9EB8-F593A7244C13}" srcOrd="0" destOrd="0" presId="urn:microsoft.com/office/officeart/2005/8/layout/hierarchy3"/>
    <dgm:cxn modelId="{622997B0-F19E-4140-B89E-99D35FE71511}" type="presOf" srcId="{CF7ECDED-DE9A-4701-BFA3-8F0A7B76983F}" destId="{568B5485-F88E-48A1-A157-5621A270EA02}" srcOrd="0" destOrd="0" presId="urn:microsoft.com/office/officeart/2005/8/layout/hierarchy3"/>
    <dgm:cxn modelId="{637BE55D-9EF0-4A4A-9B38-84902FF00BB3}" type="presOf" srcId="{9AAB506B-EDE5-4D7A-8A70-B0415A60C4BA}" destId="{9973F558-B902-4302-BD33-E6DBF765511C}" srcOrd="0" destOrd="0" presId="urn:microsoft.com/office/officeart/2005/8/layout/hierarchy3"/>
    <dgm:cxn modelId="{D8845CC8-B559-4BE8-8AE1-C2DAF5D7AB4A}" srcId="{26C6F721-4476-4ECD-9A43-82CFA717D059}" destId="{339A8B98-BD83-4F63-9D81-489B448E5C49}" srcOrd="0" destOrd="0" parTransId="{DD8FE07B-3747-41A0-89FE-3B4699BA292C}" sibTransId="{9FA89F7C-2B93-4EF1-BDFF-C0A898317920}"/>
    <dgm:cxn modelId="{30319FB9-AC7D-4CF7-9D99-2D4EE02ACB74}" srcId="{60D653CE-AF3A-4685-A2F1-DB022D4CBDFA}" destId="{15FFB478-BCF7-433C-A05A-6705C242BE1F}" srcOrd="2" destOrd="0" parTransId="{47512CE1-20CB-4FAB-A746-63172E8B7E5A}" sibTransId="{E4CE7E17-F478-46CE-900C-16096CBEE0F6}"/>
    <dgm:cxn modelId="{8CA983E5-6043-4F7A-BAF4-6143CC06D8E2}" type="presOf" srcId="{60D653CE-AF3A-4685-A2F1-DB022D4CBDFA}" destId="{42BBBE6E-24E4-4B94-A0C7-2B1E2B4ED0C3}" srcOrd="0" destOrd="0" presId="urn:microsoft.com/office/officeart/2005/8/layout/hierarchy3"/>
    <dgm:cxn modelId="{02CBF057-91F1-47D6-A9EF-6F8D883DEDB3}" type="presOf" srcId="{15FFB478-BCF7-433C-A05A-6705C242BE1F}" destId="{30A78294-788E-4878-B792-4C864A875102}" srcOrd="1" destOrd="0" presId="urn:microsoft.com/office/officeart/2005/8/layout/hierarchy3"/>
    <dgm:cxn modelId="{31424C2F-5346-46A2-9786-7D5F0D339C36}" type="presOf" srcId="{9C04C625-8A9B-4B0B-8BC2-BA9D71A3780D}" destId="{ACB4FDA8-7C00-4F44-92EB-28F294AE5827}" srcOrd="0" destOrd="0" presId="urn:microsoft.com/office/officeart/2005/8/layout/hierarchy3"/>
    <dgm:cxn modelId="{5A4FF5B0-97F4-4ADD-A00B-7A6460B23A3F}" srcId="{15FFB478-BCF7-433C-A05A-6705C242BE1F}" destId="{BA764345-6701-4451-BD44-76B8F5AF41DC}" srcOrd="2" destOrd="0" parTransId="{9AAB506B-EDE5-4D7A-8A70-B0415A60C4BA}" sibTransId="{ACF757A6-50CB-4C57-A648-6D9283062E12}"/>
    <dgm:cxn modelId="{0267FE42-0C5D-433E-B5BD-9DF88EECA7C1}" type="presOf" srcId="{603D75E0-BB39-4AD6-8ADF-A29F2059857E}" destId="{542921BF-6FA2-48DC-8D6E-D8C9D89F9B79}" srcOrd="0" destOrd="0" presId="urn:microsoft.com/office/officeart/2005/8/layout/hierarchy3"/>
    <dgm:cxn modelId="{DC145BA5-A618-422C-82E8-4D2F11CC0AF5}" srcId="{15FFB478-BCF7-433C-A05A-6705C242BE1F}" destId="{54D90F43-839E-473F-93FA-85B8C0992E33}" srcOrd="1" destOrd="0" parTransId="{6A36BA43-31B4-4748-A71E-E5A668471613}" sibTransId="{63F504E7-A09A-4540-BD92-D55A64371F3A}"/>
    <dgm:cxn modelId="{1CE6750B-49F7-4436-B49F-E805D5BD3468}" type="presOf" srcId="{9A19E176-6B0F-4C75-AD27-C94873DC6D68}" destId="{437AFF8C-BE00-4A63-9412-F613514E2F66}" srcOrd="0" destOrd="0" presId="urn:microsoft.com/office/officeart/2005/8/layout/hierarchy3"/>
    <dgm:cxn modelId="{68F7CD07-BFCB-48FD-8946-4F345BF9C8B7}" srcId="{15FFB478-BCF7-433C-A05A-6705C242BE1F}" destId="{73B9C1C8-F491-4AC8-B90A-B00163D0D727}" srcOrd="3" destOrd="0" parTransId="{7250F920-69F9-43BE-8ECA-BE69E722FA12}" sibTransId="{C45B4652-17F2-4B1C-AF5D-FE438406DCA3}"/>
    <dgm:cxn modelId="{747B8BDF-8B28-4EC9-BBF3-E914D780144B}" type="presOf" srcId="{6C03087D-5863-4C90-9A22-010FFAA46AF5}" destId="{4A068DC3-B646-4E51-A8FA-DB6EF8EF6D1E}" srcOrd="0" destOrd="0" presId="urn:microsoft.com/office/officeart/2005/8/layout/hierarchy3"/>
    <dgm:cxn modelId="{4984E079-05D4-449A-A62B-624766A0AE0F}" srcId="{0326BA2F-E5EB-4157-9E3F-7E5056058EBB}" destId="{51D19C10-EE3C-4869-9F49-2A7B51FAC62B}" srcOrd="2" destOrd="0" parTransId="{7974FDE9-A36C-4527-9C13-504C16C33558}" sibTransId="{E37A9F5C-7D53-48D8-B228-8C66B1FE54DF}"/>
    <dgm:cxn modelId="{20635DF4-E733-4FE2-941C-8B023733E5EC}" srcId="{DA598981-13A4-4DF8-BAB3-A20B11D1121B}" destId="{6D25D294-C04B-4518-AB75-A9A4137514E0}" srcOrd="1" destOrd="0" parTransId="{E976D8AB-8125-4B7B-A433-0C45D893DDBF}" sibTransId="{119B7BCB-7E0B-4304-A7D5-E1F6E801A77D}"/>
    <dgm:cxn modelId="{F5CC7F05-6E89-4B00-B8D8-0E453B951F9D}" type="presOf" srcId="{26C6F721-4476-4ECD-9A43-82CFA717D059}" destId="{0E67DC38-48D6-4E81-BA44-547D7829E00A}" srcOrd="1" destOrd="0" presId="urn:microsoft.com/office/officeart/2005/8/layout/hierarchy3"/>
    <dgm:cxn modelId="{5542C0E7-06D9-4DA7-9F9E-8EEB53C87E7B}" srcId="{60D653CE-AF3A-4685-A2F1-DB022D4CBDFA}" destId="{DA598981-13A4-4DF8-BAB3-A20B11D1121B}" srcOrd="0" destOrd="0" parTransId="{66FCC194-91AA-4697-935B-59EDF8521527}" sibTransId="{0AD793E9-A2C2-4CA0-AA0A-031A776E7520}"/>
    <dgm:cxn modelId="{8A2C7535-A07D-4308-A9C6-E4282D567738}" type="presOf" srcId="{0326BA2F-E5EB-4157-9E3F-7E5056058EBB}" destId="{508510F7-B0DA-4C9F-968B-8B286DC0D923}" srcOrd="1" destOrd="0" presId="urn:microsoft.com/office/officeart/2005/8/layout/hierarchy3"/>
    <dgm:cxn modelId="{58C1AB96-D2F7-410F-8EF3-C776D78EE441}" type="presOf" srcId="{E976D8AB-8125-4B7B-A433-0C45D893DDBF}" destId="{D0B5F857-B8E3-4D4C-BA26-127A569F3AFD}" srcOrd="0" destOrd="0" presId="urn:microsoft.com/office/officeart/2005/8/layout/hierarchy3"/>
    <dgm:cxn modelId="{2A3BD381-A5D0-4BF5-84CB-F87FAC25FAB0}" type="presOf" srcId="{21A93282-D6E8-4BF0-94AB-CA3ADA588F4D}" destId="{174A47DD-611E-4F0C-9194-B371AECF2B10}" srcOrd="0" destOrd="0" presId="urn:microsoft.com/office/officeart/2005/8/layout/hierarchy3"/>
    <dgm:cxn modelId="{E019718D-92EA-4ECB-A979-EC43D32A45D0}" type="presOf" srcId="{339A8B98-BD83-4F63-9D81-489B448E5C49}" destId="{AE61C872-A207-493B-B46D-B88CCDFD0C54}" srcOrd="0" destOrd="0" presId="urn:microsoft.com/office/officeart/2005/8/layout/hierarchy3"/>
    <dgm:cxn modelId="{438F1BAE-49BA-4DDE-BCD3-807BDAE79CD6}" type="presOf" srcId="{0326BA2F-E5EB-4157-9E3F-7E5056058EBB}" destId="{2A525FE3-3212-486F-9D07-007861112AC9}" srcOrd="0" destOrd="0" presId="urn:microsoft.com/office/officeart/2005/8/layout/hierarchy3"/>
    <dgm:cxn modelId="{A2C2B04D-5143-410A-B60B-702F15726F34}" type="presOf" srcId="{DD875680-F862-4A22-9FF2-5841C21B3B24}" destId="{E0E0EDDB-9ABD-497D-87E8-44F313A25E9A}" srcOrd="0" destOrd="0" presId="urn:microsoft.com/office/officeart/2005/8/layout/hierarchy3"/>
    <dgm:cxn modelId="{1F33C252-09B7-4B77-A6A7-158EC6B6D966}" srcId="{60D653CE-AF3A-4685-A2F1-DB022D4CBDFA}" destId="{26C6F721-4476-4ECD-9A43-82CFA717D059}" srcOrd="3" destOrd="0" parTransId="{8C816992-EDAC-437D-A6F6-E01109EFC466}" sibTransId="{BB82A6C6-3E97-4889-9A65-58027C5C2FAA}"/>
    <dgm:cxn modelId="{A4C51CFC-B5B2-4817-8BAF-D210FA602363}" type="presOf" srcId="{8FDEED75-8BB8-4C20-8991-AC8967155323}" destId="{54EAB6B8-3248-4F26-A1A8-3CC0CA959DAC}" srcOrd="0" destOrd="0" presId="urn:microsoft.com/office/officeart/2005/8/layout/hierarchy3"/>
    <dgm:cxn modelId="{EA83BEFD-2ACC-4ADD-99A0-B02E6D2CF900}" type="presOf" srcId="{6A36BA43-31B4-4748-A71E-E5A668471613}" destId="{FCE2C1C8-9EB2-4DA7-BF1B-869C5E87F0B1}" srcOrd="0" destOrd="0" presId="urn:microsoft.com/office/officeart/2005/8/layout/hierarchy3"/>
    <dgm:cxn modelId="{EB92D0E8-111A-46A6-BDBD-57BF392CCEE5}" srcId="{0326BA2F-E5EB-4157-9E3F-7E5056058EBB}" destId="{9C04C625-8A9B-4B0B-8BC2-BA9D71A3780D}" srcOrd="1" destOrd="0" parTransId="{8FDEED75-8BB8-4C20-8991-AC8967155323}" sibTransId="{2F07C7EA-1A5D-4E39-B9EE-46089936BCC4}"/>
    <dgm:cxn modelId="{719891A2-6780-4E7C-B9F0-ABD053E5C3AB}" srcId="{DA598981-13A4-4DF8-BAB3-A20B11D1121B}" destId="{DD875680-F862-4A22-9FF2-5841C21B3B24}" srcOrd="3" destOrd="0" parTransId="{3B56C8B2-898B-4248-9FC1-812B3EF681D2}" sibTransId="{2892D90F-7814-4160-BE55-765EA870A93A}"/>
    <dgm:cxn modelId="{E2B53B95-CD13-4786-A88D-3FC73A7A4291}" type="presOf" srcId="{15FFB478-BCF7-433C-A05A-6705C242BE1F}" destId="{60376002-2E9A-434C-B1B6-95D511929FE3}" srcOrd="0" destOrd="0" presId="urn:microsoft.com/office/officeart/2005/8/layout/hierarchy3"/>
    <dgm:cxn modelId="{BBD72815-7676-4FD3-95E4-9BAB34853E37}" srcId="{60D653CE-AF3A-4685-A2F1-DB022D4CBDFA}" destId="{0326BA2F-E5EB-4157-9E3F-7E5056058EBB}" srcOrd="1" destOrd="0" parTransId="{6EE6A49E-5A8E-44A3-B497-8AD7510A696E}" sibTransId="{E9D78C16-3D5D-4363-85CA-AA294A338A1F}"/>
    <dgm:cxn modelId="{0AC907A8-B665-46E9-9A91-5275D059262B}" type="presOf" srcId="{B39D19C8-8EB5-425B-A22B-85A2EB4F8128}" destId="{3B4D922D-D22B-40CC-AD0C-24ADB446EF60}" srcOrd="0" destOrd="0" presId="urn:microsoft.com/office/officeart/2005/8/layout/hierarchy3"/>
    <dgm:cxn modelId="{0D4FD2A6-7A7E-48AC-98A7-55DE0387FAE2}" type="presOf" srcId="{54D90F43-839E-473F-93FA-85B8C0992E33}" destId="{B36D7220-D741-4861-9C1F-D2D0B39C771E}" srcOrd="0" destOrd="0" presId="urn:microsoft.com/office/officeart/2005/8/layout/hierarchy3"/>
    <dgm:cxn modelId="{B02F5A21-A949-488E-8447-312CDE85C736}" srcId="{0326BA2F-E5EB-4157-9E3F-7E5056058EBB}" destId="{B39D19C8-8EB5-425B-A22B-85A2EB4F8128}" srcOrd="0" destOrd="0" parTransId="{9A19E176-6B0F-4C75-AD27-C94873DC6D68}" sibTransId="{A44C37BF-16E3-4156-B0D5-C7D1111D3090}"/>
    <dgm:cxn modelId="{5F2758B0-25F3-442C-BFB9-011A3E92843B}" type="presOf" srcId="{E8569AFD-460B-4011-84A0-6FC4023A2A6F}" destId="{6E9068FB-F8D4-4149-B902-CACA0DF38062}" srcOrd="0" destOrd="0" presId="urn:microsoft.com/office/officeart/2005/8/layout/hierarchy3"/>
    <dgm:cxn modelId="{BAACCB31-857A-4328-A2A8-ACFFA94E6F35}" type="presOf" srcId="{EDFC7606-18C6-427F-8859-89CE3C8554A1}" destId="{5DA66C3F-7B88-483E-8562-B5CD0CA45BDC}" srcOrd="0" destOrd="0" presId="urn:microsoft.com/office/officeart/2005/8/layout/hierarchy3"/>
    <dgm:cxn modelId="{872AB935-9A45-477C-8028-116BCF3B93CF}" type="presOf" srcId="{7974FDE9-A36C-4527-9C13-504C16C33558}" destId="{D0D42BCB-BA55-4263-AC1E-DD801BFD43D6}" srcOrd="0" destOrd="0" presId="urn:microsoft.com/office/officeart/2005/8/layout/hierarchy3"/>
    <dgm:cxn modelId="{34B78EC4-CFAC-48E0-9A5E-81E9C2960FEF}" type="presOf" srcId="{BA764345-6701-4451-BD44-76B8F5AF41DC}" destId="{39A7AD91-6D9C-4A1A-A742-1BEF1D5995C1}" srcOrd="0" destOrd="0" presId="urn:microsoft.com/office/officeart/2005/8/layout/hierarchy3"/>
    <dgm:cxn modelId="{47B7C282-A637-4B78-87FE-A5B7A32D30CE}" type="presOf" srcId="{7250F920-69F9-43BE-8ECA-BE69E722FA12}" destId="{83A78A4E-04F7-4677-960B-1366C31A24E1}" srcOrd="0" destOrd="0" presId="urn:microsoft.com/office/officeart/2005/8/layout/hierarchy3"/>
    <dgm:cxn modelId="{144D80C8-3DF0-4F0D-ACC0-A9A45739771F}" type="presOf" srcId="{3B56C8B2-898B-4248-9FC1-812B3EF681D2}" destId="{5E9E608B-1A23-4960-9F9B-E9C7A8652A5F}" srcOrd="0" destOrd="0" presId="urn:microsoft.com/office/officeart/2005/8/layout/hierarchy3"/>
    <dgm:cxn modelId="{7BC4540A-49B0-4BF2-BD90-2B9967767AF4}" type="presOf" srcId="{DD8FE07B-3747-41A0-89FE-3B4699BA292C}" destId="{8DE4A0F0-04FC-4EE3-9BDD-C74DF354919B}" srcOrd="0" destOrd="0" presId="urn:microsoft.com/office/officeart/2005/8/layout/hierarchy3"/>
    <dgm:cxn modelId="{AFAA052A-1A27-4329-B598-86EBC524F2FD}" type="presOf" srcId="{73B9C1C8-F491-4AC8-B90A-B00163D0D727}" destId="{55DD1F7C-DBC4-484C-B2E5-BFEAC35E4EC4}" srcOrd="0" destOrd="0" presId="urn:microsoft.com/office/officeart/2005/8/layout/hierarchy3"/>
    <dgm:cxn modelId="{AB62B728-55D8-41BF-8E44-DE0BCF227AAF}" type="presOf" srcId="{51D19C10-EE3C-4869-9F49-2A7B51FAC62B}" destId="{ADD252C9-09C2-4A63-8AAC-E1BFCE8923BA}" srcOrd="0" destOrd="0" presId="urn:microsoft.com/office/officeart/2005/8/layout/hierarchy3"/>
    <dgm:cxn modelId="{540A0C91-7AD5-4586-A3BA-2FEA3E8D90A6}" type="presOf" srcId="{26C6F721-4476-4ECD-9A43-82CFA717D059}" destId="{3A115101-1086-4EFD-AAD8-9E23894C0C7F}" srcOrd="0" destOrd="0" presId="urn:microsoft.com/office/officeart/2005/8/layout/hierarchy3"/>
    <dgm:cxn modelId="{82261554-D738-4FDF-994A-A481B31C6488}" srcId="{DA598981-13A4-4DF8-BAB3-A20B11D1121B}" destId="{EDFC7606-18C6-427F-8859-89CE3C8554A1}" srcOrd="0" destOrd="0" parTransId="{603D75E0-BB39-4AD6-8ADF-A29F2059857E}" sibTransId="{ECAB6B39-E428-44F2-BF57-3B97AA7A13D8}"/>
    <dgm:cxn modelId="{71BF452D-2136-430E-98C3-B142A9F63392}" srcId="{15FFB478-BCF7-433C-A05A-6705C242BE1F}" destId="{21A93282-D6E8-4BF0-94AB-CA3ADA588F4D}" srcOrd="0" destOrd="0" parTransId="{6C03087D-5863-4C90-9A22-010FFAA46AF5}" sibTransId="{A0D94E24-83F5-4AD8-A436-0715BAA72F02}"/>
    <dgm:cxn modelId="{AC0E8F11-A144-480F-AF00-9137B8128ACA}" type="presOf" srcId="{DA598981-13A4-4DF8-BAB3-A20B11D1121B}" destId="{EB928ACA-EC06-4A94-A69F-551FD15C4B2F}" srcOrd="1" destOrd="0" presId="urn:microsoft.com/office/officeart/2005/8/layout/hierarchy3"/>
    <dgm:cxn modelId="{409A1F82-41DF-4BF1-8164-C8A09A4E6AC1}" type="presOf" srcId="{6D25D294-C04B-4518-AB75-A9A4137514E0}" destId="{65404A65-1C0A-4B43-97CD-91EF24406A40}" srcOrd="0" destOrd="0" presId="urn:microsoft.com/office/officeart/2005/8/layout/hierarchy3"/>
    <dgm:cxn modelId="{8C8C9F82-3643-4DB1-8C1B-1076A74C5AE7}" type="presParOf" srcId="{42BBBE6E-24E4-4B94-A0C7-2B1E2B4ED0C3}" destId="{2F6C0B31-1359-468A-87DF-6ECE542465F5}" srcOrd="0" destOrd="0" presId="urn:microsoft.com/office/officeart/2005/8/layout/hierarchy3"/>
    <dgm:cxn modelId="{52251BBF-F61E-4578-8CE5-8BC6F312406D}" type="presParOf" srcId="{2F6C0B31-1359-468A-87DF-6ECE542465F5}" destId="{5174A545-A871-4EB6-8C0F-96827BB0A580}" srcOrd="0" destOrd="0" presId="urn:microsoft.com/office/officeart/2005/8/layout/hierarchy3"/>
    <dgm:cxn modelId="{B6EC58F9-62FC-4CB1-B8E8-79A5C7B4E338}" type="presParOf" srcId="{5174A545-A871-4EB6-8C0F-96827BB0A580}" destId="{4D982985-DE5D-425D-9EB8-F593A7244C13}" srcOrd="0" destOrd="0" presId="urn:microsoft.com/office/officeart/2005/8/layout/hierarchy3"/>
    <dgm:cxn modelId="{D33D7B0E-90BC-474D-950B-0824B5DF1BBB}" type="presParOf" srcId="{5174A545-A871-4EB6-8C0F-96827BB0A580}" destId="{EB928ACA-EC06-4A94-A69F-551FD15C4B2F}" srcOrd="1" destOrd="0" presId="urn:microsoft.com/office/officeart/2005/8/layout/hierarchy3"/>
    <dgm:cxn modelId="{CC549BAA-1E07-4BE5-BF6D-32343C317C2E}" type="presParOf" srcId="{2F6C0B31-1359-468A-87DF-6ECE542465F5}" destId="{07C59A32-CCF7-49AC-AE7F-80E049A7F0AE}" srcOrd="1" destOrd="0" presId="urn:microsoft.com/office/officeart/2005/8/layout/hierarchy3"/>
    <dgm:cxn modelId="{704F3C44-5A70-4483-AC3A-F573B4687845}" type="presParOf" srcId="{07C59A32-CCF7-49AC-AE7F-80E049A7F0AE}" destId="{542921BF-6FA2-48DC-8D6E-D8C9D89F9B79}" srcOrd="0" destOrd="0" presId="urn:microsoft.com/office/officeart/2005/8/layout/hierarchy3"/>
    <dgm:cxn modelId="{D962C75C-2511-4359-895B-8ABE3AE0F0A9}" type="presParOf" srcId="{07C59A32-CCF7-49AC-AE7F-80E049A7F0AE}" destId="{5DA66C3F-7B88-483E-8562-B5CD0CA45BDC}" srcOrd="1" destOrd="0" presId="urn:microsoft.com/office/officeart/2005/8/layout/hierarchy3"/>
    <dgm:cxn modelId="{7B2791DA-9E51-4CF9-A749-C8094CB5FA1E}" type="presParOf" srcId="{07C59A32-CCF7-49AC-AE7F-80E049A7F0AE}" destId="{D0B5F857-B8E3-4D4C-BA26-127A569F3AFD}" srcOrd="2" destOrd="0" presId="urn:microsoft.com/office/officeart/2005/8/layout/hierarchy3"/>
    <dgm:cxn modelId="{840741B8-7201-4297-B066-31F8E5C2C186}" type="presParOf" srcId="{07C59A32-CCF7-49AC-AE7F-80E049A7F0AE}" destId="{65404A65-1C0A-4B43-97CD-91EF24406A40}" srcOrd="3" destOrd="0" presId="urn:microsoft.com/office/officeart/2005/8/layout/hierarchy3"/>
    <dgm:cxn modelId="{93858F0F-5317-4475-B9B2-0EB1ECB38747}" type="presParOf" srcId="{07C59A32-CCF7-49AC-AE7F-80E049A7F0AE}" destId="{6E9068FB-F8D4-4149-B902-CACA0DF38062}" srcOrd="4" destOrd="0" presId="urn:microsoft.com/office/officeart/2005/8/layout/hierarchy3"/>
    <dgm:cxn modelId="{2485DFBE-98A9-46C0-8E46-9F1A20AA110C}" type="presParOf" srcId="{07C59A32-CCF7-49AC-AE7F-80E049A7F0AE}" destId="{568B5485-F88E-48A1-A157-5621A270EA02}" srcOrd="5" destOrd="0" presId="urn:microsoft.com/office/officeart/2005/8/layout/hierarchy3"/>
    <dgm:cxn modelId="{F008F78D-88A9-4C34-8354-453CB0F7B41F}" type="presParOf" srcId="{07C59A32-CCF7-49AC-AE7F-80E049A7F0AE}" destId="{5E9E608B-1A23-4960-9F9B-E9C7A8652A5F}" srcOrd="6" destOrd="0" presId="urn:microsoft.com/office/officeart/2005/8/layout/hierarchy3"/>
    <dgm:cxn modelId="{07F709F4-C6AF-4F0E-9800-AA7F91D70016}" type="presParOf" srcId="{07C59A32-CCF7-49AC-AE7F-80E049A7F0AE}" destId="{E0E0EDDB-9ABD-497D-87E8-44F313A25E9A}" srcOrd="7" destOrd="0" presId="urn:microsoft.com/office/officeart/2005/8/layout/hierarchy3"/>
    <dgm:cxn modelId="{8DE79255-AC15-4B18-8D6D-05C4E0F263AD}" type="presParOf" srcId="{42BBBE6E-24E4-4B94-A0C7-2B1E2B4ED0C3}" destId="{C6E2706D-B10A-4422-B24C-04CF155F5102}" srcOrd="1" destOrd="0" presId="urn:microsoft.com/office/officeart/2005/8/layout/hierarchy3"/>
    <dgm:cxn modelId="{F3F3B035-48A0-4EAC-821B-8FADCAA8F66E}" type="presParOf" srcId="{C6E2706D-B10A-4422-B24C-04CF155F5102}" destId="{0C43C3D0-60F3-4079-B4F7-CCD91E123554}" srcOrd="0" destOrd="0" presId="urn:microsoft.com/office/officeart/2005/8/layout/hierarchy3"/>
    <dgm:cxn modelId="{94498E2A-A024-4BB9-9464-B90B2641A727}" type="presParOf" srcId="{0C43C3D0-60F3-4079-B4F7-CCD91E123554}" destId="{2A525FE3-3212-486F-9D07-007861112AC9}" srcOrd="0" destOrd="0" presId="urn:microsoft.com/office/officeart/2005/8/layout/hierarchy3"/>
    <dgm:cxn modelId="{F7A3026D-A40F-4F10-AD99-39D33D86B2E7}" type="presParOf" srcId="{0C43C3D0-60F3-4079-B4F7-CCD91E123554}" destId="{508510F7-B0DA-4C9F-968B-8B286DC0D923}" srcOrd="1" destOrd="0" presId="urn:microsoft.com/office/officeart/2005/8/layout/hierarchy3"/>
    <dgm:cxn modelId="{F51293A1-3DDB-4B7F-8DFC-280F99B0D848}" type="presParOf" srcId="{C6E2706D-B10A-4422-B24C-04CF155F5102}" destId="{1263EC9C-4DB4-40AB-9F10-E7B4D197DC8E}" srcOrd="1" destOrd="0" presId="urn:microsoft.com/office/officeart/2005/8/layout/hierarchy3"/>
    <dgm:cxn modelId="{20286500-3CF6-44BF-9543-5A219F348D3E}" type="presParOf" srcId="{1263EC9C-4DB4-40AB-9F10-E7B4D197DC8E}" destId="{437AFF8C-BE00-4A63-9412-F613514E2F66}" srcOrd="0" destOrd="0" presId="urn:microsoft.com/office/officeart/2005/8/layout/hierarchy3"/>
    <dgm:cxn modelId="{9AF459E4-80CF-49A7-9D31-70F9F6171651}" type="presParOf" srcId="{1263EC9C-4DB4-40AB-9F10-E7B4D197DC8E}" destId="{3B4D922D-D22B-40CC-AD0C-24ADB446EF60}" srcOrd="1" destOrd="0" presId="urn:microsoft.com/office/officeart/2005/8/layout/hierarchy3"/>
    <dgm:cxn modelId="{31A68EBF-0E7A-4633-B2E0-E3E191250D9C}" type="presParOf" srcId="{1263EC9C-4DB4-40AB-9F10-E7B4D197DC8E}" destId="{54EAB6B8-3248-4F26-A1A8-3CC0CA959DAC}" srcOrd="2" destOrd="0" presId="urn:microsoft.com/office/officeart/2005/8/layout/hierarchy3"/>
    <dgm:cxn modelId="{CF4854B8-8834-4F32-B6FF-618A09BB0055}" type="presParOf" srcId="{1263EC9C-4DB4-40AB-9F10-E7B4D197DC8E}" destId="{ACB4FDA8-7C00-4F44-92EB-28F294AE5827}" srcOrd="3" destOrd="0" presId="urn:microsoft.com/office/officeart/2005/8/layout/hierarchy3"/>
    <dgm:cxn modelId="{99F580FA-64A9-4224-B30C-589C17FB25F4}" type="presParOf" srcId="{1263EC9C-4DB4-40AB-9F10-E7B4D197DC8E}" destId="{D0D42BCB-BA55-4263-AC1E-DD801BFD43D6}" srcOrd="4" destOrd="0" presId="urn:microsoft.com/office/officeart/2005/8/layout/hierarchy3"/>
    <dgm:cxn modelId="{E4F0CE7A-3EF0-46B8-B154-FEA2C301923F}" type="presParOf" srcId="{1263EC9C-4DB4-40AB-9F10-E7B4D197DC8E}" destId="{ADD252C9-09C2-4A63-8AAC-E1BFCE8923BA}" srcOrd="5" destOrd="0" presId="urn:microsoft.com/office/officeart/2005/8/layout/hierarchy3"/>
    <dgm:cxn modelId="{24F06AF9-E634-40ED-8D7A-F63EA3F0BCB7}" type="presParOf" srcId="{42BBBE6E-24E4-4B94-A0C7-2B1E2B4ED0C3}" destId="{3A8DB5FA-5A1D-4A2D-AAE4-75AE5DB9A312}" srcOrd="2" destOrd="0" presId="urn:microsoft.com/office/officeart/2005/8/layout/hierarchy3"/>
    <dgm:cxn modelId="{4CFF911F-E445-4C4A-AE37-E4799132F1EC}" type="presParOf" srcId="{3A8DB5FA-5A1D-4A2D-AAE4-75AE5DB9A312}" destId="{DEEA0E2A-F6A4-4A3C-B05F-C57F7DD8C408}" srcOrd="0" destOrd="0" presId="urn:microsoft.com/office/officeart/2005/8/layout/hierarchy3"/>
    <dgm:cxn modelId="{E20779D1-6F41-4760-B98C-5D0D7E9719AF}" type="presParOf" srcId="{DEEA0E2A-F6A4-4A3C-B05F-C57F7DD8C408}" destId="{60376002-2E9A-434C-B1B6-95D511929FE3}" srcOrd="0" destOrd="0" presId="urn:microsoft.com/office/officeart/2005/8/layout/hierarchy3"/>
    <dgm:cxn modelId="{8237C872-4512-4574-ADAC-EFC81B6D5685}" type="presParOf" srcId="{DEEA0E2A-F6A4-4A3C-B05F-C57F7DD8C408}" destId="{30A78294-788E-4878-B792-4C864A875102}" srcOrd="1" destOrd="0" presId="urn:microsoft.com/office/officeart/2005/8/layout/hierarchy3"/>
    <dgm:cxn modelId="{5E1F3296-051B-4E78-81C9-EA4325C82513}" type="presParOf" srcId="{3A8DB5FA-5A1D-4A2D-AAE4-75AE5DB9A312}" destId="{278962C7-B6A3-45D1-8D86-E4C9D272A13E}" srcOrd="1" destOrd="0" presId="urn:microsoft.com/office/officeart/2005/8/layout/hierarchy3"/>
    <dgm:cxn modelId="{04C66A03-FAD1-48EB-B66B-66C6829D52E0}" type="presParOf" srcId="{278962C7-B6A3-45D1-8D86-E4C9D272A13E}" destId="{4A068DC3-B646-4E51-A8FA-DB6EF8EF6D1E}" srcOrd="0" destOrd="0" presId="urn:microsoft.com/office/officeart/2005/8/layout/hierarchy3"/>
    <dgm:cxn modelId="{CE2ADF13-1A2A-4B04-8EED-3F59295B584E}" type="presParOf" srcId="{278962C7-B6A3-45D1-8D86-E4C9D272A13E}" destId="{174A47DD-611E-4F0C-9194-B371AECF2B10}" srcOrd="1" destOrd="0" presId="urn:microsoft.com/office/officeart/2005/8/layout/hierarchy3"/>
    <dgm:cxn modelId="{CF7B7426-5432-44A8-8A68-1AA794319376}" type="presParOf" srcId="{278962C7-B6A3-45D1-8D86-E4C9D272A13E}" destId="{FCE2C1C8-9EB2-4DA7-BF1B-869C5E87F0B1}" srcOrd="2" destOrd="0" presId="urn:microsoft.com/office/officeart/2005/8/layout/hierarchy3"/>
    <dgm:cxn modelId="{E62A99F6-6CE1-44B0-972A-FB951412AF9E}" type="presParOf" srcId="{278962C7-B6A3-45D1-8D86-E4C9D272A13E}" destId="{B36D7220-D741-4861-9C1F-D2D0B39C771E}" srcOrd="3" destOrd="0" presId="urn:microsoft.com/office/officeart/2005/8/layout/hierarchy3"/>
    <dgm:cxn modelId="{5534B391-3781-495A-946C-5D3009CF9A86}" type="presParOf" srcId="{278962C7-B6A3-45D1-8D86-E4C9D272A13E}" destId="{9973F558-B902-4302-BD33-E6DBF765511C}" srcOrd="4" destOrd="0" presId="urn:microsoft.com/office/officeart/2005/8/layout/hierarchy3"/>
    <dgm:cxn modelId="{85ACEB06-E3CB-41D3-880D-EEEEE3D14E20}" type="presParOf" srcId="{278962C7-B6A3-45D1-8D86-E4C9D272A13E}" destId="{39A7AD91-6D9C-4A1A-A742-1BEF1D5995C1}" srcOrd="5" destOrd="0" presId="urn:microsoft.com/office/officeart/2005/8/layout/hierarchy3"/>
    <dgm:cxn modelId="{96DFA398-ECA2-4C89-82F0-10A7F7DA62F8}" type="presParOf" srcId="{278962C7-B6A3-45D1-8D86-E4C9D272A13E}" destId="{83A78A4E-04F7-4677-960B-1366C31A24E1}" srcOrd="6" destOrd="0" presId="urn:microsoft.com/office/officeart/2005/8/layout/hierarchy3"/>
    <dgm:cxn modelId="{62281D4F-1A93-4120-90E7-1BED98139010}" type="presParOf" srcId="{278962C7-B6A3-45D1-8D86-E4C9D272A13E}" destId="{55DD1F7C-DBC4-484C-B2E5-BFEAC35E4EC4}" srcOrd="7" destOrd="0" presId="urn:microsoft.com/office/officeart/2005/8/layout/hierarchy3"/>
    <dgm:cxn modelId="{EF3B5496-4C32-4467-9D89-AA91610C6F58}" type="presParOf" srcId="{42BBBE6E-24E4-4B94-A0C7-2B1E2B4ED0C3}" destId="{897C2A79-3370-41A9-80AA-C6471100506B}" srcOrd="3" destOrd="0" presId="urn:microsoft.com/office/officeart/2005/8/layout/hierarchy3"/>
    <dgm:cxn modelId="{A8DBDD8D-447B-49E6-9676-A2881E8929F3}" type="presParOf" srcId="{897C2A79-3370-41A9-80AA-C6471100506B}" destId="{E4A946DB-1DB1-4D62-A999-C1044272C0E5}" srcOrd="0" destOrd="0" presId="urn:microsoft.com/office/officeart/2005/8/layout/hierarchy3"/>
    <dgm:cxn modelId="{6415265F-3933-4EB8-8074-088CBBB7BD71}" type="presParOf" srcId="{E4A946DB-1DB1-4D62-A999-C1044272C0E5}" destId="{3A115101-1086-4EFD-AAD8-9E23894C0C7F}" srcOrd="0" destOrd="0" presId="urn:microsoft.com/office/officeart/2005/8/layout/hierarchy3"/>
    <dgm:cxn modelId="{1E19098C-3DE1-4F1E-A90E-627080BBB56F}" type="presParOf" srcId="{E4A946DB-1DB1-4D62-A999-C1044272C0E5}" destId="{0E67DC38-48D6-4E81-BA44-547D7829E00A}" srcOrd="1" destOrd="0" presId="urn:microsoft.com/office/officeart/2005/8/layout/hierarchy3"/>
    <dgm:cxn modelId="{1365C36E-1A21-4CA9-80D1-B89E1479895C}" type="presParOf" srcId="{897C2A79-3370-41A9-80AA-C6471100506B}" destId="{93A79865-3CE0-4644-8DF4-4F473DB2DBDE}" srcOrd="1" destOrd="0" presId="urn:microsoft.com/office/officeart/2005/8/layout/hierarchy3"/>
    <dgm:cxn modelId="{AC0737F2-2FEC-4CD1-AC3D-16A0201253F3}" type="presParOf" srcId="{93A79865-3CE0-4644-8DF4-4F473DB2DBDE}" destId="{8DE4A0F0-04FC-4EE3-9BDD-C74DF354919B}" srcOrd="0" destOrd="0" presId="urn:microsoft.com/office/officeart/2005/8/layout/hierarchy3"/>
    <dgm:cxn modelId="{E8D50C9C-915B-412D-ACEC-26F38753D9D0}" type="presParOf" srcId="{93A79865-3CE0-4644-8DF4-4F473DB2DBDE}" destId="{AE61C872-A207-493B-B46D-B88CCDFD0C54}" srcOrd="1" destOrd="0" presId="urn:microsoft.com/office/officeart/2005/8/layout/hierarchy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13BB6C-8611-4AE6-ACD7-A3570FB092D5}" type="doc">
      <dgm:prSet loTypeId="urn:microsoft.com/office/officeart/2005/8/layout/chevron2" loCatId="list" qsTypeId="urn:microsoft.com/office/officeart/2005/8/quickstyle/simple5" qsCatId="simple" csTypeId="urn:microsoft.com/office/officeart/2005/8/colors/colorful4" csCatId="colorful" phldr="1"/>
      <dgm:spPr/>
      <dgm:t>
        <a:bodyPr/>
        <a:lstStyle/>
        <a:p>
          <a:endParaRPr lang="es-EC"/>
        </a:p>
      </dgm:t>
    </dgm:pt>
    <dgm:pt modelId="{03E95F9D-A7F6-47DC-A40C-EDB40EBB74BA}">
      <dgm:prSet phldrT="[Texto]" custT="1"/>
      <dgm:spPr/>
      <dgm:t>
        <a:bodyPr/>
        <a:lstStyle/>
        <a:p>
          <a:r>
            <a:rPr lang="es-EC"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Visión</a:t>
          </a:r>
          <a:endParaRPr lang="es-EC"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26A03992-6ED4-4CD7-BE31-4449BA85545D}" type="parTrans" cxnId="{8F0614E0-75AC-42CA-81CC-9FA56D521339}">
      <dgm:prSet/>
      <dgm:spPr/>
      <dgm:t>
        <a:bodyPr/>
        <a:lstStyle/>
        <a:p>
          <a:endParaRPr lang="es-EC"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AA70940-F9AC-43C0-B420-9A0027E7CB45}" type="sibTrans" cxnId="{8F0614E0-75AC-42CA-81CC-9FA56D521339}">
      <dgm:prSet/>
      <dgm:spPr/>
      <dgm:t>
        <a:bodyPr/>
        <a:lstStyle/>
        <a:p>
          <a:endParaRPr lang="es-EC"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1D43498-419B-4200-ABE8-D62D4C58B9D0}">
      <dgm:prSet phldrT="[Texto]" custT="1"/>
      <dgm:spPr/>
      <dgm:t>
        <a:bodyPr/>
        <a:lstStyle/>
        <a:p>
          <a:r>
            <a:rPr lang="es-EC" sz="1100" dirty="0" smtClean="0">
              <a:effectLst/>
              <a:latin typeface="Arial" panose="020B0604020202020204" pitchFamily="34" charset="0"/>
              <a:cs typeface="Arial" panose="020B0604020202020204" pitchFamily="34" charset="0"/>
            </a:rPr>
            <a:t>Consolidar la imagen de  Grupo Accyem Proyectos como una alianza de empresas ecuatorianas capaces de emprender la ejecución de grandes proyectos, con el apoyo e intervención de otras compañías constructoras y financieras, interesadas en realizar inversiones a largo plazo tanto para el sector público como para el sector privado del Ecuador.</a:t>
          </a:r>
          <a:endParaRPr lang="es-EC" sz="1100" dirty="0">
            <a:effectLst/>
            <a:latin typeface="Arial" panose="020B0604020202020204" pitchFamily="34" charset="0"/>
            <a:cs typeface="Arial" panose="020B0604020202020204" pitchFamily="34" charset="0"/>
          </a:endParaRPr>
        </a:p>
      </dgm:t>
    </dgm:pt>
    <dgm:pt modelId="{6A9E62EC-47B6-45FB-8A3B-992C21272CB0}" type="parTrans" cxnId="{F4865131-32C9-489B-A0D5-ABEB36F9D2CC}">
      <dgm:prSet/>
      <dgm:spPr/>
      <dgm:t>
        <a:bodyPr/>
        <a:lstStyle/>
        <a:p>
          <a:endParaRPr lang="es-EC"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2AEDFF2-4149-43D7-88FF-F8FE86D0BE11}" type="sibTrans" cxnId="{F4865131-32C9-489B-A0D5-ABEB36F9D2CC}">
      <dgm:prSet/>
      <dgm:spPr/>
      <dgm:t>
        <a:bodyPr/>
        <a:lstStyle/>
        <a:p>
          <a:endParaRPr lang="es-EC"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F47CFF6-BE00-4F15-977A-74E4AEAD5E40}">
      <dgm:prSet phldrT="[Texto]" custT="1"/>
      <dgm:spPr/>
      <dgm:t>
        <a:bodyPr/>
        <a:lstStyle/>
        <a:p>
          <a:endParaRPr lang="es-EC" sz="1100" dirty="0">
            <a:effectLst/>
            <a:latin typeface="Arial" panose="020B0604020202020204" pitchFamily="34" charset="0"/>
            <a:cs typeface="Arial" panose="020B0604020202020204" pitchFamily="34" charset="0"/>
          </a:endParaRPr>
        </a:p>
      </dgm:t>
    </dgm:pt>
    <dgm:pt modelId="{16BEDB5C-35C6-4FAA-ABB6-F925A7E0A85D}" type="parTrans" cxnId="{C0F4A99A-C615-4EC4-A3D8-042CD0577C7A}">
      <dgm:prSet/>
      <dgm:spPr/>
      <dgm:t>
        <a:bodyPr/>
        <a:lstStyle/>
        <a:p>
          <a:endParaRPr lang="es-EC" dirty="0">
            <a:effectLst>
              <a:outerShdw blurRad="38100" dist="38100" dir="2700000" algn="tl">
                <a:srgbClr val="000000">
                  <a:alpha val="43137"/>
                </a:srgbClr>
              </a:outerShdw>
            </a:effectLst>
          </a:endParaRPr>
        </a:p>
      </dgm:t>
    </dgm:pt>
    <dgm:pt modelId="{E01E5DE9-3AC3-438A-899D-9690D599B9DA}" type="sibTrans" cxnId="{C0F4A99A-C615-4EC4-A3D8-042CD0577C7A}">
      <dgm:prSet/>
      <dgm:spPr/>
      <dgm:t>
        <a:bodyPr/>
        <a:lstStyle/>
        <a:p>
          <a:endParaRPr lang="es-EC" dirty="0">
            <a:effectLst>
              <a:outerShdw blurRad="38100" dist="38100" dir="2700000" algn="tl">
                <a:srgbClr val="000000">
                  <a:alpha val="43137"/>
                </a:srgbClr>
              </a:outerShdw>
            </a:effectLst>
          </a:endParaRPr>
        </a:p>
      </dgm:t>
    </dgm:pt>
    <dgm:pt modelId="{189278B0-2DDA-43F4-9BB8-0781E50179DB}" type="pres">
      <dgm:prSet presAssocID="{6913BB6C-8611-4AE6-ACD7-A3570FB092D5}" presName="linearFlow" presStyleCnt="0">
        <dgm:presLayoutVars>
          <dgm:dir/>
          <dgm:animLvl val="lvl"/>
          <dgm:resizeHandles val="exact"/>
        </dgm:presLayoutVars>
      </dgm:prSet>
      <dgm:spPr/>
      <dgm:t>
        <a:bodyPr/>
        <a:lstStyle/>
        <a:p>
          <a:endParaRPr lang="es-EC"/>
        </a:p>
      </dgm:t>
    </dgm:pt>
    <dgm:pt modelId="{514C1EB3-7920-4F53-8DB1-2D43878AA0A9}" type="pres">
      <dgm:prSet presAssocID="{03E95F9D-A7F6-47DC-A40C-EDB40EBB74BA}" presName="composite" presStyleCnt="0"/>
      <dgm:spPr/>
    </dgm:pt>
    <dgm:pt modelId="{2025E4BA-919D-4C9A-A60C-B8514BBF5BA8}" type="pres">
      <dgm:prSet presAssocID="{03E95F9D-A7F6-47DC-A40C-EDB40EBB74BA}" presName="parentText" presStyleLbl="alignNode1" presStyleIdx="0" presStyleCnt="1">
        <dgm:presLayoutVars>
          <dgm:chMax val="1"/>
          <dgm:bulletEnabled val="1"/>
        </dgm:presLayoutVars>
      </dgm:prSet>
      <dgm:spPr/>
      <dgm:t>
        <a:bodyPr/>
        <a:lstStyle/>
        <a:p>
          <a:endParaRPr lang="es-EC"/>
        </a:p>
      </dgm:t>
    </dgm:pt>
    <dgm:pt modelId="{7DA5D1F1-7D7D-4BF3-82A3-224CBC81F082}" type="pres">
      <dgm:prSet presAssocID="{03E95F9D-A7F6-47DC-A40C-EDB40EBB74BA}" presName="descendantText" presStyleLbl="alignAcc1" presStyleIdx="0" presStyleCnt="1" custScaleY="133593">
        <dgm:presLayoutVars>
          <dgm:bulletEnabled val="1"/>
        </dgm:presLayoutVars>
      </dgm:prSet>
      <dgm:spPr/>
      <dgm:t>
        <a:bodyPr/>
        <a:lstStyle/>
        <a:p>
          <a:endParaRPr lang="es-EC"/>
        </a:p>
      </dgm:t>
    </dgm:pt>
  </dgm:ptLst>
  <dgm:cxnLst>
    <dgm:cxn modelId="{685906E4-3BD2-47FD-B7AA-AA9489F620DF}" type="presOf" srcId="{6913BB6C-8611-4AE6-ACD7-A3570FB092D5}" destId="{189278B0-2DDA-43F4-9BB8-0781E50179DB}" srcOrd="0" destOrd="0" presId="urn:microsoft.com/office/officeart/2005/8/layout/chevron2"/>
    <dgm:cxn modelId="{F4865131-32C9-489B-A0D5-ABEB36F9D2CC}" srcId="{03E95F9D-A7F6-47DC-A40C-EDB40EBB74BA}" destId="{61D43498-419B-4200-ABE8-D62D4C58B9D0}" srcOrd="1" destOrd="0" parTransId="{6A9E62EC-47B6-45FB-8A3B-992C21272CB0}" sibTransId="{D2AEDFF2-4149-43D7-88FF-F8FE86D0BE11}"/>
    <dgm:cxn modelId="{AF096D4A-BA91-40E3-8B27-DA9B03BB7E65}" type="presOf" srcId="{DF47CFF6-BE00-4F15-977A-74E4AEAD5E40}" destId="{7DA5D1F1-7D7D-4BF3-82A3-224CBC81F082}" srcOrd="0" destOrd="0" presId="urn:microsoft.com/office/officeart/2005/8/layout/chevron2"/>
    <dgm:cxn modelId="{717A383B-9CC3-4303-9BC9-8114C8E3E4E1}" type="presOf" srcId="{61D43498-419B-4200-ABE8-D62D4C58B9D0}" destId="{7DA5D1F1-7D7D-4BF3-82A3-224CBC81F082}" srcOrd="0" destOrd="1" presId="urn:microsoft.com/office/officeart/2005/8/layout/chevron2"/>
    <dgm:cxn modelId="{8F0614E0-75AC-42CA-81CC-9FA56D521339}" srcId="{6913BB6C-8611-4AE6-ACD7-A3570FB092D5}" destId="{03E95F9D-A7F6-47DC-A40C-EDB40EBB74BA}" srcOrd="0" destOrd="0" parTransId="{26A03992-6ED4-4CD7-BE31-4449BA85545D}" sibTransId="{7AA70940-F9AC-43C0-B420-9A0027E7CB45}"/>
    <dgm:cxn modelId="{C0F4A99A-C615-4EC4-A3D8-042CD0577C7A}" srcId="{03E95F9D-A7F6-47DC-A40C-EDB40EBB74BA}" destId="{DF47CFF6-BE00-4F15-977A-74E4AEAD5E40}" srcOrd="0" destOrd="0" parTransId="{16BEDB5C-35C6-4FAA-ABB6-F925A7E0A85D}" sibTransId="{E01E5DE9-3AC3-438A-899D-9690D599B9DA}"/>
    <dgm:cxn modelId="{36199A68-5C32-421A-A866-9F77380A5BA7}" type="presOf" srcId="{03E95F9D-A7F6-47DC-A40C-EDB40EBB74BA}" destId="{2025E4BA-919D-4C9A-A60C-B8514BBF5BA8}" srcOrd="0" destOrd="0" presId="urn:microsoft.com/office/officeart/2005/8/layout/chevron2"/>
    <dgm:cxn modelId="{A3B58AF1-56BE-4C01-A8B9-5DC3F25DCDAE}" type="presParOf" srcId="{189278B0-2DDA-43F4-9BB8-0781E50179DB}" destId="{514C1EB3-7920-4F53-8DB1-2D43878AA0A9}" srcOrd="0" destOrd="0" presId="urn:microsoft.com/office/officeart/2005/8/layout/chevron2"/>
    <dgm:cxn modelId="{36528912-A0A2-4856-9E18-992533CC45F2}" type="presParOf" srcId="{514C1EB3-7920-4F53-8DB1-2D43878AA0A9}" destId="{2025E4BA-919D-4C9A-A60C-B8514BBF5BA8}" srcOrd="0" destOrd="0" presId="urn:microsoft.com/office/officeart/2005/8/layout/chevron2"/>
    <dgm:cxn modelId="{0021EFD4-12E7-49D9-A3C0-C50B3F566E68}" type="presParOf" srcId="{514C1EB3-7920-4F53-8DB1-2D43878AA0A9}" destId="{7DA5D1F1-7D7D-4BF3-82A3-224CBC81F082}"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1F07DB-B845-4EDA-8E36-B0847F015E55}" type="doc">
      <dgm:prSet loTypeId="urn:microsoft.com/office/officeart/2005/8/layout/hierarchy3" loCatId="hierarchy" qsTypeId="urn:microsoft.com/office/officeart/2005/8/quickstyle/simple3" qsCatId="simple" csTypeId="urn:microsoft.com/office/officeart/2005/8/colors/colorful1" csCatId="colorful" phldr="1"/>
      <dgm:spPr/>
      <dgm:t>
        <a:bodyPr/>
        <a:lstStyle/>
        <a:p>
          <a:endParaRPr lang="es-EC"/>
        </a:p>
      </dgm:t>
    </dgm:pt>
    <dgm:pt modelId="{F6AFC578-1343-45C1-B620-AE19CBAC0946}">
      <dgm:prSet phldrT="[Texto]" custT="1"/>
      <dgm:spPr/>
      <dgm:t>
        <a:bodyPr/>
        <a:lstStyle/>
        <a:p>
          <a:r>
            <a:rPr lang="es-EC" sz="1200" b="1" dirty="0" smtClean="0">
              <a:latin typeface="Arial" panose="020B0604020202020204" pitchFamily="34" charset="0"/>
              <a:cs typeface="Arial" panose="020B0604020202020204" pitchFamily="34" charset="0"/>
            </a:rPr>
            <a:t>POLÍTICAS DE CALIDAD</a:t>
          </a:r>
          <a:endParaRPr lang="es-EC" sz="1200" b="1" dirty="0">
            <a:latin typeface="Arial" panose="020B0604020202020204" pitchFamily="34" charset="0"/>
            <a:cs typeface="Arial" panose="020B0604020202020204" pitchFamily="34" charset="0"/>
          </a:endParaRPr>
        </a:p>
      </dgm:t>
    </dgm:pt>
    <dgm:pt modelId="{7EC9636C-2B83-4642-BBC7-0B766E86F299}" type="parTrans" cxnId="{DFEE7D79-655A-4B18-AA57-2EBBE9FBCBDA}">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2F3DCA74-4753-49F0-99C1-3CB147E74F28}" type="sibTrans" cxnId="{DFEE7D79-655A-4B18-AA57-2EBBE9FBCBDA}">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4ABF1950-8094-48FE-8236-218A8C42D8F3}">
      <dgm:prSet phldrT="[Texto]" custT="1"/>
      <dgm:spPr/>
      <dgm:t>
        <a:bodyPr/>
        <a:lstStyle/>
        <a:p>
          <a:r>
            <a:rPr lang="es-EC" sz="1200" dirty="0" smtClean="0">
              <a:latin typeface="Arial" panose="020B0604020202020204" pitchFamily="34" charset="0"/>
              <a:cs typeface="Arial" panose="020B0604020202020204" pitchFamily="34" charset="0"/>
            </a:rPr>
            <a:t>Gestión de Calidad</a:t>
          </a:r>
          <a:endParaRPr lang="es-EC" sz="1200" dirty="0">
            <a:latin typeface="Arial" panose="020B0604020202020204" pitchFamily="34" charset="0"/>
            <a:cs typeface="Arial" panose="020B0604020202020204" pitchFamily="34" charset="0"/>
          </a:endParaRPr>
        </a:p>
      </dgm:t>
    </dgm:pt>
    <dgm:pt modelId="{2C9F6F83-B2E4-495C-9C1C-EBE14D826118}" type="parTrans" cxnId="{6B86D94E-9C84-40AC-B282-9200017AB1B3}">
      <dgm:prSet custT="1"/>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848BA952-5F8D-4ADE-967C-D1090621FB04}" type="sibTrans" cxnId="{6B86D94E-9C84-40AC-B282-9200017AB1B3}">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A3C7319A-FDBD-4906-820C-83DD7FEE1509}">
      <dgm:prSet phldrT="[Texto]" custT="1"/>
      <dgm:spPr/>
      <dgm:t>
        <a:bodyPr/>
        <a:lstStyle/>
        <a:p>
          <a:r>
            <a:rPr lang="es-EC" sz="1200" dirty="0" smtClean="0">
              <a:latin typeface="Arial" panose="020B0604020202020204" pitchFamily="34" charset="0"/>
              <a:cs typeface="Arial" panose="020B0604020202020204" pitchFamily="34" charset="0"/>
            </a:rPr>
            <a:t>Gestión ambiental</a:t>
          </a:r>
          <a:endParaRPr lang="es-EC" sz="1200" dirty="0">
            <a:latin typeface="Arial" panose="020B0604020202020204" pitchFamily="34" charset="0"/>
            <a:cs typeface="Arial" panose="020B0604020202020204" pitchFamily="34" charset="0"/>
          </a:endParaRPr>
        </a:p>
      </dgm:t>
    </dgm:pt>
    <dgm:pt modelId="{85A35659-A38F-4654-A75E-C70668ABE411}" type="parTrans" cxnId="{4D77E712-E2F8-43F9-A447-CD67EC4F2C03}">
      <dgm:prSet custT="1"/>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FAE3A6CA-6916-4461-AD4C-6E9A91B9FE19}" type="sibTrans" cxnId="{4D77E712-E2F8-43F9-A447-CD67EC4F2C03}">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9C7BEA55-4B8E-4FC9-9F78-0E39449B974A}">
      <dgm:prSet phldrT="[Texto]" custT="1"/>
      <dgm:spPr/>
      <dgm:t>
        <a:bodyPr/>
        <a:lstStyle/>
        <a:p>
          <a:pPr algn="ctr"/>
          <a:r>
            <a:rPr lang="es-EC" sz="1200" b="0" dirty="0" smtClean="0">
              <a:latin typeface="Arial" panose="020B0604020202020204" pitchFamily="34" charset="0"/>
              <a:cs typeface="Arial" panose="020B0604020202020204" pitchFamily="34" charset="0"/>
            </a:rPr>
            <a:t>Gestión en Seguridad y Salud Ocupacional</a:t>
          </a:r>
          <a:endParaRPr lang="es-EC" sz="1200" b="0" dirty="0">
            <a:latin typeface="Arial" panose="020B0604020202020204" pitchFamily="34" charset="0"/>
            <a:cs typeface="Arial" panose="020B0604020202020204" pitchFamily="34" charset="0"/>
          </a:endParaRPr>
        </a:p>
      </dgm:t>
    </dgm:pt>
    <dgm:pt modelId="{39469BFF-0936-44A2-B863-3D4C6FE1F688}" type="parTrans" cxnId="{E9CA0AA8-D7D8-4EA4-A74C-530A895609F0}">
      <dgm:prSet custT="1"/>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434CC502-0910-446E-9553-5AFFE8A91C3C}" type="sibTrans" cxnId="{E9CA0AA8-D7D8-4EA4-A74C-530A895609F0}">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D5CF7092-4DA7-41C4-93DE-1CB5F310DF4C}" type="pres">
      <dgm:prSet presAssocID="{411F07DB-B845-4EDA-8E36-B0847F015E55}" presName="diagram" presStyleCnt="0">
        <dgm:presLayoutVars>
          <dgm:chPref val="1"/>
          <dgm:dir/>
          <dgm:animOne val="branch"/>
          <dgm:animLvl val="lvl"/>
          <dgm:resizeHandles/>
        </dgm:presLayoutVars>
      </dgm:prSet>
      <dgm:spPr/>
      <dgm:t>
        <a:bodyPr/>
        <a:lstStyle/>
        <a:p>
          <a:endParaRPr lang="es-EC"/>
        </a:p>
      </dgm:t>
    </dgm:pt>
    <dgm:pt modelId="{1924C557-5C21-4DED-ABB5-4B8543F85454}" type="pres">
      <dgm:prSet presAssocID="{F6AFC578-1343-45C1-B620-AE19CBAC0946}" presName="root" presStyleCnt="0"/>
      <dgm:spPr/>
    </dgm:pt>
    <dgm:pt modelId="{4C7E436C-2922-49C7-AA15-8F8B2BA37975}" type="pres">
      <dgm:prSet presAssocID="{F6AFC578-1343-45C1-B620-AE19CBAC0946}" presName="rootComposite" presStyleCnt="0"/>
      <dgm:spPr/>
    </dgm:pt>
    <dgm:pt modelId="{FA59576F-25FF-4342-966F-B3C85EAD128E}" type="pres">
      <dgm:prSet presAssocID="{F6AFC578-1343-45C1-B620-AE19CBAC0946}" presName="rootText" presStyleLbl="node1" presStyleIdx="0" presStyleCnt="1"/>
      <dgm:spPr/>
      <dgm:t>
        <a:bodyPr/>
        <a:lstStyle/>
        <a:p>
          <a:endParaRPr lang="es-EC"/>
        </a:p>
      </dgm:t>
    </dgm:pt>
    <dgm:pt modelId="{63BC5BAB-F7AD-4E4D-9EE2-B981CAB2F3BF}" type="pres">
      <dgm:prSet presAssocID="{F6AFC578-1343-45C1-B620-AE19CBAC0946}" presName="rootConnector" presStyleLbl="node1" presStyleIdx="0" presStyleCnt="1"/>
      <dgm:spPr/>
      <dgm:t>
        <a:bodyPr/>
        <a:lstStyle/>
        <a:p>
          <a:endParaRPr lang="es-EC"/>
        </a:p>
      </dgm:t>
    </dgm:pt>
    <dgm:pt modelId="{64C11A26-D327-406D-9D76-4D16C79E2004}" type="pres">
      <dgm:prSet presAssocID="{F6AFC578-1343-45C1-B620-AE19CBAC0946}" presName="childShape" presStyleCnt="0"/>
      <dgm:spPr/>
    </dgm:pt>
    <dgm:pt modelId="{8FF14E59-E01A-432E-8726-9ECEC2BC7F47}" type="pres">
      <dgm:prSet presAssocID="{2C9F6F83-B2E4-495C-9C1C-EBE14D826118}" presName="Name13" presStyleLbl="parChTrans1D2" presStyleIdx="0" presStyleCnt="3"/>
      <dgm:spPr/>
      <dgm:t>
        <a:bodyPr/>
        <a:lstStyle/>
        <a:p>
          <a:endParaRPr lang="es-EC"/>
        </a:p>
      </dgm:t>
    </dgm:pt>
    <dgm:pt modelId="{DBCE7140-4A7D-4069-A8F5-25BE29F79261}" type="pres">
      <dgm:prSet presAssocID="{4ABF1950-8094-48FE-8236-218A8C42D8F3}" presName="childText" presStyleLbl="bgAcc1" presStyleIdx="0" presStyleCnt="3">
        <dgm:presLayoutVars>
          <dgm:bulletEnabled val="1"/>
        </dgm:presLayoutVars>
      </dgm:prSet>
      <dgm:spPr/>
      <dgm:t>
        <a:bodyPr/>
        <a:lstStyle/>
        <a:p>
          <a:endParaRPr lang="es-EC"/>
        </a:p>
      </dgm:t>
    </dgm:pt>
    <dgm:pt modelId="{8C0FC4B7-7469-49DB-BD8C-A6002F762106}" type="pres">
      <dgm:prSet presAssocID="{85A35659-A38F-4654-A75E-C70668ABE411}" presName="Name13" presStyleLbl="parChTrans1D2" presStyleIdx="1" presStyleCnt="3"/>
      <dgm:spPr/>
      <dgm:t>
        <a:bodyPr/>
        <a:lstStyle/>
        <a:p>
          <a:endParaRPr lang="es-EC"/>
        </a:p>
      </dgm:t>
    </dgm:pt>
    <dgm:pt modelId="{8C890EC1-5742-4AB5-9CB2-BF6588081141}" type="pres">
      <dgm:prSet presAssocID="{A3C7319A-FDBD-4906-820C-83DD7FEE1509}" presName="childText" presStyleLbl="bgAcc1" presStyleIdx="1" presStyleCnt="3">
        <dgm:presLayoutVars>
          <dgm:bulletEnabled val="1"/>
        </dgm:presLayoutVars>
      </dgm:prSet>
      <dgm:spPr/>
      <dgm:t>
        <a:bodyPr/>
        <a:lstStyle/>
        <a:p>
          <a:endParaRPr lang="es-EC"/>
        </a:p>
      </dgm:t>
    </dgm:pt>
    <dgm:pt modelId="{017DE71E-0EC7-498A-BDDE-7103CAE07B60}" type="pres">
      <dgm:prSet presAssocID="{39469BFF-0936-44A2-B863-3D4C6FE1F688}" presName="Name13" presStyleLbl="parChTrans1D2" presStyleIdx="2" presStyleCnt="3"/>
      <dgm:spPr/>
      <dgm:t>
        <a:bodyPr/>
        <a:lstStyle/>
        <a:p>
          <a:endParaRPr lang="es-EC"/>
        </a:p>
      </dgm:t>
    </dgm:pt>
    <dgm:pt modelId="{88466556-A824-4B4A-92B8-6C58518BAE6A}" type="pres">
      <dgm:prSet presAssocID="{9C7BEA55-4B8E-4FC9-9F78-0E39449B974A}" presName="childText" presStyleLbl="bgAcc1" presStyleIdx="2" presStyleCnt="3">
        <dgm:presLayoutVars>
          <dgm:bulletEnabled val="1"/>
        </dgm:presLayoutVars>
      </dgm:prSet>
      <dgm:spPr/>
      <dgm:t>
        <a:bodyPr/>
        <a:lstStyle/>
        <a:p>
          <a:endParaRPr lang="es-EC"/>
        </a:p>
      </dgm:t>
    </dgm:pt>
  </dgm:ptLst>
  <dgm:cxnLst>
    <dgm:cxn modelId="{D53F01F7-AB7C-4D79-B618-95D18E5309F2}" type="presOf" srcId="{85A35659-A38F-4654-A75E-C70668ABE411}" destId="{8C0FC4B7-7469-49DB-BD8C-A6002F762106}" srcOrd="0" destOrd="0" presId="urn:microsoft.com/office/officeart/2005/8/layout/hierarchy3"/>
    <dgm:cxn modelId="{FE3B793E-0CDD-443C-9D42-413D9DBD54B5}" type="presOf" srcId="{2C9F6F83-B2E4-495C-9C1C-EBE14D826118}" destId="{8FF14E59-E01A-432E-8726-9ECEC2BC7F47}" srcOrd="0" destOrd="0" presId="urn:microsoft.com/office/officeart/2005/8/layout/hierarchy3"/>
    <dgm:cxn modelId="{89057A8A-3881-4BE2-8024-2DBD0B19BED4}" type="presOf" srcId="{F6AFC578-1343-45C1-B620-AE19CBAC0946}" destId="{FA59576F-25FF-4342-966F-B3C85EAD128E}" srcOrd="0" destOrd="0" presId="urn:microsoft.com/office/officeart/2005/8/layout/hierarchy3"/>
    <dgm:cxn modelId="{4D9F2E08-AE0C-474C-BC16-EB386EBDA988}" type="presOf" srcId="{4ABF1950-8094-48FE-8236-218A8C42D8F3}" destId="{DBCE7140-4A7D-4069-A8F5-25BE29F79261}" srcOrd="0" destOrd="0" presId="urn:microsoft.com/office/officeart/2005/8/layout/hierarchy3"/>
    <dgm:cxn modelId="{E9CA0AA8-D7D8-4EA4-A74C-530A895609F0}" srcId="{F6AFC578-1343-45C1-B620-AE19CBAC0946}" destId="{9C7BEA55-4B8E-4FC9-9F78-0E39449B974A}" srcOrd="2" destOrd="0" parTransId="{39469BFF-0936-44A2-B863-3D4C6FE1F688}" sibTransId="{434CC502-0910-446E-9553-5AFFE8A91C3C}"/>
    <dgm:cxn modelId="{8BDCA116-4898-4FB9-AD3A-22DD5CF891E9}" type="presOf" srcId="{9C7BEA55-4B8E-4FC9-9F78-0E39449B974A}" destId="{88466556-A824-4B4A-92B8-6C58518BAE6A}" srcOrd="0" destOrd="0" presId="urn:microsoft.com/office/officeart/2005/8/layout/hierarchy3"/>
    <dgm:cxn modelId="{DFEE7D79-655A-4B18-AA57-2EBBE9FBCBDA}" srcId="{411F07DB-B845-4EDA-8E36-B0847F015E55}" destId="{F6AFC578-1343-45C1-B620-AE19CBAC0946}" srcOrd="0" destOrd="0" parTransId="{7EC9636C-2B83-4642-BBC7-0B766E86F299}" sibTransId="{2F3DCA74-4753-49F0-99C1-3CB147E74F28}"/>
    <dgm:cxn modelId="{98EFA21C-4CEA-46FE-BD6B-7BDF9495C22C}" type="presOf" srcId="{39469BFF-0936-44A2-B863-3D4C6FE1F688}" destId="{017DE71E-0EC7-498A-BDDE-7103CAE07B60}" srcOrd="0" destOrd="0" presId="urn:microsoft.com/office/officeart/2005/8/layout/hierarchy3"/>
    <dgm:cxn modelId="{C42D7DA0-4C94-48D8-B966-A6F52FF84895}" type="presOf" srcId="{411F07DB-B845-4EDA-8E36-B0847F015E55}" destId="{D5CF7092-4DA7-41C4-93DE-1CB5F310DF4C}" srcOrd="0" destOrd="0" presId="urn:microsoft.com/office/officeart/2005/8/layout/hierarchy3"/>
    <dgm:cxn modelId="{6B86D94E-9C84-40AC-B282-9200017AB1B3}" srcId="{F6AFC578-1343-45C1-B620-AE19CBAC0946}" destId="{4ABF1950-8094-48FE-8236-218A8C42D8F3}" srcOrd="0" destOrd="0" parTransId="{2C9F6F83-B2E4-495C-9C1C-EBE14D826118}" sibTransId="{848BA952-5F8D-4ADE-967C-D1090621FB04}"/>
    <dgm:cxn modelId="{465A4D3A-7D74-48F9-BDBD-A1CD52923EAD}" type="presOf" srcId="{A3C7319A-FDBD-4906-820C-83DD7FEE1509}" destId="{8C890EC1-5742-4AB5-9CB2-BF6588081141}" srcOrd="0" destOrd="0" presId="urn:microsoft.com/office/officeart/2005/8/layout/hierarchy3"/>
    <dgm:cxn modelId="{70B911BC-0204-4A87-AE60-089CE3971907}" type="presOf" srcId="{F6AFC578-1343-45C1-B620-AE19CBAC0946}" destId="{63BC5BAB-F7AD-4E4D-9EE2-B981CAB2F3BF}" srcOrd="1" destOrd="0" presId="urn:microsoft.com/office/officeart/2005/8/layout/hierarchy3"/>
    <dgm:cxn modelId="{4D77E712-E2F8-43F9-A447-CD67EC4F2C03}" srcId="{F6AFC578-1343-45C1-B620-AE19CBAC0946}" destId="{A3C7319A-FDBD-4906-820C-83DD7FEE1509}" srcOrd="1" destOrd="0" parTransId="{85A35659-A38F-4654-A75E-C70668ABE411}" sibTransId="{FAE3A6CA-6916-4461-AD4C-6E9A91B9FE19}"/>
    <dgm:cxn modelId="{3AD4BEAF-5772-47DD-BBC4-9D210924061E}" type="presParOf" srcId="{D5CF7092-4DA7-41C4-93DE-1CB5F310DF4C}" destId="{1924C557-5C21-4DED-ABB5-4B8543F85454}" srcOrd="0" destOrd="0" presId="urn:microsoft.com/office/officeart/2005/8/layout/hierarchy3"/>
    <dgm:cxn modelId="{7E49BC6F-FCBB-4395-898A-43FF5420E8A5}" type="presParOf" srcId="{1924C557-5C21-4DED-ABB5-4B8543F85454}" destId="{4C7E436C-2922-49C7-AA15-8F8B2BA37975}" srcOrd="0" destOrd="0" presId="urn:microsoft.com/office/officeart/2005/8/layout/hierarchy3"/>
    <dgm:cxn modelId="{DCA407B1-266F-4BCB-8623-882EA688E3DA}" type="presParOf" srcId="{4C7E436C-2922-49C7-AA15-8F8B2BA37975}" destId="{FA59576F-25FF-4342-966F-B3C85EAD128E}" srcOrd="0" destOrd="0" presId="urn:microsoft.com/office/officeart/2005/8/layout/hierarchy3"/>
    <dgm:cxn modelId="{3499EACE-00A6-457F-B2E1-61186F0B5E4F}" type="presParOf" srcId="{4C7E436C-2922-49C7-AA15-8F8B2BA37975}" destId="{63BC5BAB-F7AD-4E4D-9EE2-B981CAB2F3BF}" srcOrd="1" destOrd="0" presId="urn:microsoft.com/office/officeart/2005/8/layout/hierarchy3"/>
    <dgm:cxn modelId="{0F7BBE3D-1BC8-447E-871D-69B828A43FF4}" type="presParOf" srcId="{1924C557-5C21-4DED-ABB5-4B8543F85454}" destId="{64C11A26-D327-406D-9D76-4D16C79E2004}" srcOrd="1" destOrd="0" presId="urn:microsoft.com/office/officeart/2005/8/layout/hierarchy3"/>
    <dgm:cxn modelId="{45850488-A684-4A2C-B3BC-EAF38BBE53E9}" type="presParOf" srcId="{64C11A26-D327-406D-9D76-4D16C79E2004}" destId="{8FF14E59-E01A-432E-8726-9ECEC2BC7F47}" srcOrd="0" destOrd="0" presId="urn:microsoft.com/office/officeart/2005/8/layout/hierarchy3"/>
    <dgm:cxn modelId="{1D269547-EEDD-453F-81A1-2D9EA068E7DD}" type="presParOf" srcId="{64C11A26-D327-406D-9D76-4D16C79E2004}" destId="{DBCE7140-4A7D-4069-A8F5-25BE29F79261}" srcOrd="1" destOrd="0" presId="urn:microsoft.com/office/officeart/2005/8/layout/hierarchy3"/>
    <dgm:cxn modelId="{4D2F8A86-443F-421C-B1B6-78FE0EADE46C}" type="presParOf" srcId="{64C11A26-D327-406D-9D76-4D16C79E2004}" destId="{8C0FC4B7-7469-49DB-BD8C-A6002F762106}" srcOrd="2" destOrd="0" presId="urn:microsoft.com/office/officeart/2005/8/layout/hierarchy3"/>
    <dgm:cxn modelId="{1FA00791-9E23-44CE-987D-ED02B9CFB3AD}" type="presParOf" srcId="{64C11A26-D327-406D-9D76-4D16C79E2004}" destId="{8C890EC1-5742-4AB5-9CB2-BF6588081141}" srcOrd="3" destOrd="0" presId="urn:microsoft.com/office/officeart/2005/8/layout/hierarchy3"/>
    <dgm:cxn modelId="{48457913-43ED-46C4-94C9-71CB68DB5A00}" type="presParOf" srcId="{64C11A26-D327-406D-9D76-4D16C79E2004}" destId="{017DE71E-0EC7-498A-BDDE-7103CAE07B60}" srcOrd="4" destOrd="0" presId="urn:microsoft.com/office/officeart/2005/8/layout/hierarchy3"/>
    <dgm:cxn modelId="{9F17A53E-2C4D-456B-9376-E8B546C7E6AE}" type="presParOf" srcId="{64C11A26-D327-406D-9D76-4D16C79E2004}" destId="{88466556-A824-4B4A-92B8-6C58518BAE6A}" srcOrd="5" destOrd="0" presId="urn:microsoft.com/office/officeart/2005/8/layout/hierarchy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AEC739-BD17-4F08-8386-842C55083348}" type="doc">
      <dgm:prSet loTypeId="urn:microsoft.com/office/officeart/2008/layout/CaptionedPictures" loCatId="picture" qsTypeId="urn:microsoft.com/office/officeart/2005/8/quickstyle/3d1" qsCatId="3D" csTypeId="urn:microsoft.com/office/officeart/2005/8/colors/colorful2" csCatId="colorful" phldr="1"/>
      <dgm:spPr/>
      <dgm:t>
        <a:bodyPr/>
        <a:lstStyle/>
        <a:p>
          <a:endParaRPr lang="es-EC"/>
        </a:p>
      </dgm:t>
    </dgm:pt>
    <dgm:pt modelId="{4A78329F-258D-4E0C-8D53-AF968E847324}">
      <dgm:prSet phldrT="[Texto]" custT="1"/>
      <dgm:spPr/>
      <dgm:t>
        <a:bodyPr/>
        <a:lstStyle/>
        <a:p>
          <a:r>
            <a:rPr lang="es-EC" sz="1100" dirty="0" smtClean="0">
              <a:latin typeface="Arial" panose="020B0604020202020204" pitchFamily="34" charset="0"/>
              <a:cs typeface="Arial" panose="020B0604020202020204" pitchFamily="34" charset="0"/>
            </a:rPr>
            <a:t>Rehabilitación y mejoramiento a nivel de base de una camino vecinal en Salima provincia de Esmeraldas.</a:t>
          </a:r>
          <a:endParaRPr lang="es-EC" sz="1100" dirty="0">
            <a:latin typeface="Arial" panose="020B0604020202020204" pitchFamily="34" charset="0"/>
            <a:cs typeface="Arial" panose="020B0604020202020204" pitchFamily="34" charset="0"/>
          </a:endParaRPr>
        </a:p>
      </dgm:t>
    </dgm:pt>
    <dgm:pt modelId="{086C2E2A-C9ED-49EF-991A-1787C45A3731}" type="parTrans" cxnId="{3E44F225-662D-4182-BE19-9BFE349C97CF}">
      <dgm:prSet/>
      <dgm:spPr/>
      <dgm:t>
        <a:bodyPr/>
        <a:lstStyle/>
        <a:p>
          <a:endParaRPr lang="es-EC"/>
        </a:p>
      </dgm:t>
    </dgm:pt>
    <dgm:pt modelId="{314DBFE9-6276-42F9-A123-1E82677911C5}" type="sibTrans" cxnId="{3E44F225-662D-4182-BE19-9BFE349C97CF}">
      <dgm:prSet/>
      <dgm:spPr/>
      <dgm:t>
        <a:bodyPr/>
        <a:lstStyle/>
        <a:p>
          <a:endParaRPr lang="es-EC"/>
        </a:p>
      </dgm:t>
    </dgm:pt>
    <dgm:pt modelId="{9080D779-2E02-43EB-A3EE-762207E77D4F}">
      <dgm:prSet phldrT="[Texto]"/>
      <dgm:spPr/>
      <dgm:t>
        <a:bodyPr/>
        <a:lstStyle/>
        <a:p>
          <a:r>
            <a:rPr lang="es-EC" b="1" dirty="0" smtClean="0"/>
            <a:t>ENTREGADA EN MARZO 2016</a:t>
          </a:r>
          <a:endParaRPr lang="es-EC" b="1" dirty="0"/>
        </a:p>
      </dgm:t>
    </dgm:pt>
    <dgm:pt modelId="{23E1ABCA-F180-43FC-8EA5-5B45E17CB606}" type="parTrans" cxnId="{43549DD0-112B-494D-920E-328BCEE5574C}">
      <dgm:prSet/>
      <dgm:spPr/>
      <dgm:t>
        <a:bodyPr/>
        <a:lstStyle/>
        <a:p>
          <a:endParaRPr lang="es-EC"/>
        </a:p>
      </dgm:t>
    </dgm:pt>
    <dgm:pt modelId="{09512261-4018-4A07-8BB5-9499FE5855EF}" type="sibTrans" cxnId="{43549DD0-112B-494D-920E-328BCEE5574C}">
      <dgm:prSet/>
      <dgm:spPr/>
      <dgm:t>
        <a:bodyPr/>
        <a:lstStyle/>
        <a:p>
          <a:endParaRPr lang="es-EC"/>
        </a:p>
      </dgm:t>
    </dgm:pt>
    <dgm:pt modelId="{1C381F01-8FAD-429C-B8C9-57627AAE49A8}">
      <dgm:prSet phldrT="[Texto]" custT="1"/>
      <dgm:spPr/>
      <dgm:t>
        <a:bodyPr/>
        <a:lstStyle/>
        <a:p>
          <a:r>
            <a:rPr lang="es-EC" sz="1100" dirty="0" smtClean="0">
              <a:latin typeface="Arial" panose="020B0604020202020204" pitchFamily="34" charset="0"/>
              <a:cs typeface="Arial" panose="020B0604020202020204" pitchFamily="34" charset="0"/>
            </a:rPr>
            <a:t>Rehabilitación y Mantenimiento de la Carretera  San Lorenzo-</a:t>
          </a:r>
          <a:r>
            <a:rPr lang="es-EC" sz="1100" dirty="0" err="1" smtClean="0">
              <a:latin typeface="Arial" panose="020B0604020202020204" pitchFamily="34" charset="0"/>
              <a:cs typeface="Arial" panose="020B0604020202020204" pitchFamily="34" charset="0"/>
            </a:rPr>
            <a:t>Mataje</a:t>
          </a:r>
          <a:r>
            <a:rPr lang="es-EC" sz="1100" dirty="0" smtClean="0">
              <a:latin typeface="Arial" panose="020B0604020202020204" pitchFamily="34" charset="0"/>
              <a:cs typeface="Arial" panose="020B0604020202020204" pitchFamily="34" charset="0"/>
            </a:rPr>
            <a:t> </a:t>
          </a:r>
          <a:endParaRPr lang="es-EC" sz="1100" dirty="0">
            <a:latin typeface="Arial" panose="020B0604020202020204" pitchFamily="34" charset="0"/>
            <a:cs typeface="Arial" panose="020B0604020202020204" pitchFamily="34" charset="0"/>
          </a:endParaRPr>
        </a:p>
      </dgm:t>
    </dgm:pt>
    <dgm:pt modelId="{EFE3EC43-01C4-4EEE-87BA-165ACE2DD899}" type="parTrans" cxnId="{F8B2A7B3-3FC3-45A0-B7DF-6C7A2C653E88}">
      <dgm:prSet/>
      <dgm:spPr/>
      <dgm:t>
        <a:bodyPr/>
        <a:lstStyle/>
        <a:p>
          <a:endParaRPr lang="es-EC"/>
        </a:p>
      </dgm:t>
    </dgm:pt>
    <dgm:pt modelId="{57E13BB6-B414-4DD4-AA5D-0E93CCEAF1DE}" type="sibTrans" cxnId="{F8B2A7B3-3FC3-45A0-B7DF-6C7A2C653E88}">
      <dgm:prSet/>
      <dgm:spPr/>
      <dgm:t>
        <a:bodyPr/>
        <a:lstStyle/>
        <a:p>
          <a:endParaRPr lang="es-EC"/>
        </a:p>
      </dgm:t>
    </dgm:pt>
    <dgm:pt modelId="{8FC5F028-576D-4091-AE07-0D5CFEBA15C5}">
      <dgm:prSet phldrT="[Texto]" custT="1"/>
      <dgm:spPr/>
      <dgm:t>
        <a:bodyPr/>
        <a:lstStyle/>
        <a:p>
          <a:r>
            <a:rPr lang="es-EC" sz="1000" b="1" dirty="0" smtClean="0">
              <a:latin typeface="Arial" panose="020B0604020202020204" pitchFamily="34" charset="0"/>
              <a:cs typeface="Arial" panose="020B0604020202020204" pitchFamily="34" charset="0"/>
            </a:rPr>
            <a:t>INICIO: MAYO 2016. ENTREGA: OCTUBRE 2017</a:t>
          </a:r>
          <a:endParaRPr lang="es-EC" sz="1000" b="1" dirty="0">
            <a:latin typeface="Arial" panose="020B0604020202020204" pitchFamily="34" charset="0"/>
            <a:cs typeface="Arial" panose="020B0604020202020204" pitchFamily="34" charset="0"/>
          </a:endParaRPr>
        </a:p>
      </dgm:t>
    </dgm:pt>
    <dgm:pt modelId="{82E56E58-E270-4B07-9739-2F2A73930949}" type="parTrans" cxnId="{993992F1-EBCC-4EEF-9CA7-AE1F733000D1}">
      <dgm:prSet/>
      <dgm:spPr/>
      <dgm:t>
        <a:bodyPr/>
        <a:lstStyle/>
        <a:p>
          <a:endParaRPr lang="es-EC"/>
        </a:p>
      </dgm:t>
    </dgm:pt>
    <dgm:pt modelId="{1FFAF446-539A-4CB1-9B5B-68F427C84C01}" type="sibTrans" cxnId="{993992F1-EBCC-4EEF-9CA7-AE1F733000D1}">
      <dgm:prSet/>
      <dgm:spPr/>
      <dgm:t>
        <a:bodyPr/>
        <a:lstStyle/>
        <a:p>
          <a:endParaRPr lang="es-EC"/>
        </a:p>
      </dgm:t>
    </dgm:pt>
    <dgm:pt modelId="{4DCA933E-BCE5-4DB5-B0D5-39B930562E28}" type="pres">
      <dgm:prSet presAssocID="{CFAEC739-BD17-4F08-8386-842C55083348}" presName="Name0" presStyleCnt="0">
        <dgm:presLayoutVars>
          <dgm:chMax/>
          <dgm:chPref/>
          <dgm:dir/>
        </dgm:presLayoutVars>
      </dgm:prSet>
      <dgm:spPr/>
      <dgm:t>
        <a:bodyPr/>
        <a:lstStyle/>
        <a:p>
          <a:endParaRPr lang="es-EC"/>
        </a:p>
      </dgm:t>
    </dgm:pt>
    <dgm:pt modelId="{51B1C083-37C5-4093-ADCB-4A172792C46D}" type="pres">
      <dgm:prSet presAssocID="{4A78329F-258D-4E0C-8D53-AF968E847324}" presName="composite" presStyleCnt="0">
        <dgm:presLayoutVars>
          <dgm:chMax val="1"/>
          <dgm:chPref val="1"/>
        </dgm:presLayoutVars>
      </dgm:prSet>
      <dgm:spPr/>
      <dgm:t>
        <a:bodyPr/>
        <a:lstStyle/>
        <a:p>
          <a:endParaRPr lang="es-EC"/>
        </a:p>
      </dgm:t>
    </dgm:pt>
    <dgm:pt modelId="{3B3FC2B0-7B9C-472D-81F1-79C6331EC412}" type="pres">
      <dgm:prSet presAssocID="{4A78329F-258D-4E0C-8D53-AF968E847324}" presName="Accent" presStyleLbl="trAlignAcc1" presStyleIdx="0" presStyleCnt="2" custScaleX="135135" custLinFactNeighborX="-3165" custLinFactNeighborY="-1425">
        <dgm:presLayoutVars>
          <dgm:chMax val="0"/>
          <dgm:chPref val="0"/>
        </dgm:presLayoutVars>
      </dgm:prSet>
      <dgm:spPr/>
      <dgm:t>
        <a:bodyPr/>
        <a:lstStyle/>
        <a:p>
          <a:endParaRPr lang="es-EC"/>
        </a:p>
      </dgm:t>
    </dgm:pt>
    <dgm:pt modelId="{1B457F85-34A6-4E9A-BAF4-5B9F7CFFE1FF}" type="pres">
      <dgm:prSet presAssocID="{4A78329F-258D-4E0C-8D53-AF968E847324}" presName="Image" presStyleLbl="alignImgPlace1" presStyleIdx="0" presStyleCnt="2" custScaleX="132486" custScaleY="70673" custLinFactNeighborX="1613" custLinFactNeighborY="-12568">
        <dgm:presLayoutVars>
          <dgm:chMax val="0"/>
          <dgm:chPref val="0"/>
        </dgm:presLayoutVars>
      </dgm:prSet>
      <dgm:spPr>
        <a:blipFill rotWithShape="1">
          <a:blip xmlns:r="http://schemas.openxmlformats.org/officeDocument/2006/relationships" r:embed="rId1"/>
          <a:stretch>
            <a:fillRect/>
          </a:stretch>
        </a:blipFill>
      </dgm:spPr>
      <dgm:t>
        <a:bodyPr/>
        <a:lstStyle/>
        <a:p>
          <a:endParaRPr lang="es-EC"/>
        </a:p>
      </dgm:t>
    </dgm:pt>
    <dgm:pt modelId="{CE590371-2F91-47D8-A326-92D337DEC86D}" type="pres">
      <dgm:prSet presAssocID="{4A78329F-258D-4E0C-8D53-AF968E847324}" presName="ChildComposite" presStyleCnt="0"/>
      <dgm:spPr/>
      <dgm:t>
        <a:bodyPr/>
        <a:lstStyle/>
        <a:p>
          <a:endParaRPr lang="es-EC"/>
        </a:p>
      </dgm:t>
    </dgm:pt>
    <dgm:pt modelId="{9FD15B65-6042-4B2A-960A-800030F15F46}" type="pres">
      <dgm:prSet presAssocID="{4A78329F-258D-4E0C-8D53-AF968E847324}" presName="Child" presStyleLbl="node1" presStyleIdx="0" presStyleCnt="2" custLinFactNeighborX="-5584" custLinFactNeighborY="28331">
        <dgm:presLayoutVars>
          <dgm:chMax val="0"/>
          <dgm:chPref val="0"/>
          <dgm:bulletEnabled val="1"/>
        </dgm:presLayoutVars>
      </dgm:prSet>
      <dgm:spPr/>
      <dgm:t>
        <a:bodyPr/>
        <a:lstStyle/>
        <a:p>
          <a:endParaRPr lang="es-EC"/>
        </a:p>
      </dgm:t>
    </dgm:pt>
    <dgm:pt modelId="{4AB2D078-2D7C-4202-A085-7BACB3AD5BCC}" type="pres">
      <dgm:prSet presAssocID="{4A78329F-258D-4E0C-8D53-AF968E847324}" presName="Parent" presStyleLbl="revTx" presStyleIdx="0" presStyleCnt="2" custScaleX="125723" custScaleY="182405" custLinFactY="-1755" custLinFactNeighborX="-181" custLinFactNeighborY="-100000">
        <dgm:presLayoutVars>
          <dgm:chMax val="1"/>
          <dgm:chPref val="0"/>
          <dgm:bulletEnabled val="1"/>
        </dgm:presLayoutVars>
      </dgm:prSet>
      <dgm:spPr/>
      <dgm:t>
        <a:bodyPr/>
        <a:lstStyle/>
        <a:p>
          <a:endParaRPr lang="es-EC"/>
        </a:p>
      </dgm:t>
    </dgm:pt>
    <dgm:pt modelId="{00FFF2D3-E1B5-4E79-96CF-7D97721E5A6D}" type="pres">
      <dgm:prSet presAssocID="{314DBFE9-6276-42F9-A123-1E82677911C5}" presName="sibTrans" presStyleCnt="0"/>
      <dgm:spPr/>
      <dgm:t>
        <a:bodyPr/>
        <a:lstStyle/>
        <a:p>
          <a:endParaRPr lang="es-EC"/>
        </a:p>
      </dgm:t>
    </dgm:pt>
    <dgm:pt modelId="{F9B4184E-63CF-48B1-878D-4AC7465378A3}" type="pres">
      <dgm:prSet presAssocID="{1C381F01-8FAD-429C-B8C9-57627AAE49A8}" presName="composite" presStyleCnt="0">
        <dgm:presLayoutVars>
          <dgm:chMax val="1"/>
          <dgm:chPref val="1"/>
        </dgm:presLayoutVars>
      </dgm:prSet>
      <dgm:spPr/>
      <dgm:t>
        <a:bodyPr/>
        <a:lstStyle/>
        <a:p>
          <a:endParaRPr lang="es-EC"/>
        </a:p>
      </dgm:t>
    </dgm:pt>
    <dgm:pt modelId="{A201B7FD-5583-4AEA-A698-F27FF4BB16CE}" type="pres">
      <dgm:prSet presAssocID="{1C381F01-8FAD-429C-B8C9-57627AAE49A8}" presName="Accent" presStyleLbl="trAlignAcc1" presStyleIdx="1" presStyleCnt="2" custScaleX="131002">
        <dgm:presLayoutVars>
          <dgm:chMax val="0"/>
          <dgm:chPref val="0"/>
        </dgm:presLayoutVars>
      </dgm:prSet>
      <dgm:spPr/>
      <dgm:t>
        <a:bodyPr/>
        <a:lstStyle/>
        <a:p>
          <a:endParaRPr lang="es-EC"/>
        </a:p>
      </dgm:t>
    </dgm:pt>
    <dgm:pt modelId="{C3E949F2-1093-4185-B006-26EB60F0F55B}" type="pres">
      <dgm:prSet presAssocID="{1C381F01-8FAD-429C-B8C9-57627AAE49A8}" presName="Image" presStyleLbl="alignImgPlace1" presStyleIdx="1" presStyleCnt="2" custScaleX="135135" custScaleY="62513" custLinFactNeighborX="2591" custLinFactNeighborY="-12486">
        <dgm:presLayoutVars>
          <dgm:chMax val="0"/>
          <dgm:chPref val="0"/>
        </dgm:presLayoutVars>
      </dgm:prSet>
      <dgm:spPr>
        <a:blipFill rotWithShape="1">
          <a:blip xmlns:r="http://schemas.openxmlformats.org/officeDocument/2006/relationships" r:embed="rId2"/>
          <a:stretch>
            <a:fillRect/>
          </a:stretch>
        </a:blipFill>
      </dgm:spPr>
      <dgm:t>
        <a:bodyPr/>
        <a:lstStyle/>
        <a:p>
          <a:endParaRPr lang="es-EC"/>
        </a:p>
      </dgm:t>
    </dgm:pt>
    <dgm:pt modelId="{E5A3DF48-784D-4F02-92EF-E0B1874B011A}" type="pres">
      <dgm:prSet presAssocID="{1C381F01-8FAD-429C-B8C9-57627AAE49A8}" presName="ChildComposite" presStyleCnt="0"/>
      <dgm:spPr/>
      <dgm:t>
        <a:bodyPr/>
        <a:lstStyle/>
        <a:p>
          <a:endParaRPr lang="es-EC"/>
        </a:p>
      </dgm:t>
    </dgm:pt>
    <dgm:pt modelId="{66EFCC71-A0BE-46C4-AA2F-0CFE305B3E11}" type="pres">
      <dgm:prSet presAssocID="{1C381F01-8FAD-429C-B8C9-57627AAE49A8}" presName="Child" presStyleLbl="node1" presStyleIdx="1" presStyleCnt="2" custScaleX="116713" custScaleY="119371">
        <dgm:presLayoutVars>
          <dgm:chMax val="0"/>
          <dgm:chPref val="0"/>
          <dgm:bulletEnabled val="1"/>
        </dgm:presLayoutVars>
      </dgm:prSet>
      <dgm:spPr/>
      <dgm:t>
        <a:bodyPr/>
        <a:lstStyle/>
        <a:p>
          <a:endParaRPr lang="es-EC"/>
        </a:p>
      </dgm:t>
    </dgm:pt>
    <dgm:pt modelId="{A658AC5D-B5E8-48EF-B9B7-F81604E0DB53}" type="pres">
      <dgm:prSet presAssocID="{1C381F01-8FAD-429C-B8C9-57627AAE49A8}" presName="Parent" presStyleLbl="revTx" presStyleIdx="1" presStyleCnt="2" custScaleX="126329" custScaleY="206988" custLinFactNeighborX="-831" custLinFactNeighborY="-95305">
        <dgm:presLayoutVars>
          <dgm:chMax val="1"/>
          <dgm:chPref val="0"/>
          <dgm:bulletEnabled val="1"/>
        </dgm:presLayoutVars>
      </dgm:prSet>
      <dgm:spPr/>
      <dgm:t>
        <a:bodyPr/>
        <a:lstStyle/>
        <a:p>
          <a:endParaRPr lang="es-EC"/>
        </a:p>
      </dgm:t>
    </dgm:pt>
  </dgm:ptLst>
  <dgm:cxnLst>
    <dgm:cxn modelId="{46BA0A40-19E2-4D7D-8D42-229BA4669EC6}" type="presOf" srcId="{4A78329F-258D-4E0C-8D53-AF968E847324}" destId="{4AB2D078-2D7C-4202-A085-7BACB3AD5BCC}" srcOrd="0" destOrd="0" presId="urn:microsoft.com/office/officeart/2008/layout/CaptionedPictures"/>
    <dgm:cxn modelId="{495493C8-7C43-4C70-AC92-8D7DE96E0CFA}" type="presOf" srcId="{CFAEC739-BD17-4F08-8386-842C55083348}" destId="{4DCA933E-BCE5-4DB5-B0D5-39B930562E28}" srcOrd="0" destOrd="0" presId="urn:microsoft.com/office/officeart/2008/layout/CaptionedPictures"/>
    <dgm:cxn modelId="{3D839C40-EB29-4BFD-A93F-B299A4FC732D}" type="presOf" srcId="{1C381F01-8FAD-429C-B8C9-57627AAE49A8}" destId="{A658AC5D-B5E8-48EF-B9B7-F81604E0DB53}" srcOrd="0" destOrd="0" presId="urn:microsoft.com/office/officeart/2008/layout/CaptionedPictures"/>
    <dgm:cxn modelId="{2C79EA7D-BA44-4CEE-B3A0-F05AEA884CD6}" type="presOf" srcId="{9080D779-2E02-43EB-A3EE-762207E77D4F}" destId="{9FD15B65-6042-4B2A-960A-800030F15F46}" srcOrd="0" destOrd="0" presId="urn:microsoft.com/office/officeart/2008/layout/CaptionedPictures"/>
    <dgm:cxn modelId="{43549DD0-112B-494D-920E-328BCEE5574C}" srcId="{4A78329F-258D-4E0C-8D53-AF968E847324}" destId="{9080D779-2E02-43EB-A3EE-762207E77D4F}" srcOrd="0" destOrd="0" parTransId="{23E1ABCA-F180-43FC-8EA5-5B45E17CB606}" sibTransId="{09512261-4018-4A07-8BB5-9499FE5855EF}"/>
    <dgm:cxn modelId="{993992F1-EBCC-4EEF-9CA7-AE1F733000D1}" srcId="{1C381F01-8FAD-429C-B8C9-57627AAE49A8}" destId="{8FC5F028-576D-4091-AE07-0D5CFEBA15C5}" srcOrd="0" destOrd="0" parTransId="{82E56E58-E270-4B07-9739-2F2A73930949}" sibTransId="{1FFAF446-539A-4CB1-9B5B-68F427C84C01}"/>
    <dgm:cxn modelId="{F8B2A7B3-3FC3-45A0-B7DF-6C7A2C653E88}" srcId="{CFAEC739-BD17-4F08-8386-842C55083348}" destId="{1C381F01-8FAD-429C-B8C9-57627AAE49A8}" srcOrd="1" destOrd="0" parTransId="{EFE3EC43-01C4-4EEE-87BA-165ACE2DD899}" sibTransId="{57E13BB6-B414-4DD4-AA5D-0E93CCEAF1DE}"/>
    <dgm:cxn modelId="{BCADD0CA-E9A5-420C-AF92-7248EFA87DE6}" type="presOf" srcId="{8FC5F028-576D-4091-AE07-0D5CFEBA15C5}" destId="{66EFCC71-A0BE-46C4-AA2F-0CFE305B3E11}" srcOrd="0" destOrd="0" presId="urn:microsoft.com/office/officeart/2008/layout/CaptionedPictures"/>
    <dgm:cxn modelId="{3E44F225-662D-4182-BE19-9BFE349C97CF}" srcId="{CFAEC739-BD17-4F08-8386-842C55083348}" destId="{4A78329F-258D-4E0C-8D53-AF968E847324}" srcOrd="0" destOrd="0" parTransId="{086C2E2A-C9ED-49EF-991A-1787C45A3731}" sibTransId="{314DBFE9-6276-42F9-A123-1E82677911C5}"/>
    <dgm:cxn modelId="{9D53A437-0F57-4282-B8EF-673CAD6E1F7E}" type="presParOf" srcId="{4DCA933E-BCE5-4DB5-B0D5-39B930562E28}" destId="{51B1C083-37C5-4093-ADCB-4A172792C46D}" srcOrd="0" destOrd="0" presId="urn:microsoft.com/office/officeart/2008/layout/CaptionedPictures"/>
    <dgm:cxn modelId="{FCCB8DDC-9BFB-4836-987E-EA398CAE4779}" type="presParOf" srcId="{51B1C083-37C5-4093-ADCB-4A172792C46D}" destId="{3B3FC2B0-7B9C-472D-81F1-79C6331EC412}" srcOrd="0" destOrd="0" presId="urn:microsoft.com/office/officeart/2008/layout/CaptionedPictures"/>
    <dgm:cxn modelId="{5C8B2D2C-53C6-454B-ABE5-4DAC519F79E6}" type="presParOf" srcId="{51B1C083-37C5-4093-ADCB-4A172792C46D}" destId="{1B457F85-34A6-4E9A-BAF4-5B9F7CFFE1FF}" srcOrd="1" destOrd="0" presId="urn:microsoft.com/office/officeart/2008/layout/CaptionedPictures"/>
    <dgm:cxn modelId="{8B46A534-32A1-4497-93DA-2E68FA9D797E}" type="presParOf" srcId="{51B1C083-37C5-4093-ADCB-4A172792C46D}" destId="{CE590371-2F91-47D8-A326-92D337DEC86D}" srcOrd="2" destOrd="0" presId="urn:microsoft.com/office/officeart/2008/layout/CaptionedPictures"/>
    <dgm:cxn modelId="{08250A68-B2CC-44AE-94AE-2432739555D5}" type="presParOf" srcId="{CE590371-2F91-47D8-A326-92D337DEC86D}" destId="{9FD15B65-6042-4B2A-960A-800030F15F46}" srcOrd="0" destOrd="0" presId="urn:microsoft.com/office/officeart/2008/layout/CaptionedPictures"/>
    <dgm:cxn modelId="{C8985E4C-9329-41E3-9892-B6F81376FB2A}" type="presParOf" srcId="{CE590371-2F91-47D8-A326-92D337DEC86D}" destId="{4AB2D078-2D7C-4202-A085-7BACB3AD5BCC}" srcOrd="1" destOrd="0" presId="urn:microsoft.com/office/officeart/2008/layout/CaptionedPictures"/>
    <dgm:cxn modelId="{0875A036-21C9-41CF-9BB4-92AB1D665FF1}" type="presParOf" srcId="{4DCA933E-BCE5-4DB5-B0D5-39B930562E28}" destId="{00FFF2D3-E1B5-4E79-96CF-7D97721E5A6D}" srcOrd="1" destOrd="0" presId="urn:microsoft.com/office/officeart/2008/layout/CaptionedPictures"/>
    <dgm:cxn modelId="{5CA50D22-EB70-4726-BE01-15FA023B89AD}" type="presParOf" srcId="{4DCA933E-BCE5-4DB5-B0D5-39B930562E28}" destId="{F9B4184E-63CF-48B1-878D-4AC7465378A3}" srcOrd="2" destOrd="0" presId="urn:microsoft.com/office/officeart/2008/layout/CaptionedPictures"/>
    <dgm:cxn modelId="{3215E0B3-C69A-46F4-A467-B445C457A8B2}" type="presParOf" srcId="{F9B4184E-63CF-48B1-878D-4AC7465378A3}" destId="{A201B7FD-5583-4AEA-A698-F27FF4BB16CE}" srcOrd="0" destOrd="0" presId="urn:microsoft.com/office/officeart/2008/layout/CaptionedPictures"/>
    <dgm:cxn modelId="{19B6437B-B17F-4E00-8C2F-06536F215A36}" type="presParOf" srcId="{F9B4184E-63CF-48B1-878D-4AC7465378A3}" destId="{C3E949F2-1093-4185-B006-26EB60F0F55B}" srcOrd="1" destOrd="0" presId="urn:microsoft.com/office/officeart/2008/layout/CaptionedPictures"/>
    <dgm:cxn modelId="{47CBD8E1-0529-4CD2-A974-7B1213124C41}" type="presParOf" srcId="{F9B4184E-63CF-48B1-878D-4AC7465378A3}" destId="{E5A3DF48-784D-4F02-92EF-E0B1874B011A}" srcOrd="2" destOrd="0" presId="urn:microsoft.com/office/officeart/2008/layout/CaptionedPictures"/>
    <dgm:cxn modelId="{38C7BF1B-2172-4672-A33E-163569AEEFFC}" type="presParOf" srcId="{E5A3DF48-784D-4F02-92EF-E0B1874B011A}" destId="{66EFCC71-A0BE-46C4-AA2F-0CFE305B3E11}" srcOrd="0" destOrd="0" presId="urn:microsoft.com/office/officeart/2008/layout/CaptionedPictures"/>
    <dgm:cxn modelId="{04F38D28-CC21-4680-9B20-161FEFD9A70D}" type="presParOf" srcId="{E5A3DF48-784D-4F02-92EF-E0B1874B011A}" destId="{A658AC5D-B5E8-48EF-B9B7-F81604E0DB53}" srcOrd="1" destOrd="0" presId="urn:microsoft.com/office/officeart/2008/layout/CaptionedPictures"/>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E16498-CDAD-40AD-B5FF-E398D3F05390}" type="doc">
      <dgm:prSet loTypeId="urn:microsoft.com/office/officeart/2005/8/layout/hierarchy2" loCatId="hierarchy" qsTypeId="urn:microsoft.com/office/officeart/2005/8/quickstyle/simple3" qsCatId="simple" csTypeId="urn:microsoft.com/office/officeart/2005/8/colors/colorful2" csCatId="colorful" phldr="1"/>
      <dgm:spPr/>
      <dgm:t>
        <a:bodyPr/>
        <a:lstStyle/>
        <a:p>
          <a:endParaRPr lang="es-EC"/>
        </a:p>
      </dgm:t>
    </dgm:pt>
    <dgm:pt modelId="{7C06BBAC-E5F3-4B06-9077-8EBEA7CB78F7}">
      <dgm:prSet phldrT="[Texto]" custT="1"/>
      <dgm:spPr/>
      <dgm:t>
        <a:bodyPr/>
        <a:lstStyle/>
        <a:p>
          <a:r>
            <a:rPr lang="es-EC" sz="1050" b="1" dirty="0" smtClean="0">
              <a:latin typeface="Arial" panose="020B0604020202020204" pitchFamily="34" charset="0"/>
              <a:cs typeface="Arial" panose="020B0604020202020204" pitchFamily="34" charset="0"/>
            </a:rPr>
            <a:t>Plan Nacional del Buen Vivir</a:t>
          </a:r>
          <a:endParaRPr lang="es-EC" sz="1050" b="1" dirty="0">
            <a:latin typeface="Arial" panose="020B0604020202020204" pitchFamily="34" charset="0"/>
            <a:cs typeface="Arial" panose="020B0604020202020204" pitchFamily="34" charset="0"/>
          </a:endParaRPr>
        </a:p>
      </dgm:t>
    </dgm:pt>
    <dgm:pt modelId="{E02B888B-882C-4C3C-B0FD-ADF40D215611}" type="parTrans" cxnId="{92F4DDC9-3DB6-45BD-A5D8-2910AA560B72}">
      <dgm:prSet/>
      <dgm:spPr/>
      <dgm:t>
        <a:bodyPr/>
        <a:lstStyle/>
        <a:p>
          <a:endParaRPr lang="es-EC" sz="2000">
            <a:latin typeface="Arial" panose="020B0604020202020204" pitchFamily="34" charset="0"/>
            <a:cs typeface="Arial" panose="020B0604020202020204" pitchFamily="34" charset="0"/>
          </a:endParaRPr>
        </a:p>
      </dgm:t>
    </dgm:pt>
    <dgm:pt modelId="{BF9B912F-8EC3-4C10-B773-6506BDBB31DA}" type="sibTrans" cxnId="{92F4DDC9-3DB6-45BD-A5D8-2910AA560B72}">
      <dgm:prSet/>
      <dgm:spPr/>
      <dgm:t>
        <a:bodyPr/>
        <a:lstStyle/>
        <a:p>
          <a:endParaRPr lang="es-EC" sz="2000">
            <a:latin typeface="Arial" panose="020B0604020202020204" pitchFamily="34" charset="0"/>
            <a:cs typeface="Arial" panose="020B0604020202020204" pitchFamily="34" charset="0"/>
          </a:endParaRPr>
        </a:p>
      </dgm:t>
    </dgm:pt>
    <dgm:pt modelId="{004861A1-F299-4527-A4E6-389CAC66276B}">
      <dgm:prSet phldrT="[Texto]" custT="1"/>
      <dgm:spPr/>
      <dgm:t>
        <a:bodyPr/>
        <a:lstStyle/>
        <a:p>
          <a:r>
            <a:rPr lang="es-EC" sz="1050" b="1" dirty="0" smtClean="0">
              <a:latin typeface="Arial" panose="020B0604020202020204" pitchFamily="34" charset="0"/>
              <a:cs typeface="Arial" panose="020B0604020202020204" pitchFamily="34" charset="0"/>
            </a:rPr>
            <a:t>Objetivo 3</a:t>
          </a:r>
          <a:endParaRPr lang="es-EC" sz="1050" b="1" dirty="0">
            <a:latin typeface="Arial" panose="020B0604020202020204" pitchFamily="34" charset="0"/>
            <a:cs typeface="Arial" panose="020B0604020202020204" pitchFamily="34" charset="0"/>
          </a:endParaRPr>
        </a:p>
      </dgm:t>
    </dgm:pt>
    <dgm:pt modelId="{CD975C50-B195-4B81-94A7-6BE5681894BD}" type="parTrans" cxnId="{2E807236-D672-4F4F-A99C-F132ACF54142}">
      <dgm:prSet custT="1"/>
      <dgm:spPr/>
      <dgm:t>
        <a:bodyPr/>
        <a:lstStyle/>
        <a:p>
          <a:endParaRPr lang="es-EC" sz="600">
            <a:latin typeface="Arial" panose="020B0604020202020204" pitchFamily="34" charset="0"/>
            <a:cs typeface="Arial" panose="020B0604020202020204" pitchFamily="34" charset="0"/>
          </a:endParaRPr>
        </a:p>
      </dgm:t>
    </dgm:pt>
    <dgm:pt modelId="{30CAEEE9-B003-4D7F-AA17-38045D7726C3}" type="sibTrans" cxnId="{2E807236-D672-4F4F-A99C-F132ACF54142}">
      <dgm:prSet/>
      <dgm:spPr/>
      <dgm:t>
        <a:bodyPr/>
        <a:lstStyle/>
        <a:p>
          <a:endParaRPr lang="es-EC" sz="2000">
            <a:latin typeface="Arial" panose="020B0604020202020204" pitchFamily="34" charset="0"/>
            <a:cs typeface="Arial" panose="020B0604020202020204" pitchFamily="34" charset="0"/>
          </a:endParaRPr>
        </a:p>
      </dgm:t>
    </dgm:pt>
    <dgm:pt modelId="{16588A7B-D15D-4B85-B615-1E0006507186}">
      <dgm:prSet phldrT="[Texto]" custT="1"/>
      <dgm:spPr/>
      <dgm:t>
        <a:bodyPr/>
        <a:lstStyle/>
        <a:p>
          <a:r>
            <a:rPr lang="es-EC" sz="1050" dirty="0" smtClean="0">
              <a:latin typeface="Arial" panose="020B0604020202020204" pitchFamily="34" charset="0"/>
              <a:cs typeface="Arial" panose="020B0604020202020204" pitchFamily="34" charset="0"/>
            </a:rPr>
            <a:t>Mejora de la calidad de vida de la población</a:t>
          </a:r>
          <a:endParaRPr lang="es-EC" sz="1050" dirty="0">
            <a:latin typeface="Arial" panose="020B0604020202020204" pitchFamily="34" charset="0"/>
            <a:cs typeface="Arial" panose="020B0604020202020204" pitchFamily="34" charset="0"/>
          </a:endParaRPr>
        </a:p>
      </dgm:t>
    </dgm:pt>
    <dgm:pt modelId="{168E1C79-11E5-44C5-9147-CF06BED32921}" type="parTrans" cxnId="{325E6D4B-1AAB-4C89-985F-A36C8463F62D}">
      <dgm:prSet custT="1"/>
      <dgm:spPr/>
      <dgm:t>
        <a:bodyPr/>
        <a:lstStyle/>
        <a:p>
          <a:endParaRPr lang="es-EC" sz="600">
            <a:latin typeface="Arial" panose="020B0604020202020204" pitchFamily="34" charset="0"/>
            <a:cs typeface="Arial" panose="020B0604020202020204" pitchFamily="34" charset="0"/>
          </a:endParaRPr>
        </a:p>
      </dgm:t>
    </dgm:pt>
    <dgm:pt modelId="{BE7C7055-9C35-4455-9D1A-E88C4AB24014}" type="sibTrans" cxnId="{325E6D4B-1AAB-4C89-985F-A36C8463F62D}">
      <dgm:prSet/>
      <dgm:spPr/>
      <dgm:t>
        <a:bodyPr/>
        <a:lstStyle/>
        <a:p>
          <a:endParaRPr lang="es-EC" sz="2000">
            <a:latin typeface="Arial" panose="020B0604020202020204" pitchFamily="34" charset="0"/>
            <a:cs typeface="Arial" panose="020B0604020202020204" pitchFamily="34" charset="0"/>
          </a:endParaRPr>
        </a:p>
      </dgm:t>
    </dgm:pt>
    <dgm:pt modelId="{CE5B92E0-AA1C-4DA3-8ABD-E6AAC042C756}">
      <dgm:prSet phldrT="[Texto]" custT="1"/>
      <dgm:spPr/>
      <dgm:t>
        <a:bodyPr/>
        <a:lstStyle/>
        <a:p>
          <a:r>
            <a:rPr lang="es-EC" sz="1050" dirty="0" smtClean="0">
              <a:latin typeface="Arial" panose="020B0604020202020204" pitchFamily="34" charset="0"/>
              <a:cs typeface="Arial" panose="020B0604020202020204" pitchFamily="34" charset="0"/>
            </a:rPr>
            <a:t>Potencialización  de las capacidades de la ciudadanía</a:t>
          </a:r>
          <a:endParaRPr lang="es-EC" sz="1050" dirty="0">
            <a:latin typeface="Arial" panose="020B0604020202020204" pitchFamily="34" charset="0"/>
            <a:cs typeface="Arial" panose="020B0604020202020204" pitchFamily="34" charset="0"/>
          </a:endParaRPr>
        </a:p>
      </dgm:t>
    </dgm:pt>
    <dgm:pt modelId="{81F32DEE-792D-4930-9234-5B99740F9D2D}" type="parTrans" cxnId="{9496F272-08DA-4CBE-83FD-529A7231C7D6}">
      <dgm:prSet custT="1"/>
      <dgm:spPr/>
      <dgm:t>
        <a:bodyPr/>
        <a:lstStyle/>
        <a:p>
          <a:endParaRPr lang="es-EC" sz="600">
            <a:latin typeface="Arial" panose="020B0604020202020204" pitchFamily="34" charset="0"/>
            <a:cs typeface="Arial" panose="020B0604020202020204" pitchFamily="34" charset="0"/>
          </a:endParaRPr>
        </a:p>
      </dgm:t>
    </dgm:pt>
    <dgm:pt modelId="{D8D24106-24D7-4841-A0A4-9337B81AB59C}" type="sibTrans" cxnId="{9496F272-08DA-4CBE-83FD-529A7231C7D6}">
      <dgm:prSet/>
      <dgm:spPr/>
      <dgm:t>
        <a:bodyPr/>
        <a:lstStyle/>
        <a:p>
          <a:endParaRPr lang="es-EC" sz="2000">
            <a:latin typeface="Arial" panose="020B0604020202020204" pitchFamily="34" charset="0"/>
            <a:cs typeface="Arial" panose="020B0604020202020204" pitchFamily="34" charset="0"/>
          </a:endParaRPr>
        </a:p>
      </dgm:t>
    </dgm:pt>
    <dgm:pt modelId="{D6BDC37C-9503-4F3B-BE96-DDF584BFDB77}">
      <dgm:prSet phldrT="[Texto]" custT="1"/>
      <dgm:spPr/>
      <dgm:t>
        <a:bodyPr/>
        <a:lstStyle/>
        <a:p>
          <a:r>
            <a:rPr lang="es-EC" sz="1050" b="1" dirty="0" smtClean="0">
              <a:latin typeface="Arial" panose="020B0604020202020204" pitchFamily="34" charset="0"/>
              <a:cs typeface="Arial" panose="020B0604020202020204" pitchFamily="34" charset="0"/>
            </a:rPr>
            <a:t>Objetivo 8</a:t>
          </a:r>
          <a:endParaRPr lang="es-EC" sz="1050" b="1" dirty="0">
            <a:latin typeface="Arial" panose="020B0604020202020204" pitchFamily="34" charset="0"/>
            <a:cs typeface="Arial" panose="020B0604020202020204" pitchFamily="34" charset="0"/>
          </a:endParaRPr>
        </a:p>
      </dgm:t>
    </dgm:pt>
    <dgm:pt modelId="{7D15BF36-211A-4D93-B49F-ADAC3C301C16}" type="parTrans" cxnId="{2863F69A-5F2E-400F-B06A-63C4C08EDFD2}">
      <dgm:prSet custT="1"/>
      <dgm:spPr/>
      <dgm:t>
        <a:bodyPr/>
        <a:lstStyle/>
        <a:p>
          <a:endParaRPr lang="es-EC" sz="600">
            <a:latin typeface="Arial" panose="020B0604020202020204" pitchFamily="34" charset="0"/>
            <a:cs typeface="Arial" panose="020B0604020202020204" pitchFamily="34" charset="0"/>
          </a:endParaRPr>
        </a:p>
      </dgm:t>
    </dgm:pt>
    <dgm:pt modelId="{FF697C42-295C-452C-B27B-5A15283C2E64}" type="sibTrans" cxnId="{2863F69A-5F2E-400F-B06A-63C4C08EDFD2}">
      <dgm:prSet/>
      <dgm:spPr/>
      <dgm:t>
        <a:bodyPr/>
        <a:lstStyle/>
        <a:p>
          <a:endParaRPr lang="es-EC" sz="2000">
            <a:latin typeface="Arial" panose="020B0604020202020204" pitchFamily="34" charset="0"/>
            <a:cs typeface="Arial" panose="020B0604020202020204" pitchFamily="34" charset="0"/>
          </a:endParaRPr>
        </a:p>
      </dgm:t>
    </dgm:pt>
    <dgm:pt modelId="{6EBFA129-8E4F-446A-9892-AA7DEC1FE4C1}">
      <dgm:prSet phldrT="[Texto]" custT="1"/>
      <dgm:spPr/>
      <dgm:t>
        <a:bodyPr/>
        <a:lstStyle/>
        <a:p>
          <a:r>
            <a:rPr lang="es-EC" sz="1050" b="1" dirty="0" smtClean="0">
              <a:latin typeface="Arial" panose="020B0604020202020204" pitchFamily="34" charset="0"/>
              <a:cs typeface="Arial" panose="020B0604020202020204" pitchFamily="34" charset="0"/>
            </a:rPr>
            <a:t>Objetivo 4</a:t>
          </a:r>
          <a:endParaRPr lang="es-EC" sz="1050" dirty="0">
            <a:latin typeface="Arial" panose="020B0604020202020204" pitchFamily="34" charset="0"/>
            <a:cs typeface="Arial" panose="020B0604020202020204" pitchFamily="34" charset="0"/>
          </a:endParaRPr>
        </a:p>
      </dgm:t>
    </dgm:pt>
    <dgm:pt modelId="{823CF4FB-3038-4B50-8F01-7A2A58D1E4DD}" type="parTrans" cxnId="{C28FF578-D6B1-4AA2-93C0-81FAD1A64911}">
      <dgm:prSet custT="1"/>
      <dgm:spPr/>
      <dgm:t>
        <a:bodyPr/>
        <a:lstStyle/>
        <a:p>
          <a:endParaRPr lang="es-EC" sz="600">
            <a:latin typeface="Arial" panose="020B0604020202020204" pitchFamily="34" charset="0"/>
            <a:cs typeface="Arial" panose="020B0604020202020204" pitchFamily="34" charset="0"/>
          </a:endParaRPr>
        </a:p>
      </dgm:t>
    </dgm:pt>
    <dgm:pt modelId="{E86ED8BA-AB44-4AB5-B278-9C0F3D721187}" type="sibTrans" cxnId="{C28FF578-D6B1-4AA2-93C0-81FAD1A64911}">
      <dgm:prSet/>
      <dgm:spPr/>
      <dgm:t>
        <a:bodyPr/>
        <a:lstStyle/>
        <a:p>
          <a:endParaRPr lang="es-EC" sz="2000">
            <a:latin typeface="Arial" panose="020B0604020202020204" pitchFamily="34" charset="0"/>
            <a:cs typeface="Arial" panose="020B0604020202020204" pitchFamily="34" charset="0"/>
          </a:endParaRPr>
        </a:p>
      </dgm:t>
    </dgm:pt>
    <dgm:pt modelId="{251039A7-2F15-4BDA-B052-75D301AF8337}">
      <dgm:prSet phldrT="[Texto]" custT="1"/>
      <dgm:spPr/>
      <dgm:t>
        <a:bodyPr/>
        <a:lstStyle/>
        <a:p>
          <a:r>
            <a:rPr lang="es-EC" sz="1050" dirty="0" smtClean="0">
              <a:latin typeface="Arial" panose="020B0604020202020204" pitchFamily="34" charset="0"/>
              <a:cs typeface="Arial" panose="020B0604020202020204" pitchFamily="34" charset="0"/>
            </a:rPr>
            <a:t>Consolidación del Sistema Económico social y solidario de forma sostenible</a:t>
          </a:r>
          <a:endParaRPr lang="es-EC" sz="1050" b="1" dirty="0">
            <a:latin typeface="Arial" panose="020B0604020202020204" pitchFamily="34" charset="0"/>
            <a:cs typeface="Arial" panose="020B0604020202020204" pitchFamily="34" charset="0"/>
          </a:endParaRPr>
        </a:p>
      </dgm:t>
    </dgm:pt>
    <dgm:pt modelId="{9D654533-32C9-4141-A653-EB7DAD265380}" type="parTrans" cxnId="{5C216306-3631-4365-870C-E92CADC0350B}">
      <dgm:prSet custT="1"/>
      <dgm:spPr/>
      <dgm:t>
        <a:bodyPr/>
        <a:lstStyle/>
        <a:p>
          <a:endParaRPr lang="es-EC" sz="600">
            <a:latin typeface="Arial" panose="020B0604020202020204" pitchFamily="34" charset="0"/>
            <a:cs typeface="Arial" panose="020B0604020202020204" pitchFamily="34" charset="0"/>
          </a:endParaRPr>
        </a:p>
      </dgm:t>
    </dgm:pt>
    <dgm:pt modelId="{11BB5E52-97D0-4B3A-8DBE-0B84CD7E5A65}" type="sibTrans" cxnId="{5C216306-3631-4365-870C-E92CADC0350B}">
      <dgm:prSet/>
      <dgm:spPr/>
      <dgm:t>
        <a:bodyPr/>
        <a:lstStyle/>
        <a:p>
          <a:endParaRPr lang="es-EC" sz="2000">
            <a:latin typeface="Arial" panose="020B0604020202020204" pitchFamily="34" charset="0"/>
            <a:cs typeface="Arial" panose="020B0604020202020204" pitchFamily="34" charset="0"/>
          </a:endParaRPr>
        </a:p>
      </dgm:t>
    </dgm:pt>
    <dgm:pt modelId="{542D8B0F-92DF-47ED-93BD-84AF4D51F0E8}">
      <dgm:prSet phldrT="[Texto]" custT="1"/>
      <dgm:spPr/>
      <dgm:t>
        <a:bodyPr/>
        <a:lstStyle/>
        <a:p>
          <a:r>
            <a:rPr lang="es-EC" sz="1050" b="1" dirty="0" smtClean="0">
              <a:latin typeface="Arial" panose="020B0604020202020204" pitchFamily="34" charset="0"/>
              <a:cs typeface="Arial" panose="020B0604020202020204" pitchFamily="34" charset="0"/>
            </a:rPr>
            <a:t>Objetivo 10</a:t>
          </a:r>
          <a:endParaRPr lang="es-EC" sz="1050" b="1" dirty="0">
            <a:latin typeface="Arial" panose="020B0604020202020204" pitchFamily="34" charset="0"/>
            <a:cs typeface="Arial" panose="020B0604020202020204" pitchFamily="34" charset="0"/>
          </a:endParaRPr>
        </a:p>
      </dgm:t>
    </dgm:pt>
    <dgm:pt modelId="{3C2BF4D9-5C64-42A6-AA4D-5F2C587A45F0}" type="parTrans" cxnId="{2B18EAF1-69AD-4063-AB9B-6EBC4D0769C4}">
      <dgm:prSet custT="1"/>
      <dgm:spPr/>
      <dgm:t>
        <a:bodyPr/>
        <a:lstStyle/>
        <a:p>
          <a:endParaRPr lang="es-EC" sz="600">
            <a:latin typeface="Arial" panose="020B0604020202020204" pitchFamily="34" charset="0"/>
            <a:cs typeface="Arial" panose="020B0604020202020204" pitchFamily="34" charset="0"/>
          </a:endParaRPr>
        </a:p>
      </dgm:t>
    </dgm:pt>
    <dgm:pt modelId="{33CEEDAD-F9C3-4705-9C48-467C42FBFE6F}" type="sibTrans" cxnId="{2B18EAF1-69AD-4063-AB9B-6EBC4D0769C4}">
      <dgm:prSet/>
      <dgm:spPr/>
      <dgm:t>
        <a:bodyPr/>
        <a:lstStyle/>
        <a:p>
          <a:endParaRPr lang="es-EC" sz="2000">
            <a:latin typeface="Arial" panose="020B0604020202020204" pitchFamily="34" charset="0"/>
            <a:cs typeface="Arial" panose="020B0604020202020204" pitchFamily="34" charset="0"/>
          </a:endParaRPr>
        </a:p>
      </dgm:t>
    </dgm:pt>
    <dgm:pt modelId="{232EFF7B-9BFF-482C-87A5-9A077FEEF66D}">
      <dgm:prSet phldrT="[Texto]" custT="1"/>
      <dgm:spPr/>
      <dgm:t>
        <a:bodyPr/>
        <a:lstStyle/>
        <a:p>
          <a:r>
            <a:rPr lang="es-EC" sz="1050" b="0" i="0" dirty="0" smtClean="0">
              <a:latin typeface="Arial" panose="020B0604020202020204" pitchFamily="34" charset="0"/>
              <a:cs typeface="Arial" panose="020B0604020202020204" pitchFamily="34" charset="0"/>
            </a:rPr>
            <a:t>Impulsar la transformación de la matriz productiva</a:t>
          </a:r>
          <a:endParaRPr lang="es-EC" sz="1050" b="1" dirty="0">
            <a:latin typeface="Arial" panose="020B0604020202020204" pitchFamily="34" charset="0"/>
            <a:cs typeface="Arial" panose="020B0604020202020204" pitchFamily="34" charset="0"/>
          </a:endParaRPr>
        </a:p>
      </dgm:t>
    </dgm:pt>
    <dgm:pt modelId="{1AE376B5-9BE2-4A4C-8452-935090394411}" type="parTrans" cxnId="{9426EB66-BCBF-4A2D-A05A-32AC5012C8D7}">
      <dgm:prSet custT="1"/>
      <dgm:spPr/>
      <dgm:t>
        <a:bodyPr/>
        <a:lstStyle/>
        <a:p>
          <a:endParaRPr lang="es-EC" sz="600">
            <a:latin typeface="Arial" panose="020B0604020202020204" pitchFamily="34" charset="0"/>
            <a:cs typeface="Arial" panose="020B0604020202020204" pitchFamily="34" charset="0"/>
          </a:endParaRPr>
        </a:p>
      </dgm:t>
    </dgm:pt>
    <dgm:pt modelId="{F3C66BF9-31F0-4268-B605-89769C2B3E7A}" type="sibTrans" cxnId="{9426EB66-BCBF-4A2D-A05A-32AC5012C8D7}">
      <dgm:prSet/>
      <dgm:spPr/>
      <dgm:t>
        <a:bodyPr/>
        <a:lstStyle/>
        <a:p>
          <a:endParaRPr lang="es-EC" sz="2000">
            <a:latin typeface="Arial" panose="020B0604020202020204" pitchFamily="34" charset="0"/>
            <a:cs typeface="Arial" panose="020B0604020202020204" pitchFamily="34" charset="0"/>
          </a:endParaRPr>
        </a:p>
      </dgm:t>
    </dgm:pt>
    <dgm:pt modelId="{836A0C40-06BC-4DF7-9CBE-67FDD9482A2C}" type="pres">
      <dgm:prSet presAssocID="{FFE16498-CDAD-40AD-B5FF-E398D3F05390}" presName="diagram" presStyleCnt="0">
        <dgm:presLayoutVars>
          <dgm:chPref val="1"/>
          <dgm:dir/>
          <dgm:animOne val="branch"/>
          <dgm:animLvl val="lvl"/>
          <dgm:resizeHandles val="exact"/>
        </dgm:presLayoutVars>
      </dgm:prSet>
      <dgm:spPr/>
      <dgm:t>
        <a:bodyPr/>
        <a:lstStyle/>
        <a:p>
          <a:endParaRPr lang="es-EC"/>
        </a:p>
      </dgm:t>
    </dgm:pt>
    <dgm:pt modelId="{61C69B48-65AC-44C7-A9A0-440E5319035F}" type="pres">
      <dgm:prSet presAssocID="{7C06BBAC-E5F3-4B06-9077-8EBEA7CB78F7}" presName="root1" presStyleCnt="0"/>
      <dgm:spPr/>
    </dgm:pt>
    <dgm:pt modelId="{7FDAD492-E8A6-42C9-A4DC-37402B73E786}" type="pres">
      <dgm:prSet presAssocID="{7C06BBAC-E5F3-4B06-9077-8EBEA7CB78F7}" presName="LevelOneTextNode" presStyleLbl="node0" presStyleIdx="0" presStyleCnt="1">
        <dgm:presLayoutVars>
          <dgm:chPref val="3"/>
        </dgm:presLayoutVars>
      </dgm:prSet>
      <dgm:spPr/>
      <dgm:t>
        <a:bodyPr/>
        <a:lstStyle/>
        <a:p>
          <a:endParaRPr lang="es-EC"/>
        </a:p>
      </dgm:t>
    </dgm:pt>
    <dgm:pt modelId="{5FCE7F8F-3734-4978-8244-06493BE52A89}" type="pres">
      <dgm:prSet presAssocID="{7C06BBAC-E5F3-4B06-9077-8EBEA7CB78F7}" presName="level2hierChild" presStyleCnt="0"/>
      <dgm:spPr/>
    </dgm:pt>
    <dgm:pt modelId="{28D8B1A8-8775-4C38-BE28-FB27BB3EFE4D}" type="pres">
      <dgm:prSet presAssocID="{CD975C50-B195-4B81-94A7-6BE5681894BD}" presName="conn2-1" presStyleLbl="parChTrans1D2" presStyleIdx="0" presStyleCnt="4"/>
      <dgm:spPr/>
      <dgm:t>
        <a:bodyPr/>
        <a:lstStyle/>
        <a:p>
          <a:endParaRPr lang="es-EC"/>
        </a:p>
      </dgm:t>
    </dgm:pt>
    <dgm:pt modelId="{D764CABB-31AE-4038-9B61-E7847E929AB1}" type="pres">
      <dgm:prSet presAssocID="{CD975C50-B195-4B81-94A7-6BE5681894BD}" presName="connTx" presStyleLbl="parChTrans1D2" presStyleIdx="0" presStyleCnt="4"/>
      <dgm:spPr/>
      <dgm:t>
        <a:bodyPr/>
        <a:lstStyle/>
        <a:p>
          <a:endParaRPr lang="es-EC"/>
        </a:p>
      </dgm:t>
    </dgm:pt>
    <dgm:pt modelId="{B7C6599D-70D9-4489-BEE2-BC482B4A0DB1}" type="pres">
      <dgm:prSet presAssocID="{004861A1-F299-4527-A4E6-389CAC66276B}" presName="root2" presStyleCnt="0"/>
      <dgm:spPr/>
    </dgm:pt>
    <dgm:pt modelId="{1C360524-113D-4CAE-9EB7-557F2DF4D577}" type="pres">
      <dgm:prSet presAssocID="{004861A1-F299-4527-A4E6-389CAC66276B}" presName="LevelTwoTextNode" presStyleLbl="node2" presStyleIdx="0" presStyleCnt="4">
        <dgm:presLayoutVars>
          <dgm:chPref val="3"/>
        </dgm:presLayoutVars>
      </dgm:prSet>
      <dgm:spPr/>
      <dgm:t>
        <a:bodyPr/>
        <a:lstStyle/>
        <a:p>
          <a:endParaRPr lang="es-EC"/>
        </a:p>
      </dgm:t>
    </dgm:pt>
    <dgm:pt modelId="{E84CFAF2-DD80-4B71-BF9C-D877619BE3C5}" type="pres">
      <dgm:prSet presAssocID="{004861A1-F299-4527-A4E6-389CAC66276B}" presName="level3hierChild" presStyleCnt="0"/>
      <dgm:spPr/>
    </dgm:pt>
    <dgm:pt modelId="{EFB7B2BC-89D2-4F42-B44B-4820DF7652A6}" type="pres">
      <dgm:prSet presAssocID="{168E1C79-11E5-44C5-9147-CF06BED32921}" presName="conn2-1" presStyleLbl="parChTrans1D3" presStyleIdx="0" presStyleCnt="4"/>
      <dgm:spPr/>
      <dgm:t>
        <a:bodyPr/>
        <a:lstStyle/>
        <a:p>
          <a:endParaRPr lang="es-EC"/>
        </a:p>
      </dgm:t>
    </dgm:pt>
    <dgm:pt modelId="{30DC5BCE-F9BB-482E-8E4F-2F4DD5B2A5F2}" type="pres">
      <dgm:prSet presAssocID="{168E1C79-11E5-44C5-9147-CF06BED32921}" presName="connTx" presStyleLbl="parChTrans1D3" presStyleIdx="0" presStyleCnt="4"/>
      <dgm:spPr/>
      <dgm:t>
        <a:bodyPr/>
        <a:lstStyle/>
        <a:p>
          <a:endParaRPr lang="es-EC"/>
        </a:p>
      </dgm:t>
    </dgm:pt>
    <dgm:pt modelId="{95EDE08A-63F1-44EC-94BF-73CB3B937D90}" type="pres">
      <dgm:prSet presAssocID="{16588A7B-D15D-4B85-B615-1E0006507186}" presName="root2" presStyleCnt="0"/>
      <dgm:spPr/>
    </dgm:pt>
    <dgm:pt modelId="{5DDE100D-7C72-459B-A5F5-29A591FF609F}" type="pres">
      <dgm:prSet presAssocID="{16588A7B-D15D-4B85-B615-1E0006507186}" presName="LevelTwoTextNode" presStyleLbl="node3" presStyleIdx="0" presStyleCnt="4">
        <dgm:presLayoutVars>
          <dgm:chPref val="3"/>
        </dgm:presLayoutVars>
      </dgm:prSet>
      <dgm:spPr/>
      <dgm:t>
        <a:bodyPr/>
        <a:lstStyle/>
        <a:p>
          <a:endParaRPr lang="es-EC"/>
        </a:p>
      </dgm:t>
    </dgm:pt>
    <dgm:pt modelId="{2435F97A-031D-4674-B705-F6682D68CDB3}" type="pres">
      <dgm:prSet presAssocID="{16588A7B-D15D-4B85-B615-1E0006507186}" presName="level3hierChild" presStyleCnt="0"/>
      <dgm:spPr/>
    </dgm:pt>
    <dgm:pt modelId="{DC443E97-72A1-4FD9-95C4-6FB4C4FC8DA4}" type="pres">
      <dgm:prSet presAssocID="{823CF4FB-3038-4B50-8F01-7A2A58D1E4DD}" presName="conn2-1" presStyleLbl="parChTrans1D2" presStyleIdx="1" presStyleCnt="4"/>
      <dgm:spPr/>
      <dgm:t>
        <a:bodyPr/>
        <a:lstStyle/>
        <a:p>
          <a:endParaRPr lang="es-EC"/>
        </a:p>
      </dgm:t>
    </dgm:pt>
    <dgm:pt modelId="{7D500214-A76C-449D-9CD6-FCB0EDE6168A}" type="pres">
      <dgm:prSet presAssocID="{823CF4FB-3038-4B50-8F01-7A2A58D1E4DD}" presName="connTx" presStyleLbl="parChTrans1D2" presStyleIdx="1" presStyleCnt="4"/>
      <dgm:spPr/>
      <dgm:t>
        <a:bodyPr/>
        <a:lstStyle/>
        <a:p>
          <a:endParaRPr lang="es-EC"/>
        </a:p>
      </dgm:t>
    </dgm:pt>
    <dgm:pt modelId="{2748CC4A-24B7-4BC5-B320-4803DF9A4DA4}" type="pres">
      <dgm:prSet presAssocID="{6EBFA129-8E4F-446A-9892-AA7DEC1FE4C1}" presName="root2" presStyleCnt="0"/>
      <dgm:spPr/>
    </dgm:pt>
    <dgm:pt modelId="{74339180-0271-462D-AAF8-442F5839D607}" type="pres">
      <dgm:prSet presAssocID="{6EBFA129-8E4F-446A-9892-AA7DEC1FE4C1}" presName="LevelTwoTextNode" presStyleLbl="node2" presStyleIdx="1" presStyleCnt="4">
        <dgm:presLayoutVars>
          <dgm:chPref val="3"/>
        </dgm:presLayoutVars>
      </dgm:prSet>
      <dgm:spPr/>
      <dgm:t>
        <a:bodyPr/>
        <a:lstStyle/>
        <a:p>
          <a:endParaRPr lang="es-EC"/>
        </a:p>
      </dgm:t>
    </dgm:pt>
    <dgm:pt modelId="{CAB1EC1E-784A-43EC-8AB5-1A2FF87D30DF}" type="pres">
      <dgm:prSet presAssocID="{6EBFA129-8E4F-446A-9892-AA7DEC1FE4C1}" presName="level3hierChild" presStyleCnt="0"/>
      <dgm:spPr/>
    </dgm:pt>
    <dgm:pt modelId="{854338F3-D263-489A-995B-22E51CFDFAEE}" type="pres">
      <dgm:prSet presAssocID="{81F32DEE-792D-4930-9234-5B99740F9D2D}" presName="conn2-1" presStyleLbl="parChTrans1D3" presStyleIdx="1" presStyleCnt="4"/>
      <dgm:spPr/>
      <dgm:t>
        <a:bodyPr/>
        <a:lstStyle/>
        <a:p>
          <a:endParaRPr lang="es-EC"/>
        </a:p>
      </dgm:t>
    </dgm:pt>
    <dgm:pt modelId="{551AF48C-AC11-495B-AF44-1FC681B51A1A}" type="pres">
      <dgm:prSet presAssocID="{81F32DEE-792D-4930-9234-5B99740F9D2D}" presName="connTx" presStyleLbl="parChTrans1D3" presStyleIdx="1" presStyleCnt="4"/>
      <dgm:spPr/>
      <dgm:t>
        <a:bodyPr/>
        <a:lstStyle/>
        <a:p>
          <a:endParaRPr lang="es-EC"/>
        </a:p>
      </dgm:t>
    </dgm:pt>
    <dgm:pt modelId="{3A84FBBA-885C-4889-B199-03427B9C18A6}" type="pres">
      <dgm:prSet presAssocID="{CE5B92E0-AA1C-4DA3-8ABD-E6AAC042C756}" presName="root2" presStyleCnt="0"/>
      <dgm:spPr/>
    </dgm:pt>
    <dgm:pt modelId="{50511E1C-11CC-45D2-85F0-D28F65B4385C}" type="pres">
      <dgm:prSet presAssocID="{CE5B92E0-AA1C-4DA3-8ABD-E6AAC042C756}" presName="LevelTwoTextNode" presStyleLbl="node3" presStyleIdx="1" presStyleCnt="4">
        <dgm:presLayoutVars>
          <dgm:chPref val="3"/>
        </dgm:presLayoutVars>
      </dgm:prSet>
      <dgm:spPr/>
      <dgm:t>
        <a:bodyPr/>
        <a:lstStyle/>
        <a:p>
          <a:endParaRPr lang="es-EC"/>
        </a:p>
      </dgm:t>
    </dgm:pt>
    <dgm:pt modelId="{A378C667-9BB5-410C-AA4D-0101A3A1D027}" type="pres">
      <dgm:prSet presAssocID="{CE5B92E0-AA1C-4DA3-8ABD-E6AAC042C756}" presName="level3hierChild" presStyleCnt="0"/>
      <dgm:spPr/>
    </dgm:pt>
    <dgm:pt modelId="{6023D067-1701-462E-9E2C-929925973DD5}" type="pres">
      <dgm:prSet presAssocID="{7D15BF36-211A-4D93-B49F-ADAC3C301C16}" presName="conn2-1" presStyleLbl="parChTrans1D2" presStyleIdx="2" presStyleCnt="4"/>
      <dgm:spPr/>
      <dgm:t>
        <a:bodyPr/>
        <a:lstStyle/>
        <a:p>
          <a:endParaRPr lang="es-EC"/>
        </a:p>
      </dgm:t>
    </dgm:pt>
    <dgm:pt modelId="{BB7A8F42-D81E-4D61-B8B7-C52EADDDB7A4}" type="pres">
      <dgm:prSet presAssocID="{7D15BF36-211A-4D93-B49F-ADAC3C301C16}" presName="connTx" presStyleLbl="parChTrans1D2" presStyleIdx="2" presStyleCnt="4"/>
      <dgm:spPr/>
      <dgm:t>
        <a:bodyPr/>
        <a:lstStyle/>
        <a:p>
          <a:endParaRPr lang="es-EC"/>
        </a:p>
      </dgm:t>
    </dgm:pt>
    <dgm:pt modelId="{39B79DCE-D79E-4F27-94C2-900DB26A4B98}" type="pres">
      <dgm:prSet presAssocID="{D6BDC37C-9503-4F3B-BE96-DDF584BFDB77}" presName="root2" presStyleCnt="0"/>
      <dgm:spPr/>
    </dgm:pt>
    <dgm:pt modelId="{7B6F9936-BC1B-4730-91E9-4517A1F7DF80}" type="pres">
      <dgm:prSet presAssocID="{D6BDC37C-9503-4F3B-BE96-DDF584BFDB77}" presName="LevelTwoTextNode" presStyleLbl="node2" presStyleIdx="2" presStyleCnt="4">
        <dgm:presLayoutVars>
          <dgm:chPref val="3"/>
        </dgm:presLayoutVars>
      </dgm:prSet>
      <dgm:spPr/>
      <dgm:t>
        <a:bodyPr/>
        <a:lstStyle/>
        <a:p>
          <a:endParaRPr lang="es-EC"/>
        </a:p>
      </dgm:t>
    </dgm:pt>
    <dgm:pt modelId="{4A7EF96F-A4A5-4816-B9C5-7C0A1A981BD9}" type="pres">
      <dgm:prSet presAssocID="{D6BDC37C-9503-4F3B-BE96-DDF584BFDB77}" presName="level3hierChild" presStyleCnt="0"/>
      <dgm:spPr/>
    </dgm:pt>
    <dgm:pt modelId="{D36F7192-34F0-4B36-A32B-19B63971CA66}" type="pres">
      <dgm:prSet presAssocID="{9D654533-32C9-4141-A653-EB7DAD265380}" presName="conn2-1" presStyleLbl="parChTrans1D3" presStyleIdx="2" presStyleCnt="4"/>
      <dgm:spPr/>
      <dgm:t>
        <a:bodyPr/>
        <a:lstStyle/>
        <a:p>
          <a:endParaRPr lang="es-EC"/>
        </a:p>
      </dgm:t>
    </dgm:pt>
    <dgm:pt modelId="{80EB5FDA-D7C5-4BBB-B5AC-0C7D97C87BD5}" type="pres">
      <dgm:prSet presAssocID="{9D654533-32C9-4141-A653-EB7DAD265380}" presName="connTx" presStyleLbl="parChTrans1D3" presStyleIdx="2" presStyleCnt="4"/>
      <dgm:spPr/>
      <dgm:t>
        <a:bodyPr/>
        <a:lstStyle/>
        <a:p>
          <a:endParaRPr lang="es-EC"/>
        </a:p>
      </dgm:t>
    </dgm:pt>
    <dgm:pt modelId="{20848E37-9D18-434F-943B-F2F359625835}" type="pres">
      <dgm:prSet presAssocID="{251039A7-2F15-4BDA-B052-75D301AF8337}" presName="root2" presStyleCnt="0"/>
      <dgm:spPr/>
    </dgm:pt>
    <dgm:pt modelId="{79B275B7-E705-49B5-A03A-EA385B0A710B}" type="pres">
      <dgm:prSet presAssocID="{251039A7-2F15-4BDA-B052-75D301AF8337}" presName="LevelTwoTextNode" presStyleLbl="node3" presStyleIdx="2" presStyleCnt="4">
        <dgm:presLayoutVars>
          <dgm:chPref val="3"/>
        </dgm:presLayoutVars>
      </dgm:prSet>
      <dgm:spPr/>
      <dgm:t>
        <a:bodyPr/>
        <a:lstStyle/>
        <a:p>
          <a:endParaRPr lang="es-EC"/>
        </a:p>
      </dgm:t>
    </dgm:pt>
    <dgm:pt modelId="{3F2C6C1C-5742-44C3-8964-940B041A26A5}" type="pres">
      <dgm:prSet presAssocID="{251039A7-2F15-4BDA-B052-75D301AF8337}" presName="level3hierChild" presStyleCnt="0"/>
      <dgm:spPr/>
    </dgm:pt>
    <dgm:pt modelId="{2C61FFED-057A-464C-AD02-330B784DC402}" type="pres">
      <dgm:prSet presAssocID="{3C2BF4D9-5C64-42A6-AA4D-5F2C587A45F0}" presName="conn2-1" presStyleLbl="parChTrans1D2" presStyleIdx="3" presStyleCnt="4"/>
      <dgm:spPr/>
      <dgm:t>
        <a:bodyPr/>
        <a:lstStyle/>
        <a:p>
          <a:endParaRPr lang="es-EC"/>
        </a:p>
      </dgm:t>
    </dgm:pt>
    <dgm:pt modelId="{4C1B37C2-775D-4E02-A81E-9D1DE8DEA1EC}" type="pres">
      <dgm:prSet presAssocID="{3C2BF4D9-5C64-42A6-AA4D-5F2C587A45F0}" presName="connTx" presStyleLbl="parChTrans1D2" presStyleIdx="3" presStyleCnt="4"/>
      <dgm:spPr/>
      <dgm:t>
        <a:bodyPr/>
        <a:lstStyle/>
        <a:p>
          <a:endParaRPr lang="es-EC"/>
        </a:p>
      </dgm:t>
    </dgm:pt>
    <dgm:pt modelId="{0218E5EA-8EC2-49E9-AA12-625637EBFBE7}" type="pres">
      <dgm:prSet presAssocID="{542D8B0F-92DF-47ED-93BD-84AF4D51F0E8}" presName="root2" presStyleCnt="0"/>
      <dgm:spPr/>
    </dgm:pt>
    <dgm:pt modelId="{5E3F2B80-F661-4499-A491-6661EA1A2899}" type="pres">
      <dgm:prSet presAssocID="{542D8B0F-92DF-47ED-93BD-84AF4D51F0E8}" presName="LevelTwoTextNode" presStyleLbl="node2" presStyleIdx="3" presStyleCnt="4">
        <dgm:presLayoutVars>
          <dgm:chPref val="3"/>
        </dgm:presLayoutVars>
      </dgm:prSet>
      <dgm:spPr/>
      <dgm:t>
        <a:bodyPr/>
        <a:lstStyle/>
        <a:p>
          <a:endParaRPr lang="es-EC"/>
        </a:p>
      </dgm:t>
    </dgm:pt>
    <dgm:pt modelId="{D0F13115-5196-40EF-B1CE-AC1E44FF129B}" type="pres">
      <dgm:prSet presAssocID="{542D8B0F-92DF-47ED-93BD-84AF4D51F0E8}" presName="level3hierChild" presStyleCnt="0"/>
      <dgm:spPr/>
    </dgm:pt>
    <dgm:pt modelId="{45D7B907-F2BF-456D-B4A5-B5C4288C3D7B}" type="pres">
      <dgm:prSet presAssocID="{1AE376B5-9BE2-4A4C-8452-935090394411}" presName="conn2-1" presStyleLbl="parChTrans1D3" presStyleIdx="3" presStyleCnt="4"/>
      <dgm:spPr/>
      <dgm:t>
        <a:bodyPr/>
        <a:lstStyle/>
        <a:p>
          <a:endParaRPr lang="es-EC"/>
        </a:p>
      </dgm:t>
    </dgm:pt>
    <dgm:pt modelId="{B7D947E4-FBD5-436D-AF62-7E8E44D08543}" type="pres">
      <dgm:prSet presAssocID="{1AE376B5-9BE2-4A4C-8452-935090394411}" presName="connTx" presStyleLbl="parChTrans1D3" presStyleIdx="3" presStyleCnt="4"/>
      <dgm:spPr/>
      <dgm:t>
        <a:bodyPr/>
        <a:lstStyle/>
        <a:p>
          <a:endParaRPr lang="es-EC"/>
        </a:p>
      </dgm:t>
    </dgm:pt>
    <dgm:pt modelId="{A0F74277-A96F-49F9-92CB-13BDD11FFADD}" type="pres">
      <dgm:prSet presAssocID="{232EFF7B-9BFF-482C-87A5-9A077FEEF66D}" presName="root2" presStyleCnt="0"/>
      <dgm:spPr/>
    </dgm:pt>
    <dgm:pt modelId="{8093CD47-AF61-4CE9-AEEB-3B2000B560DA}" type="pres">
      <dgm:prSet presAssocID="{232EFF7B-9BFF-482C-87A5-9A077FEEF66D}" presName="LevelTwoTextNode" presStyleLbl="node3" presStyleIdx="3" presStyleCnt="4">
        <dgm:presLayoutVars>
          <dgm:chPref val="3"/>
        </dgm:presLayoutVars>
      </dgm:prSet>
      <dgm:spPr/>
      <dgm:t>
        <a:bodyPr/>
        <a:lstStyle/>
        <a:p>
          <a:endParaRPr lang="es-EC"/>
        </a:p>
      </dgm:t>
    </dgm:pt>
    <dgm:pt modelId="{68648A22-6B48-411B-84CF-5EA2A04EFEA7}" type="pres">
      <dgm:prSet presAssocID="{232EFF7B-9BFF-482C-87A5-9A077FEEF66D}" presName="level3hierChild" presStyleCnt="0"/>
      <dgm:spPr/>
    </dgm:pt>
  </dgm:ptLst>
  <dgm:cxnLst>
    <dgm:cxn modelId="{C28FF578-D6B1-4AA2-93C0-81FAD1A64911}" srcId="{7C06BBAC-E5F3-4B06-9077-8EBEA7CB78F7}" destId="{6EBFA129-8E4F-446A-9892-AA7DEC1FE4C1}" srcOrd="1" destOrd="0" parTransId="{823CF4FB-3038-4B50-8F01-7A2A58D1E4DD}" sibTransId="{E86ED8BA-AB44-4AB5-B278-9C0F3D721187}"/>
    <dgm:cxn modelId="{B29E2AAC-0755-47F1-A4E4-3372CEADE3BD}" type="presOf" srcId="{1AE376B5-9BE2-4A4C-8452-935090394411}" destId="{45D7B907-F2BF-456D-B4A5-B5C4288C3D7B}" srcOrd="0" destOrd="0" presId="urn:microsoft.com/office/officeart/2005/8/layout/hierarchy2"/>
    <dgm:cxn modelId="{B1257D10-DF91-43B5-B008-C5C8FBF4737E}" type="presOf" srcId="{9D654533-32C9-4141-A653-EB7DAD265380}" destId="{80EB5FDA-D7C5-4BBB-B5AC-0C7D97C87BD5}" srcOrd="1" destOrd="0" presId="urn:microsoft.com/office/officeart/2005/8/layout/hierarchy2"/>
    <dgm:cxn modelId="{68159158-12A3-47FB-8D89-0E96E265F5BD}" type="presOf" srcId="{16588A7B-D15D-4B85-B615-1E0006507186}" destId="{5DDE100D-7C72-459B-A5F5-29A591FF609F}" srcOrd="0" destOrd="0" presId="urn:microsoft.com/office/officeart/2005/8/layout/hierarchy2"/>
    <dgm:cxn modelId="{69F305D4-7D9A-45BA-A2BD-282053F24F5C}" type="presOf" srcId="{FFE16498-CDAD-40AD-B5FF-E398D3F05390}" destId="{836A0C40-06BC-4DF7-9CBE-67FDD9482A2C}" srcOrd="0" destOrd="0" presId="urn:microsoft.com/office/officeart/2005/8/layout/hierarchy2"/>
    <dgm:cxn modelId="{3D86D823-408B-4703-BE79-D3ADD83B09EE}" type="presOf" srcId="{7D15BF36-211A-4D93-B49F-ADAC3C301C16}" destId="{BB7A8F42-D81E-4D61-B8B7-C52EADDDB7A4}" srcOrd="1" destOrd="0" presId="urn:microsoft.com/office/officeart/2005/8/layout/hierarchy2"/>
    <dgm:cxn modelId="{2559745D-7406-4B62-AE7C-088F2A55D189}" type="presOf" srcId="{81F32DEE-792D-4930-9234-5B99740F9D2D}" destId="{551AF48C-AC11-495B-AF44-1FC681B51A1A}" srcOrd="1" destOrd="0" presId="urn:microsoft.com/office/officeart/2005/8/layout/hierarchy2"/>
    <dgm:cxn modelId="{325E6D4B-1AAB-4C89-985F-A36C8463F62D}" srcId="{004861A1-F299-4527-A4E6-389CAC66276B}" destId="{16588A7B-D15D-4B85-B615-1E0006507186}" srcOrd="0" destOrd="0" parTransId="{168E1C79-11E5-44C5-9147-CF06BED32921}" sibTransId="{BE7C7055-9C35-4455-9D1A-E88C4AB24014}"/>
    <dgm:cxn modelId="{BC5D1FD5-4CDE-4C28-A4E0-08DD4CFCDFCC}" type="presOf" srcId="{823CF4FB-3038-4B50-8F01-7A2A58D1E4DD}" destId="{DC443E97-72A1-4FD9-95C4-6FB4C4FC8DA4}" srcOrd="0" destOrd="0" presId="urn:microsoft.com/office/officeart/2005/8/layout/hierarchy2"/>
    <dgm:cxn modelId="{8ED87AFE-4550-4279-8E33-EBA0C2349E50}" type="presOf" srcId="{251039A7-2F15-4BDA-B052-75D301AF8337}" destId="{79B275B7-E705-49B5-A03A-EA385B0A710B}" srcOrd="0" destOrd="0" presId="urn:microsoft.com/office/officeart/2005/8/layout/hierarchy2"/>
    <dgm:cxn modelId="{8C2038F3-8A2D-43EB-97E5-B5F9AC5825D9}" type="presOf" srcId="{3C2BF4D9-5C64-42A6-AA4D-5F2C587A45F0}" destId="{2C61FFED-057A-464C-AD02-330B784DC402}" srcOrd="0" destOrd="0" presId="urn:microsoft.com/office/officeart/2005/8/layout/hierarchy2"/>
    <dgm:cxn modelId="{227432F7-E39F-4BB1-BAFC-7DAC69F32CDB}" type="presOf" srcId="{542D8B0F-92DF-47ED-93BD-84AF4D51F0E8}" destId="{5E3F2B80-F661-4499-A491-6661EA1A2899}" srcOrd="0" destOrd="0" presId="urn:microsoft.com/office/officeart/2005/8/layout/hierarchy2"/>
    <dgm:cxn modelId="{7E38341C-0C93-4CC1-8A13-308D9AFE9457}" type="presOf" srcId="{3C2BF4D9-5C64-42A6-AA4D-5F2C587A45F0}" destId="{4C1B37C2-775D-4E02-A81E-9D1DE8DEA1EC}" srcOrd="1" destOrd="0" presId="urn:microsoft.com/office/officeart/2005/8/layout/hierarchy2"/>
    <dgm:cxn modelId="{4DDC233D-CDC0-4140-99BB-D8ADC179B142}" type="presOf" srcId="{7D15BF36-211A-4D93-B49F-ADAC3C301C16}" destId="{6023D067-1701-462E-9E2C-929925973DD5}" srcOrd="0" destOrd="0" presId="urn:microsoft.com/office/officeart/2005/8/layout/hierarchy2"/>
    <dgm:cxn modelId="{9627A5FA-331E-4C7D-AEF3-70AF52D31EF8}" type="presOf" srcId="{CE5B92E0-AA1C-4DA3-8ABD-E6AAC042C756}" destId="{50511E1C-11CC-45D2-85F0-D28F65B4385C}" srcOrd="0" destOrd="0" presId="urn:microsoft.com/office/officeart/2005/8/layout/hierarchy2"/>
    <dgm:cxn modelId="{2E807236-D672-4F4F-A99C-F132ACF54142}" srcId="{7C06BBAC-E5F3-4B06-9077-8EBEA7CB78F7}" destId="{004861A1-F299-4527-A4E6-389CAC66276B}" srcOrd="0" destOrd="0" parTransId="{CD975C50-B195-4B81-94A7-6BE5681894BD}" sibTransId="{30CAEEE9-B003-4D7F-AA17-38045D7726C3}"/>
    <dgm:cxn modelId="{F3AB9255-0932-4960-8ACD-5D7FC9EA9423}" type="presOf" srcId="{232EFF7B-9BFF-482C-87A5-9A077FEEF66D}" destId="{8093CD47-AF61-4CE9-AEEB-3B2000B560DA}" srcOrd="0" destOrd="0" presId="urn:microsoft.com/office/officeart/2005/8/layout/hierarchy2"/>
    <dgm:cxn modelId="{99C37718-E71E-48C0-BC78-6B53C39FFA83}" type="presOf" srcId="{CD975C50-B195-4B81-94A7-6BE5681894BD}" destId="{28D8B1A8-8775-4C38-BE28-FB27BB3EFE4D}" srcOrd="0" destOrd="0" presId="urn:microsoft.com/office/officeart/2005/8/layout/hierarchy2"/>
    <dgm:cxn modelId="{5C216306-3631-4365-870C-E92CADC0350B}" srcId="{D6BDC37C-9503-4F3B-BE96-DDF584BFDB77}" destId="{251039A7-2F15-4BDA-B052-75D301AF8337}" srcOrd="0" destOrd="0" parTransId="{9D654533-32C9-4141-A653-EB7DAD265380}" sibTransId="{11BB5E52-97D0-4B3A-8DBE-0B84CD7E5A65}"/>
    <dgm:cxn modelId="{A47DF110-B422-4EEB-B882-27F49A3D3FFB}" type="presOf" srcId="{168E1C79-11E5-44C5-9147-CF06BED32921}" destId="{EFB7B2BC-89D2-4F42-B44B-4820DF7652A6}" srcOrd="0" destOrd="0" presId="urn:microsoft.com/office/officeart/2005/8/layout/hierarchy2"/>
    <dgm:cxn modelId="{9AB0E298-FB59-4E9A-B6FE-670372706115}" type="presOf" srcId="{6EBFA129-8E4F-446A-9892-AA7DEC1FE4C1}" destId="{74339180-0271-462D-AAF8-442F5839D607}" srcOrd="0" destOrd="0" presId="urn:microsoft.com/office/officeart/2005/8/layout/hierarchy2"/>
    <dgm:cxn modelId="{5317A634-B7A2-475C-9282-113499883448}" type="presOf" srcId="{81F32DEE-792D-4930-9234-5B99740F9D2D}" destId="{854338F3-D263-489A-995B-22E51CFDFAEE}" srcOrd="0" destOrd="0" presId="urn:microsoft.com/office/officeart/2005/8/layout/hierarchy2"/>
    <dgm:cxn modelId="{5BE066EE-4EB9-435E-BCB6-B2F398367151}" type="presOf" srcId="{1AE376B5-9BE2-4A4C-8452-935090394411}" destId="{B7D947E4-FBD5-436D-AF62-7E8E44D08543}" srcOrd="1" destOrd="0" presId="urn:microsoft.com/office/officeart/2005/8/layout/hierarchy2"/>
    <dgm:cxn modelId="{2863F69A-5F2E-400F-B06A-63C4C08EDFD2}" srcId="{7C06BBAC-E5F3-4B06-9077-8EBEA7CB78F7}" destId="{D6BDC37C-9503-4F3B-BE96-DDF584BFDB77}" srcOrd="2" destOrd="0" parTransId="{7D15BF36-211A-4D93-B49F-ADAC3C301C16}" sibTransId="{FF697C42-295C-452C-B27B-5A15283C2E64}"/>
    <dgm:cxn modelId="{ABC2A364-99AC-4F4F-AF0A-A946123DB5E8}" type="presOf" srcId="{004861A1-F299-4527-A4E6-389CAC66276B}" destId="{1C360524-113D-4CAE-9EB7-557F2DF4D577}" srcOrd="0" destOrd="0" presId="urn:microsoft.com/office/officeart/2005/8/layout/hierarchy2"/>
    <dgm:cxn modelId="{CEC31162-740F-4B72-88A3-FF4108C9B492}" type="presOf" srcId="{CD975C50-B195-4B81-94A7-6BE5681894BD}" destId="{D764CABB-31AE-4038-9B61-E7847E929AB1}" srcOrd="1" destOrd="0" presId="urn:microsoft.com/office/officeart/2005/8/layout/hierarchy2"/>
    <dgm:cxn modelId="{2B18EAF1-69AD-4063-AB9B-6EBC4D0769C4}" srcId="{7C06BBAC-E5F3-4B06-9077-8EBEA7CB78F7}" destId="{542D8B0F-92DF-47ED-93BD-84AF4D51F0E8}" srcOrd="3" destOrd="0" parTransId="{3C2BF4D9-5C64-42A6-AA4D-5F2C587A45F0}" sibTransId="{33CEEDAD-F9C3-4705-9C48-467C42FBFE6F}"/>
    <dgm:cxn modelId="{92F4DDC9-3DB6-45BD-A5D8-2910AA560B72}" srcId="{FFE16498-CDAD-40AD-B5FF-E398D3F05390}" destId="{7C06BBAC-E5F3-4B06-9077-8EBEA7CB78F7}" srcOrd="0" destOrd="0" parTransId="{E02B888B-882C-4C3C-B0FD-ADF40D215611}" sibTransId="{BF9B912F-8EC3-4C10-B773-6506BDBB31DA}"/>
    <dgm:cxn modelId="{9426EB66-BCBF-4A2D-A05A-32AC5012C8D7}" srcId="{542D8B0F-92DF-47ED-93BD-84AF4D51F0E8}" destId="{232EFF7B-9BFF-482C-87A5-9A077FEEF66D}" srcOrd="0" destOrd="0" parTransId="{1AE376B5-9BE2-4A4C-8452-935090394411}" sibTransId="{F3C66BF9-31F0-4268-B605-89769C2B3E7A}"/>
    <dgm:cxn modelId="{9496F272-08DA-4CBE-83FD-529A7231C7D6}" srcId="{6EBFA129-8E4F-446A-9892-AA7DEC1FE4C1}" destId="{CE5B92E0-AA1C-4DA3-8ABD-E6AAC042C756}" srcOrd="0" destOrd="0" parTransId="{81F32DEE-792D-4930-9234-5B99740F9D2D}" sibTransId="{D8D24106-24D7-4841-A0A4-9337B81AB59C}"/>
    <dgm:cxn modelId="{2208E59C-1839-43B7-BD8D-4D25215E4F1F}" type="presOf" srcId="{D6BDC37C-9503-4F3B-BE96-DDF584BFDB77}" destId="{7B6F9936-BC1B-4730-91E9-4517A1F7DF80}" srcOrd="0" destOrd="0" presId="urn:microsoft.com/office/officeart/2005/8/layout/hierarchy2"/>
    <dgm:cxn modelId="{A0B9C6C1-79BE-4B8D-9F90-411451891EFA}" type="presOf" srcId="{823CF4FB-3038-4B50-8F01-7A2A58D1E4DD}" destId="{7D500214-A76C-449D-9CD6-FCB0EDE6168A}" srcOrd="1" destOrd="0" presId="urn:microsoft.com/office/officeart/2005/8/layout/hierarchy2"/>
    <dgm:cxn modelId="{1BD8CC06-A819-4A04-A104-E96C4383FA3D}" type="presOf" srcId="{9D654533-32C9-4141-A653-EB7DAD265380}" destId="{D36F7192-34F0-4B36-A32B-19B63971CA66}" srcOrd="0" destOrd="0" presId="urn:microsoft.com/office/officeart/2005/8/layout/hierarchy2"/>
    <dgm:cxn modelId="{6B68A614-EA4E-4D34-924A-3FAE8C091C68}" type="presOf" srcId="{7C06BBAC-E5F3-4B06-9077-8EBEA7CB78F7}" destId="{7FDAD492-E8A6-42C9-A4DC-37402B73E786}" srcOrd="0" destOrd="0" presId="urn:microsoft.com/office/officeart/2005/8/layout/hierarchy2"/>
    <dgm:cxn modelId="{549E1ECD-5FAD-4E16-89F7-FC6886DEDC41}" type="presOf" srcId="{168E1C79-11E5-44C5-9147-CF06BED32921}" destId="{30DC5BCE-F9BB-482E-8E4F-2F4DD5B2A5F2}" srcOrd="1" destOrd="0" presId="urn:microsoft.com/office/officeart/2005/8/layout/hierarchy2"/>
    <dgm:cxn modelId="{F130ADF2-EEE6-4F26-8CE5-8A5671431CB9}" type="presParOf" srcId="{836A0C40-06BC-4DF7-9CBE-67FDD9482A2C}" destId="{61C69B48-65AC-44C7-A9A0-440E5319035F}" srcOrd="0" destOrd="0" presId="urn:microsoft.com/office/officeart/2005/8/layout/hierarchy2"/>
    <dgm:cxn modelId="{70CDD616-4E49-4E38-90AD-8E87FD6E83B2}" type="presParOf" srcId="{61C69B48-65AC-44C7-A9A0-440E5319035F}" destId="{7FDAD492-E8A6-42C9-A4DC-37402B73E786}" srcOrd="0" destOrd="0" presId="urn:microsoft.com/office/officeart/2005/8/layout/hierarchy2"/>
    <dgm:cxn modelId="{6B2EFA4E-5388-4C17-AAE1-DC300A5C0D6C}" type="presParOf" srcId="{61C69B48-65AC-44C7-A9A0-440E5319035F}" destId="{5FCE7F8F-3734-4978-8244-06493BE52A89}" srcOrd="1" destOrd="0" presId="urn:microsoft.com/office/officeart/2005/8/layout/hierarchy2"/>
    <dgm:cxn modelId="{B8B913F1-FF29-446F-BCF9-8ABB801EEAB1}" type="presParOf" srcId="{5FCE7F8F-3734-4978-8244-06493BE52A89}" destId="{28D8B1A8-8775-4C38-BE28-FB27BB3EFE4D}" srcOrd="0" destOrd="0" presId="urn:microsoft.com/office/officeart/2005/8/layout/hierarchy2"/>
    <dgm:cxn modelId="{0357CA1C-E746-4C7E-973B-2FE67D5CBC1C}" type="presParOf" srcId="{28D8B1A8-8775-4C38-BE28-FB27BB3EFE4D}" destId="{D764CABB-31AE-4038-9B61-E7847E929AB1}" srcOrd="0" destOrd="0" presId="urn:microsoft.com/office/officeart/2005/8/layout/hierarchy2"/>
    <dgm:cxn modelId="{0F508172-0CD9-47D1-B014-D748EAFFCD3A}" type="presParOf" srcId="{5FCE7F8F-3734-4978-8244-06493BE52A89}" destId="{B7C6599D-70D9-4489-BEE2-BC482B4A0DB1}" srcOrd="1" destOrd="0" presId="urn:microsoft.com/office/officeart/2005/8/layout/hierarchy2"/>
    <dgm:cxn modelId="{91E8203A-5234-47A5-A918-91F0F52EE209}" type="presParOf" srcId="{B7C6599D-70D9-4489-BEE2-BC482B4A0DB1}" destId="{1C360524-113D-4CAE-9EB7-557F2DF4D577}" srcOrd="0" destOrd="0" presId="urn:microsoft.com/office/officeart/2005/8/layout/hierarchy2"/>
    <dgm:cxn modelId="{DB976FE9-B51F-4BFD-BB56-CE6BFFC42265}" type="presParOf" srcId="{B7C6599D-70D9-4489-BEE2-BC482B4A0DB1}" destId="{E84CFAF2-DD80-4B71-BF9C-D877619BE3C5}" srcOrd="1" destOrd="0" presId="urn:microsoft.com/office/officeart/2005/8/layout/hierarchy2"/>
    <dgm:cxn modelId="{39E46B63-1673-467A-8F8C-441AFBF5A6AE}" type="presParOf" srcId="{E84CFAF2-DD80-4B71-BF9C-D877619BE3C5}" destId="{EFB7B2BC-89D2-4F42-B44B-4820DF7652A6}" srcOrd="0" destOrd="0" presId="urn:microsoft.com/office/officeart/2005/8/layout/hierarchy2"/>
    <dgm:cxn modelId="{1D5FB6A8-E587-4AE6-A142-DF2DFF93740E}" type="presParOf" srcId="{EFB7B2BC-89D2-4F42-B44B-4820DF7652A6}" destId="{30DC5BCE-F9BB-482E-8E4F-2F4DD5B2A5F2}" srcOrd="0" destOrd="0" presId="urn:microsoft.com/office/officeart/2005/8/layout/hierarchy2"/>
    <dgm:cxn modelId="{B27FD1F5-C3D7-4110-A116-CCBE9E98F9C9}" type="presParOf" srcId="{E84CFAF2-DD80-4B71-BF9C-D877619BE3C5}" destId="{95EDE08A-63F1-44EC-94BF-73CB3B937D90}" srcOrd="1" destOrd="0" presId="urn:microsoft.com/office/officeart/2005/8/layout/hierarchy2"/>
    <dgm:cxn modelId="{E6153D88-D165-4010-B50A-F04EAC7B2259}" type="presParOf" srcId="{95EDE08A-63F1-44EC-94BF-73CB3B937D90}" destId="{5DDE100D-7C72-459B-A5F5-29A591FF609F}" srcOrd="0" destOrd="0" presId="urn:microsoft.com/office/officeart/2005/8/layout/hierarchy2"/>
    <dgm:cxn modelId="{CF3502E0-CE54-44B2-AE94-C5EB93A13042}" type="presParOf" srcId="{95EDE08A-63F1-44EC-94BF-73CB3B937D90}" destId="{2435F97A-031D-4674-B705-F6682D68CDB3}" srcOrd="1" destOrd="0" presId="urn:microsoft.com/office/officeart/2005/8/layout/hierarchy2"/>
    <dgm:cxn modelId="{5773517C-D19C-4C10-AF6C-7A20145D68C8}" type="presParOf" srcId="{5FCE7F8F-3734-4978-8244-06493BE52A89}" destId="{DC443E97-72A1-4FD9-95C4-6FB4C4FC8DA4}" srcOrd="2" destOrd="0" presId="urn:microsoft.com/office/officeart/2005/8/layout/hierarchy2"/>
    <dgm:cxn modelId="{F2655CDE-6195-4914-BB95-92F375573E38}" type="presParOf" srcId="{DC443E97-72A1-4FD9-95C4-6FB4C4FC8DA4}" destId="{7D500214-A76C-449D-9CD6-FCB0EDE6168A}" srcOrd="0" destOrd="0" presId="urn:microsoft.com/office/officeart/2005/8/layout/hierarchy2"/>
    <dgm:cxn modelId="{10425954-FC96-4D5C-8600-F4D3963EB51B}" type="presParOf" srcId="{5FCE7F8F-3734-4978-8244-06493BE52A89}" destId="{2748CC4A-24B7-4BC5-B320-4803DF9A4DA4}" srcOrd="3" destOrd="0" presId="urn:microsoft.com/office/officeart/2005/8/layout/hierarchy2"/>
    <dgm:cxn modelId="{9DF15437-8CAF-4FB6-A724-9A840DCC72F2}" type="presParOf" srcId="{2748CC4A-24B7-4BC5-B320-4803DF9A4DA4}" destId="{74339180-0271-462D-AAF8-442F5839D607}" srcOrd="0" destOrd="0" presId="urn:microsoft.com/office/officeart/2005/8/layout/hierarchy2"/>
    <dgm:cxn modelId="{6C2D1935-877A-40D2-A69A-430C96526B00}" type="presParOf" srcId="{2748CC4A-24B7-4BC5-B320-4803DF9A4DA4}" destId="{CAB1EC1E-784A-43EC-8AB5-1A2FF87D30DF}" srcOrd="1" destOrd="0" presId="urn:microsoft.com/office/officeart/2005/8/layout/hierarchy2"/>
    <dgm:cxn modelId="{FEA7AEC0-C7F0-4029-89B7-855EED0C1E90}" type="presParOf" srcId="{CAB1EC1E-784A-43EC-8AB5-1A2FF87D30DF}" destId="{854338F3-D263-489A-995B-22E51CFDFAEE}" srcOrd="0" destOrd="0" presId="urn:microsoft.com/office/officeart/2005/8/layout/hierarchy2"/>
    <dgm:cxn modelId="{75E41B1E-3772-4F67-AE67-EB8DB34126DD}" type="presParOf" srcId="{854338F3-D263-489A-995B-22E51CFDFAEE}" destId="{551AF48C-AC11-495B-AF44-1FC681B51A1A}" srcOrd="0" destOrd="0" presId="urn:microsoft.com/office/officeart/2005/8/layout/hierarchy2"/>
    <dgm:cxn modelId="{2EF29170-5D90-4675-AE0A-035FB820D5CF}" type="presParOf" srcId="{CAB1EC1E-784A-43EC-8AB5-1A2FF87D30DF}" destId="{3A84FBBA-885C-4889-B199-03427B9C18A6}" srcOrd="1" destOrd="0" presId="urn:microsoft.com/office/officeart/2005/8/layout/hierarchy2"/>
    <dgm:cxn modelId="{FC917C88-74B6-415B-BCBE-7FE182E79796}" type="presParOf" srcId="{3A84FBBA-885C-4889-B199-03427B9C18A6}" destId="{50511E1C-11CC-45D2-85F0-D28F65B4385C}" srcOrd="0" destOrd="0" presId="urn:microsoft.com/office/officeart/2005/8/layout/hierarchy2"/>
    <dgm:cxn modelId="{08264C99-83F3-482A-8922-E2BDDD24DA21}" type="presParOf" srcId="{3A84FBBA-885C-4889-B199-03427B9C18A6}" destId="{A378C667-9BB5-410C-AA4D-0101A3A1D027}" srcOrd="1" destOrd="0" presId="urn:microsoft.com/office/officeart/2005/8/layout/hierarchy2"/>
    <dgm:cxn modelId="{4C33DE57-4962-436E-8001-3DB7088686F3}" type="presParOf" srcId="{5FCE7F8F-3734-4978-8244-06493BE52A89}" destId="{6023D067-1701-462E-9E2C-929925973DD5}" srcOrd="4" destOrd="0" presId="urn:microsoft.com/office/officeart/2005/8/layout/hierarchy2"/>
    <dgm:cxn modelId="{0B6996D4-A22F-4E55-944B-EB9FC8B23052}" type="presParOf" srcId="{6023D067-1701-462E-9E2C-929925973DD5}" destId="{BB7A8F42-D81E-4D61-B8B7-C52EADDDB7A4}" srcOrd="0" destOrd="0" presId="urn:microsoft.com/office/officeart/2005/8/layout/hierarchy2"/>
    <dgm:cxn modelId="{56E85A32-57E7-4557-9E2E-BD9C8231D64F}" type="presParOf" srcId="{5FCE7F8F-3734-4978-8244-06493BE52A89}" destId="{39B79DCE-D79E-4F27-94C2-900DB26A4B98}" srcOrd="5" destOrd="0" presId="urn:microsoft.com/office/officeart/2005/8/layout/hierarchy2"/>
    <dgm:cxn modelId="{EBA96881-EF2A-4335-B81F-E4F851CA01B3}" type="presParOf" srcId="{39B79DCE-D79E-4F27-94C2-900DB26A4B98}" destId="{7B6F9936-BC1B-4730-91E9-4517A1F7DF80}" srcOrd="0" destOrd="0" presId="urn:microsoft.com/office/officeart/2005/8/layout/hierarchy2"/>
    <dgm:cxn modelId="{4735F974-35B9-4404-8B40-6405C93D3C08}" type="presParOf" srcId="{39B79DCE-D79E-4F27-94C2-900DB26A4B98}" destId="{4A7EF96F-A4A5-4816-B9C5-7C0A1A981BD9}" srcOrd="1" destOrd="0" presId="urn:microsoft.com/office/officeart/2005/8/layout/hierarchy2"/>
    <dgm:cxn modelId="{A72F946D-E9A5-4187-859B-2A5464F92E09}" type="presParOf" srcId="{4A7EF96F-A4A5-4816-B9C5-7C0A1A981BD9}" destId="{D36F7192-34F0-4B36-A32B-19B63971CA66}" srcOrd="0" destOrd="0" presId="urn:microsoft.com/office/officeart/2005/8/layout/hierarchy2"/>
    <dgm:cxn modelId="{C3B35D67-EF89-448F-BF7F-92D0FD788D36}" type="presParOf" srcId="{D36F7192-34F0-4B36-A32B-19B63971CA66}" destId="{80EB5FDA-D7C5-4BBB-B5AC-0C7D97C87BD5}" srcOrd="0" destOrd="0" presId="urn:microsoft.com/office/officeart/2005/8/layout/hierarchy2"/>
    <dgm:cxn modelId="{9E7BB0A0-3FAF-442F-A779-7B83FE0B533A}" type="presParOf" srcId="{4A7EF96F-A4A5-4816-B9C5-7C0A1A981BD9}" destId="{20848E37-9D18-434F-943B-F2F359625835}" srcOrd="1" destOrd="0" presId="urn:microsoft.com/office/officeart/2005/8/layout/hierarchy2"/>
    <dgm:cxn modelId="{5F8924A8-BA99-4774-94AA-869AFBB3D7B2}" type="presParOf" srcId="{20848E37-9D18-434F-943B-F2F359625835}" destId="{79B275B7-E705-49B5-A03A-EA385B0A710B}" srcOrd="0" destOrd="0" presId="urn:microsoft.com/office/officeart/2005/8/layout/hierarchy2"/>
    <dgm:cxn modelId="{31B34F1F-259E-4AC1-A8B9-391C0A1422AE}" type="presParOf" srcId="{20848E37-9D18-434F-943B-F2F359625835}" destId="{3F2C6C1C-5742-44C3-8964-940B041A26A5}" srcOrd="1" destOrd="0" presId="urn:microsoft.com/office/officeart/2005/8/layout/hierarchy2"/>
    <dgm:cxn modelId="{6B681DCC-9C11-4978-81BE-7D5C619904DC}" type="presParOf" srcId="{5FCE7F8F-3734-4978-8244-06493BE52A89}" destId="{2C61FFED-057A-464C-AD02-330B784DC402}" srcOrd="6" destOrd="0" presId="urn:microsoft.com/office/officeart/2005/8/layout/hierarchy2"/>
    <dgm:cxn modelId="{295882E7-E5FB-488F-B019-F6C6875F109E}" type="presParOf" srcId="{2C61FFED-057A-464C-AD02-330B784DC402}" destId="{4C1B37C2-775D-4E02-A81E-9D1DE8DEA1EC}" srcOrd="0" destOrd="0" presId="urn:microsoft.com/office/officeart/2005/8/layout/hierarchy2"/>
    <dgm:cxn modelId="{11278A1D-14B5-4CCC-8D9B-7B8EF501A30D}" type="presParOf" srcId="{5FCE7F8F-3734-4978-8244-06493BE52A89}" destId="{0218E5EA-8EC2-49E9-AA12-625637EBFBE7}" srcOrd="7" destOrd="0" presId="urn:microsoft.com/office/officeart/2005/8/layout/hierarchy2"/>
    <dgm:cxn modelId="{C48AAD69-1A92-4012-8E11-649FAAD4FEF2}" type="presParOf" srcId="{0218E5EA-8EC2-49E9-AA12-625637EBFBE7}" destId="{5E3F2B80-F661-4499-A491-6661EA1A2899}" srcOrd="0" destOrd="0" presId="urn:microsoft.com/office/officeart/2005/8/layout/hierarchy2"/>
    <dgm:cxn modelId="{1774760F-2686-48B6-83DD-A04892FF1C1D}" type="presParOf" srcId="{0218E5EA-8EC2-49E9-AA12-625637EBFBE7}" destId="{D0F13115-5196-40EF-B1CE-AC1E44FF129B}" srcOrd="1" destOrd="0" presId="urn:microsoft.com/office/officeart/2005/8/layout/hierarchy2"/>
    <dgm:cxn modelId="{D9EF3792-E0BE-430B-9564-82D5D26B6332}" type="presParOf" srcId="{D0F13115-5196-40EF-B1CE-AC1E44FF129B}" destId="{45D7B907-F2BF-456D-B4A5-B5C4288C3D7B}" srcOrd="0" destOrd="0" presId="urn:microsoft.com/office/officeart/2005/8/layout/hierarchy2"/>
    <dgm:cxn modelId="{8398BEDB-B3D9-4998-A8BA-9EC00422A39A}" type="presParOf" srcId="{45D7B907-F2BF-456D-B4A5-B5C4288C3D7B}" destId="{B7D947E4-FBD5-436D-AF62-7E8E44D08543}" srcOrd="0" destOrd="0" presId="urn:microsoft.com/office/officeart/2005/8/layout/hierarchy2"/>
    <dgm:cxn modelId="{7859AF2A-A411-4DC0-8CBF-577CB4FCF8A0}" type="presParOf" srcId="{D0F13115-5196-40EF-B1CE-AC1E44FF129B}" destId="{A0F74277-A96F-49F9-92CB-13BDD11FFADD}" srcOrd="1" destOrd="0" presId="urn:microsoft.com/office/officeart/2005/8/layout/hierarchy2"/>
    <dgm:cxn modelId="{AFB91045-223F-4D99-AF51-F1E15E378375}" type="presParOf" srcId="{A0F74277-A96F-49F9-92CB-13BDD11FFADD}" destId="{8093CD47-AF61-4CE9-AEEB-3B2000B560DA}" srcOrd="0" destOrd="0" presId="urn:microsoft.com/office/officeart/2005/8/layout/hierarchy2"/>
    <dgm:cxn modelId="{9A915919-B3A8-4D5C-AC40-976F5D1F1248}" type="presParOf" srcId="{A0F74277-A96F-49F9-92CB-13BDD11FFADD}" destId="{68648A22-6B48-411B-84CF-5EA2A04EFEA7}"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450C5A-F37E-40BF-BB92-021E43F81D47}" type="datetimeFigureOut">
              <a:rPr lang="es-EC" smtClean="0"/>
              <a:t>20/09/2016</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7FD5D2-1110-4254-8903-345E032DB6A1}" type="slidenum">
              <a:rPr lang="es-EC" smtClean="0"/>
              <a:t>‹Nº›</a:t>
            </a:fld>
            <a:endParaRPr lang="es-EC"/>
          </a:p>
        </p:txBody>
      </p:sp>
    </p:spTree>
    <p:extLst>
      <p:ext uri="{BB962C8B-B14F-4D97-AF65-F5344CB8AC3E}">
        <p14:creationId xmlns:p14="http://schemas.microsoft.com/office/powerpoint/2010/main" val="2784052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D84B7C4A-49C6-4854-989C-602855881E39}" type="datetimeFigureOut">
              <a:rPr lang="es-EC" smtClean="0"/>
              <a:t>20/09/2016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8414A1D-F230-49A2-9343-03793961C023}" type="slidenum">
              <a:rPr lang="es-EC" smtClean="0"/>
              <a:t>‹Nº›</a:t>
            </a:fld>
            <a:endParaRPr lang="es-EC"/>
          </a:p>
        </p:txBody>
      </p:sp>
    </p:spTree>
    <p:extLst>
      <p:ext uri="{BB962C8B-B14F-4D97-AF65-F5344CB8AC3E}">
        <p14:creationId xmlns:p14="http://schemas.microsoft.com/office/powerpoint/2010/main" val="60312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D84B7C4A-49C6-4854-989C-602855881E39}" type="datetimeFigureOut">
              <a:rPr lang="es-EC" smtClean="0"/>
              <a:t>20/09/2016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8414A1D-F230-49A2-9343-03793961C023}" type="slidenum">
              <a:rPr lang="es-EC" smtClean="0"/>
              <a:t>‹Nº›</a:t>
            </a:fld>
            <a:endParaRPr lang="es-EC"/>
          </a:p>
        </p:txBody>
      </p:sp>
    </p:spTree>
    <p:extLst>
      <p:ext uri="{BB962C8B-B14F-4D97-AF65-F5344CB8AC3E}">
        <p14:creationId xmlns:p14="http://schemas.microsoft.com/office/powerpoint/2010/main" val="1559884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D84B7C4A-49C6-4854-989C-602855881E39}" type="datetimeFigureOut">
              <a:rPr lang="es-EC" smtClean="0"/>
              <a:t>20/09/2016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8414A1D-F230-49A2-9343-03793961C023}" type="slidenum">
              <a:rPr lang="es-EC" smtClean="0"/>
              <a:t>‹Nº›</a:t>
            </a:fld>
            <a:endParaRPr lang="es-EC"/>
          </a:p>
        </p:txBody>
      </p:sp>
    </p:spTree>
    <p:extLst>
      <p:ext uri="{BB962C8B-B14F-4D97-AF65-F5344CB8AC3E}">
        <p14:creationId xmlns:p14="http://schemas.microsoft.com/office/powerpoint/2010/main" val="1813647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084" name="CorelDRAW" r:id="rId3" imgW="7748626" imgH="4759452" progId="CorelDRAW.Graphic.12">
                  <p:embed/>
                </p:oleObj>
              </mc:Choice>
              <mc:Fallback>
                <p:oleObj name="CorelDRAW" r:id="rId3" imgW="7748626" imgH="4759452"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defRPr/>
            </a:pPr>
            <a:endParaRPr lang="es-EC" sz="140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a:defRPr/>
            </a:pPr>
            <a:endParaRPr lang="es-EC" sz="140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defRPr/>
            </a:pPr>
            <a:endParaRPr lang="es-EC" sz="1400"/>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a:defRPr/>
            </a:pPr>
            <a:endParaRPr lang="es-EC" sz="1400"/>
          </a:p>
        </p:txBody>
      </p:sp>
      <p:pic>
        <p:nvPicPr>
          <p:cNvPr id="7" name="Picture 48" descr="bannner 2"/>
          <p:cNvPicPr>
            <a:picLocks noChangeAspect="1" noChangeArrowheads="1"/>
          </p:cNvPicPr>
          <p:nvPr userDrawn="1"/>
        </p:nvPicPr>
        <p:blipFill>
          <a:blip r:embed="rId5"/>
          <a:srcRect/>
          <a:stretch>
            <a:fillRect/>
          </a:stretch>
        </p:blipFill>
        <p:spPr bwMode="auto">
          <a:xfrm>
            <a:off x="0" y="5722938"/>
            <a:ext cx="9144000" cy="1135062"/>
          </a:xfrm>
          <a:prstGeom prst="rect">
            <a:avLst/>
          </a:prstGeom>
          <a:noFill/>
          <a:ln w="9525">
            <a:noFill/>
            <a:miter lim="800000"/>
            <a:headEnd/>
            <a:tailEnd/>
          </a:ln>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p:spPr>
        <p:txBody>
          <a:bodyPr wrap="none" anchor="ctr"/>
          <a:lstStyle/>
          <a:p>
            <a:pPr>
              <a:defRPr/>
            </a:pPr>
            <a:endParaRPr lang="es-EC"/>
          </a:p>
        </p:txBody>
      </p:sp>
      <p:pic>
        <p:nvPicPr>
          <p:cNvPr id="9" name="Picture 49" descr="LOGO ESPE ORIGINAL copia"/>
          <p:cNvPicPr>
            <a:picLocks noChangeAspect="1" noChangeArrowheads="1"/>
          </p:cNvPicPr>
          <p:nvPr userDrawn="1"/>
        </p:nvPicPr>
        <p:blipFill>
          <a:blip r:embed="rId6"/>
          <a:srcRect/>
          <a:stretch>
            <a:fillRect/>
          </a:stretch>
        </p:blipFill>
        <p:spPr bwMode="auto">
          <a:xfrm>
            <a:off x="107950" y="115888"/>
            <a:ext cx="3313113" cy="887412"/>
          </a:xfrm>
          <a:prstGeom prst="rect">
            <a:avLst/>
          </a:prstGeom>
          <a:noFill/>
          <a:ln w="9525">
            <a:noFill/>
            <a:miter lim="800000"/>
            <a:headEnd/>
            <a:tailEnd/>
          </a:ln>
        </p:spPr>
      </p:pic>
    </p:spTree>
    <p:extLst>
      <p:ext uri="{BB962C8B-B14F-4D97-AF65-F5344CB8AC3E}">
        <p14:creationId xmlns:p14="http://schemas.microsoft.com/office/powerpoint/2010/main" val="149198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D84B7C4A-49C6-4854-989C-602855881E39}" type="datetimeFigureOut">
              <a:rPr lang="es-EC" smtClean="0"/>
              <a:t>20/09/2016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8414A1D-F230-49A2-9343-03793961C023}" type="slidenum">
              <a:rPr lang="es-EC" smtClean="0"/>
              <a:t>‹Nº›</a:t>
            </a:fld>
            <a:endParaRPr lang="es-EC"/>
          </a:p>
        </p:txBody>
      </p:sp>
    </p:spTree>
    <p:extLst>
      <p:ext uri="{BB962C8B-B14F-4D97-AF65-F5344CB8AC3E}">
        <p14:creationId xmlns:p14="http://schemas.microsoft.com/office/powerpoint/2010/main" val="1807592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84B7C4A-49C6-4854-989C-602855881E39}" type="datetimeFigureOut">
              <a:rPr lang="es-EC" smtClean="0"/>
              <a:t>20/09/2016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8414A1D-F230-49A2-9343-03793961C023}" type="slidenum">
              <a:rPr lang="es-EC" smtClean="0"/>
              <a:t>‹Nº›</a:t>
            </a:fld>
            <a:endParaRPr lang="es-EC"/>
          </a:p>
        </p:txBody>
      </p:sp>
    </p:spTree>
    <p:extLst>
      <p:ext uri="{BB962C8B-B14F-4D97-AF65-F5344CB8AC3E}">
        <p14:creationId xmlns:p14="http://schemas.microsoft.com/office/powerpoint/2010/main" val="1762112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D84B7C4A-49C6-4854-989C-602855881E39}" type="datetimeFigureOut">
              <a:rPr lang="es-EC" smtClean="0"/>
              <a:t>20/09/2016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8414A1D-F230-49A2-9343-03793961C023}" type="slidenum">
              <a:rPr lang="es-EC" smtClean="0"/>
              <a:t>‹Nº›</a:t>
            </a:fld>
            <a:endParaRPr lang="es-EC"/>
          </a:p>
        </p:txBody>
      </p:sp>
    </p:spTree>
    <p:extLst>
      <p:ext uri="{BB962C8B-B14F-4D97-AF65-F5344CB8AC3E}">
        <p14:creationId xmlns:p14="http://schemas.microsoft.com/office/powerpoint/2010/main" val="2192451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D84B7C4A-49C6-4854-989C-602855881E39}" type="datetimeFigureOut">
              <a:rPr lang="es-EC" smtClean="0"/>
              <a:t>20/09/2016</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18414A1D-F230-49A2-9343-03793961C023}" type="slidenum">
              <a:rPr lang="es-EC" smtClean="0"/>
              <a:t>‹Nº›</a:t>
            </a:fld>
            <a:endParaRPr lang="es-EC"/>
          </a:p>
        </p:txBody>
      </p:sp>
    </p:spTree>
    <p:extLst>
      <p:ext uri="{BB962C8B-B14F-4D97-AF65-F5344CB8AC3E}">
        <p14:creationId xmlns:p14="http://schemas.microsoft.com/office/powerpoint/2010/main" val="2058299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D84B7C4A-49C6-4854-989C-602855881E39}" type="datetimeFigureOut">
              <a:rPr lang="es-EC" smtClean="0"/>
              <a:t>20/09/2016</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18414A1D-F230-49A2-9343-03793961C023}" type="slidenum">
              <a:rPr lang="es-EC" smtClean="0"/>
              <a:t>‹Nº›</a:t>
            </a:fld>
            <a:endParaRPr lang="es-EC"/>
          </a:p>
        </p:txBody>
      </p:sp>
    </p:spTree>
    <p:extLst>
      <p:ext uri="{BB962C8B-B14F-4D97-AF65-F5344CB8AC3E}">
        <p14:creationId xmlns:p14="http://schemas.microsoft.com/office/powerpoint/2010/main" val="2225804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84B7C4A-49C6-4854-989C-602855881E39}" type="datetimeFigureOut">
              <a:rPr lang="es-EC" smtClean="0"/>
              <a:t>20/09/2016</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18414A1D-F230-49A2-9343-03793961C023}" type="slidenum">
              <a:rPr lang="es-EC" smtClean="0"/>
              <a:t>‹Nº›</a:t>
            </a:fld>
            <a:endParaRPr lang="es-EC"/>
          </a:p>
        </p:txBody>
      </p:sp>
    </p:spTree>
    <p:extLst>
      <p:ext uri="{BB962C8B-B14F-4D97-AF65-F5344CB8AC3E}">
        <p14:creationId xmlns:p14="http://schemas.microsoft.com/office/powerpoint/2010/main" val="79968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84B7C4A-49C6-4854-989C-602855881E39}" type="datetimeFigureOut">
              <a:rPr lang="es-EC" smtClean="0"/>
              <a:t>20/09/2016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8414A1D-F230-49A2-9343-03793961C023}" type="slidenum">
              <a:rPr lang="es-EC" smtClean="0"/>
              <a:t>‹Nº›</a:t>
            </a:fld>
            <a:endParaRPr lang="es-EC"/>
          </a:p>
        </p:txBody>
      </p:sp>
    </p:spTree>
    <p:extLst>
      <p:ext uri="{BB962C8B-B14F-4D97-AF65-F5344CB8AC3E}">
        <p14:creationId xmlns:p14="http://schemas.microsoft.com/office/powerpoint/2010/main" val="73167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84B7C4A-49C6-4854-989C-602855881E39}" type="datetimeFigureOut">
              <a:rPr lang="es-EC" smtClean="0"/>
              <a:t>20/09/2016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8414A1D-F230-49A2-9343-03793961C023}" type="slidenum">
              <a:rPr lang="es-EC" smtClean="0"/>
              <a:t>‹Nº›</a:t>
            </a:fld>
            <a:endParaRPr lang="es-EC"/>
          </a:p>
        </p:txBody>
      </p:sp>
    </p:spTree>
    <p:extLst>
      <p:ext uri="{BB962C8B-B14F-4D97-AF65-F5344CB8AC3E}">
        <p14:creationId xmlns:p14="http://schemas.microsoft.com/office/powerpoint/2010/main" val="3505172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B7C4A-49C6-4854-989C-602855881E39}" type="datetimeFigureOut">
              <a:rPr lang="es-EC" smtClean="0"/>
              <a:t>20/09/2016</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14A1D-F230-49A2-9343-03793961C023}" type="slidenum">
              <a:rPr lang="es-EC" smtClean="0"/>
              <a:t>‹Nº›</a:t>
            </a:fld>
            <a:endParaRPr lang="es-EC"/>
          </a:p>
        </p:txBody>
      </p:sp>
    </p:spTree>
    <p:extLst>
      <p:ext uri="{BB962C8B-B14F-4D97-AF65-F5344CB8AC3E}">
        <p14:creationId xmlns:p14="http://schemas.microsoft.com/office/powerpoint/2010/main" val="2039525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2.xml"/><Relationship Id="rId13" Type="http://schemas.openxmlformats.org/officeDocument/2006/relationships/diagramQuickStyle" Target="../diagrams/quickStyle13.xml"/><Relationship Id="rId3" Type="http://schemas.openxmlformats.org/officeDocument/2006/relationships/image" Target="../media/image6.png"/><Relationship Id="rId7" Type="http://schemas.openxmlformats.org/officeDocument/2006/relationships/diagramLayout" Target="../diagrams/layout12.xml"/><Relationship Id="rId12" Type="http://schemas.openxmlformats.org/officeDocument/2006/relationships/diagramLayout" Target="../diagrams/layout13.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Data" Target="../diagrams/data12.xml"/><Relationship Id="rId11" Type="http://schemas.openxmlformats.org/officeDocument/2006/relationships/diagramData" Target="../diagrams/data13.xml"/><Relationship Id="rId5" Type="http://schemas.openxmlformats.org/officeDocument/2006/relationships/image" Target="../media/image22.png"/><Relationship Id="rId15" Type="http://schemas.microsoft.com/office/2007/relationships/diagramDrawing" Target="../diagrams/drawing13.xml"/><Relationship Id="rId10" Type="http://schemas.microsoft.com/office/2007/relationships/diagramDrawing" Target="../diagrams/drawing12.xml"/><Relationship Id="rId4" Type="http://schemas.openxmlformats.org/officeDocument/2006/relationships/image" Target="../media/image10.png"/><Relationship Id="rId9" Type="http://schemas.openxmlformats.org/officeDocument/2006/relationships/diagramColors" Target="../diagrams/colors12.xml"/><Relationship Id="rId14" Type="http://schemas.openxmlformats.org/officeDocument/2006/relationships/diagramColors" Target="../diagrams/colors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Matriz%20de%20S&#237;ntesis%20estrat&#233;gica.xlsx"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6.png"/><Relationship Id="rId7" Type="http://schemas.openxmlformats.org/officeDocument/2006/relationships/diagramColors" Target="../diagrams/colors16.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28.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5.png"/><Relationship Id="rId7" Type="http://schemas.openxmlformats.org/officeDocument/2006/relationships/hyperlink" Target="Anexos%20Tesis/Flujo%20de%20caja%20consolidado%20proyectado%20Accyem%20Proyectos%202016-2018.xlsx"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Flujo%20de%20Caja%20Conjunto%20Vista%20Hermosa.xlsx" TargetMode="External"/><Relationship Id="rId5" Type="http://schemas.openxmlformats.org/officeDocument/2006/relationships/image" Target="../media/image34.emf"/><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Layout" Target="../diagrams/layout17.xml"/><Relationship Id="rId7" Type="http://schemas.openxmlformats.org/officeDocument/2006/relationships/image" Target="../media/image36.emf"/><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11" Type="http://schemas.openxmlformats.org/officeDocument/2006/relationships/image" Target="../media/image38.png"/><Relationship Id="rId5" Type="http://schemas.openxmlformats.org/officeDocument/2006/relationships/diagramColors" Target="../diagrams/colors17.xml"/><Relationship Id="rId10" Type="http://schemas.openxmlformats.org/officeDocument/2006/relationships/image" Target="../media/image370.png"/><Relationship Id="rId4" Type="http://schemas.openxmlformats.org/officeDocument/2006/relationships/diagramQuickStyle" Target="../diagrams/quickStyle17.xml"/><Relationship Id="rId9" Type="http://schemas.openxmlformats.org/officeDocument/2006/relationships/image" Target="../media/image36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5.png"/><Relationship Id="rId7" Type="http://schemas.openxmlformats.org/officeDocument/2006/relationships/diagramColors" Target="../diagrams/colors18.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QuickStyle" Target="../diagrams/quickStyle18.xml"/><Relationship Id="rId5" Type="http://schemas.openxmlformats.org/officeDocument/2006/relationships/diagramLayout" Target="../diagrams/layout18.xml"/><Relationship Id="rId10" Type="http://schemas.openxmlformats.org/officeDocument/2006/relationships/hyperlink" Target="Anexos%20Tesis/Propuesta%20de%20formato%20de%20control%20%20presupuestario%20de%20obra.xlsx" TargetMode="External"/><Relationship Id="rId4" Type="http://schemas.openxmlformats.org/officeDocument/2006/relationships/diagramData" Target="../diagrams/data18.xml"/><Relationship Id="rId9" Type="http://schemas.openxmlformats.org/officeDocument/2006/relationships/hyperlink" Target="Formato%20de%20control%20%20presupuestario%20de%20obra.xlsx"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1.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35.xml.rels><?xml version="1.0" encoding="UTF-8" standalone="yes"?>
<Relationships xmlns="http://schemas.openxmlformats.org/package/2006/relationships"><Relationship Id="rId8" Type="http://schemas.openxmlformats.org/officeDocument/2006/relationships/diagramQuickStyle" Target="../diagrams/quickStyle19.xml"/><Relationship Id="rId13" Type="http://schemas.openxmlformats.org/officeDocument/2006/relationships/diagramQuickStyle" Target="../diagrams/quickStyle20.xml"/><Relationship Id="rId3" Type="http://schemas.openxmlformats.org/officeDocument/2006/relationships/image" Target="../media/image5.png"/><Relationship Id="rId7" Type="http://schemas.openxmlformats.org/officeDocument/2006/relationships/diagramLayout" Target="../diagrams/layout19.xml"/><Relationship Id="rId12" Type="http://schemas.openxmlformats.org/officeDocument/2006/relationships/diagramLayout" Target="../diagrams/layout20.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Data" Target="../diagrams/data19.xml"/><Relationship Id="rId11" Type="http://schemas.openxmlformats.org/officeDocument/2006/relationships/diagramData" Target="../diagrams/data20.xml"/><Relationship Id="rId5" Type="http://schemas.openxmlformats.org/officeDocument/2006/relationships/image" Target="../media/image43.png"/><Relationship Id="rId15" Type="http://schemas.microsoft.com/office/2007/relationships/diagramDrawing" Target="../diagrams/drawing20.xml"/><Relationship Id="rId10" Type="http://schemas.microsoft.com/office/2007/relationships/diagramDrawing" Target="../diagrams/drawing19.xml"/><Relationship Id="rId4" Type="http://schemas.openxmlformats.org/officeDocument/2006/relationships/image" Target="../media/image42.emf"/><Relationship Id="rId9" Type="http://schemas.openxmlformats.org/officeDocument/2006/relationships/diagramColors" Target="../diagrams/colors19.xml"/><Relationship Id="rId14" Type="http://schemas.openxmlformats.org/officeDocument/2006/relationships/diagramColors" Target="../diagrams/colors20.xml"/></Relationships>
</file>

<file path=ppt/slides/_rels/slide36.xml.rels><?xml version="1.0" encoding="UTF-8" standalone="yes"?>
<Relationships xmlns="http://schemas.openxmlformats.org/package/2006/relationships"><Relationship Id="rId8" Type="http://schemas.microsoft.com/office/2007/relationships/diagramDrawing" Target="../diagrams/drawing21.xml"/><Relationship Id="rId13" Type="http://schemas.microsoft.com/office/2007/relationships/diagramDrawing" Target="../diagrams/drawing22.xml"/><Relationship Id="rId18" Type="http://schemas.microsoft.com/office/2007/relationships/diagramDrawing" Target="../diagrams/drawing23.xml"/><Relationship Id="rId3" Type="http://schemas.openxmlformats.org/officeDocument/2006/relationships/image" Target="../media/image5.png"/><Relationship Id="rId7" Type="http://schemas.openxmlformats.org/officeDocument/2006/relationships/diagramColors" Target="../diagrams/colors21.xml"/><Relationship Id="rId12" Type="http://schemas.openxmlformats.org/officeDocument/2006/relationships/diagramColors" Target="../diagrams/colors22.xml"/><Relationship Id="rId17" Type="http://schemas.openxmlformats.org/officeDocument/2006/relationships/diagramColors" Target="../diagrams/colors23.xml"/><Relationship Id="rId2" Type="http://schemas.openxmlformats.org/officeDocument/2006/relationships/image" Target="../media/image6.png"/><Relationship Id="rId16" Type="http://schemas.openxmlformats.org/officeDocument/2006/relationships/diagramQuickStyle" Target="../diagrams/quickStyle23.xml"/><Relationship Id="rId1" Type="http://schemas.openxmlformats.org/officeDocument/2006/relationships/slideLayout" Target="../slideLayouts/slideLayout7.xml"/><Relationship Id="rId6" Type="http://schemas.openxmlformats.org/officeDocument/2006/relationships/diagramQuickStyle" Target="../diagrams/quickStyle21.xml"/><Relationship Id="rId11" Type="http://schemas.openxmlformats.org/officeDocument/2006/relationships/diagramQuickStyle" Target="../diagrams/quickStyle22.xml"/><Relationship Id="rId5" Type="http://schemas.openxmlformats.org/officeDocument/2006/relationships/diagramLayout" Target="../diagrams/layout21.xml"/><Relationship Id="rId15" Type="http://schemas.openxmlformats.org/officeDocument/2006/relationships/diagramLayout" Target="../diagrams/layout23.xml"/><Relationship Id="rId10" Type="http://schemas.openxmlformats.org/officeDocument/2006/relationships/diagramLayout" Target="../diagrams/layout22.xml"/><Relationship Id="rId4" Type="http://schemas.openxmlformats.org/officeDocument/2006/relationships/diagramData" Target="../diagrams/data21.xml"/><Relationship Id="rId9" Type="http://schemas.openxmlformats.org/officeDocument/2006/relationships/diagramData" Target="../diagrams/data22.xml"/><Relationship Id="rId14" Type="http://schemas.openxmlformats.org/officeDocument/2006/relationships/diagramData" Target="../diagrams/data23.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5.emf"/><Relationship Id="rId4" Type="http://schemas.openxmlformats.org/officeDocument/2006/relationships/image" Target="../media/image44.emf"/></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6.png"/><Relationship Id="rId7" Type="http://schemas.openxmlformats.org/officeDocument/2006/relationships/diagramColors" Target="../diagrams/colors2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43.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6.png"/><Relationship Id="rId7" Type="http://schemas.openxmlformats.org/officeDocument/2006/relationships/diagramColors" Target="../diagrams/colors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44.xml.rels><?xml version="1.0" encoding="UTF-8" standalone="yes"?>
<Relationships xmlns="http://schemas.openxmlformats.org/package/2006/relationships"><Relationship Id="rId3" Type="http://schemas.openxmlformats.org/officeDocument/2006/relationships/hyperlink" Target="http://www.google.com.ec/url?sa=i&amp;rct=j&amp;q=&amp;esrc=s&amp;source=images&amp;cd=&amp;cad=rja&amp;uact=8&amp;ved=0CAcQjRw&amp;url=http://www.imagui.com/a/muchas-gracias-por-su-atencion-con-movimiento-cLLreAkj7&amp;ei=gf1IVfG-HsyYNtbMgNAJ&amp;psig=AFQjCNEp-dVoewikYMJWwjvaTs3zRjQADA&amp;ust=1430933052543331" TargetMode="External"/><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49.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image" Target="../media/image5.png"/><Relationship Id="rId16" Type="http://schemas.openxmlformats.org/officeDocument/2006/relationships/diagramQuickStyle" Target="../diagrams/quickStyl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3" Type="http://schemas.openxmlformats.org/officeDocument/2006/relationships/image" Target="../media/image6.png"/><Relationship Id="rId7" Type="http://schemas.openxmlformats.org/officeDocument/2006/relationships/diagramQuickStyle" Target="../diagrams/quickStyle4.xml"/><Relationship Id="rId12" Type="http://schemas.openxmlformats.org/officeDocument/2006/relationships/diagramQuickStyle" Target="../diagrams/quickStyle5.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0" Type="http://schemas.openxmlformats.org/officeDocument/2006/relationships/diagramData" Target="../diagrams/data5.xml"/><Relationship Id="rId4" Type="http://schemas.openxmlformats.org/officeDocument/2006/relationships/image" Target="../media/image10.png"/><Relationship Id="rId9" Type="http://schemas.microsoft.com/office/2007/relationships/diagramDrawing" Target="../diagrams/drawing4.xml"/><Relationship Id="rId14" Type="http://schemas.microsoft.com/office/2007/relationships/diagramDrawing" Target="../diagrams/drawing5.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6.xml"/><Relationship Id="rId13" Type="http://schemas.openxmlformats.org/officeDocument/2006/relationships/diagramColors" Target="../diagrams/colors7.xml"/><Relationship Id="rId18" Type="http://schemas.openxmlformats.org/officeDocument/2006/relationships/diagramColors" Target="../diagrams/colors8.xml"/><Relationship Id="rId3" Type="http://schemas.openxmlformats.org/officeDocument/2006/relationships/image" Target="../media/image6.png"/><Relationship Id="rId7" Type="http://schemas.openxmlformats.org/officeDocument/2006/relationships/diagramQuickStyle" Target="../diagrams/quickStyle6.xml"/><Relationship Id="rId12" Type="http://schemas.openxmlformats.org/officeDocument/2006/relationships/diagramQuickStyle" Target="../diagrams/quickStyle7.xml"/><Relationship Id="rId17" Type="http://schemas.openxmlformats.org/officeDocument/2006/relationships/diagramQuickStyle" Target="../diagrams/quickStyle8.xml"/><Relationship Id="rId2" Type="http://schemas.openxmlformats.org/officeDocument/2006/relationships/image" Target="../media/image5.png"/><Relationship Id="rId16" Type="http://schemas.openxmlformats.org/officeDocument/2006/relationships/diagramLayout" Target="../diagrams/layout8.xml"/><Relationship Id="rId1" Type="http://schemas.openxmlformats.org/officeDocument/2006/relationships/slideLayout" Target="../slideLayouts/slideLayout7.xml"/><Relationship Id="rId6" Type="http://schemas.openxmlformats.org/officeDocument/2006/relationships/diagramLayout" Target="../diagrams/layout6.xml"/><Relationship Id="rId11" Type="http://schemas.openxmlformats.org/officeDocument/2006/relationships/diagramLayout" Target="../diagrams/layout7.xml"/><Relationship Id="rId5" Type="http://schemas.openxmlformats.org/officeDocument/2006/relationships/diagramData" Target="../diagrams/data6.xml"/><Relationship Id="rId15" Type="http://schemas.openxmlformats.org/officeDocument/2006/relationships/diagramData" Target="../diagrams/data8.xml"/><Relationship Id="rId10" Type="http://schemas.openxmlformats.org/officeDocument/2006/relationships/diagramData" Target="../diagrams/data7.xml"/><Relationship Id="rId19" Type="http://schemas.microsoft.com/office/2007/relationships/diagramDrawing" Target="../diagrams/drawing8.xml"/><Relationship Id="rId4" Type="http://schemas.openxmlformats.org/officeDocument/2006/relationships/image" Target="../media/image11.png"/><Relationship Id="rId9" Type="http://schemas.microsoft.com/office/2007/relationships/diagramDrawing" Target="../diagrams/drawing6.xml"/><Relationship Id="rId14" Type="http://schemas.microsoft.com/office/2007/relationships/diagramDrawing" Target="../diagrams/drawing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18" Type="http://schemas.microsoft.com/office/2007/relationships/diagramDrawing" Target="../diagrams/drawing11.xml"/><Relationship Id="rId3" Type="http://schemas.openxmlformats.org/officeDocument/2006/relationships/image" Target="../media/image6.png"/><Relationship Id="rId7" Type="http://schemas.openxmlformats.org/officeDocument/2006/relationships/diagramColors" Target="../diagrams/colors9.xml"/><Relationship Id="rId12" Type="http://schemas.openxmlformats.org/officeDocument/2006/relationships/diagramColors" Target="../diagrams/colors10.xml"/><Relationship Id="rId17" Type="http://schemas.openxmlformats.org/officeDocument/2006/relationships/diagramColors" Target="../diagrams/colors11.xml"/><Relationship Id="rId2" Type="http://schemas.openxmlformats.org/officeDocument/2006/relationships/image" Target="../media/image5.png"/><Relationship Id="rId16" Type="http://schemas.openxmlformats.org/officeDocument/2006/relationships/diagramQuickStyle" Target="../diagrams/quickStyle11.xml"/><Relationship Id="rId1" Type="http://schemas.openxmlformats.org/officeDocument/2006/relationships/slideLayout" Target="../slideLayouts/slideLayout7.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5" Type="http://schemas.openxmlformats.org/officeDocument/2006/relationships/diagramLayout" Target="../diagrams/layout11.xml"/><Relationship Id="rId10" Type="http://schemas.openxmlformats.org/officeDocument/2006/relationships/diagramLayout" Target="../diagrams/layout10.xml"/><Relationship Id="rId4" Type="http://schemas.openxmlformats.org/officeDocument/2006/relationships/diagramData" Target="../diagrams/data9.xml"/><Relationship Id="rId9" Type="http://schemas.openxmlformats.org/officeDocument/2006/relationships/diagramData" Target="../diagrams/data10.xml"/><Relationship Id="rId14" Type="http://schemas.openxmlformats.org/officeDocument/2006/relationships/diagramData" Target="../diagrams/data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48605" y="3260282"/>
            <a:ext cx="7272808" cy="646317"/>
          </a:xfrm>
          <a:prstGeom prst="rect">
            <a:avLst/>
          </a:prstGeom>
          <a:ln/>
        </p:spPr>
        <p:style>
          <a:lnRef idx="1">
            <a:schemeClr val="accent3"/>
          </a:lnRef>
          <a:fillRef idx="2">
            <a:schemeClr val="accent3"/>
          </a:fillRef>
          <a:effectRef idx="1">
            <a:schemeClr val="accent3"/>
          </a:effectRef>
          <a:fontRef idx="minor">
            <a:schemeClr val="dk1"/>
          </a:fontRef>
        </p:style>
        <p:txBody>
          <a:bodyPr lIns="91424" tIns="45713" rIns="91424" bIns="45713">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s-ES" b="1" dirty="0">
                <a:effectLst>
                  <a:outerShdw blurRad="38100" dist="38100" dir="2700000" algn="tl">
                    <a:srgbClr val="000000">
                      <a:alpha val="43137"/>
                    </a:srgbClr>
                  </a:outerShdw>
                </a:effectLst>
                <a:latin typeface="Bodoni MT" panose="02070603080606020203" pitchFamily="18" charset="0"/>
                <a:cs typeface="Arial" panose="020B0604020202020204" pitchFamily="34" charset="0"/>
              </a:rPr>
              <a:t>TEMA</a:t>
            </a:r>
            <a:r>
              <a:rPr lang="es-ES" b="1" dirty="0" smtClean="0">
                <a:effectLst>
                  <a:outerShdw blurRad="38100" dist="38100" dir="2700000" algn="tl">
                    <a:srgbClr val="000000">
                      <a:alpha val="43137"/>
                    </a:srgbClr>
                  </a:outerShdw>
                </a:effectLst>
                <a:latin typeface="Bodoni MT" panose="02070603080606020203" pitchFamily="18" charset="0"/>
                <a:cs typeface="Arial" panose="020B0604020202020204" pitchFamily="34" charset="0"/>
              </a:rPr>
              <a:t>: </a:t>
            </a:r>
            <a:r>
              <a:rPr lang="es-EC" b="1" dirty="0" smtClean="0">
                <a:effectLst>
                  <a:outerShdw blurRad="38100" dist="38100" dir="2700000" algn="tl">
                    <a:srgbClr val="000000">
                      <a:alpha val="43137"/>
                    </a:srgbClr>
                  </a:outerShdw>
                </a:effectLst>
                <a:latin typeface="Bodoni MT" panose="02070603080606020203" pitchFamily="18" charset="0"/>
                <a:cs typeface="Arial" panose="020B0604020202020204" pitchFamily="34" charset="0"/>
              </a:rPr>
              <a:t>"</a:t>
            </a:r>
            <a:r>
              <a:rPr lang="es-EC" b="1" dirty="0">
                <a:effectLst>
                  <a:outerShdw blurRad="38100" dist="38100" dir="2700000" algn="tl">
                    <a:srgbClr val="000000">
                      <a:alpha val="43137"/>
                    </a:srgbClr>
                  </a:outerShdw>
                </a:effectLst>
                <a:latin typeface="Bodoni MT" panose="02070603080606020203" pitchFamily="18" charset="0"/>
                <a:cs typeface="Arial" panose="020B0604020202020204" pitchFamily="34" charset="0"/>
              </a:rPr>
              <a:t>MODELO DE PLANEACIÓN  FINANCIERA  PROPUESTO A LA EMPRESA </a:t>
            </a:r>
            <a:r>
              <a:rPr lang="es-EC" b="1" dirty="0" smtClean="0">
                <a:effectLst>
                  <a:outerShdw blurRad="38100" dist="38100" dir="2700000" algn="tl">
                    <a:srgbClr val="000000">
                      <a:alpha val="43137"/>
                    </a:srgbClr>
                  </a:outerShdw>
                </a:effectLst>
                <a:latin typeface="Bodoni MT" panose="02070603080606020203" pitchFamily="18" charset="0"/>
                <a:cs typeface="Arial" panose="020B0604020202020204" pitchFamily="34" charset="0"/>
              </a:rPr>
              <a:t>ACCYEM </a:t>
            </a:r>
            <a:r>
              <a:rPr lang="es-EC" b="1" dirty="0">
                <a:effectLst>
                  <a:outerShdw blurRad="38100" dist="38100" dir="2700000" algn="tl">
                    <a:srgbClr val="000000">
                      <a:alpha val="43137"/>
                    </a:srgbClr>
                  </a:outerShdw>
                </a:effectLst>
                <a:latin typeface="Bodoni MT" panose="02070603080606020203" pitchFamily="18" charset="0"/>
                <a:cs typeface="Arial" panose="020B0604020202020204" pitchFamily="34" charset="0"/>
              </a:rPr>
              <a:t>PROYECTOS CÍA. LTDA</a:t>
            </a:r>
            <a:r>
              <a:rPr lang="es-EC" b="1" dirty="0" smtClean="0">
                <a:effectLst>
                  <a:outerShdw blurRad="38100" dist="38100" dir="2700000" algn="tl">
                    <a:srgbClr val="000000">
                      <a:alpha val="43137"/>
                    </a:srgbClr>
                  </a:outerShdw>
                </a:effectLst>
                <a:latin typeface="Bodoni MT" panose="02070603080606020203" pitchFamily="18" charset="0"/>
                <a:cs typeface="Arial" panose="020B0604020202020204" pitchFamily="34" charset="0"/>
              </a:rPr>
              <a:t>.”</a:t>
            </a:r>
            <a:endParaRPr lang="es-EC" b="1" dirty="0">
              <a:effectLst>
                <a:outerShdw blurRad="38100" dist="38100" dir="2700000" algn="tl">
                  <a:srgbClr val="000000">
                    <a:alpha val="43137"/>
                  </a:srgbClr>
                </a:outerShdw>
              </a:effectLst>
              <a:latin typeface="Bodoni MT" panose="02070603080606020203" pitchFamily="18" charset="0"/>
              <a:cs typeface="Arial" panose="020B0604020202020204" pitchFamily="34" charset="0"/>
            </a:endParaRPr>
          </a:p>
        </p:txBody>
      </p:sp>
      <p:sp>
        <p:nvSpPr>
          <p:cNvPr id="3" name="4 Rectángulo"/>
          <p:cNvSpPr>
            <a:spLocks noChangeArrowheads="1"/>
          </p:cNvSpPr>
          <p:nvPr/>
        </p:nvSpPr>
        <p:spPr bwMode="auto">
          <a:xfrm>
            <a:off x="1315502" y="1050366"/>
            <a:ext cx="7272337" cy="794458"/>
          </a:xfrm>
          <a:prstGeom prst="rect">
            <a:avLst/>
          </a:prstGeom>
          <a:noFill/>
          <a:ln>
            <a:noFill/>
          </a:ln>
          <a:extLst/>
        </p:spPr>
        <p:txBody>
          <a:bodyPr lIns="91424" tIns="45713" rIns="91424" bIns="45713">
            <a:spAutoFit/>
          </a:bodyPr>
          <a:lstStyle/>
          <a:p>
            <a:pPr algn="ctr">
              <a:defRPr/>
            </a:pPr>
            <a:r>
              <a:rPr lang="es-ES" sz="2200" b="1" dirty="0">
                <a:effectLst>
                  <a:outerShdw blurRad="50800" dist="38100" algn="l" rotWithShape="0">
                    <a:prstClr val="black">
                      <a:alpha val="40000"/>
                    </a:prstClr>
                  </a:outerShdw>
                </a:effectLst>
                <a:latin typeface="+mj-lt"/>
                <a:ea typeface="Calibri" pitchFamily="34" charset="0"/>
                <a:cs typeface="Times New Roman" pitchFamily="18" charset="0"/>
              </a:rPr>
              <a:t>DEPARTAMENTO DE CIENCIAS ECONÓMICAS, ADMINISTRATIVAS Y DE COMERCIO</a:t>
            </a:r>
            <a:endParaRPr lang="es-EC" sz="2200" b="1" dirty="0">
              <a:effectLst>
                <a:outerShdw blurRad="50800" dist="38100" algn="l" rotWithShape="0">
                  <a:prstClr val="black">
                    <a:alpha val="40000"/>
                  </a:prstClr>
                </a:outerShdw>
              </a:effectLst>
              <a:latin typeface="+mj-lt"/>
              <a:ea typeface="Calibri" pitchFamily="34" charset="0"/>
              <a:cs typeface="Arial" charset="0"/>
            </a:endParaRPr>
          </a:p>
        </p:txBody>
      </p:sp>
      <p:sp>
        <p:nvSpPr>
          <p:cNvPr id="4" name="5 Rectángulo"/>
          <p:cNvSpPr>
            <a:spLocks noChangeArrowheads="1"/>
          </p:cNvSpPr>
          <p:nvPr/>
        </p:nvSpPr>
        <p:spPr bwMode="auto">
          <a:xfrm>
            <a:off x="1187760" y="1804769"/>
            <a:ext cx="7344743" cy="400095"/>
          </a:xfrm>
          <a:prstGeom prst="rect">
            <a:avLst/>
          </a:prstGeom>
          <a:noFill/>
          <a:ln>
            <a:noFill/>
          </a:ln>
          <a:extLst/>
        </p:spPr>
        <p:txBody>
          <a:bodyPr wrap="square" lIns="91424" tIns="45713" rIns="91424" bIns="45713">
            <a:spAutoFit/>
          </a:bodyPr>
          <a:lstStyle/>
          <a:p>
            <a:pPr algn="ctr">
              <a:defRPr/>
            </a:pPr>
            <a:r>
              <a:rPr lang="es-ES" sz="2000" b="1" dirty="0">
                <a:effectLst>
                  <a:outerShdw blurRad="50800" dist="38100" dir="2700000" algn="tl" rotWithShape="0">
                    <a:prstClr val="black">
                      <a:alpha val="40000"/>
                    </a:prstClr>
                  </a:outerShdw>
                </a:effectLst>
                <a:latin typeface="Times New Roman" panose="02020603050405020304" pitchFamily="18" charset="0"/>
                <a:ea typeface="Calibri" pitchFamily="34" charset="0"/>
                <a:cs typeface="Times New Roman" panose="02020603050405020304" pitchFamily="18" charset="0"/>
              </a:rPr>
              <a:t>CARRERA: INGENIERÍA EN FINANZAS Y </a:t>
            </a:r>
            <a:r>
              <a:rPr lang="es-ES" sz="2000" b="1" dirty="0" smtClean="0">
                <a:effectLst>
                  <a:outerShdw blurRad="50800" dist="38100" dir="2700000" algn="tl" rotWithShape="0">
                    <a:prstClr val="black">
                      <a:alpha val="40000"/>
                    </a:prstClr>
                  </a:outerShdw>
                </a:effectLst>
                <a:latin typeface="Times New Roman" panose="02020603050405020304" pitchFamily="18" charset="0"/>
                <a:ea typeface="Calibri" pitchFamily="34" charset="0"/>
                <a:cs typeface="Times New Roman" panose="02020603050405020304" pitchFamily="18" charset="0"/>
              </a:rPr>
              <a:t>AUDITORÍA CPA.</a:t>
            </a:r>
            <a:endParaRPr lang="es-EC" sz="2000" b="1" dirty="0">
              <a:effectLst>
                <a:outerShdw blurRad="50800" dist="38100" dir="2700000" algn="tl" rotWithShape="0">
                  <a:prstClr val="black">
                    <a:alpha val="40000"/>
                  </a:prstClr>
                </a:outerShdw>
              </a:effectLst>
              <a:latin typeface="Times New Roman" panose="02020603050405020304" pitchFamily="18" charset="0"/>
              <a:ea typeface="Calibri" pitchFamily="34" charset="0"/>
              <a:cs typeface="Times New Roman" panose="02020603050405020304" pitchFamily="18" charset="0"/>
            </a:endParaRPr>
          </a:p>
        </p:txBody>
      </p:sp>
      <p:sp>
        <p:nvSpPr>
          <p:cNvPr id="5" name="6 Rectángulo"/>
          <p:cNvSpPr>
            <a:spLocks noChangeArrowheads="1"/>
          </p:cNvSpPr>
          <p:nvPr/>
        </p:nvSpPr>
        <p:spPr bwMode="auto">
          <a:xfrm>
            <a:off x="1771035" y="4169059"/>
            <a:ext cx="6264275" cy="400095"/>
          </a:xfrm>
          <a:prstGeom prst="rect">
            <a:avLst/>
          </a:prstGeom>
          <a:noFill/>
          <a:ln>
            <a:noFill/>
          </a:ln>
          <a:extLst/>
        </p:spPr>
        <p:txBody>
          <a:bodyPr lIns="91424" tIns="45713" rIns="91424" bIns="45713">
            <a:spAutoFit/>
          </a:bodyPr>
          <a:lstStyle/>
          <a:p>
            <a:pPr algn="ctr" eaLnBrk="0" hangingPunct="0">
              <a:tabLst>
                <a:tab pos="-457124" algn="l"/>
              </a:tabLst>
              <a:defRPr/>
            </a:pPr>
            <a:r>
              <a:rPr lang="es-ES" sz="2000" b="1" dirty="0" smtClean="0">
                <a:effectLst>
                  <a:outerShdw blurRad="38100" dist="38100" dir="2700000" algn="tl">
                    <a:srgbClr val="000000">
                      <a:alpha val="43137"/>
                    </a:srgbClr>
                  </a:outerShdw>
                </a:effectLst>
                <a:latin typeface="+mj-lt"/>
                <a:ea typeface="Calibri" pitchFamily="34" charset="0"/>
                <a:cs typeface="Arial" charset="0"/>
              </a:rPr>
              <a:t>AUTORA: YUJATO SIMBAÑA GERMANIA ARACELY</a:t>
            </a:r>
            <a:endParaRPr lang="es-ES" sz="2000" b="1" dirty="0">
              <a:effectLst>
                <a:outerShdw blurRad="38100" dist="38100" dir="2700000" algn="tl">
                  <a:srgbClr val="000000">
                    <a:alpha val="43137"/>
                  </a:srgbClr>
                </a:outerShdw>
              </a:effectLst>
              <a:latin typeface="+mj-lt"/>
              <a:ea typeface="Calibri" pitchFamily="34" charset="0"/>
              <a:cs typeface="Arial" charset="0"/>
            </a:endParaRPr>
          </a:p>
        </p:txBody>
      </p:sp>
      <p:sp>
        <p:nvSpPr>
          <p:cNvPr id="6" name="7 Rectángulo"/>
          <p:cNvSpPr>
            <a:spLocks noChangeArrowheads="1"/>
          </p:cNvSpPr>
          <p:nvPr/>
        </p:nvSpPr>
        <p:spPr bwMode="auto">
          <a:xfrm>
            <a:off x="1736972" y="4522086"/>
            <a:ext cx="6696075" cy="707872"/>
          </a:xfrm>
          <a:prstGeom prst="rect">
            <a:avLst/>
          </a:prstGeom>
          <a:noFill/>
          <a:ln>
            <a:noFill/>
          </a:ln>
          <a:extLst/>
        </p:spPr>
        <p:txBody>
          <a:bodyPr lIns="91424" tIns="45713" rIns="91424" bIns="45713">
            <a:spAutoFit/>
          </a:bodyPr>
          <a:lstStyle/>
          <a:p>
            <a:pPr algn="ctr">
              <a:defRPr/>
            </a:pPr>
            <a:r>
              <a:rPr lang="es-EC" sz="2000" b="1" dirty="0"/>
              <a:t>Eco. Peñaherrera </a:t>
            </a:r>
            <a:r>
              <a:rPr lang="es-EC" sz="2000" b="1" dirty="0" smtClean="0"/>
              <a:t>Carrillo Oscar </a:t>
            </a:r>
            <a:endParaRPr lang="es-EC" sz="2000" b="1" dirty="0"/>
          </a:p>
          <a:p>
            <a:pPr algn="ctr">
              <a:defRPr/>
            </a:pPr>
            <a:r>
              <a:rPr lang="es-EC" sz="2000" b="1" dirty="0"/>
              <a:t>		         DIRECTOR			</a:t>
            </a:r>
            <a:endParaRPr lang="es-ES" sz="2000" dirty="0">
              <a:latin typeface="+mj-lt"/>
              <a:ea typeface="Calibri" pitchFamily="34" charset="0"/>
              <a:cs typeface="Arial" charset="0"/>
            </a:endParaRPr>
          </a:p>
        </p:txBody>
      </p:sp>
      <p:sp>
        <p:nvSpPr>
          <p:cNvPr id="7" name="8 Rectángulo"/>
          <p:cNvSpPr>
            <a:spLocks noChangeArrowheads="1"/>
          </p:cNvSpPr>
          <p:nvPr/>
        </p:nvSpPr>
        <p:spPr bwMode="auto">
          <a:xfrm>
            <a:off x="4013844" y="5229958"/>
            <a:ext cx="2142332" cy="369318"/>
          </a:xfrm>
          <a:prstGeom prst="rect">
            <a:avLst/>
          </a:prstGeom>
          <a:noFill/>
          <a:ln>
            <a:noFill/>
          </a:ln>
          <a:extLst/>
        </p:spPr>
        <p:txBody>
          <a:bodyPr wrap="square" lIns="91424" tIns="45713" rIns="91424" bIns="45713">
            <a:spAutoFit/>
          </a:bodyPr>
          <a:lstStyle/>
          <a:p>
            <a:pPr algn="ctr" eaLnBrk="0" hangingPunct="0">
              <a:tabLst>
                <a:tab pos="-457124" algn="l"/>
              </a:tabLst>
              <a:defRPr/>
            </a:pPr>
            <a:r>
              <a:rPr lang="es-ES" b="1" dirty="0" smtClean="0">
                <a:latin typeface="+mj-lt"/>
                <a:ea typeface="Calibri" pitchFamily="34" charset="0"/>
                <a:cs typeface="Arial" charset="0"/>
              </a:rPr>
              <a:t>AGOSTO  2016</a:t>
            </a:r>
            <a:endParaRPr lang="es-ES" dirty="0">
              <a:latin typeface="+mj-lt"/>
              <a:ea typeface="Calibri" pitchFamily="34" charset="0"/>
              <a:cs typeface="Arial" charset="0"/>
            </a:endParaRPr>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14390" cy="980727"/>
          </a:xfrm>
          <a:prstGeom prst="rect">
            <a:avLst/>
          </a:prstGeom>
        </p:spPr>
      </p:pic>
      <p:sp>
        <p:nvSpPr>
          <p:cNvPr id="10" name="6 Rectángulo"/>
          <p:cNvSpPr>
            <a:spLocks noChangeArrowheads="1"/>
          </p:cNvSpPr>
          <p:nvPr/>
        </p:nvSpPr>
        <p:spPr bwMode="auto">
          <a:xfrm>
            <a:off x="1750292" y="2348880"/>
            <a:ext cx="6264275" cy="707872"/>
          </a:xfrm>
          <a:prstGeom prst="rect">
            <a:avLst/>
          </a:prstGeom>
          <a:noFill/>
          <a:ln>
            <a:noFill/>
          </a:ln>
          <a:extLst/>
        </p:spPr>
        <p:txBody>
          <a:bodyPr lIns="91424" tIns="45713" rIns="91424" bIns="45713">
            <a:spAutoFit/>
          </a:bodyPr>
          <a:lstStyle/>
          <a:p>
            <a:pPr algn="ctr" eaLnBrk="0" hangingPunct="0">
              <a:tabLst>
                <a:tab pos="-457124" algn="l"/>
              </a:tabLst>
              <a:defRPr/>
            </a:pPr>
            <a:r>
              <a:rPr lang="es-ES" sz="2000" b="1" dirty="0" smtClean="0">
                <a:effectLst>
                  <a:outerShdw blurRad="38100" dist="38100" dir="2700000" algn="tl">
                    <a:srgbClr val="000000">
                      <a:alpha val="43137"/>
                    </a:srgbClr>
                  </a:outerShdw>
                </a:effectLst>
                <a:latin typeface="+mj-lt"/>
                <a:ea typeface="Calibri" pitchFamily="34" charset="0"/>
                <a:cs typeface="Arial" charset="0"/>
              </a:rPr>
              <a:t>Trabajo de titulación previo a la obtención del titulo de Ingeniera en Finanzas-Contadora Pública-Auditora </a:t>
            </a:r>
            <a:endParaRPr lang="es-ES" sz="2000" dirty="0">
              <a:effectLst>
                <a:outerShdw blurRad="38100" dist="38100" dir="2700000" algn="tl">
                  <a:srgbClr val="000000">
                    <a:alpha val="43137"/>
                  </a:srgbClr>
                </a:outerShdw>
              </a:effectLst>
              <a:latin typeface="+mj-lt"/>
              <a:ea typeface="Calibri" pitchFamily="34" charset="0"/>
              <a:cs typeface="Arial" charset="0"/>
            </a:endParaRPr>
          </a:p>
        </p:txBody>
      </p:sp>
    </p:spTree>
    <p:extLst>
      <p:ext uri="{BB962C8B-B14F-4D97-AF65-F5344CB8AC3E}">
        <p14:creationId xmlns:p14="http://schemas.microsoft.com/office/powerpoint/2010/main" val="15942274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869"/>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8" y="6021289"/>
            <a:ext cx="9176467"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6 Imagen"/>
          <p:cNvPicPr/>
          <p:nvPr/>
        </p:nvPicPr>
        <p:blipFill rotWithShape="1">
          <a:blip r:embed="rId4"/>
          <a:srcRect l="2737"/>
          <a:stretch/>
        </p:blipFill>
        <p:spPr bwMode="auto">
          <a:xfrm>
            <a:off x="-32467" y="643418"/>
            <a:ext cx="3308324" cy="2376264"/>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8" name="7 Elipse"/>
          <p:cNvSpPr/>
          <p:nvPr/>
        </p:nvSpPr>
        <p:spPr>
          <a:xfrm>
            <a:off x="10228" y="94058"/>
            <a:ext cx="2801085" cy="432048"/>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INVERSIÓN (FBKF)</a:t>
            </a:r>
            <a:endParaRPr lang="es-EC" sz="16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9" name="8 CuadroTexto"/>
          <p:cNvSpPr txBox="1"/>
          <p:nvPr/>
        </p:nvSpPr>
        <p:spPr>
          <a:xfrm>
            <a:off x="-1426" y="3019682"/>
            <a:ext cx="3384376" cy="461665"/>
          </a:xfrm>
          <a:prstGeom prst="rect">
            <a:avLst/>
          </a:prstGeom>
          <a:noFill/>
        </p:spPr>
        <p:txBody>
          <a:bodyPr wrap="square" rtlCol="0">
            <a:spAutoFit/>
          </a:bodyPr>
          <a:lstStyle/>
          <a:p>
            <a:pPr algn="ctr"/>
            <a:r>
              <a:rPr lang="es-EC" sz="1200" b="1" dirty="0" smtClean="0">
                <a:effectLst>
                  <a:outerShdw blurRad="38100" dist="38100" dir="2700000" algn="tl">
                    <a:srgbClr val="000000">
                      <a:alpha val="43137"/>
                    </a:srgbClr>
                  </a:outerShdw>
                </a:effectLst>
              </a:rPr>
              <a:t>Inversión privada Vs Inversión pública</a:t>
            </a:r>
          </a:p>
          <a:p>
            <a:pPr algn="ctr"/>
            <a:r>
              <a:rPr lang="es-EC" sz="1200" b="1" dirty="0" smtClean="0">
                <a:effectLst>
                  <a:outerShdw blurRad="38100" dist="38100" dir="2700000" algn="tl">
                    <a:srgbClr val="000000">
                      <a:alpha val="43137"/>
                    </a:srgbClr>
                  </a:outerShdw>
                </a:effectLst>
              </a:rPr>
              <a:t>Fuente: Estadísticas del Banco Central del Ecuador </a:t>
            </a:r>
            <a:endParaRPr lang="es-EC" sz="1200" b="1" dirty="0">
              <a:effectLst>
                <a:outerShdw blurRad="38100" dist="38100" dir="2700000" algn="tl">
                  <a:srgbClr val="000000">
                    <a:alpha val="43137"/>
                  </a:srgbClr>
                </a:outerShdw>
              </a:effectLst>
            </a:endParaRPr>
          </a:p>
        </p:txBody>
      </p:sp>
      <p:sp>
        <p:nvSpPr>
          <p:cNvPr id="13" name="12 Elipse"/>
          <p:cNvSpPr/>
          <p:nvPr/>
        </p:nvSpPr>
        <p:spPr>
          <a:xfrm>
            <a:off x="4082596" y="110079"/>
            <a:ext cx="3492091" cy="428589"/>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1400" dirty="0" smtClean="0">
                <a:ln w="10160">
                  <a:solidFill>
                    <a:schemeClr val="accent1"/>
                  </a:solidFill>
                  <a:prstDash val="solid"/>
                </a:ln>
                <a:solidFill>
                  <a:srgbClr val="FFFFFF"/>
                </a:solidFill>
                <a:effectLst>
                  <a:outerShdw blurRad="38100" dist="32000" dir="5400000" algn="tl">
                    <a:srgbClr val="000000">
                      <a:alpha val="30000"/>
                    </a:srgbClr>
                  </a:outerShdw>
                </a:effectLst>
              </a:rPr>
              <a:t>TASAS  DE CRÉDITO E INFLACIÓN</a:t>
            </a:r>
            <a:endParaRPr lang="es-EC" sz="14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graphicFrame>
        <p:nvGraphicFramePr>
          <p:cNvPr id="14" name="13 Tabla"/>
          <p:cNvGraphicFramePr>
            <a:graphicFrameLocks noGrp="1"/>
          </p:cNvGraphicFramePr>
          <p:nvPr>
            <p:extLst>
              <p:ext uri="{D42A27DB-BD31-4B8C-83A1-F6EECF244321}">
                <p14:modId xmlns:p14="http://schemas.microsoft.com/office/powerpoint/2010/main" val="338196066"/>
              </p:ext>
            </p:extLst>
          </p:nvPr>
        </p:nvGraphicFramePr>
        <p:xfrm>
          <a:off x="7138526" y="898473"/>
          <a:ext cx="1961428" cy="1280160"/>
        </p:xfrm>
        <a:graphic>
          <a:graphicData uri="http://schemas.openxmlformats.org/drawingml/2006/table">
            <a:tbl>
              <a:tblPr firstRow="1" bandRow="1">
                <a:tableStyleId>{35758FB7-9AC5-4552-8A53-C91805E547FA}</a:tableStyleId>
              </a:tblPr>
              <a:tblGrid>
                <a:gridCol w="980714"/>
                <a:gridCol w="980714"/>
              </a:tblGrid>
              <a:tr h="212341">
                <a:tc>
                  <a:txBody>
                    <a:bodyPr/>
                    <a:lstStyle/>
                    <a:p>
                      <a:pPr algn="ctr"/>
                      <a:r>
                        <a:rPr lang="es-EC" sz="1100" dirty="0" smtClean="0">
                          <a:effectLst>
                            <a:outerShdw blurRad="38100" dist="38100" dir="2700000" algn="tl">
                              <a:srgbClr val="000000">
                                <a:alpha val="43137"/>
                              </a:srgbClr>
                            </a:outerShdw>
                          </a:effectLst>
                        </a:rPr>
                        <a:t>Tasa Activa</a:t>
                      </a:r>
                      <a:endParaRPr lang="es-EC" sz="1100" dirty="0">
                        <a:effectLst>
                          <a:outerShdw blurRad="38100" dist="38100" dir="2700000" algn="tl">
                            <a:srgbClr val="000000">
                              <a:alpha val="43137"/>
                            </a:srgbClr>
                          </a:outerShdw>
                        </a:effectLst>
                      </a:endParaRPr>
                    </a:p>
                  </a:txBody>
                  <a:tcPr/>
                </a:tc>
                <a:tc>
                  <a:txBody>
                    <a:bodyPr/>
                    <a:lstStyle/>
                    <a:p>
                      <a:pPr algn="ctr"/>
                      <a:r>
                        <a:rPr lang="es-EC" sz="1100" dirty="0" smtClean="0">
                          <a:effectLst>
                            <a:outerShdw blurRad="38100" dist="38100" dir="2700000" algn="tl">
                              <a:srgbClr val="000000">
                                <a:alpha val="43137"/>
                              </a:srgbClr>
                            </a:outerShdw>
                          </a:effectLst>
                        </a:rPr>
                        <a:t>Tasa Pasiva</a:t>
                      </a:r>
                      <a:endParaRPr lang="es-EC" sz="1100" dirty="0">
                        <a:effectLst>
                          <a:outerShdw blurRad="38100" dist="38100" dir="2700000" algn="tl">
                            <a:srgbClr val="000000">
                              <a:alpha val="43137"/>
                            </a:srgbClr>
                          </a:outerShdw>
                        </a:effectLst>
                      </a:endParaRPr>
                    </a:p>
                  </a:txBody>
                  <a:tcPr/>
                </a:tc>
              </a:tr>
              <a:tr h="212341">
                <a:tc>
                  <a:txBody>
                    <a:bodyPr/>
                    <a:lstStyle/>
                    <a:p>
                      <a:pPr algn="ctr"/>
                      <a:r>
                        <a:rPr lang="es-EC" sz="1100" dirty="0" smtClean="0"/>
                        <a:t>Julio 2016   8,67%</a:t>
                      </a:r>
                      <a:endParaRPr lang="es-EC" sz="1100" dirty="0"/>
                    </a:p>
                  </a:txBody>
                  <a:tcPr/>
                </a:tc>
                <a:tc>
                  <a:txBody>
                    <a:bodyPr/>
                    <a:lstStyle/>
                    <a:p>
                      <a:pPr algn="ctr"/>
                      <a:r>
                        <a:rPr lang="es-EC" sz="1100" dirty="0" smtClean="0"/>
                        <a:t>Julio 2016  6,01%</a:t>
                      </a:r>
                      <a:endParaRPr lang="es-EC" sz="1100" dirty="0"/>
                    </a:p>
                  </a:txBody>
                  <a:tcPr/>
                </a:tc>
              </a:tr>
              <a:tr h="349738">
                <a:tc>
                  <a:txBody>
                    <a:bodyPr/>
                    <a:lstStyle/>
                    <a:p>
                      <a:pPr algn="ctr"/>
                      <a:r>
                        <a:rPr lang="es-EC" sz="1100" dirty="0" smtClean="0"/>
                        <a:t>Julio  2015</a:t>
                      </a:r>
                      <a:r>
                        <a:rPr lang="es-EC" sz="1100" baseline="0" dirty="0" smtClean="0"/>
                        <a:t> 8,54%</a:t>
                      </a:r>
                      <a:endParaRPr lang="es-EC"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100" dirty="0" smtClean="0"/>
                        <a:t>Julio  2015</a:t>
                      </a:r>
                      <a:r>
                        <a:rPr lang="es-EC" sz="1100" baseline="0" dirty="0" smtClean="0"/>
                        <a:t> 5,54%</a:t>
                      </a:r>
                      <a:endParaRPr lang="es-EC" sz="1100" dirty="0" smtClean="0"/>
                    </a:p>
                    <a:p>
                      <a:pPr algn="ctr"/>
                      <a:endParaRPr lang="es-EC" sz="1100" dirty="0"/>
                    </a:p>
                  </a:txBody>
                  <a:tcPr/>
                </a:tc>
              </a:tr>
            </a:tbl>
          </a:graphicData>
        </a:graphic>
      </p:graphicFrame>
      <p:pic>
        <p:nvPicPr>
          <p:cNvPr id="2049"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6275" y="692696"/>
            <a:ext cx="3816424" cy="183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68" y="3647866"/>
            <a:ext cx="3499194" cy="2103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18 CuadroTexto"/>
          <p:cNvSpPr txBox="1"/>
          <p:nvPr/>
        </p:nvSpPr>
        <p:spPr>
          <a:xfrm>
            <a:off x="4173144" y="2525984"/>
            <a:ext cx="4104456" cy="461665"/>
          </a:xfrm>
          <a:prstGeom prst="rect">
            <a:avLst/>
          </a:prstGeom>
          <a:noFill/>
        </p:spPr>
        <p:txBody>
          <a:bodyPr wrap="square" rtlCol="0">
            <a:spAutoFit/>
          </a:bodyPr>
          <a:lstStyle/>
          <a:p>
            <a:pPr algn="ctr"/>
            <a:r>
              <a:rPr lang="es-EC" sz="1200" b="1" dirty="0" smtClean="0">
                <a:effectLst>
                  <a:outerShdw blurRad="38100" dist="38100" dir="2700000" algn="tl">
                    <a:srgbClr val="000000">
                      <a:alpha val="43137"/>
                    </a:srgbClr>
                  </a:outerShdw>
                </a:effectLst>
              </a:rPr>
              <a:t>Evolución de la colocación de créditos de vivienda BIESS</a:t>
            </a:r>
          </a:p>
          <a:p>
            <a:pPr algn="ctr"/>
            <a:r>
              <a:rPr lang="es-EC" sz="1200" b="1" dirty="0" smtClean="0">
                <a:effectLst>
                  <a:outerShdw blurRad="38100" dist="38100" dir="2700000" algn="tl">
                    <a:srgbClr val="000000">
                      <a:alpha val="43137"/>
                    </a:srgbClr>
                  </a:outerShdw>
                </a:effectLst>
              </a:rPr>
              <a:t>Fuente:  Elaboración en base a estadísticas del Banco del IESS</a:t>
            </a:r>
            <a:endParaRPr lang="es-EC" sz="1200" b="1" dirty="0">
              <a:effectLst>
                <a:outerShdw blurRad="38100" dist="38100" dir="2700000" algn="tl">
                  <a:srgbClr val="000000">
                    <a:alpha val="43137"/>
                  </a:srgbClr>
                </a:outerShdw>
              </a:effectLst>
            </a:endParaRPr>
          </a:p>
        </p:txBody>
      </p:sp>
      <p:sp>
        <p:nvSpPr>
          <p:cNvPr id="20" name="19 Rectángulo"/>
          <p:cNvSpPr/>
          <p:nvPr/>
        </p:nvSpPr>
        <p:spPr>
          <a:xfrm>
            <a:off x="-32468" y="5751259"/>
            <a:ext cx="3923560" cy="48605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200" dirty="0" smtClean="0">
                <a:solidFill>
                  <a:schemeClr val="tx1"/>
                </a:solidFill>
                <a:latin typeface="Arial" panose="020B0604020202020204" pitchFamily="34" charset="0"/>
                <a:cs typeface="Arial" panose="020B0604020202020204" pitchFamily="34" charset="0"/>
              </a:rPr>
              <a:t>Al 2015 con cinco años de otorgamiento de créditos el BIESS a desembolsado más de 5 mil millones a más de 130 mil familias de clase media- baja</a:t>
            </a:r>
            <a:endParaRPr lang="es-EC" sz="1200" dirty="0">
              <a:solidFill>
                <a:schemeClr val="tx1"/>
              </a:solidFill>
              <a:latin typeface="Arial" panose="020B0604020202020204" pitchFamily="34" charset="0"/>
              <a:cs typeface="Arial" panose="020B0604020202020204" pitchFamily="34" charset="0"/>
            </a:endParaRPr>
          </a:p>
        </p:txBody>
      </p:sp>
      <p:sp>
        <p:nvSpPr>
          <p:cNvPr id="21" name="20 Rectángulo"/>
          <p:cNvSpPr/>
          <p:nvPr/>
        </p:nvSpPr>
        <p:spPr>
          <a:xfrm>
            <a:off x="-36831" y="6291987"/>
            <a:ext cx="3923560" cy="54006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1200" b="1" dirty="0" smtClean="0"/>
              <a:t>70% de créditos del BIESS se destinan a la compra del vivienda menor a $70.000</a:t>
            </a:r>
            <a:endParaRPr lang="es-EC" sz="1200" b="1" dirty="0"/>
          </a:p>
        </p:txBody>
      </p:sp>
      <p:sp>
        <p:nvSpPr>
          <p:cNvPr id="6" name="5 Elipse"/>
          <p:cNvSpPr/>
          <p:nvPr/>
        </p:nvSpPr>
        <p:spPr>
          <a:xfrm>
            <a:off x="3425162" y="3212084"/>
            <a:ext cx="1722902" cy="53852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Tasa crédito hipotecario</a:t>
            </a:r>
            <a:endParaRPr lang="es-EC"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 name="22 Elipse"/>
          <p:cNvSpPr/>
          <p:nvPr/>
        </p:nvSpPr>
        <p:spPr>
          <a:xfrm>
            <a:off x="5232337" y="2928358"/>
            <a:ext cx="1468553" cy="53852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Bancos privados</a:t>
            </a:r>
            <a:endParaRPr lang="es-EC"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 name="23 Elipse"/>
          <p:cNvSpPr/>
          <p:nvPr/>
        </p:nvSpPr>
        <p:spPr>
          <a:xfrm>
            <a:off x="5296690" y="3563269"/>
            <a:ext cx="1350774" cy="53852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BIESS</a:t>
            </a:r>
            <a:endParaRPr lang="es-EC"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2" name="21 CuadroTexto"/>
          <p:cNvSpPr txBox="1"/>
          <p:nvPr/>
        </p:nvSpPr>
        <p:spPr>
          <a:xfrm>
            <a:off x="7138526" y="3019682"/>
            <a:ext cx="1139074" cy="369332"/>
          </a:xfrm>
          <a:prstGeom prst="rect">
            <a:avLst/>
          </a:prstGeom>
          <a:noFill/>
        </p:spPr>
        <p:txBody>
          <a:bodyPr wrap="square" rtlCol="0">
            <a:spAutoFit/>
          </a:bodyPr>
          <a:lstStyle/>
          <a:p>
            <a:pPr algn="ctr"/>
            <a:r>
              <a:rPr lang="es-EC" b="1" dirty="0" smtClean="0">
                <a:effectLst>
                  <a:outerShdw blurRad="38100" dist="38100" dir="2700000" algn="tl">
                    <a:srgbClr val="000000">
                      <a:alpha val="43137"/>
                    </a:srgbClr>
                  </a:outerShdw>
                </a:effectLst>
              </a:rPr>
              <a:t>4,99%</a:t>
            </a:r>
            <a:endParaRPr lang="es-EC" b="1" dirty="0">
              <a:effectLst>
                <a:outerShdw blurRad="38100" dist="38100" dir="2700000" algn="tl">
                  <a:srgbClr val="000000">
                    <a:alpha val="43137"/>
                  </a:srgbClr>
                </a:outerShdw>
              </a:effectLst>
            </a:endParaRPr>
          </a:p>
        </p:txBody>
      </p:sp>
      <p:sp>
        <p:nvSpPr>
          <p:cNvPr id="26" name="25 CuadroTexto"/>
          <p:cNvSpPr txBox="1"/>
          <p:nvPr/>
        </p:nvSpPr>
        <p:spPr>
          <a:xfrm>
            <a:off x="7138526" y="3565944"/>
            <a:ext cx="890393" cy="369332"/>
          </a:xfrm>
          <a:prstGeom prst="rect">
            <a:avLst/>
          </a:prstGeom>
          <a:noFill/>
        </p:spPr>
        <p:txBody>
          <a:bodyPr wrap="square" rtlCol="0">
            <a:spAutoFit/>
          </a:bodyPr>
          <a:lstStyle/>
          <a:p>
            <a:pPr algn="ctr"/>
            <a:r>
              <a:rPr lang="es-EC" b="1" dirty="0" smtClean="0">
                <a:effectLst>
                  <a:outerShdw blurRad="38100" dist="38100" dir="2700000" algn="tl">
                    <a:srgbClr val="000000">
                      <a:alpha val="43137"/>
                    </a:srgbClr>
                  </a:outerShdw>
                </a:effectLst>
              </a:rPr>
              <a:t>6%</a:t>
            </a:r>
            <a:endParaRPr lang="es-EC" b="1" dirty="0">
              <a:effectLst>
                <a:outerShdw blurRad="38100" dist="38100" dir="2700000" algn="tl">
                  <a:srgbClr val="000000">
                    <a:alpha val="43137"/>
                  </a:srgbClr>
                </a:outerShdw>
              </a:effectLst>
            </a:endParaRPr>
          </a:p>
        </p:txBody>
      </p:sp>
      <p:cxnSp>
        <p:nvCxnSpPr>
          <p:cNvPr id="27" name="26 Conector recto de flecha"/>
          <p:cNvCxnSpPr>
            <a:stCxn id="23" idx="6"/>
          </p:cNvCxnSpPr>
          <p:nvPr/>
        </p:nvCxnSpPr>
        <p:spPr>
          <a:xfrm>
            <a:off x="6700890" y="3197621"/>
            <a:ext cx="581117"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9" name="28 Conector recto de flecha"/>
          <p:cNvCxnSpPr/>
          <p:nvPr/>
        </p:nvCxnSpPr>
        <p:spPr>
          <a:xfrm>
            <a:off x="5148064" y="3502421"/>
            <a:ext cx="192777" cy="145445"/>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0" name="29 Conector recto de flecha"/>
          <p:cNvCxnSpPr>
            <a:endCxn id="23" idx="2"/>
          </p:cNvCxnSpPr>
          <p:nvPr/>
        </p:nvCxnSpPr>
        <p:spPr>
          <a:xfrm flipV="1">
            <a:off x="5148064" y="3197621"/>
            <a:ext cx="84273" cy="260457"/>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1" name="30 Conector recto de flecha"/>
          <p:cNvCxnSpPr/>
          <p:nvPr/>
        </p:nvCxnSpPr>
        <p:spPr>
          <a:xfrm>
            <a:off x="6647464" y="3802044"/>
            <a:ext cx="581117"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pic>
        <p:nvPicPr>
          <p:cNvPr id="35" name="34 Imagen"/>
          <p:cNvPicPr/>
          <p:nvPr/>
        </p:nvPicPr>
        <p:blipFill rotWithShape="1">
          <a:blip r:embed="rId7"/>
          <a:srcRect l="31985" t="30158" r="57508" b="52542"/>
          <a:stretch/>
        </p:blipFill>
        <p:spPr bwMode="auto">
          <a:xfrm>
            <a:off x="3593379" y="4101794"/>
            <a:ext cx="1747461" cy="1559453"/>
          </a:xfrm>
          <a:prstGeom prst="rect">
            <a:avLst/>
          </a:prstGeom>
          <a:ln w="9525">
            <a:solidFill>
              <a:schemeClr val="tx1"/>
            </a:solidFill>
          </a:ln>
          <a:extLst>
            <a:ext uri="{53640926-AAD7-44D8-BBD7-CCE9431645EC}">
              <a14:shadowObscured xmlns:a14="http://schemas.microsoft.com/office/drawing/2010/main"/>
            </a:ext>
          </a:extLst>
        </p:spPr>
      </p:pic>
      <p:pic>
        <p:nvPicPr>
          <p:cNvPr id="36" name="35 Imagen"/>
          <p:cNvPicPr/>
          <p:nvPr/>
        </p:nvPicPr>
        <p:blipFill rotWithShape="1">
          <a:blip r:embed="rId7"/>
          <a:srcRect l="34762" t="55302" r="31770" b="30431"/>
          <a:stretch/>
        </p:blipFill>
        <p:spPr bwMode="auto">
          <a:xfrm>
            <a:off x="5464059" y="4496258"/>
            <a:ext cx="3635895" cy="1164989"/>
          </a:xfrm>
          <a:prstGeom prst="rect">
            <a:avLst/>
          </a:prstGeom>
          <a:ln w="9525">
            <a:solidFill>
              <a:schemeClr val="tx1"/>
            </a:solidFill>
          </a:ln>
          <a:extLst>
            <a:ext uri="{53640926-AAD7-44D8-BBD7-CCE9431645EC}">
              <a14:shadowObscured xmlns:a14="http://schemas.microsoft.com/office/drawing/2010/main"/>
            </a:ext>
          </a:extLst>
        </p:spPr>
      </p:pic>
      <p:sp>
        <p:nvSpPr>
          <p:cNvPr id="37" name="36 CuadroTexto"/>
          <p:cNvSpPr txBox="1"/>
          <p:nvPr/>
        </p:nvSpPr>
        <p:spPr>
          <a:xfrm>
            <a:off x="5190200" y="4133421"/>
            <a:ext cx="4104456" cy="261610"/>
          </a:xfrm>
          <a:prstGeom prst="rect">
            <a:avLst/>
          </a:prstGeom>
          <a:noFill/>
        </p:spPr>
        <p:txBody>
          <a:bodyPr wrap="square" rtlCol="0">
            <a:spAutoFit/>
          </a:bodyPr>
          <a:lstStyle/>
          <a:p>
            <a:pPr algn="ctr"/>
            <a:r>
              <a:rPr lang="es-EC" sz="1100" b="1" dirty="0" smtClean="0">
                <a:effectLst>
                  <a:outerShdw blurRad="38100" dist="38100" dir="2700000" algn="tl">
                    <a:srgbClr val="000000">
                      <a:alpha val="43137"/>
                    </a:srgbClr>
                  </a:outerShdw>
                </a:effectLst>
              </a:rPr>
              <a:t>Destino de crédito hipotecario en compra de vivienda</a:t>
            </a:r>
          </a:p>
        </p:txBody>
      </p:sp>
    </p:spTree>
    <p:extLst>
      <p:ext uri="{BB962C8B-B14F-4D97-AF65-F5344CB8AC3E}">
        <p14:creationId xmlns:p14="http://schemas.microsoft.com/office/powerpoint/2010/main" val="599552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4" y="-40694"/>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7357"/>
          <a:stretch/>
        </p:blipFill>
        <p:spPr bwMode="auto">
          <a:xfrm>
            <a:off x="-16234" y="6035512"/>
            <a:ext cx="9160234"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255531" y="3829307"/>
            <a:ext cx="4104456" cy="461665"/>
          </a:xfrm>
          <a:prstGeom prst="rect">
            <a:avLst/>
          </a:prstGeom>
          <a:noFill/>
        </p:spPr>
        <p:txBody>
          <a:bodyPr wrap="square" rtlCol="0">
            <a:spAutoFit/>
          </a:bodyPr>
          <a:lstStyle/>
          <a:p>
            <a:pPr algn="ctr"/>
            <a:r>
              <a:rPr lang="es-EC" sz="1200" b="1" dirty="0">
                <a:effectLst>
                  <a:outerShdw blurRad="38100" dist="38100" dir="2700000" algn="tl">
                    <a:srgbClr val="000000">
                      <a:alpha val="43137"/>
                    </a:srgbClr>
                  </a:outerShdw>
                </a:effectLst>
              </a:rPr>
              <a:t>Créditos hipotecarios y tasas de interés actuales de la </a:t>
            </a:r>
            <a:r>
              <a:rPr lang="es-EC" sz="1200" b="1" dirty="0" smtClean="0">
                <a:effectLst>
                  <a:outerShdw blurRad="38100" dist="38100" dir="2700000" algn="tl">
                    <a:srgbClr val="000000">
                      <a:alpha val="43137"/>
                    </a:srgbClr>
                  </a:outerShdw>
                </a:effectLst>
              </a:rPr>
              <a:t>banca</a:t>
            </a:r>
          </a:p>
          <a:p>
            <a:pPr algn="ctr"/>
            <a:r>
              <a:rPr lang="es-EC" sz="1200" b="1" dirty="0" smtClean="0">
                <a:effectLst>
                  <a:outerShdw blurRad="38100" dist="38100" dir="2700000" algn="tl">
                    <a:srgbClr val="000000">
                      <a:alpha val="43137"/>
                    </a:srgbClr>
                  </a:outerShdw>
                </a:effectLst>
              </a:rPr>
              <a:t>Fuente:  </a:t>
            </a:r>
            <a:r>
              <a:rPr lang="es-EC" sz="1200" b="1" dirty="0">
                <a:effectLst>
                  <a:outerShdw blurRad="38100" dist="38100" dir="2700000" algn="tl">
                    <a:srgbClr val="000000">
                      <a:alpha val="43137"/>
                    </a:srgbClr>
                  </a:outerShdw>
                </a:effectLst>
              </a:rPr>
              <a:t>(Diario El Telégrafo, 2015)</a:t>
            </a:r>
          </a:p>
        </p:txBody>
      </p:sp>
      <p:sp>
        <p:nvSpPr>
          <p:cNvPr id="12" name="11 Elipse"/>
          <p:cNvSpPr/>
          <p:nvPr/>
        </p:nvSpPr>
        <p:spPr>
          <a:xfrm>
            <a:off x="4716016" y="72281"/>
            <a:ext cx="4231114" cy="432048"/>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PRESUPUESTO GENERAL DEL ESTADO</a:t>
            </a:r>
            <a:endParaRPr lang="es-EC" sz="16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5" name="4 Rectángulo"/>
          <p:cNvSpPr/>
          <p:nvPr/>
        </p:nvSpPr>
        <p:spPr>
          <a:xfrm>
            <a:off x="4862955" y="3324041"/>
            <a:ext cx="1974244" cy="4046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1200" dirty="0" smtClean="0"/>
              <a:t>36.317 </a:t>
            </a:r>
            <a:r>
              <a:rPr lang="es-EC" sz="1200" dirty="0"/>
              <a:t>millones </a:t>
            </a:r>
            <a:r>
              <a:rPr lang="es-EC" sz="1200" dirty="0" smtClean="0"/>
              <a:t> al 2015</a:t>
            </a:r>
            <a:endParaRPr lang="es-EC" sz="1200" dirty="0"/>
          </a:p>
        </p:txBody>
      </p:sp>
      <p:sp>
        <p:nvSpPr>
          <p:cNvPr id="14" name="13 Rectángulo"/>
          <p:cNvSpPr/>
          <p:nvPr/>
        </p:nvSpPr>
        <p:spPr>
          <a:xfrm>
            <a:off x="7166641" y="3324041"/>
            <a:ext cx="1919150" cy="4046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1200" dirty="0"/>
              <a:t>29.835 millones </a:t>
            </a:r>
            <a:r>
              <a:rPr lang="es-EC" sz="1200" dirty="0" smtClean="0"/>
              <a:t> al 2016</a:t>
            </a:r>
            <a:endParaRPr lang="es-EC" sz="1200" dirty="0"/>
          </a:p>
        </p:txBody>
      </p:sp>
      <p:sp>
        <p:nvSpPr>
          <p:cNvPr id="9" name="8 Flecha curvada hacia arriba"/>
          <p:cNvSpPr/>
          <p:nvPr/>
        </p:nvSpPr>
        <p:spPr>
          <a:xfrm>
            <a:off x="6167847" y="3746637"/>
            <a:ext cx="2120422" cy="498169"/>
          </a:xfrm>
          <a:prstGeom prst="curvedUp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C">
              <a:solidFill>
                <a:schemeClr val="tx1"/>
              </a:solidFill>
            </a:endParaRPr>
          </a:p>
        </p:txBody>
      </p:sp>
      <p:sp>
        <p:nvSpPr>
          <p:cNvPr id="13" name="12 CuadroTexto"/>
          <p:cNvSpPr txBox="1"/>
          <p:nvPr/>
        </p:nvSpPr>
        <p:spPr>
          <a:xfrm>
            <a:off x="6965880" y="3774663"/>
            <a:ext cx="1008112" cy="369332"/>
          </a:xfrm>
          <a:prstGeom prst="rect">
            <a:avLst/>
          </a:prstGeom>
          <a:noFill/>
        </p:spPr>
        <p:txBody>
          <a:bodyPr wrap="square" rtlCol="0">
            <a:spAutoFit/>
          </a:bodyPr>
          <a:lstStyle/>
          <a:p>
            <a:r>
              <a:rPr lang="es-EC" dirty="0" smtClean="0">
                <a:solidFill>
                  <a:srgbClr val="FF0000"/>
                </a:solidFill>
                <a:effectLst>
                  <a:outerShdw blurRad="38100" dist="38100" dir="2700000" algn="tl">
                    <a:srgbClr val="000000">
                      <a:alpha val="43137"/>
                    </a:srgbClr>
                  </a:outerShdw>
                </a:effectLst>
              </a:rPr>
              <a:t>-17,84%</a:t>
            </a:r>
            <a:endParaRPr lang="es-EC" dirty="0">
              <a:solidFill>
                <a:srgbClr val="FF0000"/>
              </a:solidFill>
              <a:effectLst>
                <a:outerShdw blurRad="38100" dist="38100" dir="2700000" algn="tl">
                  <a:srgbClr val="000000">
                    <a:alpha val="43137"/>
                  </a:srgbClr>
                </a:outerShdw>
              </a:effectLst>
            </a:endParaRPr>
          </a:p>
        </p:txBody>
      </p:sp>
      <p:sp>
        <p:nvSpPr>
          <p:cNvPr id="15" name="14 Flecha abajo"/>
          <p:cNvSpPr/>
          <p:nvPr/>
        </p:nvSpPr>
        <p:spPr>
          <a:xfrm>
            <a:off x="6679828" y="3728705"/>
            <a:ext cx="139693" cy="369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6" name="15 Tabla"/>
          <p:cNvGraphicFramePr>
            <a:graphicFrameLocks noGrp="1"/>
          </p:cNvGraphicFramePr>
          <p:nvPr>
            <p:extLst>
              <p:ext uri="{D42A27DB-BD31-4B8C-83A1-F6EECF244321}">
                <p14:modId xmlns:p14="http://schemas.microsoft.com/office/powerpoint/2010/main" val="1788515922"/>
              </p:ext>
            </p:extLst>
          </p:nvPr>
        </p:nvGraphicFramePr>
        <p:xfrm>
          <a:off x="4765892" y="529540"/>
          <a:ext cx="4353312" cy="2290797"/>
        </p:xfrm>
        <a:graphic>
          <a:graphicData uri="http://schemas.openxmlformats.org/drawingml/2006/table">
            <a:tbl>
              <a:tblPr firstRow="1" bandRow="1">
                <a:tableStyleId>{D27102A9-8310-4765-A935-A1911B00CA55}</a:tableStyleId>
              </a:tblPr>
              <a:tblGrid>
                <a:gridCol w="1088328"/>
                <a:gridCol w="1088328"/>
                <a:gridCol w="1088328"/>
                <a:gridCol w="1088328"/>
              </a:tblGrid>
              <a:tr h="324837">
                <a:tc>
                  <a:txBody>
                    <a:bodyPr/>
                    <a:lstStyle/>
                    <a:p>
                      <a:pPr algn="ctr"/>
                      <a:r>
                        <a:rPr lang="es-EC" sz="1050" dirty="0" smtClean="0"/>
                        <a:t>Estadísticas</a:t>
                      </a:r>
                      <a:endParaRPr lang="es-EC" sz="1050" b="1" dirty="0"/>
                    </a:p>
                  </a:txBody>
                  <a:tcPr/>
                </a:tc>
                <a:tc>
                  <a:txBody>
                    <a:bodyPr/>
                    <a:lstStyle/>
                    <a:p>
                      <a:pPr algn="ctr"/>
                      <a:r>
                        <a:rPr lang="es-EC" sz="1050" dirty="0" smtClean="0"/>
                        <a:t>Valor</a:t>
                      </a:r>
                      <a:r>
                        <a:rPr lang="es-EC" sz="1050" baseline="0" dirty="0" smtClean="0"/>
                        <a:t>  2015</a:t>
                      </a:r>
                      <a:endParaRPr lang="es-EC" sz="1050" b="1" dirty="0"/>
                    </a:p>
                  </a:txBody>
                  <a:tcPr/>
                </a:tc>
                <a:tc>
                  <a:txBody>
                    <a:bodyPr/>
                    <a:lstStyle/>
                    <a:p>
                      <a:pPr algn="ctr"/>
                      <a:r>
                        <a:rPr lang="es-EC" sz="1050" dirty="0" smtClean="0"/>
                        <a:t>Valor 2016</a:t>
                      </a:r>
                      <a:endParaRPr lang="es-EC" sz="1050" b="1" dirty="0"/>
                    </a:p>
                  </a:txBody>
                  <a:tcPr/>
                </a:tc>
                <a:tc>
                  <a:txBody>
                    <a:bodyPr/>
                    <a:lstStyle/>
                    <a:p>
                      <a:pPr algn="ctr"/>
                      <a:r>
                        <a:rPr lang="es-EC" sz="1050" dirty="0" smtClean="0"/>
                        <a:t>Variación</a:t>
                      </a:r>
                      <a:endParaRPr lang="es-EC" sz="1050" b="1" dirty="0"/>
                    </a:p>
                  </a:txBody>
                  <a:tcPr/>
                </a:tc>
              </a:tr>
              <a:tr h="324837">
                <a:tc>
                  <a:txBody>
                    <a:bodyPr/>
                    <a:lstStyle/>
                    <a:p>
                      <a:r>
                        <a:rPr lang="es-EC" sz="1050" dirty="0" smtClean="0"/>
                        <a:t>PIB Nominal</a:t>
                      </a:r>
                      <a:endParaRPr lang="es-EC" sz="1050" dirty="0"/>
                    </a:p>
                  </a:txBody>
                  <a:tcPr/>
                </a:tc>
                <a:tc>
                  <a:txBody>
                    <a:bodyPr/>
                    <a:lstStyle/>
                    <a:p>
                      <a:r>
                        <a:rPr lang="es-EC" sz="1050" dirty="0" smtClean="0"/>
                        <a:t>108.626 millones</a:t>
                      </a:r>
                      <a:endParaRPr lang="es-EC" sz="1050" dirty="0"/>
                    </a:p>
                  </a:txBody>
                  <a:tcPr/>
                </a:tc>
                <a:tc>
                  <a:txBody>
                    <a:bodyPr/>
                    <a:lstStyle/>
                    <a:p>
                      <a:r>
                        <a:rPr lang="es-EC" sz="1050" dirty="0" smtClean="0"/>
                        <a:t>102.426 </a:t>
                      </a:r>
                      <a:endParaRPr lang="es-EC" sz="1050" dirty="0"/>
                    </a:p>
                  </a:txBody>
                  <a:tcPr/>
                </a:tc>
                <a:tc>
                  <a:txBody>
                    <a:bodyPr/>
                    <a:lstStyle/>
                    <a:p>
                      <a:r>
                        <a:rPr lang="es-EC" sz="1050" dirty="0" smtClean="0"/>
                        <a:t>-5,71%</a:t>
                      </a:r>
                      <a:endParaRPr lang="es-EC" sz="1050" dirty="0"/>
                    </a:p>
                  </a:txBody>
                  <a:tcPr/>
                </a:tc>
              </a:tr>
              <a:tr h="347086">
                <a:tc>
                  <a:txBody>
                    <a:bodyPr/>
                    <a:lstStyle/>
                    <a:p>
                      <a:r>
                        <a:rPr lang="es-EC" sz="1050" dirty="0" smtClean="0"/>
                        <a:t>Crecimiento</a:t>
                      </a:r>
                      <a:r>
                        <a:rPr lang="es-EC" sz="1050" baseline="0" dirty="0" smtClean="0"/>
                        <a:t> real PIB</a:t>
                      </a:r>
                      <a:endParaRPr lang="es-EC" sz="1050" dirty="0"/>
                    </a:p>
                  </a:txBody>
                  <a:tcPr/>
                </a:tc>
                <a:tc>
                  <a:txBody>
                    <a:bodyPr/>
                    <a:lstStyle/>
                    <a:p>
                      <a:r>
                        <a:rPr lang="es-EC" sz="1050" dirty="0" smtClean="0"/>
                        <a:t>4,1%</a:t>
                      </a:r>
                      <a:endParaRPr lang="es-EC" sz="1050" dirty="0"/>
                    </a:p>
                  </a:txBody>
                  <a:tcPr/>
                </a:tc>
                <a:tc>
                  <a:txBody>
                    <a:bodyPr/>
                    <a:lstStyle/>
                    <a:p>
                      <a:r>
                        <a:rPr lang="es-EC" sz="1050" dirty="0" smtClean="0"/>
                        <a:t>1%</a:t>
                      </a:r>
                      <a:endParaRPr lang="es-EC" sz="1050" dirty="0"/>
                    </a:p>
                  </a:txBody>
                  <a:tcPr/>
                </a:tc>
                <a:tc>
                  <a:txBody>
                    <a:bodyPr/>
                    <a:lstStyle/>
                    <a:p>
                      <a:r>
                        <a:rPr lang="es-EC" sz="1050" dirty="0" smtClean="0"/>
                        <a:t>3,1%</a:t>
                      </a:r>
                      <a:endParaRPr lang="es-EC" sz="1050" dirty="0"/>
                    </a:p>
                  </a:txBody>
                  <a:tcPr/>
                </a:tc>
              </a:tr>
              <a:tr h="480581">
                <a:tc>
                  <a:txBody>
                    <a:bodyPr/>
                    <a:lstStyle/>
                    <a:p>
                      <a:r>
                        <a:rPr lang="es-EC" sz="1050" dirty="0" smtClean="0"/>
                        <a:t>Gasto de inversión</a:t>
                      </a:r>
                    </a:p>
                    <a:p>
                      <a:r>
                        <a:rPr lang="es-EC" sz="1050" dirty="0" smtClean="0"/>
                        <a:t>Obras</a:t>
                      </a:r>
                      <a:r>
                        <a:rPr lang="es-EC" sz="1050" baseline="0" dirty="0" smtClean="0"/>
                        <a:t> públicas</a:t>
                      </a:r>
                      <a:endParaRPr lang="es-EC" sz="1050" dirty="0"/>
                    </a:p>
                  </a:txBody>
                  <a:tcPr/>
                </a:tc>
                <a:tc>
                  <a:txBody>
                    <a:bodyPr/>
                    <a:lstStyle/>
                    <a:p>
                      <a:r>
                        <a:rPr lang="es-EC" sz="1050" dirty="0" smtClean="0"/>
                        <a:t>3.666,02  millones</a:t>
                      </a:r>
                      <a:endParaRPr lang="es-EC" sz="1050" dirty="0"/>
                    </a:p>
                  </a:txBody>
                  <a:tcPr/>
                </a:tc>
                <a:tc>
                  <a:txBody>
                    <a:bodyPr/>
                    <a:lstStyle/>
                    <a:p>
                      <a:r>
                        <a:rPr lang="es-EC" sz="1050" dirty="0" smtClean="0"/>
                        <a:t>1.683,29  millones</a:t>
                      </a:r>
                      <a:endParaRPr lang="es-EC" sz="1050" dirty="0"/>
                    </a:p>
                  </a:txBody>
                  <a:tcPr/>
                </a:tc>
                <a:tc>
                  <a:txBody>
                    <a:bodyPr/>
                    <a:lstStyle/>
                    <a:p>
                      <a:r>
                        <a:rPr lang="es-EC" sz="1050" dirty="0" smtClean="0"/>
                        <a:t>-54,08%</a:t>
                      </a:r>
                      <a:endParaRPr lang="es-EC" sz="1050" dirty="0"/>
                    </a:p>
                  </a:txBody>
                  <a:tcPr/>
                </a:tc>
              </a:tr>
              <a:tr h="347086">
                <a:tc>
                  <a:txBody>
                    <a:bodyPr/>
                    <a:lstStyle/>
                    <a:p>
                      <a:r>
                        <a:rPr lang="es-EC" sz="1050" dirty="0" smtClean="0"/>
                        <a:t>Bienes y servicios para inversión</a:t>
                      </a:r>
                      <a:endParaRPr lang="es-EC" sz="1050" dirty="0"/>
                    </a:p>
                  </a:txBody>
                  <a:tcPr/>
                </a:tc>
                <a:tc>
                  <a:txBody>
                    <a:bodyPr/>
                    <a:lstStyle/>
                    <a:p>
                      <a:r>
                        <a:rPr lang="es-EC" sz="1050" dirty="0" smtClean="0"/>
                        <a:t>2.251,40 millones</a:t>
                      </a:r>
                      <a:endParaRPr lang="es-EC" sz="1050" dirty="0"/>
                    </a:p>
                  </a:txBody>
                  <a:tcPr/>
                </a:tc>
                <a:tc>
                  <a:txBody>
                    <a:bodyPr/>
                    <a:lstStyle/>
                    <a:p>
                      <a:r>
                        <a:rPr lang="es-EC" sz="1050" dirty="0" smtClean="0"/>
                        <a:t>1.131,12 millones</a:t>
                      </a:r>
                      <a:endParaRPr lang="es-EC" sz="1050" dirty="0"/>
                    </a:p>
                  </a:txBody>
                  <a:tcPr/>
                </a:tc>
                <a:tc>
                  <a:txBody>
                    <a:bodyPr/>
                    <a:lstStyle/>
                    <a:p>
                      <a:r>
                        <a:rPr lang="es-EC" sz="1050" dirty="0" smtClean="0"/>
                        <a:t>-49,76%</a:t>
                      </a:r>
                      <a:endParaRPr lang="es-EC" sz="1050" dirty="0"/>
                    </a:p>
                  </a:txBody>
                  <a:tcPr/>
                </a:tc>
              </a:tr>
            </a:tbl>
          </a:graphicData>
        </a:graphic>
      </p:graphicFrame>
      <p:sp>
        <p:nvSpPr>
          <p:cNvPr id="17" name="16 Flecha derecha"/>
          <p:cNvSpPr/>
          <p:nvPr/>
        </p:nvSpPr>
        <p:spPr>
          <a:xfrm rot="5400000">
            <a:off x="8824182" y="284825"/>
            <a:ext cx="371800" cy="23536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graphicFrame>
        <p:nvGraphicFramePr>
          <p:cNvPr id="22" name="21 Tabla"/>
          <p:cNvGraphicFramePr>
            <a:graphicFrameLocks noGrp="1"/>
          </p:cNvGraphicFramePr>
          <p:nvPr>
            <p:extLst>
              <p:ext uri="{D42A27DB-BD31-4B8C-83A1-F6EECF244321}">
                <p14:modId xmlns:p14="http://schemas.microsoft.com/office/powerpoint/2010/main" val="143867890"/>
              </p:ext>
            </p:extLst>
          </p:nvPr>
        </p:nvGraphicFramePr>
        <p:xfrm>
          <a:off x="0" y="258941"/>
          <a:ext cx="4608566" cy="3483987"/>
        </p:xfrm>
        <a:graphic>
          <a:graphicData uri="http://schemas.openxmlformats.org/drawingml/2006/table">
            <a:tbl>
              <a:tblPr firstRow="1">
                <a:tableStyleId>{BDBED569-4797-4DF1-A0F4-6AAB3CD982D8}</a:tableStyleId>
              </a:tblPr>
              <a:tblGrid>
                <a:gridCol w="1152142"/>
                <a:gridCol w="877822"/>
                <a:gridCol w="932686"/>
                <a:gridCol w="932686"/>
                <a:gridCol w="713230"/>
              </a:tblGrid>
              <a:tr h="404060">
                <a:tc>
                  <a:txBody>
                    <a:bodyPr/>
                    <a:lstStyle/>
                    <a:p>
                      <a:pPr algn="ctr">
                        <a:lnSpc>
                          <a:spcPct val="150000"/>
                        </a:lnSpc>
                        <a:spcAft>
                          <a:spcPts val="0"/>
                        </a:spcAft>
                      </a:pPr>
                      <a:r>
                        <a:rPr lang="es-EC" sz="1050" dirty="0" smtClean="0">
                          <a:effectLst/>
                        </a:rPr>
                        <a:t>TIPO DE FINANCIAMIENTO</a:t>
                      </a:r>
                      <a:endParaRPr lang="es-EC" sz="1050" dirty="0">
                        <a:solidFill>
                          <a:srgbClr val="000000"/>
                        </a:solidFill>
                        <a:effectLst/>
                        <a:latin typeface="Calibri"/>
                        <a:ea typeface="Calibri"/>
                        <a:cs typeface="Times New Roman"/>
                      </a:endParaRPr>
                    </a:p>
                  </a:txBody>
                  <a:tcPr marL="50673" marR="50673" marT="0" marB="0"/>
                </a:tc>
                <a:tc>
                  <a:txBody>
                    <a:bodyPr/>
                    <a:lstStyle/>
                    <a:p>
                      <a:pPr algn="ctr">
                        <a:lnSpc>
                          <a:spcPct val="150000"/>
                        </a:lnSpc>
                        <a:spcAft>
                          <a:spcPts val="0"/>
                        </a:spcAft>
                      </a:pPr>
                      <a:r>
                        <a:rPr lang="es-EC" sz="1050" dirty="0" smtClean="0">
                          <a:effectLst/>
                        </a:rPr>
                        <a:t>TASA DE INTERÉS</a:t>
                      </a:r>
                      <a:endParaRPr lang="es-EC" sz="1050" dirty="0">
                        <a:solidFill>
                          <a:srgbClr val="000000"/>
                        </a:solidFill>
                        <a:effectLst/>
                        <a:latin typeface="Calibri"/>
                        <a:ea typeface="Calibri"/>
                        <a:cs typeface="Times New Roman"/>
                      </a:endParaRPr>
                    </a:p>
                  </a:txBody>
                  <a:tcPr marL="50673" marR="50673" marT="0" marB="0"/>
                </a:tc>
                <a:tc>
                  <a:txBody>
                    <a:bodyPr/>
                    <a:lstStyle/>
                    <a:p>
                      <a:pPr algn="ctr">
                        <a:lnSpc>
                          <a:spcPct val="150000"/>
                        </a:lnSpc>
                        <a:spcAft>
                          <a:spcPts val="0"/>
                        </a:spcAft>
                      </a:pPr>
                      <a:r>
                        <a:rPr lang="es-EC" sz="1050" dirty="0" smtClean="0">
                          <a:effectLst/>
                        </a:rPr>
                        <a:t>TIPO DE CRÉDITO</a:t>
                      </a:r>
                      <a:endParaRPr lang="es-EC" sz="1050" dirty="0">
                        <a:solidFill>
                          <a:srgbClr val="000000"/>
                        </a:solidFill>
                        <a:effectLst/>
                        <a:latin typeface="Calibri"/>
                        <a:ea typeface="Calibri"/>
                        <a:cs typeface="Times New Roman"/>
                      </a:endParaRPr>
                    </a:p>
                  </a:txBody>
                  <a:tcPr marL="50673" marR="50673" marT="0" marB="0"/>
                </a:tc>
                <a:tc>
                  <a:txBody>
                    <a:bodyPr/>
                    <a:lstStyle/>
                    <a:p>
                      <a:pPr algn="ctr">
                        <a:lnSpc>
                          <a:spcPct val="150000"/>
                        </a:lnSpc>
                        <a:spcAft>
                          <a:spcPts val="0"/>
                        </a:spcAft>
                      </a:pPr>
                      <a:r>
                        <a:rPr lang="es-EC" sz="1050" dirty="0" smtClean="0">
                          <a:effectLst/>
                        </a:rPr>
                        <a:t>MONTO</a:t>
                      </a:r>
                      <a:endParaRPr lang="es-EC" sz="1050" dirty="0">
                        <a:solidFill>
                          <a:srgbClr val="000000"/>
                        </a:solidFill>
                        <a:effectLst/>
                        <a:latin typeface="Calibri"/>
                        <a:ea typeface="Calibri"/>
                        <a:cs typeface="Times New Roman"/>
                      </a:endParaRPr>
                    </a:p>
                  </a:txBody>
                  <a:tcPr marL="50673" marR="50673" marT="0" marB="0"/>
                </a:tc>
                <a:tc>
                  <a:txBody>
                    <a:bodyPr/>
                    <a:lstStyle/>
                    <a:p>
                      <a:pPr algn="ctr">
                        <a:lnSpc>
                          <a:spcPct val="150000"/>
                        </a:lnSpc>
                        <a:spcAft>
                          <a:spcPts val="0"/>
                        </a:spcAft>
                      </a:pPr>
                      <a:r>
                        <a:rPr lang="es-EC" sz="1050" dirty="0" smtClean="0">
                          <a:effectLst/>
                        </a:rPr>
                        <a:t>INSTITUCIÓN</a:t>
                      </a:r>
                      <a:endParaRPr lang="es-EC" sz="1050" dirty="0">
                        <a:solidFill>
                          <a:srgbClr val="000000"/>
                        </a:solidFill>
                        <a:effectLst/>
                        <a:latin typeface="Calibri"/>
                        <a:ea typeface="Calibri"/>
                        <a:cs typeface="Times New Roman"/>
                      </a:endParaRPr>
                    </a:p>
                  </a:txBody>
                  <a:tcPr marL="50673" marR="50673" marT="0" marB="0"/>
                </a:tc>
              </a:tr>
              <a:tr h="717927">
                <a:tc>
                  <a:txBody>
                    <a:bodyPr/>
                    <a:lstStyle/>
                    <a:p>
                      <a:pPr algn="just">
                        <a:lnSpc>
                          <a:spcPct val="150000"/>
                        </a:lnSpc>
                        <a:spcAft>
                          <a:spcPts val="0"/>
                        </a:spcAft>
                      </a:pPr>
                      <a:r>
                        <a:rPr lang="es-EC" sz="1000" b="1" dirty="0">
                          <a:effectLst/>
                        </a:rPr>
                        <a:t>Banca Privada</a:t>
                      </a:r>
                      <a:endParaRPr lang="es-EC" sz="1000" b="1" dirty="0">
                        <a:solidFill>
                          <a:srgbClr val="000000"/>
                        </a:solidFill>
                        <a:effectLst/>
                        <a:latin typeface="Calibri"/>
                        <a:ea typeface="Calibri"/>
                        <a:cs typeface="Times New Roman"/>
                      </a:endParaRPr>
                    </a:p>
                  </a:txBody>
                  <a:tcPr marL="50673" marR="50673" marT="0" marB="0"/>
                </a:tc>
                <a:tc>
                  <a:txBody>
                    <a:bodyPr/>
                    <a:lstStyle/>
                    <a:p>
                      <a:pPr algn="just">
                        <a:lnSpc>
                          <a:spcPct val="150000"/>
                        </a:lnSpc>
                        <a:spcAft>
                          <a:spcPts val="0"/>
                        </a:spcAft>
                      </a:pPr>
                      <a:r>
                        <a:rPr lang="es-EC" sz="1000" dirty="0">
                          <a:effectLst/>
                        </a:rPr>
                        <a:t>11,33%</a:t>
                      </a:r>
                      <a:endParaRPr lang="es-EC" sz="1000" dirty="0">
                        <a:solidFill>
                          <a:srgbClr val="000000"/>
                        </a:solidFill>
                        <a:effectLst/>
                        <a:latin typeface="Calibri"/>
                        <a:ea typeface="Calibri"/>
                        <a:cs typeface="Times New Roman"/>
                      </a:endParaRPr>
                    </a:p>
                  </a:txBody>
                  <a:tcPr marL="50673" marR="50673" marT="0" marB="0"/>
                </a:tc>
                <a:tc>
                  <a:txBody>
                    <a:bodyPr/>
                    <a:lstStyle/>
                    <a:p>
                      <a:pPr algn="just">
                        <a:lnSpc>
                          <a:spcPct val="150000"/>
                        </a:lnSpc>
                        <a:spcAft>
                          <a:spcPts val="0"/>
                        </a:spcAft>
                      </a:pPr>
                      <a:r>
                        <a:rPr lang="es-EC" sz="1000">
                          <a:effectLst/>
                        </a:rPr>
                        <a:t>Crédito Construir </a:t>
                      </a:r>
                      <a:endParaRPr lang="es-EC" sz="1000">
                        <a:solidFill>
                          <a:srgbClr val="000000"/>
                        </a:solidFill>
                        <a:effectLst/>
                        <a:latin typeface="Calibri"/>
                        <a:ea typeface="Calibri"/>
                        <a:cs typeface="Times New Roman"/>
                      </a:endParaRPr>
                    </a:p>
                  </a:txBody>
                  <a:tcPr marL="50673" marR="50673" marT="0" marB="0"/>
                </a:tc>
                <a:tc>
                  <a:txBody>
                    <a:bodyPr/>
                    <a:lstStyle/>
                    <a:p>
                      <a:pPr algn="just">
                        <a:lnSpc>
                          <a:spcPct val="150000"/>
                        </a:lnSpc>
                        <a:spcAft>
                          <a:spcPts val="0"/>
                        </a:spcAft>
                      </a:pPr>
                      <a:r>
                        <a:rPr lang="es-EC" sz="1000" dirty="0">
                          <a:effectLst/>
                        </a:rPr>
                        <a:t>Hasta un 33% del Costo total del proyecto</a:t>
                      </a:r>
                      <a:endParaRPr lang="es-EC" sz="1000" dirty="0">
                        <a:solidFill>
                          <a:srgbClr val="000000"/>
                        </a:solidFill>
                        <a:effectLst/>
                        <a:latin typeface="Calibri"/>
                        <a:ea typeface="Calibri"/>
                        <a:cs typeface="Times New Roman"/>
                      </a:endParaRPr>
                    </a:p>
                  </a:txBody>
                  <a:tcPr marL="50673" marR="50673" marT="0" marB="0"/>
                </a:tc>
                <a:tc>
                  <a:txBody>
                    <a:bodyPr/>
                    <a:lstStyle/>
                    <a:p>
                      <a:pPr algn="just">
                        <a:lnSpc>
                          <a:spcPct val="150000"/>
                        </a:lnSpc>
                        <a:spcAft>
                          <a:spcPts val="0"/>
                        </a:spcAft>
                      </a:pPr>
                      <a:r>
                        <a:rPr lang="es-EC" sz="1000" dirty="0" smtClean="0">
                          <a:effectLst/>
                        </a:rPr>
                        <a:t>-Banco Pichincha</a:t>
                      </a:r>
                    </a:p>
                    <a:p>
                      <a:pPr algn="just">
                        <a:lnSpc>
                          <a:spcPct val="150000"/>
                        </a:lnSpc>
                        <a:spcAft>
                          <a:spcPts val="0"/>
                        </a:spcAft>
                      </a:pPr>
                      <a:r>
                        <a:rPr lang="es-EC" sz="1000" dirty="0" smtClean="0">
                          <a:solidFill>
                            <a:srgbClr val="000000"/>
                          </a:solidFill>
                          <a:effectLst/>
                          <a:latin typeface="Calibri"/>
                          <a:ea typeface="Calibri"/>
                          <a:cs typeface="Times New Roman"/>
                        </a:rPr>
                        <a:t>-Otros</a:t>
                      </a:r>
                      <a:endParaRPr lang="es-EC" sz="1000" dirty="0">
                        <a:solidFill>
                          <a:srgbClr val="000000"/>
                        </a:solidFill>
                        <a:effectLst/>
                        <a:latin typeface="Calibri"/>
                        <a:ea typeface="Calibri"/>
                        <a:cs typeface="Times New Roman"/>
                      </a:endParaRPr>
                    </a:p>
                  </a:txBody>
                  <a:tcPr marL="50673" marR="50673" marT="0" marB="0"/>
                </a:tc>
              </a:tr>
              <a:tr h="1217422">
                <a:tc>
                  <a:txBody>
                    <a:bodyPr/>
                    <a:lstStyle/>
                    <a:p>
                      <a:pPr algn="just">
                        <a:lnSpc>
                          <a:spcPct val="150000"/>
                        </a:lnSpc>
                        <a:spcAft>
                          <a:spcPts val="0"/>
                        </a:spcAft>
                      </a:pPr>
                      <a:r>
                        <a:rPr lang="es-EC" sz="1000" b="1">
                          <a:effectLst/>
                        </a:rPr>
                        <a:t>Banca Pública</a:t>
                      </a:r>
                      <a:endParaRPr lang="es-EC" sz="1000" b="1">
                        <a:solidFill>
                          <a:srgbClr val="000000"/>
                        </a:solidFill>
                        <a:effectLst/>
                        <a:latin typeface="Calibri"/>
                        <a:ea typeface="Calibri"/>
                        <a:cs typeface="Times New Roman"/>
                      </a:endParaRPr>
                    </a:p>
                  </a:txBody>
                  <a:tcPr marL="50673" marR="50673" marT="0" marB="0"/>
                </a:tc>
                <a:tc>
                  <a:txBody>
                    <a:bodyPr/>
                    <a:lstStyle/>
                    <a:p>
                      <a:pPr algn="just">
                        <a:lnSpc>
                          <a:spcPct val="150000"/>
                        </a:lnSpc>
                        <a:spcAft>
                          <a:spcPts val="0"/>
                        </a:spcAft>
                      </a:pPr>
                      <a:r>
                        <a:rPr lang="es-EC" sz="1000" dirty="0">
                          <a:effectLst/>
                        </a:rPr>
                        <a:t>6,50%</a:t>
                      </a:r>
                      <a:endParaRPr lang="es-EC" sz="1000" dirty="0">
                        <a:solidFill>
                          <a:srgbClr val="000000"/>
                        </a:solidFill>
                        <a:effectLst/>
                        <a:latin typeface="Calibri"/>
                        <a:ea typeface="Calibri"/>
                        <a:cs typeface="Times New Roman"/>
                      </a:endParaRPr>
                    </a:p>
                  </a:txBody>
                  <a:tcPr marL="50673" marR="50673" marT="0" marB="0"/>
                </a:tc>
                <a:tc>
                  <a:txBody>
                    <a:bodyPr/>
                    <a:lstStyle/>
                    <a:p>
                      <a:pPr algn="just">
                        <a:lnSpc>
                          <a:spcPct val="150000"/>
                        </a:lnSpc>
                        <a:spcAft>
                          <a:spcPts val="0"/>
                        </a:spcAft>
                      </a:pPr>
                      <a:r>
                        <a:rPr lang="es-EC" sz="1000" dirty="0">
                          <a:effectLst/>
                        </a:rPr>
                        <a:t>Línea Construye</a:t>
                      </a:r>
                      <a:endParaRPr lang="es-EC" sz="1000" dirty="0">
                        <a:solidFill>
                          <a:srgbClr val="000000"/>
                        </a:solidFill>
                        <a:effectLst/>
                        <a:latin typeface="Calibri"/>
                        <a:ea typeface="Calibri"/>
                        <a:cs typeface="Times New Roman"/>
                      </a:endParaRPr>
                    </a:p>
                  </a:txBody>
                  <a:tcPr marL="50673" marR="50673" marT="0" marB="0"/>
                </a:tc>
                <a:tc>
                  <a:txBody>
                    <a:bodyPr/>
                    <a:lstStyle/>
                    <a:p>
                      <a:pPr algn="just">
                        <a:lnSpc>
                          <a:spcPct val="150000"/>
                        </a:lnSpc>
                        <a:spcAft>
                          <a:spcPts val="0"/>
                        </a:spcAft>
                      </a:pPr>
                      <a:r>
                        <a:rPr lang="es-EC" sz="1000" kern="1200" dirty="0">
                          <a:solidFill>
                            <a:schemeClr val="tx1"/>
                          </a:solidFill>
                          <a:effectLst/>
                          <a:latin typeface="+mn-lt"/>
                          <a:ea typeface="+mn-ea"/>
                          <a:cs typeface="+mn-cs"/>
                        </a:rPr>
                        <a:t>Créditos de hasta 25 millones por empresa</a:t>
                      </a:r>
                    </a:p>
                  </a:txBody>
                  <a:tcPr marL="50673" marR="50673" marT="0" marB="0"/>
                </a:tc>
                <a:tc>
                  <a:txBody>
                    <a:bodyPr/>
                    <a:lstStyle/>
                    <a:p>
                      <a:r>
                        <a:rPr lang="es-EC" sz="1000" kern="1200" dirty="0" smtClean="0">
                          <a:solidFill>
                            <a:schemeClr val="tx1"/>
                          </a:solidFill>
                          <a:effectLst/>
                          <a:latin typeface="+mn-lt"/>
                          <a:ea typeface="+mn-ea"/>
                          <a:cs typeface="+mn-cs"/>
                        </a:rPr>
                        <a:t>-CFN Viviendas entre 40.000 a 70.000</a:t>
                      </a:r>
                    </a:p>
                    <a:p>
                      <a:r>
                        <a:rPr lang="es-EC" sz="1000" kern="1200" dirty="0" smtClean="0">
                          <a:solidFill>
                            <a:schemeClr val="tx1"/>
                          </a:solidFill>
                          <a:effectLst/>
                          <a:latin typeface="+mn-lt"/>
                          <a:ea typeface="+mn-ea"/>
                          <a:cs typeface="+mn-cs"/>
                        </a:rPr>
                        <a:t>-BDE</a:t>
                      </a:r>
                    </a:p>
                    <a:p>
                      <a:r>
                        <a:rPr lang="es-EC" sz="1000" kern="1200" dirty="0" smtClean="0">
                          <a:solidFill>
                            <a:schemeClr val="tx1"/>
                          </a:solidFill>
                          <a:effectLst/>
                          <a:latin typeface="+mn-lt"/>
                          <a:ea typeface="+mn-ea"/>
                          <a:cs typeface="+mn-cs"/>
                        </a:rPr>
                        <a:t>Viviendas hasta 40.000</a:t>
                      </a:r>
                      <a:endParaRPr lang="es-EC" sz="1000" kern="1200" dirty="0">
                        <a:solidFill>
                          <a:schemeClr val="tx1"/>
                        </a:solidFill>
                        <a:effectLst/>
                        <a:latin typeface="+mn-lt"/>
                        <a:ea typeface="+mn-ea"/>
                        <a:cs typeface="+mn-cs"/>
                      </a:endParaRPr>
                    </a:p>
                  </a:txBody>
                  <a:tcPr marL="50673" marR="50673" marT="0" marB="0"/>
                </a:tc>
              </a:tr>
              <a:tr h="790648">
                <a:tc>
                  <a:txBody>
                    <a:bodyPr/>
                    <a:lstStyle/>
                    <a:p>
                      <a:pPr algn="just">
                        <a:lnSpc>
                          <a:spcPct val="150000"/>
                        </a:lnSpc>
                        <a:spcAft>
                          <a:spcPts val="0"/>
                        </a:spcAft>
                      </a:pPr>
                      <a:r>
                        <a:rPr lang="es-EC" sz="1000" b="1" dirty="0">
                          <a:effectLst/>
                        </a:rPr>
                        <a:t>Titularización Inmobiliaria</a:t>
                      </a:r>
                      <a:endParaRPr lang="es-EC" sz="1000" b="1" dirty="0">
                        <a:solidFill>
                          <a:srgbClr val="000000"/>
                        </a:solidFill>
                        <a:effectLst/>
                        <a:latin typeface="Calibri"/>
                        <a:ea typeface="Calibri"/>
                        <a:cs typeface="Times New Roman"/>
                      </a:endParaRPr>
                    </a:p>
                  </a:txBody>
                  <a:tcPr marL="50673" marR="50673" marT="0" marB="0"/>
                </a:tc>
                <a:tc>
                  <a:txBody>
                    <a:bodyPr/>
                    <a:lstStyle/>
                    <a:p>
                      <a:pPr algn="just">
                        <a:lnSpc>
                          <a:spcPct val="150000"/>
                        </a:lnSpc>
                        <a:spcAft>
                          <a:spcPts val="0"/>
                        </a:spcAft>
                      </a:pPr>
                      <a:r>
                        <a:rPr lang="es-EC" sz="1000" dirty="0">
                          <a:effectLst/>
                        </a:rPr>
                        <a:t>7,70%</a:t>
                      </a:r>
                      <a:endParaRPr lang="es-EC" sz="1000" dirty="0">
                        <a:solidFill>
                          <a:srgbClr val="000000"/>
                        </a:solidFill>
                        <a:effectLst/>
                        <a:latin typeface="Calibri"/>
                        <a:ea typeface="Calibri"/>
                        <a:cs typeface="Times New Roman"/>
                      </a:endParaRPr>
                    </a:p>
                  </a:txBody>
                  <a:tcPr marL="50673" marR="50673" marT="0" marB="0"/>
                </a:tc>
                <a:tc>
                  <a:txBody>
                    <a:bodyPr/>
                    <a:lstStyle/>
                    <a:p>
                      <a:pPr algn="just">
                        <a:lnSpc>
                          <a:spcPct val="150000"/>
                        </a:lnSpc>
                        <a:spcAft>
                          <a:spcPts val="0"/>
                        </a:spcAft>
                      </a:pPr>
                      <a:r>
                        <a:rPr lang="es-EC" sz="1000" dirty="0">
                          <a:effectLst/>
                        </a:rPr>
                        <a:t>Emisión de Titularización Inmobiliaria</a:t>
                      </a:r>
                      <a:endParaRPr lang="es-EC" sz="1000" dirty="0">
                        <a:solidFill>
                          <a:srgbClr val="000000"/>
                        </a:solidFill>
                        <a:effectLst/>
                        <a:latin typeface="Calibri"/>
                        <a:ea typeface="Calibri"/>
                        <a:cs typeface="Times New Roman"/>
                      </a:endParaRPr>
                    </a:p>
                  </a:txBody>
                  <a:tcPr marL="50673" marR="50673" marT="0" marB="0"/>
                </a:tc>
                <a:tc>
                  <a:txBody>
                    <a:bodyPr/>
                    <a:lstStyle/>
                    <a:p>
                      <a:pPr algn="just">
                        <a:lnSpc>
                          <a:spcPct val="150000"/>
                        </a:lnSpc>
                        <a:spcAft>
                          <a:spcPts val="0"/>
                        </a:spcAft>
                      </a:pPr>
                      <a:r>
                        <a:rPr lang="es-EC" sz="1000" dirty="0">
                          <a:effectLst/>
                        </a:rPr>
                        <a:t>No puede superar el costo total del proyecto</a:t>
                      </a:r>
                      <a:endParaRPr lang="es-EC" sz="1000" dirty="0">
                        <a:solidFill>
                          <a:srgbClr val="000000"/>
                        </a:solidFill>
                        <a:effectLst/>
                        <a:latin typeface="Calibri"/>
                        <a:ea typeface="Calibri"/>
                        <a:cs typeface="Times New Roman"/>
                      </a:endParaRPr>
                    </a:p>
                  </a:txBody>
                  <a:tcPr marL="50673" marR="50673" marT="0" marB="0"/>
                </a:tc>
                <a:tc>
                  <a:txBody>
                    <a:bodyPr/>
                    <a:lstStyle/>
                    <a:p>
                      <a:pPr algn="just">
                        <a:lnSpc>
                          <a:spcPct val="150000"/>
                        </a:lnSpc>
                        <a:spcAft>
                          <a:spcPts val="0"/>
                        </a:spcAft>
                      </a:pPr>
                      <a:r>
                        <a:rPr lang="es-EC" sz="1000" dirty="0">
                          <a:effectLst/>
                        </a:rPr>
                        <a:t>Bolsa de Valores </a:t>
                      </a:r>
                      <a:endParaRPr lang="es-EC" sz="1000" dirty="0">
                        <a:solidFill>
                          <a:srgbClr val="000000"/>
                        </a:solidFill>
                        <a:effectLst/>
                        <a:latin typeface="Calibri"/>
                        <a:ea typeface="Calibri"/>
                        <a:cs typeface="Times New Roman"/>
                      </a:endParaRPr>
                    </a:p>
                  </a:txBody>
                  <a:tcPr marL="50673" marR="50673" marT="0" marB="0"/>
                </a:tc>
              </a:tr>
            </a:tbl>
          </a:graphicData>
        </a:graphic>
      </p:graphicFrame>
      <p:sp>
        <p:nvSpPr>
          <p:cNvPr id="24" name="23 Rectángulo redondeado"/>
          <p:cNvSpPr/>
          <p:nvPr/>
        </p:nvSpPr>
        <p:spPr>
          <a:xfrm>
            <a:off x="32426" y="4563521"/>
            <a:ext cx="2808312"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b="1" dirty="0" smtClean="0">
                <a:latin typeface="Bodoni MT Black" panose="02070A03080606020203" pitchFamily="18" charset="0"/>
              </a:rPr>
              <a:t>FACTOR SOCIAL</a:t>
            </a:r>
            <a:endParaRPr lang="es-EC" b="1" dirty="0">
              <a:latin typeface="Bodoni MT Black" panose="02070A03080606020203" pitchFamily="18" charset="0"/>
            </a:endParaRPr>
          </a:p>
        </p:txBody>
      </p:sp>
      <p:sp>
        <p:nvSpPr>
          <p:cNvPr id="25" name="24 Rectángulo"/>
          <p:cNvSpPr/>
          <p:nvPr/>
        </p:nvSpPr>
        <p:spPr>
          <a:xfrm>
            <a:off x="-16234" y="5260499"/>
            <a:ext cx="1707914" cy="79265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200" dirty="0" smtClean="0"/>
              <a:t>Pensamiento de mejora de vida de la ciudadanía por medio del desarrollo</a:t>
            </a:r>
            <a:endParaRPr lang="es-EC" sz="1200" dirty="0"/>
          </a:p>
        </p:txBody>
      </p:sp>
      <p:sp>
        <p:nvSpPr>
          <p:cNvPr id="26" name="25 Rectángulo"/>
          <p:cNvSpPr/>
          <p:nvPr/>
        </p:nvSpPr>
        <p:spPr>
          <a:xfrm>
            <a:off x="2195737" y="5245916"/>
            <a:ext cx="1177982" cy="79265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200" dirty="0" smtClean="0"/>
              <a:t>Inversión en Infraestructura</a:t>
            </a:r>
            <a:endParaRPr lang="es-EC" sz="1200" dirty="0"/>
          </a:p>
        </p:txBody>
      </p:sp>
      <p:sp>
        <p:nvSpPr>
          <p:cNvPr id="27" name="26 Rectángulo"/>
          <p:cNvSpPr/>
          <p:nvPr/>
        </p:nvSpPr>
        <p:spPr>
          <a:xfrm>
            <a:off x="3813080" y="4429472"/>
            <a:ext cx="2016224" cy="4320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200" dirty="0" smtClean="0"/>
              <a:t>Carreteras, puentes</a:t>
            </a:r>
            <a:endParaRPr lang="es-EC" sz="1200" dirty="0"/>
          </a:p>
        </p:txBody>
      </p:sp>
      <p:sp>
        <p:nvSpPr>
          <p:cNvPr id="28" name="27 Rectángulo"/>
          <p:cNvSpPr/>
          <p:nvPr/>
        </p:nvSpPr>
        <p:spPr>
          <a:xfrm>
            <a:off x="3805766" y="5092127"/>
            <a:ext cx="2016224" cy="4320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200" dirty="0" smtClean="0"/>
              <a:t>Hidroeléctricas</a:t>
            </a:r>
            <a:endParaRPr lang="es-EC" sz="1200" dirty="0"/>
          </a:p>
        </p:txBody>
      </p:sp>
      <p:sp>
        <p:nvSpPr>
          <p:cNvPr id="29" name="28 Rectángulo"/>
          <p:cNvSpPr/>
          <p:nvPr/>
        </p:nvSpPr>
        <p:spPr>
          <a:xfrm>
            <a:off x="3771695" y="5704478"/>
            <a:ext cx="2016224" cy="4320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200" dirty="0" smtClean="0"/>
              <a:t>Edificaciones para salud y educación</a:t>
            </a:r>
            <a:endParaRPr lang="es-EC" sz="1200" dirty="0"/>
          </a:p>
        </p:txBody>
      </p:sp>
      <p:cxnSp>
        <p:nvCxnSpPr>
          <p:cNvPr id="30" name="29 Conector recto de flecha"/>
          <p:cNvCxnSpPr>
            <a:stCxn id="25" idx="3"/>
            <a:endCxn id="26" idx="1"/>
          </p:cNvCxnSpPr>
          <p:nvPr/>
        </p:nvCxnSpPr>
        <p:spPr>
          <a:xfrm flipV="1">
            <a:off x="1691680" y="5642243"/>
            <a:ext cx="504057" cy="14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30 Conector recto de flecha"/>
          <p:cNvCxnSpPr>
            <a:endCxn id="27" idx="1"/>
          </p:cNvCxnSpPr>
          <p:nvPr/>
        </p:nvCxnSpPr>
        <p:spPr>
          <a:xfrm flipV="1">
            <a:off x="3394824" y="4645496"/>
            <a:ext cx="418256" cy="10298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31 Conector recto de flecha"/>
          <p:cNvCxnSpPr/>
          <p:nvPr/>
        </p:nvCxnSpPr>
        <p:spPr>
          <a:xfrm flipV="1">
            <a:off x="3373718" y="5308151"/>
            <a:ext cx="397977" cy="3963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32 Conector recto de flecha"/>
          <p:cNvCxnSpPr>
            <a:endCxn id="29" idx="1"/>
          </p:cNvCxnSpPr>
          <p:nvPr/>
        </p:nvCxnSpPr>
        <p:spPr>
          <a:xfrm>
            <a:off x="3404963" y="5658715"/>
            <a:ext cx="366732" cy="2617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38 Rectángulo"/>
          <p:cNvSpPr/>
          <p:nvPr/>
        </p:nvSpPr>
        <p:spPr>
          <a:xfrm>
            <a:off x="5928880" y="4539238"/>
            <a:ext cx="1441763" cy="4046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1200" dirty="0" smtClean="0"/>
              <a:t>1,9% del PIB año 2000</a:t>
            </a:r>
            <a:endParaRPr lang="es-EC" sz="1200" dirty="0"/>
          </a:p>
        </p:txBody>
      </p:sp>
      <p:sp>
        <p:nvSpPr>
          <p:cNvPr id="40" name="39 Rectángulo"/>
          <p:cNvSpPr/>
          <p:nvPr/>
        </p:nvSpPr>
        <p:spPr>
          <a:xfrm>
            <a:off x="7467390" y="4563521"/>
            <a:ext cx="1568182" cy="4046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1200" dirty="0" smtClean="0"/>
              <a:t>Entre 15 y 18% del PIB al 2008-2009</a:t>
            </a:r>
            <a:endParaRPr lang="es-EC" sz="1200" dirty="0"/>
          </a:p>
        </p:txBody>
      </p:sp>
      <p:sp>
        <p:nvSpPr>
          <p:cNvPr id="41" name="40 Flecha curvada hacia arriba"/>
          <p:cNvSpPr/>
          <p:nvPr/>
        </p:nvSpPr>
        <p:spPr>
          <a:xfrm>
            <a:off x="6714642" y="4943902"/>
            <a:ext cx="1241733" cy="314445"/>
          </a:xfrm>
          <a:prstGeom prst="curvedUp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C">
              <a:solidFill>
                <a:schemeClr val="tx1"/>
              </a:solidFill>
            </a:endParaRPr>
          </a:p>
        </p:txBody>
      </p:sp>
      <p:sp>
        <p:nvSpPr>
          <p:cNvPr id="42" name="41 Rectángulo"/>
          <p:cNvSpPr/>
          <p:nvPr/>
        </p:nvSpPr>
        <p:spPr>
          <a:xfrm>
            <a:off x="6017839" y="5543928"/>
            <a:ext cx="1317669" cy="37746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s-EC" sz="1200" dirty="0" smtClean="0"/>
              <a:t>0,6%</a:t>
            </a:r>
            <a:r>
              <a:rPr lang="es-EC" sz="1200" dirty="0"/>
              <a:t> </a:t>
            </a:r>
            <a:r>
              <a:rPr lang="es-EC" sz="1200" dirty="0" smtClean="0"/>
              <a:t>del PIB año 2000</a:t>
            </a:r>
            <a:endParaRPr lang="es-EC" sz="1200" dirty="0"/>
          </a:p>
        </p:txBody>
      </p:sp>
      <p:sp>
        <p:nvSpPr>
          <p:cNvPr id="43" name="42 Rectángulo"/>
          <p:cNvSpPr/>
          <p:nvPr/>
        </p:nvSpPr>
        <p:spPr>
          <a:xfrm>
            <a:off x="7479525" y="5492446"/>
            <a:ext cx="1043608" cy="4046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1200" dirty="0" smtClean="0"/>
              <a:t>2,8% del PIB al 2011</a:t>
            </a:r>
            <a:endParaRPr lang="es-EC" sz="1200" dirty="0"/>
          </a:p>
        </p:txBody>
      </p:sp>
      <p:sp>
        <p:nvSpPr>
          <p:cNvPr id="44" name="43 Flecha curvada hacia arriba"/>
          <p:cNvSpPr/>
          <p:nvPr/>
        </p:nvSpPr>
        <p:spPr>
          <a:xfrm>
            <a:off x="6714641" y="5979303"/>
            <a:ext cx="1241733" cy="314445"/>
          </a:xfrm>
          <a:prstGeom prst="curvedUp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C">
              <a:solidFill>
                <a:schemeClr val="tx1"/>
              </a:solidFill>
            </a:endParaRPr>
          </a:p>
        </p:txBody>
      </p:sp>
      <p:sp>
        <p:nvSpPr>
          <p:cNvPr id="45" name="44 CuadroTexto"/>
          <p:cNvSpPr txBox="1"/>
          <p:nvPr/>
        </p:nvSpPr>
        <p:spPr>
          <a:xfrm>
            <a:off x="7642510" y="4169906"/>
            <a:ext cx="1501490" cy="369332"/>
          </a:xfrm>
          <a:prstGeom prst="rect">
            <a:avLst/>
          </a:prstGeom>
          <a:noFill/>
        </p:spPr>
        <p:txBody>
          <a:bodyPr wrap="square" rtlCol="0">
            <a:spAutoFit/>
          </a:bodyPr>
          <a:lstStyle/>
          <a:p>
            <a:r>
              <a:rPr lang="es-EC" b="1" dirty="0" smtClean="0"/>
              <a:t>EDUCACIÓN</a:t>
            </a:r>
            <a:endParaRPr lang="es-EC" b="1" dirty="0"/>
          </a:p>
        </p:txBody>
      </p:sp>
      <p:sp>
        <p:nvSpPr>
          <p:cNvPr id="46" name="45 CuadroTexto"/>
          <p:cNvSpPr txBox="1"/>
          <p:nvPr/>
        </p:nvSpPr>
        <p:spPr>
          <a:xfrm>
            <a:off x="5796136" y="5160404"/>
            <a:ext cx="1501490" cy="369332"/>
          </a:xfrm>
          <a:prstGeom prst="rect">
            <a:avLst/>
          </a:prstGeom>
          <a:noFill/>
        </p:spPr>
        <p:txBody>
          <a:bodyPr wrap="square" rtlCol="0">
            <a:spAutoFit/>
          </a:bodyPr>
          <a:lstStyle/>
          <a:p>
            <a:pPr algn="ctr"/>
            <a:r>
              <a:rPr lang="es-EC" b="1" dirty="0" smtClean="0"/>
              <a:t>SALUD</a:t>
            </a:r>
            <a:endParaRPr lang="es-EC" b="1" dirty="0"/>
          </a:p>
        </p:txBody>
      </p:sp>
      <p:sp>
        <p:nvSpPr>
          <p:cNvPr id="47" name="46 CuadroTexto"/>
          <p:cNvSpPr txBox="1"/>
          <p:nvPr/>
        </p:nvSpPr>
        <p:spPr>
          <a:xfrm>
            <a:off x="5141131" y="6396335"/>
            <a:ext cx="3960440" cy="461665"/>
          </a:xfrm>
          <a:prstGeom prst="rect">
            <a:avLst/>
          </a:prstGeom>
          <a:noFill/>
        </p:spPr>
        <p:txBody>
          <a:bodyPr wrap="square" rtlCol="0">
            <a:spAutoFit/>
          </a:bodyPr>
          <a:lstStyle/>
          <a:p>
            <a:pPr algn="ctr"/>
            <a:r>
              <a:rPr lang="es-EC" sz="1200" dirty="0" smtClean="0"/>
              <a:t>Alza de inversión del 0,05%  adicional del PIB al 2016 con alrededor de 102 mil millones</a:t>
            </a:r>
            <a:endParaRPr lang="es-EC" sz="1200" dirty="0"/>
          </a:p>
        </p:txBody>
      </p:sp>
      <p:sp>
        <p:nvSpPr>
          <p:cNvPr id="35" name="34 CuadroTexto"/>
          <p:cNvSpPr txBox="1"/>
          <p:nvPr/>
        </p:nvSpPr>
        <p:spPr>
          <a:xfrm>
            <a:off x="5039544" y="2862376"/>
            <a:ext cx="4104456" cy="461665"/>
          </a:xfrm>
          <a:prstGeom prst="rect">
            <a:avLst/>
          </a:prstGeom>
          <a:noFill/>
        </p:spPr>
        <p:txBody>
          <a:bodyPr wrap="square" rtlCol="0">
            <a:spAutoFit/>
          </a:bodyPr>
          <a:lstStyle/>
          <a:p>
            <a:pPr algn="ctr"/>
            <a:r>
              <a:rPr lang="es-EC" sz="1200" b="1" dirty="0" smtClean="0">
                <a:effectLst>
                  <a:outerShdw blurRad="38100" dist="38100" dir="2700000" algn="tl">
                    <a:srgbClr val="000000">
                      <a:alpha val="43137"/>
                    </a:srgbClr>
                  </a:outerShdw>
                </a:effectLst>
              </a:rPr>
              <a:t>Proforma Presupuesto </a:t>
            </a:r>
            <a:r>
              <a:rPr lang="es-EC" sz="1200" b="1" dirty="0">
                <a:effectLst>
                  <a:outerShdw blurRad="38100" dist="38100" dir="2700000" algn="tl">
                    <a:srgbClr val="000000">
                      <a:alpha val="43137"/>
                    </a:srgbClr>
                  </a:outerShdw>
                </a:effectLst>
              </a:rPr>
              <a:t>G</a:t>
            </a:r>
            <a:r>
              <a:rPr lang="es-EC" sz="1200" b="1" dirty="0" smtClean="0">
                <a:effectLst>
                  <a:outerShdw blurRad="38100" dist="38100" dir="2700000" algn="tl">
                    <a:srgbClr val="000000">
                      <a:alpha val="43137"/>
                    </a:srgbClr>
                  </a:outerShdw>
                </a:effectLst>
              </a:rPr>
              <a:t>eneral del Estado 2016</a:t>
            </a:r>
          </a:p>
          <a:p>
            <a:pPr algn="ctr"/>
            <a:r>
              <a:rPr lang="es-EC" sz="1200" b="1" dirty="0" smtClean="0">
                <a:effectLst>
                  <a:outerShdw blurRad="38100" dist="38100" dir="2700000" algn="tl">
                    <a:srgbClr val="000000">
                      <a:alpha val="43137"/>
                    </a:srgbClr>
                  </a:outerShdw>
                </a:effectLst>
              </a:rPr>
              <a:t>Fuente: Ministerio de Finanzas</a:t>
            </a:r>
            <a:endParaRPr lang="es-EC" sz="1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1340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430" y="4091821"/>
            <a:ext cx="4608512" cy="2649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68" y="6021289"/>
            <a:ext cx="9176467"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1 Imagen"/>
          <p:cNvPicPr/>
          <p:nvPr/>
        </p:nvPicPr>
        <p:blipFill>
          <a:blip r:embed="rId5">
            <a:extLst>
              <a:ext uri="{28A0092B-C50C-407E-A947-70E740481C1C}">
                <a14:useLocalDpi xmlns:a14="http://schemas.microsoft.com/office/drawing/2010/main" val="0"/>
              </a:ext>
            </a:extLst>
          </a:blip>
          <a:srcRect/>
          <a:stretch>
            <a:fillRect/>
          </a:stretch>
        </p:blipFill>
        <p:spPr bwMode="auto">
          <a:xfrm>
            <a:off x="254605" y="680971"/>
            <a:ext cx="3777156" cy="1879513"/>
          </a:xfrm>
          <a:prstGeom prst="rect">
            <a:avLst/>
          </a:prstGeom>
          <a:noFill/>
        </p:spPr>
      </p:pic>
      <p:sp>
        <p:nvSpPr>
          <p:cNvPr id="3" name="2 Elipse"/>
          <p:cNvSpPr/>
          <p:nvPr/>
        </p:nvSpPr>
        <p:spPr>
          <a:xfrm>
            <a:off x="330068" y="1"/>
            <a:ext cx="2976322" cy="53707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DEMANDA DE VIVIENDA</a:t>
            </a:r>
            <a:endParaRPr lang="es-EC" sz="16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5" name="4 Imagen"/>
          <p:cNvPicPr/>
          <p:nvPr/>
        </p:nvPicPr>
        <p:blipFill>
          <a:blip r:embed="rId6"/>
          <a:stretch>
            <a:fillRect/>
          </a:stretch>
        </p:blipFill>
        <p:spPr>
          <a:xfrm>
            <a:off x="4866640" y="1115844"/>
            <a:ext cx="4277360" cy="1901825"/>
          </a:xfrm>
          <a:prstGeom prst="rect">
            <a:avLst/>
          </a:prstGeom>
        </p:spPr>
      </p:pic>
      <p:sp>
        <p:nvSpPr>
          <p:cNvPr id="7" name="6 CuadroTexto"/>
          <p:cNvSpPr txBox="1"/>
          <p:nvPr/>
        </p:nvSpPr>
        <p:spPr>
          <a:xfrm>
            <a:off x="4621666" y="3149970"/>
            <a:ext cx="4527270" cy="577081"/>
          </a:xfrm>
          <a:prstGeom prst="rect">
            <a:avLst/>
          </a:prstGeom>
          <a:noFill/>
        </p:spPr>
        <p:txBody>
          <a:bodyPr wrap="square" rtlCol="0">
            <a:spAutoFit/>
          </a:bodyPr>
          <a:lstStyle/>
          <a:p>
            <a:pPr algn="ctr"/>
            <a:r>
              <a:rPr lang="es-EC" sz="1050" b="1" dirty="0">
                <a:effectLst>
                  <a:outerShdw blurRad="38100" dist="38100" dir="2700000" algn="tl">
                    <a:srgbClr val="000000">
                      <a:alpha val="43137"/>
                    </a:srgbClr>
                  </a:outerShdw>
                </a:effectLst>
              </a:rPr>
              <a:t>Crecimiento de las viviendas en quito según zona entre el segundo trimestre del 2014 y el tercero del 2012</a:t>
            </a:r>
            <a:r>
              <a:rPr lang="es-EC" sz="1050" b="1" dirty="0" smtClean="0">
                <a:effectLst>
                  <a:outerShdw blurRad="38100" dist="38100" dir="2700000" algn="tl">
                    <a:srgbClr val="000000">
                      <a:alpha val="43137"/>
                    </a:srgbClr>
                  </a:outerShdw>
                </a:effectLst>
              </a:rPr>
              <a:t> Fuente: Fuente: </a:t>
            </a:r>
            <a:r>
              <a:rPr lang="es-EC" sz="1050" dirty="0" smtClean="0">
                <a:effectLst>
                  <a:outerShdw blurRad="38100" dist="38100" dir="2700000" algn="tl">
                    <a:srgbClr val="000000">
                      <a:alpha val="43137"/>
                    </a:srgbClr>
                  </a:outerShdw>
                </a:effectLst>
              </a:rPr>
              <a:t>(Centro </a:t>
            </a:r>
            <a:r>
              <a:rPr lang="es-EC" sz="1050" dirty="0">
                <a:effectLst>
                  <a:outerShdw blurRad="38100" dist="38100" dir="2700000" algn="tl">
                    <a:srgbClr val="000000">
                      <a:alpha val="43137"/>
                    </a:srgbClr>
                  </a:outerShdw>
                </a:effectLst>
              </a:rPr>
              <a:t>de Investigaciones Económicas (CIE) UDLA, 2014, p. 180)</a:t>
            </a:r>
          </a:p>
        </p:txBody>
      </p:sp>
      <p:sp>
        <p:nvSpPr>
          <p:cNvPr id="9" name="8 CuadroTexto"/>
          <p:cNvSpPr txBox="1"/>
          <p:nvPr/>
        </p:nvSpPr>
        <p:spPr>
          <a:xfrm>
            <a:off x="90955" y="2681130"/>
            <a:ext cx="4104456" cy="600164"/>
          </a:xfrm>
          <a:prstGeom prst="rect">
            <a:avLst/>
          </a:prstGeom>
          <a:noFill/>
        </p:spPr>
        <p:txBody>
          <a:bodyPr wrap="square" rtlCol="0">
            <a:spAutoFit/>
          </a:bodyPr>
          <a:lstStyle/>
          <a:p>
            <a:pPr algn="ctr"/>
            <a:r>
              <a:rPr lang="es-EC" sz="1100" b="1" dirty="0">
                <a:effectLst>
                  <a:outerShdw blurRad="38100" dist="38100" dir="2700000" algn="tl">
                    <a:srgbClr val="000000">
                      <a:alpha val="43137"/>
                    </a:srgbClr>
                  </a:outerShdw>
                </a:effectLst>
              </a:rPr>
              <a:t>Demanda de vivienda potencial y real por valor de </a:t>
            </a:r>
            <a:r>
              <a:rPr lang="es-EC" sz="1100" b="1" dirty="0" smtClean="0">
                <a:effectLst>
                  <a:outerShdw blurRad="38100" dist="38100" dir="2700000" algn="tl">
                    <a:srgbClr val="000000">
                      <a:alpha val="43137"/>
                    </a:srgbClr>
                  </a:outerShdw>
                </a:effectLst>
              </a:rPr>
              <a:t>compra Fuente: </a:t>
            </a:r>
            <a:r>
              <a:rPr lang="es-EC" sz="1100" b="1" dirty="0">
                <a:effectLst>
                  <a:outerShdw blurRad="38100" dist="38100" dir="2700000" algn="tl">
                    <a:srgbClr val="000000">
                      <a:alpha val="43137"/>
                    </a:srgbClr>
                  </a:outerShdw>
                </a:effectLst>
              </a:rPr>
              <a:t>Elaboración del autor en base a Smart Research. (2010). </a:t>
            </a:r>
            <a:r>
              <a:rPr lang="es-EC" sz="1100" b="1" i="1" dirty="0">
                <a:effectLst>
                  <a:outerShdw blurRad="38100" dist="38100" dir="2700000" algn="tl">
                    <a:srgbClr val="000000">
                      <a:alpha val="43137"/>
                    </a:srgbClr>
                  </a:outerShdw>
                </a:effectLst>
              </a:rPr>
              <a:t>Estudio de la Demanda de Vivienda en la Ciudad de Quito.</a:t>
            </a:r>
            <a:endParaRPr lang="es-EC" sz="1100" b="1" dirty="0">
              <a:effectLst>
                <a:outerShdw blurRad="38100" dist="38100" dir="2700000" algn="tl">
                  <a:srgbClr val="000000">
                    <a:alpha val="43137"/>
                  </a:srgbClr>
                </a:outerShdw>
              </a:effectLst>
            </a:endParaRPr>
          </a:p>
        </p:txBody>
      </p:sp>
      <p:sp>
        <p:nvSpPr>
          <p:cNvPr id="11" name="10 Rectángulo redondeado"/>
          <p:cNvSpPr/>
          <p:nvPr/>
        </p:nvSpPr>
        <p:spPr>
          <a:xfrm>
            <a:off x="5007553" y="650696"/>
            <a:ext cx="3995533" cy="4651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200" dirty="0" smtClean="0"/>
              <a:t>Subsidio de vivienda al 2016 de 49 millones de dólares</a:t>
            </a:r>
            <a:endParaRPr lang="es-EC" sz="1200" dirty="0"/>
          </a:p>
        </p:txBody>
      </p:sp>
      <p:sp>
        <p:nvSpPr>
          <p:cNvPr id="12" name="11 Rectángulo"/>
          <p:cNvSpPr/>
          <p:nvPr/>
        </p:nvSpPr>
        <p:spPr>
          <a:xfrm>
            <a:off x="3306389" y="0"/>
            <a:ext cx="5914131" cy="338554"/>
          </a:xfrm>
          <a:prstGeom prst="rect">
            <a:avLst/>
          </a:prstGeom>
        </p:spPr>
        <p:txBody>
          <a:bodyPr wrap="square">
            <a:spAutoFit/>
          </a:bodyPr>
          <a:lstStyle/>
          <a:p>
            <a:pPr algn="ctr"/>
            <a:r>
              <a:rPr lang="es-ES" sz="1600" b="1" dirty="0" smtClean="0"/>
              <a:t>PLAN NACIONAL DEL BUEN VIVIR Y LA POLÍTICA GUBERNAMENTAL</a:t>
            </a:r>
            <a:endParaRPr lang="es-EC" sz="1600" b="1" dirty="0"/>
          </a:p>
        </p:txBody>
      </p:sp>
      <p:sp>
        <p:nvSpPr>
          <p:cNvPr id="13" name="12 Rectángulo"/>
          <p:cNvSpPr/>
          <p:nvPr/>
        </p:nvSpPr>
        <p:spPr>
          <a:xfrm>
            <a:off x="5065702" y="330509"/>
            <a:ext cx="3197927" cy="338554"/>
          </a:xfrm>
          <a:prstGeom prst="rect">
            <a:avLst/>
          </a:prstGeom>
        </p:spPr>
        <p:txBody>
          <a:bodyPr wrap="none">
            <a:spAutoFit/>
          </a:bodyPr>
          <a:lstStyle/>
          <a:p>
            <a:pPr algn="ctr"/>
            <a:r>
              <a:rPr lang="es-ES" sz="1600" b="1" dirty="0" smtClean="0"/>
              <a:t>VIVIENDA DE INTERÉS SOCIAL (VIS) </a:t>
            </a:r>
            <a:endParaRPr lang="es-EC" sz="1600" b="1" dirty="0"/>
          </a:p>
        </p:txBody>
      </p:sp>
      <p:sp>
        <p:nvSpPr>
          <p:cNvPr id="19" name="34 CuadroTexto"/>
          <p:cNvSpPr txBox="1">
            <a:spLocks noChangeArrowheads="1"/>
          </p:cNvSpPr>
          <p:nvPr/>
        </p:nvSpPr>
        <p:spPr bwMode="auto">
          <a:xfrm>
            <a:off x="107834" y="3412191"/>
            <a:ext cx="3923927" cy="40011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r"/>
            <a:r>
              <a:rPr lang="es-EC" sz="2000" b="1" dirty="0" smtClean="0"/>
              <a:t>ANÁLISIS DE COMPETITIVIDAD</a:t>
            </a:r>
            <a:endParaRPr lang="es-EC" sz="2000" b="1" dirty="0"/>
          </a:p>
        </p:txBody>
      </p:sp>
      <p:sp>
        <p:nvSpPr>
          <p:cNvPr id="20" name="38 Rectángulo redondeado"/>
          <p:cNvSpPr/>
          <p:nvPr/>
        </p:nvSpPr>
        <p:spPr>
          <a:xfrm>
            <a:off x="3059832" y="4227644"/>
            <a:ext cx="2527708" cy="2232248"/>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050" b="1" dirty="0">
                <a:effectLst/>
                <a:latin typeface="Times New Roman" panose="02020603050405020304" pitchFamily="18" charset="0"/>
                <a:ea typeface="Calibri"/>
                <a:cs typeface="Times New Roman" panose="02020603050405020304" pitchFamily="18" charset="0"/>
              </a:rPr>
              <a:t>RIVALIDAD COMPETIDORES </a:t>
            </a:r>
            <a:r>
              <a:rPr lang="es-EC" sz="1050" b="1" dirty="0" smtClean="0">
                <a:effectLst/>
                <a:latin typeface="Times New Roman" panose="02020603050405020304" pitchFamily="18" charset="0"/>
                <a:ea typeface="Calibri"/>
                <a:cs typeface="Times New Roman" panose="02020603050405020304" pitchFamily="18" charset="0"/>
              </a:rPr>
              <a:t>ACTUALES</a:t>
            </a:r>
          </a:p>
          <a:p>
            <a:pPr algn="ctr">
              <a:spcAft>
                <a:spcPts val="0"/>
              </a:spcAft>
            </a:pPr>
            <a:endParaRPr lang="es-EC" sz="1050" b="1" dirty="0" smtClean="0">
              <a:effectLst/>
              <a:latin typeface="Times New Roman" panose="02020603050405020304" pitchFamily="18" charset="0"/>
              <a:ea typeface="Calibri"/>
              <a:cs typeface="Times New Roman" panose="02020603050405020304" pitchFamily="18" charset="0"/>
            </a:endParaRPr>
          </a:p>
          <a:p>
            <a:pPr lvl="0"/>
            <a:r>
              <a:rPr lang="es-EC" sz="1050" dirty="0" smtClean="0">
                <a:latin typeface="Times New Roman" panose="02020603050405020304" pitchFamily="18" charset="0"/>
                <a:cs typeface="Times New Roman" panose="02020603050405020304" pitchFamily="18" charset="0"/>
              </a:rPr>
              <a:t>-1181 </a:t>
            </a:r>
            <a:r>
              <a:rPr lang="es-EC" sz="1050" dirty="0">
                <a:latin typeface="Times New Roman" panose="02020603050405020304" pitchFamily="18" charset="0"/>
                <a:cs typeface="Times New Roman" panose="02020603050405020304" pitchFamily="18" charset="0"/>
              </a:rPr>
              <a:t>Empresas en el sector al 2012 en estado activo.</a:t>
            </a:r>
          </a:p>
          <a:p>
            <a:pPr lvl="0"/>
            <a:r>
              <a:rPr lang="es-EC" sz="1050" dirty="0" smtClean="0">
                <a:latin typeface="Times New Roman" panose="02020603050405020304" pitchFamily="18" charset="0"/>
                <a:cs typeface="Times New Roman" panose="02020603050405020304" pitchFamily="18" charset="0"/>
              </a:rPr>
              <a:t>643 empresas </a:t>
            </a:r>
            <a:r>
              <a:rPr lang="es-EC" sz="1050" dirty="0">
                <a:latin typeface="Times New Roman" panose="02020603050405020304" pitchFamily="18" charset="0"/>
                <a:cs typeface="Times New Roman" panose="02020603050405020304" pitchFamily="18" charset="0"/>
              </a:rPr>
              <a:t>especializadas en Construcción de edificios  y </a:t>
            </a:r>
            <a:r>
              <a:rPr lang="es-EC" sz="1050" dirty="0" smtClean="0">
                <a:latin typeface="Times New Roman" panose="02020603050405020304" pitchFamily="18" charset="0"/>
                <a:cs typeface="Times New Roman" panose="02020603050405020304" pitchFamily="18" charset="0"/>
              </a:rPr>
              <a:t>412 </a:t>
            </a:r>
            <a:r>
              <a:rPr lang="es-EC" sz="1050" dirty="0">
                <a:latin typeface="Times New Roman" panose="02020603050405020304" pitchFamily="18" charset="0"/>
                <a:cs typeface="Times New Roman" panose="02020603050405020304" pitchFamily="18" charset="0"/>
              </a:rPr>
              <a:t>enfocadas en  infraestructura civil al 2012.</a:t>
            </a:r>
          </a:p>
          <a:p>
            <a:pPr lvl="0"/>
            <a:r>
              <a:rPr lang="es-EC" sz="1050" dirty="0" smtClean="0">
                <a:latin typeface="Times New Roman" panose="02020603050405020304" pitchFamily="18" charset="0"/>
                <a:cs typeface="Times New Roman" panose="02020603050405020304" pitchFamily="18" charset="0"/>
              </a:rPr>
              <a:t>-Alto </a:t>
            </a:r>
            <a:r>
              <a:rPr lang="es-EC" sz="1050" dirty="0">
                <a:latin typeface="Times New Roman" panose="02020603050405020304" pitchFamily="18" charset="0"/>
                <a:cs typeface="Times New Roman" panose="02020603050405020304" pitchFamily="18" charset="0"/>
              </a:rPr>
              <a:t>nivel de competencia</a:t>
            </a:r>
          </a:p>
          <a:p>
            <a:pPr lvl="0"/>
            <a:r>
              <a:rPr lang="es-EC" sz="1050" dirty="0" smtClean="0">
                <a:latin typeface="Times New Roman" panose="02020603050405020304" pitchFamily="18" charset="0"/>
                <a:cs typeface="Times New Roman" panose="02020603050405020304" pitchFamily="18" charset="0"/>
              </a:rPr>
              <a:t>-Empresas </a:t>
            </a:r>
            <a:r>
              <a:rPr lang="es-EC" sz="1050" dirty="0">
                <a:latin typeface="Times New Roman" panose="02020603050405020304" pitchFamily="18" charset="0"/>
                <a:cs typeface="Times New Roman" panose="02020603050405020304" pitchFamily="18" charset="0"/>
              </a:rPr>
              <a:t>de prestigio posicionadas </a:t>
            </a:r>
          </a:p>
          <a:p>
            <a:pPr lvl="0"/>
            <a:r>
              <a:rPr lang="es-EC" sz="1050" dirty="0" smtClean="0">
                <a:latin typeface="Times New Roman" panose="02020603050405020304" pitchFamily="18" charset="0"/>
                <a:cs typeface="Times New Roman" panose="02020603050405020304" pitchFamily="18" charset="0"/>
              </a:rPr>
              <a:t>-Empresas </a:t>
            </a:r>
            <a:r>
              <a:rPr lang="es-EC" sz="1050" dirty="0">
                <a:latin typeface="Times New Roman" panose="02020603050405020304" pitchFamily="18" charset="0"/>
                <a:cs typeface="Times New Roman" panose="02020603050405020304" pitchFamily="18" charset="0"/>
              </a:rPr>
              <a:t>extranjeras contratadas por el estado.</a:t>
            </a:r>
          </a:p>
        </p:txBody>
      </p:sp>
      <p:sp>
        <p:nvSpPr>
          <p:cNvPr id="10" name="9 CuadroTexto"/>
          <p:cNvSpPr txBox="1"/>
          <p:nvPr/>
        </p:nvSpPr>
        <p:spPr>
          <a:xfrm>
            <a:off x="232858" y="3933056"/>
            <a:ext cx="2322917" cy="13388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lnSpc>
                <a:spcPct val="115000"/>
              </a:lnSpc>
              <a:spcAft>
                <a:spcPts val="1000"/>
              </a:spcAft>
            </a:pPr>
            <a:r>
              <a:rPr lang="es-EC" sz="10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COMPETIDORES POTENCIALES</a:t>
            </a:r>
            <a:endParaRPr lang="es-EC" sz="10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algn="just">
              <a:lnSpc>
                <a:spcPct val="115000"/>
              </a:lnSpc>
              <a:spcAft>
                <a:spcPts val="1000"/>
              </a:spcAft>
            </a:pPr>
            <a:r>
              <a:rPr lang="es-EC" sz="1000" dirty="0">
                <a:latin typeface="Arial" panose="020B0604020202020204" pitchFamily="34" charset="0"/>
                <a:ea typeface="Calibri"/>
                <a:cs typeface="Arial" panose="020B0604020202020204" pitchFamily="34" charset="0"/>
              </a:rPr>
              <a:t>-Constante número de empresas que ingresan al sector</a:t>
            </a:r>
          </a:p>
          <a:p>
            <a:pPr>
              <a:lnSpc>
                <a:spcPct val="115000"/>
              </a:lnSpc>
              <a:spcAft>
                <a:spcPts val="1000"/>
              </a:spcAft>
            </a:pPr>
            <a:r>
              <a:rPr lang="es-EC" sz="1000" dirty="0">
                <a:latin typeface="Arial" panose="020B0604020202020204" pitchFamily="34" charset="0"/>
                <a:ea typeface="Calibri"/>
                <a:cs typeface="Arial" panose="020B0604020202020204" pitchFamily="34" charset="0"/>
              </a:rPr>
              <a:t>-Altas barreras de entrada al sector  </a:t>
            </a:r>
          </a:p>
          <a:p>
            <a:endParaRPr lang="es-EC" sz="1000" dirty="0">
              <a:latin typeface="Arial" panose="020B0604020202020204" pitchFamily="34" charset="0"/>
              <a:cs typeface="Arial" panose="020B0604020202020204" pitchFamily="34" charset="0"/>
            </a:endParaRPr>
          </a:p>
        </p:txBody>
      </p:sp>
      <p:sp>
        <p:nvSpPr>
          <p:cNvPr id="22" name="47 Rectángulo"/>
          <p:cNvSpPr/>
          <p:nvPr/>
        </p:nvSpPr>
        <p:spPr>
          <a:xfrm>
            <a:off x="117287" y="5506500"/>
            <a:ext cx="2615445" cy="1330234"/>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PROVEEDORES</a:t>
            </a:r>
            <a:endParaRPr lang="es-EC" sz="14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algn="just">
              <a:lnSpc>
                <a:spcPct val="115000"/>
              </a:lnSpc>
              <a:spcAft>
                <a:spcPts val="1000"/>
              </a:spcAft>
            </a:pPr>
            <a:r>
              <a:rPr lang="es-EC" sz="1000" dirty="0" smtClean="0">
                <a:effectLst/>
                <a:latin typeface="Arial" panose="020B0604020202020204" pitchFamily="34" charset="0"/>
                <a:ea typeface="Calibri"/>
                <a:cs typeface="Arial" panose="020B0604020202020204" pitchFamily="34" charset="0"/>
              </a:rPr>
              <a:t>Alto poder </a:t>
            </a:r>
            <a:r>
              <a:rPr lang="es-EC" sz="1000" dirty="0">
                <a:effectLst/>
                <a:latin typeface="Arial" panose="020B0604020202020204" pitchFamily="34" charset="0"/>
                <a:ea typeface="Calibri"/>
                <a:cs typeface="Arial" panose="020B0604020202020204" pitchFamily="34" charset="0"/>
              </a:rPr>
              <a:t>de negociación </a:t>
            </a:r>
            <a:r>
              <a:rPr lang="es-EC" sz="1000" dirty="0" smtClean="0">
                <a:effectLst/>
                <a:latin typeface="Arial" panose="020B0604020202020204" pitchFamily="34" charset="0"/>
                <a:ea typeface="Calibri"/>
                <a:cs typeface="Arial" panose="020B0604020202020204" pitchFamily="34" charset="0"/>
              </a:rPr>
              <a:t>con el </a:t>
            </a:r>
            <a:r>
              <a:rPr lang="es-EC" sz="1000" dirty="0">
                <a:effectLst/>
                <a:latin typeface="Arial" panose="020B0604020202020204" pitchFamily="34" charset="0"/>
                <a:ea typeface="Calibri"/>
                <a:cs typeface="Arial" panose="020B0604020202020204" pitchFamily="34" charset="0"/>
              </a:rPr>
              <a:t>proveedor debido al grande número de empresas inmersas en el expendió de materiales y equipos de </a:t>
            </a:r>
            <a:r>
              <a:rPr lang="es-EC" sz="1000" dirty="0" smtClean="0">
                <a:effectLst/>
                <a:latin typeface="Arial" panose="020B0604020202020204" pitchFamily="34" charset="0"/>
                <a:ea typeface="Calibri"/>
                <a:cs typeface="Arial" panose="020B0604020202020204" pitchFamily="34" charset="0"/>
              </a:rPr>
              <a:t>construcción</a:t>
            </a:r>
            <a:r>
              <a:rPr lang="es-EC" sz="1000" dirty="0">
                <a:latin typeface="Arial" panose="020B0604020202020204" pitchFamily="34" charset="0"/>
                <a:ea typeface="Calibri"/>
                <a:cs typeface="Arial" panose="020B0604020202020204" pitchFamily="34" charset="0"/>
              </a:rPr>
              <a:t>.</a:t>
            </a:r>
            <a:endParaRPr lang="es-EC" sz="1400" dirty="0">
              <a:effectLst/>
              <a:latin typeface="Arial" panose="020B0604020202020204" pitchFamily="34" charset="0"/>
              <a:ea typeface="Calibri"/>
              <a:cs typeface="Arial" panose="020B0604020202020204" pitchFamily="34" charset="0"/>
            </a:endParaRPr>
          </a:p>
          <a:p>
            <a:pPr>
              <a:lnSpc>
                <a:spcPct val="115000"/>
              </a:lnSpc>
              <a:spcAft>
                <a:spcPts val="1000"/>
              </a:spcAft>
            </a:pPr>
            <a:r>
              <a:rPr lang="es-EC" sz="1000" dirty="0">
                <a:effectLst/>
                <a:latin typeface="Arial" panose="020B0604020202020204" pitchFamily="34" charset="0"/>
                <a:ea typeface="Calibri"/>
                <a:cs typeface="Arial" panose="020B0604020202020204" pitchFamily="34" charset="0"/>
              </a:rPr>
              <a:t> </a:t>
            </a:r>
            <a:endParaRPr lang="es-EC" sz="1400" dirty="0">
              <a:effectLst/>
              <a:latin typeface="Arial" panose="020B0604020202020204" pitchFamily="34" charset="0"/>
              <a:ea typeface="Calibri"/>
              <a:cs typeface="Arial" panose="020B0604020202020204" pitchFamily="34" charset="0"/>
            </a:endParaRPr>
          </a:p>
        </p:txBody>
      </p:sp>
      <p:sp>
        <p:nvSpPr>
          <p:cNvPr id="23" name="45 Rectángulo"/>
          <p:cNvSpPr/>
          <p:nvPr/>
        </p:nvSpPr>
        <p:spPr>
          <a:xfrm>
            <a:off x="6065975" y="3728411"/>
            <a:ext cx="2988600" cy="1544833"/>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0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CLIENTES</a:t>
            </a:r>
            <a:endParaRPr lang="es-EC" sz="14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algn="just">
              <a:lnSpc>
                <a:spcPct val="115000"/>
              </a:lnSpc>
              <a:spcAft>
                <a:spcPts val="1000"/>
              </a:spcAft>
            </a:pPr>
            <a:r>
              <a:rPr lang="es-EC" sz="1000" b="1" dirty="0" smtClean="0">
                <a:effectLst/>
                <a:latin typeface="Arial" panose="020B0604020202020204" pitchFamily="34" charset="0"/>
                <a:ea typeface="Calibri"/>
                <a:cs typeface="Arial" panose="020B0604020202020204" pitchFamily="34" charset="0"/>
              </a:rPr>
              <a:t>-Sector </a:t>
            </a:r>
            <a:r>
              <a:rPr lang="es-EC" sz="1000" b="1" dirty="0">
                <a:effectLst/>
                <a:latin typeface="Arial" panose="020B0604020202020204" pitchFamily="34" charset="0"/>
                <a:ea typeface="Calibri"/>
                <a:cs typeface="Arial" panose="020B0604020202020204" pitchFamily="34" charset="0"/>
              </a:rPr>
              <a:t>público: </a:t>
            </a:r>
            <a:r>
              <a:rPr lang="es-EC" sz="1000" dirty="0">
                <a:effectLst/>
                <a:latin typeface="Arial" panose="020B0604020202020204" pitchFamily="34" charset="0"/>
                <a:ea typeface="Calibri"/>
                <a:cs typeface="Arial" panose="020B0604020202020204" pitchFamily="34" charset="0"/>
              </a:rPr>
              <a:t>Alto poder de negociación del Estado debido al alto número de ofertas que </a:t>
            </a:r>
            <a:r>
              <a:rPr lang="es-EC" sz="1000" dirty="0" smtClean="0">
                <a:effectLst/>
                <a:latin typeface="Arial" panose="020B0604020202020204" pitchFamily="34" charset="0"/>
                <a:ea typeface="Calibri"/>
                <a:cs typeface="Arial" panose="020B0604020202020204" pitchFamily="34" charset="0"/>
              </a:rPr>
              <a:t>recibe y  ser el ente de inversión en infraestructura.</a:t>
            </a:r>
            <a:endParaRPr lang="es-EC" sz="1400" dirty="0">
              <a:effectLst/>
              <a:latin typeface="Arial" panose="020B0604020202020204" pitchFamily="34" charset="0"/>
              <a:ea typeface="Calibri"/>
              <a:cs typeface="Arial" panose="020B0604020202020204" pitchFamily="34" charset="0"/>
            </a:endParaRPr>
          </a:p>
          <a:p>
            <a:pPr algn="just">
              <a:lnSpc>
                <a:spcPct val="115000"/>
              </a:lnSpc>
              <a:spcAft>
                <a:spcPts val="1000"/>
              </a:spcAft>
            </a:pPr>
            <a:r>
              <a:rPr lang="es-EC" sz="1000" b="1" dirty="0" smtClean="0">
                <a:effectLst/>
                <a:latin typeface="Arial" panose="020B0604020202020204" pitchFamily="34" charset="0"/>
                <a:ea typeface="Calibri"/>
                <a:cs typeface="Arial" panose="020B0604020202020204" pitchFamily="34" charset="0"/>
              </a:rPr>
              <a:t>-Sector </a:t>
            </a:r>
            <a:r>
              <a:rPr lang="es-EC" sz="1000" b="1" dirty="0">
                <a:effectLst/>
                <a:latin typeface="Arial" panose="020B0604020202020204" pitchFamily="34" charset="0"/>
                <a:ea typeface="Calibri"/>
                <a:cs typeface="Arial" panose="020B0604020202020204" pitchFamily="34" charset="0"/>
              </a:rPr>
              <a:t>privado</a:t>
            </a:r>
            <a:r>
              <a:rPr lang="es-EC" sz="1000" dirty="0">
                <a:effectLst/>
                <a:latin typeface="Arial" panose="020B0604020202020204" pitchFamily="34" charset="0"/>
                <a:ea typeface="Calibri"/>
                <a:cs typeface="Arial" panose="020B0604020202020204" pitchFamily="34" charset="0"/>
              </a:rPr>
              <a:t>: Bajo  poder de negociación del cliente  </a:t>
            </a:r>
            <a:endParaRPr lang="es-EC" sz="1400" dirty="0">
              <a:effectLst/>
              <a:latin typeface="Arial" panose="020B0604020202020204" pitchFamily="34" charset="0"/>
              <a:ea typeface="Calibri"/>
              <a:cs typeface="Arial" panose="020B0604020202020204" pitchFamily="34" charset="0"/>
            </a:endParaRPr>
          </a:p>
        </p:txBody>
      </p:sp>
      <p:sp>
        <p:nvSpPr>
          <p:cNvPr id="24" name="46 Rectángulo"/>
          <p:cNvSpPr/>
          <p:nvPr/>
        </p:nvSpPr>
        <p:spPr>
          <a:xfrm>
            <a:off x="6065975" y="5432342"/>
            <a:ext cx="3010126" cy="1418738"/>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s-EC" sz="1000" b="1" dirty="0" smtClean="0">
              <a:effectLst/>
              <a:latin typeface="Arial" panose="020B0604020202020204" pitchFamily="34" charset="0"/>
              <a:ea typeface="Calibri"/>
              <a:cs typeface="Arial" panose="020B0604020202020204" pitchFamily="34" charset="0"/>
            </a:endParaRPr>
          </a:p>
          <a:p>
            <a:pPr algn="ctr">
              <a:lnSpc>
                <a:spcPct val="115000"/>
              </a:lnSpc>
              <a:spcAft>
                <a:spcPts val="1000"/>
              </a:spcAft>
            </a:pPr>
            <a:r>
              <a:rPr lang="es-EC" sz="10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PRODUCTOS </a:t>
            </a:r>
            <a:r>
              <a:rPr lang="es-EC" sz="10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SUSTITUTOS</a:t>
            </a:r>
            <a:endParaRPr lang="es-EC" sz="14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a:lnSpc>
                <a:spcPct val="115000"/>
              </a:lnSpc>
              <a:spcAft>
                <a:spcPts val="1000"/>
              </a:spcAft>
            </a:pPr>
            <a:r>
              <a:rPr lang="es-EC" sz="1000" b="1" dirty="0">
                <a:effectLst/>
                <a:latin typeface="Arial" panose="020B0604020202020204" pitchFamily="34" charset="0"/>
                <a:ea typeface="Calibri"/>
                <a:cs typeface="Arial" panose="020B0604020202020204" pitchFamily="34" charset="0"/>
              </a:rPr>
              <a:t>Sector público:</a:t>
            </a:r>
            <a:r>
              <a:rPr lang="es-EC" sz="1000" dirty="0">
                <a:effectLst/>
                <a:latin typeface="Arial" panose="020B0604020202020204" pitchFamily="34" charset="0"/>
                <a:ea typeface="Calibri"/>
                <a:cs typeface="Arial" panose="020B0604020202020204" pitchFamily="34" charset="0"/>
              </a:rPr>
              <a:t> No existen sustitutos al ser una industria de especialización determinada </a:t>
            </a:r>
            <a:endParaRPr lang="es-EC" sz="1400" dirty="0">
              <a:effectLst/>
              <a:latin typeface="Arial" panose="020B0604020202020204" pitchFamily="34" charset="0"/>
              <a:ea typeface="Calibri"/>
              <a:cs typeface="Arial" panose="020B0604020202020204" pitchFamily="34" charset="0"/>
            </a:endParaRPr>
          </a:p>
          <a:p>
            <a:pPr>
              <a:lnSpc>
                <a:spcPct val="115000"/>
              </a:lnSpc>
              <a:spcAft>
                <a:spcPts val="1000"/>
              </a:spcAft>
            </a:pPr>
            <a:r>
              <a:rPr lang="es-EC" sz="1000" b="1" dirty="0">
                <a:effectLst/>
                <a:latin typeface="Arial" panose="020B0604020202020204" pitchFamily="34" charset="0"/>
                <a:ea typeface="Calibri"/>
                <a:cs typeface="Arial" panose="020B0604020202020204" pitchFamily="34" charset="0"/>
              </a:rPr>
              <a:t>Sector privado inmobiliario</a:t>
            </a:r>
            <a:r>
              <a:rPr lang="es-EC" sz="1000" dirty="0">
                <a:effectLst/>
                <a:latin typeface="Arial" panose="020B0604020202020204" pitchFamily="34" charset="0"/>
                <a:ea typeface="Calibri"/>
                <a:cs typeface="Arial" panose="020B0604020202020204" pitchFamily="34" charset="0"/>
              </a:rPr>
              <a:t>: Sistemas de casas modulares y alquiler de </a:t>
            </a:r>
            <a:r>
              <a:rPr lang="es-EC" sz="1000" dirty="0" smtClean="0">
                <a:effectLst/>
                <a:latin typeface="Arial" panose="020B0604020202020204" pitchFamily="34" charset="0"/>
                <a:ea typeface="Calibri"/>
                <a:cs typeface="Arial" panose="020B0604020202020204" pitchFamily="34" charset="0"/>
              </a:rPr>
              <a:t>vivienda.</a:t>
            </a:r>
            <a:endParaRPr lang="es-EC" sz="1400" dirty="0">
              <a:effectLst/>
              <a:latin typeface="Arial" panose="020B0604020202020204" pitchFamily="34" charset="0"/>
              <a:ea typeface="Calibri"/>
              <a:cs typeface="Arial" panose="020B0604020202020204" pitchFamily="34" charset="0"/>
            </a:endParaRPr>
          </a:p>
          <a:p>
            <a:pPr>
              <a:lnSpc>
                <a:spcPct val="115000"/>
              </a:lnSpc>
              <a:spcAft>
                <a:spcPts val="1000"/>
              </a:spcAft>
            </a:pPr>
            <a:r>
              <a:rPr lang="es-EC" sz="1000" dirty="0">
                <a:effectLst/>
                <a:latin typeface="Arial" panose="020B0604020202020204" pitchFamily="34" charset="0"/>
                <a:ea typeface="Calibri"/>
                <a:cs typeface="Arial" panose="020B0604020202020204" pitchFamily="34" charset="0"/>
              </a:rPr>
              <a:t> </a:t>
            </a:r>
            <a:endParaRPr lang="es-EC" sz="1400" dirty="0">
              <a:effectLst/>
              <a:latin typeface="Arial" panose="020B0604020202020204" pitchFamily="34" charset="0"/>
              <a:ea typeface="Calibri"/>
              <a:cs typeface="Arial" panose="020B0604020202020204" pitchFamily="34" charset="0"/>
            </a:endParaRPr>
          </a:p>
        </p:txBody>
      </p:sp>
      <p:cxnSp>
        <p:nvCxnSpPr>
          <p:cNvPr id="25" name="53 Conector recto de flecha"/>
          <p:cNvCxnSpPr>
            <a:endCxn id="22" idx="3"/>
          </p:cNvCxnSpPr>
          <p:nvPr/>
        </p:nvCxnSpPr>
        <p:spPr>
          <a:xfrm flipH="1">
            <a:off x="2732732" y="5250530"/>
            <a:ext cx="327100" cy="9210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53 Conector recto de flecha"/>
          <p:cNvCxnSpPr>
            <a:endCxn id="10" idx="3"/>
          </p:cNvCxnSpPr>
          <p:nvPr/>
        </p:nvCxnSpPr>
        <p:spPr>
          <a:xfrm flipH="1" flipV="1">
            <a:off x="2555775" y="4602470"/>
            <a:ext cx="506635" cy="6694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53 Conector recto de flecha"/>
          <p:cNvCxnSpPr/>
          <p:nvPr/>
        </p:nvCxnSpPr>
        <p:spPr>
          <a:xfrm flipV="1">
            <a:off x="5578015" y="4227644"/>
            <a:ext cx="487960" cy="10442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53 Conector recto de flecha"/>
          <p:cNvCxnSpPr/>
          <p:nvPr/>
        </p:nvCxnSpPr>
        <p:spPr>
          <a:xfrm>
            <a:off x="5578015" y="5343768"/>
            <a:ext cx="487960" cy="7979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7358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8" y="6021289"/>
            <a:ext cx="9176467"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34 CuadroTexto"/>
          <p:cNvSpPr txBox="1">
            <a:spLocks noChangeArrowheads="1"/>
          </p:cNvSpPr>
          <p:nvPr/>
        </p:nvSpPr>
        <p:spPr bwMode="auto">
          <a:xfrm>
            <a:off x="1979712" y="0"/>
            <a:ext cx="7007250" cy="584775"/>
          </a:xfrm>
          <a:prstGeom prst="rect">
            <a:avLst/>
          </a:prstGeom>
          <a:noFill/>
          <a:ln w="9525">
            <a:solidFill>
              <a:srgbClr val="92D050"/>
            </a:solidFill>
            <a:miter lim="800000"/>
            <a:headEnd/>
            <a:tailEnd/>
          </a:ln>
        </p:spPr>
        <p:txBody>
          <a:bodyPr wrap="square">
            <a:spAutoFit/>
          </a:bodyPr>
          <a:lstStyle/>
          <a:p>
            <a:pPr algn="ctr"/>
            <a:r>
              <a:rPr lang="es-EC" sz="3200" b="1" dirty="0" smtClean="0"/>
              <a:t>2.2 ANÁLISIS SITUACIONAL INTERNO</a:t>
            </a:r>
            <a:endParaRPr lang="es-EC" sz="3200" b="1" dirty="0"/>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836712"/>
            <a:ext cx="253365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5021350" y="851489"/>
            <a:ext cx="4104456" cy="4852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COMPETENCIA CON CARACTERISTICAS SIMILARES</a:t>
            </a:r>
            <a:endParaRPr lang="es-EC"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1395997"/>
            <a:ext cx="3335337"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136879" y="1988840"/>
            <a:ext cx="1482793" cy="4852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CLIENTES</a:t>
            </a:r>
            <a:endParaRPr lang="es-EC"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5" name="4 Diagrama"/>
          <p:cNvGraphicFramePr/>
          <p:nvPr>
            <p:extLst>
              <p:ext uri="{D42A27DB-BD31-4B8C-83A1-F6EECF244321}">
                <p14:modId xmlns:p14="http://schemas.microsoft.com/office/powerpoint/2010/main" val="2145357906"/>
              </p:ext>
            </p:extLst>
          </p:nvPr>
        </p:nvGraphicFramePr>
        <p:xfrm>
          <a:off x="803168" y="2080004"/>
          <a:ext cx="3675972" cy="173697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8" name="7 Diagrama"/>
          <p:cNvGraphicFramePr/>
          <p:nvPr>
            <p:extLst>
              <p:ext uri="{D42A27DB-BD31-4B8C-83A1-F6EECF244321}">
                <p14:modId xmlns:p14="http://schemas.microsoft.com/office/powerpoint/2010/main" val="2121311378"/>
              </p:ext>
            </p:extLst>
          </p:nvPr>
        </p:nvGraphicFramePr>
        <p:xfrm>
          <a:off x="107504" y="4205312"/>
          <a:ext cx="6096000" cy="265268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9" name="8 Elipse"/>
          <p:cNvSpPr/>
          <p:nvPr/>
        </p:nvSpPr>
        <p:spPr>
          <a:xfrm>
            <a:off x="5751378" y="4293096"/>
            <a:ext cx="3049103" cy="122413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CERTIFICACIONES DE CALIDAD ISO 9001</a:t>
            </a:r>
            <a:r>
              <a:rPr lang="es-EC"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ISO14001 y OHSAS18001</a:t>
            </a:r>
          </a:p>
        </p:txBody>
      </p:sp>
    </p:spTree>
    <p:extLst>
      <p:ext uri="{BB962C8B-B14F-4D97-AF65-F5344CB8AC3E}">
        <p14:creationId xmlns:p14="http://schemas.microsoft.com/office/powerpoint/2010/main" val="3075108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35" y="-49696"/>
            <a:ext cx="9176467"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1 Diagrama"/>
          <p:cNvGraphicFramePr/>
          <p:nvPr>
            <p:extLst>
              <p:ext uri="{D42A27DB-BD31-4B8C-83A1-F6EECF244321}">
                <p14:modId xmlns:p14="http://schemas.microsoft.com/office/powerpoint/2010/main" val="3913890812"/>
              </p:ext>
            </p:extLst>
          </p:nvPr>
        </p:nvGraphicFramePr>
        <p:xfrm>
          <a:off x="272745" y="620688"/>
          <a:ext cx="8858887"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Rectángulo"/>
          <p:cNvSpPr/>
          <p:nvPr/>
        </p:nvSpPr>
        <p:spPr>
          <a:xfrm>
            <a:off x="251520" y="116632"/>
            <a:ext cx="3672408"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smtClean="0"/>
              <a:t>Procesos Financieros- Administrativos</a:t>
            </a:r>
            <a:endParaRPr lang="es-EC" b="1" dirty="0"/>
          </a:p>
        </p:txBody>
      </p:sp>
      <p:graphicFrame>
        <p:nvGraphicFramePr>
          <p:cNvPr id="6" name="5 Diagrama"/>
          <p:cNvGraphicFramePr/>
          <p:nvPr>
            <p:extLst>
              <p:ext uri="{D42A27DB-BD31-4B8C-83A1-F6EECF244321}">
                <p14:modId xmlns:p14="http://schemas.microsoft.com/office/powerpoint/2010/main" val="3132983620"/>
              </p:ext>
            </p:extLst>
          </p:nvPr>
        </p:nvGraphicFramePr>
        <p:xfrm>
          <a:off x="12368" y="4293096"/>
          <a:ext cx="9119264" cy="25649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83743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39"/>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r="27931"/>
          <a:stretch/>
        </p:blipFill>
        <p:spPr bwMode="auto">
          <a:xfrm>
            <a:off x="-32468" y="6021289"/>
            <a:ext cx="9176468"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34 CuadroTexto"/>
          <p:cNvSpPr txBox="1">
            <a:spLocks noChangeArrowheads="1"/>
          </p:cNvSpPr>
          <p:nvPr/>
        </p:nvSpPr>
        <p:spPr bwMode="auto">
          <a:xfrm>
            <a:off x="1979712" y="0"/>
            <a:ext cx="7007250" cy="584775"/>
          </a:xfrm>
          <a:prstGeom prst="rect">
            <a:avLst/>
          </a:prstGeom>
          <a:noFill/>
          <a:ln w="9525">
            <a:solidFill>
              <a:srgbClr val="92D050"/>
            </a:solidFill>
            <a:miter lim="800000"/>
            <a:headEnd/>
            <a:tailEnd/>
          </a:ln>
        </p:spPr>
        <p:txBody>
          <a:bodyPr wrap="square">
            <a:spAutoFit/>
          </a:bodyPr>
          <a:lstStyle/>
          <a:p>
            <a:pPr algn="r"/>
            <a:r>
              <a:rPr lang="es-EC" sz="3200" b="1" dirty="0" smtClean="0"/>
              <a:t>MATRIZ FODA</a:t>
            </a:r>
            <a:endParaRPr lang="es-EC" sz="3200" b="1" dirty="0"/>
          </a:p>
        </p:txBody>
      </p:sp>
      <p:graphicFrame>
        <p:nvGraphicFramePr>
          <p:cNvPr id="8" name="7 Tabla"/>
          <p:cNvGraphicFramePr>
            <a:graphicFrameLocks noGrp="1"/>
          </p:cNvGraphicFramePr>
          <p:nvPr>
            <p:extLst>
              <p:ext uri="{D42A27DB-BD31-4B8C-83A1-F6EECF244321}">
                <p14:modId xmlns:p14="http://schemas.microsoft.com/office/powerpoint/2010/main" val="1576781114"/>
              </p:ext>
            </p:extLst>
          </p:nvPr>
        </p:nvGraphicFramePr>
        <p:xfrm>
          <a:off x="-28129" y="301274"/>
          <a:ext cx="4040413" cy="6370611"/>
        </p:xfrm>
        <a:graphic>
          <a:graphicData uri="http://schemas.openxmlformats.org/drawingml/2006/table">
            <a:tbl>
              <a:tblPr firstRow="1" firstCol="1" bandRow="1">
                <a:tableStyleId>{D27102A9-8310-4765-A935-A1911B00CA55}</a:tableStyleId>
              </a:tblPr>
              <a:tblGrid>
                <a:gridCol w="466762"/>
                <a:gridCol w="2560137"/>
                <a:gridCol w="506757"/>
                <a:gridCol w="506757"/>
              </a:tblGrid>
              <a:tr h="416677">
                <a:tc rowSpan="2">
                  <a:txBody>
                    <a:bodyPr/>
                    <a:lstStyle/>
                    <a:p>
                      <a:pPr algn="ctr">
                        <a:lnSpc>
                          <a:spcPct val="115000"/>
                        </a:lnSpc>
                        <a:spcAft>
                          <a:spcPts val="0"/>
                        </a:spcAft>
                      </a:pPr>
                      <a:r>
                        <a:rPr lang="es-EC" sz="1200" b="1" dirty="0">
                          <a:effectLst>
                            <a:outerShdw blurRad="38100" dist="38100" dir="2700000" algn="tl">
                              <a:srgbClr val="000000">
                                <a:alpha val="43137"/>
                              </a:srgbClr>
                            </a:outerShdw>
                          </a:effectLst>
                        </a:rPr>
                        <a:t>Nº</a:t>
                      </a:r>
                      <a:endParaRPr lang="es-EC" sz="1600" b="1" dirty="0">
                        <a:effectLst>
                          <a:outerShdw blurRad="38100" dist="38100" dir="2700000" algn="tl">
                            <a:srgbClr val="000000">
                              <a:alpha val="43137"/>
                            </a:srgbClr>
                          </a:outerShdw>
                        </a:effectLst>
                        <a:latin typeface="Calibri"/>
                        <a:ea typeface="Calibri"/>
                        <a:cs typeface="Times New Roman"/>
                      </a:endParaRPr>
                    </a:p>
                  </a:txBody>
                  <a:tcPr marL="44450" marR="44450" marT="0" marB="0" anchor="ctr"/>
                </a:tc>
                <a:tc rowSpan="2">
                  <a:txBody>
                    <a:bodyPr/>
                    <a:lstStyle/>
                    <a:p>
                      <a:pPr algn="ctr">
                        <a:lnSpc>
                          <a:spcPct val="115000"/>
                        </a:lnSpc>
                        <a:spcAft>
                          <a:spcPts val="0"/>
                        </a:spcAft>
                      </a:pPr>
                      <a:r>
                        <a:rPr lang="es-EC" sz="1200" b="1" dirty="0">
                          <a:effectLst>
                            <a:outerShdw blurRad="38100" dist="38100" dir="2700000" algn="tl">
                              <a:srgbClr val="000000">
                                <a:alpha val="43137"/>
                              </a:srgbClr>
                            </a:outerShdw>
                          </a:effectLst>
                        </a:rPr>
                        <a:t>FORTALEZAS</a:t>
                      </a:r>
                      <a:endParaRPr lang="es-EC" sz="1600" b="1" dirty="0">
                        <a:effectLst>
                          <a:outerShdw blurRad="38100" dist="38100" dir="2700000" algn="tl">
                            <a:srgbClr val="000000">
                              <a:alpha val="43137"/>
                            </a:srgbClr>
                          </a:outerShdw>
                        </a:effectLst>
                        <a:latin typeface="Calibri"/>
                        <a:ea typeface="Calibri"/>
                        <a:cs typeface="Times New Roman"/>
                      </a:endParaRPr>
                    </a:p>
                  </a:txBody>
                  <a:tcPr marL="44450" marR="44450" marT="0" marB="0" anchor="ctr"/>
                </a:tc>
                <a:tc gridSpan="2">
                  <a:txBody>
                    <a:bodyPr/>
                    <a:lstStyle/>
                    <a:p>
                      <a:pPr algn="ctr">
                        <a:lnSpc>
                          <a:spcPct val="115000"/>
                        </a:lnSpc>
                        <a:spcAft>
                          <a:spcPts val="0"/>
                        </a:spcAft>
                      </a:pPr>
                      <a:r>
                        <a:rPr lang="es-EC" sz="1200" b="1" dirty="0">
                          <a:effectLst>
                            <a:outerShdw blurRad="38100" dist="38100" dir="2700000" algn="tl">
                              <a:srgbClr val="000000">
                                <a:alpha val="43137"/>
                              </a:srgbClr>
                            </a:outerShdw>
                          </a:effectLst>
                        </a:rPr>
                        <a:t>IMPACTO</a:t>
                      </a:r>
                      <a:endParaRPr lang="es-EC" sz="1600" b="1" dirty="0">
                        <a:effectLst>
                          <a:outerShdw blurRad="38100" dist="38100" dir="2700000" algn="tl">
                            <a:srgbClr val="000000">
                              <a:alpha val="43137"/>
                            </a:srgbClr>
                          </a:outerShdw>
                        </a:effectLst>
                        <a:latin typeface="Calibri"/>
                        <a:ea typeface="Calibri"/>
                        <a:cs typeface="Times New Roman"/>
                      </a:endParaRPr>
                    </a:p>
                  </a:txBody>
                  <a:tcPr marL="44450" marR="44450" marT="0" marB="0" anchor="ctr"/>
                </a:tc>
                <a:tc hMerge="1">
                  <a:txBody>
                    <a:bodyPr/>
                    <a:lstStyle/>
                    <a:p>
                      <a:endParaRPr lang="es-EC"/>
                    </a:p>
                  </a:txBody>
                  <a:tcPr/>
                </a:tc>
              </a:tr>
              <a:tr h="303403">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200" b="1" dirty="0">
                          <a:effectLst>
                            <a:outerShdw blurRad="38100" dist="38100" dir="2700000" algn="tl">
                              <a:srgbClr val="000000">
                                <a:alpha val="43137"/>
                              </a:srgbClr>
                            </a:outerShdw>
                          </a:effectLst>
                        </a:rPr>
                        <a:t>Alto </a:t>
                      </a:r>
                      <a:endParaRPr lang="es-EC" sz="1600" b="1" dirty="0">
                        <a:effectLst>
                          <a:outerShdw blurRad="38100" dist="38100" dir="2700000" algn="tl">
                            <a:srgbClr val="000000">
                              <a:alpha val="43137"/>
                            </a:srgbClr>
                          </a:outerShdw>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b="1" dirty="0">
                          <a:effectLst>
                            <a:outerShdw blurRad="38100" dist="38100" dir="2700000" algn="tl">
                              <a:srgbClr val="000000">
                                <a:alpha val="43137"/>
                              </a:srgbClr>
                            </a:outerShdw>
                          </a:effectLst>
                        </a:rPr>
                        <a:t>Medio </a:t>
                      </a:r>
                      <a:endParaRPr lang="es-EC" sz="1600" b="1" dirty="0">
                        <a:effectLst>
                          <a:outerShdw blurRad="38100" dist="38100" dir="2700000" algn="tl">
                            <a:srgbClr val="000000">
                              <a:alpha val="43137"/>
                            </a:srgbClr>
                          </a:outerShdw>
                        </a:effectLst>
                        <a:latin typeface="Calibri"/>
                        <a:ea typeface="Calibri"/>
                        <a:cs typeface="Times New Roman"/>
                      </a:endParaRPr>
                    </a:p>
                  </a:txBody>
                  <a:tcPr marL="44450" marR="44450" marT="0" marB="0" anchor="ctr"/>
                </a:tc>
              </a:tr>
              <a:tr h="360040">
                <a:tc>
                  <a:txBody>
                    <a:bodyPr/>
                    <a:lstStyle/>
                    <a:p>
                      <a:pPr algn="ctr">
                        <a:lnSpc>
                          <a:spcPct val="115000"/>
                        </a:lnSpc>
                        <a:spcAft>
                          <a:spcPts val="0"/>
                        </a:spcAft>
                      </a:pPr>
                      <a:r>
                        <a:rPr lang="es-EC" sz="1200">
                          <a:effectLst/>
                        </a:rPr>
                        <a:t>F1</a:t>
                      </a:r>
                      <a:endParaRPr lang="es-EC" sz="16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200" dirty="0">
                          <a:effectLst/>
                        </a:rPr>
                        <a:t>Amplia infraestructura física</a:t>
                      </a:r>
                      <a:endParaRPr lang="es-EC" sz="16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 </a:t>
                      </a:r>
                      <a:endParaRPr lang="es-EC" sz="16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C" sz="1600" dirty="0">
                        <a:effectLst/>
                        <a:latin typeface="Calibri"/>
                        <a:ea typeface="Calibri"/>
                        <a:cs typeface="Times New Roman"/>
                      </a:endParaRPr>
                    </a:p>
                  </a:txBody>
                  <a:tcPr marL="44450" marR="44450" marT="0" marB="0" anchor="ctr"/>
                </a:tc>
              </a:tr>
              <a:tr h="769894">
                <a:tc>
                  <a:txBody>
                    <a:bodyPr/>
                    <a:lstStyle/>
                    <a:p>
                      <a:pPr algn="ctr">
                        <a:lnSpc>
                          <a:spcPct val="115000"/>
                        </a:lnSpc>
                        <a:spcAft>
                          <a:spcPts val="0"/>
                        </a:spcAft>
                      </a:pPr>
                      <a:r>
                        <a:rPr lang="es-EC" sz="1200">
                          <a:effectLst/>
                        </a:rPr>
                        <a:t>F2</a:t>
                      </a:r>
                      <a:endParaRPr lang="es-EC" sz="16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200" dirty="0">
                          <a:effectLst/>
                        </a:rPr>
                        <a:t>Personal </a:t>
                      </a:r>
                      <a:r>
                        <a:rPr lang="es-EC" sz="1200" dirty="0" smtClean="0">
                          <a:effectLst/>
                        </a:rPr>
                        <a:t> directiv</a:t>
                      </a:r>
                      <a:r>
                        <a:rPr lang="es-EC" sz="1200" baseline="0" dirty="0" smtClean="0">
                          <a:effectLst/>
                        </a:rPr>
                        <a:t>o </a:t>
                      </a:r>
                      <a:r>
                        <a:rPr lang="es-EC" sz="1200" dirty="0" smtClean="0">
                          <a:effectLst/>
                        </a:rPr>
                        <a:t>a </a:t>
                      </a:r>
                      <a:r>
                        <a:rPr lang="es-EC" sz="1200" dirty="0">
                          <a:effectLst/>
                        </a:rPr>
                        <a:t>cargo con experiencia y conocimiento del sector</a:t>
                      </a:r>
                      <a:endParaRPr lang="es-EC" sz="16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X</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 </a:t>
                      </a:r>
                      <a:endParaRPr lang="es-EC" sz="1600" dirty="0">
                        <a:effectLst/>
                        <a:latin typeface="Calibri"/>
                        <a:ea typeface="Calibri"/>
                        <a:cs typeface="Times New Roman"/>
                      </a:endParaRPr>
                    </a:p>
                  </a:txBody>
                  <a:tcPr marL="44450" marR="44450" marT="0" marB="0" anchor="ctr"/>
                </a:tc>
              </a:tr>
              <a:tr h="526250">
                <a:tc>
                  <a:txBody>
                    <a:bodyPr/>
                    <a:lstStyle/>
                    <a:p>
                      <a:pPr algn="ctr">
                        <a:lnSpc>
                          <a:spcPct val="115000"/>
                        </a:lnSpc>
                        <a:spcAft>
                          <a:spcPts val="0"/>
                        </a:spcAft>
                      </a:pPr>
                      <a:r>
                        <a:rPr lang="es-EC" sz="1200">
                          <a:effectLst/>
                        </a:rPr>
                        <a:t>F3</a:t>
                      </a:r>
                      <a:endParaRPr lang="es-EC" sz="16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200">
                          <a:effectLst/>
                        </a:rPr>
                        <a:t>Materiales e insumos con los que trabaja son de calidad</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 </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C" sz="1600" dirty="0">
                        <a:effectLst/>
                        <a:latin typeface="Calibri"/>
                        <a:ea typeface="Calibri"/>
                        <a:cs typeface="Times New Roman"/>
                      </a:endParaRPr>
                    </a:p>
                  </a:txBody>
                  <a:tcPr marL="44450" marR="44450" marT="0" marB="0" anchor="ctr"/>
                </a:tc>
              </a:tr>
              <a:tr h="675303">
                <a:tc>
                  <a:txBody>
                    <a:bodyPr/>
                    <a:lstStyle/>
                    <a:p>
                      <a:pPr algn="ctr">
                        <a:lnSpc>
                          <a:spcPct val="115000"/>
                        </a:lnSpc>
                        <a:spcAft>
                          <a:spcPts val="0"/>
                        </a:spcAft>
                      </a:pPr>
                      <a:r>
                        <a:rPr lang="es-EC" sz="1200">
                          <a:effectLst/>
                        </a:rPr>
                        <a:t>F4</a:t>
                      </a:r>
                      <a:endParaRPr lang="es-EC" sz="16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200">
                          <a:effectLst/>
                        </a:rPr>
                        <a:t>Adaptación a normas de calidad internacionales</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X</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 </a:t>
                      </a:r>
                      <a:endParaRPr lang="es-EC" sz="1600" dirty="0">
                        <a:effectLst/>
                        <a:latin typeface="Calibri"/>
                        <a:ea typeface="Calibri"/>
                        <a:cs typeface="Times New Roman"/>
                      </a:endParaRPr>
                    </a:p>
                  </a:txBody>
                  <a:tcPr marL="44450" marR="44450" marT="0" marB="0" anchor="ctr"/>
                </a:tc>
              </a:tr>
              <a:tr h="854905">
                <a:tc>
                  <a:txBody>
                    <a:bodyPr/>
                    <a:lstStyle/>
                    <a:p>
                      <a:pPr algn="ctr">
                        <a:lnSpc>
                          <a:spcPct val="115000"/>
                        </a:lnSpc>
                        <a:spcAft>
                          <a:spcPts val="0"/>
                        </a:spcAft>
                      </a:pPr>
                      <a:r>
                        <a:rPr lang="es-EC" sz="1200" dirty="0">
                          <a:effectLst/>
                        </a:rPr>
                        <a:t>F5</a:t>
                      </a:r>
                      <a:endParaRPr lang="es-EC" sz="1600" dirty="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200" dirty="0">
                          <a:effectLst/>
                        </a:rPr>
                        <a:t>Relación directa con Ministerios y entidades públicas para tener conocimiento sobre posibles oportunidades contractuales.</a:t>
                      </a:r>
                      <a:endParaRPr lang="es-EC" sz="16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X</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 </a:t>
                      </a:r>
                      <a:endParaRPr lang="es-EC" sz="1600" dirty="0">
                        <a:effectLst/>
                        <a:latin typeface="Calibri"/>
                        <a:ea typeface="Calibri"/>
                        <a:cs typeface="Times New Roman"/>
                      </a:endParaRPr>
                    </a:p>
                  </a:txBody>
                  <a:tcPr marL="44450" marR="44450" marT="0" marB="0" anchor="ctr"/>
                </a:tc>
              </a:tr>
              <a:tr h="854905">
                <a:tc>
                  <a:txBody>
                    <a:bodyPr/>
                    <a:lstStyle/>
                    <a:p>
                      <a:pPr algn="ctr">
                        <a:lnSpc>
                          <a:spcPct val="115000"/>
                        </a:lnSpc>
                        <a:spcAft>
                          <a:spcPts val="0"/>
                        </a:spcAft>
                      </a:pPr>
                      <a:r>
                        <a:rPr lang="es-EC" sz="1200" dirty="0">
                          <a:effectLst/>
                        </a:rPr>
                        <a:t>F6</a:t>
                      </a:r>
                      <a:endParaRPr lang="es-EC" sz="1600" dirty="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200" kern="1200" dirty="0" smtClean="0">
                          <a:solidFill>
                            <a:schemeClr val="tx1"/>
                          </a:solidFill>
                          <a:effectLst/>
                          <a:latin typeface="+mn-lt"/>
                          <a:ea typeface="+mn-ea"/>
                          <a:cs typeface="+mn-cs"/>
                        </a:rPr>
                        <a:t>Regularización de cobros a la fecha correspondientes a contratos anteriores y de las planillas actuales de manera normal.</a:t>
                      </a:r>
                      <a:endParaRPr lang="es-EC" sz="1200" kern="1200" dirty="0">
                        <a:solidFill>
                          <a:schemeClr val="tx1"/>
                        </a:solidFill>
                        <a:effectLst/>
                        <a:latin typeface="+mn-lt"/>
                        <a:ea typeface="+mn-ea"/>
                        <a:cs typeface="+mn-cs"/>
                      </a:endParaRPr>
                    </a:p>
                  </a:txBody>
                  <a:tcPr marL="44450" marR="44450" marT="0" marB="0" anchor="ctr"/>
                </a:tc>
                <a:tc>
                  <a:txBody>
                    <a:bodyPr/>
                    <a:lstStyle/>
                    <a:p>
                      <a:pPr algn="ctr">
                        <a:lnSpc>
                          <a:spcPct val="115000"/>
                        </a:lnSpc>
                        <a:spcAft>
                          <a:spcPts val="0"/>
                        </a:spcAft>
                      </a:pP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endParaRPr lang="es-EC" sz="1600" dirty="0">
                        <a:effectLst/>
                        <a:latin typeface="Calibri"/>
                        <a:ea typeface="Calibri"/>
                        <a:cs typeface="Times New Roman"/>
                      </a:endParaRPr>
                    </a:p>
                  </a:txBody>
                  <a:tcPr marL="44450" marR="44450" marT="0" marB="0" anchor="ctr"/>
                </a:tc>
              </a:tr>
              <a:tr h="814196">
                <a:tc>
                  <a:txBody>
                    <a:bodyPr/>
                    <a:lstStyle/>
                    <a:p>
                      <a:pPr algn="ctr">
                        <a:lnSpc>
                          <a:spcPct val="115000"/>
                        </a:lnSpc>
                        <a:spcAft>
                          <a:spcPts val="0"/>
                        </a:spcAft>
                      </a:pPr>
                      <a:r>
                        <a:rPr lang="es-EC" sz="1200" dirty="0" smtClean="0">
                          <a:effectLst/>
                        </a:rPr>
                        <a:t>F7</a:t>
                      </a:r>
                      <a:endParaRPr lang="es-EC" sz="1600" dirty="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200" dirty="0">
                          <a:effectLst/>
                        </a:rPr>
                        <a:t>Mantiene reservas </a:t>
                      </a:r>
                      <a:r>
                        <a:rPr lang="es-EC" sz="1200" dirty="0" smtClean="0">
                          <a:effectLst/>
                        </a:rPr>
                        <a:t>enfocadas</a:t>
                      </a:r>
                      <a:r>
                        <a:rPr lang="es-EC" sz="1200" baseline="0" dirty="0" smtClean="0">
                          <a:effectLst/>
                        </a:rPr>
                        <a:t> a </a:t>
                      </a:r>
                      <a:r>
                        <a:rPr lang="es-EC" sz="1200" dirty="0" smtClean="0">
                          <a:effectLst/>
                        </a:rPr>
                        <a:t> </a:t>
                      </a:r>
                      <a:r>
                        <a:rPr lang="es-EC" sz="1200" dirty="0">
                          <a:effectLst/>
                        </a:rPr>
                        <a:t>posibles contingencias en la ejecución de obras y reposición de activo fijo.</a:t>
                      </a:r>
                      <a:endParaRPr lang="es-EC" sz="16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X</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 </a:t>
                      </a:r>
                      <a:endParaRPr lang="es-EC" sz="1600">
                        <a:effectLst/>
                        <a:latin typeface="Calibri"/>
                        <a:ea typeface="Calibri"/>
                        <a:cs typeface="Times New Roman"/>
                      </a:endParaRPr>
                    </a:p>
                  </a:txBody>
                  <a:tcPr marL="44450" marR="44450" marT="0" marB="0" anchor="ctr"/>
                </a:tc>
              </a:tr>
              <a:tr h="795038">
                <a:tc>
                  <a:txBody>
                    <a:bodyPr/>
                    <a:lstStyle/>
                    <a:p>
                      <a:pPr algn="ctr">
                        <a:lnSpc>
                          <a:spcPct val="115000"/>
                        </a:lnSpc>
                        <a:spcAft>
                          <a:spcPts val="0"/>
                        </a:spcAft>
                      </a:pPr>
                      <a:r>
                        <a:rPr lang="es-EC" sz="1200" dirty="0" smtClean="0">
                          <a:effectLst/>
                        </a:rPr>
                        <a:t>F8</a:t>
                      </a:r>
                      <a:endParaRPr lang="es-EC" sz="1600" dirty="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200" dirty="0">
                          <a:effectLst/>
                        </a:rPr>
                        <a:t>Adaptación actual a un  sistema administrativo-financiero que automatice  procesos</a:t>
                      </a:r>
                      <a:endParaRPr lang="es-EC" sz="16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 </a:t>
                      </a:r>
                      <a:endParaRPr lang="es-EC" sz="16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C" sz="1600" dirty="0">
                        <a:effectLst/>
                        <a:latin typeface="Calibri"/>
                        <a:ea typeface="Calibri"/>
                        <a:cs typeface="Times New Roman"/>
                      </a:endParaRPr>
                    </a:p>
                  </a:txBody>
                  <a:tcPr marL="44450" marR="44450" marT="0" marB="0" anchor="ctr"/>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2117466872"/>
              </p:ext>
            </p:extLst>
          </p:nvPr>
        </p:nvGraphicFramePr>
        <p:xfrm>
          <a:off x="4436133" y="692694"/>
          <a:ext cx="4702994" cy="6112297"/>
        </p:xfrm>
        <a:graphic>
          <a:graphicData uri="http://schemas.openxmlformats.org/drawingml/2006/table">
            <a:tbl>
              <a:tblPr firstRow="1" firstCol="1" bandRow="1">
                <a:tableStyleId>{68D230F3-CF80-4859-8CE7-A43EE81993B5}</a:tableStyleId>
              </a:tblPr>
              <a:tblGrid>
                <a:gridCol w="493038"/>
                <a:gridCol w="3004260"/>
                <a:gridCol w="602848"/>
                <a:gridCol w="602848"/>
              </a:tblGrid>
              <a:tr h="210118">
                <a:tc rowSpan="2">
                  <a:txBody>
                    <a:bodyPr/>
                    <a:lstStyle/>
                    <a:p>
                      <a:pPr algn="ctr">
                        <a:lnSpc>
                          <a:spcPct val="115000"/>
                        </a:lnSpc>
                        <a:spcAft>
                          <a:spcPts val="0"/>
                        </a:spcAft>
                      </a:pPr>
                      <a:r>
                        <a:rPr lang="es-EC" sz="1200" b="1" i="0" dirty="0">
                          <a:effectLst>
                            <a:outerShdw blurRad="38100" dist="38100" dir="2700000" algn="tl">
                              <a:srgbClr val="000000">
                                <a:alpha val="43137"/>
                              </a:srgbClr>
                            </a:outerShdw>
                          </a:effectLst>
                        </a:rPr>
                        <a:t>Nº</a:t>
                      </a:r>
                      <a:endParaRPr lang="es-EC" sz="1200" b="1" i="0" dirty="0">
                        <a:effectLst>
                          <a:outerShdw blurRad="38100" dist="38100" dir="2700000" algn="tl">
                            <a:srgbClr val="000000">
                              <a:alpha val="43137"/>
                            </a:srgbClr>
                          </a:outerShdw>
                        </a:effectLst>
                        <a:latin typeface="Calibri"/>
                        <a:ea typeface="Calibri"/>
                        <a:cs typeface="Times New Roman"/>
                      </a:endParaRPr>
                    </a:p>
                  </a:txBody>
                  <a:tcPr marL="36320" marR="36320" marT="0" marB="0" anchor="ctr"/>
                </a:tc>
                <a:tc rowSpan="2">
                  <a:txBody>
                    <a:bodyPr/>
                    <a:lstStyle/>
                    <a:p>
                      <a:pPr algn="ctr">
                        <a:lnSpc>
                          <a:spcPct val="115000"/>
                        </a:lnSpc>
                        <a:spcAft>
                          <a:spcPts val="0"/>
                        </a:spcAft>
                      </a:pPr>
                      <a:r>
                        <a:rPr lang="es-EC" sz="1200" b="1" i="0" dirty="0">
                          <a:effectLst>
                            <a:outerShdw blurRad="38100" dist="38100" dir="2700000" algn="tl">
                              <a:srgbClr val="000000">
                                <a:alpha val="43137"/>
                              </a:srgbClr>
                            </a:outerShdw>
                          </a:effectLst>
                        </a:rPr>
                        <a:t>OPORTUNIDADES</a:t>
                      </a:r>
                      <a:endParaRPr lang="es-EC" sz="1200" b="1" i="0" dirty="0">
                        <a:effectLst>
                          <a:outerShdw blurRad="38100" dist="38100" dir="2700000" algn="tl">
                            <a:srgbClr val="000000">
                              <a:alpha val="43137"/>
                            </a:srgbClr>
                          </a:outerShdw>
                        </a:effectLst>
                        <a:latin typeface="Calibri"/>
                        <a:ea typeface="Calibri"/>
                        <a:cs typeface="Times New Roman"/>
                      </a:endParaRPr>
                    </a:p>
                  </a:txBody>
                  <a:tcPr marL="36320" marR="36320" marT="0" marB="0" anchor="ctr"/>
                </a:tc>
                <a:tc gridSpan="2">
                  <a:txBody>
                    <a:bodyPr/>
                    <a:lstStyle/>
                    <a:p>
                      <a:pPr algn="ctr">
                        <a:lnSpc>
                          <a:spcPct val="115000"/>
                        </a:lnSpc>
                        <a:spcAft>
                          <a:spcPts val="0"/>
                        </a:spcAft>
                      </a:pPr>
                      <a:r>
                        <a:rPr lang="es-EC" sz="1200" b="1" i="0" dirty="0">
                          <a:effectLst>
                            <a:outerShdw blurRad="38100" dist="38100" dir="2700000" algn="tl">
                              <a:srgbClr val="000000">
                                <a:alpha val="43137"/>
                              </a:srgbClr>
                            </a:outerShdw>
                          </a:effectLst>
                        </a:rPr>
                        <a:t>IMPACTO</a:t>
                      </a:r>
                      <a:endParaRPr lang="es-EC" sz="1200" b="1" i="0" dirty="0">
                        <a:effectLst>
                          <a:outerShdw blurRad="38100" dist="38100" dir="2700000" algn="tl">
                            <a:srgbClr val="000000">
                              <a:alpha val="43137"/>
                            </a:srgbClr>
                          </a:outerShdw>
                        </a:effectLst>
                        <a:latin typeface="Calibri"/>
                        <a:ea typeface="Calibri"/>
                        <a:cs typeface="Times New Roman"/>
                      </a:endParaRPr>
                    </a:p>
                  </a:txBody>
                  <a:tcPr marL="36320" marR="36320" marT="0" marB="0" anchor="ctr"/>
                </a:tc>
                <a:tc hMerge="1">
                  <a:txBody>
                    <a:bodyPr/>
                    <a:lstStyle/>
                    <a:p>
                      <a:endParaRPr lang="es-EC"/>
                    </a:p>
                  </a:txBody>
                  <a:tcPr/>
                </a:tc>
              </a:tr>
              <a:tr h="229157">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200" b="1" i="0">
                          <a:effectLst>
                            <a:outerShdw blurRad="38100" dist="38100" dir="2700000" algn="tl">
                              <a:srgbClr val="000000">
                                <a:alpha val="43137"/>
                              </a:srgbClr>
                            </a:outerShdw>
                          </a:effectLst>
                        </a:rPr>
                        <a:t>ALTO </a:t>
                      </a:r>
                      <a:endParaRPr lang="es-EC" sz="1200" b="1" i="0">
                        <a:effectLst>
                          <a:outerShdw blurRad="38100" dist="38100" dir="2700000" algn="tl">
                            <a:srgbClr val="000000">
                              <a:alpha val="43137"/>
                            </a:srgbClr>
                          </a:outerShdw>
                        </a:effectLst>
                        <a:latin typeface="Calibri"/>
                        <a:ea typeface="Calibri"/>
                        <a:cs typeface="Times New Roman"/>
                      </a:endParaRPr>
                    </a:p>
                  </a:txBody>
                  <a:tcPr marL="36320" marR="36320" marT="0" marB="0" anchor="ctr"/>
                </a:tc>
                <a:tc>
                  <a:txBody>
                    <a:bodyPr/>
                    <a:lstStyle/>
                    <a:p>
                      <a:pPr algn="ctr">
                        <a:lnSpc>
                          <a:spcPct val="115000"/>
                        </a:lnSpc>
                        <a:spcAft>
                          <a:spcPts val="0"/>
                        </a:spcAft>
                      </a:pPr>
                      <a:r>
                        <a:rPr lang="es-EC" sz="1200" b="1" i="0" dirty="0">
                          <a:effectLst>
                            <a:outerShdw blurRad="38100" dist="38100" dir="2700000" algn="tl">
                              <a:srgbClr val="000000">
                                <a:alpha val="43137"/>
                              </a:srgbClr>
                            </a:outerShdw>
                          </a:effectLst>
                        </a:rPr>
                        <a:t>MEDIO</a:t>
                      </a:r>
                      <a:endParaRPr lang="es-EC" sz="1200" b="1" i="0" dirty="0">
                        <a:effectLst>
                          <a:outerShdw blurRad="38100" dist="38100" dir="2700000" algn="tl">
                            <a:srgbClr val="000000">
                              <a:alpha val="43137"/>
                            </a:srgbClr>
                          </a:outerShdw>
                        </a:effectLst>
                        <a:latin typeface="Calibri"/>
                        <a:ea typeface="Calibri"/>
                        <a:cs typeface="Times New Roman"/>
                      </a:endParaRPr>
                    </a:p>
                  </a:txBody>
                  <a:tcPr marL="36320" marR="36320" marT="0" marB="0" anchor="ctr"/>
                </a:tc>
              </a:tr>
              <a:tr h="879693">
                <a:tc>
                  <a:txBody>
                    <a:bodyPr/>
                    <a:lstStyle/>
                    <a:p>
                      <a:pPr algn="ctr">
                        <a:lnSpc>
                          <a:spcPct val="115000"/>
                        </a:lnSpc>
                        <a:spcAft>
                          <a:spcPts val="0"/>
                        </a:spcAft>
                      </a:pPr>
                      <a:r>
                        <a:rPr lang="es-EC" sz="1200">
                          <a:effectLst/>
                        </a:rPr>
                        <a:t>O1</a:t>
                      </a:r>
                      <a:endParaRPr lang="es-EC" sz="1200">
                        <a:effectLst/>
                        <a:latin typeface="Calibri"/>
                        <a:ea typeface="Calibri"/>
                        <a:cs typeface="Times New Roman"/>
                      </a:endParaRPr>
                    </a:p>
                  </a:txBody>
                  <a:tcPr marL="36320" marR="36320" marT="0" marB="0" anchor="ctr"/>
                </a:tc>
                <a:tc>
                  <a:txBody>
                    <a:bodyPr/>
                    <a:lstStyle/>
                    <a:p>
                      <a:pPr>
                        <a:lnSpc>
                          <a:spcPct val="115000"/>
                        </a:lnSpc>
                        <a:spcAft>
                          <a:spcPts val="0"/>
                        </a:spcAft>
                      </a:pPr>
                      <a:r>
                        <a:rPr lang="es-EC" sz="1200" dirty="0" smtClean="0">
                          <a:effectLst/>
                        </a:rPr>
                        <a:t>Normativa política y legal por </a:t>
                      </a:r>
                      <a:r>
                        <a:rPr lang="es-EC" sz="1200" dirty="0">
                          <a:effectLst/>
                        </a:rPr>
                        <a:t>parte del Estado para financiamiento de vivienda a bajo </a:t>
                      </a:r>
                      <a:r>
                        <a:rPr lang="es-EC" sz="1200" dirty="0" smtClean="0">
                          <a:effectLst/>
                        </a:rPr>
                        <a:t>costo implicando mayor demanda</a:t>
                      </a:r>
                      <a:r>
                        <a:rPr lang="es-EC" sz="1200" baseline="0" dirty="0" smtClean="0">
                          <a:effectLst/>
                        </a:rPr>
                        <a:t> </a:t>
                      </a:r>
                      <a:r>
                        <a:rPr lang="es-EC" sz="1200" dirty="0" smtClean="0">
                          <a:effectLst/>
                        </a:rPr>
                        <a:t>y crecimiento</a:t>
                      </a:r>
                      <a:r>
                        <a:rPr lang="es-EC" sz="1200" baseline="0" dirty="0" smtClean="0">
                          <a:effectLst/>
                        </a:rPr>
                        <a:t> </a:t>
                      </a:r>
                      <a:r>
                        <a:rPr lang="es-EC" sz="1200" dirty="0" smtClean="0">
                          <a:effectLst/>
                        </a:rPr>
                        <a:t>en  el</a:t>
                      </a:r>
                      <a:r>
                        <a:rPr lang="es-EC" sz="1200" baseline="0" dirty="0" smtClean="0">
                          <a:effectLst/>
                        </a:rPr>
                        <a:t> </a:t>
                      </a:r>
                      <a:r>
                        <a:rPr lang="es-EC" sz="1200" dirty="0" smtClean="0">
                          <a:effectLst/>
                        </a:rPr>
                        <a:t>sector económico medio-bajo.</a:t>
                      </a:r>
                      <a:endParaRPr lang="es-EC" sz="1200" dirty="0">
                        <a:effectLst/>
                        <a:latin typeface="Calibri"/>
                        <a:ea typeface="Calibri"/>
                        <a:cs typeface="Times New Roman"/>
                      </a:endParaRPr>
                    </a:p>
                  </a:txBody>
                  <a:tcPr marL="36320" marR="36320" marT="0" marB="0" anchor="ctr"/>
                </a:tc>
                <a:tc>
                  <a:txBody>
                    <a:bodyPr/>
                    <a:lstStyle/>
                    <a:p>
                      <a:pPr algn="ctr">
                        <a:lnSpc>
                          <a:spcPct val="115000"/>
                        </a:lnSpc>
                        <a:spcAft>
                          <a:spcPts val="0"/>
                        </a:spcAft>
                      </a:pPr>
                      <a:r>
                        <a:rPr lang="es-EC" sz="1200">
                          <a:effectLst/>
                        </a:rPr>
                        <a:t>X</a:t>
                      </a:r>
                      <a:endParaRPr lang="es-EC" sz="1200">
                        <a:effectLst/>
                        <a:latin typeface="Calibri"/>
                        <a:ea typeface="Calibri"/>
                        <a:cs typeface="Times New Roman"/>
                      </a:endParaRPr>
                    </a:p>
                  </a:txBody>
                  <a:tcPr marL="36320" marR="36320" marT="0" marB="0" anchor="ctr"/>
                </a:tc>
                <a:tc>
                  <a:txBody>
                    <a:bodyPr/>
                    <a:lstStyle/>
                    <a:p>
                      <a:pPr>
                        <a:lnSpc>
                          <a:spcPct val="115000"/>
                        </a:lnSpc>
                        <a:spcAft>
                          <a:spcPts val="0"/>
                        </a:spcAft>
                      </a:pPr>
                      <a:r>
                        <a:rPr lang="es-EC" sz="1200" dirty="0">
                          <a:effectLst/>
                        </a:rPr>
                        <a:t> </a:t>
                      </a:r>
                      <a:endParaRPr lang="es-EC" sz="1200" dirty="0">
                        <a:effectLst/>
                        <a:latin typeface="Calibri"/>
                        <a:ea typeface="Calibri"/>
                        <a:cs typeface="Times New Roman"/>
                      </a:endParaRPr>
                    </a:p>
                  </a:txBody>
                  <a:tcPr marL="36320" marR="36320" marT="0" marB="0" anchor="ctr"/>
                </a:tc>
              </a:tr>
              <a:tr h="656501">
                <a:tc>
                  <a:txBody>
                    <a:bodyPr/>
                    <a:lstStyle/>
                    <a:p>
                      <a:pPr algn="ctr">
                        <a:lnSpc>
                          <a:spcPct val="115000"/>
                        </a:lnSpc>
                        <a:spcAft>
                          <a:spcPts val="0"/>
                        </a:spcAft>
                      </a:pPr>
                      <a:r>
                        <a:rPr lang="es-EC" sz="1200">
                          <a:effectLst/>
                        </a:rPr>
                        <a:t>O2</a:t>
                      </a:r>
                      <a:endParaRPr lang="es-EC" sz="1200">
                        <a:effectLst/>
                        <a:latin typeface="Calibri"/>
                        <a:ea typeface="Calibri"/>
                        <a:cs typeface="Times New Roman"/>
                      </a:endParaRPr>
                    </a:p>
                  </a:txBody>
                  <a:tcPr marL="36320" marR="36320" marT="0" marB="0" anchor="ctr"/>
                </a:tc>
                <a:tc>
                  <a:txBody>
                    <a:bodyPr/>
                    <a:lstStyle/>
                    <a:p>
                      <a:pPr>
                        <a:lnSpc>
                          <a:spcPct val="115000"/>
                        </a:lnSpc>
                        <a:spcAft>
                          <a:spcPts val="0"/>
                        </a:spcAft>
                      </a:pPr>
                      <a:r>
                        <a:rPr lang="es-EC" sz="1200" dirty="0">
                          <a:effectLst/>
                        </a:rPr>
                        <a:t>Amplia oportunidad de acceder a créditos de la banca pública y privada a bajo costo </a:t>
                      </a:r>
                      <a:r>
                        <a:rPr lang="es-EC" sz="1200" dirty="0" smtClean="0">
                          <a:effectLst/>
                        </a:rPr>
                        <a:t>financiero con</a:t>
                      </a:r>
                      <a:r>
                        <a:rPr lang="es-EC" sz="1200" baseline="0" dirty="0" smtClean="0">
                          <a:effectLst/>
                        </a:rPr>
                        <a:t> facilidades de pago a largo plazo.</a:t>
                      </a:r>
                      <a:endParaRPr lang="es-EC" sz="1200" dirty="0">
                        <a:effectLst/>
                        <a:latin typeface="Calibri"/>
                        <a:ea typeface="Calibri"/>
                        <a:cs typeface="Times New Roman"/>
                      </a:endParaRPr>
                    </a:p>
                  </a:txBody>
                  <a:tcPr marL="36320" marR="36320" marT="0" marB="0" anchor="ctr"/>
                </a:tc>
                <a:tc>
                  <a:txBody>
                    <a:bodyPr/>
                    <a:lstStyle/>
                    <a:p>
                      <a:pPr algn="ctr">
                        <a:lnSpc>
                          <a:spcPct val="115000"/>
                        </a:lnSpc>
                        <a:spcAft>
                          <a:spcPts val="0"/>
                        </a:spcAft>
                      </a:pPr>
                      <a:r>
                        <a:rPr lang="es-EC" sz="1200">
                          <a:effectLst/>
                        </a:rPr>
                        <a:t>X</a:t>
                      </a:r>
                      <a:endParaRPr lang="es-EC" sz="1200">
                        <a:effectLst/>
                        <a:latin typeface="Calibri"/>
                        <a:ea typeface="Calibri"/>
                        <a:cs typeface="Times New Roman"/>
                      </a:endParaRPr>
                    </a:p>
                  </a:txBody>
                  <a:tcPr marL="36320" marR="36320" marT="0" marB="0" anchor="ctr"/>
                </a:tc>
                <a:tc>
                  <a:txBody>
                    <a:bodyPr/>
                    <a:lstStyle/>
                    <a:p>
                      <a:pPr>
                        <a:lnSpc>
                          <a:spcPct val="115000"/>
                        </a:lnSpc>
                        <a:spcAft>
                          <a:spcPts val="0"/>
                        </a:spcAft>
                      </a:pPr>
                      <a:r>
                        <a:rPr lang="es-EC" sz="1200">
                          <a:effectLst/>
                        </a:rPr>
                        <a:t> </a:t>
                      </a:r>
                      <a:endParaRPr lang="es-EC" sz="1200">
                        <a:effectLst/>
                        <a:latin typeface="Calibri"/>
                        <a:ea typeface="Calibri"/>
                        <a:cs typeface="Times New Roman"/>
                      </a:endParaRPr>
                    </a:p>
                  </a:txBody>
                  <a:tcPr marL="36320" marR="36320" marT="0" marB="0" anchor="ctr"/>
                </a:tc>
              </a:tr>
              <a:tr h="879693">
                <a:tc>
                  <a:txBody>
                    <a:bodyPr/>
                    <a:lstStyle/>
                    <a:p>
                      <a:pPr algn="ctr">
                        <a:lnSpc>
                          <a:spcPct val="115000"/>
                        </a:lnSpc>
                        <a:spcAft>
                          <a:spcPts val="0"/>
                        </a:spcAft>
                      </a:pPr>
                      <a:r>
                        <a:rPr lang="es-EC" sz="1200" dirty="0">
                          <a:effectLst/>
                        </a:rPr>
                        <a:t>O5</a:t>
                      </a:r>
                      <a:endParaRPr lang="es-EC" sz="1200" dirty="0">
                        <a:effectLst/>
                        <a:latin typeface="Calibri"/>
                        <a:ea typeface="Calibri"/>
                        <a:cs typeface="Times New Roman"/>
                      </a:endParaRPr>
                    </a:p>
                  </a:txBody>
                  <a:tcPr marL="36320" marR="36320" marT="0" marB="0" anchor="ctr"/>
                </a:tc>
                <a:tc>
                  <a:txBody>
                    <a:bodyPr/>
                    <a:lstStyle/>
                    <a:p>
                      <a:pPr>
                        <a:lnSpc>
                          <a:spcPct val="115000"/>
                        </a:lnSpc>
                        <a:spcAft>
                          <a:spcPts val="0"/>
                        </a:spcAft>
                      </a:pPr>
                      <a:r>
                        <a:rPr lang="es-EC" sz="1200" dirty="0">
                          <a:effectLst/>
                        </a:rPr>
                        <a:t>Alta capacidad de negociación con los proveedores por una presencia amplia de oferentes para materiales y equipos de construcción.</a:t>
                      </a:r>
                      <a:endParaRPr lang="es-EC" sz="1200" dirty="0">
                        <a:effectLst/>
                        <a:latin typeface="Calibri"/>
                        <a:ea typeface="Calibri"/>
                        <a:cs typeface="Times New Roman"/>
                      </a:endParaRPr>
                    </a:p>
                  </a:txBody>
                  <a:tcPr marL="36320" marR="36320" marT="0" marB="0" anchor="ctr"/>
                </a:tc>
                <a:tc>
                  <a:txBody>
                    <a:bodyPr/>
                    <a:lstStyle/>
                    <a:p>
                      <a:pPr algn="ctr">
                        <a:lnSpc>
                          <a:spcPct val="115000"/>
                        </a:lnSpc>
                        <a:spcAft>
                          <a:spcPts val="0"/>
                        </a:spcAft>
                      </a:pPr>
                      <a:r>
                        <a:rPr lang="es-EC" sz="1200">
                          <a:effectLst/>
                        </a:rPr>
                        <a:t>X</a:t>
                      </a:r>
                      <a:endParaRPr lang="es-EC" sz="1200">
                        <a:effectLst/>
                        <a:latin typeface="Calibri"/>
                        <a:ea typeface="Calibri"/>
                        <a:cs typeface="Times New Roman"/>
                      </a:endParaRPr>
                    </a:p>
                  </a:txBody>
                  <a:tcPr marL="36320" marR="36320" marT="0" marB="0" anchor="ctr"/>
                </a:tc>
                <a:tc>
                  <a:txBody>
                    <a:bodyPr/>
                    <a:lstStyle/>
                    <a:p>
                      <a:pPr>
                        <a:lnSpc>
                          <a:spcPct val="115000"/>
                        </a:lnSpc>
                        <a:spcAft>
                          <a:spcPts val="0"/>
                        </a:spcAft>
                      </a:pPr>
                      <a:r>
                        <a:rPr lang="es-EC" sz="1200">
                          <a:effectLst/>
                        </a:rPr>
                        <a:t> </a:t>
                      </a:r>
                      <a:endParaRPr lang="es-EC" sz="1200">
                        <a:effectLst/>
                        <a:latin typeface="Calibri"/>
                        <a:ea typeface="Calibri"/>
                        <a:cs typeface="Times New Roman"/>
                      </a:endParaRPr>
                    </a:p>
                  </a:txBody>
                  <a:tcPr marL="36320" marR="36320" marT="0" marB="0" anchor="ctr"/>
                </a:tc>
              </a:tr>
              <a:tr h="656501">
                <a:tc>
                  <a:txBody>
                    <a:bodyPr/>
                    <a:lstStyle/>
                    <a:p>
                      <a:pPr algn="ctr">
                        <a:lnSpc>
                          <a:spcPct val="115000"/>
                        </a:lnSpc>
                        <a:spcAft>
                          <a:spcPts val="0"/>
                        </a:spcAft>
                      </a:pPr>
                      <a:r>
                        <a:rPr lang="es-EC" sz="1200">
                          <a:effectLst/>
                        </a:rPr>
                        <a:t>O6</a:t>
                      </a:r>
                      <a:endParaRPr lang="es-EC" sz="1200">
                        <a:effectLst/>
                        <a:latin typeface="Calibri"/>
                        <a:ea typeface="Calibri"/>
                        <a:cs typeface="Times New Roman"/>
                      </a:endParaRPr>
                    </a:p>
                  </a:txBody>
                  <a:tcPr marL="36320" marR="36320" marT="0" marB="0" anchor="ctr"/>
                </a:tc>
                <a:tc>
                  <a:txBody>
                    <a:bodyPr/>
                    <a:lstStyle/>
                    <a:p>
                      <a:pPr>
                        <a:lnSpc>
                          <a:spcPct val="115000"/>
                        </a:lnSpc>
                        <a:spcAft>
                          <a:spcPts val="0"/>
                        </a:spcAft>
                      </a:pPr>
                      <a:r>
                        <a:rPr lang="es-EC" sz="1200" dirty="0">
                          <a:effectLst/>
                        </a:rPr>
                        <a:t>Acceso amplio a maquinarias, equipos, softwares y última tecnología en sistemas de construcción disponibles. </a:t>
                      </a:r>
                      <a:endParaRPr lang="es-EC" sz="1200" dirty="0">
                        <a:effectLst/>
                        <a:latin typeface="Calibri"/>
                        <a:ea typeface="Calibri"/>
                        <a:cs typeface="Times New Roman"/>
                      </a:endParaRPr>
                    </a:p>
                  </a:txBody>
                  <a:tcPr marL="36320" marR="36320" marT="0" marB="0" anchor="ctr"/>
                </a:tc>
                <a:tc>
                  <a:txBody>
                    <a:bodyPr/>
                    <a:lstStyle/>
                    <a:p>
                      <a:pPr algn="ctr">
                        <a:lnSpc>
                          <a:spcPct val="115000"/>
                        </a:lnSpc>
                        <a:spcAft>
                          <a:spcPts val="0"/>
                        </a:spcAft>
                      </a:pPr>
                      <a:r>
                        <a:rPr lang="es-EC" sz="1200">
                          <a:effectLst/>
                        </a:rPr>
                        <a:t>X</a:t>
                      </a:r>
                      <a:endParaRPr lang="es-EC" sz="1200">
                        <a:effectLst/>
                        <a:latin typeface="Calibri"/>
                        <a:ea typeface="Calibri"/>
                        <a:cs typeface="Times New Roman"/>
                      </a:endParaRPr>
                    </a:p>
                  </a:txBody>
                  <a:tcPr marL="36320" marR="36320" marT="0" marB="0" anchor="ctr"/>
                </a:tc>
                <a:tc>
                  <a:txBody>
                    <a:bodyPr/>
                    <a:lstStyle/>
                    <a:p>
                      <a:pPr>
                        <a:lnSpc>
                          <a:spcPct val="115000"/>
                        </a:lnSpc>
                        <a:spcAft>
                          <a:spcPts val="0"/>
                        </a:spcAft>
                      </a:pPr>
                      <a:r>
                        <a:rPr lang="es-EC" sz="1200">
                          <a:effectLst/>
                        </a:rPr>
                        <a:t> </a:t>
                      </a:r>
                      <a:endParaRPr lang="es-EC" sz="1200">
                        <a:effectLst/>
                        <a:latin typeface="Calibri"/>
                        <a:ea typeface="Calibri"/>
                        <a:cs typeface="Times New Roman"/>
                      </a:endParaRPr>
                    </a:p>
                  </a:txBody>
                  <a:tcPr marL="36320" marR="36320" marT="0" marB="0" anchor="ctr"/>
                </a:tc>
              </a:tr>
              <a:tr h="567506">
                <a:tc>
                  <a:txBody>
                    <a:bodyPr/>
                    <a:lstStyle/>
                    <a:p>
                      <a:pPr algn="ctr">
                        <a:lnSpc>
                          <a:spcPct val="115000"/>
                        </a:lnSpc>
                        <a:spcAft>
                          <a:spcPts val="0"/>
                        </a:spcAft>
                      </a:pPr>
                      <a:r>
                        <a:rPr lang="es-EC" sz="1200">
                          <a:effectLst/>
                        </a:rPr>
                        <a:t>O7</a:t>
                      </a:r>
                      <a:endParaRPr lang="es-EC" sz="1200">
                        <a:effectLst/>
                        <a:latin typeface="Calibri"/>
                        <a:ea typeface="Calibri"/>
                        <a:cs typeface="Times New Roman"/>
                      </a:endParaRPr>
                    </a:p>
                  </a:txBody>
                  <a:tcPr marL="36320" marR="36320" marT="0" marB="0" anchor="ctr"/>
                </a:tc>
                <a:tc>
                  <a:txBody>
                    <a:bodyPr/>
                    <a:lstStyle/>
                    <a:p>
                      <a:pPr>
                        <a:lnSpc>
                          <a:spcPct val="115000"/>
                        </a:lnSpc>
                        <a:spcAft>
                          <a:spcPts val="0"/>
                        </a:spcAft>
                      </a:pPr>
                      <a:r>
                        <a:rPr lang="es-EC" sz="1200" dirty="0">
                          <a:effectLst/>
                        </a:rPr>
                        <a:t>Disponibilidad de sistemas especializados  para constructoras en manejo financiero y </a:t>
                      </a:r>
                      <a:r>
                        <a:rPr lang="es-EC" sz="1200" dirty="0" smtClean="0">
                          <a:effectLst/>
                        </a:rPr>
                        <a:t>control y creación</a:t>
                      </a:r>
                      <a:r>
                        <a:rPr lang="es-EC" sz="1200" baseline="0" dirty="0" smtClean="0">
                          <a:effectLst/>
                        </a:rPr>
                        <a:t> de los mismos.</a:t>
                      </a:r>
                      <a:endParaRPr lang="es-EC" sz="1200" dirty="0">
                        <a:effectLst/>
                        <a:latin typeface="Calibri"/>
                        <a:ea typeface="Calibri"/>
                        <a:cs typeface="Times New Roman"/>
                      </a:endParaRPr>
                    </a:p>
                  </a:txBody>
                  <a:tcPr marL="36320" marR="36320" marT="0" marB="0" anchor="ctr"/>
                </a:tc>
                <a:tc>
                  <a:txBody>
                    <a:bodyPr/>
                    <a:lstStyle/>
                    <a:p>
                      <a:pPr algn="ctr">
                        <a:lnSpc>
                          <a:spcPct val="115000"/>
                        </a:lnSpc>
                        <a:spcAft>
                          <a:spcPts val="0"/>
                        </a:spcAft>
                      </a:pPr>
                      <a:r>
                        <a:rPr lang="es-EC" sz="1200">
                          <a:effectLst/>
                        </a:rPr>
                        <a:t>X</a:t>
                      </a:r>
                      <a:endParaRPr lang="es-EC" sz="1200">
                        <a:effectLst/>
                        <a:latin typeface="Calibri"/>
                        <a:ea typeface="Calibri"/>
                        <a:cs typeface="Times New Roman"/>
                      </a:endParaRPr>
                    </a:p>
                  </a:txBody>
                  <a:tcPr marL="36320" marR="36320" marT="0" marB="0" anchor="ctr"/>
                </a:tc>
                <a:tc>
                  <a:txBody>
                    <a:bodyPr/>
                    <a:lstStyle/>
                    <a:p>
                      <a:pPr>
                        <a:lnSpc>
                          <a:spcPct val="115000"/>
                        </a:lnSpc>
                        <a:spcAft>
                          <a:spcPts val="0"/>
                        </a:spcAft>
                      </a:pPr>
                      <a:r>
                        <a:rPr lang="es-EC" sz="1200">
                          <a:effectLst/>
                        </a:rPr>
                        <a:t> </a:t>
                      </a:r>
                      <a:endParaRPr lang="es-EC" sz="1200">
                        <a:effectLst/>
                        <a:latin typeface="Calibri"/>
                        <a:ea typeface="Calibri"/>
                        <a:cs typeface="Times New Roman"/>
                      </a:endParaRPr>
                    </a:p>
                  </a:txBody>
                  <a:tcPr marL="36320" marR="36320" marT="0" marB="0" anchor="ctr"/>
                </a:tc>
              </a:tr>
              <a:tr h="433310">
                <a:tc>
                  <a:txBody>
                    <a:bodyPr/>
                    <a:lstStyle/>
                    <a:p>
                      <a:pPr algn="ctr">
                        <a:lnSpc>
                          <a:spcPct val="115000"/>
                        </a:lnSpc>
                        <a:spcAft>
                          <a:spcPts val="0"/>
                        </a:spcAft>
                      </a:pPr>
                      <a:r>
                        <a:rPr lang="es-EC" sz="1200" dirty="0">
                          <a:effectLst/>
                        </a:rPr>
                        <a:t>O9</a:t>
                      </a:r>
                      <a:endParaRPr lang="es-EC" sz="1200" dirty="0">
                        <a:effectLst/>
                        <a:latin typeface="Calibri"/>
                        <a:ea typeface="Calibri"/>
                        <a:cs typeface="Times New Roman"/>
                      </a:endParaRPr>
                    </a:p>
                  </a:txBody>
                  <a:tcPr marL="36320" marR="36320" marT="0" marB="0" anchor="ctr"/>
                </a:tc>
                <a:tc>
                  <a:txBody>
                    <a:bodyPr/>
                    <a:lstStyle/>
                    <a:p>
                      <a:pPr>
                        <a:lnSpc>
                          <a:spcPct val="115000"/>
                        </a:lnSpc>
                        <a:spcAft>
                          <a:spcPts val="0"/>
                        </a:spcAft>
                      </a:pPr>
                      <a:r>
                        <a:rPr lang="es-EC" sz="1200" dirty="0">
                          <a:effectLst/>
                        </a:rPr>
                        <a:t>Opciones alternas de financiamiento en el mercado de valores</a:t>
                      </a:r>
                      <a:endParaRPr lang="es-EC" sz="1200" dirty="0">
                        <a:effectLst/>
                        <a:latin typeface="Calibri"/>
                        <a:ea typeface="Calibri"/>
                        <a:cs typeface="Times New Roman"/>
                      </a:endParaRPr>
                    </a:p>
                  </a:txBody>
                  <a:tcPr marL="36320" marR="36320" marT="0" marB="0" anchor="ctr"/>
                </a:tc>
                <a:tc>
                  <a:txBody>
                    <a:bodyPr/>
                    <a:lstStyle/>
                    <a:p>
                      <a:pPr algn="ctr">
                        <a:lnSpc>
                          <a:spcPct val="115000"/>
                        </a:lnSpc>
                        <a:spcAft>
                          <a:spcPts val="0"/>
                        </a:spcAft>
                      </a:pPr>
                      <a:r>
                        <a:rPr lang="es-EC" sz="1200">
                          <a:effectLst/>
                        </a:rPr>
                        <a:t>X</a:t>
                      </a:r>
                      <a:endParaRPr lang="es-EC" sz="1200">
                        <a:effectLst/>
                        <a:latin typeface="Calibri"/>
                        <a:ea typeface="Calibri"/>
                        <a:cs typeface="Times New Roman"/>
                      </a:endParaRPr>
                    </a:p>
                  </a:txBody>
                  <a:tcPr marL="36320" marR="36320" marT="0" marB="0" anchor="ctr"/>
                </a:tc>
                <a:tc>
                  <a:txBody>
                    <a:bodyPr/>
                    <a:lstStyle/>
                    <a:p>
                      <a:pPr>
                        <a:lnSpc>
                          <a:spcPct val="115000"/>
                        </a:lnSpc>
                        <a:spcAft>
                          <a:spcPts val="0"/>
                        </a:spcAft>
                      </a:pPr>
                      <a:r>
                        <a:rPr lang="es-EC" sz="1200" dirty="0">
                          <a:effectLst/>
                        </a:rPr>
                        <a:t> </a:t>
                      </a:r>
                      <a:endParaRPr lang="es-EC" sz="1200" dirty="0">
                        <a:effectLst/>
                        <a:latin typeface="Calibri"/>
                        <a:ea typeface="Calibri"/>
                        <a:cs typeface="Times New Roman"/>
                      </a:endParaRPr>
                    </a:p>
                  </a:txBody>
                  <a:tcPr marL="36320" marR="36320" marT="0" marB="0" anchor="ctr"/>
                </a:tc>
              </a:tr>
              <a:tr h="656501">
                <a:tc>
                  <a:txBody>
                    <a:bodyPr/>
                    <a:lstStyle/>
                    <a:p>
                      <a:pPr algn="ctr">
                        <a:lnSpc>
                          <a:spcPct val="115000"/>
                        </a:lnSpc>
                        <a:spcAft>
                          <a:spcPts val="0"/>
                        </a:spcAft>
                      </a:pPr>
                      <a:r>
                        <a:rPr lang="es-EC" sz="1200">
                          <a:effectLst/>
                        </a:rPr>
                        <a:t>O10</a:t>
                      </a:r>
                      <a:endParaRPr lang="es-EC" sz="1200">
                        <a:effectLst/>
                        <a:latin typeface="Calibri"/>
                        <a:ea typeface="Calibri"/>
                        <a:cs typeface="Times New Roman"/>
                      </a:endParaRPr>
                    </a:p>
                  </a:txBody>
                  <a:tcPr marL="36320" marR="36320" marT="0" marB="0" anchor="ctr"/>
                </a:tc>
                <a:tc>
                  <a:txBody>
                    <a:bodyPr/>
                    <a:lstStyle/>
                    <a:p>
                      <a:pPr>
                        <a:lnSpc>
                          <a:spcPct val="115000"/>
                        </a:lnSpc>
                        <a:spcAft>
                          <a:spcPts val="0"/>
                        </a:spcAft>
                      </a:pPr>
                      <a:r>
                        <a:rPr lang="es-EC" sz="1200" dirty="0">
                          <a:effectLst/>
                        </a:rPr>
                        <a:t>Oportunidad de crear  alianzas y convenios con empresas del sector u otros socios interesados en invertir en la misma</a:t>
                      </a:r>
                      <a:endParaRPr lang="es-EC" sz="1200" dirty="0">
                        <a:effectLst/>
                        <a:latin typeface="Calibri"/>
                        <a:ea typeface="Calibri"/>
                        <a:cs typeface="Times New Roman"/>
                      </a:endParaRPr>
                    </a:p>
                  </a:txBody>
                  <a:tcPr marL="36320" marR="36320" marT="0" marB="0" anchor="ctr"/>
                </a:tc>
                <a:tc>
                  <a:txBody>
                    <a:bodyPr/>
                    <a:lstStyle/>
                    <a:p>
                      <a:pPr algn="ctr">
                        <a:lnSpc>
                          <a:spcPct val="115000"/>
                        </a:lnSpc>
                        <a:spcAft>
                          <a:spcPts val="0"/>
                        </a:spcAft>
                      </a:pPr>
                      <a:r>
                        <a:rPr lang="es-EC" sz="1200">
                          <a:effectLst/>
                        </a:rPr>
                        <a:t>X</a:t>
                      </a:r>
                      <a:endParaRPr lang="es-EC" sz="1200">
                        <a:effectLst/>
                        <a:latin typeface="Calibri"/>
                        <a:ea typeface="Calibri"/>
                        <a:cs typeface="Times New Roman"/>
                      </a:endParaRPr>
                    </a:p>
                  </a:txBody>
                  <a:tcPr marL="36320" marR="36320" marT="0" marB="0" anchor="ctr"/>
                </a:tc>
                <a:tc>
                  <a:txBody>
                    <a:bodyPr/>
                    <a:lstStyle/>
                    <a:p>
                      <a:pPr>
                        <a:lnSpc>
                          <a:spcPct val="115000"/>
                        </a:lnSpc>
                        <a:spcAft>
                          <a:spcPts val="0"/>
                        </a:spcAft>
                      </a:pPr>
                      <a:r>
                        <a:rPr lang="es-EC" sz="1200">
                          <a:effectLst/>
                        </a:rPr>
                        <a:t> </a:t>
                      </a:r>
                      <a:endParaRPr lang="es-EC" sz="1200">
                        <a:effectLst/>
                        <a:latin typeface="Calibri"/>
                        <a:ea typeface="Calibri"/>
                        <a:cs typeface="Times New Roman"/>
                      </a:endParaRPr>
                    </a:p>
                  </a:txBody>
                  <a:tcPr marL="36320" marR="36320" marT="0" marB="0" anchor="ctr"/>
                </a:tc>
              </a:tr>
              <a:tr h="879693">
                <a:tc>
                  <a:txBody>
                    <a:bodyPr/>
                    <a:lstStyle/>
                    <a:p>
                      <a:pPr algn="ctr">
                        <a:lnSpc>
                          <a:spcPct val="115000"/>
                        </a:lnSpc>
                        <a:spcAft>
                          <a:spcPts val="0"/>
                        </a:spcAft>
                      </a:pPr>
                      <a:r>
                        <a:rPr lang="es-EC" sz="1200">
                          <a:effectLst/>
                        </a:rPr>
                        <a:t>O11</a:t>
                      </a:r>
                      <a:endParaRPr lang="es-EC" sz="1200">
                        <a:effectLst/>
                        <a:latin typeface="Calibri"/>
                        <a:ea typeface="Calibri"/>
                        <a:cs typeface="Times New Roman"/>
                      </a:endParaRPr>
                    </a:p>
                  </a:txBody>
                  <a:tcPr marL="36320" marR="36320" marT="0" marB="0" anchor="ctr"/>
                </a:tc>
                <a:tc>
                  <a:txBody>
                    <a:bodyPr/>
                    <a:lstStyle/>
                    <a:p>
                      <a:pPr>
                        <a:lnSpc>
                          <a:spcPct val="115000"/>
                        </a:lnSpc>
                        <a:spcAft>
                          <a:spcPts val="0"/>
                        </a:spcAft>
                      </a:pPr>
                      <a:r>
                        <a:rPr lang="es-EC" sz="1200" dirty="0">
                          <a:effectLst/>
                        </a:rPr>
                        <a:t>Inversión </a:t>
                      </a:r>
                      <a:r>
                        <a:rPr lang="es-EC" sz="1200" dirty="0" smtClean="0">
                          <a:effectLst/>
                        </a:rPr>
                        <a:t>el </a:t>
                      </a:r>
                      <a:r>
                        <a:rPr lang="es-EC" sz="1200" dirty="0">
                          <a:effectLst/>
                        </a:rPr>
                        <a:t>sector público en infraestructura y oportunidad de licitar en proyectos relacionados con la provincia de Manabí</a:t>
                      </a:r>
                      <a:endParaRPr lang="es-EC" sz="1200" dirty="0">
                        <a:effectLst/>
                        <a:latin typeface="Calibri"/>
                        <a:ea typeface="Calibri"/>
                        <a:cs typeface="Times New Roman"/>
                      </a:endParaRPr>
                    </a:p>
                  </a:txBody>
                  <a:tcPr marL="36320" marR="36320" marT="0" marB="0" anchor="ctr"/>
                </a:tc>
                <a:tc>
                  <a:txBody>
                    <a:bodyPr/>
                    <a:lstStyle/>
                    <a:p>
                      <a:pPr>
                        <a:lnSpc>
                          <a:spcPct val="115000"/>
                        </a:lnSpc>
                        <a:spcAft>
                          <a:spcPts val="0"/>
                        </a:spcAft>
                      </a:pPr>
                      <a:r>
                        <a:rPr lang="es-EC" sz="1200">
                          <a:effectLst/>
                        </a:rPr>
                        <a:t> </a:t>
                      </a:r>
                      <a:endParaRPr lang="es-EC" sz="1200">
                        <a:effectLst/>
                        <a:latin typeface="Calibri"/>
                        <a:ea typeface="Calibri"/>
                        <a:cs typeface="Times New Roman"/>
                      </a:endParaRPr>
                    </a:p>
                  </a:txBody>
                  <a:tcPr marL="36320" marR="36320" marT="0" marB="0" anchor="ctr"/>
                </a:tc>
                <a:tc>
                  <a:txBody>
                    <a:bodyPr/>
                    <a:lstStyle/>
                    <a:p>
                      <a:pPr algn="ctr">
                        <a:lnSpc>
                          <a:spcPct val="115000"/>
                        </a:lnSpc>
                        <a:spcAft>
                          <a:spcPts val="0"/>
                        </a:spcAft>
                      </a:pPr>
                      <a:r>
                        <a:rPr lang="es-EC" sz="1200" dirty="0">
                          <a:effectLst/>
                        </a:rPr>
                        <a:t>X</a:t>
                      </a:r>
                      <a:endParaRPr lang="es-EC" sz="1200" dirty="0">
                        <a:effectLst/>
                        <a:latin typeface="Calibri"/>
                        <a:ea typeface="Calibri"/>
                        <a:cs typeface="Times New Roman"/>
                      </a:endParaRPr>
                    </a:p>
                  </a:txBody>
                  <a:tcPr marL="36320" marR="36320" marT="0" marB="0" anchor="ctr"/>
                </a:tc>
              </a:tr>
            </a:tbl>
          </a:graphicData>
        </a:graphic>
      </p:graphicFrame>
    </p:spTree>
    <p:extLst>
      <p:ext uri="{BB962C8B-B14F-4D97-AF65-F5344CB8AC3E}">
        <p14:creationId xmlns:p14="http://schemas.microsoft.com/office/powerpoint/2010/main" val="3550736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39"/>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2468" y="6021289"/>
            <a:ext cx="9176467"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11 Tabla"/>
          <p:cNvGraphicFramePr>
            <a:graphicFrameLocks noGrp="1"/>
          </p:cNvGraphicFramePr>
          <p:nvPr>
            <p:extLst>
              <p:ext uri="{D42A27DB-BD31-4B8C-83A1-F6EECF244321}">
                <p14:modId xmlns:p14="http://schemas.microsoft.com/office/powerpoint/2010/main" val="3178639555"/>
              </p:ext>
            </p:extLst>
          </p:nvPr>
        </p:nvGraphicFramePr>
        <p:xfrm>
          <a:off x="0" y="0"/>
          <a:ext cx="4932040" cy="4665270"/>
        </p:xfrm>
        <a:graphic>
          <a:graphicData uri="http://schemas.openxmlformats.org/drawingml/2006/table">
            <a:tbl>
              <a:tblPr firstRow="1" firstCol="1" bandRow="1">
                <a:tableStyleId>{5FD0F851-EC5A-4D38-B0AD-8093EC10F338}</a:tableStyleId>
              </a:tblPr>
              <a:tblGrid>
                <a:gridCol w="634597"/>
                <a:gridCol w="2954771"/>
                <a:gridCol w="671336"/>
                <a:gridCol w="671336"/>
              </a:tblGrid>
              <a:tr h="338221">
                <a:tc rowSpan="2">
                  <a:txBody>
                    <a:bodyPr/>
                    <a:lstStyle/>
                    <a:p>
                      <a:pPr algn="ctr">
                        <a:lnSpc>
                          <a:spcPct val="115000"/>
                        </a:lnSpc>
                        <a:spcAft>
                          <a:spcPts val="0"/>
                        </a:spcAft>
                      </a:pPr>
                      <a:r>
                        <a:rPr lang="es-EC"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Nº</a:t>
                      </a:r>
                      <a:endParaRPr lang="es-EC" sz="105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29990" marR="29990" marT="0" marB="0" anchor="ctr"/>
                </a:tc>
                <a:tc rowSpan="2">
                  <a:txBody>
                    <a:bodyPr/>
                    <a:lstStyle/>
                    <a:p>
                      <a:pPr algn="ctr">
                        <a:lnSpc>
                          <a:spcPct val="115000"/>
                        </a:lnSpc>
                        <a:spcAft>
                          <a:spcPts val="0"/>
                        </a:spcAft>
                      </a:pPr>
                      <a:r>
                        <a:rPr lang="es-EC"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DEBILIDADES</a:t>
                      </a:r>
                      <a:endParaRPr lang="es-EC" sz="105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29990" marR="29990" marT="0" marB="0" anchor="ctr"/>
                </a:tc>
                <a:tc gridSpan="2">
                  <a:txBody>
                    <a:bodyPr/>
                    <a:lstStyle/>
                    <a:p>
                      <a:pPr algn="ctr">
                        <a:lnSpc>
                          <a:spcPct val="115000"/>
                        </a:lnSpc>
                        <a:spcAft>
                          <a:spcPts val="0"/>
                        </a:spcAft>
                      </a:pPr>
                      <a:r>
                        <a:rPr lang="es-EC" sz="105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IMPACTO</a:t>
                      </a:r>
                      <a:endParaRPr lang="es-EC" sz="105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29990" marR="29990" marT="0" marB="0" anchor="ctr"/>
                </a:tc>
                <a:tc hMerge="1">
                  <a:txBody>
                    <a:bodyPr/>
                    <a:lstStyle/>
                    <a:p>
                      <a:endParaRPr lang="es-EC"/>
                    </a:p>
                  </a:txBody>
                  <a:tcPr/>
                </a:tc>
              </a:tr>
              <a:tr h="325367">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ALTO </a:t>
                      </a:r>
                      <a:endParaRPr lang="es-EC" sz="105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gn="ctr">
                        <a:lnSpc>
                          <a:spcPct val="115000"/>
                        </a:lnSpc>
                        <a:spcAft>
                          <a:spcPts val="0"/>
                        </a:spcAft>
                      </a:pPr>
                      <a:r>
                        <a:rPr lang="es-EC"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MEDIO</a:t>
                      </a:r>
                      <a:endParaRPr lang="es-EC" sz="105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29990" marR="29990" marT="0" marB="0" anchor="ctr"/>
                </a:tc>
              </a:tr>
              <a:tr h="460096">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D1</a:t>
                      </a:r>
                      <a:endParaRPr lang="es-EC" sz="1050">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nSpc>
                          <a:spcPct val="115000"/>
                        </a:lnSpc>
                        <a:spcAft>
                          <a:spcPts val="0"/>
                        </a:spcAft>
                      </a:pPr>
                      <a:r>
                        <a:rPr lang="es-EC" sz="1050" dirty="0">
                          <a:effectLst/>
                          <a:latin typeface="Arial" panose="020B0604020202020204" pitchFamily="34" charset="0"/>
                          <a:cs typeface="Arial" panose="020B0604020202020204" pitchFamily="34" charset="0"/>
                        </a:rPr>
                        <a:t>Procesos financieros no definidos en un manual de procedimientos.</a:t>
                      </a:r>
                      <a:endParaRPr lang="es-EC" sz="1050" dirty="0">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gn="ctr">
                        <a:lnSpc>
                          <a:spcPct val="115000"/>
                        </a:lnSpc>
                        <a:spcAft>
                          <a:spcPts val="0"/>
                        </a:spcAft>
                      </a:pPr>
                      <a:r>
                        <a:rPr lang="es-EC" sz="1050" dirty="0">
                          <a:effectLst/>
                          <a:latin typeface="Arial" panose="020B0604020202020204" pitchFamily="34" charset="0"/>
                          <a:cs typeface="Arial" panose="020B0604020202020204" pitchFamily="34" charset="0"/>
                        </a:rPr>
                        <a:t>X</a:t>
                      </a:r>
                      <a:endParaRPr lang="es-EC" sz="1050" dirty="0">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gn="ctr">
                        <a:lnSpc>
                          <a:spcPct val="115000"/>
                        </a:lnSpc>
                        <a:spcAft>
                          <a:spcPts val="0"/>
                        </a:spcAft>
                      </a:pPr>
                      <a:r>
                        <a:rPr lang="es-EC" sz="105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ea typeface="Calibri"/>
                        <a:cs typeface="Arial" panose="020B0604020202020204" pitchFamily="34" charset="0"/>
                      </a:endParaRPr>
                    </a:p>
                  </a:txBody>
                  <a:tcPr marL="29990" marR="29990" marT="0" marB="0" anchor="ctr"/>
                </a:tc>
              </a:tr>
              <a:tr h="444290">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D2</a:t>
                      </a:r>
                      <a:endParaRPr lang="es-EC" sz="1050">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nSpc>
                          <a:spcPct val="115000"/>
                        </a:lnSpc>
                        <a:spcAft>
                          <a:spcPts val="0"/>
                        </a:spcAft>
                      </a:pPr>
                      <a:r>
                        <a:rPr lang="es-EC" sz="1050" dirty="0" smtClean="0">
                          <a:effectLst/>
                          <a:latin typeface="Arial" panose="020B0604020202020204" pitchFamily="34" charset="0"/>
                          <a:cs typeface="Arial" panose="020B0604020202020204" pitchFamily="34" charset="0"/>
                        </a:rPr>
                        <a:t>Base estratégica</a:t>
                      </a:r>
                      <a:r>
                        <a:rPr lang="es-EC" sz="1050" baseline="0" dirty="0" smtClean="0">
                          <a:effectLst/>
                          <a:latin typeface="Arial" panose="020B0604020202020204" pitchFamily="34" charset="0"/>
                          <a:cs typeface="Arial" panose="020B0604020202020204" pitchFamily="34" charset="0"/>
                        </a:rPr>
                        <a:t> no definida.</a:t>
                      </a:r>
                      <a:endParaRPr lang="es-EC" sz="1050" dirty="0">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X</a:t>
                      </a:r>
                      <a:endParaRPr lang="es-EC" sz="1050">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 </a:t>
                      </a:r>
                      <a:endParaRPr lang="es-EC" sz="1050">
                        <a:effectLst/>
                        <a:latin typeface="Arial" panose="020B0604020202020204" pitchFamily="34" charset="0"/>
                        <a:ea typeface="Calibri"/>
                        <a:cs typeface="Arial" panose="020B0604020202020204" pitchFamily="34" charset="0"/>
                      </a:endParaRPr>
                    </a:p>
                  </a:txBody>
                  <a:tcPr marL="29990" marR="29990" marT="0" marB="0" anchor="ctr"/>
                </a:tc>
              </a:tr>
              <a:tr h="702151">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D3</a:t>
                      </a:r>
                      <a:endParaRPr lang="es-EC" sz="1050">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nSpc>
                          <a:spcPct val="115000"/>
                        </a:lnSpc>
                        <a:spcAft>
                          <a:spcPts val="0"/>
                        </a:spcAft>
                      </a:pPr>
                      <a:r>
                        <a:rPr lang="es-EC" sz="1050" dirty="0">
                          <a:effectLst/>
                          <a:latin typeface="Arial" panose="020B0604020202020204" pitchFamily="34" charset="0"/>
                          <a:cs typeface="Arial" panose="020B0604020202020204" pitchFamily="34" charset="0"/>
                        </a:rPr>
                        <a:t>Inadecuada segregación de funciones dentro del área, junto a personal  de perfil no adecuado a cargo de procesos financieros</a:t>
                      </a:r>
                      <a:endParaRPr lang="es-EC" sz="1050" dirty="0">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X</a:t>
                      </a:r>
                      <a:endParaRPr lang="es-EC" sz="1050">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gn="ctr">
                        <a:lnSpc>
                          <a:spcPct val="115000"/>
                        </a:lnSpc>
                        <a:spcAft>
                          <a:spcPts val="0"/>
                        </a:spcAft>
                      </a:pPr>
                      <a:r>
                        <a:rPr lang="es-EC" sz="105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ea typeface="Calibri"/>
                        <a:cs typeface="Arial" panose="020B0604020202020204" pitchFamily="34" charset="0"/>
                      </a:endParaRPr>
                    </a:p>
                  </a:txBody>
                  <a:tcPr marL="29990" marR="29990" marT="0" marB="0" anchor="ctr"/>
                </a:tc>
              </a:tr>
              <a:tr h="377969">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D4</a:t>
                      </a:r>
                      <a:endParaRPr lang="es-EC" sz="1050">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nSpc>
                          <a:spcPct val="115000"/>
                        </a:lnSpc>
                        <a:spcAft>
                          <a:spcPts val="0"/>
                        </a:spcAft>
                      </a:pPr>
                      <a:r>
                        <a:rPr lang="es-EC" sz="1050" dirty="0">
                          <a:effectLst/>
                          <a:latin typeface="Arial" panose="020B0604020202020204" pitchFamily="34" charset="0"/>
                          <a:cs typeface="Arial" panose="020B0604020202020204" pitchFamily="34" charset="0"/>
                        </a:rPr>
                        <a:t>Bajo nivel de control en el sistema </a:t>
                      </a:r>
                      <a:r>
                        <a:rPr lang="es-EC" sz="1050" dirty="0" smtClean="0">
                          <a:effectLst/>
                          <a:latin typeface="Arial" panose="020B0604020202020204" pitchFamily="34" charset="0"/>
                          <a:cs typeface="Arial" panose="020B0604020202020204" pitchFamily="34" charset="0"/>
                        </a:rPr>
                        <a:t>financiero</a:t>
                      </a:r>
                      <a:endParaRPr lang="es-EC" sz="1050" dirty="0">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X</a:t>
                      </a:r>
                      <a:endParaRPr lang="es-EC" sz="1050">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 </a:t>
                      </a:r>
                      <a:endParaRPr lang="es-EC" sz="1050">
                        <a:effectLst/>
                        <a:latin typeface="Arial" panose="020B0604020202020204" pitchFamily="34" charset="0"/>
                        <a:ea typeface="Calibri"/>
                        <a:cs typeface="Arial" panose="020B0604020202020204" pitchFamily="34" charset="0"/>
                      </a:endParaRPr>
                    </a:p>
                  </a:txBody>
                  <a:tcPr marL="29990" marR="29990" marT="0" marB="0" anchor="ctr"/>
                </a:tc>
              </a:tr>
              <a:tr h="636890">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D5</a:t>
                      </a:r>
                      <a:endParaRPr lang="es-EC" sz="1050">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nSpc>
                          <a:spcPct val="115000"/>
                        </a:lnSpc>
                        <a:spcAft>
                          <a:spcPts val="0"/>
                        </a:spcAft>
                      </a:pPr>
                      <a:r>
                        <a:rPr lang="es-EC" sz="1050" dirty="0" smtClean="0">
                          <a:effectLst/>
                          <a:latin typeface="Arial" panose="020B0604020202020204" pitchFamily="34" charset="0"/>
                          <a:cs typeface="Arial" panose="020B0604020202020204" pitchFamily="34" charset="0"/>
                        </a:rPr>
                        <a:t>Nivel bajo de </a:t>
                      </a:r>
                      <a:r>
                        <a:rPr lang="es-EC" sz="1050" dirty="0">
                          <a:effectLst/>
                          <a:latin typeface="Arial" panose="020B0604020202020204" pitchFamily="34" charset="0"/>
                          <a:cs typeface="Arial" panose="020B0604020202020204" pitchFamily="34" charset="0"/>
                        </a:rPr>
                        <a:t>activo fijo </a:t>
                      </a:r>
                      <a:r>
                        <a:rPr lang="es-EC" sz="1050" dirty="0" smtClean="0">
                          <a:effectLst/>
                          <a:latin typeface="Arial" panose="020B0604020202020204" pitchFamily="34" charset="0"/>
                          <a:cs typeface="Arial" panose="020B0604020202020204" pitchFamily="34" charset="0"/>
                        </a:rPr>
                        <a:t>como necesidad de reposición</a:t>
                      </a:r>
                      <a:r>
                        <a:rPr lang="es-EC" sz="1050" baseline="0" dirty="0" smtClean="0">
                          <a:effectLst/>
                          <a:latin typeface="Arial" panose="020B0604020202020204" pitchFamily="34" charset="0"/>
                          <a:cs typeface="Arial" panose="020B0604020202020204" pitchFamily="34" charset="0"/>
                        </a:rPr>
                        <a:t> de ciertas maquinarias. Subutilización de la capacidad instalada de equipo.</a:t>
                      </a:r>
                      <a:endParaRPr lang="es-EC" sz="1050" dirty="0">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X</a:t>
                      </a:r>
                      <a:endParaRPr lang="es-EC" sz="1050">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 </a:t>
                      </a:r>
                      <a:endParaRPr lang="es-EC" sz="1050">
                        <a:effectLst/>
                        <a:latin typeface="Arial" panose="020B0604020202020204" pitchFamily="34" charset="0"/>
                        <a:ea typeface="Calibri"/>
                        <a:cs typeface="Arial" panose="020B0604020202020204" pitchFamily="34" charset="0"/>
                      </a:endParaRPr>
                    </a:p>
                  </a:txBody>
                  <a:tcPr marL="29990" marR="29990" marT="0" marB="0" anchor="ctr"/>
                </a:tc>
              </a:tr>
              <a:tr h="690143">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D6</a:t>
                      </a:r>
                      <a:endParaRPr lang="es-EC" sz="1050">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nSpc>
                          <a:spcPct val="115000"/>
                        </a:lnSpc>
                        <a:spcAft>
                          <a:spcPts val="0"/>
                        </a:spcAft>
                      </a:pPr>
                      <a:r>
                        <a:rPr lang="es-EC" sz="1050" dirty="0">
                          <a:effectLst/>
                          <a:latin typeface="Arial" panose="020B0604020202020204" pitchFamily="34" charset="0"/>
                          <a:cs typeface="Arial" panose="020B0604020202020204" pitchFamily="34" charset="0"/>
                        </a:rPr>
                        <a:t>Bajo posicionamiento de la empresa en el sector y de rentabilidad en relación a su competencia directa y empresas similares.</a:t>
                      </a:r>
                      <a:endParaRPr lang="es-EC" sz="1050" dirty="0">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X</a:t>
                      </a:r>
                      <a:endParaRPr lang="es-EC" sz="1050">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gn="ctr">
                        <a:lnSpc>
                          <a:spcPct val="115000"/>
                        </a:lnSpc>
                        <a:spcAft>
                          <a:spcPts val="0"/>
                        </a:spcAft>
                      </a:pPr>
                      <a:r>
                        <a:rPr lang="es-EC" sz="105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ea typeface="Calibri"/>
                        <a:cs typeface="Arial" panose="020B0604020202020204" pitchFamily="34" charset="0"/>
                      </a:endParaRPr>
                    </a:p>
                  </a:txBody>
                  <a:tcPr marL="29990" marR="29990" marT="0" marB="0" anchor="ctr"/>
                </a:tc>
              </a:tr>
              <a:tr h="690143">
                <a:tc>
                  <a:txBody>
                    <a:bodyPr/>
                    <a:lstStyle/>
                    <a:p>
                      <a:pPr algn="ctr">
                        <a:lnSpc>
                          <a:spcPct val="115000"/>
                        </a:lnSpc>
                        <a:spcAft>
                          <a:spcPts val="0"/>
                        </a:spcAft>
                      </a:pPr>
                      <a:r>
                        <a:rPr lang="es-EC" sz="1050" dirty="0" smtClean="0">
                          <a:effectLst/>
                          <a:latin typeface="Arial" panose="020B0604020202020204" pitchFamily="34" charset="0"/>
                          <a:cs typeface="Arial" panose="020B0604020202020204" pitchFamily="34" charset="0"/>
                        </a:rPr>
                        <a:t>D7</a:t>
                      </a:r>
                      <a:endParaRPr lang="es-EC" sz="1050" dirty="0">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nSpc>
                          <a:spcPct val="115000"/>
                        </a:lnSpc>
                        <a:spcAft>
                          <a:spcPts val="0"/>
                        </a:spcAft>
                      </a:pPr>
                      <a:r>
                        <a:rPr lang="es-EC" sz="1050" dirty="0">
                          <a:effectLst/>
                          <a:latin typeface="Arial" panose="020B0604020202020204" pitchFamily="34" charset="0"/>
                          <a:cs typeface="Arial" panose="020B0604020202020204" pitchFamily="34" charset="0"/>
                        </a:rPr>
                        <a:t>Falta de un criterio de diversificación concentrándose solo en buscar contratos </a:t>
                      </a:r>
                      <a:r>
                        <a:rPr lang="es-EC" sz="1050" dirty="0" smtClean="0">
                          <a:effectLst/>
                          <a:latin typeface="Arial" panose="020B0604020202020204" pitchFamily="34" charset="0"/>
                          <a:cs typeface="Arial" panose="020B0604020202020204" pitchFamily="34" charset="0"/>
                        </a:rPr>
                        <a:t>públicos</a:t>
                      </a:r>
                      <a:endParaRPr lang="es-EC" sz="1050" dirty="0">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X</a:t>
                      </a:r>
                      <a:endParaRPr lang="es-EC" sz="1050">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gn="ctr">
                        <a:lnSpc>
                          <a:spcPct val="115000"/>
                        </a:lnSpc>
                        <a:spcAft>
                          <a:spcPts val="0"/>
                        </a:spcAft>
                      </a:pPr>
                      <a:r>
                        <a:rPr lang="es-EC" sz="105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ea typeface="Calibri"/>
                        <a:cs typeface="Arial" panose="020B0604020202020204" pitchFamily="34" charset="0"/>
                      </a:endParaRPr>
                    </a:p>
                  </a:txBody>
                  <a:tcPr marL="29990" marR="29990" marT="0" marB="0" anchor="ctr"/>
                </a:tc>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3480947958"/>
              </p:ext>
            </p:extLst>
          </p:nvPr>
        </p:nvGraphicFramePr>
        <p:xfrm>
          <a:off x="-31399" y="4797153"/>
          <a:ext cx="4963439" cy="2001890"/>
        </p:xfrm>
        <a:graphic>
          <a:graphicData uri="http://schemas.openxmlformats.org/drawingml/2006/table">
            <a:tbl>
              <a:tblPr firstRow="1" firstCol="1" bandRow="1">
                <a:tableStyleId>{5FD0F851-EC5A-4D38-B0AD-8093EC10F338}</a:tableStyleId>
              </a:tblPr>
              <a:tblGrid>
                <a:gridCol w="638637"/>
                <a:gridCol w="2973582"/>
                <a:gridCol w="675610"/>
                <a:gridCol w="675610"/>
              </a:tblGrid>
              <a:tr h="448823">
                <a:tc>
                  <a:txBody>
                    <a:bodyPr/>
                    <a:lstStyle/>
                    <a:p>
                      <a:pPr algn="ctr">
                        <a:lnSpc>
                          <a:spcPct val="115000"/>
                        </a:lnSpc>
                        <a:spcAft>
                          <a:spcPts val="0"/>
                        </a:spcAft>
                      </a:pPr>
                      <a:r>
                        <a:rPr lang="es-EC" sz="1050" dirty="0" smtClean="0">
                          <a:effectLst/>
                          <a:latin typeface="Arial" panose="020B0604020202020204" pitchFamily="34" charset="0"/>
                          <a:cs typeface="Arial" panose="020B0604020202020204" pitchFamily="34" charset="0"/>
                        </a:rPr>
                        <a:t>D8</a:t>
                      </a:r>
                      <a:endParaRPr lang="es-EC" sz="1050" dirty="0">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nSpc>
                          <a:spcPct val="115000"/>
                        </a:lnSpc>
                        <a:spcAft>
                          <a:spcPts val="0"/>
                        </a:spcAft>
                      </a:pPr>
                      <a:r>
                        <a:rPr lang="es-EC" sz="1050" b="0" dirty="0" smtClean="0">
                          <a:effectLst/>
                          <a:latin typeface="Arial" panose="020B0604020202020204" pitchFamily="34" charset="0"/>
                          <a:cs typeface="Arial" panose="020B0604020202020204" pitchFamily="34" charset="0"/>
                        </a:rPr>
                        <a:t>Presupuesto</a:t>
                      </a:r>
                      <a:r>
                        <a:rPr lang="es-EC" sz="1050" b="0" baseline="0" dirty="0" smtClean="0">
                          <a:effectLst/>
                          <a:latin typeface="Arial" panose="020B0604020202020204" pitchFamily="34" charset="0"/>
                          <a:cs typeface="Arial" panose="020B0604020202020204" pitchFamily="34" charset="0"/>
                        </a:rPr>
                        <a:t> real rebasa al presupuesto base sobre los limites definidos.</a:t>
                      </a:r>
                      <a:endParaRPr lang="es-EC" sz="1050" b="0" dirty="0">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gn="ctr">
                        <a:lnSpc>
                          <a:spcPct val="115000"/>
                        </a:lnSpc>
                        <a:spcAft>
                          <a:spcPts val="0"/>
                        </a:spcAft>
                      </a:pPr>
                      <a:r>
                        <a:rPr lang="es-EC" sz="1050" dirty="0">
                          <a:effectLst/>
                          <a:latin typeface="Arial" panose="020B0604020202020204" pitchFamily="34" charset="0"/>
                          <a:cs typeface="Arial" panose="020B0604020202020204" pitchFamily="34" charset="0"/>
                        </a:rPr>
                        <a:t>X</a:t>
                      </a:r>
                      <a:endParaRPr lang="es-EC" sz="1050" dirty="0">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gn="ctr">
                        <a:lnSpc>
                          <a:spcPct val="115000"/>
                        </a:lnSpc>
                        <a:spcAft>
                          <a:spcPts val="0"/>
                        </a:spcAft>
                      </a:pPr>
                      <a:r>
                        <a:rPr lang="es-EC" sz="105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ea typeface="Calibri"/>
                        <a:cs typeface="Arial" panose="020B0604020202020204" pitchFamily="34" charset="0"/>
                      </a:endParaRPr>
                    </a:p>
                  </a:txBody>
                  <a:tcPr marL="29990" marR="29990" marT="0" marB="0" anchor="ctr"/>
                </a:tc>
              </a:tr>
              <a:tr h="355012">
                <a:tc>
                  <a:txBody>
                    <a:bodyPr/>
                    <a:lstStyle/>
                    <a:p>
                      <a:pPr algn="ctr">
                        <a:lnSpc>
                          <a:spcPct val="115000"/>
                        </a:lnSpc>
                        <a:spcAft>
                          <a:spcPts val="0"/>
                        </a:spcAft>
                      </a:pPr>
                      <a:r>
                        <a:rPr lang="es-EC" sz="1050" dirty="0" smtClean="0">
                          <a:effectLst/>
                          <a:latin typeface="Arial" panose="020B0604020202020204" pitchFamily="34" charset="0"/>
                          <a:cs typeface="Arial" panose="020B0604020202020204" pitchFamily="34" charset="0"/>
                        </a:rPr>
                        <a:t>D9</a:t>
                      </a:r>
                      <a:endParaRPr lang="es-EC" sz="1050" dirty="0">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nSpc>
                          <a:spcPct val="115000"/>
                        </a:lnSpc>
                        <a:spcAft>
                          <a:spcPts val="0"/>
                        </a:spcAft>
                      </a:pPr>
                      <a:r>
                        <a:rPr lang="es-EC" sz="1050" dirty="0">
                          <a:effectLst/>
                          <a:latin typeface="Arial" panose="020B0604020202020204" pitchFamily="34" charset="0"/>
                          <a:cs typeface="Arial" panose="020B0604020202020204" pitchFamily="34" charset="0"/>
                        </a:rPr>
                        <a:t>Número reducido  de contratos </a:t>
                      </a:r>
                      <a:r>
                        <a:rPr lang="es-EC" sz="1050" dirty="0" smtClean="0">
                          <a:effectLst/>
                          <a:latin typeface="Arial" panose="020B0604020202020204" pitchFamily="34" charset="0"/>
                          <a:cs typeface="Arial" panose="020B0604020202020204" pitchFamily="34" charset="0"/>
                        </a:rPr>
                        <a:t>, causando ingresos</a:t>
                      </a:r>
                      <a:r>
                        <a:rPr lang="es-EC" sz="1050" baseline="0" dirty="0" smtClean="0">
                          <a:effectLst/>
                          <a:latin typeface="Arial" panose="020B0604020202020204" pitchFamily="34" charset="0"/>
                          <a:cs typeface="Arial" panose="020B0604020202020204" pitchFamily="34" charset="0"/>
                        </a:rPr>
                        <a:t> operacionales no  suficientes.</a:t>
                      </a:r>
                      <a:endParaRPr lang="es-EC" sz="1050" dirty="0">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gn="ctr">
                        <a:lnSpc>
                          <a:spcPct val="115000"/>
                        </a:lnSpc>
                        <a:spcAft>
                          <a:spcPts val="0"/>
                        </a:spcAft>
                      </a:pPr>
                      <a:r>
                        <a:rPr lang="es-EC" sz="1050" dirty="0">
                          <a:effectLst/>
                          <a:latin typeface="Arial" panose="020B0604020202020204" pitchFamily="34" charset="0"/>
                          <a:cs typeface="Arial" panose="020B0604020202020204" pitchFamily="34" charset="0"/>
                        </a:rPr>
                        <a:t>X</a:t>
                      </a:r>
                      <a:endParaRPr lang="es-EC" sz="1050" dirty="0">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 </a:t>
                      </a:r>
                      <a:endParaRPr lang="es-EC" sz="1050">
                        <a:effectLst/>
                        <a:latin typeface="Arial" panose="020B0604020202020204" pitchFamily="34" charset="0"/>
                        <a:ea typeface="Calibri"/>
                        <a:cs typeface="Arial" panose="020B0604020202020204" pitchFamily="34" charset="0"/>
                      </a:endParaRPr>
                    </a:p>
                  </a:txBody>
                  <a:tcPr marL="29990" marR="29990" marT="0" marB="0" anchor="ctr"/>
                </a:tc>
              </a:tr>
              <a:tr h="678598">
                <a:tc>
                  <a:txBody>
                    <a:bodyPr/>
                    <a:lstStyle/>
                    <a:p>
                      <a:pPr algn="ctr">
                        <a:lnSpc>
                          <a:spcPct val="115000"/>
                        </a:lnSpc>
                        <a:spcAft>
                          <a:spcPts val="0"/>
                        </a:spcAft>
                      </a:pPr>
                      <a:r>
                        <a:rPr lang="es-EC" sz="1050" dirty="0" smtClean="0">
                          <a:effectLst/>
                          <a:latin typeface="Arial" panose="020B0604020202020204" pitchFamily="34" charset="0"/>
                          <a:cs typeface="Arial" panose="020B0604020202020204" pitchFamily="34" charset="0"/>
                        </a:rPr>
                        <a:t>D10</a:t>
                      </a:r>
                      <a:endParaRPr lang="es-EC" sz="1050" dirty="0">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nSpc>
                          <a:spcPct val="115000"/>
                        </a:lnSpc>
                        <a:spcAft>
                          <a:spcPts val="0"/>
                        </a:spcAft>
                      </a:pPr>
                      <a:r>
                        <a:rPr lang="es-EC" sz="1050" dirty="0">
                          <a:effectLst/>
                          <a:latin typeface="Arial" panose="020B0604020202020204" pitchFamily="34" charset="0"/>
                          <a:cs typeface="Arial" panose="020B0604020202020204" pitchFamily="34" charset="0"/>
                        </a:rPr>
                        <a:t>Modificación de presupuestos de obra debido a una falta de revisión inicial exacta de todos los componentes que lo integran y sus costos reales</a:t>
                      </a:r>
                      <a:endParaRPr lang="es-EC" sz="1050" dirty="0">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gn="ctr">
                        <a:lnSpc>
                          <a:spcPct val="115000"/>
                        </a:lnSpc>
                        <a:spcAft>
                          <a:spcPts val="0"/>
                        </a:spcAft>
                      </a:pPr>
                      <a:r>
                        <a:rPr lang="es-EC" sz="1050" dirty="0">
                          <a:effectLst/>
                          <a:latin typeface="Arial" panose="020B0604020202020204" pitchFamily="34" charset="0"/>
                          <a:cs typeface="Arial" panose="020B0604020202020204" pitchFamily="34" charset="0"/>
                        </a:rPr>
                        <a:t>X</a:t>
                      </a:r>
                      <a:endParaRPr lang="es-EC" sz="1050" dirty="0">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 </a:t>
                      </a:r>
                      <a:endParaRPr lang="es-EC" sz="1050">
                        <a:effectLst/>
                        <a:latin typeface="Arial" panose="020B0604020202020204" pitchFamily="34" charset="0"/>
                        <a:ea typeface="Calibri"/>
                        <a:cs typeface="Arial" panose="020B0604020202020204" pitchFamily="34" charset="0"/>
                      </a:endParaRPr>
                    </a:p>
                  </a:txBody>
                  <a:tcPr marL="29990" marR="29990" marT="0" marB="0" anchor="ctr"/>
                </a:tc>
              </a:tr>
              <a:tr h="506423">
                <a:tc>
                  <a:txBody>
                    <a:bodyPr/>
                    <a:lstStyle/>
                    <a:p>
                      <a:pPr algn="ctr">
                        <a:lnSpc>
                          <a:spcPct val="115000"/>
                        </a:lnSpc>
                        <a:spcAft>
                          <a:spcPts val="0"/>
                        </a:spcAft>
                      </a:pPr>
                      <a:r>
                        <a:rPr lang="es-EC" sz="1050" dirty="0" smtClean="0">
                          <a:effectLst/>
                          <a:latin typeface="Arial" panose="020B0604020202020204" pitchFamily="34" charset="0"/>
                          <a:cs typeface="Arial" panose="020B0604020202020204" pitchFamily="34" charset="0"/>
                        </a:rPr>
                        <a:t>D11</a:t>
                      </a:r>
                      <a:endParaRPr lang="es-EC" sz="1050" dirty="0">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nSpc>
                          <a:spcPct val="115000"/>
                        </a:lnSpc>
                        <a:spcAft>
                          <a:spcPts val="0"/>
                        </a:spcAft>
                      </a:pPr>
                      <a:r>
                        <a:rPr lang="es-EC" sz="1050" dirty="0">
                          <a:effectLst/>
                          <a:latin typeface="Arial" panose="020B0604020202020204" pitchFamily="34" charset="0"/>
                          <a:cs typeface="Arial" panose="020B0604020202020204" pitchFamily="34" charset="0"/>
                        </a:rPr>
                        <a:t>Falta de un estudio  y evaluación constante de los tipos de  riesgos actuales en la empresa</a:t>
                      </a:r>
                      <a:endParaRPr lang="es-EC" sz="1050" dirty="0">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X</a:t>
                      </a:r>
                      <a:endParaRPr lang="es-EC" sz="1050">
                        <a:effectLst/>
                        <a:latin typeface="Arial" panose="020B0604020202020204" pitchFamily="34" charset="0"/>
                        <a:ea typeface="Calibri"/>
                        <a:cs typeface="Arial" panose="020B0604020202020204" pitchFamily="34" charset="0"/>
                      </a:endParaRPr>
                    </a:p>
                  </a:txBody>
                  <a:tcPr marL="29990" marR="29990" marT="0" marB="0" anchor="ctr"/>
                </a:tc>
                <a:tc>
                  <a:txBody>
                    <a:bodyPr/>
                    <a:lstStyle/>
                    <a:p>
                      <a:pPr algn="ctr">
                        <a:lnSpc>
                          <a:spcPct val="115000"/>
                        </a:lnSpc>
                        <a:spcAft>
                          <a:spcPts val="0"/>
                        </a:spcAft>
                      </a:pPr>
                      <a:r>
                        <a:rPr lang="es-EC" sz="105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ea typeface="Calibri"/>
                        <a:cs typeface="Arial" panose="020B0604020202020204" pitchFamily="34" charset="0"/>
                      </a:endParaRPr>
                    </a:p>
                  </a:txBody>
                  <a:tcPr marL="29990" marR="29990" marT="0" marB="0" anchor="ct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3620577994"/>
              </p:ext>
            </p:extLst>
          </p:nvPr>
        </p:nvGraphicFramePr>
        <p:xfrm>
          <a:off x="5018220" y="24183"/>
          <a:ext cx="4125779" cy="3369619"/>
        </p:xfrm>
        <a:graphic>
          <a:graphicData uri="http://schemas.openxmlformats.org/drawingml/2006/table">
            <a:tbl>
              <a:tblPr firstRow="1" firstCol="1" bandRow="1">
                <a:tableStyleId>{C083E6E3-FA7D-4D7B-A595-EF9225AFEA82}</a:tableStyleId>
              </a:tblPr>
              <a:tblGrid>
                <a:gridCol w="432572"/>
                <a:gridCol w="2635703"/>
                <a:gridCol w="528752"/>
                <a:gridCol w="528752"/>
              </a:tblGrid>
              <a:tr h="233676">
                <a:tc rowSpan="2">
                  <a:txBody>
                    <a:bodyPr/>
                    <a:lstStyle/>
                    <a:p>
                      <a:pPr algn="ctr">
                        <a:lnSpc>
                          <a:spcPct val="115000"/>
                        </a:lnSpc>
                        <a:spcAft>
                          <a:spcPts val="0"/>
                        </a:spcAft>
                      </a:pPr>
                      <a:r>
                        <a:rPr lang="es-EC"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Nº</a:t>
                      </a:r>
                      <a:endParaRPr lang="es-EC" sz="12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34377" marR="34377" marT="0" marB="0" anchor="ctr"/>
                </a:tc>
                <a:tc rowSpan="2">
                  <a:txBody>
                    <a:bodyPr/>
                    <a:lstStyle/>
                    <a:p>
                      <a:pPr algn="ctr">
                        <a:lnSpc>
                          <a:spcPct val="115000"/>
                        </a:lnSpc>
                        <a:spcAft>
                          <a:spcPts val="0"/>
                        </a:spcAft>
                      </a:pPr>
                      <a:r>
                        <a:rPr lang="es-EC"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AMENAZAS</a:t>
                      </a:r>
                      <a:endParaRPr lang="es-EC" sz="12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34377" marR="34377" marT="0" marB="0" anchor="ctr"/>
                </a:tc>
                <a:tc gridSpan="2">
                  <a:txBody>
                    <a:bodyPr/>
                    <a:lstStyle/>
                    <a:p>
                      <a:pPr algn="ctr">
                        <a:lnSpc>
                          <a:spcPct val="115000"/>
                        </a:lnSpc>
                        <a:spcAft>
                          <a:spcPts val="0"/>
                        </a:spcAft>
                      </a:pPr>
                      <a:r>
                        <a:rPr lang="es-EC" sz="1100">
                          <a:effectLst>
                            <a:outerShdw blurRad="38100" dist="38100" dir="2700000" algn="tl">
                              <a:srgbClr val="000000">
                                <a:alpha val="43137"/>
                              </a:srgbClr>
                            </a:outerShdw>
                          </a:effectLst>
                          <a:latin typeface="Arial" panose="020B0604020202020204" pitchFamily="34" charset="0"/>
                          <a:cs typeface="Arial" panose="020B0604020202020204" pitchFamily="34" charset="0"/>
                        </a:rPr>
                        <a:t>IMPACTO</a:t>
                      </a:r>
                      <a:endParaRPr lang="es-EC" sz="12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34377" marR="34377" marT="0" marB="0" anchor="ctr"/>
                </a:tc>
                <a:tc hMerge="1">
                  <a:txBody>
                    <a:bodyPr/>
                    <a:lstStyle/>
                    <a:p>
                      <a:endParaRPr lang="es-EC"/>
                    </a:p>
                  </a:txBody>
                  <a:tcPr/>
                </a:tc>
              </a:tr>
              <a:tr h="233676">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ALTO</a:t>
                      </a:r>
                      <a:endParaRPr lang="es-EC" sz="12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34377" marR="34377" marT="0" marB="0" anchor="b"/>
                </a:tc>
                <a:tc>
                  <a:txBody>
                    <a:bodyPr/>
                    <a:lstStyle/>
                    <a:p>
                      <a:pPr algn="ctr">
                        <a:lnSpc>
                          <a:spcPct val="115000"/>
                        </a:lnSpc>
                        <a:spcAft>
                          <a:spcPts val="0"/>
                        </a:spcAft>
                      </a:pPr>
                      <a:r>
                        <a:rPr lang="es-EC"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MEDIO</a:t>
                      </a:r>
                      <a:endParaRPr lang="es-EC" sz="12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34377" marR="34377" marT="0" marB="0" anchor="b"/>
                </a:tc>
              </a:tr>
              <a:tr h="626749">
                <a:tc>
                  <a:txBody>
                    <a:bodyPr/>
                    <a:lstStyle/>
                    <a:p>
                      <a:pPr algn="ctr">
                        <a:lnSpc>
                          <a:spcPct val="115000"/>
                        </a:lnSpc>
                        <a:spcAft>
                          <a:spcPts val="0"/>
                        </a:spcAft>
                      </a:pPr>
                      <a:r>
                        <a:rPr lang="es-EC" sz="1100">
                          <a:effectLst/>
                          <a:latin typeface="Arial" panose="020B0604020202020204" pitchFamily="34" charset="0"/>
                          <a:cs typeface="Arial" panose="020B0604020202020204" pitchFamily="34" charset="0"/>
                        </a:rPr>
                        <a:t>A1</a:t>
                      </a:r>
                      <a:endParaRPr lang="es-EC" sz="1200">
                        <a:effectLst/>
                        <a:latin typeface="Arial" panose="020B0604020202020204" pitchFamily="34" charset="0"/>
                        <a:ea typeface="Calibri"/>
                        <a:cs typeface="Arial" panose="020B0604020202020204" pitchFamily="34" charset="0"/>
                      </a:endParaRPr>
                    </a:p>
                  </a:txBody>
                  <a:tcPr marL="34377" marR="34377" marT="0" marB="0" anchor="ctr"/>
                </a:tc>
                <a:tc>
                  <a:txBody>
                    <a:bodyPr/>
                    <a:lstStyle/>
                    <a:p>
                      <a:pPr>
                        <a:lnSpc>
                          <a:spcPct val="115000"/>
                        </a:lnSpc>
                        <a:spcAft>
                          <a:spcPts val="0"/>
                        </a:spcAft>
                      </a:pPr>
                      <a:r>
                        <a:rPr lang="es-EC" sz="1100" dirty="0">
                          <a:effectLst/>
                          <a:latin typeface="Arial" panose="020B0604020202020204" pitchFamily="34" charset="0"/>
                          <a:cs typeface="Arial" panose="020B0604020202020204" pitchFamily="34" charset="0"/>
                        </a:rPr>
                        <a:t>Fuerte competencia directa y de  mayor trayectoria en el mercado. Entrada constante de nuevos competidores.</a:t>
                      </a:r>
                      <a:endParaRPr lang="es-EC" sz="1200" dirty="0">
                        <a:effectLst/>
                        <a:latin typeface="Arial" panose="020B0604020202020204" pitchFamily="34" charset="0"/>
                        <a:ea typeface="Calibri"/>
                        <a:cs typeface="Arial" panose="020B0604020202020204" pitchFamily="34" charset="0"/>
                      </a:endParaRPr>
                    </a:p>
                  </a:txBody>
                  <a:tcPr marL="34377" marR="34377" marT="0" marB="0" anchor="ctr"/>
                </a:tc>
                <a:tc>
                  <a:txBody>
                    <a:bodyPr/>
                    <a:lstStyle/>
                    <a:p>
                      <a:pPr algn="ctr">
                        <a:lnSpc>
                          <a:spcPct val="115000"/>
                        </a:lnSpc>
                        <a:spcAft>
                          <a:spcPts val="0"/>
                        </a:spcAft>
                      </a:pPr>
                      <a:r>
                        <a:rPr lang="es-EC" sz="11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a:cs typeface="Arial" panose="020B0604020202020204" pitchFamily="34" charset="0"/>
                      </a:endParaRPr>
                    </a:p>
                  </a:txBody>
                  <a:tcPr marL="34377" marR="34377" marT="0" marB="0" anchor="ctr"/>
                </a:tc>
                <a:tc>
                  <a:txBody>
                    <a:bodyPr/>
                    <a:lstStyle/>
                    <a:p>
                      <a:pPr algn="ctr">
                        <a:lnSpc>
                          <a:spcPct val="115000"/>
                        </a:lnSpc>
                        <a:spcAft>
                          <a:spcPts val="0"/>
                        </a:spcAft>
                      </a:pPr>
                      <a:r>
                        <a:rPr lang="es-EC" sz="11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a:cs typeface="Arial" panose="020B0604020202020204" pitchFamily="34" charset="0"/>
                      </a:endParaRPr>
                    </a:p>
                  </a:txBody>
                  <a:tcPr marL="34377" marR="34377" marT="0" marB="0" anchor="ctr"/>
                </a:tc>
              </a:tr>
              <a:tr h="475923">
                <a:tc>
                  <a:txBody>
                    <a:bodyPr/>
                    <a:lstStyle/>
                    <a:p>
                      <a:pPr algn="ctr">
                        <a:lnSpc>
                          <a:spcPct val="115000"/>
                        </a:lnSpc>
                        <a:spcAft>
                          <a:spcPts val="0"/>
                        </a:spcAft>
                      </a:pPr>
                      <a:r>
                        <a:rPr lang="es-EC" sz="1100" dirty="0" smtClean="0">
                          <a:effectLst/>
                          <a:latin typeface="Arial" panose="020B0604020202020204" pitchFamily="34" charset="0"/>
                          <a:cs typeface="Arial" panose="020B0604020202020204" pitchFamily="34" charset="0"/>
                        </a:rPr>
                        <a:t>A2</a:t>
                      </a:r>
                      <a:endParaRPr lang="es-EC" sz="1200" dirty="0">
                        <a:effectLst/>
                        <a:latin typeface="Arial" panose="020B0604020202020204" pitchFamily="34" charset="0"/>
                        <a:ea typeface="Calibri"/>
                        <a:cs typeface="Arial" panose="020B0604020202020204" pitchFamily="34" charset="0"/>
                      </a:endParaRPr>
                    </a:p>
                  </a:txBody>
                  <a:tcPr marL="34377" marR="34377" marT="0" marB="0" anchor="ctr"/>
                </a:tc>
                <a:tc>
                  <a:txBody>
                    <a:bodyPr/>
                    <a:lstStyle/>
                    <a:p>
                      <a:pPr>
                        <a:lnSpc>
                          <a:spcPct val="115000"/>
                        </a:lnSpc>
                        <a:spcAft>
                          <a:spcPts val="0"/>
                        </a:spcAft>
                      </a:pPr>
                      <a:r>
                        <a:rPr lang="es-EC" sz="1100" dirty="0">
                          <a:effectLst/>
                          <a:latin typeface="Arial" panose="020B0604020202020204" pitchFamily="34" charset="0"/>
                          <a:cs typeface="Arial" panose="020B0604020202020204" pitchFamily="34" charset="0"/>
                        </a:rPr>
                        <a:t>Alza en los precios de materiales de </a:t>
                      </a:r>
                      <a:r>
                        <a:rPr lang="es-EC" sz="1100" dirty="0" smtClean="0">
                          <a:effectLst/>
                          <a:latin typeface="Arial" panose="020B0604020202020204" pitchFamily="34" charset="0"/>
                          <a:cs typeface="Arial" panose="020B0604020202020204" pitchFamily="34" charset="0"/>
                        </a:rPr>
                        <a:t>construcción.</a:t>
                      </a:r>
                      <a:endParaRPr lang="es-EC" sz="1200" dirty="0">
                        <a:effectLst/>
                        <a:latin typeface="Arial" panose="020B0604020202020204" pitchFamily="34" charset="0"/>
                        <a:ea typeface="Calibri"/>
                        <a:cs typeface="Arial" panose="020B0604020202020204" pitchFamily="34" charset="0"/>
                      </a:endParaRPr>
                    </a:p>
                  </a:txBody>
                  <a:tcPr marL="34377" marR="34377" marT="0" marB="0" anchor="ctr"/>
                </a:tc>
                <a:tc>
                  <a:txBody>
                    <a:bodyPr/>
                    <a:lstStyle/>
                    <a:p>
                      <a:pPr algn="ctr">
                        <a:lnSpc>
                          <a:spcPct val="115000"/>
                        </a:lnSpc>
                        <a:spcAft>
                          <a:spcPts val="0"/>
                        </a:spcAft>
                      </a:pPr>
                      <a:r>
                        <a:rPr lang="es-EC" sz="1100" dirty="0">
                          <a:effectLst/>
                          <a:latin typeface="Arial" panose="020B0604020202020204" pitchFamily="34" charset="0"/>
                          <a:cs typeface="Arial" panose="020B0604020202020204" pitchFamily="34" charset="0"/>
                        </a:rPr>
                        <a:t>X</a:t>
                      </a:r>
                      <a:endParaRPr lang="es-EC" sz="1200" dirty="0">
                        <a:effectLst/>
                        <a:latin typeface="Arial" panose="020B0604020202020204" pitchFamily="34" charset="0"/>
                        <a:ea typeface="Calibri"/>
                        <a:cs typeface="Arial" panose="020B0604020202020204" pitchFamily="34" charset="0"/>
                      </a:endParaRPr>
                    </a:p>
                  </a:txBody>
                  <a:tcPr marL="34377" marR="34377" marT="0" marB="0" anchor="ctr"/>
                </a:tc>
                <a:tc>
                  <a:txBody>
                    <a:bodyPr/>
                    <a:lstStyle/>
                    <a:p>
                      <a:pPr algn="ct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a:cs typeface="Arial" panose="020B0604020202020204" pitchFamily="34" charset="0"/>
                      </a:endParaRPr>
                    </a:p>
                  </a:txBody>
                  <a:tcPr marL="34377" marR="34377" marT="0" marB="0" anchor="ctr"/>
                </a:tc>
              </a:tr>
              <a:tr h="361230">
                <a:tc>
                  <a:txBody>
                    <a:bodyPr/>
                    <a:lstStyle/>
                    <a:p>
                      <a:pPr algn="ctr">
                        <a:lnSpc>
                          <a:spcPct val="115000"/>
                        </a:lnSpc>
                        <a:spcAft>
                          <a:spcPts val="0"/>
                        </a:spcAft>
                      </a:pPr>
                      <a:r>
                        <a:rPr lang="es-EC" sz="1100" dirty="0" smtClean="0">
                          <a:effectLst/>
                          <a:latin typeface="Arial" panose="020B0604020202020204" pitchFamily="34" charset="0"/>
                          <a:cs typeface="Arial" panose="020B0604020202020204" pitchFamily="34" charset="0"/>
                        </a:rPr>
                        <a:t>A3</a:t>
                      </a:r>
                      <a:endParaRPr lang="es-EC" sz="1200" dirty="0">
                        <a:effectLst/>
                        <a:latin typeface="Arial" panose="020B0604020202020204" pitchFamily="34" charset="0"/>
                        <a:ea typeface="Calibri"/>
                        <a:cs typeface="Arial" panose="020B0604020202020204" pitchFamily="34" charset="0"/>
                      </a:endParaRPr>
                    </a:p>
                  </a:txBody>
                  <a:tcPr marL="34377" marR="34377" marT="0" marB="0" anchor="ctr"/>
                </a:tc>
                <a:tc>
                  <a:txBody>
                    <a:bodyPr/>
                    <a:lstStyle/>
                    <a:p>
                      <a:pPr>
                        <a:lnSpc>
                          <a:spcPct val="115000"/>
                        </a:lnSpc>
                        <a:spcAft>
                          <a:spcPts val="0"/>
                        </a:spcAft>
                      </a:pPr>
                      <a:r>
                        <a:rPr lang="es-EC" sz="1100" dirty="0">
                          <a:effectLst/>
                          <a:latin typeface="Arial" panose="020B0604020202020204" pitchFamily="34" charset="0"/>
                          <a:cs typeface="Arial" panose="020B0604020202020204" pitchFamily="34" charset="0"/>
                        </a:rPr>
                        <a:t>Sector altamente sensible a la economía del </a:t>
                      </a:r>
                      <a:r>
                        <a:rPr lang="es-EC" sz="1100" dirty="0" smtClean="0">
                          <a:effectLst/>
                          <a:latin typeface="Arial" panose="020B0604020202020204" pitchFamily="34" charset="0"/>
                          <a:cs typeface="Arial" panose="020B0604020202020204" pitchFamily="34" charset="0"/>
                        </a:rPr>
                        <a:t>país</a:t>
                      </a:r>
                      <a:endParaRPr lang="es-EC" sz="1200" dirty="0">
                        <a:effectLst/>
                        <a:latin typeface="Arial" panose="020B0604020202020204" pitchFamily="34" charset="0"/>
                        <a:ea typeface="Calibri"/>
                        <a:cs typeface="Arial" panose="020B0604020202020204" pitchFamily="34" charset="0"/>
                      </a:endParaRPr>
                    </a:p>
                  </a:txBody>
                  <a:tcPr marL="34377" marR="34377" marT="0" marB="0" anchor="ctr"/>
                </a:tc>
                <a:tc>
                  <a:txBody>
                    <a:bodyPr/>
                    <a:lstStyle/>
                    <a:p>
                      <a:pPr algn="ctr">
                        <a:lnSpc>
                          <a:spcPct val="115000"/>
                        </a:lnSpc>
                        <a:spcAft>
                          <a:spcPts val="0"/>
                        </a:spcAft>
                      </a:pPr>
                      <a:r>
                        <a:rPr lang="es-EC" sz="11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a:cs typeface="Arial" panose="020B0604020202020204" pitchFamily="34" charset="0"/>
                      </a:endParaRPr>
                    </a:p>
                  </a:txBody>
                  <a:tcPr marL="34377" marR="34377" marT="0" marB="0" anchor="ctr"/>
                </a:tc>
                <a:tc>
                  <a:txBody>
                    <a:bodyPr/>
                    <a:lstStyle/>
                    <a:p>
                      <a:pPr algn="ctr">
                        <a:lnSpc>
                          <a:spcPct val="115000"/>
                        </a:lnSpc>
                        <a:spcAft>
                          <a:spcPts val="0"/>
                        </a:spcAft>
                      </a:pPr>
                      <a:r>
                        <a:rPr lang="es-EC" sz="11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a:cs typeface="Arial" panose="020B0604020202020204" pitchFamily="34" charset="0"/>
                      </a:endParaRPr>
                    </a:p>
                  </a:txBody>
                  <a:tcPr marL="34377" marR="34377" marT="0" marB="0" anchor="ctr"/>
                </a:tc>
              </a:tr>
              <a:tr h="835665">
                <a:tc>
                  <a:txBody>
                    <a:bodyPr/>
                    <a:lstStyle/>
                    <a:p>
                      <a:pPr algn="ctr">
                        <a:lnSpc>
                          <a:spcPct val="115000"/>
                        </a:lnSpc>
                        <a:spcAft>
                          <a:spcPts val="0"/>
                        </a:spcAft>
                      </a:pPr>
                      <a:r>
                        <a:rPr lang="es-EC" sz="1100" dirty="0" smtClean="0">
                          <a:effectLst/>
                          <a:latin typeface="Arial" panose="020B0604020202020204" pitchFamily="34" charset="0"/>
                          <a:cs typeface="Arial" panose="020B0604020202020204" pitchFamily="34" charset="0"/>
                        </a:rPr>
                        <a:t>A4</a:t>
                      </a:r>
                      <a:endParaRPr lang="es-EC" sz="1200" dirty="0">
                        <a:effectLst/>
                        <a:latin typeface="Arial" panose="020B0604020202020204" pitchFamily="34" charset="0"/>
                        <a:ea typeface="Calibri"/>
                        <a:cs typeface="Arial" panose="020B0604020202020204" pitchFamily="34" charset="0"/>
                      </a:endParaRPr>
                    </a:p>
                  </a:txBody>
                  <a:tcPr marL="34377" marR="34377" marT="0" marB="0" anchor="ctr"/>
                </a:tc>
                <a:tc>
                  <a:txBody>
                    <a:bodyPr/>
                    <a:lstStyle/>
                    <a:p>
                      <a:pPr>
                        <a:lnSpc>
                          <a:spcPct val="115000"/>
                        </a:lnSpc>
                        <a:spcAft>
                          <a:spcPts val="0"/>
                        </a:spcAft>
                      </a:pPr>
                      <a:r>
                        <a:rPr lang="es-EC" sz="1100" dirty="0">
                          <a:effectLst/>
                          <a:latin typeface="Arial" panose="020B0604020202020204" pitchFamily="34" charset="0"/>
                          <a:cs typeface="Arial" panose="020B0604020202020204" pitchFamily="34" charset="0"/>
                        </a:rPr>
                        <a:t>Normativa del estado que inhibe a contraer el sector inmobiliario y de obras civiles por el recorte presupuestario debido a la baja económica.</a:t>
                      </a:r>
                      <a:endParaRPr lang="es-EC" sz="1200" dirty="0">
                        <a:effectLst/>
                        <a:latin typeface="Arial" panose="020B0604020202020204" pitchFamily="34" charset="0"/>
                        <a:ea typeface="Calibri"/>
                        <a:cs typeface="Arial" panose="020B0604020202020204" pitchFamily="34" charset="0"/>
                      </a:endParaRPr>
                    </a:p>
                  </a:txBody>
                  <a:tcPr marL="34377" marR="34377" marT="0" marB="0" anchor="ctr"/>
                </a:tc>
                <a:tc>
                  <a:txBody>
                    <a:bodyPr/>
                    <a:lstStyle/>
                    <a:p>
                      <a:pPr algn="ctr">
                        <a:lnSpc>
                          <a:spcPct val="115000"/>
                        </a:lnSpc>
                        <a:spcAft>
                          <a:spcPts val="0"/>
                        </a:spcAft>
                      </a:pPr>
                      <a:r>
                        <a:rPr lang="es-EC" sz="11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a:cs typeface="Arial" panose="020B0604020202020204" pitchFamily="34" charset="0"/>
                      </a:endParaRPr>
                    </a:p>
                  </a:txBody>
                  <a:tcPr marL="34377" marR="34377" marT="0" marB="0" anchor="ctr"/>
                </a:tc>
                <a:tc>
                  <a:txBody>
                    <a:bodyPr/>
                    <a:lstStyle/>
                    <a:p>
                      <a:pPr algn="ctr">
                        <a:lnSpc>
                          <a:spcPct val="115000"/>
                        </a:lnSpc>
                        <a:spcAft>
                          <a:spcPts val="0"/>
                        </a:spcAft>
                      </a:pPr>
                      <a:r>
                        <a:rPr lang="es-EC" sz="11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a:cs typeface="Arial" panose="020B0604020202020204" pitchFamily="34" charset="0"/>
                      </a:endParaRPr>
                    </a:p>
                  </a:txBody>
                  <a:tcPr marL="34377" marR="34377" marT="0" marB="0" anchor="ctr"/>
                </a:tc>
              </a:tr>
              <a:tr h="565890">
                <a:tc>
                  <a:txBody>
                    <a:bodyPr/>
                    <a:lstStyle/>
                    <a:p>
                      <a:pPr algn="ctr">
                        <a:lnSpc>
                          <a:spcPct val="115000"/>
                        </a:lnSpc>
                        <a:spcAft>
                          <a:spcPts val="0"/>
                        </a:spcAft>
                      </a:pPr>
                      <a:r>
                        <a:rPr lang="es-EC" sz="1100" dirty="0" smtClean="0">
                          <a:effectLst/>
                          <a:latin typeface="Arial" panose="020B0604020202020204" pitchFamily="34" charset="0"/>
                          <a:cs typeface="Arial" panose="020B0604020202020204" pitchFamily="34" charset="0"/>
                        </a:rPr>
                        <a:t>A5</a:t>
                      </a:r>
                      <a:endParaRPr lang="es-EC" sz="1200" dirty="0">
                        <a:effectLst/>
                        <a:latin typeface="Arial" panose="020B0604020202020204" pitchFamily="34" charset="0"/>
                        <a:ea typeface="Calibri"/>
                        <a:cs typeface="Arial" panose="020B0604020202020204" pitchFamily="34" charset="0"/>
                      </a:endParaRPr>
                    </a:p>
                  </a:txBody>
                  <a:tcPr marL="34377" marR="34377" marT="0" marB="0" anchor="ctr"/>
                </a:tc>
                <a:tc>
                  <a:txBody>
                    <a:bodyPr/>
                    <a:lstStyle/>
                    <a:p>
                      <a:pPr>
                        <a:lnSpc>
                          <a:spcPct val="115000"/>
                        </a:lnSpc>
                        <a:spcAft>
                          <a:spcPts val="0"/>
                        </a:spcAft>
                      </a:pPr>
                      <a:r>
                        <a:rPr lang="es-EC" sz="1100" dirty="0">
                          <a:effectLst/>
                          <a:latin typeface="Arial" panose="020B0604020202020204" pitchFamily="34" charset="0"/>
                          <a:cs typeface="Arial" panose="020B0604020202020204" pitchFamily="34" charset="0"/>
                        </a:rPr>
                        <a:t>Perspectiva baja de crecimiento del sector en infraestructura </a:t>
                      </a:r>
                      <a:r>
                        <a:rPr lang="es-EC" sz="1100" dirty="0" smtClean="0">
                          <a:effectLst/>
                          <a:latin typeface="Arial" panose="020B0604020202020204" pitchFamily="34" charset="0"/>
                          <a:cs typeface="Arial" panose="020B0604020202020204" pitchFamily="34" charset="0"/>
                        </a:rPr>
                        <a:t>y disminución</a:t>
                      </a:r>
                      <a:r>
                        <a:rPr lang="es-EC" sz="1100" baseline="0" dirty="0" smtClean="0">
                          <a:effectLst/>
                          <a:latin typeface="Arial" panose="020B0604020202020204" pitchFamily="34" charset="0"/>
                          <a:cs typeface="Arial" panose="020B0604020202020204" pitchFamily="34" charset="0"/>
                        </a:rPr>
                        <a:t> de inversión</a:t>
                      </a:r>
                      <a:endParaRPr lang="es-EC" sz="1200" dirty="0">
                        <a:effectLst/>
                        <a:latin typeface="Arial" panose="020B0604020202020204" pitchFamily="34" charset="0"/>
                        <a:ea typeface="Calibri"/>
                        <a:cs typeface="Arial" panose="020B0604020202020204" pitchFamily="34" charset="0"/>
                      </a:endParaRPr>
                    </a:p>
                  </a:txBody>
                  <a:tcPr marL="34377" marR="34377" marT="0" marB="0" anchor="ctr"/>
                </a:tc>
                <a:tc>
                  <a:txBody>
                    <a:bodyPr/>
                    <a:lstStyle/>
                    <a:p>
                      <a:pPr algn="ctr">
                        <a:lnSpc>
                          <a:spcPct val="115000"/>
                        </a:lnSpc>
                        <a:spcAft>
                          <a:spcPts val="0"/>
                        </a:spcAft>
                      </a:pPr>
                      <a:r>
                        <a:rPr lang="es-EC" sz="11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Calibri"/>
                        <a:cs typeface="Arial" panose="020B0604020202020204" pitchFamily="34" charset="0"/>
                      </a:endParaRPr>
                    </a:p>
                  </a:txBody>
                  <a:tcPr marL="34377" marR="34377" marT="0" marB="0" anchor="ctr"/>
                </a:tc>
                <a:tc>
                  <a:txBody>
                    <a:bodyPr/>
                    <a:lstStyle/>
                    <a:p>
                      <a:pPr algn="ct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a:cs typeface="Arial" panose="020B0604020202020204" pitchFamily="34" charset="0"/>
                      </a:endParaRPr>
                    </a:p>
                  </a:txBody>
                  <a:tcPr marL="34377" marR="34377" marT="0" marB="0" anchor="ct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779651576"/>
              </p:ext>
            </p:extLst>
          </p:nvPr>
        </p:nvGraphicFramePr>
        <p:xfrm>
          <a:off x="5004049" y="3385580"/>
          <a:ext cx="4139951" cy="3488803"/>
        </p:xfrm>
        <a:graphic>
          <a:graphicData uri="http://schemas.openxmlformats.org/drawingml/2006/table">
            <a:tbl>
              <a:tblPr firstRow="1" firstCol="1" bandRow="1">
                <a:tableStyleId>{C083E6E3-FA7D-4D7B-A595-EF9225AFEA82}</a:tableStyleId>
              </a:tblPr>
              <a:tblGrid>
                <a:gridCol w="434057"/>
                <a:gridCol w="2644756"/>
                <a:gridCol w="530569"/>
                <a:gridCol w="530569"/>
              </a:tblGrid>
              <a:tr h="667607">
                <a:tc>
                  <a:txBody>
                    <a:bodyPr/>
                    <a:lstStyle/>
                    <a:p>
                      <a:pPr algn="ctr">
                        <a:lnSpc>
                          <a:spcPct val="115000"/>
                        </a:lnSpc>
                        <a:spcAft>
                          <a:spcPts val="0"/>
                        </a:spcAft>
                      </a:pPr>
                      <a:r>
                        <a:rPr lang="es-EC" sz="1050" dirty="0" smtClean="0">
                          <a:effectLst/>
                          <a:latin typeface="Arial" panose="020B0604020202020204" pitchFamily="34" charset="0"/>
                          <a:cs typeface="Arial" panose="020B0604020202020204" pitchFamily="34" charset="0"/>
                        </a:rPr>
                        <a:t>A6</a:t>
                      </a:r>
                      <a:endParaRPr lang="es-EC" sz="1100" dirty="0">
                        <a:effectLst/>
                        <a:latin typeface="Arial" panose="020B0604020202020204" pitchFamily="34" charset="0"/>
                        <a:ea typeface="Calibri"/>
                        <a:cs typeface="Arial" panose="020B0604020202020204" pitchFamily="34" charset="0"/>
                      </a:endParaRPr>
                    </a:p>
                  </a:txBody>
                  <a:tcPr marL="34377" marR="34377" marT="0" marB="0" anchor="ctr"/>
                </a:tc>
                <a:tc>
                  <a:txBody>
                    <a:bodyPr/>
                    <a:lstStyle/>
                    <a:p>
                      <a:pPr>
                        <a:lnSpc>
                          <a:spcPct val="115000"/>
                        </a:lnSpc>
                        <a:spcAft>
                          <a:spcPts val="0"/>
                        </a:spcAft>
                      </a:pPr>
                      <a:r>
                        <a:rPr lang="es-EC" sz="1050" b="0" dirty="0">
                          <a:effectLst/>
                          <a:latin typeface="Arial" panose="020B0604020202020204" pitchFamily="34" charset="0"/>
                          <a:cs typeface="Arial" panose="020B0604020202020204" pitchFamily="34" charset="0"/>
                        </a:rPr>
                        <a:t>Falta de liquidez del cliente en el sector público  y limitaciones económicas  del cliente privado</a:t>
                      </a:r>
                      <a:endParaRPr lang="es-EC" sz="1100" b="0" dirty="0">
                        <a:effectLst/>
                        <a:latin typeface="Arial" panose="020B0604020202020204" pitchFamily="34" charset="0"/>
                        <a:ea typeface="Calibri"/>
                        <a:cs typeface="Arial" panose="020B0604020202020204" pitchFamily="34" charset="0"/>
                      </a:endParaRPr>
                    </a:p>
                  </a:txBody>
                  <a:tcPr marL="34377" marR="34377" marT="0" marB="0" anchor="ctr"/>
                </a:tc>
                <a:tc>
                  <a:txBody>
                    <a:bodyPr/>
                    <a:lstStyle/>
                    <a:p>
                      <a:pPr algn="ctr">
                        <a:lnSpc>
                          <a:spcPct val="115000"/>
                        </a:lnSpc>
                        <a:spcAft>
                          <a:spcPts val="0"/>
                        </a:spcAft>
                      </a:pPr>
                      <a:r>
                        <a:rPr lang="es-EC" sz="1050" dirty="0">
                          <a:effectLst/>
                          <a:latin typeface="Arial" panose="020B0604020202020204" pitchFamily="34" charset="0"/>
                          <a:cs typeface="Arial" panose="020B0604020202020204" pitchFamily="34" charset="0"/>
                        </a:rPr>
                        <a:t>X</a:t>
                      </a:r>
                      <a:endParaRPr lang="es-EC" sz="1100" dirty="0">
                        <a:effectLst/>
                        <a:latin typeface="Arial" panose="020B0604020202020204" pitchFamily="34" charset="0"/>
                        <a:ea typeface="Calibri"/>
                        <a:cs typeface="Arial" panose="020B0604020202020204" pitchFamily="34" charset="0"/>
                      </a:endParaRPr>
                    </a:p>
                  </a:txBody>
                  <a:tcPr marL="34377" marR="34377" marT="0" marB="0" anchor="ct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 </a:t>
                      </a:r>
                      <a:endParaRPr lang="es-EC" sz="1100">
                        <a:effectLst/>
                        <a:latin typeface="Arial" panose="020B0604020202020204" pitchFamily="34" charset="0"/>
                        <a:ea typeface="Calibri"/>
                        <a:cs typeface="Arial" panose="020B0604020202020204" pitchFamily="34" charset="0"/>
                      </a:endParaRPr>
                    </a:p>
                  </a:txBody>
                  <a:tcPr marL="34377" marR="34377" marT="0" marB="0" anchor="ctr"/>
                </a:tc>
              </a:tr>
              <a:tr h="907624">
                <a:tc>
                  <a:txBody>
                    <a:bodyPr/>
                    <a:lstStyle/>
                    <a:p>
                      <a:pPr algn="ctr">
                        <a:lnSpc>
                          <a:spcPct val="115000"/>
                        </a:lnSpc>
                        <a:spcAft>
                          <a:spcPts val="0"/>
                        </a:spcAft>
                      </a:pPr>
                      <a:r>
                        <a:rPr lang="es-EC" sz="1050" dirty="0" smtClean="0">
                          <a:effectLst/>
                          <a:latin typeface="Arial" panose="020B0604020202020204" pitchFamily="34" charset="0"/>
                          <a:cs typeface="Arial" panose="020B0604020202020204" pitchFamily="34" charset="0"/>
                        </a:rPr>
                        <a:t>A7</a:t>
                      </a:r>
                      <a:endParaRPr lang="es-EC" sz="1100" dirty="0">
                        <a:effectLst/>
                        <a:latin typeface="Arial" panose="020B0604020202020204" pitchFamily="34" charset="0"/>
                        <a:ea typeface="Calibri"/>
                        <a:cs typeface="Arial" panose="020B0604020202020204" pitchFamily="34" charset="0"/>
                      </a:endParaRPr>
                    </a:p>
                  </a:txBody>
                  <a:tcPr marL="34377" marR="34377" marT="0" marB="0" anchor="ctr"/>
                </a:tc>
                <a:tc>
                  <a:txBody>
                    <a:bodyPr/>
                    <a:lstStyle/>
                    <a:p>
                      <a:pPr>
                        <a:lnSpc>
                          <a:spcPct val="115000"/>
                        </a:lnSpc>
                        <a:spcAft>
                          <a:spcPts val="0"/>
                        </a:spcAft>
                      </a:pPr>
                      <a:r>
                        <a:rPr lang="es-EC" sz="1050" dirty="0">
                          <a:effectLst/>
                          <a:latin typeface="Arial" panose="020B0604020202020204" pitchFamily="34" charset="0"/>
                          <a:cs typeface="Arial" panose="020B0604020202020204" pitchFamily="34" charset="0"/>
                        </a:rPr>
                        <a:t>Precios competitivos de los rivales de la industria, debido a mejores procesos y manejo financiero, con mayor posibilidad de ganar licitaciones.</a:t>
                      </a:r>
                      <a:endParaRPr lang="es-EC" sz="1100" dirty="0">
                        <a:effectLst/>
                        <a:latin typeface="Arial" panose="020B0604020202020204" pitchFamily="34" charset="0"/>
                        <a:ea typeface="Calibri"/>
                        <a:cs typeface="Arial" panose="020B0604020202020204" pitchFamily="34" charset="0"/>
                      </a:endParaRPr>
                    </a:p>
                  </a:txBody>
                  <a:tcPr marL="34377" marR="34377" marT="0" marB="0" anchor="ct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X</a:t>
                      </a:r>
                      <a:endParaRPr lang="es-EC" sz="1100">
                        <a:effectLst/>
                        <a:latin typeface="Arial" panose="020B0604020202020204" pitchFamily="34" charset="0"/>
                        <a:ea typeface="Calibri"/>
                        <a:cs typeface="Arial" panose="020B0604020202020204" pitchFamily="34" charset="0"/>
                      </a:endParaRPr>
                    </a:p>
                  </a:txBody>
                  <a:tcPr marL="34377" marR="34377" marT="0" marB="0" anchor="ct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 </a:t>
                      </a:r>
                      <a:endParaRPr lang="es-EC" sz="1100">
                        <a:effectLst/>
                        <a:latin typeface="Arial" panose="020B0604020202020204" pitchFamily="34" charset="0"/>
                        <a:ea typeface="Calibri"/>
                        <a:cs typeface="Arial" panose="020B0604020202020204" pitchFamily="34" charset="0"/>
                      </a:endParaRPr>
                    </a:p>
                  </a:txBody>
                  <a:tcPr marL="34377" marR="34377" marT="0" marB="0" anchor="ctr"/>
                </a:tc>
              </a:tr>
              <a:tr h="667607">
                <a:tc>
                  <a:txBody>
                    <a:bodyPr/>
                    <a:lstStyle/>
                    <a:p>
                      <a:pPr algn="ctr">
                        <a:lnSpc>
                          <a:spcPct val="115000"/>
                        </a:lnSpc>
                        <a:spcAft>
                          <a:spcPts val="0"/>
                        </a:spcAft>
                      </a:pPr>
                      <a:r>
                        <a:rPr lang="es-EC" sz="1050" dirty="0" smtClean="0">
                          <a:effectLst/>
                          <a:latin typeface="Arial" panose="020B0604020202020204" pitchFamily="34" charset="0"/>
                          <a:cs typeface="Arial" panose="020B0604020202020204" pitchFamily="34" charset="0"/>
                        </a:rPr>
                        <a:t>A8</a:t>
                      </a:r>
                      <a:endParaRPr lang="es-EC" sz="1100" dirty="0">
                        <a:effectLst/>
                        <a:latin typeface="Arial" panose="020B0604020202020204" pitchFamily="34" charset="0"/>
                        <a:ea typeface="Calibri"/>
                        <a:cs typeface="Arial" panose="020B0604020202020204" pitchFamily="34" charset="0"/>
                      </a:endParaRPr>
                    </a:p>
                  </a:txBody>
                  <a:tcPr marL="34377" marR="34377" marT="0" marB="0" anchor="ctr"/>
                </a:tc>
                <a:tc>
                  <a:txBody>
                    <a:bodyPr/>
                    <a:lstStyle/>
                    <a:p>
                      <a:pPr>
                        <a:lnSpc>
                          <a:spcPct val="115000"/>
                        </a:lnSpc>
                        <a:spcAft>
                          <a:spcPts val="0"/>
                        </a:spcAft>
                      </a:pPr>
                      <a:r>
                        <a:rPr lang="es-EC" sz="1050" dirty="0">
                          <a:effectLst/>
                          <a:latin typeface="Arial" panose="020B0604020202020204" pitchFamily="34" charset="0"/>
                          <a:cs typeface="Arial" panose="020B0604020202020204" pitchFamily="34" charset="0"/>
                        </a:rPr>
                        <a:t>Competencia alta de empresas extranjeras por preferencia del estado en concesión de grandes obras públicas</a:t>
                      </a:r>
                      <a:endParaRPr lang="es-EC" sz="1100" dirty="0">
                        <a:effectLst/>
                        <a:latin typeface="Arial" panose="020B0604020202020204" pitchFamily="34" charset="0"/>
                        <a:ea typeface="Calibri"/>
                        <a:cs typeface="Arial" panose="020B0604020202020204" pitchFamily="34" charset="0"/>
                      </a:endParaRPr>
                    </a:p>
                  </a:txBody>
                  <a:tcPr marL="34377" marR="34377" marT="0" marB="0" anchor="ct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X</a:t>
                      </a:r>
                      <a:endParaRPr lang="es-EC" sz="1100">
                        <a:effectLst/>
                        <a:latin typeface="Arial" panose="020B0604020202020204" pitchFamily="34" charset="0"/>
                        <a:ea typeface="Calibri"/>
                        <a:cs typeface="Arial" panose="020B0604020202020204" pitchFamily="34" charset="0"/>
                      </a:endParaRPr>
                    </a:p>
                  </a:txBody>
                  <a:tcPr marL="34377" marR="34377" marT="0" marB="0" anchor="ctr"/>
                </a:tc>
                <a:tc>
                  <a:txBody>
                    <a:bodyPr/>
                    <a:lstStyle/>
                    <a:p>
                      <a:pPr algn="ctr">
                        <a:lnSpc>
                          <a:spcPct val="115000"/>
                        </a:lnSpc>
                        <a:spcAft>
                          <a:spcPts val="0"/>
                        </a:spcAft>
                      </a:pPr>
                      <a:r>
                        <a:rPr lang="es-EC" sz="105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ea typeface="Calibri"/>
                        <a:cs typeface="Arial" panose="020B0604020202020204" pitchFamily="34" charset="0"/>
                      </a:endParaRPr>
                    </a:p>
                  </a:txBody>
                  <a:tcPr marL="34377" marR="34377" marT="0" marB="0" anchor="ctr"/>
                </a:tc>
              </a:tr>
              <a:tr h="667607">
                <a:tc>
                  <a:txBody>
                    <a:bodyPr/>
                    <a:lstStyle/>
                    <a:p>
                      <a:pPr algn="ctr">
                        <a:lnSpc>
                          <a:spcPct val="115000"/>
                        </a:lnSpc>
                        <a:spcAft>
                          <a:spcPts val="0"/>
                        </a:spcAft>
                      </a:pPr>
                      <a:r>
                        <a:rPr lang="es-EC" sz="1100" dirty="0" smtClean="0">
                          <a:effectLst/>
                          <a:latin typeface="Arial" panose="020B0604020202020204" pitchFamily="34" charset="0"/>
                          <a:ea typeface="Calibri"/>
                          <a:cs typeface="Arial" panose="020B0604020202020204" pitchFamily="34" charset="0"/>
                        </a:rPr>
                        <a:t>A9</a:t>
                      </a:r>
                      <a:endParaRPr lang="es-EC" sz="1100" dirty="0">
                        <a:effectLst/>
                        <a:latin typeface="Arial" panose="020B0604020202020204" pitchFamily="34" charset="0"/>
                        <a:ea typeface="Calibri"/>
                        <a:cs typeface="Arial" panose="020B0604020202020204" pitchFamily="34" charset="0"/>
                      </a:endParaRPr>
                    </a:p>
                  </a:txBody>
                  <a:tcPr marL="34377" marR="34377" marT="0" marB="0" anchor="ctr"/>
                </a:tc>
                <a:tc>
                  <a:txBody>
                    <a:bodyPr/>
                    <a:lstStyle/>
                    <a:p>
                      <a:pPr>
                        <a:lnSpc>
                          <a:spcPct val="115000"/>
                        </a:lnSpc>
                        <a:spcAft>
                          <a:spcPts val="0"/>
                        </a:spcAft>
                      </a:pPr>
                      <a:r>
                        <a:rPr lang="es-EC" sz="1100" dirty="0" smtClean="0">
                          <a:effectLst/>
                          <a:latin typeface="Arial" panose="020B0604020202020204" pitchFamily="34" charset="0"/>
                          <a:ea typeface="Calibri"/>
                          <a:cs typeface="Arial" panose="020B0604020202020204" pitchFamily="34" charset="0"/>
                        </a:rPr>
                        <a:t>Posibilidad</a:t>
                      </a:r>
                      <a:r>
                        <a:rPr lang="es-EC" sz="1100" baseline="0" dirty="0" smtClean="0">
                          <a:effectLst/>
                          <a:latin typeface="Arial" panose="020B0604020202020204" pitchFamily="34" charset="0"/>
                          <a:ea typeface="Calibri"/>
                          <a:cs typeface="Arial" panose="020B0604020202020204" pitchFamily="34" charset="0"/>
                        </a:rPr>
                        <a:t> de que el estado tenga un margen de falta de liquidez y retrase pagos a sus contratistas</a:t>
                      </a:r>
                      <a:endParaRPr lang="es-EC" sz="1100" dirty="0">
                        <a:effectLst/>
                        <a:latin typeface="Arial" panose="020B0604020202020204" pitchFamily="34" charset="0"/>
                        <a:ea typeface="Calibri"/>
                        <a:cs typeface="Arial" panose="020B0604020202020204" pitchFamily="34" charset="0"/>
                      </a:endParaRPr>
                    </a:p>
                  </a:txBody>
                  <a:tcPr marL="34377" marR="34377" marT="0" marB="0" anchor="ctr"/>
                </a:tc>
                <a:tc>
                  <a:txBody>
                    <a:bodyPr/>
                    <a:lstStyle/>
                    <a:p>
                      <a:pPr algn="ctr">
                        <a:lnSpc>
                          <a:spcPct val="115000"/>
                        </a:lnSpc>
                        <a:spcAft>
                          <a:spcPts val="0"/>
                        </a:spcAft>
                      </a:pPr>
                      <a:r>
                        <a:rPr lang="es-EC" sz="1100" dirty="0" smtClean="0">
                          <a:effectLst/>
                          <a:latin typeface="Arial" panose="020B0604020202020204" pitchFamily="34" charset="0"/>
                          <a:ea typeface="Calibri"/>
                          <a:cs typeface="Arial" panose="020B0604020202020204" pitchFamily="34" charset="0"/>
                        </a:rPr>
                        <a:t>X</a:t>
                      </a:r>
                      <a:endParaRPr lang="es-EC" sz="1100" dirty="0">
                        <a:effectLst/>
                        <a:latin typeface="Arial" panose="020B0604020202020204" pitchFamily="34" charset="0"/>
                        <a:ea typeface="Calibri"/>
                        <a:cs typeface="Arial" panose="020B0604020202020204" pitchFamily="34" charset="0"/>
                      </a:endParaRPr>
                    </a:p>
                  </a:txBody>
                  <a:tcPr marL="34377" marR="34377" marT="0" marB="0" anchor="ctr"/>
                </a:tc>
                <a:tc>
                  <a:txBody>
                    <a:bodyPr/>
                    <a:lstStyle/>
                    <a:p>
                      <a:pPr algn="ctr">
                        <a:lnSpc>
                          <a:spcPct val="115000"/>
                        </a:lnSpc>
                        <a:spcAft>
                          <a:spcPts val="0"/>
                        </a:spcAft>
                      </a:pPr>
                      <a:endParaRPr lang="es-EC" sz="1100" dirty="0">
                        <a:effectLst/>
                        <a:latin typeface="Arial" panose="020B0604020202020204" pitchFamily="34" charset="0"/>
                        <a:ea typeface="Calibri"/>
                        <a:cs typeface="Arial" panose="020B0604020202020204" pitchFamily="34" charset="0"/>
                      </a:endParaRPr>
                    </a:p>
                  </a:txBody>
                  <a:tcPr marL="34377" marR="34377" marT="0" marB="0" anchor="ctr"/>
                </a:tc>
              </a:tr>
              <a:tr h="409813">
                <a:tc>
                  <a:txBody>
                    <a:bodyPr/>
                    <a:lstStyle/>
                    <a:p>
                      <a:pPr algn="ctr">
                        <a:lnSpc>
                          <a:spcPct val="115000"/>
                        </a:lnSpc>
                        <a:spcAft>
                          <a:spcPts val="0"/>
                        </a:spcAft>
                      </a:pPr>
                      <a:r>
                        <a:rPr lang="es-EC" sz="1100" dirty="0" smtClean="0">
                          <a:effectLst/>
                          <a:latin typeface="Arial" panose="020B0604020202020204" pitchFamily="34" charset="0"/>
                          <a:ea typeface="Calibri"/>
                          <a:cs typeface="Arial" panose="020B0604020202020204" pitchFamily="34" charset="0"/>
                        </a:rPr>
                        <a:t>A10</a:t>
                      </a:r>
                      <a:endParaRPr lang="es-EC" sz="1100" dirty="0">
                        <a:effectLst/>
                        <a:latin typeface="Arial" panose="020B0604020202020204" pitchFamily="34" charset="0"/>
                        <a:ea typeface="Calibri"/>
                        <a:cs typeface="Arial" panose="020B0604020202020204" pitchFamily="34" charset="0"/>
                      </a:endParaRPr>
                    </a:p>
                  </a:txBody>
                  <a:tcPr marL="34377" marR="34377" marT="0" marB="0" anchor="ctr"/>
                </a:tc>
                <a:tc>
                  <a:txBody>
                    <a:bodyPr/>
                    <a:lstStyle/>
                    <a:p>
                      <a:pPr>
                        <a:lnSpc>
                          <a:spcPct val="115000"/>
                        </a:lnSpc>
                        <a:spcAft>
                          <a:spcPts val="0"/>
                        </a:spcAft>
                      </a:pPr>
                      <a:r>
                        <a:rPr lang="es-EC" sz="1100" dirty="0" smtClean="0">
                          <a:effectLst/>
                          <a:latin typeface="Arial" panose="020B0604020202020204" pitchFamily="34" charset="0"/>
                          <a:ea typeface="Calibri"/>
                          <a:cs typeface="Arial" panose="020B0604020202020204" pitchFamily="34" charset="0"/>
                        </a:rPr>
                        <a:t>Costo alto de</a:t>
                      </a:r>
                      <a:r>
                        <a:rPr lang="es-EC" sz="1100" baseline="0" dirty="0" smtClean="0">
                          <a:effectLst/>
                          <a:latin typeface="Arial" panose="020B0604020202020204" pitchFamily="34" charset="0"/>
                          <a:ea typeface="Calibri"/>
                          <a:cs typeface="Arial" panose="020B0604020202020204" pitchFamily="34" charset="0"/>
                        </a:rPr>
                        <a:t> rentabilidad exigida por accionistas por aporte propio en el sector constructor , sobrepasando el 22%.</a:t>
                      </a:r>
                      <a:endParaRPr lang="es-EC" sz="1100" dirty="0">
                        <a:effectLst/>
                        <a:latin typeface="Arial" panose="020B0604020202020204" pitchFamily="34" charset="0"/>
                        <a:ea typeface="Calibri"/>
                        <a:cs typeface="Arial" panose="020B0604020202020204" pitchFamily="34" charset="0"/>
                      </a:endParaRPr>
                    </a:p>
                  </a:txBody>
                  <a:tcPr marL="34377" marR="34377" marT="0" marB="0" anchor="ctr"/>
                </a:tc>
                <a:tc>
                  <a:txBody>
                    <a:bodyPr/>
                    <a:lstStyle/>
                    <a:p>
                      <a:pPr algn="ctr">
                        <a:lnSpc>
                          <a:spcPct val="115000"/>
                        </a:lnSpc>
                        <a:spcAft>
                          <a:spcPts val="0"/>
                        </a:spcAft>
                      </a:pPr>
                      <a:r>
                        <a:rPr lang="es-EC" sz="1100" dirty="0" smtClean="0">
                          <a:effectLst/>
                          <a:latin typeface="Arial" panose="020B0604020202020204" pitchFamily="34" charset="0"/>
                          <a:ea typeface="Calibri"/>
                          <a:cs typeface="Arial" panose="020B0604020202020204" pitchFamily="34" charset="0"/>
                        </a:rPr>
                        <a:t>X</a:t>
                      </a:r>
                      <a:endParaRPr lang="es-EC" sz="1100" dirty="0">
                        <a:effectLst/>
                        <a:latin typeface="Arial" panose="020B0604020202020204" pitchFamily="34" charset="0"/>
                        <a:ea typeface="Calibri"/>
                        <a:cs typeface="Arial" panose="020B0604020202020204" pitchFamily="34" charset="0"/>
                      </a:endParaRPr>
                    </a:p>
                  </a:txBody>
                  <a:tcPr marL="34377" marR="34377" marT="0" marB="0" anchor="ctr"/>
                </a:tc>
                <a:tc>
                  <a:txBody>
                    <a:bodyPr/>
                    <a:lstStyle/>
                    <a:p>
                      <a:pPr algn="ctr">
                        <a:lnSpc>
                          <a:spcPct val="115000"/>
                        </a:lnSpc>
                        <a:spcAft>
                          <a:spcPts val="0"/>
                        </a:spcAft>
                      </a:pPr>
                      <a:endParaRPr lang="es-EC" sz="1100" dirty="0">
                        <a:effectLst/>
                        <a:latin typeface="Arial" panose="020B0604020202020204" pitchFamily="34" charset="0"/>
                        <a:ea typeface="Calibri"/>
                        <a:cs typeface="Arial" panose="020B0604020202020204" pitchFamily="34" charset="0"/>
                      </a:endParaRPr>
                    </a:p>
                  </a:txBody>
                  <a:tcPr marL="34377" marR="34377" marT="0" marB="0" anchor="ctr"/>
                </a:tc>
              </a:tr>
            </a:tbl>
          </a:graphicData>
        </a:graphic>
      </p:graphicFrame>
    </p:spTree>
    <p:extLst>
      <p:ext uri="{BB962C8B-B14F-4D97-AF65-F5344CB8AC3E}">
        <p14:creationId xmlns:p14="http://schemas.microsoft.com/office/powerpoint/2010/main" val="3348212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8" y="6021289"/>
            <a:ext cx="9176467"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34 CuadroTexto"/>
          <p:cNvSpPr txBox="1">
            <a:spLocks noChangeArrowheads="1"/>
          </p:cNvSpPr>
          <p:nvPr/>
        </p:nvSpPr>
        <p:spPr bwMode="auto">
          <a:xfrm>
            <a:off x="1462336" y="2276872"/>
            <a:ext cx="6535739" cy="175432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ANÁLISIS FINANCIERO</a:t>
            </a:r>
            <a:endParaRPr lang="es-EC"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 y="0"/>
            <a:ext cx="9142754" cy="1130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descr="Resultado de imagen para ANALISIS FINANCIE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7014" y="4116289"/>
            <a:ext cx="3677233"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937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39"/>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2468" y="6021289"/>
            <a:ext cx="9176467"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34 CuadroTexto"/>
          <p:cNvSpPr txBox="1">
            <a:spLocks noChangeArrowheads="1"/>
          </p:cNvSpPr>
          <p:nvPr/>
        </p:nvSpPr>
        <p:spPr bwMode="auto">
          <a:xfrm>
            <a:off x="1979712" y="0"/>
            <a:ext cx="7007250" cy="584775"/>
          </a:xfrm>
          <a:prstGeom prst="rect">
            <a:avLst/>
          </a:prstGeom>
          <a:noFill/>
          <a:ln w="9525">
            <a:solidFill>
              <a:srgbClr val="92D050"/>
            </a:solidFill>
            <a:miter lim="800000"/>
            <a:headEnd/>
            <a:tailEnd/>
          </a:ln>
        </p:spPr>
        <p:txBody>
          <a:bodyPr wrap="square">
            <a:spAutoFit/>
          </a:bodyPr>
          <a:lstStyle/>
          <a:p>
            <a:pPr algn="r"/>
            <a:r>
              <a:rPr lang="es-EC" sz="3200" b="1" dirty="0" smtClean="0"/>
              <a:t>ANÁLISIS HORIZONTAL</a:t>
            </a:r>
            <a:endParaRPr lang="es-EC" sz="3200" b="1"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99" y="0"/>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0" y="0"/>
            <a:ext cx="7128792"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ES" sz="2400" b="1" u="sng" dirty="0" smtClean="0">
                <a:effectLst>
                  <a:outerShdw blurRad="38100" dist="38100" dir="2700000" algn="tl">
                    <a:srgbClr val="000000">
                      <a:alpha val="43137"/>
                    </a:srgbClr>
                  </a:outerShdw>
                </a:effectLst>
              </a:rPr>
              <a:t>ANÁLISIS DE  ESTADOS FINANCIEROS </a:t>
            </a:r>
            <a:endParaRPr lang="es-EC" sz="2400" b="1" u="sng" dirty="0">
              <a:effectLst>
                <a:outerShdw blurRad="38100" dist="38100" dir="2700000" algn="tl">
                  <a:srgbClr val="000000">
                    <a:alpha val="43137"/>
                  </a:srgbClr>
                </a:outerShdw>
              </a:effectLst>
            </a:endParaRPr>
          </a:p>
        </p:txBody>
      </p:sp>
      <p:sp>
        <p:nvSpPr>
          <p:cNvPr id="2" name="1 Rectángulo redondeado"/>
          <p:cNvSpPr/>
          <p:nvPr/>
        </p:nvSpPr>
        <p:spPr>
          <a:xfrm>
            <a:off x="2123728" y="640345"/>
            <a:ext cx="2448272" cy="39874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smtClean="0"/>
              <a:t>AÑO 2015</a:t>
            </a:r>
            <a:endParaRPr lang="es-EC" b="1" dirty="0"/>
          </a:p>
        </p:txBody>
      </p:sp>
      <p:sp>
        <p:nvSpPr>
          <p:cNvPr id="9" name="8 Rectángulo redondeado"/>
          <p:cNvSpPr/>
          <p:nvPr/>
        </p:nvSpPr>
        <p:spPr>
          <a:xfrm>
            <a:off x="5293630" y="683606"/>
            <a:ext cx="2230698" cy="3600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b="1" dirty="0" smtClean="0"/>
              <a:t>AÑO 2014</a:t>
            </a:r>
            <a:endParaRPr lang="es-EC" b="1" dirty="0"/>
          </a:p>
        </p:txBody>
      </p:sp>
      <p:sp>
        <p:nvSpPr>
          <p:cNvPr id="10" name="9 Rectángulo redondeado"/>
          <p:cNvSpPr/>
          <p:nvPr/>
        </p:nvSpPr>
        <p:spPr>
          <a:xfrm>
            <a:off x="7812359" y="640345"/>
            <a:ext cx="1363215" cy="3600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t>AÑO 2013</a:t>
            </a:r>
            <a:endParaRPr lang="es-EC" b="1" dirty="0"/>
          </a:p>
        </p:txBody>
      </p:sp>
      <p:graphicFrame>
        <p:nvGraphicFramePr>
          <p:cNvPr id="22" name="21 Tabla"/>
          <p:cNvGraphicFramePr>
            <a:graphicFrameLocks noGrp="1"/>
          </p:cNvGraphicFramePr>
          <p:nvPr>
            <p:extLst>
              <p:ext uri="{D42A27DB-BD31-4B8C-83A1-F6EECF244321}">
                <p14:modId xmlns:p14="http://schemas.microsoft.com/office/powerpoint/2010/main" val="995627061"/>
              </p:ext>
            </p:extLst>
          </p:nvPr>
        </p:nvGraphicFramePr>
        <p:xfrm>
          <a:off x="462168" y="1143561"/>
          <a:ext cx="8735440" cy="5270901"/>
        </p:xfrm>
        <a:graphic>
          <a:graphicData uri="http://schemas.openxmlformats.org/drawingml/2006/table">
            <a:tbl>
              <a:tblPr firstRow="1" bandRow="1"/>
              <a:tblGrid>
                <a:gridCol w="1657629"/>
                <a:gridCol w="1071259"/>
                <a:gridCol w="1198054"/>
                <a:gridCol w="579855"/>
                <a:gridCol w="1187779"/>
                <a:gridCol w="1187779"/>
                <a:gridCol w="755517"/>
                <a:gridCol w="1097568"/>
              </a:tblGrid>
              <a:tr h="333726">
                <a:tc>
                  <a:txBody>
                    <a:bodyPr/>
                    <a:lstStyle/>
                    <a:p>
                      <a:pPr algn="l" rtl="0" fontAlgn="ctr"/>
                      <a:r>
                        <a:rPr lang="es-EC" sz="1200" b="1" i="0" u="none" strike="noStrike" dirty="0">
                          <a:solidFill>
                            <a:srgbClr val="000000"/>
                          </a:solidFill>
                          <a:effectLst/>
                          <a:latin typeface="Arial" panose="020B0604020202020204" pitchFamily="34" charset="0"/>
                          <a:cs typeface="Arial" panose="020B0604020202020204" pitchFamily="34" charset="0"/>
                        </a:rPr>
                        <a:t>ACTIVO</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r" rtl="0" fontAlgn="ctr"/>
                      <a:r>
                        <a:rPr lang="es-EC" sz="1200" b="1" i="0" u="none" strike="noStrike" dirty="0">
                          <a:solidFill>
                            <a:srgbClr val="000000"/>
                          </a:solidFill>
                          <a:effectLst/>
                          <a:latin typeface="Arial" panose="020B0604020202020204" pitchFamily="34" charset="0"/>
                          <a:cs typeface="Arial" panose="020B0604020202020204" pitchFamily="34" charset="0"/>
                        </a:rPr>
                        <a:t>4.335.954,36</a:t>
                      </a:r>
                    </a:p>
                  </a:txBody>
                  <a:tcPr marL="0" marR="0"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r" rtl="0" fontAlgn="ctr"/>
                      <a:r>
                        <a:rPr lang="es-EC" sz="1200" b="1" i="0" u="none" strike="noStrike" dirty="0">
                          <a:solidFill>
                            <a:srgbClr val="000000"/>
                          </a:solidFill>
                          <a:effectLst/>
                          <a:latin typeface="Arial" panose="020B0604020202020204" pitchFamily="34" charset="0"/>
                          <a:cs typeface="Arial" panose="020B0604020202020204" pitchFamily="34" charset="0"/>
                        </a:rPr>
                        <a:t>    (1.610.101,5)</a:t>
                      </a:r>
                    </a:p>
                  </a:txBody>
                  <a:tcPr marL="0" marR="0" marT="0" marB="0" anchor="ctr">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r" rtl="0" fontAlgn="ctr"/>
                      <a:r>
                        <a:rPr lang="es-EC" sz="12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-27,1%</a:t>
                      </a:r>
                    </a:p>
                  </a:txBody>
                  <a:tcPr marL="0" marR="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r" rtl="0" fontAlgn="ctr"/>
                      <a:r>
                        <a:rPr lang="es-EC" sz="1200" b="1" i="0" u="none" strike="noStrike" dirty="0">
                          <a:solidFill>
                            <a:srgbClr val="000000"/>
                          </a:solidFill>
                          <a:effectLst/>
                          <a:latin typeface="Arial" panose="020B0604020202020204" pitchFamily="34" charset="0"/>
                          <a:cs typeface="Arial" panose="020B0604020202020204" pitchFamily="34" charset="0"/>
                        </a:rPr>
                        <a:t>       5.946.055,9 </a:t>
                      </a:r>
                    </a:p>
                  </a:txBody>
                  <a:tcPr marL="0" marR="0"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r" rtl="0" fontAlgn="ctr"/>
                      <a:r>
                        <a:rPr lang="es-EC" sz="1200" b="1" i="0" u="none" strike="noStrike" dirty="0">
                          <a:solidFill>
                            <a:srgbClr val="000000"/>
                          </a:solidFill>
                          <a:effectLst/>
                          <a:latin typeface="Arial" panose="020B0604020202020204" pitchFamily="34" charset="0"/>
                          <a:cs typeface="Arial" panose="020B0604020202020204" pitchFamily="34" charset="0"/>
                        </a:rPr>
                        <a:t>         946.173,4 </a:t>
                      </a:r>
                    </a:p>
                  </a:txBody>
                  <a:tcPr marL="0" marR="0" marT="0" marB="0" anchor="ctr">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r" rtl="0" fontAlgn="ctr"/>
                      <a:r>
                        <a:rPr lang="es-EC" sz="12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18,9%</a:t>
                      </a:r>
                    </a:p>
                  </a:txBody>
                  <a:tcPr marL="0" marR="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r" rtl="0" fontAlgn="ctr"/>
                      <a:r>
                        <a:rPr lang="es-EC" sz="1200" b="1" i="0" u="none" strike="noStrike" dirty="0">
                          <a:solidFill>
                            <a:srgbClr val="000000"/>
                          </a:solidFill>
                          <a:effectLst/>
                          <a:latin typeface="Arial" panose="020B0604020202020204" pitchFamily="34" charset="0"/>
                          <a:cs typeface="Arial" panose="020B0604020202020204" pitchFamily="34" charset="0"/>
                        </a:rPr>
                        <a:t>     4.999.882,4 </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r>
              <a:tr h="206125">
                <a:tc>
                  <a:txBody>
                    <a:bodyPr/>
                    <a:lstStyle/>
                    <a:p>
                      <a:pPr algn="l" rtl="0" fontAlgn="ctr"/>
                      <a:r>
                        <a:rPr lang="es-EC" sz="1200" b="1" i="0" u="none" strike="noStrike" dirty="0">
                          <a:solidFill>
                            <a:srgbClr val="FF0000"/>
                          </a:solidFill>
                          <a:effectLst/>
                          <a:latin typeface="Arial" panose="020B0604020202020204" pitchFamily="34" charset="0"/>
                          <a:cs typeface="Arial" panose="020B0604020202020204" pitchFamily="34" charset="0"/>
                        </a:rPr>
                        <a:t>Activo corriente</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a:noFill/>
                    </a:lnB>
                    <a:solidFill>
                      <a:srgbClr val="E9F1F5"/>
                    </a:solidFill>
                  </a:tcPr>
                </a:tc>
                <a:tc>
                  <a:txBody>
                    <a:bodyPr/>
                    <a:lstStyle/>
                    <a:p>
                      <a:pPr algn="r" fontAlgn="ctr"/>
                      <a:r>
                        <a:rPr lang="es-EC" sz="1200" b="0" i="0" u="none" strike="noStrike" dirty="0">
                          <a:solidFill>
                            <a:srgbClr val="FF0000"/>
                          </a:solidFill>
                          <a:effectLst/>
                          <a:latin typeface="Arial" panose="020B0604020202020204" pitchFamily="34" charset="0"/>
                          <a:cs typeface="Arial" panose="020B0604020202020204" pitchFamily="34" charset="0"/>
                        </a:rPr>
                        <a:t>    3.952.751,9 </a:t>
                      </a:r>
                    </a:p>
                  </a:txBody>
                  <a:tcPr marL="0" marR="0" marT="0" marB="0" anchor="ctr">
                    <a:lnL w="12700" cap="flat" cmpd="sng" algn="ctr">
                      <a:solidFill>
                        <a:srgbClr val="4BACC6"/>
                      </a:solidFill>
                      <a:prstDash val="solid"/>
                      <a:round/>
                      <a:headEnd type="none" w="med" len="med"/>
                      <a:tailEnd type="none" w="med" len="med"/>
                    </a:lnL>
                    <a:lnR>
                      <a:noFill/>
                    </a:lnR>
                    <a:lnT w="19050" cap="flat" cmpd="sng" algn="ctr">
                      <a:solidFill>
                        <a:srgbClr val="4BACC6"/>
                      </a:solidFill>
                      <a:prstDash val="solid"/>
                      <a:round/>
                      <a:headEnd type="none" w="med" len="med"/>
                      <a:tailEnd type="none" w="med" len="med"/>
                    </a:lnT>
                    <a:lnB>
                      <a:noFill/>
                    </a:lnB>
                    <a:solidFill>
                      <a:srgbClr val="E9F1F5"/>
                    </a:solidFill>
                  </a:tcPr>
                </a:tc>
                <a:tc>
                  <a:txBody>
                    <a:bodyPr/>
                    <a:lstStyle/>
                    <a:p>
                      <a:pPr algn="r" fontAlgn="ctr"/>
                      <a:r>
                        <a:rPr lang="es-EC" sz="1200" b="0" i="0" u="none" strike="noStrike">
                          <a:solidFill>
                            <a:srgbClr val="FF0000"/>
                          </a:solidFill>
                          <a:effectLst/>
                          <a:latin typeface="Arial" panose="020B0604020202020204" pitchFamily="34" charset="0"/>
                          <a:cs typeface="Arial" panose="020B0604020202020204" pitchFamily="34" charset="0"/>
                        </a:rPr>
                        <a:t>    (1.580.179,1)</a:t>
                      </a:r>
                    </a:p>
                  </a:txBody>
                  <a:tcPr marL="0" marR="0" marT="0" marB="0" anchor="ctr">
                    <a:lnL>
                      <a:noFill/>
                    </a:lnL>
                    <a:lnR>
                      <a:noFill/>
                    </a:lnR>
                    <a:lnT w="12700" cap="flat" cmpd="sng" algn="ctr">
                      <a:solidFill>
                        <a:srgbClr val="00B0F0"/>
                      </a:solidFill>
                      <a:prstDash val="solid"/>
                      <a:round/>
                      <a:headEnd type="none" w="med" len="med"/>
                      <a:tailEnd type="none" w="med" len="med"/>
                    </a:lnT>
                    <a:lnB>
                      <a:noFill/>
                    </a:lnB>
                    <a:solidFill>
                      <a:srgbClr val="E9F1F5"/>
                    </a:solidFill>
                  </a:tcPr>
                </a:tc>
                <a:tc>
                  <a:txBody>
                    <a:bodyPr/>
                    <a:lstStyle/>
                    <a:p>
                      <a:pPr algn="r" fontAlgn="ctr"/>
                      <a:r>
                        <a:rPr lang="es-EC" sz="1200" b="0" i="0" u="none" strike="noStrike">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-28,6%</a:t>
                      </a:r>
                    </a:p>
                  </a:txBody>
                  <a:tcPr marL="0" marR="0" marT="0" marB="0" anchor="ctr">
                    <a:lnL>
                      <a:noFill/>
                    </a:lnL>
                    <a:lnR w="1270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a:noFill/>
                    </a:lnB>
                    <a:solidFill>
                      <a:srgbClr val="E9F1F5"/>
                    </a:solidFill>
                  </a:tcPr>
                </a:tc>
                <a:tc>
                  <a:txBody>
                    <a:bodyPr/>
                    <a:lstStyle/>
                    <a:p>
                      <a:pPr algn="r" fontAlgn="ctr"/>
                      <a:r>
                        <a:rPr lang="es-EC" sz="1200" b="0" i="0" u="none" strike="noStrike" dirty="0">
                          <a:solidFill>
                            <a:srgbClr val="FF0000"/>
                          </a:solidFill>
                          <a:effectLst/>
                          <a:latin typeface="Arial" panose="020B0604020202020204" pitchFamily="34" charset="0"/>
                          <a:cs typeface="Arial" panose="020B0604020202020204" pitchFamily="34" charset="0"/>
                        </a:rPr>
                        <a:t>       5.532.931,0 </a:t>
                      </a:r>
                    </a:p>
                  </a:txBody>
                  <a:tcPr marL="0" marR="0" marT="0" marB="0" anchor="ctr">
                    <a:lnL w="12700" cap="flat" cmpd="sng" algn="ctr">
                      <a:solidFill>
                        <a:srgbClr val="4BACC6"/>
                      </a:solidFill>
                      <a:prstDash val="solid"/>
                      <a:round/>
                      <a:headEnd type="none" w="med" len="med"/>
                      <a:tailEnd type="none" w="med" len="med"/>
                    </a:lnL>
                    <a:lnR>
                      <a:noFill/>
                    </a:lnR>
                    <a:lnT w="19050" cap="flat" cmpd="sng" algn="ctr">
                      <a:solidFill>
                        <a:srgbClr val="4BACC6"/>
                      </a:solidFill>
                      <a:prstDash val="solid"/>
                      <a:round/>
                      <a:headEnd type="none" w="med" len="med"/>
                      <a:tailEnd type="none" w="med" len="med"/>
                    </a:lnT>
                    <a:lnB>
                      <a:noFill/>
                    </a:lnB>
                    <a:solidFill>
                      <a:srgbClr val="E9F1F5"/>
                    </a:solidFill>
                  </a:tcPr>
                </a:tc>
                <a:tc>
                  <a:txBody>
                    <a:bodyPr/>
                    <a:lstStyle/>
                    <a:p>
                      <a:pPr algn="r" fontAlgn="ctr"/>
                      <a:r>
                        <a:rPr lang="es-EC" sz="1200" b="0" i="0" u="none" strike="noStrike" dirty="0">
                          <a:solidFill>
                            <a:srgbClr val="FF0000"/>
                          </a:solidFill>
                          <a:effectLst/>
                          <a:latin typeface="Arial" panose="020B0604020202020204" pitchFamily="34" charset="0"/>
                          <a:cs typeface="Arial" panose="020B0604020202020204" pitchFamily="34" charset="0"/>
                        </a:rPr>
                        <a:t>         955.548,8 </a:t>
                      </a:r>
                    </a:p>
                  </a:txBody>
                  <a:tcPr marL="0" marR="0" marT="0" marB="0" anchor="ctr">
                    <a:lnL>
                      <a:noFill/>
                    </a:lnL>
                    <a:lnR>
                      <a:noFill/>
                    </a:lnR>
                    <a:lnT w="12700" cap="flat" cmpd="sng" algn="ctr">
                      <a:solidFill>
                        <a:srgbClr val="00B0F0"/>
                      </a:solidFill>
                      <a:prstDash val="solid"/>
                      <a:round/>
                      <a:headEnd type="none" w="med" len="med"/>
                      <a:tailEnd type="none" w="med" len="med"/>
                    </a:lnT>
                    <a:lnB>
                      <a:noFill/>
                    </a:lnB>
                    <a:solidFill>
                      <a:srgbClr val="E9F1F5"/>
                    </a:solidFill>
                  </a:tcPr>
                </a:tc>
                <a:tc>
                  <a:txBody>
                    <a:bodyPr/>
                    <a:lstStyle/>
                    <a:p>
                      <a:pPr algn="r" fontAlgn="ctr"/>
                      <a:r>
                        <a:rPr lang="es-EC" sz="1200" b="0" i="0" u="none" strike="noStrike"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20,9%</a:t>
                      </a:r>
                    </a:p>
                  </a:txBody>
                  <a:tcPr marL="0" marR="0" marT="0" marB="0" anchor="ctr">
                    <a:lnL>
                      <a:noFill/>
                    </a:lnL>
                    <a:lnR w="1270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a:noFill/>
                    </a:lnB>
                    <a:solidFill>
                      <a:srgbClr val="E9F1F5"/>
                    </a:solidFill>
                  </a:tcPr>
                </a:tc>
                <a:tc>
                  <a:txBody>
                    <a:bodyPr/>
                    <a:lstStyle/>
                    <a:p>
                      <a:pPr algn="r" fontAlgn="ctr"/>
                      <a:r>
                        <a:rPr lang="es-EC" sz="1200" b="0" i="0" u="none" strike="noStrike" dirty="0">
                          <a:solidFill>
                            <a:srgbClr val="FF0000"/>
                          </a:solidFill>
                          <a:effectLst/>
                          <a:latin typeface="Arial" panose="020B0604020202020204" pitchFamily="34" charset="0"/>
                          <a:cs typeface="Arial" panose="020B0604020202020204" pitchFamily="34" charset="0"/>
                        </a:rPr>
                        <a:t>     4.577.382,3 </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a:noFill/>
                    </a:lnB>
                    <a:solidFill>
                      <a:srgbClr val="E9F1F5"/>
                    </a:solidFill>
                  </a:tcPr>
                </a:tc>
              </a:tr>
              <a:tr h="447353">
                <a:tc>
                  <a:txBody>
                    <a:bodyPr/>
                    <a:lstStyle/>
                    <a:p>
                      <a:pPr algn="l" rtl="0" fontAlgn="ctr"/>
                      <a:r>
                        <a:rPr lang="es-EC" sz="1200" b="0" i="0" u="none" strike="noStrike" dirty="0">
                          <a:solidFill>
                            <a:srgbClr val="000000"/>
                          </a:solidFill>
                          <a:effectLst/>
                          <a:latin typeface="Arial" panose="020B0604020202020204" pitchFamily="34" charset="0"/>
                          <a:cs typeface="Arial" panose="020B0604020202020204" pitchFamily="34" charset="0"/>
                        </a:rPr>
                        <a:t>EEE</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a:noFill/>
                    </a:lnT>
                    <a:lnB>
                      <a:noFill/>
                    </a:lnB>
                    <a:solidFill>
                      <a:srgbClr val="E9F1F5"/>
                    </a:solidFill>
                  </a:tcPr>
                </a:tc>
                <a:tc>
                  <a:txBody>
                    <a:bodyPr/>
                    <a:lstStyle/>
                    <a:p>
                      <a:pPr algn="r" fontAlgn="ctr"/>
                      <a:r>
                        <a:rPr lang="es-EC" sz="1200" b="0" i="0" u="none" strike="noStrike" dirty="0">
                          <a:solidFill>
                            <a:srgbClr val="000000"/>
                          </a:solidFill>
                          <a:effectLst/>
                          <a:latin typeface="Arial" panose="020B0604020202020204" pitchFamily="34" charset="0"/>
                          <a:cs typeface="Arial" panose="020B0604020202020204" pitchFamily="34" charset="0"/>
                        </a:rPr>
                        <a:t>       243.265,2 </a:t>
                      </a:r>
                    </a:p>
                  </a:txBody>
                  <a:tcPr marL="0" marR="0" marT="0" marB="0" anchor="ctr">
                    <a:lnL w="12700" cap="flat" cmpd="sng" algn="ctr">
                      <a:solidFill>
                        <a:srgbClr val="4BACC6"/>
                      </a:solidFill>
                      <a:prstDash val="solid"/>
                      <a:round/>
                      <a:headEnd type="none" w="med" len="med"/>
                      <a:tailEnd type="none" w="med" len="med"/>
                    </a:lnL>
                    <a:lnR>
                      <a:noFill/>
                    </a:lnR>
                    <a:lnT>
                      <a:noFill/>
                    </a:lnT>
                    <a:lnB>
                      <a:noFill/>
                    </a:lnB>
                    <a:solidFill>
                      <a:srgbClr val="E9F1F5"/>
                    </a:solidFill>
                  </a:tcPr>
                </a:tc>
                <a:tc>
                  <a:txBody>
                    <a:bodyPr/>
                    <a:lstStyle/>
                    <a:p>
                      <a:pPr algn="r" fontAlgn="ctr"/>
                      <a:r>
                        <a:rPr lang="es-EC" sz="1200" b="0" i="0" u="none" strike="noStrike" dirty="0">
                          <a:solidFill>
                            <a:srgbClr val="000000"/>
                          </a:solidFill>
                          <a:effectLst/>
                          <a:latin typeface="Arial" panose="020B0604020202020204" pitchFamily="34" charset="0"/>
                          <a:cs typeface="Arial" panose="020B0604020202020204" pitchFamily="34" charset="0"/>
                        </a:rPr>
                        <a:t>       (665.304,1)</a:t>
                      </a:r>
                    </a:p>
                  </a:txBody>
                  <a:tcPr marL="0" marR="0" marT="0" marB="0" anchor="ctr">
                    <a:lnL>
                      <a:noFill/>
                    </a:lnL>
                    <a:lnR>
                      <a:noFill/>
                    </a:lnR>
                    <a:lnT>
                      <a:noFill/>
                    </a:lnT>
                    <a:lnB>
                      <a:noFill/>
                    </a:lnB>
                    <a:solidFill>
                      <a:srgbClr val="E9F1F5"/>
                    </a:solidFill>
                  </a:tcPr>
                </a:tc>
                <a:tc>
                  <a:txBody>
                    <a:bodyPr/>
                    <a:lstStyle/>
                    <a:p>
                      <a:pPr algn="r" fontAlgn="ctr"/>
                      <a:r>
                        <a:rPr lang="es-EC" sz="1200" b="0" i="0" u="none" strike="noStrike">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-73,2%</a:t>
                      </a:r>
                    </a:p>
                  </a:txBody>
                  <a:tcPr marL="0" marR="0" marT="0" marB="0" anchor="ctr">
                    <a:lnL>
                      <a:noFill/>
                    </a:lnL>
                    <a:lnR w="12700" cap="flat" cmpd="sng" algn="ctr">
                      <a:solidFill>
                        <a:srgbClr val="4BACC6"/>
                      </a:solidFill>
                      <a:prstDash val="solid"/>
                      <a:round/>
                      <a:headEnd type="none" w="med" len="med"/>
                      <a:tailEnd type="none" w="med" len="med"/>
                    </a:lnR>
                    <a:lnT>
                      <a:noFill/>
                    </a:lnT>
                    <a:lnB>
                      <a:noFill/>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908.569,2 </a:t>
                      </a:r>
                    </a:p>
                  </a:txBody>
                  <a:tcPr marL="0" marR="0" marT="0" marB="0" anchor="ctr">
                    <a:lnL w="12700" cap="flat" cmpd="sng" algn="ctr">
                      <a:solidFill>
                        <a:srgbClr val="4BACC6"/>
                      </a:solidFill>
                      <a:prstDash val="solid"/>
                      <a:round/>
                      <a:headEnd type="none" w="med" len="med"/>
                      <a:tailEnd type="none" w="med" len="med"/>
                    </a:lnL>
                    <a:lnR>
                      <a:noFill/>
                    </a:lnR>
                    <a:lnT>
                      <a:noFill/>
                    </a:lnT>
                    <a:lnB>
                      <a:noFill/>
                    </a:lnB>
                    <a:solidFill>
                      <a:srgbClr val="E9F1F5"/>
                    </a:solidFill>
                  </a:tcPr>
                </a:tc>
                <a:tc>
                  <a:txBody>
                    <a:bodyPr/>
                    <a:lstStyle/>
                    <a:p>
                      <a:pPr algn="r" fontAlgn="ctr"/>
                      <a:r>
                        <a:rPr lang="es-EC" sz="1200" b="0" i="0" u="none" strike="noStrike" dirty="0">
                          <a:solidFill>
                            <a:srgbClr val="000000"/>
                          </a:solidFill>
                          <a:effectLst/>
                          <a:latin typeface="Arial" panose="020B0604020202020204" pitchFamily="34" charset="0"/>
                          <a:cs typeface="Arial" panose="020B0604020202020204" pitchFamily="34" charset="0"/>
                        </a:rPr>
                        <a:t>        (643.618,0)</a:t>
                      </a:r>
                    </a:p>
                  </a:txBody>
                  <a:tcPr marL="0" marR="0" marT="0" marB="0" anchor="ctr">
                    <a:lnL>
                      <a:noFill/>
                    </a:lnL>
                    <a:lnR>
                      <a:noFill/>
                    </a:lnR>
                    <a:lnT>
                      <a:noFill/>
                    </a:lnT>
                    <a:lnB>
                      <a:noFill/>
                    </a:lnB>
                    <a:solidFill>
                      <a:srgbClr val="E9F1F5"/>
                    </a:solidFill>
                  </a:tcPr>
                </a:tc>
                <a:tc>
                  <a:txBody>
                    <a:bodyPr/>
                    <a:lstStyle/>
                    <a:p>
                      <a:pPr algn="r" fontAlgn="ctr"/>
                      <a:r>
                        <a:rPr lang="es-EC" sz="1200" b="0"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-41,5%</a:t>
                      </a:r>
                    </a:p>
                  </a:txBody>
                  <a:tcPr marL="0" marR="0" marT="0" marB="0" anchor="ctr">
                    <a:lnL>
                      <a:noFill/>
                    </a:lnL>
                    <a:lnR w="12700" cap="flat" cmpd="sng" algn="ctr">
                      <a:solidFill>
                        <a:srgbClr val="4BACC6"/>
                      </a:solidFill>
                      <a:prstDash val="solid"/>
                      <a:round/>
                      <a:headEnd type="none" w="med" len="med"/>
                      <a:tailEnd type="none" w="med" len="med"/>
                    </a:lnR>
                    <a:lnT>
                      <a:noFill/>
                    </a:lnT>
                    <a:lnB>
                      <a:noFill/>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1.552.187,2 </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a:noFill/>
                    </a:lnT>
                    <a:lnB>
                      <a:noFill/>
                    </a:lnB>
                    <a:solidFill>
                      <a:srgbClr val="E9F1F5"/>
                    </a:solidFill>
                  </a:tcPr>
                </a:tc>
              </a:tr>
              <a:tr h="196310">
                <a:tc>
                  <a:txBody>
                    <a:bodyPr/>
                    <a:lstStyle/>
                    <a:p>
                      <a:pPr algn="l" rtl="0" fontAlgn="ctr"/>
                      <a:r>
                        <a:rPr lang="es-EC" sz="1200" b="0" i="0" u="none" strike="noStrike">
                          <a:solidFill>
                            <a:srgbClr val="000000"/>
                          </a:solidFill>
                          <a:effectLst/>
                          <a:latin typeface="Arial" panose="020B0604020202020204" pitchFamily="34" charset="0"/>
                          <a:cs typeface="Arial" panose="020B0604020202020204" pitchFamily="34" charset="0"/>
                        </a:rPr>
                        <a:t>Cuentas por cobrar</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a:noFill/>
                    </a:lnT>
                    <a:lnB>
                      <a:noFill/>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1.208.731,1 </a:t>
                      </a:r>
                    </a:p>
                  </a:txBody>
                  <a:tcPr marL="0" marR="0" marT="0" marB="0" anchor="ctr">
                    <a:lnL w="12700" cap="flat" cmpd="sng" algn="ctr">
                      <a:solidFill>
                        <a:srgbClr val="4BACC6"/>
                      </a:solidFill>
                      <a:prstDash val="solid"/>
                      <a:round/>
                      <a:headEnd type="none" w="med" len="med"/>
                      <a:tailEnd type="none" w="med" len="med"/>
                    </a:lnL>
                    <a:lnR>
                      <a:noFill/>
                    </a:lnR>
                    <a:lnT>
                      <a:noFill/>
                    </a:lnT>
                    <a:lnB>
                      <a:noFill/>
                    </a:lnB>
                    <a:solidFill>
                      <a:srgbClr val="E9F1F5"/>
                    </a:solidFill>
                  </a:tcPr>
                </a:tc>
                <a:tc>
                  <a:txBody>
                    <a:bodyPr/>
                    <a:lstStyle/>
                    <a:p>
                      <a:pPr algn="r" fontAlgn="ctr"/>
                      <a:r>
                        <a:rPr lang="es-EC" sz="1200" b="0" i="0" u="none" strike="noStrike" dirty="0">
                          <a:solidFill>
                            <a:srgbClr val="000000"/>
                          </a:solidFill>
                          <a:effectLst/>
                          <a:latin typeface="Arial" panose="020B0604020202020204" pitchFamily="34" charset="0"/>
                          <a:cs typeface="Arial" panose="020B0604020202020204" pitchFamily="34" charset="0"/>
                        </a:rPr>
                        <a:t>       (533.792,2)</a:t>
                      </a:r>
                    </a:p>
                  </a:txBody>
                  <a:tcPr marL="0" marR="0" marT="0" marB="0" anchor="ctr">
                    <a:lnL>
                      <a:noFill/>
                    </a:lnL>
                    <a:lnR>
                      <a:noFill/>
                    </a:lnR>
                    <a:lnT>
                      <a:noFill/>
                    </a:lnT>
                    <a:lnB>
                      <a:noFill/>
                    </a:lnB>
                    <a:solidFill>
                      <a:srgbClr val="E9F1F5"/>
                    </a:solidFill>
                  </a:tcPr>
                </a:tc>
                <a:tc>
                  <a:txBody>
                    <a:bodyPr/>
                    <a:lstStyle/>
                    <a:p>
                      <a:pPr algn="r" fontAlgn="ctr"/>
                      <a:r>
                        <a:rPr lang="es-EC" sz="1200" b="0"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-30,6%</a:t>
                      </a:r>
                    </a:p>
                  </a:txBody>
                  <a:tcPr marL="0" marR="0" marT="0" marB="0" anchor="ctr">
                    <a:lnL>
                      <a:noFill/>
                    </a:lnL>
                    <a:lnR w="12700" cap="flat" cmpd="sng" algn="ctr">
                      <a:solidFill>
                        <a:srgbClr val="4BACC6"/>
                      </a:solidFill>
                      <a:prstDash val="solid"/>
                      <a:round/>
                      <a:headEnd type="none" w="med" len="med"/>
                      <a:tailEnd type="none" w="med" len="med"/>
                    </a:lnR>
                    <a:lnT>
                      <a:noFill/>
                    </a:lnT>
                    <a:lnB>
                      <a:noFill/>
                    </a:lnB>
                    <a:solidFill>
                      <a:srgbClr val="E9F1F5"/>
                    </a:solidFill>
                  </a:tcPr>
                </a:tc>
                <a:tc>
                  <a:txBody>
                    <a:bodyPr/>
                    <a:lstStyle/>
                    <a:p>
                      <a:pPr algn="r" fontAlgn="ctr"/>
                      <a:r>
                        <a:rPr lang="es-EC" sz="1200" b="0" i="0" u="none" strike="noStrike" dirty="0">
                          <a:solidFill>
                            <a:srgbClr val="000000"/>
                          </a:solidFill>
                          <a:effectLst/>
                          <a:latin typeface="Arial" panose="020B0604020202020204" pitchFamily="34" charset="0"/>
                          <a:cs typeface="Arial" panose="020B0604020202020204" pitchFamily="34" charset="0"/>
                        </a:rPr>
                        <a:t>       1.742.523,2 </a:t>
                      </a:r>
                    </a:p>
                  </a:txBody>
                  <a:tcPr marL="0" marR="0" marT="0" marB="0" anchor="ctr">
                    <a:lnL w="12700" cap="flat" cmpd="sng" algn="ctr">
                      <a:solidFill>
                        <a:srgbClr val="4BACC6"/>
                      </a:solidFill>
                      <a:prstDash val="solid"/>
                      <a:round/>
                      <a:headEnd type="none" w="med" len="med"/>
                      <a:tailEnd type="none" w="med" len="med"/>
                    </a:lnL>
                    <a:lnR>
                      <a:noFill/>
                    </a:lnR>
                    <a:lnT>
                      <a:noFill/>
                    </a:lnT>
                    <a:lnB>
                      <a:noFill/>
                    </a:lnB>
                    <a:solidFill>
                      <a:srgbClr val="E9F1F5"/>
                    </a:solidFill>
                  </a:tcPr>
                </a:tc>
                <a:tc>
                  <a:txBody>
                    <a:bodyPr/>
                    <a:lstStyle/>
                    <a:p>
                      <a:pPr algn="r" fontAlgn="ctr"/>
                      <a:r>
                        <a:rPr lang="es-EC" sz="1200" b="0" i="0" u="none" strike="noStrike" dirty="0">
                          <a:solidFill>
                            <a:srgbClr val="000000"/>
                          </a:solidFill>
                          <a:effectLst/>
                          <a:latin typeface="Arial" panose="020B0604020202020204" pitchFamily="34" charset="0"/>
                          <a:cs typeface="Arial" panose="020B0604020202020204" pitchFamily="34" charset="0"/>
                        </a:rPr>
                        <a:t>       1.258.156,6 </a:t>
                      </a:r>
                    </a:p>
                  </a:txBody>
                  <a:tcPr marL="0" marR="0" marT="0" marB="0" anchor="ctr">
                    <a:lnL>
                      <a:noFill/>
                    </a:lnL>
                    <a:lnR>
                      <a:noFill/>
                    </a:lnR>
                    <a:lnT>
                      <a:noFill/>
                    </a:lnT>
                    <a:lnB>
                      <a:noFill/>
                    </a:lnB>
                    <a:solidFill>
                      <a:srgbClr val="E9F1F5"/>
                    </a:solidFill>
                  </a:tcPr>
                </a:tc>
                <a:tc>
                  <a:txBody>
                    <a:bodyPr/>
                    <a:lstStyle/>
                    <a:p>
                      <a:pPr algn="r" fontAlgn="ctr"/>
                      <a:r>
                        <a:rPr lang="es-EC" sz="1200" b="0" i="0" u="none" strike="noStrike">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259,8%</a:t>
                      </a:r>
                    </a:p>
                  </a:txBody>
                  <a:tcPr marL="0" marR="0" marT="0" marB="0" anchor="ctr">
                    <a:lnL>
                      <a:noFill/>
                    </a:lnL>
                    <a:lnR w="12700" cap="flat" cmpd="sng" algn="ctr">
                      <a:solidFill>
                        <a:srgbClr val="4BACC6"/>
                      </a:solidFill>
                      <a:prstDash val="solid"/>
                      <a:round/>
                      <a:headEnd type="none" w="med" len="med"/>
                      <a:tailEnd type="none" w="med" len="med"/>
                    </a:lnR>
                    <a:lnT>
                      <a:noFill/>
                    </a:lnT>
                    <a:lnB>
                      <a:noFill/>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484.366,6 </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a:noFill/>
                    </a:lnT>
                    <a:lnB>
                      <a:noFill/>
                    </a:lnB>
                    <a:solidFill>
                      <a:srgbClr val="E9F1F5"/>
                    </a:solidFill>
                  </a:tcPr>
                </a:tc>
              </a:tr>
              <a:tr h="215940">
                <a:tc>
                  <a:txBody>
                    <a:bodyPr/>
                    <a:lstStyle/>
                    <a:p>
                      <a:pPr algn="l" rtl="0" fontAlgn="ctr"/>
                      <a:r>
                        <a:rPr lang="es-EC" sz="1200" b="0" i="0" u="none" strike="noStrike" dirty="0">
                          <a:solidFill>
                            <a:srgbClr val="000000"/>
                          </a:solidFill>
                          <a:effectLst/>
                          <a:latin typeface="Arial" panose="020B0604020202020204" pitchFamily="34" charset="0"/>
                          <a:cs typeface="Arial" panose="020B0604020202020204" pitchFamily="34" charset="0"/>
                        </a:rPr>
                        <a:t>Inventarios</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a:noFill/>
                    </a:lnT>
                    <a:lnB w="1905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200" b="0" i="0" u="none" strike="noStrike" dirty="0">
                          <a:solidFill>
                            <a:srgbClr val="000000"/>
                          </a:solidFill>
                          <a:effectLst/>
                          <a:latin typeface="Arial" panose="020B0604020202020204" pitchFamily="34" charset="0"/>
                          <a:cs typeface="Arial" panose="020B0604020202020204" pitchFamily="34" charset="0"/>
                        </a:rPr>
                        <a:t>    1.254.258,7 </a:t>
                      </a:r>
                    </a:p>
                  </a:txBody>
                  <a:tcPr marL="0" marR="0" marT="0" marB="0" anchor="ctr">
                    <a:lnL w="12700" cap="flat" cmpd="sng" algn="ctr">
                      <a:solidFill>
                        <a:srgbClr val="4BACC6"/>
                      </a:solidFill>
                      <a:prstDash val="solid"/>
                      <a:round/>
                      <a:headEnd type="none" w="med" len="med"/>
                      <a:tailEnd type="none" w="med" len="med"/>
                    </a:lnL>
                    <a:lnR>
                      <a:noFill/>
                    </a:lnR>
                    <a:lnT>
                      <a:noFill/>
                    </a:lnT>
                    <a:lnB w="1905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(548.415,5)</a:t>
                      </a:r>
                    </a:p>
                  </a:txBody>
                  <a:tcPr marL="0" marR="0" marT="0" marB="0" anchor="ctr">
                    <a:lnL>
                      <a:noFill/>
                    </a:lnL>
                    <a:lnR>
                      <a:noFill/>
                    </a:lnR>
                    <a:lnT>
                      <a:noFill/>
                    </a:lnT>
                    <a:lnB w="12700" cap="flat" cmpd="sng" algn="ctr">
                      <a:solidFill>
                        <a:srgbClr val="00B0F0"/>
                      </a:solidFill>
                      <a:prstDash val="solid"/>
                      <a:round/>
                      <a:headEnd type="none" w="med" len="med"/>
                      <a:tailEnd type="none" w="med" len="med"/>
                    </a:lnB>
                    <a:solidFill>
                      <a:srgbClr val="E9F1F5"/>
                    </a:solidFill>
                  </a:tcPr>
                </a:tc>
                <a:tc>
                  <a:txBody>
                    <a:bodyPr/>
                    <a:lstStyle/>
                    <a:p>
                      <a:pPr algn="r" fontAlgn="ctr"/>
                      <a:r>
                        <a:rPr lang="es-EC" sz="1200" b="0" i="0" u="none" strike="noStrike">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-30,4%</a:t>
                      </a:r>
                    </a:p>
                  </a:txBody>
                  <a:tcPr marL="0" marR="0" marT="0" marB="0" anchor="ctr">
                    <a:lnL>
                      <a:noFill/>
                    </a:lnL>
                    <a:lnR w="12700" cap="flat" cmpd="sng" algn="ctr">
                      <a:solidFill>
                        <a:srgbClr val="4BACC6"/>
                      </a:solidFill>
                      <a:prstDash val="solid"/>
                      <a:round/>
                      <a:headEnd type="none" w="med" len="med"/>
                      <a:tailEnd type="none" w="med" len="med"/>
                    </a:lnR>
                    <a:lnT>
                      <a:noFill/>
                    </a:lnT>
                    <a:lnB w="1905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200" b="0" i="0" u="none" strike="noStrike" dirty="0">
                          <a:solidFill>
                            <a:srgbClr val="000000"/>
                          </a:solidFill>
                          <a:effectLst/>
                          <a:latin typeface="Arial" panose="020B0604020202020204" pitchFamily="34" charset="0"/>
                          <a:cs typeface="Arial" panose="020B0604020202020204" pitchFamily="34" charset="0"/>
                        </a:rPr>
                        <a:t>       1.802.674,2 </a:t>
                      </a:r>
                    </a:p>
                  </a:txBody>
                  <a:tcPr marL="0" marR="0" marT="0" marB="0" anchor="ctr">
                    <a:lnL w="12700" cap="flat" cmpd="sng" algn="ctr">
                      <a:solidFill>
                        <a:srgbClr val="4BACC6"/>
                      </a:solidFill>
                      <a:prstDash val="solid"/>
                      <a:round/>
                      <a:headEnd type="none" w="med" len="med"/>
                      <a:tailEnd type="none" w="med" len="med"/>
                    </a:lnL>
                    <a:lnR>
                      <a:noFill/>
                    </a:lnR>
                    <a:lnT>
                      <a:noFill/>
                    </a:lnT>
                    <a:lnB w="1905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200" b="0" i="0" u="none" strike="noStrike" dirty="0">
                          <a:solidFill>
                            <a:srgbClr val="000000"/>
                          </a:solidFill>
                          <a:effectLst/>
                          <a:latin typeface="Arial" panose="020B0604020202020204" pitchFamily="34" charset="0"/>
                          <a:cs typeface="Arial" panose="020B0604020202020204" pitchFamily="34" charset="0"/>
                        </a:rPr>
                        <a:t>        (534.082,1)</a:t>
                      </a:r>
                    </a:p>
                  </a:txBody>
                  <a:tcPr marL="0" marR="0" marT="0" marB="0" anchor="ctr">
                    <a:lnL>
                      <a:noFill/>
                    </a:lnL>
                    <a:lnR>
                      <a:noFill/>
                    </a:lnR>
                    <a:lnT>
                      <a:noFill/>
                    </a:lnT>
                    <a:lnB w="12700" cap="flat" cmpd="sng" algn="ctr">
                      <a:solidFill>
                        <a:srgbClr val="00B0F0"/>
                      </a:solidFill>
                      <a:prstDash val="solid"/>
                      <a:round/>
                      <a:headEnd type="none" w="med" len="med"/>
                      <a:tailEnd type="none" w="med" len="med"/>
                    </a:lnB>
                    <a:solidFill>
                      <a:srgbClr val="E9F1F5"/>
                    </a:solidFill>
                  </a:tcPr>
                </a:tc>
                <a:tc>
                  <a:txBody>
                    <a:bodyPr/>
                    <a:lstStyle/>
                    <a:p>
                      <a:pPr algn="r" fontAlgn="ctr"/>
                      <a:r>
                        <a:rPr lang="es-EC" sz="1200" b="0"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-22,9%</a:t>
                      </a:r>
                    </a:p>
                  </a:txBody>
                  <a:tcPr marL="0" marR="0" marT="0" marB="0" anchor="ctr">
                    <a:lnL>
                      <a:noFill/>
                    </a:lnL>
                    <a:lnR w="12700" cap="flat" cmpd="sng" algn="ctr">
                      <a:solidFill>
                        <a:srgbClr val="4BACC6"/>
                      </a:solidFill>
                      <a:prstDash val="solid"/>
                      <a:round/>
                      <a:headEnd type="none" w="med" len="med"/>
                      <a:tailEnd type="none" w="med" len="med"/>
                    </a:lnR>
                    <a:lnT>
                      <a:noFill/>
                    </a:lnT>
                    <a:lnB w="1905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200" b="0" i="0" u="none" strike="noStrike" dirty="0">
                          <a:solidFill>
                            <a:srgbClr val="000000"/>
                          </a:solidFill>
                          <a:effectLst/>
                          <a:latin typeface="Arial" panose="020B0604020202020204" pitchFamily="34" charset="0"/>
                          <a:cs typeface="Arial" panose="020B0604020202020204" pitchFamily="34" charset="0"/>
                        </a:rPr>
                        <a:t>     2.336.756,3 </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a:noFill/>
                    </a:lnT>
                    <a:lnB w="19050" cap="flat" cmpd="sng" algn="ctr">
                      <a:solidFill>
                        <a:srgbClr val="4BACC6"/>
                      </a:solidFill>
                      <a:prstDash val="solid"/>
                      <a:round/>
                      <a:headEnd type="none" w="med" len="med"/>
                      <a:tailEnd type="none" w="med" len="med"/>
                    </a:lnB>
                    <a:solidFill>
                      <a:srgbClr val="E9F1F5"/>
                    </a:solidFill>
                  </a:tcPr>
                </a:tc>
              </a:tr>
              <a:tr h="215940">
                <a:tc>
                  <a:txBody>
                    <a:bodyPr/>
                    <a:lstStyle/>
                    <a:p>
                      <a:pPr algn="l" rtl="0" fontAlgn="ctr"/>
                      <a:r>
                        <a:rPr lang="es-EC" sz="1200" b="1" i="0" u="none" strike="noStrike" dirty="0">
                          <a:solidFill>
                            <a:srgbClr val="FF0000"/>
                          </a:solidFill>
                          <a:effectLst/>
                          <a:latin typeface="Arial" panose="020B0604020202020204" pitchFamily="34" charset="0"/>
                          <a:cs typeface="Arial" panose="020B0604020202020204" pitchFamily="34" charset="0"/>
                        </a:rPr>
                        <a:t>Activo no corriente</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200" b="0" i="0" u="none" strike="noStrike" dirty="0">
                          <a:solidFill>
                            <a:srgbClr val="FF0000"/>
                          </a:solidFill>
                          <a:effectLst/>
                          <a:latin typeface="Arial" panose="020B0604020202020204" pitchFamily="34" charset="0"/>
                          <a:cs typeface="Arial" panose="020B0604020202020204" pitchFamily="34" charset="0"/>
                        </a:rPr>
                        <a:t>       383.202,5 </a:t>
                      </a:r>
                    </a:p>
                  </a:txBody>
                  <a:tcPr marL="0" marR="0" marT="0" marB="0" anchor="ctr">
                    <a:lnL w="12700" cap="flat" cmpd="sng" algn="ctr">
                      <a:solidFill>
                        <a:srgbClr val="4BACC6"/>
                      </a:solidFill>
                      <a:prstDash val="solid"/>
                      <a:round/>
                      <a:headEnd type="none" w="med" len="med"/>
                      <a:tailEnd type="none" w="med" len="med"/>
                    </a:lnL>
                    <a:lnR>
                      <a:noFill/>
                    </a:lnR>
                    <a:lnT w="1905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200" b="0" i="0" u="none" strike="noStrike">
                          <a:solidFill>
                            <a:srgbClr val="FF0000"/>
                          </a:solidFill>
                          <a:effectLst/>
                          <a:latin typeface="Arial" panose="020B0604020202020204" pitchFamily="34" charset="0"/>
                          <a:cs typeface="Arial" panose="020B0604020202020204" pitchFamily="34" charset="0"/>
                        </a:rPr>
                        <a:t>        (29.922,4)</a:t>
                      </a:r>
                    </a:p>
                  </a:txBody>
                  <a:tcPr marL="0" marR="0" marT="0" marB="0" anchor="ctr">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9F1F5"/>
                    </a:solidFill>
                  </a:tcPr>
                </a:tc>
                <a:tc>
                  <a:txBody>
                    <a:bodyPr/>
                    <a:lstStyle/>
                    <a:p>
                      <a:pPr algn="r" fontAlgn="ctr"/>
                      <a:r>
                        <a:rPr lang="es-EC" sz="1200" b="0" i="0" u="none" strike="noStrike"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-7,2%</a:t>
                      </a:r>
                    </a:p>
                  </a:txBody>
                  <a:tcPr marL="0" marR="0" marT="0" marB="0" anchor="ctr">
                    <a:lnL>
                      <a:noFill/>
                    </a:lnL>
                    <a:lnR w="1270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200" b="0" i="0" u="none" strike="noStrike" dirty="0">
                          <a:solidFill>
                            <a:srgbClr val="FF0000"/>
                          </a:solidFill>
                          <a:effectLst/>
                          <a:latin typeface="Arial" panose="020B0604020202020204" pitchFamily="34" charset="0"/>
                          <a:cs typeface="Arial" panose="020B0604020202020204" pitchFamily="34" charset="0"/>
                        </a:rPr>
                        <a:t>         413.124,9 </a:t>
                      </a:r>
                    </a:p>
                  </a:txBody>
                  <a:tcPr marL="0" marR="0" marT="0" marB="0" anchor="ctr">
                    <a:lnL w="12700" cap="flat" cmpd="sng" algn="ctr">
                      <a:solidFill>
                        <a:srgbClr val="4BACC6"/>
                      </a:solidFill>
                      <a:prstDash val="solid"/>
                      <a:round/>
                      <a:headEnd type="none" w="med" len="med"/>
                      <a:tailEnd type="none" w="med" len="med"/>
                    </a:lnL>
                    <a:lnR>
                      <a:noFill/>
                    </a:lnR>
                    <a:lnT w="1905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200" b="0" i="0" u="none" strike="noStrike" dirty="0">
                          <a:solidFill>
                            <a:srgbClr val="FF0000"/>
                          </a:solidFill>
                          <a:effectLst/>
                          <a:latin typeface="Arial" panose="020B0604020202020204" pitchFamily="34" charset="0"/>
                          <a:cs typeface="Arial" panose="020B0604020202020204" pitchFamily="34" charset="0"/>
                        </a:rPr>
                        <a:t>          (10.390,9)</a:t>
                      </a:r>
                    </a:p>
                  </a:txBody>
                  <a:tcPr marL="0" marR="0" marT="0" marB="0" anchor="ctr">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9F1F5"/>
                    </a:solidFill>
                  </a:tcPr>
                </a:tc>
                <a:tc>
                  <a:txBody>
                    <a:bodyPr/>
                    <a:lstStyle/>
                    <a:p>
                      <a:pPr algn="r" fontAlgn="ctr"/>
                      <a:r>
                        <a:rPr lang="es-EC" sz="1200" b="0" i="0" u="none" strike="noStrike"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-2,5%</a:t>
                      </a:r>
                    </a:p>
                  </a:txBody>
                  <a:tcPr marL="0" marR="0" marT="0" marB="0" anchor="ctr">
                    <a:lnL>
                      <a:noFill/>
                    </a:lnL>
                    <a:lnR w="1270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200" b="0" i="0" u="none" strike="noStrike" dirty="0">
                          <a:solidFill>
                            <a:srgbClr val="FF0000"/>
                          </a:solidFill>
                          <a:effectLst/>
                          <a:latin typeface="Arial" panose="020B0604020202020204" pitchFamily="34" charset="0"/>
                          <a:cs typeface="Arial" panose="020B0604020202020204" pitchFamily="34" charset="0"/>
                        </a:rPr>
                        <a:t>       423.515,7 </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r>
              <a:tr h="343542">
                <a:tc>
                  <a:txBody>
                    <a:bodyPr/>
                    <a:lstStyle/>
                    <a:p>
                      <a:pPr algn="l" rtl="0" fontAlgn="ctr"/>
                      <a:r>
                        <a:rPr lang="es-EC" sz="1200" b="1" i="0" u="none" strike="noStrike" dirty="0">
                          <a:solidFill>
                            <a:srgbClr val="000000"/>
                          </a:solidFill>
                          <a:effectLst/>
                          <a:latin typeface="Arial" panose="020B0604020202020204" pitchFamily="34" charset="0"/>
                          <a:cs typeface="Arial" panose="020B0604020202020204" pitchFamily="34" charset="0"/>
                        </a:rPr>
                        <a:t>PASIVO</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r" rtl="0" fontAlgn="ctr"/>
                      <a:r>
                        <a:rPr lang="es-EC" sz="1200" b="1" i="0" u="none" strike="noStrike" dirty="0">
                          <a:solidFill>
                            <a:srgbClr val="000000"/>
                          </a:solidFill>
                          <a:effectLst/>
                          <a:latin typeface="Arial" panose="020B0604020202020204" pitchFamily="34" charset="0"/>
                          <a:cs typeface="Arial" panose="020B0604020202020204" pitchFamily="34" charset="0"/>
                        </a:rPr>
                        <a:t>1.815.321,88</a:t>
                      </a:r>
                    </a:p>
                  </a:txBody>
                  <a:tcPr marL="0" marR="0"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r" rtl="0" fontAlgn="ctr"/>
                      <a:r>
                        <a:rPr lang="es-EC" sz="1200" b="1" i="0" u="none" strike="noStrike" dirty="0">
                          <a:solidFill>
                            <a:srgbClr val="000000"/>
                          </a:solidFill>
                          <a:effectLst/>
                          <a:latin typeface="Arial" panose="020B0604020202020204" pitchFamily="34" charset="0"/>
                          <a:cs typeface="Arial" panose="020B0604020202020204" pitchFamily="34" charset="0"/>
                        </a:rPr>
                        <a:t>    (2.270.968,1)</a:t>
                      </a:r>
                    </a:p>
                  </a:txBody>
                  <a:tcPr marL="0" marR="0" marT="0" marB="0" anchor="ctr">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r" rtl="0" fontAlgn="ctr"/>
                      <a:r>
                        <a:rPr lang="es-EC" sz="12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-55,6%</a:t>
                      </a:r>
                    </a:p>
                  </a:txBody>
                  <a:tcPr marL="0" marR="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r" rtl="0" fontAlgn="ctr"/>
                      <a:r>
                        <a:rPr lang="es-EC" sz="1200" b="1" i="0" u="none" strike="noStrike" dirty="0">
                          <a:solidFill>
                            <a:srgbClr val="000000"/>
                          </a:solidFill>
                          <a:effectLst/>
                          <a:latin typeface="Arial" panose="020B0604020202020204" pitchFamily="34" charset="0"/>
                          <a:cs typeface="Arial" panose="020B0604020202020204" pitchFamily="34" charset="0"/>
                        </a:rPr>
                        <a:t>       4.086.290,0 </a:t>
                      </a:r>
                    </a:p>
                  </a:txBody>
                  <a:tcPr marL="0" marR="0"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r" rtl="0" fontAlgn="ctr"/>
                      <a:r>
                        <a:rPr lang="es-EC" sz="1200" b="1" i="0" u="none" strike="noStrike" dirty="0">
                          <a:solidFill>
                            <a:srgbClr val="000000"/>
                          </a:solidFill>
                          <a:effectLst/>
                          <a:latin typeface="Arial" panose="020B0604020202020204" pitchFamily="34" charset="0"/>
                          <a:cs typeface="Arial" panose="020B0604020202020204" pitchFamily="34" charset="0"/>
                        </a:rPr>
                        <a:t>       1.095.183,8 </a:t>
                      </a:r>
                    </a:p>
                  </a:txBody>
                  <a:tcPr marL="0" marR="0" marT="0" marB="0" anchor="ctr">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r" rtl="0" fontAlgn="ctr"/>
                      <a:r>
                        <a:rPr lang="es-EC" sz="12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36,6%</a:t>
                      </a:r>
                    </a:p>
                  </a:txBody>
                  <a:tcPr marL="0" marR="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r" rtl="0" fontAlgn="ctr"/>
                      <a:r>
                        <a:rPr lang="es-EC" sz="1200" b="1" i="0" u="none" strike="noStrike" dirty="0">
                          <a:solidFill>
                            <a:srgbClr val="000000"/>
                          </a:solidFill>
                          <a:effectLst/>
                          <a:latin typeface="Arial" panose="020B0604020202020204" pitchFamily="34" charset="0"/>
                          <a:cs typeface="Arial" panose="020B0604020202020204" pitchFamily="34" charset="0"/>
                        </a:rPr>
                        <a:t>     2.991.106,2 </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r>
              <a:tr h="343542">
                <a:tc>
                  <a:txBody>
                    <a:bodyPr/>
                    <a:lstStyle/>
                    <a:p>
                      <a:pPr algn="l" rtl="0" fontAlgn="ctr"/>
                      <a:r>
                        <a:rPr lang="es-EC" sz="1200" b="1" i="0" u="none" strike="noStrike" dirty="0">
                          <a:solidFill>
                            <a:srgbClr val="7030A0"/>
                          </a:solidFill>
                          <a:effectLst/>
                          <a:latin typeface="Arial" panose="020B0604020202020204" pitchFamily="34" charset="0"/>
                          <a:cs typeface="Arial" panose="020B0604020202020204" pitchFamily="34" charset="0"/>
                        </a:rPr>
                        <a:t>Pasivo corriente</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a:noFill/>
                    </a:lnB>
                    <a:solidFill>
                      <a:srgbClr val="E9F1F5"/>
                    </a:solidFill>
                  </a:tcPr>
                </a:tc>
                <a:tc>
                  <a:txBody>
                    <a:bodyPr/>
                    <a:lstStyle/>
                    <a:p>
                      <a:pPr algn="r" fontAlgn="ctr"/>
                      <a:r>
                        <a:rPr lang="es-EC" sz="1200" b="0" i="0" u="none" strike="noStrike" dirty="0">
                          <a:solidFill>
                            <a:srgbClr val="7030A0"/>
                          </a:solidFill>
                          <a:effectLst/>
                          <a:latin typeface="Arial" panose="020B0604020202020204" pitchFamily="34" charset="0"/>
                          <a:cs typeface="Arial" panose="020B0604020202020204" pitchFamily="34" charset="0"/>
                        </a:rPr>
                        <a:t>    1.815.321,9 </a:t>
                      </a:r>
                    </a:p>
                  </a:txBody>
                  <a:tcPr marL="0" marR="0" marT="0" marB="0" anchor="ctr">
                    <a:lnL w="12700" cap="flat" cmpd="sng" algn="ctr">
                      <a:solidFill>
                        <a:srgbClr val="4BACC6"/>
                      </a:solidFill>
                      <a:prstDash val="solid"/>
                      <a:round/>
                      <a:headEnd type="none" w="med" len="med"/>
                      <a:tailEnd type="none" w="med" len="med"/>
                    </a:lnL>
                    <a:lnR>
                      <a:noFill/>
                    </a:lnR>
                    <a:lnT w="19050" cap="flat" cmpd="sng" algn="ctr">
                      <a:solidFill>
                        <a:srgbClr val="4BACC6"/>
                      </a:solidFill>
                      <a:prstDash val="solid"/>
                      <a:round/>
                      <a:headEnd type="none" w="med" len="med"/>
                      <a:tailEnd type="none" w="med" len="med"/>
                    </a:lnT>
                    <a:lnB>
                      <a:noFill/>
                    </a:lnB>
                    <a:solidFill>
                      <a:srgbClr val="E9F1F5"/>
                    </a:solidFill>
                  </a:tcPr>
                </a:tc>
                <a:tc>
                  <a:txBody>
                    <a:bodyPr/>
                    <a:lstStyle/>
                    <a:p>
                      <a:pPr algn="r" fontAlgn="ctr"/>
                      <a:r>
                        <a:rPr lang="es-EC" sz="1200" b="0" i="0" u="none" strike="noStrike" dirty="0">
                          <a:solidFill>
                            <a:srgbClr val="7030A0"/>
                          </a:solidFill>
                          <a:effectLst/>
                          <a:latin typeface="Arial" panose="020B0604020202020204" pitchFamily="34" charset="0"/>
                          <a:cs typeface="Arial" panose="020B0604020202020204" pitchFamily="34" charset="0"/>
                        </a:rPr>
                        <a:t>    (1.964.546,6)</a:t>
                      </a:r>
                    </a:p>
                  </a:txBody>
                  <a:tcPr marL="0" marR="0" marT="0" marB="0" anchor="ctr">
                    <a:lnL>
                      <a:noFill/>
                    </a:lnL>
                    <a:lnR>
                      <a:noFill/>
                    </a:lnR>
                    <a:lnT w="12700" cap="flat" cmpd="sng" algn="ctr">
                      <a:solidFill>
                        <a:srgbClr val="00B0F0"/>
                      </a:solidFill>
                      <a:prstDash val="solid"/>
                      <a:round/>
                      <a:headEnd type="none" w="med" len="med"/>
                      <a:tailEnd type="none" w="med" len="med"/>
                    </a:lnT>
                    <a:lnB>
                      <a:noFill/>
                    </a:lnB>
                    <a:solidFill>
                      <a:srgbClr val="E9F1F5"/>
                    </a:solidFill>
                  </a:tcPr>
                </a:tc>
                <a:tc>
                  <a:txBody>
                    <a:bodyPr/>
                    <a:lstStyle/>
                    <a:p>
                      <a:pPr algn="r" fontAlgn="ctr"/>
                      <a:r>
                        <a:rPr lang="es-EC" sz="1200" b="0" i="0" u="none" strike="noStrike">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-52,0%</a:t>
                      </a:r>
                    </a:p>
                  </a:txBody>
                  <a:tcPr marL="0" marR="0" marT="0" marB="0" anchor="ctr">
                    <a:lnL>
                      <a:noFill/>
                    </a:lnL>
                    <a:lnR w="1270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a:noFill/>
                    </a:lnB>
                    <a:solidFill>
                      <a:srgbClr val="E9F1F5"/>
                    </a:solidFill>
                  </a:tcPr>
                </a:tc>
                <a:tc>
                  <a:txBody>
                    <a:bodyPr/>
                    <a:lstStyle/>
                    <a:p>
                      <a:pPr algn="r" fontAlgn="ctr"/>
                      <a:r>
                        <a:rPr lang="es-EC" sz="1200" b="0" i="0" u="none" strike="noStrike">
                          <a:solidFill>
                            <a:srgbClr val="7030A0"/>
                          </a:solidFill>
                          <a:effectLst/>
                          <a:latin typeface="Arial" panose="020B0604020202020204" pitchFamily="34" charset="0"/>
                          <a:cs typeface="Arial" panose="020B0604020202020204" pitchFamily="34" charset="0"/>
                        </a:rPr>
                        <a:t>       3.779.868,5 </a:t>
                      </a:r>
                    </a:p>
                  </a:txBody>
                  <a:tcPr marL="0" marR="0" marT="0" marB="0" anchor="ctr">
                    <a:lnL w="12700" cap="flat" cmpd="sng" algn="ctr">
                      <a:solidFill>
                        <a:srgbClr val="4BACC6"/>
                      </a:solidFill>
                      <a:prstDash val="solid"/>
                      <a:round/>
                      <a:headEnd type="none" w="med" len="med"/>
                      <a:tailEnd type="none" w="med" len="med"/>
                    </a:lnL>
                    <a:lnR>
                      <a:noFill/>
                    </a:lnR>
                    <a:lnT w="19050" cap="flat" cmpd="sng" algn="ctr">
                      <a:solidFill>
                        <a:srgbClr val="4BACC6"/>
                      </a:solidFill>
                      <a:prstDash val="solid"/>
                      <a:round/>
                      <a:headEnd type="none" w="med" len="med"/>
                      <a:tailEnd type="none" w="med" len="med"/>
                    </a:lnT>
                    <a:lnB>
                      <a:noFill/>
                    </a:lnB>
                    <a:solidFill>
                      <a:srgbClr val="E9F1F5"/>
                    </a:solidFill>
                  </a:tcPr>
                </a:tc>
                <a:tc>
                  <a:txBody>
                    <a:bodyPr/>
                    <a:lstStyle/>
                    <a:p>
                      <a:pPr algn="r" fontAlgn="ctr"/>
                      <a:r>
                        <a:rPr lang="es-EC" sz="1200" b="0" i="0" u="none" strike="noStrike">
                          <a:solidFill>
                            <a:srgbClr val="7030A0"/>
                          </a:solidFill>
                          <a:effectLst/>
                          <a:latin typeface="Arial" panose="020B0604020202020204" pitchFamily="34" charset="0"/>
                          <a:cs typeface="Arial" panose="020B0604020202020204" pitchFamily="34" charset="0"/>
                        </a:rPr>
                        <a:t>       2.463.158,5 </a:t>
                      </a:r>
                    </a:p>
                  </a:txBody>
                  <a:tcPr marL="0" marR="0" marT="0" marB="0" anchor="ctr">
                    <a:lnL>
                      <a:noFill/>
                    </a:lnL>
                    <a:lnR>
                      <a:noFill/>
                    </a:lnR>
                    <a:lnT w="12700" cap="flat" cmpd="sng" algn="ctr">
                      <a:solidFill>
                        <a:srgbClr val="00B0F0"/>
                      </a:solidFill>
                      <a:prstDash val="solid"/>
                      <a:round/>
                      <a:headEnd type="none" w="med" len="med"/>
                      <a:tailEnd type="none" w="med" len="med"/>
                    </a:lnT>
                    <a:lnB>
                      <a:noFill/>
                    </a:lnB>
                    <a:solidFill>
                      <a:srgbClr val="E9F1F5"/>
                    </a:solidFill>
                  </a:tcPr>
                </a:tc>
                <a:tc>
                  <a:txBody>
                    <a:bodyPr/>
                    <a:lstStyle/>
                    <a:p>
                      <a:pPr algn="r" fontAlgn="ctr"/>
                      <a:r>
                        <a:rPr lang="es-EC" sz="1200" b="0" i="0" u="none" strike="noStrike"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187,1%</a:t>
                      </a:r>
                    </a:p>
                  </a:txBody>
                  <a:tcPr marL="0" marR="0" marT="0" marB="0" anchor="ctr">
                    <a:lnL>
                      <a:noFill/>
                    </a:lnL>
                    <a:lnR w="1270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a:noFill/>
                    </a:lnB>
                    <a:solidFill>
                      <a:srgbClr val="E9F1F5"/>
                    </a:solidFill>
                  </a:tcPr>
                </a:tc>
                <a:tc>
                  <a:txBody>
                    <a:bodyPr/>
                    <a:lstStyle/>
                    <a:p>
                      <a:pPr algn="r" fontAlgn="ctr"/>
                      <a:r>
                        <a:rPr lang="es-EC" sz="1200" b="0" i="0" u="none" strike="noStrike" dirty="0">
                          <a:solidFill>
                            <a:srgbClr val="7030A0"/>
                          </a:solidFill>
                          <a:effectLst/>
                          <a:latin typeface="Arial" panose="020B0604020202020204" pitchFamily="34" charset="0"/>
                          <a:cs typeface="Arial" panose="020B0604020202020204" pitchFamily="34" charset="0"/>
                        </a:rPr>
                        <a:t>     1.316.710,0 </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a:noFill/>
                    </a:lnB>
                    <a:solidFill>
                      <a:srgbClr val="E9F1F5"/>
                    </a:solidFill>
                  </a:tcPr>
                </a:tc>
              </a:tr>
              <a:tr h="196310">
                <a:tc>
                  <a:txBody>
                    <a:bodyPr/>
                    <a:lstStyle/>
                    <a:p>
                      <a:pPr algn="l" rtl="0" fontAlgn="ctr"/>
                      <a:r>
                        <a:rPr lang="es-EC" sz="1200" b="0" i="0" u="none" strike="noStrike">
                          <a:solidFill>
                            <a:srgbClr val="000000"/>
                          </a:solidFill>
                          <a:effectLst/>
                          <a:latin typeface="Arial" panose="020B0604020202020204" pitchFamily="34" charset="0"/>
                          <a:cs typeface="Arial" panose="020B0604020202020204" pitchFamily="34" charset="0"/>
                        </a:rPr>
                        <a:t>Proveedores corrientes</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a:noFill/>
                    </a:lnT>
                    <a:lnB>
                      <a:noFill/>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809.757,5 </a:t>
                      </a:r>
                    </a:p>
                  </a:txBody>
                  <a:tcPr marL="0" marR="0" marT="0" marB="0" anchor="ctr">
                    <a:lnL w="12700" cap="flat" cmpd="sng" algn="ctr">
                      <a:solidFill>
                        <a:srgbClr val="4BACC6"/>
                      </a:solidFill>
                      <a:prstDash val="solid"/>
                      <a:round/>
                      <a:headEnd type="none" w="med" len="med"/>
                      <a:tailEnd type="none" w="med" len="med"/>
                    </a:lnL>
                    <a:lnR>
                      <a:noFill/>
                    </a:lnR>
                    <a:lnT>
                      <a:noFill/>
                    </a:lnT>
                    <a:lnB>
                      <a:noFill/>
                    </a:lnB>
                    <a:solidFill>
                      <a:srgbClr val="E9F1F5"/>
                    </a:solidFill>
                  </a:tcPr>
                </a:tc>
                <a:tc>
                  <a:txBody>
                    <a:bodyPr/>
                    <a:lstStyle/>
                    <a:p>
                      <a:pPr algn="r" fontAlgn="ctr"/>
                      <a:r>
                        <a:rPr lang="es-EC" sz="1200" b="0" i="0" u="none" strike="noStrike" dirty="0">
                          <a:solidFill>
                            <a:srgbClr val="000000"/>
                          </a:solidFill>
                          <a:effectLst/>
                          <a:latin typeface="Arial" panose="020B0604020202020204" pitchFamily="34" charset="0"/>
                          <a:cs typeface="Arial" panose="020B0604020202020204" pitchFamily="34" charset="0"/>
                        </a:rPr>
                        <a:t>       (882.556,3)</a:t>
                      </a:r>
                    </a:p>
                  </a:txBody>
                  <a:tcPr marL="0" marR="0" marT="0" marB="0" anchor="ctr">
                    <a:lnL>
                      <a:noFill/>
                    </a:lnL>
                    <a:lnR>
                      <a:noFill/>
                    </a:lnR>
                    <a:lnT>
                      <a:noFill/>
                    </a:lnT>
                    <a:lnB>
                      <a:noFill/>
                    </a:lnB>
                    <a:solidFill>
                      <a:srgbClr val="E9F1F5"/>
                    </a:solidFill>
                  </a:tcPr>
                </a:tc>
                <a:tc>
                  <a:txBody>
                    <a:bodyPr/>
                    <a:lstStyle/>
                    <a:p>
                      <a:pPr algn="r" fontAlgn="ctr"/>
                      <a:r>
                        <a:rPr lang="es-EC" sz="1200" b="0"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-52,2%</a:t>
                      </a:r>
                    </a:p>
                  </a:txBody>
                  <a:tcPr marL="0" marR="0" marT="0" marB="0" anchor="ctr">
                    <a:lnL>
                      <a:noFill/>
                    </a:lnL>
                    <a:lnR w="12700" cap="flat" cmpd="sng" algn="ctr">
                      <a:solidFill>
                        <a:srgbClr val="4BACC6"/>
                      </a:solidFill>
                      <a:prstDash val="solid"/>
                      <a:round/>
                      <a:headEnd type="none" w="med" len="med"/>
                      <a:tailEnd type="none" w="med" len="med"/>
                    </a:lnR>
                    <a:lnT>
                      <a:noFill/>
                    </a:lnT>
                    <a:lnB>
                      <a:noFill/>
                    </a:lnB>
                    <a:solidFill>
                      <a:srgbClr val="E9F1F5"/>
                    </a:solidFill>
                  </a:tcPr>
                </a:tc>
                <a:tc>
                  <a:txBody>
                    <a:bodyPr/>
                    <a:lstStyle/>
                    <a:p>
                      <a:pPr algn="r" fontAlgn="ctr"/>
                      <a:r>
                        <a:rPr lang="es-EC" sz="1200" b="0" i="0" u="none" strike="noStrike" dirty="0">
                          <a:solidFill>
                            <a:srgbClr val="000000"/>
                          </a:solidFill>
                          <a:effectLst/>
                          <a:latin typeface="Arial" panose="020B0604020202020204" pitchFamily="34" charset="0"/>
                          <a:cs typeface="Arial" panose="020B0604020202020204" pitchFamily="34" charset="0"/>
                        </a:rPr>
                        <a:t>       1.692.313,8 </a:t>
                      </a:r>
                    </a:p>
                  </a:txBody>
                  <a:tcPr marL="0" marR="0" marT="0" marB="0" anchor="ctr">
                    <a:lnL w="12700" cap="flat" cmpd="sng" algn="ctr">
                      <a:solidFill>
                        <a:srgbClr val="4BACC6"/>
                      </a:solidFill>
                      <a:prstDash val="solid"/>
                      <a:round/>
                      <a:headEnd type="none" w="med" len="med"/>
                      <a:tailEnd type="none" w="med" len="med"/>
                    </a:lnL>
                    <a:lnR>
                      <a:noFill/>
                    </a:lnR>
                    <a:lnT>
                      <a:noFill/>
                    </a:lnT>
                    <a:lnB>
                      <a:noFill/>
                    </a:lnB>
                    <a:solidFill>
                      <a:srgbClr val="E9F1F5"/>
                    </a:solidFill>
                  </a:tcPr>
                </a:tc>
                <a:tc>
                  <a:txBody>
                    <a:bodyPr/>
                    <a:lstStyle/>
                    <a:p>
                      <a:pPr algn="r" fontAlgn="ctr"/>
                      <a:r>
                        <a:rPr lang="es-EC" sz="1200" b="0" i="0" u="none" strike="noStrike" dirty="0">
                          <a:solidFill>
                            <a:srgbClr val="000000"/>
                          </a:solidFill>
                          <a:effectLst/>
                          <a:latin typeface="Arial" panose="020B0604020202020204" pitchFamily="34" charset="0"/>
                          <a:cs typeface="Arial" panose="020B0604020202020204" pitchFamily="34" charset="0"/>
                        </a:rPr>
                        <a:t>       1.667.040,2 </a:t>
                      </a:r>
                    </a:p>
                  </a:txBody>
                  <a:tcPr marL="0" marR="0" marT="0" marB="0" anchor="ctr">
                    <a:lnL>
                      <a:noFill/>
                    </a:lnL>
                    <a:lnR>
                      <a:noFill/>
                    </a:lnR>
                    <a:lnT>
                      <a:noFill/>
                    </a:lnT>
                    <a:lnB>
                      <a:noFill/>
                    </a:lnB>
                    <a:solidFill>
                      <a:srgbClr val="E9F1F5"/>
                    </a:solidFill>
                  </a:tcPr>
                </a:tc>
                <a:tc>
                  <a:txBody>
                    <a:bodyPr/>
                    <a:lstStyle/>
                    <a:p>
                      <a:pPr algn="r" fontAlgn="ctr"/>
                      <a:r>
                        <a:rPr lang="es-EC" sz="1200" b="0"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6596,0%</a:t>
                      </a:r>
                    </a:p>
                  </a:txBody>
                  <a:tcPr marL="0" marR="0" marT="0" marB="0" anchor="ctr">
                    <a:lnL>
                      <a:noFill/>
                    </a:lnL>
                    <a:lnR w="12700" cap="flat" cmpd="sng" algn="ctr">
                      <a:solidFill>
                        <a:srgbClr val="4BACC6"/>
                      </a:solidFill>
                      <a:prstDash val="solid"/>
                      <a:round/>
                      <a:headEnd type="none" w="med" len="med"/>
                      <a:tailEnd type="none" w="med" len="med"/>
                    </a:lnR>
                    <a:lnT>
                      <a:noFill/>
                    </a:lnT>
                    <a:lnB>
                      <a:noFill/>
                    </a:lnB>
                    <a:solidFill>
                      <a:srgbClr val="E9F1F5"/>
                    </a:solidFill>
                  </a:tcPr>
                </a:tc>
                <a:tc>
                  <a:txBody>
                    <a:bodyPr/>
                    <a:lstStyle/>
                    <a:p>
                      <a:pPr algn="r" fontAlgn="ctr"/>
                      <a:r>
                        <a:rPr lang="es-EC" sz="1200" b="0" i="0" u="none" strike="noStrike" dirty="0">
                          <a:solidFill>
                            <a:srgbClr val="000000"/>
                          </a:solidFill>
                          <a:effectLst/>
                          <a:latin typeface="Arial" panose="020B0604020202020204" pitchFamily="34" charset="0"/>
                          <a:cs typeface="Arial" panose="020B0604020202020204" pitchFamily="34" charset="0"/>
                        </a:rPr>
                        <a:t>         25.273,6 </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a:noFill/>
                    </a:lnT>
                    <a:lnB>
                      <a:noFill/>
                    </a:lnB>
                    <a:solidFill>
                      <a:srgbClr val="E9F1F5"/>
                    </a:solidFill>
                  </a:tcPr>
                </a:tc>
              </a:tr>
              <a:tr h="357758">
                <a:tc>
                  <a:txBody>
                    <a:bodyPr/>
                    <a:lstStyle/>
                    <a:p>
                      <a:pPr algn="l" rtl="0" fontAlgn="ctr"/>
                      <a:r>
                        <a:rPr lang="es-EC" sz="1200" b="0" i="0" u="none" strike="noStrike">
                          <a:solidFill>
                            <a:srgbClr val="000000"/>
                          </a:solidFill>
                          <a:effectLst/>
                          <a:latin typeface="Arial" panose="020B0604020202020204" pitchFamily="34" charset="0"/>
                          <a:cs typeface="Arial" panose="020B0604020202020204" pitchFamily="34" charset="0"/>
                        </a:rPr>
                        <a:t>Obligaciones financieros  C/P</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a:noFill/>
                    </a:lnT>
                    <a:lnB>
                      <a:noFill/>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154.122,9 </a:t>
                      </a:r>
                    </a:p>
                  </a:txBody>
                  <a:tcPr marL="0" marR="0" marT="0" marB="0" anchor="ctr">
                    <a:lnL w="12700" cap="flat" cmpd="sng" algn="ctr">
                      <a:solidFill>
                        <a:srgbClr val="4BACC6"/>
                      </a:solidFill>
                      <a:prstDash val="solid"/>
                      <a:round/>
                      <a:headEnd type="none" w="med" len="med"/>
                      <a:tailEnd type="none" w="med" len="med"/>
                    </a:lnL>
                    <a:lnR>
                      <a:noFill/>
                    </a:lnR>
                    <a:lnT>
                      <a:noFill/>
                    </a:lnT>
                    <a:lnB>
                      <a:noFill/>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(365.718,6)</a:t>
                      </a:r>
                    </a:p>
                  </a:txBody>
                  <a:tcPr marL="0" marR="0" marT="0" marB="0" anchor="ctr">
                    <a:lnL>
                      <a:noFill/>
                    </a:lnL>
                    <a:lnR>
                      <a:noFill/>
                    </a:lnR>
                    <a:lnT>
                      <a:noFill/>
                    </a:lnT>
                    <a:lnB>
                      <a:noFill/>
                    </a:lnB>
                    <a:solidFill>
                      <a:srgbClr val="E9F1F5"/>
                    </a:solidFill>
                  </a:tcPr>
                </a:tc>
                <a:tc>
                  <a:txBody>
                    <a:bodyPr/>
                    <a:lstStyle/>
                    <a:p>
                      <a:pPr algn="r" fontAlgn="ctr"/>
                      <a:r>
                        <a:rPr lang="es-EC" sz="1200" b="0" i="0" u="none" strike="noStrike">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-70,4%</a:t>
                      </a:r>
                    </a:p>
                  </a:txBody>
                  <a:tcPr marL="0" marR="0" marT="0" marB="0" anchor="ctr">
                    <a:lnL>
                      <a:noFill/>
                    </a:lnL>
                    <a:lnR w="12700" cap="flat" cmpd="sng" algn="ctr">
                      <a:solidFill>
                        <a:srgbClr val="4BACC6"/>
                      </a:solidFill>
                      <a:prstDash val="solid"/>
                      <a:round/>
                      <a:headEnd type="none" w="med" len="med"/>
                      <a:tailEnd type="none" w="med" len="med"/>
                    </a:lnR>
                    <a:lnT>
                      <a:noFill/>
                    </a:lnT>
                    <a:lnB>
                      <a:noFill/>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519.841,5 </a:t>
                      </a:r>
                    </a:p>
                  </a:txBody>
                  <a:tcPr marL="0" marR="0" marT="0" marB="0" anchor="ctr">
                    <a:lnL w="12700" cap="flat" cmpd="sng" algn="ctr">
                      <a:solidFill>
                        <a:srgbClr val="4BACC6"/>
                      </a:solidFill>
                      <a:prstDash val="solid"/>
                      <a:round/>
                      <a:headEnd type="none" w="med" len="med"/>
                      <a:tailEnd type="none" w="med" len="med"/>
                    </a:lnL>
                    <a:lnR>
                      <a:noFill/>
                    </a:lnR>
                    <a:lnT>
                      <a:noFill/>
                    </a:lnT>
                    <a:lnB>
                      <a:noFill/>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(109.795,6)</a:t>
                      </a:r>
                    </a:p>
                  </a:txBody>
                  <a:tcPr marL="0" marR="0" marT="0" marB="0" anchor="ctr">
                    <a:lnL>
                      <a:noFill/>
                    </a:lnL>
                    <a:lnR>
                      <a:noFill/>
                    </a:lnR>
                    <a:lnT>
                      <a:noFill/>
                    </a:lnT>
                    <a:lnB>
                      <a:noFill/>
                    </a:lnB>
                    <a:solidFill>
                      <a:srgbClr val="E9F1F5"/>
                    </a:solidFill>
                  </a:tcPr>
                </a:tc>
                <a:tc>
                  <a:txBody>
                    <a:bodyPr/>
                    <a:lstStyle/>
                    <a:p>
                      <a:pPr algn="r" fontAlgn="ctr"/>
                      <a:r>
                        <a:rPr lang="es-EC" sz="1200" b="0"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-17,4%</a:t>
                      </a:r>
                    </a:p>
                  </a:txBody>
                  <a:tcPr marL="0" marR="0" marT="0" marB="0" anchor="ctr">
                    <a:lnL>
                      <a:noFill/>
                    </a:lnL>
                    <a:lnR w="12700" cap="flat" cmpd="sng" algn="ctr">
                      <a:solidFill>
                        <a:srgbClr val="4BACC6"/>
                      </a:solidFill>
                      <a:prstDash val="solid"/>
                      <a:round/>
                      <a:headEnd type="none" w="med" len="med"/>
                      <a:tailEnd type="none" w="med" len="med"/>
                    </a:lnR>
                    <a:lnT>
                      <a:noFill/>
                    </a:lnT>
                    <a:lnB>
                      <a:noFill/>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629.637,1 </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a:noFill/>
                    </a:lnT>
                    <a:lnB>
                      <a:noFill/>
                    </a:lnB>
                    <a:solidFill>
                      <a:srgbClr val="E9F1F5"/>
                    </a:solidFill>
                  </a:tcPr>
                </a:tc>
              </a:tr>
              <a:tr h="206125">
                <a:tc>
                  <a:txBody>
                    <a:bodyPr/>
                    <a:lstStyle/>
                    <a:p>
                      <a:pPr algn="l" rtl="0" fontAlgn="ctr"/>
                      <a:r>
                        <a:rPr lang="es-EC" sz="1200" b="0" i="0" u="none" strike="noStrike">
                          <a:solidFill>
                            <a:srgbClr val="000000"/>
                          </a:solidFill>
                          <a:effectLst/>
                          <a:latin typeface="Arial" panose="020B0604020202020204" pitchFamily="34" charset="0"/>
                          <a:cs typeface="Arial" panose="020B0604020202020204" pitchFamily="34" charset="0"/>
                        </a:rPr>
                        <a:t>Anticipos clientes</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a:noFill/>
                    </a:lnT>
                    <a:lnB w="1270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786.902,5 </a:t>
                      </a:r>
                    </a:p>
                  </a:txBody>
                  <a:tcPr marL="0" marR="0" marT="0" marB="0" anchor="ctr">
                    <a:lnL w="12700" cap="flat" cmpd="sng" algn="ctr">
                      <a:solidFill>
                        <a:srgbClr val="4BACC6"/>
                      </a:solidFill>
                      <a:prstDash val="solid"/>
                      <a:round/>
                      <a:headEnd type="none" w="med" len="med"/>
                      <a:tailEnd type="none" w="med" len="med"/>
                    </a:lnL>
                    <a:lnR>
                      <a:noFill/>
                    </a:lnR>
                    <a:lnT>
                      <a:noFill/>
                    </a:lnT>
                    <a:lnB w="1270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786.902,5 </a:t>
                      </a:r>
                    </a:p>
                  </a:txBody>
                  <a:tcPr marL="0" marR="0" marT="0" marB="0" anchor="ctr">
                    <a:lnL>
                      <a:noFill/>
                    </a:lnL>
                    <a:lnR>
                      <a:noFill/>
                    </a:lnR>
                    <a:lnT>
                      <a:noFill/>
                    </a:lnT>
                    <a:lnB w="1270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200" b="0" i="0" u="none" strike="noStrike">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100,0%</a:t>
                      </a:r>
                    </a:p>
                  </a:txBody>
                  <a:tcPr marL="0" marR="0" marT="0" marB="0" anchor="ctr">
                    <a:lnL>
                      <a:noFill/>
                    </a:lnL>
                    <a:lnR w="12700" cap="flat" cmpd="sng" algn="ctr">
                      <a:solidFill>
                        <a:srgbClr val="4BACC6"/>
                      </a:solidFill>
                      <a:prstDash val="solid"/>
                      <a:round/>
                      <a:headEnd type="none" w="med" len="med"/>
                      <a:tailEnd type="none" w="med" len="med"/>
                    </a:lnR>
                    <a:lnT>
                      <a:noFill/>
                    </a:lnT>
                    <a:lnB w="1270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   </a:t>
                      </a:r>
                    </a:p>
                  </a:txBody>
                  <a:tcPr marL="0" marR="0" marT="0" marB="0" anchor="ctr">
                    <a:lnL w="12700" cap="flat" cmpd="sng" algn="ctr">
                      <a:solidFill>
                        <a:srgbClr val="4BACC6"/>
                      </a:solidFill>
                      <a:prstDash val="solid"/>
                      <a:round/>
                      <a:headEnd type="none" w="med" len="med"/>
                      <a:tailEnd type="none" w="med" len="med"/>
                    </a:lnL>
                    <a:lnR>
                      <a:noFill/>
                    </a:lnR>
                    <a:lnT>
                      <a:noFill/>
                    </a:lnT>
                    <a:lnB w="1270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(661.799,3)</a:t>
                      </a:r>
                    </a:p>
                  </a:txBody>
                  <a:tcPr marL="0" marR="0" marT="0" marB="0" anchor="ctr">
                    <a:lnL>
                      <a:noFill/>
                    </a:lnL>
                    <a:lnR>
                      <a:noFill/>
                    </a:lnR>
                    <a:lnT>
                      <a:noFill/>
                    </a:lnT>
                    <a:lnB w="1270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200" b="0"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-100,0%</a:t>
                      </a:r>
                    </a:p>
                  </a:txBody>
                  <a:tcPr marL="0" marR="0" marT="0" marB="0" anchor="ctr">
                    <a:lnL>
                      <a:noFill/>
                    </a:lnL>
                    <a:lnR w="12700" cap="flat" cmpd="sng" algn="ctr">
                      <a:solidFill>
                        <a:srgbClr val="4BACC6"/>
                      </a:solidFill>
                      <a:prstDash val="solid"/>
                      <a:round/>
                      <a:headEnd type="none" w="med" len="med"/>
                      <a:tailEnd type="none" w="med" len="med"/>
                    </a:lnR>
                    <a:lnT>
                      <a:noFill/>
                    </a:lnT>
                    <a:lnB w="1270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661.799,3 </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a:noFill/>
                    </a:lnT>
                    <a:lnB w="12700" cap="flat" cmpd="sng" algn="ctr">
                      <a:solidFill>
                        <a:srgbClr val="4BACC6"/>
                      </a:solidFill>
                      <a:prstDash val="solid"/>
                      <a:round/>
                      <a:headEnd type="none" w="med" len="med"/>
                      <a:tailEnd type="none" w="med" len="med"/>
                    </a:lnB>
                    <a:solidFill>
                      <a:srgbClr val="E9F1F5"/>
                    </a:solidFill>
                  </a:tcPr>
                </a:tc>
              </a:tr>
              <a:tr h="196310">
                <a:tc>
                  <a:txBody>
                    <a:bodyPr/>
                    <a:lstStyle/>
                    <a:p>
                      <a:pPr algn="l" rtl="0" fontAlgn="ctr"/>
                      <a:r>
                        <a:rPr lang="es-EC" sz="1200" b="1" i="0" u="none" strike="noStrike" dirty="0">
                          <a:solidFill>
                            <a:srgbClr val="7030A0"/>
                          </a:solidFill>
                          <a:effectLst/>
                          <a:latin typeface="Arial" panose="020B0604020202020204" pitchFamily="34" charset="0"/>
                          <a:cs typeface="Arial" panose="020B0604020202020204" pitchFamily="34" charset="0"/>
                        </a:rPr>
                        <a:t>Pasivo no corriente</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E9F1F5"/>
                    </a:solidFill>
                  </a:tcPr>
                </a:tc>
                <a:tc>
                  <a:txBody>
                    <a:bodyPr/>
                    <a:lstStyle/>
                    <a:p>
                      <a:pPr algn="r" fontAlgn="ctr"/>
                      <a:r>
                        <a:rPr lang="es-EC" sz="1200" b="0" i="0" u="none" strike="noStrike" dirty="0">
                          <a:solidFill>
                            <a:srgbClr val="7030A0"/>
                          </a:solidFill>
                          <a:effectLst/>
                          <a:latin typeface="Arial" panose="020B0604020202020204" pitchFamily="34" charset="0"/>
                          <a:cs typeface="Arial" panose="020B0604020202020204" pitchFamily="34" charset="0"/>
                        </a:rPr>
                        <a:t>                  -   </a:t>
                      </a:r>
                    </a:p>
                  </a:txBody>
                  <a:tcPr marL="0" marR="0"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a:noFill/>
                    </a:lnB>
                    <a:solidFill>
                      <a:srgbClr val="E9F1F5"/>
                    </a:solidFill>
                  </a:tcPr>
                </a:tc>
                <a:tc>
                  <a:txBody>
                    <a:bodyPr/>
                    <a:lstStyle/>
                    <a:p>
                      <a:pPr algn="r" fontAlgn="ctr"/>
                      <a:r>
                        <a:rPr lang="es-EC" sz="1200" b="0" i="0" u="none" strike="noStrike" dirty="0">
                          <a:solidFill>
                            <a:srgbClr val="7030A0"/>
                          </a:solidFill>
                          <a:effectLst/>
                          <a:latin typeface="Arial" panose="020B0604020202020204" pitchFamily="34" charset="0"/>
                          <a:cs typeface="Arial" panose="020B0604020202020204" pitchFamily="34" charset="0"/>
                        </a:rPr>
                        <a:t>       (306.421,5)</a:t>
                      </a:r>
                    </a:p>
                  </a:txBody>
                  <a:tcPr marL="0" marR="0" marT="0" marB="0" anchor="ctr">
                    <a:lnL>
                      <a:noFill/>
                    </a:lnL>
                    <a:lnR>
                      <a:noFill/>
                    </a:lnR>
                    <a:lnT w="12700" cap="flat" cmpd="sng" algn="ctr">
                      <a:solidFill>
                        <a:srgbClr val="4BACC6"/>
                      </a:solidFill>
                      <a:prstDash val="solid"/>
                      <a:round/>
                      <a:headEnd type="none" w="med" len="med"/>
                      <a:tailEnd type="none" w="med" len="med"/>
                    </a:lnT>
                    <a:lnB>
                      <a:noFill/>
                    </a:lnB>
                    <a:solidFill>
                      <a:srgbClr val="E9F1F5"/>
                    </a:solidFill>
                  </a:tcPr>
                </a:tc>
                <a:tc>
                  <a:txBody>
                    <a:bodyPr/>
                    <a:lstStyle/>
                    <a:p>
                      <a:pPr algn="r" fontAlgn="ctr"/>
                      <a:r>
                        <a:rPr lang="es-EC" sz="1200" b="0" i="0" u="none" strike="noStrike"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-100%</a:t>
                      </a:r>
                    </a:p>
                  </a:txBody>
                  <a:tcPr marL="0" marR="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E9F1F5"/>
                    </a:solidFill>
                  </a:tcPr>
                </a:tc>
                <a:tc>
                  <a:txBody>
                    <a:bodyPr/>
                    <a:lstStyle/>
                    <a:p>
                      <a:pPr algn="r" fontAlgn="ctr"/>
                      <a:r>
                        <a:rPr lang="es-EC" sz="1200" b="0" i="0" u="none" strike="noStrike" dirty="0">
                          <a:solidFill>
                            <a:srgbClr val="7030A0"/>
                          </a:solidFill>
                          <a:effectLst/>
                          <a:latin typeface="Arial" panose="020B0604020202020204" pitchFamily="34" charset="0"/>
                          <a:cs typeface="Arial" panose="020B0604020202020204" pitchFamily="34" charset="0"/>
                        </a:rPr>
                        <a:t>         306.421,5 </a:t>
                      </a:r>
                    </a:p>
                  </a:txBody>
                  <a:tcPr marL="0" marR="0"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a:noFill/>
                    </a:lnB>
                    <a:solidFill>
                      <a:srgbClr val="E9F1F5"/>
                    </a:solidFill>
                  </a:tcPr>
                </a:tc>
                <a:tc>
                  <a:txBody>
                    <a:bodyPr/>
                    <a:lstStyle/>
                    <a:p>
                      <a:pPr algn="r" fontAlgn="ctr"/>
                      <a:r>
                        <a:rPr lang="es-EC" sz="1200" b="0" i="0" u="none" strike="noStrike" dirty="0">
                          <a:solidFill>
                            <a:srgbClr val="7030A0"/>
                          </a:solidFill>
                          <a:effectLst/>
                          <a:latin typeface="Arial" panose="020B0604020202020204" pitchFamily="34" charset="0"/>
                          <a:cs typeface="Arial" panose="020B0604020202020204" pitchFamily="34" charset="0"/>
                        </a:rPr>
                        <a:t>      (1.367.974,8)</a:t>
                      </a:r>
                    </a:p>
                  </a:txBody>
                  <a:tcPr marL="0" marR="0" marT="0" marB="0" anchor="ctr">
                    <a:lnL>
                      <a:noFill/>
                    </a:lnL>
                    <a:lnR>
                      <a:noFill/>
                    </a:lnR>
                    <a:lnT w="12700" cap="flat" cmpd="sng" algn="ctr">
                      <a:solidFill>
                        <a:srgbClr val="4BACC6"/>
                      </a:solidFill>
                      <a:prstDash val="solid"/>
                      <a:round/>
                      <a:headEnd type="none" w="med" len="med"/>
                      <a:tailEnd type="none" w="med" len="med"/>
                    </a:lnT>
                    <a:lnB>
                      <a:noFill/>
                    </a:lnB>
                    <a:solidFill>
                      <a:srgbClr val="E9F1F5"/>
                    </a:solidFill>
                  </a:tcPr>
                </a:tc>
                <a:tc>
                  <a:txBody>
                    <a:bodyPr/>
                    <a:lstStyle/>
                    <a:p>
                      <a:pPr algn="r" fontAlgn="ctr"/>
                      <a:r>
                        <a:rPr lang="es-EC" sz="1200" b="0" i="0" u="none" strike="noStrike"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-81,7%</a:t>
                      </a:r>
                    </a:p>
                  </a:txBody>
                  <a:tcPr marL="0" marR="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E9F1F5"/>
                    </a:solidFill>
                  </a:tcPr>
                </a:tc>
                <a:tc>
                  <a:txBody>
                    <a:bodyPr/>
                    <a:lstStyle/>
                    <a:p>
                      <a:pPr algn="r" fontAlgn="ctr"/>
                      <a:r>
                        <a:rPr lang="es-EC" sz="1200" b="0" i="0" u="none" strike="noStrike" dirty="0">
                          <a:solidFill>
                            <a:srgbClr val="7030A0"/>
                          </a:solidFill>
                          <a:effectLst/>
                          <a:latin typeface="Arial" panose="020B0604020202020204" pitchFamily="34" charset="0"/>
                          <a:cs typeface="Arial" panose="020B0604020202020204" pitchFamily="34" charset="0"/>
                        </a:rPr>
                        <a:t>     1.674.396,3 </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E9F1F5"/>
                    </a:solidFill>
                  </a:tcPr>
                </a:tc>
              </a:tr>
              <a:tr h="536637">
                <a:tc>
                  <a:txBody>
                    <a:bodyPr/>
                    <a:lstStyle/>
                    <a:p>
                      <a:pPr algn="l" rtl="0" fontAlgn="ctr"/>
                      <a:r>
                        <a:rPr lang="es-EC" sz="1200" b="0" i="0" u="none" strike="noStrike">
                          <a:solidFill>
                            <a:srgbClr val="000000"/>
                          </a:solidFill>
                          <a:effectLst/>
                          <a:latin typeface="Arial" panose="020B0604020202020204" pitchFamily="34" charset="0"/>
                          <a:cs typeface="Arial" panose="020B0604020202020204" pitchFamily="34" charset="0"/>
                        </a:rPr>
                        <a:t>Cuentas y dctos. Por pagar proveedores no corrientes</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a:noFill/>
                    </a:lnT>
                    <a:lnB w="1270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0</a:t>
                      </a:r>
                    </a:p>
                  </a:txBody>
                  <a:tcPr marL="0" marR="0" marT="0" marB="0" anchor="ctr">
                    <a:lnL w="12700" cap="flat" cmpd="sng" algn="ctr">
                      <a:solidFill>
                        <a:srgbClr val="4BACC6"/>
                      </a:solidFill>
                      <a:prstDash val="solid"/>
                      <a:round/>
                      <a:headEnd type="none" w="med" len="med"/>
                      <a:tailEnd type="none" w="med" len="med"/>
                    </a:lnL>
                    <a:lnR>
                      <a:noFill/>
                    </a:lnR>
                    <a:lnT>
                      <a:noFill/>
                    </a:lnT>
                    <a:lnB w="1270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(306.421,5)</a:t>
                      </a:r>
                    </a:p>
                  </a:txBody>
                  <a:tcPr marL="0" marR="0" marT="0" marB="0" anchor="ctr">
                    <a:lnL>
                      <a:noFill/>
                    </a:lnL>
                    <a:lnR>
                      <a:noFill/>
                    </a:lnR>
                    <a:lnT>
                      <a:noFill/>
                    </a:lnT>
                    <a:lnB w="1270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200" b="0" i="0" u="none" strike="noStrike">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-100%</a:t>
                      </a:r>
                    </a:p>
                  </a:txBody>
                  <a:tcPr marL="0" marR="0" marT="0" marB="0" anchor="ctr">
                    <a:lnL>
                      <a:noFill/>
                    </a:lnL>
                    <a:lnR w="12700" cap="flat" cmpd="sng" algn="ctr">
                      <a:solidFill>
                        <a:srgbClr val="4BACC6"/>
                      </a:solidFill>
                      <a:prstDash val="solid"/>
                      <a:round/>
                      <a:headEnd type="none" w="med" len="med"/>
                      <a:tailEnd type="none" w="med" len="med"/>
                    </a:lnR>
                    <a:lnT>
                      <a:noFill/>
                    </a:lnT>
                    <a:lnB w="1270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306.421,5 </a:t>
                      </a:r>
                    </a:p>
                  </a:txBody>
                  <a:tcPr marL="0" marR="0" marT="0" marB="0" anchor="ctr">
                    <a:lnL w="12700" cap="flat" cmpd="sng" algn="ctr">
                      <a:solidFill>
                        <a:srgbClr val="4BACC6"/>
                      </a:solidFill>
                      <a:prstDash val="solid"/>
                      <a:round/>
                      <a:headEnd type="none" w="med" len="med"/>
                      <a:tailEnd type="none" w="med" len="med"/>
                    </a:lnL>
                    <a:lnR>
                      <a:noFill/>
                    </a:lnR>
                    <a:lnT>
                      <a:noFill/>
                    </a:lnT>
                    <a:lnB w="1270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300.000,0 </a:t>
                      </a:r>
                    </a:p>
                  </a:txBody>
                  <a:tcPr marL="0" marR="0" marT="0" marB="0" anchor="ctr">
                    <a:lnL>
                      <a:noFill/>
                    </a:lnL>
                    <a:lnR>
                      <a:noFill/>
                    </a:lnR>
                    <a:lnT>
                      <a:noFill/>
                    </a:lnT>
                    <a:lnB w="1270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200" b="0"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4671,8%</a:t>
                      </a:r>
                    </a:p>
                  </a:txBody>
                  <a:tcPr marL="0" marR="0" marT="0" marB="0" anchor="ctr">
                    <a:lnL>
                      <a:noFill/>
                    </a:lnL>
                    <a:lnR w="12700" cap="flat" cmpd="sng" algn="ctr">
                      <a:solidFill>
                        <a:srgbClr val="4BACC6"/>
                      </a:solidFill>
                      <a:prstDash val="solid"/>
                      <a:round/>
                      <a:headEnd type="none" w="med" len="med"/>
                      <a:tailEnd type="none" w="med" len="med"/>
                    </a:lnR>
                    <a:lnT>
                      <a:noFill/>
                    </a:lnT>
                    <a:lnB w="1270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6.421,5 </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a:noFill/>
                    </a:lnT>
                    <a:lnB w="12700" cap="flat" cmpd="sng" algn="ctr">
                      <a:solidFill>
                        <a:srgbClr val="4BACC6"/>
                      </a:solidFill>
                      <a:prstDash val="solid"/>
                      <a:round/>
                      <a:headEnd type="none" w="med" len="med"/>
                      <a:tailEnd type="none" w="med" len="med"/>
                    </a:lnB>
                    <a:solidFill>
                      <a:srgbClr val="E9F1F5"/>
                    </a:solidFill>
                  </a:tcPr>
                </a:tc>
              </a:tr>
              <a:tr h="333726">
                <a:tc>
                  <a:txBody>
                    <a:bodyPr/>
                    <a:lstStyle/>
                    <a:p>
                      <a:pPr algn="l" rtl="0" fontAlgn="ctr"/>
                      <a:r>
                        <a:rPr lang="es-EC" sz="1200" b="1" i="0" u="none" strike="noStrike" dirty="0">
                          <a:solidFill>
                            <a:srgbClr val="000000"/>
                          </a:solidFill>
                          <a:effectLst/>
                          <a:latin typeface="Arial" panose="020B0604020202020204" pitchFamily="34" charset="0"/>
                          <a:cs typeface="Arial" panose="020B0604020202020204" pitchFamily="34" charset="0"/>
                        </a:rPr>
                        <a:t>PATRIMONIO</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a:noFill/>
                    </a:lnB>
                  </a:tcPr>
                </a:tc>
                <a:tc>
                  <a:txBody>
                    <a:bodyPr/>
                    <a:lstStyle/>
                    <a:p>
                      <a:pPr algn="r" fontAlgn="ctr"/>
                      <a:r>
                        <a:rPr lang="es-EC" sz="1200" b="1" i="0" u="none" strike="noStrike" dirty="0">
                          <a:solidFill>
                            <a:srgbClr val="000000"/>
                          </a:solidFill>
                          <a:effectLst/>
                          <a:latin typeface="Arial" panose="020B0604020202020204" pitchFamily="34" charset="0"/>
                          <a:cs typeface="Arial" panose="020B0604020202020204" pitchFamily="34" charset="0"/>
                        </a:rPr>
                        <a:t>    2.520.632,5 </a:t>
                      </a:r>
                    </a:p>
                  </a:txBody>
                  <a:tcPr marL="0" marR="0"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a:noFill/>
                    </a:lnB>
                  </a:tcPr>
                </a:tc>
                <a:tc>
                  <a:txBody>
                    <a:bodyPr/>
                    <a:lstStyle/>
                    <a:p>
                      <a:pPr algn="r" fontAlgn="ctr"/>
                      <a:r>
                        <a:rPr lang="es-EC" sz="1200" b="1" i="0" u="none" strike="noStrike" dirty="0">
                          <a:solidFill>
                            <a:srgbClr val="000000"/>
                          </a:solidFill>
                          <a:effectLst/>
                          <a:latin typeface="Arial" panose="020B0604020202020204" pitchFamily="34" charset="0"/>
                          <a:cs typeface="Arial" panose="020B0604020202020204" pitchFamily="34" charset="0"/>
                        </a:rPr>
                        <a:t>       (212.382,1)</a:t>
                      </a:r>
                    </a:p>
                  </a:txBody>
                  <a:tcPr marL="0" marR="0" marT="0" marB="0" anchor="ctr">
                    <a:lnL>
                      <a:noFill/>
                    </a:lnL>
                    <a:lnR>
                      <a:noFill/>
                    </a:lnR>
                    <a:lnT w="12700" cap="flat" cmpd="sng" algn="ctr">
                      <a:solidFill>
                        <a:srgbClr val="4BACC6"/>
                      </a:solidFill>
                      <a:prstDash val="solid"/>
                      <a:round/>
                      <a:headEnd type="none" w="med" len="med"/>
                      <a:tailEnd type="none" w="med" len="med"/>
                    </a:lnT>
                    <a:lnB>
                      <a:noFill/>
                    </a:lnB>
                  </a:tcPr>
                </a:tc>
                <a:tc>
                  <a:txBody>
                    <a:bodyPr/>
                    <a:lstStyle/>
                    <a:p>
                      <a:pPr algn="r" fontAlgn="ctr"/>
                      <a:r>
                        <a:rPr lang="es-EC" sz="1200" b="1" i="0" u="none" strike="noStrike">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-7,8%</a:t>
                      </a:r>
                    </a:p>
                  </a:txBody>
                  <a:tcPr marL="0" marR="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a:noFill/>
                    </a:lnB>
                  </a:tcPr>
                </a:tc>
                <a:tc>
                  <a:txBody>
                    <a:bodyPr/>
                    <a:lstStyle/>
                    <a:p>
                      <a:pPr algn="r" fontAlgn="ctr"/>
                      <a:r>
                        <a:rPr lang="es-EC" sz="1200" b="1" i="0" u="none" strike="noStrike">
                          <a:solidFill>
                            <a:srgbClr val="000000"/>
                          </a:solidFill>
                          <a:effectLst/>
                          <a:latin typeface="Arial" panose="020B0604020202020204" pitchFamily="34" charset="0"/>
                          <a:cs typeface="Arial" panose="020B0604020202020204" pitchFamily="34" charset="0"/>
                        </a:rPr>
                        <a:t>       2.733.014,6 </a:t>
                      </a:r>
                    </a:p>
                  </a:txBody>
                  <a:tcPr marL="0" marR="0"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a:noFill/>
                    </a:lnB>
                  </a:tcPr>
                </a:tc>
                <a:tc>
                  <a:txBody>
                    <a:bodyPr/>
                    <a:lstStyle/>
                    <a:p>
                      <a:pPr algn="r" fontAlgn="ctr"/>
                      <a:r>
                        <a:rPr lang="es-EC" sz="1200" b="1" i="0" u="none" strike="noStrike" dirty="0">
                          <a:solidFill>
                            <a:srgbClr val="000000"/>
                          </a:solidFill>
                          <a:effectLst/>
                          <a:latin typeface="Arial" panose="020B0604020202020204" pitchFamily="34" charset="0"/>
                          <a:cs typeface="Arial" panose="020B0604020202020204" pitchFamily="34" charset="0"/>
                        </a:rPr>
                        <a:t>         724.318,4 </a:t>
                      </a:r>
                    </a:p>
                  </a:txBody>
                  <a:tcPr marL="0" marR="0" marT="0" marB="0" anchor="ctr">
                    <a:lnL>
                      <a:noFill/>
                    </a:lnL>
                    <a:lnR>
                      <a:noFill/>
                    </a:lnR>
                    <a:lnT w="12700" cap="flat" cmpd="sng" algn="ctr">
                      <a:solidFill>
                        <a:srgbClr val="4BACC6"/>
                      </a:solidFill>
                      <a:prstDash val="solid"/>
                      <a:round/>
                      <a:headEnd type="none" w="med" len="med"/>
                      <a:tailEnd type="none" w="med" len="med"/>
                    </a:lnT>
                    <a:lnB>
                      <a:noFill/>
                    </a:lnB>
                  </a:tcPr>
                </a:tc>
                <a:tc>
                  <a:txBody>
                    <a:bodyPr/>
                    <a:lstStyle/>
                    <a:p>
                      <a:pPr algn="r" fontAlgn="ctr"/>
                      <a:r>
                        <a:rPr lang="es-EC" sz="12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36,1%</a:t>
                      </a:r>
                    </a:p>
                  </a:txBody>
                  <a:tcPr marL="0" marR="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a:noFill/>
                    </a:lnB>
                  </a:tcPr>
                </a:tc>
                <a:tc>
                  <a:txBody>
                    <a:bodyPr/>
                    <a:lstStyle/>
                    <a:p>
                      <a:pPr algn="r" fontAlgn="ctr"/>
                      <a:r>
                        <a:rPr lang="es-EC" sz="1200" b="1" i="0" u="none" strike="noStrike" dirty="0">
                          <a:solidFill>
                            <a:srgbClr val="000000"/>
                          </a:solidFill>
                          <a:effectLst/>
                          <a:latin typeface="Arial" panose="020B0604020202020204" pitchFamily="34" charset="0"/>
                          <a:cs typeface="Arial" panose="020B0604020202020204" pitchFamily="34" charset="0"/>
                        </a:rPr>
                        <a:t>     2.008.696,2 </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a:noFill/>
                    </a:lnB>
                  </a:tcPr>
                </a:tc>
              </a:tr>
              <a:tr h="206125">
                <a:tc>
                  <a:txBody>
                    <a:bodyPr/>
                    <a:lstStyle/>
                    <a:p>
                      <a:pPr algn="l" rtl="0" fontAlgn="ctr"/>
                      <a:r>
                        <a:rPr lang="es-EC" sz="1200" b="0" i="0" u="none" strike="noStrike">
                          <a:solidFill>
                            <a:srgbClr val="000000"/>
                          </a:solidFill>
                          <a:effectLst/>
                          <a:latin typeface="Arial" panose="020B0604020202020204" pitchFamily="34" charset="0"/>
                          <a:cs typeface="Arial" panose="020B0604020202020204" pitchFamily="34" charset="0"/>
                        </a:rPr>
                        <a:t>Capital social</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a:noFill/>
                    </a:lnT>
                    <a:lnB>
                      <a:noFill/>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100.000,0 </a:t>
                      </a:r>
                    </a:p>
                  </a:txBody>
                  <a:tcPr marL="0" marR="0" marT="0" marB="0" anchor="ctr">
                    <a:lnL w="12700" cap="flat" cmpd="sng" algn="ctr">
                      <a:solidFill>
                        <a:srgbClr val="4BACC6"/>
                      </a:solidFill>
                      <a:prstDash val="solid"/>
                      <a:round/>
                      <a:headEnd type="none" w="med" len="med"/>
                      <a:tailEnd type="none" w="med" len="med"/>
                    </a:lnL>
                    <a:lnR>
                      <a:noFill/>
                    </a:lnR>
                    <a:lnT>
                      <a:noFill/>
                    </a:lnT>
                    <a:lnB>
                      <a:noFill/>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   </a:t>
                      </a:r>
                    </a:p>
                  </a:txBody>
                  <a:tcPr marL="0" marR="0" marT="0" marB="0" anchor="ctr">
                    <a:lnL>
                      <a:noFill/>
                    </a:lnL>
                    <a:lnR>
                      <a:noFill/>
                    </a:lnR>
                    <a:lnT>
                      <a:noFill/>
                    </a:lnT>
                    <a:lnB>
                      <a:noFill/>
                    </a:lnB>
                    <a:solidFill>
                      <a:srgbClr val="E9F1F5"/>
                    </a:solidFill>
                  </a:tcPr>
                </a:tc>
                <a:tc>
                  <a:txBody>
                    <a:bodyPr/>
                    <a:lstStyle/>
                    <a:p>
                      <a:pPr algn="r" fontAlgn="ctr"/>
                      <a:r>
                        <a:rPr lang="es-EC" sz="1200" b="0" i="0" u="none" strike="noStrike">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0,0%</a:t>
                      </a:r>
                    </a:p>
                  </a:txBody>
                  <a:tcPr marL="0" marR="0" marT="0" marB="0" anchor="ctr">
                    <a:lnL>
                      <a:noFill/>
                    </a:lnL>
                    <a:lnR w="12700" cap="flat" cmpd="sng" algn="ctr">
                      <a:solidFill>
                        <a:srgbClr val="4BACC6"/>
                      </a:solidFill>
                      <a:prstDash val="solid"/>
                      <a:round/>
                      <a:headEnd type="none" w="med" len="med"/>
                      <a:tailEnd type="none" w="med" len="med"/>
                    </a:lnR>
                    <a:lnT>
                      <a:noFill/>
                    </a:lnT>
                    <a:lnB>
                      <a:noFill/>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100.000,0 </a:t>
                      </a:r>
                    </a:p>
                  </a:txBody>
                  <a:tcPr marL="0" marR="0" marT="0" marB="0" anchor="ctr">
                    <a:lnL w="12700" cap="flat" cmpd="sng" algn="ctr">
                      <a:solidFill>
                        <a:srgbClr val="4BACC6"/>
                      </a:solidFill>
                      <a:prstDash val="solid"/>
                      <a:round/>
                      <a:headEnd type="none" w="med" len="med"/>
                      <a:tailEnd type="none" w="med" len="med"/>
                    </a:lnL>
                    <a:lnR>
                      <a:noFill/>
                    </a:lnR>
                    <a:lnT>
                      <a:noFill/>
                    </a:lnT>
                    <a:lnB>
                      <a:noFill/>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   </a:t>
                      </a:r>
                    </a:p>
                  </a:txBody>
                  <a:tcPr marL="0" marR="0" marT="0" marB="0" anchor="ctr">
                    <a:lnL>
                      <a:noFill/>
                    </a:lnL>
                    <a:lnR>
                      <a:noFill/>
                    </a:lnR>
                    <a:lnT>
                      <a:noFill/>
                    </a:lnT>
                    <a:lnB>
                      <a:noFill/>
                    </a:lnB>
                    <a:solidFill>
                      <a:srgbClr val="E9F1F5"/>
                    </a:solidFill>
                  </a:tcPr>
                </a:tc>
                <a:tc>
                  <a:txBody>
                    <a:bodyPr/>
                    <a:lstStyle/>
                    <a:p>
                      <a:pPr algn="r" fontAlgn="ctr"/>
                      <a:r>
                        <a:rPr lang="es-EC" sz="1200" b="0"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0,0%</a:t>
                      </a:r>
                    </a:p>
                  </a:txBody>
                  <a:tcPr marL="0" marR="0" marT="0" marB="0" anchor="ctr">
                    <a:lnL>
                      <a:noFill/>
                    </a:lnL>
                    <a:lnR w="12700" cap="flat" cmpd="sng" algn="ctr">
                      <a:solidFill>
                        <a:srgbClr val="4BACC6"/>
                      </a:solidFill>
                      <a:prstDash val="solid"/>
                      <a:round/>
                      <a:headEnd type="none" w="med" len="med"/>
                      <a:tailEnd type="none" w="med" len="med"/>
                    </a:lnR>
                    <a:lnT>
                      <a:noFill/>
                    </a:lnT>
                    <a:lnB>
                      <a:noFill/>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100.000,0 </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a:noFill/>
                    </a:lnT>
                    <a:lnB>
                      <a:noFill/>
                    </a:lnB>
                    <a:solidFill>
                      <a:srgbClr val="E9F1F5"/>
                    </a:solidFill>
                  </a:tcPr>
                </a:tc>
              </a:tr>
              <a:tr h="206125">
                <a:tc>
                  <a:txBody>
                    <a:bodyPr/>
                    <a:lstStyle/>
                    <a:p>
                      <a:pPr algn="l" rtl="0" fontAlgn="ctr"/>
                      <a:r>
                        <a:rPr lang="es-EC" sz="1200" b="0" i="0" u="none" strike="noStrike">
                          <a:solidFill>
                            <a:srgbClr val="000000"/>
                          </a:solidFill>
                          <a:effectLst/>
                          <a:latin typeface="Arial" panose="020B0604020202020204" pitchFamily="34" charset="0"/>
                          <a:cs typeface="Arial" panose="020B0604020202020204" pitchFamily="34" charset="0"/>
                        </a:rPr>
                        <a:t>Reservas</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a:noFill/>
                    </a:lnT>
                    <a:lnB>
                      <a:noFill/>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526.959,2 </a:t>
                      </a:r>
                    </a:p>
                  </a:txBody>
                  <a:tcPr marL="0" marR="0" marT="0" marB="0" anchor="ctr">
                    <a:lnL w="12700" cap="flat" cmpd="sng" algn="ctr">
                      <a:solidFill>
                        <a:srgbClr val="4BACC6"/>
                      </a:solidFill>
                      <a:prstDash val="solid"/>
                      <a:round/>
                      <a:headEnd type="none" w="med" len="med"/>
                      <a:tailEnd type="none" w="med" len="med"/>
                    </a:lnL>
                    <a:lnR>
                      <a:noFill/>
                    </a:lnR>
                    <a:lnT>
                      <a:noFill/>
                    </a:lnT>
                    <a:lnB>
                      <a:noFill/>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   </a:t>
                      </a:r>
                    </a:p>
                  </a:txBody>
                  <a:tcPr marL="0" marR="0" marT="0" marB="0" anchor="ctr">
                    <a:lnL>
                      <a:noFill/>
                    </a:lnL>
                    <a:lnR>
                      <a:noFill/>
                    </a:lnR>
                    <a:lnT>
                      <a:noFill/>
                    </a:lnT>
                    <a:lnB>
                      <a:noFill/>
                    </a:lnB>
                    <a:solidFill>
                      <a:srgbClr val="E9F1F5"/>
                    </a:solidFill>
                  </a:tcPr>
                </a:tc>
                <a:tc>
                  <a:txBody>
                    <a:bodyPr/>
                    <a:lstStyle/>
                    <a:p>
                      <a:pPr algn="r" fontAlgn="ctr"/>
                      <a:r>
                        <a:rPr lang="es-EC" sz="1200" b="0" i="0" u="none" strike="noStrike">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0,0%</a:t>
                      </a:r>
                    </a:p>
                  </a:txBody>
                  <a:tcPr marL="0" marR="0" marT="0" marB="0" anchor="ctr">
                    <a:lnL>
                      <a:noFill/>
                    </a:lnL>
                    <a:lnR w="12700" cap="flat" cmpd="sng" algn="ctr">
                      <a:solidFill>
                        <a:srgbClr val="4BACC6"/>
                      </a:solidFill>
                      <a:prstDash val="solid"/>
                      <a:round/>
                      <a:headEnd type="none" w="med" len="med"/>
                      <a:tailEnd type="none" w="med" len="med"/>
                    </a:lnR>
                    <a:lnT>
                      <a:noFill/>
                    </a:lnT>
                    <a:lnB>
                      <a:noFill/>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526.959,2 </a:t>
                      </a:r>
                    </a:p>
                  </a:txBody>
                  <a:tcPr marL="0" marR="0" marT="0" marB="0" anchor="ctr">
                    <a:lnL w="12700" cap="flat" cmpd="sng" algn="ctr">
                      <a:solidFill>
                        <a:srgbClr val="4BACC6"/>
                      </a:solidFill>
                      <a:prstDash val="solid"/>
                      <a:round/>
                      <a:headEnd type="none" w="med" len="med"/>
                      <a:tailEnd type="none" w="med" len="med"/>
                    </a:lnL>
                    <a:lnR>
                      <a:noFill/>
                    </a:lnR>
                    <a:lnT>
                      <a:noFill/>
                    </a:lnT>
                    <a:lnB>
                      <a:noFill/>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526.959,2 </a:t>
                      </a:r>
                    </a:p>
                  </a:txBody>
                  <a:tcPr marL="0" marR="0" marT="0" marB="0" anchor="ctr">
                    <a:lnL>
                      <a:noFill/>
                    </a:lnL>
                    <a:lnR>
                      <a:noFill/>
                    </a:lnR>
                    <a:lnT>
                      <a:noFill/>
                    </a:lnT>
                    <a:lnB>
                      <a:noFill/>
                    </a:lnB>
                    <a:solidFill>
                      <a:srgbClr val="E9F1F5"/>
                    </a:solidFill>
                  </a:tcPr>
                </a:tc>
                <a:tc>
                  <a:txBody>
                    <a:bodyPr/>
                    <a:lstStyle/>
                    <a:p>
                      <a:pPr algn="r" fontAlgn="ctr"/>
                      <a:r>
                        <a:rPr lang="es-EC" sz="1200" b="0"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100,0%</a:t>
                      </a:r>
                    </a:p>
                  </a:txBody>
                  <a:tcPr marL="0" marR="0" marT="0" marB="0" anchor="ctr">
                    <a:lnL>
                      <a:noFill/>
                    </a:lnL>
                    <a:lnR w="12700" cap="flat" cmpd="sng" algn="ctr">
                      <a:solidFill>
                        <a:srgbClr val="4BACC6"/>
                      </a:solidFill>
                      <a:prstDash val="solid"/>
                      <a:round/>
                      <a:headEnd type="none" w="med" len="med"/>
                      <a:tailEnd type="none" w="med" len="med"/>
                    </a:lnR>
                    <a:lnT>
                      <a:noFill/>
                    </a:lnT>
                    <a:lnB>
                      <a:noFill/>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   </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a:noFill/>
                    </a:lnT>
                    <a:lnB>
                      <a:noFill/>
                    </a:lnB>
                    <a:solidFill>
                      <a:srgbClr val="E9F1F5"/>
                    </a:solidFill>
                  </a:tcPr>
                </a:tc>
              </a:tr>
              <a:tr h="357758">
                <a:tc>
                  <a:txBody>
                    <a:bodyPr/>
                    <a:lstStyle/>
                    <a:p>
                      <a:pPr algn="l" rtl="0" fontAlgn="ctr"/>
                      <a:r>
                        <a:rPr lang="es-EC" sz="1200" b="0" i="0" u="none" strike="noStrike">
                          <a:solidFill>
                            <a:srgbClr val="000000"/>
                          </a:solidFill>
                          <a:effectLst/>
                          <a:latin typeface="Arial" panose="020B0604020202020204" pitchFamily="34" charset="0"/>
                          <a:cs typeface="Arial" panose="020B0604020202020204" pitchFamily="34" charset="0"/>
                        </a:rPr>
                        <a:t>Utilidades acumuladas Ejercicios anteriores</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a:noFill/>
                    </a:lnT>
                    <a:lnB>
                      <a:noFill/>
                    </a:lnB>
                    <a:solidFill>
                      <a:srgbClr val="E9F1F5"/>
                    </a:solidFill>
                  </a:tcPr>
                </a:tc>
                <a:tc>
                  <a:txBody>
                    <a:bodyPr/>
                    <a:lstStyle/>
                    <a:p>
                      <a:pPr algn="r" fontAlgn="ctr"/>
                      <a:r>
                        <a:rPr lang="es-EC" sz="1200" b="0" i="0" u="none" strike="noStrike" dirty="0">
                          <a:solidFill>
                            <a:srgbClr val="000000"/>
                          </a:solidFill>
                          <a:effectLst/>
                          <a:latin typeface="Arial" panose="020B0604020202020204" pitchFamily="34" charset="0"/>
                          <a:cs typeface="Arial" panose="020B0604020202020204" pitchFamily="34" charset="0"/>
                        </a:rPr>
                        <a:t>       </a:t>
                      </a:r>
                      <a:r>
                        <a:rPr lang="es-EC" sz="1200" b="0" i="0" u="none" strike="noStrike" dirty="0" smtClean="0">
                          <a:solidFill>
                            <a:srgbClr val="000000"/>
                          </a:solidFill>
                          <a:effectLst/>
                          <a:latin typeface="Arial" panose="020B0604020202020204" pitchFamily="34" charset="0"/>
                          <a:cs typeface="Arial" panose="020B0604020202020204" pitchFamily="34" charset="0"/>
                        </a:rPr>
                        <a:t>666.477,5 </a:t>
                      </a:r>
                      <a:endParaRPr lang="es-EC"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4BACC6"/>
                      </a:solidFill>
                      <a:prstDash val="solid"/>
                      <a:round/>
                      <a:headEnd type="none" w="med" len="med"/>
                      <a:tailEnd type="none" w="med" len="med"/>
                    </a:lnL>
                    <a:lnR>
                      <a:noFill/>
                    </a:lnR>
                    <a:lnT>
                      <a:noFill/>
                    </a:lnT>
                    <a:lnB>
                      <a:noFill/>
                    </a:lnB>
                    <a:solidFill>
                      <a:srgbClr val="E9F1F5"/>
                    </a:solidFill>
                  </a:tcPr>
                </a:tc>
                <a:tc>
                  <a:txBody>
                    <a:bodyPr/>
                    <a:lstStyle/>
                    <a:p>
                      <a:pPr algn="r" fontAlgn="ctr"/>
                      <a:r>
                        <a:rPr lang="es-EC" sz="1200" b="0" i="0" u="none" strike="noStrike" dirty="0">
                          <a:solidFill>
                            <a:srgbClr val="000000"/>
                          </a:solidFill>
                          <a:effectLst/>
                          <a:latin typeface="Arial" panose="020B0604020202020204" pitchFamily="34" charset="0"/>
                          <a:cs typeface="Arial" panose="020B0604020202020204" pitchFamily="34" charset="0"/>
                        </a:rPr>
                        <a:t>        </a:t>
                      </a:r>
                      <a:r>
                        <a:rPr lang="es-EC" sz="1200" b="0" i="0" u="none" strike="noStrike" dirty="0" smtClean="0">
                          <a:solidFill>
                            <a:srgbClr val="000000"/>
                          </a:solidFill>
                          <a:effectLst/>
                          <a:latin typeface="Arial" panose="020B0604020202020204" pitchFamily="34" charset="0"/>
                          <a:cs typeface="Arial" panose="020B0604020202020204" pitchFamily="34" charset="0"/>
                        </a:rPr>
                        <a:t>232.877,7 </a:t>
                      </a:r>
                      <a:endParaRPr lang="es-EC"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E9F1F5"/>
                    </a:solidFill>
                  </a:tcPr>
                </a:tc>
                <a:tc>
                  <a:txBody>
                    <a:bodyPr/>
                    <a:lstStyle/>
                    <a:p>
                      <a:pPr algn="r" fontAlgn="ctr"/>
                      <a:r>
                        <a:rPr lang="es-EC" sz="1200" b="0" i="0" u="none" strike="noStrike"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53,7%</a:t>
                      </a:r>
                      <a:endParaRPr lang="es-EC" sz="1200" b="0"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0" marR="0" marT="0" marB="0" anchor="ctr">
                    <a:lnL>
                      <a:noFill/>
                    </a:lnL>
                    <a:lnR w="12700" cap="flat" cmpd="sng" algn="ctr">
                      <a:solidFill>
                        <a:srgbClr val="4BACC6"/>
                      </a:solidFill>
                      <a:prstDash val="solid"/>
                      <a:round/>
                      <a:headEnd type="none" w="med" len="med"/>
                      <a:tailEnd type="none" w="med" len="med"/>
                    </a:lnR>
                    <a:lnT>
                      <a:noFill/>
                    </a:lnT>
                    <a:lnB>
                      <a:noFill/>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433.599,8 </a:t>
                      </a:r>
                    </a:p>
                  </a:txBody>
                  <a:tcPr marL="0" marR="0" marT="0" marB="0" anchor="ctr">
                    <a:lnL w="12700" cap="flat" cmpd="sng" algn="ctr">
                      <a:solidFill>
                        <a:srgbClr val="4BACC6"/>
                      </a:solidFill>
                      <a:prstDash val="solid"/>
                      <a:round/>
                      <a:headEnd type="none" w="med" len="med"/>
                      <a:tailEnd type="none" w="med" len="med"/>
                    </a:lnL>
                    <a:lnR>
                      <a:noFill/>
                    </a:lnR>
                    <a:lnT>
                      <a:noFill/>
                    </a:lnT>
                    <a:lnB>
                      <a:noFill/>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207.191,3 </a:t>
                      </a:r>
                    </a:p>
                  </a:txBody>
                  <a:tcPr marL="0" marR="0" marT="0" marB="0" anchor="ctr">
                    <a:lnL>
                      <a:noFill/>
                    </a:lnL>
                    <a:lnR>
                      <a:noFill/>
                    </a:lnR>
                    <a:lnT>
                      <a:noFill/>
                    </a:lnT>
                    <a:lnB>
                      <a:noFill/>
                    </a:lnB>
                    <a:solidFill>
                      <a:srgbClr val="E9F1F5"/>
                    </a:solidFill>
                  </a:tcPr>
                </a:tc>
                <a:tc>
                  <a:txBody>
                    <a:bodyPr/>
                    <a:lstStyle/>
                    <a:p>
                      <a:pPr algn="r" fontAlgn="ctr"/>
                      <a:r>
                        <a:rPr lang="es-EC" sz="1200" b="0"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91,5%</a:t>
                      </a:r>
                    </a:p>
                  </a:txBody>
                  <a:tcPr marL="0" marR="0" marT="0" marB="0" anchor="ctr">
                    <a:lnL>
                      <a:noFill/>
                    </a:lnL>
                    <a:lnR w="12700" cap="flat" cmpd="sng" algn="ctr">
                      <a:solidFill>
                        <a:srgbClr val="4BACC6"/>
                      </a:solidFill>
                      <a:prstDash val="solid"/>
                      <a:round/>
                      <a:headEnd type="none" w="med" len="med"/>
                      <a:tailEnd type="none" w="med" len="med"/>
                    </a:lnR>
                    <a:lnT>
                      <a:noFill/>
                    </a:lnT>
                    <a:lnB>
                      <a:noFill/>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226.408,6 </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a:noFill/>
                    </a:lnT>
                    <a:lnB>
                      <a:noFill/>
                    </a:lnB>
                    <a:solidFill>
                      <a:srgbClr val="E9F1F5"/>
                    </a:solidFill>
                  </a:tcPr>
                </a:tc>
              </a:tr>
              <a:tr h="343542">
                <a:tc>
                  <a:txBody>
                    <a:bodyPr/>
                    <a:lstStyle/>
                    <a:p>
                      <a:pPr algn="l" rtl="0" fontAlgn="ctr"/>
                      <a:r>
                        <a:rPr lang="es-EC" sz="1200" b="0" i="0" u="none" strike="noStrike" dirty="0">
                          <a:solidFill>
                            <a:srgbClr val="000000"/>
                          </a:solidFill>
                          <a:effectLst/>
                          <a:latin typeface="Arial" panose="020B0604020202020204" pitchFamily="34" charset="0"/>
                          <a:cs typeface="Arial" panose="020B0604020202020204" pitchFamily="34" charset="0"/>
                        </a:rPr>
                        <a:t>Resultado del ejercicio</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a:noFill/>
                    </a:lnT>
                    <a:lnB w="12700" cap="flat" cmpd="sng" algn="ctr">
                      <a:solidFill>
                        <a:srgbClr val="00B0F0"/>
                      </a:solidFill>
                      <a:prstDash val="solid"/>
                      <a:round/>
                      <a:headEnd type="none" w="med" len="med"/>
                      <a:tailEnd type="none" w="med" len="med"/>
                    </a:lnB>
                    <a:solidFill>
                      <a:srgbClr val="E9F1F5"/>
                    </a:solidFill>
                  </a:tcPr>
                </a:tc>
                <a:tc>
                  <a:txBody>
                    <a:bodyPr/>
                    <a:lstStyle/>
                    <a:p>
                      <a:pPr algn="r" fontAlgn="ctr"/>
                      <a:r>
                        <a:rPr lang="es-EC" sz="1200" b="0" i="0" u="none" strike="noStrike" dirty="0">
                          <a:solidFill>
                            <a:srgbClr val="000000"/>
                          </a:solidFill>
                          <a:effectLst/>
                          <a:latin typeface="Arial" panose="020B0604020202020204" pitchFamily="34" charset="0"/>
                          <a:cs typeface="Arial" panose="020B0604020202020204" pitchFamily="34" charset="0"/>
                        </a:rPr>
                        <a:t>      </a:t>
                      </a:r>
                      <a:r>
                        <a:rPr lang="es-EC" sz="1200" b="0" i="0" u="none" strike="noStrike" dirty="0" smtClean="0">
                          <a:solidFill>
                            <a:srgbClr val="000000"/>
                          </a:solidFill>
                          <a:effectLst/>
                          <a:latin typeface="Arial" panose="020B0604020202020204" pitchFamily="34" charset="0"/>
                          <a:cs typeface="Arial" panose="020B0604020202020204" pitchFamily="34" charset="0"/>
                        </a:rPr>
                        <a:t>(62.268,7)</a:t>
                      </a:r>
                      <a:endParaRPr lang="es-EC"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4BACC6"/>
                      </a:solidFill>
                      <a:prstDash val="solid"/>
                      <a:round/>
                      <a:headEnd type="none" w="med" len="med"/>
                      <a:tailEnd type="none" w="med" len="med"/>
                    </a:lnL>
                    <a:lnR>
                      <a:noFill/>
                    </a:lnR>
                    <a:lnT>
                      <a:noFill/>
                    </a:lnT>
                    <a:lnB w="12700" cap="flat" cmpd="sng" algn="ctr">
                      <a:solidFill>
                        <a:srgbClr val="00B0F0"/>
                      </a:solidFill>
                      <a:prstDash val="solid"/>
                      <a:round/>
                      <a:headEnd type="none" w="med" len="med"/>
                      <a:tailEnd type="none" w="med" len="med"/>
                    </a:lnB>
                    <a:solidFill>
                      <a:srgbClr val="E9F1F5"/>
                    </a:solidFill>
                  </a:tcPr>
                </a:tc>
                <a:tc>
                  <a:txBody>
                    <a:bodyPr/>
                    <a:lstStyle/>
                    <a:p>
                      <a:pPr algn="r" fontAlgn="ctr"/>
                      <a:r>
                        <a:rPr lang="es-EC" sz="1200" b="0" i="0" u="none" strike="noStrike" dirty="0">
                          <a:solidFill>
                            <a:srgbClr val="000000"/>
                          </a:solidFill>
                          <a:effectLst/>
                          <a:latin typeface="Arial" panose="020B0604020202020204" pitchFamily="34" charset="0"/>
                          <a:cs typeface="Arial" panose="020B0604020202020204" pitchFamily="34" charset="0"/>
                        </a:rPr>
                        <a:t>       </a:t>
                      </a:r>
                      <a:r>
                        <a:rPr lang="es-EC" sz="1200" b="0" i="0" u="none" strike="noStrike" dirty="0" smtClean="0">
                          <a:solidFill>
                            <a:srgbClr val="000000"/>
                          </a:solidFill>
                          <a:effectLst/>
                          <a:latin typeface="Arial" panose="020B0604020202020204" pitchFamily="34" charset="0"/>
                          <a:cs typeface="Arial" panose="020B0604020202020204" pitchFamily="34" charset="0"/>
                        </a:rPr>
                        <a:t>(320.722,2)</a:t>
                      </a:r>
                      <a:endParaRPr lang="es-EC"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w="12700" cap="flat" cmpd="sng" algn="ctr">
                      <a:solidFill>
                        <a:srgbClr val="00B0F0"/>
                      </a:solidFill>
                      <a:prstDash val="solid"/>
                      <a:round/>
                      <a:headEnd type="none" w="med" len="med"/>
                      <a:tailEnd type="none" w="med" len="med"/>
                    </a:lnB>
                    <a:solidFill>
                      <a:srgbClr val="E9F1F5"/>
                    </a:solidFill>
                  </a:tcPr>
                </a:tc>
                <a:tc>
                  <a:txBody>
                    <a:bodyPr/>
                    <a:lstStyle/>
                    <a:p>
                      <a:pPr algn="r" fontAlgn="ctr"/>
                      <a:r>
                        <a:rPr lang="es-EC" sz="1200" b="0"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s-EC" sz="1200" b="0" i="0" u="none" strike="noStrike"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116,3%</a:t>
                      </a:r>
                      <a:endParaRPr lang="es-EC" sz="1200" b="0"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0" marR="0" marT="0" marB="0" anchor="ctr">
                    <a:lnL>
                      <a:noFill/>
                    </a:lnL>
                    <a:lnR w="12700" cap="flat" cmpd="sng" algn="ctr">
                      <a:solidFill>
                        <a:srgbClr val="4BACC6"/>
                      </a:solidFill>
                      <a:prstDash val="solid"/>
                      <a:round/>
                      <a:headEnd type="none" w="med" len="med"/>
                      <a:tailEnd type="none" w="med" len="med"/>
                    </a:lnR>
                    <a:lnT>
                      <a:noFill/>
                    </a:lnT>
                    <a:lnB w="12700" cap="flat" cmpd="sng" algn="ctr">
                      <a:solidFill>
                        <a:srgbClr val="00B0F0"/>
                      </a:solidFill>
                      <a:prstDash val="solid"/>
                      <a:round/>
                      <a:headEnd type="none" w="med" len="med"/>
                      <a:tailEnd type="none" w="med" len="med"/>
                    </a:lnB>
                    <a:solidFill>
                      <a:srgbClr val="E9F1F5"/>
                    </a:solidFill>
                  </a:tcPr>
                </a:tc>
                <a:tc>
                  <a:txBody>
                    <a:bodyPr/>
                    <a:lstStyle/>
                    <a:p>
                      <a:pPr algn="r" fontAlgn="ctr"/>
                      <a:r>
                        <a:rPr lang="es-EC" sz="1200" b="0" i="0" u="none" strike="noStrike">
                          <a:solidFill>
                            <a:srgbClr val="000000"/>
                          </a:solidFill>
                          <a:effectLst/>
                          <a:latin typeface="Arial" panose="020B0604020202020204" pitchFamily="34" charset="0"/>
                          <a:cs typeface="Arial" panose="020B0604020202020204" pitchFamily="34" charset="0"/>
                        </a:rPr>
                        <a:t>         382.990,9 </a:t>
                      </a:r>
                    </a:p>
                  </a:txBody>
                  <a:tcPr marL="0" marR="0" marT="0" marB="0" anchor="ctr">
                    <a:lnL w="12700" cap="flat" cmpd="sng" algn="ctr">
                      <a:solidFill>
                        <a:srgbClr val="4BACC6"/>
                      </a:solidFill>
                      <a:prstDash val="solid"/>
                      <a:round/>
                      <a:headEnd type="none" w="med" len="med"/>
                      <a:tailEnd type="none" w="med" len="med"/>
                    </a:lnL>
                    <a:lnR>
                      <a:noFill/>
                    </a:lnR>
                    <a:lnT>
                      <a:noFill/>
                    </a:lnT>
                    <a:lnB w="12700" cap="flat" cmpd="sng" algn="ctr">
                      <a:solidFill>
                        <a:srgbClr val="00B0F0"/>
                      </a:solidFill>
                      <a:prstDash val="solid"/>
                      <a:round/>
                      <a:headEnd type="none" w="med" len="med"/>
                      <a:tailEnd type="none" w="med" len="med"/>
                    </a:lnB>
                    <a:solidFill>
                      <a:srgbClr val="E9F1F5"/>
                    </a:solidFill>
                  </a:tcPr>
                </a:tc>
                <a:tc>
                  <a:txBody>
                    <a:bodyPr/>
                    <a:lstStyle/>
                    <a:p>
                      <a:pPr algn="r" fontAlgn="ctr"/>
                      <a:r>
                        <a:rPr lang="es-EC" sz="1200" b="0" i="0" u="none" strike="noStrike" dirty="0">
                          <a:solidFill>
                            <a:srgbClr val="000000"/>
                          </a:solidFill>
                          <a:effectLst/>
                          <a:latin typeface="Arial" panose="020B0604020202020204" pitchFamily="34" charset="0"/>
                          <a:cs typeface="Arial" panose="020B0604020202020204" pitchFamily="34" charset="0"/>
                        </a:rPr>
                        <a:t>           45.446,1 </a:t>
                      </a:r>
                    </a:p>
                  </a:txBody>
                  <a:tcPr marL="0" marR="0" marT="0" marB="0" anchor="ctr">
                    <a:lnL>
                      <a:noFill/>
                    </a:lnL>
                    <a:lnR>
                      <a:noFill/>
                    </a:lnR>
                    <a:lnT>
                      <a:noFill/>
                    </a:lnT>
                    <a:lnB w="12700" cap="flat" cmpd="sng" algn="ctr">
                      <a:solidFill>
                        <a:srgbClr val="00B0F0"/>
                      </a:solidFill>
                      <a:prstDash val="solid"/>
                      <a:round/>
                      <a:headEnd type="none" w="med" len="med"/>
                      <a:tailEnd type="none" w="med" len="med"/>
                    </a:lnB>
                    <a:solidFill>
                      <a:srgbClr val="E9F1F5"/>
                    </a:solidFill>
                  </a:tcPr>
                </a:tc>
                <a:tc>
                  <a:txBody>
                    <a:bodyPr/>
                    <a:lstStyle/>
                    <a:p>
                      <a:pPr algn="r" fontAlgn="ctr"/>
                      <a:r>
                        <a:rPr lang="es-EC" sz="1200" b="0"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13,5%</a:t>
                      </a:r>
                    </a:p>
                  </a:txBody>
                  <a:tcPr marL="0" marR="0" marT="0" marB="0" anchor="ctr">
                    <a:lnL>
                      <a:noFill/>
                    </a:lnL>
                    <a:lnR w="12700" cap="flat" cmpd="sng" algn="ctr">
                      <a:solidFill>
                        <a:srgbClr val="4BACC6"/>
                      </a:solidFill>
                      <a:prstDash val="solid"/>
                      <a:round/>
                      <a:headEnd type="none" w="med" len="med"/>
                      <a:tailEnd type="none" w="med" len="med"/>
                    </a:lnR>
                    <a:lnT>
                      <a:noFill/>
                    </a:lnT>
                    <a:lnB w="12700" cap="flat" cmpd="sng" algn="ctr">
                      <a:solidFill>
                        <a:srgbClr val="00B0F0"/>
                      </a:solidFill>
                      <a:prstDash val="solid"/>
                      <a:round/>
                      <a:headEnd type="none" w="med" len="med"/>
                      <a:tailEnd type="none" w="med" len="med"/>
                    </a:lnB>
                    <a:solidFill>
                      <a:srgbClr val="E9F1F5"/>
                    </a:solidFill>
                  </a:tcPr>
                </a:tc>
                <a:tc>
                  <a:txBody>
                    <a:bodyPr/>
                    <a:lstStyle/>
                    <a:p>
                      <a:pPr algn="r" fontAlgn="ctr"/>
                      <a:r>
                        <a:rPr lang="es-EC" sz="1200" b="0" i="0" u="none" strike="noStrike" dirty="0">
                          <a:solidFill>
                            <a:srgbClr val="000000"/>
                          </a:solidFill>
                          <a:effectLst/>
                          <a:latin typeface="Arial" panose="020B0604020202020204" pitchFamily="34" charset="0"/>
                          <a:cs typeface="Arial" panose="020B0604020202020204" pitchFamily="34" charset="0"/>
                        </a:rPr>
                        <a:t>       337.544,8 </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a:noFill/>
                    </a:lnT>
                    <a:lnB w="12700" cap="flat" cmpd="sng" algn="ctr">
                      <a:solidFill>
                        <a:srgbClr val="00B0F0"/>
                      </a:solidFill>
                      <a:prstDash val="solid"/>
                      <a:round/>
                      <a:headEnd type="none" w="med" len="med"/>
                      <a:tailEnd type="none" w="med" len="med"/>
                    </a:lnB>
                    <a:solidFill>
                      <a:srgbClr val="E9F1F5"/>
                    </a:solidFill>
                  </a:tcPr>
                </a:tc>
              </a:tr>
            </a:tbl>
          </a:graphicData>
        </a:graphic>
      </p:graphicFrame>
      <p:sp>
        <p:nvSpPr>
          <p:cNvPr id="24" name="23 CuadroTexto"/>
          <p:cNvSpPr txBox="1"/>
          <p:nvPr/>
        </p:nvSpPr>
        <p:spPr>
          <a:xfrm>
            <a:off x="115113" y="648366"/>
            <a:ext cx="288032" cy="5909310"/>
          </a:xfrm>
          <a:prstGeom prst="rect">
            <a:avLst/>
          </a:prstGeom>
          <a:noFill/>
        </p:spPr>
        <p:txBody>
          <a:bodyPr wrap="square" rtlCol="0">
            <a:spAutoFit/>
          </a:bodyPr>
          <a:lstStyle/>
          <a:p>
            <a:pPr algn="ctr"/>
            <a:endParaRPr lang="es-EC" b="1" dirty="0" smtClean="0">
              <a:effectLst>
                <a:outerShdw blurRad="38100" dist="38100" dir="2700000" algn="tl">
                  <a:srgbClr val="000000">
                    <a:alpha val="43137"/>
                  </a:srgbClr>
                </a:outerShdw>
              </a:effectLst>
            </a:endParaRPr>
          </a:p>
          <a:p>
            <a:pPr algn="ctr"/>
            <a:r>
              <a:rPr lang="es-EC" b="1" dirty="0" smtClean="0">
                <a:effectLst>
                  <a:outerShdw blurRad="38100" dist="38100" dir="2700000" algn="tl">
                    <a:srgbClr val="000000">
                      <a:alpha val="43137"/>
                    </a:srgbClr>
                  </a:outerShdw>
                </a:effectLst>
              </a:rPr>
              <a:t>SITUACIÓN</a:t>
            </a:r>
          </a:p>
          <a:p>
            <a:pPr algn="ctr"/>
            <a:endParaRPr lang="es-EC" b="1" dirty="0">
              <a:effectLst>
                <a:outerShdw blurRad="38100" dist="38100" dir="2700000" algn="tl">
                  <a:srgbClr val="000000">
                    <a:alpha val="43137"/>
                  </a:srgbClr>
                </a:outerShdw>
              </a:effectLst>
            </a:endParaRPr>
          </a:p>
          <a:p>
            <a:pPr algn="ctr"/>
            <a:r>
              <a:rPr lang="es-EC" b="1" dirty="0" smtClean="0">
                <a:effectLst>
                  <a:outerShdw blurRad="38100" dist="38100" dir="2700000" algn="tl">
                    <a:srgbClr val="000000">
                      <a:alpha val="43137"/>
                    </a:srgbClr>
                  </a:outerShdw>
                </a:effectLst>
              </a:rPr>
              <a:t>FINANCIERA</a:t>
            </a:r>
            <a:endParaRPr lang="es-EC"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9676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9" y="-18139"/>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8" y="6021289"/>
            <a:ext cx="9176467"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redondeado"/>
          <p:cNvSpPr/>
          <p:nvPr/>
        </p:nvSpPr>
        <p:spPr>
          <a:xfrm>
            <a:off x="2131577" y="65828"/>
            <a:ext cx="2448272" cy="39874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smtClean="0"/>
              <a:t>AÑO 2015</a:t>
            </a:r>
            <a:endParaRPr lang="es-EC" b="1" dirty="0"/>
          </a:p>
        </p:txBody>
      </p:sp>
      <p:sp>
        <p:nvSpPr>
          <p:cNvPr id="7" name="6 Rectángulo redondeado"/>
          <p:cNvSpPr/>
          <p:nvPr/>
        </p:nvSpPr>
        <p:spPr>
          <a:xfrm>
            <a:off x="5251470" y="104535"/>
            <a:ext cx="2230698" cy="3600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b="1" dirty="0" smtClean="0"/>
              <a:t>AÑO 2014</a:t>
            </a:r>
            <a:endParaRPr lang="es-EC" b="1" dirty="0"/>
          </a:p>
        </p:txBody>
      </p:sp>
      <p:sp>
        <p:nvSpPr>
          <p:cNvPr id="8" name="7 Rectángulo redondeado"/>
          <p:cNvSpPr/>
          <p:nvPr/>
        </p:nvSpPr>
        <p:spPr>
          <a:xfrm>
            <a:off x="7770199" y="121254"/>
            <a:ext cx="1363215" cy="3600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t>AÑO 2013</a:t>
            </a:r>
            <a:endParaRPr lang="es-EC" b="1" dirty="0"/>
          </a:p>
        </p:txBody>
      </p:sp>
      <p:pic>
        <p:nvPicPr>
          <p:cNvPr id="11" name="10 Imagen"/>
          <p:cNvPicPr/>
          <p:nvPr/>
        </p:nvPicPr>
        <p:blipFill>
          <a:blip r:embed="rId4">
            <a:extLst>
              <a:ext uri="{28A0092B-C50C-407E-A947-70E740481C1C}">
                <a14:useLocalDpi xmlns:a14="http://schemas.microsoft.com/office/drawing/2010/main" val="0"/>
              </a:ext>
            </a:extLst>
          </a:blip>
          <a:srcRect/>
          <a:stretch>
            <a:fillRect/>
          </a:stretch>
        </p:blipFill>
        <p:spPr bwMode="auto">
          <a:xfrm>
            <a:off x="-32468" y="3933056"/>
            <a:ext cx="4211960" cy="3047780"/>
          </a:xfrm>
          <a:prstGeom prst="rect">
            <a:avLst/>
          </a:prstGeom>
          <a:noFill/>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2844" y="3933056"/>
            <a:ext cx="4759005" cy="299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115113" y="464575"/>
            <a:ext cx="288032" cy="3477875"/>
          </a:xfrm>
          <a:prstGeom prst="rect">
            <a:avLst/>
          </a:prstGeom>
          <a:noFill/>
        </p:spPr>
        <p:txBody>
          <a:bodyPr wrap="square" rtlCol="0">
            <a:spAutoFit/>
          </a:bodyPr>
          <a:lstStyle/>
          <a:p>
            <a:pPr algn="ctr"/>
            <a:endParaRPr lang="es-EC" sz="2000" b="1" dirty="0" smtClean="0">
              <a:effectLst>
                <a:outerShdw blurRad="38100" dist="38100" dir="2700000" algn="tl">
                  <a:srgbClr val="000000">
                    <a:alpha val="43137"/>
                  </a:srgbClr>
                </a:outerShdw>
              </a:effectLst>
            </a:endParaRPr>
          </a:p>
          <a:p>
            <a:pPr algn="ctr"/>
            <a:r>
              <a:rPr lang="es-EC" sz="2000" b="1" dirty="0" smtClean="0">
                <a:effectLst>
                  <a:outerShdw blurRad="38100" dist="38100" dir="2700000" algn="tl">
                    <a:srgbClr val="000000">
                      <a:alpha val="43137"/>
                    </a:srgbClr>
                  </a:outerShdw>
                </a:effectLst>
              </a:rPr>
              <a:t>R</a:t>
            </a:r>
          </a:p>
          <a:p>
            <a:pPr algn="ctr"/>
            <a:r>
              <a:rPr lang="es-EC" sz="2000" b="1" dirty="0" smtClean="0">
                <a:effectLst>
                  <a:outerShdw blurRad="38100" dist="38100" dir="2700000" algn="tl">
                    <a:srgbClr val="000000">
                      <a:alpha val="43137"/>
                    </a:srgbClr>
                  </a:outerShdw>
                </a:effectLst>
              </a:rPr>
              <a:t>E</a:t>
            </a:r>
          </a:p>
          <a:p>
            <a:pPr algn="ctr"/>
            <a:r>
              <a:rPr lang="es-EC" sz="2000" b="1" dirty="0" smtClean="0">
                <a:effectLst>
                  <a:outerShdw blurRad="38100" dist="38100" dir="2700000" algn="tl">
                    <a:srgbClr val="000000">
                      <a:alpha val="43137"/>
                    </a:srgbClr>
                  </a:outerShdw>
                </a:effectLst>
              </a:rPr>
              <a:t>S</a:t>
            </a:r>
          </a:p>
          <a:p>
            <a:pPr algn="ctr"/>
            <a:r>
              <a:rPr lang="es-EC" sz="2000" b="1" dirty="0" smtClean="0">
                <a:effectLst>
                  <a:outerShdw blurRad="38100" dist="38100" dir="2700000" algn="tl">
                    <a:srgbClr val="000000">
                      <a:alpha val="43137"/>
                    </a:srgbClr>
                  </a:outerShdw>
                </a:effectLst>
              </a:rPr>
              <a:t>U</a:t>
            </a:r>
          </a:p>
          <a:p>
            <a:pPr algn="ctr"/>
            <a:r>
              <a:rPr lang="es-EC" sz="2000" b="1" dirty="0" smtClean="0">
                <a:effectLst>
                  <a:outerShdw blurRad="38100" dist="38100" dir="2700000" algn="tl">
                    <a:srgbClr val="000000">
                      <a:alpha val="43137"/>
                    </a:srgbClr>
                  </a:outerShdw>
                </a:effectLst>
              </a:rPr>
              <a:t>L</a:t>
            </a:r>
          </a:p>
          <a:p>
            <a:pPr algn="ctr"/>
            <a:r>
              <a:rPr lang="es-EC" sz="2000" b="1" dirty="0" smtClean="0">
                <a:effectLst>
                  <a:outerShdw blurRad="38100" dist="38100" dir="2700000" algn="tl">
                    <a:srgbClr val="000000">
                      <a:alpha val="43137"/>
                    </a:srgbClr>
                  </a:outerShdw>
                </a:effectLst>
              </a:rPr>
              <a:t>T</a:t>
            </a:r>
          </a:p>
          <a:p>
            <a:pPr algn="ctr"/>
            <a:r>
              <a:rPr lang="es-EC" sz="2000" b="1" dirty="0" smtClean="0">
                <a:effectLst>
                  <a:outerShdw blurRad="38100" dist="38100" dir="2700000" algn="tl">
                    <a:srgbClr val="000000">
                      <a:alpha val="43137"/>
                    </a:srgbClr>
                  </a:outerShdw>
                </a:effectLst>
              </a:rPr>
              <a:t>A</a:t>
            </a:r>
          </a:p>
          <a:p>
            <a:pPr algn="ctr"/>
            <a:r>
              <a:rPr lang="es-EC" sz="2000" b="1" dirty="0" smtClean="0">
                <a:effectLst>
                  <a:outerShdw blurRad="38100" dist="38100" dir="2700000" algn="tl">
                    <a:srgbClr val="000000">
                      <a:alpha val="43137"/>
                    </a:srgbClr>
                  </a:outerShdw>
                </a:effectLst>
              </a:rPr>
              <a:t>D</a:t>
            </a:r>
          </a:p>
          <a:p>
            <a:pPr algn="ctr"/>
            <a:r>
              <a:rPr lang="es-EC" sz="2000" b="1" dirty="0" smtClean="0">
                <a:effectLst>
                  <a:outerShdw blurRad="38100" dist="38100" dir="2700000" algn="tl">
                    <a:srgbClr val="000000">
                      <a:alpha val="43137"/>
                    </a:srgbClr>
                  </a:outerShdw>
                </a:effectLst>
              </a:rPr>
              <a:t>O</a:t>
            </a:r>
          </a:p>
          <a:p>
            <a:pPr algn="ctr"/>
            <a:r>
              <a:rPr lang="es-EC" sz="2000" b="1" dirty="0">
                <a:effectLst>
                  <a:outerShdw blurRad="38100" dist="38100" dir="2700000" algn="tl">
                    <a:srgbClr val="000000">
                      <a:alpha val="43137"/>
                    </a:srgbClr>
                  </a:outerShdw>
                </a:effectLst>
              </a:rPr>
              <a:t>S</a:t>
            </a:r>
          </a:p>
        </p:txBody>
      </p:sp>
      <p:graphicFrame>
        <p:nvGraphicFramePr>
          <p:cNvPr id="9" name="8 Tabla"/>
          <p:cNvGraphicFramePr>
            <a:graphicFrameLocks noGrp="1"/>
          </p:cNvGraphicFramePr>
          <p:nvPr>
            <p:extLst>
              <p:ext uri="{D42A27DB-BD31-4B8C-83A1-F6EECF244321}">
                <p14:modId xmlns:p14="http://schemas.microsoft.com/office/powerpoint/2010/main" val="2809558568"/>
              </p:ext>
            </p:extLst>
          </p:nvPr>
        </p:nvGraphicFramePr>
        <p:xfrm>
          <a:off x="798347" y="620689"/>
          <a:ext cx="8166140" cy="3312368"/>
        </p:xfrm>
        <a:graphic>
          <a:graphicData uri="http://schemas.openxmlformats.org/drawingml/2006/table">
            <a:tbl>
              <a:tblPr/>
              <a:tblGrid>
                <a:gridCol w="1057539"/>
                <a:gridCol w="1012854"/>
                <a:gridCol w="1150633"/>
                <a:gridCol w="893696"/>
                <a:gridCol w="1087329"/>
                <a:gridCol w="1058270"/>
                <a:gridCol w="892965"/>
                <a:gridCol w="1012854"/>
              </a:tblGrid>
              <a:tr h="310249">
                <a:tc>
                  <a:txBody>
                    <a:bodyPr/>
                    <a:lstStyle/>
                    <a:p>
                      <a:pPr algn="l" rtl="0" fontAlgn="ctr"/>
                      <a:r>
                        <a:rPr lang="es-EC" sz="1000" b="1" i="0" u="none" strike="noStrike" dirty="0">
                          <a:solidFill>
                            <a:srgbClr val="000000"/>
                          </a:solidFill>
                          <a:effectLst/>
                          <a:latin typeface="Arial" panose="020B0604020202020204" pitchFamily="34" charset="0"/>
                          <a:cs typeface="Arial" panose="020B0604020202020204" pitchFamily="34" charset="0"/>
                        </a:rPr>
                        <a:t>INGRESOS</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r" rtl="0" fontAlgn="ctr"/>
                      <a:r>
                        <a:rPr lang="es-EC" sz="1000" b="1" i="0" u="none" strike="noStrike" dirty="0">
                          <a:solidFill>
                            <a:srgbClr val="000000"/>
                          </a:solidFill>
                          <a:effectLst/>
                          <a:latin typeface="Arial" panose="020B0604020202020204" pitchFamily="34" charset="0"/>
                          <a:cs typeface="Arial" panose="020B0604020202020204" pitchFamily="34" charset="0"/>
                        </a:rPr>
                        <a:t>   1.192.848,4 </a:t>
                      </a:r>
                    </a:p>
                  </a:txBody>
                  <a:tcPr marL="0" marR="0"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r" rtl="0" fontAlgn="ctr"/>
                      <a:r>
                        <a:rPr lang="es-EC" sz="1000" b="1" i="0" u="none" strike="noStrike" dirty="0">
                          <a:solidFill>
                            <a:srgbClr val="000000"/>
                          </a:solidFill>
                          <a:effectLst/>
                          <a:latin typeface="Arial" panose="020B0604020202020204" pitchFamily="34" charset="0"/>
                          <a:cs typeface="Arial" panose="020B0604020202020204" pitchFamily="34" charset="0"/>
                        </a:rPr>
                        <a:t>   (10.693.318,5)</a:t>
                      </a:r>
                    </a:p>
                  </a:txBody>
                  <a:tcPr marL="0" marR="0" marT="0" marB="0" anchor="ctr">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r" rtl="0" fontAlgn="ctr"/>
                      <a:r>
                        <a:rPr lang="es-EC" sz="1000" b="1" i="0" u="none" strike="noStrike" dirty="0">
                          <a:solidFill>
                            <a:srgbClr val="000000"/>
                          </a:solidFill>
                          <a:effectLst/>
                          <a:latin typeface="Arial" panose="020B0604020202020204" pitchFamily="34" charset="0"/>
                          <a:cs typeface="Arial" panose="020B0604020202020204" pitchFamily="34" charset="0"/>
                        </a:rPr>
                        <a:t>-90%</a:t>
                      </a:r>
                    </a:p>
                  </a:txBody>
                  <a:tcPr marL="0" marR="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r" rtl="0" fontAlgn="ctr"/>
                      <a:r>
                        <a:rPr lang="es-EC" sz="1000" b="1" i="0" u="none" strike="noStrike" dirty="0">
                          <a:solidFill>
                            <a:srgbClr val="000000"/>
                          </a:solidFill>
                          <a:effectLst/>
                          <a:latin typeface="Arial" panose="020B0604020202020204" pitchFamily="34" charset="0"/>
                          <a:cs typeface="Arial" panose="020B0604020202020204" pitchFamily="34" charset="0"/>
                        </a:rPr>
                        <a:t>   11.886.166,9 </a:t>
                      </a:r>
                    </a:p>
                  </a:txBody>
                  <a:tcPr marL="0" marR="0"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r" rtl="0" fontAlgn="ctr"/>
                      <a:r>
                        <a:rPr lang="es-EC" sz="1000" b="1" i="0" u="none" strike="noStrike" dirty="0">
                          <a:solidFill>
                            <a:srgbClr val="000000"/>
                          </a:solidFill>
                          <a:effectLst/>
                          <a:latin typeface="Arial" panose="020B0604020202020204" pitchFamily="34" charset="0"/>
                          <a:cs typeface="Arial" panose="020B0604020202020204" pitchFamily="34" charset="0"/>
                        </a:rPr>
                        <a:t>   (1.630.838,8)</a:t>
                      </a:r>
                    </a:p>
                  </a:txBody>
                  <a:tcPr marL="0" marR="0" marT="0" marB="0" anchor="ctr">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r" rtl="0" fontAlgn="ctr"/>
                      <a:r>
                        <a:rPr lang="es-EC" sz="1000" b="1" i="0" u="none" strike="noStrike" dirty="0">
                          <a:solidFill>
                            <a:srgbClr val="000000"/>
                          </a:solidFill>
                          <a:effectLst/>
                          <a:latin typeface="Arial" panose="020B0604020202020204" pitchFamily="34" charset="0"/>
                          <a:cs typeface="Arial" panose="020B0604020202020204" pitchFamily="34" charset="0"/>
                        </a:rPr>
                        <a:t>-12,1%</a:t>
                      </a:r>
                    </a:p>
                  </a:txBody>
                  <a:tcPr marL="0" marR="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r" rtl="0" fontAlgn="ctr"/>
                      <a:r>
                        <a:rPr lang="es-EC" sz="1000" b="1" i="0" u="none" strike="noStrike" dirty="0">
                          <a:solidFill>
                            <a:srgbClr val="000000"/>
                          </a:solidFill>
                          <a:effectLst/>
                          <a:latin typeface="Arial" panose="020B0604020202020204" pitchFamily="34" charset="0"/>
                          <a:cs typeface="Arial" panose="020B0604020202020204" pitchFamily="34" charset="0"/>
                        </a:rPr>
                        <a:t> 13.517.005,7 </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r>
              <a:tr h="191625">
                <a:tc>
                  <a:txBody>
                    <a:bodyPr/>
                    <a:lstStyle/>
                    <a:p>
                      <a:pPr algn="l" rtl="0" fontAlgn="ctr"/>
                      <a:r>
                        <a:rPr lang="es-EC" sz="1000" b="1" i="0" u="none" strike="noStrike"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COSTOS</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rtl="0" fontAlgn="ctr"/>
                      <a:r>
                        <a:rPr lang="es-EC" sz="1000" b="1" i="0" u="none" strike="noStrike"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910.051,1 </a:t>
                      </a:r>
                    </a:p>
                  </a:txBody>
                  <a:tcPr marL="0" marR="0" marT="0" marB="0" anchor="ctr">
                    <a:lnL w="12700" cap="flat" cmpd="sng" algn="ctr">
                      <a:solidFill>
                        <a:srgbClr val="4BACC6"/>
                      </a:solidFill>
                      <a:prstDash val="solid"/>
                      <a:round/>
                      <a:headEnd type="none" w="med" len="med"/>
                      <a:tailEnd type="none" w="med" len="med"/>
                    </a:lnL>
                    <a:lnR>
                      <a:noFill/>
                    </a:lnR>
                    <a:lnT w="1905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rtl="0" fontAlgn="ctr"/>
                      <a:r>
                        <a:rPr lang="es-EC" sz="1000" b="1" i="0" u="none" strike="noStrike">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(9.835.414,6)</a:t>
                      </a:r>
                    </a:p>
                  </a:txBody>
                  <a:tcPr marL="0" marR="0" marT="0" marB="0" anchor="ctr">
                    <a:lnL>
                      <a:noFill/>
                    </a:lnL>
                    <a:lnR>
                      <a:noFill/>
                    </a:lnR>
                    <a:lnT w="12700" cap="flat" cmpd="sng" algn="ctr">
                      <a:solidFill>
                        <a:srgbClr val="00B0F0"/>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rtl="0" fontAlgn="ctr"/>
                      <a:r>
                        <a:rPr lang="es-EC" sz="1000" b="1" i="0" u="none" strike="noStrike">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-91,5%</a:t>
                      </a:r>
                    </a:p>
                  </a:txBody>
                  <a:tcPr marL="0" marR="0" marT="0" marB="0" anchor="ctr">
                    <a:lnL>
                      <a:noFill/>
                    </a:lnL>
                    <a:lnR w="1270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rtl="0" fontAlgn="ctr"/>
                      <a:r>
                        <a:rPr lang="es-EC" sz="1000" b="1" i="0" u="none" strike="noStrike">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10.745.465,7 </a:t>
                      </a:r>
                    </a:p>
                  </a:txBody>
                  <a:tcPr marL="0" marR="0" marT="0" marB="0" anchor="ctr">
                    <a:lnL w="12700" cap="flat" cmpd="sng" algn="ctr">
                      <a:solidFill>
                        <a:srgbClr val="4BACC6"/>
                      </a:solidFill>
                      <a:prstDash val="solid"/>
                      <a:round/>
                      <a:headEnd type="none" w="med" len="med"/>
                      <a:tailEnd type="none" w="med" len="med"/>
                    </a:lnL>
                    <a:lnR>
                      <a:noFill/>
                    </a:lnR>
                    <a:lnT w="1905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rtl="0" fontAlgn="ctr"/>
                      <a:r>
                        <a:rPr lang="es-EC" sz="1000" b="1" i="0" u="none" strike="noStrike">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(2.235.983,8)</a:t>
                      </a:r>
                    </a:p>
                  </a:txBody>
                  <a:tcPr marL="0" marR="0" marT="0" marB="0" anchor="ctr">
                    <a:lnL>
                      <a:noFill/>
                    </a:lnL>
                    <a:lnR>
                      <a:noFill/>
                    </a:lnR>
                    <a:lnT w="12700" cap="flat" cmpd="sng" algn="ctr">
                      <a:solidFill>
                        <a:srgbClr val="00B0F0"/>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rtl="0" fontAlgn="ctr"/>
                      <a:r>
                        <a:rPr lang="es-EC" sz="1000" b="1" i="0" u="none" strike="noStrike">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-17,2%</a:t>
                      </a:r>
                    </a:p>
                  </a:txBody>
                  <a:tcPr marL="0" marR="0" marT="0" marB="0" anchor="ctr">
                    <a:lnL>
                      <a:noFill/>
                    </a:lnL>
                    <a:lnR w="1270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r" rtl="0" fontAlgn="ctr"/>
                      <a:r>
                        <a:rPr lang="es-EC" sz="1000" b="1" i="0" u="none" strike="noStrike"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12.981.449,5 </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00750">
                <a:tc>
                  <a:txBody>
                    <a:bodyPr/>
                    <a:lstStyle/>
                    <a:p>
                      <a:pPr algn="l" rtl="0" fontAlgn="ctr"/>
                      <a:r>
                        <a:rPr lang="es-EC" sz="1000" b="1" i="0" u="none" strike="noStrike">
                          <a:solidFill>
                            <a:srgbClr val="000000"/>
                          </a:solidFill>
                          <a:effectLst/>
                          <a:latin typeface="Arial" panose="020B0604020202020204" pitchFamily="34" charset="0"/>
                          <a:cs typeface="Arial" panose="020B0604020202020204" pitchFamily="34" charset="0"/>
                        </a:rPr>
                        <a:t>GASTOS</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a:noFill/>
                    </a:lnB>
                  </a:tcPr>
                </a:tc>
                <a:tc>
                  <a:txBody>
                    <a:bodyPr/>
                    <a:lstStyle/>
                    <a:p>
                      <a:pPr algn="r" fontAlgn="ctr"/>
                      <a:r>
                        <a:rPr lang="es-EC" sz="1000" b="1" i="0" u="none" strike="noStrike">
                          <a:solidFill>
                            <a:srgbClr val="000000"/>
                          </a:solidFill>
                          <a:effectLst/>
                          <a:latin typeface="Arial" panose="020B0604020202020204" pitchFamily="34" charset="0"/>
                          <a:cs typeface="Arial" panose="020B0604020202020204" pitchFamily="34" charset="0"/>
                        </a:rPr>
                        <a:t>      365.257,2 </a:t>
                      </a:r>
                    </a:p>
                  </a:txBody>
                  <a:tcPr marL="0" marR="0"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a:noFill/>
                    </a:lnB>
                  </a:tcPr>
                </a:tc>
                <a:tc>
                  <a:txBody>
                    <a:bodyPr/>
                    <a:lstStyle/>
                    <a:p>
                      <a:pPr algn="r" fontAlgn="ctr"/>
                      <a:r>
                        <a:rPr lang="es-EC" sz="1000" b="1" i="0" u="none" strike="noStrike" dirty="0">
                          <a:solidFill>
                            <a:srgbClr val="000000"/>
                          </a:solidFill>
                          <a:effectLst/>
                          <a:latin typeface="Arial" panose="020B0604020202020204" pitchFamily="34" charset="0"/>
                          <a:cs typeface="Arial" panose="020B0604020202020204" pitchFamily="34" charset="0"/>
                        </a:rPr>
                        <a:t>        (431.995,8)</a:t>
                      </a:r>
                    </a:p>
                  </a:txBody>
                  <a:tcPr marL="0" marR="0" marT="0" marB="0" anchor="ctr">
                    <a:lnL>
                      <a:noFill/>
                    </a:lnL>
                    <a:lnR>
                      <a:noFill/>
                    </a:lnR>
                    <a:lnT w="12700" cap="flat" cmpd="sng" algn="ctr">
                      <a:solidFill>
                        <a:srgbClr val="4BACC6"/>
                      </a:solidFill>
                      <a:prstDash val="solid"/>
                      <a:round/>
                      <a:headEnd type="none" w="med" len="med"/>
                      <a:tailEnd type="none" w="med" len="med"/>
                    </a:lnT>
                    <a:lnB>
                      <a:noFill/>
                    </a:lnB>
                  </a:tcPr>
                </a:tc>
                <a:tc>
                  <a:txBody>
                    <a:bodyPr/>
                    <a:lstStyle/>
                    <a:p>
                      <a:pPr algn="r" fontAlgn="ctr"/>
                      <a:r>
                        <a:rPr lang="es-EC" sz="1000" b="1" i="0" u="none" strike="noStrike" dirty="0">
                          <a:solidFill>
                            <a:srgbClr val="000000"/>
                          </a:solidFill>
                          <a:effectLst/>
                          <a:latin typeface="Arial" panose="020B0604020202020204" pitchFamily="34" charset="0"/>
                          <a:cs typeface="Arial" panose="020B0604020202020204" pitchFamily="34" charset="0"/>
                        </a:rPr>
                        <a:t>-54,2%</a:t>
                      </a:r>
                    </a:p>
                  </a:txBody>
                  <a:tcPr marL="0" marR="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a:noFill/>
                    </a:lnB>
                  </a:tcPr>
                </a:tc>
                <a:tc>
                  <a:txBody>
                    <a:bodyPr/>
                    <a:lstStyle/>
                    <a:p>
                      <a:pPr algn="r" fontAlgn="ctr"/>
                      <a:r>
                        <a:rPr lang="es-EC" sz="1000" b="1" i="0" u="none" strike="noStrike" dirty="0">
                          <a:solidFill>
                            <a:srgbClr val="000000"/>
                          </a:solidFill>
                          <a:effectLst/>
                          <a:latin typeface="Arial" panose="020B0604020202020204" pitchFamily="34" charset="0"/>
                          <a:cs typeface="Arial" panose="020B0604020202020204" pitchFamily="34" charset="0"/>
                        </a:rPr>
                        <a:t>       797.253,0 </a:t>
                      </a:r>
                    </a:p>
                  </a:txBody>
                  <a:tcPr marL="0" marR="0"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a:noFill/>
                    </a:lnB>
                  </a:tcPr>
                </a:tc>
                <a:tc>
                  <a:txBody>
                    <a:bodyPr/>
                    <a:lstStyle/>
                    <a:p>
                      <a:pPr algn="r" fontAlgn="ctr"/>
                      <a:r>
                        <a:rPr lang="es-EC" sz="1000" b="1" i="0" u="none" strike="noStrike" dirty="0">
                          <a:solidFill>
                            <a:srgbClr val="000000"/>
                          </a:solidFill>
                          <a:effectLst/>
                          <a:latin typeface="Arial" panose="020B0604020202020204" pitchFamily="34" charset="0"/>
                          <a:cs typeface="Arial" panose="020B0604020202020204" pitchFamily="34" charset="0"/>
                        </a:rPr>
                        <a:t>       585.385,9 </a:t>
                      </a:r>
                    </a:p>
                  </a:txBody>
                  <a:tcPr marL="0" marR="0" marT="0" marB="0" anchor="ctr">
                    <a:lnL>
                      <a:noFill/>
                    </a:lnL>
                    <a:lnR>
                      <a:noFill/>
                    </a:lnR>
                    <a:lnT w="12700" cap="flat" cmpd="sng" algn="ctr">
                      <a:solidFill>
                        <a:srgbClr val="4BACC6"/>
                      </a:solidFill>
                      <a:prstDash val="solid"/>
                      <a:round/>
                      <a:headEnd type="none" w="med" len="med"/>
                      <a:tailEnd type="none" w="med" len="med"/>
                    </a:lnT>
                    <a:lnB>
                      <a:noFill/>
                    </a:lnB>
                  </a:tcPr>
                </a:tc>
                <a:tc>
                  <a:txBody>
                    <a:bodyPr/>
                    <a:lstStyle/>
                    <a:p>
                      <a:pPr algn="r" fontAlgn="ctr"/>
                      <a:r>
                        <a:rPr lang="es-EC" sz="1000" b="1" i="0" u="none" strike="noStrike">
                          <a:solidFill>
                            <a:srgbClr val="000000"/>
                          </a:solidFill>
                          <a:effectLst/>
                          <a:latin typeface="Arial" panose="020B0604020202020204" pitchFamily="34" charset="0"/>
                          <a:cs typeface="Arial" panose="020B0604020202020204" pitchFamily="34" charset="0"/>
                        </a:rPr>
                        <a:t>276,3%</a:t>
                      </a:r>
                    </a:p>
                  </a:txBody>
                  <a:tcPr marL="0" marR="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a:noFill/>
                    </a:lnB>
                  </a:tcPr>
                </a:tc>
                <a:tc>
                  <a:txBody>
                    <a:bodyPr/>
                    <a:lstStyle/>
                    <a:p>
                      <a:pPr algn="r" fontAlgn="ctr"/>
                      <a:r>
                        <a:rPr lang="es-EC" sz="1000" b="1" i="0" u="none" strike="noStrike" dirty="0">
                          <a:solidFill>
                            <a:srgbClr val="000000"/>
                          </a:solidFill>
                          <a:effectLst/>
                          <a:latin typeface="Arial" panose="020B0604020202020204" pitchFamily="34" charset="0"/>
                          <a:cs typeface="Arial" panose="020B0604020202020204" pitchFamily="34" charset="0"/>
                        </a:rPr>
                        <a:t>      211.867,1 </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a:noFill/>
                    </a:lnB>
                  </a:tcPr>
                </a:tc>
              </a:tr>
              <a:tr h="483624">
                <a:tc>
                  <a:txBody>
                    <a:bodyPr/>
                    <a:lstStyle/>
                    <a:p>
                      <a:pPr algn="l" rtl="0" fontAlgn="ctr"/>
                      <a:r>
                        <a:rPr lang="es-EC" sz="1000" b="0" i="0" u="none" strike="noStrike" dirty="0">
                          <a:solidFill>
                            <a:srgbClr val="000000"/>
                          </a:solidFill>
                          <a:effectLst/>
                          <a:latin typeface="Arial" panose="020B0604020202020204" pitchFamily="34" charset="0"/>
                          <a:cs typeface="Arial" panose="020B0604020202020204" pitchFamily="34" charset="0"/>
                        </a:rPr>
                        <a:t>Sueldos y Beneficios empleados</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a:noFill/>
                    </a:lnT>
                    <a:lnB>
                      <a:noFill/>
                    </a:lnB>
                    <a:solidFill>
                      <a:srgbClr val="E9F1F5"/>
                    </a:solidFill>
                  </a:tcPr>
                </a:tc>
                <a:tc>
                  <a:txBody>
                    <a:bodyPr/>
                    <a:lstStyle/>
                    <a:p>
                      <a:pPr algn="r" fontAlgn="ctr"/>
                      <a:r>
                        <a:rPr lang="es-EC" sz="1000" b="0" i="0" u="none" strike="noStrike" dirty="0">
                          <a:solidFill>
                            <a:srgbClr val="000000"/>
                          </a:solidFill>
                          <a:effectLst/>
                          <a:latin typeface="Arial" panose="020B0604020202020204" pitchFamily="34" charset="0"/>
                          <a:cs typeface="Arial" panose="020B0604020202020204" pitchFamily="34" charset="0"/>
                        </a:rPr>
                        <a:t>      123.644,4 </a:t>
                      </a:r>
                    </a:p>
                  </a:txBody>
                  <a:tcPr marL="0" marR="0" marT="0" marB="0" anchor="ctr">
                    <a:lnL w="12700" cap="flat" cmpd="sng" algn="ctr">
                      <a:solidFill>
                        <a:srgbClr val="4BACC6"/>
                      </a:solidFill>
                      <a:prstDash val="solid"/>
                      <a:round/>
                      <a:headEnd type="none" w="med" len="med"/>
                      <a:tailEnd type="none" w="med" len="med"/>
                    </a:lnL>
                    <a:lnR>
                      <a:noFill/>
                    </a:lnR>
                    <a:lnT>
                      <a:noFill/>
                    </a:lnT>
                    <a:lnB>
                      <a:noFill/>
                    </a:lnB>
                    <a:solidFill>
                      <a:srgbClr val="E9F1F5"/>
                    </a:solidFill>
                  </a:tcPr>
                </a:tc>
                <a:tc>
                  <a:txBody>
                    <a:bodyPr/>
                    <a:lstStyle/>
                    <a:p>
                      <a:pPr algn="r" fontAlgn="ctr"/>
                      <a:r>
                        <a:rPr lang="es-EC" sz="1000" b="0" i="0" u="none" strike="noStrike">
                          <a:solidFill>
                            <a:srgbClr val="000000"/>
                          </a:solidFill>
                          <a:effectLst/>
                          <a:latin typeface="Arial" panose="020B0604020202020204" pitchFamily="34" charset="0"/>
                          <a:cs typeface="Arial" panose="020B0604020202020204" pitchFamily="34" charset="0"/>
                        </a:rPr>
                        <a:t>        (571.714,2)</a:t>
                      </a:r>
                    </a:p>
                  </a:txBody>
                  <a:tcPr marL="0" marR="0" marT="0" marB="0" anchor="ctr">
                    <a:lnL>
                      <a:noFill/>
                    </a:lnL>
                    <a:lnR>
                      <a:noFill/>
                    </a:lnR>
                    <a:lnT>
                      <a:noFill/>
                    </a:lnT>
                    <a:lnB>
                      <a:noFill/>
                    </a:lnB>
                    <a:solidFill>
                      <a:srgbClr val="E9F1F5"/>
                    </a:solidFill>
                  </a:tcPr>
                </a:tc>
                <a:tc>
                  <a:txBody>
                    <a:bodyPr/>
                    <a:lstStyle/>
                    <a:p>
                      <a:pPr algn="r" fontAlgn="ctr"/>
                      <a:r>
                        <a:rPr lang="es-EC" sz="1000" b="0" i="0" u="none" strike="noStrike">
                          <a:solidFill>
                            <a:srgbClr val="000000"/>
                          </a:solidFill>
                          <a:effectLst/>
                          <a:latin typeface="Arial" panose="020B0604020202020204" pitchFamily="34" charset="0"/>
                          <a:cs typeface="Arial" panose="020B0604020202020204" pitchFamily="34" charset="0"/>
                        </a:rPr>
                        <a:t>-82,2%</a:t>
                      </a:r>
                    </a:p>
                  </a:txBody>
                  <a:tcPr marL="0" marR="0" marT="0" marB="0" anchor="ctr">
                    <a:lnL>
                      <a:noFill/>
                    </a:lnL>
                    <a:lnR w="12700" cap="flat" cmpd="sng" algn="ctr">
                      <a:solidFill>
                        <a:srgbClr val="4BACC6"/>
                      </a:solidFill>
                      <a:prstDash val="solid"/>
                      <a:round/>
                      <a:headEnd type="none" w="med" len="med"/>
                      <a:tailEnd type="none" w="med" len="med"/>
                    </a:lnR>
                    <a:lnT>
                      <a:noFill/>
                    </a:lnT>
                    <a:lnB>
                      <a:noFill/>
                    </a:lnB>
                    <a:solidFill>
                      <a:srgbClr val="E9F1F5"/>
                    </a:solidFill>
                  </a:tcPr>
                </a:tc>
                <a:tc>
                  <a:txBody>
                    <a:bodyPr/>
                    <a:lstStyle/>
                    <a:p>
                      <a:pPr algn="r" fontAlgn="ctr"/>
                      <a:r>
                        <a:rPr lang="es-EC" sz="1000" b="0" i="0" u="none" strike="noStrike">
                          <a:solidFill>
                            <a:srgbClr val="000000"/>
                          </a:solidFill>
                          <a:effectLst/>
                          <a:latin typeface="Arial" panose="020B0604020202020204" pitchFamily="34" charset="0"/>
                          <a:cs typeface="Arial" panose="020B0604020202020204" pitchFamily="34" charset="0"/>
                        </a:rPr>
                        <a:t>       695.358,6 </a:t>
                      </a:r>
                    </a:p>
                  </a:txBody>
                  <a:tcPr marL="0" marR="0" marT="0" marB="0" anchor="ctr">
                    <a:lnL w="12700" cap="flat" cmpd="sng" algn="ctr">
                      <a:solidFill>
                        <a:srgbClr val="4BACC6"/>
                      </a:solidFill>
                      <a:prstDash val="solid"/>
                      <a:round/>
                      <a:headEnd type="none" w="med" len="med"/>
                      <a:tailEnd type="none" w="med" len="med"/>
                    </a:lnL>
                    <a:lnR>
                      <a:noFill/>
                    </a:lnR>
                    <a:lnT>
                      <a:noFill/>
                    </a:lnT>
                    <a:lnB>
                      <a:noFill/>
                    </a:lnB>
                    <a:solidFill>
                      <a:srgbClr val="E9F1F5"/>
                    </a:solidFill>
                  </a:tcPr>
                </a:tc>
                <a:tc>
                  <a:txBody>
                    <a:bodyPr/>
                    <a:lstStyle/>
                    <a:p>
                      <a:pPr algn="r" fontAlgn="ctr"/>
                      <a:r>
                        <a:rPr lang="es-EC" sz="1000" b="0" i="0" u="none" strike="noStrike" dirty="0">
                          <a:solidFill>
                            <a:srgbClr val="000000"/>
                          </a:solidFill>
                          <a:effectLst/>
                          <a:latin typeface="Arial" panose="020B0604020202020204" pitchFamily="34" charset="0"/>
                          <a:cs typeface="Arial" panose="020B0604020202020204" pitchFamily="34" charset="0"/>
                        </a:rPr>
                        <a:t>       611.824,2 </a:t>
                      </a:r>
                    </a:p>
                  </a:txBody>
                  <a:tcPr marL="0" marR="0" marT="0" marB="0" anchor="ctr">
                    <a:lnL>
                      <a:noFill/>
                    </a:lnL>
                    <a:lnR>
                      <a:noFill/>
                    </a:lnR>
                    <a:lnT>
                      <a:noFill/>
                    </a:lnT>
                    <a:lnB>
                      <a:noFill/>
                    </a:lnB>
                    <a:solidFill>
                      <a:srgbClr val="E9F1F5"/>
                    </a:solidFill>
                  </a:tcPr>
                </a:tc>
                <a:tc>
                  <a:txBody>
                    <a:bodyPr/>
                    <a:lstStyle/>
                    <a:p>
                      <a:pPr algn="r" fontAlgn="ctr"/>
                      <a:r>
                        <a:rPr lang="es-EC" sz="1000" b="0" i="0" u="none" strike="noStrike" dirty="0">
                          <a:solidFill>
                            <a:srgbClr val="000000"/>
                          </a:solidFill>
                          <a:effectLst/>
                          <a:latin typeface="Arial" panose="020B0604020202020204" pitchFamily="34" charset="0"/>
                          <a:cs typeface="Arial" panose="020B0604020202020204" pitchFamily="34" charset="0"/>
                        </a:rPr>
                        <a:t>732,4%</a:t>
                      </a:r>
                    </a:p>
                  </a:txBody>
                  <a:tcPr marL="0" marR="0" marT="0" marB="0" anchor="ctr">
                    <a:lnL>
                      <a:noFill/>
                    </a:lnL>
                    <a:lnR w="12700" cap="flat" cmpd="sng" algn="ctr">
                      <a:solidFill>
                        <a:srgbClr val="4BACC6"/>
                      </a:solidFill>
                      <a:prstDash val="solid"/>
                      <a:round/>
                      <a:headEnd type="none" w="med" len="med"/>
                      <a:tailEnd type="none" w="med" len="med"/>
                    </a:lnR>
                    <a:lnT>
                      <a:noFill/>
                    </a:lnT>
                    <a:lnB>
                      <a:noFill/>
                    </a:lnB>
                    <a:solidFill>
                      <a:srgbClr val="E9F1F5"/>
                    </a:solidFill>
                  </a:tcPr>
                </a:tc>
                <a:tc>
                  <a:txBody>
                    <a:bodyPr/>
                    <a:lstStyle/>
                    <a:p>
                      <a:pPr algn="r" fontAlgn="ctr"/>
                      <a:r>
                        <a:rPr lang="es-EC" sz="1000" b="0" i="0" u="none" strike="noStrike" dirty="0">
                          <a:solidFill>
                            <a:srgbClr val="000000"/>
                          </a:solidFill>
                          <a:effectLst/>
                          <a:latin typeface="Arial" panose="020B0604020202020204" pitchFamily="34" charset="0"/>
                          <a:cs typeface="Arial" panose="020B0604020202020204" pitchFamily="34" charset="0"/>
                        </a:rPr>
                        <a:t>       83.534,4 </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a:noFill/>
                    </a:lnT>
                    <a:lnB>
                      <a:noFill/>
                    </a:lnB>
                    <a:solidFill>
                      <a:srgbClr val="E9F1F5"/>
                    </a:solidFill>
                  </a:tcPr>
                </a:tc>
              </a:tr>
              <a:tr h="319374">
                <a:tc>
                  <a:txBody>
                    <a:bodyPr/>
                    <a:lstStyle/>
                    <a:p>
                      <a:pPr algn="l" rtl="0" fontAlgn="ctr"/>
                      <a:r>
                        <a:rPr lang="es-EC" sz="1000" b="0" i="0" u="none" strike="noStrike" dirty="0">
                          <a:solidFill>
                            <a:srgbClr val="000000"/>
                          </a:solidFill>
                          <a:effectLst/>
                          <a:latin typeface="Arial" panose="020B0604020202020204" pitchFamily="34" charset="0"/>
                          <a:cs typeface="Arial" panose="020B0604020202020204" pitchFamily="34" charset="0"/>
                        </a:rPr>
                        <a:t>Depreciaciones</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a:noFill/>
                    </a:lnT>
                    <a:lnB>
                      <a:noFill/>
                    </a:lnB>
                    <a:solidFill>
                      <a:srgbClr val="E9F1F5"/>
                    </a:solidFill>
                  </a:tcPr>
                </a:tc>
                <a:tc>
                  <a:txBody>
                    <a:bodyPr/>
                    <a:lstStyle/>
                    <a:p>
                      <a:pPr algn="r" fontAlgn="ctr"/>
                      <a:r>
                        <a:rPr lang="es-EC" sz="1000" b="0" i="0" u="none" strike="noStrike">
                          <a:solidFill>
                            <a:srgbClr val="000000"/>
                          </a:solidFill>
                          <a:effectLst/>
                          <a:latin typeface="Arial" panose="020B0604020202020204" pitchFamily="34" charset="0"/>
                          <a:cs typeface="Arial" panose="020B0604020202020204" pitchFamily="34" charset="0"/>
                        </a:rPr>
                        <a:t>       28.906,7 </a:t>
                      </a:r>
                    </a:p>
                  </a:txBody>
                  <a:tcPr marL="0" marR="0" marT="0" marB="0" anchor="ctr">
                    <a:lnL w="12700" cap="flat" cmpd="sng" algn="ctr">
                      <a:solidFill>
                        <a:srgbClr val="4BACC6"/>
                      </a:solidFill>
                      <a:prstDash val="solid"/>
                      <a:round/>
                      <a:headEnd type="none" w="med" len="med"/>
                      <a:tailEnd type="none" w="med" len="med"/>
                    </a:lnL>
                    <a:lnR>
                      <a:noFill/>
                    </a:lnR>
                    <a:lnT>
                      <a:noFill/>
                    </a:lnT>
                    <a:lnB>
                      <a:noFill/>
                    </a:lnB>
                    <a:solidFill>
                      <a:srgbClr val="E9F1F5"/>
                    </a:solidFill>
                  </a:tcPr>
                </a:tc>
                <a:tc>
                  <a:txBody>
                    <a:bodyPr/>
                    <a:lstStyle/>
                    <a:p>
                      <a:pPr algn="r" fontAlgn="ctr"/>
                      <a:r>
                        <a:rPr lang="es-EC" sz="1000" b="0" i="0" u="none" strike="noStrike" dirty="0">
                          <a:solidFill>
                            <a:srgbClr val="000000"/>
                          </a:solidFill>
                          <a:effectLst/>
                          <a:latin typeface="Arial" panose="020B0604020202020204" pitchFamily="34" charset="0"/>
                          <a:cs typeface="Arial" panose="020B0604020202020204" pitchFamily="34" charset="0"/>
                        </a:rPr>
                        <a:t>           11.531,3 </a:t>
                      </a:r>
                    </a:p>
                  </a:txBody>
                  <a:tcPr marL="0" marR="0" marT="0" marB="0" anchor="ctr">
                    <a:lnL>
                      <a:noFill/>
                    </a:lnL>
                    <a:lnR>
                      <a:noFill/>
                    </a:lnR>
                    <a:lnT>
                      <a:noFill/>
                    </a:lnT>
                    <a:lnB>
                      <a:noFill/>
                    </a:lnB>
                    <a:solidFill>
                      <a:srgbClr val="E9F1F5"/>
                    </a:solidFill>
                  </a:tcPr>
                </a:tc>
                <a:tc>
                  <a:txBody>
                    <a:bodyPr/>
                    <a:lstStyle/>
                    <a:p>
                      <a:pPr algn="r" fontAlgn="ctr"/>
                      <a:r>
                        <a:rPr lang="es-EC" sz="1000" b="0" i="0" u="none" strike="noStrike">
                          <a:solidFill>
                            <a:srgbClr val="000000"/>
                          </a:solidFill>
                          <a:effectLst/>
                          <a:latin typeface="Arial" panose="020B0604020202020204" pitchFamily="34" charset="0"/>
                          <a:cs typeface="Arial" panose="020B0604020202020204" pitchFamily="34" charset="0"/>
                        </a:rPr>
                        <a:t>66,4%</a:t>
                      </a:r>
                    </a:p>
                  </a:txBody>
                  <a:tcPr marL="0" marR="0" marT="0" marB="0" anchor="ctr">
                    <a:lnL>
                      <a:noFill/>
                    </a:lnL>
                    <a:lnR w="12700" cap="flat" cmpd="sng" algn="ctr">
                      <a:solidFill>
                        <a:srgbClr val="4BACC6"/>
                      </a:solidFill>
                      <a:prstDash val="solid"/>
                      <a:round/>
                      <a:headEnd type="none" w="med" len="med"/>
                      <a:tailEnd type="none" w="med" len="med"/>
                    </a:lnR>
                    <a:lnT>
                      <a:noFill/>
                    </a:lnT>
                    <a:lnB>
                      <a:noFill/>
                    </a:lnB>
                    <a:solidFill>
                      <a:srgbClr val="E9F1F5"/>
                    </a:solidFill>
                  </a:tcPr>
                </a:tc>
                <a:tc>
                  <a:txBody>
                    <a:bodyPr/>
                    <a:lstStyle/>
                    <a:p>
                      <a:pPr algn="r" fontAlgn="ctr"/>
                      <a:r>
                        <a:rPr lang="es-EC" sz="1000" b="0" i="0" u="none" strike="noStrike">
                          <a:solidFill>
                            <a:srgbClr val="000000"/>
                          </a:solidFill>
                          <a:effectLst/>
                          <a:latin typeface="Arial" panose="020B0604020202020204" pitchFamily="34" charset="0"/>
                          <a:cs typeface="Arial" panose="020B0604020202020204" pitchFamily="34" charset="0"/>
                        </a:rPr>
                        <a:t>         17.375,3 </a:t>
                      </a:r>
                    </a:p>
                  </a:txBody>
                  <a:tcPr marL="0" marR="0" marT="0" marB="0" anchor="ctr">
                    <a:lnL w="12700" cap="flat" cmpd="sng" algn="ctr">
                      <a:solidFill>
                        <a:srgbClr val="4BACC6"/>
                      </a:solidFill>
                      <a:prstDash val="solid"/>
                      <a:round/>
                      <a:headEnd type="none" w="med" len="med"/>
                      <a:tailEnd type="none" w="med" len="med"/>
                    </a:lnL>
                    <a:lnR>
                      <a:noFill/>
                    </a:lnR>
                    <a:lnT>
                      <a:noFill/>
                    </a:lnT>
                    <a:lnB>
                      <a:noFill/>
                    </a:lnB>
                    <a:solidFill>
                      <a:srgbClr val="E9F1F5"/>
                    </a:solidFill>
                  </a:tcPr>
                </a:tc>
                <a:tc>
                  <a:txBody>
                    <a:bodyPr/>
                    <a:lstStyle/>
                    <a:p>
                      <a:pPr algn="r" fontAlgn="ctr"/>
                      <a:r>
                        <a:rPr lang="es-EC" sz="1000" b="0" i="0" u="none" strike="noStrike">
                          <a:solidFill>
                            <a:srgbClr val="000000"/>
                          </a:solidFill>
                          <a:effectLst/>
                          <a:latin typeface="Arial" panose="020B0604020202020204" pitchFamily="34" charset="0"/>
                          <a:cs typeface="Arial" panose="020B0604020202020204" pitchFamily="34" charset="0"/>
                        </a:rPr>
                        <a:t>         (1.140,7)</a:t>
                      </a:r>
                    </a:p>
                  </a:txBody>
                  <a:tcPr marL="0" marR="0" marT="0" marB="0" anchor="ctr">
                    <a:lnL>
                      <a:noFill/>
                    </a:lnL>
                    <a:lnR>
                      <a:noFill/>
                    </a:lnR>
                    <a:lnT>
                      <a:noFill/>
                    </a:lnT>
                    <a:lnB>
                      <a:noFill/>
                    </a:lnB>
                    <a:solidFill>
                      <a:srgbClr val="E9F1F5"/>
                    </a:solidFill>
                  </a:tcPr>
                </a:tc>
                <a:tc>
                  <a:txBody>
                    <a:bodyPr/>
                    <a:lstStyle/>
                    <a:p>
                      <a:pPr algn="r" fontAlgn="ctr"/>
                      <a:r>
                        <a:rPr lang="es-EC" sz="1000" b="0" i="0" u="none" strike="noStrike" dirty="0">
                          <a:solidFill>
                            <a:srgbClr val="000000"/>
                          </a:solidFill>
                          <a:effectLst/>
                          <a:latin typeface="Arial" panose="020B0604020202020204" pitchFamily="34" charset="0"/>
                          <a:cs typeface="Arial" panose="020B0604020202020204" pitchFamily="34" charset="0"/>
                        </a:rPr>
                        <a:t>100%</a:t>
                      </a:r>
                    </a:p>
                  </a:txBody>
                  <a:tcPr marL="0" marR="0" marT="0" marB="0" anchor="ctr">
                    <a:lnL>
                      <a:noFill/>
                    </a:lnL>
                    <a:lnR w="12700" cap="flat" cmpd="sng" algn="ctr">
                      <a:solidFill>
                        <a:srgbClr val="4BACC6"/>
                      </a:solidFill>
                      <a:prstDash val="solid"/>
                      <a:round/>
                      <a:headEnd type="none" w="med" len="med"/>
                      <a:tailEnd type="none" w="med" len="med"/>
                    </a:lnR>
                    <a:lnT>
                      <a:noFill/>
                    </a:lnT>
                    <a:lnB>
                      <a:noFill/>
                    </a:lnB>
                    <a:solidFill>
                      <a:srgbClr val="E9F1F5"/>
                    </a:solidFill>
                  </a:tcPr>
                </a:tc>
                <a:tc>
                  <a:txBody>
                    <a:bodyPr/>
                    <a:lstStyle/>
                    <a:p>
                      <a:pPr algn="r" fontAlgn="ctr"/>
                      <a:r>
                        <a:rPr lang="es-EC" sz="1000" b="0" i="0" u="none" strike="noStrike">
                          <a:solidFill>
                            <a:srgbClr val="000000"/>
                          </a:solidFill>
                          <a:effectLst/>
                          <a:latin typeface="Arial" panose="020B0604020202020204" pitchFamily="34" charset="0"/>
                          <a:cs typeface="Arial" panose="020B0604020202020204" pitchFamily="34" charset="0"/>
                        </a:rPr>
                        <a:t>       18.516,0 </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a:noFill/>
                    </a:lnT>
                    <a:lnB>
                      <a:noFill/>
                    </a:lnB>
                    <a:solidFill>
                      <a:srgbClr val="E9F1F5"/>
                    </a:solidFill>
                  </a:tcPr>
                </a:tc>
              </a:tr>
              <a:tr h="638749">
                <a:tc>
                  <a:txBody>
                    <a:bodyPr/>
                    <a:lstStyle/>
                    <a:p>
                      <a:pPr algn="l" rtl="0" fontAlgn="ctr"/>
                      <a:r>
                        <a:rPr lang="es-EC" sz="1000" b="1" i="0" u="none" strike="noStrike"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Derivados de la operación (excesos de costos)</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a:noFill/>
                    </a:lnT>
                    <a:lnB w="1270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000" b="1" i="0" u="none" strike="noStrike"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165.033,4 </a:t>
                      </a:r>
                    </a:p>
                  </a:txBody>
                  <a:tcPr marL="0" marR="0" marT="0" marB="0" anchor="ctr">
                    <a:lnL w="12700" cap="flat" cmpd="sng" algn="ctr">
                      <a:solidFill>
                        <a:srgbClr val="4BACC6"/>
                      </a:solidFill>
                      <a:prstDash val="solid"/>
                      <a:round/>
                      <a:headEnd type="none" w="med" len="med"/>
                      <a:tailEnd type="none" w="med" len="med"/>
                    </a:lnL>
                    <a:lnR>
                      <a:noFill/>
                    </a:lnR>
                    <a:lnT>
                      <a:noFill/>
                    </a:lnT>
                    <a:lnB w="1270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000" b="1" i="0" u="none" strike="noStrike"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84.800,1 </a:t>
                      </a:r>
                    </a:p>
                  </a:txBody>
                  <a:tcPr marL="0" marR="0" marT="0" marB="0" anchor="ctr">
                    <a:lnL>
                      <a:noFill/>
                    </a:lnL>
                    <a:lnR>
                      <a:noFill/>
                    </a:lnR>
                    <a:lnT>
                      <a:noFill/>
                    </a:lnT>
                    <a:lnB w="12700" cap="flat" cmpd="sng" algn="ctr">
                      <a:solidFill>
                        <a:srgbClr val="00B0F0"/>
                      </a:solidFill>
                      <a:prstDash val="solid"/>
                      <a:round/>
                      <a:headEnd type="none" w="med" len="med"/>
                      <a:tailEnd type="none" w="med" len="med"/>
                    </a:lnB>
                    <a:solidFill>
                      <a:srgbClr val="E9F1F5"/>
                    </a:solidFill>
                  </a:tcPr>
                </a:tc>
                <a:tc>
                  <a:txBody>
                    <a:bodyPr/>
                    <a:lstStyle/>
                    <a:p>
                      <a:pPr algn="r" fontAlgn="ctr"/>
                      <a:r>
                        <a:rPr lang="es-EC" sz="1000" b="1" i="0" u="none" strike="noStrike"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105,7%</a:t>
                      </a:r>
                    </a:p>
                  </a:txBody>
                  <a:tcPr marL="0" marR="0" marT="0" marB="0" anchor="ctr">
                    <a:lnL>
                      <a:noFill/>
                    </a:lnL>
                    <a:lnR w="12700" cap="flat" cmpd="sng" algn="ctr">
                      <a:solidFill>
                        <a:srgbClr val="4BACC6"/>
                      </a:solidFill>
                      <a:prstDash val="solid"/>
                      <a:round/>
                      <a:headEnd type="none" w="med" len="med"/>
                      <a:tailEnd type="none" w="med" len="med"/>
                    </a:lnR>
                    <a:lnT>
                      <a:noFill/>
                    </a:lnT>
                    <a:lnB w="1270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000" b="1" i="0" u="none" strike="noStrike"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80.233,3 </a:t>
                      </a:r>
                    </a:p>
                  </a:txBody>
                  <a:tcPr marL="0" marR="0" marT="0" marB="0" anchor="ctr">
                    <a:lnL w="12700" cap="flat" cmpd="sng" algn="ctr">
                      <a:solidFill>
                        <a:srgbClr val="4BACC6"/>
                      </a:solidFill>
                      <a:prstDash val="solid"/>
                      <a:round/>
                      <a:headEnd type="none" w="med" len="med"/>
                      <a:tailEnd type="none" w="med" len="med"/>
                    </a:lnL>
                    <a:lnR>
                      <a:noFill/>
                    </a:lnR>
                    <a:lnT>
                      <a:noFill/>
                    </a:lnT>
                    <a:lnB w="1270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000" b="1" i="0" u="none" strike="noStrike">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(28.759,0)</a:t>
                      </a:r>
                    </a:p>
                  </a:txBody>
                  <a:tcPr marL="0" marR="0" marT="0" marB="0" anchor="ctr">
                    <a:lnL>
                      <a:noFill/>
                    </a:lnL>
                    <a:lnR>
                      <a:noFill/>
                    </a:lnR>
                    <a:lnT>
                      <a:noFill/>
                    </a:lnT>
                    <a:lnB w="12700" cap="flat" cmpd="sng" algn="ctr">
                      <a:solidFill>
                        <a:srgbClr val="00B0F0"/>
                      </a:solidFill>
                      <a:prstDash val="solid"/>
                      <a:round/>
                      <a:headEnd type="none" w="med" len="med"/>
                      <a:tailEnd type="none" w="med" len="med"/>
                    </a:lnB>
                    <a:solidFill>
                      <a:srgbClr val="E9F1F5"/>
                    </a:solidFill>
                  </a:tcPr>
                </a:tc>
                <a:tc>
                  <a:txBody>
                    <a:bodyPr/>
                    <a:lstStyle/>
                    <a:p>
                      <a:pPr algn="r" fontAlgn="ctr"/>
                      <a:r>
                        <a:rPr lang="es-EC" sz="1000" b="1" i="0" u="none" strike="noStrike">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-26,4%</a:t>
                      </a:r>
                    </a:p>
                  </a:txBody>
                  <a:tcPr marL="0" marR="0" marT="0" marB="0" anchor="ctr">
                    <a:lnL>
                      <a:noFill/>
                    </a:lnL>
                    <a:lnR w="12700" cap="flat" cmpd="sng" algn="ctr">
                      <a:solidFill>
                        <a:srgbClr val="4BACC6"/>
                      </a:solidFill>
                      <a:prstDash val="solid"/>
                      <a:round/>
                      <a:headEnd type="none" w="med" len="med"/>
                      <a:tailEnd type="none" w="med" len="med"/>
                    </a:lnR>
                    <a:lnT>
                      <a:noFill/>
                    </a:lnT>
                    <a:lnB w="1270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000" b="1" i="0" u="none" strike="noStrike"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108.992,3 </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a:noFill/>
                    </a:lnT>
                    <a:lnB w="12700" cap="flat" cmpd="sng" algn="ctr">
                      <a:solidFill>
                        <a:srgbClr val="4BACC6"/>
                      </a:solidFill>
                      <a:prstDash val="solid"/>
                      <a:round/>
                      <a:headEnd type="none" w="med" len="med"/>
                      <a:tailEnd type="none" w="med" len="med"/>
                    </a:lnB>
                    <a:solidFill>
                      <a:srgbClr val="E9F1F5"/>
                    </a:solidFill>
                  </a:tcPr>
                </a:tc>
              </a:tr>
              <a:tr h="319374">
                <a:tc>
                  <a:txBody>
                    <a:bodyPr/>
                    <a:lstStyle/>
                    <a:p>
                      <a:pPr algn="l" rtl="0" fontAlgn="ctr"/>
                      <a:r>
                        <a:rPr lang="es-EC" sz="1000" b="1" i="0" u="none" strike="noStrike">
                          <a:solidFill>
                            <a:srgbClr val="000000"/>
                          </a:solidFill>
                          <a:effectLst/>
                          <a:latin typeface="Arial" panose="020B0604020202020204" pitchFamily="34" charset="0"/>
                          <a:cs typeface="Arial" panose="020B0604020202020204" pitchFamily="34" charset="0"/>
                        </a:rPr>
                        <a:t>UTILIDAD OPERACIÓN</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r" rtl="0" fontAlgn="ctr"/>
                      <a:r>
                        <a:rPr lang="es-EC" sz="1000" b="1" i="0" u="none" strike="noStrike">
                          <a:solidFill>
                            <a:srgbClr val="000000"/>
                          </a:solidFill>
                          <a:effectLst/>
                          <a:latin typeface="Arial" panose="020B0604020202020204" pitchFamily="34" charset="0"/>
                          <a:cs typeface="Arial" panose="020B0604020202020204" pitchFamily="34" charset="0"/>
                        </a:rPr>
                        <a:t>      (82.459,8)</a:t>
                      </a:r>
                    </a:p>
                  </a:txBody>
                  <a:tcPr marL="0" marR="0"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r" rtl="0" fontAlgn="ctr"/>
                      <a:r>
                        <a:rPr lang="es-EC" sz="1000" b="1" i="0" u="none" strike="noStrike" dirty="0">
                          <a:solidFill>
                            <a:srgbClr val="000000"/>
                          </a:solidFill>
                          <a:effectLst/>
                          <a:latin typeface="Arial" panose="020B0604020202020204" pitchFamily="34" charset="0"/>
                          <a:cs typeface="Arial" panose="020B0604020202020204" pitchFamily="34" charset="0"/>
                        </a:rPr>
                        <a:t>        (425.908,0)</a:t>
                      </a:r>
                    </a:p>
                  </a:txBody>
                  <a:tcPr marL="0" marR="0" marT="0" marB="0" anchor="ctr">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r" rtl="0" fontAlgn="ctr"/>
                      <a:r>
                        <a:rPr lang="es-EC" sz="1000" b="0" i="0" u="none" strike="noStrike">
                          <a:solidFill>
                            <a:srgbClr val="000000"/>
                          </a:solidFill>
                          <a:effectLst/>
                          <a:latin typeface="Arial" panose="020B0604020202020204" pitchFamily="34" charset="0"/>
                          <a:cs typeface="Arial" panose="020B0604020202020204" pitchFamily="34" charset="0"/>
                        </a:rPr>
                        <a:t>-124,0%</a:t>
                      </a:r>
                    </a:p>
                  </a:txBody>
                  <a:tcPr marL="0" marR="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r" rtl="0" fontAlgn="ctr"/>
                      <a:r>
                        <a:rPr lang="es-EC" sz="1000" b="1" i="0" u="none" strike="noStrike">
                          <a:solidFill>
                            <a:srgbClr val="000000"/>
                          </a:solidFill>
                          <a:effectLst/>
                          <a:latin typeface="Arial" panose="020B0604020202020204" pitchFamily="34" charset="0"/>
                          <a:cs typeface="Arial" panose="020B0604020202020204" pitchFamily="34" charset="0"/>
                        </a:rPr>
                        <a:t>       343.448,2 </a:t>
                      </a:r>
                    </a:p>
                  </a:txBody>
                  <a:tcPr marL="0" marR="0"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r" rtl="0" fontAlgn="ctr"/>
                      <a:r>
                        <a:rPr lang="es-EC" sz="1000" b="0" i="0" u="none" strike="noStrike">
                          <a:solidFill>
                            <a:srgbClr val="000000"/>
                          </a:solidFill>
                          <a:effectLst/>
                          <a:latin typeface="Arial" panose="020B0604020202020204" pitchFamily="34" charset="0"/>
                          <a:cs typeface="Arial" panose="020B0604020202020204" pitchFamily="34" charset="0"/>
                        </a:rPr>
                        <a:t>        19.759,1 </a:t>
                      </a:r>
                    </a:p>
                  </a:txBody>
                  <a:tcPr marL="0" marR="0" marT="0" marB="0" anchor="ctr">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r" rtl="0" fontAlgn="ctr"/>
                      <a:r>
                        <a:rPr lang="es-EC" sz="1000" b="0" i="0" u="none" strike="noStrike">
                          <a:solidFill>
                            <a:srgbClr val="000000"/>
                          </a:solidFill>
                          <a:effectLst/>
                          <a:latin typeface="Arial" panose="020B0604020202020204" pitchFamily="34" charset="0"/>
                          <a:cs typeface="Arial" panose="020B0604020202020204" pitchFamily="34" charset="0"/>
                        </a:rPr>
                        <a:t>6,1%</a:t>
                      </a:r>
                    </a:p>
                  </a:txBody>
                  <a:tcPr marL="0" marR="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r" rtl="0" fontAlgn="ctr"/>
                      <a:r>
                        <a:rPr lang="es-EC" sz="1000" b="1" i="0" u="none" strike="noStrike">
                          <a:solidFill>
                            <a:srgbClr val="000000"/>
                          </a:solidFill>
                          <a:effectLst/>
                          <a:latin typeface="Arial" panose="020B0604020202020204" pitchFamily="34" charset="0"/>
                          <a:cs typeface="Arial" panose="020B0604020202020204" pitchFamily="34" charset="0"/>
                        </a:rPr>
                        <a:t>      323.689,1 </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r>
              <a:tr h="328499">
                <a:tc>
                  <a:txBody>
                    <a:bodyPr/>
                    <a:lstStyle/>
                    <a:p>
                      <a:pPr algn="l" rtl="0" fontAlgn="ctr"/>
                      <a:r>
                        <a:rPr lang="es-EC" sz="1000" b="1" i="0" u="none" strike="noStrike" dirty="0">
                          <a:solidFill>
                            <a:srgbClr val="000000"/>
                          </a:solidFill>
                          <a:effectLst/>
                          <a:latin typeface="Arial" panose="020B0604020202020204" pitchFamily="34" charset="0"/>
                          <a:cs typeface="Arial" panose="020B0604020202020204" pitchFamily="34" charset="0"/>
                        </a:rPr>
                        <a:t>Rendimientos financieros</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000" b="0" i="0" u="none" strike="noStrike" dirty="0">
                          <a:solidFill>
                            <a:srgbClr val="000000"/>
                          </a:solidFill>
                          <a:effectLst/>
                          <a:latin typeface="Arial" panose="020B0604020202020204" pitchFamily="34" charset="0"/>
                          <a:cs typeface="Arial" panose="020B0604020202020204" pitchFamily="34" charset="0"/>
                        </a:rPr>
                        <a:t>                 -   </a:t>
                      </a:r>
                    </a:p>
                  </a:txBody>
                  <a:tcPr marL="0" marR="0" marT="0" marB="0" anchor="ctr">
                    <a:lnL w="12700" cap="flat" cmpd="sng" algn="ctr">
                      <a:solidFill>
                        <a:srgbClr val="4BACC6"/>
                      </a:solidFill>
                      <a:prstDash val="solid"/>
                      <a:round/>
                      <a:headEnd type="none" w="med" len="med"/>
                      <a:tailEnd type="none" w="med" len="med"/>
                    </a:lnL>
                    <a:lnR>
                      <a:noFill/>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000" b="0" i="0" u="none" strike="noStrike" dirty="0">
                          <a:solidFill>
                            <a:srgbClr val="000000"/>
                          </a:solidFill>
                          <a:effectLst/>
                          <a:latin typeface="Arial" panose="020B0604020202020204" pitchFamily="34" charset="0"/>
                          <a:cs typeface="Arial" panose="020B0604020202020204" pitchFamily="34" charset="0"/>
                        </a:rPr>
                        <a:t>          (39.542,7)</a:t>
                      </a:r>
                    </a:p>
                  </a:txBody>
                  <a:tcPr marL="0" marR="0" marT="0" marB="0" anchor="ctr">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9F1F5"/>
                    </a:solidFill>
                  </a:tcPr>
                </a:tc>
                <a:tc>
                  <a:txBody>
                    <a:bodyPr/>
                    <a:lstStyle/>
                    <a:p>
                      <a:pPr algn="r" fontAlgn="ctr"/>
                      <a:r>
                        <a:rPr lang="es-EC" sz="1000" b="0" i="0" u="none" strike="noStrike" dirty="0">
                          <a:solidFill>
                            <a:srgbClr val="000000"/>
                          </a:solidFill>
                          <a:effectLst/>
                          <a:latin typeface="Arial" panose="020B0604020202020204" pitchFamily="34" charset="0"/>
                          <a:cs typeface="Arial" panose="020B0604020202020204" pitchFamily="34" charset="0"/>
                        </a:rPr>
                        <a:t>-100%</a:t>
                      </a:r>
                    </a:p>
                  </a:txBody>
                  <a:tcPr marL="0" marR="0" marT="0" marB="0" anchor="ctr">
                    <a:lnL>
                      <a:noFill/>
                    </a:lnL>
                    <a:lnR w="1270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000" b="0" i="0" u="none" strike="noStrike">
                          <a:solidFill>
                            <a:srgbClr val="000000"/>
                          </a:solidFill>
                          <a:effectLst/>
                          <a:latin typeface="Arial" panose="020B0604020202020204" pitchFamily="34" charset="0"/>
                          <a:cs typeface="Arial" panose="020B0604020202020204" pitchFamily="34" charset="0"/>
                        </a:rPr>
                        <a:t>         39.542,7 </a:t>
                      </a:r>
                    </a:p>
                  </a:txBody>
                  <a:tcPr marL="0" marR="0" marT="0" marB="0" anchor="ctr">
                    <a:lnL w="12700" cap="flat" cmpd="sng" algn="ctr">
                      <a:solidFill>
                        <a:srgbClr val="4BACC6"/>
                      </a:solidFill>
                      <a:prstDash val="solid"/>
                      <a:round/>
                      <a:headEnd type="none" w="med" len="med"/>
                      <a:tailEnd type="none" w="med" len="med"/>
                    </a:lnL>
                    <a:lnR>
                      <a:noFill/>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000" b="0" i="0" u="none" strike="noStrike">
                          <a:solidFill>
                            <a:srgbClr val="000000"/>
                          </a:solidFill>
                          <a:effectLst/>
                          <a:latin typeface="Arial" panose="020B0604020202020204" pitchFamily="34" charset="0"/>
                          <a:cs typeface="Arial" panose="020B0604020202020204" pitchFamily="34" charset="0"/>
                        </a:rPr>
                        <a:t>        25.687,0 </a:t>
                      </a:r>
                    </a:p>
                  </a:txBody>
                  <a:tcPr marL="0" marR="0" marT="0" marB="0" anchor="ctr">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9F1F5"/>
                    </a:solidFill>
                  </a:tcPr>
                </a:tc>
                <a:tc>
                  <a:txBody>
                    <a:bodyPr/>
                    <a:lstStyle/>
                    <a:p>
                      <a:pPr algn="r" fontAlgn="ctr"/>
                      <a:r>
                        <a:rPr lang="es-EC" sz="1000" b="0" i="0" u="none" strike="noStrike">
                          <a:solidFill>
                            <a:srgbClr val="000000"/>
                          </a:solidFill>
                          <a:effectLst/>
                          <a:latin typeface="Arial" panose="020B0604020202020204" pitchFamily="34" charset="0"/>
                          <a:cs typeface="Arial" panose="020B0604020202020204" pitchFamily="34" charset="0"/>
                        </a:rPr>
                        <a:t>185,4%</a:t>
                      </a:r>
                    </a:p>
                  </a:txBody>
                  <a:tcPr marL="0" marR="0" marT="0" marB="0" anchor="ctr">
                    <a:lnL>
                      <a:noFill/>
                    </a:lnL>
                    <a:lnR w="1270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000" b="0" i="0" u="none" strike="noStrike" dirty="0">
                          <a:solidFill>
                            <a:srgbClr val="000000"/>
                          </a:solidFill>
                          <a:effectLst/>
                          <a:latin typeface="Arial" panose="020B0604020202020204" pitchFamily="34" charset="0"/>
                          <a:cs typeface="Arial" panose="020B0604020202020204" pitchFamily="34" charset="0"/>
                        </a:rPr>
                        <a:t>       13.855,7 </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solidFill>
                      <a:srgbClr val="E9F1F5"/>
                    </a:solidFill>
                  </a:tcPr>
                </a:tc>
              </a:tr>
              <a:tr h="328499">
                <a:tc>
                  <a:txBody>
                    <a:bodyPr/>
                    <a:lstStyle/>
                    <a:p>
                      <a:pPr algn="l" rtl="0" fontAlgn="ctr"/>
                      <a:r>
                        <a:rPr lang="es-EC" sz="1000" b="1" i="0" u="none" strike="noStrike">
                          <a:solidFill>
                            <a:srgbClr val="000000"/>
                          </a:solidFill>
                          <a:effectLst/>
                          <a:latin typeface="Arial" panose="020B0604020202020204" pitchFamily="34" charset="0"/>
                          <a:cs typeface="Arial" panose="020B0604020202020204" pitchFamily="34" charset="0"/>
                        </a:rPr>
                        <a:t>Gastos financieros</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000" b="0" i="0" u="none" strike="noStrike">
                          <a:solidFill>
                            <a:srgbClr val="000000"/>
                          </a:solidFill>
                          <a:effectLst/>
                          <a:latin typeface="Arial" panose="020B0604020202020204" pitchFamily="34" charset="0"/>
                          <a:cs typeface="Arial" panose="020B0604020202020204" pitchFamily="34" charset="0"/>
                        </a:rPr>
                        <a:t>         1.871,3 </a:t>
                      </a:r>
                    </a:p>
                  </a:txBody>
                  <a:tcPr marL="0" marR="0" marT="0" marB="0" anchor="ctr">
                    <a:lnL w="12700" cap="flat" cmpd="sng" algn="ctr">
                      <a:solidFill>
                        <a:srgbClr val="4BACC6"/>
                      </a:solidFill>
                      <a:prstDash val="solid"/>
                      <a:round/>
                      <a:headEnd type="none" w="med" len="med"/>
                      <a:tailEnd type="none" w="med" len="med"/>
                    </a:lnL>
                    <a:lnR>
                      <a:noFill/>
                    </a:lnR>
                    <a:lnT w="1905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000" b="0" i="0" u="none" strike="noStrike" dirty="0">
                          <a:solidFill>
                            <a:srgbClr val="000000"/>
                          </a:solidFill>
                          <a:effectLst/>
                          <a:latin typeface="Arial" panose="020B0604020202020204" pitchFamily="34" charset="0"/>
                          <a:cs typeface="Arial" panose="020B0604020202020204" pitchFamily="34" charset="0"/>
                        </a:rPr>
                        <a:t>            1.871,3 </a:t>
                      </a:r>
                    </a:p>
                  </a:txBody>
                  <a:tcPr marL="0" marR="0" marT="0" marB="0" anchor="ctr">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9F1F5"/>
                    </a:solidFill>
                  </a:tcPr>
                </a:tc>
                <a:tc>
                  <a:txBody>
                    <a:bodyPr/>
                    <a:lstStyle/>
                    <a:p>
                      <a:pPr algn="r" fontAlgn="ctr"/>
                      <a:r>
                        <a:rPr lang="es-EC" sz="1000" b="0" i="0" u="none" strike="noStrike">
                          <a:solidFill>
                            <a:srgbClr val="000000"/>
                          </a:solidFill>
                          <a:effectLst/>
                          <a:latin typeface="Arial" panose="020B0604020202020204" pitchFamily="34" charset="0"/>
                          <a:cs typeface="Arial" panose="020B0604020202020204" pitchFamily="34" charset="0"/>
                        </a:rPr>
                        <a:t>100%</a:t>
                      </a:r>
                    </a:p>
                  </a:txBody>
                  <a:tcPr marL="0" marR="0" marT="0" marB="0" anchor="ctr">
                    <a:lnL>
                      <a:noFill/>
                    </a:lnL>
                    <a:lnR w="1270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000" b="0" i="0" u="none" strike="noStrike" dirty="0">
                          <a:solidFill>
                            <a:srgbClr val="000000"/>
                          </a:solidFill>
                          <a:effectLst/>
                          <a:latin typeface="Arial" panose="020B0604020202020204" pitchFamily="34" charset="0"/>
                          <a:cs typeface="Arial" panose="020B0604020202020204" pitchFamily="34" charset="0"/>
                        </a:rPr>
                        <a:t>                   -   </a:t>
                      </a:r>
                    </a:p>
                  </a:txBody>
                  <a:tcPr marL="0" marR="0" marT="0" marB="0" anchor="ctr">
                    <a:lnL w="12700" cap="flat" cmpd="sng" algn="ctr">
                      <a:solidFill>
                        <a:srgbClr val="4BACC6"/>
                      </a:solidFill>
                      <a:prstDash val="solid"/>
                      <a:round/>
                      <a:headEnd type="none" w="med" len="med"/>
                      <a:tailEnd type="none" w="med" len="med"/>
                    </a:lnL>
                    <a:lnR>
                      <a:noFill/>
                    </a:lnR>
                    <a:lnT w="1905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000" b="0" i="0" u="none" strike="noStrike" dirty="0">
                          <a:solidFill>
                            <a:srgbClr val="000000"/>
                          </a:solidFill>
                          <a:effectLst/>
                          <a:latin typeface="Arial" panose="020B0604020202020204" pitchFamily="34" charset="0"/>
                          <a:cs typeface="Arial" panose="020B0604020202020204" pitchFamily="34" charset="0"/>
                        </a:rPr>
                        <a:t>                  -   </a:t>
                      </a:r>
                    </a:p>
                  </a:txBody>
                  <a:tcPr marL="0" marR="0" marT="0" marB="0" anchor="ctr">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9F1F5"/>
                    </a:solidFill>
                  </a:tcPr>
                </a:tc>
                <a:tc>
                  <a:txBody>
                    <a:bodyPr/>
                    <a:lstStyle/>
                    <a:p>
                      <a:pPr algn="r" fontAlgn="ctr"/>
                      <a:r>
                        <a:rPr lang="es-EC" sz="1000" b="0"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lnL>
                      <a:noFill/>
                    </a:lnL>
                    <a:lnR w="1270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c>
                  <a:txBody>
                    <a:bodyPr/>
                    <a:lstStyle/>
                    <a:p>
                      <a:pPr algn="r" fontAlgn="ctr"/>
                      <a:r>
                        <a:rPr lang="es-EC" sz="1000" b="0" i="0" u="none" strike="noStrike" dirty="0">
                          <a:solidFill>
                            <a:srgbClr val="000000"/>
                          </a:solidFill>
                          <a:effectLst/>
                          <a:latin typeface="Arial" panose="020B0604020202020204" pitchFamily="34" charset="0"/>
                          <a:cs typeface="Arial" panose="020B0604020202020204" pitchFamily="34" charset="0"/>
                        </a:rPr>
                        <a:t>                 -   </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9F1F5"/>
                    </a:solidFill>
                  </a:tcPr>
                </a:tc>
              </a:tr>
              <a:tr h="191625">
                <a:tc>
                  <a:txBody>
                    <a:bodyPr/>
                    <a:lstStyle/>
                    <a:p>
                      <a:pPr algn="l" rtl="0" fontAlgn="ctr"/>
                      <a:r>
                        <a:rPr lang="es-EC" sz="1000" b="1" i="0" u="none" strike="noStrike">
                          <a:solidFill>
                            <a:srgbClr val="000000"/>
                          </a:solidFill>
                          <a:effectLst/>
                          <a:latin typeface="Arial" panose="020B0604020202020204" pitchFamily="34" charset="0"/>
                          <a:cs typeface="Arial" panose="020B0604020202020204" pitchFamily="34" charset="0"/>
                        </a:rPr>
                        <a:t>UTILIDAD NETA</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r" rtl="0" fontAlgn="ctr"/>
                      <a:r>
                        <a:rPr lang="es-EC" sz="1000" b="1" i="0" u="none" strike="noStrike" dirty="0">
                          <a:solidFill>
                            <a:srgbClr val="000000"/>
                          </a:solidFill>
                          <a:effectLst/>
                          <a:latin typeface="Arial" panose="020B0604020202020204" pitchFamily="34" charset="0"/>
                          <a:cs typeface="Arial" panose="020B0604020202020204" pitchFamily="34" charset="0"/>
                        </a:rPr>
                        <a:t>     </a:t>
                      </a:r>
                      <a:r>
                        <a:rPr lang="es-EC" sz="1000" b="1" i="0" u="none" strike="noStrike" dirty="0" smtClean="0">
                          <a:solidFill>
                            <a:srgbClr val="000000"/>
                          </a:solidFill>
                          <a:effectLst/>
                          <a:latin typeface="Arial" panose="020B0604020202020204" pitchFamily="34" charset="0"/>
                          <a:cs typeface="Arial" panose="020B0604020202020204" pitchFamily="34" charset="0"/>
                        </a:rPr>
                        <a:t>(62.268,7)</a:t>
                      </a:r>
                      <a:endParaRPr lang="es-EC"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r" rtl="0" fontAlgn="ctr"/>
                      <a:r>
                        <a:rPr lang="es-EC" sz="1000" b="1" i="0" u="none" strike="noStrike" dirty="0">
                          <a:solidFill>
                            <a:srgbClr val="000000"/>
                          </a:solidFill>
                          <a:effectLst/>
                          <a:latin typeface="Arial" panose="020B0604020202020204" pitchFamily="34" charset="0"/>
                          <a:cs typeface="Arial" panose="020B0604020202020204" pitchFamily="34" charset="0"/>
                        </a:rPr>
                        <a:t>        </a:t>
                      </a:r>
                      <a:r>
                        <a:rPr lang="es-EC" sz="1000" b="1" i="0" u="none" strike="noStrike" dirty="0" smtClean="0">
                          <a:solidFill>
                            <a:srgbClr val="000000"/>
                          </a:solidFill>
                          <a:effectLst/>
                          <a:latin typeface="Arial" panose="020B0604020202020204" pitchFamily="34" charset="0"/>
                          <a:cs typeface="Arial" panose="020B0604020202020204" pitchFamily="34" charset="0"/>
                        </a:rPr>
                        <a:t>(387.810,9)</a:t>
                      </a:r>
                      <a:endParaRPr lang="es-EC"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B0F0"/>
                      </a:solidFill>
                      <a:prstDash val="solid"/>
                      <a:round/>
                      <a:headEnd type="none" w="med" len="med"/>
                      <a:tailEnd type="none" w="med" len="med"/>
                    </a:lnT>
                    <a:lnB>
                      <a:noFill/>
                    </a:lnB>
                  </a:tcPr>
                </a:tc>
                <a:tc>
                  <a:txBody>
                    <a:bodyPr/>
                    <a:lstStyle/>
                    <a:p>
                      <a:pPr algn="r" rtl="0" fontAlgn="ctr"/>
                      <a:r>
                        <a:rPr lang="es-EC" sz="1000" b="0" i="0" u="none" strike="noStrike" dirty="0">
                          <a:solidFill>
                            <a:srgbClr val="000000"/>
                          </a:solidFill>
                          <a:effectLst/>
                          <a:latin typeface="Arial" panose="020B0604020202020204" pitchFamily="34" charset="0"/>
                          <a:cs typeface="Arial" panose="020B0604020202020204" pitchFamily="34" charset="0"/>
                        </a:rPr>
                        <a:t>-</a:t>
                      </a:r>
                      <a:r>
                        <a:rPr lang="es-EC" sz="1000" b="0" i="0" u="none" strike="noStrike" dirty="0" smtClean="0">
                          <a:solidFill>
                            <a:srgbClr val="000000"/>
                          </a:solidFill>
                          <a:effectLst/>
                          <a:latin typeface="Arial" panose="020B0604020202020204" pitchFamily="34" charset="0"/>
                          <a:cs typeface="Arial" panose="020B0604020202020204" pitchFamily="34" charset="0"/>
                        </a:rPr>
                        <a:t>119,1%</a:t>
                      </a:r>
                      <a:endParaRPr lang="es-EC"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r" rtl="0" fontAlgn="ctr"/>
                      <a:r>
                        <a:rPr lang="es-EC" sz="1000" b="1" i="0" u="none" strike="noStrike">
                          <a:solidFill>
                            <a:srgbClr val="000000"/>
                          </a:solidFill>
                          <a:effectLst/>
                          <a:latin typeface="Arial" panose="020B0604020202020204" pitchFamily="34" charset="0"/>
                          <a:cs typeface="Arial" panose="020B0604020202020204" pitchFamily="34" charset="0"/>
                        </a:rPr>
                        <a:t>       325.542,2 </a:t>
                      </a:r>
                    </a:p>
                  </a:txBody>
                  <a:tcPr marL="0" marR="0"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r" rtl="0" fontAlgn="ctr"/>
                      <a:r>
                        <a:rPr lang="es-EC" sz="1000" b="0" i="0" u="none" strike="noStrike">
                          <a:solidFill>
                            <a:srgbClr val="000000"/>
                          </a:solidFill>
                          <a:effectLst/>
                          <a:latin typeface="Arial" panose="020B0604020202020204" pitchFamily="34" charset="0"/>
                          <a:cs typeface="Arial" panose="020B0604020202020204" pitchFamily="34" charset="0"/>
                        </a:rPr>
                        <a:t>        38.629,2 </a:t>
                      </a:r>
                    </a:p>
                  </a:txBody>
                  <a:tcPr marL="0" marR="0" marT="0" marB="0" anchor="ctr">
                    <a:lnL>
                      <a:noFill/>
                    </a:lnL>
                    <a:lnR>
                      <a:noFill/>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r" rtl="0" fontAlgn="ctr"/>
                      <a:r>
                        <a:rPr lang="es-EC" sz="1000" b="0" i="0" u="none" strike="noStrike">
                          <a:solidFill>
                            <a:srgbClr val="000000"/>
                          </a:solidFill>
                          <a:effectLst/>
                          <a:latin typeface="Arial" panose="020B0604020202020204" pitchFamily="34" charset="0"/>
                          <a:cs typeface="Arial" panose="020B0604020202020204" pitchFamily="34" charset="0"/>
                        </a:rPr>
                        <a:t>13,5%</a:t>
                      </a:r>
                    </a:p>
                  </a:txBody>
                  <a:tcPr marL="0" marR="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r" rtl="0" fontAlgn="ctr"/>
                      <a:r>
                        <a:rPr lang="es-EC" sz="1000" b="1" i="0" u="none" strike="noStrike" dirty="0">
                          <a:solidFill>
                            <a:srgbClr val="000000"/>
                          </a:solidFill>
                          <a:effectLst/>
                          <a:latin typeface="Arial" panose="020B0604020202020204" pitchFamily="34" charset="0"/>
                          <a:cs typeface="Arial" panose="020B0604020202020204" pitchFamily="34" charset="0"/>
                        </a:rPr>
                        <a:t>      286.913,1 </a:t>
                      </a:r>
                    </a:p>
                  </a:txBody>
                  <a:tcPr marL="0" marR="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02174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31640" y="1268760"/>
            <a:ext cx="6048672" cy="4293483"/>
          </a:xfrm>
          <a:prstGeom prst="rect">
            <a:avLst/>
          </a:prstGeom>
          <a:noFill/>
        </p:spPr>
        <p:txBody>
          <a:bodyPr wrap="square" rtlCol="0">
            <a:spAutoFit/>
          </a:bodyPr>
          <a:lstStyle/>
          <a:p>
            <a:r>
              <a:rPr lang="es-EC" sz="2100" b="1" dirty="0" smtClean="0">
                <a:solidFill>
                  <a:srgbClr val="FF0000"/>
                </a:solidFill>
                <a:latin typeface="Arial" panose="020B0604020202020204" pitchFamily="34" charset="0"/>
                <a:cs typeface="Arial" panose="020B0604020202020204" pitchFamily="34" charset="0"/>
              </a:rPr>
              <a:t>ÍNDICE DE PRESENTACIÓN</a:t>
            </a:r>
          </a:p>
          <a:p>
            <a:endParaRPr lang="es-EC" sz="2100" b="1" dirty="0" smtClean="0">
              <a:solidFill>
                <a:srgbClr val="FF0000"/>
              </a:solidFill>
              <a:latin typeface="Arial" panose="020B0604020202020204" pitchFamily="34" charset="0"/>
              <a:cs typeface="Arial" panose="020B0604020202020204" pitchFamily="34" charset="0"/>
            </a:endParaRPr>
          </a:p>
          <a:p>
            <a:pPr marL="342900" indent="-342900">
              <a:buAutoNum type="arabicPeriod"/>
            </a:pPr>
            <a:r>
              <a:rPr lang="es-EC" sz="2100" b="1" dirty="0" smtClean="0">
                <a:latin typeface="Arial" panose="020B0604020202020204" pitchFamily="34" charset="0"/>
                <a:cs typeface="Arial" panose="020B0604020202020204" pitchFamily="34" charset="0"/>
              </a:rPr>
              <a:t>INTRODUCCIÓN DEL PROBLEMA Y EMPRESA</a:t>
            </a:r>
          </a:p>
          <a:p>
            <a:pPr marL="342900" indent="-342900">
              <a:buAutoNum type="arabicPeriod"/>
            </a:pPr>
            <a:r>
              <a:rPr lang="es-EC" sz="2100" b="1" dirty="0" smtClean="0">
                <a:latin typeface="Arial" panose="020B0604020202020204" pitchFamily="34" charset="0"/>
                <a:cs typeface="Arial" panose="020B0604020202020204" pitchFamily="34" charset="0"/>
              </a:rPr>
              <a:t>ANÁLISIS SITUACIONAL </a:t>
            </a:r>
          </a:p>
          <a:p>
            <a:r>
              <a:rPr lang="es-EC" sz="2100" b="1" dirty="0">
                <a:latin typeface="Arial" panose="020B0604020202020204" pitchFamily="34" charset="0"/>
                <a:cs typeface="Arial" panose="020B0604020202020204" pitchFamily="34" charset="0"/>
              </a:rPr>
              <a:t>	</a:t>
            </a:r>
            <a:r>
              <a:rPr lang="es-EC" sz="2100" b="1" dirty="0" smtClean="0">
                <a:latin typeface="Arial" panose="020B0604020202020204" pitchFamily="34" charset="0"/>
                <a:cs typeface="Arial" panose="020B0604020202020204" pitchFamily="34" charset="0"/>
              </a:rPr>
              <a:t>2.1 ANÁLISIS SITUACIONAL EXTERNO</a:t>
            </a:r>
          </a:p>
          <a:p>
            <a:r>
              <a:rPr lang="es-EC" sz="2100" b="1" dirty="0" smtClean="0">
                <a:latin typeface="Arial" panose="020B0604020202020204" pitchFamily="34" charset="0"/>
                <a:cs typeface="Arial" panose="020B0604020202020204" pitchFamily="34" charset="0"/>
              </a:rPr>
              <a:t>	2.2 ANÁLISIS SITUACIONAL INTERNO</a:t>
            </a:r>
          </a:p>
          <a:p>
            <a:r>
              <a:rPr lang="es-EC" sz="2100" b="1" dirty="0">
                <a:latin typeface="Arial" panose="020B0604020202020204" pitchFamily="34" charset="0"/>
                <a:cs typeface="Arial" panose="020B0604020202020204" pitchFamily="34" charset="0"/>
              </a:rPr>
              <a:t>	</a:t>
            </a:r>
            <a:r>
              <a:rPr lang="es-EC" sz="2100" b="1" dirty="0" smtClean="0">
                <a:latin typeface="Arial" panose="020B0604020202020204" pitchFamily="34" charset="0"/>
                <a:cs typeface="Arial" panose="020B0604020202020204" pitchFamily="34" charset="0"/>
              </a:rPr>
              <a:t>2.3 ANÁLISIS DE COMPETITIVIDAD</a:t>
            </a:r>
          </a:p>
          <a:p>
            <a:r>
              <a:rPr lang="es-EC" sz="2100" b="1" dirty="0" smtClean="0">
                <a:latin typeface="Arial" panose="020B0604020202020204" pitchFamily="34" charset="0"/>
                <a:cs typeface="Arial" panose="020B0604020202020204" pitchFamily="34" charset="0"/>
              </a:rPr>
              <a:t>3. ANÁLISIS FINANCIERO</a:t>
            </a:r>
          </a:p>
          <a:p>
            <a:r>
              <a:rPr lang="es-EC" sz="2100" b="1" dirty="0" smtClean="0">
                <a:latin typeface="Arial" panose="020B0604020202020204" pitchFamily="34" charset="0"/>
                <a:cs typeface="Arial" panose="020B0604020202020204" pitchFamily="34" charset="0"/>
              </a:rPr>
              <a:t>4. PROPUESTA DE PLANEACIÓN FINANCIERA ESTRATÉGICA</a:t>
            </a:r>
          </a:p>
          <a:p>
            <a:r>
              <a:rPr lang="es-EC" sz="2100" b="1" dirty="0" smtClean="0">
                <a:latin typeface="Arial" panose="020B0604020202020204" pitchFamily="34" charset="0"/>
                <a:cs typeface="Arial" panose="020B0604020202020204" pitchFamily="34" charset="0"/>
              </a:rPr>
              <a:t>5. CONCLUSIONES Y RECOMENDACIONES</a:t>
            </a:r>
          </a:p>
          <a:p>
            <a:pPr marL="342900" indent="-342900">
              <a:buAutoNum type="arabicPeriod"/>
            </a:pPr>
            <a:endParaRPr lang="es-EC" sz="2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370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39"/>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2468" y="6021289"/>
            <a:ext cx="9176467"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5 Tabla"/>
          <p:cNvGraphicFramePr>
            <a:graphicFrameLocks noGrp="1"/>
          </p:cNvGraphicFramePr>
          <p:nvPr>
            <p:extLst>
              <p:ext uri="{D42A27DB-BD31-4B8C-83A1-F6EECF244321}">
                <p14:modId xmlns:p14="http://schemas.microsoft.com/office/powerpoint/2010/main" val="2327738162"/>
              </p:ext>
            </p:extLst>
          </p:nvPr>
        </p:nvGraphicFramePr>
        <p:xfrm>
          <a:off x="179512" y="620686"/>
          <a:ext cx="2739052" cy="3111884"/>
        </p:xfrm>
        <a:graphic>
          <a:graphicData uri="http://schemas.openxmlformats.org/drawingml/2006/table">
            <a:tbl>
              <a:tblPr firstRow="1" firstCol="1" bandRow="1">
                <a:tableStyleId>{ED083AE6-46FA-4A59-8FB0-9F97EB10719F}</a:tableStyleId>
              </a:tblPr>
              <a:tblGrid>
                <a:gridCol w="1369526"/>
                <a:gridCol w="1369526"/>
              </a:tblGrid>
              <a:tr h="304202">
                <a:tc gridSpan="2">
                  <a:txBody>
                    <a:bodyPr/>
                    <a:lstStyle/>
                    <a:p>
                      <a:pPr algn="ctr">
                        <a:spcAft>
                          <a:spcPts val="0"/>
                        </a:spcAft>
                      </a:pPr>
                      <a:r>
                        <a:rPr lang="es-ES" sz="1400" dirty="0" smtClean="0">
                          <a:effectLst/>
                        </a:rPr>
                        <a:t>2013</a:t>
                      </a:r>
                      <a:endParaRPr lang="es-EC" sz="1400" dirty="0">
                        <a:effectLst/>
                        <a:latin typeface="Times New Roman"/>
                        <a:ea typeface="Times New Roman"/>
                      </a:endParaRPr>
                    </a:p>
                  </a:txBody>
                  <a:tcPr marL="68580" marR="68580" marT="0" marB="0"/>
                </a:tc>
                <a:tc hMerge="1">
                  <a:txBody>
                    <a:bodyPr/>
                    <a:lstStyle/>
                    <a:p>
                      <a:endParaRPr lang="es-EC"/>
                    </a:p>
                  </a:txBody>
                  <a:tcPr/>
                </a:tc>
              </a:tr>
              <a:tr h="284472">
                <a:tc>
                  <a:txBody>
                    <a:bodyPr/>
                    <a:lstStyle/>
                    <a:p>
                      <a:pPr algn="ctr">
                        <a:spcAft>
                          <a:spcPts val="0"/>
                        </a:spcAft>
                      </a:pPr>
                      <a:r>
                        <a:rPr lang="es-ES" sz="1050" dirty="0" smtClean="0">
                          <a:effectLst/>
                        </a:rPr>
                        <a:t>ACTIVO</a:t>
                      </a:r>
                      <a:endParaRPr lang="es-EC" sz="1050" dirty="0">
                        <a:effectLst/>
                        <a:latin typeface="Times New Roman"/>
                        <a:ea typeface="Times New Roman"/>
                      </a:endParaRPr>
                    </a:p>
                  </a:txBody>
                  <a:tcPr marL="68580" marR="68580" marT="0" marB="0"/>
                </a:tc>
                <a:tc>
                  <a:txBody>
                    <a:bodyPr/>
                    <a:lstStyle/>
                    <a:p>
                      <a:pPr algn="ctr">
                        <a:spcAft>
                          <a:spcPts val="0"/>
                        </a:spcAft>
                      </a:pPr>
                      <a:r>
                        <a:rPr lang="es-ES" sz="1050" b="1" dirty="0">
                          <a:effectLst/>
                        </a:rPr>
                        <a:t>FINANCIAMIENTO</a:t>
                      </a:r>
                      <a:r>
                        <a:rPr lang="es-ES" sz="1050" dirty="0">
                          <a:effectLst/>
                        </a:rPr>
                        <a:t> </a:t>
                      </a:r>
                      <a:endParaRPr lang="es-EC" sz="1050" dirty="0">
                        <a:effectLst/>
                        <a:latin typeface="Times New Roman"/>
                        <a:ea typeface="Times New Roman"/>
                      </a:endParaRPr>
                    </a:p>
                  </a:txBody>
                  <a:tcPr marL="68580" marR="68580" marT="0" marB="0"/>
                </a:tc>
              </a:tr>
              <a:tr h="491448">
                <a:tc rowSpan="3">
                  <a:txBody>
                    <a:bodyPr/>
                    <a:lstStyle/>
                    <a:p>
                      <a:pPr algn="ctr">
                        <a:spcAft>
                          <a:spcPts val="0"/>
                        </a:spcAft>
                      </a:pPr>
                      <a:r>
                        <a:rPr lang="es-ES" sz="1200" b="0" dirty="0">
                          <a:effectLst/>
                        </a:rPr>
                        <a:t> </a:t>
                      </a:r>
                      <a:endParaRPr lang="es-EC" sz="1200" b="0" dirty="0">
                        <a:effectLst/>
                      </a:endParaRPr>
                    </a:p>
                    <a:p>
                      <a:pPr algn="ctr">
                        <a:spcAft>
                          <a:spcPts val="0"/>
                        </a:spcAft>
                      </a:pPr>
                      <a:r>
                        <a:rPr lang="es-ES" sz="1200" b="0" dirty="0">
                          <a:effectLst/>
                        </a:rPr>
                        <a:t>ACTIVOS CORRIENTES    </a:t>
                      </a:r>
                      <a:r>
                        <a:rPr lang="es-ES" sz="1200" b="0" dirty="0" smtClean="0">
                          <a:effectLst/>
                        </a:rPr>
                        <a:t>91,5%  </a:t>
                      </a:r>
                      <a:endParaRPr lang="es-EC" sz="1200" b="0" dirty="0">
                        <a:effectLst/>
                        <a:latin typeface="Times New Roman"/>
                        <a:ea typeface="Times New Roman"/>
                      </a:endParaRPr>
                    </a:p>
                  </a:txBody>
                  <a:tcPr marL="68580" marR="68580" marT="0" marB="0"/>
                </a:tc>
                <a:tc>
                  <a:txBody>
                    <a:bodyPr/>
                    <a:lstStyle/>
                    <a:p>
                      <a:pPr algn="ctr">
                        <a:spcAft>
                          <a:spcPts val="0"/>
                        </a:spcAft>
                      </a:pPr>
                      <a:r>
                        <a:rPr lang="es-ES" sz="1200" b="0" dirty="0">
                          <a:effectLst/>
                        </a:rPr>
                        <a:t>PASIVOS CORRIENTES     </a:t>
                      </a:r>
                      <a:r>
                        <a:rPr lang="es-ES" sz="1200" b="0" dirty="0" smtClean="0">
                          <a:effectLst/>
                        </a:rPr>
                        <a:t>26,3%</a:t>
                      </a:r>
                      <a:endParaRPr lang="es-EC" sz="1200" b="0" dirty="0">
                        <a:effectLst/>
                        <a:latin typeface="Times New Roman"/>
                        <a:ea typeface="Times New Roman"/>
                      </a:endParaRPr>
                    </a:p>
                  </a:txBody>
                  <a:tcPr marL="68580" marR="68580" marT="0" marB="0"/>
                </a:tc>
              </a:tr>
              <a:tr h="828193">
                <a:tc vMerge="1">
                  <a:txBody>
                    <a:bodyPr/>
                    <a:lstStyle/>
                    <a:p>
                      <a:pPr algn="ctr">
                        <a:spcAft>
                          <a:spcPts val="0"/>
                        </a:spcAft>
                      </a:pPr>
                      <a:endParaRPr lang="es-EC" sz="1200">
                        <a:effectLst/>
                        <a:latin typeface="Times New Roman"/>
                        <a:ea typeface="Times New Roman"/>
                      </a:endParaRPr>
                    </a:p>
                  </a:txBody>
                  <a:tcPr/>
                </a:tc>
                <a:tc>
                  <a:txBody>
                    <a:bodyPr/>
                    <a:lstStyle/>
                    <a:p>
                      <a:pPr algn="ctr">
                        <a:spcAft>
                          <a:spcPts val="0"/>
                        </a:spcAft>
                      </a:pPr>
                      <a:r>
                        <a:rPr lang="es-ES" sz="1200" b="0" dirty="0">
                          <a:effectLst/>
                        </a:rPr>
                        <a:t> </a:t>
                      </a:r>
                      <a:endParaRPr lang="es-EC" sz="1200" b="0" dirty="0">
                        <a:effectLst/>
                      </a:endParaRPr>
                    </a:p>
                    <a:p>
                      <a:pPr algn="ctr">
                        <a:spcAft>
                          <a:spcPts val="0"/>
                        </a:spcAft>
                      </a:pPr>
                      <a:r>
                        <a:rPr lang="es-ES" sz="1200" b="0" dirty="0">
                          <a:effectLst/>
                        </a:rPr>
                        <a:t> </a:t>
                      </a:r>
                      <a:endParaRPr lang="es-EC" sz="1200" b="0" dirty="0">
                        <a:effectLst/>
                      </a:endParaRPr>
                    </a:p>
                    <a:p>
                      <a:pPr algn="ctr">
                        <a:spcAft>
                          <a:spcPts val="0"/>
                        </a:spcAft>
                      </a:pPr>
                      <a:r>
                        <a:rPr lang="es-ES" sz="1200" b="0" dirty="0">
                          <a:effectLst/>
                        </a:rPr>
                        <a:t>PASIVOS NO CORRIENTES     </a:t>
                      </a:r>
                      <a:r>
                        <a:rPr lang="es-ES" sz="1200" b="0" dirty="0" smtClean="0">
                          <a:effectLst/>
                        </a:rPr>
                        <a:t>33,5%</a:t>
                      </a:r>
                      <a:endParaRPr lang="es-EC" sz="1200" b="0" dirty="0">
                        <a:effectLst/>
                        <a:latin typeface="Times New Roman"/>
                        <a:ea typeface="Times New Roman"/>
                      </a:endParaRPr>
                    </a:p>
                  </a:txBody>
                  <a:tcPr marL="68580" marR="68580" marT="0" marB="0">
                    <a:lnB w="12700" cap="flat" cmpd="sng" algn="ctr">
                      <a:solidFill>
                        <a:schemeClr val="tx1"/>
                      </a:solidFill>
                      <a:prstDash val="solid"/>
                      <a:round/>
                      <a:headEnd type="none" w="med" len="med"/>
                      <a:tailEnd type="none" w="med" len="med"/>
                    </a:lnB>
                  </a:tcPr>
                </a:tc>
              </a:tr>
              <a:tr h="484106">
                <a:tc vMerge="1">
                  <a:txBody>
                    <a:bodyPr/>
                    <a:lstStyle/>
                    <a:p>
                      <a:endParaRPr lang="es-EC"/>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200" b="0" dirty="0" smtClean="0">
                          <a:effectLst/>
                        </a:rPr>
                        <a:t>PATRIMONIO      40,2%</a:t>
                      </a:r>
                      <a:endParaRPr lang="es-EC" sz="1200" b="0" dirty="0" smtClean="0">
                        <a:effectLst/>
                        <a:latin typeface="Times New Roman"/>
                        <a:ea typeface="Times New Roman"/>
                      </a:endParaRPr>
                    </a:p>
                    <a:p>
                      <a:pPr algn="ctr">
                        <a:spcAft>
                          <a:spcPts val="0"/>
                        </a:spcAft>
                      </a:pPr>
                      <a:endParaRPr lang="es-EC" sz="1200" b="0" dirty="0">
                        <a:effectLst/>
                        <a:latin typeface="Times New Roman"/>
                        <a:ea typeface="Times New Roman"/>
                      </a:endParaRPr>
                    </a:p>
                  </a:txBody>
                  <a:tcPr marL="68580" marR="68580" marT="0" marB="0">
                    <a:lnT w="12700" cap="flat" cmpd="sng" algn="ctr">
                      <a:solidFill>
                        <a:schemeClr val="tx1"/>
                      </a:solidFill>
                      <a:prstDash val="solid"/>
                      <a:round/>
                      <a:headEnd type="none" w="med" len="med"/>
                      <a:tailEnd type="none" w="med" len="med"/>
                    </a:lnT>
                  </a:tcPr>
                </a:tc>
              </a:tr>
              <a:tr h="576064">
                <a:tc>
                  <a:txBody>
                    <a:bodyPr/>
                    <a:lstStyle/>
                    <a:p>
                      <a:pPr algn="ctr">
                        <a:spcAft>
                          <a:spcPts val="0"/>
                        </a:spcAft>
                      </a:pPr>
                      <a:r>
                        <a:rPr lang="es-ES" sz="1050" b="0" dirty="0">
                          <a:effectLst/>
                        </a:rPr>
                        <a:t> </a:t>
                      </a:r>
                      <a:endParaRPr lang="es-EC" sz="1050" b="0" dirty="0">
                        <a:effectLst/>
                      </a:endParaRPr>
                    </a:p>
                    <a:p>
                      <a:pPr algn="ctr">
                        <a:spcAft>
                          <a:spcPts val="0"/>
                        </a:spcAft>
                      </a:pPr>
                      <a:r>
                        <a:rPr lang="es-ES" sz="1050" b="0" dirty="0">
                          <a:effectLst/>
                        </a:rPr>
                        <a:t>ACTIVOS NO CORRIENTES    </a:t>
                      </a:r>
                      <a:r>
                        <a:rPr lang="es-ES" sz="1050" b="0" dirty="0" smtClean="0">
                          <a:effectLst/>
                        </a:rPr>
                        <a:t>8,5%  </a:t>
                      </a:r>
                      <a:endParaRPr lang="es-EC" sz="1050" b="0" dirty="0">
                        <a:effectLst/>
                        <a:latin typeface="Times New Roman"/>
                        <a:ea typeface="Times New Roman"/>
                      </a:endParaRPr>
                    </a:p>
                  </a:txBody>
                  <a:tcPr marL="68580" marR="68580" marT="0" marB="0"/>
                </a:tc>
                <a:tc vMerge="1">
                  <a:txBody>
                    <a:bodyPr/>
                    <a:lstStyle/>
                    <a:p>
                      <a:pPr algn="ctr">
                        <a:spcAft>
                          <a:spcPts val="0"/>
                        </a:spcAft>
                      </a:pPr>
                      <a:endParaRPr lang="es-EC" sz="1050" b="1" dirty="0">
                        <a:effectLst/>
                        <a:latin typeface="Times New Roman"/>
                        <a:ea typeface="Times New Roman"/>
                      </a:endParaRPr>
                    </a:p>
                  </a:txBody>
                  <a:tcPr marL="68580" marR="68580" marT="0" marB="0"/>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4170614756"/>
              </p:ext>
            </p:extLst>
          </p:nvPr>
        </p:nvGraphicFramePr>
        <p:xfrm>
          <a:off x="6156176" y="594083"/>
          <a:ext cx="2808312" cy="3364917"/>
        </p:xfrm>
        <a:graphic>
          <a:graphicData uri="http://schemas.openxmlformats.org/drawingml/2006/table">
            <a:tbl>
              <a:tblPr firstRow="1" firstCol="1" bandRow="1">
                <a:tableStyleId>{5DA37D80-6434-44D0-A028-1B22A696006F}</a:tableStyleId>
              </a:tblPr>
              <a:tblGrid>
                <a:gridCol w="1404156"/>
                <a:gridCol w="1404156"/>
              </a:tblGrid>
              <a:tr h="185275">
                <a:tc gridSpan="2">
                  <a:txBody>
                    <a:bodyPr/>
                    <a:lstStyle/>
                    <a:p>
                      <a:pPr algn="ctr">
                        <a:spcAft>
                          <a:spcPts val="0"/>
                        </a:spcAft>
                      </a:pPr>
                      <a:r>
                        <a:rPr lang="es-ES" sz="1200" dirty="0" smtClean="0">
                          <a:effectLst/>
                        </a:rPr>
                        <a:t>2015</a:t>
                      </a:r>
                      <a:endParaRPr lang="es-EC" sz="1200" dirty="0">
                        <a:effectLst/>
                        <a:latin typeface="Times New Roman"/>
                        <a:ea typeface="Times New Roman"/>
                      </a:endParaRPr>
                    </a:p>
                  </a:txBody>
                  <a:tcPr marL="68580" marR="68580" marT="0" marB="0"/>
                </a:tc>
                <a:tc hMerge="1">
                  <a:txBody>
                    <a:bodyPr/>
                    <a:lstStyle/>
                    <a:p>
                      <a:endParaRPr lang="es-EC"/>
                    </a:p>
                  </a:txBody>
                  <a:tcPr/>
                </a:tc>
              </a:tr>
              <a:tr h="162115">
                <a:tc>
                  <a:txBody>
                    <a:bodyPr/>
                    <a:lstStyle/>
                    <a:p>
                      <a:pPr algn="ctr">
                        <a:spcAft>
                          <a:spcPts val="0"/>
                        </a:spcAft>
                      </a:pPr>
                      <a:r>
                        <a:rPr lang="es-ES" sz="1050" dirty="0" smtClean="0">
                          <a:effectLst/>
                        </a:rPr>
                        <a:t>ACTIVO </a:t>
                      </a:r>
                      <a:endParaRPr lang="es-EC" sz="1050" dirty="0">
                        <a:effectLst/>
                        <a:latin typeface="Times New Roman"/>
                        <a:ea typeface="Times New Roman"/>
                      </a:endParaRPr>
                    </a:p>
                  </a:txBody>
                  <a:tcPr marL="68580" marR="68580" marT="0" marB="0"/>
                </a:tc>
                <a:tc>
                  <a:txBody>
                    <a:bodyPr/>
                    <a:lstStyle/>
                    <a:p>
                      <a:pPr algn="ctr">
                        <a:spcAft>
                          <a:spcPts val="0"/>
                        </a:spcAft>
                      </a:pPr>
                      <a:r>
                        <a:rPr lang="es-ES" sz="1050" b="1" dirty="0">
                          <a:effectLst/>
                        </a:rPr>
                        <a:t>FINANCIAMIENTO </a:t>
                      </a:r>
                      <a:endParaRPr lang="es-EC" sz="1050" b="1" dirty="0">
                        <a:effectLst/>
                        <a:latin typeface="Times New Roman"/>
                        <a:ea typeface="Times New Roman"/>
                      </a:endParaRPr>
                    </a:p>
                  </a:txBody>
                  <a:tcPr marL="68580" marR="68580" marT="0" marB="0"/>
                </a:tc>
              </a:tr>
              <a:tr h="1296926">
                <a:tc rowSpan="2">
                  <a:txBody>
                    <a:bodyPr/>
                    <a:lstStyle/>
                    <a:p>
                      <a:pPr algn="ctr">
                        <a:spcAft>
                          <a:spcPts val="0"/>
                        </a:spcAft>
                      </a:pPr>
                      <a:endParaRPr lang="es-ES" sz="1050" dirty="0" smtClean="0">
                        <a:effectLst/>
                      </a:endParaRPr>
                    </a:p>
                    <a:p>
                      <a:pPr algn="ctr">
                        <a:spcAft>
                          <a:spcPts val="0"/>
                        </a:spcAft>
                      </a:pPr>
                      <a:r>
                        <a:rPr lang="es-ES" sz="1050" dirty="0" smtClean="0">
                          <a:effectLst/>
                        </a:rPr>
                        <a:t>ACTIVOS </a:t>
                      </a:r>
                      <a:r>
                        <a:rPr lang="es-ES" sz="1050" dirty="0">
                          <a:effectLst/>
                        </a:rPr>
                        <a:t>CORRIENTES    </a:t>
                      </a:r>
                      <a:r>
                        <a:rPr lang="es-ES" sz="1050" dirty="0" smtClean="0">
                          <a:effectLst/>
                        </a:rPr>
                        <a:t>91,2%  </a:t>
                      </a:r>
                      <a:endParaRPr lang="es-EC" sz="1050" dirty="0">
                        <a:effectLst/>
                        <a:latin typeface="Times New Roman"/>
                        <a:ea typeface="Times New Roman"/>
                      </a:endParaRPr>
                    </a:p>
                    <a:p>
                      <a:pPr algn="ctr">
                        <a:spcAft>
                          <a:spcPts val="0"/>
                        </a:spcAft>
                      </a:pPr>
                      <a:r>
                        <a:rPr lang="es-ES" sz="1050" dirty="0">
                          <a:effectLst/>
                        </a:rPr>
                        <a:t> </a:t>
                      </a:r>
                      <a:endParaRPr lang="es-EC" sz="1050" dirty="0">
                        <a:effectLst/>
                      </a:endParaRPr>
                    </a:p>
                    <a:p>
                      <a:pPr algn="ctr">
                        <a:spcAft>
                          <a:spcPts val="0"/>
                        </a:spcAft>
                      </a:pPr>
                      <a:r>
                        <a:rPr lang="es-ES" sz="1050" dirty="0">
                          <a:effectLst/>
                        </a:rPr>
                        <a:t> </a:t>
                      </a:r>
                      <a:endParaRPr lang="es-EC" sz="1050" dirty="0">
                        <a:effectLst/>
                      </a:endParaRPr>
                    </a:p>
                    <a:p>
                      <a:pPr algn="ctr">
                        <a:spcAft>
                          <a:spcPts val="0"/>
                        </a:spcAft>
                      </a:pPr>
                      <a:endParaRPr lang="es-EC" sz="1050" dirty="0">
                        <a:effectLst/>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es-ES" sz="1050" b="1" dirty="0">
                          <a:effectLst/>
                        </a:rPr>
                        <a:t> </a:t>
                      </a:r>
                      <a:endParaRPr lang="es-EC" sz="1050" b="1" dirty="0">
                        <a:effectLst/>
                      </a:endParaRPr>
                    </a:p>
                    <a:p>
                      <a:pPr algn="ctr">
                        <a:spcAft>
                          <a:spcPts val="0"/>
                        </a:spcAft>
                      </a:pPr>
                      <a:r>
                        <a:rPr lang="es-ES" sz="1050" b="1" dirty="0">
                          <a:effectLst/>
                        </a:rPr>
                        <a:t>PASIVOS CORRIENTES    </a:t>
                      </a:r>
                      <a:r>
                        <a:rPr lang="es-ES" sz="1050" b="1" dirty="0" smtClean="0">
                          <a:effectLst/>
                        </a:rPr>
                        <a:t>41,9%</a:t>
                      </a:r>
                      <a:endParaRPr lang="es-EC" sz="1050" b="1" dirty="0">
                        <a:effectLst/>
                        <a:latin typeface="Times New Roman"/>
                        <a:ea typeface="Times New Roman"/>
                      </a:endParaRPr>
                    </a:p>
                    <a:p>
                      <a:pPr algn="ctr">
                        <a:spcAft>
                          <a:spcPts val="0"/>
                        </a:spcAft>
                      </a:pPr>
                      <a:r>
                        <a:rPr lang="es-ES" sz="1050" b="1" dirty="0">
                          <a:effectLst/>
                        </a:rPr>
                        <a:t> </a:t>
                      </a:r>
                      <a:endParaRPr lang="es-EC" sz="1050" b="1" dirty="0">
                        <a:effectLst/>
                      </a:endParaRPr>
                    </a:p>
                    <a:p>
                      <a:pPr algn="ctr">
                        <a:spcAft>
                          <a:spcPts val="0"/>
                        </a:spcAft>
                      </a:pPr>
                      <a:r>
                        <a:rPr lang="es-ES" sz="1050" b="1" dirty="0">
                          <a:effectLst/>
                        </a:rPr>
                        <a:t> </a:t>
                      </a:r>
                      <a:endParaRPr lang="es-EC" sz="1050" b="1" dirty="0">
                        <a:effectLst/>
                      </a:endParaRPr>
                    </a:p>
                    <a:p>
                      <a:pPr algn="ctr">
                        <a:spcAft>
                          <a:spcPts val="0"/>
                        </a:spcAft>
                      </a:pPr>
                      <a:endParaRPr lang="es-ES" sz="1050" b="1" dirty="0">
                        <a:effectLst/>
                      </a:endParaRPr>
                    </a:p>
                  </a:txBody>
                  <a:tcPr marL="68580" marR="68580" marT="0" marB="0">
                    <a:lnB w="12700" cap="flat" cmpd="sng" algn="ctr">
                      <a:solidFill>
                        <a:schemeClr val="tx1"/>
                      </a:solidFill>
                      <a:prstDash val="solid"/>
                      <a:round/>
                      <a:headEnd type="none" w="med" len="med"/>
                      <a:tailEnd type="none" w="med" len="med"/>
                    </a:lnB>
                  </a:tcPr>
                </a:tc>
              </a:tr>
              <a:tr h="998336">
                <a:tc vMerge="1">
                  <a:txBody>
                    <a:bodyPr/>
                    <a:lstStyle/>
                    <a:p>
                      <a:endParaRPr lang="es-EC"/>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050" b="1" dirty="0" smtClean="0">
                          <a:effectLst/>
                        </a:rPr>
                        <a:t>PATRIMONIO         58,1%</a:t>
                      </a:r>
                      <a:endParaRPr lang="es-EC" sz="1050" b="1" dirty="0" smtClean="0">
                        <a:effectLst/>
                        <a:latin typeface="Times New Roman"/>
                        <a:ea typeface="Times New Roman"/>
                      </a:endParaRPr>
                    </a:p>
                    <a:p>
                      <a:pPr algn="ctr">
                        <a:spcAft>
                          <a:spcPts val="0"/>
                        </a:spcAft>
                      </a:pPr>
                      <a:endParaRPr lang="es-EC" sz="1050" b="1" dirty="0">
                        <a:effectLst/>
                        <a:latin typeface="Times New Roman"/>
                        <a:ea typeface="Times New Roman"/>
                      </a:endParaRPr>
                    </a:p>
                  </a:txBody>
                  <a:tcPr marL="68580" marR="68580" marT="0" marB="0">
                    <a:lnT w="12700" cap="flat" cmpd="sng" algn="ctr">
                      <a:solidFill>
                        <a:schemeClr val="tx1"/>
                      </a:solidFill>
                      <a:prstDash val="solid"/>
                      <a:round/>
                      <a:headEnd type="none" w="med" len="med"/>
                      <a:tailEnd type="none" w="med" len="med"/>
                    </a:lnT>
                  </a:tcPr>
                </a:tc>
              </a:tr>
              <a:tr h="722265">
                <a:tc>
                  <a:txBody>
                    <a:bodyPr/>
                    <a:lstStyle/>
                    <a:p>
                      <a:pPr algn="ctr">
                        <a:spcAft>
                          <a:spcPts val="0"/>
                        </a:spcAft>
                      </a:pPr>
                      <a:r>
                        <a:rPr lang="es-ES" sz="1050" dirty="0" smtClean="0">
                          <a:effectLst/>
                        </a:rPr>
                        <a:t>ACTIVOS NO CORRIENTES    </a:t>
                      </a:r>
                    </a:p>
                    <a:p>
                      <a:pPr algn="ctr">
                        <a:spcAft>
                          <a:spcPts val="0"/>
                        </a:spcAft>
                      </a:pPr>
                      <a:r>
                        <a:rPr lang="es-ES" sz="1050" dirty="0" smtClean="0">
                          <a:effectLst/>
                        </a:rPr>
                        <a:t>8,8%</a:t>
                      </a:r>
                    </a:p>
                  </a:txBody>
                  <a:tcPr marL="68580" marR="68580" marT="0" marB="0">
                    <a:lnT w="12700" cap="flat" cmpd="sng" algn="ctr">
                      <a:solidFill>
                        <a:schemeClr val="tx1"/>
                      </a:solidFill>
                      <a:prstDash val="solid"/>
                      <a:round/>
                      <a:headEnd type="none" w="med" len="med"/>
                      <a:tailEnd type="none" w="med" len="med"/>
                    </a:lnT>
                  </a:tcPr>
                </a:tc>
                <a:tc vMerge="1">
                  <a:txBody>
                    <a:bodyPr/>
                    <a:lstStyle/>
                    <a:p>
                      <a:endParaRPr lang="es-EC"/>
                    </a:p>
                  </a:txBody>
                  <a:tcPr/>
                </a:tc>
              </a:tr>
            </a:tbl>
          </a:graphicData>
        </a:graphic>
      </p:graphicFrame>
      <p:sp>
        <p:nvSpPr>
          <p:cNvPr id="8" name="7 Rectángulo"/>
          <p:cNvSpPr/>
          <p:nvPr/>
        </p:nvSpPr>
        <p:spPr>
          <a:xfrm>
            <a:off x="0" y="0"/>
            <a:ext cx="7128792"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ES" sz="2400" b="1" u="sng" dirty="0" smtClean="0">
                <a:effectLst>
                  <a:outerShdw blurRad="38100" dist="38100" dir="2700000" algn="tl">
                    <a:srgbClr val="000000">
                      <a:alpha val="43137"/>
                    </a:srgbClr>
                  </a:outerShdw>
                </a:effectLst>
              </a:rPr>
              <a:t>ANÁLISIS DE  ESTADOS FINANCIEROS </a:t>
            </a:r>
            <a:endParaRPr lang="es-EC" sz="2400" b="1" u="sng" dirty="0">
              <a:effectLst>
                <a:outerShdw blurRad="38100" dist="38100" dir="2700000" algn="tl">
                  <a:srgbClr val="000000">
                    <a:alpha val="43137"/>
                  </a:srgbClr>
                </a:outerShdw>
              </a:effectLst>
            </a:endParaRPr>
          </a:p>
        </p:txBody>
      </p:sp>
      <p:graphicFrame>
        <p:nvGraphicFramePr>
          <p:cNvPr id="9" name="8 Tabla"/>
          <p:cNvGraphicFramePr>
            <a:graphicFrameLocks noGrp="1"/>
          </p:cNvGraphicFramePr>
          <p:nvPr>
            <p:extLst>
              <p:ext uri="{D42A27DB-BD31-4B8C-83A1-F6EECF244321}">
                <p14:modId xmlns:p14="http://schemas.microsoft.com/office/powerpoint/2010/main" val="830365133"/>
              </p:ext>
            </p:extLst>
          </p:nvPr>
        </p:nvGraphicFramePr>
        <p:xfrm>
          <a:off x="3186239" y="620689"/>
          <a:ext cx="2739052" cy="3081715"/>
        </p:xfrm>
        <a:graphic>
          <a:graphicData uri="http://schemas.openxmlformats.org/drawingml/2006/table">
            <a:tbl>
              <a:tblPr firstRow="1" firstCol="1" bandRow="1">
                <a:tableStyleId>{BDBED569-4797-4DF1-A0F4-6AAB3CD982D8}</a:tableStyleId>
              </a:tblPr>
              <a:tblGrid>
                <a:gridCol w="1369526"/>
                <a:gridCol w="1369526"/>
              </a:tblGrid>
              <a:tr h="262689">
                <a:tc gridSpan="2">
                  <a:txBody>
                    <a:bodyPr/>
                    <a:lstStyle/>
                    <a:p>
                      <a:pPr algn="ctr">
                        <a:spcAft>
                          <a:spcPts val="0"/>
                        </a:spcAft>
                      </a:pPr>
                      <a:r>
                        <a:rPr lang="es-ES" sz="1400" dirty="0" smtClean="0">
                          <a:effectLst/>
                        </a:rPr>
                        <a:t>2014</a:t>
                      </a:r>
                      <a:endParaRPr lang="es-EC" sz="1400" dirty="0">
                        <a:effectLst/>
                        <a:latin typeface="Times New Roman"/>
                        <a:ea typeface="Times New Roman"/>
                      </a:endParaRPr>
                    </a:p>
                  </a:txBody>
                  <a:tcPr marL="68580" marR="68580" marT="0" marB="0"/>
                </a:tc>
                <a:tc hMerge="1">
                  <a:txBody>
                    <a:bodyPr/>
                    <a:lstStyle/>
                    <a:p>
                      <a:endParaRPr lang="es-EC"/>
                    </a:p>
                  </a:txBody>
                  <a:tcPr/>
                </a:tc>
              </a:tr>
              <a:tr h="245651">
                <a:tc>
                  <a:txBody>
                    <a:bodyPr/>
                    <a:lstStyle/>
                    <a:p>
                      <a:pPr algn="ctr">
                        <a:spcAft>
                          <a:spcPts val="0"/>
                        </a:spcAft>
                      </a:pPr>
                      <a:r>
                        <a:rPr lang="es-ES" sz="1100" dirty="0" smtClean="0">
                          <a:effectLst/>
                        </a:rPr>
                        <a:t>ACTIVO </a:t>
                      </a:r>
                      <a:endParaRPr lang="es-EC" sz="1100" dirty="0">
                        <a:effectLst/>
                        <a:latin typeface="Times New Roman"/>
                        <a:ea typeface="Times New Roman"/>
                      </a:endParaRPr>
                    </a:p>
                  </a:txBody>
                  <a:tcPr marL="68580" marR="68580" marT="0" marB="0"/>
                </a:tc>
                <a:tc>
                  <a:txBody>
                    <a:bodyPr/>
                    <a:lstStyle/>
                    <a:p>
                      <a:pPr algn="ctr">
                        <a:spcAft>
                          <a:spcPts val="0"/>
                        </a:spcAft>
                      </a:pPr>
                      <a:r>
                        <a:rPr lang="es-ES" sz="1100" dirty="0">
                          <a:effectLst/>
                        </a:rPr>
                        <a:t>F</a:t>
                      </a:r>
                      <a:r>
                        <a:rPr lang="es-ES" sz="1100" b="1" dirty="0">
                          <a:effectLst/>
                        </a:rPr>
                        <a:t>INANCIAMIENTO</a:t>
                      </a:r>
                      <a:r>
                        <a:rPr lang="es-ES" sz="1100" dirty="0">
                          <a:effectLst/>
                        </a:rPr>
                        <a:t> </a:t>
                      </a:r>
                      <a:endParaRPr lang="es-EC" sz="1100" dirty="0">
                        <a:effectLst/>
                        <a:latin typeface="Times New Roman"/>
                        <a:ea typeface="Times New Roman"/>
                      </a:endParaRPr>
                    </a:p>
                  </a:txBody>
                  <a:tcPr marL="68580" marR="68580" marT="0" marB="0"/>
                </a:tc>
              </a:tr>
              <a:tr h="813348">
                <a:tc rowSpan="3">
                  <a:txBody>
                    <a:bodyPr/>
                    <a:lstStyle/>
                    <a:p>
                      <a:pPr algn="ctr">
                        <a:spcAft>
                          <a:spcPts val="0"/>
                        </a:spcAft>
                      </a:pPr>
                      <a:r>
                        <a:rPr lang="es-ES" sz="1100" dirty="0">
                          <a:effectLst/>
                        </a:rPr>
                        <a:t> </a:t>
                      </a:r>
                      <a:endParaRPr lang="es-EC" sz="1100" dirty="0">
                        <a:effectLst/>
                      </a:endParaRPr>
                    </a:p>
                    <a:p>
                      <a:pPr algn="ctr">
                        <a:spcAft>
                          <a:spcPts val="0"/>
                        </a:spcAft>
                      </a:pPr>
                      <a:r>
                        <a:rPr lang="es-ES" sz="1100" dirty="0">
                          <a:effectLst/>
                        </a:rPr>
                        <a:t>ACTIVOS CORRIENTES   </a:t>
                      </a:r>
                      <a:r>
                        <a:rPr lang="es-ES" sz="1100" dirty="0" smtClean="0">
                          <a:effectLst/>
                        </a:rPr>
                        <a:t>93,1%  </a:t>
                      </a:r>
                      <a:endParaRPr lang="es-EC" sz="1100" dirty="0">
                        <a:effectLst/>
                        <a:latin typeface="Times New Roman"/>
                        <a:ea typeface="Times New Roman"/>
                      </a:endParaRPr>
                    </a:p>
                    <a:p>
                      <a:pPr algn="ctr">
                        <a:spcAft>
                          <a:spcPts val="0"/>
                        </a:spcAft>
                      </a:pPr>
                      <a:r>
                        <a:rPr lang="es-ES" sz="1100" dirty="0">
                          <a:effectLst/>
                        </a:rPr>
                        <a:t> </a:t>
                      </a:r>
                      <a:endParaRPr lang="es-ES" sz="1100" dirty="0" smtClean="0">
                        <a:effectLst/>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spcAft>
                          <a:spcPts val="0"/>
                        </a:spcAft>
                      </a:pPr>
                      <a:r>
                        <a:rPr lang="es-ES" sz="1100" dirty="0">
                          <a:effectLst/>
                        </a:rPr>
                        <a:t>PASIVOS CORRIENTES     </a:t>
                      </a:r>
                      <a:r>
                        <a:rPr lang="es-ES" sz="1100" dirty="0" smtClean="0">
                          <a:effectLst/>
                        </a:rPr>
                        <a:t>63,6%</a:t>
                      </a:r>
                      <a:endParaRPr lang="es-EC" sz="1100" b="1" dirty="0">
                        <a:effectLst/>
                        <a:latin typeface="Times New Roman"/>
                        <a:ea typeface="Times New Roman"/>
                      </a:endParaRPr>
                    </a:p>
                    <a:p>
                      <a:pPr algn="ctr">
                        <a:spcAft>
                          <a:spcPts val="0"/>
                        </a:spcAft>
                      </a:pPr>
                      <a:r>
                        <a:rPr lang="es-ES" sz="1100" dirty="0">
                          <a:effectLst/>
                        </a:rPr>
                        <a:t> </a:t>
                      </a:r>
                      <a:endParaRPr lang="es-EC" sz="1100" dirty="0">
                        <a:effectLst/>
                      </a:endParaRPr>
                    </a:p>
                    <a:p>
                      <a:pPr algn="ctr">
                        <a:spcAft>
                          <a:spcPts val="0"/>
                        </a:spcAft>
                      </a:pPr>
                      <a:r>
                        <a:rPr lang="es-ES" sz="1100" dirty="0">
                          <a:effectLst/>
                        </a:rPr>
                        <a:t> </a:t>
                      </a:r>
                      <a:endParaRPr lang="es-EC" sz="1100" dirty="0">
                        <a:effectLst/>
                      </a:endParaRPr>
                    </a:p>
                    <a:p>
                      <a:pPr algn="ctr">
                        <a:spcAft>
                          <a:spcPts val="0"/>
                        </a:spcAft>
                      </a:pPr>
                      <a:endParaRPr lang="es-EC" sz="1100" b="1"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678989">
                <a:tc vMerge="1">
                  <a:txBody>
                    <a:bodyPr/>
                    <a:lstStyle/>
                    <a:p>
                      <a:pPr algn="ctr">
                        <a:spcAft>
                          <a:spcPts val="0"/>
                        </a:spcAft>
                      </a:pPr>
                      <a:endParaRPr lang="es-EC" sz="1100"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Aft>
                          <a:spcPts val="0"/>
                        </a:spcAft>
                      </a:pPr>
                      <a:r>
                        <a:rPr lang="es-ES" sz="1100" dirty="0" smtClean="0">
                          <a:effectLst/>
                        </a:rPr>
                        <a:t>PASIVOS NO CORRIENTES     5,2%</a:t>
                      </a:r>
                      <a:endParaRPr lang="es-EC" sz="1100" b="1" dirty="0">
                        <a:effectLst/>
                        <a:latin typeface="Times New Roman"/>
                        <a:ea typeface="Times New Roman"/>
                      </a:endParaRPr>
                    </a:p>
                    <a:p>
                      <a:pPr algn="ctr">
                        <a:spcAft>
                          <a:spcPts val="0"/>
                        </a:spcAft>
                      </a:pPr>
                      <a:endParaRPr lang="es-EC" sz="1100" b="1" dirty="0">
                        <a:effectLst/>
                        <a:latin typeface="Times New Roman"/>
                        <a:ea typeface="Times New Roman"/>
                      </a:endParaRPr>
                    </a:p>
                    <a:p>
                      <a:pPr algn="ctr">
                        <a:spcAft>
                          <a:spcPts val="0"/>
                        </a:spcAft>
                      </a:pPr>
                      <a:endParaRPr lang="es-EC" sz="1100" b="1"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0426">
                <a:tc vMerge="1">
                  <a:txBody>
                    <a:bodyPr/>
                    <a:lstStyle/>
                    <a:p>
                      <a:endParaRPr lang="es-EC"/>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1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100" dirty="0" smtClean="0">
                          <a:effectLst/>
                        </a:rPr>
                        <a:t>PATRIMONIO      46%</a:t>
                      </a:r>
                      <a:endParaRPr lang="es-EC" sz="1100" b="1" dirty="0" smtClean="0">
                        <a:effectLst/>
                        <a:latin typeface="Times New Roman"/>
                        <a:ea typeface="Times New Roman"/>
                      </a:endParaRPr>
                    </a:p>
                    <a:p>
                      <a:pPr algn="ctr">
                        <a:spcAft>
                          <a:spcPts val="0"/>
                        </a:spcAft>
                      </a:pPr>
                      <a:endParaRPr lang="es-EC" sz="1100" b="1"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332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200" dirty="0" smtClean="0">
                          <a:effectLst/>
                        </a:rPr>
                        <a:t> </a:t>
                      </a:r>
                      <a:r>
                        <a:rPr lang="es-ES" sz="1100" dirty="0" smtClean="0">
                          <a:effectLst/>
                        </a:rPr>
                        <a:t>ACTIVOS NO CORRIENTES    6,9</a:t>
                      </a:r>
                      <a:r>
                        <a:rPr lang="es-ES" sz="1200" dirty="0" smtClean="0">
                          <a:effectLst/>
                        </a:rPr>
                        <a:t>%  </a:t>
                      </a:r>
                      <a:endParaRPr lang="es-EC" sz="1200" dirty="0" smtClean="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endParaRPr lang="es-EC"/>
                    </a:p>
                  </a:txBody>
                  <a:tcPr/>
                </a:tc>
              </a:tr>
            </a:tbl>
          </a:graphicData>
        </a:graphic>
      </p:graphicFrame>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9561"/>
          <a:stretch/>
        </p:blipFill>
        <p:spPr bwMode="auto">
          <a:xfrm>
            <a:off x="-51079" y="3959000"/>
            <a:ext cx="4911112" cy="29338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3" y="3959000"/>
            <a:ext cx="4283967" cy="2899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25069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39"/>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8" y="6021289"/>
            <a:ext cx="9176467"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9 Imagen"/>
          <p:cNvPicPr/>
          <p:nvPr/>
        </p:nvPicPr>
        <p:blipFill>
          <a:blip r:embed="rId4">
            <a:extLst>
              <a:ext uri="{28A0092B-C50C-407E-A947-70E740481C1C}">
                <a14:useLocalDpi xmlns:a14="http://schemas.microsoft.com/office/drawing/2010/main" val="0"/>
              </a:ext>
            </a:extLst>
          </a:blip>
          <a:srcRect/>
          <a:stretch>
            <a:fillRect/>
          </a:stretch>
        </p:blipFill>
        <p:spPr bwMode="auto">
          <a:xfrm>
            <a:off x="43282" y="604997"/>
            <a:ext cx="4752528" cy="3703789"/>
          </a:xfrm>
          <a:prstGeom prst="rect">
            <a:avLst/>
          </a:prstGeom>
          <a:noFill/>
        </p:spPr>
      </p:pic>
      <p:pic>
        <p:nvPicPr>
          <p:cNvPr id="11" name="10 Imagen"/>
          <p:cNvPicPr/>
          <p:nvPr/>
        </p:nvPicPr>
        <p:blipFill>
          <a:blip r:embed="rId5">
            <a:extLst>
              <a:ext uri="{28A0092B-C50C-407E-A947-70E740481C1C}">
                <a14:useLocalDpi xmlns:a14="http://schemas.microsoft.com/office/drawing/2010/main" val="0"/>
              </a:ext>
            </a:extLst>
          </a:blip>
          <a:srcRect/>
          <a:stretch>
            <a:fillRect/>
          </a:stretch>
        </p:blipFill>
        <p:spPr bwMode="auto">
          <a:xfrm>
            <a:off x="4763050" y="-1"/>
            <a:ext cx="4379702" cy="2312875"/>
          </a:xfrm>
          <a:prstGeom prst="rect">
            <a:avLst/>
          </a:prstGeom>
          <a:noFill/>
        </p:spPr>
      </p:pic>
      <p:pic>
        <p:nvPicPr>
          <p:cNvPr id="16" name="15 Imagen"/>
          <p:cNvPicPr/>
          <p:nvPr/>
        </p:nvPicPr>
        <p:blipFill>
          <a:blip r:embed="rId6">
            <a:extLst>
              <a:ext uri="{28A0092B-C50C-407E-A947-70E740481C1C}">
                <a14:useLocalDpi xmlns:a14="http://schemas.microsoft.com/office/drawing/2010/main" val="0"/>
              </a:ext>
            </a:extLst>
          </a:blip>
          <a:srcRect/>
          <a:stretch>
            <a:fillRect/>
          </a:stretch>
        </p:blipFill>
        <p:spPr bwMode="auto">
          <a:xfrm>
            <a:off x="4764298" y="2456892"/>
            <a:ext cx="4379702" cy="2052228"/>
          </a:xfrm>
          <a:prstGeom prst="rect">
            <a:avLst/>
          </a:prstGeom>
          <a:noFill/>
        </p:spPr>
      </p:pic>
      <p:graphicFrame>
        <p:nvGraphicFramePr>
          <p:cNvPr id="13" name="12 Tabla"/>
          <p:cNvGraphicFramePr>
            <a:graphicFrameLocks noGrp="1"/>
          </p:cNvGraphicFramePr>
          <p:nvPr>
            <p:extLst>
              <p:ext uri="{D42A27DB-BD31-4B8C-83A1-F6EECF244321}">
                <p14:modId xmlns:p14="http://schemas.microsoft.com/office/powerpoint/2010/main" val="1226760118"/>
              </p:ext>
            </p:extLst>
          </p:nvPr>
        </p:nvGraphicFramePr>
        <p:xfrm>
          <a:off x="-32468" y="5289769"/>
          <a:ext cx="6845301" cy="1463040"/>
        </p:xfrm>
        <a:graphic>
          <a:graphicData uri="http://schemas.openxmlformats.org/drawingml/2006/table">
            <a:tbl>
              <a:tblPr>
                <a:tableStyleId>{35758FB7-9AC5-4552-8A53-C91805E547FA}</a:tableStyleId>
              </a:tblPr>
              <a:tblGrid>
                <a:gridCol w="1241720"/>
                <a:gridCol w="1054829"/>
                <a:gridCol w="937626"/>
                <a:gridCol w="1018458"/>
                <a:gridCol w="864096"/>
                <a:gridCol w="787779"/>
                <a:gridCol w="940793"/>
              </a:tblGrid>
              <a:tr h="200025">
                <a:tc>
                  <a:txBody>
                    <a:bodyPr/>
                    <a:lstStyle/>
                    <a:p>
                      <a:pPr algn="l" fontAlgn="ctr"/>
                      <a:r>
                        <a:rPr lang="es-EC" sz="1200" u="none" strike="noStrike" dirty="0">
                          <a:effectLst/>
                        </a:rPr>
                        <a:t> </a:t>
                      </a:r>
                      <a:endParaRPr lang="es-EC" sz="1200" b="1" i="0" u="none" strike="noStrike" dirty="0">
                        <a:solidFill>
                          <a:srgbClr val="000000"/>
                        </a:solidFill>
                        <a:effectLst/>
                        <a:latin typeface="Times New Roman"/>
                      </a:endParaRPr>
                    </a:p>
                  </a:txBody>
                  <a:tcPr marL="0" marR="0" marT="0" marB="0" anchor="ctr"/>
                </a:tc>
                <a:tc>
                  <a:txBody>
                    <a:bodyPr/>
                    <a:lstStyle/>
                    <a:p>
                      <a:pPr algn="l" fontAlgn="ctr"/>
                      <a:r>
                        <a:rPr lang="es-EC" sz="1200" u="none" strike="noStrike">
                          <a:effectLst/>
                        </a:rPr>
                        <a:t> </a:t>
                      </a:r>
                      <a:endParaRPr lang="es-EC" sz="1200" b="0" i="0" u="none" strike="noStrike">
                        <a:solidFill>
                          <a:srgbClr val="000000"/>
                        </a:solidFill>
                        <a:effectLst/>
                        <a:latin typeface="Times New Roman"/>
                      </a:endParaRPr>
                    </a:p>
                  </a:txBody>
                  <a:tcPr marL="0" marR="0" marT="0" marB="0" anchor="ctr"/>
                </a:tc>
                <a:tc>
                  <a:txBody>
                    <a:bodyPr/>
                    <a:lstStyle/>
                    <a:p>
                      <a:pPr algn="ctr" fontAlgn="ctr"/>
                      <a:r>
                        <a:rPr lang="es-EC" sz="1200" b="1" u="none" strike="noStrike" dirty="0">
                          <a:effectLst>
                            <a:outerShdw blurRad="38100" dist="38100" dir="2700000" algn="tl">
                              <a:srgbClr val="000000">
                                <a:alpha val="43137"/>
                              </a:srgbClr>
                            </a:outerShdw>
                          </a:effectLst>
                        </a:rPr>
                        <a:t>2015</a:t>
                      </a:r>
                      <a:endParaRPr lang="es-EC" sz="1200" b="1" i="0" u="none" strike="noStrike" dirty="0">
                        <a:solidFill>
                          <a:srgbClr val="000000"/>
                        </a:solidFill>
                        <a:effectLst>
                          <a:outerShdw blurRad="38100" dist="38100" dir="2700000" algn="tl">
                            <a:srgbClr val="000000">
                              <a:alpha val="43137"/>
                            </a:srgbClr>
                          </a:outerShdw>
                        </a:effectLst>
                        <a:latin typeface="Times New Roman"/>
                      </a:endParaRPr>
                    </a:p>
                  </a:txBody>
                  <a:tcPr marL="0" marR="0" marT="0" marB="0" anchor="ctr"/>
                </a:tc>
                <a:tc>
                  <a:txBody>
                    <a:bodyPr/>
                    <a:lstStyle/>
                    <a:p>
                      <a:pPr algn="ctr" fontAlgn="ctr"/>
                      <a:r>
                        <a:rPr lang="es-EC" sz="1200" b="1" u="none" strike="noStrike" dirty="0">
                          <a:effectLst>
                            <a:outerShdw blurRad="38100" dist="38100" dir="2700000" algn="tl">
                              <a:srgbClr val="000000">
                                <a:alpha val="43137"/>
                              </a:srgbClr>
                            </a:outerShdw>
                          </a:effectLst>
                        </a:rPr>
                        <a:t>2014</a:t>
                      </a:r>
                      <a:endParaRPr lang="es-EC" sz="1200" b="1" i="0" u="none" strike="noStrike" dirty="0">
                        <a:solidFill>
                          <a:srgbClr val="000000"/>
                        </a:solidFill>
                        <a:effectLst>
                          <a:outerShdw blurRad="38100" dist="38100" dir="2700000" algn="tl">
                            <a:srgbClr val="000000">
                              <a:alpha val="43137"/>
                            </a:srgbClr>
                          </a:outerShdw>
                        </a:effectLst>
                        <a:latin typeface="Times New Roman"/>
                      </a:endParaRPr>
                    </a:p>
                  </a:txBody>
                  <a:tcPr marL="0" marR="0" marT="0" marB="0" anchor="ctr"/>
                </a:tc>
                <a:tc>
                  <a:txBody>
                    <a:bodyPr/>
                    <a:lstStyle/>
                    <a:p>
                      <a:pPr algn="ctr" fontAlgn="ctr"/>
                      <a:r>
                        <a:rPr lang="es-EC" sz="1200" b="1" u="none" strike="noStrike" dirty="0">
                          <a:effectLst>
                            <a:outerShdw blurRad="38100" dist="38100" dir="2700000" algn="tl">
                              <a:srgbClr val="000000">
                                <a:alpha val="43137"/>
                              </a:srgbClr>
                            </a:outerShdw>
                          </a:effectLst>
                        </a:rPr>
                        <a:t>2013</a:t>
                      </a:r>
                      <a:endParaRPr lang="es-EC" sz="1200" b="1" i="0" u="none" strike="noStrike" dirty="0">
                        <a:solidFill>
                          <a:srgbClr val="000000"/>
                        </a:solidFill>
                        <a:effectLst>
                          <a:outerShdw blurRad="38100" dist="38100" dir="2700000" algn="tl">
                            <a:srgbClr val="000000">
                              <a:alpha val="43137"/>
                            </a:srgbClr>
                          </a:outerShdw>
                        </a:effectLst>
                        <a:latin typeface="Times New Roman"/>
                      </a:endParaRPr>
                    </a:p>
                  </a:txBody>
                  <a:tcPr marL="0" marR="0" marT="0" marB="0" anchor="ctr"/>
                </a:tc>
                <a:tc>
                  <a:txBody>
                    <a:bodyPr/>
                    <a:lstStyle/>
                    <a:p>
                      <a:pPr algn="ctr" fontAlgn="ctr"/>
                      <a:r>
                        <a:rPr lang="es-EC" sz="1200" b="1" u="none" strike="noStrike" dirty="0">
                          <a:effectLst>
                            <a:outerShdw blurRad="38100" dist="38100" dir="2700000" algn="tl">
                              <a:srgbClr val="000000">
                                <a:alpha val="43137"/>
                              </a:srgbClr>
                            </a:outerShdw>
                          </a:effectLst>
                        </a:rPr>
                        <a:t> I. sector 2014 </a:t>
                      </a:r>
                      <a:endParaRPr lang="es-EC" sz="1200" b="1" i="0" u="none" strike="noStrike" dirty="0">
                        <a:solidFill>
                          <a:srgbClr val="000000"/>
                        </a:solidFill>
                        <a:effectLst>
                          <a:outerShdw blurRad="38100" dist="38100" dir="2700000" algn="tl">
                            <a:srgbClr val="000000">
                              <a:alpha val="43137"/>
                            </a:srgbClr>
                          </a:outerShdw>
                        </a:effectLst>
                        <a:latin typeface="Times New Roman"/>
                      </a:endParaRPr>
                    </a:p>
                  </a:txBody>
                  <a:tcPr marL="0" marR="0" marT="0" marB="0" anchor="ctr"/>
                </a:tc>
                <a:tc>
                  <a:txBody>
                    <a:bodyPr/>
                    <a:lstStyle/>
                    <a:p>
                      <a:pPr algn="ctr" fontAlgn="ctr"/>
                      <a:r>
                        <a:rPr lang="es-EC" sz="1200" b="1" u="none" strike="noStrike" dirty="0">
                          <a:effectLst>
                            <a:outerShdw blurRad="38100" dist="38100" dir="2700000" algn="tl">
                              <a:srgbClr val="000000">
                                <a:alpha val="43137"/>
                              </a:srgbClr>
                            </a:outerShdw>
                          </a:effectLst>
                        </a:rPr>
                        <a:t> I. sector 2013 </a:t>
                      </a:r>
                      <a:endParaRPr lang="es-EC" sz="1200" b="1" i="0" u="none" strike="noStrike" dirty="0">
                        <a:solidFill>
                          <a:srgbClr val="000000"/>
                        </a:solidFill>
                        <a:effectLst>
                          <a:outerShdw blurRad="38100" dist="38100" dir="2700000" algn="tl">
                            <a:srgbClr val="000000">
                              <a:alpha val="43137"/>
                            </a:srgbClr>
                          </a:outerShdw>
                        </a:effectLst>
                        <a:latin typeface="Times New Roman"/>
                      </a:endParaRPr>
                    </a:p>
                  </a:txBody>
                  <a:tcPr marL="0" marR="0" marT="0" marB="0" anchor="ctr"/>
                </a:tc>
              </a:tr>
              <a:tr h="190500">
                <a:tc rowSpan="3">
                  <a:txBody>
                    <a:bodyPr/>
                    <a:lstStyle/>
                    <a:p>
                      <a:pPr algn="ctr" fontAlgn="ctr"/>
                      <a:r>
                        <a:rPr lang="es-EC" sz="1800" b="1" u="none" strike="noStrike" dirty="0" smtClean="0">
                          <a:effectLst/>
                        </a:rPr>
                        <a:t>LIQUIDEZ</a:t>
                      </a:r>
                      <a:endParaRPr lang="es-EC" sz="1800" b="1" i="0" u="none" strike="noStrike" dirty="0">
                        <a:solidFill>
                          <a:srgbClr val="000000"/>
                        </a:solidFill>
                        <a:effectLst/>
                        <a:latin typeface="Times New Roman"/>
                      </a:endParaRPr>
                    </a:p>
                  </a:txBody>
                  <a:tcPr marL="0" marR="0" marT="0" marB="0" anchor="ctr"/>
                </a:tc>
                <a:tc>
                  <a:txBody>
                    <a:bodyPr/>
                    <a:lstStyle/>
                    <a:p>
                      <a:pPr algn="l" fontAlgn="b"/>
                      <a:r>
                        <a:rPr lang="es-EC" sz="1200" u="none" strike="noStrike" dirty="0">
                          <a:effectLst/>
                        </a:rPr>
                        <a:t>Corriente</a:t>
                      </a:r>
                      <a:endParaRPr lang="es-EC" sz="1200" b="0" i="0" u="none" strike="noStrike" dirty="0">
                        <a:solidFill>
                          <a:srgbClr val="000000"/>
                        </a:solidFill>
                        <a:effectLst/>
                        <a:latin typeface="Times New Roman"/>
                      </a:endParaRPr>
                    </a:p>
                  </a:txBody>
                  <a:tcPr marL="0" marR="0" marT="0" marB="0" anchor="b"/>
                </a:tc>
                <a:tc>
                  <a:txBody>
                    <a:bodyPr/>
                    <a:lstStyle/>
                    <a:p>
                      <a:pPr algn="r" fontAlgn="b"/>
                      <a:r>
                        <a:rPr lang="es-EC" sz="1200" u="none" strike="noStrike" dirty="0">
                          <a:effectLst/>
                        </a:rPr>
                        <a:t>                       2,18 </a:t>
                      </a:r>
                      <a:endParaRPr lang="es-EC" sz="1200" b="0" i="0" u="none" strike="noStrike" dirty="0">
                        <a:solidFill>
                          <a:srgbClr val="000000"/>
                        </a:solidFill>
                        <a:effectLst/>
                        <a:latin typeface="Times New Roman"/>
                      </a:endParaRPr>
                    </a:p>
                  </a:txBody>
                  <a:tcPr marL="0" marR="0" marT="0" marB="0" anchor="b"/>
                </a:tc>
                <a:tc>
                  <a:txBody>
                    <a:bodyPr/>
                    <a:lstStyle/>
                    <a:p>
                      <a:pPr algn="r" fontAlgn="b"/>
                      <a:r>
                        <a:rPr lang="es-EC" sz="1200" u="none" strike="noStrike">
                          <a:effectLst/>
                        </a:rPr>
                        <a:t>                    1,46 </a:t>
                      </a:r>
                      <a:endParaRPr lang="es-EC" sz="1200" b="0" i="0" u="none" strike="noStrike">
                        <a:solidFill>
                          <a:srgbClr val="000000"/>
                        </a:solidFill>
                        <a:effectLst/>
                        <a:latin typeface="Times New Roman"/>
                      </a:endParaRPr>
                    </a:p>
                  </a:txBody>
                  <a:tcPr marL="0" marR="0" marT="0" marB="0" anchor="b"/>
                </a:tc>
                <a:tc>
                  <a:txBody>
                    <a:bodyPr/>
                    <a:lstStyle/>
                    <a:p>
                      <a:pPr algn="r" fontAlgn="b"/>
                      <a:r>
                        <a:rPr lang="es-EC" sz="1200" u="none" strike="noStrike">
                          <a:effectLst/>
                        </a:rPr>
                        <a:t>                    3,48 </a:t>
                      </a:r>
                      <a:endParaRPr lang="es-EC" sz="1200" b="0" i="0" u="none" strike="noStrike">
                        <a:solidFill>
                          <a:srgbClr val="000000"/>
                        </a:solidFill>
                        <a:effectLst/>
                        <a:latin typeface="Times New Roman"/>
                      </a:endParaRPr>
                    </a:p>
                  </a:txBody>
                  <a:tcPr marL="0" marR="0" marT="0" marB="0" anchor="b"/>
                </a:tc>
                <a:tc>
                  <a:txBody>
                    <a:bodyPr/>
                    <a:lstStyle/>
                    <a:p>
                      <a:pPr algn="r" fontAlgn="b"/>
                      <a:r>
                        <a:rPr lang="es-EC" sz="1200" u="none" strike="noStrike">
                          <a:effectLst/>
                        </a:rPr>
                        <a:t>                       1,68 </a:t>
                      </a:r>
                      <a:endParaRPr lang="es-EC" sz="1200" b="0" i="0" u="none" strike="noStrike">
                        <a:solidFill>
                          <a:srgbClr val="000000"/>
                        </a:solidFill>
                        <a:effectLst/>
                        <a:latin typeface="Times New Roman"/>
                      </a:endParaRPr>
                    </a:p>
                  </a:txBody>
                  <a:tcPr marL="0" marR="0" marT="0" marB="0" anchor="b"/>
                </a:tc>
                <a:tc>
                  <a:txBody>
                    <a:bodyPr/>
                    <a:lstStyle/>
                    <a:p>
                      <a:pPr algn="r" fontAlgn="b"/>
                      <a:r>
                        <a:rPr lang="es-EC" sz="1200" u="none" strike="noStrike">
                          <a:effectLst/>
                        </a:rPr>
                        <a:t>                       1,53 </a:t>
                      </a:r>
                      <a:endParaRPr lang="es-EC" sz="1200" b="0" i="0" u="none" strike="noStrike">
                        <a:solidFill>
                          <a:srgbClr val="000000"/>
                        </a:solidFill>
                        <a:effectLst/>
                        <a:latin typeface="Times New Roman"/>
                      </a:endParaRPr>
                    </a:p>
                  </a:txBody>
                  <a:tcPr marL="0" marR="0" marT="0" marB="0" anchor="b"/>
                </a:tc>
              </a:tr>
              <a:tr h="323850">
                <a:tc vMerge="1">
                  <a:txBody>
                    <a:bodyPr/>
                    <a:lstStyle/>
                    <a:p>
                      <a:endParaRPr lang="es-EC"/>
                    </a:p>
                  </a:txBody>
                  <a:tcPr/>
                </a:tc>
                <a:tc>
                  <a:txBody>
                    <a:bodyPr/>
                    <a:lstStyle/>
                    <a:p>
                      <a:pPr algn="l" fontAlgn="b"/>
                      <a:r>
                        <a:rPr lang="es-EC" sz="1200" u="none" strike="noStrike" dirty="0">
                          <a:effectLst/>
                        </a:rPr>
                        <a:t>Prueba ácida</a:t>
                      </a:r>
                      <a:endParaRPr lang="es-EC" sz="1200" b="0" i="0" u="none" strike="noStrike" dirty="0">
                        <a:solidFill>
                          <a:srgbClr val="000000"/>
                        </a:solidFill>
                        <a:effectLst/>
                        <a:latin typeface="Times New Roman"/>
                      </a:endParaRPr>
                    </a:p>
                  </a:txBody>
                  <a:tcPr marL="0" marR="0" marT="0" marB="0" anchor="b"/>
                </a:tc>
                <a:tc>
                  <a:txBody>
                    <a:bodyPr/>
                    <a:lstStyle/>
                    <a:p>
                      <a:pPr algn="r" fontAlgn="b"/>
                      <a:r>
                        <a:rPr lang="es-EC" sz="1200" u="none" strike="noStrike" dirty="0">
                          <a:effectLst/>
                        </a:rPr>
                        <a:t>                       1,49 </a:t>
                      </a:r>
                      <a:endParaRPr lang="es-EC" sz="1200" b="0" i="0" u="none" strike="noStrike" dirty="0">
                        <a:solidFill>
                          <a:srgbClr val="000000"/>
                        </a:solidFill>
                        <a:effectLst/>
                        <a:latin typeface="Times New Roman"/>
                      </a:endParaRPr>
                    </a:p>
                  </a:txBody>
                  <a:tcPr marL="0" marR="0" marT="0" marB="0" anchor="b"/>
                </a:tc>
                <a:tc>
                  <a:txBody>
                    <a:bodyPr/>
                    <a:lstStyle/>
                    <a:p>
                      <a:pPr algn="r" fontAlgn="b"/>
                      <a:r>
                        <a:rPr lang="es-EC" sz="1200" u="none" strike="noStrike" dirty="0">
                          <a:effectLst/>
                        </a:rPr>
                        <a:t>                    0,99 </a:t>
                      </a:r>
                      <a:endParaRPr lang="es-EC" sz="1200" b="0" i="0" u="none" strike="noStrike" dirty="0">
                        <a:solidFill>
                          <a:srgbClr val="000000"/>
                        </a:solidFill>
                        <a:effectLst/>
                        <a:latin typeface="Times New Roman"/>
                      </a:endParaRPr>
                    </a:p>
                  </a:txBody>
                  <a:tcPr marL="0" marR="0" marT="0" marB="0" anchor="b"/>
                </a:tc>
                <a:tc>
                  <a:txBody>
                    <a:bodyPr/>
                    <a:lstStyle/>
                    <a:p>
                      <a:pPr algn="r" fontAlgn="b"/>
                      <a:r>
                        <a:rPr lang="es-EC" sz="1200" u="none" strike="noStrike" dirty="0">
                          <a:effectLst/>
                        </a:rPr>
                        <a:t>                    1,70 </a:t>
                      </a:r>
                      <a:endParaRPr lang="es-EC" sz="1200" b="0" i="0" u="none" strike="noStrike" dirty="0">
                        <a:solidFill>
                          <a:srgbClr val="000000"/>
                        </a:solidFill>
                        <a:effectLst/>
                        <a:latin typeface="Times New Roman"/>
                      </a:endParaRPr>
                    </a:p>
                  </a:txBody>
                  <a:tcPr marL="0" marR="0" marT="0" marB="0" anchor="b"/>
                </a:tc>
                <a:tc>
                  <a:txBody>
                    <a:bodyPr/>
                    <a:lstStyle/>
                    <a:p>
                      <a:pPr algn="r" fontAlgn="b"/>
                      <a:r>
                        <a:rPr lang="es-EC" sz="1200" u="none" strike="noStrike" dirty="0">
                          <a:effectLst/>
                        </a:rPr>
                        <a:t>                       1,39 </a:t>
                      </a:r>
                      <a:endParaRPr lang="es-EC" sz="1200" b="0" i="0" u="none" strike="noStrike" dirty="0">
                        <a:solidFill>
                          <a:srgbClr val="000000"/>
                        </a:solidFill>
                        <a:effectLst/>
                        <a:latin typeface="Times New Roman"/>
                      </a:endParaRPr>
                    </a:p>
                  </a:txBody>
                  <a:tcPr marL="0" marR="0" marT="0" marB="0" anchor="b"/>
                </a:tc>
                <a:tc>
                  <a:txBody>
                    <a:bodyPr/>
                    <a:lstStyle/>
                    <a:p>
                      <a:pPr algn="r" fontAlgn="b"/>
                      <a:r>
                        <a:rPr lang="es-EC" sz="1200" u="none" strike="noStrike">
                          <a:effectLst/>
                        </a:rPr>
                        <a:t>                       1,31 </a:t>
                      </a:r>
                      <a:endParaRPr lang="es-EC" sz="1200" b="0" i="0" u="none" strike="noStrike">
                        <a:solidFill>
                          <a:srgbClr val="000000"/>
                        </a:solidFill>
                        <a:effectLst/>
                        <a:latin typeface="Times New Roman"/>
                      </a:endParaRPr>
                    </a:p>
                  </a:txBody>
                  <a:tcPr marL="0" marR="0" marT="0" marB="0" anchor="b"/>
                </a:tc>
              </a:tr>
              <a:tr h="190500">
                <a:tc vMerge="1">
                  <a:txBody>
                    <a:bodyPr/>
                    <a:lstStyle/>
                    <a:p>
                      <a:endParaRPr lang="es-EC"/>
                    </a:p>
                  </a:txBody>
                  <a:tcPr/>
                </a:tc>
                <a:tc>
                  <a:txBody>
                    <a:bodyPr/>
                    <a:lstStyle/>
                    <a:p>
                      <a:pPr algn="l" fontAlgn="b"/>
                      <a:r>
                        <a:rPr lang="es-EC" sz="1200" u="none" strike="noStrike" dirty="0">
                          <a:effectLst/>
                        </a:rPr>
                        <a:t>Capital de trabajo</a:t>
                      </a:r>
                      <a:endParaRPr lang="es-EC" sz="1200" b="0" i="0" u="none" strike="noStrike" dirty="0">
                        <a:solidFill>
                          <a:srgbClr val="000000"/>
                        </a:solidFill>
                        <a:effectLst/>
                        <a:latin typeface="Times New Roman"/>
                      </a:endParaRPr>
                    </a:p>
                  </a:txBody>
                  <a:tcPr marL="0" marR="0" marT="0" marB="0" anchor="b"/>
                </a:tc>
                <a:tc>
                  <a:txBody>
                    <a:bodyPr/>
                    <a:lstStyle/>
                    <a:p>
                      <a:pPr algn="r" fontAlgn="b"/>
                      <a:r>
                        <a:rPr lang="es-EC" sz="1200" u="none" strike="noStrike">
                          <a:effectLst/>
                        </a:rPr>
                        <a:t>         2.137.430,00 </a:t>
                      </a:r>
                      <a:endParaRPr lang="es-EC" sz="1200" b="0" i="0" u="none" strike="noStrike">
                        <a:solidFill>
                          <a:srgbClr val="000000"/>
                        </a:solidFill>
                        <a:effectLst/>
                        <a:latin typeface="Times New Roman"/>
                      </a:endParaRPr>
                    </a:p>
                  </a:txBody>
                  <a:tcPr marL="0" marR="0" marT="0" marB="0" anchor="b"/>
                </a:tc>
                <a:tc>
                  <a:txBody>
                    <a:bodyPr/>
                    <a:lstStyle/>
                    <a:p>
                      <a:pPr algn="r" fontAlgn="b"/>
                      <a:r>
                        <a:rPr lang="es-EC" sz="1200" u="none" strike="noStrike" dirty="0">
                          <a:effectLst/>
                        </a:rPr>
                        <a:t>      1.753.062,54 </a:t>
                      </a:r>
                      <a:endParaRPr lang="es-EC" sz="1200" b="0" i="0" u="none" strike="noStrike" dirty="0">
                        <a:solidFill>
                          <a:srgbClr val="000000"/>
                        </a:solidFill>
                        <a:effectLst/>
                        <a:latin typeface="Times New Roman"/>
                      </a:endParaRPr>
                    </a:p>
                  </a:txBody>
                  <a:tcPr marL="0" marR="0" marT="0" marB="0" anchor="b"/>
                </a:tc>
                <a:tc>
                  <a:txBody>
                    <a:bodyPr/>
                    <a:lstStyle/>
                    <a:p>
                      <a:pPr algn="r" fontAlgn="b"/>
                      <a:r>
                        <a:rPr lang="es-EC" sz="1200" u="none" strike="noStrike" dirty="0">
                          <a:effectLst/>
                        </a:rPr>
                        <a:t>      3.260.672,29 </a:t>
                      </a:r>
                      <a:endParaRPr lang="es-EC" sz="1200" b="0" i="0" u="none" strike="noStrike" dirty="0">
                        <a:solidFill>
                          <a:srgbClr val="000000"/>
                        </a:solidFill>
                        <a:effectLst/>
                        <a:latin typeface="Times New Roman"/>
                      </a:endParaRPr>
                    </a:p>
                  </a:txBody>
                  <a:tcPr marL="0" marR="0" marT="0" marB="0" anchor="b"/>
                </a:tc>
                <a:tc>
                  <a:txBody>
                    <a:bodyPr/>
                    <a:lstStyle/>
                    <a:p>
                      <a:pPr algn="r" fontAlgn="b"/>
                      <a:r>
                        <a:rPr lang="es-EC" sz="1200" u="none" strike="noStrike" dirty="0">
                          <a:effectLst/>
                        </a:rPr>
                        <a:t>                           -   </a:t>
                      </a:r>
                      <a:endParaRPr lang="es-EC" sz="1200" b="0" i="0" u="none" strike="noStrike" dirty="0">
                        <a:solidFill>
                          <a:srgbClr val="000000"/>
                        </a:solidFill>
                        <a:effectLst/>
                        <a:latin typeface="Times New Roman"/>
                      </a:endParaRPr>
                    </a:p>
                  </a:txBody>
                  <a:tcPr marL="0" marR="0" marT="0" marB="0" anchor="b"/>
                </a:tc>
                <a:tc>
                  <a:txBody>
                    <a:bodyPr/>
                    <a:lstStyle/>
                    <a:p>
                      <a:pPr algn="r" fontAlgn="b"/>
                      <a:r>
                        <a:rPr lang="es-EC" sz="1200" u="none" strike="noStrike" dirty="0">
                          <a:effectLst/>
                        </a:rPr>
                        <a:t>                           -   </a:t>
                      </a:r>
                      <a:endParaRPr lang="es-EC" sz="1200" b="0" i="0" u="none" strike="noStrike" dirty="0">
                        <a:solidFill>
                          <a:srgbClr val="000000"/>
                        </a:solidFill>
                        <a:effectLst/>
                        <a:latin typeface="Times New Roman"/>
                      </a:endParaRPr>
                    </a:p>
                  </a:txBody>
                  <a:tcPr marL="0" marR="0" marT="0" marB="0" anchor="b"/>
                </a:tc>
              </a:tr>
            </a:tbl>
          </a:graphicData>
        </a:graphic>
      </p:graphicFrame>
      <p:sp>
        <p:nvSpPr>
          <p:cNvPr id="14" name="13 Rectángulo redondeado"/>
          <p:cNvSpPr/>
          <p:nvPr/>
        </p:nvSpPr>
        <p:spPr>
          <a:xfrm>
            <a:off x="5667641" y="4653136"/>
            <a:ext cx="3275856" cy="4320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latin typeface="Bodoni MT Black" panose="02070A03080606020203" pitchFamily="18" charset="0"/>
              </a:rPr>
              <a:t>ÍNDICES FINANCIEROS</a:t>
            </a:r>
            <a:endParaRPr lang="es-EC" b="1" dirty="0">
              <a:latin typeface="Bodoni MT Black" panose="02070A03080606020203" pitchFamily="18" charset="0"/>
            </a:endParaRPr>
          </a:p>
        </p:txBody>
      </p:sp>
    </p:spTree>
    <p:extLst>
      <p:ext uri="{BB962C8B-B14F-4D97-AF65-F5344CB8AC3E}">
        <p14:creationId xmlns:p14="http://schemas.microsoft.com/office/powerpoint/2010/main" val="33111787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39"/>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8" y="6021289"/>
            <a:ext cx="9176467"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2 Tabla"/>
          <p:cNvGraphicFramePr>
            <a:graphicFrameLocks noGrp="1"/>
          </p:cNvGraphicFramePr>
          <p:nvPr>
            <p:extLst>
              <p:ext uri="{D42A27DB-BD31-4B8C-83A1-F6EECF244321}">
                <p14:modId xmlns:p14="http://schemas.microsoft.com/office/powerpoint/2010/main" val="3624830705"/>
              </p:ext>
            </p:extLst>
          </p:nvPr>
        </p:nvGraphicFramePr>
        <p:xfrm>
          <a:off x="0" y="75186"/>
          <a:ext cx="9143999" cy="2489717"/>
        </p:xfrm>
        <a:graphic>
          <a:graphicData uri="http://schemas.openxmlformats.org/drawingml/2006/table">
            <a:tbl>
              <a:tblPr>
                <a:tableStyleId>{775DCB02-9BB8-47FD-8907-85C794F793BA}</a:tableStyleId>
              </a:tblPr>
              <a:tblGrid>
                <a:gridCol w="1653702"/>
                <a:gridCol w="1945531"/>
                <a:gridCol w="1264596"/>
                <a:gridCol w="972766"/>
                <a:gridCol w="1070042"/>
                <a:gridCol w="1070042"/>
                <a:gridCol w="1167320"/>
              </a:tblGrid>
              <a:tr h="324766">
                <a:tc>
                  <a:txBody>
                    <a:bodyPr/>
                    <a:lstStyle/>
                    <a:p>
                      <a:pPr algn="l" fontAlgn="ctr"/>
                      <a:r>
                        <a:rPr lang="es-EC" sz="1100" u="none" strike="noStrike" dirty="0">
                          <a:effectLst/>
                        </a:rPr>
                        <a:t> </a:t>
                      </a:r>
                      <a:endParaRPr lang="es-EC" sz="1100" b="1" i="0" u="none" strike="noStrike" dirty="0">
                        <a:solidFill>
                          <a:srgbClr val="000000"/>
                        </a:solidFill>
                        <a:effectLst/>
                        <a:latin typeface="Times New Roman"/>
                      </a:endParaRPr>
                    </a:p>
                  </a:txBody>
                  <a:tcPr marL="0" marR="0" marT="0" marB="0" anchor="ctr"/>
                </a:tc>
                <a:tc>
                  <a:txBody>
                    <a:bodyPr/>
                    <a:lstStyle/>
                    <a:p>
                      <a:pPr algn="l" fontAlgn="ctr"/>
                      <a:r>
                        <a:rPr lang="es-EC" sz="1100" u="none" strike="noStrike">
                          <a:effectLst/>
                        </a:rPr>
                        <a:t> </a:t>
                      </a:r>
                      <a:endParaRPr lang="es-EC" sz="1100" b="0" i="0" u="none" strike="noStrike">
                        <a:solidFill>
                          <a:srgbClr val="000000"/>
                        </a:solidFill>
                        <a:effectLst/>
                        <a:latin typeface="Times New Roman"/>
                      </a:endParaRPr>
                    </a:p>
                  </a:txBody>
                  <a:tcPr marL="0" marR="0" marT="0" marB="0" anchor="ctr"/>
                </a:tc>
                <a:tc>
                  <a:txBody>
                    <a:bodyPr/>
                    <a:lstStyle/>
                    <a:p>
                      <a:pPr algn="ctr" fontAlgn="ctr"/>
                      <a:r>
                        <a:rPr lang="es-EC" sz="1100" b="1" u="none" strike="noStrike" dirty="0">
                          <a:effectLst>
                            <a:outerShdw blurRad="38100" dist="38100" dir="2700000" algn="tl">
                              <a:srgbClr val="000000">
                                <a:alpha val="43137"/>
                              </a:srgbClr>
                            </a:outerShdw>
                          </a:effectLst>
                        </a:rPr>
                        <a:t>2015</a:t>
                      </a:r>
                      <a:endParaRPr lang="es-EC" sz="1100" b="1" i="0" u="none" strike="noStrike" dirty="0">
                        <a:solidFill>
                          <a:srgbClr val="000000"/>
                        </a:solidFill>
                        <a:effectLst>
                          <a:outerShdw blurRad="38100" dist="38100" dir="2700000" algn="tl">
                            <a:srgbClr val="000000">
                              <a:alpha val="43137"/>
                            </a:srgbClr>
                          </a:outerShdw>
                        </a:effectLst>
                        <a:latin typeface="Times New Roman"/>
                      </a:endParaRPr>
                    </a:p>
                  </a:txBody>
                  <a:tcPr marL="0" marR="0" marT="0" marB="0" anchor="ctr"/>
                </a:tc>
                <a:tc>
                  <a:txBody>
                    <a:bodyPr/>
                    <a:lstStyle/>
                    <a:p>
                      <a:pPr algn="ctr" fontAlgn="ctr"/>
                      <a:r>
                        <a:rPr lang="es-EC" sz="1100" b="1" u="none" strike="noStrike" dirty="0">
                          <a:effectLst>
                            <a:outerShdw blurRad="38100" dist="38100" dir="2700000" algn="tl">
                              <a:srgbClr val="000000">
                                <a:alpha val="43137"/>
                              </a:srgbClr>
                            </a:outerShdw>
                          </a:effectLst>
                        </a:rPr>
                        <a:t>2014</a:t>
                      </a:r>
                      <a:endParaRPr lang="es-EC" sz="1100" b="1" i="0" u="none" strike="noStrike" dirty="0">
                        <a:solidFill>
                          <a:srgbClr val="000000"/>
                        </a:solidFill>
                        <a:effectLst>
                          <a:outerShdw blurRad="38100" dist="38100" dir="2700000" algn="tl">
                            <a:srgbClr val="000000">
                              <a:alpha val="43137"/>
                            </a:srgbClr>
                          </a:outerShdw>
                        </a:effectLst>
                        <a:latin typeface="Times New Roman"/>
                      </a:endParaRPr>
                    </a:p>
                  </a:txBody>
                  <a:tcPr marL="0" marR="0" marT="0" marB="0" anchor="ctr"/>
                </a:tc>
                <a:tc>
                  <a:txBody>
                    <a:bodyPr/>
                    <a:lstStyle/>
                    <a:p>
                      <a:pPr algn="ctr" fontAlgn="ctr"/>
                      <a:r>
                        <a:rPr lang="es-EC" sz="1100" b="1" u="none" strike="noStrike">
                          <a:effectLst>
                            <a:outerShdw blurRad="38100" dist="38100" dir="2700000" algn="tl">
                              <a:srgbClr val="000000">
                                <a:alpha val="43137"/>
                              </a:srgbClr>
                            </a:outerShdw>
                          </a:effectLst>
                        </a:rPr>
                        <a:t>2013</a:t>
                      </a:r>
                      <a:endParaRPr lang="es-EC" sz="1100" b="1" i="0" u="none" strike="noStrike">
                        <a:solidFill>
                          <a:srgbClr val="000000"/>
                        </a:solidFill>
                        <a:effectLst>
                          <a:outerShdw blurRad="38100" dist="38100" dir="2700000" algn="tl">
                            <a:srgbClr val="000000">
                              <a:alpha val="43137"/>
                            </a:srgbClr>
                          </a:outerShdw>
                        </a:effectLst>
                        <a:latin typeface="Times New Roman"/>
                      </a:endParaRPr>
                    </a:p>
                  </a:txBody>
                  <a:tcPr marL="0" marR="0" marT="0" marB="0" anchor="ctr"/>
                </a:tc>
                <a:tc>
                  <a:txBody>
                    <a:bodyPr/>
                    <a:lstStyle/>
                    <a:p>
                      <a:pPr algn="ctr" fontAlgn="ctr"/>
                      <a:r>
                        <a:rPr lang="es-EC" sz="1100" b="1" u="none" strike="noStrike" dirty="0">
                          <a:effectLst>
                            <a:outerShdw blurRad="38100" dist="38100" dir="2700000" algn="tl">
                              <a:srgbClr val="000000">
                                <a:alpha val="43137"/>
                              </a:srgbClr>
                            </a:outerShdw>
                          </a:effectLst>
                        </a:rPr>
                        <a:t> I. sector 2014 </a:t>
                      </a:r>
                      <a:endParaRPr lang="es-EC" sz="1100" b="1" i="0" u="none" strike="noStrike" dirty="0">
                        <a:solidFill>
                          <a:srgbClr val="000000"/>
                        </a:solidFill>
                        <a:effectLst>
                          <a:outerShdw blurRad="38100" dist="38100" dir="2700000" algn="tl">
                            <a:srgbClr val="000000">
                              <a:alpha val="43137"/>
                            </a:srgbClr>
                          </a:outerShdw>
                        </a:effectLst>
                        <a:latin typeface="Times New Roman"/>
                      </a:endParaRPr>
                    </a:p>
                  </a:txBody>
                  <a:tcPr marL="0" marR="0" marT="0" marB="0" anchor="ctr"/>
                </a:tc>
                <a:tc>
                  <a:txBody>
                    <a:bodyPr/>
                    <a:lstStyle/>
                    <a:p>
                      <a:pPr algn="ctr" fontAlgn="ctr"/>
                      <a:r>
                        <a:rPr lang="es-EC" sz="1100" b="1" u="none" strike="noStrike" dirty="0">
                          <a:effectLst>
                            <a:outerShdw blurRad="38100" dist="38100" dir="2700000" algn="tl">
                              <a:srgbClr val="000000">
                                <a:alpha val="43137"/>
                              </a:srgbClr>
                            </a:outerShdw>
                          </a:effectLst>
                        </a:rPr>
                        <a:t> I. sector 2013 </a:t>
                      </a:r>
                      <a:endParaRPr lang="es-EC" sz="1100" b="1" i="0" u="none" strike="noStrike" dirty="0">
                        <a:solidFill>
                          <a:srgbClr val="000000"/>
                        </a:solidFill>
                        <a:effectLst>
                          <a:outerShdw blurRad="38100" dist="38100" dir="2700000" algn="tl">
                            <a:srgbClr val="000000">
                              <a:alpha val="43137"/>
                            </a:srgbClr>
                          </a:outerShdw>
                        </a:effectLst>
                        <a:latin typeface="Times New Roman"/>
                      </a:endParaRPr>
                    </a:p>
                  </a:txBody>
                  <a:tcPr marL="0" marR="0" marT="0" marB="0" anchor="ctr"/>
                </a:tc>
              </a:tr>
              <a:tr h="285884">
                <a:tc rowSpan="7">
                  <a:txBody>
                    <a:bodyPr/>
                    <a:lstStyle/>
                    <a:p>
                      <a:pPr algn="ctr" fontAlgn="ctr"/>
                      <a:r>
                        <a:rPr lang="es-EC" sz="1800" b="1" u="none" strike="noStrike" dirty="0" smtClean="0">
                          <a:effectLst/>
                        </a:rPr>
                        <a:t>ACTIVIDAD</a:t>
                      </a:r>
                      <a:endParaRPr lang="es-EC" sz="1800" b="1" i="0" u="none" strike="noStrike" dirty="0">
                        <a:solidFill>
                          <a:srgbClr val="000000"/>
                        </a:solidFill>
                        <a:effectLst/>
                        <a:latin typeface="Times New Roman"/>
                      </a:endParaRPr>
                    </a:p>
                  </a:txBody>
                  <a:tcPr marL="0" marR="0" marT="0" marB="0" anchor="ctr"/>
                </a:tc>
                <a:tc>
                  <a:txBody>
                    <a:bodyPr/>
                    <a:lstStyle/>
                    <a:p>
                      <a:pPr algn="l" fontAlgn="b"/>
                      <a:r>
                        <a:rPr lang="es-EC" sz="1100" u="none" strike="noStrike" dirty="0">
                          <a:effectLst/>
                        </a:rPr>
                        <a:t>Rotación cartera</a:t>
                      </a:r>
                      <a:endParaRPr lang="es-EC" sz="1100" b="0" i="0" u="none" strike="noStrike" dirty="0">
                        <a:solidFill>
                          <a:srgbClr val="000000"/>
                        </a:solidFill>
                        <a:effectLst/>
                        <a:latin typeface="Times New Roman"/>
                      </a:endParaRPr>
                    </a:p>
                  </a:txBody>
                  <a:tcPr marL="0" marR="0" marT="0" marB="0" anchor="b"/>
                </a:tc>
                <a:tc>
                  <a:txBody>
                    <a:bodyPr/>
                    <a:lstStyle/>
                    <a:p>
                      <a:pPr algn="r" fontAlgn="b"/>
                      <a:r>
                        <a:rPr lang="es-EC" sz="1100" u="none" strike="noStrike" dirty="0">
                          <a:effectLst/>
                        </a:rPr>
                        <a:t>                       1,29 </a:t>
                      </a:r>
                      <a:endParaRPr lang="es-EC" sz="1100" b="0" i="0" u="none" strike="noStrike" dirty="0">
                        <a:solidFill>
                          <a:srgbClr val="000000"/>
                        </a:solidFill>
                        <a:effectLst/>
                        <a:latin typeface="Times New Roman"/>
                      </a:endParaRPr>
                    </a:p>
                  </a:txBody>
                  <a:tcPr marL="0" marR="0" marT="0" marB="0" anchor="b"/>
                </a:tc>
                <a:tc>
                  <a:txBody>
                    <a:bodyPr/>
                    <a:lstStyle/>
                    <a:p>
                      <a:pPr algn="r" fontAlgn="b"/>
                      <a:r>
                        <a:rPr lang="es-EC" sz="1100" u="none" strike="noStrike" dirty="0">
                          <a:effectLst/>
                        </a:rPr>
                        <a:t>                    8,54 </a:t>
                      </a:r>
                      <a:endParaRPr lang="es-EC" sz="1100" b="0" i="0" u="none" strike="noStrike" dirty="0">
                        <a:solidFill>
                          <a:srgbClr val="000000"/>
                        </a:solidFill>
                        <a:effectLst/>
                        <a:latin typeface="Times New Roman"/>
                      </a:endParaRPr>
                    </a:p>
                  </a:txBody>
                  <a:tcPr marL="0" marR="0" marT="0" marB="0" anchor="b"/>
                </a:tc>
                <a:tc>
                  <a:txBody>
                    <a:bodyPr/>
                    <a:lstStyle/>
                    <a:p>
                      <a:pPr algn="r" fontAlgn="b"/>
                      <a:r>
                        <a:rPr lang="es-EC" sz="1100" u="none" strike="noStrike">
                          <a:effectLst/>
                        </a:rPr>
                        <a:t>                    8,13 </a:t>
                      </a:r>
                      <a:endParaRPr lang="es-EC" sz="1100" b="0" i="0" u="none" strike="noStrike">
                        <a:solidFill>
                          <a:srgbClr val="000000"/>
                        </a:solidFill>
                        <a:effectLst/>
                        <a:latin typeface="Times New Roman"/>
                      </a:endParaRPr>
                    </a:p>
                  </a:txBody>
                  <a:tcPr marL="0" marR="0" marT="0" marB="0" anchor="b"/>
                </a:tc>
                <a:tc>
                  <a:txBody>
                    <a:bodyPr/>
                    <a:lstStyle/>
                    <a:p>
                      <a:pPr algn="r" fontAlgn="b"/>
                      <a:r>
                        <a:rPr lang="es-EC" sz="1100" u="none" strike="noStrike">
                          <a:effectLst/>
                        </a:rPr>
                        <a:t>                       3,85 </a:t>
                      </a:r>
                      <a:endParaRPr lang="es-EC" sz="1100" b="0" i="0" u="none" strike="noStrike">
                        <a:solidFill>
                          <a:srgbClr val="000000"/>
                        </a:solidFill>
                        <a:effectLst/>
                        <a:latin typeface="Times New Roman"/>
                      </a:endParaRPr>
                    </a:p>
                  </a:txBody>
                  <a:tcPr marL="0" marR="0" marT="0" marB="0" anchor="b"/>
                </a:tc>
                <a:tc>
                  <a:txBody>
                    <a:bodyPr/>
                    <a:lstStyle/>
                    <a:p>
                      <a:pPr algn="r" fontAlgn="b"/>
                      <a:r>
                        <a:rPr lang="es-EC" sz="1100" u="none" strike="noStrike" dirty="0">
                          <a:effectLst/>
                        </a:rPr>
                        <a:t>                       6,80 </a:t>
                      </a:r>
                      <a:endParaRPr lang="es-EC" sz="1100" b="0" i="0" u="none" strike="noStrike" dirty="0">
                        <a:solidFill>
                          <a:srgbClr val="000000"/>
                        </a:solidFill>
                        <a:effectLst/>
                        <a:latin typeface="Times New Roman"/>
                      </a:endParaRPr>
                    </a:p>
                  </a:txBody>
                  <a:tcPr marL="0" marR="0" marT="0" marB="0" anchor="b"/>
                </a:tc>
              </a:tr>
              <a:tr h="331913">
                <a:tc vMerge="1">
                  <a:txBody>
                    <a:bodyPr/>
                    <a:lstStyle/>
                    <a:p>
                      <a:endParaRPr lang="es-EC"/>
                    </a:p>
                  </a:txBody>
                  <a:tcPr/>
                </a:tc>
                <a:tc>
                  <a:txBody>
                    <a:bodyPr/>
                    <a:lstStyle/>
                    <a:p>
                      <a:pPr algn="l" fontAlgn="b"/>
                      <a:r>
                        <a:rPr lang="es-EC" sz="1100" u="none" strike="noStrike" dirty="0">
                          <a:effectLst/>
                        </a:rPr>
                        <a:t>Rotación de inventarios</a:t>
                      </a:r>
                      <a:endParaRPr lang="es-EC" sz="1100" b="0" i="0" u="none" strike="noStrike" dirty="0">
                        <a:solidFill>
                          <a:srgbClr val="000000"/>
                        </a:solidFill>
                        <a:effectLst/>
                        <a:latin typeface="Times New Roman"/>
                      </a:endParaRPr>
                    </a:p>
                  </a:txBody>
                  <a:tcPr marL="0" marR="0" marT="0" marB="0" anchor="b"/>
                </a:tc>
                <a:tc>
                  <a:txBody>
                    <a:bodyPr/>
                    <a:lstStyle/>
                    <a:p>
                      <a:pPr algn="r" fontAlgn="b"/>
                      <a:r>
                        <a:rPr lang="es-EC" sz="1100" u="none" strike="noStrike" dirty="0">
                          <a:effectLst/>
                        </a:rPr>
                        <a:t>                       0,96 </a:t>
                      </a:r>
                      <a:endParaRPr lang="es-EC" sz="1100" b="0" i="0" u="none" strike="noStrike" dirty="0">
                        <a:solidFill>
                          <a:srgbClr val="000000"/>
                        </a:solidFill>
                        <a:effectLst/>
                        <a:latin typeface="Times New Roman"/>
                      </a:endParaRPr>
                    </a:p>
                  </a:txBody>
                  <a:tcPr marL="0" marR="0" marT="0" marB="0" anchor="b"/>
                </a:tc>
                <a:tc>
                  <a:txBody>
                    <a:bodyPr/>
                    <a:lstStyle/>
                    <a:p>
                      <a:pPr algn="r" fontAlgn="b"/>
                      <a:r>
                        <a:rPr lang="es-EC" sz="1100" u="none" strike="noStrike" dirty="0">
                          <a:effectLst/>
                        </a:rPr>
                        <a:t>                    5,43 </a:t>
                      </a:r>
                      <a:endParaRPr lang="es-EC" sz="1100" b="0" i="0" u="none" strike="noStrike" dirty="0">
                        <a:solidFill>
                          <a:srgbClr val="000000"/>
                        </a:solidFill>
                        <a:effectLst/>
                        <a:latin typeface="Times New Roman"/>
                      </a:endParaRPr>
                    </a:p>
                  </a:txBody>
                  <a:tcPr marL="0" marR="0" marT="0" marB="0" anchor="b"/>
                </a:tc>
                <a:tc>
                  <a:txBody>
                    <a:bodyPr/>
                    <a:lstStyle/>
                    <a:p>
                      <a:pPr algn="r" fontAlgn="b"/>
                      <a:r>
                        <a:rPr lang="es-EC" sz="1100" u="none" strike="noStrike">
                          <a:effectLst/>
                        </a:rPr>
                        <a:t>                    6,75 </a:t>
                      </a:r>
                      <a:endParaRPr lang="es-EC" sz="1100" b="0" i="0" u="none" strike="noStrike">
                        <a:solidFill>
                          <a:srgbClr val="000000"/>
                        </a:solidFill>
                        <a:effectLst/>
                        <a:latin typeface="Times New Roman"/>
                      </a:endParaRPr>
                    </a:p>
                  </a:txBody>
                  <a:tcPr marL="0" marR="0" marT="0" marB="0" anchor="b"/>
                </a:tc>
                <a:tc>
                  <a:txBody>
                    <a:bodyPr/>
                    <a:lstStyle/>
                    <a:p>
                      <a:pPr algn="r" fontAlgn="b"/>
                      <a:r>
                        <a:rPr lang="es-EC" sz="1100" u="none" strike="noStrike">
                          <a:effectLst/>
                        </a:rPr>
                        <a:t>                           -   </a:t>
                      </a:r>
                      <a:endParaRPr lang="es-EC" sz="1100" b="0" i="0" u="none" strike="noStrike">
                        <a:solidFill>
                          <a:srgbClr val="000000"/>
                        </a:solidFill>
                        <a:effectLst/>
                        <a:latin typeface="Times New Roman"/>
                      </a:endParaRPr>
                    </a:p>
                  </a:txBody>
                  <a:tcPr marL="0" marR="0" marT="0" marB="0" anchor="b"/>
                </a:tc>
                <a:tc>
                  <a:txBody>
                    <a:bodyPr/>
                    <a:lstStyle/>
                    <a:p>
                      <a:pPr algn="r" fontAlgn="b"/>
                      <a:r>
                        <a:rPr lang="es-EC" sz="1100" u="none" strike="noStrike" dirty="0">
                          <a:effectLst/>
                        </a:rPr>
                        <a:t>                           -   </a:t>
                      </a:r>
                      <a:endParaRPr lang="es-EC" sz="1100" b="0" i="0" u="none" strike="noStrike" dirty="0">
                        <a:solidFill>
                          <a:srgbClr val="000000"/>
                        </a:solidFill>
                        <a:effectLst/>
                        <a:latin typeface="Times New Roman"/>
                      </a:endParaRPr>
                    </a:p>
                  </a:txBody>
                  <a:tcPr marL="0" marR="0" marT="0" marB="0" anchor="b"/>
                </a:tc>
              </a:tr>
              <a:tr h="331913">
                <a:tc vMerge="1">
                  <a:txBody>
                    <a:bodyPr/>
                    <a:lstStyle/>
                    <a:p>
                      <a:endParaRPr lang="es-EC"/>
                    </a:p>
                  </a:txBody>
                  <a:tcPr/>
                </a:tc>
                <a:tc>
                  <a:txBody>
                    <a:bodyPr/>
                    <a:lstStyle/>
                    <a:p>
                      <a:pPr algn="l" fontAlgn="b"/>
                      <a:r>
                        <a:rPr lang="es-EC" sz="1100" u="none" strike="noStrike" dirty="0">
                          <a:effectLst/>
                        </a:rPr>
                        <a:t>Rotación de cuentas por pagar</a:t>
                      </a:r>
                      <a:endParaRPr lang="es-EC" sz="1100" b="0" i="0" u="none" strike="noStrike" dirty="0">
                        <a:solidFill>
                          <a:srgbClr val="000000"/>
                        </a:solidFill>
                        <a:effectLst/>
                        <a:latin typeface="Times New Roman"/>
                      </a:endParaRPr>
                    </a:p>
                  </a:txBody>
                  <a:tcPr marL="0" marR="0" marT="0" marB="0" anchor="b"/>
                </a:tc>
                <a:tc>
                  <a:txBody>
                    <a:bodyPr/>
                    <a:lstStyle/>
                    <a:p>
                      <a:pPr algn="r" fontAlgn="b"/>
                      <a:r>
                        <a:rPr lang="es-EC" sz="1100" u="none" strike="noStrike">
                          <a:effectLst/>
                        </a:rPr>
                        <a:t>                       0,95 </a:t>
                      </a:r>
                      <a:endParaRPr lang="es-EC" sz="1100" b="0" i="0" u="none" strike="noStrike">
                        <a:solidFill>
                          <a:srgbClr val="000000"/>
                        </a:solidFill>
                        <a:effectLst/>
                        <a:latin typeface="Times New Roman"/>
                      </a:endParaRPr>
                    </a:p>
                  </a:txBody>
                  <a:tcPr marL="0" marR="0" marT="0" marB="0" anchor="b"/>
                </a:tc>
                <a:tc>
                  <a:txBody>
                    <a:bodyPr/>
                    <a:lstStyle/>
                    <a:p>
                      <a:pPr algn="r" fontAlgn="b"/>
                      <a:r>
                        <a:rPr lang="es-EC" sz="1100" u="none" strike="noStrike" dirty="0">
                          <a:effectLst/>
                        </a:rPr>
                        <a:t>                    8,13 </a:t>
                      </a:r>
                      <a:endParaRPr lang="es-EC" sz="1100" b="0" i="0" u="none" strike="noStrike" dirty="0">
                        <a:solidFill>
                          <a:srgbClr val="000000"/>
                        </a:solidFill>
                        <a:effectLst/>
                        <a:latin typeface="Times New Roman"/>
                      </a:endParaRPr>
                    </a:p>
                  </a:txBody>
                  <a:tcPr marL="0" marR="0" marT="0" marB="0" anchor="b"/>
                </a:tc>
                <a:tc>
                  <a:txBody>
                    <a:bodyPr/>
                    <a:lstStyle/>
                    <a:p>
                      <a:pPr algn="r" fontAlgn="b"/>
                      <a:r>
                        <a:rPr lang="es-EC" sz="1100" u="none" strike="noStrike">
                          <a:effectLst/>
                        </a:rPr>
                        <a:t>                  38,52 </a:t>
                      </a:r>
                      <a:endParaRPr lang="es-EC" sz="1100" b="0" i="0" u="none" strike="noStrike">
                        <a:solidFill>
                          <a:srgbClr val="000000"/>
                        </a:solidFill>
                        <a:effectLst/>
                        <a:latin typeface="Times New Roman"/>
                      </a:endParaRPr>
                    </a:p>
                  </a:txBody>
                  <a:tcPr marL="0" marR="0" marT="0" marB="0" anchor="b"/>
                </a:tc>
                <a:tc>
                  <a:txBody>
                    <a:bodyPr/>
                    <a:lstStyle/>
                    <a:p>
                      <a:pPr algn="r" fontAlgn="b"/>
                      <a:r>
                        <a:rPr lang="es-EC" sz="1100" u="none" strike="noStrike">
                          <a:effectLst/>
                        </a:rPr>
                        <a:t>                       3,95 </a:t>
                      </a:r>
                      <a:endParaRPr lang="es-EC" sz="1100" b="0" i="0" u="none" strike="noStrike">
                        <a:solidFill>
                          <a:srgbClr val="000000"/>
                        </a:solidFill>
                        <a:effectLst/>
                        <a:latin typeface="Times New Roman"/>
                      </a:endParaRPr>
                    </a:p>
                  </a:txBody>
                  <a:tcPr marL="0" marR="0" marT="0" marB="0" anchor="b"/>
                </a:tc>
                <a:tc>
                  <a:txBody>
                    <a:bodyPr/>
                    <a:lstStyle/>
                    <a:p>
                      <a:pPr algn="r" fontAlgn="b"/>
                      <a:r>
                        <a:rPr lang="es-EC" sz="1100" u="none" strike="noStrike" dirty="0">
                          <a:effectLst/>
                        </a:rPr>
                        <a:t>                       6,32 </a:t>
                      </a:r>
                      <a:endParaRPr lang="es-EC" sz="1100" b="0" i="0" u="none" strike="noStrike" dirty="0">
                        <a:solidFill>
                          <a:srgbClr val="000000"/>
                        </a:solidFill>
                        <a:effectLst/>
                        <a:latin typeface="Times New Roman"/>
                      </a:endParaRPr>
                    </a:p>
                  </a:txBody>
                  <a:tcPr marL="0" marR="0" marT="0" marB="0" anchor="b"/>
                </a:tc>
              </a:tr>
              <a:tr h="195587">
                <a:tc vMerge="1">
                  <a:txBody>
                    <a:bodyPr/>
                    <a:lstStyle/>
                    <a:p>
                      <a:endParaRPr lang="es-EC"/>
                    </a:p>
                  </a:txBody>
                  <a:tcPr/>
                </a:tc>
                <a:tc>
                  <a:txBody>
                    <a:bodyPr/>
                    <a:lstStyle/>
                    <a:p>
                      <a:pPr algn="l" fontAlgn="b"/>
                      <a:r>
                        <a:rPr lang="es-EC" sz="1100" u="none" strike="noStrike">
                          <a:effectLst/>
                        </a:rPr>
                        <a:t>Plazo promedio de cobro</a:t>
                      </a:r>
                      <a:endParaRPr lang="es-EC" sz="1100" b="0" i="0" u="none" strike="noStrike">
                        <a:solidFill>
                          <a:srgbClr val="000000"/>
                        </a:solidFill>
                        <a:effectLst/>
                        <a:latin typeface="Times New Roman"/>
                      </a:endParaRPr>
                    </a:p>
                  </a:txBody>
                  <a:tcPr marL="0" marR="0" marT="0" marB="0" anchor="b"/>
                </a:tc>
                <a:tc>
                  <a:txBody>
                    <a:bodyPr/>
                    <a:lstStyle/>
                    <a:p>
                      <a:pPr algn="r" fontAlgn="b"/>
                      <a:r>
                        <a:rPr lang="es-EC" sz="1100" u="none" strike="noStrike">
                          <a:effectLst/>
                        </a:rPr>
                        <a:t>                   278,34 </a:t>
                      </a:r>
                      <a:endParaRPr lang="es-EC" sz="1100" b="0" i="0" u="none" strike="noStrike">
                        <a:solidFill>
                          <a:srgbClr val="000000"/>
                        </a:solidFill>
                        <a:effectLst/>
                        <a:latin typeface="Times New Roman"/>
                      </a:endParaRPr>
                    </a:p>
                  </a:txBody>
                  <a:tcPr marL="0" marR="0" marT="0" marB="0" anchor="b"/>
                </a:tc>
                <a:tc>
                  <a:txBody>
                    <a:bodyPr/>
                    <a:lstStyle/>
                    <a:p>
                      <a:pPr algn="r" fontAlgn="b"/>
                      <a:r>
                        <a:rPr lang="es-EC" sz="1100" u="none" strike="noStrike">
                          <a:effectLst/>
                        </a:rPr>
                        <a:t>                  42,15 </a:t>
                      </a:r>
                      <a:endParaRPr lang="es-EC" sz="1100" b="0" i="0" u="none" strike="noStrike">
                        <a:solidFill>
                          <a:srgbClr val="000000"/>
                        </a:solidFill>
                        <a:effectLst/>
                        <a:latin typeface="Times New Roman"/>
                      </a:endParaRPr>
                    </a:p>
                  </a:txBody>
                  <a:tcPr marL="0" marR="0" marT="0" marB="0" anchor="b"/>
                </a:tc>
                <a:tc>
                  <a:txBody>
                    <a:bodyPr/>
                    <a:lstStyle/>
                    <a:p>
                      <a:pPr algn="r" fontAlgn="b"/>
                      <a:r>
                        <a:rPr lang="es-EC" sz="1100" u="none" strike="noStrike" dirty="0">
                          <a:effectLst/>
                        </a:rPr>
                        <a:t>                  44,31 </a:t>
                      </a:r>
                      <a:endParaRPr lang="es-EC" sz="1100" b="0" i="0" u="none" strike="noStrike" dirty="0">
                        <a:solidFill>
                          <a:srgbClr val="000000"/>
                        </a:solidFill>
                        <a:effectLst/>
                        <a:latin typeface="Times New Roman"/>
                      </a:endParaRPr>
                    </a:p>
                  </a:txBody>
                  <a:tcPr marL="0" marR="0" marT="0" marB="0" anchor="b"/>
                </a:tc>
                <a:tc>
                  <a:txBody>
                    <a:bodyPr/>
                    <a:lstStyle/>
                    <a:p>
                      <a:pPr algn="r" fontAlgn="b"/>
                      <a:r>
                        <a:rPr lang="es-EC" sz="1100" u="none" strike="noStrike">
                          <a:effectLst/>
                        </a:rPr>
                        <a:t>                     43,63 </a:t>
                      </a:r>
                      <a:endParaRPr lang="es-EC" sz="1100" b="0" i="0" u="none" strike="noStrike">
                        <a:solidFill>
                          <a:srgbClr val="000000"/>
                        </a:solidFill>
                        <a:effectLst/>
                        <a:latin typeface="Times New Roman"/>
                      </a:endParaRPr>
                    </a:p>
                  </a:txBody>
                  <a:tcPr marL="0" marR="0" marT="0" marB="0" anchor="b"/>
                </a:tc>
                <a:tc>
                  <a:txBody>
                    <a:bodyPr/>
                    <a:lstStyle/>
                    <a:p>
                      <a:pPr algn="r" fontAlgn="b"/>
                      <a:r>
                        <a:rPr lang="es-EC" sz="1100" u="none" strike="noStrike" dirty="0">
                          <a:effectLst/>
                        </a:rPr>
                        <a:t>                     15,79 </a:t>
                      </a:r>
                      <a:endParaRPr lang="es-EC" sz="1100" b="0" i="0" u="none" strike="noStrike" dirty="0">
                        <a:solidFill>
                          <a:srgbClr val="000000"/>
                        </a:solidFill>
                        <a:effectLst/>
                        <a:latin typeface="Times New Roman"/>
                      </a:endParaRPr>
                    </a:p>
                  </a:txBody>
                  <a:tcPr marL="0" marR="0" marT="0" marB="0" anchor="b"/>
                </a:tc>
              </a:tr>
              <a:tr h="348613">
                <a:tc vMerge="1">
                  <a:txBody>
                    <a:bodyPr/>
                    <a:lstStyle/>
                    <a:p>
                      <a:endParaRPr lang="es-EC"/>
                    </a:p>
                  </a:txBody>
                  <a:tcPr/>
                </a:tc>
                <a:tc>
                  <a:txBody>
                    <a:bodyPr/>
                    <a:lstStyle/>
                    <a:p>
                      <a:pPr algn="l" fontAlgn="b"/>
                      <a:r>
                        <a:rPr lang="es-EC" sz="1100" u="none" strike="noStrike">
                          <a:effectLst/>
                        </a:rPr>
                        <a:t>Plazo promedio de inventarios</a:t>
                      </a:r>
                      <a:endParaRPr lang="es-EC" sz="1100" b="0" i="0" u="none" strike="noStrike">
                        <a:solidFill>
                          <a:srgbClr val="000000"/>
                        </a:solidFill>
                        <a:effectLst/>
                        <a:latin typeface="Times New Roman"/>
                      </a:endParaRPr>
                    </a:p>
                  </a:txBody>
                  <a:tcPr marL="0" marR="0" marT="0" marB="0" anchor="b"/>
                </a:tc>
                <a:tc>
                  <a:txBody>
                    <a:bodyPr/>
                    <a:lstStyle/>
                    <a:p>
                      <a:pPr algn="r" fontAlgn="b"/>
                      <a:r>
                        <a:rPr lang="es-EC" sz="1100" u="none" strike="noStrike" dirty="0">
                          <a:effectLst/>
                        </a:rPr>
                        <a:t>                   374,21 </a:t>
                      </a:r>
                      <a:endParaRPr lang="es-EC" sz="1100" b="0" i="0" u="none" strike="noStrike" dirty="0">
                        <a:solidFill>
                          <a:srgbClr val="000000"/>
                        </a:solidFill>
                        <a:effectLst/>
                        <a:latin typeface="Times New Roman"/>
                      </a:endParaRPr>
                    </a:p>
                  </a:txBody>
                  <a:tcPr marL="0" marR="0" marT="0" marB="0" anchor="b"/>
                </a:tc>
                <a:tc>
                  <a:txBody>
                    <a:bodyPr/>
                    <a:lstStyle/>
                    <a:p>
                      <a:pPr algn="r" fontAlgn="b"/>
                      <a:r>
                        <a:rPr lang="es-EC" sz="1100" u="none" strike="noStrike">
                          <a:effectLst/>
                        </a:rPr>
                        <a:t>                  66,34 </a:t>
                      </a:r>
                      <a:endParaRPr lang="es-EC" sz="1100" b="0" i="0" u="none" strike="noStrike">
                        <a:solidFill>
                          <a:srgbClr val="000000"/>
                        </a:solidFill>
                        <a:effectLst/>
                        <a:latin typeface="Times New Roman"/>
                      </a:endParaRPr>
                    </a:p>
                  </a:txBody>
                  <a:tcPr marL="0" marR="0" marT="0" marB="0" anchor="b"/>
                </a:tc>
                <a:tc>
                  <a:txBody>
                    <a:bodyPr/>
                    <a:lstStyle/>
                    <a:p>
                      <a:pPr algn="r" fontAlgn="b"/>
                      <a:r>
                        <a:rPr lang="es-EC" sz="1100" u="none" strike="noStrike" dirty="0">
                          <a:effectLst/>
                        </a:rPr>
                        <a:t>                  53,30 </a:t>
                      </a:r>
                      <a:endParaRPr lang="es-EC" sz="1100" b="0" i="0" u="none" strike="noStrike" dirty="0">
                        <a:solidFill>
                          <a:srgbClr val="000000"/>
                        </a:solidFill>
                        <a:effectLst/>
                        <a:latin typeface="Times New Roman"/>
                      </a:endParaRPr>
                    </a:p>
                  </a:txBody>
                  <a:tcPr marL="0" marR="0" marT="0" marB="0" anchor="b"/>
                </a:tc>
                <a:tc>
                  <a:txBody>
                    <a:bodyPr/>
                    <a:lstStyle/>
                    <a:p>
                      <a:pPr algn="r" fontAlgn="b"/>
                      <a:r>
                        <a:rPr lang="es-EC" sz="1100" u="none" strike="noStrike" dirty="0">
                          <a:effectLst/>
                        </a:rPr>
                        <a:t>                           -   </a:t>
                      </a:r>
                      <a:endParaRPr lang="es-EC" sz="1100" b="0" i="0" u="none" strike="noStrike" dirty="0">
                        <a:solidFill>
                          <a:srgbClr val="000000"/>
                        </a:solidFill>
                        <a:effectLst/>
                        <a:latin typeface="Times New Roman"/>
                      </a:endParaRPr>
                    </a:p>
                  </a:txBody>
                  <a:tcPr marL="0" marR="0" marT="0" marB="0" anchor="b"/>
                </a:tc>
                <a:tc>
                  <a:txBody>
                    <a:bodyPr/>
                    <a:lstStyle/>
                    <a:p>
                      <a:pPr algn="r" fontAlgn="b"/>
                      <a:r>
                        <a:rPr lang="es-EC" sz="1100" u="none" strike="noStrike" dirty="0">
                          <a:effectLst/>
                        </a:rPr>
                        <a:t>                           -   </a:t>
                      </a:r>
                      <a:endParaRPr lang="es-EC" sz="1100" b="0" i="0" u="none" strike="noStrike" dirty="0">
                        <a:solidFill>
                          <a:srgbClr val="000000"/>
                        </a:solidFill>
                        <a:effectLst/>
                        <a:latin typeface="Times New Roman"/>
                      </a:endParaRPr>
                    </a:p>
                  </a:txBody>
                  <a:tcPr marL="0" marR="0" marT="0" marB="0" anchor="b"/>
                </a:tc>
              </a:tr>
              <a:tr h="339128">
                <a:tc vMerge="1">
                  <a:txBody>
                    <a:bodyPr/>
                    <a:lstStyle/>
                    <a:p>
                      <a:endParaRPr lang="es-EC"/>
                    </a:p>
                  </a:txBody>
                  <a:tcPr/>
                </a:tc>
                <a:tc>
                  <a:txBody>
                    <a:bodyPr/>
                    <a:lstStyle/>
                    <a:p>
                      <a:pPr algn="l" fontAlgn="b"/>
                      <a:r>
                        <a:rPr lang="es-EC" sz="1100" u="none" strike="noStrike" dirty="0">
                          <a:effectLst/>
                        </a:rPr>
                        <a:t>Plazo promedio de pago</a:t>
                      </a:r>
                      <a:endParaRPr lang="es-EC" sz="1100" b="0" i="0" u="none" strike="noStrike" dirty="0">
                        <a:solidFill>
                          <a:srgbClr val="000000"/>
                        </a:solidFill>
                        <a:effectLst/>
                        <a:latin typeface="Times New Roman"/>
                      </a:endParaRPr>
                    </a:p>
                  </a:txBody>
                  <a:tcPr marL="0" marR="0" marT="0" marB="0" anchor="b"/>
                </a:tc>
                <a:tc>
                  <a:txBody>
                    <a:bodyPr/>
                    <a:lstStyle/>
                    <a:p>
                      <a:pPr algn="r" fontAlgn="b"/>
                      <a:r>
                        <a:rPr lang="es-EC" sz="1100" u="none" strike="noStrike" dirty="0">
                          <a:effectLst/>
                        </a:rPr>
                        <a:t>                   385,97 </a:t>
                      </a:r>
                      <a:endParaRPr lang="es-EC" sz="1100" b="0" i="0" u="none" strike="noStrike" dirty="0">
                        <a:solidFill>
                          <a:srgbClr val="000000"/>
                        </a:solidFill>
                        <a:effectLst/>
                        <a:latin typeface="Times New Roman"/>
                      </a:endParaRPr>
                    </a:p>
                  </a:txBody>
                  <a:tcPr marL="0" marR="0" marT="0" marB="0" anchor="b"/>
                </a:tc>
                <a:tc>
                  <a:txBody>
                    <a:bodyPr/>
                    <a:lstStyle/>
                    <a:p>
                      <a:pPr algn="r" fontAlgn="b"/>
                      <a:r>
                        <a:rPr lang="es-EC" sz="1100" u="none" strike="noStrike">
                          <a:effectLst/>
                        </a:rPr>
                        <a:t>                  44,26 </a:t>
                      </a:r>
                      <a:endParaRPr lang="es-EC" sz="1100" b="0" i="0" u="none" strike="noStrike">
                        <a:solidFill>
                          <a:srgbClr val="000000"/>
                        </a:solidFill>
                        <a:effectLst/>
                        <a:latin typeface="Times New Roman"/>
                      </a:endParaRPr>
                    </a:p>
                  </a:txBody>
                  <a:tcPr marL="0" marR="0" marT="0" marB="0" anchor="b"/>
                </a:tc>
                <a:tc>
                  <a:txBody>
                    <a:bodyPr/>
                    <a:lstStyle/>
                    <a:p>
                      <a:pPr algn="r" fontAlgn="b"/>
                      <a:r>
                        <a:rPr lang="es-EC" sz="1100" u="none" strike="noStrike" dirty="0">
                          <a:effectLst/>
                        </a:rPr>
                        <a:t>                    9,35 </a:t>
                      </a:r>
                      <a:endParaRPr lang="es-EC" sz="1100" b="0" i="0" u="none" strike="noStrike" dirty="0">
                        <a:solidFill>
                          <a:srgbClr val="000000"/>
                        </a:solidFill>
                        <a:effectLst/>
                        <a:latin typeface="Times New Roman"/>
                      </a:endParaRPr>
                    </a:p>
                  </a:txBody>
                  <a:tcPr marL="0" marR="0" marT="0" marB="0" anchor="b"/>
                </a:tc>
                <a:tc>
                  <a:txBody>
                    <a:bodyPr/>
                    <a:lstStyle/>
                    <a:p>
                      <a:pPr algn="r" fontAlgn="b"/>
                      <a:r>
                        <a:rPr lang="es-EC" sz="1100" u="none" strike="noStrike" dirty="0">
                          <a:effectLst/>
                        </a:rPr>
                        <a:t>                     91,14 </a:t>
                      </a:r>
                      <a:endParaRPr lang="es-EC" sz="1100" b="0" i="0" u="none" strike="noStrike" dirty="0">
                        <a:solidFill>
                          <a:srgbClr val="000000"/>
                        </a:solidFill>
                        <a:effectLst/>
                        <a:latin typeface="Times New Roman"/>
                      </a:endParaRPr>
                    </a:p>
                  </a:txBody>
                  <a:tcPr marL="0" marR="0" marT="0" marB="0" anchor="b"/>
                </a:tc>
                <a:tc>
                  <a:txBody>
                    <a:bodyPr/>
                    <a:lstStyle/>
                    <a:p>
                      <a:pPr algn="r" fontAlgn="b"/>
                      <a:r>
                        <a:rPr lang="es-EC" sz="1100" u="none" strike="noStrike" dirty="0">
                          <a:effectLst/>
                        </a:rPr>
                        <a:t>                     56,97 </a:t>
                      </a:r>
                      <a:endParaRPr lang="es-EC" sz="1100" b="0" i="0" u="none" strike="noStrike" dirty="0">
                        <a:solidFill>
                          <a:srgbClr val="000000"/>
                        </a:solidFill>
                        <a:effectLst/>
                        <a:latin typeface="Times New Roman"/>
                      </a:endParaRPr>
                    </a:p>
                  </a:txBody>
                  <a:tcPr marL="0" marR="0" marT="0" marB="0" anchor="b"/>
                </a:tc>
              </a:tr>
              <a:tr h="331913">
                <a:tc vMerge="1">
                  <a:txBody>
                    <a:bodyPr/>
                    <a:lstStyle/>
                    <a:p>
                      <a:endParaRPr lang="es-EC"/>
                    </a:p>
                  </a:txBody>
                  <a:tcPr/>
                </a:tc>
                <a:tc>
                  <a:txBody>
                    <a:bodyPr/>
                    <a:lstStyle/>
                    <a:p>
                      <a:pPr algn="l" fontAlgn="b"/>
                      <a:r>
                        <a:rPr lang="es-EC" sz="1100" u="none" strike="noStrike" dirty="0">
                          <a:effectLst/>
                        </a:rPr>
                        <a:t>Rotación sobre activos totales</a:t>
                      </a:r>
                      <a:endParaRPr lang="es-EC" sz="1100" b="0" i="0" u="none" strike="noStrike" dirty="0">
                        <a:solidFill>
                          <a:srgbClr val="000000"/>
                        </a:solidFill>
                        <a:effectLst/>
                        <a:latin typeface="Times New Roman"/>
                      </a:endParaRPr>
                    </a:p>
                  </a:txBody>
                  <a:tcPr marL="0" marR="0" marT="0" marB="0" anchor="b"/>
                </a:tc>
                <a:tc>
                  <a:txBody>
                    <a:bodyPr/>
                    <a:lstStyle/>
                    <a:p>
                      <a:pPr algn="r" fontAlgn="b"/>
                      <a:r>
                        <a:rPr lang="es-EC" sz="1100" u="none" strike="noStrike" dirty="0">
                          <a:effectLst/>
                        </a:rPr>
                        <a:t>                       0,28 </a:t>
                      </a:r>
                      <a:endParaRPr lang="es-EC" sz="1100" b="0" i="0" u="none" strike="noStrike" dirty="0">
                        <a:solidFill>
                          <a:srgbClr val="000000"/>
                        </a:solidFill>
                        <a:effectLst/>
                        <a:latin typeface="Times New Roman"/>
                      </a:endParaRPr>
                    </a:p>
                  </a:txBody>
                  <a:tcPr marL="0" marR="0" marT="0" marB="0" anchor="b"/>
                </a:tc>
                <a:tc>
                  <a:txBody>
                    <a:bodyPr/>
                    <a:lstStyle/>
                    <a:p>
                      <a:pPr algn="r" fontAlgn="b"/>
                      <a:r>
                        <a:rPr lang="es-EC" sz="1100" u="none" strike="noStrike" dirty="0">
                          <a:effectLst/>
                        </a:rPr>
                        <a:t>                    2,00 </a:t>
                      </a:r>
                      <a:endParaRPr lang="es-EC" sz="1100" b="0" i="0" u="none" strike="noStrike" dirty="0">
                        <a:solidFill>
                          <a:srgbClr val="000000"/>
                        </a:solidFill>
                        <a:effectLst/>
                        <a:latin typeface="Times New Roman"/>
                      </a:endParaRPr>
                    </a:p>
                  </a:txBody>
                  <a:tcPr marL="0" marR="0" marT="0" marB="0" anchor="b"/>
                </a:tc>
                <a:tc>
                  <a:txBody>
                    <a:bodyPr/>
                    <a:lstStyle/>
                    <a:p>
                      <a:pPr algn="r" fontAlgn="b"/>
                      <a:r>
                        <a:rPr lang="es-EC" sz="1100" u="none" strike="noStrike" dirty="0">
                          <a:effectLst/>
                        </a:rPr>
                        <a:t>                    2,70 </a:t>
                      </a:r>
                      <a:endParaRPr lang="es-EC" sz="1100" b="0" i="0" u="none" strike="noStrike" dirty="0">
                        <a:solidFill>
                          <a:srgbClr val="000000"/>
                        </a:solidFill>
                        <a:effectLst/>
                        <a:latin typeface="Times New Roman"/>
                      </a:endParaRPr>
                    </a:p>
                  </a:txBody>
                  <a:tcPr marL="0" marR="0" marT="0" marB="0" anchor="b"/>
                </a:tc>
                <a:tc>
                  <a:txBody>
                    <a:bodyPr/>
                    <a:lstStyle/>
                    <a:p>
                      <a:pPr algn="r" fontAlgn="b"/>
                      <a:r>
                        <a:rPr lang="es-EC" sz="1100" u="none" strike="noStrike" dirty="0">
                          <a:effectLst/>
                        </a:rPr>
                        <a:t>                       0,59 </a:t>
                      </a:r>
                      <a:endParaRPr lang="es-EC" sz="1100" b="0" i="0" u="none" strike="noStrike" dirty="0">
                        <a:solidFill>
                          <a:srgbClr val="000000"/>
                        </a:solidFill>
                        <a:effectLst/>
                        <a:latin typeface="Times New Roman"/>
                      </a:endParaRPr>
                    </a:p>
                  </a:txBody>
                  <a:tcPr marL="0" marR="0" marT="0" marB="0" anchor="b"/>
                </a:tc>
                <a:tc>
                  <a:txBody>
                    <a:bodyPr/>
                    <a:lstStyle/>
                    <a:p>
                      <a:pPr algn="r" fontAlgn="b"/>
                      <a:r>
                        <a:rPr lang="es-EC" sz="1100" u="none" strike="noStrike" dirty="0">
                          <a:effectLst/>
                        </a:rPr>
                        <a:t>                       0,84 </a:t>
                      </a:r>
                      <a:endParaRPr lang="es-EC" sz="1100" b="0" i="0" u="none" strike="noStrike" dirty="0">
                        <a:solidFill>
                          <a:srgbClr val="000000"/>
                        </a:solidFill>
                        <a:effectLst/>
                        <a:latin typeface="Times New Roman"/>
                      </a:endParaRPr>
                    </a:p>
                  </a:txBody>
                  <a:tcPr marL="0" marR="0" marT="0" marB="0" anchor="b"/>
                </a:tc>
              </a:tr>
            </a:tbl>
          </a:graphicData>
        </a:graphic>
      </p:graphicFrame>
      <p:graphicFrame>
        <p:nvGraphicFramePr>
          <p:cNvPr id="18" name="17 Tabla"/>
          <p:cNvGraphicFramePr>
            <a:graphicFrameLocks noGrp="1"/>
          </p:cNvGraphicFramePr>
          <p:nvPr>
            <p:extLst>
              <p:ext uri="{D42A27DB-BD31-4B8C-83A1-F6EECF244321}">
                <p14:modId xmlns:p14="http://schemas.microsoft.com/office/powerpoint/2010/main" val="3164001911"/>
              </p:ext>
            </p:extLst>
          </p:nvPr>
        </p:nvGraphicFramePr>
        <p:xfrm>
          <a:off x="307293" y="2780928"/>
          <a:ext cx="8496943" cy="1520450"/>
        </p:xfrm>
        <a:graphic>
          <a:graphicData uri="http://schemas.openxmlformats.org/drawingml/2006/table">
            <a:tbl>
              <a:tblPr>
                <a:tableStyleId>{69C7853C-536D-4A76-A0AE-DD22124D55A5}</a:tableStyleId>
              </a:tblPr>
              <a:tblGrid>
                <a:gridCol w="1815211"/>
                <a:gridCol w="1818596"/>
                <a:gridCol w="1002430"/>
                <a:gridCol w="924538"/>
                <a:gridCol w="924538"/>
                <a:gridCol w="1005815"/>
                <a:gridCol w="1005815"/>
              </a:tblGrid>
              <a:tr h="159356">
                <a:tc>
                  <a:txBody>
                    <a:bodyPr/>
                    <a:lstStyle/>
                    <a:p>
                      <a:pPr algn="l" fontAlgn="ctr"/>
                      <a:r>
                        <a:rPr lang="es-EC" sz="1100" u="none" strike="noStrike" dirty="0">
                          <a:effectLst/>
                        </a:rPr>
                        <a:t> </a:t>
                      </a:r>
                      <a:endParaRPr lang="es-EC" sz="1100" b="1" i="0" u="none" strike="noStrike" dirty="0">
                        <a:solidFill>
                          <a:srgbClr val="000000"/>
                        </a:solidFill>
                        <a:effectLst/>
                        <a:latin typeface="Times New Roman"/>
                      </a:endParaRPr>
                    </a:p>
                  </a:txBody>
                  <a:tcPr marL="0" marR="0" marT="0" marB="0" anchor="ctr"/>
                </a:tc>
                <a:tc>
                  <a:txBody>
                    <a:bodyPr/>
                    <a:lstStyle/>
                    <a:p>
                      <a:pPr algn="l" fontAlgn="ctr"/>
                      <a:r>
                        <a:rPr lang="es-EC" sz="1100" u="none" strike="noStrike">
                          <a:effectLst/>
                        </a:rPr>
                        <a:t> </a:t>
                      </a:r>
                      <a:endParaRPr lang="es-EC" sz="1100" b="0" i="0" u="none" strike="noStrike">
                        <a:solidFill>
                          <a:srgbClr val="000000"/>
                        </a:solidFill>
                        <a:effectLst/>
                        <a:latin typeface="Times New Roman"/>
                      </a:endParaRPr>
                    </a:p>
                  </a:txBody>
                  <a:tcPr marL="0" marR="0" marT="0" marB="0" anchor="ctr"/>
                </a:tc>
                <a:tc>
                  <a:txBody>
                    <a:bodyPr/>
                    <a:lstStyle/>
                    <a:p>
                      <a:pPr algn="ctr" fontAlgn="ctr"/>
                      <a:r>
                        <a:rPr lang="es-EC" sz="1100" b="1" u="none" strike="noStrike" dirty="0">
                          <a:effectLst>
                            <a:outerShdw blurRad="38100" dist="38100" dir="2700000" algn="tl">
                              <a:srgbClr val="000000">
                                <a:alpha val="43137"/>
                              </a:srgbClr>
                            </a:outerShdw>
                          </a:effectLst>
                        </a:rPr>
                        <a:t>2015</a:t>
                      </a:r>
                      <a:endParaRPr lang="es-EC" sz="1100" b="1" i="0" u="none" strike="noStrike" dirty="0">
                        <a:solidFill>
                          <a:srgbClr val="000000"/>
                        </a:solidFill>
                        <a:effectLst>
                          <a:outerShdw blurRad="38100" dist="38100" dir="2700000" algn="tl">
                            <a:srgbClr val="000000">
                              <a:alpha val="43137"/>
                            </a:srgbClr>
                          </a:outerShdw>
                        </a:effectLst>
                        <a:latin typeface="Times New Roman"/>
                      </a:endParaRPr>
                    </a:p>
                  </a:txBody>
                  <a:tcPr marL="0" marR="0" marT="0" marB="0" anchor="ctr"/>
                </a:tc>
                <a:tc>
                  <a:txBody>
                    <a:bodyPr/>
                    <a:lstStyle/>
                    <a:p>
                      <a:pPr algn="ctr" fontAlgn="ctr"/>
                      <a:r>
                        <a:rPr lang="es-EC" sz="1100" b="1" u="none" strike="noStrike" dirty="0">
                          <a:effectLst>
                            <a:outerShdw blurRad="38100" dist="38100" dir="2700000" algn="tl">
                              <a:srgbClr val="000000">
                                <a:alpha val="43137"/>
                              </a:srgbClr>
                            </a:outerShdw>
                          </a:effectLst>
                        </a:rPr>
                        <a:t>2014</a:t>
                      </a:r>
                      <a:endParaRPr lang="es-EC" sz="1100" b="1" i="0" u="none" strike="noStrike" dirty="0">
                        <a:solidFill>
                          <a:srgbClr val="000000"/>
                        </a:solidFill>
                        <a:effectLst>
                          <a:outerShdw blurRad="38100" dist="38100" dir="2700000" algn="tl">
                            <a:srgbClr val="000000">
                              <a:alpha val="43137"/>
                            </a:srgbClr>
                          </a:outerShdw>
                        </a:effectLst>
                        <a:latin typeface="Times New Roman"/>
                      </a:endParaRPr>
                    </a:p>
                  </a:txBody>
                  <a:tcPr marL="0" marR="0" marT="0" marB="0" anchor="ctr"/>
                </a:tc>
                <a:tc>
                  <a:txBody>
                    <a:bodyPr/>
                    <a:lstStyle/>
                    <a:p>
                      <a:pPr algn="ctr" fontAlgn="ctr"/>
                      <a:r>
                        <a:rPr lang="es-EC" sz="1100" b="1" u="none" strike="noStrike" dirty="0">
                          <a:effectLst>
                            <a:outerShdw blurRad="38100" dist="38100" dir="2700000" algn="tl">
                              <a:srgbClr val="000000">
                                <a:alpha val="43137"/>
                              </a:srgbClr>
                            </a:outerShdw>
                          </a:effectLst>
                        </a:rPr>
                        <a:t>2013</a:t>
                      </a:r>
                      <a:endParaRPr lang="es-EC" sz="1100" b="1" i="0" u="none" strike="noStrike" dirty="0">
                        <a:solidFill>
                          <a:srgbClr val="000000"/>
                        </a:solidFill>
                        <a:effectLst>
                          <a:outerShdw blurRad="38100" dist="38100" dir="2700000" algn="tl">
                            <a:srgbClr val="000000">
                              <a:alpha val="43137"/>
                            </a:srgbClr>
                          </a:outerShdw>
                        </a:effectLst>
                        <a:latin typeface="Times New Roman"/>
                      </a:endParaRPr>
                    </a:p>
                  </a:txBody>
                  <a:tcPr marL="0" marR="0" marT="0" marB="0" anchor="ctr"/>
                </a:tc>
                <a:tc>
                  <a:txBody>
                    <a:bodyPr/>
                    <a:lstStyle/>
                    <a:p>
                      <a:pPr algn="ctr" fontAlgn="ctr"/>
                      <a:r>
                        <a:rPr lang="es-EC" sz="1100" b="1" u="none" strike="noStrike" dirty="0">
                          <a:effectLst>
                            <a:outerShdw blurRad="38100" dist="38100" dir="2700000" algn="tl">
                              <a:srgbClr val="000000">
                                <a:alpha val="43137"/>
                              </a:srgbClr>
                            </a:outerShdw>
                          </a:effectLst>
                        </a:rPr>
                        <a:t> I. sector 2014 </a:t>
                      </a:r>
                      <a:endParaRPr lang="es-EC" sz="1100" b="1" i="0" u="none" strike="noStrike" dirty="0">
                        <a:solidFill>
                          <a:srgbClr val="000000"/>
                        </a:solidFill>
                        <a:effectLst>
                          <a:outerShdw blurRad="38100" dist="38100" dir="2700000" algn="tl">
                            <a:srgbClr val="000000">
                              <a:alpha val="43137"/>
                            </a:srgbClr>
                          </a:outerShdw>
                        </a:effectLst>
                        <a:latin typeface="Times New Roman"/>
                      </a:endParaRPr>
                    </a:p>
                  </a:txBody>
                  <a:tcPr marL="0" marR="0" marT="0" marB="0" anchor="ctr"/>
                </a:tc>
                <a:tc>
                  <a:txBody>
                    <a:bodyPr/>
                    <a:lstStyle/>
                    <a:p>
                      <a:pPr algn="ctr" fontAlgn="ctr"/>
                      <a:r>
                        <a:rPr lang="es-EC" sz="1100" b="1" u="none" strike="noStrike" dirty="0">
                          <a:effectLst>
                            <a:outerShdw blurRad="38100" dist="38100" dir="2700000" algn="tl">
                              <a:srgbClr val="000000">
                                <a:alpha val="43137"/>
                              </a:srgbClr>
                            </a:outerShdw>
                          </a:effectLst>
                        </a:rPr>
                        <a:t> I. sector 2013 </a:t>
                      </a:r>
                      <a:endParaRPr lang="es-EC" sz="1100" b="1" i="0" u="none" strike="noStrike" dirty="0">
                        <a:solidFill>
                          <a:srgbClr val="000000"/>
                        </a:solidFill>
                        <a:effectLst>
                          <a:outerShdw blurRad="38100" dist="38100" dir="2700000" algn="tl">
                            <a:srgbClr val="000000">
                              <a:alpha val="43137"/>
                            </a:srgbClr>
                          </a:outerShdw>
                        </a:effectLst>
                        <a:latin typeface="Times New Roman"/>
                      </a:endParaRPr>
                    </a:p>
                  </a:txBody>
                  <a:tcPr marL="0" marR="0" marT="0" marB="0" anchor="ctr"/>
                </a:tc>
              </a:tr>
              <a:tr h="270562">
                <a:tc rowSpan="5">
                  <a:txBody>
                    <a:bodyPr/>
                    <a:lstStyle/>
                    <a:p>
                      <a:pPr marL="0" algn="ctr" defTabSz="914400" rtl="0" eaLnBrk="1" fontAlgn="ctr" latinLnBrk="0" hangingPunct="1"/>
                      <a:r>
                        <a:rPr lang="es-EC" sz="1800" b="1" u="none" strike="noStrike" kern="1200" dirty="0" smtClean="0">
                          <a:solidFill>
                            <a:schemeClr val="dk1"/>
                          </a:solidFill>
                          <a:effectLst/>
                          <a:latin typeface="+mn-lt"/>
                          <a:ea typeface="+mn-ea"/>
                          <a:cs typeface="+mn-cs"/>
                        </a:rPr>
                        <a:t>ENDEUDAMIENTO</a:t>
                      </a:r>
                      <a:endParaRPr lang="es-EC" sz="1800" b="1" u="none" strike="noStrike" kern="1200" dirty="0">
                        <a:solidFill>
                          <a:schemeClr val="dk1"/>
                        </a:solidFill>
                        <a:effectLst/>
                        <a:latin typeface="+mn-lt"/>
                        <a:ea typeface="+mn-ea"/>
                        <a:cs typeface="+mn-cs"/>
                      </a:endParaRPr>
                    </a:p>
                  </a:txBody>
                  <a:tcPr marL="0" marR="0" marT="0" marB="0" anchor="ctr"/>
                </a:tc>
                <a:tc>
                  <a:txBody>
                    <a:bodyPr/>
                    <a:lstStyle/>
                    <a:p>
                      <a:pPr algn="l" fontAlgn="b"/>
                      <a:r>
                        <a:rPr lang="es-EC" sz="1100" u="none" strike="noStrike" dirty="0">
                          <a:effectLst/>
                        </a:rPr>
                        <a:t>Endeudamiento total del activo</a:t>
                      </a:r>
                      <a:endParaRPr lang="es-EC" sz="1100" b="0" i="0" u="none" strike="noStrike" dirty="0">
                        <a:solidFill>
                          <a:srgbClr val="000000"/>
                        </a:solidFill>
                        <a:effectLst/>
                        <a:latin typeface="Times New Roman"/>
                      </a:endParaRPr>
                    </a:p>
                  </a:txBody>
                  <a:tcPr marL="0" marR="0" marT="0" marB="0" anchor="b"/>
                </a:tc>
                <a:tc>
                  <a:txBody>
                    <a:bodyPr/>
                    <a:lstStyle/>
                    <a:p>
                      <a:pPr algn="l" fontAlgn="b"/>
                      <a:r>
                        <a:rPr lang="es-EC" sz="1100" u="none" strike="noStrike">
                          <a:effectLst/>
                        </a:rPr>
                        <a:t>                       0,42 </a:t>
                      </a:r>
                      <a:endParaRPr lang="es-EC" sz="1100" b="0" i="0" u="none" strike="noStrike">
                        <a:solidFill>
                          <a:srgbClr val="000000"/>
                        </a:solidFill>
                        <a:effectLst/>
                        <a:latin typeface="Times New Roman"/>
                      </a:endParaRPr>
                    </a:p>
                  </a:txBody>
                  <a:tcPr marL="0" marR="0" marT="0" marB="0" anchor="b"/>
                </a:tc>
                <a:tc>
                  <a:txBody>
                    <a:bodyPr/>
                    <a:lstStyle/>
                    <a:p>
                      <a:pPr algn="l" fontAlgn="b"/>
                      <a:r>
                        <a:rPr lang="es-EC" sz="1100" u="none" strike="noStrike">
                          <a:effectLst/>
                        </a:rPr>
                        <a:t>                    0,69 </a:t>
                      </a:r>
                      <a:endParaRPr lang="es-EC" sz="1100" b="0" i="0" u="none" strike="noStrike">
                        <a:solidFill>
                          <a:srgbClr val="000000"/>
                        </a:solidFill>
                        <a:effectLst/>
                        <a:latin typeface="Times New Roman"/>
                      </a:endParaRPr>
                    </a:p>
                  </a:txBody>
                  <a:tcPr marL="0" marR="0" marT="0" marB="0" anchor="b"/>
                </a:tc>
                <a:tc>
                  <a:txBody>
                    <a:bodyPr/>
                    <a:lstStyle/>
                    <a:p>
                      <a:pPr algn="l" fontAlgn="b"/>
                      <a:r>
                        <a:rPr lang="es-EC" sz="1100" u="none" strike="noStrike">
                          <a:effectLst/>
                        </a:rPr>
                        <a:t>                    0,60 </a:t>
                      </a:r>
                      <a:endParaRPr lang="es-EC" sz="1100" b="0" i="0" u="none" strike="noStrike">
                        <a:solidFill>
                          <a:srgbClr val="000000"/>
                        </a:solidFill>
                        <a:effectLst/>
                        <a:latin typeface="Times New Roman"/>
                      </a:endParaRPr>
                    </a:p>
                  </a:txBody>
                  <a:tcPr marL="0" marR="0" marT="0" marB="0" anchor="b"/>
                </a:tc>
                <a:tc>
                  <a:txBody>
                    <a:bodyPr/>
                    <a:lstStyle/>
                    <a:p>
                      <a:pPr algn="l" fontAlgn="b"/>
                      <a:r>
                        <a:rPr lang="es-EC" sz="1100" u="none" strike="noStrike">
                          <a:effectLst/>
                        </a:rPr>
                        <a:t>                       0,49 </a:t>
                      </a:r>
                      <a:endParaRPr lang="es-EC" sz="1100" b="0" i="0" u="none" strike="noStrike">
                        <a:solidFill>
                          <a:srgbClr val="000000"/>
                        </a:solidFill>
                        <a:effectLst/>
                        <a:latin typeface="Times New Roman"/>
                      </a:endParaRPr>
                    </a:p>
                  </a:txBody>
                  <a:tcPr marL="0" marR="0" marT="0" marB="0" anchor="b"/>
                </a:tc>
                <a:tc>
                  <a:txBody>
                    <a:bodyPr/>
                    <a:lstStyle/>
                    <a:p>
                      <a:pPr algn="l" fontAlgn="b"/>
                      <a:r>
                        <a:rPr lang="es-EC" sz="1100" u="none" strike="noStrike">
                          <a:effectLst/>
                        </a:rPr>
                        <a:t>                       0,56 </a:t>
                      </a:r>
                      <a:endParaRPr lang="es-EC" sz="1100" b="0" i="0" u="none" strike="noStrike">
                        <a:solidFill>
                          <a:srgbClr val="000000"/>
                        </a:solidFill>
                        <a:effectLst/>
                        <a:latin typeface="Times New Roman"/>
                      </a:endParaRPr>
                    </a:p>
                  </a:txBody>
                  <a:tcPr marL="0" marR="0" marT="0" marB="0" anchor="b"/>
                </a:tc>
              </a:tr>
              <a:tr h="270562">
                <a:tc vMerge="1">
                  <a:txBody>
                    <a:bodyPr/>
                    <a:lstStyle/>
                    <a:p>
                      <a:endParaRPr lang="es-EC"/>
                    </a:p>
                  </a:txBody>
                  <a:tcPr/>
                </a:tc>
                <a:tc>
                  <a:txBody>
                    <a:bodyPr/>
                    <a:lstStyle/>
                    <a:p>
                      <a:pPr algn="l" fontAlgn="b"/>
                      <a:r>
                        <a:rPr lang="es-EC" sz="1100" u="none" strike="noStrike" dirty="0">
                          <a:effectLst/>
                        </a:rPr>
                        <a:t>Apalancamiento Financiero</a:t>
                      </a:r>
                      <a:endParaRPr lang="es-EC" sz="1100" b="0" i="0" u="none" strike="noStrike" dirty="0">
                        <a:solidFill>
                          <a:srgbClr val="000000"/>
                        </a:solidFill>
                        <a:effectLst/>
                        <a:latin typeface="Times New Roman"/>
                      </a:endParaRPr>
                    </a:p>
                  </a:txBody>
                  <a:tcPr marL="0" marR="0" marT="0" marB="0" anchor="b"/>
                </a:tc>
                <a:tc>
                  <a:txBody>
                    <a:bodyPr/>
                    <a:lstStyle/>
                    <a:p>
                      <a:pPr algn="l" fontAlgn="b"/>
                      <a:r>
                        <a:rPr lang="es-EC" sz="1100" u="none" strike="noStrike">
                          <a:effectLst/>
                        </a:rPr>
                        <a:t>                       1,72 </a:t>
                      </a:r>
                      <a:endParaRPr lang="es-EC" sz="1100" b="0" i="0" u="none" strike="noStrike">
                        <a:solidFill>
                          <a:srgbClr val="000000"/>
                        </a:solidFill>
                        <a:effectLst/>
                        <a:latin typeface="Times New Roman"/>
                      </a:endParaRPr>
                    </a:p>
                  </a:txBody>
                  <a:tcPr marL="0" marR="0" marT="0" marB="0" anchor="b"/>
                </a:tc>
                <a:tc>
                  <a:txBody>
                    <a:bodyPr/>
                    <a:lstStyle/>
                    <a:p>
                      <a:pPr algn="l" fontAlgn="b"/>
                      <a:r>
                        <a:rPr lang="es-EC" sz="1100" u="none" strike="noStrike">
                          <a:effectLst/>
                        </a:rPr>
                        <a:t>                    2,18 </a:t>
                      </a:r>
                      <a:endParaRPr lang="es-EC" sz="1100" b="0" i="0" u="none" strike="noStrike">
                        <a:solidFill>
                          <a:srgbClr val="000000"/>
                        </a:solidFill>
                        <a:effectLst/>
                        <a:latin typeface="Times New Roman"/>
                      </a:endParaRPr>
                    </a:p>
                  </a:txBody>
                  <a:tcPr marL="0" marR="0" marT="0" marB="0" anchor="b"/>
                </a:tc>
                <a:tc>
                  <a:txBody>
                    <a:bodyPr/>
                    <a:lstStyle/>
                    <a:p>
                      <a:pPr algn="l" fontAlgn="b"/>
                      <a:r>
                        <a:rPr lang="es-EC" sz="1100" u="none" strike="noStrike">
                          <a:effectLst/>
                        </a:rPr>
                        <a:t>                    2,49 </a:t>
                      </a:r>
                      <a:endParaRPr lang="es-EC" sz="1100" b="0" i="0" u="none" strike="noStrike">
                        <a:solidFill>
                          <a:srgbClr val="000000"/>
                        </a:solidFill>
                        <a:effectLst/>
                        <a:latin typeface="Times New Roman"/>
                      </a:endParaRPr>
                    </a:p>
                  </a:txBody>
                  <a:tcPr marL="0" marR="0" marT="0" marB="0" anchor="b"/>
                </a:tc>
                <a:tc>
                  <a:txBody>
                    <a:bodyPr/>
                    <a:lstStyle/>
                    <a:p>
                      <a:pPr algn="l" fontAlgn="b"/>
                      <a:r>
                        <a:rPr lang="es-EC" sz="1100" u="none" strike="noStrike">
                          <a:effectLst/>
                        </a:rPr>
                        <a:t>                       2,08 </a:t>
                      </a:r>
                      <a:endParaRPr lang="es-EC" sz="1100" b="0" i="0" u="none" strike="noStrike">
                        <a:solidFill>
                          <a:srgbClr val="000000"/>
                        </a:solidFill>
                        <a:effectLst/>
                        <a:latin typeface="Times New Roman"/>
                      </a:endParaRPr>
                    </a:p>
                  </a:txBody>
                  <a:tcPr marL="0" marR="0" marT="0" marB="0" anchor="b"/>
                </a:tc>
                <a:tc>
                  <a:txBody>
                    <a:bodyPr/>
                    <a:lstStyle/>
                    <a:p>
                      <a:pPr algn="l" fontAlgn="b"/>
                      <a:r>
                        <a:rPr lang="es-EC" sz="1100" u="none" strike="noStrike">
                          <a:effectLst/>
                        </a:rPr>
                        <a:t>                           -   </a:t>
                      </a:r>
                      <a:endParaRPr lang="es-EC" sz="1100" b="0" i="0" u="none" strike="noStrike">
                        <a:solidFill>
                          <a:srgbClr val="000000"/>
                        </a:solidFill>
                        <a:effectLst/>
                        <a:latin typeface="Times New Roman"/>
                      </a:endParaRPr>
                    </a:p>
                  </a:txBody>
                  <a:tcPr marL="0" marR="0" marT="0" marB="0" anchor="b"/>
                </a:tc>
              </a:tr>
              <a:tr h="270562">
                <a:tc vMerge="1">
                  <a:txBody>
                    <a:bodyPr/>
                    <a:lstStyle/>
                    <a:p>
                      <a:endParaRPr lang="es-EC"/>
                    </a:p>
                  </a:txBody>
                  <a:tcPr/>
                </a:tc>
                <a:tc>
                  <a:txBody>
                    <a:bodyPr/>
                    <a:lstStyle/>
                    <a:p>
                      <a:pPr algn="l" fontAlgn="b"/>
                      <a:r>
                        <a:rPr lang="es-EC" sz="1100" u="none" strike="noStrike" dirty="0">
                          <a:effectLst/>
                        </a:rPr>
                        <a:t>Apalancamiento</a:t>
                      </a:r>
                      <a:endParaRPr lang="es-EC" sz="1100" b="0" i="0" u="none" strike="noStrike" dirty="0">
                        <a:solidFill>
                          <a:srgbClr val="000000"/>
                        </a:solidFill>
                        <a:effectLst/>
                        <a:latin typeface="Times New Roman"/>
                      </a:endParaRPr>
                    </a:p>
                  </a:txBody>
                  <a:tcPr marL="0" marR="0" marT="0" marB="0" anchor="b"/>
                </a:tc>
                <a:tc>
                  <a:txBody>
                    <a:bodyPr/>
                    <a:lstStyle/>
                    <a:p>
                      <a:pPr algn="l" fontAlgn="b"/>
                      <a:r>
                        <a:rPr lang="es-EC" sz="1100" u="none" strike="noStrike">
                          <a:effectLst/>
                        </a:rPr>
                        <a:t>                       1,72 </a:t>
                      </a:r>
                      <a:endParaRPr lang="es-EC" sz="1100" b="0" i="0" u="none" strike="noStrike">
                        <a:solidFill>
                          <a:srgbClr val="000000"/>
                        </a:solidFill>
                        <a:effectLst/>
                        <a:latin typeface="Times New Roman"/>
                      </a:endParaRPr>
                    </a:p>
                  </a:txBody>
                  <a:tcPr marL="0" marR="0" marT="0" marB="0" anchor="b"/>
                </a:tc>
                <a:tc>
                  <a:txBody>
                    <a:bodyPr/>
                    <a:lstStyle/>
                    <a:p>
                      <a:pPr algn="l" fontAlgn="b"/>
                      <a:r>
                        <a:rPr lang="es-EC" sz="1100" u="none" strike="noStrike">
                          <a:effectLst/>
                        </a:rPr>
                        <a:t>                    2,18 </a:t>
                      </a:r>
                      <a:endParaRPr lang="es-EC" sz="1100" b="0" i="0" u="none" strike="noStrike">
                        <a:solidFill>
                          <a:srgbClr val="000000"/>
                        </a:solidFill>
                        <a:effectLst/>
                        <a:latin typeface="Times New Roman"/>
                      </a:endParaRPr>
                    </a:p>
                  </a:txBody>
                  <a:tcPr marL="0" marR="0" marT="0" marB="0" anchor="b"/>
                </a:tc>
                <a:tc>
                  <a:txBody>
                    <a:bodyPr/>
                    <a:lstStyle/>
                    <a:p>
                      <a:pPr algn="l" fontAlgn="b"/>
                      <a:r>
                        <a:rPr lang="es-EC" sz="1100" u="none" strike="noStrike">
                          <a:effectLst/>
                        </a:rPr>
                        <a:t>                    2,49 </a:t>
                      </a:r>
                      <a:endParaRPr lang="es-EC" sz="1100" b="0" i="0" u="none" strike="noStrike">
                        <a:solidFill>
                          <a:srgbClr val="000000"/>
                        </a:solidFill>
                        <a:effectLst/>
                        <a:latin typeface="Times New Roman"/>
                      </a:endParaRPr>
                    </a:p>
                  </a:txBody>
                  <a:tcPr marL="0" marR="0" marT="0" marB="0" anchor="b"/>
                </a:tc>
                <a:tc>
                  <a:txBody>
                    <a:bodyPr/>
                    <a:lstStyle/>
                    <a:p>
                      <a:pPr algn="l" fontAlgn="b"/>
                      <a:r>
                        <a:rPr lang="es-EC" sz="1100" u="none" strike="noStrike">
                          <a:effectLst/>
                        </a:rPr>
                        <a:t>                       1,60 </a:t>
                      </a:r>
                      <a:endParaRPr lang="es-EC" sz="1100" b="0" i="0" u="none" strike="noStrike">
                        <a:solidFill>
                          <a:srgbClr val="000000"/>
                        </a:solidFill>
                        <a:effectLst/>
                        <a:latin typeface="Times New Roman"/>
                      </a:endParaRPr>
                    </a:p>
                  </a:txBody>
                  <a:tcPr marL="0" marR="0" marT="0" marB="0" anchor="b"/>
                </a:tc>
                <a:tc>
                  <a:txBody>
                    <a:bodyPr/>
                    <a:lstStyle/>
                    <a:p>
                      <a:pPr algn="l" fontAlgn="b"/>
                      <a:r>
                        <a:rPr lang="es-EC" sz="1100" u="none" strike="noStrike">
                          <a:effectLst/>
                        </a:rPr>
                        <a:t>                       1,68 </a:t>
                      </a:r>
                      <a:endParaRPr lang="es-EC" sz="1100" b="0" i="0" u="none" strike="noStrike">
                        <a:solidFill>
                          <a:srgbClr val="000000"/>
                        </a:solidFill>
                        <a:effectLst/>
                        <a:latin typeface="Times New Roman"/>
                      </a:endParaRPr>
                    </a:p>
                  </a:txBody>
                  <a:tcPr marL="0" marR="0" marT="0" marB="0" anchor="b"/>
                </a:tc>
              </a:tr>
              <a:tr h="270562">
                <a:tc vMerge="1">
                  <a:txBody>
                    <a:bodyPr/>
                    <a:lstStyle/>
                    <a:p>
                      <a:endParaRPr lang="es-EC"/>
                    </a:p>
                  </a:txBody>
                  <a:tcPr/>
                </a:tc>
                <a:tc>
                  <a:txBody>
                    <a:bodyPr/>
                    <a:lstStyle/>
                    <a:p>
                      <a:pPr algn="l" fontAlgn="b"/>
                      <a:r>
                        <a:rPr lang="es-EC" sz="1100" u="none" strike="noStrike" dirty="0">
                          <a:effectLst/>
                        </a:rPr>
                        <a:t>Endeudamiento patrimonial</a:t>
                      </a:r>
                      <a:endParaRPr lang="es-EC" sz="1100" b="0" i="0" u="none" strike="noStrike" dirty="0">
                        <a:solidFill>
                          <a:srgbClr val="000000"/>
                        </a:solidFill>
                        <a:effectLst/>
                        <a:latin typeface="Times New Roman"/>
                      </a:endParaRPr>
                    </a:p>
                  </a:txBody>
                  <a:tcPr marL="0" marR="0" marT="0" marB="0" anchor="b"/>
                </a:tc>
                <a:tc>
                  <a:txBody>
                    <a:bodyPr/>
                    <a:lstStyle/>
                    <a:p>
                      <a:pPr algn="l" fontAlgn="b"/>
                      <a:r>
                        <a:rPr lang="es-EC" sz="1100" u="none" strike="noStrike" dirty="0">
                          <a:effectLst/>
                        </a:rPr>
                        <a:t>                       0,46 </a:t>
                      </a:r>
                      <a:endParaRPr lang="es-EC" sz="1100" b="0" i="0" u="none" strike="noStrike" dirty="0">
                        <a:solidFill>
                          <a:srgbClr val="000000"/>
                        </a:solidFill>
                        <a:effectLst/>
                        <a:latin typeface="Times New Roman"/>
                      </a:endParaRPr>
                    </a:p>
                  </a:txBody>
                  <a:tcPr marL="0" marR="0" marT="0" marB="0" anchor="b"/>
                </a:tc>
                <a:tc>
                  <a:txBody>
                    <a:bodyPr/>
                    <a:lstStyle/>
                    <a:p>
                      <a:pPr algn="l" fontAlgn="b"/>
                      <a:r>
                        <a:rPr lang="es-EC" sz="1100" u="none" strike="noStrike">
                          <a:effectLst/>
                        </a:rPr>
                        <a:t>                    0,74 </a:t>
                      </a:r>
                      <a:endParaRPr lang="es-EC" sz="1100" b="0" i="0" u="none" strike="noStrike">
                        <a:solidFill>
                          <a:srgbClr val="000000"/>
                        </a:solidFill>
                        <a:effectLst/>
                        <a:latin typeface="Times New Roman"/>
                      </a:endParaRPr>
                    </a:p>
                  </a:txBody>
                  <a:tcPr marL="0" marR="0" marT="0" marB="0" anchor="b"/>
                </a:tc>
                <a:tc>
                  <a:txBody>
                    <a:bodyPr/>
                    <a:lstStyle/>
                    <a:p>
                      <a:pPr algn="l" fontAlgn="b"/>
                      <a:r>
                        <a:rPr lang="es-EC" sz="1100" u="none" strike="noStrike">
                          <a:effectLst/>
                        </a:rPr>
                        <a:t>                    0,65 </a:t>
                      </a:r>
                      <a:endParaRPr lang="es-EC" sz="1100" b="0" i="0" u="none" strike="noStrike">
                        <a:solidFill>
                          <a:srgbClr val="000000"/>
                        </a:solidFill>
                        <a:effectLst/>
                        <a:latin typeface="Times New Roman"/>
                      </a:endParaRPr>
                    </a:p>
                  </a:txBody>
                  <a:tcPr marL="0" marR="0" marT="0" marB="0" anchor="b"/>
                </a:tc>
                <a:tc>
                  <a:txBody>
                    <a:bodyPr/>
                    <a:lstStyle/>
                    <a:p>
                      <a:pPr algn="l" fontAlgn="b"/>
                      <a:r>
                        <a:rPr lang="es-EC" sz="1100" u="none" strike="noStrike">
                          <a:effectLst/>
                        </a:rPr>
                        <a:t>                       0,60 </a:t>
                      </a:r>
                      <a:endParaRPr lang="es-EC" sz="1100" b="0" i="0" u="none" strike="noStrike">
                        <a:solidFill>
                          <a:srgbClr val="000000"/>
                        </a:solidFill>
                        <a:effectLst/>
                        <a:latin typeface="Times New Roman"/>
                      </a:endParaRPr>
                    </a:p>
                  </a:txBody>
                  <a:tcPr marL="0" marR="0" marT="0" marB="0" anchor="b"/>
                </a:tc>
                <a:tc>
                  <a:txBody>
                    <a:bodyPr/>
                    <a:lstStyle/>
                    <a:p>
                      <a:pPr algn="l" fontAlgn="b"/>
                      <a:r>
                        <a:rPr lang="es-EC" sz="1100" u="none" strike="noStrike">
                          <a:effectLst/>
                        </a:rPr>
                        <a:t>                       0,68 </a:t>
                      </a:r>
                      <a:endParaRPr lang="es-EC" sz="1100" b="0" i="0" u="none" strike="noStrike">
                        <a:solidFill>
                          <a:srgbClr val="000000"/>
                        </a:solidFill>
                        <a:effectLst/>
                        <a:latin typeface="Times New Roman"/>
                      </a:endParaRPr>
                    </a:p>
                  </a:txBody>
                  <a:tcPr marL="0" marR="0" marT="0" marB="0" anchor="b"/>
                </a:tc>
              </a:tr>
              <a:tr h="270562">
                <a:tc vMerge="1">
                  <a:txBody>
                    <a:bodyPr/>
                    <a:lstStyle/>
                    <a:p>
                      <a:endParaRPr lang="es-EC"/>
                    </a:p>
                  </a:txBody>
                  <a:tcPr/>
                </a:tc>
                <a:tc>
                  <a:txBody>
                    <a:bodyPr/>
                    <a:lstStyle/>
                    <a:p>
                      <a:pPr algn="l" fontAlgn="b"/>
                      <a:r>
                        <a:rPr lang="es-EC" sz="1100" u="none" strike="noStrike" dirty="0">
                          <a:effectLst/>
                        </a:rPr>
                        <a:t>Endeudamiento del activo fijo</a:t>
                      </a:r>
                      <a:endParaRPr lang="es-EC" sz="1100" b="0" i="0" u="none" strike="noStrike" dirty="0">
                        <a:solidFill>
                          <a:srgbClr val="000000"/>
                        </a:solidFill>
                        <a:effectLst/>
                        <a:latin typeface="Times New Roman"/>
                      </a:endParaRPr>
                    </a:p>
                  </a:txBody>
                  <a:tcPr marL="0" marR="0" marT="0" marB="0" anchor="b"/>
                </a:tc>
                <a:tc>
                  <a:txBody>
                    <a:bodyPr/>
                    <a:lstStyle/>
                    <a:p>
                      <a:pPr algn="l" fontAlgn="b"/>
                      <a:r>
                        <a:rPr lang="es-EC" sz="1100" u="none" strike="noStrike" dirty="0">
                          <a:effectLst/>
                        </a:rPr>
                        <a:t>                       6,58 </a:t>
                      </a:r>
                      <a:endParaRPr lang="es-EC" sz="1100" b="0" i="0" u="none" strike="noStrike" dirty="0">
                        <a:solidFill>
                          <a:srgbClr val="000000"/>
                        </a:solidFill>
                        <a:effectLst/>
                        <a:latin typeface="Times New Roman"/>
                      </a:endParaRPr>
                    </a:p>
                  </a:txBody>
                  <a:tcPr marL="0" marR="0" marT="0" marB="0" anchor="b"/>
                </a:tc>
                <a:tc>
                  <a:txBody>
                    <a:bodyPr/>
                    <a:lstStyle/>
                    <a:p>
                      <a:pPr algn="l" fontAlgn="b"/>
                      <a:r>
                        <a:rPr lang="es-EC" sz="1100" u="none" strike="noStrike">
                          <a:effectLst/>
                        </a:rPr>
                        <a:t>                    6,63 </a:t>
                      </a:r>
                      <a:endParaRPr lang="es-EC" sz="1100" b="0" i="0" u="none" strike="noStrike">
                        <a:solidFill>
                          <a:srgbClr val="000000"/>
                        </a:solidFill>
                        <a:effectLst/>
                        <a:latin typeface="Times New Roman"/>
                      </a:endParaRPr>
                    </a:p>
                  </a:txBody>
                  <a:tcPr marL="0" marR="0" marT="0" marB="0" anchor="b"/>
                </a:tc>
                <a:tc>
                  <a:txBody>
                    <a:bodyPr/>
                    <a:lstStyle/>
                    <a:p>
                      <a:pPr algn="l" fontAlgn="b"/>
                      <a:r>
                        <a:rPr lang="es-EC" sz="1100" u="none" strike="noStrike" dirty="0">
                          <a:effectLst/>
                        </a:rPr>
                        <a:t>                    4,75 </a:t>
                      </a:r>
                      <a:endParaRPr lang="es-EC" sz="1100" b="0" i="0" u="none" strike="noStrike" dirty="0">
                        <a:solidFill>
                          <a:srgbClr val="000000"/>
                        </a:solidFill>
                        <a:effectLst/>
                        <a:latin typeface="Times New Roman"/>
                      </a:endParaRPr>
                    </a:p>
                  </a:txBody>
                  <a:tcPr marL="0" marR="0" marT="0" marB="0" anchor="b"/>
                </a:tc>
                <a:tc>
                  <a:txBody>
                    <a:bodyPr/>
                    <a:lstStyle/>
                    <a:p>
                      <a:pPr algn="l" fontAlgn="b"/>
                      <a:r>
                        <a:rPr lang="es-EC" sz="1100" u="none" strike="noStrike">
                          <a:effectLst/>
                        </a:rPr>
                        <a:t>                       1,15 </a:t>
                      </a:r>
                      <a:endParaRPr lang="es-EC" sz="1100" b="0" i="0" u="none" strike="noStrike">
                        <a:solidFill>
                          <a:srgbClr val="000000"/>
                        </a:solidFill>
                        <a:effectLst/>
                        <a:latin typeface="Times New Roman"/>
                      </a:endParaRPr>
                    </a:p>
                  </a:txBody>
                  <a:tcPr marL="0" marR="0" marT="0" marB="0" anchor="b"/>
                </a:tc>
                <a:tc>
                  <a:txBody>
                    <a:bodyPr/>
                    <a:lstStyle/>
                    <a:p>
                      <a:pPr algn="l" fontAlgn="b"/>
                      <a:r>
                        <a:rPr lang="es-EC" sz="1100" u="none" strike="noStrike" dirty="0">
                          <a:effectLst/>
                        </a:rPr>
                        <a:t>                       1,13 </a:t>
                      </a:r>
                      <a:endParaRPr lang="es-EC" sz="1100" b="0" i="0" u="none" strike="noStrike" dirty="0">
                        <a:solidFill>
                          <a:srgbClr val="000000"/>
                        </a:solidFill>
                        <a:effectLst/>
                        <a:latin typeface="Times New Roman"/>
                      </a:endParaRPr>
                    </a:p>
                  </a:txBody>
                  <a:tcPr marL="0" marR="0" marT="0" marB="0" anchor="b"/>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1878193743"/>
              </p:ext>
            </p:extLst>
          </p:nvPr>
        </p:nvGraphicFramePr>
        <p:xfrm>
          <a:off x="0" y="4566443"/>
          <a:ext cx="9176465" cy="2284095"/>
        </p:xfrm>
        <a:graphic>
          <a:graphicData uri="http://schemas.openxmlformats.org/drawingml/2006/table">
            <a:tbl>
              <a:tblPr>
                <a:tableStyleId>{284E427A-3D55-4303-BF80-6455036E1DE7}</a:tableStyleId>
              </a:tblPr>
              <a:tblGrid>
                <a:gridCol w="1854479"/>
                <a:gridCol w="2233219"/>
                <a:gridCol w="1001069"/>
                <a:gridCol w="1084491"/>
                <a:gridCol w="834224"/>
                <a:gridCol w="1001069"/>
                <a:gridCol w="1167914"/>
              </a:tblGrid>
              <a:tr h="266700">
                <a:tc>
                  <a:txBody>
                    <a:bodyPr/>
                    <a:lstStyle/>
                    <a:p>
                      <a:pPr algn="l" fontAlgn="ctr"/>
                      <a:r>
                        <a:rPr lang="es-EC" sz="1200" u="none" strike="noStrike" dirty="0">
                          <a:effectLst/>
                        </a:rPr>
                        <a:t> </a:t>
                      </a:r>
                      <a:endParaRPr lang="es-EC" sz="1200" b="1" i="0" u="none" strike="noStrike" dirty="0">
                        <a:solidFill>
                          <a:srgbClr val="000000"/>
                        </a:solidFill>
                        <a:effectLst/>
                        <a:latin typeface="Times New Roman"/>
                      </a:endParaRPr>
                    </a:p>
                  </a:txBody>
                  <a:tcPr marL="9525" marR="9525" marT="9525" marB="0" anchor="ctr"/>
                </a:tc>
                <a:tc>
                  <a:txBody>
                    <a:bodyPr/>
                    <a:lstStyle/>
                    <a:p>
                      <a:pPr algn="l" fontAlgn="ctr"/>
                      <a:r>
                        <a:rPr lang="es-EC" sz="1200" u="none" strike="noStrike">
                          <a:effectLst/>
                        </a:rPr>
                        <a:t> </a:t>
                      </a:r>
                      <a:endParaRPr lang="es-EC" sz="1200" b="0" i="0" u="none" strike="noStrike">
                        <a:solidFill>
                          <a:srgbClr val="000000"/>
                        </a:solidFill>
                        <a:effectLst/>
                        <a:latin typeface="Times New Roman"/>
                      </a:endParaRPr>
                    </a:p>
                  </a:txBody>
                  <a:tcPr marL="9525" marR="9525" marT="9525" marB="0" anchor="ctr"/>
                </a:tc>
                <a:tc>
                  <a:txBody>
                    <a:bodyPr/>
                    <a:lstStyle/>
                    <a:p>
                      <a:pPr algn="ctr" fontAlgn="ctr"/>
                      <a:r>
                        <a:rPr lang="es-EC" sz="1200" b="1" u="none" strike="noStrike" dirty="0">
                          <a:effectLst>
                            <a:outerShdw blurRad="38100" dist="38100" dir="2700000" algn="tl">
                              <a:srgbClr val="000000">
                                <a:alpha val="43137"/>
                              </a:srgbClr>
                            </a:outerShdw>
                          </a:effectLst>
                        </a:rPr>
                        <a:t>2015</a:t>
                      </a:r>
                      <a:endParaRPr lang="es-EC" sz="1200" b="1" i="0" u="none" strike="noStrike" dirty="0">
                        <a:solidFill>
                          <a:srgbClr val="000000"/>
                        </a:solidFill>
                        <a:effectLst>
                          <a:outerShdw blurRad="38100" dist="38100" dir="2700000" algn="tl">
                            <a:srgbClr val="000000">
                              <a:alpha val="43137"/>
                            </a:srgbClr>
                          </a:outerShdw>
                        </a:effectLst>
                        <a:latin typeface="Times New Roman"/>
                      </a:endParaRPr>
                    </a:p>
                  </a:txBody>
                  <a:tcPr marL="9525" marR="9525" marT="9525" marB="0" anchor="ctr"/>
                </a:tc>
                <a:tc>
                  <a:txBody>
                    <a:bodyPr/>
                    <a:lstStyle/>
                    <a:p>
                      <a:pPr algn="ctr" fontAlgn="ctr"/>
                      <a:r>
                        <a:rPr lang="es-EC" sz="1200" b="1" u="none" strike="noStrike" dirty="0">
                          <a:effectLst>
                            <a:outerShdw blurRad="38100" dist="38100" dir="2700000" algn="tl">
                              <a:srgbClr val="000000">
                                <a:alpha val="43137"/>
                              </a:srgbClr>
                            </a:outerShdw>
                          </a:effectLst>
                        </a:rPr>
                        <a:t>2014</a:t>
                      </a:r>
                      <a:endParaRPr lang="es-EC" sz="1200" b="1" i="0" u="none" strike="noStrike" dirty="0">
                        <a:solidFill>
                          <a:srgbClr val="000000"/>
                        </a:solidFill>
                        <a:effectLst>
                          <a:outerShdw blurRad="38100" dist="38100" dir="2700000" algn="tl">
                            <a:srgbClr val="000000">
                              <a:alpha val="43137"/>
                            </a:srgbClr>
                          </a:outerShdw>
                        </a:effectLst>
                        <a:latin typeface="Times New Roman"/>
                      </a:endParaRPr>
                    </a:p>
                  </a:txBody>
                  <a:tcPr marL="9525" marR="9525" marT="9525" marB="0" anchor="ctr"/>
                </a:tc>
                <a:tc>
                  <a:txBody>
                    <a:bodyPr/>
                    <a:lstStyle/>
                    <a:p>
                      <a:pPr algn="ctr" fontAlgn="ctr"/>
                      <a:r>
                        <a:rPr lang="es-EC" sz="1200" b="1" u="none" strike="noStrike" dirty="0">
                          <a:effectLst>
                            <a:outerShdw blurRad="38100" dist="38100" dir="2700000" algn="tl">
                              <a:srgbClr val="000000">
                                <a:alpha val="43137"/>
                              </a:srgbClr>
                            </a:outerShdw>
                          </a:effectLst>
                        </a:rPr>
                        <a:t>2013</a:t>
                      </a:r>
                      <a:endParaRPr lang="es-EC" sz="1200" b="1" i="0" u="none" strike="noStrike" dirty="0">
                        <a:solidFill>
                          <a:srgbClr val="000000"/>
                        </a:solidFill>
                        <a:effectLst>
                          <a:outerShdw blurRad="38100" dist="38100" dir="2700000" algn="tl">
                            <a:srgbClr val="000000">
                              <a:alpha val="43137"/>
                            </a:srgbClr>
                          </a:outerShdw>
                        </a:effectLst>
                        <a:latin typeface="Times New Roman"/>
                      </a:endParaRPr>
                    </a:p>
                  </a:txBody>
                  <a:tcPr marL="9525" marR="9525" marT="9525" marB="0" anchor="ctr"/>
                </a:tc>
                <a:tc>
                  <a:txBody>
                    <a:bodyPr/>
                    <a:lstStyle/>
                    <a:p>
                      <a:pPr algn="ctr" fontAlgn="ctr"/>
                      <a:r>
                        <a:rPr lang="es-EC" sz="1200" b="1" u="none" strike="noStrike" dirty="0">
                          <a:effectLst>
                            <a:outerShdw blurRad="38100" dist="38100" dir="2700000" algn="tl">
                              <a:srgbClr val="000000">
                                <a:alpha val="43137"/>
                              </a:srgbClr>
                            </a:outerShdw>
                          </a:effectLst>
                        </a:rPr>
                        <a:t> I. sector 2014 </a:t>
                      </a:r>
                      <a:endParaRPr lang="es-EC" sz="1200" b="1" i="0" u="none" strike="noStrike" dirty="0">
                        <a:solidFill>
                          <a:srgbClr val="000000"/>
                        </a:solidFill>
                        <a:effectLst>
                          <a:outerShdw blurRad="38100" dist="38100" dir="2700000" algn="tl">
                            <a:srgbClr val="000000">
                              <a:alpha val="43137"/>
                            </a:srgbClr>
                          </a:outerShdw>
                        </a:effectLst>
                        <a:latin typeface="Times New Roman"/>
                      </a:endParaRPr>
                    </a:p>
                  </a:txBody>
                  <a:tcPr marL="9525" marR="9525" marT="9525" marB="0" anchor="ctr"/>
                </a:tc>
                <a:tc>
                  <a:txBody>
                    <a:bodyPr/>
                    <a:lstStyle/>
                    <a:p>
                      <a:pPr algn="ctr" fontAlgn="ctr"/>
                      <a:r>
                        <a:rPr lang="es-EC" sz="1200" b="1" u="none" strike="noStrike" dirty="0">
                          <a:effectLst>
                            <a:outerShdw blurRad="38100" dist="38100" dir="2700000" algn="tl">
                              <a:srgbClr val="000000">
                                <a:alpha val="43137"/>
                              </a:srgbClr>
                            </a:outerShdw>
                          </a:effectLst>
                        </a:rPr>
                        <a:t> I. sector 2013 </a:t>
                      </a:r>
                      <a:endParaRPr lang="es-EC" sz="1200" b="1" i="0" u="none" strike="noStrike" dirty="0">
                        <a:solidFill>
                          <a:srgbClr val="000000"/>
                        </a:solidFill>
                        <a:effectLst>
                          <a:outerShdw blurRad="38100" dist="38100" dir="2700000" algn="tl">
                            <a:srgbClr val="000000">
                              <a:alpha val="43137"/>
                            </a:srgbClr>
                          </a:outerShdw>
                        </a:effectLst>
                        <a:latin typeface="Times New Roman"/>
                      </a:endParaRPr>
                    </a:p>
                  </a:txBody>
                  <a:tcPr marL="9525" marR="9525" marT="9525" marB="0" anchor="ctr"/>
                </a:tc>
              </a:tr>
              <a:tr h="381000">
                <a:tc rowSpan="5">
                  <a:txBody>
                    <a:bodyPr/>
                    <a:lstStyle/>
                    <a:p>
                      <a:pPr marL="0" algn="ctr" defTabSz="914400" rtl="0" eaLnBrk="1" fontAlgn="ctr" latinLnBrk="0" hangingPunct="1"/>
                      <a:r>
                        <a:rPr lang="es-EC" sz="1800" b="1" u="none" strike="noStrike" kern="1200" dirty="0" smtClean="0">
                          <a:solidFill>
                            <a:schemeClr val="dk1"/>
                          </a:solidFill>
                          <a:effectLst/>
                          <a:latin typeface="+mn-lt"/>
                          <a:ea typeface="+mn-ea"/>
                          <a:cs typeface="+mn-cs"/>
                        </a:rPr>
                        <a:t>RENTABILIDAD</a:t>
                      </a:r>
                      <a:endParaRPr lang="es-EC" sz="1800" b="1" u="none" strike="noStrike" kern="1200" dirty="0">
                        <a:solidFill>
                          <a:schemeClr val="dk1"/>
                        </a:solidFill>
                        <a:effectLst/>
                        <a:latin typeface="+mn-lt"/>
                        <a:ea typeface="+mn-ea"/>
                        <a:cs typeface="+mn-cs"/>
                      </a:endParaRPr>
                    </a:p>
                  </a:txBody>
                  <a:tcPr marL="9525" marR="9525" marT="9525" marB="0" anchor="ctr"/>
                </a:tc>
                <a:tc>
                  <a:txBody>
                    <a:bodyPr/>
                    <a:lstStyle/>
                    <a:p>
                      <a:pPr algn="l" fontAlgn="b"/>
                      <a:r>
                        <a:rPr lang="es-EC" sz="1200" u="none" strike="noStrike" dirty="0">
                          <a:effectLst/>
                        </a:rPr>
                        <a:t>Rentabilidad sobre las ventas</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                          -   </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                    2,74 </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                    2,12 </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a:effectLst/>
                        </a:rPr>
                        <a:t>                       5,10 </a:t>
                      </a:r>
                      <a:endParaRPr lang="es-EC" sz="1200" b="0" i="0" u="none" strike="noStrike">
                        <a:solidFill>
                          <a:srgbClr val="000000"/>
                        </a:solidFill>
                        <a:effectLst/>
                        <a:latin typeface="Times New Roman"/>
                      </a:endParaRPr>
                    </a:p>
                  </a:txBody>
                  <a:tcPr marL="9525" marR="9525" marT="9525" marB="0" anchor="b"/>
                </a:tc>
                <a:tc>
                  <a:txBody>
                    <a:bodyPr/>
                    <a:lstStyle/>
                    <a:p>
                      <a:pPr algn="r" fontAlgn="b"/>
                      <a:r>
                        <a:rPr lang="es-EC" sz="1200" u="none" strike="noStrike">
                          <a:effectLst/>
                        </a:rPr>
                        <a:t>                       3,23 </a:t>
                      </a:r>
                      <a:endParaRPr lang="es-EC" sz="1200" b="0" i="0" u="none" strike="noStrike">
                        <a:solidFill>
                          <a:srgbClr val="000000"/>
                        </a:solidFill>
                        <a:effectLst/>
                        <a:latin typeface="Times New Roman"/>
                      </a:endParaRPr>
                    </a:p>
                  </a:txBody>
                  <a:tcPr marL="9525" marR="9525" marT="9525" marB="0" anchor="b"/>
                </a:tc>
              </a:tr>
              <a:tr h="504825">
                <a:tc vMerge="1">
                  <a:txBody>
                    <a:bodyPr/>
                    <a:lstStyle/>
                    <a:p>
                      <a:endParaRPr lang="es-EC"/>
                    </a:p>
                  </a:txBody>
                  <a:tcPr/>
                </a:tc>
                <a:tc>
                  <a:txBody>
                    <a:bodyPr/>
                    <a:lstStyle/>
                    <a:p>
                      <a:pPr algn="l" fontAlgn="b"/>
                      <a:r>
                        <a:rPr lang="es-EC" sz="1200" u="none" strike="noStrike" dirty="0">
                          <a:effectLst/>
                        </a:rPr>
                        <a:t>Rentabilidad sobre utilidad operacional</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                          -   </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                    2,89 </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a:effectLst/>
                        </a:rPr>
                        <a:t>                    2,50 </a:t>
                      </a:r>
                      <a:endParaRPr lang="es-EC" sz="1200" b="0" i="0" u="none" strike="noStrike">
                        <a:solidFill>
                          <a:srgbClr val="000000"/>
                        </a:solidFill>
                        <a:effectLst/>
                        <a:latin typeface="Times New Roman"/>
                      </a:endParaRPr>
                    </a:p>
                  </a:txBody>
                  <a:tcPr marL="9525" marR="9525" marT="9525" marB="0" anchor="b"/>
                </a:tc>
                <a:tc>
                  <a:txBody>
                    <a:bodyPr/>
                    <a:lstStyle/>
                    <a:p>
                      <a:pPr algn="r" fontAlgn="b"/>
                      <a:r>
                        <a:rPr lang="es-EC" sz="1200" u="none" strike="noStrike">
                          <a:effectLst/>
                        </a:rPr>
                        <a:t>                       5,17 </a:t>
                      </a:r>
                      <a:endParaRPr lang="es-EC" sz="1200" b="0" i="0" u="none" strike="noStrike">
                        <a:solidFill>
                          <a:srgbClr val="000000"/>
                        </a:solidFill>
                        <a:effectLst/>
                        <a:latin typeface="Times New Roman"/>
                      </a:endParaRPr>
                    </a:p>
                  </a:txBody>
                  <a:tcPr marL="9525" marR="9525" marT="9525" marB="0" anchor="b"/>
                </a:tc>
                <a:tc>
                  <a:txBody>
                    <a:bodyPr/>
                    <a:lstStyle/>
                    <a:p>
                      <a:pPr algn="r" fontAlgn="b"/>
                      <a:r>
                        <a:rPr lang="es-EC" sz="1200" u="none" strike="noStrike">
                          <a:effectLst/>
                        </a:rPr>
                        <a:t>                       5,64 </a:t>
                      </a:r>
                      <a:endParaRPr lang="es-EC" sz="1200" b="0" i="0" u="none" strike="noStrike">
                        <a:solidFill>
                          <a:srgbClr val="000000"/>
                        </a:solidFill>
                        <a:effectLst/>
                        <a:latin typeface="Times New Roman"/>
                      </a:endParaRPr>
                    </a:p>
                  </a:txBody>
                  <a:tcPr marL="9525" marR="9525" marT="9525" marB="0" anchor="b"/>
                </a:tc>
              </a:tr>
              <a:tr h="381000">
                <a:tc vMerge="1">
                  <a:txBody>
                    <a:bodyPr/>
                    <a:lstStyle/>
                    <a:p>
                      <a:endParaRPr lang="es-EC"/>
                    </a:p>
                  </a:txBody>
                  <a:tcPr/>
                </a:tc>
                <a:tc>
                  <a:txBody>
                    <a:bodyPr/>
                    <a:lstStyle/>
                    <a:p>
                      <a:pPr algn="l" fontAlgn="b"/>
                      <a:r>
                        <a:rPr lang="es-EC" sz="1200" u="none" strike="noStrike" dirty="0">
                          <a:effectLst/>
                        </a:rPr>
                        <a:t>Rentabilidad sobre utilidad bruta</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                     23,71 </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                    9,60 </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                    3,96 </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a:effectLst/>
                        </a:rPr>
                        <a:t>                     39,98 </a:t>
                      </a:r>
                      <a:endParaRPr lang="es-EC" sz="1200" b="0" i="0" u="none" strike="noStrike">
                        <a:solidFill>
                          <a:srgbClr val="000000"/>
                        </a:solidFill>
                        <a:effectLst/>
                        <a:latin typeface="Times New Roman"/>
                      </a:endParaRPr>
                    </a:p>
                  </a:txBody>
                  <a:tcPr marL="9525" marR="9525" marT="9525" marB="0" anchor="b"/>
                </a:tc>
                <a:tc>
                  <a:txBody>
                    <a:bodyPr/>
                    <a:lstStyle/>
                    <a:p>
                      <a:pPr algn="r" fontAlgn="b"/>
                      <a:r>
                        <a:rPr lang="es-EC" sz="1200" u="none" strike="noStrike">
                          <a:effectLst/>
                        </a:rPr>
                        <a:t>                     49,34 </a:t>
                      </a:r>
                      <a:endParaRPr lang="es-EC" sz="1200" b="0" i="0" u="none" strike="noStrike">
                        <a:solidFill>
                          <a:srgbClr val="000000"/>
                        </a:solidFill>
                        <a:effectLst/>
                        <a:latin typeface="Times New Roman"/>
                      </a:endParaRPr>
                    </a:p>
                  </a:txBody>
                  <a:tcPr marL="9525" marR="9525" marT="9525" marB="0" anchor="b"/>
                </a:tc>
              </a:tr>
              <a:tr h="342900">
                <a:tc vMerge="1">
                  <a:txBody>
                    <a:bodyPr/>
                    <a:lstStyle/>
                    <a:p>
                      <a:endParaRPr lang="es-EC"/>
                    </a:p>
                  </a:txBody>
                  <a:tcPr/>
                </a:tc>
                <a:tc>
                  <a:txBody>
                    <a:bodyPr/>
                    <a:lstStyle/>
                    <a:p>
                      <a:pPr algn="l" fontAlgn="ctr"/>
                      <a:r>
                        <a:rPr lang="es-EC" sz="1200" u="none" strike="noStrike" dirty="0">
                          <a:effectLst/>
                        </a:rPr>
                        <a:t>Rentabilidad neta sobre el activo</a:t>
                      </a:r>
                      <a:endParaRPr lang="es-EC" sz="1200" b="0" i="0" u="none" strike="noStrike" dirty="0">
                        <a:solidFill>
                          <a:srgbClr val="000000"/>
                        </a:solidFill>
                        <a:effectLst/>
                        <a:latin typeface="Times New Roman"/>
                      </a:endParaRPr>
                    </a:p>
                  </a:txBody>
                  <a:tcPr marL="9525" marR="9525" marT="9525" marB="0" anchor="ctr"/>
                </a:tc>
                <a:tc>
                  <a:txBody>
                    <a:bodyPr/>
                    <a:lstStyle/>
                    <a:p>
                      <a:pPr algn="r" fontAlgn="b"/>
                      <a:r>
                        <a:rPr lang="es-EC" sz="1200" u="none" strike="noStrike" dirty="0">
                          <a:effectLst/>
                        </a:rPr>
                        <a:t>                          -   </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                    1,61 </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                    0,92 </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                       6,21 </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                       3,82 </a:t>
                      </a:r>
                      <a:endParaRPr lang="es-EC" sz="1200" b="0" i="0" u="none" strike="noStrike" dirty="0">
                        <a:solidFill>
                          <a:srgbClr val="000000"/>
                        </a:solidFill>
                        <a:effectLst/>
                        <a:latin typeface="Times New Roman"/>
                      </a:endParaRPr>
                    </a:p>
                  </a:txBody>
                  <a:tcPr marL="9525" marR="9525" marT="9525" marB="0" anchor="b"/>
                </a:tc>
              </a:tr>
              <a:tr h="283417">
                <a:tc vMerge="1">
                  <a:txBody>
                    <a:bodyPr/>
                    <a:lstStyle/>
                    <a:p>
                      <a:endParaRPr lang="es-EC"/>
                    </a:p>
                  </a:txBody>
                  <a:tcPr/>
                </a:tc>
                <a:tc>
                  <a:txBody>
                    <a:bodyPr/>
                    <a:lstStyle/>
                    <a:p>
                      <a:pPr algn="l" fontAlgn="b"/>
                      <a:r>
                        <a:rPr lang="es-EC" sz="1200" u="none" strike="noStrike" dirty="0">
                          <a:effectLst/>
                        </a:rPr>
                        <a:t>Valor en libros por acción</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                     25,21 </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                  27,33 </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a:effectLst/>
                        </a:rPr>
                        <a:t>                  20,09 </a:t>
                      </a:r>
                      <a:endParaRPr lang="es-EC" sz="1200" b="0" i="0" u="none" strike="noStrike">
                        <a:solidFill>
                          <a:srgbClr val="000000"/>
                        </a:solidFill>
                        <a:effectLst/>
                        <a:latin typeface="Times New Roman"/>
                      </a:endParaRPr>
                    </a:p>
                  </a:txBody>
                  <a:tcPr marL="9525" marR="9525" marT="9525" marB="0" anchor="b"/>
                </a:tc>
                <a:tc>
                  <a:txBody>
                    <a:bodyPr/>
                    <a:lstStyle/>
                    <a:p>
                      <a:pPr algn="r" fontAlgn="b"/>
                      <a:r>
                        <a:rPr lang="es-EC" sz="1200" u="none" strike="noStrike">
                          <a:effectLst/>
                        </a:rPr>
                        <a:t>                           -   </a:t>
                      </a:r>
                      <a:endParaRPr lang="es-EC" sz="1200" b="0" i="0" u="none" strike="noStrike">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                           -   </a:t>
                      </a:r>
                      <a:endParaRPr lang="es-EC" sz="1200" b="0" i="0" u="none" strike="noStrike" dirty="0">
                        <a:solidFill>
                          <a:srgbClr val="000000"/>
                        </a:solidFill>
                        <a:effectLst/>
                        <a:latin typeface="Times New Roman"/>
                      </a:endParaRPr>
                    </a:p>
                  </a:txBody>
                  <a:tcPr marL="9525" marR="9525" marT="9525" marB="0" anchor="b"/>
                </a:tc>
              </a:tr>
            </a:tbl>
          </a:graphicData>
        </a:graphic>
      </p:graphicFrame>
    </p:spTree>
    <p:extLst>
      <p:ext uri="{BB962C8B-B14F-4D97-AF65-F5344CB8AC3E}">
        <p14:creationId xmlns:p14="http://schemas.microsoft.com/office/powerpoint/2010/main" val="1301037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39"/>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34 CuadroTexto"/>
          <p:cNvSpPr txBox="1">
            <a:spLocks noChangeArrowheads="1"/>
          </p:cNvSpPr>
          <p:nvPr/>
        </p:nvSpPr>
        <p:spPr bwMode="auto">
          <a:xfrm>
            <a:off x="10166" y="27662"/>
            <a:ext cx="3985770" cy="5847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r"/>
            <a:r>
              <a:rPr lang="es-EC" sz="1600" b="1" dirty="0" smtClean="0">
                <a:latin typeface="Cooper Black" panose="0208090404030B020404" pitchFamily="18" charset="0"/>
              </a:rPr>
              <a:t>MATRIZ DE ASPECTOS FINANCIEROS</a:t>
            </a:r>
            <a:endParaRPr lang="es-EC" sz="1600" b="1" dirty="0">
              <a:latin typeface="Cooper Black" panose="0208090404030B020404" pitchFamily="18" charset="0"/>
            </a:endParaRPr>
          </a:p>
        </p:txBody>
      </p:sp>
      <p:graphicFrame>
        <p:nvGraphicFramePr>
          <p:cNvPr id="15" name="14 Tabla"/>
          <p:cNvGraphicFramePr>
            <a:graphicFrameLocks noGrp="1"/>
          </p:cNvGraphicFramePr>
          <p:nvPr>
            <p:extLst>
              <p:ext uri="{D42A27DB-BD31-4B8C-83A1-F6EECF244321}">
                <p14:modId xmlns:p14="http://schemas.microsoft.com/office/powerpoint/2010/main" val="3878945763"/>
              </p:ext>
            </p:extLst>
          </p:nvPr>
        </p:nvGraphicFramePr>
        <p:xfrm>
          <a:off x="-23727" y="654015"/>
          <a:ext cx="3875646" cy="2613193"/>
        </p:xfrm>
        <a:graphic>
          <a:graphicData uri="http://schemas.openxmlformats.org/drawingml/2006/table">
            <a:tbl>
              <a:tblPr firstRow="1" firstCol="1" bandRow="1">
                <a:tableStyleId>{68D230F3-CF80-4859-8CE7-A43EE81993B5}</a:tableStyleId>
              </a:tblPr>
              <a:tblGrid>
                <a:gridCol w="615525"/>
                <a:gridCol w="2644596"/>
                <a:gridCol w="615525"/>
              </a:tblGrid>
              <a:tr h="218120">
                <a:tc rowSpan="2">
                  <a:txBody>
                    <a:bodyPr/>
                    <a:lstStyle/>
                    <a:p>
                      <a:pPr algn="ctr">
                        <a:lnSpc>
                          <a:spcPct val="115000"/>
                        </a:lnSpc>
                        <a:spcAft>
                          <a:spcPts val="0"/>
                        </a:spcAft>
                      </a:pPr>
                      <a:r>
                        <a:rPr lang="es-EC"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Nº</a:t>
                      </a:r>
                      <a:endParaRPr lang="es-EC" sz="11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44236" marR="44236" marT="0" marB="0" anchor="ctr"/>
                </a:tc>
                <a:tc rowSpan="2">
                  <a:txBody>
                    <a:bodyPr/>
                    <a:lstStyle/>
                    <a:p>
                      <a:pPr algn="ctr">
                        <a:lnSpc>
                          <a:spcPct val="115000"/>
                        </a:lnSpc>
                        <a:spcAft>
                          <a:spcPts val="0"/>
                        </a:spcAft>
                      </a:pPr>
                      <a:r>
                        <a:rPr lang="es-EC"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FORTALEZAS</a:t>
                      </a:r>
                      <a:endParaRPr lang="es-EC" sz="11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44236" marR="44236" marT="0" marB="0" anchor="ctr"/>
                </a:tc>
                <a:tc>
                  <a:txBody>
                    <a:bodyPr/>
                    <a:lstStyle/>
                    <a:p>
                      <a:pPr algn="ctr">
                        <a:lnSpc>
                          <a:spcPct val="115000"/>
                        </a:lnSpc>
                        <a:spcAft>
                          <a:spcPts val="0"/>
                        </a:spcAft>
                      </a:pPr>
                      <a:r>
                        <a:rPr lang="es-EC" sz="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IMPACTO</a:t>
                      </a:r>
                      <a:endParaRPr lang="es-EC" sz="105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44236" marR="44236" marT="0" marB="0" anchor="ctr"/>
                </a:tc>
              </a:tr>
              <a:tr h="218120">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Alto </a:t>
                      </a:r>
                      <a:endParaRPr lang="es-EC" sz="11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44236" marR="44236" marT="0" marB="0" anchor="ctr"/>
                </a:tc>
              </a:tr>
              <a:tr h="449825">
                <a:tc>
                  <a:txBody>
                    <a:bodyPr/>
                    <a:lstStyle/>
                    <a:p>
                      <a:pPr algn="ctr">
                        <a:lnSpc>
                          <a:spcPct val="115000"/>
                        </a:lnSpc>
                        <a:spcAft>
                          <a:spcPts val="0"/>
                        </a:spcAft>
                      </a:pPr>
                      <a:r>
                        <a:rPr lang="es-EC" sz="1000" dirty="0" smtClean="0">
                          <a:effectLst/>
                          <a:latin typeface="Arial" panose="020B0604020202020204" pitchFamily="34" charset="0"/>
                          <a:cs typeface="Arial" panose="020B0604020202020204" pitchFamily="34" charset="0"/>
                        </a:rPr>
                        <a:t>F1</a:t>
                      </a:r>
                      <a:endParaRPr lang="es-EC" sz="1100" dirty="0">
                        <a:effectLst/>
                        <a:latin typeface="Arial" panose="020B0604020202020204" pitchFamily="34" charset="0"/>
                        <a:ea typeface="Calibri"/>
                        <a:cs typeface="Arial" panose="020B0604020202020204" pitchFamily="34" charset="0"/>
                      </a:endParaRPr>
                    </a:p>
                  </a:txBody>
                  <a:tcPr marL="44236" marR="44236" marT="0" marB="0" anchor="ctr"/>
                </a:tc>
                <a:tc>
                  <a:txBody>
                    <a:bodyPr/>
                    <a:lstStyle/>
                    <a:p>
                      <a:pPr>
                        <a:lnSpc>
                          <a:spcPct val="115000"/>
                        </a:lnSpc>
                        <a:spcAft>
                          <a:spcPts val="0"/>
                        </a:spcAft>
                      </a:pPr>
                      <a:r>
                        <a:rPr lang="es-EC" sz="1000" dirty="0" smtClean="0">
                          <a:effectLst/>
                          <a:latin typeface="Arial" panose="020B0604020202020204" pitchFamily="34" charset="0"/>
                          <a:cs typeface="Arial" panose="020B0604020202020204" pitchFamily="34" charset="0"/>
                        </a:rPr>
                        <a:t>Nivel bajo de endeudamiento como del gastos financiero en balances</a:t>
                      </a:r>
                      <a:endParaRPr lang="es-EC" sz="1100" dirty="0">
                        <a:effectLst/>
                        <a:latin typeface="Arial" panose="020B0604020202020204" pitchFamily="34" charset="0"/>
                        <a:ea typeface="Calibri"/>
                        <a:cs typeface="Arial" panose="020B0604020202020204" pitchFamily="34" charset="0"/>
                      </a:endParaRPr>
                    </a:p>
                  </a:txBody>
                  <a:tcPr marL="44236" marR="44236" marT="0" marB="0" anchor="ctr"/>
                </a:tc>
                <a:tc>
                  <a:txBody>
                    <a:bodyPr/>
                    <a:lstStyle/>
                    <a:p>
                      <a:pPr algn="ctr">
                        <a:lnSpc>
                          <a:spcPct val="115000"/>
                        </a:lnSpc>
                        <a:spcAft>
                          <a:spcPts val="0"/>
                        </a:spcAft>
                      </a:pPr>
                      <a:r>
                        <a:rPr lang="es-EC" sz="1000" dirty="0">
                          <a:effectLst/>
                          <a:latin typeface="Arial" panose="020B0604020202020204" pitchFamily="34" charset="0"/>
                          <a:cs typeface="Arial" panose="020B0604020202020204" pitchFamily="34" charset="0"/>
                        </a:rPr>
                        <a:t>X</a:t>
                      </a:r>
                      <a:endParaRPr lang="es-EC" sz="1100" dirty="0">
                        <a:effectLst/>
                        <a:latin typeface="Arial" panose="020B0604020202020204" pitchFamily="34" charset="0"/>
                        <a:ea typeface="Calibri"/>
                        <a:cs typeface="Arial" panose="020B0604020202020204" pitchFamily="34" charset="0"/>
                      </a:endParaRPr>
                    </a:p>
                  </a:txBody>
                  <a:tcPr marL="44236" marR="44236" marT="0" marB="0" anchor="ctr"/>
                </a:tc>
              </a:tr>
              <a:tr h="575710">
                <a:tc>
                  <a:txBody>
                    <a:bodyPr/>
                    <a:lstStyle/>
                    <a:p>
                      <a:pPr algn="ctr">
                        <a:lnSpc>
                          <a:spcPct val="115000"/>
                        </a:lnSpc>
                        <a:spcAft>
                          <a:spcPts val="0"/>
                        </a:spcAft>
                      </a:pPr>
                      <a:r>
                        <a:rPr lang="es-EC" sz="1000" dirty="0" smtClean="0">
                          <a:effectLst/>
                          <a:latin typeface="Arial" panose="020B0604020202020204" pitchFamily="34" charset="0"/>
                          <a:cs typeface="Arial" panose="020B0604020202020204" pitchFamily="34" charset="0"/>
                        </a:rPr>
                        <a:t>F2</a:t>
                      </a:r>
                      <a:endParaRPr lang="es-EC" sz="1100" dirty="0">
                        <a:effectLst/>
                        <a:latin typeface="Arial" panose="020B0604020202020204" pitchFamily="34" charset="0"/>
                        <a:ea typeface="Calibri"/>
                        <a:cs typeface="Arial" panose="020B0604020202020204" pitchFamily="34" charset="0"/>
                      </a:endParaRPr>
                    </a:p>
                  </a:txBody>
                  <a:tcPr marL="44236" marR="44236" marT="0" marB="0" anchor="ctr"/>
                </a:tc>
                <a:tc>
                  <a:txBody>
                    <a:bodyPr/>
                    <a:lstStyle/>
                    <a:p>
                      <a:pPr>
                        <a:lnSpc>
                          <a:spcPct val="115000"/>
                        </a:lnSpc>
                        <a:spcAft>
                          <a:spcPts val="0"/>
                        </a:spcAft>
                      </a:pPr>
                      <a:r>
                        <a:rPr lang="es-EC" sz="1000" dirty="0">
                          <a:effectLst/>
                          <a:latin typeface="Arial" panose="020B0604020202020204" pitchFamily="34" charset="0"/>
                          <a:cs typeface="Arial" panose="020B0604020202020204" pitchFamily="34" charset="0"/>
                        </a:rPr>
                        <a:t>Liquidez y capital de trabajo a corto plazo favorable para cubrir los pasivos corrientes</a:t>
                      </a:r>
                      <a:endParaRPr lang="es-EC" sz="1100" dirty="0">
                        <a:effectLst/>
                        <a:latin typeface="Arial" panose="020B0604020202020204" pitchFamily="34" charset="0"/>
                        <a:ea typeface="Calibri"/>
                        <a:cs typeface="Arial" panose="020B0604020202020204" pitchFamily="34" charset="0"/>
                      </a:endParaRPr>
                    </a:p>
                  </a:txBody>
                  <a:tcPr marL="44236" marR="44236" marT="0" marB="0" anchor="ctr"/>
                </a:tc>
                <a:tc>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X</a:t>
                      </a:r>
                      <a:endParaRPr lang="es-EC" sz="1100">
                        <a:effectLst/>
                        <a:latin typeface="Arial" panose="020B0604020202020204" pitchFamily="34" charset="0"/>
                        <a:ea typeface="Calibri"/>
                        <a:cs typeface="Arial" panose="020B0604020202020204" pitchFamily="34" charset="0"/>
                      </a:endParaRPr>
                    </a:p>
                  </a:txBody>
                  <a:tcPr marL="44236" marR="44236" marT="0" marB="0" anchor="ctr"/>
                </a:tc>
              </a:tr>
              <a:tr h="1151418">
                <a:tc>
                  <a:txBody>
                    <a:bodyPr/>
                    <a:lstStyle/>
                    <a:p>
                      <a:pPr algn="ctr">
                        <a:lnSpc>
                          <a:spcPct val="115000"/>
                        </a:lnSpc>
                        <a:spcAft>
                          <a:spcPts val="0"/>
                        </a:spcAft>
                      </a:pPr>
                      <a:r>
                        <a:rPr lang="es-EC" sz="1000" dirty="0" smtClean="0">
                          <a:effectLst/>
                          <a:latin typeface="Arial" panose="020B0604020202020204" pitchFamily="34" charset="0"/>
                          <a:cs typeface="Arial" panose="020B0604020202020204" pitchFamily="34" charset="0"/>
                        </a:rPr>
                        <a:t>F3</a:t>
                      </a:r>
                      <a:endParaRPr lang="es-EC" sz="1100" dirty="0">
                        <a:effectLst/>
                        <a:latin typeface="Arial" panose="020B0604020202020204" pitchFamily="34" charset="0"/>
                        <a:ea typeface="Calibri"/>
                        <a:cs typeface="Arial" panose="020B0604020202020204" pitchFamily="34" charset="0"/>
                      </a:endParaRPr>
                    </a:p>
                  </a:txBody>
                  <a:tcPr marL="44236" marR="44236" marT="0" marB="0" anchor="ctr"/>
                </a:tc>
                <a:tc>
                  <a:txBody>
                    <a:bodyPr/>
                    <a:lstStyle/>
                    <a:p>
                      <a:pPr>
                        <a:lnSpc>
                          <a:spcPct val="115000"/>
                        </a:lnSpc>
                        <a:spcAft>
                          <a:spcPts val="0"/>
                        </a:spcAft>
                      </a:pPr>
                      <a:r>
                        <a:rPr lang="es-EC" sz="1000" dirty="0">
                          <a:effectLst/>
                          <a:latin typeface="Arial" panose="020B0604020202020204" pitchFamily="34" charset="0"/>
                          <a:cs typeface="Arial" panose="020B0604020202020204" pitchFamily="34" charset="0"/>
                        </a:rPr>
                        <a:t>Aumento del margen de Utilidad Bruta al 2015 con una consecuente disminución en el costo de ventas al pasar  al 2015 a un margen bruto del 24% sobre los ingresos, cuando el año 2013 se tenía apenas  un 3%.</a:t>
                      </a:r>
                      <a:endParaRPr lang="es-EC" sz="1100" dirty="0">
                        <a:effectLst/>
                        <a:latin typeface="Arial" panose="020B0604020202020204" pitchFamily="34" charset="0"/>
                        <a:ea typeface="Calibri"/>
                        <a:cs typeface="Arial" panose="020B0604020202020204" pitchFamily="34" charset="0"/>
                      </a:endParaRPr>
                    </a:p>
                  </a:txBody>
                  <a:tcPr marL="44236" marR="44236" marT="0" marB="0" anchor="ctr"/>
                </a:tc>
                <a:tc>
                  <a:txBody>
                    <a:bodyPr/>
                    <a:lstStyle/>
                    <a:p>
                      <a:pPr algn="ctr">
                        <a:lnSpc>
                          <a:spcPct val="115000"/>
                        </a:lnSpc>
                        <a:spcAft>
                          <a:spcPts val="0"/>
                        </a:spcAft>
                      </a:pPr>
                      <a:r>
                        <a:rPr lang="es-EC" sz="1000" dirty="0">
                          <a:effectLst/>
                          <a:latin typeface="Arial" panose="020B0604020202020204" pitchFamily="34" charset="0"/>
                          <a:cs typeface="Arial" panose="020B0604020202020204" pitchFamily="34" charset="0"/>
                        </a:rPr>
                        <a:t>X</a:t>
                      </a:r>
                      <a:endParaRPr lang="es-EC" sz="1100" dirty="0">
                        <a:effectLst/>
                        <a:latin typeface="Arial" panose="020B0604020202020204" pitchFamily="34" charset="0"/>
                        <a:ea typeface="Calibri"/>
                        <a:cs typeface="Arial" panose="020B0604020202020204" pitchFamily="34" charset="0"/>
                      </a:endParaRPr>
                    </a:p>
                  </a:txBody>
                  <a:tcPr marL="44236" marR="44236" marT="0" marB="0" anchor="ctr"/>
                </a:tc>
              </a:tr>
            </a:tbl>
          </a:graphicData>
        </a:graphic>
      </p:graphicFrame>
      <p:graphicFrame>
        <p:nvGraphicFramePr>
          <p:cNvPr id="17" name="16 Tabla"/>
          <p:cNvGraphicFramePr>
            <a:graphicFrameLocks noGrp="1"/>
          </p:cNvGraphicFramePr>
          <p:nvPr>
            <p:extLst>
              <p:ext uri="{D42A27DB-BD31-4B8C-83A1-F6EECF244321}">
                <p14:modId xmlns:p14="http://schemas.microsoft.com/office/powerpoint/2010/main" val="3083416383"/>
              </p:ext>
            </p:extLst>
          </p:nvPr>
        </p:nvGraphicFramePr>
        <p:xfrm>
          <a:off x="10166" y="3356992"/>
          <a:ext cx="3674907" cy="3024336"/>
        </p:xfrm>
        <a:graphic>
          <a:graphicData uri="http://schemas.openxmlformats.org/drawingml/2006/table">
            <a:tbl>
              <a:tblPr firstRow="1" firstCol="1" bandRow="1">
                <a:tableStyleId>{68D230F3-CF80-4859-8CE7-A43EE81993B5}</a:tableStyleId>
              </a:tblPr>
              <a:tblGrid>
                <a:gridCol w="583644"/>
                <a:gridCol w="2507619"/>
                <a:gridCol w="583644"/>
              </a:tblGrid>
              <a:tr h="1625329">
                <a:tc>
                  <a:txBody>
                    <a:bodyPr/>
                    <a:lstStyle/>
                    <a:p>
                      <a:pPr algn="ctr">
                        <a:lnSpc>
                          <a:spcPct val="115000"/>
                        </a:lnSpc>
                        <a:spcAft>
                          <a:spcPts val="0"/>
                        </a:spcAft>
                      </a:pPr>
                      <a:r>
                        <a:rPr lang="es-EC" sz="1000" dirty="0" smtClean="0">
                          <a:effectLst/>
                          <a:latin typeface="Arial" panose="020B0604020202020204" pitchFamily="34" charset="0"/>
                          <a:cs typeface="Arial" panose="020B0604020202020204" pitchFamily="34" charset="0"/>
                        </a:rPr>
                        <a:t>F4</a:t>
                      </a:r>
                      <a:endParaRPr lang="es-EC" sz="1000" dirty="0">
                        <a:effectLst/>
                        <a:latin typeface="Arial" panose="020B0604020202020204" pitchFamily="34" charset="0"/>
                        <a:ea typeface="Calibri"/>
                        <a:cs typeface="Arial" panose="020B0604020202020204" pitchFamily="34" charset="0"/>
                      </a:endParaRPr>
                    </a:p>
                  </a:txBody>
                  <a:tcPr marL="32641" marR="32641" marT="0" marB="0" anchor="ctr"/>
                </a:tc>
                <a:tc>
                  <a:txBody>
                    <a:bodyPr/>
                    <a:lstStyle/>
                    <a:p>
                      <a:pPr>
                        <a:lnSpc>
                          <a:spcPct val="115000"/>
                        </a:lnSpc>
                        <a:spcAft>
                          <a:spcPts val="0"/>
                        </a:spcAft>
                      </a:pPr>
                      <a:r>
                        <a:rPr lang="es-EC" sz="1000" b="0" dirty="0" smtClean="0">
                          <a:effectLst/>
                          <a:latin typeface="Arial" panose="020B0604020202020204" pitchFamily="34" charset="0"/>
                          <a:cs typeface="Arial" panose="020B0604020202020204" pitchFamily="34" charset="0"/>
                        </a:rPr>
                        <a:t>Capital</a:t>
                      </a:r>
                      <a:r>
                        <a:rPr lang="es-EC" sz="1000" b="0" baseline="0" dirty="0" smtClean="0">
                          <a:effectLst/>
                          <a:latin typeface="Arial" panose="020B0604020202020204" pitchFamily="34" charset="0"/>
                          <a:cs typeface="Arial" panose="020B0604020202020204" pitchFamily="34" charset="0"/>
                        </a:rPr>
                        <a:t> de trabajo,</a:t>
                      </a:r>
                      <a:r>
                        <a:rPr lang="es-EC" sz="1000" b="0" dirty="0" smtClean="0">
                          <a:effectLst/>
                          <a:latin typeface="Arial" panose="020B0604020202020204" pitchFamily="34" charset="0"/>
                          <a:cs typeface="Arial" panose="020B0604020202020204" pitchFamily="34" charset="0"/>
                        </a:rPr>
                        <a:t> </a:t>
                      </a:r>
                      <a:r>
                        <a:rPr lang="es-EC" sz="1000" b="0" dirty="0">
                          <a:effectLst/>
                          <a:latin typeface="Arial" panose="020B0604020202020204" pitchFamily="34" charset="0"/>
                          <a:cs typeface="Arial" panose="020B0604020202020204" pitchFamily="34" charset="0"/>
                        </a:rPr>
                        <a:t>índices de razón corriente y  prueba </a:t>
                      </a:r>
                      <a:r>
                        <a:rPr lang="es-EC" sz="1000" b="0" dirty="0" smtClean="0">
                          <a:effectLst/>
                          <a:latin typeface="Arial" panose="020B0604020202020204" pitchFamily="34" charset="0"/>
                          <a:cs typeface="Arial" panose="020B0604020202020204" pitchFamily="34" charset="0"/>
                        </a:rPr>
                        <a:t>ácida favorables, </a:t>
                      </a:r>
                      <a:r>
                        <a:rPr lang="es-EC" sz="1000" b="0" dirty="0">
                          <a:effectLst/>
                          <a:latin typeface="Arial" panose="020B0604020202020204" pitchFamily="34" charset="0"/>
                          <a:cs typeface="Arial" panose="020B0604020202020204" pitchFamily="34" charset="0"/>
                        </a:rPr>
                        <a:t>siendo la empresa capaz de cubrir su nivel de pasivo corriente con sus activos corrientes ubicándose por encima de los índices del sector con 2,18 en razón corriente y 1,49 en prueba ácida al 2015.</a:t>
                      </a:r>
                      <a:endParaRPr lang="es-EC" sz="1000" b="0" dirty="0">
                        <a:effectLst/>
                        <a:latin typeface="Arial" panose="020B0604020202020204" pitchFamily="34" charset="0"/>
                        <a:ea typeface="Calibri"/>
                        <a:cs typeface="Arial" panose="020B0604020202020204" pitchFamily="34" charset="0"/>
                      </a:endParaRPr>
                    </a:p>
                  </a:txBody>
                  <a:tcPr marL="32641" marR="32641" marT="0" marB="0" anchor="ctr"/>
                </a:tc>
                <a:tc>
                  <a:txBody>
                    <a:bodyPr/>
                    <a:lstStyle/>
                    <a:p>
                      <a:pPr algn="ctr">
                        <a:lnSpc>
                          <a:spcPct val="115000"/>
                        </a:lnSpc>
                        <a:spcAft>
                          <a:spcPts val="0"/>
                        </a:spcAft>
                      </a:pPr>
                      <a:r>
                        <a:rPr lang="es-EC" sz="1000" b="0" dirty="0">
                          <a:effectLst/>
                          <a:latin typeface="Arial" panose="020B0604020202020204" pitchFamily="34" charset="0"/>
                          <a:cs typeface="Arial" panose="020B0604020202020204" pitchFamily="34" charset="0"/>
                        </a:rPr>
                        <a:t>X</a:t>
                      </a:r>
                      <a:endParaRPr lang="es-EC" sz="1000" b="0" dirty="0">
                        <a:effectLst/>
                        <a:latin typeface="Arial" panose="020B0604020202020204" pitchFamily="34" charset="0"/>
                        <a:ea typeface="Calibri"/>
                        <a:cs typeface="Arial" panose="020B0604020202020204" pitchFamily="34" charset="0"/>
                      </a:endParaRPr>
                    </a:p>
                  </a:txBody>
                  <a:tcPr marL="32641" marR="32641" marT="0" marB="0" anchor="ctr"/>
                </a:tc>
              </a:tr>
              <a:tr h="893931">
                <a:tc>
                  <a:txBody>
                    <a:bodyPr/>
                    <a:lstStyle/>
                    <a:p>
                      <a:pPr algn="ctr">
                        <a:lnSpc>
                          <a:spcPct val="115000"/>
                        </a:lnSpc>
                        <a:spcAft>
                          <a:spcPts val="0"/>
                        </a:spcAft>
                      </a:pPr>
                      <a:r>
                        <a:rPr lang="es-EC" sz="1000" dirty="0" smtClean="0">
                          <a:effectLst/>
                          <a:latin typeface="Arial" panose="020B0604020202020204" pitchFamily="34" charset="0"/>
                          <a:cs typeface="Arial" panose="020B0604020202020204" pitchFamily="34" charset="0"/>
                        </a:rPr>
                        <a:t>F5</a:t>
                      </a:r>
                      <a:endParaRPr lang="es-EC" sz="1000" dirty="0">
                        <a:effectLst/>
                        <a:latin typeface="Arial" panose="020B0604020202020204" pitchFamily="34" charset="0"/>
                        <a:ea typeface="Calibri"/>
                        <a:cs typeface="Arial" panose="020B0604020202020204" pitchFamily="34" charset="0"/>
                      </a:endParaRPr>
                    </a:p>
                  </a:txBody>
                  <a:tcPr marL="32641" marR="32641" marT="0" marB="0" anchor="ctr"/>
                </a:tc>
                <a:tc>
                  <a:txBody>
                    <a:bodyPr/>
                    <a:lstStyle/>
                    <a:p>
                      <a:pPr>
                        <a:lnSpc>
                          <a:spcPct val="115000"/>
                        </a:lnSpc>
                        <a:spcAft>
                          <a:spcPts val="0"/>
                        </a:spcAft>
                      </a:pPr>
                      <a:r>
                        <a:rPr lang="es-EC" sz="1000" dirty="0">
                          <a:effectLst/>
                          <a:latin typeface="Arial" panose="020B0604020202020204" pitchFamily="34" charset="0"/>
                          <a:cs typeface="Arial" panose="020B0604020202020204" pitchFamily="34" charset="0"/>
                        </a:rPr>
                        <a:t>Retención de utilidades de los últimos años  para reinversión en actividad </a:t>
                      </a:r>
                      <a:r>
                        <a:rPr lang="es-EC" sz="1000" dirty="0" smtClean="0">
                          <a:effectLst/>
                          <a:latin typeface="Arial" panose="020B0604020202020204" pitchFamily="34" charset="0"/>
                          <a:cs typeface="Arial" panose="020B0604020202020204" pitchFamily="34" charset="0"/>
                        </a:rPr>
                        <a:t>operacional.</a:t>
                      </a:r>
                      <a:endParaRPr lang="es-EC" sz="1000" dirty="0">
                        <a:effectLst/>
                        <a:latin typeface="Arial" panose="020B0604020202020204" pitchFamily="34" charset="0"/>
                        <a:ea typeface="Calibri"/>
                        <a:cs typeface="Arial" panose="020B0604020202020204" pitchFamily="34" charset="0"/>
                      </a:endParaRPr>
                    </a:p>
                  </a:txBody>
                  <a:tcPr marL="32641" marR="32641" marT="0" marB="0" anchor="ctr"/>
                </a:tc>
                <a:tc>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X</a:t>
                      </a:r>
                      <a:endParaRPr lang="es-EC" sz="1000">
                        <a:effectLst/>
                        <a:latin typeface="Arial" panose="020B0604020202020204" pitchFamily="34" charset="0"/>
                        <a:ea typeface="Calibri"/>
                        <a:cs typeface="Arial" panose="020B0604020202020204" pitchFamily="34" charset="0"/>
                      </a:endParaRPr>
                    </a:p>
                  </a:txBody>
                  <a:tcPr marL="32641" marR="32641" marT="0" marB="0" anchor="ctr"/>
                </a:tc>
              </a:tr>
              <a:tr h="505076">
                <a:tc>
                  <a:txBody>
                    <a:bodyPr/>
                    <a:lstStyle/>
                    <a:p>
                      <a:pPr algn="ctr">
                        <a:lnSpc>
                          <a:spcPct val="115000"/>
                        </a:lnSpc>
                        <a:spcAft>
                          <a:spcPts val="0"/>
                        </a:spcAft>
                      </a:pPr>
                      <a:r>
                        <a:rPr lang="es-EC" sz="1000" dirty="0" smtClean="0">
                          <a:effectLst/>
                          <a:latin typeface="Arial" panose="020B0604020202020204" pitchFamily="34" charset="0"/>
                          <a:cs typeface="Arial" panose="020B0604020202020204" pitchFamily="34" charset="0"/>
                        </a:rPr>
                        <a:t>F6</a:t>
                      </a:r>
                      <a:endParaRPr lang="es-EC" sz="1000" dirty="0">
                        <a:effectLst/>
                        <a:latin typeface="Arial" panose="020B0604020202020204" pitchFamily="34" charset="0"/>
                        <a:ea typeface="Calibri"/>
                        <a:cs typeface="Arial" panose="020B0604020202020204" pitchFamily="34" charset="0"/>
                      </a:endParaRPr>
                    </a:p>
                  </a:txBody>
                  <a:tcPr marL="32641" marR="32641" marT="0" marB="0" anchor="ctr"/>
                </a:tc>
                <a:tc>
                  <a:txBody>
                    <a:bodyPr/>
                    <a:lstStyle/>
                    <a:p>
                      <a:pPr>
                        <a:lnSpc>
                          <a:spcPct val="115000"/>
                        </a:lnSpc>
                        <a:spcAft>
                          <a:spcPts val="0"/>
                        </a:spcAft>
                      </a:pPr>
                      <a:r>
                        <a:rPr lang="es-EC" sz="1000" dirty="0">
                          <a:effectLst/>
                          <a:latin typeface="Arial" panose="020B0604020202020204" pitchFamily="34" charset="0"/>
                          <a:cs typeface="Arial" panose="020B0604020202020204" pitchFamily="34" charset="0"/>
                        </a:rPr>
                        <a:t>Capacidad de recapitalización de los miembros de la empresa</a:t>
                      </a:r>
                      <a:endParaRPr lang="es-EC" sz="1000" dirty="0">
                        <a:effectLst/>
                        <a:latin typeface="Arial" panose="020B0604020202020204" pitchFamily="34" charset="0"/>
                        <a:ea typeface="Calibri"/>
                        <a:cs typeface="Arial" panose="020B0604020202020204" pitchFamily="34" charset="0"/>
                      </a:endParaRPr>
                    </a:p>
                  </a:txBody>
                  <a:tcPr marL="32641" marR="32641" marT="0" marB="0" anchor="ctr"/>
                </a:tc>
                <a:tc>
                  <a:txBody>
                    <a:bodyPr/>
                    <a:lstStyle/>
                    <a:p>
                      <a:pPr algn="ctr">
                        <a:lnSpc>
                          <a:spcPct val="115000"/>
                        </a:lnSpc>
                        <a:spcAft>
                          <a:spcPts val="0"/>
                        </a:spcAft>
                      </a:pPr>
                      <a:r>
                        <a:rPr lang="es-EC" sz="1000" dirty="0">
                          <a:effectLst/>
                          <a:latin typeface="Arial" panose="020B0604020202020204" pitchFamily="34" charset="0"/>
                          <a:cs typeface="Arial" panose="020B0604020202020204" pitchFamily="34" charset="0"/>
                        </a:rPr>
                        <a:t> </a:t>
                      </a:r>
                      <a:endParaRPr lang="es-EC" sz="1000" dirty="0">
                        <a:effectLst/>
                        <a:latin typeface="Arial" panose="020B0604020202020204" pitchFamily="34" charset="0"/>
                        <a:ea typeface="Calibri"/>
                        <a:cs typeface="Arial" panose="020B0604020202020204" pitchFamily="34" charset="0"/>
                      </a:endParaRPr>
                    </a:p>
                  </a:txBody>
                  <a:tcPr marL="32641" marR="32641" marT="0" marB="0" anchor="ctr"/>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791259074"/>
              </p:ext>
            </p:extLst>
          </p:nvPr>
        </p:nvGraphicFramePr>
        <p:xfrm>
          <a:off x="3884920" y="27662"/>
          <a:ext cx="5259080" cy="4831795"/>
        </p:xfrm>
        <a:graphic>
          <a:graphicData uri="http://schemas.openxmlformats.org/drawingml/2006/table">
            <a:tbl>
              <a:tblPr firstRow="1" firstCol="1" bandRow="1">
                <a:tableStyleId>{3B4B98B0-60AC-42C2-AFA5-B58CD77FA1E5}</a:tableStyleId>
              </a:tblPr>
              <a:tblGrid>
                <a:gridCol w="648073"/>
                <a:gridCol w="3761323"/>
                <a:gridCol w="849684"/>
              </a:tblGrid>
              <a:tr h="271957">
                <a:tc rowSpan="2">
                  <a:txBody>
                    <a:bodyPr/>
                    <a:lstStyle/>
                    <a:p>
                      <a:pPr algn="ctr">
                        <a:lnSpc>
                          <a:spcPct val="115000"/>
                        </a:lnSpc>
                        <a:spcAft>
                          <a:spcPts val="0"/>
                        </a:spcAft>
                      </a:pPr>
                      <a:r>
                        <a:rPr lang="es-EC"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Nº</a:t>
                      </a:r>
                      <a:endParaRPr lang="es-EC" sz="10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14952" marR="14952" marT="0" marB="0" anchor="ctr"/>
                </a:tc>
                <a:tc rowSpan="2">
                  <a:txBody>
                    <a:bodyPr/>
                    <a:lstStyle/>
                    <a:p>
                      <a:pPr algn="ctr">
                        <a:lnSpc>
                          <a:spcPct val="115000"/>
                        </a:lnSpc>
                        <a:spcAft>
                          <a:spcPts val="0"/>
                        </a:spcAft>
                      </a:pPr>
                      <a:r>
                        <a:rPr lang="es-EC"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DEBILIDADES</a:t>
                      </a:r>
                      <a:endParaRPr lang="es-EC" sz="10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14952" marR="14952" marT="0" marB="0" anchor="ctr"/>
                </a:tc>
                <a:tc>
                  <a:txBody>
                    <a:bodyPr/>
                    <a:lstStyle/>
                    <a:p>
                      <a:pPr algn="ctr">
                        <a:lnSpc>
                          <a:spcPct val="115000"/>
                        </a:lnSpc>
                        <a:spcAft>
                          <a:spcPts val="0"/>
                        </a:spcAft>
                      </a:pPr>
                      <a:r>
                        <a:rPr lang="es-EC"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IMPACTO</a:t>
                      </a:r>
                      <a:endParaRPr lang="es-EC" sz="10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14952" marR="14952" marT="0" marB="0" anchor="ctr"/>
                </a:tc>
              </a:tr>
              <a:tr h="261603">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ALTO </a:t>
                      </a:r>
                      <a:endParaRPr lang="es-EC" sz="10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14952" marR="14952" marT="0" marB="0" anchor="ctr"/>
                </a:tc>
              </a:tr>
              <a:tr h="440020">
                <a:tc>
                  <a:txBody>
                    <a:bodyPr/>
                    <a:lstStyle/>
                    <a:p>
                      <a:pPr algn="ctr">
                        <a:lnSpc>
                          <a:spcPct val="115000"/>
                        </a:lnSpc>
                        <a:spcAft>
                          <a:spcPts val="0"/>
                        </a:spcAft>
                      </a:pPr>
                      <a:r>
                        <a:rPr lang="es-EC" sz="1000" dirty="0" smtClean="0">
                          <a:effectLst/>
                          <a:latin typeface="Arial" panose="020B0604020202020204" pitchFamily="34" charset="0"/>
                          <a:cs typeface="Arial" panose="020B0604020202020204" pitchFamily="34" charset="0"/>
                        </a:rPr>
                        <a:t>D1</a:t>
                      </a:r>
                      <a:endParaRPr lang="es-EC" sz="1000" dirty="0">
                        <a:effectLst/>
                        <a:latin typeface="Arial" panose="020B0604020202020204" pitchFamily="34" charset="0"/>
                        <a:ea typeface="Calibri"/>
                        <a:cs typeface="Arial" panose="020B0604020202020204" pitchFamily="34" charset="0"/>
                      </a:endParaRPr>
                    </a:p>
                  </a:txBody>
                  <a:tcPr marL="14952" marR="14952" marT="0" marB="0" anchor="ctr"/>
                </a:tc>
                <a:tc>
                  <a:txBody>
                    <a:bodyPr/>
                    <a:lstStyle/>
                    <a:p>
                      <a:pPr>
                        <a:lnSpc>
                          <a:spcPct val="115000"/>
                        </a:lnSpc>
                        <a:spcAft>
                          <a:spcPts val="0"/>
                        </a:spcAft>
                      </a:pPr>
                      <a:r>
                        <a:rPr lang="es-EC" sz="1000" dirty="0">
                          <a:effectLst/>
                          <a:latin typeface="Arial" panose="020B0604020202020204" pitchFamily="34" charset="0"/>
                          <a:cs typeface="Arial" panose="020B0604020202020204" pitchFamily="34" charset="0"/>
                        </a:rPr>
                        <a:t>Bajo rendimiento de activos fijos  sobre las ventas y de rentabilidad sobre el activo total y capital.</a:t>
                      </a:r>
                      <a:endParaRPr lang="es-EC" sz="1000" dirty="0">
                        <a:effectLst/>
                        <a:latin typeface="Arial" panose="020B0604020202020204" pitchFamily="34" charset="0"/>
                        <a:ea typeface="Calibri"/>
                        <a:cs typeface="Arial" panose="020B0604020202020204" pitchFamily="34" charset="0"/>
                      </a:endParaRPr>
                    </a:p>
                  </a:txBody>
                  <a:tcPr marL="14952" marR="14952" marT="0" marB="0" anchor="ctr"/>
                </a:tc>
                <a:tc>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X</a:t>
                      </a:r>
                      <a:endParaRPr lang="es-EC" sz="1000">
                        <a:effectLst/>
                        <a:latin typeface="Arial" panose="020B0604020202020204" pitchFamily="34" charset="0"/>
                        <a:ea typeface="Calibri"/>
                        <a:cs typeface="Arial" panose="020B0604020202020204" pitchFamily="34" charset="0"/>
                      </a:endParaRPr>
                    </a:p>
                  </a:txBody>
                  <a:tcPr marL="14952" marR="14952" marT="0" marB="0" anchor="ctr"/>
                </a:tc>
              </a:tr>
              <a:tr h="492879">
                <a:tc>
                  <a:txBody>
                    <a:bodyPr/>
                    <a:lstStyle/>
                    <a:p>
                      <a:pPr algn="ctr">
                        <a:lnSpc>
                          <a:spcPct val="115000"/>
                        </a:lnSpc>
                        <a:spcAft>
                          <a:spcPts val="0"/>
                        </a:spcAft>
                      </a:pPr>
                      <a:r>
                        <a:rPr lang="es-EC" sz="1000" dirty="0" smtClean="0">
                          <a:effectLst/>
                          <a:latin typeface="Arial" panose="020B0604020202020204" pitchFamily="34" charset="0"/>
                          <a:cs typeface="Arial" panose="020B0604020202020204" pitchFamily="34" charset="0"/>
                        </a:rPr>
                        <a:t>D2</a:t>
                      </a:r>
                      <a:endParaRPr lang="es-EC" sz="1000" dirty="0">
                        <a:effectLst/>
                        <a:latin typeface="Arial" panose="020B0604020202020204" pitchFamily="34" charset="0"/>
                        <a:ea typeface="Calibri"/>
                        <a:cs typeface="Arial" panose="020B0604020202020204" pitchFamily="34" charset="0"/>
                      </a:endParaRPr>
                    </a:p>
                  </a:txBody>
                  <a:tcPr marL="14952" marR="14952" marT="0" marB="0" anchor="ctr"/>
                </a:tc>
                <a:tc>
                  <a:txBody>
                    <a:bodyPr/>
                    <a:lstStyle/>
                    <a:p>
                      <a:pPr>
                        <a:lnSpc>
                          <a:spcPct val="115000"/>
                        </a:lnSpc>
                        <a:spcAft>
                          <a:spcPts val="0"/>
                        </a:spcAft>
                      </a:pPr>
                      <a:r>
                        <a:rPr lang="es-EC" sz="1000" dirty="0">
                          <a:effectLst/>
                          <a:latin typeface="Arial" panose="020B0604020202020204" pitchFamily="34" charset="0"/>
                          <a:cs typeface="Arial" panose="020B0604020202020204" pitchFamily="34" charset="0"/>
                        </a:rPr>
                        <a:t>El rendimiento sobre activos es menor que el coste de la </a:t>
                      </a:r>
                      <a:r>
                        <a:rPr lang="es-EC" sz="1000" dirty="0" smtClean="0">
                          <a:effectLst/>
                          <a:latin typeface="Arial" panose="020B0604020202020204" pitchFamily="34" charset="0"/>
                          <a:cs typeface="Arial" panose="020B0604020202020204" pitchFamily="34" charset="0"/>
                        </a:rPr>
                        <a:t>deuda.</a:t>
                      </a:r>
                      <a:endParaRPr lang="es-EC" sz="1000" dirty="0">
                        <a:effectLst/>
                        <a:latin typeface="Arial" panose="020B0604020202020204" pitchFamily="34" charset="0"/>
                        <a:ea typeface="Calibri"/>
                        <a:cs typeface="Arial" panose="020B0604020202020204" pitchFamily="34" charset="0"/>
                      </a:endParaRPr>
                    </a:p>
                  </a:txBody>
                  <a:tcPr marL="14952" marR="14952" marT="0" marB="0" anchor="ctr"/>
                </a:tc>
                <a:tc>
                  <a:txBody>
                    <a:bodyPr/>
                    <a:lstStyle/>
                    <a:p>
                      <a:pPr algn="ctr">
                        <a:lnSpc>
                          <a:spcPct val="115000"/>
                        </a:lnSpc>
                        <a:spcAft>
                          <a:spcPts val="0"/>
                        </a:spcAft>
                      </a:pPr>
                      <a:r>
                        <a:rPr lang="es-EC" sz="1000" dirty="0">
                          <a:effectLst/>
                          <a:latin typeface="Arial" panose="020B0604020202020204" pitchFamily="34" charset="0"/>
                          <a:cs typeface="Arial" panose="020B0604020202020204" pitchFamily="34" charset="0"/>
                        </a:rPr>
                        <a:t>X</a:t>
                      </a:r>
                      <a:endParaRPr lang="es-EC" sz="1000" dirty="0">
                        <a:effectLst/>
                        <a:latin typeface="Arial" panose="020B0604020202020204" pitchFamily="34" charset="0"/>
                        <a:ea typeface="Calibri"/>
                        <a:cs typeface="Arial" panose="020B0604020202020204" pitchFamily="34" charset="0"/>
                      </a:endParaRPr>
                    </a:p>
                  </a:txBody>
                  <a:tcPr marL="14952" marR="14952" marT="0" marB="0" anchor="ctr"/>
                </a:tc>
              </a:tr>
              <a:tr h="533383">
                <a:tc>
                  <a:txBody>
                    <a:bodyPr/>
                    <a:lstStyle/>
                    <a:p>
                      <a:pPr algn="ctr">
                        <a:lnSpc>
                          <a:spcPct val="115000"/>
                        </a:lnSpc>
                        <a:spcAft>
                          <a:spcPts val="0"/>
                        </a:spcAft>
                      </a:pPr>
                      <a:r>
                        <a:rPr lang="es-EC" sz="1000" dirty="0" smtClean="0">
                          <a:effectLst/>
                          <a:latin typeface="Arial" panose="020B0604020202020204" pitchFamily="34" charset="0"/>
                          <a:cs typeface="Arial" panose="020B0604020202020204" pitchFamily="34" charset="0"/>
                        </a:rPr>
                        <a:t>D3</a:t>
                      </a:r>
                      <a:endParaRPr lang="es-EC" sz="1000" dirty="0">
                        <a:effectLst/>
                        <a:latin typeface="Arial" panose="020B0604020202020204" pitchFamily="34" charset="0"/>
                        <a:ea typeface="Calibri"/>
                        <a:cs typeface="Arial" panose="020B0604020202020204" pitchFamily="34" charset="0"/>
                      </a:endParaRPr>
                    </a:p>
                  </a:txBody>
                  <a:tcPr marL="14952" marR="14952" marT="0" marB="0" anchor="ctr"/>
                </a:tc>
                <a:tc>
                  <a:txBody>
                    <a:bodyPr/>
                    <a:lstStyle/>
                    <a:p>
                      <a:pPr>
                        <a:lnSpc>
                          <a:spcPct val="115000"/>
                        </a:lnSpc>
                        <a:spcAft>
                          <a:spcPts val="0"/>
                        </a:spcAft>
                      </a:pPr>
                      <a:r>
                        <a:rPr lang="es-EC" sz="1000" dirty="0">
                          <a:effectLst/>
                          <a:latin typeface="Arial" panose="020B0604020202020204" pitchFamily="34" charset="0"/>
                          <a:cs typeface="Arial" panose="020B0604020202020204" pitchFamily="34" charset="0"/>
                        </a:rPr>
                        <a:t>Altos niveles de costos y gastos en la empresa mayores al índice promedio de la </a:t>
                      </a:r>
                      <a:r>
                        <a:rPr lang="es-EC" sz="1000" dirty="0" smtClean="0">
                          <a:effectLst/>
                          <a:latin typeface="Arial" panose="020B0604020202020204" pitchFamily="34" charset="0"/>
                          <a:cs typeface="Arial" panose="020B0604020202020204" pitchFamily="34" charset="0"/>
                        </a:rPr>
                        <a:t>industria</a:t>
                      </a:r>
                      <a:r>
                        <a:rPr lang="es-EC" sz="1000" baseline="0" dirty="0" smtClean="0">
                          <a:effectLst/>
                          <a:latin typeface="Arial" panose="020B0604020202020204" pitchFamily="34" charset="0"/>
                          <a:cs typeface="Arial" panose="020B0604020202020204" pitchFamily="34" charset="0"/>
                        </a:rPr>
                        <a:t>  debido a rebaso de costos programados vs reales y debilidades de control y tratamiento que causan gastos excesivos por un 45% del total de gastos y 14% de ingresos.</a:t>
                      </a:r>
                      <a:endParaRPr lang="es-EC" sz="1000" dirty="0">
                        <a:effectLst/>
                        <a:latin typeface="Arial" panose="020B0604020202020204" pitchFamily="34" charset="0"/>
                        <a:ea typeface="Calibri"/>
                        <a:cs typeface="Arial" panose="020B0604020202020204" pitchFamily="34" charset="0"/>
                      </a:endParaRPr>
                    </a:p>
                  </a:txBody>
                  <a:tcPr marL="14952" marR="14952" marT="0" marB="0" anchor="ctr"/>
                </a:tc>
                <a:tc>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X</a:t>
                      </a:r>
                      <a:endParaRPr lang="es-EC" sz="1000">
                        <a:effectLst/>
                        <a:latin typeface="Arial" panose="020B0604020202020204" pitchFamily="34" charset="0"/>
                        <a:ea typeface="Calibri"/>
                        <a:cs typeface="Arial" panose="020B0604020202020204" pitchFamily="34" charset="0"/>
                      </a:endParaRPr>
                    </a:p>
                  </a:txBody>
                  <a:tcPr marL="14952" marR="14952" marT="0" marB="0" anchor="ctr"/>
                </a:tc>
              </a:tr>
              <a:tr h="418290">
                <a:tc>
                  <a:txBody>
                    <a:bodyPr/>
                    <a:lstStyle/>
                    <a:p>
                      <a:pPr algn="ctr">
                        <a:lnSpc>
                          <a:spcPct val="115000"/>
                        </a:lnSpc>
                        <a:spcAft>
                          <a:spcPts val="0"/>
                        </a:spcAft>
                      </a:pPr>
                      <a:r>
                        <a:rPr lang="es-EC" sz="1000" dirty="0" smtClean="0">
                          <a:effectLst/>
                          <a:latin typeface="Arial" panose="020B0604020202020204" pitchFamily="34" charset="0"/>
                          <a:cs typeface="Arial" panose="020B0604020202020204" pitchFamily="34" charset="0"/>
                        </a:rPr>
                        <a:t>D4</a:t>
                      </a:r>
                      <a:endParaRPr lang="es-EC" sz="1000" dirty="0">
                        <a:effectLst/>
                        <a:latin typeface="Arial" panose="020B0604020202020204" pitchFamily="34" charset="0"/>
                        <a:ea typeface="Calibri"/>
                        <a:cs typeface="Arial" panose="020B0604020202020204" pitchFamily="34" charset="0"/>
                      </a:endParaRPr>
                    </a:p>
                  </a:txBody>
                  <a:tcPr marL="14952" marR="14952" marT="0" marB="0" anchor="ctr"/>
                </a:tc>
                <a:tc>
                  <a:txBody>
                    <a:bodyPr/>
                    <a:lstStyle/>
                    <a:p>
                      <a:pPr>
                        <a:lnSpc>
                          <a:spcPct val="115000"/>
                        </a:lnSpc>
                        <a:spcAft>
                          <a:spcPts val="0"/>
                        </a:spcAft>
                      </a:pPr>
                      <a:r>
                        <a:rPr lang="es-EC" sz="1000" dirty="0">
                          <a:effectLst/>
                          <a:latin typeface="Arial" panose="020B0604020202020204" pitchFamily="34" charset="0"/>
                          <a:cs typeface="Arial" panose="020B0604020202020204" pitchFamily="34" charset="0"/>
                        </a:rPr>
                        <a:t>Financiamiento de activo fijo  con recursos a  corto plazo </a:t>
                      </a:r>
                      <a:endParaRPr lang="es-EC" sz="1000" dirty="0">
                        <a:effectLst/>
                        <a:latin typeface="Arial" panose="020B0604020202020204" pitchFamily="34" charset="0"/>
                        <a:ea typeface="Calibri"/>
                        <a:cs typeface="Arial" panose="020B0604020202020204" pitchFamily="34" charset="0"/>
                      </a:endParaRPr>
                    </a:p>
                  </a:txBody>
                  <a:tcPr marL="14952" marR="14952" marT="0" marB="0" anchor="ctr"/>
                </a:tc>
                <a:tc>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X</a:t>
                      </a:r>
                      <a:endParaRPr lang="es-EC" sz="1000">
                        <a:effectLst/>
                        <a:latin typeface="Arial" panose="020B0604020202020204" pitchFamily="34" charset="0"/>
                        <a:ea typeface="Calibri"/>
                        <a:cs typeface="Arial" panose="020B0604020202020204" pitchFamily="34" charset="0"/>
                      </a:endParaRPr>
                    </a:p>
                  </a:txBody>
                  <a:tcPr marL="14952" marR="14952" marT="0" marB="0" anchor="ctr"/>
                </a:tc>
              </a:tr>
              <a:tr h="805846">
                <a:tc>
                  <a:txBody>
                    <a:bodyPr/>
                    <a:lstStyle/>
                    <a:p>
                      <a:pPr algn="ctr">
                        <a:lnSpc>
                          <a:spcPct val="115000"/>
                        </a:lnSpc>
                        <a:spcAft>
                          <a:spcPts val="0"/>
                        </a:spcAft>
                      </a:pPr>
                      <a:r>
                        <a:rPr lang="es-EC" sz="1000" dirty="0" smtClean="0">
                          <a:effectLst/>
                          <a:latin typeface="Arial" panose="020B0604020202020204" pitchFamily="34" charset="0"/>
                          <a:cs typeface="Arial" panose="020B0604020202020204" pitchFamily="34" charset="0"/>
                        </a:rPr>
                        <a:t>D5</a:t>
                      </a:r>
                      <a:endParaRPr lang="es-EC" sz="1000" dirty="0">
                        <a:effectLst/>
                        <a:latin typeface="Arial" panose="020B0604020202020204" pitchFamily="34" charset="0"/>
                        <a:ea typeface="Calibri"/>
                        <a:cs typeface="Arial" panose="020B0604020202020204" pitchFamily="34" charset="0"/>
                      </a:endParaRPr>
                    </a:p>
                  </a:txBody>
                  <a:tcPr marL="14952" marR="14952" marT="0" marB="0" anchor="ctr"/>
                </a:tc>
                <a:tc>
                  <a:txBody>
                    <a:bodyPr/>
                    <a:lstStyle/>
                    <a:p>
                      <a:pPr>
                        <a:lnSpc>
                          <a:spcPct val="115000"/>
                        </a:lnSpc>
                        <a:spcAft>
                          <a:spcPts val="0"/>
                        </a:spcAft>
                      </a:pPr>
                      <a:r>
                        <a:rPr lang="es-EC" sz="1000" dirty="0" smtClean="0">
                          <a:effectLst/>
                          <a:latin typeface="Arial" panose="020B0604020202020204" pitchFamily="34" charset="0"/>
                          <a:cs typeface="Arial" panose="020B0604020202020204" pitchFamily="34" charset="0"/>
                        </a:rPr>
                        <a:t>Alta concentración en cuentas </a:t>
                      </a:r>
                      <a:r>
                        <a:rPr lang="es-EC" sz="1000" dirty="0">
                          <a:effectLst/>
                          <a:latin typeface="Arial" panose="020B0604020202020204" pitchFamily="34" charset="0"/>
                          <a:cs typeface="Arial" panose="020B0604020202020204" pitchFamily="34" charset="0"/>
                        </a:rPr>
                        <a:t>por cobrar </a:t>
                      </a:r>
                      <a:r>
                        <a:rPr lang="es-EC" sz="1000" dirty="0" smtClean="0">
                          <a:effectLst/>
                          <a:latin typeface="Arial" panose="020B0604020202020204" pitchFamily="34" charset="0"/>
                          <a:cs typeface="Arial" panose="020B0604020202020204" pitchFamily="34" charset="0"/>
                        </a:rPr>
                        <a:t>representando </a:t>
                      </a:r>
                      <a:r>
                        <a:rPr lang="es-EC" sz="1000" dirty="0">
                          <a:effectLst/>
                          <a:latin typeface="Arial" panose="020B0604020202020204" pitchFamily="34" charset="0"/>
                          <a:cs typeface="Arial" panose="020B0604020202020204" pitchFamily="34" charset="0"/>
                        </a:rPr>
                        <a:t>el 48% de los activos al 2015, pasando de </a:t>
                      </a:r>
                      <a:r>
                        <a:rPr lang="es-EC" sz="1000" dirty="0" smtClean="0">
                          <a:effectLst/>
                          <a:latin typeface="Arial" panose="020B0604020202020204" pitchFamily="34" charset="0"/>
                          <a:cs typeface="Arial" panose="020B0604020202020204" pitchFamily="34" charset="0"/>
                        </a:rPr>
                        <a:t> </a:t>
                      </a:r>
                      <a:r>
                        <a:rPr lang="es-EC" sz="1000" dirty="0">
                          <a:effectLst/>
                          <a:latin typeface="Arial" panose="020B0604020202020204" pitchFamily="34" charset="0"/>
                          <a:cs typeface="Arial" panose="020B0604020202020204" pitchFamily="34" charset="0"/>
                        </a:rPr>
                        <a:t>un 10% de representación que tenía al 2013</a:t>
                      </a:r>
                      <a:r>
                        <a:rPr lang="es-EC" sz="1000" dirty="0" smtClean="0">
                          <a:effectLst/>
                          <a:latin typeface="Arial" panose="020B0604020202020204" pitchFamily="34" charset="0"/>
                          <a:cs typeface="Arial" panose="020B0604020202020204" pitchFamily="34" charset="0"/>
                        </a:rPr>
                        <a:t>.</a:t>
                      </a:r>
                      <a:r>
                        <a:rPr lang="es-EC" sz="1000" baseline="0" dirty="0" smtClean="0">
                          <a:effectLst/>
                          <a:latin typeface="Arial" panose="020B0604020202020204" pitchFamily="34" charset="0"/>
                          <a:cs typeface="Arial" panose="020B0604020202020204" pitchFamily="34" charset="0"/>
                        </a:rPr>
                        <a:t> sin provisión de incobrables. </a:t>
                      </a:r>
                      <a:endParaRPr lang="es-EC" sz="1000" dirty="0">
                        <a:effectLst/>
                        <a:latin typeface="Arial" panose="020B0604020202020204" pitchFamily="34" charset="0"/>
                        <a:ea typeface="Calibri"/>
                        <a:cs typeface="Arial" panose="020B0604020202020204" pitchFamily="34" charset="0"/>
                      </a:endParaRPr>
                    </a:p>
                  </a:txBody>
                  <a:tcPr marL="14952" marR="14952" marT="0" marB="0" anchor="ctr"/>
                </a:tc>
                <a:tc>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X</a:t>
                      </a:r>
                      <a:endParaRPr lang="es-EC" sz="1000">
                        <a:effectLst/>
                        <a:latin typeface="Arial" panose="020B0604020202020204" pitchFamily="34" charset="0"/>
                        <a:ea typeface="Calibri"/>
                        <a:cs typeface="Arial" panose="020B0604020202020204" pitchFamily="34" charset="0"/>
                      </a:endParaRPr>
                    </a:p>
                  </a:txBody>
                  <a:tcPr marL="14952" marR="14952" marT="0" marB="0" anchor="ctr"/>
                </a:tc>
              </a:tr>
              <a:tr h="772347">
                <a:tc>
                  <a:txBody>
                    <a:bodyPr/>
                    <a:lstStyle/>
                    <a:p>
                      <a:pPr algn="ctr">
                        <a:lnSpc>
                          <a:spcPct val="115000"/>
                        </a:lnSpc>
                        <a:spcAft>
                          <a:spcPts val="0"/>
                        </a:spcAft>
                      </a:pPr>
                      <a:r>
                        <a:rPr lang="es-EC" sz="1000" dirty="0" smtClean="0">
                          <a:effectLst/>
                          <a:latin typeface="Arial" panose="020B0604020202020204" pitchFamily="34" charset="0"/>
                          <a:cs typeface="Arial" panose="020B0604020202020204" pitchFamily="34" charset="0"/>
                        </a:rPr>
                        <a:t>D6</a:t>
                      </a:r>
                      <a:endParaRPr lang="es-EC" sz="1000" dirty="0">
                        <a:effectLst/>
                        <a:latin typeface="Arial" panose="020B0604020202020204" pitchFamily="34" charset="0"/>
                        <a:ea typeface="Calibri"/>
                        <a:cs typeface="Arial" panose="020B0604020202020204" pitchFamily="34" charset="0"/>
                      </a:endParaRPr>
                    </a:p>
                  </a:txBody>
                  <a:tcPr marL="14952" marR="14952" marT="0" marB="0" anchor="ctr"/>
                </a:tc>
                <a:tc>
                  <a:txBody>
                    <a:bodyPr/>
                    <a:lstStyle/>
                    <a:p>
                      <a:pPr>
                        <a:lnSpc>
                          <a:spcPct val="115000"/>
                        </a:lnSpc>
                        <a:spcAft>
                          <a:spcPts val="0"/>
                        </a:spcAft>
                      </a:pPr>
                      <a:r>
                        <a:rPr lang="es-EC" sz="1000" dirty="0">
                          <a:effectLst/>
                          <a:latin typeface="Arial" panose="020B0604020202020204" pitchFamily="34" charset="0"/>
                          <a:cs typeface="Arial" panose="020B0604020202020204" pitchFamily="34" charset="0"/>
                        </a:rPr>
                        <a:t>Pérdida durante el último ejercicio financiero de alrededor de $106.000 por un indebido manejo de gastos, como gestión operativa y de falta de criterio de optimización.</a:t>
                      </a:r>
                      <a:endParaRPr lang="es-EC" sz="1000" dirty="0">
                        <a:effectLst/>
                        <a:latin typeface="Arial" panose="020B0604020202020204" pitchFamily="34" charset="0"/>
                        <a:ea typeface="Calibri"/>
                        <a:cs typeface="Arial" panose="020B0604020202020204" pitchFamily="34" charset="0"/>
                      </a:endParaRPr>
                    </a:p>
                  </a:txBody>
                  <a:tcPr marL="14952" marR="14952" marT="0" marB="0" anchor="ctr"/>
                </a:tc>
                <a:tc>
                  <a:txBody>
                    <a:bodyPr/>
                    <a:lstStyle/>
                    <a:p>
                      <a:pPr algn="ctr">
                        <a:lnSpc>
                          <a:spcPct val="115000"/>
                        </a:lnSpc>
                        <a:spcAft>
                          <a:spcPts val="0"/>
                        </a:spcAft>
                      </a:pPr>
                      <a:r>
                        <a:rPr lang="es-EC" sz="1000" dirty="0">
                          <a:effectLst/>
                          <a:latin typeface="Arial" panose="020B0604020202020204" pitchFamily="34" charset="0"/>
                          <a:cs typeface="Arial" panose="020B0604020202020204" pitchFamily="34" charset="0"/>
                        </a:rPr>
                        <a:t>X</a:t>
                      </a:r>
                      <a:endParaRPr lang="es-EC" sz="1000" dirty="0">
                        <a:effectLst/>
                        <a:latin typeface="Arial" panose="020B0604020202020204" pitchFamily="34" charset="0"/>
                        <a:ea typeface="Calibri"/>
                        <a:cs typeface="Arial" panose="020B0604020202020204" pitchFamily="34" charset="0"/>
                      </a:endParaRPr>
                    </a:p>
                  </a:txBody>
                  <a:tcPr marL="14952" marR="14952" marT="0" marB="0" anchor="ctr"/>
                </a:tc>
              </a:tr>
              <a:tr h="667813">
                <a:tc>
                  <a:txBody>
                    <a:bodyPr/>
                    <a:lstStyle/>
                    <a:p>
                      <a:pPr algn="ctr">
                        <a:lnSpc>
                          <a:spcPct val="115000"/>
                        </a:lnSpc>
                        <a:spcAft>
                          <a:spcPts val="0"/>
                        </a:spcAft>
                      </a:pPr>
                      <a:r>
                        <a:rPr lang="es-EC" sz="1000" dirty="0" smtClean="0">
                          <a:effectLst/>
                          <a:latin typeface="Arial" panose="020B0604020202020204" pitchFamily="34" charset="0"/>
                          <a:cs typeface="Arial" panose="020B0604020202020204" pitchFamily="34" charset="0"/>
                        </a:rPr>
                        <a:t>D7</a:t>
                      </a:r>
                      <a:endParaRPr lang="es-EC" sz="1000" dirty="0">
                        <a:effectLst/>
                        <a:latin typeface="Arial" panose="020B0604020202020204" pitchFamily="34" charset="0"/>
                        <a:ea typeface="Calibri"/>
                        <a:cs typeface="Arial" panose="020B0604020202020204" pitchFamily="34" charset="0"/>
                      </a:endParaRPr>
                    </a:p>
                  </a:txBody>
                  <a:tcPr marL="14952" marR="14952" marT="0" marB="0" anchor="ctr"/>
                </a:tc>
                <a:tc>
                  <a:txBody>
                    <a:bodyPr/>
                    <a:lstStyle/>
                    <a:p>
                      <a:pPr>
                        <a:lnSpc>
                          <a:spcPct val="115000"/>
                        </a:lnSpc>
                        <a:spcAft>
                          <a:spcPts val="0"/>
                        </a:spcAft>
                      </a:pPr>
                      <a:r>
                        <a:rPr lang="es-EC" sz="1000" dirty="0">
                          <a:effectLst/>
                          <a:latin typeface="Arial" panose="020B0604020202020204" pitchFamily="34" charset="0"/>
                          <a:cs typeface="Arial" panose="020B0604020202020204" pitchFamily="34" charset="0"/>
                        </a:rPr>
                        <a:t>Disminución de ingresos debido a la escasez de contratos con el estado en un 89% pasando </a:t>
                      </a:r>
                      <a:r>
                        <a:rPr lang="es-EC" sz="1000" dirty="0" smtClean="0">
                          <a:effectLst/>
                          <a:latin typeface="Arial" panose="020B0604020202020204" pitchFamily="34" charset="0"/>
                          <a:cs typeface="Arial" panose="020B0604020202020204" pitchFamily="34" charset="0"/>
                        </a:rPr>
                        <a:t>de 13 </a:t>
                      </a:r>
                      <a:r>
                        <a:rPr lang="es-EC" sz="1000" dirty="0">
                          <a:effectLst/>
                          <a:latin typeface="Arial" panose="020B0604020202020204" pitchFamily="34" charset="0"/>
                          <a:cs typeface="Arial" panose="020B0604020202020204" pitchFamily="34" charset="0"/>
                        </a:rPr>
                        <a:t>millones aproximadamente al 2013  a 2 millones al 2015</a:t>
                      </a:r>
                      <a:r>
                        <a:rPr lang="es-EC" sz="1000" dirty="0" smtClean="0">
                          <a:effectLst/>
                          <a:latin typeface="Arial" panose="020B0604020202020204" pitchFamily="34" charset="0"/>
                          <a:cs typeface="Arial" panose="020B0604020202020204" pitchFamily="34" charset="0"/>
                        </a:rPr>
                        <a:t>,</a:t>
                      </a:r>
                      <a:endParaRPr lang="es-EC" sz="1000" dirty="0">
                        <a:effectLst/>
                        <a:latin typeface="Arial" panose="020B0604020202020204" pitchFamily="34" charset="0"/>
                        <a:ea typeface="Calibri"/>
                        <a:cs typeface="Arial" panose="020B0604020202020204" pitchFamily="34" charset="0"/>
                      </a:endParaRPr>
                    </a:p>
                  </a:txBody>
                  <a:tcPr marL="14952" marR="14952" marT="0" marB="0" anchor="ctr"/>
                </a:tc>
                <a:tc>
                  <a:txBody>
                    <a:bodyPr/>
                    <a:lstStyle/>
                    <a:p>
                      <a:pPr algn="ctr">
                        <a:lnSpc>
                          <a:spcPct val="115000"/>
                        </a:lnSpc>
                        <a:spcAft>
                          <a:spcPts val="0"/>
                        </a:spcAft>
                      </a:pPr>
                      <a:r>
                        <a:rPr lang="es-EC" sz="1000" dirty="0">
                          <a:effectLst/>
                          <a:latin typeface="Arial" panose="020B0604020202020204" pitchFamily="34" charset="0"/>
                          <a:cs typeface="Arial" panose="020B0604020202020204" pitchFamily="34" charset="0"/>
                        </a:rPr>
                        <a:t>X</a:t>
                      </a:r>
                      <a:endParaRPr lang="es-EC" sz="1000" dirty="0">
                        <a:effectLst/>
                        <a:latin typeface="Arial" panose="020B0604020202020204" pitchFamily="34" charset="0"/>
                        <a:ea typeface="Calibri"/>
                        <a:cs typeface="Arial" panose="020B0604020202020204" pitchFamily="34" charset="0"/>
                      </a:endParaRPr>
                    </a:p>
                  </a:txBody>
                  <a:tcPr marL="14952" marR="14952" marT="0" marB="0" anchor="ctr"/>
                </a:tc>
              </a:tr>
            </a:tbl>
          </a:graphicData>
        </a:graphic>
      </p:graphicFrame>
      <p:graphicFrame>
        <p:nvGraphicFramePr>
          <p:cNvPr id="18" name="17 Tabla"/>
          <p:cNvGraphicFramePr>
            <a:graphicFrameLocks noGrp="1"/>
          </p:cNvGraphicFramePr>
          <p:nvPr>
            <p:extLst>
              <p:ext uri="{D42A27DB-BD31-4B8C-83A1-F6EECF244321}">
                <p14:modId xmlns:p14="http://schemas.microsoft.com/office/powerpoint/2010/main" val="1307707683"/>
              </p:ext>
            </p:extLst>
          </p:nvPr>
        </p:nvGraphicFramePr>
        <p:xfrm>
          <a:off x="3851920" y="4725144"/>
          <a:ext cx="5292080" cy="2152678"/>
        </p:xfrm>
        <a:graphic>
          <a:graphicData uri="http://schemas.openxmlformats.org/drawingml/2006/table">
            <a:tbl>
              <a:tblPr firstRow="1" firstCol="1" bandRow="1">
                <a:tableStyleId>{3B4B98B0-60AC-42C2-AFA5-B58CD77FA1E5}</a:tableStyleId>
              </a:tblPr>
              <a:tblGrid>
                <a:gridCol w="855013"/>
                <a:gridCol w="3582054"/>
                <a:gridCol w="855013"/>
              </a:tblGrid>
              <a:tr h="475172">
                <a:tc>
                  <a:txBody>
                    <a:bodyPr/>
                    <a:lstStyle/>
                    <a:p>
                      <a:pPr algn="ctr">
                        <a:lnSpc>
                          <a:spcPct val="115000"/>
                        </a:lnSpc>
                        <a:spcAft>
                          <a:spcPts val="0"/>
                        </a:spcAft>
                      </a:pPr>
                      <a:r>
                        <a:rPr lang="es-EC" sz="1000" dirty="0" smtClean="0">
                          <a:effectLst/>
                          <a:latin typeface="Arial" panose="020B0604020202020204" pitchFamily="34" charset="0"/>
                          <a:cs typeface="Arial" panose="020B0604020202020204" pitchFamily="34" charset="0"/>
                        </a:rPr>
                        <a:t>D8</a:t>
                      </a:r>
                      <a:endParaRPr lang="es-EC" sz="1000" b="1" dirty="0">
                        <a:effectLst/>
                        <a:latin typeface="Arial" panose="020B0604020202020204" pitchFamily="34" charset="0"/>
                        <a:ea typeface="Calibri"/>
                        <a:cs typeface="Arial" panose="020B0604020202020204" pitchFamily="34" charset="0"/>
                      </a:endParaRPr>
                    </a:p>
                  </a:txBody>
                  <a:tcPr marL="14952" marR="14952" marT="0" marB="0" anchor="ctr"/>
                </a:tc>
                <a:tc>
                  <a:txBody>
                    <a:bodyPr/>
                    <a:lstStyle/>
                    <a:p>
                      <a:pPr>
                        <a:lnSpc>
                          <a:spcPct val="115000"/>
                        </a:lnSpc>
                        <a:spcAft>
                          <a:spcPts val="0"/>
                        </a:spcAft>
                      </a:pPr>
                      <a:r>
                        <a:rPr lang="es-EC" sz="1000" b="0" dirty="0">
                          <a:effectLst/>
                          <a:latin typeface="Arial" panose="020B0604020202020204" pitchFamily="34" charset="0"/>
                          <a:cs typeface="Arial" panose="020B0604020202020204" pitchFamily="34" charset="0"/>
                        </a:rPr>
                        <a:t>La empresa no hace uso de </a:t>
                      </a:r>
                      <a:r>
                        <a:rPr lang="es-EC" sz="1000" b="0" dirty="0" smtClean="0">
                          <a:effectLst/>
                          <a:latin typeface="Arial" panose="020B0604020202020204" pitchFamily="34" charset="0"/>
                          <a:cs typeface="Arial" panose="020B0604020202020204" pitchFamily="34" charset="0"/>
                        </a:rPr>
                        <a:t>un</a:t>
                      </a:r>
                      <a:r>
                        <a:rPr lang="es-EC" sz="1000" b="0" baseline="0" dirty="0" smtClean="0">
                          <a:effectLst/>
                          <a:latin typeface="Arial" panose="020B0604020202020204" pitchFamily="34" charset="0"/>
                          <a:cs typeface="Arial" panose="020B0604020202020204" pitchFamily="34" charset="0"/>
                        </a:rPr>
                        <a:t> mayor </a:t>
                      </a:r>
                      <a:r>
                        <a:rPr lang="es-EC" sz="1000" b="0" dirty="0" smtClean="0">
                          <a:effectLst/>
                          <a:latin typeface="Arial" panose="020B0604020202020204" pitchFamily="34" charset="0"/>
                          <a:cs typeface="Arial" panose="020B0604020202020204" pitchFamily="34" charset="0"/>
                        </a:rPr>
                        <a:t>apalancamiento </a:t>
                      </a:r>
                      <a:r>
                        <a:rPr lang="es-EC" sz="1000" b="0" dirty="0">
                          <a:effectLst/>
                          <a:latin typeface="Arial" panose="020B0604020202020204" pitchFamily="34" charset="0"/>
                          <a:cs typeface="Arial" panose="020B0604020202020204" pitchFamily="34" charset="0"/>
                        </a:rPr>
                        <a:t>financiero </a:t>
                      </a:r>
                      <a:r>
                        <a:rPr lang="es-EC" sz="1000" b="0" dirty="0" smtClean="0">
                          <a:effectLst/>
                          <a:latin typeface="Arial" panose="020B0604020202020204" pitchFamily="34" charset="0"/>
                          <a:cs typeface="Arial" panose="020B0604020202020204" pitchFamily="34" charset="0"/>
                        </a:rPr>
                        <a:t> en su estructura de capital para </a:t>
                      </a:r>
                      <a:r>
                        <a:rPr lang="es-EC" sz="1000" b="0" dirty="0">
                          <a:effectLst/>
                          <a:latin typeface="Arial" panose="020B0604020202020204" pitchFamily="34" charset="0"/>
                          <a:cs typeface="Arial" panose="020B0604020202020204" pitchFamily="34" charset="0"/>
                        </a:rPr>
                        <a:t>poder evaluar oportunidades de mejora en sus flujos finales de </a:t>
                      </a:r>
                      <a:r>
                        <a:rPr lang="es-EC" sz="1000" b="0" dirty="0" smtClean="0">
                          <a:effectLst/>
                          <a:latin typeface="Arial" panose="020B0604020202020204" pitchFamily="34" charset="0"/>
                          <a:cs typeface="Arial" panose="020B0604020202020204" pitchFamily="34" charset="0"/>
                        </a:rPr>
                        <a:t>efectivo</a:t>
                      </a:r>
                      <a:endParaRPr lang="es-EC" sz="1000" b="0" dirty="0">
                        <a:effectLst/>
                        <a:latin typeface="Arial" panose="020B0604020202020204" pitchFamily="34" charset="0"/>
                        <a:ea typeface="Calibri"/>
                        <a:cs typeface="Arial" panose="020B0604020202020204" pitchFamily="34" charset="0"/>
                      </a:endParaRPr>
                    </a:p>
                  </a:txBody>
                  <a:tcPr marL="14952" marR="14952" marT="0" marB="0" anchor="ctr"/>
                </a:tc>
                <a:tc>
                  <a:txBody>
                    <a:bodyPr/>
                    <a:lstStyle/>
                    <a:p>
                      <a:pPr algn="ctr">
                        <a:lnSpc>
                          <a:spcPct val="115000"/>
                        </a:lnSpc>
                        <a:spcAft>
                          <a:spcPts val="0"/>
                        </a:spcAft>
                      </a:pPr>
                      <a:r>
                        <a:rPr lang="es-EC" sz="1000" dirty="0">
                          <a:effectLst/>
                          <a:latin typeface="Arial" panose="020B0604020202020204" pitchFamily="34" charset="0"/>
                          <a:cs typeface="Arial" panose="020B0604020202020204" pitchFamily="34" charset="0"/>
                        </a:rPr>
                        <a:t>X</a:t>
                      </a:r>
                      <a:endParaRPr lang="es-EC" sz="1000" dirty="0">
                        <a:effectLst/>
                        <a:latin typeface="Arial" panose="020B0604020202020204" pitchFamily="34" charset="0"/>
                        <a:ea typeface="Calibri"/>
                        <a:cs typeface="Arial" panose="020B0604020202020204" pitchFamily="34" charset="0"/>
                      </a:endParaRPr>
                    </a:p>
                  </a:txBody>
                  <a:tcPr marL="14952" marR="14952" marT="0" marB="0" anchor="ctr"/>
                </a:tc>
              </a:tr>
              <a:tr h="638189">
                <a:tc>
                  <a:txBody>
                    <a:bodyPr/>
                    <a:lstStyle/>
                    <a:p>
                      <a:pPr algn="ctr">
                        <a:lnSpc>
                          <a:spcPct val="115000"/>
                        </a:lnSpc>
                        <a:spcAft>
                          <a:spcPts val="0"/>
                        </a:spcAft>
                      </a:pPr>
                      <a:r>
                        <a:rPr lang="es-EC" sz="1000" dirty="0" smtClean="0">
                          <a:effectLst/>
                          <a:latin typeface="Arial" panose="020B0604020202020204" pitchFamily="34" charset="0"/>
                          <a:cs typeface="Arial" panose="020B0604020202020204" pitchFamily="34" charset="0"/>
                        </a:rPr>
                        <a:t>D9</a:t>
                      </a:r>
                      <a:endParaRPr lang="es-EC" sz="1000" dirty="0">
                        <a:effectLst/>
                        <a:latin typeface="Arial" panose="020B0604020202020204" pitchFamily="34" charset="0"/>
                        <a:ea typeface="Calibri"/>
                        <a:cs typeface="Arial" panose="020B0604020202020204" pitchFamily="34" charset="0"/>
                      </a:endParaRPr>
                    </a:p>
                  </a:txBody>
                  <a:tcPr marL="14952" marR="14952" marT="0" marB="0" anchor="ctr"/>
                </a:tc>
                <a:tc>
                  <a:txBody>
                    <a:bodyPr/>
                    <a:lstStyle/>
                    <a:p>
                      <a:pPr>
                        <a:lnSpc>
                          <a:spcPct val="115000"/>
                        </a:lnSpc>
                        <a:spcAft>
                          <a:spcPts val="0"/>
                        </a:spcAft>
                      </a:pPr>
                      <a:r>
                        <a:rPr lang="es-EC" sz="1000" dirty="0">
                          <a:effectLst/>
                          <a:latin typeface="Arial" panose="020B0604020202020204" pitchFamily="34" charset="0"/>
                          <a:cs typeface="Arial" panose="020B0604020202020204" pitchFamily="34" charset="0"/>
                        </a:rPr>
                        <a:t>La rotación al 2015 para cuentas por cobrar, pagar e inventarios sale totalmente de los índices del sector, desequilibrando el nivel de efectivo de la </a:t>
                      </a:r>
                      <a:r>
                        <a:rPr lang="es-EC" sz="1000" dirty="0" smtClean="0">
                          <a:effectLst/>
                          <a:latin typeface="Arial" panose="020B0604020202020204" pitchFamily="34" charset="0"/>
                          <a:cs typeface="Arial" panose="020B0604020202020204" pitchFamily="34" charset="0"/>
                        </a:rPr>
                        <a:t>empresa.</a:t>
                      </a:r>
                      <a:endParaRPr lang="es-EC" sz="1000" dirty="0">
                        <a:effectLst/>
                        <a:latin typeface="Arial" panose="020B0604020202020204" pitchFamily="34" charset="0"/>
                        <a:ea typeface="Calibri"/>
                        <a:cs typeface="Arial" panose="020B0604020202020204" pitchFamily="34" charset="0"/>
                      </a:endParaRPr>
                    </a:p>
                  </a:txBody>
                  <a:tcPr marL="14952" marR="14952" marT="0" marB="0" anchor="ctr"/>
                </a:tc>
                <a:tc>
                  <a:txBody>
                    <a:bodyPr/>
                    <a:lstStyle/>
                    <a:p>
                      <a:pPr algn="ctr">
                        <a:lnSpc>
                          <a:spcPct val="115000"/>
                        </a:lnSpc>
                        <a:spcAft>
                          <a:spcPts val="0"/>
                        </a:spcAft>
                      </a:pPr>
                      <a:r>
                        <a:rPr lang="es-EC" sz="1000" dirty="0">
                          <a:effectLst/>
                          <a:latin typeface="Arial" panose="020B0604020202020204" pitchFamily="34" charset="0"/>
                          <a:cs typeface="Arial" panose="020B0604020202020204" pitchFamily="34" charset="0"/>
                        </a:rPr>
                        <a:t>X</a:t>
                      </a:r>
                      <a:endParaRPr lang="es-EC" sz="1000" dirty="0">
                        <a:effectLst/>
                        <a:latin typeface="Arial" panose="020B0604020202020204" pitchFamily="34" charset="0"/>
                        <a:ea typeface="Calibri"/>
                        <a:cs typeface="Arial" panose="020B0604020202020204" pitchFamily="34" charset="0"/>
                      </a:endParaRPr>
                    </a:p>
                  </a:txBody>
                  <a:tcPr marL="14952" marR="14952" marT="0" marB="0" anchor="ctr"/>
                </a:tc>
              </a:tr>
              <a:tr h="312155">
                <a:tc>
                  <a:txBody>
                    <a:bodyPr/>
                    <a:lstStyle/>
                    <a:p>
                      <a:pPr algn="ctr">
                        <a:lnSpc>
                          <a:spcPct val="115000"/>
                        </a:lnSpc>
                        <a:spcAft>
                          <a:spcPts val="0"/>
                        </a:spcAft>
                      </a:pPr>
                      <a:r>
                        <a:rPr lang="es-EC" sz="1000" dirty="0" smtClean="0">
                          <a:effectLst/>
                          <a:latin typeface="Arial" panose="020B0604020202020204" pitchFamily="34" charset="0"/>
                          <a:cs typeface="Arial" panose="020B0604020202020204" pitchFamily="34" charset="0"/>
                        </a:rPr>
                        <a:t>D10</a:t>
                      </a:r>
                      <a:endParaRPr lang="es-EC" sz="1000" dirty="0">
                        <a:effectLst/>
                        <a:latin typeface="Arial" panose="020B0604020202020204" pitchFamily="34" charset="0"/>
                        <a:ea typeface="Calibri"/>
                        <a:cs typeface="Arial" panose="020B0604020202020204" pitchFamily="34" charset="0"/>
                      </a:endParaRPr>
                    </a:p>
                  </a:txBody>
                  <a:tcPr marL="14952" marR="14952" marT="0" marB="0" anchor="ctr"/>
                </a:tc>
                <a:tc>
                  <a:txBody>
                    <a:bodyPr/>
                    <a:lstStyle/>
                    <a:p>
                      <a:pPr>
                        <a:lnSpc>
                          <a:spcPct val="115000"/>
                        </a:lnSpc>
                        <a:spcAft>
                          <a:spcPts val="0"/>
                        </a:spcAft>
                      </a:pPr>
                      <a:r>
                        <a:rPr lang="es-EC" sz="1000" dirty="0">
                          <a:effectLst/>
                          <a:latin typeface="Arial" panose="020B0604020202020204" pitchFamily="34" charset="0"/>
                          <a:cs typeface="Arial" panose="020B0604020202020204" pitchFamily="34" charset="0"/>
                        </a:rPr>
                        <a:t>Márgenes de rentabilidad </a:t>
                      </a:r>
                      <a:r>
                        <a:rPr lang="es-EC" sz="1000" dirty="0" smtClean="0">
                          <a:effectLst/>
                          <a:latin typeface="Arial" panose="020B0604020202020204" pitchFamily="34" charset="0"/>
                          <a:cs typeface="Arial" panose="020B0604020202020204" pitchFamily="34" charset="0"/>
                        </a:rPr>
                        <a:t> </a:t>
                      </a:r>
                      <a:r>
                        <a:rPr lang="es-EC" sz="1000" dirty="0">
                          <a:effectLst/>
                          <a:latin typeface="Arial" panose="020B0604020202020204" pitchFamily="34" charset="0"/>
                          <a:cs typeface="Arial" panose="020B0604020202020204" pitchFamily="34" charset="0"/>
                        </a:rPr>
                        <a:t>tanto brutos, operacionales y </a:t>
                      </a:r>
                      <a:r>
                        <a:rPr lang="es-EC" sz="1000" dirty="0" smtClean="0">
                          <a:effectLst/>
                          <a:latin typeface="Arial" panose="020B0604020202020204" pitchFamily="34" charset="0"/>
                          <a:cs typeface="Arial" panose="020B0604020202020204" pitchFamily="34" charset="0"/>
                        </a:rPr>
                        <a:t>netos bajos</a:t>
                      </a:r>
                      <a:r>
                        <a:rPr lang="es-EC" sz="1000" baseline="0" dirty="0" smtClean="0">
                          <a:effectLst/>
                          <a:latin typeface="Arial" panose="020B0604020202020204" pitchFamily="34" charset="0"/>
                          <a:cs typeface="Arial" panose="020B0604020202020204" pitchFamily="34" charset="0"/>
                        </a:rPr>
                        <a:t> </a:t>
                      </a:r>
                      <a:r>
                        <a:rPr lang="es-EC" sz="1000" dirty="0" smtClean="0">
                          <a:effectLst/>
                          <a:latin typeface="Arial" panose="020B0604020202020204" pitchFamily="34" charset="0"/>
                          <a:cs typeface="Arial" panose="020B0604020202020204" pitchFamily="34" charset="0"/>
                        </a:rPr>
                        <a:t> </a:t>
                      </a:r>
                      <a:r>
                        <a:rPr lang="es-EC" sz="1000" dirty="0">
                          <a:effectLst/>
                          <a:latin typeface="Arial" panose="020B0604020202020204" pitchFamily="34" charset="0"/>
                          <a:cs typeface="Arial" panose="020B0604020202020204" pitchFamily="34" charset="0"/>
                        </a:rPr>
                        <a:t>en comparación al sector y empresas similares.</a:t>
                      </a:r>
                      <a:endParaRPr lang="es-EC" sz="1000" dirty="0">
                        <a:effectLst/>
                        <a:latin typeface="Arial" panose="020B0604020202020204" pitchFamily="34" charset="0"/>
                        <a:ea typeface="Calibri"/>
                        <a:cs typeface="Arial" panose="020B0604020202020204" pitchFamily="34" charset="0"/>
                      </a:endParaRPr>
                    </a:p>
                  </a:txBody>
                  <a:tcPr marL="14952" marR="14952" marT="0" marB="0" anchor="ctr"/>
                </a:tc>
                <a:tc>
                  <a:txBody>
                    <a:bodyPr/>
                    <a:lstStyle/>
                    <a:p>
                      <a:pPr algn="ctr">
                        <a:lnSpc>
                          <a:spcPct val="115000"/>
                        </a:lnSpc>
                        <a:spcAft>
                          <a:spcPts val="0"/>
                        </a:spcAft>
                      </a:pPr>
                      <a:r>
                        <a:rPr lang="es-EC" sz="1000" dirty="0">
                          <a:effectLst/>
                          <a:latin typeface="Arial" panose="020B0604020202020204" pitchFamily="34" charset="0"/>
                          <a:cs typeface="Arial" panose="020B0604020202020204" pitchFamily="34" charset="0"/>
                        </a:rPr>
                        <a:t>X</a:t>
                      </a:r>
                      <a:endParaRPr lang="es-EC" sz="1000" dirty="0">
                        <a:effectLst/>
                        <a:latin typeface="Arial" panose="020B0604020202020204" pitchFamily="34" charset="0"/>
                        <a:ea typeface="Calibri"/>
                        <a:cs typeface="Arial" panose="020B0604020202020204" pitchFamily="34" charset="0"/>
                      </a:endParaRPr>
                    </a:p>
                  </a:txBody>
                  <a:tcPr marL="14952" marR="14952" marT="0" marB="0" anchor="ctr"/>
                </a:tc>
              </a:tr>
              <a:tr h="638189">
                <a:tc>
                  <a:txBody>
                    <a:bodyPr/>
                    <a:lstStyle/>
                    <a:p>
                      <a:pPr algn="ctr">
                        <a:lnSpc>
                          <a:spcPct val="115000"/>
                        </a:lnSpc>
                        <a:spcAft>
                          <a:spcPts val="0"/>
                        </a:spcAft>
                      </a:pPr>
                      <a:r>
                        <a:rPr lang="es-EC" sz="1000" dirty="0" smtClean="0">
                          <a:effectLst/>
                          <a:latin typeface="Arial" panose="020B0604020202020204" pitchFamily="34" charset="0"/>
                          <a:cs typeface="Arial" panose="020B0604020202020204" pitchFamily="34" charset="0"/>
                        </a:rPr>
                        <a:t>D11</a:t>
                      </a:r>
                      <a:endParaRPr lang="es-EC" sz="1000" dirty="0">
                        <a:effectLst/>
                        <a:latin typeface="Arial" panose="020B0604020202020204" pitchFamily="34" charset="0"/>
                        <a:ea typeface="Calibri"/>
                        <a:cs typeface="Arial" panose="020B0604020202020204" pitchFamily="34" charset="0"/>
                      </a:endParaRPr>
                    </a:p>
                  </a:txBody>
                  <a:tcPr marL="14952" marR="14952" marT="0" marB="0" anchor="ctr"/>
                </a:tc>
                <a:tc>
                  <a:txBody>
                    <a:bodyPr/>
                    <a:lstStyle/>
                    <a:p>
                      <a:pPr>
                        <a:lnSpc>
                          <a:spcPct val="115000"/>
                        </a:lnSpc>
                        <a:spcAft>
                          <a:spcPts val="0"/>
                        </a:spcAft>
                      </a:pPr>
                      <a:r>
                        <a:rPr lang="es-EC" sz="1000" dirty="0">
                          <a:effectLst/>
                          <a:latin typeface="Arial" panose="020B0604020202020204" pitchFamily="34" charset="0"/>
                          <a:cs typeface="Arial" panose="020B0604020202020204" pitchFamily="34" charset="0"/>
                        </a:rPr>
                        <a:t>Activo fijo mínimo no suficiente para cubrir efectivamente la operación </a:t>
                      </a:r>
                      <a:r>
                        <a:rPr lang="es-EC" sz="1000" dirty="0" smtClean="0">
                          <a:effectLst/>
                          <a:latin typeface="Arial" panose="020B0604020202020204" pitchFamily="34" charset="0"/>
                          <a:cs typeface="Arial" panose="020B0604020202020204" pitchFamily="34" charset="0"/>
                        </a:rPr>
                        <a:t>sumado </a:t>
                      </a:r>
                      <a:r>
                        <a:rPr lang="es-EC" sz="1000" dirty="0">
                          <a:effectLst/>
                          <a:latin typeface="Arial" panose="020B0604020202020204" pitchFamily="34" charset="0"/>
                          <a:cs typeface="Arial" panose="020B0604020202020204" pitchFamily="34" charset="0"/>
                        </a:rPr>
                        <a:t>a un margen de mantenimiento alto y </a:t>
                      </a:r>
                      <a:r>
                        <a:rPr lang="es-EC" sz="1000" dirty="0" smtClean="0">
                          <a:effectLst/>
                          <a:latin typeface="Arial" panose="020B0604020202020204" pitchFamily="34" charset="0"/>
                          <a:cs typeface="Arial" panose="020B0604020202020204" pitchFamily="34" charset="0"/>
                        </a:rPr>
                        <a:t>falta de tratamiento </a:t>
                      </a:r>
                      <a:r>
                        <a:rPr lang="es-EC" sz="1000" dirty="0">
                          <a:effectLst/>
                          <a:latin typeface="Arial" panose="020B0604020202020204" pitchFamily="34" charset="0"/>
                          <a:cs typeface="Arial" panose="020B0604020202020204" pitchFamily="34" charset="0"/>
                        </a:rPr>
                        <a:t>por riesgos inherentes al </a:t>
                      </a:r>
                      <a:r>
                        <a:rPr lang="es-EC" sz="1000" dirty="0" smtClean="0">
                          <a:effectLst/>
                          <a:latin typeface="Arial" panose="020B0604020202020204" pitchFamily="34" charset="0"/>
                          <a:cs typeface="Arial" panose="020B0604020202020204" pitchFamily="34" charset="0"/>
                        </a:rPr>
                        <a:t>mismo.</a:t>
                      </a:r>
                      <a:endParaRPr lang="es-EC" sz="1000" dirty="0">
                        <a:effectLst/>
                        <a:latin typeface="Arial" panose="020B0604020202020204" pitchFamily="34" charset="0"/>
                        <a:ea typeface="Calibri"/>
                        <a:cs typeface="Arial" panose="020B0604020202020204" pitchFamily="34" charset="0"/>
                      </a:endParaRPr>
                    </a:p>
                  </a:txBody>
                  <a:tcPr marL="14952" marR="14952" marT="0" marB="0" anchor="ctr"/>
                </a:tc>
                <a:tc>
                  <a:txBody>
                    <a:bodyPr/>
                    <a:lstStyle/>
                    <a:p>
                      <a:pPr algn="ctr">
                        <a:lnSpc>
                          <a:spcPct val="115000"/>
                        </a:lnSpc>
                        <a:spcAft>
                          <a:spcPts val="0"/>
                        </a:spcAft>
                      </a:pPr>
                      <a:r>
                        <a:rPr lang="es-EC" sz="1000" dirty="0">
                          <a:effectLst/>
                          <a:latin typeface="Arial" panose="020B0604020202020204" pitchFamily="34" charset="0"/>
                          <a:cs typeface="Arial" panose="020B0604020202020204" pitchFamily="34" charset="0"/>
                        </a:rPr>
                        <a:t>X</a:t>
                      </a:r>
                      <a:endParaRPr lang="es-EC" sz="1000" dirty="0">
                        <a:effectLst/>
                        <a:latin typeface="Arial" panose="020B0604020202020204" pitchFamily="34" charset="0"/>
                        <a:ea typeface="Calibri"/>
                        <a:cs typeface="Arial" panose="020B0604020202020204" pitchFamily="34" charset="0"/>
                      </a:endParaRPr>
                    </a:p>
                  </a:txBody>
                  <a:tcPr marL="14952" marR="14952" marT="0" marB="0" anchor="ctr"/>
                </a:tc>
              </a:tr>
            </a:tbl>
          </a:graphicData>
        </a:graphic>
      </p:graphicFrame>
    </p:spTree>
    <p:extLst>
      <p:ext uri="{BB962C8B-B14F-4D97-AF65-F5344CB8AC3E}">
        <p14:creationId xmlns:p14="http://schemas.microsoft.com/office/powerpoint/2010/main" val="24060945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a:hlinkClick r:id="rId2" action="ppaction://hlinkfile"/>
          </p:cNvPr>
          <p:cNvSpPr/>
          <p:nvPr/>
        </p:nvSpPr>
        <p:spPr>
          <a:xfrm>
            <a:off x="2483768" y="0"/>
            <a:ext cx="5112568" cy="36933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MATRIZ  DE SÍNTESIS ESTRATÉGICA</a:t>
            </a:r>
            <a:endParaRPr lang="es-EC"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1184803590"/>
              </p:ext>
            </p:extLst>
          </p:nvPr>
        </p:nvGraphicFramePr>
        <p:xfrm>
          <a:off x="94807" y="497440"/>
          <a:ext cx="8964489" cy="6388817"/>
        </p:xfrm>
        <a:graphic>
          <a:graphicData uri="http://schemas.openxmlformats.org/drawingml/2006/table">
            <a:tbl>
              <a:tblPr firstRow="1">
                <a:tableStyleId>{8A107856-5554-42FB-B03E-39F5DBC370BA}</a:tableStyleId>
              </a:tblPr>
              <a:tblGrid>
                <a:gridCol w="480243"/>
                <a:gridCol w="2081039"/>
                <a:gridCol w="2001001"/>
                <a:gridCol w="2081044"/>
                <a:gridCol w="1421570"/>
                <a:gridCol w="899592"/>
              </a:tblGrid>
              <a:tr h="323297">
                <a:tc>
                  <a:txBody>
                    <a:bodyPr/>
                    <a:lstStyle/>
                    <a:p>
                      <a:pPr algn="ctr"/>
                      <a:r>
                        <a:rPr lang="es-EC" sz="1050" dirty="0" smtClean="0">
                          <a:latin typeface="Arial" panose="020B0604020202020204" pitchFamily="34" charset="0"/>
                          <a:cs typeface="Arial" panose="020B0604020202020204" pitchFamily="34" charset="0"/>
                        </a:rPr>
                        <a:t>N°</a:t>
                      </a:r>
                      <a:endParaRPr lang="es-EC" sz="1050" dirty="0">
                        <a:latin typeface="Arial" panose="020B0604020202020204" pitchFamily="34" charset="0"/>
                        <a:cs typeface="Arial" panose="020B0604020202020204" pitchFamily="34" charset="0"/>
                      </a:endParaRPr>
                    </a:p>
                  </a:txBody>
                  <a:tcPr/>
                </a:tc>
                <a:tc>
                  <a:txBody>
                    <a:bodyPr/>
                    <a:lstStyle/>
                    <a:p>
                      <a:pPr algn="ctr"/>
                      <a:r>
                        <a:rPr lang="es-EC" sz="1050" dirty="0" smtClean="0">
                          <a:latin typeface="Arial" panose="020B0604020202020204" pitchFamily="34" charset="0"/>
                          <a:cs typeface="Arial" panose="020B0604020202020204" pitchFamily="34" charset="0"/>
                        </a:rPr>
                        <a:t>DEBILIDADES</a:t>
                      </a:r>
                      <a:r>
                        <a:rPr lang="es-EC" sz="1050" baseline="0" dirty="0" smtClean="0">
                          <a:latin typeface="Arial" panose="020B0604020202020204" pitchFamily="34" charset="0"/>
                          <a:cs typeface="Arial" panose="020B0604020202020204" pitchFamily="34" charset="0"/>
                        </a:rPr>
                        <a:t> </a:t>
                      </a:r>
                      <a:r>
                        <a:rPr lang="es-EC" sz="1050" dirty="0" smtClean="0">
                          <a:latin typeface="Arial" panose="020B0604020202020204" pitchFamily="34" charset="0"/>
                          <a:cs typeface="Arial" panose="020B0604020202020204" pitchFamily="34" charset="0"/>
                        </a:rPr>
                        <a:t>DETECTADAS</a:t>
                      </a:r>
                      <a:endParaRPr lang="es-EC" sz="1050" dirty="0">
                        <a:latin typeface="Arial" panose="020B0604020202020204" pitchFamily="34" charset="0"/>
                        <a:cs typeface="Arial" panose="020B0604020202020204" pitchFamily="34" charset="0"/>
                      </a:endParaRPr>
                    </a:p>
                  </a:txBody>
                  <a:tcPr/>
                </a:tc>
                <a:tc>
                  <a:txBody>
                    <a:bodyPr/>
                    <a:lstStyle/>
                    <a:p>
                      <a:pPr algn="ctr"/>
                      <a:r>
                        <a:rPr lang="es-EC" sz="1050" dirty="0" smtClean="0">
                          <a:latin typeface="Arial" panose="020B0604020202020204" pitchFamily="34" charset="0"/>
                          <a:cs typeface="Arial" panose="020B0604020202020204" pitchFamily="34" charset="0"/>
                        </a:rPr>
                        <a:t>OBJETIVOS</a:t>
                      </a:r>
                      <a:endParaRPr lang="es-EC" sz="1050" dirty="0">
                        <a:latin typeface="Arial" panose="020B0604020202020204" pitchFamily="34" charset="0"/>
                        <a:cs typeface="Arial" panose="020B0604020202020204" pitchFamily="34" charset="0"/>
                      </a:endParaRPr>
                    </a:p>
                  </a:txBody>
                  <a:tcPr/>
                </a:tc>
                <a:tc>
                  <a:txBody>
                    <a:bodyPr/>
                    <a:lstStyle/>
                    <a:p>
                      <a:pPr algn="ctr"/>
                      <a:r>
                        <a:rPr lang="es-EC" sz="1050" dirty="0" smtClean="0">
                          <a:latin typeface="Arial" panose="020B0604020202020204" pitchFamily="34" charset="0"/>
                          <a:cs typeface="Arial" panose="020B0604020202020204" pitchFamily="34" charset="0"/>
                        </a:rPr>
                        <a:t>METAS</a:t>
                      </a:r>
                      <a:endParaRPr lang="es-EC" sz="1050" dirty="0">
                        <a:latin typeface="Arial" panose="020B0604020202020204" pitchFamily="34" charset="0"/>
                        <a:cs typeface="Arial" panose="020B0604020202020204" pitchFamily="34" charset="0"/>
                      </a:endParaRPr>
                    </a:p>
                  </a:txBody>
                  <a:tcPr/>
                </a:tc>
                <a:tc>
                  <a:txBody>
                    <a:bodyPr/>
                    <a:lstStyle/>
                    <a:p>
                      <a:pPr algn="ctr"/>
                      <a:r>
                        <a:rPr lang="es-EC" sz="1050" dirty="0" smtClean="0">
                          <a:latin typeface="Arial" panose="020B0604020202020204" pitchFamily="34" charset="0"/>
                          <a:cs typeface="Arial" panose="020B0604020202020204" pitchFamily="34" charset="0"/>
                        </a:rPr>
                        <a:t>ESTRATEGIAS</a:t>
                      </a:r>
                      <a:endParaRPr lang="es-EC" sz="1050" dirty="0">
                        <a:latin typeface="Arial" panose="020B0604020202020204" pitchFamily="34" charset="0"/>
                        <a:cs typeface="Arial" panose="020B0604020202020204" pitchFamily="34" charset="0"/>
                      </a:endParaRPr>
                    </a:p>
                  </a:txBody>
                  <a:tcPr/>
                </a:tc>
                <a:tc>
                  <a:txBody>
                    <a:bodyPr/>
                    <a:lstStyle/>
                    <a:p>
                      <a:pPr algn="ctr"/>
                      <a:r>
                        <a:rPr lang="es-EC" sz="1050" dirty="0" smtClean="0">
                          <a:latin typeface="Arial" panose="020B0604020202020204" pitchFamily="34" charset="0"/>
                          <a:cs typeface="Arial" panose="020B0604020202020204" pitchFamily="34" charset="0"/>
                        </a:rPr>
                        <a:t>PLAZO</a:t>
                      </a:r>
                      <a:endParaRPr lang="es-EC" sz="1050" dirty="0">
                        <a:latin typeface="Arial" panose="020B0604020202020204" pitchFamily="34" charset="0"/>
                        <a:cs typeface="Arial" panose="020B0604020202020204" pitchFamily="34" charset="0"/>
                      </a:endParaRPr>
                    </a:p>
                  </a:txBody>
                  <a:tcPr/>
                </a:tc>
              </a:tr>
              <a:tr h="1311338">
                <a:tc>
                  <a:txBody>
                    <a:bodyPr/>
                    <a:lstStyle/>
                    <a:p>
                      <a:r>
                        <a:rPr lang="es-EC" sz="1000" dirty="0" smtClean="0">
                          <a:latin typeface="Arial" panose="020B0604020202020204" pitchFamily="34" charset="0"/>
                          <a:cs typeface="Arial" panose="020B0604020202020204" pitchFamily="34" charset="0"/>
                        </a:rPr>
                        <a:t>1</a:t>
                      </a:r>
                      <a:endParaRPr lang="es-EC" sz="1000" dirty="0">
                        <a:latin typeface="Arial" panose="020B0604020202020204" pitchFamily="34" charset="0"/>
                        <a:cs typeface="Arial" panose="020B0604020202020204" pitchFamily="34" charset="0"/>
                      </a:endParaRPr>
                    </a:p>
                  </a:txBody>
                  <a:tcPr/>
                </a:tc>
                <a:tc>
                  <a:txBody>
                    <a:bodyPr/>
                    <a:lstStyle/>
                    <a:p>
                      <a:r>
                        <a:rPr lang="es-EC" sz="1000" dirty="0" smtClean="0">
                          <a:latin typeface="Arial" panose="020B0604020202020204" pitchFamily="34" charset="0"/>
                          <a:cs typeface="Arial" panose="020B0604020202020204" pitchFamily="34" charset="0"/>
                        </a:rPr>
                        <a:t>-Concentración</a:t>
                      </a:r>
                      <a:r>
                        <a:rPr lang="es-EC" sz="1000" baseline="0" dirty="0" smtClean="0">
                          <a:latin typeface="Arial" panose="020B0604020202020204" pitchFamily="34" charset="0"/>
                          <a:cs typeface="Arial" panose="020B0604020202020204" pitchFamily="34" charset="0"/>
                        </a:rPr>
                        <a:t> en obras civiles, limitación en diversificación de ingresos.</a:t>
                      </a:r>
                    </a:p>
                    <a:p>
                      <a:r>
                        <a:rPr lang="es-EC" sz="1000" baseline="0" dirty="0" smtClean="0">
                          <a:latin typeface="Arial" panose="020B0604020202020204" pitchFamily="34" charset="0"/>
                          <a:cs typeface="Arial" panose="020B0604020202020204" pitchFamily="34" charset="0"/>
                        </a:rPr>
                        <a:t>-Bajos niveles de rentabilidad de hasta 3% sobre ingresos</a:t>
                      </a:r>
                      <a:endParaRPr lang="es-EC" sz="1000" dirty="0">
                        <a:latin typeface="Arial" panose="020B0604020202020204" pitchFamily="34" charset="0"/>
                        <a:cs typeface="Arial" panose="020B0604020202020204" pitchFamily="34" charset="0"/>
                      </a:endParaRPr>
                    </a:p>
                  </a:txBody>
                  <a:tcPr/>
                </a:tc>
                <a:tc>
                  <a:txBody>
                    <a:bodyPr/>
                    <a:lstStyle/>
                    <a:p>
                      <a:pPr>
                        <a:lnSpc>
                          <a:spcPct val="150000"/>
                        </a:lnSpc>
                        <a:spcAft>
                          <a:spcPts val="2000"/>
                        </a:spcAft>
                      </a:pPr>
                      <a:r>
                        <a:rPr lang="es-EC" sz="1000" kern="1200" dirty="0" smtClean="0">
                          <a:effectLst/>
                          <a:latin typeface="Arial" panose="020B0604020202020204" pitchFamily="34" charset="0"/>
                          <a:cs typeface="Arial" panose="020B0604020202020204" pitchFamily="34" charset="0"/>
                        </a:rPr>
                        <a:t>Incrementar las fuentes de ingresos en busca de crecimiento rentable en el mercado con opciones nuevas de inversión en el sector inmobiliario.</a:t>
                      </a:r>
                      <a:endParaRPr lang="es-EC" sz="1000"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r>
                        <a:rPr lang="es-EC" sz="1000" kern="1200" dirty="0" smtClean="0">
                          <a:effectLst/>
                          <a:latin typeface="Arial" panose="020B0604020202020204" pitchFamily="34" charset="0"/>
                          <a:cs typeface="Arial" panose="020B0604020202020204" pitchFamily="34" charset="0"/>
                        </a:rPr>
                        <a:t>Porcentaje de los ingresos procedentes de nuevos servicios</a:t>
                      </a:r>
                      <a:r>
                        <a:rPr lang="es-EC" sz="1000" kern="1200" baseline="0" dirty="0" smtClean="0">
                          <a:effectLst/>
                          <a:latin typeface="Arial" panose="020B0604020202020204" pitchFamily="34" charset="0"/>
                          <a:cs typeface="Arial" panose="020B0604020202020204" pitchFamily="34" charset="0"/>
                        </a:rPr>
                        <a:t> que dupliquen al menos los últimos ingresos </a:t>
                      </a:r>
                      <a:endParaRPr lang="es-EC" sz="1000" dirty="0">
                        <a:latin typeface="Arial" panose="020B0604020202020204" pitchFamily="34" charset="0"/>
                        <a:cs typeface="Arial" panose="020B0604020202020204" pitchFamily="34" charset="0"/>
                      </a:endParaRPr>
                    </a:p>
                  </a:txBody>
                  <a:tcPr/>
                </a:tc>
                <a:tc>
                  <a:txBody>
                    <a:bodyPr/>
                    <a:lstStyle/>
                    <a:p>
                      <a:r>
                        <a:rPr lang="es-EC" sz="1000" dirty="0" smtClean="0">
                          <a:latin typeface="Arial" panose="020B0604020202020204" pitchFamily="34" charset="0"/>
                          <a:cs typeface="Arial" panose="020B0604020202020204" pitchFamily="34" charset="0"/>
                        </a:rPr>
                        <a:t>Incursión</a:t>
                      </a:r>
                      <a:r>
                        <a:rPr lang="es-EC" sz="1000" baseline="0" dirty="0" smtClean="0">
                          <a:latin typeface="Arial" panose="020B0604020202020204" pitchFamily="34" charset="0"/>
                          <a:cs typeface="Arial" panose="020B0604020202020204" pitchFamily="34" charset="0"/>
                        </a:rPr>
                        <a:t> en el mercado inmobiliario de vivienda social con un conjunto habitacional de viviendas de hasta  $50.000 dólares.</a:t>
                      </a:r>
                      <a:endParaRPr lang="es-EC" sz="1000" dirty="0">
                        <a:latin typeface="Arial" panose="020B0604020202020204" pitchFamily="34" charset="0"/>
                        <a:cs typeface="Arial" panose="020B0604020202020204" pitchFamily="34" charset="0"/>
                      </a:endParaRPr>
                    </a:p>
                  </a:txBody>
                  <a:tcPr/>
                </a:tc>
                <a:tc>
                  <a:txBody>
                    <a:bodyPr/>
                    <a:lstStyle/>
                    <a:p>
                      <a:r>
                        <a:rPr lang="es-EC" sz="1000" dirty="0" smtClean="0">
                          <a:latin typeface="Arial" panose="020B0604020202020204" pitchFamily="34" charset="0"/>
                          <a:cs typeface="Arial" panose="020B0604020202020204" pitchFamily="34" charset="0"/>
                        </a:rPr>
                        <a:t>2 Años</a:t>
                      </a:r>
                      <a:endParaRPr lang="es-EC" sz="1000" dirty="0">
                        <a:latin typeface="Arial" panose="020B0604020202020204" pitchFamily="34" charset="0"/>
                        <a:cs typeface="Arial" panose="020B0604020202020204" pitchFamily="34" charset="0"/>
                      </a:endParaRPr>
                    </a:p>
                  </a:txBody>
                  <a:tcPr/>
                </a:tc>
              </a:tr>
              <a:tr h="1480944">
                <a:tc>
                  <a:txBody>
                    <a:bodyPr/>
                    <a:lstStyle/>
                    <a:p>
                      <a:r>
                        <a:rPr lang="es-EC" sz="1000" dirty="0" smtClean="0">
                          <a:latin typeface="Arial" panose="020B0604020202020204" pitchFamily="34" charset="0"/>
                          <a:cs typeface="Arial" panose="020B0604020202020204" pitchFamily="34" charset="0"/>
                        </a:rPr>
                        <a:t>2</a:t>
                      </a:r>
                      <a:endParaRPr lang="es-EC" sz="1000" dirty="0">
                        <a:latin typeface="Arial" panose="020B0604020202020204" pitchFamily="34" charset="0"/>
                        <a:cs typeface="Arial" panose="020B0604020202020204" pitchFamily="34" charset="0"/>
                      </a:endParaRPr>
                    </a:p>
                  </a:txBody>
                  <a:tcPr/>
                </a:tc>
                <a:tc>
                  <a:txBody>
                    <a:bodyPr/>
                    <a:lstStyle/>
                    <a:p>
                      <a:r>
                        <a:rPr lang="es-EC" sz="1000" kern="1200" dirty="0" smtClean="0">
                          <a:effectLst/>
                          <a:latin typeface="Arial" panose="020B0604020202020204" pitchFamily="34" charset="0"/>
                          <a:cs typeface="Arial" panose="020B0604020202020204" pitchFamily="34" charset="0"/>
                        </a:rPr>
                        <a:t>-Altos niveles de costos y gastos en la empresa mayores al índice promedio de la industria</a:t>
                      </a:r>
                    </a:p>
                    <a:p>
                      <a:endParaRPr lang="es-EC" sz="1000" kern="1200" dirty="0" smtClean="0">
                        <a:effectLst/>
                        <a:latin typeface="Arial" panose="020B0604020202020204" pitchFamily="34" charset="0"/>
                        <a:cs typeface="Arial" panose="020B0604020202020204" pitchFamily="34" charset="0"/>
                      </a:endParaRPr>
                    </a:p>
                    <a:p>
                      <a:r>
                        <a:rPr lang="es-EC" sz="1000" kern="1200" dirty="0" smtClean="0">
                          <a:effectLst/>
                          <a:latin typeface="Arial" panose="020B0604020202020204" pitchFamily="34" charset="0"/>
                          <a:cs typeface="Arial" panose="020B0604020202020204" pitchFamily="34" charset="0"/>
                        </a:rPr>
                        <a:t>-Alto nivel de gastos por siniestros, contingentes  y materiales que encarecen los costos presupuestales tornándose como gastos excesivos</a:t>
                      </a:r>
                      <a:endParaRPr lang="es-EC" sz="1000" dirty="0">
                        <a:latin typeface="Arial" panose="020B0604020202020204" pitchFamily="34" charset="0"/>
                        <a:cs typeface="Arial" panose="020B0604020202020204" pitchFamily="34" charset="0"/>
                      </a:endParaRPr>
                    </a:p>
                  </a:txBody>
                  <a:tcPr/>
                </a:tc>
                <a:tc>
                  <a:txBody>
                    <a:bodyPr/>
                    <a:lstStyle/>
                    <a:p>
                      <a:r>
                        <a:rPr lang="es-EC" sz="1000" kern="1200" dirty="0" smtClean="0">
                          <a:effectLst/>
                          <a:latin typeface="Arial" panose="020B0604020202020204" pitchFamily="34" charset="0"/>
                          <a:cs typeface="Arial" panose="020B0604020202020204" pitchFamily="34" charset="0"/>
                        </a:rPr>
                        <a:t>Mejorar el manejo de costos y gastos  en operaciones procurando aplicar el criterio de optimización.</a:t>
                      </a:r>
                      <a:endParaRPr lang="es-EC" sz="1000" dirty="0">
                        <a:latin typeface="Arial" panose="020B0604020202020204" pitchFamily="34" charset="0"/>
                        <a:cs typeface="Arial" panose="020B0604020202020204" pitchFamily="34" charset="0"/>
                      </a:endParaRPr>
                    </a:p>
                  </a:txBody>
                  <a:tcPr/>
                </a:tc>
                <a:tc>
                  <a:txBody>
                    <a:bodyPr/>
                    <a:lstStyle/>
                    <a:p>
                      <a:r>
                        <a:rPr lang="es-EC" sz="1000" kern="1200" dirty="0" smtClean="0">
                          <a:effectLst/>
                          <a:latin typeface="Arial" panose="020B0604020202020204" pitchFamily="34" charset="0"/>
                          <a:cs typeface="Arial" panose="020B0604020202020204" pitchFamily="34" charset="0"/>
                        </a:rPr>
                        <a:t>-Margen de gastos</a:t>
                      </a:r>
                      <a:r>
                        <a:rPr lang="es-EC" sz="1000" kern="1200" baseline="0" dirty="0" smtClean="0">
                          <a:effectLst/>
                          <a:latin typeface="Arial" panose="020B0604020202020204" pitchFamily="34" charset="0"/>
                          <a:cs typeface="Arial" panose="020B0604020202020204" pitchFamily="34" charset="0"/>
                        </a:rPr>
                        <a:t> excesivos  no </a:t>
                      </a:r>
                      <a:r>
                        <a:rPr lang="es-EC" sz="1000" kern="1200" dirty="0" smtClean="0">
                          <a:effectLst/>
                          <a:latin typeface="Arial" panose="020B0604020202020204" pitchFamily="34" charset="0"/>
                          <a:cs typeface="Arial" panose="020B0604020202020204" pitchFamily="34" charset="0"/>
                        </a:rPr>
                        <a:t>mayor</a:t>
                      </a:r>
                      <a:r>
                        <a:rPr lang="es-EC" sz="1000" kern="1200" baseline="0" dirty="0" smtClean="0">
                          <a:effectLst/>
                          <a:latin typeface="Arial" panose="020B0604020202020204" pitchFamily="34" charset="0"/>
                          <a:cs typeface="Arial" panose="020B0604020202020204" pitchFamily="34" charset="0"/>
                        </a:rPr>
                        <a:t> </a:t>
                      </a:r>
                      <a:r>
                        <a:rPr lang="es-EC" sz="1000" kern="1200" dirty="0" smtClean="0">
                          <a:effectLst/>
                          <a:latin typeface="Arial" panose="020B0604020202020204" pitchFamily="34" charset="0"/>
                          <a:cs typeface="Arial" panose="020B0604020202020204" pitchFamily="34" charset="0"/>
                        </a:rPr>
                        <a:t>al 6% del total de ingresos</a:t>
                      </a:r>
                    </a:p>
                    <a:p>
                      <a:r>
                        <a:rPr lang="es-EC" sz="1000" kern="1200" dirty="0" smtClean="0">
                          <a:effectLst/>
                          <a:latin typeface="Arial" panose="020B0604020202020204" pitchFamily="34" charset="0"/>
                          <a:cs typeface="Arial" panose="020B0604020202020204" pitchFamily="34" charset="0"/>
                        </a:rPr>
                        <a:t>-Costos</a:t>
                      </a:r>
                      <a:r>
                        <a:rPr lang="es-EC" sz="1000" kern="1200" baseline="0" dirty="0" smtClean="0">
                          <a:effectLst/>
                          <a:latin typeface="Arial" panose="020B0604020202020204" pitchFamily="34" charset="0"/>
                          <a:cs typeface="Arial" panose="020B0604020202020204" pitchFamily="34" charset="0"/>
                        </a:rPr>
                        <a:t> apegados al presupuesto base sin rebasar el +3% de nivel de tolerancia.</a:t>
                      </a:r>
                      <a:endParaRPr lang="es-EC" sz="1000" kern="1200" dirty="0" smtClean="0">
                        <a:solidFill>
                          <a:schemeClr val="dk1"/>
                        </a:solidFill>
                        <a:effectLst/>
                        <a:latin typeface="Arial" panose="020B0604020202020204" pitchFamily="34" charset="0"/>
                        <a:ea typeface="+mn-ea"/>
                        <a:cs typeface="Arial" panose="020B0604020202020204" pitchFamily="34" charset="0"/>
                      </a:endParaRPr>
                    </a:p>
                  </a:txBody>
                  <a:tcPr/>
                </a:tc>
                <a:tc>
                  <a:txBody>
                    <a:bodyPr/>
                    <a:lstStyle/>
                    <a:p>
                      <a:r>
                        <a:rPr lang="es-EC" sz="1000" dirty="0" smtClean="0">
                          <a:latin typeface="Arial" panose="020B0604020202020204" pitchFamily="34" charset="0"/>
                          <a:cs typeface="Arial" panose="020B0604020202020204" pitchFamily="34" charset="0"/>
                        </a:rPr>
                        <a:t>Propuesta</a:t>
                      </a:r>
                      <a:r>
                        <a:rPr lang="es-EC" sz="1000" baseline="0" dirty="0" smtClean="0">
                          <a:latin typeface="Arial" panose="020B0604020202020204" pitchFamily="34" charset="0"/>
                          <a:cs typeface="Arial" panose="020B0604020202020204" pitchFamily="34" charset="0"/>
                        </a:rPr>
                        <a:t> de sistema de control en costos y gastos aplicados en base a un análisis de los principales  factores que afectan las principales problemáticas.</a:t>
                      </a:r>
                      <a:endParaRPr lang="es-EC" sz="1000" dirty="0">
                        <a:latin typeface="Arial" panose="020B0604020202020204" pitchFamily="34" charset="0"/>
                        <a:cs typeface="Arial" panose="020B0604020202020204" pitchFamily="34" charset="0"/>
                      </a:endParaRPr>
                    </a:p>
                  </a:txBody>
                  <a:tcPr/>
                </a:tc>
                <a:tc>
                  <a:txBody>
                    <a:bodyPr/>
                    <a:lstStyle/>
                    <a:p>
                      <a:r>
                        <a:rPr lang="es-EC" sz="1000" dirty="0" smtClean="0">
                          <a:latin typeface="Arial" panose="020B0604020202020204" pitchFamily="34" charset="0"/>
                          <a:cs typeface="Arial" panose="020B0604020202020204" pitchFamily="34" charset="0"/>
                        </a:rPr>
                        <a:t>1 Año  de</a:t>
                      </a:r>
                      <a:r>
                        <a:rPr lang="es-EC" sz="1000" baseline="0" dirty="0" smtClean="0">
                          <a:latin typeface="Arial" panose="020B0604020202020204" pitchFamily="34" charset="0"/>
                          <a:cs typeface="Arial" panose="020B0604020202020204" pitchFamily="34" charset="0"/>
                        </a:rPr>
                        <a:t> manera continua para los siguientes períodos</a:t>
                      </a:r>
                      <a:endParaRPr lang="es-EC" sz="1000" dirty="0">
                        <a:latin typeface="Arial" panose="020B0604020202020204" pitchFamily="34" charset="0"/>
                        <a:cs typeface="Arial" panose="020B0604020202020204" pitchFamily="34" charset="0"/>
                      </a:endParaRPr>
                    </a:p>
                  </a:txBody>
                  <a:tcPr/>
                </a:tc>
              </a:tr>
              <a:tr h="1576952">
                <a:tc>
                  <a:txBody>
                    <a:bodyPr/>
                    <a:lstStyle/>
                    <a:p>
                      <a:r>
                        <a:rPr lang="es-EC" sz="1000" dirty="0" smtClean="0">
                          <a:latin typeface="Arial" panose="020B0604020202020204" pitchFamily="34" charset="0"/>
                          <a:cs typeface="Arial" panose="020B0604020202020204" pitchFamily="34" charset="0"/>
                        </a:rPr>
                        <a:t>3</a:t>
                      </a:r>
                      <a:endParaRPr lang="es-EC" sz="1000" dirty="0">
                        <a:latin typeface="Arial" panose="020B0604020202020204" pitchFamily="34" charset="0"/>
                        <a:cs typeface="Arial" panose="020B0604020202020204" pitchFamily="34" charset="0"/>
                      </a:endParaRPr>
                    </a:p>
                  </a:txBody>
                  <a:tcPr/>
                </a:tc>
                <a:tc>
                  <a:txBody>
                    <a:bodyPr/>
                    <a:lstStyle/>
                    <a:p>
                      <a:r>
                        <a:rPr lang="es-EC" sz="1000" kern="1200" dirty="0" smtClean="0">
                          <a:effectLst/>
                          <a:latin typeface="Arial" panose="020B0604020202020204" pitchFamily="34" charset="0"/>
                          <a:cs typeface="Arial" panose="020B0604020202020204" pitchFamily="34" charset="0"/>
                        </a:rPr>
                        <a:t>Nivel bajo de activo fijo como necesidad de reposición de ciertas maquinarias, junto a una debilidad en tratamiento de los mismos. Subutilización de la capacidad instalada de equipo</a:t>
                      </a:r>
                      <a:endParaRPr lang="es-EC" sz="1000" dirty="0">
                        <a:latin typeface="Arial" panose="020B0604020202020204" pitchFamily="34" charset="0"/>
                        <a:cs typeface="Arial" panose="020B0604020202020204" pitchFamily="34" charset="0"/>
                      </a:endParaRPr>
                    </a:p>
                  </a:txBody>
                  <a:tcPr/>
                </a:tc>
                <a:tc>
                  <a:txBody>
                    <a:bodyPr/>
                    <a:lstStyle/>
                    <a:p>
                      <a:r>
                        <a:rPr lang="es-EC" sz="1000" kern="1200" dirty="0" smtClean="0">
                          <a:effectLst/>
                          <a:latin typeface="Arial" panose="020B0604020202020204" pitchFamily="34" charset="0"/>
                          <a:cs typeface="Arial" panose="020B0604020202020204" pitchFamily="34" charset="0"/>
                        </a:rPr>
                        <a:t>Ocupar toda la capacidad de infraestructura y activos fijos que posee la empresa,</a:t>
                      </a:r>
                      <a:r>
                        <a:rPr lang="es-EC" sz="1000" kern="1200" baseline="0" dirty="0" smtClean="0">
                          <a:effectLst/>
                          <a:latin typeface="Arial" panose="020B0604020202020204" pitchFamily="34" charset="0"/>
                          <a:cs typeface="Arial" panose="020B0604020202020204" pitchFamily="34" charset="0"/>
                        </a:rPr>
                        <a:t> </a:t>
                      </a:r>
                      <a:r>
                        <a:rPr lang="es-EC" sz="1000" kern="1200" dirty="0" smtClean="0">
                          <a:effectLst/>
                          <a:latin typeface="Arial" panose="020B0604020202020204" pitchFamily="34" charset="0"/>
                          <a:cs typeface="Arial" panose="020B0604020202020204" pitchFamily="34" charset="0"/>
                        </a:rPr>
                        <a:t> mejorar el tratamiento de</a:t>
                      </a:r>
                      <a:r>
                        <a:rPr lang="es-EC" sz="1000" kern="1200" baseline="0" dirty="0" smtClean="0">
                          <a:effectLst/>
                          <a:latin typeface="Arial" panose="020B0604020202020204" pitchFamily="34" charset="0"/>
                          <a:cs typeface="Arial" panose="020B0604020202020204" pitchFamily="34" charset="0"/>
                        </a:rPr>
                        <a:t> riesgos asociados</a:t>
                      </a:r>
                      <a:r>
                        <a:rPr lang="es-EC" sz="1000" kern="1200" dirty="0" smtClean="0">
                          <a:effectLst/>
                          <a:latin typeface="Arial" panose="020B0604020202020204" pitchFamily="34" charset="0"/>
                          <a:cs typeface="Arial" panose="020B0604020202020204" pitchFamily="34" charset="0"/>
                        </a:rPr>
                        <a:t>, como disminución de gastos excesivo</a:t>
                      </a:r>
                      <a:r>
                        <a:rPr lang="es-EC" sz="1000" kern="1200" baseline="0" dirty="0" smtClean="0">
                          <a:effectLst/>
                          <a:latin typeface="Arial" panose="020B0604020202020204" pitchFamily="34" charset="0"/>
                          <a:cs typeface="Arial" panose="020B0604020202020204" pitchFamily="34" charset="0"/>
                        </a:rPr>
                        <a:t> en  rubro de uso y mantenimiento de maquinaria y equipo obsoleto.</a:t>
                      </a:r>
                      <a:endParaRPr lang="es-EC" sz="1000" dirty="0">
                        <a:latin typeface="Arial" panose="020B0604020202020204" pitchFamily="34" charset="0"/>
                        <a:cs typeface="Arial" panose="020B0604020202020204" pitchFamily="34" charset="0"/>
                      </a:endParaRPr>
                    </a:p>
                  </a:txBody>
                  <a:tcPr/>
                </a:tc>
                <a:tc>
                  <a:txBody>
                    <a:bodyPr/>
                    <a:lstStyle/>
                    <a:p>
                      <a:r>
                        <a:rPr lang="es-EC" sz="1000" dirty="0" smtClean="0">
                          <a:latin typeface="Arial" panose="020B0604020202020204" pitchFamily="34" charset="0"/>
                          <a:cs typeface="Arial" panose="020B0604020202020204" pitchFamily="34" charset="0"/>
                        </a:rPr>
                        <a:t>-Optimización</a:t>
                      </a:r>
                      <a:r>
                        <a:rPr lang="es-EC" sz="1000" baseline="0" dirty="0" smtClean="0">
                          <a:latin typeface="Arial" panose="020B0604020202020204" pitchFamily="34" charset="0"/>
                          <a:cs typeface="Arial" panose="020B0604020202020204" pitchFamily="34" charset="0"/>
                        </a:rPr>
                        <a:t> de costos de material  para obra.</a:t>
                      </a:r>
                    </a:p>
                    <a:p>
                      <a:endParaRPr lang="es-EC" sz="1000" baseline="0" dirty="0" smtClean="0">
                        <a:latin typeface="Arial" panose="020B0604020202020204" pitchFamily="34" charset="0"/>
                        <a:cs typeface="Arial" panose="020B0604020202020204" pitchFamily="34" charset="0"/>
                      </a:endParaRPr>
                    </a:p>
                    <a:p>
                      <a:r>
                        <a:rPr lang="es-EC" sz="1000" baseline="0" dirty="0" smtClean="0">
                          <a:latin typeface="Arial" panose="020B0604020202020204" pitchFamily="34" charset="0"/>
                          <a:cs typeface="Arial" panose="020B0604020202020204" pitchFamily="34" charset="0"/>
                        </a:rPr>
                        <a:t>-Eliminación de gastos  de alquiler de maquinaria y equipo y el 35% de Gastos excesivos por siniestros.</a:t>
                      </a:r>
                    </a:p>
                    <a:p>
                      <a:endParaRPr lang="es-EC" sz="1000" baseline="0" dirty="0" smtClean="0">
                        <a:latin typeface="Arial" panose="020B0604020202020204" pitchFamily="34" charset="0"/>
                        <a:cs typeface="Arial" panose="020B0604020202020204" pitchFamily="34" charset="0"/>
                      </a:endParaRPr>
                    </a:p>
                    <a:p>
                      <a:r>
                        <a:rPr lang="es-EC" sz="1000" baseline="0" dirty="0" smtClean="0">
                          <a:latin typeface="Arial" panose="020B0604020202020204" pitchFamily="34" charset="0"/>
                          <a:cs typeface="Arial" panose="020B0604020202020204" pitchFamily="34" charset="0"/>
                        </a:rPr>
                        <a:t>-Eliminación de gastos por uso mantenimiento excesivo del 10% de la cuenta de gastos derivados de la operación</a:t>
                      </a:r>
                    </a:p>
                  </a:txBody>
                  <a:tcPr/>
                </a:tc>
                <a:tc>
                  <a:txBody>
                    <a:bodyPr/>
                    <a:lstStyle/>
                    <a:p>
                      <a:r>
                        <a:rPr lang="es-EC" sz="1000" dirty="0" smtClean="0">
                          <a:latin typeface="Arial" panose="020B0604020202020204" pitchFamily="34" charset="0"/>
                          <a:cs typeface="Arial" panose="020B0604020202020204" pitchFamily="34" charset="0"/>
                        </a:rPr>
                        <a:t>Puesta en marcha</a:t>
                      </a:r>
                      <a:r>
                        <a:rPr lang="es-EC" sz="1000" baseline="0" dirty="0" smtClean="0">
                          <a:latin typeface="Arial" panose="020B0604020202020204" pitchFamily="34" charset="0"/>
                          <a:cs typeface="Arial" panose="020B0604020202020204" pitchFamily="34" charset="0"/>
                        </a:rPr>
                        <a:t> de planta de asfalto, tratamiento de activo fijo en base a seguros e inversión en la compra de activo fijo para reponer activo fijo obsoleto.</a:t>
                      </a:r>
                      <a:endParaRPr lang="es-EC" sz="1000" dirty="0">
                        <a:latin typeface="Arial" panose="020B0604020202020204" pitchFamily="34" charset="0"/>
                        <a:cs typeface="Arial" panose="020B0604020202020204" pitchFamily="34" charset="0"/>
                      </a:endParaRPr>
                    </a:p>
                  </a:txBody>
                  <a:tcPr/>
                </a:tc>
                <a:tc>
                  <a:txBody>
                    <a:bodyPr/>
                    <a:lstStyle/>
                    <a:p>
                      <a:r>
                        <a:rPr lang="es-EC" sz="1000" dirty="0" smtClean="0">
                          <a:latin typeface="Arial" panose="020B0604020202020204" pitchFamily="34" charset="0"/>
                          <a:cs typeface="Arial" panose="020B0604020202020204" pitchFamily="34" charset="0"/>
                        </a:rPr>
                        <a:t>1 Año  de</a:t>
                      </a:r>
                      <a:r>
                        <a:rPr lang="es-EC" sz="1000" baseline="0" dirty="0" smtClean="0">
                          <a:latin typeface="Arial" panose="020B0604020202020204" pitchFamily="34" charset="0"/>
                          <a:cs typeface="Arial" panose="020B0604020202020204" pitchFamily="34" charset="0"/>
                        </a:rPr>
                        <a:t> manera continua para los siguientes períodos</a:t>
                      </a:r>
                      <a:endParaRPr lang="es-EC" sz="1000" dirty="0">
                        <a:latin typeface="Arial" panose="020B0604020202020204" pitchFamily="34" charset="0"/>
                        <a:cs typeface="Arial" panose="020B0604020202020204" pitchFamily="34" charset="0"/>
                      </a:endParaRPr>
                    </a:p>
                  </a:txBody>
                  <a:tcPr/>
                </a:tc>
              </a:tr>
              <a:tr h="1151234">
                <a:tc>
                  <a:txBody>
                    <a:bodyPr/>
                    <a:lstStyle/>
                    <a:p>
                      <a:r>
                        <a:rPr lang="es-EC" sz="1000" dirty="0" smtClean="0">
                          <a:latin typeface="Arial" panose="020B0604020202020204" pitchFamily="34" charset="0"/>
                          <a:cs typeface="Arial" panose="020B0604020202020204" pitchFamily="34" charset="0"/>
                        </a:rPr>
                        <a:t>4</a:t>
                      </a:r>
                      <a:endParaRPr lang="es-EC" sz="1000" dirty="0">
                        <a:latin typeface="Arial" panose="020B0604020202020204" pitchFamily="34" charset="0"/>
                        <a:cs typeface="Arial" panose="020B0604020202020204" pitchFamily="34" charset="0"/>
                      </a:endParaRPr>
                    </a:p>
                  </a:txBody>
                  <a:tcPr/>
                </a:tc>
                <a:tc>
                  <a:txBody>
                    <a:bodyPr/>
                    <a:lstStyle/>
                    <a:p>
                      <a:r>
                        <a:rPr lang="es-EC" sz="1000" kern="1200" dirty="0" smtClean="0">
                          <a:effectLst/>
                          <a:latin typeface="Arial" panose="020B0604020202020204" pitchFamily="34" charset="0"/>
                          <a:cs typeface="Arial" panose="020B0604020202020204" pitchFamily="34" charset="0"/>
                        </a:rPr>
                        <a:t>-Base estratégica no definida  ni de estructura de financiamiento.</a:t>
                      </a:r>
                    </a:p>
                    <a:p>
                      <a:r>
                        <a:rPr lang="es-EC" sz="1000" kern="1200" dirty="0" smtClean="0">
                          <a:effectLst/>
                          <a:latin typeface="Arial" panose="020B0604020202020204" pitchFamily="34" charset="0"/>
                          <a:cs typeface="Arial" panose="020B0604020202020204" pitchFamily="34" charset="0"/>
                        </a:rPr>
                        <a:t>-La empresa no hace uso de un uso de mayor  apalancamiento financiero en su estructura de capital para buscar</a:t>
                      </a:r>
                      <a:r>
                        <a:rPr lang="es-EC" sz="1000" kern="1200" baseline="0" dirty="0" smtClean="0">
                          <a:effectLst/>
                          <a:latin typeface="Arial" panose="020B0604020202020204" pitchFamily="34" charset="0"/>
                          <a:cs typeface="Arial" panose="020B0604020202020204" pitchFamily="34" charset="0"/>
                        </a:rPr>
                        <a:t> un equilibrio favorable.</a:t>
                      </a:r>
                      <a:endParaRPr lang="es-EC" sz="1000" dirty="0">
                        <a:latin typeface="Arial" panose="020B0604020202020204" pitchFamily="34" charset="0"/>
                        <a:cs typeface="Arial" panose="020B0604020202020204" pitchFamily="34" charset="0"/>
                      </a:endParaRPr>
                    </a:p>
                  </a:txBody>
                  <a:tcPr/>
                </a:tc>
                <a:tc>
                  <a:txBody>
                    <a:bodyPr/>
                    <a:lstStyle/>
                    <a:p>
                      <a:r>
                        <a:rPr lang="es-EC" sz="1000" kern="1200" dirty="0" smtClean="0">
                          <a:effectLst/>
                          <a:latin typeface="Arial" panose="020B0604020202020204" pitchFamily="34" charset="0"/>
                          <a:cs typeface="Arial" panose="020B0604020202020204" pitchFamily="34" charset="0"/>
                        </a:rPr>
                        <a:t>Estructurar una política de financiamiento acorde  a las necesidades de estructura financiera  necesaria para la empresa.</a:t>
                      </a:r>
                      <a:endParaRPr lang="es-EC" sz="1000" dirty="0">
                        <a:latin typeface="Arial" panose="020B0604020202020204" pitchFamily="34" charset="0"/>
                        <a:cs typeface="Arial" panose="020B0604020202020204" pitchFamily="34" charset="0"/>
                      </a:endParaRPr>
                    </a:p>
                  </a:txBody>
                  <a:tcPr/>
                </a:tc>
                <a:tc>
                  <a:txBody>
                    <a:bodyPr/>
                    <a:lstStyle/>
                    <a:p>
                      <a:r>
                        <a:rPr lang="es-EC" sz="1000" dirty="0" smtClean="0">
                          <a:latin typeface="Arial" panose="020B0604020202020204" pitchFamily="34" charset="0"/>
                          <a:cs typeface="Arial" panose="020B0604020202020204" pitchFamily="34" charset="0"/>
                        </a:rPr>
                        <a:t>Ejecución efectiva de estrategias planteadas en base a la  política definida.</a:t>
                      </a:r>
                      <a:endParaRPr lang="es-EC" sz="1000" dirty="0">
                        <a:latin typeface="Arial" panose="020B0604020202020204" pitchFamily="34" charset="0"/>
                        <a:cs typeface="Arial" panose="020B0604020202020204" pitchFamily="34" charset="0"/>
                      </a:endParaRPr>
                    </a:p>
                  </a:txBody>
                  <a:tcPr/>
                </a:tc>
                <a:tc>
                  <a:txBody>
                    <a:bodyPr/>
                    <a:lstStyle/>
                    <a:p>
                      <a:r>
                        <a:rPr lang="es-EC" sz="1000" dirty="0" smtClean="0">
                          <a:latin typeface="Arial" panose="020B0604020202020204" pitchFamily="34" charset="0"/>
                          <a:cs typeface="Arial" panose="020B0604020202020204" pitchFamily="34" charset="0"/>
                        </a:rPr>
                        <a:t>Planteamiento</a:t>
                      </a:r>
                      <a:r>
                        <a:rPr lang="es-EC" sz="1000" baseline="0" dirty="0" smtClean="0">
                          <a:latin typeface="Arial" panose="020B0604020202020204" pitchFamily="34" charset="0"/>
                          <a:cs typeface="Arial" panose="020B0604020202020204" pitchFamily="34" charset="0"/>
                        </a:rPr>
                        <a:t> de lineamientos de financiamiento generales para la actividad de obra civil e inmobiliaria.</a:t>
                      </a:r>
                      <a:endParaRPr lang="es-EC" sz="1000" dirty="0">
                        <a:latin typeface="Arial" panose="020B0604020202020204" pitchFamily="34" charset="0"/>
                        <a:cs typeface="Arial" panose="020B0604020202020204" pitchFamily="34" charset="0"/>
                      </a:endParaRPr>
                    </a:p>
                  </a:txBody>
                  <a:tcPr/>
                </a:tc>
                <a:tc>
                  <a:txBody>
                    <a:bodyPr/>
                    <a:lstStyle/>
                    <a:p>
                      <a:r>
                        <a:rPr lang="es-EC" sz="1000" dirty="0" smtClean="0">
                          <a:latin typeface="Arial" panose="020B0604020202020204" pitchFamily="34" charset="0"/>
                          <a:cs typeface="Arial" panose="020B0604020202020204" pitchFamily="34" charset="0"/>
                        </a:rPr>
                        <a:t>1 Año  de</a:t>
                      </a:r>
                      <a:r>
                        <a:rPr lang="es-EC" sz="1000" baseline="0" dirty="0" smtClean="0">
                          <a:latin typeface="Arial" panose="020B0604020202020204" pitchFamily="34" charset="0"/>
                          <a:cs typeface="Arial" panose="020B0604020202020204" pitchFamily="34" charset="0"/>
                        </a:rPr>
                        <a:t> manera continua para los siguientes períodos</a:t>
                      </a:r>
                      <a:endParaRPr lang="es-EC" sz="1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1557294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8" y="6021289"/>
            <a:ext cx="9176467"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34 CuadroTexto"/>
          <p:cNvSpPr txBox="1">
            <a:spLocks noChangeArrowheads="1"/>
          </p:cNvSpPr>
          <p:nvPr/>
        </p:nvSpPr>
        <p:spPr bwMode="auto">
          <a:xfrm>
            <a:off x="1496763" y="1268760"/>
            <a:ext cx="6535739" cy="317009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 APLICACIÓN DE PLANEACIÓN FINANCIERA</a:t>
            </a:r>
          </a:p>
          <a:p>
            <a:pPr algn="ctr"/>
            <a:r>
              <a:rPr lang="es-EC"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C"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FORMULACIÓN DE OBJETIVOS, ESTRATEGIAS Y PROYECCIONES</a:t>
            </a:r>
            <a:endParaRPr lang="es-EC"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 y="0"/>
            <a:ext cx="9142754" cy="1130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5522" y="4337942"/>
            <a:ext cx="3654202" cy="246928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48992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8233"/>
          <a:stretch/>
        </p:blipFill>
        <p:spPr bwMode="auto">
          <a:xfrm>
            <a:off x="-32468" y="6021289"/>
            <a:ext cx="9176467"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34 CuadroTexto"/>
          <p:cNvSpPr txBox="1">
            <a:spLocks noChangeArrowheads="1"/>
          </p:cNvSpPr>
          <p:nvPr/>
        </p:nvSpPr>
        <p:spPr bwMode="auto">
          <a:xfrm>
            <a:off x="89247" y="405635"/>
            <a:ext cx="2057967" cy="46166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C" sz="2400" b="1" dirty="0" smtClean="0"/>
              <a:t>MATRIZ EFE</a:t>
            </a:r>
            <a:endParaRPr lang="es-EC" sz="2400" b="1" dirty="0"/>
          </a:p>
        </p:txBody>
      </p:sp>
      <p:sp>
        <p:nvSpPr>
          <p:cNvPr id="7" name="6 Rectángulo redondeado"/>
          <p:cNvSpPr/>
          <p:nvPr/>
        </p:nvSpPr>
        <p:spPr>
          <a:xfrm>
            <a:off x="2771800" y="339075"/>
            <a:ext cx="2160240" cy="4468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smtClean="0">
                <a:effectLst>
                  <a:outerShdw blurRad="38100" dist="38100" dir="2700000" algn="tl">
                    <a:srgbClr val="000000">
                      <a:alpha val="43137"/>
                    </a:srgbClr>
                  </a:outerShdw>
                </a:effectLst>
              </a:rPr>
              <a:t>CALIFICACIÓN 2,17</a:t>
            </a:r>
            <a:endParaRPr lang="es-EC" b="1" dirty="0">
              <a:effectLst>
                <a:outerShdw blurRad="38100" dist="38100" dir="2700000" algn="tl">
                  <a:srgbClr val="000000">
                    <a:alpha val="43137"/>
                  </a:srgbClr>
                </a:outerShdw>
              </a:effectLst>
            </a:endParaRPr>
          </a:p>
        </p:txBody>
      </p:sp>
      <p:sp>
        <p:nvSpPr>
          <p:cNvPr id="8" name="34 CuadroTexto"/>
          <p:cNvSpPr txBox="1">
            <a:spLocks noChangeArrowheads="1"/>
          </p:cNvSpPr>
          <p:nvPr/>
        </p:nvSpPr>
        <p:spPr bwMode="auto">
          <a:xfrm>
            <a:off x="89247" y="1160610"/>
            <a:ext cx="1975018" cy="46166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C" sz="2400" b="1" dirty="0" smtClean="0"/>
              <a:t>MATRIZ EFI</a:t>
            </a:r>
            <a:endParaRPr lang="es-EC" sz="2400" b="1" dirty="0"/>
          </a:p>
        </p:txBody>
      </p:sp>
      <p:sp>
        <p:nvSpPr>
          <p:cNvPr id="9" name="8 Rectángulo redondeado"/>
          <p:cNvSpPr/>
          <p:nvPr/>
        </p:nvSpPr>
        <p:spPr>
          <a:xfrm>
            <a:off x="2771800" y="1195002"/>
            <a:ext cx="2160240" cy="4468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b="1" dirty="0" smtClean="0">
                <a:effectLst>
                  <a:outerShdw blurRad="38100" dist="38100" dir="2700000" algn="tl">
                    <a:srgbClr val="000000">
                      <a:alpha val="43137"/>
                    </a:srgbClr>
                  </a:outerShdw>
                </a:effectLst>
              </a:rPr>
              <a:t>CALIFICACIÓN 1,57</a:t>
            </a:r>
            <a:endParaRPr lang="es-EC" b="1" dirty="0">
              <a:effectLst>
                <a:outerShdw blurRad="38100" dist="38100" dir="2700000" algn="tl">
                  <a:srgbClr val="000000">
                    <a:alpha val="43137"/>
                  </a:srgbClr>
                </a:outerShdw>
              </a:effectLst>
            </a:endParaRPr>
          </a:p>
        </p:txBody>
      </p:sp>
      <p:sp>
        <p:nvSpPr>
          <p:cNvPr id="10" name="9 CuadroTexto"/>
          <p:cNvSpPr txBox="1"/>
          <p:nvPr/>
        </p:nvSpPr>
        <p:spPr>
          <a:xfrm>
            <a:off x="5518867" y="1068276"/>
            <a:ext cx="3096344" cy="584775"/>
          </a:xfrm>
          <a:prstGeom prst="rect">
            <a:avLst/>
          </a:prstGeom>
          <a:noFill/>
        </p:spPr>
        <p:txBody>
          <a:bodyPr wrap="square" rtlCol="0">
            <a:spAutoFit/>
          </a:bodyPr>
          <a:lstStyle/>
          <a:p>
            <a:r>
              <a:rPr lang="es-EC" sz="1600" dirty="0">
                <a:effectLst>
                  <a:outerShdw blurRad="38100" dist="38100" dir="2700000" algn="tl">
                    <a:srgbClr val="000000">
                      <a:alpha val="43137"/>
                    </a:srgbClr>
                  </a:outerShdw>
                </a:effectLst>
              </a:rPr>
              <a:t>El factor interno que pesa más son las Debilidades</a:t>
            </a:r>
          </a:p>
        </p:txBody>
      </p:sp>
      <p:sp>
        <p:nvSpPr>
          <p:cNvPr id="11" name="10 CuadroTexto"/>
          <p:cNvSpPr txBox="1"/>
          <p:nvPr/>
        </p:nvSpPr>
        <p:spPr>
          <a:xfrm>
            <a:off x="5518867" y="239337"/>
            <a:ext cx="3096344" cy="584775"/>
          </a:xfrm>
          <a:prstGeom prst="rect">
            <a:avLst/>
          </a:prstGeom>
          <a:noFill/>
        </p:spPr>
        <p:txBody>
          <a:bodyPr wrap="square" rtlCol="0">
            <a:spAutoFit/>
          </a:bodyPr>
          <a:lstStyle/>
          <a:p>
            <a:r>
              <a:rPr lang="es-EC" sz="1600" dirty="0">
                <a:effectLst>
                  <a:outerShdw blurRad="38100" dist="38100" dir="2700000" algn="tl">
                    <a:srgbClr val="000000">
                      <a:alpha val="43137"/>
                    </a:srgbClr>
                  </a:outerShdw>
                </a:effectLst>
              </a:rPr>
              <a:t>El factor  </a:t>
            </a:r>
            <a:r>
              <a:rPr lang="es-EC" sz="1600" dirty="0" smtClean="0">
                <a:effectLst>
                  <a:outerShdw blurRad="38100" dist="38100" dir="2700000" algn="tl">
                    <a:srgbClr val="000000">
                      <a:alpha val="43137"/>
                    </a:srgbClr>
                  </a:outerShdw>
                </a:effectLst>
              </a:rPr>
              <a:t>externo que </a:t>
            </a:r>
            <a:r>
              <a:rPr lang="es-EC" sz="1600" dirty="0">
                <a:effectLst>
                  <a:outerShdw blurRad="38100" dist="38100" dir="2700000" algn="tl">
                    <a:srgbClr val="000000">
                      <a:alpha val="43137"/>
                    </a:srgbClr>
                  </a:outerShdw>
                </a:effectLst>
              </a:rPr>
              <a:t>pesa más  son las oportunidades </a:t>
            </a:r>
          </a:p>
        </p:txBody>
      </p:sp>
      <p:cxnSp>
        <p:nvCxnSpPr>
          <p:cNvPr id="13" name="12 Conector recto de flecha"/>
          <p:cNvCxnSpPr/>
          <p:nvPr/>
        </p:nvCxnSpPr>
        <p:spPr>
          <a:xfrm>
            <a:off x="4932040" y="562503"/>
            <a:ext cx="576064"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4" name="13 Conector recto de flecha"/>
          <p:cNvCxnSpPr/>
          <p:nvPr/>
        </p:nvCxnSpPr>
        <p:spPr>
          <a:xfrm>
            <a:off x="4942803" y="1446197"/>
            <a:ext cx="576064"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5" name="14 Flecha derecha"/>
          <p:cNvSpPr/>
          <p:nvPr/>
        </p:nvSpPr>
        <p:spPr>
          <a:xfrm>
            <a:off x="2435246" y="389855"/>
            <a:ext cx="336554" cy="46166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16" name="15 Flecha derecha"/>
          <p:cNvSpPr/>
          <p:nvPr/>
        </p:nvSpPr>
        <p:spPr>
          <a:xfrm>
            <a:off x="2419369" y="1097985"/>
            <a:ext cx="336554" cy="46166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17" name="16 Rectángulo redondeado"/>
          <p:cNvSpPr/>
          <p:nvPr/>
        </p:nvSpPr>
        <p:spPr>
          <a:xfrm>
            <a:off x="251520" y="1916832"/>
            <a:ext cx="2808312"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b="1" dirty="0" smtClean="0">
                <a:latin typeface="Bodoni MT Black" panose="02070A03080606020203" pitchFamily="18" charset="0"/>
              </a:rPr>
              <a:t>PLAN SUSTANTIVO</a:t>
            </a:r>
            <a:endParaRPr lang="es-EC" b="1" dirty="0">
              <a:latin typeface="Bodoni MT Black" panose="02070A03080606020203" pitchFamily="18" charset="0"/>
            </a:endParaRPr>
          </a:p>
        </p:txBody>
      </p:sp>
      <p:graphicFrame>
        <p:nvGraphicFramePr>
          <p:cNvPr id="18" name="17 Diagrama"/>
          <p:cNvGraphicFramePr/>
          <p:nvPr>
            <p:extLst>
              <p:ext uri="{D42A27DB-BD31-4B8C-83A1-F6EECF244321}">
                <p14:modId xmlns:p14="http://schemas.microsoft.com/office/powerpoint/2010/main" val="14770445"/>
              </p:ext>
            </p:extLst>
          </p:nvPr>
        </p:nvGraphicFramePr>
        <p:xfrm>
          <a:off x="89247" y="1459971"/>
          <a:ext cx="8892480" cy="28960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18 Elipse"/>
          <p:cNvSpPr/>
          <p:nvPr/>
        </p:nvSpPr>
        <p:spPr>
          <a:xfrm>
            <a:off x="1655676" y="2636912"/>
            <a:ext cx="1692188" cy="36004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MISIÓN</a:t>
            </a:r>
            <a:endParaRPr lang="es-EC"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20" name="19 Elipse"/>
          <p:cNvSpPr/>
          <p:nvPr/>
        </p:nvSpPr>
        <p:spPr>
          <a:xfrm>
            <a:off x="5374851" y="1763421"/>
            <a:ext cx="1692188" cy="36004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VISIÓN</a:t>
            </a:r>
            <a:endParaRPr lang="es-EC"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21" name="20 Elipse"/>
          <p:cNvSpPr/>
          <p:nvPr/>
        </p:nvSpPr>
        <p:spPr>
          <a:xfrm>
            <a:off x="1668741" y="4559014"/>
            <a:ext cx="1300278" cy="63073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200" b="1" dirty="0" smtClean="0">
                <a:latin typeface="Times New Roman" panose="02020603050405020304" pitchFamily="18" charset="0"/>
                <a:cs typeface="Times New Roman" panose="02020603050405020304" pitchFamily="18" charset="0"/>
              </a:rPr>
              <a:t>TRABAJO EN EQUIPO</a:t>
            </a:r>
            <a:endParaRPr lang="es-EC" sz="1200" b="1" dirty="0">
              <a:latin typeface="Times New Roman" panose="02020603050405020304" pitchFamily="18" charset="0"/>
              <a:cs typeface="Times New Roman" panose="02020603050405020304" pitchFamily="18" charset="0"/>
            </a:endParaRPr>
          </a:p>
        </p:txBody>
      </p:sp>
      <p:sp>
        <p:nvSpPr>
          <p:cNvPr id="22" name="21 Elipse"/>
          <p:cNvSpPr/>
          <p:nvPr/>
        </p:nvSpPr>
        <p:spPr>
          <a:xfrm>
            <a:off x="62403" y="4953094"/>
            <a:ext cx="1656184" cy="43204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400" b="1" dirty="0" smtClean="0">
                <a:latin typeface="Times New Roman" panose="02020603050405020304" pitchFamily="18" charset="0"/>
                <a:cs typeface="Times New Roman" panose="02020603050405020304" pitchFamily="18" charset="0"/>
              </a:rPr>
              <a:t>CALIDAD</a:t>
            </a:r>
            <a:endParaRPr lang="es-EC" sz="1400" b="1" dirty="0">
              <a:latin typeface="Times New Roman" panose="02020603050405020304" pitchFamily="18" charset="0"/>
              <a:cs typeface="Times New Roman" panose="02020603050405020304" pitchFamily="18" charset="0"/>
            </a:endParaRPr>
          </a:p>
        </p:txBody>
      </p:sp>
      <p:sp>
        <p:nvSpPr>
          <p:cNvPr id="23" name="22 Elipse"/>
          <p:cNvSpPr/>
          <p:nvPr/>
        </p:nvSpPr>
        <p:spPr>
          <a:xfrm>
            <a:off x="3108837" y="4525641"/>
            <a:ext cx="2258075" cy="859501"/>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100" b="1" dirty="0" smtClean="0">
                <a:latin typeface="Times New Roman" panose="02020603050405020304" pitchFamily="18" charset="0"/>
                <a:cs typeface="Times New Roman" panose="02020603050405020304" pitchFamily="18" charset="0"/>
              </a:rPr>
              <a:t>RESPONSABILIDAD Y  CONFIABILIDAD</a:t>
            </a:r>
            <a:endParaRPr lang="es-EC" sz="1100" b="1" dirty="0">
              <a:latin typeface="Times New Roman" panose="02020603050405020304" pitchFamily="18" charset="0"/>
              <a:cs typeface="Times New Roman" panose="02020603050405020304" pitchFamily="18" charset="0"/>
            </a:endParaRPr>
          </a:p>
        </p:txBody>
      </p:sp>
      <p:sp>
        <p:nvSpPr>
          <p:cNvPr id="24" name="23 Elipse"/>
          <p:cNvSpPr/>
          <p:nvPr/>
        </p:nvSpPr>
        <p:spPr>
          <a:xfrm>
            <a:off x="5377052" y="4697807"/>
            <a:ext cx="1859244" cy="43204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200" b="1" dirty="0" smtClean="0">
                <a:latin typeface="Times New Roman" panose="02020603050405020304" pitchFamily="18" charset="0"/>
                <a:cs typeface="Times New Roman" panose="02020603050405020304" pitchFamily="18" charset="0"/>
              </a:rPr>
              <a:t>COMPROMISO</a:t>
            </a:r>
            <a:endParaRPr lang="es-EC" sz="1200" b="1" dirty="0">
              <a:latin typeface="Times New Roman" panose="02020603050405020304" pitchFamily="18" charset="0"/>
              <a:cs typeface="Times New Roman" panose="02020603050405020304" pitchFamily="18" charset="0"/>
            </a:endParaRPr>
          </a:p>
        </p:txBody>
      </p:sp>
      <p:sp>
        <p:nvSpPr>
          <p:cNvPr id="25" name="24 Elipse"/>
          <p:cNvSpPr/>
          <p:nvPr/>
        </p:nvSpPr>
        <p:spPr>
          <a:xfrm>
            <a:off x="7236297" y="4585724"/>
            <a:ext cx="1907704" cy="63073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000" b="1" dirty="0" smtClean="0">
                <a:latin typeface="Times New Roman" panose="02020603050405020304" pitchFamily="18" charset="0"/>
                <a:cs typeface="Times New Roman" panose="02020603050405020304" pitchFamily="18" charset="0"/>
              </a:rPr>
              <a:t>MEJORAMIENTO CONTÍNUO</a:t>
            </a:r>
            <a:endParaRPr lang="es-EC" sz="1000" b="1" dirty="0">
              <a:latin typeface="Times New Roman" panose="02020603050405020304" pitchFamily="18" charset="0"/>
              <a:cs typeface="Times New Roman" panose="02020603050405020304" pitchFamily="18" charset="0"/>
            </a:endParaRPr>
          </a:p>
        </p:txBody>
      </p:sp>
      <p:sp>
        <p:nvSpPr>
          <p:cNvPr id="26" name="25 Elipse"/>
          <p:cNvSpPr/>
          <p:nvPr/>
        </p:nvSpPr>
        <p:spPr>
          <a:xfrm>
            <a:off x="4788024" y="4170149"/>
            <a:ext cx="3500994" cy="36004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200"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PRINCIPIOS CORPORATIVOS</a:t>
            </a:r>
            <a:endParaRPr lang="es-EC" sz="12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27" name="26 Elipse"/>
          <p:cNvSpPr/>
          <p:nvPr/>
        </p:nvSpPr>
        <p:spPr>
          <a:xfrm>
            <a:off x="4716016" y="5301208"/>
            <a:ext cx="3168352" cy="36004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2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OBJETIVOS ESTRATÉGICOS</a:t>
            </a:r>
            <a:endParaRPr lang="es-EC" sz="12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29" name="28 Rectángulo redondeado"/>
          <p:cNvSpPr/>
          <p:nvPr/>
        </p:nvSpPr>
        <p:spPr>
          <a:xfrm>
            <a:off x="89246" y="5954520"/>
            <a:ext cx="2057967" cy="52608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200" b="1" dirty="0" smtClean="0">
                <a:latin typeface="Arial" panose="020B0604020202020204" pitchFamily="34" charset="0"/>
                <a:cs typeface="Arial" panose="020B0604020202020204" pitchFamily="34" charset="0"/>
              </a:rPr>
              <a:t>DIVERSIFICACIÓN DE NEGOCIO</a:t>
            </a:r>
            <a:endParaRPr lang="es-EC" sz="1200" b="1" dirty="0">
              <a:latin typeface="Arial" panose="020B0604020202020204" pitchFamily="34" charset="0"/>
              <a:cs typeface="Arial" panose="020B0604020202020204" pitchFamily="34" charset="0"/>
            </a:endParaRPr>
          </a:p>
        </p:txBody>
      </p:sp>
      <p:sp>
        <p:nvSpPr>
          <p:cNvPr id="30" name="29 Rectángulo redondeado"/>
          <p:cNvSpPr/>
          <p:nvPr/>
        </p:nvSpPr>
        <p:spPr>
          <a:xfrm>
            <a:off x="2318880" y="5932725"/>
            <a:ext cx="2057967" cy="52608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200" b="1" dirty="0" smtClean="0">
                <a:latin typeface="Arial" panose="020B0604020202020204" pitchFamily="34" charset="0"/>
                <a:cs typeface="Arial" panose="020B0604020202020204" pitchFamily="34" charset="0"/>
              </a:rPr>
              <a:t>MEJORAMIENTO DE SISTEMAS DE CONTROL</a:t>
            </a:r>
            <a:endParaRPr lang="es-EC" sz="1200" b="1" dirty="0">
              <a:latin typeface="Arial" panose="020B0604020202020204" pitchFamily="34" charset="0"/>
              <a:cs typeface="Arial" panose="020B0604020202020204" pitchFamily="34" charset="0"/>
            </a:endParaRPr>
          </a:p>
        </p:txBody>
      </p:sp>
      <p:sp>
        <p:nvSpPr>
          <p:cNvPr id="32" name="31 Rectángulo redondeado"/>
          <p:cNvSpPr/>
          <p:nvPr/>
        </p:nvSpPr>
        <p:spPr>
          <a:xfrm>
            <a:off x="4707972" y="5860321"/>
            <a:ext cx="2057967" cy="71447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800" b="1" dirty="0" smtClean="0">
                <a:latin typeface="Arial" panose="020B0604020202020204" pitchFamily="34" charset="0"/>
                <a:cs typeface="Arial" panose="020B0604020202020204" pitchFamily="34" charset="0"/>
              </a:rPr>
              <a:t>AUMENTO DE CAPACIDAD SUBUTILIZADA, TRATAMIENTO DE RIESGOS Y ELIMINACIÓN DE EXCESO DE GASTOS POR USO, MANTENIMIENTO  Y ARRIEDO DE ACTIVO FIJO</a:t>
            </a:r>
            <a:endParaRPr lang="es-EC" sz="800" b="1" dirty="0">
              <a:latin typeface="Arial" panose="020B0604020202020204" pitchFamily="34" charset="0"/>
              <a:cs typeface="Arial" panose="020B0604020202020204" pitchFamily="34" charset="0"/>
            </a:endParaRPr>
          </a:p>
        </p:txBody>
      </p:sp>
      <p:sp>
        <p:nvSpPr>
          <p:cNvPr id="33" name="32 Rectángulo redondeado"/>
          <p:cNvSpPr/>
          <p:nvPr/>
        </p:nvSpPr>
        <p:spPr>
          <a:xfrm>
            <a:off x="6854439" y="5816105"/>
            <a:ext cx="2110049" cy="62354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1200" b="1" dirty="0" smtClean="0">
                <a:latin typeface="Arial" panose="020B0604020202020204" pitchFamily="34" charset="0"/>
                <a:cs typeface="Arial" panose="020B0604020202020204" pitchFamily="34" charset="0"/>
              </a:rPr>
              <a:t>ESTRUCTURA DE POLIÍTICA GENERAL DE FINANCIAMIENTO</a:t>
            </a:r>
            <a:endParaRPr lang="es-EC" sz="1200" b="1" dirty="0">
              <a:latin typeface="Arial" panose="020B0604020202020204" pitchFamily="34" charset="0"/>
              <a:cs typeface="Arial" panose="020B0604020202020204" pitchFamily="34" charset="0"/>
            </a:endParaRPr>
          </a:p>
        </p:txBody>
      </p:sp>
      <p:sp>
        <p:nvSpPr>
          <p:cNvPr id="2" name="1 CuadroTexto"/>
          <p:cNvSpPr txBox="1"/>
          <p:nvPr/>
        </p:nvSpPr>
        <p:spPr>
          <a:xfrm>
            <a:off x="326290" y="6614956"/>
            <a:ext cx="2048094" cy="369332"/>
          </a:xfrm>
          <a:prstGeom prst="rect">
            <a:avLst/>
          </a:prstGeom>
          <a:noFill/>
        </p:spPr>
        <p:txBody>
          <a:bodyPr wrap="square" rtlCol="0">
            <a:spAutoFit/>
          </a:bodyPr>
          <a:lstStyle/>
          <a:p>
            <a:pPr algn="ctr"/>
            <a:r>
              <a:rPr lang="es-EC" b="1" dirty="0" smtClean="0">
                <a:solidFill>
                  <a:srgbClr val="FF0000"/>
                </a:solidFill>
              </a:rPr>
              <a:t>CRECIMIENTO</a:t>
            </a:r>
            <a:endParaRPr lang="es-EC" b="1" dirty="0">
              <a:solidFill>
                <a:srgbClr val="FF0000"/>
              </a:solidFill>
            </a:endParaRPr>
          </a:p>
        </p:txBody>
      </p:sp>
      <p:sp>
        <p:nvSpPr>
          <p:cNvPr id="31" name="30 CuadroTexto"/>
          <p:cNvSpPr txBox="1"/>
          <p:nvPr/>
        </p:nvSpPr>
        <p:spPr>
          <a:xfrm>
            <a:off x="3318818" y="6597353"/>
            <a:ext cx="2048094" cy="369332"/>
          </a:xfrm>
          <a:prstGeom prst="rect">
            <a:avLst/>
          </a:prstGeom>
          <a:noFill/>
        </p:spPr>
        <p:txBody>
          <a:bodyPr wrap="square" rtlCol="0">
            <a:spAutoFit/>
          </a:bodyPr>
          <a:lstStyle/>
          <a:p>
            <a:r>
              <a:rPr lang="es-EC" b="1" dirty="0" smtClean="0">
                <a:solidFill>
                  <a:srgbClr val="7030A0"/>
                </a:solidFill>
              </a:rPr>
              <a:t>PRODUCTIVIDAD</a:t>
            </a:r>
            <a:endParaRPr lang="es-EC" b="1" dirty="0">
              <a:solidFill>
                <a:srgbClr val="7030A0"/>
              </a:solidFill>
            </a:endParaRPr>
          </a:p>
        </p:txBody>
      </p:sp>
      <p:sp>
        <p:nvSpPr>
          <p:cNvPr id="34" name="33 CuadroTexto"/>
          <p:cNvSpPr txBox="1"/>
          <p:nvPr/>
        </p:nvSpPr>
        <p:spPr>
          <a:xfrm>
            <a:off x="7065845" y="6530584"/>
            <a:ext cx="2048094" cy="369332"/>
          </a:xfrm>
          <a:prstGeom prst="rect">
            <a:avLst/>
          </a:prstGeom>
          <a:noFill/>
        </p:spPr>
        <p:txBody>
          <a:bodyPr wrap="square" rtlCol="0">
            <a:spAutoFit/>
          </a:bodyPr>
          <a:lstStyle/>
          <a:p>
            <a:r>
              <a:rPr lang="es-EC" b="1" dirty="0" smtClean="0">
                <a:solidFill>
                  <a:schemeClr val="tx2"/>
                </a:solidFill>
              </a:rPr>
              <a:t>FINANCIAMIENTO</a:t>
            </a:r>
            <a:endParaRPr lang="es-EC" b="1" dirty="0">
              <a:solidFill>
                <a:schemeClr val="tx2"/>
              </a:solidFill>
            </a:endParaRPr>
          </a:p>
        </p:txBody>
      </p:sp>
      <p:sp>
        <p:nvSpPr>
          <p:cNvPr id="5" name="4 Flecha abajo"/>
          <p:cNvSpPr/>
          <p:nvPr/>
        </p:nvSpPr>
        <p:spPr>
          <a:xfrm>
            <a:off x="1079612" y="6529331"/>
            <a:ext cx="324036" cy="171250"/>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2" name="11 Flecha derecha"/>
          <p:cNvSpPr/>
          <p:nvPr/>
        </p:nvSpPr>
        <p:spPr>
          <a:xfrm rot="3749347">
            <a:off x="2963776" y="6541426"/>
            <a:ext cx="290123" cy="294357"/>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sp>
        <p:nvSpPr>
          <p:cNvPr id="28" name="27 Flecha derecha"/>
          <p:cNvSpPr/>
          <p:nvPr/>
        </p:nvSpPr>
        <p:spPr>
          <a:xfrm rot="8163600">
            <a:off x="5296510" y="6582135"/>
            <a:ext cx="397952" cy="283016"/>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38" name="37 Flecha abajo"/>
          <p:cNvSpPr/>
          <p:nvPr/>
        </p:nvSpPr>
        <p:spPr>
          <a:xfrm>
            <a:off x="7765856" y="6432441"/>
            <a:ext cx="324036" cy="17125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6987154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2468" y="6021289"/>
            <a:ext cx="9176467"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9"/>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ortar rectángulo de esquina sencilla"/>
          <p:cNvSpPr/>
          <p:nvPr/>
        </p:nvSpPr>
        <p:spPr>
          <a:xfrm>
            <a:off x="233442" y="280110"/>
            <a:ext cx="6331540" cy="468392"/>
          </a:xfrm>
          <a:prstGeom prst="snip1Rect">
            <a:avLst/>
          </a:prstGeom>
          <a:solidFill>
            <a:srgbClr val="DFF559"/>
          </a:solidFill>
        </p:spPr>
        <p:txBody>
          <a:bodyPr wrap="square">
            <a:spAutoFit/>
          </a:bodyPr>
          <a:lstStyle/>
          <a:p>
            <a:pPr algn="ctr">
              <a:defRPr/>
            </a:pPr>
            <a:r>
              <a:rPr lang="es-EC" sz="2200" b="1" dirty="0" smtClean="0"/>
              <a:t>1. ESTRATEGIA DE DIVERSIFICACIÓN/CRECIMIENTO</a:t>
            </a:r>
            <a:endParaRPr lang="es-EC" sz="2200" b="1" dirty="0"/>
          </a:p>
        </p:txBody>
      </p:sp>
      <p:graphicFrame>
        <p:nvGraphicFramePr>
          <p:cNvPr id="13" name="12 Tabla"/>
          <p:cNvGraphicFramePr>
            <a:graphicFrameLocks noGrp="1"/>
          </p:cNvGraphicFramePr>
          <p:nvPr>
            <p:extLst>
              <p:ext uri="{D42A27DB-BD31-4B8C-83A1-F6EECF244321}">
                <p14:modId xmlns:p14="http://schemas.microsoft.com/office/powerpoint/2010/main" val="3664144057"/>
              </p:ext>
            </p:extLst>
          </p:nvPr>
        </p:nvGraphicFramePr>
        <p:xfrm>
          <a:off x="14925" y="980728"/>
          <a:ext cx="4341051" cy="3885253"/>
        </p:xfrm>
        <a:graphic>
          <a:graphicData uri="http://schemas.openxmlformats.org/drawingml/2006/table">
            <a:tbl>
              <a:tblPr firstRow="1" firstCol="1" bandRow="1">
                <a:tableStyleId>{5FD0F851-EC5A-4D38-B0AD-8093EC10F338}</a:tableStyleId>
              </a:tblPr>
              <a:tblGrid>
                <a:gridCol w="890546"/>
                <a:gridCol w="714201"/>
                <a:gridCol w="585691"/>
                <a:gridCol w="2150613"/>
              </a:tblGrid>
              <a:tr h="608874">
                <a:tc gridSpan="4">
                  <a:txBody>
                    <a:bodyPr/>
                    <a:lstStyle/>
                    <a:p>
                      <a:pPr algn="ctr">
                        <a:lnSpc>
                          <a:spcPct val="115000"/>
                        </a:lnSpc>
                        <a:spcAft>
                          <a:spcPts val="0"/>
                        </a:spcAft>
                      </a:pPr>
                      <a:r>
                        <a:rPr lang="es-EC" sz="1050" dirty="0">
                          <a:effectLst/>
                        </a:rPr>
                        <a:t> </a:t>
                      </a:r>
                      <a:endParaRPr lang="es-EC" sz="1100" dirty="0">
                        <a:effectLst/>
                      </a:endParaRPr>
                    </a:p>
                    <a:p>
                      <a:pPr algn="ctr">
                        <a:lnSpc>
                          <a:spcPct val="115000"/>
                        </a:lnSpc>
                        <a:spcAft>
                          <a:spcPts val="0"/>
                        </a:spcAft>
                      </a:pPr>
                      <a:r>
                        <a:rPr lang="es-EC" sz="1200" dirty="0">
                          <a:effectLst/>
                          <a:latin typeface="Arial" panose="020B0604020202020204" pitchFamily="34" charset="0"/>
                          <a:cs typeface="Arial" panose="020B0604020202020204" pitchFamily="34" charset="0"/>
                        </a:rPr>
                        <a:t>MATRIZ DE OBJETIVOS FINANCIEROS DEFINIDOS</a:t>
                      </a:r>
                      <a:endParaRPr lang="es-EC" sz="1400" dirty="0">
                        <a:effectLst/>
                        <a:latin typeface="Arial" panose="020B0604020202020204" pitchFamily="34" charset="0"/>
                        <a:ea typeface="Calibri"/>
                        <a:cs typeface="Arial" panose="020B0604020202020204" pitchFamily="34" charset="0"/>
                      </a:endParaRPr>
                    </a:p>
                  </a:txBody>
                  <a:tcPr marL="35436" marR="35436" marT="0" marB="0"/>
                </a:tc>
                <a:tc hMerge="1">
                  <a:txBody>
                    <a:bodyPr/>
                    <a:lstStyle/>
                    <a:p>
                      <a:endParaRPr lang="es-EC"/>
                    </a:p>
                  </a:txBody>
                  <a:tcPr/>
                </a:tc>
                <a:tc hMerge="1">
                  <a:txBody>
                    <a:bodyPr/>
                    <a:lstStyle/>
                    <a:p>
                      <a:endParaRPr lang="es-EC"/>
                    </a:p>
                  </a:txBody>
                  <a:tcPr/>
                </a:tc>
                <a:tc hMerge="1">
                  <a:txBody>
                    <a:bodyPr/>
                    <a:lstStyle/>
                    <a:p>
                      <a:endParaRPr lang="es-EC"/>
                    </a:p>
                  </a:txBody>
                  <a:tcPr/>
                </a:tc>
              </a:tr>
              <a:tr h="510319">
                <a:tc>
                  <a:txBody>
                    <a:bodyPr/>
                    <a:lstStyle/>
                    <a:p>
                      <a:pPr algn="ctr">
                        <a:lnSpc>
                          <a:spcPct val="115000"/>
                        </a:lnSpc>
                        <a:spcAft>
                          <a:spcPts val="0"/>
                        </a:spcAft>
                      </a:pPr>
                      <a:r>
                        <a:rPr lang="es-EC" sz="1050" b="1" dirty="0">
                          <a:effectLst>
                            <a:outerShdw blurRad="38100" dist="38100" dir="2700000" algn="tl">
                              <a:srgbClr val="000000">
                                <a:alpha val="43137"/>
                              </a:srgbClr>
                            </a:outerShdw>
                          </a:effectLst>
                        </a:rPr>
                        <a:t> </a:t>
                      </a:r>
                      <a:endParaRPr lang="es-EC" sz="1100" b="1" dirty="0">
                        <a:effectLst>
                          <a:outerShdw blurRad="38100" dist="38100" dir="2700000" algn="tl">
                            <a:srgbClr val="000000">
                              <a:alpha val="43137"/>
                            </a:srgbClr>
                          </a:outerShdw>
                        </a:effectLst>
                      </a:endParaRPr>
                    </a:p>
                    <a:p>
                      <a:pPr algn="ctr">
                        <a:lnSpc>
                          <a:spcPct val="115000"/>
                        </a:lnSpc>
                        <a:spcAft>
                          <a:spcPts val="0"/>
                        </a:spcAft>
                      </a:pPr>
                      <a:r>
                        <a:rPr lang="es-EC" sz="1050" b="1" dirty="0">
                          <a:effectLst>
                            <a:outerShdw blurRad="38100" dist="38100" dir="2700000" algn="tl">
                              <a:srgbClr val="000000">
                                <a:alpha val="43137"/>
                              </a:srgbClr>
                            </a:outerShdw>
                          </a:effectLst>
                        </a:rPr>
                        <a:t>PERSPECTIVA</a:t>
                      </a:r>
                      <a:endParaRPr lang="es-EC" sz="1100" b="1" dirty="0">
                        <a:effectLst>
                          <a:outerShdw blurRad="38100" dist="38100" dir="2700000" algn="tl">
                            <a:srgbClr val="000000">
                              <a:alpha val="43137"/>
                            </a:srgbClr>
                          </a:outerShdw>
                        </a:effectLst>
                        <a:latin typeface="Calibri"/>
                        <a:ea typeface="Calibri"/>
                        <a:cs typeface="Times New Roman"/>
                      </a:endParaRPr>
                    </a:p>
                  </a:txBody>
                  <a:tcPr marL="35436" marR="35436" marT="0" marB="0"/>
                </a:tc>
                <a:tc>
                  <a:txBody>
                    <a:bodyPr/>
                    <a:lstStyle/>
                    <a:p>
                      <a:pPr algn="ctr">
                        <a:lnSpc>
                          <a:spcPct val="115000"/>
                        </a:lnSpc>
                        <a:spcAft>
                          <a:spcPts val="0"/>
                        </a:spcAft>
                      </a:pPr>
                      <a:r>
                        <a:rPr lang="es-EC" sz="1050" b="1" dirty="0">
                          <a:effectLst>
                            <a:outerShdw blurRad="38100" dist="38100" dir="2700000" algn="tl">
                              <a:srgbClr val="000000">
                                <a:alpha val="43137"/>
                              </a:srgbClr>
                            </a:outerShdw>
                          </a:effectLst>
                        </a:rPr>
                        <a:t> </a:t>
                      </a:r>
                      <a:endParaRPr lang="es-EC" sz="1100" b="1" dirty="0">
                        <a:effectLst>
                          <a:outerShdw blurRad="38100" dist="38100" dir="2700000" algn="tl">
                            <a:srgbClr val="000000">
                              <a:alpha val="43137"/>
                            </a:srgbClr>
                          </a:outerShdw>
                        </a:effectLst>
                      </a:endParaRPr>
                    </a:p>
                    <a:p>
                      <a:pPr algn="ctr">
                        <a:lnSpc>
                          <a:spcPct val="115000"/>
                        </a:lnSpc>
                        <a:spcAft>
                          <a:spcPts val="0"/>
                        </a:spcAft>
                      </a:pPr>
                      <a:r>
                        <a:rPr lang="es-EC" sz="1050" b="1" dirty="0">
                          <a:effectLst>
                            <a:outerShdw blurRad="38100" dist="38100" dir="2700000" algn="tl">
                              <a:srgbClr val="000000">
                                <a:alpha val="43137"/>
                              </a:srgbClr>
                            </a:outerShdw>
                          </a:effectLst>
                        </a:rPr>
                        <a:t>EJE</a:t>
                      </a:r>
                      <a:endParaRPr lang="es-EC" sz="1100" b="1" dirty="0">
                        <a:effectLst>
                          <a:outerShdw blurRad="38100" dist="38100" dir="2700000" algn="tl">
                            <a:srgbClr val="000000">
                              <a:alpha val="43137"/>
                            </a:srgbClr>
                          </a:outerShdw>
                        </a:effectLst>
                        <a:latin typeface="Calibri"/>
                        <a:ea typeface="Calibri"/>
                        <a:cs typeface="Times New Roman"/>
                      </a:endParaRPr>
                    </a:p>
                  </a:txBody>
                  <a:tcPr marL="35436" marR="35436" marT="0" marB="0"/>
                </a:tc>
                <a:tc>
                  <a:txBody>
                    <a:bodyPr/>
                    <a:lstStyle/>
                    <a:p>
                      <a:pPr algn="ctr">
                        <a:lnSpc>
                          <a:spcPct val="115000"/>
                        </a:lnSpc>
                        <a:spcAft>
                          <a:spcPts val="0"/>
                        </a:spcAft>
                      </a:pPr>
                      <a:r>
                        <a:rPr lang="es-EC" sz="1050" b="1" dirty="0">
                          <a:effectLst>
                            <a:outerShdw blurRad="38100" dist="38100" dir="2700000" algn="tl">
                              <a:srgbClr val="000000">
                                <a:alpha val="43137"/>
                              </a:srgbClr>
                            </a:outerShdw>
                          </a:effectLst>
                        </a:rPr>
                        <a:t> </a:t>
                      </a:r>
                      <a:endParaRPr lang="es-EC" sz="1100" b="1" dirty="0">
                        <a:effectLst>
                          <a:outerShdw blurRad="38100" dist="38100" dir="2700000" algn="tl">
                            <a:srgbClr val="000000">
                              <a:alpha val="43137"/>
                            </a:srgbClr>
                          </a:outerShdw>
                        </a:effectLst>
                      </a:endParaRPr>
                    </a:p>
                    <a:p>
                      <a:pPr algn="ctr">
                        <a:lnSpc>
                          <a:spcPct val="115000"/>
                        </a:lnSpc>
                        <a:spcAft>
                          <a:spcPts val="0"/>
                        </a:spcAft>
                      </a:pPr>
                      <a:r>
                        <a:rPr lang="es-EC" sz="1050" b="1" dirty="0">
                          <a:effectLst>
                            <a:outerShdw blurRad="38100" dist="38100" dir="2700000" algn="tl">
                              <a:srgbClr val="000000">
                                <a:alpha val="43137"/>
                              </a:srgbClr>
                            </a:outerShdw>
                          </a:effectLst>
                        </a:rPr>
                        <a:t>RIESGO</a:t>
                      </a:r>
                      <a:endParaRPr lang="es-EC" sz="1100" b="1" dirty="0">
                        <a:effectLst>
                          <a:outerShdw blurRad="38100" dist="38100" dir="2700000" algn="tl">
                            <a:srgbClr val="000000">
                              <a:alpha val="43137"/>
                            </a:srgbClr>
                          </a:outerShdw>
                        </a:effectLst>
                        <a:latin typeface="Calibri"/>
                        <a:ea typeface="Calibri"/>
                        <a:cs typeface="Times New Roman"/>
                      </a:endParaRPr>
                    </a:p>
                  </a:txBody>
                  <a:tcPr marL="35436" marR="35436" marT="0" marB="0"/>
                </a:tc>
                <a:tc>
                  <a:txBody>
                    <a:bodyPr/>
                    <a:lstStyle/>
                    <a:p>
                      <a:pPr algn="ctr">
                        <a:lnSpc>
                          <a:spcPct val="115000"/>
                        </a:lnSpc>
                        <a:spcAft>
                          <a:spcPts val="0"/>
                        </a:spcAft>
                      </a:pPr>
                      <a:r>
                        <a:rPr lang="es-EC" sz="1050" b="1" dirty="0">
                          <a:effectLst>
                            <a:outerShdw blurRad="38100" dist="38100" dir="2700000" algn="tl">
                              <a:srgbClr val="000000">
                                <a:alpha val="43137"/>
                              </a:srgbClr>
                            </a:outerShdw>
                          </a:effectLst>
                        </a:rPr>
                        <a:t> </a:t>
                      </a:r>
                      <a:endParaRPr lang="es-EC" sz="1100" b="1" dirty="0">
                        <a:effectLst>
                          <a:outerShdw blurRad="38100" dist="38100" dir="2700000" algn="tl">
                            <a:srgbClr val="000000">
                              <a:alpha val="43137"/>
                            </a:srgbClr>
                          </a:outerShdw>
                        </a:effectLst>
                      </a:endParaRPr>
                    </a:p>
                    <a:p>
                      <a:pPr algn="ctr">
                        <a:lnSpc>
                          <a:spcPct val="115000"/>
                        </a:lnSpc>
                        <a:spcAft>
                          <a:spcPts val="0"/>
                        </a:spcAft>
                      </a:pPr>
                      <a:r>
                        <a:rPr lang="es-EC" sz="1050" b="1" dirty="0">
                          <a:effectLst>
                            <a:outerShdw blurRad="38100" dist="38100" dir="2700000" algn="tl">
                              <a:srgbClr val="000000">
                                <a:alpha val="43137"/>
                              </a:srgbClr>
                            </a:outerShdw>
                          </a:effectLst>
                        </a:rPr>
                        <a:t>OBJETIVOS</a:t>
                      </a:r>
                      <a:endParaRPr lang="es-EC" sz="1100" b="1" dirty="0">
                        <a:effectLst>
                          <a:outerShdw blurRad="38100" dist="38100" dir="2700000" algn="tl">
                            <a:srgbClr val="000000">
                              <a:alpha val="43137"/>
                            </a:srgbClr>
                          </a:outerShdw>
                        </a:effectLst>
                        <a:latin typeface="Calibri"/>
                        <a:ea typeface="Calibri"/>
                        <a:cs typeface="Times New Roman"/>
                      </a:endParaRPr>
                    </a:p>
                  </a:txBody>
                  <a:tcPr marL="35436" marR="35436" marT="0" marB="0"/>
                </a:tc>
              </a:tr>
              <a:tr h="2697231">
                <a:tc>
                  <a:txBody>
                    <a:bodyPr/>
                    <a:lstStyle/>
                    <a:p>
                      <a:pPr>
                        <a:lnSpc>
                          <a:spcPct val="115000"/>
                        </a:lnSpc>
                        <a:spcAft>
                          <a:spcPts val="0"/>
                        </a:spcAft>
                      </a:pPr>
                      <a:r>
                        <a:rPr lang="es-EC" sz="1050" dirty="0">
                          <a:effectLst/>
                        </a:rPr>
                        <a:t>  </a:t>
                      </a:r>
                      <a:r>
                        <a:rPr lang="es-EC" sz="1050" dirty="0" smtClean="0">
                          <a:effectLst/>
                        </a:rPr>
                        <a:t>FINANCIERA</a:t>
                      </a:r>
                      <a:endParaRPr lang="es-EC" sz="1100" dirty="0">
                        <a:effectLst/>
                        <a:latin typeface="Calibri"/>
                        <a:ea typeface="Calibri"/>
                        <a:cs typeface="Times New Roman"/>
                      </a:endParaRPr>
                    </a:p>
                  </a:txBody>
                  <a:tcPr marL="35436" marR="35436" marT="0" marB="0"/>
                </a:tc>
                <a:tc>
                  <a:txBody>
                    <a:bodyPr/>
                    <a:lstStyle/>
                    <a:p>
                      <a:pPr>
                        <a:lnSpc>
                          <a:spcPct val="115000"/>
                        </a:lnSpc>
                        <a:spcAft>
                          <a:spcPts val="0"/>
                        </a:spcAft>
                      </a:pPr>
                      <a:r>
                        <a:rPr lang="es-EC" sz="1050">
                          <a:effectLst/>
                        </a:rPr>
                        <a:t>INGRESOS / CRECIMIENTO</a:t>
                      </a:r>
                      <a:endParaRPr lang="es-EC" sz="1100">
                        <a:effectLst/>
                        <a:latin typeface="Calibri"/>
                        <a:ea typeface="Calibri"/>
                        <a:cs typeface="Times New Roman"/>
                      </a:endParaRPr>
                    </a:p>
                  </a:txBody>
                  <a:tcPr marL="35436" marR="35436" marT="0" marB="0"/>
                </a:tc>
                <a:tc>
                  <a:txBody>
                    <a:bodyPr/>
                    <a:lstStyle/>
                    <a:p>
                      <a:pPr>
                        <a:lnSpc>
                          <a:spcPct val="115000"/>
                        </a:lnSpc>
                        <a:spcAft>
                          <a:spcPts val="0"/>
                        </a:spcAft>
                      </a:pPr>
                      <a:r>
                        <a:rPr lang="es-EC" sz="1050" dirty="0">
                          <a:effectLst/>
                        </a:rPr>
                        <a:t>LIQUIDEZ/MERCADO</a:t>
                      </a:r>
                      <a:endParaRPr lang="es-EC" sz="1100" dirty="0">
                        <a:effectLst/>
                        <a:latin typeface="Calibri"/>
                        <a:ea typeface="Calibri"/>
                        <a:cs typeface="Times New Roman"/>
                      </a:endParaRPr>
                    </a:p>
                  </a:txBody>
                  <a:tcPr marL="35436" marR="35436" marT="0" marB="0"/>
                </a:tc>
                <a:tc>
                  <a:txBody>
                    <a:bodyPr/>
                    <a:lstStyle/>
                    <a:p>
                      <a:pPr algn="just">
                        <a:lnSpc>
                          <a:spcPct val="150000"/>
                        </a:lnSpc>
                        <a:spcAft>
                          <a:spcPts val="0"/>
                        </a:spcAft>
                      </a:pPr>
                      <a:r>
                        <a:rPr lang="es-EC" sz="1100" dirty="0" smtClean="0">
                          <a:effectLst/>
                        </a:rPr>
                        <a:t>INCREMENTAR LAS FUENTES DE INGRESOS POR MEDIO DE  LA INCURSIÓN  EN EL SECTOR INMOBILIARIO, QUE PERMITA A LA EMPRESA OBTENER UN INCREMENTO DE INGRESOS MINIMAMENTE</a:t>
                      </a:r>
                      <a:r>
                        <a:rPr lang="es-EC" sz="1100" baseline="0" dirty="0" smtClean="0">
                          <a:effectLst/>
                        </a:rPr>
                        <a:t> EN UN </a:t>
                      </a:r>
                      <a:r>
                        <a:rPr lang="es-EC" sz="1100" dirty="0" smtClean="0">
                          <a:effectLst/>
                        </a:rPr>
                        <a:t>100% SOBRE EL ÚLTIMO PERÍODO E ÍNDICES DE RENTABILIDAD POSITIVOS,</a:t>
                      </a:r>
                      <a:r>
                        <a:rPr lang="es-EC" sz="1100" baseline="0" dirty="0" smtClean="0">
                          <a:effectLst/>
                        </a:rPr>
                        <a:t> DE MANERA </a:t>
                      </a:r>
                      <a:r>
                        <a:rPr lang="es-EC" sz="1100" dirty="0" smtClean="0">
                          <a:effectLst/>
                        </a:rPr>
                        <a:t>COSOLIDADA CON LA ACTIVIDAD DE OBRAS CIVILES.</a:t>
                      </a:r>
                      <a:endParaRPr lang="es-EC" sz="1200" dirty="0">
                        <a:effectLst/>
                        <a:latin typeface="Calibri"/>
                        <a:ea typeface="Calibri"/>
                        <a:cs typeface="Times New Roman"/>
                      </a:endParaRPr>
                    </a:p>
                  </a:txBody>
                  <a:tcPr marL="35436" marR="35436" marT="0" marB="0"/>
                </a:tc>
              </a:tr>
            </a:tbl>
          </a:graphicData>
        </a:graphic>
      </p:graphicFrame>
      <p:sp>
        <p:nvSpPr>
          <p:cNvPr id="14" name="13 CuadroTexto"/>
          <p:cNvSpPr txBox="1"/>
          <p:nvPr/>
        </p:nvSpPr>
        <p:spPr>
          <a:xfrm>
            <a:off x="5193610" y="908720"/>
            <a:ext cx="3194814" cy="369332"/>
          </a:xfrm>
          <a:prstGeom prst="rect">
            <a:avLst/>
          </a:prstGeom>
          <a:solidFill>
            <a:srgbClr val="66FF33"/>
          </a:solidFill>
        </p:spPr>
        <p:txBody>
          <a:bodyPr wrap="square" rtlCol="0">
            <a:spAutoFit/>
          </a:bodyPr>
          <a:lstStyle/>
          <a:p>
            <a:r>
              <a:rPr lang="es-EC" b="1" dirty="0" smtClean="0">
                <a:effectLst>
                  <a:outerShdw blurRad="38100" dist="38100" dir="2700000" algn="tl">
                    <a:srgbClr val="000000">
                      <a:alpha val="43137"/>
                    </a:srgbClr>
                  </a:outerShdw>
                </a:effectLst>
                <a:latin typeface="Broadway" panose="04040905080B02020502" pitchFamily="82" charset="0"/>
              </a:rPr>
              <a:t>ESTRATEGIAS:</a:t>
            </a:r>
            <a:endParaRPr lang="es-EC" b="1" dirty="0">
              <a:effectLst>
                <a:outerShdw blurRad="38100" dist="38100" dir="2700000" algn="tl">
                  <a:srgbClr val="000000">
                    <a:alpha val="43137"/>
                  </a:srgbClr>
                </a:outerShdw>
              </a:effectLst>
              <a:latin typeface="Broadway" panose="04040905080B02020502" pitchFamily="82" charset="0"/>
            </a:endParaRPr>
          </a:p>
        </p:txBody>
      </p:sp>
      <p:sp>
        <p:nvSpPr>
          <p:cNvPr id="15" name="14 Rectángulo"/>
          <p:cNvSpPr/>
          <p:nvPr/>
        </p:nvSpPr>
        <p:spPr>
          <a:xfrm>
            <a:off x="4640383" y="1412776"/>
            <a:ext cx="4324106"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r"/>
            <a:r>
              <a:rPr lang="es-ES" sz="1400" i="1" dirty="0"/>
              <a:t>1.1.- </a:t>
            </a:r>
            <a:r>
              <a:rPr lang="es-ES" sz="1400" i="1" dirty="0" smtClean="0"/>
              <a:t> Desarrollo de un c</a:t>
            </a:r>
            <a:r>
              <a:rPr lang="es-EC" sz="1400" i="1" dirty="0" err="1" smtClean="0"/>
              <a:t>onjunto</a:t>
            </a:r>
            <a:r>
              <a:rPr lang="es-EC" sz="1400" i="1" dirty="0" smtClean="0"/>
              <a:t> habitacional de vivienda social  enfocado al sector medio-bajo</a:t>
            </a:r>
            <a:endParaRPr lang="es-EC" sz="1400" dirty="0"/>
          </a:p>
        </p:txBody>
      </p:sp>
      <p:sp>
        <p:nvSpPr>
          <p:cNvPr id="2" name="1 Rectángulo redondeado"/>
          <p:cNvSpPr/>
          <p:nvPr/>
        </p:nvSpPr>
        <p:spPr>
          <a:xfrm>
            <a:off x="6564982" y="2034426"/>
            <a:ext cx="2411758" cy="43204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1400" b="1" dirty="0" smtClean="0">
                <a:effectLst>
                  <a:outerShdw blurRad="38100" dist="38100" dir="2700000" algn="tl">
                    <a:srgbClr val="000000">
                      <a:alpha val="43137"/>
                    </a:srgbClr>
                  </a:outerShdw>
                </a:effectLst>
              </a:rPr>
              <a:t>Parroquia Amaguaña Sector los Cuarteles</a:t>
            </a:r>
            <a:endParaRPr lang="es-EC" sz="1400" b="1" dirty="0">
              <a:effectLst>
                <a:outerShdw blurRad="38100" dist="38100" dir="2700000" algn="tl">
                  <a:srgbClr val="000000">
                    <a:alpha val="43137"/>
                  </a:srgbClr>
                </a:outerShdw>
              </a:effectLst>
            </a:endParaRPr>
          </a:p>
        </p:txBody>
      </p:sp>
      <p:sp>
        <p:nvSpPr>
          <p:cNvPr id="3" name="2 Flecha curvada hacia la derecha"/>
          <p:cNvSpPr/>
          <p:nvPr/>
        </p:nvSpPr>
        <p:spPr>
          <a:xfrm>
            <a:off x="5687500" y="1935996"/>
            <a:ext cx="648072" cy="628908"/>
          </a:xfrm>
          <a:prstGeom prst="curv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dirty="0">
              <a:solidFill>
                <a:schemeClr val="tx1"/>
              </a:solidFill>
            </a:endParaRPr>
          </a:p>
        </p:txBody>
      </p:sp>
      <p:graphicFrame>
        <p:nvGraphicFramePr>
          <p:cNvPr id="11" name="10 Tabla"/>
          <p:cNvGraphicFramePr>
            <a:graphicFrameLocks noGrp="1"/>
          </p:cNvGraphicFramePr>
          <p:nvPr>
            <p:extLst>
              <p:ext uri="{D42A27DB-BD31-4B8C-83A1-F6EECF244321}">
                <p14:modId xmlns:p14="http://schemas.microsoft.com/office/powerpoint/2010/main" val="3581287330"/>
              </p:ext>
            </p:extLst>
          </p:nvPr>
        </p:nvGraphicFramePr>
        <p:xfrm>
          <a:off x="4427984" y="2889091"/>
          <a:ext cx="4716015" cy="2011680"/>
        </p:xfrm>
        <a:graphic>
          <a:graphicData uri="http://schemas.openxmlformats.org/drawingml/2006/table">
            <a:tbl>
              <a:tblPr firstRow="1">
                <a:tableStyleId>{ED083AE6-46FA-4A59-8FB0-9F97EB10719F}</a:tableStyleId>
              </a:tblPr>
              <a:tblGrid>
                <a:gridCol w="1804004"/>
                <a:gridCol w="1030301"/>
                <a:gridCol w="899008"/>
                <a:gridCol w="982702"/>
              </a:tblGrid>
              <a:tr h="200025">
                <a:tc>
                  <a:txBody>
                    <a:bodyPr/>
                    <a:lstStyle/>
                    <a:p>
                      <a:pPr algn="ctr">
                        <a:lnSpc>
                          <a:spcPct val="150000"/>
                        </a:lnSpc>
                        <a:spcAft>
                          <a:spcPts val="0"/>
                        </a:spcAft>
                      </a:pPr>
                      <a:r>
                        <a:rPr lang="es-EC" sz="1100" dirty="0">
                          <a:effectLst/>
                        </a:rPr>
                        <a:t>Descripción</a:t>
                      </a:r>
                      <a:endParaRPr lang="es-EC" sz="900" b="1" dirty="0">
                        <a:solidFill>
                          <a:srgbClr val="4F81BD"/>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100" dirty="0">
                          <a:effectLst/>
                        </a:rPr>
                        <a:t>Preoperacional</a:t>
                      </a:r>
                      <a:endParaRPr lang="es-EC" sz="900" b="1" dirty="0">
                        <a:solidFill>
                          <a:srgbClr val="4F81BD"/>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100" dirty="0">
                          <a:effectLst/>
                        </a:rPr>
                        <a:t>Año 2017</a:t>
                      </a:r>
                      <a:endParaRPr lang="es-EC" sz="900" b="1" dirty="0">
                        <a:solidFill>
                          <a:srgbClr val="4F81BD"/>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100" dirty="0">
                          <a:effectLst/>
                        </a:rPr>
                        <a:t>Año 2018</a:t>
                      </a:r>
                      <a:endParaRPr lang="es-EC" sz="900" b="1" dirty="0">
                        <a:solidFill>
                          <a:srgbClr val="4F81BD"/>
                        </a:solidFill>
                        <a:effectLst/>
                        <a:latin typeface="Calibri"/>
                        <a:ea typeface="Calibri"/>
                        <a:cs typeface="Times New Roman"/>
                      </a:endParaRPr>
                    </a:p>
                  </a:txBody>
                  <a:tcPr marL="68580" marR="68580" marT="0" marB="0"/>
                </a:tc>
              </a:tr>
              <a:tr h="390525">
                <a:tc>
                  <a:txBody>
                    <a:bodyPr/>
                    <a:lstStyle/>
                    <a:p>
                      <a:pPr>
                        <a:lnSpc>
                          <a:spcPct val="150000"/>
                        </a:lnSpc>
                        <a:spcAft>
                          <a:spcPts val="0"/>
                        </a:spcAft>
                      </a:pPr>
                      <a:r>
                        <a:rPr lang="es-EC" sz="1100" dirty="0">
                          <a:effectLst/>
                        </a:rPr>
                        <a:t>Materiales utilizados en la ejecución</a:t>
                      </a:r>
                      <a:endParaRPr lang="es-EC" sz="900" b="1" dirty="0">
                        <a:solidFill>
                          <a:srgbClr val="4F81BD"/>
                        </a:solidFill>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dirty="0">
                          <a:effectLst/>
                        </a:rPr>
                        <a:t> </a:t>
                      </a:r>
                      <a:endParaRPr lang="es-EC" sz="900" b="1" dirty="0">
                        <a:solidFill>
                          <a:srgbClr val="4F81BD"/>
                        </a:solidFill>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dirty="0">
                          <a:effectLst/>
                        </a:rPr>
                        <a:t>                 1.607.967,9 </a:t>
                      </a:r>
                      <a:endParaRPr lang="es-EC" sz="900" b="1" dirty="0">
                        <a:solidFill>
                          <a:srgbClr val="4F81BD"/>
                        </a:solidFill>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dirty="0">
                          <a:effectLst/>
                        </a:rPr>
                        <a:t>           1.261.262,1 </a:t>
                      </a:r>
                      <a:endParaRPr lang="es-EC" sz="900" b="1" dirty="0">
                        <a:solidFill>
                          <a:srgbClr val="4F81BD"/>
                        </a:solidFill>
                        <a:effectLst/>
                        <a:latin typeface="Calibri"/>
                        <a:ea typeface="Calibri"/>
                        <a:cs typeface="Times New Roman"/>
                      </a:endParaRPr>
                    </a:p>
                  </a:txBody>
                  <a:tcPr marL="68580" marR="68580" marT="0" marB="0"/>
                </a:tc>
              </a:tr>
              <a:tr h="190500">
                <a:tc>
                  <a:txBody>
                    <a:bodyPr/>
                    <a:lstStyle/>
                    <a:p>
                      <a:pPr>
                        <a:lnSpc>
                          <a:spcPct val="150000"/>
                        </a:lnSpc>
                        <a:spcAft>
                          <a:spcPts val="0"/>
                        </a:spcAft>
                      </a:pPr>
                      <a:r>
                        <a:rPr lang="es-EC" sz="1100" dirty="0">
                          <a:effectLst/>
                        </a:rPr>
                        <a:t>Mano de Obra </a:t>
                      </a:r>
                      <a:endParaRPr lang="es-EC" sz="900" b="1" dirty="0">
                        <a:solidFill>
                          <a:srgbClr val="4F81BD"/>
                        </a:solidFill>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dirty="0">
                          <a:effectLst/>
                        </a:rPr>
                        <a:t> </a:t>
                      </a:r>
                      <a:endParaRPr lang="es-EC" sz="900" b="1" dirty="0">
                        <a:solidFill>
                          <a:srgbClr val="4F81BD"/>
                        </a:solidFill>
                        <a:effectLst/>
                        <a:latin typeface="Calibri"/>
                        <a:ea typeface="Calibri"/>
                        <a:cs typeface="Times New Roman"/>
                      </a:endParaRPr>
                    </a:p>
                  </a:txBody>
                  <a:tcPr marL="68580" marR="68580" marT="0" marB="0"/>
                </a:tc>
                <a:tc>
                  <a:txBody>
                    <a:bodyPr/>
                    <a:lstStyle/>
                    <a:p>
                      <a:pPr algn="r">
                        <a:lnSpc>
                          <a:spcPct val="150000"/>
                        </a:lnSpc>
                        <a:spcAft>
                          <a:spcPts val="0"/>
                        </a:spcAft>
                        <a:tabLst>
                          <a:tab pos="516255" algn="ctr"/>
                          <a:tab pos="1032510" algn="r"/>
                        </a:tabLst>
                      </a:pPr>
                      <a:r>
                        <a:rPr lang="es-EC" sz="1100" dirty="0">
                          <a:effectLst/>
                        </a:rPr>
                        <a:t>	555.800,0	               </a:t>
                      </a:r>
                      <a:endParaRPr lang="es-EC" sz="900" b="1" dirty="0">
                        <a:solidFill>
                          <a:srgbClr val="4F81BD"/>
                        </a:solidFill>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dirty="0">
                          <a:effectLst/>
                        </a:rPr>
                        <a:t>477.347,1               </a:t>
                      </a:r>
                      <a:endParaRPr lang="es-EC" sz="900" b="1" dirty="0">
                        <a:solidFill>
                          <a:srgbClr val="4F81BD"/>
                        </a:solidFill>
                        <a:effectLst/>
                        <a:latin typeface="Calibri"/>
                        <a:ea typeface="Calibri"/>
                        <a:cs typeface="Times New Roman"/>
                      </a:endParaRPr>
                    </a:p>
                  </a:txBody>
                  <a:tcPr marL="68580" marR="68580" marT="0" marB="0"/>
                </a:tc>
              </a:tr>
              <a:tr h="190500">
                <a:tc>
                  <a:txBody>
                    <a:bodyPr/>
                    <a:lstStyle/>
                    <a:p>
                      <a:pPr>
                        <a:lnSpc>
                          <a:spcPct val="150000"/>
                        </a:lnSpc>
                        <a:spcAft>
                          <a:spcPts val="0"/>
                        </a:spcAft>
                      </a:pPr>
                      <a:r>
                        <a:rPr lang="es-EC" sz="1100" dirty="0">
                          <a:effectLst/>
                        </a:rPr>
                        <a:t>CIF</a:t>
                      </a:r>
                      <a:endParaRPr lang="es-EC" sz="900" b="1" dirty="0">
                        <a:solidFill>
                          <a:srgbClr val="4F81BD"/>
                        </a:solidFill>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dirty="0">
                          <a:effectLst/>
                        </a:rPr>
                        <a:t> </a:t>
                      </a:r>
                      <a:endParaRPr lang="es-EC" sz="900" b="1" dirty="0">
                        <a:solidFill>
                          <a:srgbClr val="4F81BD"/>
                        </a:solidFill>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dirty="0">
                          <a:effectLst/>
                        </a:rPr>
                        <a:t>196.713,2                     </a:t>
                      </a:r>
                      <a:endParaRPr lang="es-EC" sz="900" b="1" dirty="0">
                        <a:solidFill>
                          <a:srgbClr val="4F81BD"/>
                        </a:solidFill>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dirty="0">
                          <a:effectLst/>
                        </a:rPr>
                        <a:t>148.083,6               </a:t>
                      </a:r>
                      <a:endParaRPr lang="es-EC" sz="900" b="1" dirty="0">
                        <a:solidFill>
                          <a:srgbClr val="4F81BD"/>
                        </a:solidFill>
                        <a:effectLst/>
                        <a:latin typeface="Calibri"/>
                        <a:ea typeface="Calibri"/>
                        <a:cs typeface="Times New Roman"/>
                      </a:endParaRPr>
                    </a:p>
                  </a:txBody>
                  <a:tcPr marL="68580" marR="68580" marT="0" marB="0"/>
                </a:tc>
              </a:tr>
              <a:tr h="200025">
                <a:tc>
                  <a:txBody>
                    <a:bodyPr/>
                    <a:lstStyle/>
                    <a:p>
                      <a:pPr>
                        <a:lnSpc>
                          <a:spcPct val="150000"/>
                        </a:lnSpc>
                        <a:spcAft>
                          <a:spcPts val="0"/>
                        </a:spcAft>
                      </a:pPr>
                      <a:r>
                        <a:rPr lang="es-EC" sz="1100" dirty="0">
                          <a:effectLst/>
                        </a:rPr>
                        <a:t>Terreno</a:t>
                      </a:r>
                      <a:endParaRPr lang="es-EC" sz="900" b="1" dirty="0">
                        <a:solidFill>
                          <a:srgbClr val="4F81BD"/>
                        </a:solidFill>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dirty="0">
                          <a:effectLst/>
                        </a:rPr>
                        <a:t>360.000,0                        </a:t>
                      </a:r>
                      <a:endParaRPr lang="es-EC" sz="900" b="1" dirty="0">
                        <a:solidFill>
                          <a:srgbClr val="4F81BD"/>
                        </a:solidFill>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dirty="0">
                          <a:effectLst/>
                        </a:rPr>
                        <a:t> </a:t>
                      </a:r>
                      <a:endParaRPr lang="es-EC" sz="900" b="1" dirty="0">
                        <a:solidFill>
                          <a:srgbClr val="4F81BD"/>
                        </a:solidFill>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dirty="0">
                          <a:effectLst/>
                        </a:rPr>
                        <a:t> </a:t>
                      </a:r>
                      <a:endParaRPr lang="es-EC" sz="900" b="1" dirty="0">
                        <a:solidFill>
                          <a:srgbClr val="4F81BD"/>
                        </a:solidFill>
                        <a:effectLst/>
                        <a:latin typeface="Calibri"/>
                        <a:ea typeface="Calibri"/>
                        <a:cs typeface="Times New Roman"/>
                      </a:endParaRPr>
                    </a:p>
                  </a:txBody>
                  <a:tcPr marL="68580" marR="68580" marT="0" marB="0"/>
                </a:tc>
              </a:tr>
              <a:tr h="200025">
                <a:tc>
                  <a:txBody>
                    <a:bodyPr/>
                    <a:lstStyle/>
                    <a:p>
                      <a:pPr>
                        <a:lnSpc>
                          <a:spcPct val="150000"/>
                        </a:lnSpc>
                        <a:spcAft>
                          <a:spcPts val="0"/>
                        </a:spcAft>
                      </a:pPr>
                      <a:r>
                        <a:rPr lang="es-EC" sz="1100" dirty="0">
                          <a:effectLst/>
                        </a:rPr>
                        <a:t>Gastos Preoperativos</a:t>
                      </a:r>
                      <a:endParaRPr lang="es-EC" sz="900" b="1" dirty="0">
                        <a:solidFill>
                          <a:srgbClr val="4F81BD"/>
                        </a:solidFill>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dirty="0">
                          <a:effectLst/>
                        </a:rPr>
                        <a:t>220.520,4                        </a:t>
                      </a:r>
                      <a:endParaRPr lang="es-EC" sz="900" b="1" dirty="0">
                        <a:solidFill>
                          <a:srgbClr val="4F81BD"/>
                        </a:solidFill>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dirty="0">
                          <a:effectLst/>
                        </a:rPr>
                        <a:t> </a:t>
                      </a:r>
                      <a:endParaRPr lang="es-EC" sz="900" b="1" dirty="0">
                        <a:solidFill>
                          <a:srgbClr val="4F81BD"/>
                        </a:solidFill>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dirty="0">
                          <a:effectLst/>
                        </a:rPr>
                        <a:t> </a:t>
                      </a:r>
                      <a:endParaRPr lang="es-EC" sz="900" b="1" dirty="0">
                        <a:solidFill>
                          <a:srgbClr val="4F81BD"/>
                        </a:solidFill>
                        <a:effectLst/>
                        <a:latin typeface="Calibri"/>
                        <a:ea typeface="Calibri"/>
                        <a:cs typeface="Times New Roman"/>
                      </a:endParaRPr>
                    </a:p>
                  </a:txBody>
                  <a:tcPr marL="68580" marR="68580" marT="0" marB="0"/>
                </a:tc>
              </a:tr>
              <a:tr h="200025">
                <a:tc>
                  <a:txBody>
                    <a:bodyPr/>
                    <a:lstStyle/>
                    <a:p>
                      <a:pPr>
                        <a:lnSpc>
                          <a:spcPct val="150000"/>
                        </a:lnSpc>
                        <a:spcAft>
                          <a:spcPts val="0"/>
                        </a:spcAft>
                      </a:pPr>
                      <a:r>
                        <a:rPr lang="es-EC" sz="1100" b="1" dirty="0">
                          <a:effectLst/>
                        </a:rPr>
                        <a:t>Costo total</a:t>
                      </a:r>
                      <a:endParaRPr lang="es-EC" sz="900" b="1" dirty="0">
                        <a:solidFill>
                          <a:srgbClr val="4F81BD"/>
                        </a:solidFill>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b="1" dirty="0">
                          <a:effectLst/>
                        </a:rPr>
                        <a:t>580.520,43                    </a:t>
                      </a:r>
                      <a:endParaRPr lang="es-EC" sz="900" b="1" dirty="0">
                        <a:solidFill>
                          <a:srgbClr val="4F81BD"/>
                        </a:solidFill>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b="1" dirty="0">
                          <a:effectLst/>
                        </a:rPr>
                        <a:t>2.360.481,00              </a:t>
                      </a:r>
                      <a:endParaRPr lang="es-EC" sz="900" b="1" dirty="0">
                        <a:solidFill>
                          <a:srgbClr val="4F81BD"/>
                        </a:solidFill>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b="1" dirty="0">
                          <a:effectLst/>
                        </a:rPr>
                        <a:t>1.886.692,75        </a:t>
                      </a:r>
                      <a:endParaRPr lang="es-EC" sz="900" b="1" dirty="0">
                        <a:solidFill>
                          <a:srgbClr val="4F81BD"/>
                        </a:solidFill>
                        <a:effectLst/>
                        <a:latin typeface="Calibri"/>
                        <a:ea typeface="Calibri"/>
                        <a:cs typeface="Times New Roman"/>
                      </a:endParaRPr>
                    </a:p>
                  </a:txBody>
                  <a:tcPr marL="68580" marR="68580" marT="0" marB="0"/>
                </a:tc>
              </a:tr>
            </a:tbl>
          </a:graphicData>
        </a:graphic>
      </p:graphicFrame>
      <p:sp>
        <p:nvSpPr>
          <p:cNvPr id="17" name="16 CuadroTexto"/>
          <p:cNvSpPr txBox="1"/>
          <p:nvPr/>
        </p:nvSpPr>
        <p:spPr>
          <a:xfrm>
            <a:off x="4433276" y="2592845"/>
            <a:ext cx="2910488" cy="261610"/>
          </a:xfrm>
          <a:prstGeom prst="rect">
            <a:avLst/>
          </a:prstGeom>
          <a:solidFill>
            <a:srgbClr val="66FF33"/>
          </a:solidFill>
        </p:spPr>
        <p:txBody>
          <a:bodyPr wrap="square" rtlCol="0">
            <a:spAutoFit/>
          </a:bodyPr>
          <a:lstStyle/>
          <a:p>
            <a:pPr algn="ctr"/>
            <a:r>
              <a:rPr lang="es-EC" sz="11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COSTO TOTAL DEL PROYECTO</a:t>
            </a:r>
            <a:endParaRPr lang="es-EC" sz="1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8" name="17 Imagen"/>
          <p:cNvPicPr/>
          <p:nvPr/>
        </p:nvPicPr>
        <p:blipFill>
          <a:blip r:embed="rId4">
            <a:extLst>
              <a:ext uri="{28A0092B-C50C-407E-A947-70E740481C1C}">
                <a14:useLocalDpi xmlns:a14="http://schemas.microsoft.com/office/drawing/2010/main" val="0"/>
              </a:ext>
            </a:extLst>
          </a:blip>
          <a:srcRect/>
          <a:stretch>
            <a:fillRect/>
          </a:stretch>
        </p:blipFill>
        <p:spPr bwMode="auto">
          <a:xfrm>
            <a:off x="4433276" y="4945350"/>
            <a:ext cx="3488787" cy="214630"/>
          </a:xfrm>
          <a:prstGeom prst="rect">
            <a:avLst/>
          </a:prstGeom>
          <a:noFill/>
          <a:ln>
            <a:noFill/>
          </a:ln>
        </p:spPr>
      </p:pic>
      <p:graphicFrame>
        <p:nvGraphicFramePr>
          <p:cNvPr id="19" name="18 Tabla"/>
          <p:cNvGraphicFramePr>
            <a:graphicFrameLocks noGrp="1"/>
          </p:cNvGraphicFramePr>
          <p:nvPr>
            <p:extLst>
              <p:ext uri="{D42A27DB-BD31-4B8C-83A1-F6EECF244321}">
                <p14:modId xmlns:p14="http://schemas.microsoft.com/office/powerpoint/2010/main" val="1828376131"/>
              </p:ext>
            </p:extLst>
          </p:nvPr>
        </p:nvGraphicFramePr>
        <p:xfrm>
          <a:off x="12607" y="5252720"/>
          <a:ext cx="3888432" cy="1605280"/>
        </p:xfrm>
        <a:graphic>
          <a:graphicData uri="http://schemas.openxmlformats.org/drawingml/2006/table">
            <a:tbl>
              <a:tblPr firstRow="1">
                <a:tableStyleId>{35758FB7-9AC5-4552-8A53-C91805E547FA}</a:tableStyleId>
              </a:tblPr>
              <a:tblGrid>
                <a:gridCol w="1607148"/>
                <a:gridCol w="769116"/>
                <a:gridCol w="792088"/>
                <a:gridCol w="720080"/>
              </a:tblGrid>
              <a:tr h="495935">
                <a:tc>
                  <a:txBody>
                    <a:bodyPr/>
                    <a:lstStyle/>
                    <a:p>
                      <a:pPr>
                        <a:lnSpc>
                          <a:spcPct val="115000"/>
                        </a:lnSpc>
                        <a:spcAft>
                          <a:spcPts val="0"/>
                        </a:spcAft>
                      </a:pPr>
                      <a:r>
                        <a:rPr lang="es-EC" sz="1050" dirty="0">
                          <a:effectLst/>
                        </a:rPr>
                        <a:t>Prototipo</a:t>
                      </a:r>
                      <a:endParaRPr lang="es-EC" sz="1050"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050" dirty="0">
                          <a:effectLst/>
                        </a:rPr>
                        <a:t>Número de viviendas</a:t>
                      </a:r>
                      <a:endParaRPr lang="es-EC" sz="1050"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050" dirty="0">
                          <a:effectLst/>
                        </a:rPr>
                        <a:t>Costo  total</a:t>
                      </a:r>
                      <a:endParaRPr lang="es-EC" sz="1050"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050" dirty="0">
                          <a:effectLst/>
                        </a:rPr>
                        <a:t>Costo  unitario</a:t>
                      </a:r>
                      <a:endParaRPr lang="es-EC" sz="1050" dirty="0">
                        <a:solidFill>
                          <a:srgbClr val="000000"/>
                        </a:solidFill>
                        <a:effectLst/>
                        <a:latin typeface="Calibri"/>
                        <a:ea typeface="Calibri"/>
                        <a:cs typeface="Times New Roman"/>
                      </a:endParaRPr>
                    </a:p>
                  </a:txBody>
                  <a:tcPr marL="68580" marR="68580" marT="0" marB="0"/>
                </a:tc>
              </a:tr>
              <a:tr h="203835">
                <a:tc>
                  <a:txBody>
                    <a:bodyPr/>
                    <a:lstStyle/>
                    <a:p>
                      <a:pPr>
                        <a:lnSpc>
                          <a:spcPct val="115000"/>
                        </a:lnSpc>
                        <a:spcAft>
                          <a:spcPts val="0"/>
                        </a:spcAft>
                      </a:pPr>
                      <a:r>
                        <a:rPr lang="es-EC" sz="1000" dirty="0">
                          <a:effectLst/>
                        </a:rPr>
                        <a:t>33 % de Viviendas del tipo A</a:t>
                      </a:r>
                      <a:endParaRPr lang="es-EC" sz="10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es-EC" sz="1000" dirty="0" smtClean="0">
                        <a:effectLst/>
                      </a:endParaRPr>
                    </a:p>
                    <a:p>
                      <a:pPr algn="ctr">
                        <a:lnSpc>
                          <a:spcPct val="115000"/>
                        </a:lnSpc>
                        <a:spcAft>
                          <a:spcPts val="0"/>
                        </a:spcAft>
                      </a:pPr>
                      <a:r>
                        <a:rPr lang="es-EC" sz="1000" dirty="0" smtClean="0">
                          <a:effectLst/>
                        </a:rPr>
                        <a:t>40</a:t>
                      </a:r>
                      <a:endParaRPr lang="es-EC" sz="1000"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000" dirty="0">
                          <a:effectLst/>
                        </a:rPr>
                        <a:t>      1.497.435,7 </a:t>
                      </a:r>
                      <a:endParaRPr lang="es-EC" sz="1000"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000" dirty="0">
                          <a:effectLst/>
                        </a:rPr>
                        <a:t>                 37.435,9 </a:t>
                      </a:r>
                      <a:endParaRPr lang="es-EC" sz="1000" dirty="0">
                        <a:solidFill>
                          <a:srgbClr val="000000"/>
                        </a:solidFill>
                        <a:effectLst/>
                        <a:latin typeface="Calibri"/>
                        <a:ea typeface="Calibri"/>
                        <a:cs typeface="Times New Roman"/>
                      </a:endParaRPr>
                    </a:p>
                  </a:txBody>
                  <a:tcPr marL="68580" marR="68580" marT="0" marB="0"/>
                </a:tc>
              </a:tr>
              <a:tr h="194310">
                <a:tc>
                  <a:txBody>
                    <a:bodyPr/>
                    <a:lstStyle/>
                    <a:p>
                      <a:pPr>
                        <a:lnSpc>
                          <a:spcPct val="115000"/>
                        </a:lnSpc>
                        <a:spcAft>
                          <a:spcPts val="0"/>
                        </a:spcAft>
                      </a:pPr>
                      <a:r>
                        <a:rPr lang="es-EC" sz="1000" dirty="0">
                          <a:effectLst/>
                        </a:rPr>
                        <a:t>67% de Viviendas del tipo B</a:t>
                      </a:r>
                      <a:endParaRPr lang="es-EC" sz="10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es-EC" sz="1000" dirty="0" smtClean="0">
                        <a:effectLst/>
                      </a:endParaRPr>
                    </a:p>
                    <a:p>
                      <a:pPr algn="ctr">
                        <a:lnSpc>
                          <a:spcPct val="115000"/>
                        </a:lnSpc>
                        <a:spcAft>
                          <a:spcPts val="0"/>
                        </a:spcAft>
                      </a:pPr>
                      <a:r>
                        <a:rPr lang="es-EC" sz="1000" dirty="0" smtClean="0">
                          <a:effectLst/>
                        </a:rPr>
                        <a:t>80</a:t>
                      </a:r>
                      <a:endParaRPr lang="es-EC" sz="1000"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000" dirty="0">
                          <a:effectLst/>
                        </a:rPr>
                        <a:t>      3.330.258,5 </a:t>
                      </a:r>
                      <a:endParaRPr lang="es-EC" sz="1000"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000" dirty="0">
                          <a:effectLst/>
                        </a:rPr>
                        <a:t>                 41.628,2 </a:t>
                      </a:r>
                      <a:endParaRPr lang="es-EC" sz="1000" dirty="0">
                        <a:solidFill>
                          <a:srgbClr val="000000"/>
                        </a:solidFill>
                        <a:effectLst/>
                        <a:latin typeface="Calibri"/>
                        <a:ea typeface="Calibri"/>
                        <a:cs typeface="Times New Roman"/>
                      </a:endParaRPr>
                    </a:p>
                  </a:txBody>
                  <a:tcPr marL="68580" marR="68580" marT="0" marB="0"/>
                </a:tc>
              </a:tr>
              <a:tr h="408305">
                <a:tc>
                  <a:txBody>
                    <a:bodyPr/>
                    <a:lstStyle/>
                    <a:p>
                      <a:pPr>
                        <a:lnSpc>
                          <a:spcPct val="115000"/>
                        </a:lnSpc>
                        <a:spcAft>
                          <a:spcPts val="0"/>
                        </a:spcAft>
                      </a:pPr>
                      <a:r>
                        <a:rPr lang="es-EC" sz="1000" b="1" dirty="0">
                          <a:effectLst/>
                        </a:rPr>
                        <a:t>Número de viviendas a construirse</a:t>
                      </a:r>
                      <a:endParaRPr lang="es-EC" sz="1000" b="1"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es-EC" sz="1000" b="1" dirty="0" smtClean="0">
                        <a:effectLst/>
                      </a:endParaRPr>
                    </a:p>
                    <a:p>
                      <a:pPr algn="ctr">
                        <a:lnSpc>
                          <a:spcPct val="115000"/>
                        </a:lnSpc>
                        <a:spcAft>
                          <a:spcPts val="0"/>
                        </a:spcAft>
                      </a:pPr>
                      <a:r>
                        <a:rPr lang="es-EC" sz="1000" b="1" dirty="0" smtClean="0">
                          <a:effectLst/>
                        </a:rPr>
                        <a:t>120</a:t>
                      </a:r>
                      <a:endParaRPr lang="es-EC" sz="1000" b="1"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000" b="1" dirty="0">
                          <a:effectLst/>
                        </a:rPr>
                        <a:t>      4.827.694,2 </a:t>
                      </a:r>
                      <a:endParaRPr lang="es-EC" sz="1000" b="1"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000" b="1" dirty="0">
                          <a:effectLst/>
                        </a:rPr>
                        <a:t>                 </a:t>
                      </a:r>
                      <a:r>
                        <a:rPr lang="es-EC" sz="1000" b="1" dirty="0" smtClean="0">
                          <a:effectLst/>
                        </a:rPr>
                        <a:t> </a:t>
                      </a:r>
                      <a:endParaRPr lang="es-EC" sz="1000" b="1" dirty="0">
                        <a:solidFill>
                          <a:srgbClr val="000000"/>
                        </a:solidFill>
                        <a:effectLst/>
                        <a:latin typeface="Calibri"/>
                        <a:ea typeface="Calibri"/>
                        <a:cs typeface="Times New Roman"/>
                      </a:endParaRPr>
                    </a:p>
                  </a:txBody>
                  <a:tcPr marL="68580" marR="68580" marT="0" marB="0"/>
                </a:tc>
              </a:tr>
            </a:tbl>
          </a:graphicData>
        </a:graphic>
      </p:graphicFrame>
      <p:sp>
        <p:nvSpPr>
          <p:cNvPr id="20" name="19 CuadroTexto"/>
          <p:cNvSpPr txBox="1"/>
          <p:nvPr/>
        </p:nvSpPr>
        <p:spPr>
          <a:xfrm>
            <a:off x="908876" y="4852610"/>
            <a:ext cx="2460104" cy="400110"/>
          </a:xfrm>
          <a:prstGeom prst="rect">
            <a:avLst/>
          </a:prstGeom>
          <a:solidFill>
            <a:srgbClr val="66FF33"/>
          </a:solidFill>
        </p:spPr>
        <p:txBody>
          <a:bodyPr wrap="square" rtlCol="0">
            <a:spAutoFit/>
          </a:bodyPr>
          <a:lstStyle/>
          <a:p>
            <a:pPr algn="ctr"/>
            <a:r>
              <a:rPr lang="es-EC" sz="1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DETALLE DE COSTOS, PRECIOS Y MARGENES DE RENTABILIDD</a:t>
            </a:r>
            <a:endParaRPr lang="es-EC"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21" name="20 Tabla"/>
          <p:cNvGraphicFramePr>
            <a:graphicFrameLocks noGrp="1"/>
          </p:cNvGraphicFramePr>
          <p:nvPr>
            <p:extLst>
              <p:ext uri="{D42A27DB-BD31-4B8C-83A1-F6EECF244321}">
                <p14:modId xmlns:p14="http://schemas.microsoft.com/office/powerpoint/2010/main" val="1011491164"/>
              </p:ext>
            </p:extLst>
          </p:nvPr>
        </p:nvGraphicFramePr>
        <p:xfrm>
          <a:off x="3923928" y="5252720"/>
          <a:ext cx="1915716" cy="1616113"/>
        </p:xfrm>
        <a:graphic>
          <a:graphicData uri="http://schemas.openxmlformats.org/drawingml/2006/table">
            <a:tbl>
              <a:tblPr firstRow="1">
                <a:tableStyleId>{35758FB7-9AC5-4552-8A53-C91805E547FA}</a:tableStyleId>
              </a:tblPr>
              <a:tblGrid>
                <a:gridCol w="531090"/>
                <a:gridCol w="663862"/>
                <a:gridCol w="720764"/>
              </a:tblGrid>
              <a:tr h="424208">
                <a:tc gridSpan="2">
                  <a:txBody>
                    <a:bodyPr/>
                    <a:lstStyle/>
                    <a:p>
                      <a:pPr algn="ctr">
                        <a:lnSpc>
                          <a:spcPct val="115000"/>
                        </a:lnSpc>
                        <a:spcAft>
                          <a:spcPts val="0"/>
                        </a:spcAft>
                      </a:pPr>
                      <a:r>
                        <a:rPr lang="es-EC" sz="1100" dirty="0">
                          <a:effectLst/>
                        </a:rPr>
                        <a:t>Margen de Utilidad</a:t>
                      </a:r>
                      <a:endParaRPr lang="es-EC" sz="1400" dirty="0">
                        <a:solidFill>
                          <a:srgbClr val="000000"/>
                        </a:solidFill>
                        <a:effectLst/>
                        <a:latin typeface="Calibri"/>
                        <a:ea typeface="Calibri"/>
                        <a:cs typeface="Times New Roman"/>
                      </a:endParaRPr>
                    </a:p>
                  </a:txBody>
                  <a:tcPr marL="68580" marR="68580" marT="0" marB="0"/>
                </a:tc>
                <a:tc hMerge="1">
                  <a:txBody>
                    <a:bodyPr/>
                    <a:lstStyle/>
                    <a:p>
                      <a:endParaRPr lang="es-EC"/>
                    </a:p>
                  </a:txBody>
                  <a:tcPr/>
                </a:tc>
                <a:tc>
                  <a:txBody>
                    <a:bodyPr/>
                    <a:lstStyle/>
                    <a:p>
                      <a:pPr algn="ctr">
                        <a:lnSpc>
                          <a:spcPct val="115000"/>
                        </a:lnSpc>
                        <a:spcAft>
                          <a:spcPts val="0"/>
                        </a:spcAft>
                      </a:pPr>
                      <a:r>
                        <a:rPr lang="es-EC" sz="1100" dirty="0">
                          <a:effectLst/>
                        </a:rPr>
                        <a:t>Precio Unitario</a:t>
                      </a:r>
                      <a:endParaRPr lang="es-EC" sz="1400" dirty="0">
                        <a:solidFill>
                          <a:srgbClr val="000000"/>
                        </a:solidFill>
                        <a:effectLst/>
                        <a:latin typeface="Calibri"/>
                        <a:ea typeface="Calibri"/>
                        <a:cs typeface="Times New Roman"/>
                      </a:endParaRPr>
                    </a:p>
                  </a:txBody>
                  <a:tcPr marL="68580" marR="68580" marT="0" marB="0"/>
                </a:tc>
              </a:tr>
              <a:tr h="350947">
                <a:tc>
                  <a:txBody>
                    <a:bodyPr/>
                    <a:lstStyle/>
                    <a:p>
                      <a:pPr algn="ctr">
                        <a:lnSpc>
                          <a:spcPct val="115000"/>
                        </a:lnSpc>
                        <a:spcAft>
                          <a:spcPts val="0"/>
                        </a:spcAft>
                      </a:pPr>
                      <a:endParaRPr lang="es-EC" sz="1000" dirty="0" smtClean="0">
                        <a:effectLst/>
                      </a:endParaRPr>
                    </a:p>
                    <a:p>
                      <a:pPr algn="ctr">
                        <a:lnSpc>
                          <a:spcPct val="115000"/>
                        </a:lnSpc>
                        <a:spcAft>
                          <a:spcPts val="0"/>
                        </a:spcAft>
                      </a:pPr>
                      <a:r>
                        <a:rPr lang="es-EC" sz="1000" dirty="0" smtClean="0">
                          <a:effectLst/>
                        </a:rPr>
                        <a:t>9,5</a:t>
                      </a:r>
                      <a:r>
                        <a:rPr lang="es-EC" sz="1000" dirty="0">
                          <a:effectLst/>
                        </a:rPr>
                        <a:t>%</a:t>
                      </a:r>
                      <a:endParaRPr lang="es-EC" sz="11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000" dirty="0">
                          <a:effectLst/>
                        </a:rPr>
                        <a:t>                   3.564,1 </a:t>
                      </a:r>
                      <a:endParaRPr lang="es-EC" sz="1100"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000" dirty="0">
                          <a:effectLst/>
                        </a:rPr>
                        <a:t>                       41.000,00 </a:t>
                      </a:r>
                      <a:endParaRPr lang="es-EC" sz="1100" dirty="0">
                        <a:solidFill>
                          <a:srgbClr val="000000"/>
                        </a:solidFill>
                        <a:effectLst/>
                        <a:latin typeface="Calibri"/>
                        <a:ea typeface="Calibri"/>
                        <a:cs typeface="Times New Roman"/>
                      </a:endParaRPr>
                    </a:p>
                  </a:txBody>
                  <a:tcPr marL="68580" marR="68580" marT="0" marB="0"/>
                </a:tc>
              </a:tr>
              <a:tr h="420479">
                <a:tc>
                  <a:txBody>
                    <a:bodyPr/>
                    <a:lstStyle/>
                    <a:p>
                      <a:pPr algn="ctr">
                        <a:lnSpc>
                          <a:spcPct val="115000"/>
                        </a:lnSpc>
                        <a:spcAft>
                          <a:spcPts val="0"/>
                        </a:spcAft>
                      </a:pPr>
                      <a:endParaRPr lang="es-EC" sz="1000" dirty="0" smtClean="0">
                        <a:effectLst/>
                      </a:endParaRPr>
                    </a:p>
                    <a:p>
                      <a:pPr algn="ctr">
                        <a:lnSpc>
                          <a:spcPct val="115000"/>
                        </a:lnSpc>
                        <a:spcAft>
                          <a:spcPts val="0"/>
                        </a:spcAft>
                      </a:pPr>
                      <a:r>
                        <a:rPr lang="es-EC" sz="1000" dirty="0" smtClean="0">
                          <a:effectLst/>
                        </a:rPr>
                        <a:t>10,5</a:t>
                      </a:r>
                      <a:r>
                        <a:rPr lang="es-EC" sz="1000" dirty="0">
                          <a:effectLst/>
                        </a:rPr>
                        <a:t>%</a:t>
                      </a:r>
                      <a:endParaRPr lang="es-EC" sz="11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000" dirty="0">
                          <a:effectLst/>
                        </a:rPr>
                        <a:t>                   4.371,8 </a:t>
                      </a:r>
                      <a:endParaRPr lang="es-EC" sz="1100"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000" dirty="0">
                          <a:effectLst/>
                        </a:rPr>
                        <a:t>                       46.000,00 </a:t>
                      </a:r>
                      <a:endParaRPr lang="es-EC" sz="1100" dirty="0">
                        <a:solidFill>
                          <a:srgbClr val="000000"/>
                        </a:solidFill>
                        <a:effectLst/>
                        <a:latin typeface="Calibri"/>
                        <a:ea typeface="Calibri"/>
                        <a:cs typeface="Times New Roman"/>
                      </a:endParaRPr>
                    </a:p>
                  </a:txBody>
                  <a:tcPr marL="68580" marR="68580" marT="0" marB="0"/>
                </a:tc>
              </a:tr>
              <a:tr h="420479">
                <a:tc>
                  <a:txBody>
                    <a:bodyPr/>
                    <a:lstStyle/>
                    <a:p>
                      <a:pPr algn="ctr">
                        <a:lnSpc>
                          <a:spcPct val="115000"/>
                        </a:lnSpc>
                        <a:spcAft>
                          <a:spcPts val="0"/>
                        </a:spcAft>
                      </a:pPr>
                      <a:endParaRPr lang="es-EC" sz="1000" b="1" dirty="0" smtClean="0">
                        <a:effectLst/>
                      </a:endParaRPr>
                    </a:p>
                  </a:txBody>
                  <a:tcPr marL="68580" marR="68580" marT="0" marB="0"/>
                </a:tc>
                <a:tc>
                  <a:txBody>
                    <a:bodyPr/>
                    <a:lstStyle/>
                    <a:p>
                      <a:pPr algn="ctr">
                        <a:lnSpc>
                          <a:spcPct val="115000"/>
                        </a:lnSpc>
                        <a:spcAft>
                          <a:spcPts val="0"/>
                        </a:spcAft>
                      </a:pPr>
                      <a:r>
                        <a:rPr lang="es-EC" sz="1000" b="1" dirty="0">
                          <a:effectLst/>
                        </a:rPr>
                        <a:t>                  </a:t>
                      </a:r>
                      <a:r>
                        <a:rPr lang="es-EC" sz="1000" b="1" dirty="0" smtClean="0">
                          <a:effectLst/>
                        </a:rPr>
                        <a:t> </a:t>
                      </a:r>
                      <a:endParaRPr lang="es-EC" sz="1100" b="1"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000" b="1" dirty="0">
                          <a:effectLst/>
                        </a:rPr>
                        <a:t> </a:t>
                      </a:r>
                      <a:endParaRPr lang="es-EC" sz="1100" b="1" dirty="0">
                        <a:solidFill>
                          <a:srgbClr val="000000"/>
                        </a:solidFill>
                        <a:effectLst/>
                        <a:latin typeface="Calibri"/>
                        <a:ea typeface="Calibri"/>
                        <a:cs typeface="Times New Roman"/>
                      </a:endParaRPr>
                    </a:p>
                  </a:txBody>
                  <a:tcPr marL="68580" marR="68580" marT="0" marB="0"/>
                </a:tc>
              </a:tr>
            </a:tbl>
          </a:graphicData>
        </a:graphic>
      </p:graphicFrame>
      <p:graphicFrame>
        <p:nvGraphicFramePr>
          <p:cNvPr id="22" name="21 Tabla"/>
          <p:cNvGraphicFramePr>
            <a:graphicFrameLocks noGrp="1"/>
          </p:cNvGraphicFramePr>
          <p:nvPr>
            <p:extLst>
              <p:ext uri="{D42A27DB-BD31-4B8C-83A1-F6EECF244321}">
                <p14:modId xmlns:p14="http://schemas.microsoft.com/office/powerpoint/2010/main" val="1533477063"/>
              </p:ext>
            </p:extLst>
          </p:nvPr>
        </p:nvGraphicFramePr>
        <p:xfrm>
          <a:off x="6176244" y="5413159"/>
          <a:ext cx="2923818" cy="1229722"/>
        </p:xfrm>
        <a:graphic>
          <a:graphicData uri="http://schemas.openxmlformats.org/drawingml/2006/table">
            <a:tbl>
              <a:tblPr firstRow="1">
                <a:tableStyleId>{D27102A9-8310-4765-A935-A1911B00CA55}</a:tableStyleId>
              </a:tblPr>
              <a:tblGrid>
                <a:gridCol w="1370540"/>
                <a:gridCol w="814017"/>
                <a:gridCol w="739261"/>
              </a:tblGrid>
              <a:tr h="373183">
                <a:tc>
                  <a:txBody>
                    <a:bodyPr/>
                    <a:lstStyle/>
                    <a:p>
                      <a:pPr>
                        <a:lnSpc>
                          <a:spcPct val="115000"/>
                        </a:lnSpc>
                        <a:spcAft>
                          <a:spcPts val="0"/>
                        </a:spcAft>
                      </a:pPr>
                      <a:r>
                        <a:rPr lang="es-EC" sz="900" dirty="0">
                          <a:effectLst/>
                          <a:latin typeface="Arial" panose="020B0604020202020204" pitchFamily="34" charset="0"/>
                          <a:cs typeface="Arial" panose="020B0604020202020204" pitchFamily="34" charset="0"/>
                        </a:rPr>
                        <a:t>Prototipo</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s-EC" sz="900" dirty="0">
                          <a:effectLst/>
                          <a:latin typeface="Arial" panose="020B0604020202020204" pitchFamily="34" charset="0"/>
                          <a:cs typeface="Arial" panose="020B0604020202020204" pitchFamily="34" charset="0"/>
                        </a:rPr>
                        <a:t>Precio Metro 2 Etapa I</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s-EC" sz="900" dirty="0">
                          <a:effectLst/>
                          <a:latin typeface="Arial" panose="020B0604020202020204" pitchFamily="34" charset="0"/>
                          <a:cs typeface="Arial" panose="020B0604020202020204" pitchFamily="34" charset="0"/>
                        </a:rPr>
                        <a:t>Precio Metro 2 Etapa II</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378260">
                <a:tc>
                  <a:txBody>
                    <a:bodyPr/>
                    <a:lstStyle/>
                    <a:p>
                      <a:pPr>
                        <a:lnSpc>
                          <a:spcPct val="115000"/>
                        </a:lnSpc>
                        <a:spcAft>
                          <a:spcPts val="0"/>
                        </a:spcAft>
                      </a:pPr>
                      <a:r>
                        <a:rPr lang="es-EC" sz="1050" dirty="0" smtClean="0">
                          <a:effectLst/>
                          <a:latin typeface="Arial" panose="020B0604020202020204" pitchFamily="34" charset="0"/>
                          <a:cs typeface="Arial" panose="020B0604020202020204" pitchFamily="34" charset="0"/>
                        </a:rPr>
                        <a:t>33 </a:t>
                      </a:r>
                      <a:r>
                        <a:rPr lang="es-EC" sz="1050" dirty="0">
                          <a:effectLst/>
                          <a:latin typeface="Arial" panose="020B0604020202020204" pitchFamily="34" charset="0"/>
                          <a:cs typeface="Arial" panose="020B0604020202020204" pitchFamily="34" charset="0"/>
                        </a:rPr>
                        <a:t>% de Viviendas del tipo A</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s-EC" sz="1050" dirty="0">
                          <a:effectLst/>
                          <a:latin typeface="Arial" panose="020B0604020202020204" pitchFamily="34" charset="0"/>
                          <a:cs typeface="Arial" panose="020B0604020202020204" pitchFamily="34" charset="0"/>
                        </a:rPr>
                        <a:t>                     482,35 </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s-EC" sz="1050" dirty="0">
                          <a:effectLst/>
                          <a:latin typeface="Arial" panose="020B0604020202020204" pitchFamily="34" charset="0"/>
                          <a:cs typeface="Arial" panose="020B0604020202020204" pitchFamily="34" charset="0"/>
                        </a:rPr>
                        <a:t>                   501,6 </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378260">
                <a:tc>
                  <a:txBody>
                    <a:bodyPr/>
                    <a:lstStyle/>
                    <a:p>
                      <a:pPr>
                        <a:lnSpc>
                          <a:spcPct val="115000"/>
                        </a:lnSpc>
                        <a:spcAft>
                          <a:spcPts val="0"/>
                        </a:spcAft>
                      </a:pPr>
                      <a:r>
                        <a:rPr lang="es-EC" sz="1050" dirty="0" smtClean="0">
                          <a:effectLst/>
                          <a:latin typeface="Arial" panose="020B0604020202020204" pitchFamily="34" charset="0"/>
                          <a:cs typeface="Arial" panose="020B0604020202020204" pitchFamily="34" charset="0"/>
                        </a:rPr>
                        <a:t>67% </a:t>
                      </a:r>
                      <a:r>
                        <a:rPr lang="es-EC" sz="1050" dirty="0">
                          <a:effectLst/>
                          <a:latin typeface="Arial" panose="020B0604020202020204" pitchFamily="34" charset="0"/>
                          <a:cs typeface="Arial" panose="020B0604020202020204" pitchFamily="34" charset="0"/>
                        </a:rPr>
                        <a:t>de Viviendas del tipo B</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s-EC" sz="1050" dirty="0">
                          <a:effectLst/>
                          <a:latin typeface="Arial" panose="020B0604020202020204" pitchFamily="34" charset="0"/>
                          <a:cs typeface="Arial" panose="020B0604020202020204" pitchFamily="34" charset="0"/>
                        </a:rPr>
                        <a:t>                     541,18 </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s-EC" sz="1050" dirty="0">
                          <a:effectLst/>
                          <a:latin typeface="Arial" panose="020B0604020202020204" pitchFamily="34" charset="0"/>
                          <a:cs typeface="Arial" panose="020B0604020202020204" pitchFamily="34" charset="0"/>
                        </a:rPr>
                        <a:t>                   573,6 </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11902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2468" y="6021289"/>
            <a:ext cx="9176467"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9"/>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ortar rectángulo de esquina sencilla"/>
          <p:cNvSpPr/>
          <p:nvPr/>
        </p:nvSpPr>
        <p:spPr>
          <a:xfrm>
            <a:off x="4185257" y="-64795"/>
            <a:ext cx="4986630" cy="501848"/>
          </a:xfrm>
          <a:prstGeom prst="snip1Rect">
            <a:avLst/>
          </a:prstGeom>
          <a:solidFill>
            <a:srgbClr val="DFF559"/>
          </a:solidFill>
        </p:spPr>
        <p:txBody>
          <a:bodyPr wrap="square">
            <a:spAutoFit/>
          </a:bodyPr>
          <a:lstStyle/>
          <a:p>
            <a:pPr algn="ctr">
              <a:defRPr/>
            </a:pPr>
            <a:r>
              <a:rPr lang="es-EC" sz="2400" b="1" dirty="0" smtClean="0"/>
              <a:t>1. ESTRATEGIA DE DIVERSIFICACIÓN</a:t>
            </a:r>
            <a:endParaRPr lang="es-EC" sz="2400" b="1" dirty="0"/>
          </a:p>
        </p:txBody>
      </p:sp>
      <p:sp>
        <p:nvSpPr>
          <p:cNvPr id="25" name="24 CuadroTexto"/>
          <p:cNvSpPr txBox="1"/>
          <p:nvPr/>
        </p:nvSpPr>
        <p:spPr>
          <a:xfrm>
            <a:off x="0" y="186129"/>
            <a:ext cx="4104456" cy="261610"/>
          </a:xfrm>
          <a:prstGeom prst="rect">
            <a:avLst/>
          </a:prstGeom>
          <a:solidFill>
            <a:srgbClr val="66FF33"/>
          </a:solidFill>
        </p:spPr>
        <p:txBody>
          <a:bodyPr wrap="square" rtlCol="0">
            <a:spAutoFit/>
          </a:bodyPr>
          <a:lstStyle/>
          <a:p>
            <a:pPr algn="ctr"/>
            <a:r>
              <a:rPr lang="es-EC" sz="11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VENTAS PROGRAMADAS POR TRIMESTRES</a:t>
            </a:r>
            <a:endParaRPr lang="es-EC" sz="1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9" name="38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98" y="2674689"/>
            <a:ext cx="3217346" cy="1893151"/>
          </a:xfrm>
          <a:prstGeom prst="rect">
            <a:avLst/>
          </a:prstGeom>
          <a:noFill/>
          <a:ln w="12700">
            <a:solidFill>
              <a:schemeClr val="tx1"/>
            </a:solidFill>
          </a:ln>
        </p:spPr>
      </p:pic>
      <p:pic>
        <p:nvPicPr>
          <p:cNvPr id="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6241" y="2564904"/>
            <a:ext cx="5762198" cy="28620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41 CuadroTexto"/>
          <p:cNvSpPr txBox="1"/>
          <p:nvPr/>
        </p:nvSpPr>
        <p:spPr>
          <a:xfrm>
            <a:off x="66622" y="4584638"/>
            <a:ext cx="2592288" cy="261610"/>
          </a:xfrm>
          <a:prstGeom prst="rect">
            <a:avLst/>
          </a:prstGeom>
          <a:solidFill>
            <a:srgbClr val="66FF33"/>
          </a:solidFill>
        </p:spPr>
        <p:txBody>
          <a:bodyPr wrap="square" rtlCol="0">
            <a:spAutoFit/>
          </a:bodyPr>
          <a:lstStyle/>
          <a:p>
            <a:pPr algn="ctr"/>
            <a:r>
              <a:rPr lang="es-EC" sz="11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CRÉDITO CFN</a:t>
            </a:r>
            <a:endParaRPr lang="es-EC" sz="1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3" name="42 Flecha abajo"/>
          <p:cNvSpPr/>
          <p:nvPr/>
        </p:nvSpPr>
        <p:spPr>
          <a:xfrm>
            <a:off x="899592" y="4899712"/>
            <a:ext cx="1008112" cy="381751"/>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dirty="0"/>
          </a:p>
        </p:txBody>
      </p:sp>
      <p:sp>
        <p:nvSpPr>
          <p:cNvPr id="2" name="1 Rectángulo"/>
          <p:cNvSpPr/>
          <p:nvPr/>
        </p:nvSpPr>
        <p:spPr>
          <a:xfrm>
            <a:off x="107504" y="5301208"/>
            <a:ext cx="1296144" cy="28803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1200" b="1" dirty="0" smtClean="0">
                <a:latin typeface="Arial" panose="020B0604020202020204" pitchFamily="34" charset="0"/>
                <a:cs typeface="Arial" panose="020B0604020202020204" pitchFamily="34" charset="0"/>
              </a:rPr>
              <a:t>PLAZO</a:t>
            </a:r>
            <a:endParaRPr lang="es-EC" sz="1200" b="1" dirty="0">
              <a:latin typeface="Arial" panose="020B0604020202020204" pitchFamily="34" charset="0"/>
              <a:cs typeface="Arial" panose="020B0604020202020204" pitchFamily="34" charset="0"/>
            </a:endParaRPr>
          </a:p>
        </p:txBody>
      </p:sp>
      <p:sp>
        <p:nvSpPr>
          <p:cNvPr id="45" name="44 Rectángulo"/>
          <p:cNvSpPr/>
          <p:nvPr/>
        </p:nvSpPr>
        <p:spPr>
          <a:xfrm>
            <a:off x="107504" y="5693958"/>
            <a:ext cx="1296144" cy="58166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1200" b="1" dirty="0" smtClean="0">
                <a:latin typeface="Arial" panose="020B0604020202020204" pitchFamily="34" charset="0"/>
                <a:cs typeface="Arial" panose="020B0604020202020204" pitchFamily="34" charset="0"/>
              </a:rPr>
              <a:t>TASA DE INTERÉS</a:t>
            </a:r>
            <a:endParaRPr lang="es-EC" sz="1200" b="1" dirty="0">
              <a:latin typeface="Arial" panose="020B0604020202020204" pitchFamily="34" charset="0"/>
              <a:cs typeface="Arial" panose="020B0604020202020204" pitchFamily="34" charset="0"/>
            </a:endParaRPr>
          </a:p>
        </p:txBody>
      </p:sp>
      <p:sp>
        <p:nvSpPr>
          <p:cNvPr id="3" name="2 CuadroTexto"/>
          <p:cNvSpPr txBox="1"/>
          <p:nvPr/>
        </p:nvSpPr>
        <p:spPr>
          <a:xfrm>
            <a:off x="1734646" y="5661624"/>
            <a:ext cx="199291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sz="1200" dirty="0" smtClean="0"/>
              <a:t>6,5% anual</a:t>
            </a:r>
          </a:p>
          <a:p>
            <a:r>
              <a:rPr lang="es-EC" sz="1200" dirty="0">
                <a:latin typeface="Arial" panose="020B0604020202020204" pitchFamily="34" charset="0"/>
                <a:cs typeface="Arial" panose="020B0604020202020204" pitchFamily="34" charset="0"/>
              </a:rPr>
              <a:t>T</a:t>
            </a:r>
            <a:r>
              <a:rPr lang="es-EC" sz="1200" dirty="0" smtClean="0">
                <a:latin typeface="Arial" panose="020B0604020202020204" pitchFamily="34" charset="0"/>
                <a:cs typeface="Arial" panose="020B0604020202020204" pitchFamily="34" charset="0"/>
              </a:rPr>
              <a:t>asa reajustable 6,75% 2do. Año</a:t>
            </a:r>
          </a:p>
        </p:txBody>
      </p:sp>
      <p:sp>
        <p:nvSpPr>
          <p:cNvPr id="47" name="46 Rectángulo"/>
          <p:cNvSpPr/>
          <p:nvPr/>
        </p:nvSpPr>
        <p:spPr>
          <a:xfrm>
            <a:off x="107504" y="6312121"/>
            <a:ext cx="1296144" cy="58166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1200" b="1" dirty="0" smtClean="0">
                <a:latin typeface="Arial" panose="020B0604020202020204" pitchFamily="34" charset="0"/>
                <a:cs typeface="Arial" panose="020B0604020202020204" pitchFamily="34" charset="0"/>
              </a:rPr>
              <a:t>VALOR TOTAL  DE INTERÉS</a:t>
            </a:r>
            <a:endParaRPr lang="es-EC" sz="1200" b="1" dirty="0">
              <a:latin typeface="Arial" panose="020B0604020202020204" pitchFamily="34" charset="0"/>
              <a:cs typeface="Arial" panose="020B0604020202020204" pitchFamily="34" charset="0"/>
            </a:endParaRPr>
          </a:p>
        </p:txBody>
      </p:sp>
      <p:sp>
        <p:nvSpPr>
          <p:cNvPr id="48" name="47 CuadroTexto"/>
          <p:cNvSpPr txBox="1"/>
          <p:nvPr/>
        </p:nvSpPr>
        <p:spPr>
          <a:xfrm>
            <a:off x="1743686" y="6429511"/>
            <a:ext cx="1766067"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C" sz="1400" dirty="0" smtClean="0">
                <a:latin typeface="Arial" panose="020B0604020202020204" pitchFamily="34" charset="0"/>
                <a:cs typeface="Arial" panose="020B0604020202020204" pitchFamily="34" charset="0"/>
              </a:rPr>
              <a:t>$57.530 dólares</a:t>
            </a:r>
          </a:p>
        </p:txBody>
      </p:sp>
      <p:sp>
        <p:nvSpPr>
          <p:cNvPr id="49" name="48 CuadroTexto"/>
          <p:cNvSpPr txBox="1"/>
          <p:nvPr/>
        </p:nvSpPr>
        <p:spPr>
          <a:xfrm>
            <a:off x="1790212" y="5281463"/>
            <a:ext cx="769608"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C" sz="1400" dirty="0" smtClean="0">
                <a:latin typeface="Arial" panose="020B0604020202020204" pitchFamily="34" charset="0"/>
                <a:cs typeface="Arial" panose="020B0604020202020204" pitchFamily="34" charset="0"/>
              </a:rPr>
              <a:t>2 años</a:t>
            </a:r>
          </a:p>
        </p:txBody>
      </p:sp>
      <p:cxnSp>
        <p:nvCxnSpPr>
          <p:cNvPr id="6" name="5 Conector recto de flecha"/>
          <p:cNvCxnSpPr>
            <a:stCxn id="2" idx="3"/>
            <a:endCxn id="49" idx="1"/>
          </p:cNvCxnSpPr>
          <p:nvPr/>
        </p:nvCxnSpPr>
        <p:spPr>
          <a:xfrm flipV="1">
            <a:off x="1403648" y="5435352"/>
            <a:ext cx="386564" cy="9872"/>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50" name="49 Conector recto de flecha"/>
          <p:cNvCxnSpPr/>
          <p:nvPr/>
        </p:nvCxnSpPr>
        <p:spPr>
          <a:xfrm flipV="1">
            <a:off x="1362766" y="6016353"/>
            <a:ext cx="386564" cy="9872"/>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51" name="50 Conector recto de flecha"/>
          <p:cNvCxnSpPr/>
          <p:nvPr/>
        </p:nvCxnSpPr>
        <p:spPr>
          <a:xfrm flipV="1">
            <a:off x="1403648" y="6598017"/>
            <a:ext cx="386564" cy="9872"/>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8" name="7 Cinta perforada">
            <a:hlinkClick r:id="rId6" action="ppaction://hlinkfile"/>
          </p:cNvPr>
          <p:cNvSpPr/>
          <p:nvPr/>
        </p:nvSpPr>
        <p:spPr>
          <a:xfrm>
            <a:off x="7331104" y="5862318"/>
            <a:ext cx="1735235" cy="899605"/>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panose="020B0604020202020204" pitchFamily="34" charset="0"/>
                <a:cs typeface="Arial" panose="020B0604020202020204" pitchFamily="34" charset="0"/>
                <a:hlinkClick r:id="rId7" action="ppaction://hlinkfile"/>
              </a:rPr>
              <a:t>FLUJO DE CAJA</a:t>
            </a:r>
            <a:endParaRPr lang="es-EC" sz="2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panose="020B0604020202020204" pitchFamily="34" charset="0"/>
              <a:cs typeface="Arial" panose="020B0604020202020204" pitchFamily="34" charset="0"/>
            </a:endParaRPr>
          </a:p>
        </p:txBody>
      </p:sp>
      <p:sp>
        <p:nvSpPr>
          <p:cNvPr id="54" name="53 Flecha curvada hacia abajo"/>
          <p:cNvSpPr/>
          <p:nvPr/>
        </p:nvSpPr>
        <p:spPr>
          <a:xfrm>
            <a:off x="6550523" y="5526524"/>
            <a:ext cx="1080120" cy="432048"/>
          </a:xfrm>
          <a:prstGeom prst="curved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C" dirty="0">
              <a:solidFill>
                <a:schemeClr val="tx1"/>
              </a:solidFill>
            </a:endParaRPr>
          </a:p>
        </p:txBody>
      </p:sp>
      <p:sp>
        <p:nvSpPr>
          <p:cNvPr id="55" name="54 CuadroTexto"/>
          <p:cNvSpPr txBox="1"/>
          <p:nvPr/>
        </p:nvSpPr>
        <p:spPr>
          <a:xfrm>
            <a:off x="6817089" y="5615458"/>
            <a:ext cx="648072" cy="369332"/>
          </a:xfrm>
          <a:prstGeom prst="rect">
            <a:avLst/>
          </a:prstGeom>
          <a:noFill/>
        </p:spPr>
        <p:txBody>
          <a:bodyPr wrap="square" rtlCol="0">
            <a:spAutoFit/>
          </a:bodyPr>
          <a:lstStyle/>
          <a:p>
            <a:r>
              <a:rPr lang="es-EC" b="1" dirty="0" smtClean="0"/>
              <a:t>Ver</a:t>
            </a:r>
            <a:endParaRPr lang="es-EC" b="1" dirty="0"/>
          </a:p>
        </p:txBody>
      </p:sp>
      <p:pic>
        <p:nvPicPr>
          <p:cNvPr id="30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78954"/>
            <a:ext cx="92011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11489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067944" y="-15652"/>
            <a:ext cx="3240682" cy="261610"/>
          </a:xfrm>
          <a:prstGeom prst="rect">
            <a:avLst/>
          </a:prstGeom>
          <a:solidFill>
            <a:srgbClr val="66FF33"/>
          </a:solidFill>
        </p:spPr>
        <p:txBody>
          <a:bodyPr wrap="square" rtlCol="0">
            <a:spAutoFit/>
          </a:bodyPr>
          <a:lstStyle/>
          <a:p>
            <a:pPr algn="ctr"/>
            <a:r>
              <a:rPr lang="es-EC" sz="11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EVALUACIÓN FINANCIERA</a:t>
            </a:r>
            <a:endParaRPr lang="es-EC" sz="1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2" name="1 Diagrama"/>
          <p:cNvGraphicFramePr/>
          <p:nvPr>
            <p:extLst>
              <p:ext uri="{D42A27DB-BD31-4B8C-83A1-F6EECF244321}">
                <p14:modId xmlns:p14="http://schemas.microsoft.com/office/powerpoint/2010/main" val="4092432525"/>
              </p:ext>
            </p:extLst>
          </p:nvPr>
        </p:nvGraphicFramePr>
        <p:xfrm>
          <a:off x="3894747" y="234986"/>
          <a:ext cx="5069742" cy="1609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960" y="1881877"/>
            <a:ext cx="3240360" cy="11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Flecha abajo"/>
          <p:cNvSpPr/>
          <p:nvPr/>
        </p:nvSpPr>
        <p:spPr>
          <a:xfrm rot="16200000">
            <a:off x="3461791" y="2184089"/>
            <a:ext cx="864096" cy="576064"/>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C"/>
          </a:p>
        </p:txBody>
      </p:sp>
      <p:pic>
        <p:nvPicPr>
          <p:cNvPr id="614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b="75757"/>
          <a:stretch/>
        </p:blipFill>
        <p:spPr bwMode="auto">
          <a:xfrm>
            <a:off x="130567" y="346356"/>
            <a:ext cx="3348479" cy="6458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12 CuadroTexto"/>
          <p:cNvSpPr txBox="1"/>
          <p:nvPr/>
        </p:nvSpPr>
        <p:spPr>
          <a:xfrm>
            <a:off x="55737" y="-15652"/>
            <a:ext cx="3240682" cy="261610"/>
          </a:xfrm>
          <a:prstGeom prst="rect">
            <a:avLst/>
          </a:prstGeom>
          <a:solidFill>
            <a:srgbClr val="66FF33"/>
          </a:solidFill>
        </p:spPr>
        <p:txBody>
          <a:bodyPr wrap="square" rtlCol="0">
            <a:spAutoFit/>
          </a:bodyPr>
          <a:lstStyle/>
          <a:p>
            <a:pPr algn="ctr"/>
            <a:r>
              <a:rPr lang="es-EC" sz="11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ESTADO DE RESULTADOS</a:t>
            </a:r>
            <a:endParaRPr lang="es-EC" sz="1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13 CuadroTexto"/>
          <p:cNvSpPr txBox="1"/>
          <p:nvPr/>
        </p:nvSpPr>
        <p:spPr>
          <a:xfrm>
            <a:off x="2691957" y="3068960"/>
            <a:ext cx="2520280" cy="430887"/>
          </a:xfrm>
          <a:prstGeom prst="rect">
            <a:avLst/>
          </a:prstGeom>
          <a:solidFill>
            <a:srgbClr val="66FF33"/>
          </a:solidFill>
        </p:spPr>
        <p:txBody>
          <a:bodyPr wrap="square" rtlCol="0">
            <a:spAutoFit/>
          </a:bodyPr>
          <a:lstStyle/>
          <a:p>
            <a:pPr algn="ctr"/>
            <a:r>
              <a:rPr lang="es-EC" sz="11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ANÁLISIS DE SENSIBILIDAD	</a:t>
            </a:r>
            <a:endParaRPr lang="es-EC" sz="1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14 Rectángulo redondeado"/>
          <p:cNvSpPr/>
          <p:nvPr/>
        </p:nvSpPr>
        <p:spPr>
          <a:xfrm>
            <a:off x="-15401" y="3133266"/>
            <a:ext cx="1903858" cy="3642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1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 Sensibilidad por aumento de costos</a:t>
            </a:r>
            <a:endParaRPr lang="es-EC"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15 Rectángulo redondeado"/>
          <p:cNvSpPr/>
          <p:nvPr/>
        </p:nvSpPr>
        <p:spPr>
          <a:xfrm>
            <a:off x="5968320" y="3101169"/>
            <a:ext cx="3175680" cy="3642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1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 Sensibilidad por variabilidad en la política de aumento de precios</a:t>
            </a:r>
            <a:endParaRPr lang="es-EC"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7" name="16 Conector recto de flecha"/>
          <p:cNvCxnSpPr>
            <a:endCxn id="16" idx="1"/>
          </p:cNvCxnSpPr>
          <p:nvPr/>
        </p:nvCxnSpPr>
        <p:spPr>
          <a:xfrm>
            <a:off x="5212237" y="3251346"/>
            <a:ext cx="756083" cy="31933"/>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8" name="17 Conector recto de flecha"/>
          <p:cNvCxnSpPr>
            <a:stCxn id="14" idx="1"/>
            <a:endCxn id="15" idx="3"/>
          </p:cNvCxnSpPr>
          <p:nvPr/>
        </p:nvCxnSpPr>
        <p:spPr>
          <a:xfrm flipH="1">
            <a:off x="1888457" y="3284404"/>
            <a:ext cx="803500" cy="3097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aphicFrame>
        <p:nvGraphicFramePr>
          <p:cNvPr id="19" name="18 Tabla"/>
          <p:cNvGraphicFramePr>
            <a:graphicFrameLocks noGrp="1"/>
          </p:cNvGraphicFramePr>
          <p:nvPr>
            <p:extLst>
              <p:ext uri="{D42A27DB-BD31-4B8C-83A1-F6EECF244321}">
                <p14:modId xmlns:p14="http://schemas.microsoft.com/office/powerpoint/2010/main" val="1230763630"/>
              </p:ext>
            </p:extLst>
          </p:nvPr>
        </p:nvGraphicFramePr>
        <p:xfrm>
          <a:off x="263674" y="3930257"/>
          <a:ext cx="3948286" cy="1069214"/>
        </p:xfrm>
        <a:graphic>
          <a:graphicData uri="http://schemas.openxmlformats.org/drawingml/2006/table">
            <a:tbl>
              <a:tblPr firstRow="1">
                <a:tableStyleId>{3C2FFA5D-87B4-456A-9821-1D502468CF0F}</a:tableStyleId>
              </a:tblPr>
              <a:tblGrid>
                <a:gridCol w="1168400"/>
                <a:gridCol w="691654"/>
                <a:gridCol w="720080"/>
                <a:gridCol w="648072"/>
                <a:gridCol w="720080"/>
              </a:tblGrid>
              <a:tr h="290831">
                <a:tc>
                  <a:txBody>
                    <a:bodyPr/>
                    <a:lstStyle/>
                    <a:p>
                      <a:pPr>
                        <a:lnSpc>
                          <a:spcPct val="115000"/>
                        </a:lnSpc>
                        <a:spcAft>
                          <a:spcPts val="0"/>
                        </a:spcAft>
                      </a:pPr>
                      <a:r>
                        <a:rPr lang="es-EC" sz="1100" dirty="0" smtClean="0">
                          <a:effectLst/>
                          <a:latin typeface="Arial" panose="020B0604020202020204" pitchFamily="34" charset="0"/>
                          <a:cs typeface="Arial" panose="020B0604020202020204" pitchFamily="34" charset="0"/>
                        </a:rPr>
                        <a:t>Factor </a:t>
                      </a:r>
                      <a:endParaRPr lang="es-EC" sz="11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s-EC" sz="1100">
                          <a:effectLst/>
                          <a:latin typeface="Arial" panose="020B0604020202020204" pitchFamily="34" charset="0"/>
                          <a:cs typeface="Arial" panose="020B0604020202020204" pitchFamily="34" charset="0"/>
                        </a:rPr>
                        <a:t>0%</a:t>
                      </a:r>
                      <a:endParaRPr lang="es-EC" sz="11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s-EC" sz="1100">
                          <a:effectLst/>
                          <a:latin typeface="Arial" panose="020B0604020202020204" pitchFamily="34" charset="0"/>
                          <a:cs typeface="Arial" panose="020B0604020202020204" pitchFamily="34" charset="0"/>
                        </a:rPr>
                        <a:t>2%</a:t>
                      </a:r>
                      <a:endParaRPr lang="es-EC" sz="11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s-EC" sz="1100">
                          <a:effectLst/>
                          <a:latin typeface="Arial" panose="020B0604020202020204" pitchFamily="34" charset="0"/>
                          <a:cs typeface="Arial" panose="020B0604020202020204" pitchFamily="34" charset="0"/>
                        </a:rPr>
                        <a:t>2,8%</a:t>
                      </a:r>
                      <a:endParaRPr lang="es-EC" sz="11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s-EC" sz="1100" dirty="0">
                          <a:effectLst/>
                          <a:latin typeface="Arial" panose="020B0604020202020204" pitchFamily="34" charset="0"/>
                          <a:cs typeface="Arial" panose="020B0604020202020204" pitchFamily="34" charset="0"/>
                        </a:rPr>
                        <a:t>3,0%</a:t>
                      </a:r>
                      <a:endParaRPr lang="es-EC" sz="11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16024">
                <a:tc>
                  <a:txBody>
                    <a:bodyPr/>
                    <a:lstStyle/>
                    <a:p>
                      <a:pPr>
                        <a:lnSpc>
                          <a:spcPct val="115000"/>
                        </a:lnSpc>
                        <a:spcAft>
                          <a:spcPts val="0"/>
                        </a:spcAft>
                      </a:pPr>
                      <a:endParaRPr lang="es-EC" sz="1100" dirty="0" smtClean="0">
                        <a:solidFill>
                          <a:srgbClr val="000000"/>
                        </a:solidFill>
                        <a:effectLst/>
                        <a:latin typeface="Arial" panose="020B0604020202020204" pitchFamily="34" charset="0"/>
                        <a:ea typeface="Calibri"/>
                        <a:cs typeface="Arial" panose="020B0604020202020204" pitchFamily="34" charset="0"/>
                      </a:endParaRPr>
                    </a:p>
                    <a:p>
                      <a:pPr>
                        <a:lnSpc>
                          <a:spcPct val="115000"/>
                        </a:lnSpc>
                        <a:spcAft>
                          <a:spcPts val="0"/>
                        </a:spcAft>
                      </a:pPr>
                      <a:r>
                        <a:rPr lang="es-EC" sz="1100" dirty="0" smtClean="0">
                          <a:solidFill>
                            <a:srgbClr val="000000"/>
                          </a:solidFill>
                          <a:effectLst/>
                          <a:latin typeface="Arial" panose="020B0604020202020204" pitchFamily="34" charset="0"/>
                          <a:ea typeface="Calibri"/>
                          <a:cs typeface="Arial" panose="020B0604020202020204" pitchFamily="34" charset="0"/>
                        </a:rPr>
                        <a:t>VAN</a:t>
                      </a:r>
                      <a:endParaRPr lang="es-EC" sz="11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100" dirty="0">
                          <a:effectLst/>
                          <a:latin typeface="Arial" panose="020B0604020202020204" pitchFamily="34" charset="0"/>
                          <a:cs typeface="Arial" panose="020B0604020202020204" pitchFamily="34" charset="0"/>
                        </a:rPr>
                        <a:t>        </a:t>
                      </a:r>
                      <a:r>
                        <a:rPr lang="es-EC" sz="1100" dirty="0" smtClean="0">
                          <a:effectLst/>
                          <a:latin typeface="Arial" panose="020B0604020202020204" pitchFamily="34" charset="0"/>
                          <a:cs typeface="Arial" panose="020B0604020202020204" pitchFamily="34" charset="0"/>
                        </a:rPr>
                        <a:t>86.740 </a:t>
                      </a:r>
                      <a:endParaRPr lang="es-EC" sz="11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100" dirty="0">
                          <a:effectLst/>
                          <a:latin typeface="Arial" panose="020B0604020202020204" pitchFamily="34" charset="0"/>
                          <a:cs typeface="Arial" panose="020B0604020202020204" pitchFamily="34" charset="0"/>
                        </a:rPr>
                        <a:t>                 25.225 </a:t>
                      </a:r>
                      <a:endParaRPr lang="es-EC" sz="11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100">
                          <a:effectLst/>
                          <a:latin typeface="Arial" panose="020B0604020202020204" pitchFamily="34" charset="0"/>
                          <a:cs typeface="Arial" panose="020B0604020202020204" pitchFamily="34" charset="0"/>
                        </a:rPr>
                        <a:t>                  -   </a:t>
                      </a:r>
                      <a:endParaRPr lang="es-EC" sz="11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100">
                          <a:effectLst/>
                          <a:latin typeface="Arial" panose="020B0604020202020204" pitchFamily="34" charset="0"/>
                          <a:cs typeface="Arial" panose="020B0604020202020204" pitchFamily="34" charset="0"/>
                        </a:rPr>
                        <a:t>              (5.558)</a:t>
                      </a:r>
                      <a:endParaRPr lang="es-EC" sz="11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190500">
                <a:tc>
                  <a:txBody>
                    <a:bodyPr/>
                    <a:lstStyle/>
                    <a:p>
                      <a:pPr>
                        <a:lnSpc>
                          <a:spcPct val="115000"/>
                        </a:lnSpc>
                        <a:spcAft>
                          <a:spcPts val="0"/>
                        </a:spcAft>
                      </a:pPr>
                      <a:r>
                        <a:rPr lang="es-EC" sz="1100">
                          <a:effectLst/>
                          <a:latin typeface="Arial" panose="020B0604020202020204" pitchFamily="34" charset="0"/>
                          <a:cs typeface="Arial" panose="020B0604020202020204" pitchFamily="34" charset="0"/>
                        </a:rPr>
                        <a:t> TIR </a:t>
                      </a:r>
                      <a:endParaRPr lang="es-EC" sz="11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100">
                          <a:effectLst/>
                          <a:latin typeface="Arial" panose="020B0604020202020204" pitchFamily="34" charset="0"/>
                          <a:cs typeface="Arial" panose="020B0604020202020204" pitchFamily="34" charset="0"/>
                        </a:rPr>
                        <a:t>18,32%</a:t>
                      </a:r>
                      <a:endParaRPr lang="es-EC" sz="11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100">
                          <a:effectLst/>
                          <a:latin typeface="Arial" panose="020B0604020202020204" pitchFamily="34" charset="0"/>
                          <a:cs typeface="Arial" panose="020B0604020202020204" pitchFamily="34" charset="0"/>
                        </a:rPr>
                        <a:t>11,32%</a:t>
                      </a:r>
                      <a:endParaRPr lang="es-EC" sz="11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100">
                          <a:effectLst/>
                          <a:latin typeface="Arial" panose="020B0604020202020204" pitchFamily="34" charset="0"/>
                          <a:cs typeface="Arial" panose="020B0604020202020204" pitchFamily="34" charset="0"/>
                        </a:rPr>
                        <a:t>8,52%</a:t>
                      </a:r>
                      <a:endParaRPr lang="es-EC" sz="11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100">
                          <a:effectLst/>
                          <a:latin typeface="Arial" panose="020B0604020202020204" pitchFamily="34" charset="0"/>
                          <a:cs typeface="Arial" panose="020B0604020202020204" pitchFamily="34" charset="0"/>
                        </a:rPr>
                        <a:t>7,91%</a:t>
                      </a:r>
                      <a:endParaRPr lang="es-EC" sz="11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0025">
                <a:tc>
                  <a:txBody>
                    <a:bodyPr/>
                    <a:lstStyle/>
                    <a:p>
                      <a:pPr>
                        <a:lnSpc>
                          <a:spcPct val="115000"/>
                        </a:lnSpc>
                        <a:spcAft>
                          <a:spcPts val="0"/>
                        </a:spcAft>
                      </a:pPr>
                      <a:r>
                        <a:rPr lang="es-EC" sz="1100">
                          <a:effectLst/>
                          <a:latin typeface="Arial" panose="020B0604020202020204" pitchFamily="34" charset="0"/>
                          <a:cs typeface="Arial" panose="020B0604020202020204" pitchFamily="34" charset="0"/>
                        </a:rPr>
                        <a:t> Tasa de Desc. </a:t>
                      </a:r>
                      <a:endParaRPr lang="es-EC" sz="11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100" dirty="0">
                          <a:effectLst/>
                          <a:latin typeface="Arial" panose="020B0604020202020204" pitchFamily="34" charset="0"/>
                          <a:cs typeface="Arial" panose="020B0604020202020204" pitchFamily="34" charset="0"/>
                        </a:rPr>
                        <a:t>8,58%</a:t>
                      </a:r>
                      <a:endParaRPr lang="es-EC" sz="11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100">
                          <a:effectLst/>
                          <a:latin typeface="Arial" panose="020B0604020202020204" pitchFamily="34" charset="0"/>
                          <a:cs typeface="Arial" panose="020B0604020202020204" pitchFamily="34" charset="0"/>
                        </a:rPr>
                        <a:t>8,54%</a:t>
                      </a:r>
                      <a:endParaRPr lang="es-EC" sz="11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100">
                          <a:effectLst/>
                          <a:latin typeface="Arial" panose="020B0604020202020204" pitchFamily="34" charset="0"/>
                          <a:cs typeface="Arial" panose="020B0604020202020204" pitchFamily="34" charset="0"/>
                        </a:rPr>
                        <a:t>8,52%</a:t>
                      </a:r>
                      <a:endParaRPr lang="es-EC" sz="11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100" dirty="0">
                          <a:effectLst/>
                          <a:latin typeface="Arial" panose="020B0604020202020204" pitchFamily="34" charset="0"/>
                          <a:cs typeface="Arial" panose="020B0604020202020204" pitchFamily="34" charset="0"/>
                        </a:rPr>
                        <a:t>8,52%</a:t>
                      </a:r>
                      <a:endParaRPr lang="es-EC" sz="11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graphicFrame>
        <p:nvGraphicFramePr>
          <p:cNvPr id="20" name="19 Tabla"/>
          <p:cNvGraphicFramePr>
            <a:graphicFrameLocks noGrp="1"/>
          </p:cNvGraphicFramePr>
          <p:nvPr>
            <p:extLst>
              <p:ext uri="{D42A27DB-BD31-4B8C-83A1-F6EECF244321}">
                <p14:modId xmlns:p14="http://schemas.microsoft.com/office/powerpoint/2010/main" val="3161329731"/>
              </p:ext>
            </p:extLst>
          </p:nvPr>
        </p:nvGraphicFramePr>
        <p:xfrm>
          <a:off x="4368102" y="3870682"/>
          <a:ext cx="4806535" cy="1489320"/>
        </p:xfrm>
        <a:graphic>
          <a:graphicData uri="http://schemas.openxmlformats.org/drawingml/2006/table">
            <a:tbl>
              <a:tblPr firstRow="1">
                <a:tableStyleId>{775DCB02-9BB8-47FD-8907-85C794F793BA}</a:tableStyleId>
              </a:tblPr>
              <a:tblGrid>
                <a:gridCol w="1030772"/>
                <a:gridCol w="1030772"/>
                <a:gridCol w="997160"/>
                <a:gridCol w="806691"/>
                <a:gridCol w="941140"/>
              </a:tblGrid>
              <a:tr h="648072">
                <a:tc>
                  <a:txBody>
                    <a:bodyPr/>
                    <a:lstStyle/>
                    <a:p>
                      <a:pPr>
                        <a:lnSpc>
                          <a:spcPct val="115000"/>
                        </a:lnSpc>
                        <a:spcAft>
                          <a:spcPts val="0"/>
                        </a:spcAft>
                      </a:pPr>
                      <a:r>
                        <a:rPr lang="es-EC" sz="1200" dirty="0" smtClean="0">
                          <a:effectLst/>
                          <a:latin typeface="Arial" panose="020B0604020202020204" pitchFamily="34" charset="0"/>
                          <a:cs typeface="Arial" panose="020B0604020202020204" pitchFamily="34" charset="0"/>
                        </a:rPr>
                        <a:t>Factor </a:t>
                      </a:r>
                      <a:endParaRPr lang="es-EC"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s-EC" sz="1200" dirty="0">
                          <a:effectLst/>
                        </a:rPr>
                        <a:t> Inicial 4% Tipo A y 6 % Tipo B </a:t>
                      </a:r>
                      <a:endParaRPr lang="es-EC"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s-EC" sz="1200" dirty="0">
                          <a:effectLst/>
                        </a:rPr>
                        <a:t>2% Tipo A y 4% Tipo B</a:t>
                      </a:r>
                      <a:endParaRPr lang="es-EC"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s-EC" sz="1200">
                          <a:effectLst/>
                        </a:rPr>
                        <a:t>0% Tipo A y 2% Tipo B</a:t>
                      </a:r>
                      <a:endParaRPr lang="es-EC" sz="12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s-EC" sz="1200" dirty="0">
                          <a:effectLst/>
                        </a:rPr>
                        <a:t>0% Tipo A y 0% Tipo B</a:t>
                      </a:r>
                      <a:endParaRPr lang="es-EC"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310880">
                <a:tc>
                  <a:txBody>
                    <a:bodyPr/>
                    <a:lstStyle/>
                    <a:p>
                      <a:pPr>
                        <a:lnSpc>
                          <a:spcPct val="115000"/>
                        </a:lnSpc>
                        <a:spcAft>
                          <a:spcPts val="0"/>
                        </a:spcAft>
                      </a:pPr>
                      <a:endParaRPr lang="es-EC" sz="1200" dirty="0" smtClean="0">
                        <a:effectLst/>
                      </a:endParaRPr>
                    </a:p>
                    <a:p>
                      <a:pPr>
                        <a:lnSpc>
                          <a:spcPct val="115000"/>
                        </a:lnSpc>
                        <a:spcAft>
                          <a:spcPts val="0"/>
                        </a:spcAft>
                      </a:pPr>
                      <a:r>
                        <a:rPr lang="es-EC" sz="1200" dirty="0" smtClean="0">
                          <a:effectLst/>
                        </a:rPr>
                        <a:t> </a:t>
                      </a:r>
                      <a:r>
                        <a:rPr lang="es-EC" sz="1200" dirty="0">
                          <a:effectLst/>
                        </a:rPr>
                        <a:t>VAN </a:t>
                      </a:r>
                      <a:endParaRPr lang="es-EC"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200" dirty="0">
                          <a:effectLst/>
                        </a:rPr>
                        <a:t>                  86.740 </a:t>
                      </a:r>
                      <a:endParaRPr lang="es-EC"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200" dirty="0">
                          <a:effectLst/>
                        </a:rPr>
                        <a:t>                 58.696 </a:t>
                      </a:r>
                      <a:endParaRPr lang="es-EC"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200" dirty="0">
                          <a:effectLst/>
                        </a:rPr>
                        <a:t>           30.652 </a:t>
                      </a:r>
                      <a:endParaRPr lang="es-EC"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200" dirty="0">
                          <a:effectLst/>
                        </a:rPr>
                        <a:t>                 9.978 </a:t>
                      </a:r>
                      <a:endParaRPr lang="es-EC"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165337">
                <a:tc>
                  <a:txBody>
                    <a:bodyPr/>
                    <a:lstStyle/>
                    <a:p>
                      <a:pPr>
                        <a:lnSpc>
                          <a:spcPct val="115000"/>
                        </a:lnSpc>
                        <a:spcAft>
                          <a:spcPts val="0"/>
                        </a:spcAft>
                      </a:pPr>
                      <a:r>
                        <a:rPr lang="es-EC" sz="1200">
                          <a:effectLst/>
                        </a:rPr>
                        <a:t> TIR </a:t>
                      </a:r>
                      <a:endParaRPr lang="es-EC" sz="12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200">
                          <a:effectLst/>
                        </a:rPr>
                        <a:t>18,32%</a:t>
                      </a:r>
                      <a:endParaRPr lang="es-EC" sz="12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200">
                          <a:effectLst/>
                        </a:rPr>
                        <a:t>15,24%</a:t>
                      </a:r>
                      <a:endParaRPr lang="es-EC" sz="12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200">
                          <a:effectLst/>
                        </a:rPr>
                        <a:t>12,10%</a:t>
                      </a:r>
                      <a:endParaRPr lang="es-EC" sz="12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200" dirty="0">
                          <a:effectLst/>
                        </a:rPr>
                        <a:t>9,74%</a:t>
                      </a:r>
                      <a:endParaRPr lang="es-EC"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165337">
                <a:tc>
                  <a:txBody>
                    <a:bodyPr/>
                    <a:lstStyle/>
                    <a:p>
                      <a:pPr>
                        <a:lnSpc>
                          <a:spcPct val="115000"/>
                        </a:lnSpc>
                        <a:spcAft>
                          <a:spcPts val="0"/>
                        </a:spcAft>
                      </a:pPr>
                      <a:r>
                        <a:rPr lang="es-EC" sz="1200" b="0" dirty="0">
                          <a:effectLst/>
                        </a:rPr>
                        <a:t> Tasa de Desc. </a:t>
                      </a:r>
                      <a:endParaRPr lang="es-EC" sz="1200" b="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200" b="0" dirty="0">
                          <a:effectLst/>
                        </a:rPr>
                        <a:t>8,58%</a:t>
                      </a:r>
                      <a:endParaRPr lang="es-EC" sz="1200" b="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200" b="0" dirty="0">
                          <a:effectLst/>
                        </a:rPr>
                        <a:t>8,58%</a:t>
                      </a:r>
                      <a:endParaRPr lang="es-EC" sz="1200" b="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200" b="0" dirty="0">
                          <a:effectLst/>
                        </a:rPr>
                        <a:t>8,58%</a:t>
                      </a:r>
                      <a:endParaRPr lang="es-EC" sz="1200" b="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200" b="0" dirty="0">
                          <a:effectLst/>
                        </a:rPr>
                        <a:t>8,58%</a:t>
                      </a:r>
                      <a:endParaRPr lang="es-EC" sz="1200" b="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graphicFrame>
        <p:nvGraphicFramePr>
          <p:cNvPr id="21" name="20 Tabla"/>
          <p:cNvGraphicFramePr>
            <a:graphicFrameLocks noGrp="1"/>
          </p:cNvGraphicFramePr>
          <p:nvPr>
            <p:extLst>
              <p:ext uri="{D42A27DB-BD31-4B8C-83A1-F6EECF244321}">
                <p14:modId xmlns:p14="http://schemas.microsoft.com/office/powerpoint/2010/main" val="1595115558"/>
              </p:ext>
            </p:extLst>
          </p:nvPr>
        </p:nvGraphicFramePr>
        <p:xfrm>
          <a:off x="4211960" y="5710413"/>
          <a:ext cx="4953000" cy="1059176"/>
        </p:xfrm>
        <a:graphic>
          <a:graphicData uri="http://schemas.openxmlformats.org/drawingml/2006/table">
            <a:tbl>
              <a:tblPr firstRow="1">
                <a:tableStyleId>{284E427A-3D55-4303-BF80-6455036E1DE7}</a:tableStyleId>
              </a:tblPr>
              <a:tblGrid>
                <a:gridCol w="1130300"/>
                <a:gridCol w="914400"/>
                <a:gridCol w="1066800"/>
                <a:gridCol w="825500"/>
                <a:gridCol w="1016000"/>
              </a:tblGrid>
              <a:tr h="288032">
                <a:tc>
                  <a:txBody>
                    <a:bodyPr/>
                    <a:lstStyle/>
                    <a:p>
                      <a:pPr>
                        <a:lnSpc>
                          <a:spcPct val="115000"/>
                        </a:lnSpc>
                        <a:spcAft>
                          <a:spcPts val="0"/>
                        </a:spcAft>
                      </a:pPr>
                      <a:r>
                        <a:rPr lang="es-EC" sz="1100" dirty="0" smtClean="0">
                          <a:effectLst/>
                          <a:latin typeface="Arial" panose="020B0604020202020204" pitchFamily="34" charset="0"/>
                          <a:cs typeface="Arial" panose="020B0604020202020204" pitchFamily="34" charset="0"/>
                        </a:rPr>
                        <a:t>Factor </a:t>
                      </a:r>
                      <a:endParaRPr lang="es-EC" sz="11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s-EC" sz="1100" dirty="0">
                          <a:effectLst/>
                          <a:latin typeface="Arial" panose="020B0604020202020204" pitchFamily="34" charset="0"/>
                          <a:cs typeface="Arial" panose="020B0604020202020204" pitchFamily="34" charset="0"/>
                        </a:rPr>
                        <a:t>-1%</a:t>
                      </a:r>
                      <a:endParaRPr lang="es-EC" sz="11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s-EC" sz="1100" dirty="0">
                          <a:effectLst/>
                          <a:latin typeface="Arial" panose="020B0604020202020204" pitchFamily="34" charset="0"/>
                          <a:cs typeface="Arial" panose="020B0604020202020204" pitchFamily="34" charset="0"/>
                        </a:rPr>
                        <a:t>-2%</a:t>
                      </a:r>
                      <a:endParaRPr lang="es-EC" sz="11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s-EC" sz="1100">
                          <a:effectLst/>
                          <a:latin typeface="Arial" panose="020B0604020202020204" pitchFamily="34" charset="0"/>
                          <a:cs typeface="Arial" panose="020B0604020202020204" pitchFamily="34" charset="0"/>
                        </a:rPr>
                        <a:t>-2,2%</a:t>
                      </a:r>
                      <a:endParaRPr lang="es-EC" sz="11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s-EC" sz="1100">
                          <a:effectLst/>
                          <a:latin typeface="Arial" panose="020B0604020202020204" pitchFamily="34" charset="0"/>
                          <a:cs typeface="Arial" panose="020B0604020202020204" pitchFamily="34" charset="0"/>
                        </a:rPr>
                        <a:t>-3,0%</a:t>
                      </a:r>
                      <a:endParaRPr lang="es-EC" sz="11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31084">
                <a:tc>
                  <a:txBody>
                    <a:bodyPr/>
                    <a:lstStyle/>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100" dirty="0" smtClean="0">
                        <a:effectLst/>
                        <a:latin typeface="Arial" panose="020B0604020202020204" pitchFamily="34" charset="0"/>
                        <a:cs typeface="Arial" panose="020B0604020202020204" pitchFamily="34" charset="0"/>
                      </a:endParaRPr>
                    </a:p>
                    <a:p>
                      <a:pPr>
                        <a:lnSpc>
                          <a:spcPct val="115000"/>
                        </a:lnSpc>
                        <a:spcAft>
                          <a:spcPts val="0"/>
                        </a:spcAft>
                      </a:pPr>
                      <a:r>
                        <a:rPr lang="es-EC" sz="1100" dirty="0" smtClean="0">
                          <a:effectLst/>
                          <a:latin typeface="Arial" panose="020B0604020202020204" pitchFamily="34" charset="0"/>
                          <a:cs typeface="Arial" panose="020B0604020202020204" pitchFamily="34" charset="0"/>
                        </a:rPr>
                        <a:t>VAN </a:t>
                      </a:r>
                      <a:endParaRPr lang="es-EC" sz="11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100">
                          <a:effectLst/>
                          <a:latin typeface="Arial" panose="020B0604020202020204" pitchFamily="34" charset="0"/>
                          <a:cs typeface="Arial" panose="020B0604020202020204" pitchFamily="34" charset="0"/>
                        </a:rPr>
                        <a:t>            47.301 </a:t>
                      </a:r>
                      <a:endParaRPr lang="es-EC" sz="11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100">
                          <a:effectLst/>
                          <a:latin typeface="Arial" panose="020B0604020202020204" pitchFamily="34" charset="0"/>
                          <a:cs typeface="Arial" panose="020B0604020202020204" pitchFamily="34" charset="0"/>
                        </a:rPr>
                        <a:t>             7.875,46 </a:t>
                      </a:r>
                      <a:endParaRPr lang="es-EC" sz="11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100">
                          <a:effectLst/>
                          <a:latin typeface="Arial" panose="020B0604020202020204" pitchFamily="34" charset="0"/>
                          <a:cs typeface="Arial" panose="020B0604020202020204" pitchFamily="34" charset="0"/>
                        </a:rPr>
                        <a:t>                -   </a:t>
                      </a:r>
                      <a:endParaRPr lang="es-EC" sz="11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100">
                          <a:effectLst/>
                          <a:latin typeface="Arial" panose="020B0604020202020204" pitchFamily="34" charset="0"/>
                          <a:cs typeface="Arial" panose="020B0604020202020204" pitchFamily="34" charset="0"/>
                        </a:rPr>
                        <a:t>        (31.538,09)</a:t>
                      </a:r>
                      <a:endParaRPr lang="es-EC" sz="11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178035">
                <a:tc>
                  <a:txBody>
                    <a:bodyPr/>
                    <a:lstStyle/>
                    <a:p>
                      <a:pPr>
                        <a:lnSpc>
                          <a:spcPct val="115000"/>
                        </a:lnSpc>
                        <a:spcAft>
                          <a:spcPts val="0"/>
                        </a:spcAft>
                      </a:pPr>
                      <a:r>
                        <a:rPr lang="es-EC" sz="1100">
                          <a:effectLst/>
                          <a:latin typeface="Arial" panose="020B0604020202020204" pitchFamily="34" charset="0"/>
                          <a:cs typeface="Arial" panose="020B0604020202020204" pitchFamily="34" charset="0"/>
                        </a:rPr>
                        <a:t> TIR </a:t>
                      </a:r>
                      <a:endParaRPr lang="es-EC" sz="11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100">
                          <a:effectLst/>
                          <a:latin typeface="Arial" panose="020B0604020202020204" pitchFamily="34" charset="0"/>
                          <a:cs typeface="Arial" panose="020B0604020202020204" pitchFamily="34" charset="0"/>
                        </a:rPr>
                        <a:t>13,9%</a:t>
                      </a:r>
                      <a:endParaRPr lang="es-EC" sz="11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100">
                          <a:effectLst/>
                          <a:latin typeface="Arial" panose="020B0604020202020204" pitchFamily="34" charset="0"/>
                          <a:cs typeface="Arial" panose="020B0604020202020204" pitchFamily="34" charset="0"/>
                        </a:rPr>
                        <a:t>9,5%</a:t>
                      </a:r>
                      <a:endParaRPr lang="es-EC" sz="11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100">
                          <a:effectLst/>
                          <a:latin typeface="Arial" panose="020B0604020202020204" pitchFamily="34" charset="0"/>
                          <a:cs typeface="Arial" panose="020B0604020202020204" pitchFamily="34" charset="0"/>
                        </a:rPr>
                        <a:t>8,6%</a:t>
                      </a:r>
                      <a:endParaRPr lang="es-EC" sz="11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100">
                          <a:effectLst/>
                          <a:latin typeface="Arial" panose="020B0604020202020204" pitchFamily="34" charset="0"/>
                          <a:cs typeface="Arial" panose="020B0604020202020204" pitchFamily="34" charset="0"/>
                        </a:rPr>
                        <a:t>5,1%</a:t>
                      </a:r>
                      <a:endParaRPr lang="es-EC" sz="11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178035">
                <a:tc>
                  <a:txBody>
                    <a:bodyPr/>
                    <a:lstStyle/>
                    <a:p>
                      <a:pPr>
                        <a:lnSpc>
                          <a:spcPct val="115000"/>
                        </a:lnSpc>
                        <a:spcAft>
                          <a:spcPts val="0"/>
                        </a:spcAft>
                      </a:pPr>
                      <a:r>
                        <a:rPr lang="es-EC" sz="1100" dirty="0">
                          <a:effectLst/>
                          <a:latin typeface="Arial" panose="020B0604020202020204" pitchFamily="34" charset="0"/>
                          <a:cs typeface="Arial" panose="020B0604020202020204" pitchFamily="34" charset="0"/>
                        </a:rPr>
                        <a:t> Tasa de Desc. </a:t>
                      </a:r>
                      <a:endParaRPr lang="es-EC" sz="11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100">
                          <a:effectLst/>
                          <a:latin typeface="Arial" panose="020B0604020202020204" pitchFamily="34" charset="0"/>
                          <a:cs typeface="Arial" panose="020B0604020202020204" pitchFamily="34" charset="0"/>
                        </a:rPr>
                        <a:t>8,6%</a:t>
                      </a:r>
                      <a:endParaRPr lang="es-EC" sz="11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100">
                          <a:effectLst/>
                          <a:latin typeface="Arial" panose="020B0604020202020204" pitchFamily="34" charset="0"/>
                          <a:cs typeface="Arial" panose="020B0604020202020204" pitchFamily="34" charset="0"/>
                        </a:rPr>
                        <a:t>8,6%</a:t>
                      </a:r>
                      <a:endParaRPr lang="es-EC" sz="11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100">
                          <a:effectLst/>
                          <a:latin typeface="Arial" panose="020B0604020202020204" pitchFamily="34" charset="0"/>
                          <a:cs typeface="Arial" panose="020B0604020202020204" pitchFamily="34" charset="0"/>
                        </a:rPr>
                        <a:t>8,6%</a:t>
                      </a:r>
                      <a:endParaRPr lang="es-EC" sz="11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100" dirty="0">
                          <a:effectLst/>
                          <a:latin typeface="Arial" panose="020B0604020202020204" pitchFamily="34" charset="0"/>
                          <a:cs typeface="Arial" panose="020B0604020202020204" pitchFamily="34" charset="0"/>
                        </a:rPr>
                        <a:t>8,6%</a:t>
                      </a:r>
                      <a:endParaRPr lang="es-EC" sz="11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22" name="21 CuadroTexto"/>
          <p:cNvSpPr txBox="1"/>
          <p:nvPr/>
        </p:nvSpPr>
        <p:spPr>
          <a:xfrm>
            <a:off x="1019250" y="3584124"/>
            <a:ext cx="2187242" cy="276999"/>
          </a:xfrm>
          <a:prstGeom prst="rect">
            <a:avLst/>
          </a:prstGeom>
          <a:noFill/>
        </p:spPr>
        <p:txBody>
          <a:bodyPr wrap="square" rtlCol="0">
            <a:spAutoFit/>
          </a:bodyPr>
          <a:lstStyle/>
          <a:p>
            <a:r>
              <a:rPr lang="es-EC" sz="1200" dirty="0" smtClean="0">
                <a:effectLst>
                  <a:outerShdw blurRad="38100" dist="38100" dir="2700000" algn="tl">
                    <a:srgbClr val="000000">
                      <a:alpha val="43137"/>
                    </a:srgbClr>
                  </a:outerShdw>
                </a:effectLst>
              </a:rPr>
              <a:t>1.1 Aumento de costos totales</a:t>
            </a:r>
            <a:endParaRPr lang="es-EC" sz="1200" dirty="0">
              <a:effectLst>
                <a:outerShdw blurRad="38100" dist="38100" dir="2700000" algn="tl">
                  <a:srgbClr val="000000">
                    <a:alpha val="43137"/>
                  </a:srgbClr>
                </a:outerShdw>
              </a:effectLst>
            </a:endParaRPr>
          </a:p>
        </p:txBody>
      </p:sp>
      <p:sp>
        <p:nvSpPr>
          <p:cNvPr id="23" name="22 CuadroTexto"/>
          <p:cNvSpPr txBox="1"/>
          <p:nvPr/>
        </p:nvSpPr>
        <p:spPr>
          <a:xfrm>
            <a:off x="4547642" y="3593683"/>
            <a:ext cx="3528392" cy="276999"/>
          </a:xfrm>
          <a:prstGeom prst="rect">
            <a:avLst/>
          </a:prstGeom>
          <a:noFill/>
        </p:spPr>
        <p:txBody>
          <a:bodyPr wrap="square" rtlCol="0">
            <a:spAutoFit/>
          </a:bodyPr>
          <a:lstStyle/>
          <a:p>
            <a:r>
              <a:rPr lang="es-EC" sz="1200" dirty="0" smtClean="0">
                <a:effectLst>
                  <a:outerShdw blurRad="38100" dist="38100" dir="2700000" algn="tl">
                    <a:srgbClr val="000000">
                      <a:alpha val="43137"/>
                    </a:srgbClr>
                  </a:outerShdw>
                </a:effectLst>
              </a:rPr>
              <a:t>2.1 Disminución  en la  política de precios II fase</a:t>
            </a:r>
            <a:endParaRPr lang="es-EC" sz="1200" dirty="0">
              <a:effectLst>
                <a:outerShdw blurRad="38100" dist="38100" dir="2700000" algn="tl">
                  <a:srgbClr val="000000">
                    <a:alpha val="43137"/>
                  </a:srgbClr>
                </a:outerShdw>
              </a:effectLst>
            </a:endParaRPr>
          </a:p>
        </p:txBody>
      </p:sp>
      <p:sp>
        <p:nvSpPr>
          <p:cNvPr id="24" name="23 CuadroTexto"/>
          <p:cNvSpPr txBox="1"/>
          <p:nvPr/>
        </p:nvSpPr>
        <p:spPr>
          <a:xfrm>
            <a:off x="4365212" y="5398081"/>
            <a:ext cx="3528392" cy="276999"/>
          </a:xfrm>
          <a:prstGeom prst="rect">
            <a:avLst/>
          </a:prstGeom>
          <a:noFill/>
        </p:spPr>
        <p:txBody>
          <a:bodyPr wrap="square" rtlCol="0">
            <a:spAutoFit/>
          </a:bodyPr>
          <a:lstStyle/>
          <a:p>
            <a:r>
              <a:rPr lang="es-EC" sz="1200" dirty="0" smtClean="0">
                <a:effectLst>
                  <a:outerShdw blurRad="38100" dist="38100" dir="2700000" algn="tl">
                    <a:srgbClr val="000000">
                      <a:alpha val="43137"/>
                    </a:srgbClr>
                  </a:outerShdw>
                </a:effectLst>
              </a:rPr>
              <a:t>2.2 Disminución en el precio inicial de vivienda </a:t>
            </a:r>
            <a:endParaRPr lang="es-EC" sz="1200" dirty="0">
              <a:effectLst>
                <a:outerShdw blurRad="38100" dist="38100" dir="2700000" algn="tl">
                  <a:srgbClr val="000000">
                    <a:alpha val="43137"/>
                  </a:srgbClr>
                </a:outerShdw>
              </a:effectLst>
            </a:endParaRPr>
          </a:p>
        </p:txBody>
      </p:sp>
      <p:sp>
        <p:nvSpPr>
          <p:cNvPr id="30" name="29 CuadroTexto"/>
          <p:cNvSpPr txBox="1"/>
          <p:nvPr/>
        </p:nvSpPr>
        <p:spPr>
          <a:xfrm>
            <a:off x="57680" y="5080078"/>
            <a:ext cx="2076400" cy="430887"/>
          </a:xfrm>
          <a:prstGeom prst="rect">
            <a:avLst/>
          </a:prstGeom>
          <a:solidFill>
            <a:srgbClr val="66FF33"/>
          </a:solidFill>
        </p:spPr>
        <p:txBody>
          <a:bodyPr wrap="square" rtlCol="0">
            <a:spAutoFit/>
          </a:bodyPr>
          <a:lstStyle/>
          <a:p>
            <a:pPr algn="ctr"/>
            <a:r>
              <a:rPr lang="es-EC" sz="11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ANÁLISIS DE PUNTO DE EQUILIBRIO</a:t>
            </a:r>
            <a:endParaRPr lang="es-EC" sz="1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1" name="30 Rectángulo"/>
              <p:cNvSpPr/>
              <p:nvPr/>
            </p:nvSpPr>
            <p:spPr>
              <a:xfrm>
                <a:off x="2376518" y="5071678"/>
                <a:ext cx="1649027" cy="43928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C" sz="1200" b="1" i="1">
                          <a:latin typeface="Cambria Math"/>
                        </a:rPr>
                        <m:t>𝑷𝑬𝒙</m:t>
                      </m:r>
                      <m:r>
                        <a:rPr lang="es-EC" sz="1200" i="1">
                          <a:latin typeface="Cambria Math"/>
                        </a:rPr>
                        <m:t>=</m:t>
                      </m:r>
                      <m:f>
                        <m:fPr>
                          <m:ctrlPr>
                            <a:rPr lang="es-EC" sz="1200" i="1">
                              <a:latin typeface="Cambria Math" panose="02040503050406030204" pitchFamily="18" charset="0"/>
                            </a:rPr>
                          </m:ctrlPr>
                        </m:fPr>
                        <m:num>
                          <m:r>
                            <a:rPr lang="es-EC" sz="1200" i="1">
                              <a:latin typeface="Cambria Math"/>
                            </a:rPr>
                            <m:t>𝐶𝐹</m:t>
                          </m:r>
                        </m:num>
                        <m:den>
                          <m:r>
                            <a:rPr lang="es-EC" sz="1200" i="1">
                              <a:latin typeface="Cambria Math"/>
                            </a:rPr>
                            <m:t>𝑃𝑉𝑢</m:t>
                          </m:r>
                          <m:r>
                            <a:rPr lang="es-EC" sz="1200" i="1">
                              <a:latin typeface="Cambria Math"/>
                            </a:rPr>
                            <m:t>−</m:t>
                          </m:r>
                          <m:r>
                            <a:rPr lang="es-EC" sz="1200" i="1">
                              <a:latin typeface="Cambria Math"/>
                            </a:rPr>
                            <m:t>𝐶𝑣𝑢</m:t>
                          </m:r>
                        </m:den>
                      </m:f>
                    </m:oMath>
                  </m:oMathPara>
                </a14:m>
                <a:endParaRPr lang="es-EC" sz="1200" dirty="0"/>
              </a:p>
            </p:txBody>
          </p:sp>
        </mc:Choice>
        <mc:Fallback xmlns="">
          <p:sp>
            <p:nvSpPr>
              <p:cNvPr id="31" name="30 Rectángulo"/>
              <p:cNvSpPr>
                <a:spLocks noRot="1" noChangeAspect="1" noMove="1" noResize="1" noEditPoints="1" noAdjustHandles="1" noChangeArrowheads="1" noChangeShapeType="1" noTextEdit="1"/>
              </p:cNvSpPr>
              <p:nvPr/>
            </p:nvSpPr>
            <p:spPr>
              <a:xfrm>
                <a:off x="2376518" y="5071678"/>
                <a:ext cx="1649027" cy="439287"/>
              </a:xfrm>
              <a:prstGeom prst="rect">
                <a:avLst/>
              </a:prstGeom>
              <a:blipFill rotWithShape="1">
                <a:blip r:embed="rId9"/>
                <a:stretch>
                  <a:fillRect/>
                </a:stretch>
              </a:blipFill>
            </p:spPr>
            <p:txBody>
              <a:bodyPr/>
              <a:lstStyle/>
              <a:p>
                <a:r>
                  <a:rPr lang="es-EC">
                    <a:noFill/>
                  </a:rPr>
                  <a:t> </a:t>
                </a:r>
              </a:p>
            </p:txBody>
          </p:sp>
        </mc:Fallback>
      </mc:AlternateContent>
      <p:sp>
        <p:nvSpPr>
          <p:cNvPr id="32" name="31 Flecha derecha"/>
          <p:cNvSpPr/>
          <p:nvPr/>
        </p:nvSpPr>
        <p:spPr>
          <a:xfrm>
            <a:off x="2121909" y="5139131"/>
            <a:ext cx="213263" cy="258950"/>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33" name="32 Rectángulo"/>
              <p:cNvSpPr/>
              <p:nvPr/>
            </p:nvSpPr>
            <p:spPr>
              <a:xfrm>
                <a:off x="57680" y="5730356"/>
                <a:ext cx="2794548" cy="470578"/>
              </a:xfrm>
              <a:prstGeom prst="rect">
                <a:avLst/>
              </a:prstGeom>
            </p:spPr>
            <p:txBody>
              <a:bodyPr wrap="none">
                <a:spAutoFit/>
              </a:bodyPr>
              <a:lstStyle/>
              <a:p>
                <a14:m>
                  <m:oMath xmlns:m="http://schemas.openxmlformats.org/officeDocument/2006/math">
                    <m:r>
                      <a:rPr lang="es-EC" sz="1600" b="1" i="1">
                        <a:latin typeface="Cambria Math"/>
                      </a:rPr>
                      <m:t>𝑷𝑬𝒙</m:t>
                    </m:r>
                    <m:r>
                      <a:rPr lang="es-EC" sz="1600" i="1">
                        <a:latin typeface="Cambria Math"/>
                      </a:rPr>
                      <m:t>=</m:t>
                    </m:r>
                    <m:f>
                      <m:fPr>
                        <m:ctrlPr>
                          <a:rPr lang="es-EC" sz="1600" i="1">
                            <a:latin typeface="Cambria Math" panose="02040503050406030204" pitchFamily="18" charset="0"/>
                          </a:rPr>
                        </m:ctrlPr>
                      </m:fPr>
                      <m:num>
                        <m:r>
                          <a:rPr lang="es-EC" sz="1600" i="1">
                            <a:latin typeface="Cambria Math"/>
                          </a:rPr>
                          <m:t>196.136,5</m:t>
                        </m:r>
                      </m:num>
                      <m:den>
                        <m:r>
                          <a:rPr lang="es-EC" sz="1600" i="1">
                            <a:latin typeface="Cambria Math"/>
                          </a:rPr>
                          <m:t>41.000−31.930,6</m:t>
                        </m:r>
                      </m:den>
                    </m:f>
                  </m:oMath>
                </a14:m>
                <a:r>
                  <a:rPr lang="es-EC" sz="1600" dirty="0"/>
                  <a:t>  </a:t>
                </a:r>
                <a:r>
                  <a:rPr lang="es-EC" sz="1600" dirty="0">
                    <a:sym typeface="Wingdings"/>
                  </a:rPr>
                  <a:t></a:t>
                </a:r>
                <a:r>
                  <a:rPr lang="es-EC" sz="1600" dirty="0"/>
                  <a:t> 24,03</a:t>
                </a:r>
              </a:p>
            </p:txBody>
          </p:sp>
        </mc:Choice>
        <mc:Fallback xmlns="">
          <p:sp>
            <p:nvSpPr>
              <p:cNvPr id="33" name="32 Rectángulo"/>
              <p:cNvSpPr>
                <a:spLocks noRot="1" noChangeAspect="1" noMove="1" noResize="1" noEditPoints="1" noAdjustHandles="1" noChangeArrowheads="1" noChangeShapeType="1" noTextEdit="1"/>
              </p:cNvSpPr>
              <p:nvPr/>
            </p:nvSpPr>
            <p:spPr>
              <a:xfrm>
                <a:off x="57680" y="5730356"/>
                <a:ext cx="2794548" cy="470578"/>
              </a:xfrm>
              <a:prstGeom prst="rect">
                <a:avLst/>
              </a:prstGeom>
              <a:blipFill rotWithShape="1">
                <a:blip r:embed="rId10"/>
                <a:stretch>
                  <a:fillRect r="-108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4" name="33 Rectángulo"/>
              <p:cNvSpPr/>
              <p:nvPr/>
            </p:nvSpPr>
            <p:spPr>
              <a:xfrm>
                <a:off x="57680" y="6386827"/>
                <a:ext cx="2699970" cy="466923"/>
              </a:xfrm>
              <a:prstGeom prst="rect">
                <a:avLst/>
              </a:prstGeom>
            </p:spPr>
            <p:txBody>
              <a:bodyPr wrap="none">
                <a:spAutoFit/>
              </a:bodyPr>
              <a:lstStyle/>
              <a:p>
                <a14:m>
                  <m:oMath xmlns:m="http://schemas.openxmlformats.org/officeDocument/2006/math">
                    <m:r>
                      <a:rPr lang="es-EC" sz="1600" b="1" i="1">
                        <a:latin typeface="Cambria Math"/>
                      </a:rPr>
                      <m:t>𝑷𝑬𝒙</m:t>
                    </m:r>
                    <m:r>
                      <a:rPr lang="es-EC" sz="1600" i="1">
                        <a:latin typeface="Cambria Math"/>
                      </a:rPr>
                      <m:t>=</m:t>
                    </m:r>
                    <m:f>
                      <m:fPr>
                        <m:ctrlPr>
                          <a:rPr lang="es-EC" sz="1600" i="1">
                            <a:latin typeface="Cambria Math" panose="02040503050406030204" pitchFamily="18" charset="0"/>
                          </a:rPr>
                        </m:ctrlPr>
                      </m:fPr>
                      <m:num>
                        <m:r>
                          <a:rPr lang="es-EC" sz="1600" i="1">
                            <a:latin typeface="Cambria Math"/>
                          </a:rPr>
                          <m:t>377.772,9</m:t>
                        </m:r>
                      </m:num>
                      <m:den>
                        <m:r>
                          <a:rPr lang="es-EC" sz="1600" i="1">
                            <a:latin typeface="Cambria Math"/>
                          </a:rPr>
                          <m:t>46.000−36.888,3</m:t>
                        </m:r>
                      </m:den>
                    </m:f>
                    <m:r>
                      <a:rPr lang="es-EC" sz="1600" b="1" i="1">
                        <a:latin typeface="Cambria Math"/>
                      </a:rPr>
                      <m:t> </m:t>
                    </m:r>
                  </m:oMath>
                </a14:m>
                <a:r>
                  <a:rPr lang="es-EC" sz="1600" dirty="0">
                    <a:sym typeface="Wingdings"/>
                  </a:rPr>
                  <a:t></a:t>
                </a:r>
                <a:r>
                  <a:rPr lang="es-EC" sz="1600" dirty="0"/>
                  <a:t>41,46</a:t>
                </a:r>
              </a:p>
            </p:txBody>
          </p:sp>
        </mc:Choice>
        <mc:Fallback xmlns="">
          <p:sp>
            <p:nvSpPr>
              <p:cNvPr id="34" name="33 Rectángulo"/>
              <p:cNvSpPr>
                <a:spLocks noRot="1" noChangeAspect="1" noMove="1" noResize="1" noEditPoints="1" noAdjustHandles="1" noChangeArrowheads="1" noChangeShapeType="1" noTextEdit="1"/>
              </p:cNvSpPr>
              <p:nvPr/>
            </p:nvSpPr>
            <p:spPr>
              <a:xfrm>
                <a:off x="57680" y="6386827"/>
                <a:ext cx="2699970" cy="466923"/>
              </a:xfrm>
              <a:prstGeom prst="rect">
                <a:avLst/>
              </a:prstGeom>
              <a:blipFill rotWithShape="1">
                <a:blip r:embed="rId11"/>
                <a:stretch>
                  <a:fillRect r="-1354" b="-1316"/>
                </a:stretch>
              </a:blipFill>
            </p:spPr>
            <p:txBody>
              <a:bodyPr/>
              <a:lstStyle/>
              <a:p>
                <a:r>
                  <a:rPr lang="es-EC">
                    <a:noFill/>
                  </a:rPr>
                  <a:t> </a:t>
                </a:r>
              </a:p>
            </p:txBody>
          </p:sp>
        </mc:Fallback>
      </mc:AlternateContent>
      <p:sp>
        <p:nvSpPr>
          <p:cNvPr id="35" name="34 Rectángulo redondeado"/>
          <p:cNvSpPr/>
          <p:nvPr/>
        </p:nvSpPr>
        <p:spPr>
          <a:xfrm>
            <a:off x="3042386" y="5836170"/>
            <a:ext cx="873322" cy="25895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1400" dirty="0" smtClean="0">
                <a:effectLst>
                  <a:outerShdw blurRad="38100" dist="38100" dir="2700000" algn="tl">
                    <a:srgbClr val="000000">
                      <a:alpha val="43137"/>
                    </a:srgbClr>
                  </a:outerShdw>
                </a:effectLst>
              </a:rPr>
              <a:t>TIPO</a:t>
            </a:r>
            <a:r>
              <a:rPr lang="es-EC" sz="1400" dirty="0" smtClean="0"/>
              <a:t> A</a:t>
            </a:r>
            <a:endParaRPr lang="es-EC" sz="1400" dirty="0"/>
          </a:p>
        </p:txBody>
      </p:sp>
      <p:sp>
        <p:nvSpPr>
          <p:cNvPr id="36" name="35 Rectángulo redondeado"/>
          <p:cNvSpPr/>
          <p:nvPr/>
        </p:nvSpPr>
        <p:spPr>
          <a:xfrm>
            <a:off x="3055935" y="6490813"/>
            <a:ext cx="873322" cy="2589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smtClean="0">
                <a:effectLst>
                  <a:outerShdw blurRad="38100" dist="38100" dir="2700000" algn="tl">
                    <a:srgbClr val="000000">
                      <a:alpha val="43137"/>
                    </a:srgbClr>
                  </a:outerShdw>
                </a:effectLst>
              </a:rPr>
              <a:t>TIPO</a:t>
            </a:r>
            <a:r>
              <a:rPr lang="es-EC" sz="1400" dirty="0" smtClean="0"/>
              <a:t> B</a:t>
            </a:r>
            <a:endParaRPr lang="es-EC" sz="1400" dirty="0"/>
          </a:p>
        </p:txBody>
      </p:sp>
      <p:sp>
        <p:nvSpPr>
          <p:cNvPr id="37" name="36 Flecha derecha"/>
          <p:cNvSpPr/>
          <p:nvPr/>
        </p:nvSpPr>
        <p:spPr>
          <a:xfrm>
            <a:off x="2757650" y="5874255"/>
            <a:ext cx="213263" cy="258950"/>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sp>
        <p:nvSpPr>
          <p:cNvPr id="38" name="37 Flecha derecha"/>
          <p:cNvSpPr/>
          <p:nvPr/>
        </p:nvSpPr>
        <p:spPr>
          <a:xfrm>
            <a:off x="2745595" y="6490813"/>
            <a:ext cx="213263" cy="25895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pic>
        <p:nvPicPr>
          <p:cNvPr id="28"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29178"/>
          <a:stretch/>
        </p:blipFill>
        <p:spPr bwMode="auto">
          <a:xfrm>
            <a:off x="110289" y="1017256"/>
            <a:ext cx="3348479" cy="18869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61330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8" y="6021289"/>
            <a:ext cx="9176467"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34 CuadroTexto"/>
          <p:cNvSpPr txBox="1">
            <a:spLocks noChangeArrowheads="1"/>
          </p:cNvSpPr>
          <p:nvPr/>
        </p:nvSpPr>
        <p:spPr bwMode="auto">
          <a:xfrm>
            <a:off x="1619672" y="2276872"/>
            <a:ext cx="6535739" cy="132343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INTRODUCCIÓN </a:t>
            </a:r>
          </a:p>
          <a:p>
            <a:pPr algn="ctr"/>
            <a:r>
              <a:rPr lang="es-EC"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s-EC"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 y="0"/>
            <a:ext cx="9142754" cy="1130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Resultado de imagen para introduccion de un proyec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1" y="4509120"/>
            <a:ext cx="5460597"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7600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28988"/>
          <a:stretch/>
        </p:blipFill>
        <p:spPr bwMode="auto">
          <a:xfrm>
            <a:off x="-32468" y="6021289"/>
            <a:ext cx="9176468"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9"/>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ortar rectángulo de esquina sencilla"/>
          <p:cNvSpPr/>
          <p:nvPr/>
        </p:nvSpPr>
        <p:spPr>
          <a:xfrm>
            <a:off x="233442" y="248875"/>
            <a:ext cx="4986630" cy="501848"/>
          </a:xfrm>
          <a:prstGeom prst="snip1Rect">
            <a:avLst/>
          </a:prstGeom>
          <a:solidFill>
            <a:srgbClr val="DFF559"/>
          </a:solidFill>
        </p:spPr>
        <p:txBody>
          <a:bodyPr wrap="square">
            <a:spAutoFit/>
          </a:bodyPr>
          <a:lstStyle/>
          <a:p>
            <a:pPr algn="ctr">
              <a:defRPr/>
            </a:pPr>
            <a:r>
              <a:rPr lang="es-EC" sz="2400" b="1" dirty="0" smtClean="0"/>
              <a:t>2. ESTRATEGIA DE PRODUCTIVIDAD</a:t>
            </a:r>
            <a:endParaRPr lang="es-EC" sz="2400" b="1" dirty="0"/>
          </a:p>
        </p:txBody>
      </p:sp>
      <p:sp>
        <p:nvSpPr>
          <p:cNvPr id="3" name="2 CuadroTexto"/>
          <p:cNvSpPr txBox="1"/>
          <p:nvPr/>
        </p:nvSpPr>
        <p:spPr>
          <a:xfrm>
            <a:off x="5193610" y="908720"/>
            <a:ext cx="3194814" cy="369332"/>
          </a:xfrm>
          <a:prstGeom prst="rect">
            <a:avLst/>
          </a:prstGeom>
          <a:solidFill>
            <a:srgbClr val="66FF33"/>
          </a:solidFill>
        </p:spPr>
        <p:txBody>
          <a:bodyPr wrap="square" rtlCol="0">
            <a:spAutoFit/>
          </a:bodyPr>
          <a:lstStyle/>
          <a:p>
            <a:r>
              <a:rPr lang="es-EC" b="1" dirty="0" smtClean="0">
                <a:effectLst>
                  <a:outerShdw blurRad="38100" dist="38100" dir="2700000" algn="tl">
                    <a:srgbClr val="000000">
                      <a:alpha val="43137"/>
                    </a:srgbClr>
                  </a:outerShdw>
                </a:effectLst>
                <a:latin typeface="Broadway" panose="04040905080B02020502" pitchFamily="82" charset="0"/>
              </a:rPr>
              <a:t>ESTRATEGIAS:</a:t>
            </a:r>
            <a:endParaRPr lang="es-EC" b="1" dirty="0">
              <a:effectLst>
                <a:outerShdw blurRad="38100" dist="38100" dir="2700000" algn="tl">
                  <a:srgbClr val="000000">
                    <a:alpha val="43137"/>
                  </a:srgbClr>
                </a:outerShdw>
              </a:effectLst>
              <a:latin typeface="Broadway" panose="04040905080B02020502" pitchFamily="82" charset="0"/>
            </a:endParaRPr>
          </a:p>
        </p:txBody>
      </p:sp>
      <p:sp>
        <p:nvSpPr>
          <p:cNvPr id="4" name="3 Rectángulo"/>
          <p:cNvSpPr/>
          <p:nvPr/>
        </p:nvSpPr>
        <p:spPr>
          <a:xfrm>
            <a:off x="5004047" y="1412776"/>
            <a:ext cx="3960441"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r"/>
            <a:r>
              <a:rPr lang="es-EC" sz="1400" i="1" dirty="0" smtClean="0"/>
              <a:t>2.1.- Desarrollo de un sistema de control de costos y gastos</a:t>
            </a:r>
            <a:endParaRPr lang="es-EC" sz="1400" dirty="0"/>
          </a:p>
        </p:txBody>
      </p:sp>
      <p:graphicFrame>
        <p:nvGraphicFramePr>
          <p:cNvPr id="7" name="6 Tabla"/>
          <p:cNvGraphicFramePr>
            <a:graphicFrameLocks noGrp="1"/>
          </p:cNvGraphicFramePr>
          <p:nvPr>
            <p:extLst>
              <p:ext uri="{D42A27DB-BD31-4B8C-83A1-F6EECF244321}">
                <p14:modId xmlns:p14="http://schemas.microsoft.com/office/powerpoint/2010/main" val="4179138219"/>
              </p:ext>
            </p:extLst>
          </p:nvPr>
        </p:nvGraphicFramePr>
        <p:xfrm>
          <a:off x="-1" y="833767"/>
          <a:ext cx="4640383" cy="3276981"/>
        </p:xfrm>
        <a:graphic>
          <a:graphicData uri="http://schemas.openxmlformats.org/drawingml/2006/table">
            <a:tbl>
              <a:tblPr firstRow="1" firstCol="1" bandRow="1">
                <a:tableStyleId>{5FD0F851-EC5A-4D38-B0AD-8093EC10F338}</a:tableStyleId>
              </a:tblPr>
              <a:tblGrid>
                <a:gridCol w="951954"/>
                <a:gridCol w="623222"/>
                <a:gridCol w="766302"/>
                <a:gridCol w="2298905"/>
              </a:tblGrid>
              <a:tr h="0">
                <a:tc gridSpan="4">
                  <a:txBody>
                    <a:bodyPr/>
                    <a:lstStyle/>
                    <a:p>
                      <a:pPr algn="ctr">
                        <a:lnSpc>
                          <a:spcPct val="115000"/>
                        </a:lnSpc>
                        <a:spcAft>
                          <a:spcPts val="0"/>
                        </a:spcAft>
                      </a:pPr>
                      <a:r>
                        <a:rPr lang="es-EC" sz="1050" dirty="0">
                          <a:effectLst/>
                        </a:rPr>
                        <a:t> </a:t>
                      </a:r>
                      <a:endParaRPr lang="es-EC" sz="1100" dirty="0">
                        <a:effectLst/>
                      </a:endParaRPr>
                    </a:p>
                    <a:p>
                      <a:pPr algn="ctr">
                        <a:lnSpc>
                          <a:spcPct val="115000"/>
                        </a:lnSpc>
                        <a:spcAft>
                          <a:spcPts val="0"/>
                        </a:spcAft>
                      </a:pPr>
                      <a:r>
                        <a:rPr lang="es-EC" sz="1200" dirty="0">
                          <a:effectLst/>
                          <a:latin typeface="Arial" panose="020B0604020202020204" pitchFamily="34" charset="0"/>
                          <a:cs typeface="Arial" panose="020B0604020202020204" pitchFamily="34" charset="0"/>
                        </a:rPr>
                        <a:t>MATRIZ DE OBJETIVOS FINANCIEROS DEFINIDOS</a:t>
                      </a:r>
                      <a:endParaRPr lang="es-EC" sz="1400" dirty="0">
                        <a:effectLst/>
                        <a:latin typeface="Arial" panose="020B0604020202020204" pitchFamily="34" charset="0"/>
                        <a:ea typeface="Calibri"/>
                        <a:cs typeface="Arial" panose="020B0604020202020204" pitchFamily="34" charset="0"/>
                      </a:endParaRPr>
                    </a:p>
                  </a:txBody>
                  <a:tcPr marL="35436" marR="35436" marT="0" marB="0"/>
                </a:tc>
                <a:tc hMerge="1">
                  <a:txBody>
                    <a:bodyPr/>
                    <a:lstStyle/>
                    <a:p>
                      <a:endParaRPr lang="es-EC"/>
                    </a:p>
                  </a:txBody>
                  <a:tcPr/>
                </a:tc>
                <a:tc hMerge="1">
                  <a:txBody>
                    <a:bodyPr/>
                    <a:lstStyle/>
                    <a:p>
                      <a:endParaRPr lang="es-EC"/>
                    </a:p>
                  </a:txBody>
                  <a:tcPr/>
                </a:tc>
                <a:tc hMerge="1">
                  <a:txBody>
                    <a:bodyPr/>
                    <a:lstStyle/>
                    <a:p>
                      <a:endParaRPr lang="es-EC"/>
                    </a:p>
                  </a:txBody>
                  <a:tcPr/>
                </a:tc>
              </a:tr>
              <a:tr h="281526">
                <a:tc>
                  <a:txBody>
                    <a:bodyPr/>
                    <a:lstStyle/>
                    <a:p>
                      <a:pPr algn="ctr">
                        <a:lnSpc>
                          <a:spcPct val="115000"/>
                        </a:lnSpc>
                        <a:spcAft>
                          <a:spcPts val="0"/>
                        </a:spcAft>
                      </a:pPr>
                      <a:r>
                        <a:rPr lang="es-EC" sz="1050" b="1" dirty="0">
                          <a:effectLst>
                            <a:outerShdw blurRad="38100" dist="38100" dir="2700000" algn="tl">
                              <a:srgbClr val="000000">
                                <a:alpha val="43137"/>
                              </a:srgbClr>
                            </a:outerShdw>
                          </a:effectLst>
                        </a:rPr>
                        <a:t> </a:t>
                      </a:r>
                      <a:endParaRPr lang="es-EC" sz="1100" b="1" dirty="0">
                        <a:effectLst>
                          <a:outerShdw blurRad="38100" dist="38100" dir="2700000" algn="tl">
                            <a:srgbClr val="000000">
                              <a:alpha val="43137"/>
                            </a:srgbClr>
                          </a:outerShdw>
                        </a:effectLst>
                      </a:endParaRPr>
                    </a:p>
                    <a:p>
                      <a:pPr algn="ctr">
                        <a:lnSpc>
                          <a:spcPct val="115000"/>
                        </a:lnSpc>
                        <a:spcAft>
                          <a:spcPts val="0"/>
                        </a:spcAft>
                      </a:pPr>
                      <a:r>
                        <a:rPr lang="es-EC" sz="1050" b="1" dirty="0">
                          <a:effectLst>
                            <a:outerShdw blurRad="38100" dist="38100" dir="2700000" algn="tl">
                              <a:srgbClr val="000000">
                                <a:alpha val="43137"/>
                              </a:srgbClr>
                            </a:outerShdw>
                          </a:effectLst>
                        </a:rPr>
                        <a:t>PERSPECTIVA</a:t>
                      </a:r>
                      <a:endParaRPr lang="es-EC" sz="1100" b="1" dirty="0">
                        <a:effectLst>
                          <a:outerShdw blurRad="38100" dist="38100" dir="2700000" algn="tl">
                            <a:srgbClr val="000000">
                              <a:alpha val="43137"/>
                            </a:srgbClr>
                          </a:outerShdw>
                        </a:effectLst>
                        <a:latin typeface="Calibri"/>
                        <a:ea typeface="Calibri"/>
                        <a:cs typeface="Times New Roman"/>
                      </a:endParaRPr>
                    </a:p>
                  </a:txBody>
                  <a:tcPr marL="35436" marR="35436" marT="0" marB="0"/>
                </a:tc>
                <a:tc>
                  <a:txBody>
                    <a:bodyPr/>
                    <a:lstStyle/>
                    <a:p>
                      <a:pPr algn="ctr">
                        <a:lnSpc>
                          <a:spcPct val="115000"/>
                        </a:lnSpc>
                        <a:spcAft>
                          <a:spcPts val="0"/>
                        </a:spcAft>
                      </a:pPr>
                      <a:r>
                        <a:rPr lang="es-EC" sz="1050" b="1" dirty="0">
                          <a:effectLst>
                            <a:outerShdw blurRad="38100" dist="38100" dir="2700000" algn="tl">
                              <a:srgbClr val="000000">
                                <a:alpha val="43137"/>
                              </a:srgbClr>
                            </a:outerShdw>
                          </a:effectLst>
                        </a:rPr>
                        <a:t> </a:t>
                      </a:r>
                      <a:endParaRPr lang="es-EC" sz="1100" b="1" dirty="0">
                        <a:effectLst>
                          <a:outerShdw blurRad="38100" dist="38100" dir="2700000" algn="tl">
                            <a:srgbClr val="000000">
                              <a:alpha val="43137"/>
                            </a:srgbClr>
                          </a:outerShdw>
                        </a:effectLst>
                      </a:endParaRPr>
                    </a:p>
                    <a:p>
                      <a:pPr algn="ctr">
                        <a:lnSpc>
                          <a:spcPct val="115000"/>
                        </a:lnSpc>
                        <a:spcAft>
                          <a:spcPts val="0"/>
                        </a:spcAft>
                      </a:pPr>
                      <a:r>
                        <a:rPr lang="es-EC" sz="1050" b="1" dirty="0">
                          <a:effectLst>
                            <a:outerShdw blurRad="38100" dist="38100" dir="2700000" algn="tl">
                              <a:srgbClr val="000000">
                                <a:alpha val="43137"/>
                              </a:srgbClr>
                            </a:outerShdw>
                          </a:effectLst>
                        </a:rPr>
                        <a:t>EJE</a:t>
                      </a:r>
                      <a:endParaRPr lang="es-EC" sz="1100" b="1" dirty="0">
                        <a:effectLst>
                          <a:outerShdw blurRad="38100" dist="38100" dir="2700000" algn="tl">
                            <a:srgbClr val="000000">
                              <a:alpha val="43137"/>
                            </a:srgbClr>
                          </a:outerShdw>
                        </a:effectLst>
                        <a:latin typeface="Calibri"/>
                        <a:ea typeface="Calibri"/>
                        <a:cs typeface="Times New Roman"/>
                      </a:endParaRPr>
                    </a:p>
                  </a:txBody>
                  <a:tcPr marL="35436" marR="35436" marT="0" marB="0"/>
                </a:tc>
                <a:tc>
                  <a:txBody>
                    <a:bodyPr/>
                    <a:lstStyle/>
                    <a:p>
                      <a:pPr algn="ctr">
                        <a:lnSpc>
                          <a:spcPct val="115000"/>
                        </a:lnSpc>
                        <a:spcAft>
                          <a:spcPts val="0"/>
                        </a:spcAft>
                      </a:pPr>
                      <a:r>
                        <a:rPr lang="es-EC" sz="1050" b="1" dirty="0">
                          <a:effectLst>
                            <a:outerShdw blurRad="38100" dist="38100" dir="2700000" algn="tl">
                              <a:srgbClr val="000000">
                                <a:alpha val="43137"/>
                              </a:srgbClr>
                            </a:outerShdw>
                          </a:effectLst>
                        </a:rPr>
                        <a:t> </a:t>
                      </a:r>
                      <a:endParaRPr lang="es-EC" sz="1100" b="1" dirty="0">
                        <a:effectLst>
                          <a:outerShdw blurRad="38100" dist="38100" dir="2700000" algn="tl">
                            <a:srgbClr val="000000">
                              <a:alpha val="43137"/>
                            </a:srgbClr>
                          </a:outerShdw>
                        </a:effectLst>
                      </a:endParaRPr>
                    </a:p>
                    <a:p>
                      <a:pPr algn="ctr">
                        <a:lnSpc>
                          <a:spcPct val="115000"/>
                        </a:lnSpc>
                        <a:spcAft>
                          <a:spcPts val="0"/>
                        </a:spcAft>
                      </a:pPr>
                      <a:r>
                        <a:rPr lang="es-EC" sz="1050" b="1" dirty="0">
                          <a:effectLst>
                            <a:outerShdw blurRad="38100" dist="38100" dir="2700000" algn="tl">
                              <a:srgbClr val="000000">
                                <a:alpha val="43137"/>
                              </a:srgbClr>
                            </a:outerShdw>
                          </a:effectLst>
                        </a:rPr>
                        <a:t>RIESGO</a:t>
                      </a:r>
                      <a:endParaRPr lang="es-EC" sz="1100" b="1" dirty="0">
                        <a:effectLst>
                          <a:outerShdw blurRad="38100" dist="38100" dir="2700000" algn="tl">
                            <a:srgbClr val="000000">
                              <a:alpha val="43137"/>
                            </a:srgbClr>
                          </a:outerShdw>
                        </a:effectLst>
                        <a:latin typeface="Calibri"/>
                        <a:ea typeface="Calibri"/>
                        <a:cs typeface="Times New Roman"/>
                      </a:endParaRPr>
                    </a:p>
                  </a:txBody>
                  <a:tcPr marL="35436" marR="35436" marT="0" marB="0"/>
                </a:tc>
                <a:tc>
                  <a:txBody>
                    <a:bodyPr/>
                    <a:lstStyle/>
                    <a:p>
                      <a:pPr algn="ctr">
                        <a:lnSpc>
                          <a:spcPct val="115000"/>
                        </a:lnSpc>
                        <a:spcAft>
                          <a:spcPts val="0"/>
                        </a:spcAft>
                      </a:pPr>
                      <a:r>
                        <a:rPr lang="es-EC" sz="1050" b="1" dirty="0">
                          <a:effectLst>
                            <a:outerShdw blurRad="38100" dist="38100" dir="2700000" algn="tl">
                              <a:srgbClr val="000000">
                                <a:alpha val="43137"/>
                              </a:srgbClr>
                            </a:outerShdw>
                          </a:effectLst>
                        </a:rPr>
                        <a:t> </a:t>
                      </a:r>
                      <a:endParaRPr lang="es-EC" sz="1100" b="1" dirty="0">
                        <a:effectLst>
                          <a:outerShdw blurRad="38100" dist="38100" dir="2700000" algn="tl">
                            <a:srgbClr val="000000">
                              <a:alpha val="43137"/>
                            </a:srgbClr>
                          </a:outerShdw>
                        </a:effectLst>
                      </a:endParaRPr>
                    </a:p>
                    <a:p>
                      <a:pPr algn="ctr">
                        <a:lnSpc>
                          <a:spcPct val="115000"/>
                        </a:lnSpc>
                        <a:spcAft>
                          <a:spcPts val="0"/>
                        </a:spcAft>
                      </a:pPr>
                      <a:r>
                        <a:rPr lang="es-EC" sz="1050" b="1" dirty="0">
                          <a:effectLst>
                            <a:outerShdw blurRad="38100" dist="38100" dir="2700000" algn="tl">
                              <a:srgbClr val="000000">
                                <a:alpha val="43137"/>
                              </a:srgbClr>
                            </a:outerShdw>
                          </a:effectLst>
                        </a:rPr>
                        <a:t>OBJETIVOS</a:t>
                      </a:r>
                      <a:endParaRPr lang="es-EC" sz="1100" b="1" dirty="0">
                        <a:effectLst>
                          <a:outerShdw blurRad="38100" dist="38100" dir="2700000" algn="tl">
                            <a:srgbClr val="000000">
                              <a:alpha val="43137"/>
                            </a:srgbClr>
                          </a:outerShdw>
                        </a:effectLst>
                        <a:latin typeface="Calibri"/>
                        <a:ea typeface="Calibri"/>
                        <a:cs typeface="Times New Roman"/>
                      </a:endParaRPr>
                    </a:p>
                  </a:txBody>
                  <a:tcPr marL="35436" marR="35436" marT="0" marB="0"/>
                </a:tc>
              </a:tr>
              <a:tr h="1905620">
                <a:tc>
                  <a:txBody>
                    <a:bodyPr/>
                    <a:lstStyle/>
                    <a:p>
                      <a:pPr>
                        <a:lnSpc>
                          <a:spcPct val="115000"/>
                        </a:lnSpc>
                        <a:spcAft>
                          <a:spcPts val="0"/>
                        </a:spcAft>
                      </a:pPr>
                      <a:r>
                        <a:rPr lang="es-EC" sz="1050" dirty="0">
                          <a:effectLst/>
                        </a:rPr>
                        <a:t>  </a:t>
                      </a:r>
                      <a:r>
                        <a:rPr lang="es-EC" sz="1050" dirty="0" smtClean="0">
                          <a:effectLst/>
                        </a:rPr>
                        <a:t>FINANCIERA</a:t>
                      </a:r>
                      <a:endParaRPr lang="es-EC" sz="1100" dirty="0">
                        <a:effectLst/>
                        <a:latin typeface="Calibri"/>
                        <a:ea typeface="Calibri"/>
                        <a:cs typeface="Times New Roman"/>
                      </a:endParaRPr>
                    </a:p>
                  </a:txBody>
                  <a:tcPr marL="35436" marR="35436" marT="0" marB="0"/>
                </a:tc>
                <a:tc>
                  <a:txBody>
                    <a:bodyPr/>
                    <a:lstStyle/>
                    <a:p>
                      <a:pPr>
                        <a:lnSpc>
                          <a:spcPct val="115000"/>
                        </a:lnSpc>
                        <a:spcAft>
                          <a:spcPts val="0"/>
                        </a:spcAft>
                      </a:pPr>
                      <a:r>
                        <a:rPr lang="es-EC" sz="1050">
                          <a:effectLst/>
                        </a:rPr>
                        <a:t>PRODUCTIVIDAD</a:t>
                      </a:r>
                      <a:endParaRPr lang="es-EC" sz="1100">
                        <a:effectLst/>
                        <a:latin typeface="Calibri"/>
                        <a:ea typeface="Calibri"/>
                        <a:cs typeface="Times New Roman"/>
                      </a:endParaRPr>
                    </a:p>
                  </a:txBody>
                  <a:tcPr marL="35436" marR="35436" marT="0" marB="0"/>
                </a:tc>
                <a:tc>
                  <a:txBody>
                    <a:bodyPr/>
                    <a:lstStyle/>
                    <a:p>
                      <a:pPr>
                        <a:lnSpc>
                          <a:spcPct val="115000"/>
                        </a:lnSpc>
                        <a:spcAft>
                          <a:spcPts val="0"/>
                        </a:spcAft>
                      </a:pPr>
                      <a:r>
                        <a:rPr lang="es-EC" sz="1050">
                          <a:effectLst/>
                        </a:rPr>
                        <a:t>LIQUIDEZ/OPERATIVO</a:t>
                      </a:r>
                      <a:endParaRPr lang="es-EC" sz="1100">
                        <a:effectLst/>
                        <a:latin typeface="Calibri"/>
                        <a:ea typeface="Calibri"/>
                        <a:cs typeface="Times New Roman"/>
                      </a:endParaRPr>
                    </a:p>
                  </a:txBody>
                  <a:tcPr marL="35436" marR="35436" marT="0" marB="0"/>
                </a:tc>
                <a:tc>
                  <a:txBody>
                    <a:bodyPr/>
                    <a:lstStyle/>
                    <a:p>
                      <a:pPr algn="just">
                        <a:lnSpc>
                          <a:spcPct val="150000"/>
                        </a:lnSpc>
                        <a:spcAft>
                          <a:spcPts val="0"/>
                        </a:spcAft>
                      </a:pPr>
                      <a:r>
                        <a:rPr lang="es-EC" sz="1100" dirty="0" smtClean="0">
                          <a:effectLst/>
                        </a:rPr>
                        <a:t>MEJORAR EL SISTEMA DE MANEJO Y CONTROL DE COSTOS Y GASTOS  EN OPERACIONES DE OBRAS CIVILES  CON EL FIN DE DISMINUIR LOS RUBROS  EXCESIVOS DE GASTOS HASTA EN UN 55%  Y LOGRAR UNA OPTIMIZACIÓN DE COSTOS DE CONSTRUCCIÓN, QUE PERMITA OBTENER UN MARGEN DE RENTABILIDAD OPERACIONAL DE AL MENOS UN 5%.</a:t>
                      </a:r>
                      <a:endParaRPr lang="es-EC" sz="1200" dirty="0">
                        <a:effectLst/>
                        <a:latin typeface="Calibri"/>
                        <a:ea typeface="Calibri"/>
                        <a:cs typeface="Times New Roman"/>
                      </a:endParaRPr>
                    </a:p>
                  </a:txBody>
                  <a:tcPr marL="35436" marR="35436" marT="0" marB="0"/>
                </a:tc>
              </a:tr>
            </a:tbl>
          </a:graphicData>
        </a:graphic>
      </p:graphicFrame>
      <p:sp>
        <p:nvSpPr>
          <p:cNvPr id="8" name="7 CuadroTexto"/>
          <p:cNvSpPr txBox="1"/>
          <p:nvPr/>
        </p:nvSpPr>
        <p:spPr>
          <a:xfrm>
            <a:off x="5363926" y="2132856"/>
            <a:ext cx="3240682" cy="261610"/>
          </a:xfrm>
          <a:prstGeom prst="rect">
            <a:avLst/>
          </a:prstGeom>
          <a:solidFill>
            <a:srgbClr val="66FF33"/>
          </a:solidFill>
        </p:spPr>
        <p:txBody>
          <a:bodyPr wrap="square" rtlCol="0">
            <a:spAutoFit/>
          </a:bodyPr>
          <a:lstStyle/>
          <a:p>
            <a:pPr algn="ctr"/>
            <a:r>
              <a:rPr lang="es-EC" sz="11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CONTROL FINANCIERO PRESUPUESTARIO</a:t>
            </a:r>
            <a:endParaRPr lang="es-EC" sz="1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12" name="11 Diagrama"/>
          <p:cNvGraphicFramePr/>
          <p:nvPr>
            <p:extLst>
              <p:ext uri="{D42A27DB-BD31-4B8C-83A1-F6EECF244321}">
                <p14:modId xmlns:p14="http://schemas.microsoft.com/office/powerpoint/2010/main" val="2858826088"/>
              </p:ext>
            </p:extLst>
          </p:nvPr>
        </p:nvGraphicFramePr>
        <p:xfrm>
          <a:off x="4555766" y="2492896"/>
          <a:ext cx="4866311" cy="43651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1208"/>
          <a:stretch/>
        </p:blipFill>
        <p:spPr bwMode="auto">
          <a:xfrm>
            <a:off x="-32468" y="6021288"/>
            <a:ext cx="2642057"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Proceso alternativo">
            <a:hlinkClick r:id="rId9" action="ppaction://hlinkfile"/>
          </p:cNvPr>
          <p:cNvSpPr/>
          <p:nvPr/>
        </p:nvSpPr>
        <p:spPr>
          <a:xfrm>
            <a:off x="1296615" y="4725144"/>
            <a:ext cx="3240360" cy="1008112"/>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10" action="ppaction://hlinkfile"/>
              </a:rPr>
              <a:t>FORMATO DE CONTROL FINANCIERO PRESUPUESTARIO</a:t>
            </a:r>
            <a:endParaRPr lang="es-EC"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10" name="9 Flecha curvada hacia abajo"/>
          <p:cNvSpPr/>
          <p:nvPr/>
        </p:nvSpPr>
        <p:spPr>
          <a:xfrm>
            <a:off x="1619672" y="4293096"/>
            <a:ext cx="1080120" cy="432048"/>
          </a:xfrm>
          <a:prstGeom prst="curved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a:solidFill>
                <a:schemeClr val="tx1"/>
              </a:solidFill>
            </a:endParaRPr>
          </a:p>
        </p:txBody>
      </p:sp>
      <p:sp>
        <p:nvSpPr>
          <p:cNvPr id="11" name="10 CuadroTexto"/>
          <p:cNvSpPr txBox="1"/>
          <p:nvPr/>
        </p:nvSpPr>
        <p:spPr>
          <a:xfrm>
            <a:off x="1835696" y="4355812"/>
            <a:ext cx="648072" cy="369332"/>
          </a:xfrm>
          <a:prstGeom prst="rect">
            <a:avLst/>
          </a:prstGeom>
          <a:noFill/>
        </p:spPr>
        <p:txBody>
          <a:bodyPr wrap="square" rtlCol="0">
            <a:spAutoFit/>
          </a:bodyPr>
          <a:lstStyle/>
          <a:p>
            <a:r>
              <a:rPr lang="es-EC" b="1" dirty="0" smtClean="0"/>
              <a:t>Ver</a:t>
            </a:r>
            <a:endParaRPr lang="es-EC" b="1" dirty="0"/>
          </a:p>
        </p:txBody>
      </p:sp>
    </p:spTree>
    <p:extLst>
      <p:ext uri="{BB962C8B-B14F-4D97-AF65-F5344CB8AC3E}">
        <p14:creationId xmlns:p14="http://schemas.microsoft.com/office/powerpoint/2010/main" val="79567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8" y="6021289"/>
            <a:ext cx="9176467"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9"/>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ortar rectángulo de esquina sencilla"/>
          <p:cNvSpPr/>
          <p:nvPr/>
        </p:nvSpPr>
        <p:spPr>
          <a:xfrm>
            <a:off x="-43053" y="-18139"/>
            <a:ext cx="4986630" cy="501848"/>
          </a:xfrm>
          <a:prstGeom prst="snip1Rect">
            <a:avLst/>
          </a:prstGeom>
          <a:solidFill>
            <a:srgbClr val="DFF559"/>
          </a:solidFill>
        </p:spPr>
        <p:txBody>
          <a:bodyPr wrap="square">
            <a:spAutoFit/>
          </a:bodyPr>
          <a:lstStyle/>
          <a:p>
            <a:pPr algn="ctr">
              <a:defRPr/>
            </a:pPr>
            <a:r>
              <a:rPr lang="es-EC" sz="2400" b="1" dirty="0" smtClean="0"/>
              <a:t>2. ESTRATEGIA DE PRODUCTIVIDAD</a:t>
            </a:r>
            <a:endParaRPr lang="es-EC" sz="2400" b="1" dirty="0"/>
          </a:p>
        </p:txBody>
      </p:sp>
      <p:sp>
        <p:nvSpPr>
          <p:cNvPr id="8" name="7 CuadroTexto"/>
          <p:cNvSpPr txBox="1"/>
          <p:nvPr/>
        </p:nvSpPr>
        <p:spPr>
          <a:xfrm>
            <a:off x="87466" y="621027"/>
            <a:ext cx="6657951" cy="430887"/>
          </a:xfrm>
          <a:prstGeom prst="rect">
            <a:avLst/>
          </a:prstGeom>
          <a:solidFill>
            <a:srgbClr val="66FF33"/>
          </a:solidFill>
        </p:spPr>
        <p:txBody>
          <a:bodyPr wrap="square" rtlCol="0">
            <a:spAutoFit/>
          </a:bodyPr>
          <a:lstStyle/>
          <a:p>
            <a:pPr algn="ctr"/>
            <a:r>
              <a:rPr lang="es-EC" sz="11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IDENTIFICACIÓN Y ANÁLISIS DE EVENTOS  EN EJECUCIÓN DE OBRAS CIVILES QUE AFECTAN LOS  COSTOS Y GASTOS.</a:t>
            </a:r>
            <a:endParaRPr lang="es-EC" sz="1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830241230"/>
              </p:ext>
            </p:extLst>
          </p:nvPr>
        </p:nvGraphicFramePr>
        <p:xfrm>
          <a:off x="226246" y="1051914"/>
          <a:ext cx="8659038" cy="3221214"/>
        </p:xfrm>
        <a:graphic>
          <a:graphicData uri="http://schemas.openxmlformats.org/drawingml/2006/table">
            <a:tbl>
              <a:tblPr>
                <a:tableStyleId>{35758FB7-9AC5-4552-8A53-C91805E547FA}</a:tableStyleId>
              </a:tblPr>
              <a:tblGrid>
                <a:gridCol w="992658"/>
                <a:gridCol w="1142080"/>
                <a:gridCol w="1994992"/>
                <a:gridCol w="1368152"/>
                <a:gridCol w="2011619"/>
                <a:gridCol w="1149537"/>
              </a:tblGrid>
              <a:tr h="601458">
                <a:tc>
                  <a:txBody>
                    <a:bodyPr/>
                    <a:lstStyle/>
                    <a:p>
                      <a:pPr algn="ctr" fontAlgn="ctr"/>
                      <a:r>
                        <a:rPr lang="es-EC" sz="1200" b="1" u="none" strike="noStrike"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EVENTO</a:t>
                      </a:r>
                      <a:endParaRPr lang="es-EC" sz="12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s-EC" sz="1200" b="1" i="0" u="none" strike="noStrike"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IMPACTO</a:t>
                      </a:r>
                      <a:endParaRPr lang="es-EC" sz="12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200" b="1"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Acciones propuestas (Control)</a:t>
                      </a:r>
                      <a:endParaRPr lang="es-EC" sz="12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fontAlgn="ctr"/>
                      <a:r>
                        <a:rPr lang="es-EC" sz="1200" b="1"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Indicador</a:t>
                      </a:r>
                      <a:endParaRPr lang="es-EC" sz="12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525" marR="9525" marT="9525" marB="0" anchor="ctr"/>
                </a:tc>
                <a:tc hMerge="1">
                  <a:txBody>
                    <a:bodyPr/>
                    <a:lstStyle/>
                    <a:p>
                      <a:pPr algn="ctr" fontAlgn="ctr"/>
                      <a:endParaRPr lang="es-EC"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200" b="1"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Beneficios </a:t>
                      </a:r>
                      <a:endParaRPr lang="es-EC" sz="12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525" marR="9525" marT="9525" marB="0" anchor="ctr"/>
                </a:tc>
              </a:tr>
              <a:tr h="398083">
                <a:tc rowSpan="3">
                  <a:txBody>
                    <a:bodyPr/>
                    <a:lstStyle/>
                    <a:p>
                      <a:pPr algn="l" fontAlgn="ctr"/>
                      <a:r>
                        <a:rPr lang="es-EC" sz="1050" u="none" strike="noStrike" dirty="0">
                          <a:effectLst/>
                          <a:latin typeface="Arial" panose="020B0604020202020204" pitchFamily="34" charset="0"/>
                          <a:cs typeface="Arial" panose="020B0604020202020204" pitchFamily="34" charset="0"/>
                        </a:rPr>
                        <a:t>Activos fijos no asegurados</a:t>
                      </a:r>
                      <a:endParaRPr lang="es-EC"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7">
                  <a:txBody>
                    <a:bodyPr/>
                    <a:lstStyle/>
                    <a:p>
                      <a:pPr algn="l" fontAlgn="ctr"/>
                      <a:r>
                        <a:rPr lang="es-EC" sz="1200" b="1" i="0" u="none" strike="noStrike"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35% del Rubro de Gastos derivados de la operación</a:t>
                      </a:r>
                      <a:endParaRPr lang="es-EC" sz="12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525" marR="9525" marT="9525" marB="0" anchor="ctr"/>
                </a:tc>
                <a:tc rowSpan="4">
                  <a:txBody>
                    <a:bodyPr/>
                    <a:lstStyle/>
                    <a:p>
                      <a:pPr algn="l" fontAlgn="ctr"/>
                      <a:r>
                        <a:rPr lang="es-EC" sz="1050" u="none" strike="noStrike" dirty="0">
                          <a:effectLst/>
                          <a:latin typeface="Arial" panose="020B0604020202020204" pitchFamily="34" charset="0"/>
                          <a:cs typeface="Arial" panose="020B0604020202020204" pitchFamily="34" charset="0"/>
                        </a:rPr>
                        <a:t>Asegurar los activos fijos con seguros acorde el nivel de riesgo presenciado e importancia dentro de la operación.</a:t>
                      </a:r>
                      <a:endParaRPr lang="es-EC"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4">
                  <a:txBody>
                    <a:bodyPr/>
                    <a:lstStyle/>
                    <a:p>
                      <a:pPr algn="l" fontAlgn="ctr"/>
                      <a:r>
                        <a:rPr lang="es-EC" sz="1050" u="none" strike="noStrike" kern="1200" dirty="0" smtClean="0">
                          <a:solidFill>
                            <a:schemeClr val="dk1"/>
                          </a:solidFill>
                          <a:effectLst/>
                          <a:latin typeface="Arial" panose="020B0604020202020204" pitchFamily="34" charset="0"/>
                          <a:ea typeface="+mn-ea"/>
                          <a:cs typeface="Arial" panose="020B0604020202020204" pitchFamily="34" charset="0"/>
                        </a:rPr>
                        <a:t>Aseguramiento de al menos el 50% de sus activos fijos más relevantes para la actividad</a:t>
                      </a:r>
                      <a:endParaRPr lang="es-EC" sz="105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l" fontAlgn="ctr"/>
                      <a:r>
                        <a:rPr lang="es-EC" sz="1050" u="none" strike="noStrike" dirty="0">
                          <a:effectLst/>
                          <a:latin typeface="Arial" panose="020B0604020202020204" pitchFamily="34" charset="0"/>
                          <a:cs typeface="Arial" panose="020B0604020202020204" pitchFamily="34" charset="0"/>
                        </a:rPr>
                        <a:t>Prima de riesgo pagada vs Riesgo cubierto</a:t>
                      </a:r>
                      <a:endParaRPr lang="es-EC"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7">
                  <a:txBody>
                    <a:bodyPr/>
                    <a:lstStyle/>
                    <a:p>
                      <a:pPr algn="l" fontAlgn="ctr"/>
                      <a:r>
                        <a:rPr lang="es-EC" sz="1050" u="none" strike="noStrike"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Disminución del alto rubro por  siniestros de maquinaria y equipo en las obras ejecutadas por medio de una estrategia de contratación de seguros.</a:t>
                      </a:r>
                      <a:endParaRPr lang="es-EC" sz="1050" b="0"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525" marR="9525" marT="9525" marB="0" anchor="ctr"/>
                </a:tc>
              </a:tr>
              <a:tr h="267854">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pPr algn="l" fontAlgn="ctr"/>
                      <a:endParaRPr lang="es-EC"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EC" sz="1050" u="none" strike="noStrike">
                          <a:effectLst/>
                          <a:latin typeface="Arial" panose="020B0604020202020204" pitchFamily="34" charset="0"/>
                          <a:cs typeface="Arial" panose="020B0604020202020204" pitchFamily="34" charset="0"/>
                        </a:rPr>
                        <a:t>Prima de riesgo / Activo fijo total</a:t>
                      </a:r>
                      <a:endParaRPr lang="es-EC"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endParaRPr lang="es-EC"/>
                    </a:p>
                  </a:txBody>
                  <a:tcPr/>
                </a:tc>
              </a:tr>
              <a:tr h="426232">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pPr algn="l" fontAlgn="ctr"/>
                      <a:endParaRPr lang="es-EC"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a:txBody>
                    <a:bodyPr/>
                    <a:lstStyle/>
                    <a:p>
                      <a:pPr algn="l" fontAlgn="ctr"/>
                      <a:r>
                        <a:rPr lang="es-EC" sz="1050" u="none" strike="noStrike">
                          <a:effectLst/>
                          <a:latin typeface="Arial" panose="020B0604020202020204" pitchFamily="34" charset="0"/>
                          <a:cs typeface="Arial" panose="020B0604020202020204" pitchFamily="34" charset="0"/>
                        </a:rPr>
                        <a:t>Activos fijos asegurados /Activos fijos totales</a:t>
                      </a:r>
                      <a:endParaRPr lang="es-EC"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endParaRPr lang="es-EC"/>
                    </a:p>
                  </a:txBody>
                  <a:tcPr/>
                </a:tc>
              </a:tr>
              <a:tr h="0">
                <a:tc rowSpan="4">
                  <a:txBody>
                    <a:bodyPr/>
                    <a:lstStyle/>
                    <a:p>
                      <a:pPr algn="l" fontAlgn="ctr"/>
                      <a:r>
                        <a:rPr lang="es-EC" sz="1050" u="none" strike="noStrike" dirty="0" smtClean="0">
                          <a:effectLst/>
                          <a:latin typeface="Arial" panose="020B0604020202020204" pitchFamily="34" charset="0"/>
                          <a:cs typeface="Arial" panose="020B0604020202020204" pitchFamily="34" charset="0"/>
                        </a:rPr>
                        <a:t>Inexistencia de un análisis de Riesgos de trabajo asociados a la ejecución de obras</a:t>
                      </a:r>
                      <a:endParaRPr lang="es-EC"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80876">
                <a:tc vMerge="1">
                  <a:txBody>
                    <a:bodyPr/>
                    <a:lstStyle/>
                    <a:p>
                      <a:pPr algn="l" fontAlgn="ctr"/>
                      <a:endParaRPr lang="es-EC"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pPr algn="l" fontAlgn="ctr"/>
                      <a:endParaRPr lang="es-EC"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EC" sz="1050" u="none" strike="noStrike" dirty="0">
                          <a:effectLst/>
                          <a:latin typeface="Arial" panose="020B0604020202020204" pitchFamily="34" charset="0"/>
                          <a:cs typeface="Arial" panose="020B0604020202020204" pitchFamily="34" charset="0"/>
                        </a:rPr>
                        <a:t>Estudio de riesgos </a:t>
                      </a:r>
                      <a:r>
                        <a:rPr lang="es-EC" sz="1050" u="none" strike="noStrike" dirty="0" smtClean="0">
                          <a:effectLst/>
                          <a:latin typeface="Arial" panose="020B0604020202020204" pitchFamily="34" charset="0"/>
                          <a:cs typeface="Arial" panose="020B0604020202020204" pitchFamily="34" charset="0"/>
                        </a:rPr>
                        <a:t>por obra</a:t>
                      </a:r>
                      <a:endParaRPr lang="es-EC"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3">
                  <a:txBody>
                    <a:bodyPr/>
                    <a:lstStyle/>
                    <a:p>
                      <a:pPr algn="l" fontAlgn="ctr"/>
                      <a:r>
                        <a:rPr lang="es-EC" sz="1050" u="none" strike="noStrike" kern="1200" dirty="0" smtClean="0">
                          <a:solidFill>
                            <a:schemeClr val="dk1"/>
                          </a:solidFill>
                          <a:effectLst/>
                          <a:latin typeface="Arial" panose="020B0604020202020204" pitchFamily="34" charset="0"/>
                          <a:ea typeface="+mn-ea"/>
                          <a:cs typeface="Arial" panose="020B0604020202020204" pitchFamily="34" charset="0"/>
                        </a:rPr>
                        <a:t>Renovación anual de prima y  análisis costo/beneficio</a:t>
                      </a:r>
                      <a:endParaRPr lang="es-EC" sz="105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l" fontAlgn="ctr"/>
                      <a:r>
                        <a:rPr lang="es-EC" sz="1050" u="none" strike="noStrike" dirty="0">
                          <a:effectLst/>
                          <a:latin typeface="Arial" panose="020B0604020202020204" pitchFamily="34" charset="0"/>
                          <a:cs typeface="Arial" panose="020B0604020202020204" pitchFamily="34" charset="0"/>
                        </a:rPr>
                        <a:t>Riesgo detectado vs Respuesta dada al riesgo</a:t>
                      </a:r>
                      <a:endParaRPr lang="es-EC"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endParaRPr lang="es-EC"/>
                    </a:p>
                  </a:txBody>
                  <a:tcPr/>
                </a:tc>
              </a:tr>
              <a:tr h="400026">
                <a:tc vMerge="1">
                  <a:txBody>
                    <a:bodyPr/>
                    <a:lstStyle/>
                    <a:p>
                      <a:endParaRPr lang="es-EC"/>
                    </a:p>
                  </a:txBody>
                  <a:tcPr/>
                </a:tc>
                <a:tc vMerge="1">
                  <a:txBody>
                    <a:bodyPr/>
                    <a:lstStyle/>
                    <a:p>
                      <a:endParaRPr lang="es-EC"/>
                    </a:p>
                  </a:txBody>
                  <a:tcPr/>
                </a:tc>
                <a:tc>
                  <a:txBody>
                    <a:bodyPr/>
                    <a:lstStyle/>
                    <a:p>
                      <a:pPr algn="l" fontAlgn="ctr"/>
                      <a:r>
                        <a:rPr lang="es-EC" sz="1050" u="none" strike="noStrike" dirty="0" smtClean="0">
                          <a:effectLst/>
                          <a:latin typeface="Arial" panose="020B0604020202020204" pitchFamily="34" charset="0"/>
                          <a:cs typeface="Arial" panose="020B0604020202020204" pitchFamily="34" charset="0"/>
                        </a:rPr>
                        <a:t>Pólizas</a:t>
                      </a:r>
                      <a:r>
                        <a:rPr lang="es-EC" sz="1050" u="none" strike="noStrike" baseline="0" dirty="0" smtClean="0">
                          <a:effectLst/>
                          <a:latin typeface="Arial" panose="020B0604020202020204" pitchFamily="34" charset="0"/>
                          <a:cs typeface="Arial" panose="020B0604020202020204" pitchFamily="34" charset="0"/>
                        </a:rPr>
                        <a:t> de seguro </a:t>
                      </a:r>
                      <a:endParaRPr lang="es-EC"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endParaRPr lang="es-EC"/>
                    </a:p>
                  </a:txBody>
                  <a:tcPr/>
                </a:tc>
                <a:tc>
                  <a:txBody>
                    <a:bodyPr/>
                    <a:lstStyle/>
                    <a:p>
                      <a:pPr algn="l" fontAlgn="ctr"/>
                      <a:r>
                        <a:rPr lang="es-EC" sz="1050" u="none" strike="noStrike" dirty="0">
                          <a:effectLst/>
                          <a:latin typeface="Arial" panose="020B0604020202020204" pitchFamily="34" charset="0"/>
                          <a:cs typeface="Arial" panose="020B0604020202020204" pitchFamily="34" charset="0"/>
                        </a:rPr>
                        <a:t>Beneficio real de </a:t>
                      </a:r>
                      <a:r>
                        <a:rPr lang="es-EC" sz="1050" u="none" strike="noStrike" dirty="0" smtClean="0">
                          <a:effectLst/>
                          <a:latin typeface="Arial" panose="020B0604020202020204" pitchFamily="34" charset="0"/>
                          <a:cs typeface="Arial" panose="020B0604020202020204" pitchFamily="34" charset="0"/>
                        </a:rPr>
                        <a:t>seguro/ </a:t>
                      </a:r>
                      <a:r>
                        <a:rPr lang="es-EC" sz="1050" u="none" strike="noStrike" dirty="0">
                          <a:effectLst/>
                          <a:latin typeface="Arial" panose="020B0604020202020204" pitchFamily="34" charset="0"/>
                          <a:cs typeface="Arial" panose="020B0604020202020204" pitchFamily="34" charset="0"/>
                        </a:rPr>
                        <a:t>Prima  pagada</a:t>
                      </a:r>
                      <a:endParaRPr lang="es-EC"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endParaRPr lang="es-EC"/>
                    </a:p>
                  </a:txBody>
                  <a:tcPr/>
                </a:tc>
              </a:tr>
              <a:tr h="711760">
                <a:tc vMerge="1">
                  <a:txBody>
                    <a:bodyPr/>
                    <a:lstStyle/>
                    <a:p>
                      <a:endParaRPr lang="es-EC"/>
                    </a:p>
                  </a:txBody>
                  <a:tcPr/>
                </a:tc>
                <a:tc vMerge="1">
                  <a:txBody>
                    <a:bodyPr/>
                    <a:lstStyle/>
                    <a:p>
                      <a:endParaRPr lang="es-EC"/>
                    </a:p>
                  </a:txBody>
                  <a:tcPr/>
                </a:tc>
                <a:tc>
                  <a:txBody>
                    <a:bodyPr/>
                    <a:lstStyle/>
                    <a:p>
                      <a:pPr algn="l" fontAlgn="ctr"/>
                      <a:r>
                        <a:rPr lang="es-EC" sz="1050" u="none" strike="noStrike" dirty="0">
                          <a:effectLst/>
                          <a:latin typeface="Arial" panose="020B0604020202020204" pitchFamily="34" charset="0"/>
                          <a:cs typeface="Arial" panose="020B0604020202020204" pitchFamily="34" charset="0"/>
                        </a:rPr>
                        <a:t>Revisión de </a:t>
                      </a:r>
                      <a:r>
                        <a:rPr lang="es-EC" sz="1050" u="none" strike="noStrike" dirty="0" smtClean="0">
                          <a:effectLst/>
                          <a:latin typeface="Arial" panose="020B0604020202020204" pitchFamily="34" charset="0"/>
                          <a:cs typeface="Arial" panose="020B0604020202020204" pitchFamily="34" charset="0"/>
                        </a:rPr>
                        <a:t>cambios</a:t>
                      </a:r>
                      <a:r>
                        <a:rPr lang="es-EC" sz="1050" u="none" strike="noStrike" baseline="0" dirty="0" smtClean="0">
                          <a:effectLst/>
                          <a:latin typeface="Arial" panose="020B0604020202020204" pitchFamily="34" charset="0"/>
                          <a:cs typeface="Arial" panose="020B0604020202020204" pitchFamily="34" charset="0"/>
                        </a:rPr>
                        <a:t> y análisis situacional del entorno.</a:t>
                      </a:r>
                      <a:endParaRPr lang="es-EC"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endParaRPr lang="es-EC"/>
                    </a:p>
                  </a:txBody>
                  <a:tcPr/>
                </a:tc>
                <a:tc>
                  <a:txBody>
                    <a:bodyPr/>
                    <a:lstStyle/>
                    <a:p>
                      <a:pPr algn="l" fontAlgn="ctr"/>
                      <a:r>
                        <a:rPr lang="es-EC" sz="1050" u="none" strike="noStrike" dirty="0" smtClean="0">
                          <a:effectLst/>
                          <a:latin typeface="Arial" panose="020B0604020202020204" pitchFamily="34" charset="0"/>
                          <a:cs typeface="Arial" panose="020B0604020202020204" pitchFamily="34" charset="0"/>
                        </a:rPr>
                        <a:t>Índices </a:t>
                      </a:r>
                      <a:r>
                        <a:rPr lang="es-EC" sz="1050" u="none" strike="noStrike" dirty="0">
                          <a:effectLst/>
                          <a:latin typeface="Arial" panose="020B0604020202020204" pitchFamily="34" charset="0"/>
                          <a:cs typeface="Arial" panose="020B0604020202020204" pitchFamily="34" charset="0"/>
                        </a:rPr>
                        <a:t>de siniestros reales/Total de Siniestros analizados</a:t>
                      </a:r>
                      <a:endParaRPr lang="es-EC"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endParaRPr lang="es-EC"/>
                    </a:p>
                  </a:txBody>
                  <a:tcPr/>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929171777"/>
              </p:ext>
            </p:extLst>
          </p:nvPr>
        </p:nvGraphicFramePr>
        <p:xfrm>
          <a:off x="226246" y="4175904"/>
          <a:ext cx="8659038" cy="2588231"/>
        </p:xfrm>
        <a:graphic>
          <a:graphicData uri="http://schemas.openxmlformats.org/drawingml/2006/table">
            <a:tbl>
              <a:tblPr>
                <a:tableStyleId>{3C2FFA5D-87B4-456A-9821-1D502468CF0F}</a:tableStyleId>
              </a:tblPr>
              <a:tblGrid>
                <a:gridCol w="961378"/>
                <a:gridCol w="1152128"/>
                <a:gridCol w="2016224"/>
                <a:gridCol w="1368152"/>
                <a:gridCol w="2016224"/>
                <a:gridCol w="1144932"/>
              </a:tblGrid>
              <a:tr h="541633">
                <a:tc rowSpan="4">
                  <a:txBody>
                    <a:bodyPr/>
                    <a:lstStyle/>
                    <a:p>
                      <a:pPr algn="l" fontAlgn="ctr"/>
                      <a:r>
                        <a:rPr lang="es-EC" sz="1000" u="none" strike="noStrike" dirty="0">
                          <a:effectLst/>
                          <a:latin typeface="Arial" panose="020B0604020202020204" pitchFamily="34" charset="0"/>
                          <a:cs typeface="Arial" panose="020B0604020202020204" pitchFamily="34" charset="0"/>
                        </a:rPr>
                        <a:t>Divergencias en la  compra y consumo de materiales  respecto al presupuesto base</a:t>
                      </a:r>
                      <a:endParaRPr lang="es-EC" sz="100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tc>
                <a:tc rowSpan="4">
                  <a:txBody>
                    <a:bodyPr/>
                    <a:lstStyle/>
                    <a:p>
                      <a:pPr algn="l" fontAlgn="ctr"/>
                      <a:r>
                        <a:rPr lang="es-EC" sz="1200" b="1" i="0" u="none" strike="noStrike"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Cuenta de  costos por material superior al presupuestado  inicialmente  en un 10%</a:t>
                      </a:r>
                      <a:endParaRPr lang="es-EC" sz="12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509" marR="2509" marT="2509" marB="0" anchor="ctr">
                    <a:lnB w="12700" cap="flat" cmpd="sng" algn="ctr">
                      <a:solidFill>
                        <a:srgbClr val="00B0F0"/>
                      </a:solidFill>
                      <a:prstDash val="solid"/>
                      <a:round/>
                      <a:headEnd type="none" w="med" len="med"/>
                      <a:tailEnd type="none" w="med" len="med"/>
                    </a:lnB>
                  </a:tcPr>
                </a:tc>
                <a:tc>
                  <a:txBody>
                    <a:bodyPr/>
                    <a:lstStyle/>
                    <a:p>
                      <a:pPr algn="l" fontAlgn="ctr"/>
                      <a:r>
                        <a:rPr lang="es-EC" sz="1000" u="none" strike="noStrike" dirty="0">
                          <a:effectLst/>
                          <a:latin typeface="Arial" panose="020B0604020202020204" pitchFamily="34" charset="0"/>
                          <a:cs typeface="Arial" panose="020B0604020202020204" pitchFamily="34" charset="0"/>
                        </a:rPr>
                        <a:t>Revisión </a:t>
                      </a:r>
                      <a:r>
                        <a:rPr lang="es-EC" sz="1000" u="none" strike="noStrike" dirty="0" smtClean="0">
                          <a:effectLst/>
                          <a:latin typeface="Arial" panose="020B0604020202020204" pitchFamily="34" charset="0"/>
                          <a:cs typeface="Arial" panose="020B0604020202020204" pitchFamily="34" charset="0"/>
                        </a:rPr>
                        <a:t>presupuestal  semanal de </a:t>
                      </a:r>
                      <a:r>
                        <a:rPr lang="es-EC" sz="1000" u="none" strike="noStrike" dirty="0">
                          <a:effectLst/>
                          <a:latin typeface="Arial" panose="020B0604020202020204" pitchFamily="34" charset="0"/>
                          <a:cs typeface="Arial" panose="020B0604020202020204" pitchFamily="34" charset="0"/>
                        </a:rPr>
                        <a:t>los rubros </a:t>
                      </a:r>
                      <a:r>
                        <a:rPr lang="es-EC" sz="1000" u="none" strike="noStrike" dirty="0" smtClean="0">
                          <a:effectLst/>
                          <a:latin typeface="Arial" panose="020B0604020202020204" pitchFamily="34" charset="0"/>
                          <a:cs typeface="Arial" panose="020B0604020202020204" pitchFamily="34" charset="0"/>
                        </a:rPr>
                        <a:t>del presupuesto de obra.</a:t>
                      </a:r>
                      <a:endParaRPr lang="es-EC" sz="100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tc>
                <a:tc rowSpan="4">
                  <a:txBody>
                    <a:bodyPr/>
                    <a:lstStyle/>
                    <a:p>
                      <a:pPr>
                        <a:lnSpc>
                          <a:spcPct val="150000"/>
                        </a:lnSpc>
                        <a:spcAft>
                          <a:spcPts val="0"/>
                        </a:spcAft>
                      </a:pPr>
                      <a:r>
                        <a:rPr lang="es-EC" sz="1000" dirty="0">
                          <a:effectLst/>
                          <a:latin typeface="Arial" panose="020B0604020202020204" pitchFamily="34" charset="0"/>
                          <a:ea typeface="Calibri"/>
                          <a:cs typeface="Arial" panose="020B0604020202020204" pitchFamily="34" charset="0"/>
                        </a:rPr>
                        <a:t>Nivel de tolerancia de divergencia de costos por materiales del presupuesto real al presupuesto inicial de máximo el 3%.</a:t>
                      </a:r>
                      <a:endParaRPr lang="es-EC" sz="1100" dirty="0">
                        <a:effectLst/>
                        <a:latin typeface="Arial" panose="020B0604020202020204" pitchFamily="34" charset="0"/>
                        <a:ea typeface="Calibri"/>
                        <a:cs typeface="Arial" panose="020B0604020202020204" pitchFamily="34" charset="0"/>
                      </a:endParaRPr>
                    </a:p>
                    <a:p>
                      <a:pPr>
                        <a:lnSpc>
                          <a:spcPct val="150000"/>
                        </a:lnSpc>
                        <a:spcAft>
                          <a:spcPts val="0"/>
                        </a:spcAft>
                      </a:pPr>
                      <a:r>
                        <a:rPr lang="es-EC" sz="1000" dirty="0" smtClean="0">
                          <a:effectLst/>
                          <a:latin typeface="Arial" panose="020B0604020202020204" pitchFamily="34" charset="0"/>
                          <a:ea typeface="Calibri"/>
                          <a:cs typeface="Arial" panose="020B0604020202020204" pitchFamily="34" charset="0"/>
                        </a:rPr>
                        <a:t>.</a:t>
                      </a:r>
                      <a:endParaRPr lang="es-EC" sz="11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fontAlgn="ctr"/>
                      <a:r>
                        <a:rPr lang="es-EC" sz="1000" u="none" strike="noStrike" dirty="0">
                          <a:effectLst/>
                          <a:latin typeface="Arial" panose="020B0604020202020204" pitchFamily="34" charset="0"/>
                          <a:cs typeface="Arial" panose="020B0604020202020204" pitchFamily="34" charset="0"/>
                        </a:rPr>
                        <a:t>Compras +-3 % Nivel de tolerancia</a:t>
                      </a:r>
                      <a:endParaRPr lang="es-EC" sz="100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tc>
                <a:tc row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C" sz="1000" b="1" u="none" strike="noStrike"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Costos de materiales u otros insumos  apegados al presupuesto inicial de obra sin altos desfases  que afecten el margen de utilidad bruta sobre los ingresos</a:t>
                      </a:r>
                      <a:endParaRPr lang="es-EC" sz="1000" b="1" i="0" u="none" strike="noStrike"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fontAlgn="b"/>
                      <a:endParaRPr lang="es-EC" sz="10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509" marR="2509" marT="2509" marB="0" anchor="b">
                    <a:lnB w="12700" cap="flat" cmpd="sng" algn="ctr">
                      <a:solidFill>
                        <a:srgbClr val="00B0F0"/>
                      </a:solidFill>
                      <a:prstDash val="solid"/>
                      <a:round/>
                      <a:headEnd type="none" w="med" len="med"/>
                      <a:tailEnd type="none" w="med" len="med"/>
                    </a:lnB>
                  </a:tcPr>
                </a:tc>
              </a:tr>
              <a:tr h="514031">
                <a:tc vMerge="1">
                  <a:txBody>
                    <a:bodyPr/>
                    <a:lstStyle/>
                    <a:p>
                      <a:endParaRPr lang="es-EC"/>
                    </a:p>
                  </a:txBody>
                  <a:tcPr/>
                </a:tc>
                <a:tc vMerge="1">
                  <a:txBody>
                    <a:bodyPr/>
                    <a:lstStyle/>
                    <a:p>
                      <a:pPr algn="l" fontAlgn="ctr"/>
                      <a:endParaRPr lang="es-EC" sz="105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tc>
                <a:tc>
                  <a:txBody>
                    <a:bodyPr/>
                    <a:lstStyle/>
                    <a:p>
                      <a:pPr algn="l" fontAlgn="ctr"/>
                      <a:r>
                        <a:rPr lang="es-EC" sz="1000" u="none" strike="noStrike" dirty="0">
                          <a:effectLst/>
                          <a:latin typeface="Arial" panose="020B0604020202020204" pitchFamily="34" charset="0"/>
                          <a:cs typeface="Arial" panose="020B0604020202020204" pitchFamily="34" charset="0"/>
                        </a:rPr>
                        <a:t>Realización de ajustes presupuestarios en base a situaciones cambiantes del </a:t>
                      </a:r>
                      <a:r>
                        <a:rPr lang="es-EC" sz="1000" u="none" strike="noStrike" dirty="0" smtClean="0">
                          <a:effectLst/>
                          <a:latin typeface="Arial" panose="020B0604020202020204" pitchFamily="34" charset="0"/>
                          <a:cs typeface="Arial" panose="020B0604020202020204" pitchFamily="34" charset="0"/>
                        </a:rPr>
                        <a:t>mercado.</a:t>
                      </a:r>
                      <a:endParaRPr lang="es-EC" sz="100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tc>
                <a:tc vMerge="1">
                  <a:txBody>
                    <a:bodyPr/>
                    <a:lstStyle/>
                    <a:p>
                      <a:pPr>
                        <a:lnSpc>
                          <a:spcPct val="150000"/>
                        </a:lnSpc>
                        <a:spcAft>
                          <a:spcPts val="0"/>
                        </a:spcAft>
                      </a:pPr>
                      <a:endParaRPr lang="es-EC" sz="1100" dirty="0">
                        <a:effectLst/>
                        <a:latin typeface="Calibri"/>
                        <a:ea typeface="Calibri"/>
                        <a:cs typeface="Times New Roman"/>
                      </a:endParaRPr>
                    </a:p>
                  </a:txBody>
                  <a:tcPr marL="68580" marR="68580" marT="0" marB="0"/>
                </a:tc>
                <a:tc>
                  <a:txBody>
                    <a:bodyPr/>
                    <a:lstStyle/>
                    <a:p>
                      <a:pPr algn="l" fontAlgn="ctr"/>
                      <a:r>
                        <a:rPr lang="es-EC" sz="1000" u="none" strike="noStrike" dirty="0">
                          <a:effectLst/>
                          <a:latin typeface="Arial" panose="020B0604020202020204" pitchFamily="34" charset="0"/>
                          <a:cs typeface="Arial" panose="020B0604020202020204" pitchFamily="34" charset="0"/>
                        </a:rPr>
                        <a:t>Compras reales/ Compras presupuestadas</a:t>
                      </a:r>
                      <a:endParaRPr lang="es-EC" sz="100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tc>
                <a:tc vMerge="1">
                  <a:txBody>
                    <a:bodyPr/>
                    <a:lstStyle/>
                    <a:p>
                      <a:endParaRPr lang="es-EC"/>
                    </a:p>
                  </a:txBody>
                  <a:tcPr/>
                </a:tc>
              </a:tr>
              <a:tr h="642012">
                <a:tc vMerge="1">
                  <a:txBody>
                    <a:bodyPr/>
                    <a:lstStyle/>
                    <a:p>
                      <a:endParaRPr lang="es-EC"/>
                    </a:p>
                  </a:txBody>
                  <a:tcPr/>
                </a:tc>
                <a:tc vMerge="1">
                  <a:txBody>
                    <a:bodyPr/>
                    <a:lstStyle/>
                    <a:p>
                      <a:pPr algn="l" fontAlgn="ctr"/>
                      <a:endParaRPr lang="es-EC" sz="105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tc>
                <a:tc>
                  <a:txBody>
                    <a:bodyPr/>
                    <a:lstStyle/>
                    <a:p>
                      <a:pPr algn="l" fontAlgn="ctr"/>
                      <a:r>
                        <a:rPr lang="es-EC" sz="1000" u="none" strike="noStrike" dirty="0">
                          <a:effectLst/>
                          <a:latin typeface="Arial" panose="020B0604020202020204" pitchFamily="34" charset="0"/>
                          <a:cs typeface="Arial" panose="020B0604020202020204" pitchFamily="34" charset="0"/>
                        </a:rPr>
                        <a:t>Desarrollo y seguimiento de un cronograma de compras acorde a necesidades de abastecimiento de planificación estipulada.</a:t>
                      </a:r>
                      <a:endParaRPr lang="es-EC" sz="100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tc>
                <a:tc vMerge="1">
                  <a:txBody>
                    <a:bodyPr/>
                    <a:lstStyle/>
                    <a:p>
                      <a:pPr>
                        <a:lnSpc>
                          <a:spcPct val="150000"/>
                        </a:lnSpc>
                        <a:spcAft>
                          <a:spcPts val="0"/>
                        </a:spcAft>
                      </a:pPr>
                      <a:endParaRPr lang="es-EC" sz="1100">
                        <a:effectLst/>
                        <a:latin typeface="Calibri"/>
                        <a:ea typeface="Calibri"/>
                        <a:cs typeface="Times New Roman"/>
                      </a:endParaRPr>
                    </a:p>
                  </a:txBody>
                  <a:tcPr marL="68580" marR="68580" marT="0" marB="0"/>
                </a:tc>
                <a:tc>
                  <a:txBody>
                    <a:bodyPr/>
                    <a:lstStyle/>
                    <a:p>
                      <a:pPr algn="l" fontAlgn="ctr"/>
                      <a:r>
                        <a:rPr lang="es-EC" sz="1000" u="none" strike="noStrike" dirty="0">
                          <a:effectLst/>
                          <a:latin typeface="Arial" panose="020B0604020202020204" pitchFamily="34" charset="0"/>
                          <a:cs typeface="Arial" panose="020B0604020202020204" pitchFamily="34" charset="0"/>
                        </a:rPr>
                        <a:t>Ajustes realizados/ Ajustes </a:t>
                      </a:r>
                      <a:r>
                        <a:rPr lang="es-EC" sz="1000" u="none" strike="noStrike" dirty="0" smtClean="0">
                          <a:effectLst/>
                          <a:latin typeface="Arial" panose="020B0604020202020204" pitchFamily="34" charset="0"/>
                          <a:cs typeface="Arial" panose="020B0604020202020204" pitchFamily="34" charset="0"/>
                        </a:rPr>
                        <a:t>máximos </a:t>
                      </a:r>
                      <a:r>
                        <a:rPr lang="es-EC" sz="1000" u="none" strike="noStrike" dirty="0">
                          <a:effectLst/>
                          <a:latin typeface="Arial" panose="020B0604020202020204" pitchFamily="34" charset="0"/>
                          <a:cs typeface="Arial" panose="020B0604020202020204" pitchFamily="34" charset="0"/>
                        </a:rPr>
                        <a:t>permitidos</a:t>
                      </a:r>
                      <a:endParaRPr lang="es-EC" sz="100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tc>
                <a:tc vMerge="1">
                  <a:txBody>
                    <a:bodyPr/>
                    <a:lstStyle/>
                    <a:p>
                      <a:endParaRPr lang="es-EC"/>
                    </a:p>
                  </a:txBody>
                  <a:tcPr/>
                </a:tc>
              </a:tr>
              <a:tr h="792477">
                <a:tc vMerge="1">
                  <a:txBody>
                    <a:bodyPr/>
                    <a:lstStyle/>
                    <a:p>
                      <a:endParaRPr lang="es-EC"/>
                    </a:p>
                  </a:txBody>
                  <a:tcPr/>
                </a:tc>
                <a:tc vMerge="1">
                  <a:txBody>
                    <a:bodyPr/>
                    <a:lstStyle/>
                    <a:p>
                      <a:pPr algn="l" fontAlgn="ctr"/>
                      <a:endParaRPr lang="es-EC" sz="105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tc>
                <a:tc>
                  <a:txBody>
                    <a:bodyPr/>
                    <a:lstStyle/>
                    <a:p>
                      <a:pPr algn="l" fontAlgn="ctr"/>
                      <a:r>
                        <a:rPr lang="es-EC" sz="1000" u="none" strike="noStrike" dirty="0">
                          <a:effectLst/>
                          <a:latin typeface="Arial" panose="020B0604020202020204" pitchFamily="34" charset="0"/>
                          <a:cs typeface="Arial" panose="020B0604020202020204" pitchFamily="34" charset="0"/>
                        </a:rPr>
                        <a:t>Aprobación </a:t>
                      </a:r>
                      <a:r>
                        <a:rPr lang="es-EC" sz="1000" u="none" strike="noStrike" dirty="0" smtClean="0">
                          <a:effectLst/>
                          <a:latin typeface="Arial" panose="020B0604020202020204" pitchFamily="34" charset="0"/>
                          <a:cs typeface="Arial" panose="020B0604020202020204" pitchFamily="34" charset="0"/>
                        </a:rPr>
                        <a:t>efectivas</a:t>
                      </a:r>
                      <a:r>
                        <a:rPr lang="es-EC" sz="1000" u="none" strike="noStrike" baseline="0" dirty="0" smtClean="0">
                          <a:effectLst/>
                          <a:latin typeface="Arial" panose="020B0604020202020204" pitchFamily="34" charset="0"/>
                          <a:cs typeface="Arial" panose="020B0604020202020204" pitchFamily="34" charset="0"/>
                        </a:rPr>
                        <a:t> por niveles en</a:t>
                      </a:r>
                      <a:r>
                        <a:rPr lang="es-EC" sz="1000" u="none" strike="noStrike" dirty="0" smtClean="0">
                          <a:effectLst/>
                          <a:latin typeface="Arial" panose="020B0604020202020204" pitchFamily="34" charset="0"/>
                          <a:cs typeface="Arial" panose="020B0604020202020204" pitchFamily="34" charset="0"/>
                        </a:rPr>
                        <a:t> </a:t>
                      </a:r>
                      <a:r>
                        <a:rPr lang="es-EC" sz="1000" u="none" strike="noStrike" dirty="0">
                          <a:effectLst/>
                          <a:latin typeface="Arial" panose="020B0604020202020204" pitchFamily="34" charset="0"/>
                          <a:cs typeface="Arial" panose="020B0604020202020204" pitchFamily="34" charset="0"/>
                        </a:rPr>
                        <a:t>compra de material y /o </a:t>
                      </a:r>
                      <a:r>
                        <a:rPr lang="es-EC" sz="1000" u="none" strike="noStrike" dirty="0" smtClean="0">
                          <a:effectLst/>
                          <a:latin typeface="Arial" panose="020B0604020202020204" pitchFamily="34" charset="0"/>
                          <a:cs typeface="Arial" panose="020B0604020202020204" pitchFamily="34" charset="0"/>
                        </a:rPr>
                        <a:t>repuesto</a:t>
                      </a:r>
                      <a:r>
                        <a:rPr lang="es-EC" sz="1000" u="none" strike="noStrike" baseline="0" dirty="0" smtClean="0">
                          <a:effectLst/>
                          <a:latin typeface="Arial" panose="020B0604020202020204" pitchFamily="34" charset="0"/>
                          <a:cs typeface="Arial" panose="020B0604020202020204" pitchFamily="34" charset="0"/>
                        </a:rPr>
                        <a:t> </a:t>
                      </a:r>
                      <a:r>
                        <a:rPr lang="es-EC" sz="1000" u="none" strike="noStrike" dirty="0" smtClean="0">
                          <a:effectLst/>
                          <a:latin typeface="Arial" panose="020B0604020202020204" pitchFamily="34" charset="0"/>
                          <a:cs typeface="Arial" panose="020B0604020202020204" pitchFamily="34" charset="0"/>
                        </a:rPr>
                        <a:t> </a:t>
                      </a:r>
                      <a:r>
                        <a:rPr lang="es-EC" sz="1000" u="none" strike="noStrike" dirty="0">
                          <a:effectLst/>
                          <a:latin typeface="Arial" panose="020B0604020202020204" pitchFamily="34" charset="0"/>
                          <a:cs typeface="Arial" panose="020B0604020202020204" pitchFamily="34" charset="0"/>
                        </a:rPr>
                        <a:t>u </a:t>
                      </a:r>
                      <a:r>
                        <a:rPr lang="es-EC" sz="1000" u="none" strike="noStrike" dirty="0" smtClean="0">
                          <a:effectLst/>
                          <a:latin typeface="Arial" panose="020B0604020202020204" pitchFamily="34" charset="0"/>
                          <a:cs typeface="Arial" panose="020B0604020202020204" pitchFamily="34" charset="0"/>
                        </a:rPr>
                        <a:t>otro insumo.</a:t>
                      </a:r>
                      <a:endParaRPr lang="es-EC" sz="100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tc>
                <a:tc vMerge="1">
                  <a:txBody>
                    <a:bodyPr/>
                    <a:lstStyle/>
                    <a:p>
                      <a:pPr>
                        <a:lnSpc>
                          <a:spcPct val="150000"/>
                        </a:lnSpc>
                        <a:spcAft>
                          <a:spcPts val="0"/>
                        </a:spcAft>
                      </a:pPr>
                      <a:endParaRPr lang="es-EC" sz="1100" dirty="0">
                        <a:effectLst/>
                        <a:latin typeface="Calibri"/>
                        <a:ea typeface="Calibri"/>
                        <a:cs typeface="Times New Roman"/>
                      </a:endParaRPr>
                    </a:p>
                  </a:txBody>
                  <a:tcPr marL="68580" marR="68580" marT="0" marB="0"/>
                </a:tc>
                <a:tc>
                  <a:txBody>
                    <a:bodyPr/>
                    <a:lstStyle/>
                    <a:p>
                      <a:pPr algn="l" fontAlgn="ctr"/>
                      <a:r>
                        <a:rPr lang="es-EC" sz="1000" u="none" strike="noStrike" dirty="0">
                          <a:effectLst/>
                          <a:latin typeface="Arial" panose="020B0604020202020204" pitchFamily="34" charset="0"/>
                          <a:cs typeface="Arial" panose="020B0604020202020204" pitchFamily="34" charset="0"/>
                        </a:rPr>
                        <a:t>Compras adicionales reales  / Compras permitidas</a:t>
                      </a:r>
                      <a:endParaRPr lang="es-EC" sz="100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tc>
                <a:tc vMerge="1">
                  <a:txBody>
                    <a:bodyPr/>
                    <a:lstStyle/>
                    <a:p>
                      <a:endParaRPr lang="es-EC"/>
                    </a:p>
                  </a:txBody>
                  <a:tcPr/>
                </a:tc>
              </a:tr>
            </a:tbl>
          </a:graphicData>
        </a:graphic>
      </p:graphicFrame>
    </p:spTree>
    <p:extLst>
      <p:ext uri="{BB962C8B-B14F-4D97-AF65-F5344CB8AC3E}">
        <p14:creationId xmlns:p14="http://schemas.microsoft.com/office/powerpoint/2010/main" val="16260267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8" y="6021289"/>
            <a:ext cx="9176467"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9"/>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0" y="-26838"/>
            <a:ext cx="6657951" cy="430887"/>
          </a:xfrm>
          <a:prstGeom prst="rect">
            <a:avLst/>
          </a:prstGeom>
          <a:solidFill>
            <a:srgbClr val="66FF33"/>
          </a:solidFill>
        </p:spPr>
        <p:txBody>
          <a:bodyPr wrap="square" rtlCol="0">
            <a:spAutoFit/>
          </a:bodyPr>
          <a:lstStyle/>
          <a:p>
            <a:pPr algn="ctr"/>
            <a:r>
              <a:rPr lang="es-EC" sz="11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IDENTIFICACIÓN Y ANÁLISIS DE EVENTOS  EN EJECUCIÓN DE OBRAS CIVILES QUE AFECTAN LOS  COSTOS Y GASTOS.</a:t>
            </a:r>
            <a:endParaRPr lang="es-EC" sz="1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143286407"/>
              </p:ext>
            </p:extLst>
          </p:nvPr>
        </p:nvGraphicFramePr>
        <p:xfrm>
          <a:off x="143507" y="620688"/>
          <a:ext cx="8856985" cy="2878592"/>
        </p:xfrm>
        <a:graphic>
          <a:graphicData uri="http://schemas.openxmlformats.org/drawingml/2006/table">
            <a:tbl>
              <a:tblPr>
                <a:tableStyleId>{69C7853C-536D-4A76-A0AE-DD22124D55A5}</a:tableStyleId>
              </a:tblPr>
              <a:tblGrid>
                <a:gridCol w="776354"/>
                <a:gridCol w="1185422"/>
                <a:gridCol w="3330813"/>
                <a:gridCol w="1178284"/>
                <a:gridCol w="1341996"/>
                <a:gridCol w="1044116"/>
              </a:tblGrid>
              <a:tr h="635803">
                <a:tc>
                  <a:txBody>
                    <a:bodyPr/>
                    <a:lstStyle/>
                    <a:p>
                      <a:pPr algn="ctr" fontAlgn="ctr"/>
                      <a:r>
                        <a:rPr lang="es-EC" sz="1400"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EVENTO</a:t>
                      </a:r>
                      <a:endParaRPr lang="es-EC"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509" marR="2509" marT="2509" marB="0" anchor="b"/>
                </a:tc>
                <a:tc>
                  <a:txBody>
                    <a:bodyPr/>
                    <a:lstStyle/>
                    <a:p>
                      <a:pPr algn="ctr" fontAlgn="ctr"/>
                      <a:r>
                        <a:rPr lang="es-EC" sz="1400" u="none" strike="noStrike"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IMPACTO</a:t>
                      </a:r>
                      <a:endParaRPr lang="es-EC"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509" marR="2509" marT="2509" marB="0" anchor="ctr"/>
                </a:tc>
                <a:tc>
                  <a:txBody>
                    <a:bodyPr/>
                    <a:lstStyle/>
                    <a:p>
                      <a:pPr algn="ctr" fontAlgn="ctr"/>
                      <a:r>
                        <a:rPr lang="es-EC" sz="1400"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Acciones propuestas (Control)</a:t>
                      </a:r>
                      <a:endParaRPr lang="es-EC"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509" marR="2509" marT="2509" marB="0" anchor="ctr"/>
                </a:tc>
                <a:tc gridSpan="2">
                  <a:txBody>
                    <a:bodyPr/>
                    <a:lstStyle/>
                    <a:p>
                      <a:pPr algn="ctr" fontAlgn="ctr"/>
                      <a:r>
                        <a:rPr lang="es-EC" sz="1400"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Indicador</a:t>
                      </a:r>
                      <a:endParaRPr lang="es-EC"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509" marR="2509" marT="2509" marB="0" anchor="ctr"/>
                </a:tc>
                <a:tc hMerge="1">
                  <a:txBody>
                    <a:bodyPr/>
                    <a:lstStyle/>
                    <a:p>
                      <a:pPr algn="ctr" fontAlgn="ctr"/>
                      <a:endParaRPr lang="es-EC"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509" marR="2509" marT="2509" marB="0" anchor="ctr"/>
                </a:tc>
                <a:tc>
                  <a:txBody>
                    <a:bodyPr/>
                    <a:lstStyle/>
                    <a:p>
                      <a:pPr algn="ctr" fontAlgn="ctr"/>
                      <a:r>
                        <a:rPr lang="es-EC" sz="1400"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Beneficios </a:t>
                      </a:r>
                      <a:endParaRPr lang="es-EC"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509" marR="2509" marT="2509" marB="0" anchor="ctr"/>
                </a:tc>
              </a:tr>
              <a:tr h="371408">
                <a:tc rowSpan="4">
                  <a:txBody>
                    <a:bodyPr/>
                    <a:lstStyle/>
                    <a:p>
                      <a:pPr algn="l" fontAlgn="ctr"/>
                      <a:r>
                        <a:rPr lang="es-EC" sz="1050" u="none" strike="noStrike" dirty="0">
                          <a:effectLst/>
                          <a:latin typeface="Arial" panose="020B0604020202020204" pitchFamily="34" charset="0"/>
                          <a:cs typeface="Arial" panose="020B0604020202020204" pitchFamily="34" charset="0"/>
                        </a:rPr>
                        <a:t>Deficiencia en manejo de Inventarios de materiales en bodega</a:t>
                      </a:r>
                      <a:endParaRPr lang="es-EC" sz="105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tc>
                <a:tc rowSpan="4">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EC" sz="1200" b="1" u="none" strike="noStrike"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Cuenta de  costos por material superior al presupuestado  inicialmente  en un 10%</a:t>
                      </a:r>
                    </a:p>
                    <a:p>
                      <a:pPr algn="l" fontAlgn="ctr"/>
                      <a:endParaRPr lang="es-EC" sz="105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509" marR="2509" marT="2509" marB="0" anchor="ctr"/>
                </a:tc>
                <a:tc>
                  <a:txBody>
                    <a:bodyPr/>
                    <a:lstStyle/>
                    <a:p>
                      <a:pPr algn="l" fontAlgn="ctr"/>
                      <a:r>
                        <a:rPr lang="es-EC" sz="1050" u="none" strike="noStrike" dirty="0">
                          <a:effectLst/>
                          <a:latin typeface="Arial" panose="020B0604020202020204" pitchFamily="34" charset="0"/>
                          <a:cs typeface="Arial" panose="020B0604020202020204" pitchFamily="34" charset="0"/>
                        </a:rPr>
                        <a:t>Realizar comprobaciones del material </a:t>
                      </a:r>
                      <a:r>
                        <a:rPr lang="es-EC" sz="1050" u="none" strike="noStrike" dirty="0" smtClean="0">
                          <a:effectLst/>
                          <a:latin typeface="Arial" panose="020B0604020202020204" pitchFamily="34" charset="0"/>
                          <a:cs typeface="Arial" panose="020B0604020202020204" pitchFamily="34" charset="0"/>
                        </a:rPr>
                        <a:t>recibido.</a:t>
                      </a:r>
                      <a:endParaRPr lang="es-EC" sz="105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tc>
                <a:tc rowSpan="4">
                  <a:txBody>
                    <a:bodyPr/>
                    <a:lstStyle/>
                    <a:p>
                      <a:pPr algn="l" fontAlgn="ctr"/>
                      <a:r>
                        <a:rPr lang="es-EC" sz="1050" u="none" strike="noStrike" kern="1200" dirty="0" smtClean="0">
                          <a:effectLst/>
                          <a:latin typeface="Arial" panose="020B0604020202020204" pitchFamily="34" charset="0"/>
                          <a:cs typeface="Arial" panose="020B0604020202020204" pitchFamily="34" charset="0"/>
                        </a:rPr>
                        <a:t>Costos de inventario registrados -+ 3% del costo presupuestado para obras</a:t>
                      </a:r>
                      <a:endParaRPr lang="es-EC" sz="1050" u="none" strike="noStrike" kern="1200" dirty="0">
                        <a:solidFill>
                          <a:schemeClr val="dk1"/>
                        </a:solidFill>
                        <a:effectLst/>
                        <a:latin typeface="Arial" panose="020B0604020202020204" pitchFamily="34" charset="0"/>
                        <a:ea typeface="+mn-ea"/>
                        <a:cs typeface="Arial" panose="020B0604020202020204" pitchFamily="34" charset="0"/>
                      </a:endParaRPr>
                    </a:p>
                  </a:txBody>
                  <a:tcPr marL="2509" marR="2509" marT="2509" marB="0" anchor="ctr"/>
                </a:tc>
                <a:tc rowSpan="2">
                  <a:txBody>
                    <a:bodyPr/>
                    <a:lstStyle/>
                    <a:p>
                      <a:pPr algn="l" fontAlgn="ctr"/>
                      <a:r>
                        <a:rPr lang="es-EC" sz="1050" u="none" strike="noStrike" dirty="0">
                          <a:effectLst/>
                          <a:latin typeface="Arial" panose="020B0604020202020204" pitchFamily="34" charset="0"/>
                          <a:cs typeface="Arial" panose="020B0604020202020204" pitchFamily="34" charset="0"/>
                        </a:rPr>
                        <a:t>Registros correctos de entrada y salida </a:t>
                      </a:r>
                      <a:r>
                        <a:rPr lang="es-EC" sz="1050" u="none" strike="noStrike" dirty="0" smtClean="0">
                          <a:effectLst/>
                          <a:latin typeface="Arial" panose="020B0604020202020204" pitchFamily="34" charset="0"/>
                          <a:cs typeface="Arial" panose="020B0604020202020204" pitchFamily="34" charset="0"/>
                        </a:rPr>
                        <a:t>/</a:t>
                      </a:r>
                      <a:r>
                        <a:rPr lang="es-EC" sz="1050" u="none" strike="noStrike" baseline="0" dirty="0" smtClean="0">
                          <a:effectLst/>
                          <a:latin typeface="Arial" panose="020B0604020202020204" pitchFamily="34" charset="0"/>
                          <a:cs typeface="Arial" panose="020B0604020202020204" pitchFamily="34" charset="0"/>
                        </a:rPr>
                        <a:t> </a:t>
                      </a:r>
                      <a:r>
                        <a:rPr lang="es-EC" sz="1050" u="none" strike="noStrike" dirty="0" smtClean="0">
                          <a:effectLst/>
                          <a:latin typeface="Arial" panose="020B0604020202020204" pitchFamily="34" charset="0"/>
                          <a:cs typeface="Arial" panose="020B0604020202020204" pitchFamily="34" charset="0"/>
                        </a:rPr>
                        <a:t>Total de </a:t>
                      </a:r>
                      <a:r>
                        <a:rPr lang="es-EC" sz="1050" u="none" strike="noStrike" dirty="0">
                          <a:effectLst/>
                          <a:latin typeface="Arial" panose="020B0604020202020204" pitchFamily="34" charset="0"/>
                          <a:cs typeface="Arial" panose="020B0604020202020204" pitchFamily="34" charset="0"/>
                        </a:rPr>
                        <a:t>registros existentes </a:t>
                      </a:r>
                      <a:endParaRPr lang="es-EC" sz="105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tc>
                <a:tc row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C" sz="1050" u="none" strike="noStrike"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Costos de materiales u otros insumos apegados al presupuesto inicial de obra sin altos desfases  que afecten el margen de utilidad bruta sobre los ingresos</a:t>
                      </a:r>
                    </a:p>
                    <a:p>
                      <a:pPr algn="l" fontAlgn="b"/>
                      <a:endParaRPr lang="es-EC" sz="1050" u="none" strike="noStrike"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fontAlgn="b"/>
                      <a:endParaRPr lang="es-EC" sz="105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509" marR="2509" marT="2509" marB="0" anchor="b"/>
                </a:tc>
              </a:tr>
              <a:tr h="504188">
                <a:tc vMerge="1">
                  <a:txBody>
                    <a:bodyPr/>
                    <a:lstStyle/>
                    <a:p>
                      <a:endParaRPr lang="es-EC"/>
                    </a:p>
                  </a:txBody>
                  <a:tcPr/>
                </a:tc>
                <a:tc vMerge="1">
                  <a:txBody>
                    <a:bodyPr/>
                    <a:lstStyle/>
                    <a:p>
                      <a:pPr algn="l" fontAlgn="ctr"/>
                      <a:endParaRPr lang="es-EC" sz="105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tc>
                <a:tc>
                  <a:txBody>
                    <a:bodyPr/>
                    <a:lstStyle/>
                    <a:p>
                      <a:pPr algn="l" fontAlgn="ctr"/>
                      <a:r>
                        <a:rPr lang="es-EC" sz="1050" u="none" strike="noStrike" dirty="0">
                          <a:effectLst/>
                          <a:latin typeface="Arial" panose="020B0604020202020204" pitchFamily="34" charset="0"/>
                          <a:cs typeface="Arial" panose="020B0604020202020204" pitchFamily="34" charset="0"/>
                        </a:rPr>
                        <a:t>Verificar la autorización del  Director de obra en todos los pedidos de materia prima y suministros que se realicen.</a:t>
                      </a:r>
                      <a:endParaRPr lang="es-EC" sz="105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tc>
                <a:tc vMerge="1">
                  <a:txBody>
                    <a:bodyPr/>
                    <a:lstStyle/>
                    <a:p>
                      <a:endParaRPr lang="es-EC"/>
                    </a:p>
                  </a:txBody>
                  <a:tcPr/>
                </a:tc>
                <a:tc vMerge="1">
                  <a:txBody>
                    <a:bodyPr/>
                    <a:lstStyle/>
                    <a:p>
                      <a:endParaRPr lang="es-EC"/>
                    </a:p>
                  </a:txBody>
                  <a:tcPr/>
                </a:tc>
                <a:tc vMerge="1">
                  <a:txBody>
                    <a:bodyPr/>
                    <a:lstStyle/>
                    <a:p>
                      <a:endParaRPr lang="es-EC"/>
                    </a:p>
                  </a:txBody>
                  <a:tcPr/>
                </a:tc>
              </a:tr>
              <a:tr h="684607">
                <a:tc vMerge="1">
                  <a:txBody>
                    <a:bodyPr/>
                    <a:lstStyle/>
                    <a:p>
                      <a:endParaRPr lang="es-EC"/>
                    </a:p>
                  </a:txBody>
                  <a:tcPr/>
                </a:tc>
                <a:tc vMerge="1">
                  <a:txBody>
                    <a:bodyPr/>
                    <a:lstStyle/>
                    <a:p>
                      <a:pPr algn="l" fontAlgn="ctr"/>
                      <a:endParaRPr lang="es-EC" sz="1050" b="0" i="0" u="none" strike="noStrike">
                        <a:solidFill>
                          <a:srgbClr val="000000"/>
                        </a:solidFill>
                        <a:effectLst/>
                        <a:latin typeface="Arial" panose="020B0604020202020204" pitchFamily="34" charset="0"/>
                        <a:cs typeface="Arial" panose="020B0604020202020204" pitchFamily="34" charset="0"/>
                      </a:endParaRPr>
                    </a:p>
                  </a:txBody>
                  <a:tcPr marL="2509" marR="2509" marT="2509" marB="0" anchor="ctr"/>
                </a:tc>
                <a:tc>
                  <a:txBody>
                    <a:bodyPr/>
                    <a:lstStyle/>
                    <a:p>
                      <a:pPr algn="l" fontAlgn="ctr"/>
                      <a:r>
                        <a:rPr lang="es-EC" sz="1050" u="none" strike="noStrike" dirty="0">
                          <a:effectLst/>
                          <a:latin typeface="Arial" panose="020B0604020202020204" pitchFamily="34" charset="0"/>
                          <a:cs typeface="Arial" panose="020B0604020202020204" pitchFamily="34" charset="0"/>
                        </a:rPr>
                        <a:t>Reporte semanal elaborado por el Director de obra  y revisado por el área Financiera del avance de obra en consumo de </a:t>
                      </a:r>
                      <a:r>
                        <a:rPr lang="es-EC" sz="1050" u="none" strike="noStrike" dirty="0" smtClean="0">
                          <a:effectLst/>
                          <a:latin typeface="Arial" panose="020B0604020202020204" pitchFamily="34" charset="0"/>
                          <a:cs typeface="Arial" panose="020B0604020202020204" pitchFamily="34" charset="0"/>
                        </a:rPr>
                        <a:t>materiales.</a:t>
                      </a:r>
                      <a:endParaRPr lang="es-EC" sz="105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tc>
                <a:tc vMerge="1">
                  <a:txBody>
                    <a:bodyPr/>
                    <a:lstStyle/>
                    <a:p>
                      <a:pPr algn="l" fontAlgn="ctr"/>
                      <a:endParaRPr lang="es-EC" sz="100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tc>
                <a:tc>
                  <a:txBody>
                    <a:bodyPr/>
                    <a:lstStyle/>
                    <a:p>
                      <a:pPr algn="l" fontAlgn="ctr"/>
                      <a:r>
                        <a:rPr lang="es-EC" sz="1050" u="none" strike="noStrike" dirty="0">
                          <a:effectLst/>
                          <a:latin typeface="Arial" panose="020B0604020202020204" pitchFamily="34" charset="0"/>
                          <a:cs typeface="Arial" panose="020B0604020202020204" pitchFamily="34" charset="0"/>
                        </a:rPr>
                        <a:t>Reportes semanales aprobados/ Reportes semanales presentados</a:t>
                      </a:r>
                      <a:endParaRPr lang="es-EC" sz="105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tc>
                <a:tc vMerge="1">
                  <a:txBody>
                    <a:bodyPr/>
                    <a:lstStyle/>
                    <a:p>
                      <a:endParaRPr lang="es-EC"/>
                    </a:p>
                  </a:txBody>
                  <a:tcPr/>
                </a:tc>
              </a:tr>
              <a:tr h="612305">
                <a:tc vMerge="1">
                  <a:txBody>
                    <a:bodyPr/>
                    <a:lstStyle/>
                    <a:p>
                      <a:endParaRPr lang="es-EC"/>
                    </a:p>
                  </a:txBody>
                  <a:tcPr/>
                </a:tc>
                <a:tc vMerge="1">
                  <a:txBody>
                    <a:bodyPr/>
                    <a:lstStyle/>
                    <a:p>
                      <a:pPr algn="l" fontAlgn="ctr"/>
                      <a:endParaRPr lang="es-EC" sz="100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tc>
                <a:tc>
                  <a:txBody>
                    <a:bodyPr/>
                    <a:lstStyle/>
                    <a:p>
                      <a:pPr algn="l" fontAlgn="ctr"/>
                      <a:r>
                        <a:rPr lang="es-EC" sz="1050" u="none" strike="noStrike" dirty="0">
                          <a:effectLst/>
                          <a:latin typeface="Arial" panose="020B0604020202020204" pitchFamily="34" charset="0"/>
                          <a:cs typeface="Arial" panose="020B0604020202020204" pitchFamily="34" charset="0"/>
                        </a:rPr>
                        <a:t>Revisión y seguimiento </a:t>
                      </a:r>
                      <a:r>
                        <a:rPr lang="es-EC" sz="1050" u="none" strike="noStrike" dirty="0" smtClean="0">
                          <a:effectLst/>
                          <a:latin typeface="Arial" panose="020B0604020202020204" pitchFamily="34" charset="0"/>
                          <a:cs typeface="Arial" panose="020B0604020202020204" pitchFamily="34" charset="0"/>
                        </a:rPr>
                        <a:t>permanente de existencias.</a:t>
                      </a:r>
                      <a:endParaRPr lang="es-EC" sz="105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tc>
                <a:tc vMerge="1">
                  <a:txBody>
                    <a:bodyPr/>
                    <a:lstStyle/>
                    <a:p>
                      <a:pPr algn="l" fontAlgn="ctr"/>
                      <a:endParaRPr lang="es-EC" sz="100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tc>
                <a:tc>
                  <a:txBody>
                    <a:bodyPr/>
                    <a:lstStyle/>
                    <a:p>
                      <a:pPr algn="l" fontAlgn="ctr"/>
                      <a:r>
                        <a:rPr lang="es-EC" sz="1050" u="none" strike="noStrike" dirty="0">
                          <a:effectLst/>
                          <a:latin typeface="Arial" panose="020B0604020202020204" pitchFamily="34" charset="0"/>
                          <a:cs typeface="Arial" panose="020B0604020202020204" pitchFamily="34" charset="0"/>
                        </a:rPr>
                        <a:t>Material comprado conforme /Material total recibido</a:t>
                      </a:r>
                      <a:endParaRPr lang="es-EC" sz="105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tc>
                <a:tc vMerge="1">
                  <a:txBody>
                    <a:bodyPr/>
                    <a:lstStyle/>
                    <a:p>
                      <a:endParaRPr lang="es-EC"/>
                    </a:p>
                  </a:txBody>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7124710"/>
              </p:ext>
            </p:extLst>
          </p:nvPr>
        </p:nvGraphicFramePr>
        <p:xfrm>
          <a:off x="179512" y="3464460"/>
          <a:ext cx="8784976" cy="3284022"/>
        </p:xfrm>
        <a:graphic>
          <a:graphicData uri="http://schemas.openxmlformats.org/drawingml/2006/table">
            <a:tbl>
              <a:tblPr>
                <a:tableStyleId>{3C2FFA5D-87B4-456A-9821-1D502468CF0F}</a:tableStyleId>
              </a:tblPr>
              <a:tblGrid>
                <a:gridCol w="833079"/>
                <a:gridCol w="1021344"/>
                <a:gridCol w="3402161"/>
                <a:gridCol w="1193890"/>
                <a:gridCol w="1254382"/>
                <a:gridCol w="1080120"/>
              </a:tblGrid>
              <a:tr h="772241">
                <a:tc rowSpan="5">
                  <a:txBody>
                    <a:bodyPr/>
                    <a:lstStyle/>
                    <a:p>
                      <a:pPr algn="l" fontAlgn="ctr"/>
                      <a:r>
                        <a:rPr lang="es-EC" sz="1100" u="none" strike="noStrike" dirty="0">
                          <a:effectLst/>
                          <a:latin typeface="Arial" panose="020B0604020202020204" pitchFamily="34" charset="0"/>
                          <a:cs typeface="Arial" panose="020B0604020202020204" pitchFamily="34" charset="0"/>
                        </a:rPr>
                        <a:t>Rubros de  gastos  por concepto de mantenimiento y alquiler de equipo y maquinaria, que superan el presupuesto de obra,  considerados como excesivos. </a:t>
                      </a:r>
                      <a:endParaRPr lang="es-EC" sz="110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tc>
                <a:tc rowSpan="5">
                  <a:txBody>
                    <a:bodyPr/>
                    <a:lstStyle/>
                    <a:p>
                      <a:pPr algn="l" fontAlgn="ctr"/>
                      <a:r>
                        <a:rPr lang="es-EC" sz="1200" b="1" i="0" u="none" strike="noStrike"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 del Rubro de Gastos derivados de la operación</a:t>
                      </a:r>
                    </a:p>
                    <a:p>
                      <a:pPr algn="l" fontAlgn="ctr"/>
                      <a:endParaRPr lang="es-EC" sz="1200" b="1" i="0" u="none" strike="noStrike"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fontAlgn="ctr"/>
                      <a:r>
                        <a:rPr lang="es-EC" sz="1200" b="1" i="0" u="none" strike="noStrike"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Necesidad</a:t>
                      </a:r>
                      <a:r>
                        <a:rPr lang="es-EC" sz="1200" b="1" i="0" u="none" strike="noStrike" baseline="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alquiler de maquinaria</a:t>
                      </a:r>
                      <a:endParaRPr lang="es-EC" sz="12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509" marR="2509" marT="2509" marB="0" anchor="ctr"/>
                </a:tc>
                <a:tc>
                  <a:txBody>
                    <a:bodyPr/>
                    <a:lstStyle/>
                    <a:p>
                      <a:pPr algn="l" fontAlgn="ctr"/>
                      <a:r>
                        <a:rPr lang="es-EC" sz="1100" u="none" strike="noStrike" dirty="0">
                          <a:effectLst/>
                          <a:latin typeface="Arial" panose="020B0604020202020204" pitchFamily="34" charset="0"/>
                          <a:cs typeface="Arial" panose="020B0604020202020204" pitchFamily="34" charset="0"/>
                        </a:rPr>
                        <a:t>Control permanente y de reporte semanal de gastos por mantenimiento y movilización  de maquinaria y </a:t>
                      </a:r>
                      <a:r>
                        <a:rPr lang="es-EC" sz="1100" u="none" strike="noStrike" dirty="0" smtClean="0">
                          <a:effectLst/>
                          <a:latin typeface="Arial" panose="020B0604020202020204" pitchFamily="34" charset="0"/>
                          <a:cs typeface="Arial" panose="020B0604020202020204" pitchFamily="34" charset="0"/>
                        </a:rPr>
                        <a:t>equipos.</a:t>
                      </a:r>
                      <a:endParaRPr lang="es-EC" sz="110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tc>
                <a:tc rowSpan="2">
                  <a:txBody>
                    <a:bodyPr/>
                    <a:lstStyle/>
                    <a:p>
                      <a:pPr algn="l" fontAlgn="ctr"/>
                      <a:r>
                        <a:rPr lang="es-EC" sz="1100" u="none" strike="noStrike" kern="1200" dirty="0" smtClean="0">
                          <a:solidFill>
                            <a:schemeClr val="dk1"/>
                          </a:solidFill>
                          <a:effectLst/>
                          <a:latin typeface="Arial" panose="020B0604020202020204" pitchFamily="34" charset="0"/>
                          <a:ea typeface="+mn-ea"/>
                          <a:cs typeface="Arial" panose="020B0604020202020204" pitchFamily="34" charset="0"/>
                        </a:rPr>
                        <a:t>Gastos por uso y mantenimiento de equipos y maquinaria adicional  será máximo de un 2% del total designado para cada activo fijo.</a:t>
                      </a:r>
                      <a:endParaRPr lang="es-EC" sz="11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2509" marR="2509" marT="2509" marB="0" anchor="ctr">
                    <a:lnB w="12700" cap="flat" cmpd="sng" algn="ctr">
                      <a:solidFill>
                        <a:srgbClr val="00B0F0"/>
                      </a:solidFill>
                      <a:prstDash val="solid"/>
                      <a:round/>
                      <a:headEnd type="none" w="med" len="med"/>
                      <a:tailEnd type="none" w="med" len="med"/>
                    </a:lnB>
                  </a:tcPr>
                </a:tc>
                <a:tc>
                  <a:txBody>
                    <a:bodyPr/>
                    <a:lstStyle/>
                    <a:p>
                      <a:pPr algn="l" fontAlgn="ctr"/>
                      <a:r>
                        <a:rPr lang="es-EC" sz="1100" u="none" strike="noStrike" dirty="0">
                          <a:effectLst/>
                          <a:latin typeface="Arial" panose="020B0604020202020204" pitchFamily="34" charset="0"/>
                          <a:cs typeface="Arial" panose="020B0604020202020204" pitchFamily="34" charset="0"/>
                        </a:rPr>
                        <a:t>Gastos por mantenimiento/ Rendimiento maquinaria -equipo obtenido</a:t>
                      </a:r>
                      <a:endParaRPr lang="es-EC" sz="110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tc>
                <a:tc rowSpan="5">
                  <a:txBody>
                    <a:bodyPr/>
                    <a:lstStyle/>
                    <a:p>
                      <a:pPr algn="l" fontAlgn="ctr"/>
                      <a:r>
                        <a:rPr lang="es-EC" sz="1100" b="1" u="none" strike="noStrike"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Disminución de los gastos excesivos en mantenimiento no justificado a su rendimiento,  como rubros por alquiler de maquinaria que encarecen el presupuesto inicial</a:t>
                      </a:r>
                      <a:endParaRPr lang="es-EC" sz="11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509" marR="2509" marT="2509" marB="0" anchor="ctr"/>
                </a:tc>
              </a:tr>
              <a:tr h="772241">
                <a:tc vMerge="1">
                  <a:txBody>
                    <a:bodyPr/>
                    <a:lstStyle/>
                    <a:p>
                      <a:endParaRPr lang="es-EC"/>
                    </a:p>
                  </a:txBody>
                  <a:tcPr/>
                </a:tc>
                <a:tc vMerge="1">
                  <a:txBody>
                    <a:bodyPr/>
                    <a:lstStyle/>
                    <a:p>
                      <a:pPr algn="l" fontAlgn="ctr"/>
                      <a:endParaRPr lang="es-EC" sz="110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tc>
                <a:tc>
                  <a:txBody>
                    <a:bodyPr/>
                    <a:lstStyle/>
                    <a:p>
                      <a:pPr algn="l" fontAlgn="ctr"/>
                      <a:r>
                        <a:rPr lang="es-EC" sz="1100" u="none" strike="noStrike" dirty="0">
                          <a:effectLst/>
                          <a:latin typeface="Arial" panose="020B0604020202020204" pitchFamily="34" charset="0"/>
                          <a:cs typeface="Arial" panose="020B0604020202020204" pitchFamily="34" charset="0"/>
                        </a:rPr>
                        <a:t>Control de rendimiento de maquinaria vs programación </a:t>
                      </a:r>
                      <a:r>
                        <a:rPr lang="es-EC" sz="1100" u="none" strike="noStrike" dirty="0" smtClean="0">
                          <a:effectLst/>
                          <a:latin typeface="Arial" panose="020B0604020202020204" pitchFamily="34" charset="0"/>
                          <a:cs typeface="Arial" panose="020B0604020202020204" pitchFamily="34" charset="0"/>
                        </a:rPr>
                        <a:t> de manera mensual.</a:t>
                      </a:r>
                      <a:endParaRPr lang="es-EC" sz="110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lnB w="12700" cap="flat" cmpd="sng" algn="ctr">
                      <a:solidFill>
                        <a:srgbClr val="00B0F0"/>
                      </a:solidFill>
                      <a:prstDash val="solid"/>
                      <a:round/>
                      <a:headEnd type="none" w="med" len="med"/>
                      <a:tailEnd type="none" w="med" len="med"/>
                    </a:lnB>
                  </a:tcPr>
                </a:tc>
                <a:tc vMerge="1">
                  <a:txBody>
                    <a:bodyPr/>
                    <a:lstStyle/>
                    <a:p>
                      <a:pPr algn="l" fontAlgn="ctr"/>
                      <a:endParaRPr lang="es-EC" sz="1100" b="0" i="0" u="none" strike="noStrike">
                        <a:solidFill>
                          <a:srgbClr val="000000"/>
                        </a:solidFill>
                        <a:effectLst/>
                        <a:latin typeface="Arial" panose="020B0604020202020204" pitchFamily="34" charset="0"/>
                        <a:cs typeface="Arial" panose="020B0604020202020204" pitchFamily="34" charset="0"/>
                      </a:endParaRPr>
                    </a:p>
                  </a:txBody>
                  <a:tcPr marL="2509" marR="2509" marT="2509" marB="0" anchor="ctr"/>
                </a:tc>
                <a:tc rowSpan="3">
                  <a:txBody>
                    <a:bodyPr/>
                    <a:lstStyle/>
                    <a:p>
                      <a:pPr algn="l" fontAlgn="ctr"/>
                      <a:r>
                        <a:rPr lang="es-EC" sz="1100" u="none" strike="noStrike" dirty="0">
                          <a:effectLst/>
                          <a:latin typeface="Arial" panose="020B0604020202020204" pitchFamily="34" charset="0"/>
                          <a:cs typeface="Arial" panose="020B0604020202020204" pitchFamily="34" charset="0"/>
                        </a:rPr>
                        <a:t>Reportes presentados  aprobados /Reportes presentados totales programados</a:t>
                      </a:r>
                      <a:endParaRPr lang="es-EC" sz="110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tc>
                <a:tc vMerge="1">
                  <a:txBody>
                    <a:bodyPr/>
                    <a:lstStyle/>
                    <a:p>
                      <a:endParaRPr lang="es-EC"/>
                    </a:p>
                  </a:txBody>
                  <a:tcPr/>
                </a:tc>
              </a:tr>
              <a:tr h="638157">
                <a:tc vMerge="1">
                  <a:txBody>
                    <a:bodyPr/>
                    <a:lstStyle/>
                    <a:p>
                      <a:endParaRPr lang="es-EC"/>
                    </a:p>
                  </a:txBody>
                  <a:tcPr/>
                </a:tc>
                <a:tc vMerge="1">
                  <a:txBody>
                    <a:bodyPr/>
                    <a:lstStyle/>
                    <a:p>
                      <a:pPr algn="l" fontAlgn="ctr"/>
                      <a:endParaRPr lang="es-EC" sz="1100" b="0" i="0" u="none" strike="noStrike">
                        <a:solidFill>
                          <a:srgbClr val="000000"/>
                        </a:solidFill>
                        <a:effectLst/>
                        <a:latin typeface="Arial" panose="020B0604020202020204" pitchFamily="34" charset="0"/>
                        <a:cs typeface="Arial" panose="020B0604020202020204" pitchFamily="34" charset="0"/>
                      </a:endParaRPr>
                    </a:p>
                  </a:txBody>
                  <a:tcPr marL="2509" marR="2509" marT="2509" marB="0" anchor="ctr"/>
                </a:tc>
                <a:tc>
                  <a:txBody>
                    <a:bodyPr/>
                    <a:lstStyle/>
                    <a:p>
                      <a:pPr algn="l" fontAlgn="ctr"/>
                      <a:r>
                        <a:rPr lang="es-EC" sz="1100" u="none" strike="noStrike" dirty="0">
                          <a:effectLst/>
                          <a:latin typeface="Arial" panose="020B0604020202020204" pitchFamily="34" charset="0"/>
                          <a:cs typeface="Arial" panose="020B0604020202020204" pitchFamily="34" charset="0"/>
                        </a:rPr>
                        <a:t>Verificar que </a:t>
                      </a:r>
                      <a:r>
                        <a:rPr lang="es-EC" sz="1100" u="none" strike="noStrike" dirty="0" smtClean="0">
                          <a:effectLst/>
                          <a:latin typeface="Arial" panose="020B0604020202020204" pitchFamily="34" charset="0"/>
                          <a:cs typeface="Arial" panose="020B0604020202020204" pitchFamily="34" charset="0"/>
                        </a:rPr>
                        <a:t>perfil</a:t>
                      </a:r>
                      <a:r>
                        <a:rPr lang="es-EC" sz="1100" u="none" strike="noStrike" baseline="0" dirty="0" smtClean="0">
                          <a:effectLst/>
                          <a:latin typeface="Arial" panose="020B0604020202020204" pitchFamily="34" charset="0"/>
                          <a:cs typeface="Arial" panose="020B0604020202020204" pitchFamily="34" charset="0"/>
                        </a:rPr>
                        <a:t> y habilidades del </a:t>
                      </a:r>
                      <a:r>
                        <a:rPr lang="es-EC" sz="1100" u="none" strike="noStrike" dirty="0" smtClean="0">
                          <a:effectLst/>
                          <a:latin typeface="Arial" panose="020B0604020202020204" pitchFamily="34" charset="0"/>
                          <a:cs typeface="Arial" panose="020B0604020202020204" pitchFamily="34" charset="0"/>
                        </a:rPr>
                        <a:t> </a:t>
                      </a:r>
                      <a:r>
                        <a:rPr lang="es-EC" sz="1100" u="none" strike="noStrike" dirty="0">
                          <a:effectLst/>
                          <a:latin typeface="Arial" panose="020B0604020202020204" pitchFamily="34" charset="0"/>
                          <a:cs typeface="Arial" panose="020B0604020202020204" pitchFamily="34" charset="0"/>
                        </a:rPr>
                        <a:t>personal a cargo de los equipos y maquinaria </a:t>
                      </a:r>
                      <a:r>
                        <a:rPr lang="es-EC" sz="1100" u="none" strike="noStrike" dirty="0" smtClean="0">
                          <a:effectLst/>
                          <a:latin typeface="Arial" panose="020B0604020202020204" pitchFamily="34" charset="0"/>
                          <a:cs typeface="Arial" panose="020B0604020202020204" pitchFamily="34" charset="0"/>
                        </a:rPr>
                        <a:t>como</a:t>
                      </a:r>
                      <a:r>
                        <a:rPr lang="es-EC" sz="1100" u="none" strike="noStrike" baseline="0" dirty="0" smtClean="0">
                          <a:effectLst/>
                          <a:latin typeface="Arial" panose="020B0604020202020204" pitchFamily="34" charset="0"/>
                          <a:cs typeface="Arial" panose="020B0604020202020204" pitchFamily="34" charset="0"/>
                        </a:rPr>
                        <a:t> entrega de reportes de uso y mantenimiento semanales.</a:t>
                      </a:r>
                      <a:endParaRPr lang="es-EC" sz="110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lnT w="12700" cap="flat" cmpd="sng" algn="ctr">
                      <a:solidFill>
                        <a:srgbClr val="00B0F0"/>
                      </a:solidFill>
                      <a:prstDash val="solid"/>
                      <a:round/>
                      <a:headEnd type="none" w="med" len="med"/>
                      <a:tailEnd type="none" w="med" len="med"/>
                    </a:lnT>
                  </a:tcPr>
                </a:tc>
                <a:tc rowSpan="3">
                  <a:txBody>
                    <a:bodyPr/>
                    <a:lstStyle/>
                    <a:p>
                      <a:pPr algn="l" fontAlgn="ctr"/>
                      <a:r>
                        <a:rPr lang="es-EC" sz="1100" u="none" strike="noStrike" kern="1200" dirty="0" smtClean="0">
                          <a:solidFill>
                            <a:schemeClr val="dk1"/>
                          </a:solidFill>
                          <a:effectLst/>
                          <a:latin typeface="Arial" panose="020B0604020202020204" pitchFamily="34" charset="0"/>
                          <a:ea typeface="+mn-ea"/>
                          <a:cs typeface="Arial" panose="020B0604020202020204" pitchFamily="34" charset="0"/>
                        </a:rPr>
                        <a:t>Otros gastos derivados de la operación no mayor al 6% del total de ingresos</a:t>
                      </a:r>
                      <a:endParaRPr lang="es-EC" sz="11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2509" marR="2509" marT="2509" marB="0" anchor="ctr">
                    <a:lnT w="12700" cap="flat" cmpd="sng" algn="ctr">
                      <a:solidFill>
                        <a:srgbClr val="00B0F0"/>
                      </a:solidFill>
                      <a:prstDash val="solid"/>
                      <a:round/>
                      <a:headEnd type="none" w="med" len="med"/>
                      <a:tailEnd type="none" w="med" len="med"/>
                    </a:lnT>
                  </a:tcPr>
                </a:tc>
                <a:tc vMerge="1">
                  <a:txBody>
                    <a:bodyPr/>
                    <a:lstStyle/>
                    <a:p>
                      <a:endParaRPr lang="es-EC"/>
                    </a:p>
                  </a:txBody>
                  <a:tcPr/>
                </a:tc>
                <a:tc vMerge="1">
                  <a:txBody>
                    <a:bodyPr/>
                    <a:lstStyle/>
                    <a:p>
                      <a:endParaRPr lang="es-EC"/>
                    </a:p>
                  </a:txBody>
                  <a:tcPr/>
                </a:tc>
              </a:tr>
              <a:tr h="134084">
                <a:tc vMerge="1">
                  <a:txBody>
                    <a:bodyPr/>
                    <a:lstStyle/>
                    <a:p>
                      <a:endParaRPr lang="es-EC"/>
                    </a:p>
                  </a:txBody>
                  <a:tcPr/>
                </a:tc>
                <a:tc vMerge="1">
                  <a:txBody>
                    <a:bodyPr/>
                    <a:lstStyle/>
                    <a:p>
                      <a:endParaRPr lang="es-EC"/>
                    </a:p>
                  </a:txBody>
                  <a:tcPr/>
                </a:tc>
                <a:tc rowSpan="2">
                  <a:txBody>
                    <a:bodyPr/>
                    <a:lstStyle/>
                    <a:p>
                      <a:pPr algn="l" fontAlgn="ctr"/>
                      <a:r>
                        <a:rPr lang="es-EC" sz="1100" u="none" strike="noStrike" dirty="0">
                          <a:effectLst/>
                          <a:latin typeface="Arial" panose="020B0604020202020204" pitchFamily="34" charset="0"/>
                          <a:cs typeface="Arial" panose="020B0604020202020204" pitchFamily="34" charset="0"/>
                        </a:rPr>
                        <a:t>Reemplazo de activo fijo </a:t>
                      </a:r>
                      <a:r>
                        <a:rPr lang="es-EC" sz="1100" u="none" strike="noStrike" dirty="0" smtClean="0">
                          <a:effectLst/>
                          <a:latin typeface="Arial" panose="020B0604020202020204" pitchFamily="34" charset="0"/>
                          <a:cs typeface="Arial" panose="020B0604020202020204" pitchFamily="34" charset="0"/>
                        </a:rPr>
                        <a:t>causante de  </a:t>
                      </a:r>
                      <a:r>
                        <a:rPr lang="es-EC" sz="1100" u="none" strike="noStrike" dirty="0">
                          <a:effectLst/>
                          <a:latin typeface="Arial" panose="020B0604020202020204" pitchFamily="34" charset="0"/>
                          <a:cs typeface="Arial" panose="020B0604020202020204" pitchFamily="34" charset="0"/>
                        </a:rPr>
                        <a:t>mayores gastos </a:t>
                      </a:r>
                      <a:r>
                        <a:rPr lang="es-EC" sz="1100" u="none" strike="noStrike" dirty="0" smtClean="0">
                          <a:effectLst/>
                          <a:latin typeface="Arial" panose="020B0604020202020204" pitchFamily="34" charset="0"/>
                          <a:cs typeface="Arial" panose="020B0604020202020204" pitchFamily="34" charset="0"/>
                        </a:rPr>
                        <a:t>por uso y  mantenimiento.</a:t>
                      </a:r>
                      <a:endParaRPr lang="es-EC" sz="110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tc>
                <a:tc vMerge="1">
                  <a:txBody>
                    <a:bodyPr/>
                    <a:lstStyle/>
                    <a:p>
                      <a:endParaRPr lang="es-EC"/>
                    </a:p>
                  </a:txBody>
                  <a:tcPr/>
                </a:tc>
                <a:tc vMerge="1">
                  <a:txBody>
                    <a:bodyPr/>
                    <a:lstStyle/>
                    <a:p>
                      <a:endParaRPr lang="es-EC"/>
                    </a:p>
                  </a:txBody>
                  <a:tcPr/>
                </a:tc>
                <a:tc vMerge="1">
                  <a:txBody>
                    <a:bodyPr/>
                    <a:lstStyle/>
                    <a:p>
                      <a:endParaRPr lang="es-EC"/>
                    </a:p>
                  </a:txBody>
                  <a:tcPr/>
                </a:tc>
              </a:tr>
              <a:tr h="898831">
                <a:tc vMerge="1">
                  <a:txBody>
                    <a:bodyPr/>
                    <a:lstStyle/>
                    <a:p>
                      <a:endParaRPr lang="es-EC"/>
                    </a:p>
                  </a:txBody>
                  <a:tcPr/>
                </a:tc>
                <a:tc vMerge="1">
                  <a:txBody>
                    <a:bodyPr/>
                    <a:lstStyle/>
                    <a:p>
                      <a:pPr algn="l" fontAlgn="ctr"/>
                      <a:endParaRPr lang="es-EC" sz="110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tc>
                <a:tc vMerge="1">
                  <a:txBody>
                    <a:bodyPr/>
                    <a:lstStyle/>
                    <a:p>
                      <a:pPr algn="l" fontAlgn="ctr"/>
                      <a:endParaRPr lang="es-EC" sz="1100" b="0" i="0" u="none" strike="noStrike">
                        <a:solidFill>
                          <a:srgbClr val="000000"/>
                        </a:solidFill>
                        <a:effectLst/>
                        <a:latin typeface="Arial" panose="020B0604020202020204" pitchFamily="34" charset="0"/>
                        <a:cs typeface="Arial" panose="020B0604020202020204" pitchFamily="34" charset="0"/>
                      </a:endParaRPr>
                    </a:p>
                  </a:txBody>
                  <a:tcPr marL="2509" marR="2509" marT="2509" marB="0" anchor="ctr"/>
                </a:tc>
                <a:tc vMerge="1">
                  <a:txBody>
                    <a:bodyPr/>
                    <a:lstStyle/>
                    <a:p>
                      <a:pPr algn="l" fontAlgn="ctr"/>
                      <a:endParaRPr lang="es-EC" sz="110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tc>
                <a:tc>
                  <a:txBody>
                    <a:bodyPr/>
                    <a:lstStyle/>
                    <a:p>
                      <a:pPr algn="l" fontAlgn="ctr"/>
                      <a:r>
                        <a:rPr lang="es-EC" sz="1100" u="none" strike="noStrike" dirty="0">
                          <a:effectLst/>
                          <a:latin typeface="Arial" panose="020B0604020202020204" pitchFamily="34" charset="0"/>
                          <a:cs typeface="Arial" panose="020B0604020202020204" pitchFamily="34" charset="0"/>
                        </a:rPr>
                        <a:t>Alquiler de maquinaria  / Valor asignado por el rubro del equipo en el presupuesto.</a:t>
                      </a:r>
                      <a:endParaRPr lang="es-EC" sz="1100" b="0" i="0" u="none" strike="noStrike" dirty="0">
                        <a:solidFill>
                          <a:srgbClr val="000000"/>
                        </a:solidFill>
                        <a:effectLst/>
                        <a:latin typeface="Arial" panose="020B0604020202020204" pitchFamily="34" charset="0"/>
                        <a:cs typeface="Arial" panose="020B0604020202020204" pitchFamily="34" charset="0"/>
                      </a:endParaRPr>
                    </a:p>
                  </a:txBody>
                  <a:tcPr marL="2509" marR="2509" marT="2509" marB="0" anchor="ctr"/>
                </a:tc>
                <a:tc vMerge="1">
                  <a:txBody>
                    <a:bodyPr/>
                    <a:lstStyle/>
                    <a:p>
                      <a:endParaRPr lang="es-EC"/>
                    </a:p>
                  </a:txBody>
                  <a:tcPr/>
                </a:tc>
              </a:tr>
            </a:tbl>
          </a:graphicData>
        </a:graphic>
      </p:graphicFrame>
    </p:spTree>
    <p:extLst>
      <p:ext uri="{BB962C8B-B14F-4D97-AF65-F5344CB8AC3E}">
        <p14:creationId xmlns:p14="http://schemas.microsoft.com/office/powerpoint/2010/main" val="4262563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28988"/>
          <a:stretch/>
        </p:blipFill>
        <p:spPr bwMode="auto">
          <a:xfrm>
            <a:off x="-32468" y="6021289"/>
            <a:ext cx="9176468"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9"/>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ortar rectángulo de esquina sencilla"/>
          <p:cNvSpPr/>
          <p:nvPr/>
        </p:nvSpPr>
        <p:spPr>
          <a:xfrm>
            <a:off x="21934" y="115314"/>
            <a:ext cx="4986630" cy="501848"/>
          </a:xfrm>
          <a:prstGeom prst="snip1Rect">
            <a:avLst/>
          </a:prstGeom>
          <a:solidFill>
            <a:srgbClr val="DFF559"/>
          </a:solidFill>
        </p:spPr>
        <p:txBody>
          <a:bodyPr wrap="square">
            <a:spAutoFit/>
          </a:bodyPr>
          <a:lstStyle/>
          <a:p>
            <a:pPr algn="ctr">
              <a:defRPr/>
            </a:pPr>
            <a:r>
              <a:rPr lang="es-EC" sz="2400" b="1" dirty="0"/>
              <a:t>3</a:t>
            </a:r>
            <a:r>
              <a:rPr lang="es-EC" sz="2400" b="1" dirty="0" smtClean="0"/>
              <a:t>. ESTRATEGIA DE PRODUCTIVIDAD </a:t>
            </a:r>
            <a:endParaRPr lang="es-EC" sz="2400" b="1" dirty="0"/>
          </a:p>
        </p:txBody>
      </p:sp>
      <p:sp>
        <p:nvSpPr>
          <p:cNvPr id="3" name="2 CuadroTexto"/>
          <p:cNvSpPr txBox="1"/>
          <p:nvPr/>
        </p:nvSpPr>
        <p:spPr>
          <a:xfrm>
            <a:off x="5193610" y="908720"/>
            <a:ext cx="3194814" cy="369332"/>
          </a:xfrm>
          <a:prstGeom prst="rect">
            <a:avLst/>
          </a:prstGeom>
          <a:solidFill>
            <a:srgbClr val="66FF33"/>
          </a:solidFill>
        </p:spPr>
        <p:txBody>
          <a:bodyPr wrap="square" rtlCol="0">
            <a:spAutoFit/>
          </a:bodyPr>
          <a:lstStyle/>
          <a:p>
            <a:r>
              <a:rPr lang="es-EC" b="1" dirty="0" smtClean="0">
                <a:effectLst>
                  <a:outerShdw blurRad="38100" dist="38100" dir="2700000" algn="tl">
                    <a:srgbClr val="000000">
                      <a:alpha val="43137"/>
                    </a:srgbClr>
                  </a:outerShdw>
                </a:effectLst>
                <a:latin typeface="Broadway" panose="04040905080B02020502" pitchFamily="82" charset="0"/>
              </a:rPr>
              <a:t>ESTRATEGIAS:</a:t>
            </a:r>
            <a:endParaRPr lang="es-EC" b="1" dirty="0">
              <a:effectLst>
                <a:outerShdw blurRad="38100" dist="38100" dir="2700000" algn="tl">
                  <a:srgbClr val="000000">
                    <a:alpha val="43137"/>
                  </a:srgbClr>
                </a:outerShdw>
              </a:effectLst>
              <a:latin typeface="Broadway" panose="04040905080B02020502" pitchFamily="82" charset="0"/>
            </a:endParaRPr>
          </a:p>
        </p:txBody>
      </p:sp>
      <p:sp>
        <p:nvSpPr>
          <p:cNvPr id="4" name="3 Rectángulo"/>
          <p:cNvSpPr/>
          <p:nvPr/>
        </p:nvSpPr>
        <p:spPr>
          <a:xfrm>
            <a:off x="5004047" y="1412776"/>
            <a:ext cx="3960441" cy="30777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r"/>
            <a:r>
              <a:rPr lang="es-EC" sz="1400" i="1" dirty="0" smtClean="0"/>
              <a:t>3.1.- Puesta en marcha de una planta de asfalto</a:t>
            </a:r>
            <a:endParaRPr lang="es-EC" sz="1400" dirty="0"/>
          </a:p>
        </p:txBody>
      </p:sp>
      <p:sp>
        <p:nvSpPr>
          <p:cNvPr id="8" name="7 CuadroTexto"/>
          <p:cNvSpPr txBox="1"/>
          <p:nvPr/>
        </p:nvSpPr>
        <p:spPr>
          <a:xfrm>
            <a:off x="5193610" y="3215881"/>
            <a:ext cx="3240682" cy="430887"/>
          </a:xfrm>
          <a:prstGeom prst="rect">
            <a:avLst/>
          </a:prstGeom>
          <a:solidFill>
            <a:srgbClr val="66FF33"/>
          </a:solidFill>
        </p:spPr>
        <p:txBody>
          <a:bodyPr wrap="square" rtlCol="0">
            <a:spAutoFit/>
          </a:bodyPr>
          <a:lstStyle/>
          <a:p>
            <a:pPr algn="ctr"/>
            <a:r>
              <a:rPr lang="es-EC" sz="11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3.1 PUESTA EN MARCHA PLANTA ASFÁLTICA</a:t>
            </a:r>
            <a:endParaRPr lang="es-EC" sz="1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1208"/>
          <a:stretch/>
        </p:blipFill>
        <p:spPr bwMode="auto">
          <a:xfrm>
            <a:off x="-32468" y="6021288"/>
            <a:ext cx="2642057"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1" name="10 Tabla"/>
          <p:cNvGraphicFramePr>
            <a:graphicFrameLocks noGrp="1"/>
          </p:cNvGraphicFramePr>
          <p:nvPr>
            <p:extLst>
              <p:ext uri="{D42A27DB-BD31-4B8C-83A1-F6EECF244321}">
                <p14:modId xmlns:p14="http://schemas.microsoft.com/office/powerpoint/2010/main" val="997250526"/>
              </p:ext>
            </p:extLst>
          </p:nvPr>
        </p:nvGraphicFramePr>
        <p:xfrm>
          <a:off x="17721" y="750723"/>
          <a:ext cx="4842311" cy="3055888"/>
        </p:xfrm>
        <a:graphic>
          <a:graphicData uri="http://schemas.openxmlformats.org/drawingml/2006/table">
            <a:tbl>
              <a:tblPr firstRow="1" firstCol="1" bandRow="1">
                <a:tableStyleId>{5FD0F851-EC5A-4D38-B0AD-8093EC10F338}</a:tableStyleId>
              </a:tblPr>
              <a:tblGrid>
                <a:gridCol w="993378"/>
                <a:gridCol w="650342"/>
                <a:gridCol w="799648"/>
                <a:gridCol w="2398943"/>
              </a:tblGrid>
              <a:tr h="424702">
                <a:tc gridSpan="4">
                  <a:txBody>
                    <a:bodyPr/>
                    <a:lstStyle/>
                    <a:p>
                      <a:pPr algn="ctr">
                        <a:lnSpc>
                          <a:spcPct val="115000"/>
                        </a:lnSpc>
                        <a:spcAft>
                          <a:spcPts val="0"/>
                        </a:spcAft>
                      </a:pPr>
                      <a:r>
                        <a:rPr lang="es-EC" sz="1050" dirty="0">
                          <a:effectLst/>
                        </a:rPr>
                        <a:t> </a:t>
                      </a:r>
                      <a:endParaRPr lang="es-EC" sz="1100" dirty="0">
                        <a:effectLst/>
                      </a:endParaRPr>
                    </a:p>
                    <a:p>
                      <a:pPr algn="ctr">
                        <a:lnSpc>
                          <a:spcPct val="115000"/>
                        </a:lnSpc>
                        <a:spcAft>
                          <a:spcPts val="0"/>
                        </a:spcAft>
                      </a:pPr>
                      <a:r>
                        <a:rPr lang="es-EC" sz="1200" dirty="0">
                          <a:effectLst/>
                          <a:latin typeface="Arial" panose="020B0604020202020204" pitchFamily="34" charset="0"/>
                          <a:cs typeface="Arial" panose="020B0604020202020204" pitchFamily="34" charset="0"/>
                        </a:rPr>
                        <a:t>MATRIZ DE OBJETIVOS FINANCIEROS DEFINIDOS</a:t>
                      </a:r>
                      <a:endParaRPr lang="es-EC" sz="1400" dirty="0">
                        <a:effectLst/>
                        <a:latin typeface="Arial" panose="020B0604020202020204" pitchFamily="34" charset="0"/>
                        <a:ea typeface="Calibri"/>
                        <a:cs typeface="Arial" panose="020B0604020202020204" pitchFamily="34" charset="0"/>
                      </a:endParaRPr>
                    </a:p>
                  </a:txBody>
                  <a:tcPr marL="35436" marR="35436" marT="0" marB="0"/>
                </a:tc>
                <a:tc hMerge="1">
                  <a:txBody>
                    <a:bodyPr/>
                    <a:lstStyle/>
                    <a:p>
                      <a:endParaRPr lang="es-EC"/>
                    </a:p>
                  </a:txBody>
                  <a:tcPr/>
                </a:tc>
                <a:tc hMerge="1">
                  <a:txBody>
                    <a:bodyPr/>
                    <a:lstStyle/>
                    <a:p>
                      <a:endParaRPr lang="es-EC"/>
                    </a:p>
                  </a:txBody>
                  <a:tcPr/>
                </a:tc>
                <a:tc hMerge="1">
                  <a:txBody>
                    <a:bodyPr/>
                    <a:lstStyle/>
                    <a:p>
                      <a:endParaRPr lang="es-EC"/>
                    </a:p>
                  </a:txBody>
                  <a:tcPr/>
                </a:tc>
              </a:tr>
              <a:tr h="355958">
                <a:tc>
                  <a:txBody>
                    <a:bodyPr/>
                    <a:lstStyle/>
                    <a:p>
                      <a:pPr algn="ctr">
                        <a:lnSpc>
                          <a:spcPct val="115000"/>
                        </a:lnSpc>
                        <a:spcAft>
                          <a:spcPts val="0"/>
                        </a:spcAft>
                      </a:pPr>
                      <a:r>
                        <a:rPr lang="es-EC" sz="1050" b="1" dirty="0">
                          <a:effectLst>
                            <a:outerShdw blurRad="38100" dist="38100" dir="2700000" algn="tl">
                              <a:srgbClr val="000000">
                                <a:alpha val="43137"/>
                              </a:srgbClr>
                            </a:outerShdw>
                          </a:effectLst>
                        </a:rPr>
                        <a:t> </a:t>
                      </a:r>
                      <a:endParaRPr lang="es-EC" sz="1100" b="1" dirty="0">
                        <a:effectLst>
                          <a:outerShdw blurRad="38100" dist="38100" dir="2700000" algn="tl">
                            <a:srgbClr val="000000">
                              <a:alpha val="43137"/>
                            </a:srgbClr>
                          </a:outerShdw>
                        </a:effectLst>
                      </a:endParaRPr>
                    </a:p>
                    <a:p>
                      <a:pPr algn="ctr">
                        <a:lnSpc>
                          <a:spcPct val="115000"/>
                        </a:lnSpc>
                        <a:spcAft>
                          <a:spcPts val="0"/>
                        </a:spcAft>
                      </a:pPr>
                      <a:r>
                        <a:rPr lang="es-EC" sz="1050" b="1" dirty="0">
                          <a:effectLst>
                            <a:outerShdw blurRad="38100" dist="38100" dir="2700000" algn="tl">
                              <a:srgbClr val="000000">
                                <a:alpha val="43137"/>
                              </a:srgbClr>
                            </a:outerShdw>
                          </a:effectLst>
                        </a:rPr>
                        <a:t>PERSPECTIVA</a:t>
                      </a:r>
                      <a:endParaRPr lang="es-EC" sz="1100" b="1" dirty="0">
                        <a:effectLst>
                          <a:outerShdw blurRad="38100" dist="38100" dir="2700000" algn="tl">
                            <a:srgbClr val="000000">
                              <a:alpha val="43137"/>
                            </a:srgbClr>
                          </a:outerShdw>
                        </a:effectLst>
                        <a:latin typeface="Calibri"/>
                        <a:ea typeface="Calibri"/>
                        <a:cs typeface="Times New Roman"/>
                      </a:endParaRPr>
                    </a:p>
                  </a:txBody>
                  <a:tcPr marL="35436" marR="35436" marT="0" marB="0"/>
                </a:tc>
                <a:tc>
                  <a:txBody>
                    <a:bodyPr/>
                    <a:lstStyle/>
                    <a:p>
                      <a:pPr algn="ctr">
                        <a:lnSpc>
                          <a:spcPct val="115000"/>
                        </a:lnSpc>
                        <a:spcAft>
                          <a:spcPts val="0"/>
                        </a:spcAft>
                      </a:pPr>
                      <a:r>
                        <a:rPr lang="es-EC" sz="1050" b="1" dirty="0">
                          <a:effectLst>
                            <a:outerShdw blurRad="38100" dist="38100" dir="2700000" algn="tl">
                              <a:srgbClr val="000000">
                                <a:alpha val="43137"/>
                              </a:srgbClr>
                            </a:outerShdw>
                          </a:effectLst>
                        </a:rPr>
                        <a:t> </a:t>
                      </a:r>
                      <a:endParaRPr lang="es-EC" sz="1100" b="1" dirty="0">
                        <a:effectLst>
                          <a:outerShdw blurRad="38100" dist="38100" dir="2700000" algn="tl">
                            <a:srgbClr val="000000">
                              <a:alpha val="43137"/>
                            </a:srgbClr>
                          </a:outerShdw>
                        </a:effectLst>
                      </a:endParaRPr>
                    </a:p>
                    <a:p>
                      <a:pPr algn="ctr">
                        <a:lnSpc>
                          <a:spcPct val="115000"/>
                        </a:lnSpc>
                        <a:spcAft>
                          <a:spcPts val="0"/>
                        </a:spcAft>
                      </a:pPr>
                      <a:r>
                        <a:rPr lang="es-EC" sz="1050" b="1" dirty="0">
                          <a:effectLst>
                            <a:outerShdw blurRad="38100" dist="38100" dir="2700000" algn="tl">
                              <a:srgbClr val="000000">
                                <a:alpha val="43137"/>
                              </a:srgbClr>
                            </a:outerShdw>
                          </a:effectLst>
                        </a:rPr>
                        <a:t>EJE</a:t>
                      </a:r>
                      <a:endParaRPr lang="es-EC" sz="1100" b="1" dirty="0">
                        <a:effectLst>
                          <a:outerShdw blurRad="38100" dist="38100" dir="2700000" algn="tl">
                            <a:srgbClr val="000000">
                              <a:alpha val="43137"/>
                            </a:srgbClr>
                          </a:outerShdw>
                        </a:effectLst>
                        <a:latin typeface="Calibri"/>
                        <a:ea typeface="Calibri"/>
                        <a:cs typeface="Times New Roman"/>
                      </a:endParaRPr>
                    </a:p>
                  </a:txBody>
                  <a:tcPr marL="35436" marR="35436" marT="0" marB="0"/>
                </a:tc>
                <a:tc>
                  <a:txBody>
                    <a:bodyPr/>
                    <a:lstStyle/>
                    <a:p>
                      <a:pPr algn="ctr">
                        <a:lnSpc>
                          <a:spcPct val="115000"/>
                        </a:lnSpc>
                        <a:spcAft>
                          <a:spcPts val="0"/>
                        </a:spcAft>
                      </a:pPr>
                      <a:r>
                        <a:rPr lang="es-EC" sz="1050" b="1" dirty="0">
                          <a:effectLst>
                            <a:outerShdw blurRad="38100" dist="38100" dir="2700000" algn="tl">
                              <a:srgbClr val="000000">
                                <a:alpha val="43137"/>
                              </a:srgbClr>
                            </a:outerShdw>
                          </a:effectLst>
                        </a:rPr>
                        <a:t> </a:t>
                      </a:r>
                      <a:endParaRPr lang="es-EC" sz="1100" b="1" dirty="0">
                        <a:effectLst>
                          <a:outerShdw blurRad="38100" dist="38100" dir="2700000" algn="tl">
                            <a:srgbClr val="000000">
                              <a:alpha val="43137"/>
                            </a:srgbClr>
                          </a:outerShdw>
                        </a:effectLst>
                      </a:endParaRPr>
                    </a:p>
                    <a:p>
                      <a:pPr algn="ctr">
                        <a:lnSpc>
                          <a:spcPct val="115000"/>
                        </a:lnSpc>
                        <a:spcAft>
                          <a:spcPts val="0"/>
                        </a:spcAft>
                      </a:pPr>
                      <a:r>
                        <a:rPr lang="es-EC" sz="1050" b="1" dirty="0">
                          <a:effectLst>
                            <a:outerShdw blurRad="38100" dist="38100" dir="2700000" algn="tl">
                              <a:srgbClr val="000000">
                                <a:alpha val="43137"/>
                              </a:srgbClr>
                            </a:outerShdw>
                          </a:effectLst>
                        </a:rPr>
                        <a:t>RIESGO</a:t>
                      </a:r>
                      <a:endParaRPr lang="es-EC" sz="1100" b="1" dirty="0">
                        <a:effectLst>
                          <a:outerShdw blurRad="38100" dist="38100" dir="2700000" algn="tl">
                            <a:srgbClr val="000000">
                              <a:alpha val="43137"/>
                            </a:srgbClr>
                          </a:outerShdw>
                        </a:effectLst>
                        <a:latin typeface="Calibri"/>
                        <a:ea typeface="Calibri"/>
                        <a:cs typeface="Times New Roman"/>
                      </a:endParaRPr>
                    </a:p>
                  </a:txBody>
                  <a:tcPr marL="35436" marR="35436" marT="0" marB="0"/>
                </a:tc>
                <a:tc>
                  <a:txBody>
                    <a:bodyPr/>
                    <a:lstStyle/>
                    <a:p>
                      <a:pPr algn="ctr">
                        <a:lnSpc>
                          <a:spcPct val="115000"/>
                        </a:lnSpc>
                        <a:spcAft>
                          <a:spcPts val="0"/>
                        </a:spcAft>
                      </a:pPr>
                      <a:r>
                        <a:rPr lang="es-EC" sz="1050" b="1" dirty="0">
                          <a:effectLst>
                            <a:outerShdw blurRad="38100" dist="38100" dir="2700000" algn="tl">
                              <a:srgbClr val="000000">
                                <a:alpha val="43137"/>
                              </a:srgbClr>
                            </a:outerShdw>
                          </a:effectLst>
                        </a:rPr>
                        <a:t> </a:t>
                      </a:r>
                      <a:endParaRPr lang="es-EC" sz="1100" b="1" dirty="0">
                        <a:effectLst>
                          <a:outerShdw blurRad="38100" dist="38100" dir="2700000" algn="tl">
                            <a:srgbClr val="000000">
                              <a:alpha val="43137"/>
                            </a:srgbClr>
                          </a:outerShdw>
                        </a:effectLst>
                      </a:endParaRPr>
                    </a:p>
                    <a:p>
                      <a:pPr algn="ctr">
                        <a:lnSpc>
                          <a:spcPct val="115000"/>
                        </a:lnSpc>
                        <a:spcAft>
                          <a:spcPts val="0"/>
                        </a:spcAft>
                      </a:pPr>
                      <a:r>
                        <a:rPr lang="es-EC" sz="1050" b="1" dirty="0">
                          <a:effectLst>
                            <a:outerShdw blurRad="38100" dist="38100" dir="2700000" algn="tl">
                              <a:srgbClr val="000000">
                                <a:alpha val="43137"/>
                              </a:srgbClr>
                            </a:outerShdw>
                          </a:effectLst>
                        </a:rPr>
                        <a:t>OBJETIVOS</a:t>
                      </a:r>
                      <a:endParaRPr lang="es-EC" sz="1100" b="1" dirty="0">
                        <a:effectLst>
                          <a:outerShdw blurRad="38100" dist="38100" dir="2700000" algn="tl">
                            <a:srgbClr val="000000">
                              <a:alpha val="43137"/>
                            </a:srgbClr>
                          </a:outerShdw>
                        </a:effectLst>
                        <a:latin typeface="Calibri"/>
                        <a:ea typeface="Calibri"/>
                        <a:cs typeface="Times New Roman"/>
                      </a:endParaRPr>
                    </a:p>
                  </a:txBody>
                  <a:tcPr marL="35436" marR="35436" marT="0" marB="0"/>
                </a:tc>
              </a:tr>
              <a:tr h="2115384">
                <a:tc>
                  <a:txBody>
                    <a:bodyPr/>
                    <a:lstStyle/>
                    <a:p>
                      <a:pPr>
                        <a:lnSpc>
                          <a:spcPct val="115000"/>
                        </a:lnSpc>
                        <a:spcAft>
                          <a:spcPts val="0"/>
                        </a:spcAft>
                      </a:pPr>
                      <a:r>
                        <a:rPr lang="es-EC" sz="1050" dirty="0">
                          <a:effectLst/>
                        </a:rPr>
                        <a:t>  </a:t>
                      </a:r>
                      <a:r>
                        <a:rPr lang="es-EC" sz="1050" dirty="0" smtClean="0">
                          <a:effectLst/>
                        </a:rPr>
                        <a:t>FINANCIERA</a:t>
                      </a:r>
                      <a:endParaRPr lang="es-EC" sz="1100" dirty="0">
                        <a:effectLst/>
                        <a:latin typeface="Calibri"/>
                        <a:ea typeface="Calibri"/>
                        <a:cs typeface="Times New Roman"/>
                      </a:endParaRPr>
                    </a:p>
                  </a:txBody>
                  <a:tcPr marL="35436" marR="35436" marT="0" marB="0"/>
                </a:tc>
                <a:tc>
                  <a:txBody>
                    <a:bodyPr/>
                    <a:lstStyle/>
                    <a:p>
                      <a:pPr>
                        <a:lnSpc>
                          <a:spcPct val="115000"/>
                        </a:lnSpc>
                        <a:spcAft>
                          <a:spcPts val="0"/>
                        </a:spcAft>
                      </a:pPr>
                      <a:r>
                        <a:rPr lang="es-EC" sz="1050">
                          <a:effectLst/>
                        </a:rPr>
                        <a:t>PRODUCTIVIDAD</a:t>
                      </a:r>
                      <a:endParaRPr lang="es-EC" sz="1100">
                        <a:effectLst/>
                        <a:latin typeface="Calibri"/>
                        <a:ea typeface="Calibri"/>
                        <a:cs typeface="Times New Roman"/>
                      </a:endParaRPr>
                    </a:p>
                  </a:txBody>
                  <a:tcPr marL="35436" marR="35436" marT="0" marB="0"/>
                </a:tc>
                <a:tc>
                  <a:txBody>
                    <a:bodyPr/>
                    <a:lstStyle/>
                    <a:p>
                      <a:pPr>
                        <a:lnSpc>
                          <a:spcPct val="115000"/>
                        </a:lnSpc>
                        <a:spcAft>
                          <a:spcPts val="0"/>
                        </a:spcAft>
                      </a:pPr>
                      <a:r>
                        <a:rPr lang="es-EC" sz="1050" dirty="0">
                          <a:effectLst/>
                        </a:rPr>
                        <a:t>LIQUIDEZ/OPERATIVO</a:t>
                      </a:r>
                      <a:endParaRPr lang="es-EC" sz="1100" dirty="0">
                        <a:effectLst/>
                        <a:latin typeface="Calibri"/>
                        <a:ea typeface="Calibri"/>
                        <a:cs typeface="Times New Roman"/>
                      </a:endParaRPr>
                    </a:p>
                  </a:txBody>
                  <a:tcPr marL="35436" marR="35436" marT="0" marB="0"/>
                </a:tc>
                <a:tc>
                  <a:txBody>
                    <a:bodyPr/>
                    <a:lstStyle/>
                    <a:p>
                      <a:pPr algn="just">
                        <a:lnSpc>
                          <a:spcPct val="150000"/>
                        </a:lnSpc>
                        <a:spcAft>
                          <a:spcPts val="0"/>
                        </a:spcAft>
                      </a:pPr>
                      <a:r>
                        <a:rPr lang="es-EC" sz="1100" dirty="0" smtClean="0">
                          <a:effectLst/>
                        </a:rPr>
                        <a:t>MEJORAR EL TRATAMIENTO DE ACTIVO FIJO POR MEDIO DE UNA OCUPACIÓN TOTAL DE SU CAPACIDAD PRODUCTIVA, INVERSIÓN EN MANEJO DE RIESGOS ASOCIADOS Y ELIMINACIÓN</a:t>
                      </a:r>
                      <a:r>
                        <a:rPr lang="es-EC" sz="1100" baseline="0" dirty="0" smtClean="0">
                          <a:effectLst/>
                        </a:rPr>
                        <a:t> DE GASTOS ASOCIADOS CON ACTIVO OBSOLETO , </a:t>
                      </a:r>
                      <a:r>
                        <a:rPr lang="es-EC" sz="1100" dirty="0" smtClean="0">
                          <a:effectLst/>
                        </a:rPr>
                        <a:t>CON LA FINALIDAD DE OBTENER    RESULTADOS DE RENDIMIENTO QUE SUPEREN LA INVERSIÓN REALIZADA.</a:t>
                      </a:r>
                      <a:endParaRPr lang="es-EC" sz="1200" dirty="0">
                        <a:effectLst/>
                        <a:latin typeface="Calibri"/>
                        <a:ea typeface="Calibri"/>
                        <a:cs typeface="Times New Roman"/>
                      </a:endParaRPr>
                    </a:p>
                  </a:txBody>
                  <a:tcPr marL="35436" marR="35436" marT="0" marB="0"/>
                </a:tc>
              </a:tr>
            </a:tbl>
          </a:graphicData>
        </a:graphic>
      </p:graphicFrame>
      <p:sp>
        <p:nvSpPr>
          <p:cNvPr id="14" name="13 Rectángulo"/>
          <p:cNvSpPr/>
          <p:nvPr/>
        </p:nvSpPr>
        <p:spPr>
          <a:xfrm>
            <a:off x="5004047" y="2060848"/>
            <a:ext cx="3960441" cy="30777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C" sz="1400" i="1" dirty="0" smtClean="0"/>
              <a:t>       3.2.- Aseguramiento  de maquinaria y equipo</a:t>
            </a:r>
            <a:endParaRPr lang="es-EC" sz="1400" dirty="0"/>
          </a:p>
        </p:txBody>
      </p:sp>
      <p:sp>
        <p:nvSpPr>
          <p:cNvPr id="15" name="14 Rectángulo"/>
          <p:cNvSpPr/>
          <p:nvPr/>
        </p:nvSpPr>
        <p:spPr>
          <a:xfrm>
            <a:off x="5004046" y="2636912"/>
            <a:ext cx="3960441" cy="30777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C" sz="1400" i="1" dirty="0" smtClean="0"/>
              <a:t>     3.3.- Inversión en activo fijo</a:t>
            </a:r>
            <a:endParaRPr lang="es-EC" sz="1400" dirty="0"/>
          </a:p>
        </p:txBody>
      </p:sp>
      <p:graphicFrame>
        <p:nvGraphicFramePr>
          <p:cNvPr id="9" name="8 Tabla"/>
          <p:cNvGraphicFramePr>
            <a:graphicFrameLocks noGrp="1"/>
          </p:cNvGraphicFramePr>
          <p:nvPr>
            <p:extLst>
              <p:ext uri="{D42A27DB-BD31-4B8C-83A1-F6EECF244321}">
                <p14:modId xmlns:p14="http://schemas.microsoft.com/office/powerpoint/2010/main" val="516968453"/>
              </p:ext>
            </p:extLst>
          </p:nvPr>
        </p:nvGraphicFramePr>
        <p:xfrm>
          <a:off x="-2887" y="4293096"/>
          <a:ext cx="3995936" cy="736092"/>
        </p:xfrm>
        <a:graphic>
          <a:graphicData uri="http://schemas.openxmlformats.org/drawingml/2006/table">
            <a:tbl>
              <a:tblPr firstRow="1">
                <a:tableStyleId>{BDBED569-4797-4DF1-A0F4-6AAB3CD982D8}</a:tableStyleId>
              </a:tblPr>
              <a:tblGrid>
                <a:gridCol w="1125775"/>
                <a:gridCol w="718213"/>
                <a:gridCol w="805432"/>
                <a:gridCol w="1346516"/>
              </a:tblGrid>
              <a:tr h="219075">
                <a:tc>
                  <a:txBody>
                    <a:bodyPr/>
                    <a:lstStyle/>
                    <a:p>
                      <a:pPr>
                        <a:lnSpc>
                          <a:spcPct val="115000"/>
                        </a:lnSpc>
                        <a:spcAft>
                          <a:spcPts val="0"/>
                        </a:spcAft>
                      </a:pPr>
                      <a:r>
                        <a:rPr lang="es-EC" sz="1050" dirty="0">
                          <a:effectLst/>
                          <a:latin typeface="Arial" panose="020B0604020202020204" pitchFamily="34" charset="0"/>
                          <a:cs typeface="Arial" panose="020B0604020202020204" pitchFamily="34" charset="0"/>
                        </a:rPr>
                        <a:t>Detalle</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s-EC" sz="1050">
                          <a:effectLst/>
                          <a:latin typeface="Arial" panose="020B0604020202020204" pitchFamily="34" charset="0"/>
                          <a:cs typeface="Arial" panose="020B0604020202020204" pitchFamily="34" charset="0"/>
                        </a:rPr>
                        <a:t>Cantidad</a:t>
                      </a:r>
                      <a:endParaRPr lang="es-EC" sz="105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s-EC" sz="1050">
                          <a:effectLst/>
                          <a:latin typeface="Arial" panose="020B0604020202020204" pitchFamily="34" charset="0"/>
                          <a:cs typeface="Arial" panose="020B0604020202020204" pitchFamily="34" charset="0"/>
                        </a:rPr>
                        <a:t>Precio</a:t>
                      </a:r>
                      <a:endParaRPr lang="es-EC" sz="105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s-EC" sz="1050" dirty="0">
                          <a:effectLst/>
                          <a:latin typeface="Arial" panose="020B0604020202020204" pitchFamily="34" charset="0"/>
                          <a:cs typeface="Arial" panose="020B0604020202020204" pitchFamily="34" charset="0"/>
                        </a:rPr>
                        <a:t>Inversión necesaria</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19075">
                <a:tc>
                  <a:txBody>
                    <a:bodyPr/>
                    <a:lstStyle/>
                    <a:p>
                      <a:pPr>
                        <a:lnSpc>
                          <a:spcPct val="115000"/>
                        </a:lnSpc>
                        <a:spcAft>
                          <a:spcPts val="0"/>
                        </a:spcAft>
                      </a:pPr>
                      <a:r>
                        <a:rPr lang="es-EC" sz="1050">
                          <a:effectLst/>
                          <a:latin typeface="Arial" panose="020B0604020202020204" pitchFamily="34" charset="0"/>
                          <a:cs typeface="Arial" panose="020B0604020202020204" pitchFamily="34" charset="0"/>
                        </a:rPr>
                        <a:t>Motor eléctrico trifásico</a:t>
                      </a:r>
                      <a:endParaRPr lang="es-EC" sz="105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endParaRPr lang="es-EC" sz="1050" dirty="0" smtClean="0">
                        <a:effectLst/>
                        <a:latin typeface="Arial" panose="020B0604020202020204" pitchFamily="34" charset="0"/>
                        <a:cs typeface="Arial" panose="020B0604020202020204" pitchFamily="34" charset="0"/>
                      </a:endParaRPr>
                    </a:p>
                    <a:p>
                      <a:pPr algn="r">
                        <a:lnSpc>
                          <a:spcPct val="115000"/>
                        </a:lnSpc>
                        <a:spcAft>
                          <a:spcPts val="0"/>
                        </a:spcAft>
                      </a:pPr>
                      <a:r>
                        <a:rPr lang="es-EC" sz="1050" dirty="0" smtClean="0">
                          <a:effectLst/>
                          <a:latin typeface="Arial" panose="020B0604020202020204" pitchFamily="34" charset="0"/>
                          <a:cs typeface="Arial" panose="020B0604020202020204" pitchFamily="34" charset="0"/>
                        </a:rPr>
                        <a:t>2</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s-EC" sz="1050" dirty="0">
                          <a:effectLst/>
                          <a:latin typeface="Arial" panose="020B0604020202020204" pitchFamily="34" charset="0"/>
                          <a:cs typeface="Arial" panose="020B0604020202020204" pitchFamily="34" charset="0"/>
                        </a:rPr>
                        <a:t>       </a:t>
                      </a:r>
                      <a:r>
                        <a:rPr lang="es-EC" sz="1050" dirty="0" smtClean="0">
                          <a:effectLst/>
                          <a:latin typeface="Arial" panose="020B0604020202020204" pitchFamily="34" charset="0"/>
                          <a:cs typeface="Arial" panose="020B0604020202020204" pitchFamily="34" charset="0"/>
                        </a:rPr>
                        <a:t>7.200,00 </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s-EC" sz="1050" dirty="0">
                          <a:effectLst/>
                          <a:latin typeface="Arial" panose="020B0604020202020204" pitchFamily="34" charset="0"/>
                          <a:cs typeface="Arial" panose="020B0604020202020204" pitchFamily="34" charset="0"/>
                        </a:rPr>
                        <a:t>            </a:t>
                      </a:r>
                      <a:endParaRPr lang="es-EC" sz="1050" dirty="0" smtClean="0">
                        <a:effectLst/>
                        <a:latin typeface="Arial" panose="020B0604020202020204" pitchFamily="34" charset="0"/>
                        <a:cs typeface="Arial" panose="020B0604020202020204" pitchFamily="34" charset="0"/>
                      </a:endParaRPr>
                    </a:p>
                    <a:p>
                      <a:pPr>
                        <a:lnSpc>
                          <a:spcPct val="115000"/>
                        </a:lnSpc>
                        <a:spcAft>
                          <a:spcPts val="0"/>
                        </a:spcAft>
                      </a:pPr>
                      <a:r>
                        <a:rPr lang="es-EC" sz="1050" dirty="0" smtClean="0">
                          <a:effectLst/>
                          <a:latin typeface="Arial" panose="020B0604020202020204" pitchFamily="34" charset="0"/>
                          <a:cs typeface="Arial" panose="020B0604020202020204" pitchFamily="34" charset="0"/>
                        </a:rPr>
                        <a:t>   </a:t>
                      </a:r>
                      <a:r>
                        <a:rPr lang="es-EC" sz="1050" dirty="0">
                          <a:effectLst/>
                          <a:latin typeface="Arial" panose="020B0604020202020204" pitchFamily="34" charset="0"/>
                          <a:cs typeface="Arial" panose="020B0604020202020204" pitchFamily="34" charset="0"/>
                        </a:rPr>
                        <a:t>14.400,00 </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17" name="16 CuadroTexto"/>
          <p:cNvSpPr txBox="1"/>
          <p:nvPr/>
        </p:nvSpPr>
        <p:spPr>
          <a:xfrm>
            <a:off x="302893" y="5193925"/>
            <a:ext cx="3384376" cy="461665"/>
          </a:xfrm>
          <a:prstGeom prst="rect">
            <a:avLst/>
          </a:prstGeom>
          <a:noFill/>
        </p:spPr>
        <p:txBody>
          <a:bodyPr wrap="square" rtlCol="0">
            <a:spAutoFit/>
          </a:bodyPr>
          <a:lstStyle/>
          <a:p>
            <a:pPr algn="ctr"/>
            <a:r>
              <a:rPr lang="es-EC" sz="1200" b="1" dirty="0" smtClean="0">
                <a:effectLst>
                  <a:outerShdw blurRad="38100" dist="38100" dir="2700000" algn="tl">
                    <a:srgbClr val="000000">
                      <a:alpha val="43137"/>
                    </a:srgbClr>
                  </a:outerShdw>
                </a:effectLst>
              </a:rPr>
              <a:t>Detalle inversión inicial para puesta en marcha Planta Asfáltica</a:t>
            </a:r>
          </a:p>
        </p:txBody>
      </p:sp>
      <p:graphicFrame>
        <p:nvGraphicFramePr>
          <p:cNvPr id="10" name="9 Tabla"/>
          <p:cNvGraphicFramePr>
            <a:graphicFrameLocks noGrp="1"/>
          </p:cNvGraphicFramePr>
          <p:nvPr>
            <p:extLst>
              <p:ext uri="{D42A27DB-BD31-4B8C-83A1-F6EECF244321}">
                <p14:modId xmlns:p14="http://schemas.microsoft.com/office/powerpoint/2010/main" val="2445739971"/>
              </p:ext>
            </p:extLst>
          </p:nvPr>
        </p:nvGraphicFramePr>
        <p:xfrm>
          <a:off x="4211959" y="3789035"/>
          <a:ext cx="4940425" cy="2880327"/>
        </p:xfrm>
        <a:graphic>
          <a:graphicData uri="http://schemas.openxmlformats.org/drawingml/2006/table">
            <a:tbl>
              <a:tblPr>
                <a:tableStyleId>{9DCAF9ED-07DC-4A11-8D7F-57B35C25682E}</a:tableStyleId>
              </a:tblPr>
              <a:tblGrid>
                <a:gridCol w="909015"/>
                <a:gridCol w="923443"/>
                <a:gridCol w="917673"/>
                <a:gridCol w="692583"/>
                <a:gridCol w="692583"/>
                <a:gridCol w="805128"/>
              </a:tblGrid>
              <a:tr h="168937">
                <a:tc gridSpan="6">
                  <a:txBody>
                    <a:bodyPr/>
                    <a:lstStyle/>
                    <a:p>
                      <a:pPr algn="ctr" fontAlgn="b"/>
                      <a:r>
                        <a:rPr lang="es-EC" sz="1000" b="1" u="none" strike="noStrike" dirty="0" smtClean="0">
                          <a:effectLst/>
                          <a:latin typeface="Arial" panose="020B0604020202020204" pitchFamily="34" charset="0"/>
                          <a:cs typeface="Arial" panose="020B0604020202020204" pitchFamily="34" charset="0"/>
                        </a:rPr>
                        <a:t>PLANTA DE MEZCLA ASFÁLTICA</a:t>
                      </a:r>
                      <a:endParaRPr lang="es-EC"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8937">
                <a:tc gridSpan="6">
                  <a:txBody>
                    <a:bodyPr/>
                    <a:lstStyle/>
                    <a:p>
                      <a:pPr algn="ctr" fontAlgn="b"/>
                      <a:r>
                        <a:rPr lang="es-EC" sz="1000"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ACCYEM PROYECTOS CÍA. LTDA</a:t>
                      </a:r>
                      <a:endParaRPr lang="es-EC" sz="10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8937">
                <a:tc gridSpan="6">
                  <a:txBody>
                    <a:bodyPr/>
                    <a:lstStyle/>
                    <a:p>
                      <a:pPr algn="ctr" fontAlgn="b"/>
                      <a:r>
                        <a:rPr lang="es-EC" sz="1000"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ANÁLISIS DE PRECIOS POR HORA DE PRODUCCIÓN</a:t>
                      </a:r>
                      <a:endParaRPr lang="es-EC" sz="10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23780">
                <a:tc>
                  <a:txBody>
                    <a:bodyPr/>
                    <a:lstStyle/>
                    <a:p>
                      <a:pPr algn="l" fontAlgn="b"/>
                      <a:r>
                        <a:rPr lang="es-EC" sz="1000" u="none" strike="noStrike">
                          <a:effectLst/>
                          <a:latin typeface="Arial" panose="020B0604020202020204" pitchFamily="34" charset="0"/>
                          <a:cs typeface="Arial" panose="020B0604020202020204" pitchFamily="34" charset="0"/>
                        </a:rPr>
                        <a:t> </a:t>
                      </a:r>
                      <a:endParaRPr lang="es-EC"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s-EC" sz="1000" u="none" strike="noStrike">
                          <a:effectLst/>
                          <a:latin typeface="Arial" panose="020B0604020202020204" pitchFamily="34" charset="0"/>
                          <a:cs typeface="Arial" panose="020B0604020202020204" pitchFamily="34" charset="0"/>
                        </a:rPr>
                        <a:t> </a:t>
                      </a:r>
                      <a:endParaRPr lang="es-EC"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gridSpan="2">
                  <a:txBody>
                    <a:bodyPr/>
                    <a:lstStyle/>
                    <a:p>
                      <a:pPr algn="l" fontAlgn="b"/>
                      <a:r>
                        <a:rPr lang="es-EC" sz="1000" u="none" strike="noStrike" dirty="0">
                          <a:effectLst/>
                          <a:latin typeface="Arial" panose="020B0604020202020204" pitchFamily="34" charset="0"/>
                          <a:cs typeface="Arial" panose="020B0604020202020204" pitchFamily="34" charset="0"/>
                        </a:rPr>
                        <a:t> </a:t>
                      </a:r>
                      <a:endParaRPr lang="es-EC" sz="1000" b="0" i="0" u="none" strike="noStrike" dirty="0">
                        <a:solidFill>
                          <a:srgbClr val="000000"/>
                        </a:solidFill>
                        <a:effectLst/>
                        <a:latin typeface="Arial" panose="020B0604020202020204" pitchFamily="34" charset="0"/>
                        <a:cs typeface="Arial" panose="020B0604020202020204" pitchFamily="34" charset="0"/>
                      </a:endParaRPr>
                    </a:p>
                    <a:p>
                      <a:pPr algn="l" fontAlgn="b"/>
                      <a:r>
                        <a:rPr lang="es-EC" sz="1000" u="none" strike="noStrike" dirty="0">
                          <a:effectLst/>
                          <a:latin typeface="Arial" panose="020B0604020202020204" pitchFamily="34" charset="0"/>
                          <a:cs typeface="Arial" panose="020B0604020202020204" pitchFamily="34" charset="0"/>
                        </a:rPr>
                        <a:t>RENDIMIENTO </a:t>
                      </a:r>
                      <a:endParaRPr lang="es-EC"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hMerge="1">
                  <a:txBody>
                    <a:bodyPr/>
                    <a:lstStyle/>
                    <a:p>
                      <a:pPr algn="l" fontAlgn="b"/>
                      <a:endParaRPr lang="es-EC"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gridSpan="2">
                  <a:txBody>
                    <a:bodyPr/>
                    <a:lstStyle/>
                    <a:p>
                      <a:pPr algn="r" fontAlgn="b"/>
                      <a:r>
                        <a:rPr lang="es-EC" sz="1000" u="none" strike="noStrike" dirty="0">
                          <a:effectLst/>
                          <a:latin typeface="Arial" panose="020B0604020202020204" pitchFamily="34" charset="0"/>
                          <a:cs typeface="Arial" panose="020B0604020202020204" pitchFamily="34" charset="0"/>
                        </a:rPr>
                        <a:t>76 m3 por hora</a:t>
                      </a:r>
                      <a:endParaRPr lang="es-EC"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hMerge="1">
                  <a:txBody>
                    <a:bodyPr/>
                    <a:lstStyle/>
                    <a:p>
                      <a:endParaRPr lang="es-EC"/>
                    </a:p>
                  </a:txBody>
                  <a:tcPr/>
                </a:tc>
              </a:tr>
              <a:tr h="323780">
                <a:tc>
                  <a:txBody>
                    <a:bodyPr/>
                    <a:lstStyle/>
                    <a:p>
                      <a:pPr algn="l" fontAlgn="ctr"/>
                      <a:r>
                        <a:rPr lang="es-EC" sz="1000" u="none" strike="noStrike">
                          <a:effectLst/>
                          <a:latin typeface="Arial" panose="020B0604020202020204" pitchFamily="34" charset="0"/>
                          <a:cs typeface="Arial" panose="020B0604020202020204" pitchFamily="34" charset="0"/>
                        </a:rPr>
                        <a:t>Rubro</a:t>
                      </a:r>
                      <a:endParaRPr lang="es-EC"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gridSpan="4">
                  <a:txBody>
                    <a:bodyPr/>
                    <a:lstStyle/>
                    <a:p>
                      <a:pPr algn="ctr" fontAlgn="ctr"/>
                      <a:r>
                        <a:rPr lang="es-EC" sz="1000" u="none" strike="noStrike" dirty="0">
                          <a:effectLst/>
                          <a:latin typeface="Arial" panose="020B0604020202020204" pitchFamily="34" charset="0"/>
                          <a:cs typeface="Arial" panose="020B0604020202020204" pitchFamily="34" charset="0"/>
                        </a:rPr>
                        <a:t>Producción de  espesor de carpeta asfáltica para pavimento flexible con mezcla convencional</a:t>
                      </a:r>
                      <a:endParaRPr lang="es-EC"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ctr"/>
                      <a:r>
                        <a:rPr lang="es-EC" sz="1000" u="none" strike="noStrike">
                          <a:effectLst/>
                          <a:latin typeface="Arial" panose="020B0604020202020204" pitchFamily="34" charset="0"/>
                          <a:cs typeface="Arial" panose="020B0604020202020204" pitchFamily="34" charset="0"/>
                        </a:rPr>
                        <a:t>Unidad m3</a:t>
                      </a:r>
                      <a:endParaRPr lang="es-EC"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r>
              <a:tr h="388554">
                <a:tc>
                  <a:txBody>
                    <a:bodyPr/>
                    <a:lstStyle/>
                    <a:p>
                      <a:pPr algn="ctr" fontAlgn="ctr"/>
                      <a:r>
                        <a:rPr lang="es-EC" sz="1000" u="none" strike="noStrike">
                          <a:effectLst/>
                          <a:latin typeface="Arial" panose="020B0604020202020204" pitchFamily="34" charset="0"/>
                          <a:cs typeface="Arial" panose="020B0604020202020204" pitchFamily="34" charset="0"/>
                        </a:rPr>
                        <a:t>A</a:t>
                      </a:r>
                      <a:endParaRPr lang="es-EC"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EC" sz="1000" u="none" strike="noStrike">
                          <a:effectLst/>
                          <a:latin typeface="Arial" panose="020B0604020202020204" pitchFamily="34" charset="0"/>
                          <a:cs typeface="Arial" panose="020B0604020202020204" pitchFamily="34" charset="0"/>
                        </a:rPr>
                        <a:t>MATERIALES</a:t>
                      </a:r>
                      <a:endParaRPr lang="es-EC"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gridSpan="2">
                  <a:txBody>
                    <a:bodyPr/>
                    <a:lstStyle/>
                    <a:p>
                      <a:pPr algn="ctr" fontAlgn="ctr"/>
                      <a:r>
                        <a:rPr lang="es-EC" sz="1000" u="none" strike="noStrike" dirty="0">
                          <a:effectLst/>
                          <a:latin typeface="Arial" panose="020B0604020202020204" pitchFamily="34" charset="0"/>
                          <a:cs typeface="Arial" panose="020B0604020202020204" pitchFamily="34" charset="0"/>
                        </a:rPr>
                        <a:t> </a:t>
                      </a:r>
                      <a:endParaRPr lang="es-EC"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hMerge="1">
                  <a:txBody>
                    <a:bodyPr/>
                    <a:lstStyle/>
                    <a:p>
                      <a:endParaRPr lang="es-EC"/>
                    </a:p>
                  </a:txBody>
                  <a:tcPr/>
                </a:tc>
                <a:tc>
                  <a:txBody>
                    <a:bodyPr/>
                    <a:lstStyle/>
                    <a:p>
                      <a:pPr algn="l" fontAlgn="b"/>
                      <a:r>
                        <a:rPr lang="es-EC" sz="1000" u="none" strike="noStrike" dirty="0">
                          <a:effectLst/>
                          <a:latin typeface="Arial" panose="020B0604020202020204" pitchFamily="34" charset="0"/>
                          <a:cs typeface="Arial" panose="020B0604020202020204" pitchFamily="34" charset="0"/>
                        </a:rPr>
                        <a:t> Total A </a:t>
                      </a:r>
                      <a:endParaRPr lang="es-EC"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s-EC" sz="1000" u="none" strike="noStrike" dirty="0">
                          <a:effectLst/>
                          <a:latin typeface="Arial" panose="020B0604020202020204" pitchFamily="34" charset="0"/>
                          <a:cs typeface="Arial" panose="020B0604020202020204" pitchFamily="34" charset="0"/>
                        </a:rPr>
                        <a:t>              98,5 </a:t>
                      </a:r>
                      <a:endParaRPr lang="es-EC"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r>
              <a:tr h="323780">
                <a:tc>
                  <a:txBody>
                    <a:bodyPr/>
                    <a:lstStyle/>
                    <a:p>
                      <a:pPr algn="ctr" fontAlgn="ctr"/>
                      <a:r>
                        <a:rPr lang="es-EC" sz="1000" u="none" strike="noStrike">
                          <a:effectLst/>
                          <a:latin typeface="Arial" panose="020B0604020202020204" pitchFamily="34" charset="0"/>
                          <a:cs typeface="Arial" panose="020B0604020202020204" pitchFamily="34" charset="0"/>
                        </a:rPr>
                        <a:t>B</a:t>
                      </a:r>
                      <a:endParaRPr lang="es-EC"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EC" sz="1000" u="none" strike="noStrike">
                          <a:effectLst/>
                          <a:latin typeface="Arial" panose="020B0604020202020204" pitchFamily="34" charset="0"/>
                          <a:cs typeface="Arial" panose="020B0604020202020204" pitchFamily="34" charset="0"/>
                        </a:rPr>
                        <a:t>MANO DE OBRA</a:t>
                      </a:r>
                      <a:endParaRPr lang="es-EC"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gridSpan="2">
                  <a:txBody>
                    <a:bodyPr/>
                    <a:lstStyle/>
                    <a:p>
                      <a:pPr algn="ctr" fontAlgn="ctr"/>
                      <a:r>
                        <a:rPr lang="es-EC" sz="1000" u="none" strike="noStrike">
                          <a:effectLst/>
                          <a:latin typeface="Arial" panose="020B0604020202020204" pitchFamily="34" charset="0"/>
                          <a:cs typeface="Arial" panose="020B0604020202020204" pitchFamily="34" charset="0"/>
                        </a:rPr>
                        <a:t> </a:t>
                      </a:r>
                      <a:endParaRPr lang="es-EC"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hMerge="1">
                  <a:txBody>
                    <a:bodyPr/>
                    <a:lstStyle/>
                    <a:p>
                      <a:endParaRPr lang="es-EC"/>
                    </a:p>
                  </a:txBody>
                  <a:tcPr/>
                </a:tc>
                <a:tc>
                  <a:txBody>
                    <a:bodyPr/>
                    <a:lstStyle/>
                    <a:p>
                      <a:pPr algn="l" fontAlgn="b"/>
                      <a:r>
                        <a:rPr lang="es-EC" sz="1000" u="none" strike="noStrike">
                          <a:effectLst/>
                          <a:latin typeface="Arial" panose="020B0604020202020204" pitchFamily="34" charset="0"/>
                          <a:cs typeface="Arial" panose="020B0604020202020204" pitchFamily="34" charset="0"/>
                        </a:rPr>
                        <a:t> Total B </a:t>
                      </a:r>
                      <a:endParaRPr lang="es-EC"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s-EC" sz="1000" u="none" strike="noStrike" dirty="0">
                          <a:effectLst/>
                          <a:latin typeface="Arial" panose="020B0604020202020204" pitchFamily="34" charset="0"/>
                          <a:cs typeface="Arial" panose="020B0604020202020204" pitchFamily="34" charset="0"/>
                        </a:rPr>
                        <a:t>                0,2 </a:t>
                      </a:r>
                      <a:endParaRPr lang="es-EC"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r>
              <a:tr h="168937">
                <a:tc>
                  <a:txBody>
                    <a:bodyPr/>
                    <a:lstStyle/>
                    <a:p>
                      <a:pPr algn="ctr" fontAlgn="ctr"/>
                      <a:r>
                        <a:rPr lang="es-EC" sz="1000" u="none" strike="noStrike">
                          <a:effectLst/>
                          <a:latin typeface="Arial" panose="020B0604020202020204" pitchFamily="34" charset="0"/>
                          <a:cs typeface="Arial" panose="020B0604020202020204" pitchFamily="34" charset="0"/>
                        </a:rPr>
                        <a:t>C</a:t>
                      </a:r>
                      <a:endParaRPr lang="es-EC"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EC" sz="1000" u="none" strike="noStrike">
                          <a:effectLst/>
                          <a:latin typeface="Arial" panose="020B0604020202020204" pitchFamily="34" charset="0"/>
                          <a:cs typeface="Arial" panose="020B0604020202020204" pitchFamily="34" charset="0"/>
                        </a:rPr>
                        <a:t>EQUIPO</a:t>
                      </a:r>
                      <a:endParaRPr lang="es-EC"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gridSpan="2">
                  <a:txBody>
                    <a:bodyPr/>
                    <a:lstStyle/>
                    <a:p>
                      <a:pPr algn="ctr" fontAlgn="ctr"/>
                      <a:r>
                        <a:rPr lang="es-EC" sz="1000" u="none" strike="noStrike">
                          <a:effectLst/>
                          <a:latin typeface="Arial" panose="020B0604020202020204" pitchFamily="34" charset="0"/>
                          <a:cs typeface="Arial" panose="020B0604020202020204" pitchFamily="34" charset="0"/>
                        </a:rPr>
                        <a:t> </a:t>
                      </a:r>
                      <a:endParaRPr lang="es-EC"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hMerge="1">
                  <a:txBody>
                    <a:bodyPr/>
                    <a:lstStyle/>
                    <a:p>
                      <a:endParaRPr lang="es-EC"/>
                    </a:p>
                  </a:txBody>
                  <a:tcPr/>
                </a:tc>
                <a:tc>
                  <a:txBody>
                    <a:bodyPr/>
                    <a:lstStyle/>
                    <a:p>
                      <a:pPr algn="l" fontAlgn="b"/>
                      <a:r>
                        <a:rPr lang="es-EC" sz="1000" u="none" strike="noStrike">
                          <a:effectLst/>
                          <a:latin typeface="Arial" panose="020B0604020202020204" pitchFamily="34" charset="0"/>
                          <a:cs typeface="Arial" panose="020B0604020202020204" pitchFamily="34" charset="0"/>
                        </a:rPr>
                        <a:t> Total C </a:t>
                      </a:r>
                      <a:endParaRPr lang="es-EC"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s-EC" sz="1000" u="none" strike="noStrike" dirty="0">
                          <a:effectLst/>
                          <a:latin typeface="Arial" panose="020B0604020202020204" pitchFamily="34" charset="0"/>
                          <a:cs typeface="Arial" panose="020B0604020202020204" pitchFamily="34" charset="0"/>
                        </a:rPr>
                        <a:t>              13,1 </a:t>
                      </a:r>
                      <a:endParaRPr lang="es-EC"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r>
              <a:tr h="168937">
                <a:tc>
                  <a:txBody>
                    <a:bodyPr/>
                    <a:lstStyle/>
                    <a:p>
                      <a:pPr algn="l" fontAlgn="b"/>
                      <a:r>
                        <a:rPr lang="es-EC" sz="1000" u="none" strike="noStrike">
                          <a:effectLst/>
                          <a:latin typeface="Arial" panose="020B0604020202020204" pitchFamily="34" charset="0"/>
                          <a:cs typeface="Arial" panose="020B0604020202020204" pitchFamily="34" charset="0"/>
                        </a:rPr>
                        <a:t> </a:t>
                      </a:r>
                      <a:endParaRPr lang="es-EC"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gridSpan="2">
                  <a:txBody>
                    <a:bodyPr/>
                    <a:lstStyle/>
                    <a:p>
                      <a:pPr algn="l" fontAlgn="b"/>
                      <a:r>
                        <a:rPr lang="es-EC" sz="1000" u="none" strike="noStrike">
                          <a:effectLst/>
                          <a:latin typeface="Arial" panose="020B0604020202020204" pitchFamily="34" charset="0"/>
                          <a:cs typeface="Arial" panose="020B0604020202020204" pitchFamily="34" charset="0"/>
                        </a:rPr>
                        <a:t>COSTO DIRECTO</a:t>
                      </a:r>
                      <a:endParaRPr lang="es-EC"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hMerge="1">
                  <a:txBody>
                    <a:bodyPr/>
                    <a:lstStyle/>
                    <a:p>
                      <a:endParaRPr lang="es-EC"/>
                    </a:p>
                  </a:txBody>
                  <a:tcPr/>
                </a:tc>
                <a:tc>
                  <a:txBody>
                    <a:bodyPr/>
                    <a:lstStyle/>
                    <a:p>
                      <a:pPr algn="l" fontAlgn="b"/>
                      <a:r>
                        <a:rPr lang="es-EC" sz="1000" u="none" strike="noStrike">
                          <a:effectLst/>
                          <a:latin typeface="Arial" panose="020B0604020202020204" pitchFamily="34" charset="0"/>
                          <a:cs typeface="Arial" panose="020B0604020202020204" pitchFamily="34" charset="0"/>
                        </a:rPr>
                        <a:t> </a:t>
                      </a:r>
                      <a:endParaRPr lang="es-EC"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s-EC" sz="1000" u="none" strike="noStrike">
                          <a:effectLst/>
                          <a:latin typeface="Arial" panose="020B0604020202020204" pitchFamily="34" charset="0"/>
                          <a:cs typeface="Arial" panose="020B0604020202020204" pitchFamily="34" charset="0"/>
                        </a:rPr>
                        <a:t> </a:t>
                      </a:r>
                      <a:endParaRPr lang="es-EC"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s-EC" sz="1000" b="1" u="none" strike="noStrike" dirty="0">
                          <a:effectLst/>
                          <a:latin typeface="Arial" panose="020B0604020202020204" pitchFamily="34" charset="0"/>
                          <a:cs typeface="Arial" panose="020B0604020202020204" pitchFamily="34" charset="0"/>
                        </a:rPr>
                        <a:t>            111,7 </a:t>
                      </a:r>
                      <a:endParaRPr lang="es-EC"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r>
              <a:tr h="168937">
                <a:tc>
                  <a:txBody>
                    <a:bodyPr/>
                    <a:lstStyle/>
                    <a:p>
                      <a:pPr algn="l" fontAlgn="b"/>
                      <a:r>
                        <a:rPr lang="es-EC" sz="1000" u="none" strike="noStrike">
                          <a:effectLst/>
                          <a:latin typeface="Arial" panose="020B0604020202020204" pitchFamily="34" charset="0"/>
                          <a:cs typeface="Arial" panose="020B0604020202020204" pitchFamily="34" charset="0"/>
                        </a:rPr>
                        <a:t> </a:t>
                      </a:r>
                      <a:endParaRPr lang="es-EC"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gridSpan="2">
                  <a:txBody>
                    <a:bodyPr/>
                    <a:lstStyle/>
                    <a:p>
                      <a:pPr algn="l" fontAlgn="b"/>
                      <a:r>
                        <a:rPr lang="es-EC" sz="1000" u="none" strike="noStrike">
                          <a:effectLst/>
                          <a:latin typeface="Arial" panose="020B0604020202020204" pitchFamily="34" charset="0"/>
                          <a:cs typeface="Arial" panose="020B0604020202020204" pitchFamily="34" charset="0"/>
                        </a:rPr>
                        <a:t>COSTO INDIRECTO ( 12%)</a:t>
                      </a:r>
                      <a:endParaRPr lang="es-EC"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hMerge="1">
                  <a:txBody>
                    <a:bodyPr/>
                    <a:lstStyle/>
                    <a:p>
                      <a:endParaRPr lang="es-EC"/>
                    </a:p>
                  </a:txBody>
                  <a:tcPr/>
                </a:tc>
                <a:tc>
                  <a:txBody>
                    <a:bodyPr/>
                    <a:lstStyle/>
                    <a:p>
                      <a:pPr algn="l" fontAlgn="b"/>
                      <a:r>
                        <a:rPr lang="es-EC" sz="1000" u="none" strike="noStrike">
                          <a:effectLst/>
                          <a:latin typeface="Arial" panose="020B0604020202020204" pitchFamily="34" charset="0"/>
                          <a:cs typeface="Arial" panose="020B0604020202020204" pitchFamily="34" charset="0"/>
                        </a:rPr>
                        <a:t> </a:t>
                      </a:r>
                      <a:endParaRPr lang="es-EC"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s-EC" sz="1000" u="none" strike="noStrike">
                          <a:effectLst/>
                          <a:latin typeface="Arial" panose="020B0604020202020204" pitchFamily="34" charset="0"/>
                          <a:cs typeface="Arial" panose="020B0604020202020204" pitchFamily="34" charset="0"/>
                        </a:rPr>
                        <a:t> </a:t>
                      </a:r>
                      <a:endParaRPr lang="es-EC"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s-EC" sz="1000" b="1" u="none" strike="noStrike" dirty="0">
                          <a:effectLst/>
                          <a:latin typeface="Arial" panose="020B0604020202020204" pitchFamily="34" charset="0"/>
                          <a:cs typeface="Arial" panose="020B0604020202020204" pitchFamily="34" charset="0"/>
                        </a:rPr>
                        <a:t>              13,4 </a:t>
                      </a:r>
                      <a:endParaRPr lang="es-EC"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r>
              <a:tr h="168937">
                <a:tc>
                  <a:txBody>
                    <a:bodyPr/>
                    <a:lstStyle/>
                    <a:p>
                      <a:pPr algn="l" fontAlgn="b"/>
                      <a:r>
                        <a:rPr lang="es-EC" sz="1000" u="none" strike="noStrike">
                          <a:effectLst/>
                          <a:latin typeface="Arial" panose="020B0604020202020204" pitchFamily="34" charset="0"/>
                          <a:cs typeface="Arial" panose="020B0604020202020204" pitchFamily="34" charset="0"/>
                        </a:rPr>
                        <a:t> </a:t>
                      </a:r>
                      <a:endParaRPr lang="es-EC"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gridSpan="2">
                  <a:txBody>
                    <a:bodyPr/>
                    <a:lstStyle/>
                    <a:p>
                      <a:pPr algn="l" fontAlgn="b"/>
                      <a:r>
                        <a:rPr lang="es-EC" sz="1000" u="none" strike="noStrike">
                          <a:effectLst/>
                          <a:latin typeface="Arial" panose="020B0604020202020204" pitchFamily="34" charset="0"/>
                          <a:cs typeface="Arial" panose="020B0604020202020204" pitchFamily="34" charset="0"/>
                        </a:rPr>
                        <a:t>COSTO TOTAL</a:t>
                      </a:r>
                      <a:endParaRPr lang="es-EC"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hMerge="1">
                  <a:txBody>
                    <a:bodyPr/>
                    <a:lstStyle/>
                    <a:p>
                      <a:endParaRPr lang="es-EC"/>
                    </a:p>
                  </a:txBody>
                  <a:tcPr/>
                </a:tc>
                <a:tc>
                  <a:txBody>
                    <a:bodyPr/>
                    <a:lstStyle/>
                    <a:p>
                      <a:pPr algn="l" fontAlgn="b"/>
                      <a:r>
                        <a:rPr lang="es-EC" sz="1000" u="none" strike="noStrike">
                          <a:effectLst/>
                          <a:latin typeface="Arial" panose="020B0604020202020204" pitchFamily="34" charset="0"/>
                          <a:cs typeface="Arial" panose="020B0604020202020204" pitchFamily="34" charset="0"/>
                        </a:rPr>
                        <a:t> </a:t>
                      </a:r>
                      <a:endParaRPr lang="es-EC"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s-EC" sz="1000" u="none" strike="noStrike">
                          <a:effectLst/>
                          <a:latin typeface="Arial" panose="020B0604020202020204" pitchFamily="34" charset="0"/>
                          <a:cs typeface="Arial" panose="020B0604020202020204" pitchFamily="34" charset="0"/>
                        </a:rPr>
                        <a:t> </a:t>
                      </a:r>
                      <a:endParaRPr lang="es-EC"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s-EC" sz="1000" b="1" u="none" strike="noStrike" dirty="0">
                          <a:effectLst/>
                          <a:latin typeface="Arial" panose="020B0604020202020204" pitchFamily="34" charset="0"/>
                          <a:cs typeface="Arial" panose="020B0604020202020204" pitchFamily="34" charset="0"/>
                        </a:rPr>
                        <a:t>            125,2 </a:t>
                      </a:r>
                      <a:endParaRPr lang="es-EC"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r>
              <a:tr h="168937">
                <a:tc>
                  <a:txBody>
                    <a:bodyPr/>
                    <a:lstStyle/>
                    <a:p>
                      <a:pPr algn="l" fontAlgn="b"/>
                      <a:r>
                        <a:rPr lang="es-EC" sz="1000" u="none" strike="noStrike">
                          <a:effectLst/>
                          <a:latin typeface="Arial" panose="020B0604020202020204" pitchFamily="34" charset="0"/>
                          <a:cs typeface="Arial" panose="020B0604020202020204" pitchFamily="34" charset="0"/>
                        </a:rPr>
                        <a:t> </a:t>
                      </a:r>
                      <a:endParaRPr lang="es-EC"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gridSpan="2">
                  <a:txBody>
                    <a:bodyPr/>
                    <a:lstStyle/>
                    <a:p>
                      <a:pPr algn="l" fontAlgn="b"/>
                      <a:r>
                        <a:rPr lang="es-EC" sz="1000" u="none" strike="noStrike">
                          <a:effectLst/>
                          <a:latin typeface="Arial" panose="020B0604020202020204" pitchFamily="34" charset="0"/>
                          <a:cs typeface="Arial" panose="020B0604020202020204" pitchFamily="34" charset="0"/>
                        </a:rPr>
                        <a:t>UTILIDAD (10%)</a:t>
                      </a:r>
                      <a:endParaRPr lang="es-EC"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hMerge="1">
                  <a:txBody>
                    <a:bodyPr/>
                    <a:lstStyle/>
                    <a:p>
                      <a:endParaRPr lang="es-EC"/>
                    </a:p>
                  </a:txBody>
                  <a:tcPr/>
                </a:tc>
                <a:tc>
                  <a:txBody>
                    <a:bodyPr/>
                    <a:lstStyle/>
                    <a:p>
                      <a:pPr algn="l" fontAlgn="b"/>
                      <a:r>
                        <a:rPr lang="es-EC" sz="1000" u="none" strike="noStrike">
                          <a:effectLst/>
                          <a:latin typeface="Arial" panose="020B0604020202020204" pitchFamily="34" charset="0"/>
                          <a:cs typeface="Arial" panose="020B0604020202020204" pitchFamily="34" charset="0"/>
                        </a:rPr>
                        <a:t> </a:t>
                      </a:r>
                      <a:endParaRPr lang="es-EC"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s-EC" sz="1000" u="none" strike="noStrike">
                          <a:effectLst/>
                          <a:latin typeface="Arial" panose="020B0604020202020204" pitchFamily="34" charset="0"/>
                          <a:cs typeface="Arial" panose="020B0604020202020204" pitchFamily="34" charset="0"/>
                        </a:rPr>
                        <a:t> </a:t>
                      </a:r>
                      <a:endParaRPr lang="es-EC"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s-EC" sz="1000" b="1" u="none" strike="noStrike" dirty="0">
                          <a:effectLst/>
                          <a:latin typeface="Arial" panose="020B0604020202020204" pitchFamily="34" charset="0"/>
                          <a:cs typeface="Arial" panose="020B0604020202020204" pitchFamily="34" charset="0"/>
                        </a:rPr>
                        <a:t>              12,5 </a:t>
                      </a:r>
                      <a:endParaRPr lang="es-EC"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r>
              <a:tr h="168937">
                <a:tc>
                  <a:txBody>
                    <a:bodyPr/>
                    <a:lstStyle/>
                    <a:p>
                      <a:pPr algn="l" fontAlgn="b"/>
                      <a:r>
                        <a:rPr lang="es-EC" sz="1000" u="none" strike="noStrike" dirty="0">
                          <a:effectLst/>
                          <a:latin typeface="Arial" panose="020B0604020202020204" pitchFamily="34" charset="0"/>
                          <a:cs typeface="Arial" panose="020B0604020202020204" pitchFamily="34" charset="0"/>
                        </a:rPr>
                        <a:t> </a:t>
                      </a:r>
                      <a:endParaRPr lang="es-EC"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gridSpan="4">
                  <a:txBody>
                    <a:bodyPr/>
                    <a:lstStyle/>
                    <a:p>
                      <a:pPr algn="l" fontAlgn="b"/>
                      <a:r>
                        <a:rPr lang="es-EC" sz="1000" u="none" strike="noStrike" dirty="0">
                          <a:effectLst/>
                          <a:latin typeface="Arial" panose="020B0604020202020204" pitchFamily="34" charset="0"/>
                          <a:cs typeface="Arial" panose="020B0604020202020204" pitchFamily="34" charset="0"/>
                        </a:rPr>
                        <a:t>PRECIO DE VENTA POR METRO CÚBICO</a:t>
                      </a:r>
                      <a:endParaRPr lang="es-EC"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r>
                        <a:rPr lang="es-EC" sz="1000" b="1" u="none" strike="noStrike" dirty="0">
                          <a:effectLst/>
                          <a:latin typeface="Arial" panose="020B0604020202020204" pitchFamily="34" charset="0"/>
                          <a:cs typeface="Arial" panose="020B0604020202020204" pitchFamily="34" charset="0"/>
                        </a:rPr>
                        <a:t>            137,7 </a:t>
                      </a:r>
                      <a:endParaRPr lang="es-EC"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90740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28988"/>
          <a:stretch/>
        </p:blipFill>
        <p:spPr bwMode="auto">
          <a:xfrm>
            <a:off x="-32468" y="6021289"/>
            <a:ext cx="9176468"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9"/>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ortar rectángulo de esquina sencilla"/>
          <p:cNvSpPr/>
          <p:nvPr/>
        </p:nvSpPr>
        <p:spPr>
          <a:xfrm>
            <a:off x="233442" y="248875"/>
            <a:ext cx="4986630" cy="501848"/>
          </a:xfrm>
          <a:prstGeom prst="snip1Rect">
            <a:avLst/>
          </a:prstGeom>
          <a:solidFill>
            <a:srgbClr val="DFF559"/>
          </a:solidFill>
        </p:spPr>
        <p:txBody>
          <a:bodyPr wrap="square">
            <a:spAutoFit/>
          </a:bodyPr>
          <a:lstStyle/>
          <a:p>
            <a:pPr algn="ctr">
              <a:defRPr/>
            </a:pPr>
            <a:r>
              <a:rPr lang="es-EC" sz="2400" b="1" dirty="0"/>
              <a:t>3</a:t>
            </a:r>
            <a:r>
              <a:rPr lang="es-EC" sz="2400" b="1" dirty="0" smtClean="0"/>
              <a:t>. ESTRATEGIA DE PRODUCTIVIDAD </a:t>
            </a:r>
            <a:endParaRPr lang="es-EC" sz="2400" b="1" dirty="0"/>
          </a:p>
        </p:txBody>
      </p:sp>
      <p:pic>
        <p:nvPicPr>
          <p:cNvPr id="1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1208"/>
          <a:stretch/>
        </p:blipFill>
        <p:spPr bwMode="auto">
          <a:xfrm>
            <a:off x="-32468" y="6021288"/>
            <a:ext cx="2642057"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15 Imagen"/>
          <p:cNvPicPr/>
          <p:nvPr/>
        </p:nvPicPr>
        <p:blipFill>
          <a:blip r:embed="rId4">
            <a:extLst>
              <a:ext uri="{28A0092B-C50C-407E-A947-70E740481C1C}">
                <a14:useLocalDpi xmlns:a14="http://schemas.microsoft.com/office/drawing/2010/main" val="0"/>
              </a:ext>
            </a:extLst>
          </a:blip>
          <a:srcRect/>
          <a:stretch>
            <a:fillRect/>
          </a:stretch>
        </p:blipFill>
        <p:spPr bwMode="auto">
          <a:xfrm>
            <a:off x="182634" y="980728"/>
            <a:ext cx="4343400" cy="1341120"/>
          </a:xfrm>
          <a:prstGeom prst="rect">
            <a:avLst/>
          </a:prstGeom>
          <a:noFill/>
          <a:ln>
            <a:noFill/>
          </a:ln>
        </p:spPr>
      </p:pic>
      <p:pic>
        <p:nvPicPr>
          <p:cNvPr id="18" name="17 Imagen"/>
          <p:cNvPicPr/>
          <p:nvPr/>
        </p:nvPicPr>
        <p:blipFill>
          <a:blip r:embed="rId5">
            <a:extLst>
              <a:ext uri="{28A0092B-C50C-407E-A947-70E740481C1C}">
                <a14:useLocalDpi xmlns:a14="http://schemas.microsoft.com/office/drawing/2010/main" val="0"/>
              </a:ext>
            </a:extLst>
          </a:blip>
          <a:srcRect/>
          <a:stretch>
            <a:fillRect/>
          </a:stretch>
        </p:blipFill>
        <p:spPr bwMode="auto">
          <a:xfrm>
            <a:off x="132771" y="2564904"/>
            <a:ext cx="4439229" cy="1155700"/>
          </a:xfrm>
          <a:prstGeom prst="rect">
            <a:avLst/>
          </a:prstGeom>
          <a:noFill/>
          <a:ln>
            <a:noFill/>
          </a:ln>
        </p:spPr>
      </p:pic>
      <p:pic>
        <p:nvPicPr>
          <p:cNvPr id="19" name="18 Imagen"/>
          <p:cNvPicPr/>
          <p:nvPr/>
        </p:nvPicPr>
        <p:blipFill>
          <a:blip r:embed="rId6">
            <a:extLst>
              <a:ext uri="{28A0092B-C50C-407E-A947-70E740481C1C}">
                <a14:useLocalDpi xmlns:a14="http://schemas.microsoft.com/office/drawing/2010/main" val="0"/>
              </a:ext>
            </a:extLst>
          </a:blip>
          <a:srcRect/>
          <a:stretch>
            <a:fillRect/>
          </a:stretch>
        </p:blipFill>
        <p:spPr bwMode="auto">
          <a:xfrm>
            <a:off x="4759036" y="1264572"/>
            <a:ext cx="4343400" cy="386715"/>
          </a:xfrm>
          <a:prstGeom prst="rect">
            <a:avLst/>
          </a:prstGeom>
          <a:noFill/>
          <a:ln>
            <a:noFill/>
          </a:ln>
        </p:spPr>
      </p:pic>
      <p:sp>
        <p:nvSpPr>
          <p:cNvPr id="7" name="6 Rectángulo redondeado"/>
          <p:cNvSpPr/>
          <p:nvPr/>
        </p:nvSpPr>
        <p:spPr>
          <a:xfrm>
            <a:off x="5310395" y="4499776"/>
            <a:ext cx="3600722" cy="63108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200" b="1" dirty="0" smtClean="0"/>
              <a:t>OPTIMIZACIÓN DE COSTOS POR MATERIAL ASFÁLTICO DE -6,51% SOBRE EL PRESUPUESTO BASE</a:t>
            </a:r>
            <a:endParaRPr lang="es-EC" sz="1200" b="1" dirty="0"/>
          </a:p>
        </p:txBody>
      </p:sp>
      <p:sp>
        <p:nvSpPr>
          <p:cNvPr id="21" name="20 Rectángulo redondeado"/>
          <p:cNvSpPr/>
          <p:nvPr/>
        </p:nvSpPr>
        <p:spPr>
          <a:xfrm>
            <a:off x="5501714" y="5158978"/>
            <a:ext cx="3600722" cy="86231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200" dirty="0" smtClean="0">
                <a:effectLst>
                  <a:outerShdw blurRad="38100" dist="38100" dir="2700000" algn="tl">
                    <a:srgbClr val="000000">
                      <a:alpha val="43137"/>
                    </a:srgbClr>
                  </a:outerShdw>
                </a:effectLst>
              </a:rPr>
              <a:t>OPORTUNIDAD  DE VENDER ASFALTO A OTRAS EMPRESAS PARA CUBRIR DEMANDA AL SER UNA MATERIA PRIMA DE BAJO COSTO PARA CARRETERAS</a:t>
            </a:r>
            <a:endParaRPr lang="es-EC" sz="1200" dirty="0">
              <a:effectLst>
                <a:outerShdw blurRad="38100" dist="38100" dir="2700000" algn="tl">
                  <a:srgbClr val="000000">
                    <a:alpha val="43137"/>
                  </a:srgbClr>
                </a:outerShdw>
              </a:effectLst>
            </a:endParaRPr>
          </a:p>
        </p:txBody>
      </p:sp>
      <p:sp>
        <p:nvSpPr>
          <p:cNvPr id="12" name="11 Flecha curvada hacia abajo"/>
          <p:cNvSpPr/>
          <p:nvPr/>
        </p:nvSpPr>
        <p:spPr>
          <a:xfrm>
            <a:off x="5776990" y="3846945"/>
            <a:ext cx="1525085" cy="496357"/>
          </a:xfrm>
          <a:prstGeom prst="curved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a:solidFill>
                <a:schemeClr val="tx1"/>
              </a:solidFill>
            </a:endParaRPr>
          </a:p>
        </p:txBody>
      </p:sp>
      <p:sp>
        <p:nvSpPr>
          <p:cNvPr id="22" name="21 CuadroTexto"/>
          <p:cNvSpPr txBox="1"/>
          <p:nvPr/>
        </p:nvSpPr>
        <p:spPr>
          <a:xfrm rot="1974710">
            <a:off x="7622109" y="3959212"/>
            <a:ext cx="1301470" cy="338554"/>
          </a:xfrm>
          <a:prstGeom prst="rect">
            <a:avLst/>
          </a:prstGeom>
          <a:noFill/>
        </p:spPr>
        <p:txBody>
          <a:bodyPr wrap="square" rtlCol="0">
            <a:spAutoFit/>
          </a:bodyPr>
          <a:lstStyle/>
          <a:p>
            <a:r>
              <a:rPr lang="es-EC" sz="1600" b="1" dirty="0" smtClean="0">
                <a:solidFill>
                  <a:srgbClr val="FF0000"/>
                </a:solidFill>
                <a:effectLst>
                  <a:outerShdw blurRad="38100" dist="38100" dir="2700000" algn="tl">
                    <a:srgbClr val="000000">
                      <a:alpha val="43137"/>
                    </a:srgbClr>
                  </a:outerShdw>
                </a:effectLst>
              </a:rPr>
              <a:t>BENEFICIOS</a:t>
            </a:r>
            <a:endParaRPr lang="es-EC" sz="1600" b="1" dirty="0">
              <a:solidFill>
                <a:srgbClr val="FF0000"/>
              </a:solidFill>
              <a:effectLst>
                <a:outerShdw blurRad="38100" dist="38100" dir="2700000" algn="tl">
                  <a:srgbClr val="000000">
                    <a:alpha val="43137"/>
                  </a:srgbClr>
                </a:outerShdw>
              </a:effectLst>
            </a:endParaRPr>
          </a:p>
        </p:txBody>
      </p:sp>
      <p:sp>
        <p:nvSpPr>
          <p:cNvPr id="23" name="22 CuadroTexto"/>
          <p:cNvSpPr txBox="1"/>
          <p:nvPr/>
        </p:nvSpPr>
        <p:spPr>
          <a:xfrm>
            <a:off x="233442" y="3931174"/>
            <a:ext cx="3240682" cy="430887"/>
          </a:xfrm>
          <a:prstGeom prst="rect">
            <a:avLst/>
          </a:prstGeom>
          <a:solidFill>
            <a:srgbClr val="66FF33"/>
          </a:solidFill>
        </p:spPr>
        <p:txBody>
          <a:bodyPr wrap="square" rtlCol="0">
            <a:spAutoFit/>
          </a:bodyPr>
          <a:lstStyle/>
          <a:p>
            <a:pPr algn="ctr"/>
            <a:r>
              <a:rPr lang="es-EC" sz="11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3.2 TRATAMIENTO POR SEGUROS DE MAQUINARIA Y EQUIPO</a:t>
            </a:r>
            <a:endParaRPr lang="es-EC" sz="1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 name="23 CuadroTexto"/>
          <p:cNvSpPr txBox="1"/>
          <p:nvPr/>
        </p:nvSpPr>
        <p:spPr>
          <a:xfrm>
            <a:off x="5490415" y="535279"/>
            <a:ext cx="3240682" cy="430887"/>
          </a:xfrm>
          <a:prstGeom prst="rect">
            <a:avLst/>
          </a:prstGeom>
          <a:solidFill>
            <a:srgbClr val="66FF33"/>
          </a:solidFill>
        </p:spPr>
        <p:txBody>
          <a:bodyPr wrap="square" rtlCol="0">
            <a:spAutoFit/>
          </a:bodyPr>
          <a:lstStyle/>
          <a:p>
            <a:pPr algn="ctr"/>
            <a:r>
              <a:rPr lang="es-EC" sz="11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3.1 PUESTA EN MARCHA PLANTA ASFÁLTICA</a:t>
            </a:r>
            <a:endParaRPr lang="es-EC" sz="1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6" name="25 Rectángulo"/>
          <p:cNvSpPr/>
          <p:nvPr/>
        </p:nvSpPr>
        <p:spPr>
          <a:xfrm rot="20315430">
            <a:off x="164180" y="4927398"/>
            <a:ext cx="1882078" cy="78024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PÓLIZA DE SEGURO SEGUROS LA UNIÓN S.A.</a:t>
            </a:r>
            <a:endParaRPr lang="es-EC"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8" name="27 Rectángulo"/>
          <p:cNvSpPr/>
          <p:nvPr/>
        </p:nvSpPr>
        <p:spPr>
          <a:xfrm rot="2395561">
            <a:off x="2847603" y="5117012"/>
            <a:ext cx="2287861" cy="10756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1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PROPIEDAD ASEGURADA </a:t>
            </a:r>
            <a:r>
              <a:rPr lang="es-EC"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Wingdings" panose="05000000000000000000" pitchFamily="2" charset="2"/>
              </a:rPr>
              <a:t>  quipo y maquinaria  incluyendo equipos auxiliares conectados o no al equipo o maquinaria objeto del seguro.</a:t>
            </a:r>
            <a:r>
              <a:rPr lang="es-EC" sz="11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s-EC"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9061" y="1844804"/>
            <a:ext cx="414337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Elipse"/>
          <p:cNvSpPr/>
          <p:nvPr/>
        </p:nvSpPr>
        <p:spPr>
          <a:xfrm>
            <a:off x="5747855" y="2912724"/>
            <a:ext cx="2862953" cy="72008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1400" b="1" dirty="0" smtClean="0">
                <a:latin typeface="Arial" panose="020B0604020202020204" pitchFamily="34" charset="0"/>
                <a:cs typeface="Arial" panose="020B0604020202020204" pitchFamily="34" charset="0"/>
              </a:rPr>
              <a:t>-6,51% en Costo de material de asfaltado</a:t>
            </a:r>
            <a:endParaRPr lang="es-EC"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4983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28988"/>
          <a:stretch/>
        </p:blipFill>
        <p:spPr bwMode="auto">
          <a:xfrm>
            <a:off x="-32468" y="6021289"/>
            <a:ext cx="9176468"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9"/>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22 CuadroTexto"/>
          <p:cNvSpPr txBox="1"/>
          <p:nvPr/>
        </p:nvSpPr>
        <p:spPr>
          <a:xfrm>
            <a:off x="5397436" y="85830"/>
            <a:ext cx="3240682" cy="430887"/>
          </a:xfrm>
          <a:prstGeom prst="rect">
            <a:avLst/>
          </a:prstGeom>
          <a:solidFill>
            <a:srgbClr val="66FF33"/>
          </a:solidFill>
        </p:spPr>
        <p:txBody>
          <a:bodyPr wrap="square" rtlCol="0">
            <a:spAutoFit/>
          </a:bodyPr>
          <a:lstStyle/>
          <a:p>
            <a:pPr algn="ctr"/>
            <a:r>
              <a:rPr lang="es-EC" sz="11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3.2 TRATAMIENTO POR SEGUROS DE MAQUINARIA Y EQUIPO</a:t>
            </a:r>
            <a:endParaRPr lang="es-EC" sz="1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7410" name="Picture 2"/>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4628" y="422261"/>
            <a:ext cx="5162550" cy="2571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Flecha curvada hacia abajo"/>
          <p:cNvSpPr/>
          <p:nvPr/>
        </p:nvSpPr>
        <p:spPr>
          <a:xfrm>
            <a:off x="5374485" y="782161"/>
            <a:ext cx="1525085" cy="496357"/>
          </a:xfrm>
          <a:prstGeom prst="curved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a:solidFill>
                <a:schemeClr val="tx1"/>
              </a:solidFill>
            </a:endParaRPr>
          </a:p>
        </p:txBody>
      </p:sp>
      <p:sp>
        <p:nvSpPr>
          <p:cNvPr id="27" name="26 CuadroTexto"/>
          <p:cNvSpPr txBox="1"/>
          <p:nvPr/>
        </p:nvSpPr>
        <p:spPr>
          <a:xfrm rot="1974710">
            <a:off x="6968225" y="1216940"/>
            <a:ext cx="1763688" cy="338554"/>
          </a:xfrm>
          <a:prstGeom prst="rect">
            <a:avLst/>
          </a:prstGeom>
          <a:noFill/>
        </p:spPr>
        <p:txBody>
          <a:bodyPr wrap="square" rtlCol="0">
            <a:spAutoFit/>
          </a:bodyPr>
          <a:lstStyle/>
          <a:p>
            <a:r>
              <a:rPr lang="es-EC" sz="1600" b="1" dirty="0" smtClean="0">
                <a:solidFill>
                  <a:srgbClr val="FF0000"/>
                </a:solidFill>
                <a:effectLst>
                  <a:outerShdw blurRad="38100" dist="38100" dir="2700000" algn="tl">
                    <a:srgbClr val="000000">
                      <a:alpha val="43137"/>
                    </a:srgbClr>
                  </a:outerShdw>
                </a:effectLst>
              </a:rPr>
              <a:t>BENEFICIO</a:t>
            </a:r>
            <a:endParaRPr lang="es-EC" sz="1600" b="1" dirty="0">
              <a:solidFill>
                <a:srgbClr val="FF0000"/>
              </a:solidFill>
              <a:effectLst>
                <a:outerShdw blurRad="38100" dist="38100" dir="2700000" algn="tl">
                  <a:srgbClr val="000000">
                    <a:alpha val="43137"/>
                  </a:srgbClr>
                </a:outerShdw>
              </a:effectLst>
            </a:endParaRPr>
          </a:p>
        </p:txBody>
      </p:sp>
      <p:sp>
        <p:nvSpPr>
          <p:cNvPr id="29" name="28 Rectángulo redondeado"/>
          <p:cNvSpPr/>
          <p:nvPr/>
        </p:nvSpPr>
        <p:spPr>
          <a:xfrm>
            <a:off x="5543278" y="1741836"/>
            <a:ext cx="3600722" cy="13375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200" dirty="0">
                <a:latin typeface="Arial" panose="020B0604020202020204" pitchFamily="34" charset="0"/>
                <a:cs typeface="Arial" panose="020B0604020202020204" pitchFamily="34" charset="0"/>
              </a:rPr>
              <a:t>D</a:t>
            </a:r>
            <a:r>
              <a:rPr lang="es-EC" sz="1200" dirty="0" smtClean="0">
                <a:latin typeface="Arial" panose="020B0604020202020204" pitchFamily="34" charset="0"/>
                <a:cs typeface="Arial" panose="020B0604020202020204" pitchFamily="34" charset="0"/>
              </a:rPr>
              <a:t>isminución </a:t>
            </a:r>
            <a:r>
              <a:rPr lang="es-EC" sz="1200" dirty="0">
                <a:latin typeface="Arial" panose="020B0604020202020204" pitchFamily="34" charset="0"/>
                <a:cs typeface="Arial" panose="020B0604020202020204" pitchFamily="34" charset="0"/>
              </a:rPr>
              <a:t>de la cuenta de resultados  de Gastos derivados de la </a:t>
            </a:r>
            <a:r>
              <a:rPr lang="es-EC" sz="1200" dirty="0" smtClean="0">
                <a:latin typeface="Arial" panose="020B0604020202020204" pitchFamily="34" charset="0"/>
                <a:cs typeface="Arial" panose="020B0604020202020204" pitchFamily="34" charset="0"/>
              </a:rPr>
              <a:t>operación </a:t>
            </a:r>
            <a:r>
              <a:rPr lang="es-EC" sz="1200" dirty="0">
                <a:latin typeface="Arial" panose="020B0604020202020204" pitchFamily="34" charset="0"/>
                <a:cs typeface="Arial" panose="020B0604020202020204" pitchFamily="34" charset="0"/>
              </a:rPr>
              <a:t>en la cual se cargan los gastos excesivos de la ejecución de obras, donde el </a:t>
            </a:r>
            <a:r>
              <a:rPr lang="es-EC" sz="1200" dirty="0" smtClean="0">
                <a:latin typeface="Arial" panose="020B0604020202020204" pitchFamily="34" charset="0"/>
                <a:cs typeface="Arial" panose="020B0604020202020204" pitchFamily="34" charset="0"/>
              </a:rPr>
              <a:t>35</a:t>
            </a:r>
            <a:r>
              <a:rPr lang="es-EC" sz="1200" dirty="0">
                <a:latin typeface="Arial" panose="020B0604020202020204" pitchFamily="34" charset="0"/>
                <a:cs typeface="Arial" panose="020B0604020202020204" pitchFamily="34" charset="0"/>
              </a:rPr>
              <a:t>% de la misma está representada por gastos por siniestros en ejecución de obras en el uso de maquinaria y equipo.</a:t>
            </a:r>
            <a:endParaRPr lang="es-EC" sz="1200" b="1" dirty="0">
              <a:latin typeface="Arial" panose="020B0604020202020204" pitchFamily="34" charset="0"/>
              <a:cs typeface="Arial" panose="020B0604020202020204" pitchFamily="34" charset="0"/>
            </a:endParaRPr>
          </a:p>
        </p:txBody>
      </p:sp>
      <p:sp>
        <p:nvSpPr>
          <p:cNvPr id="30" name="29 CuadroTexto"/>
          <p:cNvSpPr txBox="1"/>
          <p:nvPr/>
        </p:nvSpPr>
        <p:spPr>
          <a:xfrm>
            <a:off x="238789" y="3520325"/>
            <a:ext cx="4334458" cy="261610"/>
          </a:xfrm>
          <a:prstGeom prst="rect">
            <a:avLst/>
          </a:prstGeom>
          <a:solidFill>
            <a:srgbClr val="66FF33"/>
          </a:solidFill>
        </p:spPr>
        <p:txBody>
          <a:bodyPr wrap="square" rtlCol="0">
            <a:spAutoFit/>
          </a:bodyPr>
          <a:lstStyle/>
          <a:p>
            <a:pPr algn="ctr"/>
            <a:r>
              <a:rPr lang="es-EC" sz="11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3.3 INVERSIÓN EN ACTIVO FIJO (MAQUINARIA)</a:t>
            </a:r>
            <a:endParaRPr lang="es-EC" sz="1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1" name="30 Imagen"/>
          <p:cNvPicPr/>
          <p:nvPr/>
        </p:nvPicPr>
        <p:blipFill>
          <a:blip r:embed="rId5"/>
          <a:stretch>
            <a:fillRect/>
          </a:stretch>
        </p:blipFill>
        <p:spPr>
          <a:xfrm>
            <a:off x="-12607" y="4526128"/>
            <a:ext cx="2946248" cy="2348881"/>
          </a:xfrm>
          <a:prstGeom prst="rect">
            <a:avLst/>
          </a:prstGeom>
        </p:spPr>
      </p:pic>
      <p:sp>
        <p:nvSpPr>
          <p:cNvPr id="3" name="2 Rectángulo redondeado"/>
          <p:cNvSpPr/>
          <p:nvPr/>
        </p:nvSpPr>
        <p:spPr>
          <a:xfrm>
            <a:off x="124628" y="3969059"/>
            <a:ext cx="3240360" cy="36003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b="1" dirty="0" smtClean="0"/>
              <a:t>COMPRA RETROEXCAVADORA CATERPILLAR</a:t>
            </a:r>
            <a:endParaRPr lang="es-EC" sz="1200" b="1" dirty="0"/>
          </a:p>
        </p:txBody>
      </p:sp>
      <p:graphicFrame>
        <p:nvGraphicFramePr>
          <p:cNvPr id="4" name="3 Diagrama"/>
          <p:cNvGraphicFramePr/>
          <p:nvPr>
            <p:extLst>
              <p:ext uri="{D42A27DB-BD31-4B8C-83A1-F6EECF244321}">
                <p14:modId xmlns:p14="http://schemas.microsoft.com/office/powerpoint/2010/main" val="1349213454"/>
              </p:ext>
            </p:extLst>
          </p:nvPr>
        </p:nvGraphicFramePr>
        <p:xfrm>
          <a:off x="2827736" y="4636791"/>
          <a:ext cx="2600718" cy="212755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9" name="8 Conector recto"/>
          <p:cNvCxnSpPr/>
          <p:nvPr/>
        </p:nvCxnSpPr>
        <p:spPr>
          <a:xfrm>
            <a:off x="5397436" y="3284984"/>
            <a:ext cx="3743908" cy="0"/>
          </a:xfrm>
          <a:prstGeom prst="line">
            <a:avLst/>
          </a:prstGeom>
        </p:spPr>
        <p:style>
          <a:lnRef idx="3">
            <a:schemeClr val="accent3"/>
          </a:lnRef>
          <a:fillRef idx="0">
            <a:schemeClr val="accent3"/>
          </a:fillRef>
          <a:effectRef idx="2">
            <a:schemeClr val="accent3"/>
          </a:effectRef>
          <a:fontRef idx="minor">
            <a:schemeClr val="tx1"/>
          </a:fontRef>
        </p:style>
      </p:cxnSp>
      <p:graphicFrame>
        <p:nvGraphicFramePr>
          <p:cNvPr id="11" name="10 Diagrama"/>
          <p:cNvGraphicFramePr/>
          <p:nvPr>
            <p:extLst>
              <p:ext uri="{D42A27DB-BD31-4B8C-83A1-F6EECF244321}">
                <p14:modId xmlns:p14="http://schemas.microsoft.com/office/powerpoint/2010/main" val="1521320024"/>
              </p:ext>
            </p:extLst>
          </p:nvPr>
        </p:nvGraphicFramePr>
        <p:xfrm>
          <a:off x="5869171" y="3122421"/>
          <a:ext cx="3080710" cy="146069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2" name="1 Tabla"/>
          <p:cNvGraphicFramePr>
            <a:graphicFrameLocks noGrp="1"/>
          </p:cNvGraphicFramePr>
          <p:nvPr>
            <p:extLst>
              <p:ext uri="{D42A27DB-BD31-4B8C-83A1-F6EECF244321}">
                <p14:modId xmlns:p14="http://schemas.microsoft.com/office/powerpoint/2010/main" val="1474012942"/>
              </p:ext>
            </p:extLst>
          </p:nvPr>
        </p:nvGraphicFramePr>
        <p:xfrm>
          <a:off x="5857156" y="4476750"/>
          <a:ext cx="3250929" cy="2381250"/>
        </p:xfrm>
        <a:graphic>
          <a:graphicData uri="http://schemas.openxmlformats.org/drawingml/2006/table">
            <a:tbl>
              <a:tblPr>
                <a:tableStyleId>{10A1B5D5-9B99-4C35-A422-299274C87663}</a:tableStyleId>
              </a:tblPr>
              <a:tblGrid>
                <a:gridCol w="715385"/>
                <a:gridCol w="724441"/>
                <a:gridCol w="724441"/>
                <a:gridCol w="543331"/>
                <a:gridCol w="543331"/>
              </a:tblGrid>
              <a:tr h="361950">
                <a:tc>
                  <a:txBody>
                    <a:bodyPr/>
                    <a:lstStyle/>
                    <a:p>
                      <a:pPr algn="ctr" fontAlgn="ctr"/>
                      <a:r>
                        <a:rPr lang="es-EC" sz="1100" b="1" u="none" strike="noStrike" dirty="0">
                          <a:effectLst/>
                        </a:rPr>
                        <a:t>Período (Trimestres)</a:t>
                      </a:r>
                      <a:endParaRPr lang="es-EC" sz="1100" b="1" i="0" u="none" strike="noStrike" dirty="0">
                        <a:solidFill>
                          <a:srgbClr val="000000"/>
                        </a:solidFill>
                        <a:effectLst/>
                        <a:latin typeface="Times New Roman"/>
                      </a:endParaRPr>
                    </a:p>
                  </a:txBody>
                  <a:tcPr marL="0" marR="0" marT="0" marB="0" anchor="ctr"/>
                </a:tc>
                <a:tc>
                  <a:txBody>
                    <a:bodyPr/>
                    <a:lstStyle/>
                    <a:p>
                      <a:pPr algn="ctr" fontAlgn="ctr"/>
                      <a:r>
                        <a:rPr lang="es-EC" sz="1100" b="1" u="none" strike="noStrike">
                          <a:effectLst/>
                        </a:rPr>
                        <a:t>Dividendo</a:t>
                      </a:r>
                      <a:endParaRPr lang="es-EC" sz="1100" b="1" i="0" u="none" strike="noStrike">
                        <a:solidFill>
                          <a:srgbClr val="000000"/>
                        </a:solidFill>
                        <a:effectLst/>
                        <a:latin typeface="Times New Roman"/>
                      </a:endParaRPr>
                    </a:p>
                  </a:txBody>
                  <a:tcPr marL="0" marR="0" marT="0" marB="0" anchor="ctr"/>
                </a:tc>
                <a:tc>
                  <a:txBody>
                    <a:bodyPr/>
                    <a:lstStyle/>
                    <a:p>
                      <a:pPr algn="ctr" fontAlgn="ctr"/>
                      <a:r>
                        <a:rPr lang="es-EC" sz="1100" b="1" u="none" strike="noStrike">
                          <a:effectLst/>
                        </a:rPr>
                        <a:t>Interés</a:t>
                      </a:r>
                      <a:endParaRPr lang="es-EC" sz="1100" b="1" i="0" u="none" strike="noStrike">
                        <a:solidFill>
                          <a:srgbClr val="000000"/>
                        </a:solidFill>
                        <a:effectLst/>
                        <a:latin typeface="Times New Roman"/>
                      </a:endParaRPr>
                    </a:p>
                  </a:txBody>
                  <a:tcPr marL="0" marR="0" marT="0" marB="0" anchor="ctr"/>
                </a:tc>
                <a:tc>
                  <a:txBody>
                    <a:bodyPr/>
                    <a:lstStyle/>
                    <a:p>
                      <a:pPr algn="ctr" fontAlgn="ctr"/>
                      <a:r>
                        <a:rPr lang="es-EC" sz="1100" b="1" u="none" strike="noStrike">
                          <a:effectLst/>
                        </a:rPr>
                        <a:t>Capital</a:t>
                      </a:r>
                      <a:endParaRPr lang="es-EC" sz="1100" b="1" i="0" u="none" strike="noStrike">
                        <a:solidFill>
                          <a:srgbClr val="000000"/>
                        </a:solidFill>
                        <a:effectLst/>
                        <a:latin typeface="Times New Roman"/>
                      </a:endParaRPr>
                    </a:p>
                  </a:txBody>
                  <a:tcPr marL="0" marR="0" marT="0" marB="0" anchor="ctr"/>
                </a:tc>
                <a:tc>
                  <a:txBody>
                    <a:bodyPr/>
                    <a:lstStyle/>
                    <a:p>
                      <a:pPr algn="ctr" fontAlgn="ctr"/>
                      <a:r>
                        <a:rPr lang="es-EC" sz="1100" b="1" u="none" strike="noStrike" dirty="0">
                          <a:effectLst/>
                        </a:rPr>
                        <a:t>Saldo</a:t>
                      </a:r>
                      <a:endParaRPr lang="es-EC" sz="1100" b="1" i="0" u="none" strike="noStrike" dirty="0">
                        <a:solidFill>
                          <a:srgbClr val="000000"/>
                        </a:solidFill>
                        <a:effectLst/>
                        <a:latin typeface="Times New Roman"/>
                      </a:endParaRPr>
                    </a:p>
                  </a:txBody>
                  <a:tcPr marL="0" marR="0" marT="0" marB="0" anchor="ctr"/>
                </a:tc>
              </a:tr>
              <a:tr h="190500">
                <a:tc>
                  <a:txBody>
                    <a:bodyPr/>
                    <a:lstStyle/>
                    <a:p>
                      <a:pPr algn="ctr" fontAlgn="ctr"/>
                      <a:r>
                        <a:rPr lang="es-EC" sz="1100" u="none" strike="noStrike">
                          <a:effectLst/>
                        </a:rPr>
                        <a:t>0</a:t>
                      </a:r>
                      <a:endParaRPr lang="es-EC" sz="1100" b="0" i="0" u="none" strike="noStrike">
                        <a:solidFill>
                          <a:srgbClr val="000000"/>
                        </a:solidFill>
                        <a:effectLst/>
                        <a:latin typeface="Times New Roman"/>
                      </a:endParaRPr>
                    </a:p>
                  </a:txBody>
                  <a:tcPr marL="0" marR="0" marT="0" marB="0" anchor="ctr"/>
                </a:tc>
                <a:tc>
                  <a:txBody>
                    <a:bodyPr/>
                    <a:lstStyle/>
                    <a:p>
                      <a:pPr algn="l" fontAlgn="b"/>
                      <a:r>
                        <a:rPr lang="es-EC" sz="1100" u="none" strike="noStrike">
                          <a:effectLst/>
                        </a:rPr>
                        <a:t> </a:t>
                      </a:r>
                      <a:endParaRPr lang="es-EC" sz="1100" b="0" i="0" u="none" strike="noStrike">
                        <a:solidFill>
                          <a:srgbClr val="000000"/>
                        </a:solidFill>
                        <a:effectLst/>
                        <a:latin typeface="Times New Roman"/>
                      </a:endParaRPr>
                    </a:p>
                  </a:txBody>
                  <a:tcPr marL="0" marR="0" marT="0" marB="0" anchor="b"/>
                </a:tc>
                <a:tc>
                  <a:txBody>
                    <a:bodyPr/>
                    <a:lstStyle/>
                    <a:p>
                      <a:pPr algn="l" fontAlgn="b"/>
                      <a:r>
                        <a:rPr lang="es-EC" sz="1100" u="none" strike="noStrike">
                          <a:effectLst/>
                        </a:rPr>
                        <a:t> </a:t>
                      </a:r>
                      <a:endParaRPr lang="es-EC" sz="1100" b="0" i="0" u="none" strike="noStrike">
                        <a:solidFill>
                          <a:srgbClr val="000000"/>
                        </a:solidFill>
                        <a:effectLst/>
                        <a:latin typeface="Times New Roman"/>
                      </a:endParaRPr>
                    </a:p>
                  </a:txBody>
                  <a:tcPr marL="0" marR="0" marT="0" marB="0" anchor="b"/>
                </a:tc>
                <a:tc>
                  <a:txBody>
                    <a:bodyPr/>
                    <a:lstStyle/>
                    <a:p>
                      <a:pPr algn="l" fontAlgn="b"/>
                      <a:r>
                        <a:rPr lang="es-EC" sz="1100" u="none" strike="noStrike">
                          <a:effectLst/>
                        </a:rPr>
                        <a:t> </a:t>
                      </a:r>
                      <a:endParaRPr lang="es-EC" sz="1100" b="0" i="0" u="none" strike="noStrike">
                        <a:solidFill>
                          <a:srgbClr val="000000"/>
                        </a:solidFill>
                        <a:effectLst/>
                        <a:latin typeface="Times New Roman"/>
                      </a:endParaRPr>
                    </a:p>
                  </a:txBody>
                  <a:tcPr marL="0" marR="0" marT="0" marB="0" anchor="b"/>
                </a:tc>
                <a:tc>
                  <a:txBody>
                    <a:bodyPr/>
                    <a:lstStyle/>
                    <a:p>
                      <a:pPr algn="l" fontAlgn="b"/>
                      <a:r>
                        <a:rPr lang="es-EC" sz="1100" u="none" strike="noStrike">
                          <a:effectLst/>
                        </a:rPr>
                        <a:t>      151.900 </a:t>
                      </a:r>
                      <a:endParaRPr lang="es-EC" sz="1100" b="0" i="0" u="none" strike="noStrike">
                        <a:solidFill>
                          <a:srgbClr val="000000"/>
                        </a:solidFill>
                        <a:effectLst/>
                        <a:latin typeface="Times New Roman"/>
                      </a:endParaRPr>
                    </a:p>
                  </a:txBody>
                  <a:tcPr marL="0" marR="0" marT="0" marB="0" anchor="b"/>
                </a:tc>
              </a:tr>
              <a:tr h="190500">
                <a:tc>
                  <a:txBody>
                    <a:bodyPr/>
                    <a:lstStyle/>
                    <a:p>
                      <a:pPr algn="ctr" fontAlgn="ctr"/>
                      <a:r>
                        <a:rPr lang="es-EC" sz="1100" u="none" strike="noStrike">
                          <a:effectLst/>
                        </a:rPr>
                        <a:t>1</a:t>
                      </a:r>
                      <a:endParaRPr lang="es-EC" sz="1100" b="0" i="0" u="none" strike="noStrike">
                        <a:solidFill>
                          <a:srgbClr val="000000"/>
                        </a:solidFill>
                        <a:effectLst/>
                        <a:latin typeface="Times New Roman"/>
                      </a:endParaRPr>
                    </a:p>
                  </a:txBody>
                  <a:tcPr marL="0" marR="0" marT="0" marB="0" anchor="ctr"/>
                </a:tc>
                <a:tc>
                  <a:txBody>
                    <a:bodyPr/>
                    <a:lstStyle/>
                    <a:p>
                      <a:pPr algn="l" fontAlgn="b"/>
                      <a:r>
                        <a:rPr lang="es-EC" sz="1100" u="none" strike="noStrike">
                          <a:effectLst/>
                        </a:rPr>
                        <a:t>              41.852 </a:t>
                      </a:r>
                      <a:endParaRPr lang="es-EC" sz="1100" b="0" i="0" u="none" strike="noStrike">
                        <a:solidFill>
                          <a:srgbClr val="000000"/>
                        </a:solidFill>
                        <a:effectLst/>
                        <a:latin typeface="Times New Roman"/>
                      </a:endParaRPr>
                    </a:p>
                  </a:txBody>
                  <a:tcPr marL="0" marR="0" marT="0" marB="0" anchor="b"/>
                </a:tc>
                <a:tc>
                  <a:txBody>
                    <a:bodyPr/>
                    <a:lstStyle/>
                    <a:p>
                      <a:pPr algn="l" fontAlgn="b"/>
                      <a:r>
                        <a:rPr lang="es-EC" sz="1100" u="none" strike="noStrike">
                          <a:effectLst/>
                        </a:rPr>
                        <a:t>                3.877 </a:t>
                      </a:r>
                      <a:endParaRPr lang="es-EC" sz="1100" b="0" i="0" u="none" strike="noStrike">
                        <a:solidFill>
                          <a:srgbClr val="000000"/>
                        </a:solidFill>
                        <a:effectLst/>
                        <a:latin typeface="Times New Roman"/>
                      </a:endParaRPr>
                    </a:p>
                  </a:txBody>
                  <a:tcPr marL="0" marR="0" marT="0" marB="0" anchor="b"/>
                </a:tc>
                <a:tc>
                  <a:txBody>
                    <a:bodyPr/>
                    <a:lstStyle/>
                    <a:p>
                      <a:pPr algn="l" fontAlgn="b"/>
                      <a:r>
                        <a:rPr lang="es-EC" sz="1100" u="none" strike="noStrike">
                          <a:effectLst/>
                        </a:rPr>
                        <a:t>        37.975 </a:t>
                      </a:r>
                      <a:endParaRPr lang="es-EC" sz="1100" b="0" i="0" u="none" strike="noStrike">
                        <a:solidFill>
                          <a:srgbClr val="000000"/>
                        </a:solidFill>
                        <a:effectLst/>
                        <a:latin typeface="Times New Roman"/>
                      </a:endParaRPr>
                    </a:p>
                  </a:txBody>
                  <a:tcPr marL="0" marR="0" marT="0" marB="0" anchor="b"/>
                </a:tc>
                <a:tc>
                  <a:txBody>
                    <a:bodyPr/>
                    <a:lstStyle/>
                    <a:p>
                      <a:pPr algn="l" fontAlgn="b"/>
                      <a:r>
                        <a:rPr lang="es-EC" sz="1100" u="none" strike="noStrike">
                          <a:effectLst/>
                        </a:rPr>
                        <a:t>      113.925 </a:t>
                      </a:r>
                      <a:endParaRPr lang="es-EC" sz="1100" b="0" i="0" u="none" strike="noStrike">
                        <a:solidFill>
                          <a:srgbClr val="000000"/>
                        </a:solidFill>
                        <a:effectLst/>
                        <a:latin typeface="Times New Roman"/>
                      </a:endParaRPr>
                    </a:p>
                  </a:txBody>
                  <a:tcPr marL="0" marR="0" marT="0" marB="0" anchor="b"/>
                </a:tc>
              </a:tr>
              <a:tr h="190500">
                <a:tc>
                  <a:txBody>
                    <a:bodyPr/>
                    <a:lstStyle/>
                    <a:p>
                      <a:pPr algn="ctr" fontAlgn="ctr"/>
                      <a:r>
                        <a:rPr lang="es-EC" sz="1100" u="none" strike="noStrike">
                          <a:effectLst/>
                        </a:rPr>
                        <a:t>2</a:t>
                      </a:r>
                      <a:endParaRPr lang="es-EC" sz="1100" b="0" i="0" u="none" strike="noStrike">
                        <a:solidFill>
                          <a:srgbClr val="000000"/>
                        </a:solidFill>
                        <a:effectLst/>
                        <a:latin typeface="Times New Roman"/>
                      </a:endParaRPr>
                    </a:p>
                  </a:txBody>
                  <a:tcPr marL="0" marR="0" marT="0" marB="0" anchor="ctr"/>
                </a:tc>
                <a:tc>
                  <a:txBody>
                    <a:bodyPr/>
                    <a:lstStyle/>
                    <a:p>
                      <a:pPr algn="l" fontAlgn="b"/>
                      <a:r>
                        <a:rPr lang="es-EC" sz="1100" u="none" strike="noStrike">
                          <a:effectLst/>
                        </a:rPr>
                        <a:t>              40.883 </a:t>
                      </a:r>
                      <a:endParaRPr lang="es-EC" sz="1100" b="0" i="0" u="none" strike="noStrike">
                        <a:solidFill>
                          <a:srgbClr val="000000"/>
                        </a:solidFill>
                        <a:effectLst/>
                        <a:latin typeface="Times New Roman"/>
                      </a:endParaRPr>
                    </a:p>
                  </a:txBody>
                  <a:tcPr marL="0" marR="0" marT="0" marB="0" anchor="b"/>
                </a:tc>
                <a:tc>
                  <a:txBody>
                    <a:bodyPr/>
                    <a:lstStyle/>
                    <a:p>
                      <a:pPr algn="l" fontAlgn="b"/>
                      <a:r>
                        <a:rPr lang="es-EC" sz="1100" u="none" strike="noStrike">
                          <a:effectLst/>
                        </a:rPr>
                        <a:t>                2.908 </a:t>
                      </a:r>
                      <a:endParaRPr lang="es-EC" sz="1100" b="0" i="0" u="none" strike="noStrike">
                        <a:solidFill>
                          <a:srgbClr val="000000"/>
                        </a:solidFill>
                        <a:effectLst/>
                        <a:latin typeface="Times New Roman"/>
                      </a:endParaRPr>
                    </a:p>
                  </a:txBody>
                  <a:tcPr marL="0" marR="0" marT="0" marB="0" anchor="b"/>
                </a:tc>
                <a:tc>
                  <a:txBody>
                    <a:bodyPr/>
                    <a:lstStyle/>
                    <a:p>
                      <a:pPr algn="l" fontAlgn="b"/>
                      <a:r>
                        <a:rPr lang="es-EC" sz="1100" u="none" strike="noStrike">
                          <a:effectLst/>
                        </a:rPr>
                        <a:t>        37.975 </a:t>
                      </a:r>
                      <a:endParaRPr lang="es-EC" sz="1100" b="0" i="0" u="none" strike="noStrike">
                        <a:solidFill>
                          <a:srgbClr val="000000"/>
                        </a:solidFill>
                        <a:effectLst/>
                        <a:latin typeface="Times New Roman"/>
                      </a:endParaRPr>
                    </a:p>
                  </a:txBody>
                  <a:tcPr marL="0" marR="0" marT="0" marB="0" anchor="b"/>
                </a:tc>
                <a:tc>
                  <a:txBody>
                    <a:bodyPr/>
                    <a:lstStyle/>
                    <a:p>
                      <a:pPr algn="l" fontAlgn="b"/>
                      <a:r>
                        <a:rPr lang="es-EC" sz="1100" u="none" strike="noStrike">
                          <a:effectLst/>
                        </a:rPr>
                        <a:t>        75.950 </a:t>
                      </a:r>
                      <a:endParaRPr lang="es-EC" sz="1100" b="0" i="0" u="none" strike="noStrike">
                        <a:solidFill>
                          <a:srgbClr val="000000"/>
                        </a:solidFill>
                        <a:effectLst/>
                        <a:latin typeface="Times New Roman"/>
                      </a:endParaRPr>
                    </a:p>
                  </a:txBody>
                  <a:tcPr marL="0" marR="0" marT="0" marB="0" anchor="b"/>
                </a:tc>
              </a:tr>
              <a:tr h="190500">
                <a:tc>
                  <a:txBody>
                    <a:bodyPr/>
                    <a:lstStyle/>
                    <a:p>
                      <a:pPr algn="ctr" fontAlgn="ctr"/>
                      <a:r>
                        <a:rPr lang="es-EC" sz="1100" u="none" strike="noStrike">
                          <a:effectLst/>
                        </a:rPr>
                        <a:t>3</a:t>
                      </a:r>
                      <a:endParaRPr lang="es-EC" sz="1100" b="0" i="0" u="none" strike="noStrike">
                        <a:solidFill>
                          <a:srgbClr val="000000"/>
                        </a:solidFill>
                        <a:effectLst/>
                        <a:latin typeface="Times New Roman"/>
                      </a:endParaRPr>
                    </a:p>
                  </a:txBody>
                  <a:tcPr marL="0" marR="0" marT="0" marB="0" anchor="ctr"/>
                </a:tc>
                <a:tc>
                  <a:txBody>
                    <a:bodyPr/>
                    <a:lstStyle/>
                    <a:p>
                      <a:pPr algn="l" fontAlgn="b"/>
                      <a:r>
                        <a:rPr lang="es-EC" sz="1100" u="none" strike="noStrike">
                          <a:effectLst/>
                        </a:rPr>
                        <a:t>              39.914 </a:t>
                      </a:r>
                      <a:endParaRPr lang="es-EC" sz="1100" b="0" i="0" u="none" strike="noStrike">
                        <a:solidFill>
                          <a:srgbClr val="000000"/>
                        </a:solidFill>
                        <a:effectLst/>
                        <a:latin typeface="Times New Roman"/>
                      </a:endParaRPr>
                    </a:p>
                  </a:txBody>
                  <a:tcPr marL="0" marR="0" marT="0" marB="0" anchor="b"/>
                </a:tc>
                <a:tc>
                  <a:txBody>
                    <a:bodyPr/>
                    <a:lstStyle/>
                    <a:p>
                      <a:pPr algn="l" fontAlgn="b"/>
                      <a:r>
                        <a:rPr lang="es-EC" sz="1100" u="none" strike="noStrike">
                          <a:effectLst/>
                        </a:rPr>
                        <a:t>                1.939 </a:t>
                      </a:r>
                      <a:endParaRPr lang="es-EC" sz="1100" b="0" i="0" u="none" strike="noStrike">
                        <a:solidFill>
                          <a:srgbClr val="000000"/>
                        </a:solidFill>
                        <a:effectLst/>
                        <a:latin typeface="Times New Roman"/>
                      </a:endParaRPr>
                    </a:p>
                  </a:txBody>
                  <a:tcPr marL="0" marR="0" marT="0" marB="0" anchor="b"/>
                </a:tc>
                <a:tc>
                  <a:txBody>
                    <a:bodyPr/>
                    <a:lstStyle/>
                    <a:p>
                      <a:pPr algn="l" fontAlgn="b"/>
                      <a:r>
                        <a:rPr lang="es-EC" sz="1100" u="none" strike="noStrike">
                          <a:effectLst/>
                        </a:rPr>
                        <a:t>        37.975 </a:t>
                      </a:r>
                      <a:endParaRPr lang="es-EC" sz="1100" b="0" i="0" u="none" strike="noStrike">
                        <a:solidFill>
                          <a:srgbClr val="000000"/>
                        </a:solidFill>
                        <a:effectLst/>
                        <a:latin typeface="Times New Roman"/>
                      </a:endParaRPr>
                    </a:p>
                  </a:txBody>
                  <a:tcPr marL="0" marR="0" marT="0" marB="0" anchor="b"/>
                </a:tc>
                <a:tc>
                  <a:txBody>
                    <a:bodyPr/>
                    <a:lstStyle/>
                    <a:p>
                      <a:pPr algn="l" fontAlgn="b"/>
                      <a:r>
                        <a:rPr lang="es-EC" sz="1100" u="none" strike="noStrike">
                          <a:effectLst/>
                        </a:rPr>
                        <a:t>        37.975 </a:t>
                      </a:r>
                      <a:endParaRPr lang="es-EC" sz="1100" b="0" i="0" u="none" strike="noStrike">
                        <a:solidFill>
                          <a:srgbClr val="000000"/>
                        </a:solidFill>
                        <a:effectLst/>
                        <a:latin typeface="Times New Roman"/>
                      </a:endParaRPr>
                    </a:p>
                  </a:txBody>
                  <a:tcPr marL="0" marR="0" marT="0" marB="0" anchor="b"/>
                </a:tc>
              </a:tr>
              <a:tr h="342900">
                <a:tc>
                  <a:txBody>
                    <a:bodyPr/>
                    <a:lstStyle/>
                    <a:p>
                      <a:pPr algn="ctr" fontAlgn="ctr"/>
                      <a:r>
                        <a:rPr lang="es-EC" sz="1100" u="none" strike="noStrike">
                          <a:effectLst/>
                        </a:rPr>
                        <a:t>4</a:t>
                      </a:r>
                      <a:endParaRPr lang="es-EC" sz="1100" b="0" i="0" u="none" strike="noStrike">
                        <a:solidFill>
                          <a:srgbClr val="000000"/>
                        </a:solidFill>
                        <a:effectLst/>
                        <a:latin typeface="Times New Roman"/>
                      </a:endParaRPr>
                    </a:p>
                  </a:txBody>
                  <a:tcPr marL="0" marR="0" marT="0" marB="0" anchor="ctr"/>
                </a:tc>
                <a:tc>
                  <a:txBody>
                    <a:bodyPr/>
                    <a:lstStyle/>
                    <a:p>
                      <a:pPr algn="l" fontAlgn="b"/>
                      <a:r>
                        <a:rPr lang="es-EC" sz="1100" u="none" strike="noStrike">
                          <a:effectLst/>
                        </a:rPr>
                        <a:t>              38.944 </a:t>
                      </a:r>
                      <a:endParaRPr lang="es-EC" sz="1100" b="0" i="0" u="none" strike="noStrike">
                        <a:solidFill>
                          <a:srgbClr val="000000"/>
                        </a:solidFill>
                        <a:effectLst/>
                        <a:latin typeface="Times New Roman"/>
                      </a:endParaRPr>
                    </a:p>
                  </a:txBody>
                  <a:tcPr marL="0" marR="0" marT="0" marB="0" anchor="b"/>
                </a:tc>
                <a:tc>
                  <a:txBody>
                    <a:bodyPr/>
                    <a:lstStyle/>
                    <a:p>
                      <a:pPr algn="l" fontAlgn="b"/>
                      <a:r>
                        <a:rPr lang="es-EC" sz="1100" u="none" strike="noStrike">
                          <a:effectLst/>
                        </a:rPr>
                        <a:t>                   969 </a:t>
                      </a:r>
                      <a:endParaRPr lang="es-EC" sz="1100" b="0" i="0" u="none" strike="noStrike">
                        <a:solidFill>
                          <a:srgbClr val="000000"/>
                        </a:solidFill>
                        <a:effectLst/>
                        <a:latin typeface="Times New Roman"/>
                      </a:endParaRPr>
                    </a:p>
                  </a:txBody>
                  <a:tcPr marL="0" marR="0" marT="0" marB="0" anchor="b"/>
                </a:tc>
                <a:tc>
                  <a:txBody>
                    <a:bodyPr/>
                    <a:lstStyle/>
                    <a:p>
                      <a:pPr algn="l" fontAlgn="b"/>
                      <a:r>
                        <a:rPr lang="es-EC" sz="1100" u="none" strike="noStrike">
                          <a:effectLst/>
                        </a:rPr>
                        <a:t>        37.975 </a:t>
                      </a:r>
                      <a:endParaRPr lang="es-EC" sz="1100" b="0" i="0" u="none" strike="noStrike">
                        <a:solidFill>
                          <a:srgbClr val="000000"/>
                        </a:solidFill>
                        <a:effectLst/>
                        <a:latin typeface="Times New Roman"/>
                      </a:endParaRPr>
                    </a:p>
                  </a:txBody>
                  <a:tcPr marL="0" marR="0" marT="0" marB="0" anchor="b"/>
                </a:tc>
                <a:tc>
                  <a:txBody>
                    <a:bodyPr/>
                    <a:lstStyle/>
                    <a:p>
                      <a:pPr algn="l" fontAlgn="b"/>
                      <a:r>
                        <a:rPr lang="es-EC" sz="1100" u="none" strike="noStrike" dirty="0">
                          <a:effectLst/>
                        </a:rPr>
                        <a:t>              -  </a:t>
                      </a:r>
                      <a:endParaRPr lang="es-EC" sz="1100" b="0" i="0" u="none" strike="noStrike" dirty="0">
                        <a:solidFill>
                          <a:srgbClr val="000000"/>
                        </a:solidFill>
                        <a:effectLst/>
                        <a:latin typeface="Times New Roman"/>
                      </a:endParaRPr>
                    </a:p>
                  </a:txBody>
                  <a:tcPr marL="0" marR="0" marT="0" marB="0" anchor="b"/>
                </a:tc>
              </a:tr>
              <a:tr h="200025">
                <a:tc>
                  <a:txBody>
                    <a:bodyPr/>
                    <a:lstStyle/>
                    <a:p>
                      <a:pPr algn="ctr" fontAlgn="ctr"/>
                      <a:r>
                        <a:rPr lang="es-EC" sz="1100" b="1" u="none" strike="noStrike" dirty="0" smtClean="0">
                          <a:effectLst/>
                        </a:rPr>
                        <a:t>Total </a:t>
                      </a:r>
                      <a:r>
                        <a:rPr lang="es-EC" sz="1100" b="1" u="none" strike="noStrike" dirty="0">
                          <a:effectLst/>
                        </a:rPr>
                        <a:t> </a:t>
                      </a:r>
                      <a:endParaRPr lang="es-EC" sz="1100" b="1" i="0" u="none" strike="noStrike" dirty="0">
                        <a:solidFill>
                          <a:srgbClr val="000000"/>
                        </a:solidFill>
                        <a:effectLst/>
                        <a:latin typeface="Times New Roman"/>
                      </a:endParaRPr>
                    </a:p>
                  </a:txBody>
                  <a:tcPr marL="0" marR="0" marT="0" marB="0" anchor="ctr"/>
                </a:tc>
                <a:tc>
                  <a:txBody>
                    <a:bodyPr/>
                    <a:lstStyle/>
                    <a:p>
                      <a:pPr algn="l" fontAlgn="b"/>
                      <a:r>
                        <a:rPr lang="es-EC" sz="1100" u="none" strike="noStrike">
                          <a:effectLst/>
                        </a:rPr>
                        <a:t>           133.115 </a:t>
                      </a:r>
                      <a:endParaRPr lang="es-EC" sz="1100" b="1" i="0" u="none" strike="noStrike">
                        <a:solidFill>
                          <a:srgbClr val="000000"/>
                        </a:solidFill>
                        <a:effectLst/>
                        <a:latin typeface="Times New Roman"/>
                      </a:endParaRPr>
                    </a:p>
                  </a:txBody>
                  <a:tcPr marL="0" marR="0" marT="0" marB="0" anchor="b"/>
                </a:tc>
                <a:tc>
                  <a:txBody>
                    <a:bodyPr/>
                    <a:lstStyle/>
                    <a:p>
                      <a:pPr algn="l" fontAlgn="b"/>
                      <a:r>
                        <a:rPr lang="es-EC" sz="1100" u="none" strike="noStrike">
                          <a:effectLst/>
                        </a:rPr>
                        <a:t>             13.715 </a:t>
                      </a:r>
                      <a:endParaRPr lang="es-EC" sz="1100" b="1" i="0" u="none" strike="noStrike">
                        <a:solidFill>
                          <a:srgbClr val="000000"/>
                        </a:solidFill>
                        <a:effectLst/>
                        <a:latin typeface="Times New Roman"/>
                      </a:endParaRPr>
                    </a:p>
                  </a:txBody>
                  <a:tcPr marL="0" marR="0" marT="0" marB="0" anchor="b"/>
                </a:tc>
                <a:tc>
                  <a:txBody>
                    <a:bodyPr/>
                    <a:lstStyle/>
                    <a:p>
                      <a:pPr algn="l" fontAlgn="b"/>
                      <a:r>
                        <a:rPr lang="es-EC" sz="1100" u="none" strike="noStrike">
                          <a:effectLst/>
                        </a:rPr>
                        <a:t>    119.400 </a:t>
                      </a:r>
                      <a:endParaRPr lang="es-EC" sz="1100" b="1" i="0" u="none" strike="noStrike">
                        <a:solidFill>
                          <a:srgbClr val="000000"/>
                        </a:solidFill>
                        <a:effectLst/>
                        <a:latin typeface="Times New Roman"/>
                      </a:endParaRPr>
                    </a:p>
                  </a:txBody>
                  <a:tcPr marL="0" marR="0" marT="0" marB="0" anchor="b"/>
                </a:tc>
                <a:tc>
                  <a:txBody>
                    <a:bodyPr/>
                    <a:lstStyle/>
                    <a:p>
                      <a:pPr algn="l" fontAlgn="b"/>
                      <a:r>
                        <a:rPr lang="es-EC" sz="1100" u="none" strike="noStrike" dirty="0">
                          <a:effectLst/>
                        </a:rPr>
                        <a:t>              -   </a:t>
                      </a:r>
                      <a:endParaRPr lang="es-EC" sz="1100" b="1" i="0" u="none" strike="noStrike" dirty="0">
                        <a:solidFill>
                          <a:srgbClr val="000000"/>
                        </a:solidFill>
                        <a:effectLst/>
                        <a:latin typeface="Times New Roman"/>
                      </a:endParaRPr>
                    </a:p>
                  </a:txBody>
                  <a:tcPr marL="0" marR="0" marT="0" marB="0" anchor="b"/>
                </a:tc>
              </a:tr>
            </a:tbl>
          </a:graphicData>
        </a:graphic>
      </p:graphicFrame>
    </p:spTree>
    <p:extLst>
      <p:ext uri="{BB962C8B-B14F-4D97-AF65-F5344CB8AC3E}">
        <p14:creationId xmlns:p14="http://schemas.microsoft.com/office/powerpoint/2010/main" val="27570709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28988"/>
          <a:stretch/>
        </p:blipFill>
        <p:spPr bwMode="auto">
          <a:xfrm>
            <a:off x="-32468" y="6021289"/>
            <a:ext cx="9176468"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9"/>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ortar rectángulo de esquina sencilla"/>
          <p:cNvSpPr/>
          <p:nvPr/>
        </p:nvSpPr>
        <p:spPr>
          <a:xfrm>
            <a:off x="233442" y="248875"/>
            <a:ext cx="4986630" cy="501848"/>
          </a:xfrm>
          <a:prstGeom prst="snip1Rect">
            <a:avLst/>
          </a:prstGeom>
          <a:solidFill>
            <a:srgbClr val="DFF559"/>
          </a:solidFill>
        </p:spPr>
        <p:txBody>
          <a:bodyPr wrap="square">
            <a:spAutoFit/>
          </a:bodyPr>
          <a:lstStyle/>
          <a:p>
            <a:pPr algn="ctr">
              <a:defRPr/>
            </a:pPr>
            <a:r>
              <a:rPr lang="es-EC" sz="2400" b="1" dirty="0" smtClean="0"/>
              <a:t>4. ESTRATEGIA DE FINANCIAMIENTO </a:t>
            </a:r>
            <a:endParaRPr lang="es-EC" sz="2400" b="1" dirty="0"/>
          </a:p>
        </p:txBody>
      </p:sp>
      <p:sp>
        <p:nvSpPr>
          <p:cNvPr id="3" name="2 CuadroTexto"/>
          <p:cNvSpPr txBox="1"/>
          <p:nvPr/>
        </p:nvSpPr>
        <p:spPr>
          <a:xfrm>
            <a:off x="5386860" y="138642"/>
            <a:ext cx="3194814" cy="369332"/>
          </a:xfrm>
          <a:prstGeom prst="rect">
            <a:avLst/>
          </a:prstGeom>
          <a:solidFill>
            <a:srgbClr val="66FF33"/>
          </a:solidFill>
        </p:spPr>
        <p:txBody>
          <a:bodyPr wrap="square" rtlCol="0">
            <a:spAutoFit/>
          </a:bodyPr>
          <a:lstStyle/>
          <a:p>
            <a:r>
              <a:rPr lang="es-EC" b="1" dirty="0" smtClean="0">
                <a:effectLst>
                  <a:outerShdw blurRad="38100" dist="38100" dir="2700000" algn="tl">
                    <a:srgbClr val="000000">
                      <a:alpha val="43137"/>
                    </a:srgbClr>
                  </a:outerShdw>
                </a:effectLst>
                <a:latin typeface="Broadway" panose="04040905080B02020502" pitchFamily="82" charset="0"/>
              </a:rPr>
              <a:t>ESTRATEGIAS:</a:t>
            </a:r>
            <a:endParaRPr lang="es-EC" b="1" dirty="0">
              <a:effectLst>
                <a:outerShdw blurRad="38100" dist="38100" dir="2700000" algn="tl">
                  <a:srgbClr val="000000">
                    <a:alpha val="43137"/>
                  </a:srgbClr>
                </a:outerShdw>
              </a:effectLst>
              <a:latin typeface="Broadway" panose="04040905080B02020502" pitchFamily="82" charset="0"/>
            </a:endParaRPr>
          </a:p>
        </p:txBody>
      </p:sp>
      <p:sp>
        <p:nvSpPr>
          <p:cNvPr id="4" name="3 Rectángulo"/>
          <p:cNvSpPr/>
          <p:nvPr/>
        </p:nvSpPr>
        <p:spPr>
          <a:xfrm>
            <a:off x="5342739" y="620688"/>
            <a:ext cx="3757140"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r"/>
            <a:r>
              <a:rPr lang="es-EC" sz="1400" i="1" dirty="0"/>
              <a:t>4</a:t>
            </a:r>
            <a:r>
              <a:rPr lang="es-EC" sz="1400" i="1" dirty="0" smtClean="0"/>
              <a:t>.1.- Política de financiamiento general para obras civiles e inmobiliarias</a:t>
            </a:r>
            <a:endParaRPr lang="es-EC" sz="1400" dirty="0"/>
          </a:p>
        </p:txBody>
      </p:sp>
      <p:sp>
        <p:nvSpPr>
          <p:cNvPr id="8" name="7 CuadroTexto"/>
          <p:cNvSpPr txBox="1"/>
          <p:nvPr/>
        </p:nvSpPr>
        <p:spPr>
          <a:xfrm>
            <a:off x="5600968" y="1258499"/>
            <a:ext cx="3240682" cy="307777"/>
          </a:xfrm>
          <a:prstGeom prst="rect">
            <a:avLst/>
          </a:prstGeom>
          <a:solidFill>
            <a:srgbClr val="66FF33"/>
          </a:solidFill>
        </p:spPr>
        <p:txBody>
          <a:bodyPr wrap="square" rtlCol="0">
            <a:spAutoFit/>
          </a:bodyPr>
          <a:lstStyle/>
          <a:p>
            <a:pPr algn="ctr"/>
            <a:r>
              <a:rPr lang="es-EC"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4.1.1 Política de Obras Civiles</a:t>
            </a:r>
            <a:endParaRPr lang="es-EC"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16" name="15 Tabla"/>
          <p:cNvGraphicFramePr>
            <a:graphicFrameLocks noGrp="1"/>
          </p:cNvGraphicFramePr>
          <p:nvPr>
            <p:extLst>
              <p:ext uri="{D42A27DB-BD31-4B8C-83A1-F6EECF244321}">
                <p14:modId xmlns:p14="http://schemas.microsoft.com/office/powerpoint/2010/main" val="3978478930"/>
              </p:ext>
            </p:extLst>
          </p:nvPr>
        </p:nvGraphicFramePr>
        <p:xfrm>
          <a:off x="164169" y="861477"/>
          <a:ext cx="4572000" cy="2638806"/>
        </p:xfrm>
        <a:graphic>
          <a:graphicData uri="http://schemas.openxmlformats.org/drawingml/2006/table">
            <a:tbl>
              <a:tblPr firstRow="1" firstCol="1" bandRow="1">
                <a:tableStyleId>{5FD0F851-EC5A-4D38-B0AD-8093EC10F338}</a:tableStyleId>
              </a:tblPr>
              <a:tblGrid>
                <a:gridCol w="937925"/>
                <a:gridCol w="614038"/>
                <a:gridCol w="755009"/>
                <a:gridCol w="2265028"/>
              </a:tblGrid>
              <a:tr h="355853">
                <a:tc gridSpan="4">
                  <a:txBody>
                    <a:bodyPr/>
                    <a:lstStyle/>
                    <a:p>
                      <a:pPr algn="ctr">
                        <a:lnSpc>
                          <a:spcPct val="115000"/>
                        </a:lnSpc>
                        <a:spcAft>
                          <a:spcPts val="0"/>
                        </a:spcAft>
                      </a:pPr>
                      <a:r>
                        <a:rPr lang="es-EC" sz="1000" dirty="0">
                          <a:effectLst/>
                        </a:rPr>
                        <a:t> </a:t>
                      </a:r>
                      <a:endParaRPr lang="es-EC" sz="1050" dirty="0">
                        <a:effectLst/>
                      </a:endParaRPr>
                    </a:p>
                    <a:p>
                      <a:pPr algn="ctr">
                        <a:lnSpc>
                          <a:spcPct val="115000"/>
                        </a:lnSpc>
                        <a:spcAft>
                          <a:spcPts val="0"/>
                        </a:spcAft>
                      </a:pPr>
                      <a:r>
                        <a:rPr lang="es-EC" sz="1100" dirty="0">
                          <a:effectLst/>
                          <a:latin typeface="Arial" panose="020B0604020202020204" pitchFamily="34" charset="0"/>
                          <a:cs typeface="Arial" panose="020B0604020202020204" pitchFamily="34" charset="0"/>
                        </a:rPr>
                        <a:t>MATRIZ DE OBJETIVOS FINANCIEROS DEFINIDOS</a:t>
                      </a:r>
                      <a:endParaRPr lang="es-EC" sz="1200" dirty="0">
                        <a:effectLst/>
                        <a:latin typeface="Arial" panose="020B0604020202020204" pitchFamily="34" charset="0"/>
                        <a:ea typeface="Calibri"/>
                        <a:cs typeface="Arial" panose="020B0604020202020204" pitchFamily="34" charset="0"/>
                      </a:endParaRPr>
                    </a:p>
                  </a:txBody>
                  <a:tcPr marL="35436" marR="35436" marT="0" marB="0"/>
                </a:tc>
                <a:tc hMerge="1">
                  <a:txBody>
                    <a:bodyPr/>
                    <a:lstStyle/>
                    <a:p>
                      <a:endParaRPr lang="es-EC"/>
                    </a:p>
                  </a:txBody>
                  <a:tcPr/>
                </a:tc>
                <a:tc hMerge="1">
                  <a:txBody>
                    <a:bodyPr/>
                    <a:lstStyle/>
                    <a:p>
                      <a:endParaRPr lang="es-EC"/>
                    </a:p>
                  </a:txBody>
                  <a:tcPr/>
                </a:tc>
                <a:tc hMerge="1">
                  <a:txBody>
                    <a:bodyPr/>
                    <a:lstStyle/>
                    <a:p>
                      <a:endParaRPr lang="es-EC"/>
                    </a:p>
                  </a:txBody>
                  <a:tcPr/>
                </a:tc>
              </a:tr>
              <a:tr h="337667">
                <a:tc>
                  <a:txBody>
                    <a:bodyPr/>
                    <a:lstStyle/>
                    <a:p>
                      <a:pPr algn="ctr">
                        <a:lnSpc>
                          <a:spcPct val="115000"/>
                        </a:lnSpc>
                        <a:spcAft>
                          <a:spcPts val="0"/>
                        </a:spcAft>
                      </a:pPr>
                      <a:r>
                        <a:rPr lang="es-EC" sz="1000" b="1" dirty="0">
                          <a:effectLst>
                            <a:outerShdw blurRad="38100" dist="38100" dir="2700000" algn="tl">
                              <a:srgbClr val="000000">
                                <a:alpha val="43137"/>
                              </a:srgbClr>
                            </a:outerShdw>
                          </a:effectLst>
                        </a:rPr>
                        <a:t> </a:t>
                      </a:r>
                      <a:endParaRPr lang="es-EC" sz="1050" b="1" dirty="0">
                        <a:effectLst>
                          <a:outerShdw blurRad="38100" dist="38100" dir="2700000" algn="tl">
                            <a:srgbClr val="000000">
                              <a:alpha val="43137"/>
                            </a:srgbClr>
                          </a:outerShdw>
                        </a:effectLst>
                      </a:endParaRPr>
                    </a:p>
                    <a:p>
                      <a:pPr algn="ctr">
                        <a:lnSpc>
                          <a:spcPct val="115000"/>
                        </a:lnSpc>
                        <a:spcAft>
                          <a:spcPts val="0"/>
                        </a:spcAft>
                      </a:pPr>
                      <a:r>
                        <a:rPr lang="es-EC" sz="1000" b="1" dirty="0">
                          <a:effectLst>
                            <a:outerShdw blurRad="38100" dist="38100" dir="2700000" algn="tl">
                              <a:srgbClr val="000000">
                                <a:alpha val="43137"/>
                              </a:srgbClr>
                            </a:outerShdw>
                          </a:effectLst>
                        </a:rPr>
                        <a:t>PERSPECTIVA</a:t>
                      </a:r>
                      <a:endParaRPr lang="es-EC" sz="1050" b="1" dirty="0">
                        <a:effectLst>
                          <a:outerShdw blurRad="38100" dist="38100" dir="2700000" algn="tl">
                            <a:srgbClr val="000000">
                              <a:alpha val="43137"/>
                            </a:srgbClr>
                          </a:outerShdw>
                        </a:effectLst>
                        <a:latin typeface="Calibri"/>
                        <a:ea typeface="Calibri"/>
                        <a:cs typeface="Times New Roman"/>
                      </a:endParaRPr>
                    </a:p>
                  </a:txBody>
                  <a:tcPr marL="35436" marR="35436" marT="0" marB="0"/>
                </a:tc>
                <a:tc>
                  <a:txBody>
                    <a:bodyPr/>
                    <a:lstStyle/>
                    <a:p>
                      <a:pPr algn="ctr">
                        <a:lnSpc>
                          <a:spcPct val="115000"/>
                        </a:lnSpc>
                        <a:spcAft>
                          <a:spcPts val="0"/>
                        </a:spcAft>
                      </a:pPr>
                      <a:r>
                        <a:rPr lang="es-EC" sz="1000" b="1" dirty="0">
                          <a:effectLst>
                            <a:outerShdw blurRad="38100" dist="38100" dir="2700000" algn="tl">
                              <a:srgbClr val="000000">
                                <a:alpha val="43137"/>
                              </a:srgbClr>
                            </a:outerShdw>
                          </a:effectLst>
                        </a:rPr>
                        <a:t> </a:t>
                      </a:r>
                      <a:endParaRPr lang="es-EC" sz="1050" b="1" dirty="0">
                        <a:effectLst>
                          <a:outerShdw blurRad="38100" dist="38100" dir="2700000" algn="tl">
                            <a:srgbClr val="000000">
                              <a:alpha val="43137"/>
                            </a:srgbClr>
                          </a:outerShdw>
                        </a:effectLst>
                      </a:endParaRPr>
                    </a:p>
                    <a:p>
                      <a:pPr algn="ctr">
                        <a:lnSpc>
                          <a:spcPct val="115000"/>
                        </a:lnSpc>
                        <a:spcAft>
                          <a:spcPts val="0"/>
                        </a:spcAft>
                      </a:pPr>
                      <a:r>
                        <a:rPr lang="es-EC" sz="1000" b="1" dirty="0">
                          <a:effectLst>
                            <a:outerShdw blurRad="38100" dist="38100" dir="2700000" algn="tl">
                              <a:srgbClr val="000000">
                                <a:alpha val="43137"/>
                              </a:srgbClr>
                            </a:outerShdw>
                          </a:effectLst>
                        </a:rPr>
                        <a:t>EJE</a:t>
                      </a:r>
                      <a:endParaRPr lang="es-EC" sz="1050" b="1" dirty="0">
                        <a:effectLst>
                          <a:outerShdw blurRad="38100" dist="38100" dir="2700000" algn="tl">
                            <a:srgbClr val="000000">
                              <a:alpha val="43137"/>
                            </a:srgbClr>
                          </a:outerShdw>
                        </a:effectLst>
                        <a:latin typeface="Calibri"/>
                        <a:ea typeface="Calibri"/>
                        <a:cs typeface="Times New Roman"/>
                      </a:endParaRPr>
                    </a:p>
                  </a:txBody>
                  <a:tcPr marL="35436" marR="35436" marT="0" marB="0"/>
                </a:tc>
                <a:tc>
                  <a:txBody>
                    <a:bodyPr/>
                    <a:lstStyle/>
                    <a:p>
                      <a:pPr algn="ctr">
                        <a:lnSpc>
                          <a:spcPct val="115000"/>
                        </a:lnSpc>
                        <a:spcAft>
                          <a:spcPts val="0"/>
                        </a:spcAft>
                      </a:pPr>
                      <a:r>
                        <a:rPr lang="es-EC" sz="1000" b="1" dirty="0">
                          <a:effectLst>
                            <a:outerShdw blurRad="38100" dist="38100" dir="2700000" algn="tl">
                              <a:srgbClr val="000000">
                                <a:alpha val="43137"/>
                              </a:srgbClr>
                            </a:outerShdw>
                          </a:effectLst>
                        </a:rPr>
                        <a:t> </a:t>
                      </a:r>
                      <a:endParaRPr lang="es-EC" sz="1050" b="1" dirty="0">
                        <a:effectLst>
                          <a:outerShdw blurRad="38100" dist="38100" dir="2700000" algn="tl">
                            <a:srgbClr val="000000">
                              <a:alpha val="43137"/>
                            </a:srgbClr>
                          </a:outerShdw>
                        </a:effectLst>
                      </a:endParaRPr>
                    </a:p>
                    <a:p>
                      <a:pPr algn="ctr">
                        <a:lnSpc>
                          <a:spcPct val="115000"/>
                        </a:lnSpc>
                        <a:spcAft>
                          <a:spcPts val="0"/>
                        </a:spcAft>
                      </a:pPr>
                      <a:r>
                        <a:rPr lang="es-EC" sz="1000" b="1" dirty="0">
                          <a:effectLst>
                            <a:outerShdw blurRad="38100" dist="38100" dir="2700000" algn="tl">
                              <a:srgbClr val="000000">
                                <a:alpha val="43137"/>
                              </a:srgbClr>
                            </a:outerShdw>
                          </a:effectLst>
                        </a:rPr>
                        <a:t>RIESGO</a:t>
                      </a:r>
                      <a:endParaRPr lang="es-EC" sz="1050" b="1" dirty="0">
                        <a:effectLst>
                          <a:outerShdw blurRad="38100" dist="38100" dir="2700000" algn="tl">
                            <a:srgbClr val="000000">
                              <a:alpha val="43137"/>
                            </a:srgbClr>
                          </a:outerShdw>
                        </a:effectLst>
                        <a:latin typeface="Calibri"/>
                        <a:ea typeface="Calibri"/>
                        <a:cs typeface="Times New Roman"/>
                      </a:endParaRPr>
                    </a:p>
                  </a:txBody>
                  <a:tcPr marL="35436" marR="35436" marT="0" marB="0"/>
                </a:tc>
                <a:tc>
                  <a:txBody>
                    <a:bodyPr/>
                    <a:lstStyle/>
                    <a:p>
                      <a:pPr algn="ctr">
                        <a:lnSpc>
                          <a:spcPct val="115000"/>
                        </a:lnSpc>
                        <a:spcAft>
                          <a:spcPts val="0"/>
                        </a:spcAft>
                      </a:pPr>
                      <a:r>
                        <a:rPr lang="es-EC" sz="1000" b="1" dirty="0">
                          <a:effectLst>
                            <a:outerShdw blurRad="38100" dist="38100" dir="2700000" algn="tl">
                              <a:srgbClr val="000000">
                                <a:alpha val="43137"/>
                              </a:srgbClr>
                            </a:outerShdw>
                          </a:effectLst>
                        </a:rPr>
                        <a:t> </a:t>
                      </a:r>
                      <a:endParaRPr lang="es-EC" sz="1050" b="1" dirty="0">
                        <a:effectLst>
                          <a:outerShdw blurRad="38100" dist="38100" dir="2700000" algn="tl">
                            <a:srgbClr val="000000">
                              <a:alpha val="43137"/>
                            </a:srgbClr>
                          </a:outerShdw>
                        </a:effectLst>
                      </a:endParaRPr>
                    </a:p>
                    <a:p>
                      <a:pPr algn="ctr">
                        <a:lnSpc>
                          <a:spcPct val="115000"/>
                        </a:lnSpc>
                        <a:spcAft>
                          <a:spcPts val="0"/>
                        </a:spcAft>
                      </a:pPr>
                      <a:r>
                        <a:rPr lang="es-EC" sz="1000" b="1" dirty="0">
                          <a:effectLst>
                            <a:outerShdw blurRad="38100" dist="38100" dir="2700000" algn="tl">
                              <a:srgbClr val="000000">
                                <a:alpha val="43137"/>
                              </a:srgbClr>
                            </a:outerShdw>
                          </a:effectLst>
                        </a:rPr>
                        <a:t>OBJETIVOS</a:t>
                      </a:r>
                      <a:endParaRPr lang="es-EC" sz="1050" b="1" dirty="0">
                        <a:effectLst>
                          <a:outerShdw blurRad="38100" dist="38100" dir="2700000" algn="tl">
                            <a:srgbClr val="000000">
                              <a:alpha val="43137"/>
                            </a:srgbClr>
                          </a:outerShdw>
                        </a:effectLst>
                        <a:latin typeface="Calibri"/>
                        <a:ea typeface="Calibri"/>
                        <a:cs typeface="Times New Roman"/>
                      </a:endParaRPr>
                    </a:p>
                  </a:txBody>
                  <a:tcPr marL="35436" marR="35436" marT="0" marB="0"/>
                </a:tc>
              </a:tr>
              <a:tr h="1513963">
                <a:tc>
                  <a:txBody>
                    <a:bodyPr/>
                    <a:lstStyle/>
                    <a:p>
                      <a:pPr>
                        <a:lnSpc>
                          <a:spcPct val="115000"/>
                        </a:lnSpc>
                        <a:spcAft>
                          <a:spcPts val="0"/>
                        </a:spcAft>
                      </a:pPr>
                      <a:r>
                        <a:rPr lang="es-EC" sz="1000" dirty="0">
                          <a:effectLst/>
                        </a:rPr>
                        <a:t> </a:t>
                      </a:r>
                      <a:r>
                        <a:rPr lang="es-EC" sz="1000" dirty="0" smtClean="0">
                          <a:effectLst/>
                        </a:rPr>
                        <a:t>FINANCIERA</a:t>
                      </a:r>
                      <a:endParaRPr lang="es-EC" sz="1050" dirty="0">
                        <a:effectLst/>
                        <a:latin typeface="Calibri"/>
                        <a:ea typeface="Calibri"/>
                        <a:cs typeface="Times New Roman"/>
                      </a:endParaRPr>
                    </a:p>
                  </a:txBody>
                  <a:tcPr marL="35436" marR="35436" marT="0" marB="0"/>
                </a:tc>
                <a:tc>
                  <a:txBody>
                    <a:bodyPr/>
                    <a:lstStyle/>
                    <a:p>
                      <a:pPr>
                        <a:lnSpc>
                          <a:spcPct val="115000"/>
                        </a:lnSpc>
                        <a:spcAft>
                          <a:spcPts val="0"/>
                        </a:spcAft>
                      </a:pPr>
                      <a:r>
                        <a:rPr lang="es-EC" sz="1000" dirty="0">
                          <a:effectLst/>
                        </a:rPr>
                        <a:t>FINANCIAMIENTO</a:t>
                      </a:r>
                      <a:endParaRPr lang="es-EC" sz="1050" dirty="0">
                        <a:effectLst/>
                        <a:latin typeface="Calibri"/>
                        <a:ea typeface="Calibri"/>
                        <a:cs typeface="Times New Roman"/>
                      </a:endParaRPr>
                    </a:p>
                  </a:txBody>
                  <a:tcPr marL="35436" marR="35436" marT="0" marB="0"/>
                </a:tc>
                <a:tc>
                  <a:txBody>
                    <a:bodyPr/>
                    <a:lstStyle/>
                    <a:p>
                      <a:pPr>
                        <a:lnSpc>
                          <a:spcPct val="115000"/>
                        </a:lnSpc>
                        <a:spcAft>
                          <a:spcPts val="0"/>
                        </a:spcAft>
                      </a:pPr>
                      <a:r>
                        <a:rPr lang="es-EC" sz="1000">
                          <a:effectLst/>
                        </a:rPr>
                        <a:t>LIQUIDEZ</a:t>
                      </a:r>
                      <a:endParaRPr lang="es-EC" sz="1050">
                        <a:effectLst/>
                        <a:latin typeface="Calibri"/>
                        <a:ea typeface="Calibri"/>
                        <a:cs typeface="Times New Roman"/>
                      </a:endParaRPr>
                    </a:p>
                  </a:txBody>
                  <a:tcPr marL="35436" marR="35436" marT="0" marB="0"/>
                </a:tc>
                <a:tc>
                  <a:txBody>
                    <a:bodyPr/>
                    <a:lstStyle/>
                    <a:p>
                      <a:pPr algn="just">
                        <a:lnSpc>
                          <a:spcPct val="150000"/>
                        </a:lnSpc>
                        <a:spcAft>
                          <a:spcPts val="0"/>
                        </a:spcAft>
                      </a:pPr>
                      <a:r>
                        <a:rPr lang="es-EC" sz="1050" dirty="0" smtClean="0">
                          <a:effectLst/>
                        </a:rPr>
                        <a:t>ESTRUCTURAR UNA POLÍTICA DE FINANCIAMIENTO GENERAL ACORDE  A LAS NECESIDADES DE ESTRUCTUR</a:t>
                      </a:r>
                      <a:r>
                        <a:rPr lang="es-EC" sz="1050" baseline="0" dirty="0" smtClean="0">
                          <a:effectLst/>
                        </a:rPr>
                        <a:t>A DE CAPITAL</a:t>
                      </a:r>
                      <a:r>
                        <a:rPr lang="es-EC" sz="1050" dirty="0" smtClean="0">
                          <a:effectLst/>
                        </a:rPr>
                        <a:t> QUE REQUIERA LA EMPRESA Y PLANES CONTINGENTES DE ACCIÓN OPERATIVA</a:t>
                      </a:r>
                      <a:r>
                        <a:rPr lang="es-EC" sz="1050" baseline="0" dirty="0" smtClean="0">
                          <a:effectLst/>
                        </a:rPr>
                        <a:t> PROPUESTOS EN EL SEGMENTO INMOBILIARIO Y DE OBRAS CIVILES.</a:t>
                      </a:r>
                      <a:endParaRPr lang="es-EC" sz="1100" dirty="0">
                        <a:effectLst/>
                        <a:latin typeface="Calibri"/>
                        <a:ea typeface="Calibri"/>
                        <a:cs typeface="Times New Roman"/>
                      </a:endParaRPr>
                    </a:p>
                  </a:txBody>
                  <a:tcPr marL="35436" marR="35436" marT="0" marB="0"/>
                </a:tc>
              </a:tr>
            </a:tbl>
          </a:graphicData>
        </a:graphic>
      </p:graphicFrame>
      <p:graphicFrame>
        <p:nvGraphicFramePr>
          <p:cNvPr id="7" name="6 Diagrama"/>
          <p:cNvGraphicFramePr/>
          <p:nvPr>
            <p:extLst>
              <p:ext uri="{D42A27DB-BD31-4B8C-83A1-F6EECF244321}">
                <p14:modId xmlns:p14="http://schemas.microsoft.com/office/powerpoint/2010/main" val="4103732607"/>
              </p:ext>
            </p:extLst>
          </p:nvPr>
        </p:nvGraphicFramePr>
        <p:xfrm>
          <a:off x="233443" y="3429000"/>
          <a:ext cx="8910558" cy="21328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8" name="17 Diagrama"/>
          <p:cNvGraphicFramePr/>
          <p:nvPr>
            <p:extLst>
              <p:ext uri="{D42A27DB-BD31-4B8C-83A1-F6EECF244321}">
                <p14:modId xmlns:p14="http://schemas.microsoft.com/office/powerpoint/2010/main" val="2046106775"/>
              </p:ext>
            </p:extLst>
          </p:nvPr>
        </p:nvGraphicFramePr>
        <p:xfrm>
          <a:off x="4752015" y="1576829"/>
          <a:ext cx="4391985" cy="192417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9" name="18 CuadroTexto"/>
          <p:cNvSpPr txBox="1"/>
          <p:nvPr/>
        </p:nvSpPr>
        <p:spPr>
          <a:xfrm>
            <a:off x="-62200" y="5713512"/>
            <a:ext cx="3744416" cy="307777"/>
          </a:xfrm>
          <a:prstGeom prst="rect">
            <a:avLst/>
          </a:prstGeom>
          <a:solidFill>
            <a:srgbClr val="66FF33"/>
          </a:solidFill>
        </p:spPr>
        <p:txBody>
          <a:bodyPr wrap="square" rtlCol="0">
            <a:spAutoFit/>
          </a:bodyPr>
          <a:lstStyle/>
          <a:p>
            <a:pPr algn="ctr"/>
            <a:r>
              <a:rPr lang="es-EC"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4.1.2 Política para  actividad Inmobiliaria</a:t>
            </a:r>
            <a:endParaRPr lang="es-EC"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20" name="19 Diagrama"/>
          <p:cNvGraphicFramePr/>
          <p:nvPr>
            <p:extLst>
              <p:ext uri="{D42A27DB-BD31-4B8C-83A1-F6EECF244321}">
                <p14:modId xmlns:p14="http://schemas.microsoft.com/office/powerpoint/2010/main" val="571545001"/>
              </p:ext>
            </p:extLst>
          </p:nvPr>
        </p:nvGraphicFramePr>
        <p:xfrm>
          <a:off x="3682216" y="5713512"/>
          <a:ext cx="5461784" cy="119913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47486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39"/>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2468" y="6021289"/>
            <a:ext cx="9176467"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179513" y="4613765"/>
            <a:ext cx="3240682" cy="261610"/>
          </a:xfrm>
          <a:prstGeom prst="rect">
            <a:avLst/>
          </a:prstGeom>
          <a:solidFill>
            <a:srgbClr val="66FF33"/>
          </a:solidFill>
        </p:spPr>
        <p:txBody>
          <a:bodyPr wrap="square" rtlCol="0">
            <a:spAutoFit/>
          </a:bodyPr>
          <a:lstStyle/>
          <a:p>
            <a:pPr algn="ctr"/>
            <a:r>
              <a:rPr lang="es-EC" sz="11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ESTADO DE RESULTADOS OBRAS CIVILES</a:t>
            </a:r>
            <a:endParaRPr lang="es-EC" sz="1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10 CuadroTexto"/>
          <p:cNvSpPr txBox="1"/>
          <p:nvPr/>
        </p:nvSpPr>
        <p:spPr>
          <a:xfrm>
            <a:off x="5652120" y="85830"/>
            <a:ext cx="3458053" cy="461665"/>
          </a:xfrm>
          <a:prstGeom prst="rect">
            <a:avLst/>
          </a:prstGeom>
          <a:solidFill>
            <a:srgbClr val="66FF33"/>
          </a:solidFill>
        </p:spPr>
        <p:txBody>
          <a:bodyPr wrap="square" rtlCol="0">
            <a:spAutoFit/>
          </a:bodyPr>
          <a:lstStyle/>
          <a:p>
            <a:pPr algn="ctr"/>
            <a:r>
              <a:rPr lang="es-EC"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ESTADO DE RESULTADOS CONSOLIDADO CON INVERSIÓN ACTIVO FIJO 100% DEUDA</a:t>
            </a:r>
            <a:endParaRPr lang="es-EC"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3476"/>
          <a:stretch/>
        </p:blipFill>
        <p:spPr bwMode="auto">
          <a:xfrm>
            <a:off x="0" y="620688"/>
            <a:ext cx="3995936" cy="10695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82821"/>
          <a:stretch/>
        </p:blipFill>
        <p:spPr bwMode="auto">
          <a:xfrm>
            <a:off x="4139952" y="507148"/>
            <a:ext cx="4962550" cy="6483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11 Tabla"/>
          <p:cNvGraphicFramePr>
            <a:graphicFrameLocks noGrp="1"/>
          </p:cNvGraphicFramePr>
          <p:nvPr>
            <p:extLst>
              <p:ext uri="{D42A27DB-BD31-4B8C-83A1-F6EECF244321}">
                <p14:modId xmlns:p14="http://schemas.microsoft.com/office/powerpoint/2010/main" val="3738385612"/>
              </p:ext>
            </p:extLst>
          </p:nvPr>
        </p:nvGraphicFramePr>
        <p:xfrm>
          <a:off x="0" y="5085184"/>
          <a:ext cx="3988395" cy="1669161"/>
        </p:xfrm>
        <a:graphic>
          <a:graphicData uri="http://schemas.openxmlformats.org/drawingml/2006/table">
            <a:tbl>
              <a:tblPr firstRow="1">
                <a:tableStyleId>{BDBED569-4797-4DF1-A0F4-6AAB3CD982D8}</a:tableStyleId>
              </a:tblPr>
              <a:tblGrid>
                <a:gridCol w="781137"/>
                <a:gridCol w="918985"/>
                <a:gridCol w="728993"/>
                <a:gridCol w="714670"/>
                <a:gridCol w="844610"/>
              </a:tblGrid>
              <a:tr h="466725">
                <a:tc>
                  <a:txBody>
                    <a:bodyPr/>
                    <a:lstStyle/>
                    <a:p>
                      <a:pPr>
                        <a:lnSpc>
                          <a:spcPct val="115000"/>
                        </a:lnSpc>
                        <a:spcAft>
                          <a:spcPts val="0"/>
                        </a:spcAft>
                      </a:pPr>
                      <a:r>
                        <a:rPr lang="es-EC" sz="1050" dirty="0">
                          <a:effectLst/>
                          <a:latin typeface="Arial" panose="020B0604020202020204" pitchFamily="34" charset="0"/>
                          <a:cs typeface="Arial" panose="020B0604020202020204" pitchFamily="34" charset="0"/>
                        </a:rPr>
                        <a:t> </a:t>
                      </a:r>
                      <a:r>
                        <a:rPr lang="es-EC" sz="1050" dirty="0" smtClean="0">
                          <a:effectLst/>
                          <a:latin typeface="Arial" panose="020B0604020202020204" pitchFamily="34" charset="0"/>
                          <a:cs typeface="Arial" panose="020B0604020202020204" pitchFamily="34" charset="0"/>
                        </a:rPr>
                        <a:t>Actividad</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Préstamo a solicitar</a:t>
                      </a:r>
                      <a:endParaRPr lang="es-EC" sz="105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s-EC" sz="1050" dirty="0" smtClean="0">
                          <a:effectLst/>
                          <a:latin typeface="Arial" panose="020B0604020202020204" pitchFamily="34" charset="0"/>
                          <a:cs typeface="Arial" panose="020B0604020202020204" pitchFamily="34" charset="0"/>
                        </a:rPr>
                        <a:t>Costo financiero</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pPr>
                      <a:r>
                        <a:rPr lang="es-EC" sz="1050" dirty="0">
                          <a:effectLst/>
                          <a:latin typeface="Arial" panose="020B0604020202020204" pitchFamily="34" charset="0"/>
                          <a:cs typeface="Arial" panose="020B0604020202020204" pitchFamily="34" charset="0"/>
                        </a:rPr>
                        <a:t>Participación</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s-EC" sz="1050" dirty="0">
                          <a:effectLst/>
                          <a:latin typeface="Arial" panose="020B0604020202020204" pitchFamily="34" charset="0"/>
                          <a:cs typeface="Arial" panose="020B0604020202020204" pitchFamily="34" charset="0"/>
                        </a:rPr>
                        <a:t>Costo total ponderado</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381000">
                <a:tc>
                  <a:txBody>
                    <a:bodyPr/>
                    <a:lstStyle/>
                    <a:p>
                      <a:pPr>
                        <a:lnSpc>
                          <a:spcPct val="115000"/>
                        </a:lnSpc>
                        <a:spcAft>
                          <a:spcPts val="0"/>
                        </a:spcAft>
                      </a:pPr>
                      <a:r>
                        <a:rPr lang="es-EC" sz="1050">
                          <a:effectLst/>
                          <a:latin typeface="Arial" panose="020B0604020202020204" pitchFamily="34" charset="0"/>
                          <a:cs typeface="Arial" panose="020B0604020202020204" pitchFamily="34" charset="0"/>
                        </a:rPr>
                        <a:t>Inmobiliaria</a:t>
                      </a:r>
                      <a:endParaRPr lang="es-EC" sz="105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050">
                          <a:effectLst/>
                          <a:latin typeface="Arial" panose="020B0604020202020204" pitchFamily="34" charset="0"/>
                          <a:cs typeface="Arial" panose="020B0604020202020204" pitchFamily="34" charset="0"/>
                        </a:rPr>
                        <a:t>              536.725,44 </a:t>
                      </a:r>
                      <a:endParaRPr lang="es-EC" sz="105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050">
                          <a:effectLst/>
                          <a:latin typeface="Arial" panose="020B0604020202020204" pitchFamily="34" charset="0"/>
                          <a:cs typeface="Arial" panose="020B0604020202020204" pitchFamily="34" charset="0"/>
                        </a:rPr>
                        <a:t>6,5%</a:t>
                      </a:r>
                      <a:endParaRPr lang="es-EC" sz="105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050" dirty="0" smtClean="0">
                          <a:effectLst/>
                          <a:latin typeface="Arial" panose="020B0604020202020204" pitchFamily="34" charset="0"/>
                          <a:cs typeface="Arial" panose="020B0604020202020204" pitchFamily="34" charset="0"/>
                        </a:rPr>
                        <a:t>77,9%</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050" dirty="0" smtClean="0">
                          <a:effectLst/>
                          <a:latin typeface="Arial" panose="020B0604020202020204" pitchFamily="34" charset="0"/>
                          <a:cs typeface="Arial" panose="020B0604020202020204" pitchFamily="34" charset="0"/>
                        </a:rPr>
                        <a:t>5,07%</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66700">
                <a:tc>
                  <a:txBody>
                    <a:bodyPr/>
                    <a:lstStyle/>
                    <a:p>
                      <a:pPr>
                        <a:lnSpc>
                          <a:spcPct val="115000"/>
                        </a:lnSpc>
                        <a:spcAft>
                          <a:spcPts val="0"/>
                        </a:spcAft>
                      </a:pPr>
                      <a:r>
                        <a:rPr lang="es-EC" sz="1050">
                          <a:effectLst/>
                          <a:latin typeface="Arial" panose="020B0604020202020204" pitchFamily="34" charset="0"/>
                          <a:cs typeface="Arial" panose="020B0604020202020204" pitchFamily="34" charset="0"/>
                        </a:rPr>
                        <a:t>Activo fijo</a:t>
                      </a:r>
                      <a:endParaRPr lang="es-EC" sz="105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a:t>
                      </a:r>
                      <a:r>
                        <a:rPr lang="es-EC" sz="1050" dirty="0" smtClean="0">
                          <a:effectLst/>
                          <a:latin typeface="Arial" panose="020B0604020202020204" pitchFamily="34" charset="0"/>
                          <a:cs typeface="Arial" panose="020B0604020202020204" pitchFamily="34" charset="0"/>
                        </a:rPr>
                        <a:t>151.900,00 </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10,2%</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050" dirty="0" smtClean="0">
                          <a:effectLst/>
                          <a:latin typeface="Arial" panose="020B0604020202020204" pitchFamily="34" charset="0"/>
                          <a:cs typeface="Arial" panose="020B0604020202020204" pitchFamily="34" charset="0"/>
                        </a:rPr>
                        <a:t>22,1%</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050" dirty="0" smtClean="0">
                          <a:effectLst/>
                          <a:latin typeface="Arial" panose="020B0604020202020204" pitchFamily="34" charset="0"/>
                          <a:cs typeface="Arial" panose="020B0604020202020204" pitchFamily="34" charset="0"/>
                        </a:rPr>
                        <a:t>2,25%</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66700">
                <a:tc>
                  <a:txBody>
                    <a:bodyPr/>
                    <a:lstStyle/>
                    <a:p>
                      <a:pPr>
                        <a:lnSpc>
                          <a:spcPct val="115000"/>
                        </a:lnSpc>
                        <a:spcAft>
                          <a:spcPts val="0"/>
                        </a:spcAft>
                      </a:pPr>
                      <a:r>
                        <a:rPr lang="es-EC" sz="1050" b="1" dirty="0">
                          <a:effectLst/>
                          <a:latin typeface="Arial" panose="020B0604020202020204" pitchFamily="34" charset="0"/>
                          <a:cs typeface="Arial" panose="020B0604020202020204" pitchFamily="34" charset="0"/>
                        </a:rPr>
                        <a:t>Total</a:t>
                      </a:r>
                      <a:endParaRPr lang="es-EC" sz="1050" b="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050" b="1" dirty="0">
                          <a:effectLst/>
                          <a:latin typeface="Arial" panose="020B0604020202020204" pitchFamily="34" charset="0"/>
                          <a:cs typeface="Arial" panose="020B0604020202020204" pitchFamily="34" charset="0"/>
                        </a:rPr>
                        <a:t>             </a:t>
                      </a:r>
                      <a:r>
                        <a:rPr lang="es-EC" sz="1050" b="1" dirty="0" smtClean="0">
                          <a:effectLst/>
                          <a:latin typeface="Arial" panose="020B0604020202020204" pitchFamily="34" charset="0"/>
                          <a:cs typeface="Arial" panose="020B0604020202020204" pitchFamily="34" charset="0"/>
                        </a:rPr>
                        <a:t>688.625,44 </a:t>
                      </a:r>
                      <a:endParaRPr lang="es-EC" sz="1050" b="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050" b="1" dirty="0">
                          <a:effectLst/>
                          <a:latin typeface="Arial" panose="020B0604020202020204" pitchFamily="34" charset="0"/>
                          <a:cs typeface="Arial" panose="020B0604020202020204" pitchFamily="34" charset="0"/>
                        </a:rPr>
                        <a:t> </a:t>
                      </a:r>
                      <a:endParaRPr lang="es-EC" sz="1050" b="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050" b="1" dirty="0">
                          <a:effectLst/>
                          <a:latin typeface="Arial" panose="020B0604020202020204" pitchFamily="34" charset="0"/>
                          <a:cs typeface="Arial" panose="020B0604020202020204" pitchFamily="34" charset="0"/>
                        </a:rPr>
                        <a:t> </a:t>
                      </a:r>
                      <a:endParaRPr lang="es-EC" sz="1050" b="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1050" b="1" dirty="0" smtClean="0">
                          <a:effectLst/>
                          <a:latin typeface="Arial" panose="020B0604020202020204" pitchFamily="34" charset="0"/>
                          <a:cs typeface="Arial" panose="020B0604020202020204" pitchFamily="34" charset="0"/>
                        </a:rPr>
                        <a:t>7,32%</a:t>
                      </a:r>
                      <a:endParaRPr lang="es-EC" sz="1050" b="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3214749928"/>
              </p:ext>
            </p:extLst>
          </p:nvPr>
        </p:nvGraphicFramePr>
        <p:xfrm>
          <a:off x="4139952" y="4145353"/>
          <a:ext cx="5004050" cy="2712647"/>
        </p:xfrm>
        <a:graphic>
          <a:graphicData uri="http://schemas.openxmlformats.org/drawingml/2006/table">
            <a:tbl>
              <a:tblPr firstRow="1">
                <a:tableStyleId>{ED083AE6-46FA-4A59-8FB0-9F97EB10719F}</a:tableStyleId>
              </a:tblPr>
              <a:tblGrid>
                <a:gridCol w="1180880"/>
                <a:gridCol w="912479"/>
                <a:gridCol w="600777"/>
                <a:gridCol w="623359"/>
                <a:gridCol w="825953"/>
                <a:gridCol w="860602"/>
              </a:tblGrid>
              <a:tr h="751772">
                <a:tc>
                  <a:txBody>
                    <a:bodyPr/>
                    <a:lstStyle/>
                    <a:p>
                      <a:pPr algn="just">
                        <a:lnSpc>
                          <a:spcPct val="200000"/>
                        </a:lnSpc>
                        <a:spcAft>
                          <a:spcPts val="0"/>
                        </a:spcAft>
                      </a:pPr>
                      <a:r>
                        <a:rPr lang="es-EC" sz="900" dirty="0">
                          <a:effectLst/>
                          <a:latin typeface="Arial" panose="020B0604020202020204" pitchFamily="34" charset="0"/>
                          <a:cs typeface="Arial" panose="020B0604020202020204" pitchFamily="34" charset="0"/>
                        </a:rPr>
                        <a:t>ESTRUCTURA DE </a:t>
                      </a:r>
                      <a:r>
                        <a:rPr lang="es-EC" sz="900" dirty="0" smtClean="0">
                          <a:effectLst/>
                          <a:latin typeface="Arial" panose="020B0604020202020204" pitchFamily="34" charset="0"/>
                          <a:cs typeface="Arial" panose="020B0604020202020204" pitchFamily="34" charset="0"/>
                        </a:rPr>
                        <a:t>FINANCIAMIENTO</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200000"/>
                        </a:lnSpc>
                        <a:spcAft>
                          <a:spcPts val="0"/>
                        </a:spcAft>
                      </a:pPr>
                      <a:r>
                        <a:rPr lang="es-EC" sz="900" dirty="0">
                          <a:effectLst/>
                          <a:latin typeface="Arial" panose="020B0604020202020204" pitchFamily="34" charset="0"/>
                          <a:cs typeface="Arial" panose="020B0604020202020204" pitchFamily="34" charset="0"/>
                        </a:rPr>
                        <a:t>Inversión</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200000"/>
                        </a:lnSpc>
                        <a:spcAft>
                          <a:spcPts val="0"/>
                        </a:spcAft>
                      </a:pPr>
                      <a:r>
                        <a:rPr lang="es-EC" sz="900" dirty="0">
                          <a:effectLst/>
                          <a:latin typeface="Arial" panose="020B0604020202020204" pitchFamily="34" charset="0"/>
                          <a:cs typeface="Arial" panose="020B0604020202020204" pitchFamily="34" charset="0"/>
                        </a:rPr>
                        <a:t>Participación</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200000"/>
                        </a:lnSpc>
                        <a:spcAft>
                          <a:spcPts val="0"/>
                        </a:spcAft>
                      </a:pPr>
                      <a:r>
                        <a:rPr lang="es-EC" sz="900" dirty="0">
                          <a:effectLst/>
                          <a:latin typeface="Arial" panose="020B0604020202020204" pitchFamily="34" charset="0"/>
                          <a:cs typeface="Arial" panose="020B0604020202020204" pitchFamily="34" charset="0"/>
                        </a:rPr>
                        <a:t>Costo</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200000"/>
                        </a:lnSpc>
                        <a:spcAft>
                          <a:spcPts val="0"/>
                        </a:spcAft>
                      </a:pPr>
                      <a:r>
                        <a:rPr lang="es-EC" sz="900" dirty="0">
                          <a:effectLst/>
                          <a:latin typeface="Arial" panose="020B0604020202020204" pitchFamily="34" charset="0"/>
                          <a:cs typeface="Arial" panose="020B0604020202020204" pitchFamily="34" charset="0"/>
                        </a:rPr>
                        <a:t>Costo  después de impuestos</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200000"/>
                        </a:lnSpc>
                        <a:spcAft>
                          <a:spcPts val="0"/>
                        </a:spcAft>
                      </a:pPr>
                      <a:r>
                        <a:rPr lang="es-EC" sz="900" dirty="0">
                          <a:effectLst/>
                          <a:latin typeface="Arial" panose="020B0604020202020204" pitchFamily="34" charset="0"/>
                          <a:cs typeface="Arial" panose="020B0604020202020204" pitchFamily="34" charset="0"/>
                        </a:rPr>
                        <a:t>TMAR PONDERADA</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488612">
                <a:tc>
                  <a:txBody>
                    <a:bodyPr/>
                    <a:lstStyle/>
                    <a:p>
                      <a:pPr algn="just">
                        <a:lnSpc>
                          <a:spcPct val="200000"/>
                        </a:lnSpc>
                        <a:spcAft>
                          <a:spcPts val="0"/>
                        </a:spcAft>
                      </a:pPr>
                      <a:r>
                        <a:rPr lang="es-EC" sz="900" dirty="0">
                          <a:effectLst/>
                          <a:latin typeface="Arial" panose="020B0604020202020204" pitchFamily="34" charset="0"/>
                          <a:cs typeface="Arial" panose="020B0604020202020204" pitchFamily="34" charset="0"/>
                        </a:rPr>
                        <a:t>Aporte compradores promitentes</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200000"/>
                        </a:lnSpc>
                        <a:spcAft>
                          <a:spcPts val="0"/>
                        </a:spcAft>
                      </a:pPr>
                      <a:r>
                        <a:rPr lang="es-EC" sz="1000" dirty="0">
                          <a:effectLst/>
                          <a:latin typeface="Arial" panose="020B0604020202020204" pitchFamily="34" charset="0"/>
                          <a:cs typeface="Arial" panose="020B0604020202020204" pitchFamily="34" charset="0"/>
                        </a:rPr>
                        <a:t>   319.200,00 </a:t>
                      </a:r>
                      <a:endParaRPr lang="es-EC" sz="11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200000"/>
                        </a:lnSpc>
                        <a:spcAft>
                          <a:spcPts val="0"/>
                        </a:spcAft>
                      </a:pPr>
                      <a:r>
                        <a:rPr lang="es-EC" sz="1000" dirty="0" smtClean="0">
                          <a:effectLst/>
                          <a:latin typeface="Arial" panose="020B0604020202020204" pitchFamily="34" charset="0"/>
                          <a:cs typeface="Arial" panose="020B0604020202020204" pitchFamily="34" charset="0"/>
                        </a:rPr>
                        <a:t>23,34%</a:t>
                      </a:r>
                      <a:endParaRPr lang="es-EC" sz="11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200000"/>
                        </a:lnSpc>
                        <a:spcAft>
                          <a:spcPts val="0"/>
                        </a:spcAft>
                      </a:pPr>
                      <a:r>
                        <a:rPr lang="es-EC" sz="1000">
                          <a:effectLst/>
                          <a:latin typeface="Arial" panose="020B0604020202020204" pitchFamily="34" charset="0"/>
                          <a:cs typeface="Arial" panose="020B0604020202020204" pitchFamily="34" charset="0"/>
                        </a:rPr>
                        <a:t>0,00%</a:t>
                      </a:r>
                      <a:endParaRPr lang="es-EC" sz="11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200000"/>
                        </a:lnSpc>
                        <a:spcAft>
                          <a:spcPts val="0"/>
                        </a:spcAft>
                      </a:pPr>
                      <a:r>
                        <a:rPr lang="es-EC" sz="1000" dirty="0">
                          <a:effectLst/>
                          <a:latin typeface="Arial" panose="020B0604020202020204" pitchFamily="34" charset="0"/>
                          <a:cs typeface="Arial" panose="020B0604020202020204" pitchFamily="34" charset="0"/>
                        </a:rPr>
                        <a:t>0,00%</a:t>
                      </a:r>
                      <a:endParaRPr lang="es-EC" sz="11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200000"/>
                        </a:lnSpc>
                        <a:spcAft>
                          <a:spcPts val="0"/>
                        </a:spcAft>
                      </a:pPr>
                      <a:r>
                        <a:rPr lang="es-EC" sz="1000" dirty="0">
                          <a:effectLst/>
                          <a:latin typeface="Arial" panose="020B0604020202020204" pitchFamily="34" charset="0"/>
                          <a:cs typeface="Arial" panose="020B0604020202020204" pitchFamily="34" charset="0"/>
                        </a:rPr>
                        <a:t>0,00%</a:t>
                      </a:r>
                      <a:endParaRPr lang="es-EC" sz="11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63486">
                <a:tc>
                  <a:txBody>
                    <a:bodyPr/>
                    <a:lstStyle/>
                    <a:p>
                      <a:pPr algn="just">
                        <a:lnSpc>
                          <a:spcPct val="200000"/>
                        </a:lnSpc>
                        <a:spcAft>
                          <a:spcPts val="0"/>
                        </a:spcAft>
                      </a:pPr>
                      <a:r>
                        <a:rPr lang="es-EC" sz="900" dirty="0">
                          <a:effectLst/>
                          <a:latin typeface="Arial" panose="020B0604020202020204" pitchFamily="34" charset="0"/>
                          <a:cs typeface="Arial" panose="020B0604020202020204" pitchFamily="34" charset="0"/>
                        </a:rPr>
                        <a:t>Aporte socios</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200000"/>
                        </a:lnSpc>
                        <a:spcAft>
                          <a:spcPts val="0"/>
                        </a:spcAft>
                      </a:pPr>
                      <a:r>
                        <a:rPr lang="es-EC" sz="1000" dirty="0" smtClean="0">
                          <a:effectLst/>
                          <a:latin typeface="Arial" panose="020B0604020202020204" pitchFamily="34" charset="0"/>
                          <a:cs typeface="Arial" panose="020B0604020202020204" pitchFamily="34" charset="0"/>
                        </a:rPr>
                        <a:t>360.000,00 </a:t>
                      </a:r>
                      <a:endParaRPr lang="es-EC" sz="11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200000"/>
                        </a:lnSpc>
                        <a:spcAft>
                          <a:spcPts val="0"/>
                        </a:spcAft>
                      </a:pPr>
                      <a:r>
                        <a:rPr lang="es-EC" sz="1000" dirty="0" smtClean="0">
                          <a:effectLst/>
                          <a:latin typeface="Arial" panose="020B0604020202020204" pitchFamily="34" charset="0"/>
                          <a:cs typeface="Arial" panose="020B0604020202020204" pitchFamily="34" charset="0"/>
                        </a:rPr>
                        <a:t>26,32%</a:t>
                      </a:r>
                      <a:endParaRPr lang="es-EC" sz="11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200000"/>
                        </a:lnSpc>
                        <a:spcAft>
                          <a:spcPts val="0"/>
                        </a:spcAft>
                      </a:pPr>
                      <a:r>
                        <a:rPr lang="es-EC" sz="1000">
                          <a:effectLst/>
                          <a:latin typeface="Arial" panose="020B0604020202020204" pitchFamily="34" charset="0"/>
                          <a:cs typeface="Arial" panose="020B0604020202020204" pitchFamily="34" charset="0"/>
                        </a:rPr>
                        <a:t>22,35%</a:t>
                      </a:r>
                      <a:endParaRPr lang="es-EC" sz="11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200000"/>
                        </a:lnSpc>
                        <a:spcAft>
                          <a:spcPts val="0"/>
                        </a:spcAft>
                      </a:pPr>
                      <a:r>
                        <a:rPr lang="es-EC" sz="1000" dirty="0">
                          <a:effectLst/>
                          <a:latin typeface="Arial" panose="020B0604020202020204" pitchFamily="34" charset="0"/>
                          <a:cs typeface="Arial" panose="020B0604020202020204" pitchFamily="34" charset="0"/>
                        </a:rPr>
                        <a:t>22,35%</a:t>
                      </a:r>
                      <a:endParaRPr lang="es-EC" sz="11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200000"/>
                        </a:lnSpc>
                        <a:spcAft>
                          <a:spcPts val="0"/>
                        </a:spcAft>
                      </a:pPr>
                      <a:r>
                        <a:rPr lang="es-EC" sz="1000" dirty="0" smtClean="0">
                          <a:effectLst/>
                          <a:latin typeface="Arial" panose="020B0604020202020204" pitchFamily="34" charset="0"/>
                          <a:cs typeface="Arial" panose="020B0604020202020204" pitchFamily="34" charset="0"/>
                        </a:rPr>
                        <a:t>5,88%</a:t>
                      </a:r>
                      <a:endParaRPr lang="es-EC" sz="11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488612">
                <a:tc>
                  <a:txBody>
                    <a:bodyPr/>
                    <a:lstStyle/>
                    <a:p>
                      <a:pPr algn="just">
                        <a:lnSpc>
                          <a:spcPct val="200000"/>
                        </a:lnSpc>
                        <a:spcAft>
                          <a:spcPts val="0"/>
                        </a:spcAft>
                      </a:pPr>
                      <a:r>
                        <a:rPr lang="es-EC" sz="900" dirty="0">
                          <a:effectLst/>
                          <a:latin typeface="Arial" panose="020B0604020202020204" pitchFamily="34" charset="0"/>
                          <a:cs typeface="Arial" panose="020B0604020202020204" pitchFamily="34" charset="0"/>
                        </a:rPr>
                        <a:t>Aporte institución financiera</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200000"/>
                        </a:lnSpc>
                        <a:spcAft>
                          <a:spcPts val="0"/>
                        </a:spcAft>
                      </a:pPr>
                      <a:r>
                        <a:rPr lang="es-EC" sz="1000" dirty="0" smtClean="0">
                          <a:effectLst/>
                          <a:latin typeface="Arial" panose="020B0604020202020204" pitchFamily="34" charset="0"/>
                          <a:cs typeface="Arial" panose="020B0604020202020204" pitchFamily="34" charset="0"/>
                        </a:rPr>
                        <a:t>688.625,44 </a:t>
                      </a:r>
                      <a:endParaRPr lang="es-EC" sz="11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200000"/>
                        </a:lnSpc>
                        <a:spcAft>
                          <a:spcPts val="0"/>
                        </a:spcAft>
                      </a:pPr>
                      <a:r>
                        <a:rPr lang="es-EC" sz="1000" dirty="0" smtClean="0">
                          <a:effectLst/>
                          <a:latin typeface="Arial" panose="020B0604020202020204" pitchFamily="34" charset="0"/>
                          <a:cs typeface="Arial" panose="020B0604020202020204" pitchFamily="34" charset="0"/>
                        </a:rPr>
                        <a:t>50,34%</a:t>
                      </a:r>
                      <a:endParaRPr lang="es-EC" sz="11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200000"/>
                        </a:lnSpc>
                        <a:spcAft>
                          <a:spcPts val="0"/>
                        </a:spcAft>
                      </a:pPr>
                      <a:r>
                        <a:rPr lang="es-EC" sz="1000" dirty="0" smtClean="0">
                          <a:effectLst/>
                          <a:latin typeface="Arial" panose="020B0604020202020204" pitchFamily="34" charset="0"/>
                          <a:cs typeface="Arial" panose="020B0604020202020204" pitchFamily="34" charset="0"/>
                        </a:rPr>
                        <a:t>7,32%</a:t>
                      </a:r>
                      <a:endParaRPr lang="es-EC" sz="11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200000"/>
                        </a:lnSpc>
                        <a:spcAft>
                          <a:spcPts val="0"/>
                        </a:spcAft>
                      </a:pPr>
                      <a:r>
                        <a:rPr lang="es-EC" sz="1000" dirty="0" smtClean="0">
                          <a:effectLst/>
                          <a:latin typeface="Arial" panose="020B0604020202020204" pitchFamily="34" charset="0"/>
                          <a:cs typeface="Arial" panose="020B0604020202020204" pitchFamily="34" charset="0"/>
                        </a:rPr>
                        <a:t>4,85%</a:t>
                      </a:r>
                      <a:endParaRPr lang="es-EC" sz="11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200000"/>
                        </a:lnSpc>
                        <a:spcAft>
                          <a:spcPts val="0"/>
                        </a:spcAft>
                      </a:pPr>
                      <a:r>
                        <a:rPr lang="es-EC" sz="1000" dirty="0" smtClean="0">
                          <a:effectLst/>
                          <a:latin typeface="Arial" panose="020B0604020202020204" pitchFamily="34" charset="0"/>
                          <a:cs typeface="Arial" panose="020B0604020202020204" pitchFamily="34" charset="0"/>
                        </a:rPr>
                        <a:t>2,44%</a:t>
                      </a:r>
                      <a:endParaRPr lang="es-EC" sz="11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487607">
                <a:tc>
                  <a:txBody>
                    <a:bodyPr/>
                    <a:lstStyle/>
                    <a:p>
                      <a:pPr algn="just">
                        <a:lnSpc>
                          <a:spcPct val="200000"/>
                        </a:lnSpc>
                        <a:spcAft>
                          <a:spcPts val="0"/>
                        </a:spcAft>
                      </a:pPr>
                      <a:r>
                        <a:rPr lang="es-EC" sz="900" b="1" dirty="0">
                          <a:effectLst/>
                          <a:latin typeface="Arial" panose="020B0604020202020204" pitchFamily="34" charset="0"/>
                          <a:cs typeface="Arial" panose="020B0604020202020204" pitchFamily="34" charset="0"/>
                        </a:rPr>
                        <a:t>Total</a:t>
                      </a:r>
                      <a:endParaRPr lang="es-EC" sz="1050" b="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200000"/>
                        </a:lnSpc>
                        <a:spcAft>
                          <a:spcPts val="0"/>
                        </a:spcAft>
                      </a:pPr>
                      <a:r>
                        <a:rPr lang="es-EC" sz="1000" b="1" dirty="0">
                          <a:effectLst/>
                          <a:latin typeface="Arial" panose="020B0604020202020204" pitchFamily="34" charset="0"/>
                          <a:cs typeface="Arial" panose="020B0604020202020204" pitchFamily="34" charset="0"/>
                        </a:rPr>
                        <a:t>1.335.325,44 </a:t>
                      </a:r>
                      <a:endParaRPr lang="es-EC" sz="1100" b="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200000"/>
                        </a:lnSpc>
                        <a:spcAft>
                          <a:spcPts val="0"/>
                        </a:spcAft>
                      </a:pPr>
                      <a:r>
                        <a:rPr lang="es-EC" sz="1000" b="1" dirty="0">
                          <a:effectLst/>
                          <a:latin typeface="Arial" panose="020B0604020202020204" pitchFamily="34" charset="0"/>
                          <a:cs typeface="Arial" panose="020B0604020202020204" pitchFamily="34" charset="0"/>
                        </a:rPr>
                        <a:t> </a:t>
                      </a:r>
                      <a:endParaRPr lang="es-EC" sz="1100" b="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200000"/>
                        </a:lnSpc>
                        <a:spcAft>
                          <a:spcPts val="0"/>
                        </a:spcAft>
                      </a:pPr>
                      <a:r>
                        <a:rPr lang="es-EC" sz="1000" b="1" dirty="0">
                          <a:effectLst/>
                          <a:latin typeface="Arial" panose="020B0604020202020204" pitchFamily="34" charset="0"/>
                          <a:cs typeface="Arial" panose="020B0604020202020204" pitchFamily="34" charset="0"/>
                        </a:rPr>
                        <a:t> </a:t>
                      </a:r>
                      <a:endParaRPr lang="es-EC" sz="1100" b="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200000"/>
                        </a:lnSpc>
                        <a:spcAft>
                          <a:spcPts val="0"/>
                        </a:spcAft>
                      </a:pPr>
                      <a:r>
                        <a:rPr lang="es-EC" sz="1000" b="1" dirty="0">
                          <a:effectLst/>
                          <a:latin typeface="Arial" panose="020B0604020202020204" pitchFamily="34" charset="0"/>
                          <a:cs typeface="Arial" panose="020B0604020202020204" pitchFamily="34" charset="0"/>
                        </a:rPr>
                        <a:t> </a:t>
                      </a:r>
                      <a:endParaRPr lang="es-EC" sz="1100" b="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200000"/>
                        </a:lnSpc>
                        <a:spcAft>
                          <a:spcPts val="0"/>
                        </a:spcAft>
                      </a:pPr>
                      <a:r>
                        <a:rPr lang="es-EC" sz="1000" b="1" dirty="0" smtClean="0">
                          <a:effectLst/>
                          <a:latin typeface="Arial" panose="020B0604020202020204" pitchFamily="34" charset="0"/>
                          <a:cs typeface="Arial" panose="020B0604020202020204" pitchFamily="34" charset="0"/>
                        </a:rPr>
                        <a:t>8,33%</a:t>
                      </a:r>
                      <a:endParaRPr lang="es-EC" sz="1100" b="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2523"/>
          <a:stretch/>
        </p:blipFill>
        <p:spPr bwMode="auto">
          <a:xfrm>
            <a:off x="0" y="1690255"/>
            <a:ext cx="3995936" cy="27209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8210"/>
          <a:stretch/>
        </p:blipFill>
        <p:spPr bwMode="auto">
          <a:xfrm>
            <a:off x="4139952" y="1155471"/>
            <a:ext cx="4962550" cy="32557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34 CuadroTexto"/>
          <p:cNvSpPr txBox="1">
            <a:spLocks noChangeArrowheads="1"/>
          </p:cNvSpPr>
          <p:nvPr/>
        </p:nvSpPr>
        <p:spPr bwMode="auto">
          <a:xfrm>
            <a:off x="0" y="0"/>
            <a:ext cx="4919018" cy="584775"/>
          </a:xfrm>
          <a:prstGeom prst="rect">
            <a:avLst/>
          </a:prstGeom>
          <a:noFill/>
          <a:ln w="9525">
            <a:solidFill>
              <a:srgbClr val="92D050"/>
            </a:solidFill>
            <a:miter lim="800000"/>
            <a:headEnd/>
            <a:tailEnd/>
          </a:ln>
        </p:spPr>
        <p:txBody>
          <a:bodyPr wrap="square">
            <a:spAutoFit/>
          </a:bodyPr>
          <a:lstStyle/>
          <a:p>
            <a:pPr algn="r"/>
            <a:r>
              <a:rPr lang="es-EC" sz="1600" b="1" dirty="0" smtClean="0">
                <a:latin typeface="Times New Roman" panose="02020603050405020304" pitchFamily="18" charset="0"/>
                <a:cs typeface="Times New Roman" panose="02020603050405020304" pitchFamily="18" charset="0"/>
              </a:rPr>
              <a:t>ESTADOS FINANCIEROS PROYECTADOS </a:t>
            </a:r>
            <a:r>
              <a:rPr lang="es-EC" sz="1600" b="1" dirty="0">
                <a:latin typeface="Times New Roman" panose="02020603050405020304" pitchFamily="18" charset="0"/>
                <a:cs typeface="Times New Roman" panose="02020603050405020304" pitchFamily="18" charset="0"/>
              </a:rPr>
              <a:t> </a:t>
            </a:r>
            <a:r>
              <a:rPr lang="es-EC" sz="1600" b="1" dirty="0" smtClean="0">
                <a:latin typeface="Times New Roman" panose="02020603050405020304" pitchFamily="18" charset="0"/>
                <a:cs typeface="Times New Roman" panose="02020603050405020304" pitchFamily="18" charset="0"/>
              </a:rPr>
              <a:t>Y EVALUACIÓN</a:t>
            </a:r>
            <a:endParaRPr lang="es-EC"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74730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8" y="6021289"/>
            <a:ext cx="9176467"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9"/>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34 CuadroTexto"/>
          <p:cNvSpPr txBox="1">
            <a:spLocks noChangeArrowheads="1"/>
          </p:cNvSpPr>
          <p:nvPr/>
        </p:nvSpPr>
        <p:spPr bwMode="auto">
          <a:xfrm>
            <a:off x="4067944" y="0"/>
            <a:ext cx="4919018" cy="646331"/>
          </a:xfrm>
          <a:prstGeom prst="rect">
            <a:avLst/>
          </a:prstGeom>
          <a:noFill/>
          <a:ln w="9525">
            <a:solidFill>
              <a:srgbClr val="92D050"/>
            </a:solidFill>
            <a:miter lim="800000"/>
            <a:headEnd/>
            <a:tailEnd/>
          </a:ln>
        </p:spPr>
        <p:txBody>
          <a:bodyPr wrap="square">
            <a:spAutoFit/>
          </a:bodyPr>
          <a:lstStyle/>
          <a:p>
            <a:pPr algn="r"/>
            <a:r>
              <a:rPr lang="es-EC" b="1" dirty="0" smtClean="0">
                <a:latin typeface="Times New Roman" panose="02020603050405020304" pitchFamily="18" charset="0"/>
                <a:cs typeface="Times New Roman" panose="02020603050405020304" pitchFamily="18" charset="0"/>
              </a:rPr>
              <a:t>ESTADOS FINANCIEROS PROYECTADOS </a:t>
            </a:r>
            <a:r>
              <a:rPr lang="es-EC" b="1" dirty="0">
                <a:latin typeface="Times New Roman" panose="02020603050405020304" pitchFamily="18" charset="0"/>
                <a:cs typeface="Times New Roman" panose="02020603050405020304" pitchFamily="18" charset="0"/>
              </a:rPr>
              <a:t> </a:t>
            </a:r>
            <a:r>
              <a:rPr lang="es-EC" b="1" dirty="0" smtClean="0">
                <a:latin typeface="Times New Roman" panose="02020603050405020304" pitchFamily="18" charset="0"/>
                <a:cs typeface="Times New Roman" panose="02020603050405020304" pitchFamily="18" charset="0"/>
              </a:rPr>
              <a:t>Y EVALUACIÓN</a:t>
            </a:r>
            <a:endParaRPr lang="es-EC" b="1" dirty="0">
              <a:latin typeface="Times New Roman" panose="02020603050405020304" pitchFamily="18" charset="0"/>
              <a:cs typeface="Times New Roman" panose="02020603050405020304" pitchFamily="18" charset="0"/>
            </a:endParaRPr>
          </a:p>
        </p:txBody>
      </p:sp>
      <p:sp>
        <p:nvSpPr>
          <p:cNvPr id="10" name="9 CuadroTexto"/>
          <p:cNvSpPr txBox="1"/>
          <p:nvPr/>
        </p:nvSpPr>
        <p:spPr>
          <a:xfrm>
            <a:off x="215604" y="859216"/>
            <a:ext cx="3240682" cy="276999"/>
          </a:xfrm>
          <a:prstGeom prst="rect">
            <a:avLst/>
          </a:prstGeom>
          <a:solidFill>
            <a:srgbClr val="66FF33"/>
          </a:solidFill>
        </p:spPr>
        <p:txBody>
          <a:bodyPr wrap="square" rtlCol="0">
            <a:spAutoFit/>
          </a:bodyPr>
          <a:lstStyle/>
          <a:p>
            <a:pPr algn="ctr"/>
            <a:r>
              <a:rPr lang="es-EC"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EVALUACIÓN FINANCIERA OPCIÓN 1</a:t>
            </a:r>
            <a:endParaRPr lang="es-EC"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15" name="14 Tabla"/>
          <p:cNvGraphicFramePr>
            <a:graphicFrameLocks noGrp="1"/>
          </p:cNvGraphicFramePr>
          <p:nvPr>
            <p:extLst>
              <p:ext uri="{D42A27DB-BD31-4B8C-83A1-F6EECF244321}">
                <p14:modId xmlns:p14="http://schemas.microsoft.com/office/powerpoint/2010/main" val="4086442037"/>
              </p:ext>
            </p:extLst>
          </p:nvPr>
        </p:nvGraphicFramePr>
        <p:xfrm>
          <a:off x="4013001" y="872348"/>
          <a:ext cx="5004049" cy="2057781"/>
        </p:xfrm>
        <a:graphic>
          <a:graphicData uri="http://schemas.openxmlformats.org/drawingml/2006/table">
            <a:tbl>
              <a:tblPr firstRow="1" firstCol="1">
                <a:tableStyleId>{D27102A9-8310-4765-A935-A1911B00CA55}</a:tableStyleId>
              </a:tblPr>
              <a:tblGrid>
                <a:gridCol w="1213684"/>
                <a:gridCol w="822154"/>
                <a:gridCol w="751742"/>
                <a:gridCol w="498487"/>
                <a:gridCol w="748313"/>
                <a:gridCol w="969669"/>
              </a:tblGrid>
              <a:tr h="371475">
                <a:tc>
                  <a:txBody>
                    <a:bodyPr/>
                    <a:lstStyle/>
                    <a:p>
                      <a:pPr>
                        <a:lnSpc>
                          <a:spcPct val="115000"/>
                        </a:lnSpc>
                        <a:spcAft>
                          <a:spcPts val="0"/>
                        </a:spcAft>
                      </a:pPr>
                      <a:r>
                        <a:rPr lang="es-EC" sz="1050" dirty="0">
                          <a:effectLst/>
                          <a:latin typeface="Arial" panose="020B0604020202020204" pitchFamily="34" charset="0"/>
                          <a:cs typeface="Arial" panose="020B0604020202020204" pitchFamily="34" charset="0"/>
                        </a:rPr>
                        <a:t> </a:t>
                      </a:r>
                      <a:r>
                        <a:rPr lang="es-EC" sz="900" dirty="0">
                          <a:effectLst/>
                          <a:latin typeface="Arial" panose="020B0604020202020204" pitchFamily="34" charset="0"/>
                          <a:cs typeface="Arial" panose="020B0604020202020204" pitchFamily="34" charset="0"/>
                        </a:rPr>
                        <a:t>ESTRUCTURA DE FINANCIAMIENTO</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s-EC" sz="900">
                          <a:effectLst/>
                          <a:latin typeface="Arial" panose="020B0604020202020204" pitchFamily="34" charset="0"/>
                          <a:cs typeface="Arial" panose="020B0604020202020204" pitchFamily="34" charset="0"/>
                        </a:rPr>
                        <a:t>Inversión</a:t>
                      </a:r>
                      <a:endParaRPr lang="es-EC" sz="105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s-EC" sz="900" dirty="0">
                          <a:effectLst/>
                          <a:latin typeface="Arial" panose="020B0604020202020204" pitchFamily="34" charset="0"/>
                          <a:cs typeface="Arial" panose="020B0604020202020204" pitchFamily="34" charset="0"/>
                        </a:rPr>
                        <a:t>Participación</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s-EC" sz="900">
                          <a:effectLst/>
                          <a:latin typeface="Arial" panose="020B0604020202020204" pitchFamily="34" charset="0"/>
                          <a:cs typeface="Arial" panose="020B0604020202020204" pitchFamily="34" charset="0"/>
                        </a:rPr>
                        <a:t>Costo</a:t>
                      </a:r>
                      <a:endParaRPr lang="es-EC" sz="105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s-EC" sz="900">
                          <a:effectLst/>
                          <a:latin typeface="Arial" panose="020B0604020202020204" pitchFamily="34" charset="0"/>
                          <a:cs typeface="Arial" panose="020B0604020202020204" pitchFamily="34" charset="0"/>
                        </a:rPr>
                        <a:t>Costo  después de impuestos</a:t>
                      </a:r>
                      <a:endParaRPr lang="es-EC" sz="105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s-EC" sz="900">
                          <a:effectLst/>
                          <a:latin typeface="Arial" panose="020B0604020202020204" pitchFamily="34" charset="0"/>
                          <a:cs typeface="Arial" panose="020B0604020202020204" pitchFamily="34" charset="0"/>
                        </a:rPr>
                        <a:t>TMAR PONDERADA</a:t>
                      </a:r>
                      <a:endParaRPr lang="es-EC" sz="105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333375">
                <a:tc>
                  <a:txBody>
                    <a:bodyPr/>
                    <a:lstStyle/>
                    <a:p>
                      <a:pPr>
                        <a:lnSpc>
                          <a:spcPct val="115000"/>
                        </a:lnSpc>
                        <a:spcAft>
                          <a:spcPts val="0"/>
                        </a:spcAft>
                      </a:pPr>
                      <a:r>
                        <a:rPr lang="es-EC" sz="900">
                          <a:effectLst/>
                          <a:latin typeface="Arial" panose="020B0604020202020204" pitchFamily="34" charset="0"/>
                          <a:cs typeface="Arial" panose="020B0604020202020204" pitchFamily="34" charset="0"/>
                        </a:rPr>
                        <a:t>Aporte compradores promitentes</a:t>
                      </a:r>
                      <a:endParaRPr lang="es-EC" sz="105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900" dirty="0">
                          <a:effectLst/>
                          <a:latin typeface="Arial" panose="020B0604020202020204" pitchFamily="34" charset="0"/>
                          <a:cs typeface="Arial" panose="020B0604020202020204" pitchFamily="34" charset="0"/>
                        </a:rPr>
                        <a:t>319.200,00 </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900" dirty="0">
                          <a:effectLst/>
                          <a:latin typeface="Arial" panose="020B0604020202020204" pitchFamily="34" charset="0"/>
                          <a:cs typeface="Arial" panose="020B0604020202020204" pitchFamily="34" charset="0"/>
                        </a:rPr>
                        <a:t>23,90%</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900" dirty="0">
                          <a:effectLst/>
                          <a:latin typeface="Arial" panose="020B0604020202020204" pitchFamily="34" charset="0"/>
                          <a:cs typeface="Arial" panose="020B0604020202020204" pitchFamily="34" charset="0"/>
                        </a:rPr>
                        <a:t>0,00%</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900" dirty="0">
                          <a:effectLst/>
                          <a:latin typeface="Arial" panose="020B0604020202020204" pitchFamily="34" charset="0"/>
                          <a:cs typeface="Arial" panose="020B0604020202020204" pitchFamily="34" charset="0"/>
                        </a:rPr>
                        <a:t>0,00%</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900">
                          <a:effectLst/>
                          <a:latin typeface="Arial" panose="020B0604020202020204" pitchFamily="34" charset="0"/>
                          <a:cs typeface="Arial" panose="020B0604020202020204" pitchFamily="34" charset="0"/>
                        </a:rPr>
                        <a:t>0,00%</a:t>
                      </a:r>
                      <a:endParaRPr lang="es-EC" sz="105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314325">
                <a:tc>
                  <a:txBody>
                    <a:bodyPr/>
                    <a:lstStyle/>
                    <a:p>
                      <a:pPr>
                        <a:lnSpc>
                          <a:spcPct val="115000"/>
                        </a:lnSpc>
                        <a:spcAft>
                          <a:spcPts val="0"/>
                        </a:spcAft>
                      </a:pPr>
                      <a:r>
                        <a:rPr lang="es-EC" sz="900">
                          <a:effectLst/>
                          <a:latin typeface="Arial" panose="020B0604020202020204" pitchFamily="34" charset="0"/>
                          <a:cs typeface="Arial" panose="020B0604020202020204" pitchFamily="34" charset="0"/>
                        </a:rPr>
                        <a:t>Aporte socios</a:t>
                      </a:r>
                      <a:endParaRPr lang="es-EC" sz="105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900">
                          <a:effectLst/>
                          <a:latin typeface="Arial" panose="020B0604020202020204" pitchFamily="34" charset="0"/>
                          <a:cs typeface="Arial" panose="020B0604020202020204" pitchFamily="34" charset="0"/>
                        </a:rPr>
                        <a:t>     479.400,00 </a:t>
                      </a:r>
                      <a:endParaRPr lang="es-EC" sz="105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900">
                          <a:effectLst/>
                          <a:latin typeface="Arial" panose="020B0604020202020204" pitchFamily="34" charset="0"/>
                          <a:cs typeface="Arial" panose="020B0604020202020204" pitchFamily="34" charset="0"/>
                        </a:rPr>
                        <a:t>35,90%</a:t>
                      </a:r>
                      <a:endParaRPr lang="es-EC" sz="105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900">
                          <a:effectLst/>
                          <a:latin typeface="Arial" panose="020B0604020202020204" pitchFamily="34" charset="0"/>
                          <a:cs typeface="Arial" panose="020B0604020202020204" pitchFamily="34" charset="0"/>
                        </a:rPr>
                        <a:t>22,35%</a:t>
                      </a:r>
                      <a:endParaRPr lang="es-EC" sz="105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900">
                          <a:effectLst/>
                          <a:latin typeface="Arial" panose="020B0604020202020204" pitchFamily="34" charset="0"/>
                          <a:cs typeface="Arial" panose="020B0604020202020204" pitchFamily="34" charset="0"/>
                        </a:rPr>
                        <a:t>22,35%</a:t>
                      </a:r>
                      <a:endParaRPr lang="es-EC" sz="105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900">
                          <a:effectLst/>
                          <a:latin typeface="Arial" panose="020B0604020202020204" pitchFamily="34" charset="0"/>
                          <a:cs typeface="Arial" panose="020B0604020202020204" pitchFamily="34" charset="0"/>
                        </a:rPr>
                        <a:t>8,02%</a:t>
                      </a:r>
                      <a:endParaRPr lang="es-EC" sz="105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371475">
                <a:tc>
                  <a:txBody>
                    <a:bodyPr/>
                    <a:lstStyle/>
                    <a:p>
                      <a:pPr>
                        <a:lnSpc>
                          <a:spcPct val="115000"/>
                        </a:lnSpc>
                        <a:spcAft>
                          <a:spcPts val="0"/>
                        </a:spcAft>
                      </a:pPr>
                      <a:r>
                        <a:rPr lang="es-EC" sz="900">
                          <a:effectLst/>
                          <a:latin typeface="Arial" panose="020B0604020202020204" pitchFamily="34" charset="0"/>
                          <a:cs typeface="Arial" panose="020B0604020202020204" pitchFamily="34" charset="0"/>
                        </a:rPr>
                        <a:t>Aporte institución financiera</a:t>
                      </a:r>
                      <a:endParaRPr lang="es-EC" sz="105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900">
                          <a:effectLst/>
                          <a:latin typeface="Arial" panose="020B0604020202020204" pitchFamily="34" charset="0"/>
                          <a:cs typeface="Arial" panose="020B0604020202020204" pitchFamily="34" charset="0"/>
                        </a:rPr>
                        <a:t>536.725,44 </a:t>
                      </a:r>
                      <a:endParaRPr lang="es-EC" sz="105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900">
                          <a:effectLst/>
                          <a:latin typeface="Arial" panose="020B0604020202020204" pitchFamily="34" charset="0"/>
                          <a:cs typeface="Arial" panose="020B0604020202020204" pitchFamily="34" charset="0"/>
                        </a:rPr>
                        <a:t>40,19%</a:t>
                      </a:r>
                      <a:endParaRPr lang="es-EC" sz="105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900">
                          <a:effectLst/>
                          <a:latin typeface="Arial" panose="020B0604020202020204" pitchFamily="34" charset="0"/>
                          <a:cs typeface="Arial" panose="020B0604020202020204" pitchFamily="34" charset="0"/>
                        </a:rPr>
                        <a:t>7,18%</a:t>
                      </a:r>
                      <a:endParaRPr lang="es-EC" sz="105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900" dirty="0">
                          <a:effectLst/>
                          <a:latin typeface="Arial" panose="020B0604020202020204" pitchFamily="34" charset="0"/>
                          <a:cs typeface="Arial" panose="020B0604020202020204" pitchFamily="34" charset="0"/>
                        </a:rPr>
                        <a:t>4,76%</a:t>
                      </a:r>
                      <a:endParaRPr lang="es-EC" sz="105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900">
                          <a:effectLst/>
                          <a:latin typeface="Arial" panose="020B0604020202020204" pitchFamily="34" charset="0"/>
                          <a:cs typeface="Arial" panose="020B0604020202020204" pitchFamily="34" charset="0"/>
                        </a:rPr>
                        <a:t>1,91%</a:t>
                      </a:r>
                      <a:endParaRPr lang="es-EC" sz="105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66700">
                <a:tc>
                  <a:txBody>
                    <a:bodyPr/>
                    <a:lstStyle/>
                    <a:p>
                      <a:pPr>
                        <a:lnSpc>
                          <a:spcPct val="115000"/>
                        </a:lnSpc>
                        <a:spcAft>
                          <a:spcPts val="0"/>
                        </a:spcAft>
                      </a:pPr>
                      <a:r>
                        <a:rPr lang="es-EC" sz="900">
                          <a:effectLst/>
                          <a:latin typeface="Arial" panose="020B0604020202020204" pitchFamily="34" charset="0"/>
                          <a:cs typeface="Arial" panose="020B0604020202020204" pitchFamily="34" charset="0"/>
                        </a:rPr>
                        <a:t>Total</a:t>
                      </a:r>
                      <a:endParaRPr lang="es-EC" sz="105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900" b="1" dirty="0">
                          <a:effectLst/>
                          <a:latin typeface="Arial" panose="020B0604020202020204" pitchFamily="34" charset="0"/>
                          <a:cs typeface="Arial" panose="020B0604020202020204" pitchFamily="34" charset="0"/>
                        </a:rPr>
                        <a:t>1.335.325,44 </a:t>
                      </a:r>
                      <a:endParaRPr lang="es-EC" sz="1050" b="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900" b="1" dirty="0">
                          <a:effectLst/>
                          <a:latin typeface="Arial" panose="020B0604020202020204" pitchFamily="34" charset="0"/>
                          <a:cs typeface="Arial" panose="020B0604020202020204" pitchFamily="34" charset="0"/>
                        </a:rPr>
                        <a:t> </a:t>
                      </a:r>
                      <a:endParaRPr lang="es-EC" sz="1050" b="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900" b="1" dirty="0">
                          <a:effectLst/>
                          <a:latin typeface="Arial" panose="020B0604020202020204" pitchFamily="34" charset="0"/>
                          <a:cs typeface="Arial" panose="020B0604020202020204" pitchFamily="34" charset="0"/>
                        </a:rPr>
                        <a:t> </a:t>
                      </a:r>
                      <a:endParaRPr lang="es-EC" sz="1050" b="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900" b="1" dirty="0">
                          <a:effectLst/>
                          <a:latin typeface="Arial" panose="020B0604020202020204" pitchFamily="34" charset="0"/>
                          <a:cs typeface="Arial" panose="020B0604020202020204" pitchFamily="34" charset="0"/>
                        </a:rPr>
                        <a:t> </a:t>
                      </a:r>
                      <a:endParaRPr lang="es-EC" sz="1050" b="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r">
                        <a:lnSpc>
                          <a:spcPct val="115000"/>
                        </a:lnSpc>
                        <a:spcAft>
                          <a:spcPts val="0"/>
                        </a:spcAft>
                      </a:pPr>
                      <a:r>
                        <a:rPr lang="es-EC" sz="900" b="1" dirty="0">
                          <a:effectLst/>
                          <a:latin typeface="Arial" panose="020B0604020202020204" pitchFamily="34" charset="0"/>
                          <a:cs typeface="Arial" panose="020B0604020202020204" pitchFamily="34" charset="0"/>
                        </a:rPr>
                        <a:t>9,94%</a:t>
                      </a:r>
                      <a:endParaRPr lang="es-EC" sz="1050" b="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17" name="16 Flecha derecha"/>
          <p:cNvSpPr/>
          <p:nvPr/>
        </p:nvSpPr>
        <p:spPr>
          <a:xfrm rot="9127400">
            <a:off x="8616833" y="4587785"/>
            <a:ext cx="420811" cy="598805"/>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18" name="17 CuadroTexto"/>
          <p:cNvSpPr txBox="1"/>
          <p:nvPr/>
        </p:nvSpPr>
        <p:spPr>
          <a:xfrm>
            <a:off x="5292080" y="4030165"/>
            <a:ext cx="3240682" cy="276999"/>
          </a:xfrm>
          <a:prstGeom prst="rect">
            <a:avLst/>
          </a:prstGeom>
          <a:solidFill>
            <a:srgbClr val="66FF33"/>
          </a:solidFill>
        </p:spPr>
        <p:txBody>
          <a:bodyPr wrap="square" rtlCol="0">
            <a:spAutoFit/>
          </a:bodyPr>
          <a:lstStyle/>
          <a:p>
            <a:pPr algn="ctr"/>
            <a:r>
              <a:rPr lang="es-EC"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EVALUACIÓN FINANCIERA OPCIÓN 2</a:t>
            </a:r>
            <a:endParaRPr lang="es-EC"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37969"/>
            <a:ext cx="5004048" cy="372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Elipse"/>
          <p:cNvSpPr/>
          <p:nvPr/>
        </p:nvSpPr>
        <p:spPr>
          <a:xfrm>
            <a:off x="5514377" y="3137969"/>
            <a:ext cx="3240682" cy="72008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Inversión inicial a recuperar</a:t>
            </a:r>
          </a:p>
          <a:p>
            <a:pPr algn="ctr"/>
            <a:r>
              <a:rPr lang="es-EC" sz="1400" dirty="0" smtClean="0">
                <a:latin typeface="Arial" panose="020B0604020202020204" pitchFamily="34" charset="0"/>
                <a:cs typeface="Arial" panose="020B0604020202020204" pitchFamily="34" charset="0"/>
              </a:rPr>
              <a:t>$511.900</a:t>
            </a:r>
            <a:endParaRPr lang="es-EC" sz="1400" dirty="0">
              <a:latin typeface="Arial" panose="020B0604020202020204" pitchFamily="34" charset="0"/>
              <a:cs typeface="Arial" panose="020B0604020202020204" pitchFamily="34" charset="0"/>
            </a:endParaRPr>
          </a:p>
        </p:txBody>
      </p:sp>
      <p:sp>
        <p:nvSpPr>
          <p:cNvPr id="22" name="21 Elipse"/>
          <p:cNvSpPr/>
          <p:nvPr/>
        </p:nvSpPr>
        <p:spPr>
          <a:xfrm>
            <a:off x="136557" y="52165"/>
            <a:ext cx="3240682" cy="72008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Inversión inicial a recuperar</a:t>
            </a:r>
          </a:p>
          <a:p>
            <a:pPr algn="ctr"/>
            <a:r>
              <a:rPr lang="es-EC" sz="1400" dirty="0" smtClean="0">
                <a:latin typeface="Arial" panose="020B0604020202020204" pitchFamily="34" charset="0"/>
                <a:cs typeface="Arial" panose="020B0604020202020204" pitchFamily="34" charset="0"/>
              </a:rPr>
              <a:t>$360.000</a:t>
            </a:r>
            <a:endParaRPr lang="es-EC" sz="1400" dirty="0">
              <a:latin typeface="Arial" panose="020B0604020202020204" pitchFamily="34" charset="0"/>
              <a:cs typeface="Arial" panose="020B0604020202020204" pitchFamily="34" charset="0"/>
            </a:endParaRPr>
          </a:p>
        </p:txBody>
      </p:sp>
      <p:sp>
        <p:nvSpPr>
          <p:cNvPr id="23" name="22 CuadroTexto"/>
          <p:cNvSpPr txBox="1"/>
          <p:nvPr/>
        </p:nvSpPr>
        <p:spPr>
          <a:xfrm>
            <a:off x="174040" y="2350622"/>
            <a:ext cx="3458053" cy="646331"/>
          </a:xfrm>
          <a:prstGeom prst="rect">
            <a:avLst/>
          </a:prstGeom>
          <a:solidFill>
            <a:srgbClr val="66FF33"/>
          </a:solidFill>
        </p:spPr>
        <p:txBody>
          <a:bodyPr wrap="square" rtlCol="0">
            <a:spAutoFit/>
          </a:bodyPr>
          <a:lstStyle/>
          <a:p>
            <a:pPr algn="ctr"/>
            <a:r>
              <a:rPr lang="es-EC"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ESTADO DE RESULTADOS CONSOLIDADO CON INVERSIÓN ACTIVO FIJO 100% CAPITAL PROPIO</a:t>
            </a:r>
            <a:endParaRPr lang="es-EC"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372" y="1340768"/>
            <a:ext cx="2899468" cy="878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080" y="4602696"/>
            <a:ext cx="3209177" cy="972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52306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2468" y="6021289"/>
            <a:ext cx="9176467"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9"/>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251520" y="520453"/>
            <a:ext cx="4464496" cy="276999"/>
          </a:xfrm>
          <a:prstGeom prst="rect">
            <a:avLst/>
          </a:prstGeom>
          <a:solidFill>
            <a:srgbClr val="66FF33"/>
          </a:solidFill>
        </p:spPr>
        <p:txBody>
          <a:bodyPr wrap="square" rtlCol="0">
            <a:spAutoFit/>
          </a:bodyPr>
          <a:lstStyle/>
          <a:p>
            <a:pPr algn="ctr"/>
            <a:r>
              <a:rPr lang="es-EC"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ESTADO DE SITUACIÓN FINANCIERA CONSOLIDADO</a:t>
            </a:r>
            <a:endParaRPr lang="es-EC"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319380838"/>
              </p:ext>
            </p:extLst>
          </p:nvPr>
        </p:nvGraphicFramePr>
        <p:xfrm>
          <a:off x="355648" y="980728"/>
          <a:ext cx="5440487" cy="4896541"/>
        </p:xfrm>
        <a:graphic>
          <a:graphicData uri="http://schemas.openxmlformats.org/drawingml/2006/table">
            <a:tbl>
              <a:tblPr firstRow="1" firstCol="1" bandRow="1">
                <a:tableStyleId>{D27102A9-8310-4765-A935-A1911B00CA55}</a:tableStyleId>
              </a:tblPr>
              <a:tblGrid>
                <a:gridCol w="2584980"/>
                <a:gridCol w="922138"/>
                <a:gridCol w="1013832"/>
                <a:gridCol w="919537"/>
              </a:tblGrid>
              <a:tr h="272636">
                <a:tc gridSpan="4">
                  <a:txBody>
                    <a:bodyPr/>
                    <a:lstStyle/>
                    <a:p>
                      <a:pPr algn="ctr">
                        <a:lnSpc>
                          <a:spcPct val="115000"/>
                        </a:lnSpc>
                        <a:spcAft>
                          <a:spcPts val="0"/>
                        </a:spcAft>
                      </a:pPr>
                      <a:r>
                        <a:rPr lang="es-EC" sz="1100" dirty="0">
                          <a:effectLst/>
                          <a:latin typeface="Arial" panose="020B0604020202020204" pitchFamily="34" charset="0"/>
                          <a:cs typeface="Arial" panose="020B0604020202020204" pitchFamily="34" charset="0"/>
                        </a:rPr>
                        <a:t>ESTADO  DE SITUACION FINANCIERA</a:t>
                      </a:r>
                      <a:endParaRPr lang="es-EC" sz="1400" dirty="0">
                        <a:effectLst/>
                        <a:latin typeface="Arial" panose="020B0604020202020204" pitchFamily="34" charset="0"/>
                        <a:ea typeface="Calibri"/>
                        <a:cs typeface="Arial" panose="020B0604020202020204" pitchFamily="34"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286460">
                <a:tc gridSpan="4">
                  <a:txBody>
                    <a:bodyPr/>
                    <a:lstStyle/>
                    <a:p>
                      <a:pPr algn="ctr">
                        <a:lnSpc>
                          <a:spcPct val="115000"/>
                        </a:lnSpc>
                        <a:spcAft>
                          <a:spcPts val="0"/>
                        </a:spcAft>
                      </a:pPr>
                      <a:r>
                        <a:rPr lang="es-EC" sz="1100">
                          <a:effectLst/>
                          <a:latin typeface="Arial" panose="020B0604020202020204" pitchFamily="34" charset="0"/>
                          <a:cs typeface="Arial" panose="020B0604020202020204" pitchFamily="34" charset="0"/>
                        </a:rPr>
                        <a:t>AL 31 DE DICIEMBRE DEL 2016-2018</a:t>
                      </a:r>
                      <a:endParaRPr lang="es-EC" sz="1400">
                        <a:effectLst/>
                        <a:latin typeface="Arial" panose="020B0604020202020204" pitchFamily="34" charset="0"/>
                        <a:ea typeface="Calibri"/>
                        <a:cs typeface="Arial" panose="020B0604020202020204" pitchFamily="34"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272636">
                <a:tc gridSpan="4">
                  <a:txBody>
                    <a:bodyPr/>
                    <a:lstStyle/>
                    <a:p>
                      <a:pPr algn="ctr">
                        <a:lnSpc>
                          <a:spcPct val="115000"/>
                        </a:lnSpc>
                        <a:spcAft>
                          <a:spcPts val="0"/>
                        </a:spcAft>
                      </a:pPr>
                      <a:r>
                        <a:rPr lang="es-EC" sz="1100">
                          <a:effectLst/>
                          <a:latin typeface="Arial" panose="020B0604020202020204" pitchFamily="34" charset="0"/>
                          <a:cs typeface="Arial" panose="020B0604020202020204" pitchFamily="34" charset="0"/>
                        </a:rPr>
                        <a:t>EXPRESADO EN  DÓLARES</a:t>
                      </a:r>
                      <a:endParaRPr lang="es-EC" sz="1400">
                        <a:effectLst/>
                        <a:latin typeface="Arial" panose="020B0604020202020204" pitchFamily="34" charset="0"/>
                        <a:ea typeface="Calibri"/>
                        <a:cs typeface="Arial" panose="020B0604020202020204" pitchFamily="34"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463865">
                <a:tc>
                  <a:txBody>
                    <a:bodyPr/>
                    <a:lstStyle/>
                    <a:p>
                      <a:pPr>
                        <a:lnSpc>
                          <a:spcPct val="115000"/>
                        </a:lnSpc>
                        <a:spcAft>
                          <a:spcPts val="0"/>
                        </a:spcAft>
                      </a:pPr>
                      <a:r>
                        <a:rPr lang="es-EC" sz="11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CUENTAS CONTABLES</a:t>
                      </a:r>
                      <a:endParaRPr lang="es-EC" sz="1400" dirty="0">
                        <a:solidFill>
                          <a:srgbClr val="7030A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C" sz="11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SALDOS 2016</a:t>
                      </a:r>
                      <a:endParaRPr lang="es-EC" sz="1400" b="1" dirty="0">
                        <a:solidFill>
                          <a:srgbClr val="7030A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C" sz="11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SALDOS 2017</a:t>
                      </a:r>
                      <a:endParaRPr lang="es-EC" sz="1400" b="1" dirty="0">
                        <a:solidFill>
                          <a:srgbClr val="7030A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C" sz="11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SALDOS 2018</a:t>
                      </a:r>
                      <a:endParaRPr lang="es-EC" sz="1400" b="1" dirty="0">
                        <a:solidFill>
                          <a:srgbClr val="7030A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44450" marR="44450" marT="0" marB="0" anchor="ctr"/>
                </a:tc>
              </a:tr>
              <a:tr h="411488">
                <a:tc>
                  <a:txBody>
                    <a:bodyPr/>
                    <a:lstStyle/>
                    <a:p>
                      <a:pPr>
                        <a:lnSpc>
                          <a:spcPct val="115000"/>
                        </a:lnSpc>
                        <a:spcAft>
                          <a:spcPts val="0"/>
                        </a:spcAft>
                      </a:pPr>
                      <a:r>
                        <a:rPr lang="es-EC" sz="1100" dirty="0">
                          <a:effectLst/>
                          <a:latin typeface="Arial" panose="020B0604020202020204" pitchFamily="34" charset="0"/>
                          <a:cs typeface="Arial" panose="020B0604020202020204" pitchFamily="34" charset="0"/>
                        </a:rPr>
                        <a:t>Total Activos Corrientes</a:t>
                      </a:r>
                      <a:endParaRPr lang="es-EC" sz="14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100" dirty="0">
                          <a:effectLst/>
                          <a:latin typeface="Arial" panose="020B0604020202020204" pitchFamily="34" charset="0"/>
                          <a:cs typeface="Arial" panose="020B0604020202020204" pitchFamily="34" charset="0"/>
                        </a:rPr>
                        <a:t>               </a:t>
                      </a:r>
                      <a:r>
                        <a:rPr lang="es-EC" sz="1100" dirty="0" smtClean="0">
                          <a:effectLst/>
                          <a:latin typeface="Arial" panose="020B0604020202020204" pitchFamily="34" charset="0"/>
                          <a:cs typeface="Arial" panose="020B0604020202020204" pitchFamily="34" charset="0"/>
                        </a:rPr>
                        <a:t>3.087.478,9 </a:t>
                      </a:r>
                      <a:endParaRPr lang="es-EC" sz="14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100" dirty="0">
                          <a:effectLst/>
                          <a:latin typeface="Arial" panose="020B0604020202020204" pitchFamily="34" charset="0"/>
                          <a:cs typeface="Arial" panose="020B0604020202020204" pitchFamily="34" charset="0"/>
                        </a:rPr>
                        <a:t>                    </a:t>
                      </a:r>
                      <a:r>
                        <a:rPr lang="es-EC" sz="1100" dirty="0" smtClean="0">
                          <a:effectLst/>
                          <a:latin typeface="Arial" panose="020B0604020202020204" pitchFamily="34" charset="0"/>
                          <a:cs typeface="Arial" panose="020B0604020202020204" pitchFamily="34" charset="0"/>
                        </a:rPr>
                        <a:t>3.269.842,9 </a:t>
                      </a:r>
                      <a:endParaRPr lang="es-EC" sz="14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100" dirty="0">
                          <a:effectLst/>
                          <a:latin typeface="Arial" panose="020B0604020202020204" pitchFamily="34" charset="0"/>
                          <a:cs typeface="Arial" panose="020B0604020202020204" pitchFamily="34" charset="0"/>
                        </a:rPr>
                        <a:t>                  </a:t>
                      </a:r>
                      <a:r>
                        <a:rPr lang="es-EC" sz="1100" dirty="0" smtClean="0">
                          <a:effectLst/>
                          <a:latin typeface="Arial" panose="020B0604020202020204" pitchFamily="34" charset="0"/>
                          <a:cs typeface="Arial" panose="020B0604020202020204" pitchFamily="34" charset="0"/>
                        </a:rPr>
                        <a:t>3.490.792,7 </a:t>
                      </a:r>
                      <a:endParaRPr lang="es-EC" sz="1400" dirty="0">
                        <a:effectLst/>
                        <a:latin typeface="Arial" panose="020B0604020202020204" pitchFamily="34" charset="0"/>
                        <a:ea typeface="Calibri"/>
                        <a:cs typeface="Arial" panose="020B0604020202020204" pitchFamily="34" charset="0"/>
                      </a:endParaRPr>
                    </a:p>
                  </a:txBody>
                  <a:tcPr marL="44450" marR="44450" marT="0" marB="0" anchor="ctr"/>
                </a:tc>
              </a:tr>
              <a:tr h="411488">
                <a:tc>
                  <a:txBody>
                    <a:bodyPr/>
                    <a:lstStyle/>
                    <a:p>
                      <a:pPr>
                        <a:lnSpc>
                          <a:spcPct val="115000"/>
                        </a:lnSpc>
                        <a:spcAft>
                          <a:spcPts val="0"/>
                        </a:spcAft>
                      </a:pPr>
                      <a:r>
                        <a:rPr lang="es-EC" sz="1100">
                          <a:effectLst/>
                          <a:latin typeface="Arial" panose="020B0604020202020204" pitchFamily="34" charset="0"/>
                          <a:cs typeface="Arial" panose="020B0604020202020204" pitchFamily="34" charset="0"/>
                        </a:rPr>
                        <a:t>Total Activos no Corrientes</a:t>
                      </a:r>
                      <a:endParaRPr lang="es-EC" sz="14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100" dirty="0">
                          <a:effectLst/>
                          <a:latin typeface="Arial" panose="020B0604020202020204" pitchFamily="34" charset="0"/>
                          <a:cs typeface="Arial" panose="020B0604020202020204" pitchFamily="34" charset="0"/>
                        </a:rPr>
                        <a:t>                   403.510,7 </a:t>
                      </a:r>
                      <a:endParaRPr lang="es-EC" sz="14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100" dirty="0">
                          <a:effectLst/>
                          <a:latin typeface="Arial" panose="020B0604020202020204" pitchFamily="34" charset="0"/>
                          <a:cs typeface="Arial" panose="020B0604020202020204" pitchFamily="34" charset="0"/>
                        </a:rPr>
                        <a:t>                       366.312,3 </a:t>
                      </a:r>
                      <a:endParaRPr lang="es-EC" sz="14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100" dirty="0">
                          <a:effectLst/>
                          <a:latin typeface="Arial" panose="020B0604020202020204" pitchFamily="34" charset="0"/>
                          <a:cs typeface="Arial" panose="020B0604020202020204" pitchFamily="34" charset="0"/>
                        </a:rPr>
                        <a:t>                     331.614,0 </a:t>
                      </a:r>
                      <a:endParaRPr lang="es-EC" sz="1400" dirty="0">
                        <a:effectLst/>
                        <a:latin typeface="Arial" panose="020B0604020202020204" pitchFamily="34" charset="0"/>
                        <a:ea typeface="Calibri"/>
                        <a:cs typeface="Arial" panose="020B0604020202020204" pitchFamily="34" charset="0"/>
                      </a:endParaRPr>
                    </a:p>
                  </a:txBody>
                  <a:tcPr marL="44450" marR="44450" marT="0" marB="0" anchor="ctr"/>
                </a:tc>
              </a:tr>
              <a:tr h="411488">
                <a:tc>
                  <a:txBody>
                    <a:bodyPr/>
                    <a:lstStyle/>
                    <a:p>
                      <a:pPr>
                        <a:lnSpc>
                          <a:spcPct val="115000"/>
                        </a:lnSpc>
                        <a:spcAft>
                          <a:spcPts val="0"/>
                        </a:spcAft>
                      </a:pPr>
                      <a:r>
                        <a:rPr lang="es-EC" sz="1100" b="1" dirty="0">
                          <a:solidFill>
                            <a:srgbClr val="FF0000"/>
                          </a:solidFill>
                          <a:effectLst/>
                          <a:latin typeface="Arial" panose="020B0604020202020204" pitchFamily="34" charset="0"/>
                          <a:cs typeface="Arial" panose="020B0604020202020204" pitchFamily="34" charset="0"/>
                        </a:rPr>
                        <a:t>TOTAL ACTIVOS</a:t>
                      </a:r>
                      <a:endParaRPr lang="es-EC" sz="1400" b="1" dirty="0">
                        <a:solidFill>
                          <a:srgbClr val="FF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100" b="1" dirty="0">
                          <a:solidFill>
                            <a:srgbClr val="FF0000"/>
                          </a:solidFill>
                          <a:effectLst/>
                          <a:latin typeface="Arial" panose="020B0604020202020204" pitchFamily="34" charset="0"/>
                          <a:cs typeface="Arial" panose="020B0604020202020204" pitchFamily="34" charset="0"/>
                        </a:rPr>
                        <a:t>               </a:t>
                      </a:r>
                      <a:r>
                        <a:rPr lang="es-EC" sz="1100" b="1" dirty="0" smtClean="0">
                          <a:solidFill>
                            <a:srgbClr val="FF0000"/>
                          </a:solidFill>
                          <a:effectLst/>
                          <a:latin typeface="Arial" panose="020B0604020202020204" pitchFamily="34" charset="0"/>
                          <a:cs typeface="Arial" panose="020B0604020202020204" pitchFamily="34" charset="0"/>
                        </a:rPr>
                        <a:t>3.490.989,5 </a:t>
                      </a:r>
                      <a:endParaRPr lang="es-EC" sz="1400" b="1" dirty="0">
                        <a:solidFill>
                          <a:srgbClr val="FF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100" b="1" dirty="0">
                          <a:solidFill>
                            <a:srgbClr val="FF0000"/>
                          </a:solidFill>
                          <a:effectLst/>
                          <a:latin typeface="Arial" panose="020B0604020202020204" pitchFamily="34" charset="0"/>
                          <a:cs typeface="Arial" panose="020B0604020202020204" pitchFamily="34" charset="0"/>
                        </a:rPr>
                        <a:t>                    </a:t>
                      </a:r>
                      <a:r>
                        <a:rPr lang="es-EC" sz="1100" b="1" dirty="0" smtClean="0">
                          <a:solidFill>
                            <a:srgbClr val="FF0000"/>
                          </a:solidFill>
                          <a:effectLst/>
                          <a:latin typeface="Arial" panose="020B0604020202020204" pitchFamily="34" charset="0"/>
                          <a:cs typeface="Arial" panose="020B0604020202020204" pitchFamily="34" charset="0"/>
                        </a:rPr>
                        <a:t>3.636.842,9 </a:t>
                      </a:r>
                      <a:endParaRPr lang="es-EC" sz="1400" b="1" dirty="0">
                        <a:solidFill>
                          <a:srgbClr val="FF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100" b="1" dirty="0">
                          <a:solidFill>
                            <a:srgbClr val="FF0000"/>
                          </a:solidFill>
                          <a:effectLst/>
                          <a:latin typeface="Arial" panose="020B0604020202020204" pitchFamily="34" charset="0"/>
                          <a:cs typeface="Arial" panose="020B0604020202020204" pitchFamily="34" charset="0"/>
                        </a:rPr>
                        <a:t>                  </a:t>
                      </a:r>
                      <a:r>
                        <a:rPr lang="es-EC" sz="1100" b="1" dirty="0" smtClean="0">
                          <a:solidFill>
                            <a:srgbClr val="FF0000"/>
                          </a:solidFill>
                          <a:effectLst/>
                          <a:latin typeface="Arial" panose="020B0604020202020204" pitchFamily="34" charset="0"/>
                          <a:cs typeface="Arial" panose="020B0604020202020204" pitchFamily="34" charset="0"/>
                        </a:rPr>
                        <a:t>3.822.406,7 </a:t>
                      </a:r>
                      <a:endParaRPr lang="es-EC" sz="1400" b="1" dirty="0">
                        <a:solidFill>
                          <a:srgbClr val="FF0000"/>
                        </a:solidFill>
                        <a:effectLst/>
                        <a:latin typeface="Arial" panose="020B0604020202020204" pitchFamily="34" charset="0"/>
                        <a:ea typeface="Calibri"/>
                        <a:cs typeface="Arial" panose="020B0604020202020204" pitchFamily="34" charset="0"/>
                      </a:endParaRPr>
                    </a:p>
                  </a:txBody>
                  <a:tcPr marL="44450" marR="44450" marT="0" marB="0" anchor="ctr"/>
                </a:tc>
              </a:tr>
              <a:tr h="559096">
                <a:tc>
                  <a:txBody>
                    <a:bodyPr/>
                    <a:lstStyle/>
                    <a:p>
                      <a:pPr>
                        <a:lnSpc>
                          <a:spcPct val="115000"/>
                        </a:lnSpc>
                        <a:spcAft>
                          <a:spcPts val="0"/>
                        </a:spcAft>
                      </a:pPr>
                      <a:r>
                        <a:rPr lang="es-EC" sz="1100" dirty="0">
                          <a:effectLst/>
                          <a:latin typeface="Arial" panose="020B0604020202020204" pitchFamily="34" charset="0"/>
                          <a:cs typeface="Arial" panose="020B0604020202020204" pitchFamily="34" charset="0"/>
                        </a:rPr>
                        <a:t>Total Pasivos Corrientes</a:t>
                      </a:r>
                      <a:endParaRPr lang="es-EC" sz="14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100" dirty="0">
                          <a:effectLst/>
                          <a:latin typeface="Arial" panose="020B0604020202020204" pitchFamily="34" charset="0"/>
                          <a:cs typeface="Arial" panose="020B0604020202020204" pitchFamily="34" charset="0"/>
                        </a:rPr>
                        <a:t>                   715.818,5 </a:t>
                      </a:r>
                      <a:endParaRPr lang="es-EC" sz="14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100" dirty="0">
                          <a:effectLst/>
                          <a:latin typeface="Arial" panose="020B0604020202020204" pitchFamily="34" charset="0"/>
                          <a:cs typeface="Arial" panose="020B0604020202020204" pitchFamily="34" charset="0"/>
                        </a:rPr>
                        <a:t>                       211.788,4 </a:t>
                      </a:r>
                      <a:endParaRPr lang="es-EC" sz="14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100">
                          <a:effectLst/>
                          <a:latin typeface="Arial" panose="020B0604020202020204" pitchFamily="34" charset="0"/>
                          <a:cs typeface="Arial" panose="020B0604020202020204" pitchFamily="34" charset="0"/>
                        </a:rPr>
                        <a:t> </a:t>
                      </a:r>
                      <a:endParaRPr lang="es-EC" sz="1400">
                        <a:effectLst/>
                        <a:latin typeface="Arial" panose="020B0604020202020204" pitchFamily="34" charset="0"/>
                        <a:cs typeface="Arial" panose="020B0604020202020204" pitchFamily="34" charset="0"/>
                      </a:endParaRPr>
                    </a:p>
                    <a:p>
                      <a:pPr algn="r">
                        <a:lnSpc>
                          <a:spcPct val="115000"/>
                        </a:lnSpc>
                        <a:spcAft>
                          <a:spcPts val="0"/>
                        </a:spcAft>
                      </a:pPr>
                      <a:r>
                        <a:rPr lang="es-EC" sz="1100">
                          <a:effectLst/>
                          <a:latin typeface="Arial" panose="020B0604020202020204" pitchFamily="34" charset="0"/>
                          <a:cs typeface="Arial" panose="020B0604020202020204" pitchFamily="34" charset="0"/>
                        </a:rPr>
                        <a:t>244.280,7 </a:t>
                      </a:r>
                      <a:endParaRPr lang="es-EC" sz="1400">
                        <a:effectLst/>
                        <a:latin typeface="Arial" panose="020B0604020202020204" pitchFamily="34" charset="0"/>
                        <a:ea typeface="Calibri"/>
                        <a:cs typeface="Arial" panose="020B0604020202020204" pitchFamily="34" charset="0"/>
                      </a:endParaRPr>
                    </a:p>
                  </a:txBody>
                  <a:tcPr marL="44450" marR="44450" marT="0" marB="0" anchor="ctr"/>
                </a:tc>
              </a:tr>
              <a:tr h="572920">
                <a:tc>
                  <a:txBody>
                    <a:bodyPr/>
                    <a:lstStyle/>
                    <a:p>
                      <a:pPr>
                        <a:lnSpc>
                          <a:spcPct val="115000"/>
                        </a:lnSpc>
                        <a:spcAft>
                          <a:spcPts val="0"/>
                        </a:spcAft>
                      </a:pPr>
                      <a:r>
                        <a:rPr lang="es-EC" sz="1100">
                          <a:effectLst/>
                          <a:latin typeface="Arial" panose="020B0604020202020204" pitchFamily="34" charset="0"/>
                          <a:cs typeface="Arial" panose="020B0604020202020204" pitchFamily="34" charset="0"/>
                        </a:rPr>
                        <a:t>Total Pasivos no corrientes</a:t>
                      </a:r>
                      <a:endParaRPr lang="es-EC" sz="14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100">
                          <a:effectLst/>
                          <a:latin typeface="Arial" panose="020B0604020202020204" pitchFamily="34" charset="0"/>
                          <a:cs typeface="Arial" panose="020B0604020202020204" pitchFamily="34" charset="0"/>
                        </a:rPr>
                        <a:t>                                  -   </a:t>
                      </a:r>
                      <a:endParaRPr lang="es-EC" sz="14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100" dirty="0">
                          <a:effectLst/>
                          <a:latin typeface="Arial" panose="020B0604020202020204" pitchFamily="34" charset="0"/>
                          <a:cs typeface="Arial" panose="020B0604020202020204" pitchFamily="34" charset="0"/>
                        </a:rPr>
                        <a:t>                       536.725,4 </a:t>
                      </a:r>
                      <a:endParaRPr lang="es-EC" sz="14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100" dirty="0">
                          <a:effectLst/>
                          <a:latin typeface="Arial" panose="020B0604020202020204" pitchFamily="34" charset="0"/>
                          <a:cs typeface="Arial" panose="020B0604020202020204" pitchFamily="34" charset="0"/>
                        </a:rPr>
                        <a:t>                                    -   </a:t>
                      </a:r>
                      <a:endParaRPr lang="es-EC" sz="1400" dirty="0">
                        <a:effectLst/>
                        <a:latin typeface="Arial" panose="020B0604020202020204" pitchFamily="34" charset="0"/>
                        <a:ea typeface="Calibri"/>
                        <a:cs typeface="Arial" panose="020B0604020202020204" pitchFamily="34" charset="0"/>
                      </a:endParaRPr>
                    </a:p>
                  </a:txBody>
                  <a:tcPr marL="44450" marR="44450" marT="0" marB="0" anchor="ctr"/>
                </a:tc>
              </a:tr>
              <a:tr h="411488">
                <a:tc>
                  <a:txBody>
                    <a:bodyPr/>
                    <a:lstStyle/>
                    <a:p>
                      <a:pPr>
                        <a:lnSpc>
                          <a:spcPct val="115000"/>
                        </a:lnSpc>
                        <a:spcAft>
                          <a:spcPts val="0"/>
                        </a:spcAft>
                      </a:pPr>
                      <a:r>
                        <a:rPr lang="es-EC" sz="1100" dirty="0" smtClean="0">
                          <a:effectLst/>
                          <a:latin typeface="Arial" panose="020B0604020202020204" pitchFamily="34" charset="0"/>
                          <a:cs typeface="Arial" panose="020B0604020202020204" pitchFamily="34" charset="0"/>
                        </a:rPr>
                        <a:t>TOTAL PASIVOS</a:t>
                      </a:r>
                      <a:endParaRPr lang="es-EC" sz="14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100" dirty="0" smtClean="0">
                          <a:effectLst/>
                          <a:latin typeface="Arial" panose="020B0604020202020204" pitchFamily="34" charset="0"/>
                          <a:cs typeface="Arial" panose="020B0604020202020204" pitchFamily="34" charset="0"/>
                        </a:rPr>
                        <a:t>                   715.818,5 </a:t>
                      </a:r>
                      <a:endParaRPr lang="es-EC" sz="14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100" dirty="0" smtClean="0">
                          <a:effectLst/>
                          <a:latin typeface="Arial" panose="020B0604020202020204" pitchFamily="34" charset="0"/>
                          <a:cs typeface="Arial" panose="020B0604020202020204" pitchFamily="34" charset="0"/>
                        </a:rPr>
                        <a:t>                       748.513,8 </a:t>
                      </a:r>
                      <a:endParaRPr lang="es-EC" sz="14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100" dirty="0" smtClean="0">
                          <a:effectLst/>
                          <a:latin typeface="Arial" panose="020B0604020202020204" pitchFamily="34" charset="0"/>
                          <a:cs typeface="Arial" panose="020B0604020202020204" pitchFamily="34" charset="0"/>
                        </a:rPr>
                        <a:t>                     244.280,7 </a:t>
                      </a:r>
                      <a:endParaRPr lang="es-EC" sz="1400" dirty="0">
                        <a:effectLst/>
                        <a:latin typeface="Arial" panose="020B0604020202020204" pitchFamily="34" charset="0"/>
                        <a:ea typeface="Calibri"/>
                        <a:cs typeface="Arial" panose="020B0604020202020204" pitchFamily="34" charset="0"/>
                      </a:endParaRPr>
                    </a:p>
                  </a:txBody>
                  <a:tcPr marL="44450" marR="44450" marT="0" marB="0" anchor="ctr"/>
                </a:tc>
              </a:tr>
              <a:tr h="411488">
                <a:tc>
                  <a:txBody>
                    <a:bodyPr/>
                    <a:lstStyle/>
                    <a:p>
                      <a:pPr>
                        <a:lnSpc>
                          <a:spcPct val="115000"/>
                        </a:lnSpc>
                        <a:spcAft>
                          <a:spcPts val="0"/>
                        </a:spcAft>
                      </a:pPr>
                      <a:r>
                        <a:rPr lang="es-EC" sz="1100" dirty="0" smtClean="0">
                          <a:effectLst/>
                          <a:latin typeface="Arial" panose="020B0604020202020204" pitchFamily="34" charset="0"/>
                          <a:cs typeface="Arial" panose="020B0604020202020204" pitchFamily="34" charset="0"/>
                        </a:rPr>
                        <a:t>TOTAL PATRIMONIO</a:t>
                      </a:r>
                      <a:endParaRPr lang="es-EC" sz="14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100" dirty="0" smtClean="0">
                          <a:effectLst/>
                          <a:latin typeface="Arial" panose="020B0604020202020204" pitchFamily="34" charset="0"/>
                          <a:cs typeface="Arial" panose="020B0604020202020204" pitchFamily="34" charset="0"/>
                        </a:rPr>
                        <a:t>               2.775.171,1 </a:t>
                      </a:r>
                      <a:endParaRPr lang="es-EC" sz="14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100" dirty="0" smtClean="0">
                          <a:effectLst/>
                          <a:latin typeface="Arial" panose="020B0604020202020204" pitchFamily="34" charset="0"/>
                          <a:cs typeface="Arial" panose="020B0604020202020204" pitchFamily="34" charset="0"/>
                        </a:rPr>
                        <a:t>                    2.887.641,4 </a:t>
                      </a:r>
                      <a:endParaRPr lang="es-EC" sz="14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100" dirty="0" smtClean="0">
                          <a:effectLst/>
                          <a:latin typeface="Arial" panose="020B0604020202020204" pitchFamily="34" charset="0"/>
                          <a:cs typeface="Arial" panose="020B0604020202020204" pitchFamily="34" charset="0"/>
                        </a:rPr>
                        <a:t> </a:t>
                      </a:r>
                      <a:endParaRPr lang="es-EC" sz="1400" dirty="0" smtClean="0">
                        <a:effectLst/>
                        <a:latin typeface="Arial" panose="020B0604020202020204" pitchFamily="34" charset="0"/>
                        <a:cs typeface="Arial" panose="020B0604020202020204" pitchFamily="34" charset="0"/>
                      </a:endParaRPr>
                    </a:p>
                    <a:p>
                      <a:pPr algn="r">
                        <a:lnSpc>
                          <a:spcPct val="115000"/>
                        </a:lnSpc>
                        <a:spcAft>
                          <a:spcPts val="0"/>
                        </a:spcAft>
                      </a:pPr>
                      <a:r>
                        <a:rPr lang="es-EC" sz="1100" dirty="0" smtClean="0">
                          <a:effectLst/>
                          <a:latin typeface="Arial" panose="020B0604020202020204" pitchFamily="34" charset="0"/>
                          <a:cs typeface="Arial" panose="020B0604020202020204" pitchFamily="34" charset="0"/>
                        </a:rPr>
                        <a:t>3.578.125,9 </a:t>
                      </a:r>
                      <a:endParaRPr lang="es-EC" sz="1400" dirty="0">
                        <a:effectLst/>
                        <a:latin typeface="Arial" panose="020B0604020202020204" pitchFamily="34" charset="0"/>
                        <a:ea typeface="Calibri"/>
                        <a:cs typeface="Arial" panose="020B0604020202020204" pitchFamily="34" charset="0"/>
                      </a:endParaRPr>
                    </a:p>
                  </a:txBody>
                  <a:tcPr marL="44450" marR="44450" marT="0" marB="0" anchor="ctr"/>
                </a:tc>
              </a:tr>
              <a:tr h="411488">
                <a:tc>
                  <a:txBody>
                    <a:bodyPr/>
                    <a:lstStyle/>
                    <a:p>
                      <a:pPr>
                        <a:lnSpc>
                          <a:spcPct val="115000"/>
                        </a:lnSpc>
                        <a:spcAft>
                          <a:spcPts val="0"/>
                        </a:spcAft>
                      </a:pPr>
                      <a:r>
                        <a:rPr lang="es-EC" sz="1100" b="1" dirty="0">
                          <a:solidFill>
                            <a:srgbClr val="FF0000"/>
                          </a:solidFill>
                          <a:effectLst/>
                          <a:latin typeface="Arial" panose="020B0604020202020204" pitchFamily="34" charset="0"/>
                          <a:cs typeface="Arial" panose="020B0604020202020204" pitchFamily="34" charset="0"/>
                        </a:rPr>
                        <a:t>TOTAL PASIVO + PATRIMONIO</a:t>
                      </a:r>
                      <a:endParaRPr lang="es-EC" sz="1400" b="1" dirty="0">
                        <a:solidFill>
                          <a:srgbClr val="FF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100" b="1" dirty="0">
                          <a:solidFill>
                            <a:srgbClr val="FF0000"/>
                          </a:solidFill>
                          <a:effectLst/>
                          <a:latin typeface="Arial" panose="020B0604020202020204" pitchFamily="34" charset="0"/>
                          <a:cs typeface="Arial" panose="020B0604020202020204" pitchFamily="34" charset="0"/>
                        </a:rPr>
                        <a:t>               </a:t>
                      </a:r>
                      <a:r>
                        <a:rPr lang="es-EC" sz="1100" b="1" dirty="0" smtClean="0">
                          <a:solidFill>
                            <a:srgbClr val="FF0000"/>
                          </a:solidFill>
                          <a:effectLst/>
                          <a:latin typeface="Arial" panose="020B0604020202020204" pitchFamily="34" charset="0"/>
                          <a:cs typeface="Arial" panose="020B0604020202020204" pitchFamily="34" charset="0"/>
                        </a:rPr>
                        <a:t>3.490.989,5 </a:t>
                      </a:r>
                      <a:endParaRPr lang="es-EC" sz="1400" b="1" dirty="0">
                        <a:solidFill>
                          <a:srgbClr val="FF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100" b="1" dirty="0">
                          <a:solidFill>
                            <a:srgbClr val="FF0000"/>
                          </a:solidFill>
                          <a:effectLst/>
                          <a:latin typeface="Arial" panose="020B0604020202020204" pitchFamily="34" charset="0"/>
                          <a:cs typeface="Arial" panose="020B0604020202020204" pitchFamily="34" charset="0"/>
                        </a:rPr>
                        <a:t>                    </a:t>
                      </a:r>
                      <a:r>
                        <a:rPr lang="es-EC" sz="1100" b="1" dirty="0" smtClean="0">
                          <a:solidFill>
                            <a:srgbClr val="FF0000"/>
                          </a:solidFill>
                          <a:effectLst/>
                          <a:latin typeface="Arial" panose="020B0604020202020204" pitchFamily="34" charset="0"/>
                          <a:cs typeface="Arial" panose="020B0604020202020204" pitchFamily="34" charset="0"/>
                        </a:rPr>
                        <a:t>3.636.842,9 </a:t>
                      </a:r>
                      <a:endParaRPr lang="es-EC" sz="1400" b="1" dirty="0">
                        <a:solidFill>
                          <a:srgbClr val="FF0000"/>
                        </a:solidFill>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100" b="1" dirty="0">
                          <a:solidFill>
                            <a:srgbClr val="FF0000"/>
                          </a:solidFill>
                          <a:effectLst/>
                          <a:latin typeface="Arial" panose="020B0604020202020204" pitchFamily="34" charset="0"/>
                          <a:cs typeface="Arial" panose="020B0604020202020204" pitchFamily="34" charset="0"/>
                        </a:rPr>
                        <a:t> </a:t>
                      </a:r>
                      <a:endParaRPr lang="es-EC" sz="1400" b="1" dirty="0">
                        <a:solidFill>
                          <a:srgbClr val="FF0000"/>
                        </a:solidFill>
                        <a:effectLst/>
                        <a:latin typeface="Arial" panose="020B0604020202020204" pitchFamily="34" charset="0"/>
                        <a:cs typeface="Arial" panose="020B0604020202020204" pitchFamily="34" charset="0"/>
                      </a:endParaRPr>
                    </a:p>
                    <a:p>
                      <a:pPr algn="r">
                        <a:lnSpc>
                          <a:spcPct val="115000"/>
                        </a:lnSpc>
                        <a:spcAft>
                          <a:spcPts val="0"/>
                        </a:spcAft>
                      </a:pPr>
                      <a:r>
                        <a:rPr lang="es-EC" sz="1100" b="1" dirty="0" smtClean="0">
                          <a:solidFill>
                            <a:srgbClr val="FF0000"/>
                          </a:solidFill>
                          <a:effectLst/>
                          <a:latin typeface="Arial" panose="020B0604020202020204" pitchFamily="34" charset="0"/>
                          <a:cs typeface="Arial" panose="020B0604020202020204" pitchFamily="34" charset="0"/>
                        </a:rPr>
                        <a:t>3.822.406,7 </a:t>
                      </a:r>
                      <a:endParaRPr lang="es-EC" sz="1400" b="1" dirty="0">
                        <a:solidFill>
                          <a:srgbClr val="FF0000"/>
                        </a:solidFill>
                        <a:effectLst/>
                        <a:latin typeface="Arial" panose="020B0604020202020204" pitchFamily="34" charset="0"/>
                        <a:ea typeface="Calibri"/>
                        <a:cs typeface="Arial" panose="020B0604020202020204" pitchFamily="34" charset="0"/>
                      </a:endParaRPr>
                    </a:p>
                  </a:txBody>
                  <a:tcPr marL="44450" marR="44450" marT="0" marB="0" anchor="ctr"/>
                </a:tc>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2642394523"/>
              </p:ext>
            </p:extLst>
          </p:nvPr>
        </p:nvGraphicFramePr>
        <p:xfrm>
          <a:off x="5811238" y="3068960"/>
          <a:ext cx="3332761" cy="2208087"/>
        </p:xfrm>
        <a:graphic>
          <a:graphicData uri="http://schemas.openxmlformats.org/drawingml/2006/table">
            <a:tbl>
              <a:tblPr firstRow="1" firstCol="1" bandRow="1">
                <a:tableStyleId>{35758FB7-9AC5-4552-8A53-C91805E547FA}</a:tableStyleId>
              </a:tblPr>
              <a:tblGrid>
                <a:gridCol w="542578"/>
                <a:gridCol w="566684"/>
                <a:gridCol w="596530"/>
                <a:gridCol w="596530"/>
                <a:gridCol w="577015"/>
                <a:gridCol w="453424"/>
              </a:tblGrid>
              <a:tr h="266422">
                <a:tc>
                  <a:txBody>
                    <a:bodyPr/>
                    <a:lstStyle/>
                    <a:p>
                      <a:pPr>
                        <a:lnSpc>
                          <a:spcPct val="115000"/>
                        </a:lnSpc>
                        <a:spcAft>
                          <a:spcPts val="0"/>
                        </a:spcAft>
                      </a:pPr>
                      <a:r>
                        <a:rPr lang="es-EC"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nSpc>
                          <a:spcPct val="115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spcAft>
                          <a:spcPts val="0"/>
                        </a:spcAft>
                      </a:pPr>
                      <a:r>
                        <a:rPr lang="es-EC" sz="1200">
                          <a:effectLst/>
                          <a:latin typeface="Arial" panose="020B0604020202020204" pitchFamily="34" charset="0"/>
                          <a:cs typeface="Arial" panose="020B0604020202020204" pitchFamily="34" charset="0"/>
                        </a:rPr>
                        <a:t>Base 2015</a:t>
                      </a:r>
                      <a:endParaRPr lang="es-EC" sz="120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spcAft>
                          <a:spcPts val="0"/>
                        </a:spcAft>
                      </a:pPr>
                      <a:r>
                        <a:rPr lang="es-EC" sz="1200">
                          <a:effectLst/>
                          <a:latin typeface="Arial" panose="020B0604020202020204" pitchFamily="34" charset="0"/>
                          <a:cs typeface="Arial" panose="020B0604020202020204" pitchFamily="34" charset="0"/>
                        </a:rPr>
                        <a:t>2016</a:t>
                      </a:r>
                      <a:endParaRPr lang="es-EC" sz="120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spcAft>
                          <a:spcPts val="0"/>
                        </a:spcAft>
                      </a:pPr>
                      <a:r>
                        <a:rPr lang="es-EC" sz="1200">
                          <a:effectLst/>
                          <a:latin typeface="Arial" panose="020B0604020202020204" pitchFamily="34" charset="0"/>
                          <a:cs typeface="Arial" panose="020B0604020202020204" pitchFamily="34" charset="0"/>
                        </a:rPr>
                        <a:t>2017</a:t>
                      </a:r>
                      <a:endParaRPr lang="es-EC" sz="120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spcAft>
                          <a:spcPts val="0"/>
                        </a:spcAft>
                      </a:pPr>
                      <a:r>
                        <a:rPr lang="es-EC" sz="1200">
                          <a:effectLst/>
                          <a:latin typeface="Arial" panose="020B0604020202020204" pitchFamily="34" charset="0"/>
                          <a:cs typeface="Arial" panose="020B0604020202020204" pitchFamily="34" charset="0"/>
                        </a:rPr>
                        <a:t>2018</a:t>
                      </a:r>
                      <a:endParaRPr lang="es-EC" sz="1200">
                        <a:effectLst/>
                        <a:latin typeface="Arial" panose="020B0604020202020204" pitchFamily="34" charset="0"/>
                        <a:ea typeface="Calibri"/>
                        <a:cs typeface="Arial" panose="020B0604020202020204" pitchFamily="34" charset="0"/>
                      </a:endParaRPr>
                    </a:p>
                  </a:txBody>
                  <a:tcPr marL="44450" marR="44450" marT="0" marB="0" anchor="b"/>
                </a:tc>
              </a:tr>
              <a:tr h="677338">
                <a:tc rowSpan="2">
                  <a:txBody>
                    <a:bodyPr/>
                    <a:lstStyle/>
                    <a:p>
                      <a:pPr algn="ctr">
                        <a:lnSpc>
                          <a:spcPct val="115000"/>
                        </a:lnSpc>
                        <a:spcAft>
                          <a:spcPts val="0"/>
                        </a:spcAft>
                      </a:pPr>
                      <a:r>
                        <a:rPr lang="es-EC" sz="1050" dirty="0" smtClean="0">
                          <a:effectLst/>
                          <a:latin typeface="Arial" panose="020B0604020202020204" pitchFamily="34" charset="0"/>
                          <a:ea typeface="Calibri"/>
                          <a:cs typeface="Arial" panose="020B0604020202020204" pitchFamily="34" charset="0"/>
                        </a:rPr>
                        <a:t>L</a:t>
                      </a:r>
                    </a:p>
                    <a:p>
                      <a:pPr algn="ctr">
                        <a:lnSpc>
                          <a:spcPct val="115000"/>
                        </a:lnSpc>
                        <a:spcAft>
                          <a:spcPts val="0"/>
                        </a:spcAft>
                      </a:pPr>
                      <a:r>
                        <a:rPr lang="es-EC" sz="1050" dirty="0" smtClean="0">
                          <a:effectLst/>
                          <a:latin typeface="Arial" panose="020B0604020202020204" pitchFamily="34" charset="0"/>
                          <a:ea typeface="Calibri"/>
                          <a:cs typeface="Arial" panose="020B0604020202020204" pitchFamily="34" charset="0"/>
                        </a:rPr>
                        <a:t>I</a:t>
                      </a:r>
                    </a:p>
                    <a:p>
                      <a:pPr algn="ctr">
                        <a:lnSpc>
                          <a:spcPct val="115000"/>
                        </a:lnSpc>
                        <a:spcAft>
                          <a:spcPts val="0"/>
                        </a:spcAft>
                      </a:pPr>
                      <a:r>
                        <a:rPr lang="es-EC" sz="1050" dirty="0" smtClean="0">
                          <a:effectLst/>
                          <a:latin typeface="Arial" panose="020B0604020202020204" pitchFamily="34" charset="0"/>
                          <a:ea typeface="Calibri"/>
                          <a:cs typeface="Arial" panose="020B0604020202020204" pitchFamily="34" charset="0"/>
                        </a:rPr>
                        <a:t>Q</a:t>
                      </a:r>
                    </a:p>
                    <a:p>
                      <a:pPr algn="ctr">
                        <a:lnSpc>
                          <a:spcPct val="115000"/>
                        </a:lnSpc>
                        <a:spcAft>
                          <a:spcPts val="0"/>
                        </a:spcAft>
                      </a:pPr>
                      <a:r>
                        <a:rPr lang="es-EC" sz="1050" dirty="0" smtClean="0">
                          <a:effectLst/>
                          <a:latin typeface="Arial" panose="020B0604020202020204" pitchFamily="34" charset="0"/>
                          <a:ea typeface="Calibri"/>
                          <a:cs typeface="Arial" panose="020B0604020202020204" pitchFamily="34" charset="0"/>
                        </a:rPr>
                        <a:t>U</a:t>
                      </a:r>
                    </a:p>
                    <a:p>
                      <a:pPr algn="ctr">
                        <a:lnSpc>
                          <a:spcPct val="115000"/>
                        </a:lnSpc>
                        <a:spcAft>
                          <a:spcPts val="0"/>
                        </a:spcAft>
                      </a:pPr>
                      <a:r>
                        <a:rPr lang="es-EC" sz="1050" dirty="0" smtClean="0">
                          <a:effectLst/>
                          <a:latin typeface="Arial" panose="020B0604020202020204" pitchFamily="34" charset="0"/>
                          <a:ea typeface="Calibri"/>
                          <a:cs typeface="Arial" panose="020B0604020202020204" pitchFamily="34" charset="0"/>
                        </a:rPr>
                        <a:t>I</a:t>
                      </a:r>
                    </a:p>
                    <a:p>
                      <a:pPr algn="ctr">
                        <a:lnSpc>
                          <a:spcPct val="115000"/>
                        </a:lnSpc>
                        <a:spcAft>
                          <a:spcPts val="0"/>
                        </a:spcAft>
                      </a:pPr>
                      <a:r>
                        <a:rPr lang="es-EC" sz="1050" dirty="0" smtClean="0">
                          <a:effectLst/>
                          <a:latin typeface="Arial" panose="020B0604020202020204" pitchFamily="34" charset="0"/>
                          <a:ea typeface="Calibri"/>
                          <a:cs typeface="Arial" panose="020B0604020202020204" pitchFamily="34" charset="0"/>
                        </a:rPr>
                        <a:t>D</a:t>
                      </a:r>
                    </a:p>
                    <a:p>
                      <a:pPr algn="ctr">
                        <a:lnSpc>
                          <a:spcPct val="115000"/>
                        </a:lnSpc>
                        <a:spcAft>
                          <a:spcPts val="0"/>
                        </a:spcAft>
                      </a:pPr>
                      <a:r>
                        <a:rPr lang="es-EC" sz="1050" dirty="0" smtClean="0">
                          <a:effectLst/>
                          <a:latin typeface="Arial" panose="020B0604020202020204" pitchFamily="34" charset="0"/>
                          <a:ea typeface="Calibri"/>
                          <a:cs typeface="Arial" panose="020B0604020202020204" pitchFamily="34" charset="0"/>
                        </a:rPr>
                        <a:t>E</a:t>
                      </a:r>
                    </a:p>
                    <a:p>
                      <a:pPr algn="ctr">
                        <a:lnSpc>
                          <a:spcPct val="115000"/>
                        </a:lnSpc>
                        <a:spcAft>
                          <a:spcPts val="0"/>
                        </a:spcAft>
                      </a:pPr>
                      <a:r>
                        <a:rPr lang="es-EC" sz="1600" dirty="0" smtClean="0">
                          <a:effectLst/>
                          <a:latin typeface="Arial" panose="020B0604020202020204" pitchFamily="34" charset="0"/>
                          <a:ea typeface="Calibri"/>
                          <a:cs typeface="Arial" panose="020B0604020202020204" pitchFamily="34" charset="0"/>
                        </a:rPr>
                        <a:t>Z</a:t>
                      </a:r>
                      <a:endParaRPr lang="es-EC" sz="16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nSpc>
                          <a:spcPct val="115000"/>
                        </a:lnSpc>
                        <a:spcAft>
                          <a:spcPts val="0"/>
                        </a:spcAft>
                      </a:pPr>
                      <a:r>
                        <a:rPr lang="es-EC" sz="1200">
                          <a:effectLst/>
                          <a:latin typeface="Arial" panose="020B0604020202020204" pitchFamily="34" charset="0"/>
                          <a:cs typeface="Arial" panose="020B0604020202020204" pitchFamily="34" charset="0"/>
                        </a:rPr>
                        <a:t>Corriente</a:t>
                      </a:r>
                      <a:endParaRPr lang="es-EC" sz="120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200">
                          <a:effectLst/>
                          <a:latin typeface="Arial" panose="020B0604020202020204" pitchFamily="34" charset="0"/>
                          <a:cs typeface="Arial" panose="020B0604020202020204" pitchFamily="34" charset="0"/>
                        </a:rPr>
                        <a:t>                       2,2 </a:t>
                      </a:r>
                      <a:endParaRPr lang="es-EC" sz="120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200" dirty="0">
                          <a:effectLst/>
                          <a:latin typeface="Arial" panose="020B0604020202020204" pitchFamily="34" charset="0"/>
                          <a:cs typeface="Arial" panose="020B0604020202020204" pitchFamily="34" charset="0"/>
                        </a:rPr>
                        <a:t>                </a:t>
                      </a:r>
                      <a:r>
                        <a:rPr lang="es-EC" sz="1200" dirty="0" smtClean="0">
                          <a:effectLst/>
                          <a:latin typeface="Arial" panose="020B0604020202020204" pitchFamily="34" charset="0"/>
                          <a:cs typeface="Arial" panose="020B0604020202020204" pitchFamily="34" charset="0"/>
                        </a:rPr>
                        <a:t>4,3 </a:t>
                      </a:r>
                      <a:endParaRPr lang="es-EC" sz="120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200" dirty="0">
                          <a:effectLst/>
                          <a:latin typeface="Arial" panose="020B0604020202020204" pitchFamily="34" charset="0"/>
                          <a:cs typeface="Arial" panose="020B0604020202020204" pitchFamily="34" charset="0"/>
                        </a:rPr>
                        <a:t>                </a:t>
                      </a:r>
                      <a:r>
                        <a:rPr lang="es-EC" sz="1200" dirty="0" smtClean="0">
                          <a:effectLst/>
                          <a:latin typeface="Arial" panose="020B0604020202020204" pitchFamily="34" charset="0"/>
                          <a:cs typeface="Arial" panose="020B0604020202020204" pitchFamily="34" charset="0"/>
                        </a:rPr>
                        <a:t>15,4 </a:t>
                      </a:r>
                      <a:endParaRPr lang="es-EC" sz="120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200" dirty="0">
                          <a:effectLst/>
                          <a:latin typeface="Arial" panose="020B0604020202020204" pitchFamily="34" charset="0"/>
                          <a:cs typeface="Arial" panose="020B0604020202020204" pitchFamily="34" charset="0"/>
                        </a:rPr>
                        <a:t>                </a:t>
                      </a:r>
                      <a:r>
                        <a:rPr lang="es-EC" sz="1200" dirty="0" smtClean="0">
                          <a:effectLst/>
                          <a:latin typeface="Arial" panose="020B0604020202020204" pitchFamily="34" charset="0"/>
                          <a:cs typeface="Arial" panose="020B0604020202020204" pitchFamily="34" charset="0"/>
                        </a:rPr>
                        <a:t>14,3 </a:t>
                      </a:r>
                      <a:endParaRPr lang="es-EC" sz="1200" dirty="0">
                        <a:effectLst/>
                        <a:latin typeface="Arial" panose="020B0604020202020204" pitchFamily="34" charset="0"/>
                        <a:ea typeface="Calibri"/>
                        <a:cs typeface="Arial" panose="020B0604020202020204" pitchFamily="34" charset="0"/>
                      </a:endParaRPr>
                    </a:p>
                  </a:txBody>
                  <a:tcPr marL="44450" marR="44450" marT="0" marB="0" anchor="b"/>
                </a:tc>
              </a:tr>
              <a:tr h="1110125">
                <a:tc vMerge="1">
                  <a:txBody>
                    <a:bodyPr/>
                    <a:lstStyle/>
                    <a:p>
                      <a:endParaRPr lang="es-EC"/>
                    </a:p>
                  </a:txBody>
                  <a:tcPr/>
                </a:tc>
                <a:tc>
                  <a:txBody>
                    <a:bodyPr/>
                    <a:lstStyle/>
                    <a:p>
                      <a:pPr>
                        <a:lnSpc>
                          <a:spcPct val="115000"/>
                        </a:lnSpc>
                        <a:spcAft>
                          <a:spcPts val="0"/>
                        </a:spcAft>
                      </a:pPr>
                      <a:r>
                        <a:rPr lang="es-EC" sz="1200">
                          <a:effectLst/>
                          <a:latin typeface="Arial" panose="020B0604020202020204" pitchFamily="34" charset="0"/>
                          <a:cs typeface="Arial" panose="020B0604020202020204" pitchFamily="34" charset="0"/>
                        </a:rPr>
                        <a:t>Prueba ácida</a:t>
                      </a:r>
                      <a:endParaRPr lang="es-EC" sz="120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200">
                          <a:effectLst/>
                          <a:latin typeface="Arial" panose="020B0604020202020204" pitchFamily="34" charset="0"/>
                          <a:cs typeface="Arial" panose="020B0604020202020204" pitchFamily="34" charset="0"/>
                        </a:rPr>
                        <a:t>                       1,5 </a:t>
                      </a:r>
                      <a:endParaRPr lang="es-EC" sz="120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200" dirty="0">
                          <a:effectLst/>
                          <a:latin typeface="Arial" panose="020B0604020202020204" pitchFamily="34" charset="0"/>
                          <a:cs typeface="Arial" panose="020B0604020202020204" pitchFamily="34" charset="0"/>
                        </a:rPr>
                        <a:t>                </a:t>
                      </a:r>
                      <a:r>
                        <a:rPr lang="es-EC" sz="1200" dirty="0" smtClean="0">
                          <a:effectLst/>
                          <a:latin typeface="Arial" panose="020B0604020202020204" pitchFamily="34" charset="0"/>
                          <a:cs typeface="Arial" panose="020B0604020202020204" pitchFamily="34" charset="0"/>
                        </a:rPr>
                        <a:t>1,9 </a:t>
                      </a:r>
                      <a:endParaRPr lang="es-EC" sz="120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200" dirty="0">
                          <a:effectLst/>
                          <a:latin typeface="Arial" panose="020B0604020202020204" pitchFamily="34" charset="0"/>
                          <a:cs typeface="Arial" panose="020B0604020202020204" pitchFamily="34" charset="0"/>
                        </a:rPr>
                        <a:t>                </a:t>
                      </a:r>
                      <a:r>
                        <a:rPr lang="es-EC" sz="1200" dirty="0" smtClean="0">
                          <a:effectLst/>
                          <a:latin typeface="Arial" panose="020B0604020202020204" pitchFamily="34" charset="0"/>
                          <a:cs typeface="Arial" panose="020B0604020202020204" pitchFamily="34" charset="0"/>
                        </a:rPr>
                        <a:t>9,4 </a:t>
                      </a:r>
                      <a:endParaRPr lang="es-EC" sz="120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200" dirty="0">
                          <a:effectLst/>
                          <a:latin typeface="Arial" panose="020B0604020202020204" pitchFamily="34" charset="0"/>
                          <a:cs typeface="Arial" panose="020B0604020202020204" pitchFamily="34" charset="0"/>
                        </a:rPr>
                        <a:t>               </a:t>
                      </a:r>
                      <a:r>
                        <a:rPr lang="es-EC" sz="1200" dirty="0" smtClean="0">
                          <a:effectLst/>
                          <a:latin typeface="Arial" panose="020B0604020202020204" pitchFamily="34" charset="0"/>
                          <a:cs typeface="Arial" panose="020B0604020202020204" pitchFamily="34" charset="0"/>
                        </a:rPr>
                        <a:t>11,0 </a:t>
                      </a:r>
                      <a:endParaRPr lang="es-EC" sz="1200" dirty="0">
                        <a:effectLst/>
                        <a:latin typeface="Arial" panose="020B0604020202020204" pitchFamily="34" charset="0"/>
                        <a:ea typeface="Calibri"/>
                        <a:cs typeface="Arial" panose="020B0604020202020204" pitchFamily="34" charset="0"/>
                      </a:endParaRPr>
                    </a:p>
                  </a:txBody>
                  <a:tcPr marL="44450" marR="44450" marT="0" marB="0" anchor="b"/>
                </a:tc>
              </a:tr>
            </a:tbl>
          </a:graphicData>
        </a:graphic>
      </p:graphicFrame>
      <p:sp>
        <p:nvSpPr>
          <p:cNvPr id="17" name="16 CuadroTexto"/>
          <p:cNvSpPr txBox="1"/>
          <p:nvPr/>
        </p:nvSpPr>
        <p:spPr>
          <a:xfrm>
            <a:off x="6300192" y="2332833"/>
            <a:ext cx="2232248" cy="584775"/>
          </a:xfrm>
          <a:prstGeom prst="rect">
            <a:avLst/>
          </a:prstGeom>
          <a:solidFill>
            <a:srgbClr val="66FF33"/>
          </a:solidFill>
        </p:spPr>
        <p:txBody>
          <a:bodyPr wrap="square" rtlCol="0">
            <a:spAutoFit/>
          </a:bodyPr>
          <a:lstStyle/>
          <a:p>
            <a:pPr algn="ctr"/>
            <a:r>
              <a:rPr lang="es-EC"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ÍNDICES FINANCIEROS </a:t>
            </a:r>
            <a:endParaRPr lang="es-EC"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34 CuadroTexto"/>
          <p:cNvSpPr txBox="1">
            <a:spLocks noChangeArrowheads="1"/>
          </p:cNvSpPr>
          <p:nvPr/>
        </p:nvSpPr>
        <p:spPr bwMode="auto">
          <a:xfrm>
            <a:off x="4067944" y="0"/>
            <a:ext cx="4919018" cy="707886"/>
          </a:xfrm>
          <a:prstGeom prst="rect">
            <a:avLst/>
          </a:prstGeom>
          <a:noFill/>
          <a:ln w="9525">
            <a:solidFill>
              <a:srgbClr val="92D050"/>
            </a:solidFill>
            <a:miter lim="800000"/>
            <a:headEnd/>
            <a:tailEnd/>
          </a:ln>
        </p:spPr>
        <p:txBody>
          <a:bodyPr wrap="square">
            <a:spAutoFit/>
          </a:bodyPr>
          <a:lstStyle/>
          <a:p>
            <a:pPr algn="r"/>
            <a:r>
              <a:rPr lang="es-EC" sz="2000" b="1" dirty="0" smtClean="0">
                <a:latin typeface="Times New Roman" panose="02020603050405020304" pitchFamily="18" charset="0"/>
                <a:cs typeface="Times New Roman" panose="02020603050405020304" pitchFamily="18" charset="0"/>
              </a:rPr>
              <a:t>ESTADOS FINANCIEROS E ÍNDICES PROYECTADOS  </a:t>
            </a:r>
            <a:endParaRPr lang="es-EC"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1183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8" y="6021289"/>
            <a:ext cx="9176467"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redondeado"/>
          <p:cNvSpPr/>
          <p:nvPr/>
        </p:nvSpPr>
        <p:spPr>
          <a:xfrm>
            <a:off x="5580112" y="0"/>
            <a:ext cx="3384376" cy="63882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smtClean="0">
                <a:effectLst>
                  <a:outerShdw blurRad="38100" dist="38100" dir="2700000" algn="tl">
                    <a:srgbClr val="000000">
                      <a:alpha val="43137"/>
                    </a:srgbClr>
                  </a:outerShdw>
                </a:effectLst>
              </a:rPr>
              <a:t>PROBLEMA</a:t>
            </a:r>
            <a:endParaRPr lang="es-EC" b="1" dirty="0">
              <a:effectLst>
                <a:outerShdw blurRad="38100" dist="38100" dir="2700000" algn="tl">
                  <a:srgbClr val="000000">
                    <a:alpha val="43137"/>
                  </a:srgbClr>
                </a:outerShdw>
              </a:effectLst>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12776"/>
            <a:ext cx="9144000"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1479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39"/>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8" y="6021289"/>
            <a:ext cx="9176467"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6 Tabla"/>
          <p:cNvGraphicFramePr>
            <a:graphicFrameLocks noGrp="1"/>
          </p:cNvGraphicFramePr>
          <p:nvPr>
            <p:extLst>
              <p:ext uri="{D42A27DB-BD31-4B8C-83A1-F6EECF244321}">
                <p14:modId xmlns:p14="http://schemas.microsoft.com/office/powerpoint/2010/main" val="3902275371"/>
              </p:ext>
            </p:extLst>
          </p:nvPr>
        </p:nvGraphicFramePr>
        <p:xfrm>
          <a:off x="179512" y="13111"/>
          <a:ext cx="7063934" cy="3128391"/>
        </p:xfrm>
        <a:graphic>
          <a:graphicData uri="http://schemas.openxmlformats.org/drawingml/2006/table">
            <a:tbl>
              <a:tblPr firstRow="1" firstCol="1" bandRow="1">
                <a:tableStyleId>{3C2FFA5D-87B4-456A-9821-1D502468CF0F}</a:tableStyleId>
              </a:tblPr>
              <a:tblGrid>
                <a:gridCol w="432048"/>
                <a:gridCol w="2750900"/>
                <a:gridCol w="951603"/>
                <a:gridCol w="951603"/>
                <a:gridCol w="988890"/>
                <a:gridCol w="988890"/>
              </a:tblGrid>
              <a:tr h="162601">
                <a:tc>
                  <a:txBody>
                    <a:bodyPr/>
                    <a:lstStyle/>
                    <a:p>
                      <a:pPr>
                        <a:lnSpc>
                          <a:spcPct val="115000"/>
                        </a:lnSpc>
                        <a:spcAft>
                          <a:spcPts val="0"/>
                        </a:spcAft>
                      </a:pPr>
                      <a:r>
                        <a:rPr lang="es-EC" sz="105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nSpc>
                          <a:spcPct val="115000"/>
                        </a:lnSpc>
                        <a:spcAft>
                          <a:spcPts val="0"/>
                        </a:spcAft>
                      </a:pPr>
                      <a:r>
                        <a:rPr lang="es-EC" sz="1050">
                          <a:effectLst/>
                          <a:latin typeface="Arial" panose="020B0604020202020204" pitchFamily="34" charset="0"/>
                          <a:cs typeface="Arial" panose="020B0604020202020204" pitchFamily="34" charset="0"/>
                        </a:rPr>
                        <a:t> </a:t>
                      </a:r>
                      <a:endParaRPr lang="es-EC" sz="105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Base 2015</a:t>
                      </a:r>
                      <a:endParaRPr lang="es-EC" sz="105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2016</a:t>
                      </a:r>
                      <a:endParaRPr lang="es-EC" sz="105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2017</a:t>
                      </a:r>
                      <a:endParaRPr lang="es-EC" sz="105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C" sz="1050">
                          <a:effectLst/>
                          <a:latin typeface="Arial" panose="020B0604020202020204" pitchFamily="34" charset="0"/>
                          <a:cs typeface="Arial" panose="020B0604020202020204" pitchFamily="34" charset="0"/>
                        </a:rPr>
                        <a:t>2018</a:t>
                      </a:r>
                      <a:endParaRPr lang="es-EC" sz="1050">
                        <a:effectLst/>
                        <a:latin typeface="Arial" panose="020B0604020202020204" pitchFamily="34" charset="0"/>
                        <a:ea typeface="Calibri"/>
                        <a:cs typeface="Arial" panose="020B0604020202020204" pitchFamily="34" charset="0"/>
                      </a:endParaRPr>
                    </a:p>
                  </a:txBody>
                  <a:tcPr marL="44450" marR="44450" marT="0" marB="0" anchor="ctr"/>
                </a:tc>
              </a:tr>
              <a:tr h="298649">
                <a:tc rowSpan="8">
                  <a:txBody>
                    <a:bodyPr/>
                    <a:lstStyle/>
                    <a:p>
                      <a:pPr algn="ctr">
                        <a:lnSpc>
                          <a:spcPct val="115000"/>
                        </a:lnSpc>
                        <a:spcAft>
                          <a:spcPts val="0"/>
                        </a:spcAft>
                      </a:pPr>
                      <a:r>
                        <a:rPr lang="es-EC" sz="1600" b="1" dirty="0" smtClean="0">
                          <a:effectLst/>
                          <a:latin typeface="Arial" panose="020B0604020202020204" pitchFamily="34" charset="0"/>
                          <a:cs typeface="Arial" panose="020B0604020202020204" pitchFamily="34" charset="0"/>
                        </a:rPr>
                        <a:t>A</a:t>
                      </a:r>
                    </a:p>
                    <a:p>
                      <a:pPr algn="ctr">
                        <a:lnSpc>
                          <a:spcPct val="115000"/>
                        </a:lnSpc>
                        <a:spcAft>
                          <a:spcPts val="0"/>
                        </a:spcAft>
                      </a:pPr>
                      <a:r>
                        <a:rPr lang="es-EC" sz="1600" b="1" dirty="0" smtClean="0">
                          <a:effectLst/>
                          <a:latin typeface="Arial" panose="020B0604020202020204" pitchFamily="34" charset="0"/>
                          <a:cs typeface="Arial" panose="020B0604020202020204" pitchFamily="34" charset="0"/>
                        </a:rPr>
                        <a:t>C</a:t>
                      </a:r>
                    </a:p>
                    <a:p>
                      <a:pPr algn="ctr">
                        <a:lnSpc>
                          <a:spcPct val="115000"/>
                        </a:lnSpc>
                        <a:spcAft>
                          <a:spcPts val="0"/>
                        </a:spcAft>
                      </a:pPr>
                      <a:r>
                        <a:rPr lang="es-EC" sz="1600" b="1" dirty="0" smtClean="0">
                          <a:effectLst/>
                          <a:latin typeface="Arial" panose="020B0604020202020204" pitchFamily="34" charset="0"/>
                          <a:cs typeface="Arial" panose="020B0604020202020204" pitchFamily="34" charset="0"/>
                        </a:rPr>
                        <a:t>T</a:t>
                      </a:r>
                    </a:p>
                    <a:p>
                      <a:pPr algn="ctr">
                        <a:lnSpc>
                          <a:spcPct val="115000"/>
                        </a:lnSpc>
                        <a:spcAft>
                          <a:spcPts val="0"/>
                        </a:spcAft>
                      </a:pPr>
                      <a:r>
                        <a:rPr lang="es-EC" sz="1600" b="1" dirty="0" smtClean="0">
                          <a:effectLst/>
                          <a:latin typeface="Arial" panose="020B0604020202020204" pitchFamily="34" charset="0"/>
                          <a:cs typeface="Arial" panose="020B0604020202020204" pitchFamily="34" charset="0"/>
                        </a:rPr>
                        <a:t>I</a:t>
                      </a:r>
                    </a:p>
                    <a:p>
                      <a:pPr algn="ctr">
                        <a:lnSpc>
                          <a:spcPct val="115000"/>
                        </a:lnSpc>
                        <a:spcAft>
                          <a:spcPts val="0"/>
                        </a:spcAft>
                      </a:pPr>
                      <a:r>
                        <a:rPr lang="es-EC" sz="1600" b="1" dirty="0" smtClean="0">
                          <a:effectLst/>
                          <a:latin typeface="Arial" panose="020B0604020202020204" pitchFamily="34" charset="0"/>
                          <a:cs typeface="Arial" panose="020B0604020202020204" pitchFamily="34" charset="0"/>
                        </a:rPr>
                        <a:t>V</a:t>
                      </a:r>
                    </a:p>
                    <a:p>
                      <a:pPr algn="ctr">
                        <a:lnSpc>
                          <a:spcPct val="115000"/>
                        </a:lnSpc>
                        <a:spcAft>
                          <a:spcPts val="0"/>
                        </a:spcAft>
                      </a:pPr>
                      <a:r>
                        <a:rPr lang="es-EC" sz="1600" b="1" dirty="0" smtClean="0">
                          <a:effectLst/>
                          <a:latin typeface="Arial" panose="020B0604020202020204" pitchFamily="34" charset="0"/>
                          <a:cs typeface="Arial" panose="020B0604020202020204" pitchFamily="34" charset="0"/>
                        </a:rPr>
                        <a:t>I</a:t>
                      </a:r>
                    </a:p>
                    <a:p>
                      <a:pPr algn="ctr">
                        <a:lnSpc>
                          <a:spcPct val="115000"/>
                        </a:lnSpc>
                        <a:spcAft>
                          <a:spcPts val="0"/>
                        </a:spcAft>
                      </a:pPr>
                      <a:r>
                        <a:rPr lang="es-EC" sz="1600" b="1" dirty="0" smtClean="0">
                          <a:effectLst/>
                          <a:latin typeface="Arial" panose="020B0604020202020204" pitchFamily="34" charset="0"/>
                          <a:cs typeface="Arial" panose="020B0604020202020204" pitchFamily="34" charset="0"/>
                        </a:rPr>
                        <a:t>D</a:t>
                      </a:r>
                    </a:p>
                    <a:p>
                      <a:pPr algn="ctr">
                        <a:lnSpc>
                          <a:spcPct val="115000"/>
                        </a:lnSpc>
                        <a:spcAft>
                          <a:spcPts val="0"/>
                        </a:spcAft>
                      </a:pPr>
                      <a:r>
                        <a:rPr lang="es-EC" sz="1600" b="1" dirty="0" smtClean="0">
                          <a:effectLst/>
                          <a:latin typeface="Arial" panose="020B0604020202020204" pitchFamily="34" charset="0"/>
                          <a:cs typeface="Arial" panose="020B0604020202020204" pitchFamily="34" charset="0"/>
                        </a:rPr>
                        <a:t>A</a:t>
                      </a:r>
                    </a:p>
                    <a:p>
                      <a:pPr algn="ctr">
                        <a:lnSpc>
                          <a:spcPct val="115000"/>
                        </a:lnSpc>
                        <a:spcAft>
                          <a:spcPts val="0"/>
                        </a:spcAft>
                      </a:pPr>
                      <a:r>
                        <a:rPr lang="es-EC" sz="1600" b="1" dirty="0" smtClean="0">
                          <a:effectLst/>
                          <a:latin typeface="Arial" panose="020B0604020202020204" pitchFamily="34" charset="0"/>
                          <a:cs typeface="Arial" panose="020B0604020202020204" pitchFamily="34" charset="0"/>
                        </a:rPr>
                        <a:t>D</a:t>
                      </a:r>
                    </a:p>
                  </a:txBody>
                  <a:tcPr marL="44450" marR="44450" marT="0" marB="0" anchor="ctr"/>
                </a:tc>
                <a:tc>
                  <a:txBody>
                    <a:bodyPr/>
                    <a:lstStyle/>
                    <a:p>
                      <a:pPr>
                        <a:lnSpc>
                          <a:spcPct val="115000"/>
                        </a:lnSpc>
                        <a:spcAft>
                          <a:spcPts val="0"/>
                        </a:spcAft>
                      </a:pPr>
                      <a:r>
                        <a:rPr lang="es-EC" sz="1050" dirty="0">
                          <a:effectLst/>
                          <a:latin typeface="Arial" panose="020B0604020202020204" pitchFamily="34" charset="0"/>
                          <a:cs typeface="Arial" panose="020B0604020202020204" pitchFamily="34" charset="0"/>
                        </a:rPr>
                        <a:t>Rotación cartera</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a:effectLst/>
                          <a:latin typeface="Arial" panose="020B0604020202020204" pitchFamily="34" charset="0"/>
                          <a:cs typeface="Arial" panose="020B0604020202020204" pitchFamily="34" charset="0"/>
                        </a:rPr>
                        <a:t>                       1,3 </a:t>
                      </a:r>
                      <a:endParaRPr lang="es-EC" sz="105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a:effectLst/>
                          <a:latin typeface="Arial" panose="020B0604020202020204" pitchFamily="34" charset="0"/>
                          <a:cs typeface="Arial" panose="020B0604020202020204" pitchFamily="34" charset="0"/>
                        </a:rPr>
                        <a:t>              2,7 </a:t>
                      </a:r>
                      <a:endParaRPr lang="es-EC" sz="105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a:effectLst/>
                          <a:latin typeface="Arial" panose="020B0604020202020204" pitchFamily="34" charset="0"/>
                          <a:cs typeface="Arial" panose="020B0604020202020204" pitchFamily="34" charset="0"/>
                        </a:rPr>
                        <a:t>            10,6 </a:t>
                      </a:r>
                      <a:endParaRPr lang="es-EC" sz="105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a:effectLst/>
                          <a:latin typeface="Arial" panose="020B0604020202020204" pitchFamily="34" charset="0"/>
                          <a:cs typeface="Arial" panose="020B0604020202020204" pitchFamily="34" charset="0"/>
                        </a:rPr>
                        <a:t>              3,4 </a:t>
                      </a:r>
                      <a:endParaRPr lang="es-EC" sz="1050">
                        <a:effectLst/>
                        <a:latin typeface="Arial" panose="020B0604020202020204" pitchFamily="34" charset="0"/>
                        <a:ea typeface="Calibri"/>
                        <a:cs typeface="Arial" panose="020B0604020202020204" pitchFamily="34" charset="0"/>
                      </a:endParaRPr>
                    </a:p>
                  </a:txBody>
                  <a:tcPr marL="44450" marR="44450" marT="0" marB="0" anchor="b"/>
                </a:tc>
              </a:tr>
              <a:tr h="298649">
                <a:tc vMerge="1">
                  <a:txBody>
                    <a:bodyPr/>
                    <a:lstStyle/>
                    <a:p>
                      <a:endParaRPr lang="es-EC"/>
                    </a:p>
                  </a:txBody>
                  <a:tcPr/>
                </a:tc>
                <a:tc>
                  <a:txBody>
                    <a:bodyPr/>
                    <a:lstStyle/>
                    <a:p>
                      <a:pPr>
                        <a:lnSpc>
                          <a:spcPct val="115000"/>
                        </a:lnSpc>
                        <a:spcAft>
                          <a:spcPts val="0"/>
                        </a:spcAft>
                      </a:pPr>
                      <a:r>
                        <a:rPr lang="es-EC" sz="1050">
                          <a:effectLst/>
                          <a:latin typeface="Arial" panose="020B0604020202020204" pitchFamily="34" charset="0"/>
                          <a:cs typeface="Arial" panose="020B0604020202020204" pitchFamily="34" charset="0"/>
                        </a:rPr>
                        <a:t>Rotación de inventarios</a:t>
                      </a:r>
                      <a:endParaRPr lang="es-EC" sz="105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a:effectLst/>
                          <a:latin typeface="Arial" panose="020B0604020202020204" pitchFamily="34" charset="0"/>
                          <a:cs typeface="Arial" panose="020B0604020202020204" pitchFamily="34" charset="0"/>
                        </a:rPr>
                        <a:t>                       1,0 </a:t>
                      </a:r>
                      <a:endParaRPr lang="es-EC" sz="105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a:t>
                      </a:r>
                      <a:r>
                        <a:rPr lang="es-EC" sz="1050" dirty="0" smtClean="0">
                          <a:effectLst/>
                          <a:latin typeface="Arial" panose="020B0604020202020204" pitchFamily="34" charset="0"/>
                          <a:cs typeface="Arial" panose="020B0604020202020204" pitchFamily="34" charset="0"/>
                        </a:rPr>
                        <a:t>1,1</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a:t>
                      </a:r>
                      <a:r>
                        <a:rPr lang="es-EC" sz="1050" dirty="0" smtClean="0">
                          <a:effectLst/>
                          <a:latin typeface="Arial" panose="020B0604020202020204" pitchFamily="34" charset="0"/>
                          <a:cs typeface="Arial" panose="020B0604020202020204" pitchFamily="34" charset="0"/>
                        </a:rPr>
                        <a:t>2,9 </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a:t>
                      </a:r>
                      <a:r>
                        <a:rPr lang="es-EC" sz="1050" dirty="0" smtClean="0">
                          <a:effectLst/>
                          <a:latin typeface="Arial" panose="020B0604020202020204" pitchFamily="34" charset="0"/>
                          <a:cs typeface="Arial" panose="020B0604020202020204" pitchFamily="34" charset="0"/>
                        </a:rPr>
                        <a:t>1,8 </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r>
              <a:tr h="298649">
                <a:tc vMerge="1">
                  <a:txBody>
                    <a:bodyPr/>
                    <a:lstStyle/>
                    <a:p>
                      <a:endParaRPr lang="es-EC"/>
                    </a:p>
                  </a:txBody>
                  <a:tcPr/>
                </a:tc>
                <a:tc>
                  <a:txBody>
                    <a:bodyPr/>
                    <a:lstStyle/>
                    <a:p>
                      <a:pPr>
                        <a:lnSpc>
                          <a:spcPct val="115000"/>
                        </a:lnSpc>
                        <a:spcAft>
                          <a:spcPts val="0"/>
                        </a:spcAft>
                      </a:pPr>
                      <a:r>
                        <a:rPr lang="es-EC" sz="1050" dirty="0">
                          <a:effectLst/>
                          <a:latin typeface="Arial" panose="020B0604020202020204" pitchFamily="34" charset="0"/>
                          <a:cs typeface="Arial" panose="020B0604020202020204" pitchFamily="34" charset="0"/>
                        </a:rPr>
                        <a:t>Rotación de cuentas por pagar</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a:effectLst/>
                          <a:latin typeface="Arial" panose="020B0604020202020204" pitchFamily="34" charset="0"/>
                          <a:cs typeface="Arial" panose="020B0604020202020204" pitchFamily="34" charset="0"/>
                        </a:rPr>
                        <a:t>                       0,9 </a:t>
                      </a:r>
                      <a:endParaRPr lang="es-EC" sz="105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a:t>
                      </a:r>
                      <a:r>
                        <a:rPr lang="es-EC" sz="1050" dirty="0" smtClean="0">
                          <a:effectLst/>
                          <a:latin typeface="Arial" panose="020B0604020202020204" pitchFamily="34" charset="0"/>
                          <a:cs typeface="Arial" panose="020B0604020202020204" pitchFamily="34" charset="0"/>
                        </a:rPr>
                        <a:t>1,9 </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a:effectLst/>
                          <a:latin typeface="Arial" panose="020B0604020202020204" pitchFamily="34" charset="0"/>
                          <a:cs typeface="Arial" panose="020B0604020202020204" pitchFamily="34" charset="0"/>
                        </a:rPr>
                        <a:t>              6,3 </a:t>
                      </a:r>
                      <a:endParaRPr lang="es-EC" sz="105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a:effectLst/>
                          <a:latin typeface="Arial" panose="020B0604020202020204" pitchFamily="34" charset="0"/>
                          <a:cs typeface="Arial" panose="020B0604020202020204" pitchFamily="34" charset="0"/>
                        </a:rPr>
                        <a:t>                 -   </a:t>
                      </a:r>
                      <a:endParaRPr lang="es-EC" sz="1050">
                        <a:effectLst/>
                        <a:latin typeface="Arial" panose="020B0604020202020204" pitchFamily="34" charset="0"/>
                        <a:ea typeface="Calibri"/>
                        <a:cs typeface="Arial" panose="020B0604020202020204" pitchFamily="34" charset="0"/>
                      </a:endParaRPr>
                    </a:p>
                  </a:txBody>
                  <a:tcPr marL="44450" marR="44450" marT="0" marB="0" anchor="b"/>
                </a:tc>
              </a:tr>
              <a:tr h="298649">
                <a:tc vMerge="1">
                  <a:txBody>
                    <a:bodyPr/>
                    <a:lstStyle/>
                    <a:p>
                      <a:endParaRPr lang="es-EC"/>
                    </a:p>
                  </a:txBody>
                  <a:tcPr/>
                </a:tc>
                <a:tc>
                  <a:txBody>
                    <a:bodyPr/>
                    <a:lstStyle/>
                    <a:p>
                      <a:pPr>
                        <a:lnSpc>
                          <a:spcPct val="115000"/>
                        </a:lnSpc>
                        <a:spcAft>
                          <a:spcPts val="0"/>
                        </a:spcAft>
                      </a:pPr>
                      <a:r>
                        <a:rPr lang="es-EC" sz="1050" dirty="0">
                          <a:effectLst/>
                          <a:latin typeface="Arial" panose="020B0604020202020204" pitchFamily="34" charset="0"/>
                          <a:cs typeface="Arial" panose="020B0604020202020204" pitchFamily="34" charset="0"/>
                        </a:rPr>
                        <a:t>Plazo promedio de cobro</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a:effectLst/>
                          <a:latin typeface="Arial" panose="020B0604020202020204" pitchFamily="34" charset="0"/>
                          <a:cs typeface="Arial" panose="020B0604020202020204" pitchFamily="34" charset="0"/>
                        </a:rPr>
                        <a:t>                   278,3 </a:t>
                      </a:r>
                      <a:endParaRPr lang="es-EC" sz="105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131,4 </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a:effectLst/>
                          <a:latin typeface="Arial" panose="020B0604020202020204" pitchFamily="34" charset="0"/>
                          <a:cs typeface="Arial" panose="020B0604020202020204" pitchFamily="34" charset="0"/>
                        </a:rPr>
                        <a:t>            34,0 </a:t>
                      </a:r>
                      <a:endParaRPr lang="es-EC" sz="105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a:t>
                      </a:r>
                      <a:r>
                        <a:rPr lang="es-EC" sz="1050" dirty="0" smtClean="0">
                          <a:effectLst/>
                          <a:latin typeface="Arial" panose="020B0604020202020204" pitchFamily="34" charset="0"/>
                          <a:cs typeface="Arial" panose="020B0604020202020204" pitchFamily="34" charset="0"/>
                        </a:rPr>
                        <a:t>131,1 </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r>
              <a:tr h="298649">
                <a:tc vMerge="1">
                  <a:txBody>
                    <a:bodyPr/>
                    <a:lstStyle/>
                    <a:p>
                      <a:endParaRPr lang="es-EC"/>
                    </a:p>
                  </a:txBody>
                  <a:tcPr/>
                </a:tc>
                <a:tc>
                  <a:txBody>
                    <a:bodyPr/>
                    <a:lstStyle/>
                    <a:p>
                      <a:pPr>
                        <a:lnSpc>
                          <a:spcPct val="115000"/>
                        </a:lnSpc>
                        <a:spcAft>
                          <a:spcPts val="0"/>
                        </a:spcAft>
                      </a:pPr>
                      <a:r>
                        <a:rPr lang="es-EC" sz="1050">
                          <a:effectLst/>
                          <a:latin typeface="Arial" panose="020B0604020202020204" pitchFamily="34" charset="0"/>
                          <a:cs typeface="Arial" panose="020B0604020202020204" pitchFamily="34" charset="0"/>
                        </a:rPr>
                        <a:t>Plazo promedio de inventarios</a:t>
                      </a:r>
                      <a:endParaRPr lang="es-EC" sz="105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a:effectLst/>
                          <a:latin typeface="Arial" panose="020B0604020202020204" pitchFamily="34" charset="0"/>
                          <a:cs typeface="Arial" panose="020B0604020202020204" pitchFamily="34" charset="0"/>
                        </a:rPr>
                        <a:t>                   374,2 </a:t>
                      </a:r>
                      <a:endParaRPr lang="es-EC" sz="105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a:t>
                      </a:r>
                      <a:r>
                        <a:rPr lang="es-EC" sz="1050" dirty="0" smtClean="0">
                          <a:effectLst/>
                          <a:latin typeface="Arial" panose="020B0604020202020204" pitchFamily="34" charset="0"/>
                          <a:cs typeface="Arial" panose="020B0604020202020204" pitchFamily="34" charset="0"/>
                        </a:rPr>
                        <a:t>338,7 </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a:t>
                      </a:r>
                      <a:r>
                        <a:rPr lang="es-EC" sz="1050" dirty="0" smtClean="0">
                          <a:effectLst/>
                          <a:latin typeface="Arial" panose="020B0604020202020204" pitchFamily="34" charset="0"/>
                          <a:cs typeface="Arial" panose="020B0604020202020204" pitchFamily="34" charset="0"/>
                        </a:rPr>
                        <a:t>123,0 </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a:t>
                      </a:r>
                      <a:r>
                        <a:rPr lang="es-EC" sz="1050" dirty="0" smtClean="0">
                          <a:effectLst/>
                          <a:latin typeface="Arial" panose="020B0604020202020204" pitchFamily="34" charset="0"/>
                          <a:cs typeface="Arial" panose="020B0604020202020204" pitchFamily="34" charset="0"/>
                        </a:rPr>
                        <a:t>197,6 </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r>
              <a:tr h="298649">
                <a:tc vMerge="1">
                  <a:txBody>
                    <a:bodyPr/>
                    <a:lstStyle/>
                    <a:p>
                      <a:endParaRPr lang="es-EC"/>
                    </a:p>
                  </a:txBody>
                  <a:tcPr/>
                </a:tc>
                <a:tc>
                  <a:txBody>
                    <a:bodyPr/>
                    <a:lstStyle/>
                    <a:p>
                      <a:pPr>
                        <a:lnSpc>
                          <a:spcPct val="115000"/>
                        </a:lnSpc>
                        <a:spcAft>
                          <a:spcPts val="0"/>
                        </a:spcAft>
                      </a:pPr>
                      <a:r>
                        <a:rPr lang="es-EC" sz="1050" dirty="0">
                          <a:effectLst/>
                          <a:latin typeface="Arial" panose="020B0604020202020204" pitchFamily="34" charset="0"/>
                          <a:cs typeface="Arial" panose="020B0604020202020204" pitchFamily="34" charset="0"/>
                        </a:rPr>
                        <a:t>Plazo promedio de pago</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a:effectLst/>
                          <a:latin typeface="Arial" panose="020B0604020202020204" pitchFamily="34" charset="0"/>
                          <a:cs typeface="Arial" panose="020B0604020202020204" pitchFamily="34" charset="0"/>
                        </a:rPr>
                        <a:t>                   386,0 </a:t>
                      </a:r>
                      <a:endParaRPr lang="es-EC" sz="105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a:t>
                      </a:r>
                      <a:r>
                        <a:rPr lang="es-EC" sz="1050" dirty="0" smtClean="0">
                          <a:effectLst/>
                          <a:latin typeface="Arial" panose="020B0604020202020204" pitchFamily="34" charset="0"/>
                          <a:cs typeface="Arial" panose="020B0604020202020204" pitchFamily="34" charset="0"/>
                        </a:rPr>
                        <a:t>187,8 </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a:t>
                      </a:r>
                      <a:r>
                        <a:rPr lang="es-EC" sz="1050" dirty="0" smtClean="0">
                          <a:effectLst/>
                          <a:latin typeface="Arial" panose="020B0604020202020204" pitchFamily="34" charset="0"/>
                          <a:cs typeface="Arial" panose="020B0604020202020204" pitchFamily="34" charset="0"/>
                        </a:rPr>
                        <a:t>57,1 </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a:effectLst/>
                          <a:latin typeface="Arial" panose="020B0604020202020204" pitchFamily="34" charset="0"/>
                          <a:cs typeface="Arial" panose="020B0604020202020204" pitchFamily="34" charset="0"/>
                        </a:rPr>
                        <a:t>                 -   </a:t>
                      </a:r>
                      <a:endParaRPr lang="es-EC" sz="1050">
                        <a:effectLst/>
                        <a:latin typeface="Arial" panose="020B0604020202020204" pitchFamily="34" charset="0"/>
                        <a:ea typeface="Calibri"/>
                        <a:cs typeface="Arial" panose="020B0604020202020204" pitchFamily="34" charset="0"/>
                      </a:endParaRPr>
                    </a:p>
                  </a:txBody>
                  <a:tcPr marL="44450" marR="44450" marT="0" marB="0" anchor="b"/>
                </a:tc>
              </a:tr>
              <a:tr h="298649">
                <a:tc vMerge="1">
                  <a:txBody>
                    <a:bodyPr/>
                    <a:lstStyle/>
                    <a:p>
                      <a:endParaRPr lang="es-EC"/>
                    </a:p>
                  </a:txBody>
                  <a:tcPr/>
                </a:tc>
                <a:tc>
                  <a:txBody>
                    <a:bodyPr/>
                    <a:lstStyle/>
                    <a:p>
                      <a:pPr>
                        <a:lnSpc>
                          <a:spcPct val="115000"/>
                        </a:lnSpc>
                        <a:spcAft>
                          <a:spcPts val="0"/>
                        </a:spcAft>
                      </a:pPr>
                      <a:r>
                        <a:rPr lang="es-EC" sz="1050" dirty="0">
                          <a:effectLst/>
                          <a:latin typeface="Arial" panose="020B0604020202020204" pitchFamily="34" charset="0"/>
                          <a:cs typeface="Arial" panose="020B0604020202020204" pitchFamily="34" charset="0"/>
                        </a:rPr>
                        <a:t>Rotación de activos fijos</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a:effectLst/>
                          <a:latin typeface="Arial" panose="020B0604020202020204" pitchFamily="34" charset="0"/>
                          <a:cs typeface="Arial" panose="020B0604020202020204" pitchFamily="34" charset="0"/>
                        </a:rPr>
                        <a:t>                       3,1 </a:t>
                      </a:r>
                      <a:endParaRPr lang="es-EC" sz="105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6,6 </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a:effectLst/>
                          <a:latin typeface="Arial" panose="020B0604020202020204" pitchFamily="34" charset="0"/>
                          <a:cs typeface="Arial" panose="020B0604020202020204" pitchFamily="34" charset="0"/>
                        </a:rPr>
                        <a:t>            13,4 </a:t>
                      </a:r>
                      <a:endParaRPr lang="es-EC" sz="105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a:effectLst/>
                          <a:latin typeface="Arial" panose="020B0604020202020204" pitchFamily="34" charset="0"/>
                          <a:cs typeface="Arial" panose="020B0604020202020204" pitchFamily="34" charset="0"/>
                        </a:rPr>
                        <a:t>              9,2 </a:t>
                      </a:r>
                      <a:endParaRPr lang="es-EC" sz="1050">
                        <a:effectLst/>
                        <a:latin typeface="Arial" panose="020B0604020202020204" pitchFamily="34" charset="0"/>
                        <a:ea typeface="Calibri"/>
                        <a:cs typeface="Arial" panose="020B0604020202020204" pitchFamily="34" charset="0"/>
                      </a:endParaRPr>
                    </a:p>
                  </a:txBody>
                  <a:tcPr marL="44450" marR="44450" marT="0" marB="0" anchor="b"/>
                </a:tc>
              </a:tr>
              <a:tr h="298649">
                <a:tc vMerge="1">
                  <a:txBody>
                    <a:bodyPr/>
                    <a:lstStyle/>
                    <a:p>
                      <a:endParaRPr lang="es-EC"/>
                    </a:p>
                  </a:txBody>
                  <a:tcPr/>
                </a:tc>
                <a:tc>
                  <a:txBody>
                    <a:bodyPr/>
                    <a:lstStyle/>
                    <a:p>
                      <a:pPr>
                        <a:lnSpc>
                          <a:spcPct val="115000"/>
                        </a:lnSpc>
                        <a:spcAft>
                          <a:spcPts val="0"/>
                        </a:spcAft>
                      </a:pPr>
                      <a:r>
                        <a:rPr lang="es-EC" sz="1050">
                          <a:effectLst/>
                          <a:latin typeface="Arial" panose="020B0604020202020204" pitchFamily="34" charset="0"/>
                          <a:cs typeface="Arial" panose="020B0604020202020204" pitchFamily="34" charset="0"/>
                        </a:rPr>
                        <a:t>Rotación sobre activos totales</a:t>
                      </a:r>
                      <a:endParaRPr lang="es-EC" sz="105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a:effectLst/>
                          <a:latin typeface="Arial" panose="020B0604020202020204" pitchFamily="34" charset="0"/>
                          <a:cs typeface="Arial" panose="020B0604020202020204" pitchFamily="34" charset="0"/>
                        </a:rPr>
                        <a:t>                       0,3 </a:t>
                      </a:r>
                      <a:endParaRPr lang="es-EC" sz="105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a:t>
                      </a:r>
                      <a:r>
                        <a:rPr lang="es-EC" sz="1050" dirty="0" smtClean="0">
                          <a:effectLst/>
                          <a:latin typeface="Arial" panose="020B0604020202020204" pitchFamily="34" charset="0"/>
                          <a:cs typeface="Arial" panose="020B0604020202020204" pitchFamily="34" charset="0"/>
                        </a:rPr>
                        <a:t>0,8 </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a:t>
                      </a:r>
                      <a:r>
                        <a:rPr lang="es-EC" sz="1050" dirty="0" smtClean="0">
                          <a:effectLst/>
                          <a:latin typeface="Arial" panose="020B0604020202020204" pitchFamily="34" charset="0"/>
                          <a:cs typeface="Arial" panose="020B0604020202020204" pitchFamily="34" charset="0"/>
                        </a:rPr>
                        <a:t>1,4 </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0,8 </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2981660407"/>
              </p:ext>
            </p:extLst>
          </p:nvPr>
        </p:nvGraphicFramePr>
        <p:xfrm>
          <a:off x="1547662" y="3251412"/>
          <a:ext cx="7614239" cy="1689756"/>
        </p:xfrm>
        <a:graphic>
          <a:graphicData uri="http://schemas.openxmlformats.org/drawingml/2006/table">
            <a:tbl>
              <a:tblPr firstRow="1" firstCol="1" bandRow="1">
                <a:tableStyleId>{69C7853C-536D-4A76-A0AE-DD22124D55A5}</a:tableStyleId>
              </a:tblPr>
              <a:tblGrid>
                <a:gridCol w="1899238"/>
                <a:gridCol w="1899238"/>
                <a:gridCol w="1007658"/>
                <a:gridCol w="936035"/>
                <a:gridCol w="936035"/>
                <a:gridCol w="936035"/>
              </a:tblGrid>
              <a:tr h="176738">
                <a:tc>
                  <a:txBody>
                    <a:bodyPr/>
                    <a:lstStyle/>
                    <a:p>
                      <a:pPr>
                        <a:lnSpc>
                          <a:spcPct val="115000"/>
                        </a:lnSpc>
                        <a:spcAft>
                          <a:spcPts val="0"/>
                        </a:spcAft>
                      </a:pPr>
                      <a:r>
                        <a:rPr lang="es-EC"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nSpc>
                          <a:spcPct val="115000"/>
                        </a:lnSpc>
                        <a:spcAft>
                          <a:spcPts val="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spcAft>
                          <a:spcPts val="0"/>
                        </a:spcAft>
                      </a:pPr>
                      <a:r>
                        <a:rPr lang="es-EC" sz="1200">
                          <a:effectLst/>
                          <a:latin typeface="Arial" panose="020B0604020202020204" pitchFamily="34" charset="0"/>
                          <a:cs typeface="Arial" panose="020B0604020202020204" pitchFamily="34" charset="0"/>
                        </a:rPr>
                        <a:t>Base 2015</a:t>
                      </a:r>
                      <a:endParaRPr lang="es-EC" sz="120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spcAft>
                          <a:spcPts val="0"/>
                        </a:spcAft>
                      </a:pPr>
                      <a:r>
                        <a:rPr lang="es-EC" sz="1200" dirty="0">
                          <a:effectLst/>
                          <a:latin typeface="Arial" panose="020B0604020202020204" pitchFamily="34" charset="0"/>
                          <a:cs typeface="Arial" panose="020B0604020202020204" pitchFamily="34" charset="0"/>
                        </a:rPr>
                        <a:t>2016</a:t>
                      </a:r>
                      <a:endParaRPr lang="es-EC" sz="120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spcAft>
                          <a:spcPts val="0"/>
                        </a:spcAft>
                      </a:pPr>
                      <a:r>
                        <a:rPr lang="es-EC" sz="1200">
                          <a:effectLst/>
                          <a:latin typeface="Arial" panose="020B0604020202020204" pitchFamily="34" charset="0"/>
                          <a:cs typeface="Arial" panose="020B0604020202020204" pitchFamily="34" charset="0"/>
                        </a:rPr>
                        <a:t>2017</a:t>
                      </a:r>
                      <a:endParaRPr lang="es-EC" sz="120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spcAft>
                          <a:spcPts val="0"/>
                        </a:spcAft>
                      </a:pPr>
                      <a:r>
                        <a:rPr lang="es-EC" sz="1200">
                          <a:effectLst/>
                          <a:latin typeface="Arial" panose="020B0604020202020204" pitchFamily="34" charset="0"/>
                          <a:cs typeface="Arial" panose="020B0604020202020204" pitchFamily="34" charset="0"/>
                        </a:rPr>
                        <a:t>2018</a:t>
                      </a:r>
                      <a:endParaRPr lang="es-EC" sz="1200">
                        <a:effectLst/>
                        <a:latin typeface="Arial" panose="020B0604020202020204" pitchFamily="34" charset="0"/>
                        <a:ea typeface="Calibri"/>
                        <a:cs typeface="Arial" panose="020B0604020202020204" pitchFamily="34" charset="0"/>
                      </a:endParaRPr>
                    </a:p>
                  </a:txBody>
                  <a:tcPr marL="44450" marR="44450" marT="0" marB="0" anchor="b"/>
                </a:tc>
              </a:tr>
              <a:tr h="369861">
                <a:tc rowSpan="4">
                  <a:txBody>
                    <a:bodyPr/>
                    <a:lstStyle/>
                    <a:p>
                      <a:pPr algn="ctr">
                        <a:lnSpc>
                          <a:spcPct val="115000"/>
                        </a:lnSpc>
                        <a:spcAft>
                          <a:spcPts val="0"/>
                        </a:spcAft>
                      </a:pPr>
                      <a:r>
                        <a:rPr lang="es-EC" sz="1600" dirty="0" smtClean="0">
                          <a:effectLst/>
                          <a:latin typeface="Arial" panose="020B0604020202020204" pitchFamily="34" charset="0"/>
                          <a:cs typeface="Arial" panose="020B0604020202020204" pitchFamily="34" charset="0"/>
                        </a:rPr>
                        <a:t>ENDEUDAMIENTO</a:t>
                      </a:r>
                      <a:endParaRPr lang="es-EC" sz="16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nSpc>
                          <a:spcPct val="115000"/>
                        </a:lnSpc>
                        <a:spcAft>
                          <a:spcPts val="0"/>
                        </a:spcAft>
                      </a:pPr>
                      <a:r>
                        <a:rPr lang="es-EC" sz="1050" dirty="0">
                          <a:effectLst/>
                          <a:latin typeface="Arial" panose="020B0604020202020204" pitchFamily="34" charset="0"/>
                          <a:cs typeface="Arial" panose="020B0604020202020204" pitchFamily="34" charset="0"/>
                        </a:rPr>
                        <a:t>Endeudamiento total del activo</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a:effectLst/>
                          <a:latin typeface="Arial" panose="020B0604020202020204" pitchFamily="34" charset="0"/>
                          <a:cs typeface="Arial" panose="020B0604020202020204" pitchFamily="34" charset="0"/>
                        </a:rPr>
                        <a:t>                       0,4 </a:t>
                      </a:r>
                      <a:endParaRPr lang="es-EC" sz="105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a:t>
                      </a:r>
                      <a:r>
                        <a:rPr lang="es-EC" sz="1050" dirty="0" smtClean="0">
                          <a:effectLst/>
                          <a:latin typeface="Arial" panose="020B0604020202020204" pitchFamily="34" charset="0"/>
                          <a:cs typeface="Arial" panose="020B0604020202020204" pitchFamily="34" charset="0"/>
                        </a:rPr>
                        <a:t>0,2 </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0,2 </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a:effectLst/>
                          <a:latin typeface="Arial" panose="020B0604020202020204" pitchFamily="34" charset="0"/>
                          <a:cs typeface="Arial" panose="020B0604020202020204" pitchFamily="34" charset="0"/>
                        </a:rPr>
                        <a:t>                0,1 </a:t>
                      </a:r>
                      <a:endParaRPr lang="es-EC" sz="1050">
                        <a:effectLst/>
                        <a:latin typeface="Arial" panose="020B0604020202020204" pitchFamily="34" charset="0"/>
                        <a:ea typeface="Calibri"/>
                        <a:cs typeface="Arial" panose="020B0604020202020204" pitchFamily="34" charset="0"/>
                      </a:endParaRPr>
                    </a:p>
                  </a:txBody>
                  <a:tcPr marL="44450" marR="44450" marT="0" marB="0" anchor="b"/>
                </a:tc>
              </a:tr>
              <a:tr h="369861">
                <a:tc vMerge="1">
                  <a:txBody>
                    <a:bodyPr/>
                    <a:lstStyle/>
                    <a:p>
                      <a:endParaRPr lang="es-EC"/>
                    </a:p>
                  </a:txBody>
                  <a:tcPr/>
                </a:tc>
                <a:tc>
                  <a:txBody>
                    <a:bodyPr/>
                    <a:lstStyle/>
                    <a:p>
                      <a:pPr>
                        <a:lnSpc>
                          <a:spcPct val="115000"/>
                        </a:lnSpc>
                        <a:spcAft>
                          <a:spcPts val="0"/>
                        </a:spcAft>
                      </a:pPr>
                      <a:r>
                        <a:rPr lang="es-EC" sz="1050" dirty="0">
                          <a:effectLst/>
                          <a:latin typeface="Arial" panose="020B0604020202020204" pitchFamily="34" charset="0"/>
                          <a:cs typeface="Arial" panose="020B0604020202020204" pitchFamily="34" charset="0"/>
                        </a:rPr>
                        <a:t>Apalancamiento Financiero</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1,7 </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a:t>
                      </a:r>
                      <a:r>
                        <a:rPr lang="es-EC" sz="1050" dirty="0" smtClean="0">
                          <a:effectLst/>
                          <a:latin typeface="Arial" panose="020B0604020202020204" pitchFamily="34" charset="0"/>
                          <a:cs typeface="Arial" panose="020B0604020202020204" pitchFamily="34" charset="0"/>
                        </a:rPr>
                        <a:t>1,2 </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a:t>
                      </a:r>
                      <a:r>
                        <a:rPr lang="es-EC" sz="1050" dirty="0" smtClean="0">
                          <a:effectLst/>
                          <a:latin typeface="Arial" panose="020B0604020202020204" pitchFamily="34" charset="0"/>
                          <a:cs typeface="Arial" panose="020B0604020202020204" pitchFamily="34" charset="0"/>
                        </a:rPr>
                        <a:t>0,9 </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a:t>
                      </a:r>
                      <a:r>
                        <a:rPr lang="es-EC" sz="1050" dirty="0" smtClean="0">
                          <a:effectLst/>
                          <a:latin typeface="Arial" panose="020B0604020202020204" pitchFamily="34" charset="0"/>
                          <a:cs typeface="Arial" panose="020B0604020202020204" pitchFamily="34" charset="0"/>
                        </a:rPr>
                        <a:t>1,1</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r>
              <a:tr h="369861">
                <a:tc vMerge="1">
                  <a:txBody>
                    <a:bodyPr/>
                    <a:lstStyle/>
                    <a:p>
                      <a:endParaRPr lang="es-EC"/>
                    </a:p>
                  </a:txBody>
                  <a:tcPr/>
                </a:tc>
                <a:tc>
                  <a:txBody>
                    <a:bodyPr/>
                    <a:lstStyle/>
                    <a:p>
                      <a:pPr>
                        <a:lnSpc>
                          <a:spcPct val="115000"/>
                        </a:lnSpc>
                        <a:spcAft>
                          <a:spcPts val="0"/>
                        </a:spcAft>
                      </a:pPr>
                      <a:r>
                        <a:rPr lang="es-EC" sz="1050">
                          <a:effectLst/>
                          <a:latin typeface="Arial" panose="020B0604020202020204" pitchFamily="34" charset="0"/>
                          <a:cs typeface="Arial" panose="020B0604020202020204" pitchFamily="34" charset="0"/>
                        </a:rPr>
                        <a:t>Apalancamiento</a:t>
                      </a:r>
                      <a:endParaRPr lang="es-EC" sz="105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a:effectLst/>
                          <a:latin typeface="Arial" panose="020B0604020202020204" pitchFamily="34" charset="0"/>
                          <a:cs typeface="Arial" panose="020B0604020202020204" pitchFamily="34" charset="0"/>
                        </a:rPr>
                        <a:t>                       1,7 </a:t>
                      </a:r>
                      <a:endParaRPr lang="es-EC" sz="105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a:t>
                      </a:r>
                      <a:r>
                        <a:rPr lang="es-EC" sz="1050" dirty="0" smtClean="0">
                          <a:effectLst/>
                          <a:latin typeface="Arial" panose="020B0604020202020204" pitchFamily="34" charset="0"/>
                          <a:cs typeface="Arial" panose="020B0604020202020204" pitchFamily="34" charset="0"/>
                        </a:rPr>
                        <a:t>1,3 </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1,3 </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1,1 </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r>
              <a:tr h="369861">
                <a:tc vMerge="1">
                  <a:txBody>
                    <a:bodyPr/>
                    <a:lstStyle/>
                    <a:p>
                      <a:endParaRPr lang="es-EC"/>
                    </a:p>
                  </a:txBody>
                  <a:tcPr/>
                </a:tc>
                <a:tc>
                  <a:txBody>
                    <a:bodyPr/>
                    <a:lstStyle/>
                    <a:p>
                      <a:pPr>
                        <a:lnSpc>
                          <a:spcPct val="115000"/>
                        </a:lnSpc>
                        <a:spcAft>
                          <a:spcPts val="0"/>
                        </a:spcAft>
                      </a:pPr>
                      <a:r>
                        <a:rPr lang="es-EC" sz="1050" dirty="0">
                          <a:effectLst/>
                          <a:latin typeface="Arial" panose="020B0604020202020204" pitchFamily="34" charset="0"/>
                          <a:cs typeface="Arial" panose="020B0604020202020204" pitchFamily="34" charset="0"/>
                        </a:rPr>
                        <a:t>Endeudamiento patrimonial</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0,5 </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a:t>
                      </a:r>
                      <a:r>
                        <a:rPr lang="es-EC" sz="1050" dirty="0" smtClean="0">
                          <a:effectLst/>
                          <a:latin typeface="Arial" panose="020B0604020202020204" pitchFamily="34" charset="0"/>
                          <a:cs typeface="Arial" panose="020B0604020202020204" pitchFamily="34" charset="0"/>
                        </a:rPr>
                        <a:t>0,3 </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0,3 </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a:t>
                      </a:r>
                      <a:r>
                        <a:rPr lang="es-EC" sz="1050" dirty="0" smtClean="0">
                          <a:effectLst/>
                          <a:latin typeface="Arial" panose="020B0604020202020204" pitchFamily="34" charset="0"/>
                          <a:cs typeface="Arial" panose="020B0604020202020204" pitchFamily="34" charset="0"/>
                        </a:rPr>
                        <a:t>0,1 </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3416993920"/>
              </p:ext>
            </p:extLst>
          </p:nvPr>
        </p:nvGraphicFramePr>
        <p:xfrm>
          <a:off x="35496" y="5013767"/>
          <a:ext cx="8964485" cy="1825474"/>
        </p:xfrm>
        <a:graphic>
          <a:graphicData uri="http://schemas.openxmlformats.org/drawingml/2006/table">
            <a:tbl>
              <a:tblPr firstRow="1" firstCol="1" bandRow="1">
                <a:tableStyleId>{284E427A-3D55-4303-BF80-6455036E1DE7}</a:tableStyleId>
              </a:tblPr>
              <a:tblGrid>
                <a:gridCol w="2207911"/>
                <a:gridCol w="2207911"/>
                <a:gridCol w="1168085"/>
                <a:gridCol w="1044408"/>
                <a:gridCol w="1168085"/>
                <a:gridCol w="1168085"/>
              </a:tblGrid>
              <a:tr h="182596">
                <a:tc>
                  <a:txBody>
                    <a:bodyPr/>
                    <a:lstStyle/>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nSpc>
                          <a:spcPct val="115000"/>
                        </a:lnSpc>
                        <a:spcAft>
                          <a:spcPts val="0"/>
                        </a:spcAft>
                      </a:pPr>
                      <a:r>
                        <a:rPr lang="es-EC" sz="1100">
                          <a:effectLst/>
                          <a:latin typeface="Arial" panose="020B0604020202020204" pitchFamily="34" charset="0"/>
                          <a:cs typeface="Arial" panose="020B0604020202020204" pitchFamily="34" charset="0"/>
                        </a:rPr>
                        <a:t> </a:t>
                      </a:r>
                      <a:endParaRPr lang="es-EC" sz="110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spcAft>
                          <a:spcPts val="0"/>
                        </a:spcAft>
                      </a:pPr>
                      <a:r>
                        <a:rPr lang="es-EC" sz="1100">
                          <a:effectLst/>
                          <a:latin typeface="Arial" panose="020B0604020202020204" pitchFamily="34" charset="0"/>
                          <a:cs typeface="Arial" panose="020B0604020202020204" pitchFamily="34" charset="0"/>
                        </a:rPr>
                        <a:t>Base 2015</a:t>
                      </a:r>
                      <a:endParaRPr lang="es-EC" sz="110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spcAft>
                          <a:spcPts val="0"/>
                        </a:spcAft>
                      </a:pPr>
                      <a:r>
                        <a:rPr lang="es-EC" sz="1100" dirty="0">
                          <a:effectLst/>
                          <a:latin typeface="Arial" panose="020B0604020202020204" pitchFamily="34" charset="0"/>
                          <a:cs typeface="Arial" panose="020B0604020202020204" pitchFamily="34" charset="0"/>
                        </a:rPr>
                        <a:t>2016</a:t>
                      </a:r>
                      <a:endParaRPr lang="es-EC" sz="110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spcAft>
                          <a:spcPts val="0"/>
                        </a:spcAft>
                      </a:pPr>
                      <a:r>
                        <a:rPr lang="es-EC" sz="1100" dirty="0">
                          <a:effectLst/>
                          <a:latin typeface="Arial" panose="020B0604020202020204" pitchFamily="34" charset="0"/>
                          <a:cs typeface="Arial" panose="020B0604020202020204" pitchFamily="34" charset="0"/>
                        </a:rPr>
                        <a:t>2017</a:t>
                      </a:r>
                      <a:endParaRPr lang="es-EC" sz="110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spcAft>
                          <a:spcPts val="0"/>
                        </a:spcAft>
                      </a:pPr>
                      <a:r>
                        <a:rPr lang="es-EC" sz="1100">
                          <a:effectLst/>
                          <a:latin typeface="Arial" panose="020B0604020202020204" pitchFamily="34" charset="0"/>
                          <a:cs typeface="Arial" panose="020B0604020202020204" pitchFamily="34" charset="0"/>
                        </a:rPr>
                        <a:t>2018</a:t>
                      </a:r>
                      <a:endParaRPr lang="es-EC" sz="1100">
                        <a:effectLst/>
                        <a:latin typeface="Arial" panose="020B0604020202020204" pitchFamily="34" charset="0"/>
                        <a:ea typeface="Calibri"/>
                        <a:cs typeface="Arial" panose="020B0604020202020204" pitchFamily="34" charset="0"/>
                      </a:endParaRPr>
                    </a:p>
                  </a:txBody>
                  <a:tcPr marL="44450" marR="44450" marT="0" marB="0" anchor="b"/>
                </a:tc>
              </a:tr>
              <a:tr h="199956">
                <a:tc rowSpan="6">
                  <a:txBody>
                    <a:bodyPr/>
                    <a:lstStyle/>
                    <a:p>
                      <a:pPr algn="ctr">
                        <a:lnSpc>
                          <a:spcPct val="115000"/>
                        </a:lnSpc>
                        <a:spcAft>
                          <a:spcPts val="0"/>
                        </a:spcAft>
                      </a:pPr>
                      <a:r>
                        <a:rPr lang="es-EC" sz="1600" b="1" kern="1200" dirty="0" smtClean="0">
                          <a:solidFill>
                            <a:schemeClr val="dk1"/>
                          </a:solidFill>
                          <a:effectLst/>
                          <a:latin typeface="Arial" panose="020B0604020202020204" pitchFamily="34" charset="0"/>
                          <a:ea typeface="+mn-ea"/>
                          <a:cs typeface="Arial" panose="020B0604020202020204" pitchFamily="34" charset="0"/>
                        </a:rPr>
                        <a:t>RENTABILIDAD</a:t>
                      </a:r>
                      <a:endParaRPr lang="es-EC" sz="1600" b="1" kern="1200" dirty="0">
                        <a:solidFill>
                          <a:schemeClr val="dk1"/>
                        </a:solidFill>
                        <a:effectLst/>
                        <a:latin typeface="Arial" panose="020B0604020202020204" pitchFamily="34" charset="0"/>
                        <a:ea typeface="+mn-ea"/>
                        <a:cs typeface="Arial" panose="020B0604020202020204" pitchFamily="34" charset="0"/>
                      </a:endParaRPr>
                    </a:p>
                  </a:txBody>
                  <a:tcPr marL="44450" marR="44450" marT="0" marB="0" anchor="ctr"/>
                </a:tc>
                <a:tc>
                  <a:txBody>
                    <a:bodyPr/>
                    <a:lstStyle/>
                    <a:p>
                      <a:pPr>
                        <a:lnSpc>
                          <a:spcPct val="115000"/>
                        </a:lnSpc>
                        <a:spcAft>
                          <a:spcPts val="0"/>
                        </a:spcAft>
                      </a:pPr>
                      <a:r>
                        <a:rPr lang="es-EC" sz="1050" dirty="0">
                          <a:effectLst/>
                          <a:latin typeface="Arial" panose="020B0604020202020204" pitchFamily="34" charset="0"/>
                          <a:cs typeface="Arial" panose="020B0604020202020204" pitchFamily="34" charset="0"/>
                        </a:rPr>
                        <a:t>Rentabilidad sobre las ventas</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a:effectLst/>
                          <a:latin typeface="Arial" panose="020B0604020202020204" pitchFamily="34" charset="0"/>
                          <a:cs typeface="Arial" panose="020B0604020202020204" pitchFamily="34" charset="0"/>
                        </a:rPr>
                        <a:t>                        -   </a:t>
                      </a:r>
                      <a:endParaRPr lang="es-EC" sz="105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smtClean="0">
                          <a:effectLst/>
                          <a:latin typeface="Arial" panose="020B0604020202020204" pitchFamily="34" charset="0"/>
                          <a:cs typeface="Arial" panose="020B0604020202020204" pitchFamily="34" charset="0"/>
                        </a:rPr>
                        <a:t>5,7%</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smtClean="0">
                          <a:effectLst/>
                          <a:latin typeface="Arial" panose="020B0604020202020204" pitchFamily="34" charset="0"/>
                          <a:cs typeface="Arial" panose="020B0604020202020204" pitchFamily="34" charset="0"/>
                        </a:rPr>
                        <a:t>1,8%</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smtClean="0">
                          <a:effectLst/>
                          <a:latin typeface="Arial" panose="020B0604020202020204" pitchFamily="34" charset="0"/>
                          <a:cs typeface="Arial" panose="020B0604020202020204" pitchFamily="34" charset="0"/>
                        </a:rPr>
                        <a:t>18,8%</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r>
              <a:tr h="332387">
                <a:tc vMerge="1">
                  <a:txBody>
                    <a:bodyPr/>
                    <a:lstStyle/>
                    <a:p>
                      <a:endParaRPr lang="es-EC"/>
                    </a:p>
                  </a:txBody>
                  <a:tcPr/>
                </a:tc>
                <a:tc>
                  <a:txBody>
                    <a:bodyPr/>
                    <a:lstStyle/>
                    <a:p>
                      <a:pPr>
                        <a:lnSpc>
                          <a:spcPct val="115000"/>
                        </a:lnSpc>
                        <a:spcAft>
                          <a:spcPts val="0"/>
                        </a:spcAft>
                      </a:pPr>
                      <a:r>
                        <a:rPr lang="es-EC" sz="1050" dirty="0">
                          <a:effectLst/>
                          <a:latin typeface="Arial" panose="020B0604020202020204" pitchFamily="34" charset="0"/>
                          <a:cs typeface="Arial" panose="020B0604020202020204" pitchFamily="34" charset="0"/>
                        </a:rPr>
                        <a:t>Rentabilidad financiera</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(0,1)</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a:effectLst/>
                          <a:latin typeface="Arial" panose="020B0604020202020204" pitchFamily="34" charset="0"/>
                          <a:cs typeface="Arial" panose="020B0604020202020204" pitchFamily="34" charset="0"/>
                        </a:rPr>
                        <a:t>              0,05 </a:t>
                      </a:r>
                      <a:endParaRPr lang="es-EC" sz="105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a:t>
                      </a:r>
                      <a:r>
                        <a:rPr lang="es-EC" sz="1050" dirty="0" smtClean="0">
                          <a:effectLst/>
                          <a:latin typeface="Arial" panose="020B0604020202020204" pitchFamily="34" charset="0"/>
                          <a:cs typeface="Arial" panose="020B0604020202020204" pitchFamily="34" charset="0"/>
                        </a:rPr>
                        <a:t>0,02 </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a:effectLst/>
                          <a:latin typeface="Arial" panose="020B0604020202020204" pitchFamily="34" charset="0"/>
                          <a:cs typeface="Arial" panose="020B0604020202020204" pitchFamily="34" charset="0"/>
                        </a:rPr>
                        <a:t>              0,17 </a:t>
                      </a:r>
                      <a:endParaRPr lang="es-EC" sz="1050">
                        <a:effectLst/>
                        <a:latin typeface="Arial" panose="020B0604020202020204" pitchFamily="34" charset="0"/>
                        <a:ea typeface="Calibri"/>
                        <a:cs typeface="Arial" panose="020B0604020202020204" pitchFamily="34" charset="0"/>
                      </a:endParaRPr>
                    </a:p>
                  </a:txBody>
                  <a:tcPr marL="44450" marR="44450" marT="0" marB="0" anchor="b"/>
                </a:tc>
              </a:tr>
              <a:tr h="332387">
                <a:tc vMerge="1">
                  <a:txBody>
                    <a:bodyPr/>
                    <a:lstStyle/>
                    <a:p>
                      <a:endParaRPr lang="es-EC"/>
                    </a:p>
                  </a:txBody>
                  <a:tcPr/>
                </a:tc>
                <a:tc>
                  <a:txBody>
                    <a:bodyPr/>
                    <a:lstStyle/>
                    <a:p>
                      <a:pPr>
                        <a:lnSpc>
                          <a:spcPct val="115000"/>
                        </a:lnSpc>
                        <a:spcAft>
                          <a:spcPts val="0"/>
                        </a:spcAft>
                      </a:pPr>
                      <a:r>
                        <a:rPr lang="es-EC" sz="1050">
                          <a:effectLst/>
                          <a:latin typeface="Arial" panose="020B0604020202020204" pitchFamily="34" charset="0"/>
                          <a:cs typeface="Arial" panose="020B0604020202020204" pitchFamily="34" charset="0"/>
                        </a:rPr>
                        <a:t>Rentabilidad sobre utilidad operacional</a:t>
                      </a:r>
                      <a:endParaRPr lang="es-EC" sz="105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   </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smtClean="0">
                          <a:effectLst/>
                          <a:latin typeface="Arial" panose="020B0604020202020204" pitchFamily="34" charset="0"/>
                          <a:cs typeface="Arial" panose="020B0604020202020204" pitchFamily="34" charset="0"/>
                        </a:rPr>
                        <a:t>8,6</a:t>
                      </a:r>
                      <a:r>
                        <a:rPr lang="es-EC" sz="1050" dirty="0">
                          <a:effectLst/>
                          <a:latin typeface="Arial" panose="020B0604020202020204" pitchFamily="34" charset="0"/>
                          <a:cs typeface="Arial" panose="020B0604020202020204" pitchFamily="34" charset="0"/>
                        </a:rPr>
                        <a:t>%</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smtClean="0">
                          <a:effectLst/>
                          <a:latin typeface="Arial" panose="020B0604020202020204" pitchFamily="34" charset="0"/>
                          <a:cs typeface="Arial" panose="020B0604020202020204" pitchFamily="34" charset="0"/>
                        </a:rPr>
                        <a:t>3,6%</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smtClean="0">
                          <a:effectLst/>
                          <a:latin typeface="Arial" panose="020B0604020202020204" pitchFamily="34" charset="0"/>
                          <a:cs typeface="Arial" panose="020B0604020202020204" pitchFamily="34" charset="0"/>
                        </a:rPr>
                        <a:t>26,7%</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r>
              <a:tr h="199956">
                <a:tc vMerge="1">
                  <a:txBody>
                    <a:bodyPr/>
                    <a:lstStyle/>
                    <a:p>
                      <a:endParaRPr lang="es-EC"/>
                    </a:p>
                  </a:txBody>
                  <a:tcPr/>
                </a:tc>
                <a:tc>
                  <a:txBody>
                    <a:bodyPr/>
                    <a:lstStyle/>
                    <a:p>
                      <a:pPr>
                        <a:lnSpc>
                          <a:spcPct val="115000"/>
                        </a:lnSpc>
                        <a:spcAft>
                          <a:spcPts val="0"/>
                        </a:spcAft>
                      </a:pPr>
                      <a:r>
                        <a:rPr lang="es-EC" sz="1050">
                          <a:effectLst/>
                          <a:latin typeface="Arial" panose="020B0604020202020204" pitchFamily="34" charset="0"/>
                          <a:cs typeface="Arial" panose="020B0604020202020204" pitchFamily="34" charset="0"/>
                        </a:rPr>
                        <a:t>Rentabilidad sobre utilidad bruta</a:t>
                      </a:r>
                      <a:endParaRPr lang="es-EC" sz="105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23,7 </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smtClean="0">
                          <a:effectLst/>
                          <a:latin typeface="Arial" panose="020B0604020202020204" pitchFamily="34" charset="0"/>
                          <a:cs typeface="Arial" panose="020B0604020202020204" pitchFamily="34" charset="0"/>
                        </a:rPr>
                        <a:t>21,8%</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smtClean="0">
                          <a:effectLst/>
                          <a:latin typeface="Arial" panose="020B0604020202020204" pitchFamily="34" charset="0"/>
                          <a:cs typeface="Arial" panose="020B0604020202020204" pitchFamily="34" charset="0"/>
                        </a:rPr>
                        <a:t>10,8%</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a:effectLst/>
                          <a:latin typeface="Arial" panose="020B0604020202020204" pitchFamily="34" charset="0"/>
                          <a:cs typeface="Arial" panose="020B0604020202020204" pitchFamily="34" charset="0"/>
                        </a:rPr>
                        <a:t>38,4%</a:t>
                      </a:r>
                      <a:endParaRPr lang="es-EC" sz="1050">
                        <a:effectLst/>
                        <a:latin typeface="Arial" panose="020B0604020202020204" pitchFamily="34" charset="0"/>
                        <a:ea typeface="Calibri"/>
                        <a:cs typeface="Arial" panose="020B0604020202020204" pitchFamily="34" charset="0"/>
                      </a:endParaRPr>
                    </a:p>
                  </a:txBody>
                  <a:tcPr marL="44450" marR="44450" marT="0" marB="0" anchor="b"/>
                </a:tc>
              </a:tr>
              <a:tr h="199956">
                <a:tc vMerge="1">
                  <a:txBody>
                    <a:bodyPr/>
                    <a:lstStyle/>
                    <a:p>
                      <a:endParaRPr lang="es-EC"/>
                    </a:p>
                  </a:txBody>
                  <a:tcPr/>
                </a:tc>
                <a:tc>
                  <a:txBody>
                    <a:bodyPr/>
                    <a:lstStyle/>
                    <a:p>
                      <a:pPr>
                        <a:lnSpc>
                          <a:spcPct val="115000"/>
                        </a:lnSpc>
                        <a:spcAft>
                          <a:spcPts val="0"/>
                        </a:spcAft>
                      </a:pPr>
                      <a:r>
                        <a:rPr lang="es-EC" sz="1050" dirty="0">
                          <a:effectLst/>
                          <a:latin typeface="Arial" panose="020B0604020202020204" pitchFamily="34" charset="0"/>
                          <a:cs typeface="Arial" panose="020B0604020202020204" pitchFamily="34" charset="0"/>
                        </a:rPr>
                        <a:t>Rentabilidad neta sobre el activo</a:t>
                      </a:r>
                      <a:endParaRPr lang="es-EC" sz="105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   </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smtClean="0">
                          <a:effectLst/>
                          <a:latin typeface="Arial" panose="020B0604020202020204" pitchFamily="34" charset="0"/>
                          <a:cs typeface="Arial" panose="020B0604020202020204" pitchFamily="34" charset="0"/>
                        </a:rPr>
                        <a:t>4,3</a:t>
                      </a:r>
                      <a:r>
                        <a:rPr lang="es-EC" sz="1050" dirty="0">
                          <a:effectLst/>
                          <a:latin typeface="Arial" panose="020B0604020202020204" pitchFamily="34" charset="0"/>
                          <a:cs typeface="Arial" panose="020B0604020202020204" pitchFamily="34" charset="0"/>
                        </a:rPr>
                        <a:t>%</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smtClean="0">
                          <a:effectLst/>
                          <a:latin typeface="Arial" panose="020B0604020202020204" pitchFamily="34" charset="0"/>
                          <a:cs typeface="Arial" panose="020B0604020202020204" pitchFamily="34" charset="0"/>
                        </a:rPr>
                        <a:t>2,4%</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smtClean="0">
                          <a:effectLst/>
                          <a:latin typeface="Arial" panose="020B0604020202020204" pitchFamily="34" charset="0"/>
                          <a:cs typeface="Arial" panose="020B0604020202020204" pitchFamily="34" charset="0"/>
                        </a:rPr>
                        <a:t>15,1%</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r>
              <a:tr h="332387">
                <a:tc vMerge="1">
                  <a:txBody>
                    <a:bodyPr/>
                    <a:lstStyle/>
                    <a:p>
                      <a:endParaRPr lang="es-EC"/>
                    </a:p>
                  </a:txBody>
                  <a:tcPr/>
                </a:tc>
                <a:tc>
                  <a:txBody>
                    <a:bodyPr/>
                    <a:lstStyle/>
                    <a:p>
                      <a:pPr>
                        <a:lnSpc>
                          <a:spcPct val="115000"/>
                        </a:lnSpc>
                        <a:spcAft>
                          <a:spcPts val="0"/>
                        </a:spcAft>
                      </a:pPr>
                      <a:r>
                        <a:rPr lang="es-EC" sz="1050">
                          <a:effectLst/>
                          <a:latin typeface="Arial" panose="020B0604020202020204" pitchFamily="34" charset="0"/>
                          <a:cs typeface="Arial" panose="020B0604020202020204" pitchFamily="34" charset="0"/>
                        </a:rPr>
                        <a:t>Valor en libros por acción</a:t>
                      </a:r>
                      <a:endParaRPr lang="es-EC" sz="105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a:effectLst/>
                          <a:latin typeface="Arial" panose="020B0604020202020204" pitchFamily="34" charset="0"/>
                          <a:cs typeface="Arial" panose="020B0604020202020204" pitchFamily="34" charset="0"/>
                        </a:rPr>
                        <a:t>                     25,2 </a:t>
                      </a:r>
                      <a:endParaRPr lang="es-EC" sz="105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a:t>
                      </a:r>
                      <a:r>
                        <a:rPr lang="es-EC" sz="1050" dirty="0" smtClean="0">
                          <a:effectLst/>
                          <a:latin typeface="Arial" panose="020B0604020202020204" pitchFamily="34" charset="0"/>
                          <a:cs typeface="Arial" panose="020B0604020202020204" pitchFamily="34" charset="0"/>
                        </a:rPr>
                        <a:t>27,8 </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a:t>
                      </a:r>
                      <a:r>
                        <a:rPr lang="es-EC" sz="1050" dirty="0" smtClean="0">
                          <a:effectLst/>
                          <a:latin typeface="Arial" panose="020B0604020202020204" pitchFamily="34" charset="0"/>
                          <a:cs typeface="Arial" panose="020B0604020202020204" pitchFamily="34" charset="0"/>
                        </a:rPr>
                        <a:t>28,9 </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050" dirty="0">
                          <a:effectLst/>
                          <a:latin typeface="Arial" panose="020B0604020202020204" pitchFamily="34" charset="0"/>
                          <a:cs typeface="Arial" panose="020B0604020202020204" pitchFamily="34" charset="0"/>
                        </a:rPr>
                        <a:t>                   </a:t>
                      </a:r>
                      <a:r>
                        <a:rPr lang="es-EC" sz="1050" dirty="0" smtClean="0">
                          <a:effectLst/>
                          <a:latin typeface="Arial" panose="020B0604020202020204" pitchFamily="34" charset="0"/>
                          <a:cs typeface="Arial" panose="020B0604020202020204" pitchFamily="34" charset="0"/>
                        </a:rPr>
                        <a:t>35,8 </a:t>
                      </a:r>
                      <a:endParaRPr lang="es-EC" sz="1050" dirty="0">
                        <a:effectLst/>
                        <a:latin typeface="Arial" panose="020B0604020202020204" pitchFamily="34" charset="0"/>
                        <a:ea typeface="Calibri"/>
                        <a:cs typeface="Arial" panose="020B0604020202020204" pitchFamily="34" charset="0"/>
                      </a:endParaRPr>
                    </a:p>
                  </a:txBody>
                  <a:tcPr marL="44450" marR="44450" marT="0" marB="0" anchor="b"/>
                </a:tc>
              </a:tr>
            </a:tbl>
          </a:graphicData>
        </a:graphic>
      </p:graphicFrame>
      <p:sp>
        <p:nvSpPr>
          <p:cNvPr id="10" name="34 CuadroTexto"/>
          <p:cNvSpPr txBox="1">
            <a:spLocks noChangeArrowheads="1"/>
          </p:cNvSpPr>
          <p:nvPr/>
        </p:nvSpPr>
        <p:spPr bwMode="auto">
          <a:xfrm>
            <a:off x="7331140" y="0"/>
            <a:ext cx="1678658" cy="523220"/>
          </a:xfrm>
          <a:prstGeom prst="rect">
            <a:avLst/>
          </a:prstGeom>
          <a:noFill/>
          <a:ln w="9525">
            <a:solidFill>
              <a:srgbClr val="92D050"/>
            </a:solidFill>
            <a:miter lim="800000"/>
            <a:headEnd/>
            <a:tailEnd/>
          </a:ln>
        </p:spPr>
        <p:txBody>
          <a:bodyPr wrap="square">
            <a:spAutoFit/>
          </a:bodyPr>
          <a:lstStyle/>
          <a:p>
            <a:pPr algn="r"/>
            <a:r>
              <a:rPr lang="es-EC" sz="1400" b="1" dirty="0" smtClean="0">
                <a:latin typeface="Times New Roman" panose="02020603050405020304" pitchFamily="18" charset="0"/>
                <a:cs typeface="Times New Roman" panose="02020603050405020304" pitchFamily="18" charset="0"/>
              </a:rPr>
              <a:t> ÍNDICES PROYECTADOS  </a:t>
            </a:r>
            <a:endParaRPr lang="es-EC"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37786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39"/>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2 Tabla"/>
          <p:cNvGraphicFramePr>
            <a:graphicFrameLocks noGrp="1"/>
          </p:cNvGraphicFramePr>
          <p:nvPr>
            <p:extLst>
              <p:ext uri="{D42A27DB-BD31-4B8C-83A1-F6EECF244321}">
                <p14:modId xmlns:p14="http://schemas.microsoft.com/office/powerpoint/2010/main" val="657800250"/>
              </p:ext>
            </p:extLst>
          </p:nvPr>
        </p:nvGraphicFramePr>
        <p:xfrm>
          <a:off x="14745" y="461714"/>
          <a:ext cx="4608512" cy="6179544"/>
        </p:xfrm>
        <a:graphic>
          <a:graphicData uri="http://schemas.openxmlformats.org/drawingml/2006/table">
            <a:tbl>
              <a:tblPr firstRow="1" firstCol="1" bandRow="1">
                <a:tableStyleId>{BDBED569-4797-4DF1-A0F4-6AAB3CD982D8}</a:tableStyleId>
              </a:tblPr>
              <a:tblGrid>
                <a:gridCol w="2385755"/>
                <a:gridCol w="710589"/>
                <a:gridCol w="792088"/>
                <a:gridCol w="720080"/>
              </a:tblGrid>
              <a:tr h="276859">
                <a:tc gridSpan="4">
                  <a:txBody>
                    <a:bodyPr/>
                    <a:lstStyle/>
                    <a:p>
                      <a:pPr algn="ctr">
                        <a:lnSpc>
                          <a:spcPct val="115000"/>
                        </a:lnSpc>
                        <a:spcAft>
                          <a:spcPts val="0"/>
                        </a:spcAft>
                      </a:pPr>
                      <a:r>
                        <a:rPr lang="es-EC" sz="900" dirty="0">
                          <a:effectLst/>
                          <a:latin typeface="Arial" panose="020B0604020202020204" pitchFamily="34" charset="0"/>
                          <a:cs typeface="Arial" panose="020B0604020202020204" pitchFamily="34" charset="0"/>
                        </a:rPr>
                        <a:t>ACCYEM PROYECTOS CÍA. LTDA.</a:t>
                      </a:r>
                      <a:endParaRPr lang="es-EC" sz="900" dirty="0">
                        <a:effectLst/>
                        <a:latin typeface="Arial" panose="020B0604020202020204" pitchFamily="34" charset="0"/>
                        <a:ea typeface="Calibri"/>
                        <a:cs typeface="Arial" panose="020B0604020202020204" pitchFamily="34" charset="0"/>
                      </a:endParaRPr>
                    </a:p>
                  </a:txBody>
                  <a:tcPr marL="38315" marR="38315"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276859">
                <a:tc gridSpan="4">
                  <a:txBody>
                    <a:bodyPr/>
                    <a:lstStyle/>
                    <a:p>
                      <a:pPr algn="ctr">
                        <a:lnSpc>
                          <a:spcPct val="115000"/>
                        </a:lnSpc>
                        <a:spcAft>
                          <a:spcPts val="0"/>
                        </a:spcAft>
                      </a:pPr>
                      <a:r>
                        <a:rPr lang="es-EC" sz="900" dirty="0">
                          <a:effectLst/>
                          <a:latin typeface="Arial" panose="020B0604020202020204" pitchFamily="34" charset="0"/>
                          <a:cs typeface="Arial" panose="020B0604020202020204" pitchFamily="34" charset="0"/>
                        </a:rPr>
                        <a:t>FLUJO DE EFECTIVO CONSOLIDADO</a:t>
                      </a:r>
                      <a:endParaRPr lang="es-EC" sz="900" dirty="0">
                        <a:effectLst/>
                        <a:latin typeface="Arial" panose="020B0604020202020204" pitchFamily="34" charset="0"/>
                        <a:ea typeface="Calibri"/>
                        <a:cs typeface="Arial" panose="020B0604020202020204" pitchFamily="34" charset="0"/>
                      </a:endParaRPr>
                    </a:p>
                  </a:txBody>
                  <a:tcPr marL="38315" marR="38315"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276859">
                <a:tc gridSpan="4">
                  <a:txBody>
                    <a:bodyPr/>
                    <a:lstStyle/>
                    <a:p>
                      <a:pPr algn="ctr">
                        <a:lnSpc>
                          <a:spcPct val="115000"/>
                        </a:lnSpc>
                        <a:spcAft>
                          <a:spcPts val="0"/>
                        </a:spcAft>
                      </a:pPr>
                      <a:r>
                        <a:rPr lang="es-EC" sz="900" dirty="0">
                          <a:effectLst/>
                          <a:latin typeface="Arial" panose="020B0604020202020204" pitchFamily="34" charset="0"/>
                          <a:cs typeface="Arial" panose="020B0604020202020204" pitchFamily="34" charset="0"/>
                        </a:rPr>
                        <a:t>Del 01 de Enero 2016 al 31 de Diciembre del 2018</a:t>
                      </a:r>
                      <a:endParaRPr lang="es-EC" sz="900" dirty="0">
                        <a:effectLst/>
                        <a:latin typeface="Arial" panose="020B0604020202020204" pitchFamily="34" charset="0"/>
                        <a:ea typeface="Calibri"/>
                        <a:cs typeface="Arial" panose="020B0604020202020204" pitchFamily="34" charset="0"/>
                      </a:endParaRPr>
                    </a:p>
                  </a:txBody>
                  <a:tcPr marL="38315" marR="38315"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314748">
                <a:tc>
                  <a:txBody>
                    <a:bodyPr/>
                    <a:lstStyle/>
                    <a:p>
                      <a:pPr>
                        <a:lnSpc>
                          <a:spcPct val="115000"/>
                        </a:lnSpc>
                        <a:spcAft>
                          <a:spcPts val="0"/>
                        </a:spcAft>
                      </a:pPr>
                      <a:r>
                        <a:rPr lang="es-EC" sz="900" dirty="0">
                          <a:solidFill>
                            <a:srgbClr val="7030A0"/>
                          </a:solidFill>
                          <a:effectLst/>
                          <a:latin typeface="Arial" panose="020B0604020202020204" pitchFamily="34" charset="0"/>
                          <a:cs typeface="Arial" panose="020B0604020202020204" pitchFamily="34" charset="0"/>
                        </a:rPr>
                        <a:t>A. FLUJO POR ACTIVIDADES DE OPERACIÓN</a:t>
                      </a:r>
                      <a:endParaRPr lang="es-EC" sz="900" dirty="0">
                        <a:solidFill>
                          <a:srgbClr val="7030A0"/>
                        </a:solidFill>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ctr">
                        <a:lnSpc>
                          <a:spcPct val="115000"/>
                        </a:lnSpc>
                        <a:spcAft>
                          <a:spcPts val="0"/>
                        </a:spcAft>
                      </a:pPr>
                      <a:r>
                        <a:rPr lang="es-EC" sz="1050" b="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2016</a:t>
                      </a:r>
                      <a:endParaRPr lang="es-EC" sz="1050" b="1" dirty="0">
                        <a:solidFill>
                          <a:srgbClr val="7030A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ctr">
                        <a:lnSpc>
                          <a:spcPct val="115000"/>
                        </a:lnSpc>
                        <a:spcAft>
                          <a:spcPts val="0"/>
                        </a:spcAft>
                      </a:pPr>
                      <a:r>
                        <a:rPr lang="es-EC" sz="1050" b="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2017</a:t>
                      </a:r>
                      <a:endParaRPr lang="es-EC" sz="1050" b="1" dirty="0">
                        <a:solidFill>
                          <a:srgbClr val="7030A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ctr">
                        <a:lnSpc>
                          <a:spcPct val="115000"/>
                        </a:lnSpc>
                        <a:spcAft>
                          <a:spcPts val="0"/>
                        </a:spcAft>
                      </a:pPr>
                      <a:r>
                        <a:rPr lang="es-EC" sz="1050" b="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2018</a:t>
                      </a:r>
                      <a:endParaRPr lang="es-EC" sz="1050" b="1" dirty="0">
                        <a:solidFill>
                          <a:srgbClr val="7030A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38315" marR="38315" marT="0" marB="0" anchor="b"/>
                </a:tc>
              </a:tr>
              <a:tr h="379671">
                <a:tc>
                  <a:txBody>
                    <a:bodyPr/>
                    <a:lstStyle/>
                    <a:p>
                      <a:pPr>
                        <a:lnSpc>
                          <a:spcPct val="115000"/>
                        </a:lnSpc>
                        <a:spcAft>
                          <a:spcPts val="0"/>
                        </a:spcAft>
                      </a:pPr>
                      <a:r>
                        <a:rPr lang="es-EC" sz="900" b="0" dirty="0">
                          <a:effectLst/>
                          <a:latin typeface="Arial" panose="020B0604020202020204" pitchFamily="34" charset="0"/>
                          <a:cs typeface="Arial" panose="020B0604020202020204" pitchFamily="34" charset="0"/>
                        </a:rPr>
                        <a:t>(+) Disminución de cuentas por cobrar a clientes </a:t>
                      </a:r>
                      <a:endParaRPr lang="es-EC" sz="900" b="0" dirty="0">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r">
                        <a:lnSpc>
                          <a:spcPct val="115000"/>
                        </a:lnSpc>
                        <a:spcAft>
                          <a:spcPts val="0"/>
                        </a:spcAft>
                      </a:pPr>
                      <a:r>
                        <a:rPr lang="es-EC" sz="900" b="0">
                          <a:effectLst/>
                          <a:latin typeface="Arial" panose="020B0604020202020204" pitchFamily="34" charset="0"/>
                          <a:cs typeface="Arial" panose="020B0604020202020204" pitchFamily="34" charset="0"/>
                        </a:rPr>
                        <a:t>           3.509.993,9 </a:t>
                      </a:r>
                      <a:endParaRPr lang="es-EC" sz="900" b="0">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r">
                        <a:lnSpc>
                          <a:spcPct val="115000"/>
                        </a:lnSpc>
                        <a:spcAft>
                          <a:spcPts val="0"/>
                        </a:spcAft>
                      </a:pPr>
                      <a:r>
                        <a:rPr lang="es-EC" sz="900" b="0" dirty="0">
                          <a:effectLst/>
                          <a:latin typeface="Arial" panose="020B0604020202020204" pitchFamily="34" charset="0"/>
                          <a:cs typeface="Arial" panose="020B0604020202020204" pitchFamily="34" charset="0"/>
                        </a:rPr>
                        <a:t>       5.241.930,8 </a:t>
                      </a:r>
                      <a:endParaRPr lang="es-EC" sz="900" b="0" dirty="0">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r">
                        <a:lnSpc>
                          <a:spcPct val="115000"/>
                        </a:lnSpc>
                        <a:spcAft>
                          <a:spcPts val="0"/>
                        </a:spcAft>
                      </a:pPr>
                      <a:r>
                        <a:rPr lang="es-EC" sz="900" b="0" dirty="0">
                          <a:effectLst/>
                          <a:latin typeface="Arial" panose="020B0604020202020204" pitchFamily="34" charset="0"/>
                          <a:cs typeface="Arial" panose="020B0604020202020204" pitchFamily="34" charset="0"/>
                        </a:rPr>
                        <a:t>      3.062.440,0 </a:t>
                      </a:r>
                      <a:endParaRPr lang="es-EC" sz="900" b="0" dirty="0">
                        <a:effectLst/>
                        <a:latin typeface="Arial" panose="020B0604020202020204" pitchFamily="34" charset="0"/>
                        <a:ea typeface="Calibri"/>
                        <a:cs typeface="Arial" panose="020B0604020202020204" pitchFamily="34" charset="0"/>
                      </a:endParaRPr>
                    </a:p>
                  </a:txBody>
                  <a:tcPr marL="38315" marR="38315" marT="0" marB="0" anchor="b"/>
                </a:tc>
              </a:tr>
              <a:tr h="444777">
                <a:tc>
                  <a:txBody>
                    <a:bodyPr/>
                    <a:lstStyle/>
                    <a:p>
                      <a:pPr>
                        <a:lnSpc>
                          <a:spcPct val="115000"/>
                        </a:lnSpc>
                        <a:spcAft>
                          <a:spcPts val="0"/>
                        </a:spcAft>
                      </a:pPr>
                      <a:r>
                        <a:rPr lang="es-EC" sz="900" b="0" dirty="0">
                          <a:effectLst/>
                          <a:latin typeface="Arial" panose="020B0604020202020204" pitchFamily="34" charset="0"/>
                          <a:cs typeface="Arial" panose="020B0604020202020204" pitchFamily="34" charset="0"/>
                        </a:rPr>
                        <a:t>(-) Disminución de proveedores</a:t>
                      </a:r>
                      <a:endParaRPr lang="es-EC" sz="900" b="0" dirty="0">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r">
                        <a:lnSpc>
                          <a:spcPct val="115000"/>
                        </a:lnSpc>
                        <a:spcAft>
                          <a:spcPts val="0"/>
                        </a:spcAft>
                      </a:pPr>
                      <a:r>
                        <a:rPr lang="es-EC" sz="900" b="0" dirty="0">
                          <a:effectLst/>
                          <a:latin typeface="Arial" panose="020B0604020202020204" pitchFamily="34" charset="0"/>
                          <a:cs typeface="Arial" panose="020B0604020202020204" pitchFamily="34" charset="0"/>
                        </a:rPr>
                        <a:t>         (2.897.712,7)</a:t>
                      </a:r>
                      <a:endParaRPr lang="es-EC" sz="900" b="0" dirty="0">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r">
                        <a:lnSpc>
                          <a:spcPct val="115000"/>
                        </a:lnSpc>
                        <a:spcAft>
                          <a:spcPts val="0"/>
                        </a:spcAft>
                      </a:pPr>
                      <a:r>
                        <a:rPr lang="es-EC" sz="900" b="0" dirty="0">
                          <a:effectLst/>
                          <a:latin typeface="Arial" panose="020B0604020202020204" pitchFamily="34" charset="0"/>
                          <a:cs typeface="Arial" panose="020B0604020202020204" pitchFamily="34" charset="0"/>
                        </a:rPr>
                        <a:t>      (4.416.975,2)</a:t>
                      </a:r>
                      <a:endParaRPr lang="es-EC" sz="900" b="0" dirty="0">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r">
                        <a:lnSpc>
                          <a:spcPct val="115000"/>
                        </a:lnSpc>
                        <a:spcAft>
                          <a:spcPts val="0"/>
                        </a:spcAft>
                      </a:pPr>
                      <a:r>
                        <a:rPr lang="es-EC" sz="900" b="0">
                          <a:effectLst/>
                          <a:latin typeface="Arial" panose="020B0604020202020204" pitchFamily="34" charset="0"/>
                          <a:cs typeface="Arial" panose="020B0604020202020204" pitchFamily="34" charset="0"/>
                        </a:rPr>
                        <a:t>    (1.886.692,8)</a:t>
                      </a:r>
                      <a:endParaRPr lang="es-EC" sz="900" b="0">
                        <a:effectLst/>
                        <a:latin typeface="Arial" panose="020B0604020202020204" pitchFamily="34" charset="0"/>
                        <a:ea typeface="Calibri"/>
                        <a:cs typeface="Arial" panose="020B0604020202020204" pitchFamily="34" charset="0"/>
                      </a:endParaRPr>
                    </a:p>
                  </a:txBody>
                  <a:tcPr marL="38315" marR="38315" marT="0" marB="0" anchor="b"/>
                </a:tc>
              </a:tr>
              <a:tr h="379671">
                <a:tc>
                  <a:txBody>
                    <a:bodyPr/>
                    <a:lstStyle/>
                    <a:p>
                      <a:pPr>
                        <a:lnSpc>
                          <a:spcPct val="115000"/>
                        </a:lnSpc>
                        <a:spcAft>
                          <a:spcPts val="0"/>
                        </a:spcAft>
                      </a:pPr>
                      <a:r>
                        <a:rPr lang="es-EC" sz="900" b="0" dirty="0">
                          <a:effectLst/>
                          <a:latin typeface="Arial" panose="020B0604020202020204" pitchFamily="34" charset="0"/>
                          <a:cs typeface="Arial" panose="020B0604020202020204" pitchFamily="34" charset="0"/>
                        </a:rPr>
                        <a:t>(-) Gastos Preoperacionales</a:t>
                      </a:r>
                      <a:endParaRPr lang="es-EC" sz="900" b="0" dirty="0">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r">
                        <a:lnSpc>
                          <a:spcPct val="115000"/>
                        </a:lnSpc>
                        <a:spcAft>
                          <a:spcPts val="0"/>
                        </a:spcAft>
                      </a:pPr>
                      <a:r>
                        <a:rPr lang="es-EC" sz="900" b="0" dirty="0">
                          <a:effectLst/>
                          <a:latin typeface="Arial" panose="020B0604020202020204" pitchFamily="34" charset="0"/>
                          <a:cs typeface="Arial" panose="020B0604020202020204" pitchFamily="34" charset="0"/>
                        </a:rPr>
                        <a:t>0</a:t>
                      </a:r>
                      <a:endParaRPr lang="es-EC" sz="900" b="0" dirty="0">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r">
                        <a:lnSpc>
                          <a:spcPct val="115000"/>
                        </a:lnSpc>
                        <a:spcAft>
                          <a:spcPts val="0"/>
                        </a:spcAft>
                      </a:pPr>
                      <a:r>
                        <a:rPr lang="es-EC" sz="900" b="0" dirty="0">
                          <a:effectLst/>
                          <a:latin typeface="Arial" panose="020B0604020202020204" pitchFamily="34" charset="0"/>
                          <a:cs typeface="Arial" panose="020B0604020202020204" pitchFamily="34" charset="0"/>
                        </a:rPr>
                        <a:t>         (220.520,4)</a:t>
                      </a:r>
                      <a:endParaRPr lang="es-EC" sz="900" b="0" dirty="0">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r">
                        <a:lnSpc>
                          <a:spcPct val="115000"/>
                        </a:lnSpc>
                        <a:spcAft>
                          <a:spcPts val="0"/>
                        </a:spcAft>
                      </a:pPr>
                      <a:r>
                        <a:rPr lang="es-EC" sz="900" b="0">
                          <a:effectLst/>
                          <a:latin typeface="Arial" panose="020B0604020202020204" pitchFamily="34" charset="0"/>
                          <a:cs typeface="Arial" panose="020B0604020202020204" pitchFamily="34" charset="0"/>
                        </a:rPr>
                        <a:t>0</a:t>
                      </a:r>
                      <a:endParaRPr lang="es-EC" sz="900" b="0">
                        <a:effectLst/>
                        <a:latin typeface="Arial" panose="020B0604020202020204" pitchFamily="34" charset="0"/>
                        <a:ea typeface="Calibri"/>
                        <a:cs typeface="Arial" panose="020B0604020202020204" pitchFamily="34" charset="0"/>
                      </a:endParaRPr>
                    </a:p>
                  </a:txBody>
                  <a:tcPr marL="38315" marR="38315" marT="0" marB="0" anchor="b"/>
                </a:tc>
              </a:tr>
              <a:tr h="379671">
                <a:tc>
                  <a:txBody>
                    <a:bodyPr/>
                    <a:lstStyle/>
                    <a:p>
                      <a:pPr>
                        <a:lnSpc>
                          <a:spcPct val="115000"/>
                        </a:lnSpc>
                        <a:spcAft>
                          <a:spcPts val="0"/>
                        </a:spcAft>
                      </a:pPr>
                      <a:r>
                        <a:rPr lang="es-EC" sz="900" b="0" dirty="0">
                          <a:effectLst/>
                          <a:latin typeface="Arial" panose="020B0604020202020204" pitchFamily="34" charset="0"/>
                          <a:cs typeface="Arial" panose="020B0604020202020204" pitchFamily="34" charset="0"/>
                        </a:rPr>
                        <a:t>(-) Pago de impuestos y participaciones</a:t>
                      </a:r>
                      <a:endParaRPr lang="es-EC" sz="900" b="0" dirty="0">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r">
                        <a:lnSpc>
                          <a:spcPct val="115000"/>
                        </a:lnSpc>
                        <a:spcAft>
                          <a:spcPts val="0"/>
                        </a:spcAft>
                      </a:pPr>
                      <a:r>
                        <a:rPr lang="es-EC" sz="900" b="0" dirty="0">
                          <a:effectLst/>
                          <a:latin typeface="Arial" panose="020B0604020202020204" pitchFamily="34" charset="0"/>
                          <a:cs typeface="Arial" panose="020B0604020202020204" pitchFamily="34" charset="0"/>
                        </a:rPr>
                        <a:t>0</a:t>
                      </a:r>
                      <a:endParaRPr lang="es-EC" sz="900" b="0" dirty="0">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r">
                        <a:lnSpc>
                          <a:spcPct val="115000"/>
                        </a:lnSpc>
                        <a:spcAft>
                          <a:spcPts val="0"/>
                        </a:spcAft>
                      </a:pPr>
                      <a:r>
                        <a:rPr lang="es-EC" sz="900" b="0" dirty="0">
                          <a:effectLst/>
                          <a:latin typeface="Arial" panose="020B0604020202020204" pitchFamily="34" charset="0"/>
                          <a:cs typeface="Arial" panose="020B0604020202020204" pitchFamily="34" charset="0"/>
                        </a:rPr>
                        <a:t>           (29.874,8)</a:t>
                      </a:r>
                      <a:endParaRPr lang="es-EC" sz="900" b="0" dirty="0">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r">
                        <a:lnSpc>
                          <a:spcPct val="115000"/>
                        </a:lnSpc>
                        <a:spcAft>
                          <a:spcPts val="0"/>
                        </a:spcAft>
                      </a:pPr>
                      <a:r>
                        <a:rPr lang="es-EC" sz="900" b="0" dirty="0">
                          <a:effectLst/>
                          <a:latin typeface="Arial" panose="020B0604020202020204" pitchFamily="34" charset="0"/>
                          <a:cs typeface="Arial" panose="020B0604020202020204" pitchFamily="34" charset="0"/>
                        </a:rPr>
                        <a:t>         (10.525,8)</a:t>
                      </a:r>
                      <a:endParaRPr lang="es-EC" sz="900" b="0" dirty="0">
                        <a:effectLst/>
                        <a:latin typeface="Arial" panose="020B0604020202020204" pitchFamily="34" charset="0"/>
                        <a:ea typeface="Calibri"/>
                        <a:cs typeface="Arial" panose="020B0604020202020204" pitchFamily="34" charset="0"/>
                      </a:endParaRPr>
                    </a:p>
                  </a:txBody>
                  <a:tcPr marL="38315" marR="38315" marT="0" marB="0" anchor="b"/>
                </a:tc>
              </a:tr>
              <a:tr h="379671">
                <a:tc>
                  <a:txBody>
                    <a:bodyPr/>
                    <a:lstStyle/>
                    <a:p>
                      <a:pPr>
                        <a:lnSpc>
                          <a:spcPct val="115000"/>
                        </a:lnSpc>
                        <a:spcAft>
                          <a:spcPts val="0"/>
                        </a:spcAft>
                      </a:pPr>
                      <a:r>
                        <a:rPr lang="es-EC" sz="900" b="0">
                          <a:effectLst/>
                          <a:latin typeface="Arial" panose="020B0604020202020204" pitchFamily="34" charset="0"/>
                          <a:cs typeface="Arial" panose="020B0604020202020204" pitchFamily="34" charset="0"/>
                        </a:rPr>
                        <a:t>(-) Gastos Operativos </a:t>
                      </a:r>
                      <a:endParaRPr lang="es-EC" sz="900" b="0">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r">
                        <a:lnSpc>
                          <a:spcPct val="115000"/>
                        </a:lnSpc>
                        <a:spcAft>
                          <a:spcPts val="0"/>
                        </a:spcAft>
                      </a:pPr>
                      <a:r>
                        <a:rPr lang="es-EC" sz="900" b="0" dirty="0">
                          <a:effectLst/>
                          <a:latin typeface="Arial" panose="020B0604020202020204" pitchFamily="34" charset="0"/>
                          <a:cs typeface="Arial" panose="020B0604020202020204" pitchFamily="34" charset="0"/>
                        </a:rPr>
                        <a:t>            (358.885,1)</a:t>
                      </a:r>
                      <a:endParaRPr lang="es-EC" sz="900" b="0" dirty="0">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r">
                        <a:lnSpc>
                          <a:spcPct val="115000"/>
                        </a:lnSpc>
                        <a:spcAft>
                          <a:spcPts val="0"/>
                        </a:spcAft>
                      </a:pPr>
                      <a:r>
                        <a:rPr lang="es-EC" sz="900" b="0" dirty="0">
                          <a:effectLst/>
                          <a:latin typeface="Arial" panose="020B0604020202020204" pitchFamily="34" charset="0"/>
                          <a:cs typeface="Arial" panose="020B0604020202020204" pitchFamily="34" charset="0"/>
                        </a:rPr>
                        <a:t>         (356.616,0)</a:t>
                      </a:r>
                      <a:endParaRPr lang="es-EC" sz="900" b="0" dirty="0">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r">
                        <a:lnSpc>
                          <a:spcPct val="115000"/>
                        </a:lnSpc>
                        <a:spcAft>
                          <a:spcPts val="0"/>
                        </a:spcAft>
                      </a:pPr>
                      <a:r>
                        <a:rPr lang="es-EC" sz="900" b="0" dirty="0">
                          <a:effectLst/>
                          <a:latin typeface="Arial" panose="020B0604020202020204" pitchFamily="34" charset="0"/>
                          <a:cs typeface="Arial" panose="020B0604020202020204" pitchFamily="34" charset="0"/>
                        </a:rPr>
                        <a:t>       (365.478,3)</a:t>
                      </a:r>
                      <a:endParaRPr lang="es-EC" sz="900" b="0" dirty="0">
                        <a:effectLst/>
                        <a:latin typeface="Arial" panose="020B0604020202020204" pitchFamily="34" charset="0"/>
                        <a:ea typeface="Calibri"/>
                        <a:cs typeface="Arial" panose="020B0604020202020204" pitchFamily="34" charset="0"/>
                      </a:endParaRPr>
                    </a:p>
                  </a:txBody>
                  <a:tcPr marL="38315" marR="38315" marT="0" marB="0" anchor="b"/>
                </a:tc>
              </a:tr>
              <a:tr h="379671">
                <a:tc>
                  <a:txBody>
                    <a:bodyPr/>
                    <a:lstStyle/>
                    <a:p>
                      <a:pPr algn="r">
                        <a:lnSpc>
                          <a:spcPct val="115000"/>
                        </a:lnSpc>
                        <a:spcAft>
                          <a:spcPts val="0"/>
                        </a:spcAft>
                      </a:pPr>
                      <a:r>
                        <a:rPr lang="es-EC" sz="900" dirty="0">
                          <a:solidFill>
                            <a:srgbClr val="FF0000"/>
                          </a:solidFill>
                          <a:effectLst/>
                          <a:latin typeface="Arial" panose="020B0604020202020204" pitchFamily="34" charset="0"/>
                          <a:cs typeface="Arial" panose="020B0604020202020204" pitchFamily="34" charset="0"/>
                        </a:rPr>
                        <a:t>EFECTIVO GENERADO POR OPERACIONES</a:t>
                      </a:r>
                      <a:endParaRPr lang="es-EC" sz="900" dirty="0">
                        <a:solidFill>
                          <a:srgbClr val="FF0000"/>
                        </a:solidFill>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r">
                        <a:lnSpc>
                          <a:spcPct val="115000"/>
                        </a:lnSpc>
                        <a:spcAft>
                          <a:spcPts val="0"/>
                        </a:spcAft>
                      </a:pPr>
                      <a:r>
                        <a:rPr lang="es-EC" sz="900" b="1" dirty="0">
                          <a:solidFill>
                            <a:srgbClr val="FF0000"/>
                          </a:solidFill>
                          <a:effectLst/>
                          <a:latin typeface="Arial" panose="020B0604020202020204" pitchFamily="34" charset="0"/>
                          <a:cs typeface="Arial" panose="020B0604020202020204" pitchFamily="34" charset="0"/>
                        </a:rPr>
                        <a:t>              253.396,2 </a:t>
                      </a:r>
                      <a:endParaRPr lang="es-EC" sz="900" b="1" dirty="0">
                        <a:solidFill>
                          <a:srgbClr val="FF0000"/>
                        </a:solidFill>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r">
                        <a:lnSpc>
                          <a:spcPct val="115000"/>
                        </a:lnSpc>
                        <a:spcAft>
                          <a:spcPts val="0"/>
                        </a:spcAft>
                      </a:pPr>
                      <a:r>
                        <a:rPr lang="es-EC" sz="900" b="1" dirty="0">
                          <a:solidFill>
                            <a:srgbClr val="FF0000"/>
                          </a:solidFill>
                          <a:effectLst/>
                          <a:latin typeface="Arial" panose="020B0604020202020204" pitchFamily="34" charset="0"/>
                          <a:cs typeface="Arial" panose="020B0604020202020204" pitchFamily="34" charset="0"/>
                        </a:rPr>
                        <a:t>          217.944,4 </a:t>
                      </a:r>
                      <a:endParaRPr lang="es-EC" sz="900" b="1" dirty="0">
                        <a:solidFill>
                          <a:srgbClr val="FF0000"/>
                        </a:solidFill>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r">
                        <a:lnSpc>
                          <a:spcPct val="115000"/>
                        </a:lnSpc>
                        <a:spcAft>
                          <a:spcPts val="0"/>
                        </a:spcAft>
                      </a:pPr>
                      <a:r>
                        <a:rPr lang="es-EC" sz="900" b="1" dirty="0">
                          <a:solidFill>
                            <a:srgbClr val="FF0000"/>
                          </a:solidFill>
                          <a:effectLst/>
                          <a:latin typeface="Arial" panose="020B0604020202020204" pitchFamily="34" charset="0"/>
                          <a:cs typeface="Arial" panose="020B0604020202020204" pitchFamily="34" charset="0"/>
                        </a:rPr>
                        <a:t>         799.743,1 </a:t>
                      </a:r>
                      <a:endParaRPr lang="es-EC" sz="900" b="1" dirty="0">
                        <a:solidFill>
                          <a:srgbClr val="FF0000"/>
                        </a:solidFill>
                        <a:effectLst/>
                        <a:latin typeface="Arial" panose="020B0604020202020204" pitchFamily="34" charset="0"/>
                        <a:ea typeface="Calibri"/>
                        <a:cs typeface="Arial" panose="020B0604020202020204" pitchFamily="34" charset="0"/>
                      </a:endParaRPr>
                    </a:p>
                  </a:txBody>
                  <a:tcPr marL="38315" marR="38315" marT="0" marB="0" anchor="b"/>
                </a:tc>
              </a:tr>
              <a:tr h="371418">
                <a:tc>
                  <a:txBody>
                    <a:bodyPr/>
                    <a:lstStyle/>
                    <a:p>
                      <a:pPr>
                        <a:lnSpc>
                          <a:spcPct val="115000"/>
                        </a:lnSpc>
                        <a:spcAft>
                          <a:spcPts val="0"/>
                        </a:spcAft>
                      </a:pPr>
                      <a:r>
                        <a:rPr lang="es-EC" sz="900" b="1" dirty="0">
                          <a:solidFill>
                            <a:srgbClr val="7030A0"/>
                          </a:solidFill>
                          <a:effectLst/>
                          <a:latin typeface="Arial" panose="020B0604020202020204" pitchFamily="34" charset="0"/>
                          <a:cs typeface="Arial" panose="020B0604020202020204" pitchFamily="34" charset="0"/>
                        </a:rPr>
                        <a:t>B. FLUJO  POR ACTIVIDADES DE INVERSIÓN</a:t>
                      </a:r>
                      <a:endParaRPr lang="es-EC" sz="900" b="1" dirty="0">
                        <a:solidFill>
                          <a:srgbClr val="7030A0"/>
                        </a:solidFill>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nSpc>
                          <a:spcPct val="115000"/>
                        </a:lnSpc>
                      </a:pPr>
                      <a:endParaRPr lang="es-EC" sz="900" dirty="0">
                        <a:effectLst/>
                        <a:latin typeface="Arial" panose="020B0604020202020204" pitchFamily="34" charset="0"/>
                        <a:cs typeface="Arial" panose="020B0604020202020204" pitchFamily="34" charset="0"/>
                      </a:endParaRPr>
                    </a:p>
                  </a:txBody>
                  <a:tcPr marL="38315" marR="38315" marT="0" marB="0" anchor="b"/>
                </a:tc>
                <a:tc>
                  <a:txBody>
                    <a:bodyPr/>
                    <a:lstStyle/>
                    <a:p>
                      <a:pPr>
                        <a:lnSpc>
                          <a:spcPct val="115000"/>
                        </a:lnSpc>
                      </a:pPr>
                      <a:endParaRPr lang="es-EC" sz="900" dirty="0">
                        <a:effectLst/>
                        <a:latin typeface="Arial" panose="020B0604020202020204" pitchFamily="34" charset="0"/>
                        <a:cs typeface="Arial" panose="020B0604020202020204" pitchFamily="34" charset="0"/>
                      </a:endParaRPr>
                    </a:p>
                  </a:txBody>
                  <a:tcPr marL="38315" marR="38315" marT="0" marB="0" anchor="b"/>
                </a:tc>
                <a:tc>
                  <a:txBody>
                    <a:bodyPr/>
                    <a:lstStyle/>
                    <a:p>
                      <a:endParaRPr lang="es-EC" sz="900" dirty="0">
                        <a:latin typeface="Arial" panose="020B0604020202020204" pitchFamily="34" charset="0"/>
                        <a:cs typeface="Arial" panose="020B0604020202020204" pitchFamily="34" charset="0"/>
                      </a:endParaRPr>
                    </a:p>
                  </a:txBody>
                  <a:tcPr marL="38315" marR="38315" marT="0" marB="0" anchor="b"/>
                </a:tc>
              </a:tr>
              <a:tr h="379671">
                <a:tc>
                  <a:txBody>
                    <a:bodyPr/>
                    <a:lstStyle/>
                    <a:p>
                      <a:pPr>
                        <a:lnSpc>
                          <a:spcPct val="115000"/>
                        </a:lnSpc>
                        <a:spcAft>
                          <a:spcPts val="0"/>
                        </a:spcAft>
                      </a:pPr>
                      <a:r>
                        <a:rPr lang="es-EC" sz="900" b="0" dirty="0">
                          <a:effectLst/>
                          <a:latin typeface="Arial" panose="020B0604020202020204" pitchFamily="34" charset="0"/>
                          <a:cs typeface="Arial" panose="020B0604020202020204" pitchFamily="34" charset="0"/>
                        </a:rPr>
                        <a:t>(-) Aumento de Activos Fijos</a:t>
                      </a:r>
                      <a:endParaRPr lang="es-EC" sz="900" b="0" dirty="0">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r">
                        <a:lnSpc>
                          <a:spcPct val="115000"/>
                        </a:lnSpc>
                        <a:spcAft>
                          <a:spcPts val="0"/>
                        </a:spcAft>
                      </a:pPr>
                      <a:r>
                        <a:rPr lang="es-EC" sz="900" b="0" dirty="0">
                          <a:effectLst/>
                          <a:latin typeface="Arial" panose="020B0604020202020204" pitchFamily="34" charset="0"/>
                          <a:cs typeface="Arial" panose="020B0604020202020204" pitchFamily="34" charset="0"/>
                        </a:rPr>
                        <a:t>            (151.900,0)</a:t>
                      </a:r>
                      <a:endParaRPr lang="es-EC" sz="900" b="0" dirty="0">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r">
                        <a:lnSpc>
                          <a:spcPct val="115000"/>
                        </a:lnSpc>
                        <a:spcAft>
                          <a:spcPts val="0"/>
                        </a:spcAft>
                      </a:pPr>
                      <a:r>
                        <a:rPr lang="es-EC" sz="900" b="0" dirty="0">
                          <a:effectLst/>
                          <a:latin typeface="Arial" panose="020B0604020202020204" pitchFamily="34" charset="0"/>
                          <a:cs typeface="Arial" panose="020B0604020202020204" pitchFamily="34" charset="0"/>
                        </a:rPr>
                        <a:t>                       -   </a:t>
                      </a:r>
                      <a:endParaRPr lang="es-EC" sz="900" b="0" dirty="0">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r">
                        <a:lnSpc>
                          <a:spcPct val="115000"/>
                        </a:lnSpc>
                        <a:spcAft>
                          <a:spcPts val="0"/>
                        </a:spcAft>
                      </a:pPr>
                      <a:r>
                        <a:rPr lang="es-EC" sz="900" b="0">
                          <a:effectLst/>
                          <a:latin typeface="Arial" panose="020B0604020202020204" pitchFamily="34" charset="0"/>
                          <a:cs typeface="Arial" panose="020B0604020202020204" pitchFamily="34" charset="0"/>
                        </a:rPr>
                        <a:t>                     -   </a:t>
                      </a:r>
                      <a:endParaRPr lang="es-EC" sz="900" b="0">
                        <a:effectLst/>
                        <a:latin typeface="Arial" panose="020B0604020202020204" pitchFamily="34" charset="0"/>
                        <a:ea typeface="Calibri"/>
                        <a:cs typeface="Arial" panose="020B0604020202020204" pitchFamily="34" charset="0"/>
                      </a:endParaRPr>
                    </a:p>
                  </a:txBody>
                  <a:tcPr marL="38315" marR="38315" marT="0" marB="0" anchor="b"/>
                </a:tc>
              </a:tr>
              <a:tr h="379671">
                <a:tc>
                  <a:txBody>
                    <a:bodyPr/>
                    <a:lstStyle/>
                    <a:p>
                      <a:pPr>
                        <a:lnSpc>
                          <a:spcPct val="115000"/>
                        </a:lnSpc>
                        <a:spcAft>
                          <a:spcPts val="0"/>
                        </a:spcAft>
                      </a:pPr>
                      <a:r>
                        <a:rPr lang="es-EC" sz="900" b="0" dirty="0">
                          <a:effectLst/>
                          <a:latin typeface="Arial" panose="020B0604020202020204" pitchFamily="34" charset="0"/>
                          <a:cs typeface="Arial" panose="020B0604020202020204" pitchFamily="34" charset="0"/>
                        </a:rPr>
                        <a:t>(+) Disminución  de Activos Fijos</a:t>
                      </a:r>
                      <a:endParaRPr lang="es-EC" sz="900" b="0" dirty="0">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r">
                        <a:lnSpc>
                          <a:spcPct val="115000"/>
                        </a:lnSpc>
                        <a:spcAft>
                          <a:spcPts val="0"/>
                        </a:spcAft>
                      </a:pPr>
                      <a:r>
                        <a:rPr lang="es-EC" sz="900" b="0" dirty="0">
                          <a:effectLst/>
                          <a:latin typeface="Arial" panose="020B0604020202020204" pitchFamily="34" charset="0"/>
                          <a:cs typeface="Arial" panose="020B0604020202020204" pitchFamily="34" charset="0"/>
                        </a:rPr>
                        <a:t>                32.500,0 </a:t>
                      </a:r>
                      <a:endParaRPr lang="es-EC" sz="900" b="0" dirty="0">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r">
                        <a:lnSpc>
                          <a:spcPct val="115000"/>
                        </a:lnSpc>
                        <a:spcAft>
                          <a:spcPts val="0"/>
                        </a:spcAft>
                      </a:pPr>
                      <a:r>
                        <a:rPr lang="es-EC" sz="900" b="0" dirty="0">
                          <a:effectLst/>
                          <a:latin typeface="Arial" panose="020B0604020202020204" pitchFamily="34" charset="0"/>
                          <a:cs typeface="Arial" panose="020B0604020202020204" pitchFamily="34" charset="0"/>
                        </a:rPr>
                        <a:t>                       -   </a:t>
                      </a:r>
                      <a:endParaRPr lang="es-EC" sz="900" b="0" dirty="0">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r">
                        <a:lnSpc>
                          <a:spcPct val="115000"/>
                        </a:lnSpc>
                        <a:spcAft>
                          <a:spcPts val="0"/>
                        </a:spcAft>
                      </a:pPr>
                      <a:r>
                        <a:rPr lang="es-EC" sz="900" b="0">
                          <a:effectLst/>
                          <a:latin typeface="Arial" panose="020B0604020202020204" pitchFamily="34" charset="0"/>
                          <a:cs typeface="Arial" panose="020B0604020202020204" pitchFamily="34" charset="0"/>
                        </a:rPr>
                        <a:t>                     -   </a:t>
                      </a:r>
                      <a:endParaRPr lang="es-EC" sz="900" b="0">
                        <a:effectLst/>
                        <a:latin typeface="Arial" panose="020B0604020202020204" pitchFamily="34" charset="0"/>
                        <a:ea typeface="Calibri"/>
                        <a:cs typeface="Arial" panose="020B0604020202020204" pitchFamily="34" charset="0"/>
                      </a:endParaRPr>
                    </a:p>
                  </a:txBody>
                  <a:tcPr marL="38315" marR="38315" marT="0" marB="0" anchor="b"/>
                </a:tc>
              </a:tr>
              <a:tr h="379671">
                <a:tc>
                  <a:txBody>
                    <a:bodyPr/>
                    <a:lstStyle/>
                    <a:p>
                      <a:pPr>
                        <a:lnSpc>
                          <a:spcPct val="115000"/>
                        </a:lnSpc>
                        <a:spcAft>
                          <a:spcPts val="0"/>
                        </a:spcAft>
                      </a:pPr>
                      <a:r>
                        <a:rPr lang="es-EC" sz="900" b="0" dirty="0">
                          <a:effectLst/>
                          <a:latin typeface="Arial" panose="020B0604020202020204" pitchFamily="34" charset="0"/>
                          <a:cs typeface="Arial" panose="020B0604020202020204" pitchFamily="34" charset="0"/>
                        </a:rPr>
                        <a:t>(-) Aumento de Inversiones de Inversiones Temporales</a:t>
                      </a:r>
                      <a:endParaRPr lang="es-EC" sz="900" b="0" dirty="0">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r">
                        <a:lnSpc>
                          <a:spcPct val="115000"/>
                        </a:lnSpc>
                        <a:spcAft>
                          <a:spcPts val="0"/>
                        </a:spcAft>
                      </a:pPr>
                      <a:r>
                        <a:rPr lang="es-EC" sz="900" b="0" dirty="0">
                          <a:effectLst/>
                          <a:latin typeface="Arial" panose="020B0604020202020204" pitchFamily="34" charset="0"/>
                          <a:cs typeface="Arial" panose="020B0604020202020204" pitchFamily="34" charset="0"/>
                        </a:rPr>
                        <a:t>                          -   </a:t>
                      </a:r>
                      <a:endParaRPr lang="es-EC" sz="900" b="0" dirty="0">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r">
                        <a:lnSpc>
                          <a:spcPct val="115000"/>
                        </a:lnSpc>
                        <a:spcAft>
                          <a:spcPts val="0"/>
                        </a:spcAft>
                      </a:pPr>
                      <a:r>
                        <a:rPr lang="es-EC" sz="900" b="0" dirty="0">
                          <a:effectLst/>
                          <a:latin typeface="Arial" panose="020B0604020202020204" pitchFamily="34" charset="0"/>
                          <a:cs typeface="Arial" panose="020B0604020202020204" pitchFamily="34" charset="0"/>
                        </a:rPr>
                        <a:t>         (750.000,0)</a:t>
                      </a:r>
                      <a:endParaRPr lang="es-EC" sz="900" b="0" dirty="0">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r">
                        <a:lnSpc>
                          <a:spcPct val="115000"/>
                        </a:lnSpc>
                        <a:spcAft>
                          <a:spcPts val="0"/>
                        </a:spcAft>
                      </a:pPr>
                      <a:r>
                        <a:rPr lang="es-EC" sz="900" b="0">
                          <a:effectLst/>
                          <a:latin typeface="Arial" panose="020B0604020202020204" pitchFamily="34" charset="0"/>
                          <a:cs typeface="Arial" panose="020B0604020202020204" pitchFamily="34" charset="0"/>
                        </a:rPr>
                        <a:t>       (750.000,0)</a:t>
                      </a:r>
                      <a:endParaRPr lang="es-EC" sz="900" b="0">
                        <a:effectLst/>
                        <a:latin typeface="Arial" panose="020B0604020202020204" pitchFamily="34" charset="0"/>
                        <a:ea typeface="Calibri"/>
                        <a:cs typeface="Arial" panose="020B0604020202020204" pitchFamily="34" charset="0"/>
                      </a:endParaRPr>
                    </a:p>
                  </a:txBody>
                  <a:tcPr marL="38315" marR="38315" marT="0" marB="0" anchor="b"/>
                </a:tc>
              </a:tr>
              <a:tr h="379671">
                <a:tc>
                  <a:txBody>
                    <a:bodyPr/>
                    <a:lstStyle/>
                    <a:p>
                      <a:pPr>
                        <a:lnSpc>
                          <a:spcPct val="115000"/>
                        </a:lnSpc>
                        <a:spcAft>
                          <a:spcPts val="0"/>
                        </a:spcAft>
                      </a:pPr>
                      <a:r>
                        <a:rPr lang="es-EC" sz="900" b="0">
                          <a:effectLst/>
                          <a:latin typeface="Arial" panose="020B0604020202020204" pitchFamily="34" charset="0"/>
                          <a:cs typeface="Arial" panose="020B0604020202020204" pitchFamily="34" charset="0"/>
                        </a:rPr>
                        <a:t>(+) Disminución de Inversiones de Inversiones Temporales</a:t>
                      </a:r>
                      <a:endParaRPr lang="es-EC" sz="900" b="0">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r">
                        <a:lnSpc>
                          <a:spcPct val="115000"/>
                        </a:lnSpc>
                        <a:spcAft>
                          <a:spcPts val="0"/>
                        </a:spcAft>
                      </a:pPr>
                      <a:r>
                        <a:rPr lang="es-EC" sz="900" b="0" dirty="0">
                          <a:effectLst/>
                          <a:latin typeface="Arial" panose="020B0604020202020204" pitchFamily="34" charset="0"/>
                          <a:cs typeface="Arial" panose="020B0604020202020204" pitchFamily="34" charset="0"/>
                        </a:rPr>
                        <a:t>              179.576,5 </a:t>
                      </a:r>
                      <a:endParaRPr lang="es-EC" sz="900" b="0" dirty="0">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r">
                        <a:lnSpc>
                          <a:spcPct val="115000"/>
                        </a:lnSpc>
                        <a:spcAft>
                          <a:spcPts val="0"/>
                        </a:spcAft>
                      </a:pPr>
                      <a:r>
                        <a:rPr lang="es-EC" sz="900" b="0" dirty="0">
                          <a:effectLst/>
                          <a:latin typeface="Arial" panose="020B0604020202020204" pitchFamily="34" charset="0"/>
                          <a:cs typeface="Arial" panose="020B0604020202020204" pitchFamily="34" charset="0"/>
                        </a:rPr>
                        <a:t>                       -   </a:t>
                      </a:r>
                      <a:endParaRPr lang="es-EC" sz="900" b="0" dirty="0">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r">
                        <a:lnSpc>
                          <a:spcPct val="115000"/>
                        </a:lnSpc>
                        <a:spcAft>
                          <a:spcPts val="0"/>
                        </a:spcAft>
                      </a:pPr>
                      <a:r>
                        <a:rPr lang="es-EC" sz="900" b="0" dirty="0">
                          <a:effectLst/>
                          <a:latin typeface="Arial" panose="020B0604020202020204" pitchFamily="34" charset="0"/>
                          <a:cs typeface="Arial" panose="020B0604020202020204" pitchFamily="34" charset="0"/>
                        </a:rPr>
                        <a:t>      1.500.000,0 </a:t>
                      </a:r>
                      <a:endParaRPr lang="es-EC" sz="900" b="0" dirty="0">
                        <a:effectLst/>
                        <a:latin typeface="Arial" panose="020B0604020202020204" pitchFamily="34" charset="0"/>
                        <a:ea typeface="Calibri"/>
                        <a:cs typeface="Arial" panose="020B0604020202020204" pitchFamily="34" charset="0"/>
                      </a:endParaRPr>
                    </a:p>
                  </a:txBody>
                  <a:tcPr marL="38315" marR="38315" marT="0" marB="0" anchor="b"/>
                </a:tc>
              </a:tr>
              <a:tr h="379671">
                <a:tc>
                  <a:txBody>
                    <a:bodyPr/>
                    <a:lstStyle/>
                    <a:p>
                      <a:pPr>
                        <a:lnSpc>
                          <a:spcPct val="115000"/>
                        </a:lnSpc>
                        <a:spcAft>
                          <a:spcPts val="0"/>
                        </a:spcAft>
                      </a:pPr>
                      <a:r>
                        <a:rPr lang="es-EC" sz="900" b="0">
                          <a:effectLst/>
                          <a:latin typeface="Arial" panose="020B0604020202020204" pitchFamily="34" charset="0"/>
                          <a:cs typeface="Arial" panose="020B0604020202020204" pitchFamily="34" charset="0"/>
                        </a:rPr>
                        <a:t>(+) Aumento de   interés en inversiones</a:t>
                      </a:r>
                      <a:endParaRPr lang="es-EC" sz="900" b="0">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r">
                        <a:lnSpc>
                          <a:spcPct val="115000"/>
                        </a:lnSpc>
                        <a:spcAft>
                          <a:spcPts val="0"/>
                        </a:spcAft>
                      </a:pPr>
                      <a:r>
                        <a:rPr lang="es-EC" sz="900" b="0" dirty="0">
                          <a:effectLst/>
                          <a:latin typeface="Arial" panose="020B0604020202020204" pitchFamily="34" charset="0"/>
                          <a:cs typeface="Arial" panose="020B0604020202020204" pitchFamily="34" charset="0"/>
                        </a:rPr>
                        <a:t>                  2.581,4 </a:t>
                      </a:r>
                      <a:endParaRPr lang="es-EC" sz="900" b="0" dirty="0">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r">
                        <a:lnSpc>
                          <a:spcPct val="115000"/>
                        </a:lnSpc>
                        <a:spcAft>
                          <a:spcPts val="0"/>
                        </a:spcAft>
                      </a:pPr>
                      <a:r>
                        <a:rPr lang="es-EC" sz="900" b="0" dirty="0">
                          <a:effectLst/>
                          <a:latin typeface="Arial" panose="020B0604020202020204" pitchFamily="34" charset="0"/>
                          <a:cs typeface="Arial" panose="020B0604020202020204" pitchFamily="34" charset="0"/>
                        </a:rPr>
                        <a:t>                       -   </a:t>
                      </a:r>
                      <a:endParaRPr lang="es-EC" sz="900" b="0" dirty="0">
                        <a:effectLst/>
                        <a:latin typeface="Arial" panose="020B0604020202020204" pitchFamily="34" charset="0"/>
                        <a:ea typeface="Calibri"/>
                        <a:cs typeface="Arial" panose="020B0604020202020204" pitchFamily="34" charset="0"/>
                      </a:endParaRPr>
                    </a:p>
                  </a:txBody>
                  <a:tcPr marL="38315" marR="38315" marT="0" marB="0" anchor="b"/>
                </a:tc>
                <a:tc>
                  <a:txBody>
                    <a:bodyPr/>
                    <a:lstStyle/>
                    <a:p>
                      <a:pPr algn="r">
                        <a:lnSpc>
                          <a:spcPct val="115000"/>
                        </a:lnSpc>
                        <a:spcAft>
                          <a:spcPts val="0"/>
                        </a:spcAft>
                      </a:pPr>
                      <a:r>
                        <a:rPr lang="es-EC" sz="900" b="0" dirty="0">
                          <a:effectLst/>
                          <a:latin typeface="Arial" panose="020B0604020202020204" pitchFamily="34" charset="0"/>
                          <a:cs typeface="Arial" panose="020B0604020202020204" pitchFamily="34" charset="0"/>
                        </a:rPr>
                        <a:t>           75.468,8 </a:t>
                      </a:r>
                      <a:endParaRPr lang="es-EC" sz="900" b="0" dirty="0">
                        <a:effectLst/>
                        <a:latin typeface="Arial" panose="020B0604020202020204" pitchFamily="34" charset="0"/>
                        <a:ea typeface="Calibri"/>
                        <a:cs typeface="Arial" panose="020B0604020202020204" pitchFamily="34" charset="0"/>
                      </a:endParaRPr>
                    </a:p>
                  </a:txBody>
                  <a:tcPr marL="38315" marR="38315" marT="0" marB="0" anchor="b"/>
                </a:tc>
              </a:tr>
              <a:tr h="392169">
                <a:tc>
                  <a:txBody>
                    <a:bodyPr/>
                    <a:lstStyle/>
                    <a:p>
                      <a:pPr algn="r">
                        <a:lnSpc>
                          <a:spcPct val="115000"/>
                        </a:lnSpc>
                        <a:spcAft>
                          <a:spcPts val="0"/>
                        </a:spcAft>
                      </a:pPr>
                      <a:r>
                        <a:rPr lang="es-EC" sz="900" dirty="0">
                          <a:solidFill>
                            <a:srgbClr val="FF0000"/>
                          </a:solidFill>
                          <a:effectLst/>
                          <a:latin typeface="Arial" panose="020B0604020202020204" pitchFamily="34" charset="0"/>
                          <a:cs typeface="Arial" panose="020B0604020202020204" pitchFamily="34" charset="0"/>
                        </a:rPr>
                        <a:t>EFECTIVO PROVISTO POR  ACTIVIDADES DE INVERSIÓN</a:t>
                      </a:r>
                      <a:endParaRPr lang="es-EC" sz="900" dirty="0">
                        <a:solidFill>
                          <a:srgbClr val="FF0000"/>
                        </a:solidFill>
                        <a:effectLst/>
                        <a:latin typeface="Arial" panose="020B0604020202020204" pitchFamily="34" charset="0"/>
                        <a:ea typeface="Calibri"/>
                        <a:cs typeface="Arial" panose="020B0604020202020204" pitchFamily="34" charset="0"/>
                      </a:endParaRPr>
                    </a:p>
                  </a:txBody>
                  <a:tcPr marL="38315" marR="38315" marT="0" marB="0" anchor="ctr"/>
                </a:tc>
                <a:tc>
                  <a:txBody>
                    <a:bodyPr/>
                    <a:lstStyle/>
                    <a:p>
                      <a:pPr algn="r">
                        <a:lnSpc>
                          <a:spcPct val="115000"/>
                        </a:lnSpc>
                        <a:spcAft>
                          <a:spcPts val="0"/>
                        </a:spcAft>
                      </a:pPr>
                      <a:r>
                        <a:rPr lang="es-EC" sz="900" b="1" dirty="0">
                          <a:solidFill>
                            <a:srgbClr val="FF0000"/>
                          </a:solidFill>
                          <a:effectLst/>
                          <a:latin typeface="Arial" panose="020B0604020202020204" pitchFamily="34" charset="0"/>
                          <a:cs typeface="Arial" panose="020B0604020202020204" pitchFamily="34" charset="0"/>
                        </a:rPr>
                        <a:t>       </a:t>
                      </a:r>
                      <a:r>
                        <a:rPr lang="es-EC" sz="900" b="1" dirty="0" smtClean="0">
                          <a:solidFill>
                            <a:srgbClr val="FF0000"/>
                          </a:solidFill>
                          <a:effectLst/>
                          <a:latin typeface="Arial" panose="020B0604020202020204" pitchFamily="34" charset="0"/>
                          <a:cs typeface="Arial" panose="020B0604020202020204" pitchFamily="34" charset="0"/>
                        </a:rPr>
                        <a:t>62.757,9 </a:t>
                      </a:r>
                      <a:endParaRPr lang="es-EC" sz="900" b="1" dirty="0">
                        <a:solidFill>
                          <a:srgbClr val="FF0000"/>
                        </a:solidFill>
                        <a:effectLst/>
                        <a:latin typeface="Arial" panose="020B0604020202020204" pitchFamily="34" charset="0"/>
                        <a:ea typeface="Calibri"/>
                        <a:cs typeface="Arial" panose="020B0604020202020204" pitchFamily="34" charset="0"/>
                      </a:endParaRPr>
                    </a:p>
                  </a:txBody>
                  <a:tcPr marL="38315" marR="38315" marT="0" marB="0" anchor="ctr"/>
                </a:tc>
                <a:tc>
                  <a:txBody>
                    <a:bodyPr/>
                    <a:lstStyle/>
                    <a:p>
                      <a:pPr algn="r">
                        <a:lnSpc>
                          <a:spcPct val="115000"/>
                        </a:lnSpc>
                        <a:spcAft>
                          <a:spcPts val="0"/>
                        </a:spcAft>
                      </a:pPr>
                      <a:r>
                        <a:rPr lang="es-EC" sz="900" b="1" dirty="0">
                          <a:solidFill>
                            <a:srgbClr val="FF0000"/>
                          </a:solidFill>
                          <a:effectLst/>
                          <a:latin typeface="Arial" panose="020B0604020202020204" pitchFamily="34" charset="0"/>
                          <a:cs typeface="Arial" panose="020B0604020202020204" pitchFamily="34" charset="0"/>
                        </a:rPr>
                        <a:t>     </a:t>
                      </a:r>
                      <a:r>
                        <a:rPr lang="es-EC" sz="900" b="1" dirty="0" smtClean="0">
                          <a:solidFill>
                            <a:srgbClr val="FF0000"/>
                          </a:solidFill>
                          <a:effectLst/>
                          <a:latin typeface="Arial" panose="020B0604020202020204" pitchFamily="34" charset="0"/>
                          <a:cs typeface="Arial" panose="020B0604020202020204" pitchFamily="34" charset="0"/>
                        </a:rPr>
                        <a:t>(</a:t>
                      </a:r>
                      <a:r>
                        <a:rPr lang="es-EC" sz="900" b="1" dirty="0">
                          <a:solidFill>
                            <a:srgbClr val="FF0000"/>
                          </a:solidFill>
                          <a:effectLst/>
                          <a:latin typeface="Arial" panose="020B0604020202020204" pitchFamily="34" charset="0"/>
                          <a:cs typeface="Arial" panose="020B0604020202020204" pitchFamily="34" charset="0"/>
                        </a:rPr>
                        <a:t>750.000,0)</a:t>
                      </a:r>
                      <a:endParaRPr lang="es-EC" sz="900" b="1" dirty="0">
                        <a:solidFill>
                          <a:srgbClr val="FF0000"/>
                        </a:solidFill>
                        <a:effectLst/>
                        <a:latin typeface="Arial" panose="020B0604020202020204" pitchFamily="34" charset="0"/>
                        <a:ea typeface="Calibri"/>
                        <a:cs typeface="Arial" panose="020B0604020202020204" pitchFamily="34" charset="0"/>
                      </a:endParaRPr>
                    </a:p>
                  </a:txBody>
                  <a:tcPr marL="38315" marR="38315" marT="0" marB="0" anchor="ctr"/>
                </a:tc>
                <a:tc>
                  <a:txBody>
                    <a:bodyPr/>
                    <a:lstStyle/>
                    <a:p>
                      <a:pPr algn="r">
                        <a:lnSpc>
                          <a:spcPct val="115000"/>
                        </a:lnSpc>
                        <a:spcAft>
                          <a:spcPts val="0"/>
                        </a:spcAft>
                      </a:pPr>
                      <a:r>
                        <a:rPr lang="es-EC" sz="900" b="1" dirty="0">
                          <a:solidFill>
                            <a:srgbClr val="FF0000"/>
                          </a:solidFill>
                          <a:effectLst/>
                          <a:latin typeface="Arial" panose="020B0604020202020204" pitchFamily="34" charset="0"/>
                          <a:cs typeface="Arial" panose="020B0604020202020204" pitchFamily="34" charset="0"/>
                        </a:rPr>
                        <a:t>   825.468,8 </a:t>
                      </a:r>
                      <a:endParaRPr lang="es-EC" sz="900" b="1" dirty="0">
                        <a:solidFill>
                          <a:srgbClr val="FF0000"/>
                        </a:solidFill>
                        <a:effectLst/>
                        <a:latin typeface="Arial" panose="020B0604020202020204" pitchFamily="34" charset="0"/>
                        <a:ea typeface="Calibri"/>
                        <a:cs typeface="Arial" panose="020B0604020202020204" pitchFamily="34" charset="0"/>
                      </a:endParaRPr>
                    </a:p>
                  </a:txBody>
                  <a:tcPr marL="38315" marR="38315" marT="0" marB="0" anchor="ctr"/>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3401726750"/>
              </p:ext>
            </p:extLst>
          </p:nvPr>
        </p:nvGraphicFramePr>
        <p:xfrm>
          <a:off x="4716016" y="476672"/>
          <a:ext cx="4320480" cy="6143899"/>
        </p:xfrm>
        <a:graphic>
          <a:graphicData uri="http://schemas.openxmlformats.org/drawingml/2006/table">
            <a:tbl>
              <a:tblPr firstRow="1" firstCol="1" bandRow="1">
                <a:tableStyleId>{BDBED569-4797-4DF1-A0F4-6AAB3CD982D8}</a:tableStyleId>
              </a:tblPr>
              <a:tblGrid>
                <a:gridCol w="1944320"/>
                <a:gridCol w="707166"/>
                <a:gridCol w="863166"/>
                <a:gridCol w="805828"/>
              </a:tblGrid>
              <a:tr h="562699">
                <a:tc>
                  <a:txBody>
                    <a:bodyPr/>
                    <a:lstStyle/>
                    <a:p>
                      <a:pPr>
                        <a:lnSpc>
                          <a:spcPct val="115000"/>
                        </a:lnSpc>
                        <a:spcAft>
                          <a:spcPts val="0"/>
                        </a:spcAft>
                      </a:pPr>
                      <a:r>
                        <a:rPr lang="es-EC" sz="1000" dirty="0">
                          <a:solidFill>
                            <a:srgbClr val="7030A0"/>
                          </a:solidFill>
                          <a:effectLst/>
                          <a:latin typeface="Arial" panose="020B0604020202020204" pitchFamily="34" charset="0"/>
                          <a:cs typeface="Arial" panose="020B0604020202020204" pitchFamily="34" charset="0"/>
                        </a:rPr>
                        <a:t>C. FLUJO POR ACTIVIDADES DE FINANCIAMIENTO</a:t>
                      </a:r>
                      <a:endParaRPr lang="es-EC" sz="1000" dirty="0">
                        <a:solidFill>
                          <a:srgbClr val="7030A0"/>
                        </a:solidFill>
                        <a:effectLst/>
                        <a:latin typeface="Arial" panose="020B0604020202020204" pitchFamily="34" charset="0"/>
                        <a:ea typeface="Calibri"/>
                        <a:cs typeface="Arial" panose="020B0604020202020204" pitchFamily="34" charset="0"/>
                      </a:endParaRPr>
                    </a:p>
                  </a:txBody>
                  <a:tcPr marL="40602" marR="40602" marT="0" marB="0" anchor="b"/>
                </a:tc>
                <a:tc>
                  <a:txBody>
                    <a:bodyPr/>
                    <a:lstStyle/>
                    <a:p>
                      <a:pPr>
                        <a:lnSpc>
                          <a:spcPct val="115000"/>
                        </a:lnSpc>
                      </a:pPr>
                      <a:endParaRPr lang="es-EC" sz="1000">
                        <a:effectLst/>
                        <a:latin typeface="Arial" panose="020B0604020202020204" pitchFamily="34" charset="0"/>
                        <a:cs typeface="Arial" panose="020B0604020202020204" pitchFamily="34" charset="0"/>
                      </a:endParaRPr>
                    </a:p>
                  </a:txBody>
                  <a:tcPr marL="40602" marR="40602" marT="0" marB="0" anchor="b"/>
                </a:tc>
                <a:tc>
                  <a:txBody>
                    <a:bodyPr/>
                    <a:lstStyle/>
                    <a:p>
                      <a:pPr>
                        <a:lnSpc>
                          <a:spcPct val="115000"/>
                        </a:lnSpc>
                      </a:pPr>
                      <a:endParaRPr lang="es-EC" sz="1000">
                        <a:effectLst/>
                        <a:latin typeface="Arial" panose="020B0604020202020204" pitchFamily="34" charset="0"/>
                        <a:cs typeface="Arial" panose="020B0604020202020204" pitchFamily="34" charset="0"/>
                      </a:endParaRPr>
                    </a:p>
                  </a:txBody>
                  <a:tcPr marL="40602" marR="40602" marT="0" marB="0" anchor="b"/>
                </a:tc>
                <a:tc>
                  <a:txBody>
                    <a:bodyPr/>
                    <a:lstStyle/>
                    <a:p>
                      <a:pPr>
                        <a:lnSpc>
                          <a:spcPct val="115000"/>
                        </a:lnSpc>
                      </a:pPr>
                      <a:endParaRPr lang="es-EC" sz="1000">
                        <a:effectLst/>
                        <a:latin typeface="Arial" panose="020B0604020202020204" pitchFamily="34" charset="0"/>
                        <a:cs typeface="Arial" panose="020B0604020202020204" pitchFamily="34" charset="0"/>
                      </a:endParaRPr>
                    </a:p>
                  </a:txBody>
                  <a:tcPr marL="40602" marR="40602" marT="0" marB="0" anchor="b"/>
                </a:tc>
              </a:tr>
              <a:tr h="562699">
                <a:tc>
                  <a:txBody>
                    <a:bodyPr/>
                    <a:lstStyle/>
                    <a:p>
                      <a:pPr>
                        <a:lnSpc>
                          <a:spcPct val="115000"/>
                        </a:lnSpc>
                        <a:spcAft>
                          <a:spcPts val="0"/>
                        </a:spcAft>
                      </a:pPr>
                      <a:r>
                        <a:rPr lang="es-EC" sz="1000" b="0" dirty="0">
                          <a:effectLst/>
                          <a:latin typeface="Arial" panose="020B0604020202020204" pitchFamily="34" charset="0"/>
                          <a:cs typeface="Arial" panose="020B0604020202020204" pitchFamily="34" charset="0"/>
                        </a:rPr>
                        <a:t>(+)Aumento de préstamos a corto plazo</a:t>
                      </a:r>
                      <a:endParaRPr lang="es-EC" sz="1000" b="0" dirty="0">
                        <a:effectLst/>
                        <a:latin typeface="Arial" panose="020B0604020202020204" pitchFamily="34" charset="0"/>
                        <a:ea typeface="Calibri"/>
                        <a:cs typeface="Arial" panose="020B0604020202020204" pitchFamily="34" charset="0"/>
                      </a:endParaRPr>
                    </a:p>
                  </a:txBody>
                  <a:tcPr marL="40602" marR="40602" marT="0" marB="0" anchor="b"/>
                </a:tc>
                <a:tc>
                  <a:txBody>
                    <a:bodyPr/>
                    <a:lstStyle/>
                    <a:p>
                      <a:pPr algn="r">
                        <a:lnSpc>
                          <a:spcPct val="115000"/>
                        </a:lnSpc>
                        <a:spcAft>
                          <a:spcPts val="0"/>
                        </a:spcAft>
                      </a:pPr>
                      <a:r>
                        <a:rPr lang="es-EC" sz="1000" b="0" dirty="0">
                          <a:effectLst/>
                          <a:latin typeface="Arial" panose="020B0604020202020204" pitchFamily="34" charset="0"/>
                          <a:cs typeface="Arial" panose="020B0604020202020204" pitchFamily="34" charset="0"/>
                        </a:rPr>
                        <a:t>                85.000,0 </a:t>
                      </a:r>
                      <a:endParaRPr lang="es-EC" sz="1000" b="0" dirty="0">
                        <a:effectLst/>
                        <a:latin typeface="Arial" panose="020B0604020202020204" pitchFamily="34" charset="0"/>
                        <a:ea typeface="Calibri"/>
                        <a:cs typeface="Arial" panose="020B0604020202020204" pitchFamily="34" charset="0"/>
                      </a:endParaRPr>
                    </a:p>
                  </a:txBody>
                  <a:tcPr marL="40602" marR="40602" marT="0" marB="0" anchor="b"/>
                </a:tc>
                <a:tc>
                  <a:txBody>
                    <a:bodyPr/>
                    <a:lstStyle/>
                    <a:p>
                      <a:pPr algn="r">
                        <a:lnSpc>
                          <a:spcPct val="115000"/>
                        </a:lnSpc>
                        <a:spcAft>
                          <a:spcPts val="0"/>
                        </a:spcAft>
                      </a:pPr>
                      <a:r>
                        <a:rPr lang="es-EC" sz="1000" b="0" dirty="0">
                          <a:effectLst/>
                          <a:latin typeface="Arial" panose="020B0604020202020204" pitchFamily="34" charset="0"/>
                          <a:cs typeface="Arial" panose="020B0604020202020204" pitchFamily="34" charset="0"/>
                        </a:rPr>
                        <a:t>                       -   </a:t>
                      </a:r>
                      <a:endParaRPr lang="es-EC" sz="1000" b="0" dirty="0">
                        <a:effectLst/>
                        <a:latin typeface="Arial" panose="020B0604020202020204" pitchFamily="34" charset="0"/>
                        <a:ea typeface="Calibri"/>
                        <a:cs typeface="Arial" panose="020B0604020202020204" pitchFamily="34" charset="0"/>
                      </a:endParaRPr>
                    </a:p>
                  </a:txBody>
                  <a:tcPr marL="40602" marR="40602" marT="0" marB="0" anchor="b"/>
                </a:tc>
                <a:tc>
                  <a:txBody>
                    <a:bodyPr/>
                    <a:lstStyle/>
                    <a:p>
                      <a:pPr algn="r">
                        <a:lnSpc>
                          <a:spcPct val="115000"/>
                        </a:lnSpc>
                        <a:spcAft>
                          <a:spcPts val="0"/>
                        </a:spcAft>
                      </a:pPr>
                      <a:r>
                        <a:rPr lang="es-EC" sz="1000" b="0">
                          <a:effectLst/>
                          <a:latin typeface="Arial" panose="020B0604020202020204" pitchFamily="34" charset="0"/>
                          <a:cs typeface="Arial" panose="020B0604020202020204" pitchFamily="34" charset="0"/>
                        </a:rPr>
                        <a:t>                     -   </a:t>
                      </a:r>
                      <a:endParaRPr lang="es-EC" sz="1000" b="0">
                        <a:effectLst/>
                        <a:latin typeface="Arial" panose="020B0604020202020204" pitchFamily="34" charset="0"/>
                        <a:ea typeface="Calibri"/>
                        <a:cs typeface="Arial" panose="020B0604020202020204" pitchFamily="34" charset="0"/>
                      </a:endParaRPr>
                    </a:p>
                  </a:txBody>
                  <a:tcPr marL="40602" marR="40602" marT="0" marB="0" anchor="b"/>
                </a:tc>
              </a:tr>
              <a:tr h="577025">
                <a:tc>
                  <a:txBody>
                    <a:bodyPr/>
                    <a:lstStyle/>
                    <a:p>
                      <a:pPr>
                        <a:lnSpc>
                          <a:spcPct val="115000"/>
                        </a:lnSpc>
                        <a:spcAft>
                          <a:spcPts val="0"/>
                        </a:spcAft>
                      </a:pPr>
                      <a:r>
                        <a:rPr lang="es-EC" sz="1000" b="0" dirty="0">
                          <a:effectLst/>
                          <a:latin typeface="Arial" panose="020B0604020202020204" pitchFamily="34" charset="0"/>
                          <a:cs typeface="Arial" panose="020B0604020202020204" pitchFamily="34" charset="0"/>
                        </a:rPr>
                        <a:t>(-) Disminución de préstamos a corto plazo</a:t>
                      </a:r>
                      <a:endParaRPr lang="es-EC" sz="1000" b="0" dirty="0">
                        <a:effectLst/>
                        <a:latin typeface="Arial" panose="020B0604020202020204" pitchFamily="34" charset="0"/>
                        <a:ea typeface="Calibri"/>
                        <a:cs typeface="Arial" panose="020B0604020202020204" pitchFamily="34" charset="0"/>
                      </a:endParaRPr>
                    </a:p>
                  </a:txBody>
                  <a:tcPr marL="40602" marR="40602" marT="0" marB="0" anchor="b"/>
                </a:tc>
                <a:tc>
                  <a:txBody>
                    <a:bodyPr/>
                    <a:lstStyle/>
                    <a:p>
                      <a:pPr algn="r">
                        <a:lnSpc>
                          <a:spcPct val="115000"/>
                        </a:lnSpc>
                        <a:spcAft>
                          <a:spcPts val="0"/>
                        </a:spcAft>
                      </a:pPr>
                      <a:r>
                        <a:rPr lang="es-EC" sz="1000" b="0" dirty="0">
                          <a:effectLst/>
                          <a:latin typeface="Arial" panose="020B0604020202020204" pitchFamily="34" charset="0"/>
                          <a:cs typeface="Arial" panose="020B0604020202020204" pitchFamily="34" charset="0"/>
                        </a:rPr>
                        <a:t>            (239.122,9)</a:t>
                      </a:r>
                      <a:endParaRPr lang="es-EC" sz="1000" b="0" dirty="0">
                        <a:effectLst/>
                        <a:latin typeface="Arial" panose="020B0604020202020204" pitchFamily="34" charset="0"/>
                        <a:ea typeface="Calibri"/>
                        <a:cs typeface="Arial" panose="020B0604020202020204" pitchFamily="34" charset="0"/>
                      </a:endParaRPr>
                    </a:p>
                  </a:txBody>
                  <a:tcPr marL="40602" marR="40602" marT="0" marB="0" anchor="b"/>
                </a:tc>
                <a:tc>
                  <a:txBody>
                    <a:bodyPr/>
                    <a:lstStyle/>
                    <a:p>
                      <a:pPr algn="r">
                        <a:lnSpc>
                          <a:spcPct val="115000"/>
                        </a:lnSpc>
                        <a:spcAft>
                          <a:spcPts val="0"/>
                        </a:spcAft>
                      </a:pPr>
                      <a:r>
                        <a:rPr lang="es-EC" sz="1000" b="0" dirty="0">
                          <a:effectLst/>
                          <a:latin typeface="Arial" panose="020B0604020202020204" pitchFamily="34" charset="0"/>
                          <a:cs typeface="Arial" panose="020B0604020202020204" pitchFamily="34" charset="0"/>
                        </a:rPr>
                        <a:t>                       -   </a:t>
                      </a:r>
                      <a:endParaRPr lang="es-EC" sz="1000" b="0" dirty="0">
                        <a:effectLst/>
                        <a:latin typeface="Arial" panose="020B0604020202020204" pitchFamily="34" charset="0"/>
                        <a:ea typeface="Calibri"/>
                        <a:cs typeface="Arial" panose="020B0604020202020204" pitchFamily="34" charset="0"/>
                      </a:endParaRPr>
                    </a:p>
                  </a:txBody>
                  <a:tcPr marL="40602" marR="40602" marT="0" marB="0" anchor="b"/>
                </a:tc>
                <a:tc>
                  <a:txBody>
                    <a:bodyPr/>
                    <a:lstStyle/>
                    <a:p>
                      <a:pPr algn="r">
                        <a:lnSpc>
                          <a:spcPct val="115000"/>
                        </a:lnSpc>
                        <a:spcAft>
                          <a:spcPts val="0"/>
                        </a:spcAft>
                      </a:pPr>
                      <a:r>
                        <a:rPr lang="es-EC" sz="1000" b="0">
                          <a:effectLst/>
                          <a:latin typeface="Arial" panose="020B0604020202020204" pitchFamily="34" charset="0"/>
                          <a:cs typeface="Arial" panose="020B0604020202020204" pitchFamily="34" charset="0"/>
                        </a:rPr>
                        <a:t>                     -   </a:t>
                      </a:r>
                      <a:endParaRPr lang="es-EC" sz="1000" b="0">
                        <a:effectLst/>
                        <a:latin typeface="Arial" panose="020B0604020202020204" pitchFamily="34" charset="0"/>
                        <a:ea typeface="Calibri"/>
                        <a:cs typeface="Arial" panose="020B0604020202020204" pitchFamily="34" charset="0"/>
                      </a:endParaRPr>
                    </a:p>
                  </a:txBody>
                  <a:tcPr marL="40602" marR="40602" marT="0" marB="0" anchor="b"/>
                </a:tc>
              </a:tr>
              <a:tr h="562699">
                <a:tc>
                  <a:txBody>
                    <a:bodyPr/>
                    <a:lstStyle/>
                    <a:p>
                      <a:pPr>
                        <a:lnSpc>
                          <a:spcPct val="115000"/>
                        </a:lnSpc>
                        <a:spcAft>
                          <a:spcPts val="0"/>
                        </a:spcAft>
                      </a:pPr>
                      <a:r>
                        <a:rPr lang="es-EC" sz="1000" b="0">
                          <a:effectLst/>
                          <a:latin typeface="Arial" panose="020B0604020202020204" pitchFamily="34" charset="0"/>
                          <a:cs typeface="Arial" panose="020B0604020202020204" pitchFamily="34" charset="0"/>
                        </a:rPr>
                        <a:t> (+) Aumento de préstamos a largo plazo</a:t>
                      </a:r>
                      <a:endParaRPr lang="es-EC" sz="1000" b="0">
                        <a:effectLst/>
                        <a:latin typeface="Arial" panose="020B0604020202020204" pitchFamily="34" charset="0"/>
                        <a:ea typeface="Calibri"/>
                        <a:cs typeface="Arial" panose="020B0604020202020204" pitchFamily="34" charset="0"/>
                      </a:endParaRPr>
                    </a:p>
                  </a:txBody>
                  <a:tcPr marL="40602" marR="40602" marT="0" marB="0" anchor="b"/>
                </a:tc>
                <a:tc>
                  <a:txBody>
                    <a:bodyPr/>
                    <a:lstStyle/>
                    <a:p>
                      <a:pPr algn="r">
                        <a:lnSpc>
                          <a:spcPct val="115000"/>
                        </a:lnSpc>
                        <a:spcAft>
                          <a:spcPts val="0"/>
                        </a:spcAft>
                      </a:pPr>
                      <a:r>
                        <a:rPr lang="es-EC" sz="1000" b="0" dirty="0">
                          <a:effectLst/>
                          <a:latin typeface="Arial" panose="020B0604020202020204" pitchFamily="34" charset="0"/>
                          <a:cs typeface="Arial" panose="020B0604020202020204" pitchFamily="34" charset="0"/>
                        </a:rPr>
                        <a:t>              119.400,0 </a:t>
                      </a:r>
                      <a:endParaRPr lang="es-EC" sz="1000" b="0" dirty="0">
                        <a:effectLst/>
                        <a:latin typeface="Arial" panose="020B0604020202020204" pitchFamily="34" charset="0"/>
                        <a:ea typeface="Calibri"/>
                        <a:cs typeface="Arial" panose="020B0604020202020204" pitchFamily="34" charset="0"/>
                      </a:endParaRPr>
                    </a:p>
                  </a:txBody>
                  <a:tcPr marL="40602" marR="40602" marT="0" marB="0" anchor="b"/>
                </a:tc>
                <a:tc>
                  <a:txBody>
                    <a:bodyPr/>
                    <a:lstStyle/>
                    <a:p>
                      <a:pPr algn="r">
                        <a:lnSpc>
                          <a:spcPct val="115000"/>
                        </a:lnSpc>
                        <a:spcAft>
                          <a:spcPts val="0"/>
                        </a:spcAft>
                      </a:pPr>
                      <a:r>
                        <a:rPr lang="es-EC" sz="1000" b="0" dirty="0">
                          <a:effectLst/>
                          <a:latin typeface="Arial" panose="020B0604020202020204" pitchFamily="34" charset="0"/>
                          <a:cs typeface="Arial" panose="020B0604020202020204" pitchFamily="34" charset="0"/>
                        </a:rPr>
                        <a:t>          536.725,4 </a:t>
                      </a:r>
                      <a:endParaRPr lang="es-EC" sz="1000" b="0" dirty="0">
                        <a:effectLst/>
                        <a:latin typeface="Arial" panose="020B0604020202020204" pitchFamily="34" charset="0"/>
                        <a:ea typeface="Calibri"/>
                        <a:cs typeface="Arial" panose="020B0604020202020204" pitchFamily="34" charset="0"/>
                      </a:endParaRPr>
                    </a:p>
                  </a:txBody>
                  <a:tcPr marL="40602" marR="40602" marT="0" marB="0" anchor="b"/>
                </a:tc>
                <a:tc>
                  <a:txBody>
                    <a:bodyPr/>
                    <a:lstStyle/>
                    <a:p>
                      <a:pPr algn="r">
                        <a:lnSpc>
                          <a:spcPct val="115000"/>
                        </a:lnSpc>
                        <a:spcAft>
                          <a:spcPts val="0"/>
                        </a:spcAft>
                      </a:pPr>
                      <a:r>
                        <a:rPr lang="es-EC" sz="1000" b="0" dirty="0">
                          <a:effectLst/>
                          <a:latin typeface="Arial" panose="020B0604020202020204" pitchFamily="34" charset="0"/>
                          <a:cs typeface="Arial" panose="020B0604020202020204" pitchFamily="34" charset="0"/>
                        </a:rPr>
                        <a:t>                     -   </a:t>
                      </a:r>
                      <a:endParaRPr lang="es-EC" sz="1000" b="0" dirty="0">
                        <a:effectLst/>
                        <a:latin typeface="Arial" panose="020B0604020202020204" pitchFamily="34" charset="0"/>
                        <a:ea typeface="Calibri"/>
                        <a:cs typeface="Arial" panose="020B0604020202020204" pitchFamily="34" charset="0"/>
                      </a:endParaRPr>
                    </a:p>
                  </a:txBody>
                  <a:tcPr marL="40602" marR="40602" marT="0" marB="0" anchor="b"/>
                </a:tc>
              </a:tr>
              <a:tr h="552733">
                <a:tc>
                  <a:txBody>
                    <a:bodyPr/>
                    <a:lstStyle/>
                    <a:p>
                      <a:pPr>
                        <a:lnSpc>
                          <a:spcPct val="115000"/>
                        </a:lnSpc>
                        <a:spcAft>
                          <a:spcPts val="0"/>
                        </a:spcAft>
                      </a:pPr>
                      <a:r>
                        <a:rPr lang="es-EC" sz="1000" b="0">
                          <a:effectLst/>
                          <a:latin typeface="Arial" panose="020B0604020202020204" pitchFamily="34" charset="0"/>
                          <a:cs typeface="Arial" panose="020B0604020202020204" pitchFamily="34" charset="0"/>
                        </a:rPr>
                        <a:t>(-) Disminución de préstamos a largo plazo</a:t>
                      </a:r>
                      <a:endParaRPr lang="es-EC" sz="1000" b="0">
                        <a:effectLst/>
                        <a:latin typeface="Arial" panose="020B0604020202020204" pitchFamily="34" charset="0"/>
                        <a:ea typeface="Calibri"/>
                        <a:cs typeface="Arial" panose="020B0604020202020204" pitchFamily="34" charset="0"/>
                      </a:endParaRPr>
                    </a:p>
                  </a:txBody>
                  <a:tcPr marL="40602" marR="40602" marT="0" marB="0" anchor="b"/>
                </a:tc>
                <a:tc>
                  <a:txBody>
                    <a:bodyPr/>
                    <a:lstStyle/>
                    <a:p>
                      <a:pPr>
                        <a:lnSpc>
                          <a:spcPct val="115000"/>
                        </a:lnSpc>
                      </a:pPr>
                      <a:endParaRPr lang="es-EC" sz="1000" b="0">
                        <a:effectLst/>
                        <a:latin typeface="Arial" panose="020B0604020202020204" pitchFamily="34" charset="0"/>
                        <a:cs typeface="Arial" panose="020B0604020202020204" pitchFamily="34" charset="0"/>
                      </a:endParaRPr>
                    </a:p>
                  </a:txBody>
                  <a:tcPr marL="40602" marR="40602" marT="0" marB="0" anchor="b"/>
                </a:tc>
                <a:tc>
                  <a:txBody>
                    <a:bodyPr/>
                    <a:lstStyle/>
                    <a:p>
                      <a:pPr algn="r">
                        <a:lnSpc>
                          <a:spcPct val="115000"/>
                        </a:lnSpc>
                        <a:spcAft>
                          <a:spcPts val="0"/>
                        </a:spcAft>
                      </a:pPr>
                      <a:r>
                        <a:rPr lang="es-EC" sz="1000" b="0" dirty="0">
                          <a:effectLst/>
                          <a:latin typeface="Arial" panose="020B0604020202020204" pitchFamily="34" charset="0"/>
                          <a:cs typeface="Arial" panose="020B0604020202020204" pitchFamily="34" charset="0"/>
                        </a:rPr>
                        <a:t>         (119.400,0)</a:t>
                      </a:r>
                      <a:endParaRPr lang="es-EC" sz="1000" b="0" dirty="0">
                        <a:effectLst/>
                        <a:latin typeface="Arial" panose="020B0604020202020204" pitchFamily="34" charset="0"/>
                        <a:ea typeface="Calibri"/>
                        <a:cs typeface="Arial" panose="020B0604020202020204" pitchFamily="34" charset="0"/>
                      </a:endParaRPr>
                    </a:p>
                  </a:txBody>
                  <a:tcPr marL="40602" marR="40602" marT="0" marB="0" anchor="b"/>
                </a:tc>
                <a:tc>
                  <a:txBody>
                    <a:bodyPr/>
                    <a:lstStyle/>
                    <a:p>
                      <a:pPr algn="r">
                        <a:lnSpc>
                          <a:spcPct val="115000"/>
                        </a:lnSpc>
                        <a:spcAft>
                          <a:spcPts val="0"/>
                        </a:spcAft>
                      </a:pPr>
                      <a:r>
                        <a:rPr lang="es-EC" sz="1000" b="0" dirty="0">
                          <a:effectLst/>
                          <a:latin typeface="Arial" panose="020B0604020202020204" pitchFamily="34" charset="0"/>
                          <a:cs typeface="Arial" panose="020B0604020202020204" pitchFamily="34" charset="0"/>
                        </a:rPr>
                        <a:t>       (536.725,4)</a:t>
                      </a:r>
                      <a:endParaRPr lang="es-EC" sz="1000" b="0" dirty="0">
                        <a:effectLst/>
                        <a:latin typeface="Arial" panose="020B0604020202020204" pitchFamily="34" charset="0"/>
                        <a:ea typeface="Calibri"/>
                        <a:cs typeface="Arial" panose="020B0604020202020204" pitchFamily="34" charset="0"/>
                      </a:endParaRPr>
                    </a:p>
                  </a:txBody>
                  <a:tcPr marL="40602" marR="40602" marT="0" marB="0" anchor="b"/>
                </a:tc>
              </a:tr>
              <a:tr h="562699">
                <a:tc>
                  <a:txBody>
                    <a:bodyPr/>
                    <a:lstStyle/>
                    <a:p>
                      <a:pPr>
                        <a:lnSpc>
                          <a:spcPct val="115000"/>
                        </a:lnSpc>
                        <a:spcAft>
                          <a:spcPts val="0"/>
                        </a:spcAft>
                      </a:pPr>
                      <a:r>
                        <a:rPr lang="es-EC" sz="1000" b="0" dirty="0">
                          <a:effectLst/>
                          <a:latin typeface="Arial" panose="020B0604020202020204" pitchFamily="34" charset="0"/>
                          <a:cs typeface="Arial" panose="020B0604020202020204" pitchFamily="34" charset="0"/>
                        </a:rPr>
                        <a:t>(-)  Aumento de intereses en préstamos</a:t>
                      </a:r>
                      <a:endParaRPr lang="es-EC" sz="1000" b="0" dirty="0">
                        <a:effectLst/>
                        <a:latin typeface="Arial" panose="020B0604020202020204" pitchFamily="34" charset="0"/>
                        <a:ea typeface="Calibri"/>
                        <a:cs typeface="Arial" panose="020B0604020202020204" pitchFamily="34" charset="0"/>
                      </a:endParaRPr>
                    </a:p>
                  </a:txBody>
                  <a:tcPr marL="40602" marR="40602" marT="0" marB="0" anchor="b"/>
                </a:tc>
                <a:tc>
                  <a:txBody>
                    <a:bodyPr/>
                    <a:lstStyle/>
                    <a:p>
                      <a:pPr algn="r">
                        <a:lnSpc>
                          <a:spcPct val="115000"/>
                        </a:lnSpc>
                        <a:spcAft>
                          <a:spcPts val="0"/>
                        </a:spcAft>
                      </a:pPr>
                      <a:r>
                        <a:rPr lang="es-EC" sz="1000" b="0">
                          <a:effectLst/>
                          <a:latin typeface="Arial" panose="020B0604020202020204" pitchFamily="34" charset="0"/>
                          <a:cs typeface="Arial" panose="020B0604020202020204" pitchFamily="34" charset="0"/>
                        </a:rPr>
                        <a:t>                (4.351,6)</a:t>
                      </a:r>
                      <a:endParaRPr lang="es-EC" sz="1000" b="0">
                        <a:effectLst/>
                        <a:latin typeface="Arial" panose="020B0604020202020204" pitchFamily="34" charset="0"/>
                        <a:ea typeface="Calibri"/>
                        <a:cs typeface="Arial" panose="020B0604020202020204" pitchFamily="34" charset="0"/>
                      </a:endParaRPr>
                    </a:p>
                  </a:txBody>
                  <a:tcPr marL="40602" marR="40602" marT="0" marB="0" anchor="b"/>
                </a:tc>
                <a:tc>
                  <a:txBody>
                    <a:bodyPr/>
                    <a:lstStyle/>
                    <a:p>
                      <a:pPr algn="r">
                        <a:lnSpc>
                          <a:spcPct val="115000"/>
                        </a:lnSpc>
                        <a:spcAft>
                          <a:spcPts val="0"/>
                        </a:spcAft>
                      </a:pPr>
                      <a:r>
                        <a:rPr lang="es-EC" sz="1000" b="0" dirty="0">
                          <a:effectLst/>
                          <a:latin typeface="Arial" panose="020B0604020202020204" pitchFamily="34" charset="0"/>
                          <a:cs typeface="Arial" panose="020B0604020202020204" pitchFamily="34" charset="0"/>
                        </a:rPr>
                        <a:t>           (42.506,4)</a:t>
                      </a:r>
                      <a:endParaRPr lang="es-EC" sz="1000" b="0" dirty="0">
                        <a:effectLst/>
                        <a:latin typeface="Arial" panose="020B0604020202020204" pitchFamily="34" charset="0"/>
                        <a:ea typeface="Calibri"/>
                        <a:cs typeface="Arial" panose="020B0604020202020204" pitchFamily="34" charset="0"/>
                      </a:endParaRPr>
                    </a:p>
                  </a:txBody>
                  <a:tcPr marL="40602" marR="40602" marT="0" marB="0" anchor="b"/>
                </a:tc>
                <a:tc>
                  <a:txBody>
                    <a:bodyPr/>
                    <a:lstStyle/>
                    <a:p>
                      <a:pPr algn="r">
                        <a:lnSpc>
                          <a:spcPct val="115000"/>
                        </a:lnSpc>
                        <a:spcAft>
                          <a:spcPts val="0"/>
                        </a:spcAft>
                      </a:pPr>
                      <a:r>
                        <a:rPr lang="es-EC" sz="1000" b="0" dirty="0">
                          <a:effectLst/>
                          <a:latin typeface="Arial" panose="020B0604020202020204" pitchFamily="34" charset="0"/>
                          <a:cs typeface="Arial" panose="020B0604020202020204" pitchFamily="34" charset="0"/>
                        </a:rPr>
                        <a:t>         (22.643,1)</a:t>
                      </a:r>
                      <a:endParaRPr lang="es-EC" sz="1000" b="0" dirty="0">
                        <a:effectLst/>
                        <a:latin typeface="Arial" panose="020B0604020202020204" pitchFamily="34" charset="0"/>
                        <a:ea typeface="Calibri"/>
                        <a:cs typeface="Arial" panose="020B0604020202020204" pitchFamily="34" charset="0"/>
                      </a:endParaRPr>
                    </a:p>
                  </a:txBody>
                  <a:tcPr marL="40602" marR="40602" marT="0" marB="0" anchor="b"/>
                </a:tc>
              </a:tr>
              <a:tr h="741575">
                <a:tc>
                  <a:txBody>
                    <a:bodyPr/>
                    <a:lstStyle/>
                    <a:p>
                      <a:pPr algn="r">
                        <a:lnSpc>
                          <a:spcPct val="115000"/>
                        </a:lnSpc>
                        <a:spcAft>
                          <a:spcPts val="0"/>
                        </a:spcAft>
                      </a:pPr>
                      <a:r>
                        <a:rPr lang="es-EC" sz="1000" dirty="0">
                          <a:solidFill>
                            <a:srgbClr val="FF0000"/>
                          </a:solidFill>
                          <a:effectLst/>
                          <a:latin typeface="Arial" panose="020B0604020202020204" pitchFamily="34" charset="0"/>
                          <a:cs typeface="Arial" panose="020B0604020202020204" pitchFamily="34" charset="0"/>
                        </a:rPr>
                        <a:t>EFECTIVO PROVISTO POR  ACTIVIDADES DE FINANCIAMIENTO</a:t>
                      </a:r>
                      <a:endParaRPr lang="es-EC" sz="1000" dirty="0">
                        <a:solidFill>
                          <a:srgbClr val="FF0000"/>
                        </a:solidFill>
                        <a:effectLst/>
                        <a:latin typeface="Arial" panose="020B0604020202020204" pitchFamily="34" charset="0"/>
                        <a:ea typeface="Calibri"/>
                        <a:cs typeface="Arial" panose="020B0604020202020204" pitchFamily="34" charset="0"/>
                      </a:endParaRPr>
                    </a:p>
                  </a:txBody>
                  <a:tcPr marL="40602" marR="40602" marT="0" marB="0" anchor="ctr"/>
                </a:tc>
                <a:tc>
                  <a:txBody>
                    <a:bodyPr/>
                    <a:lstStyle/>
                    <a:p>
                      <a:pPr algn="r">
                        <a:lnSpc>
                          <a:spcPct val="115000"/>
                        </a:lnSpc>
                        <a:spcAft>
                          <a:spcPts val="0"/>
                        </a:spcAft>
                      </a:pPr>
                      <a:r>
                        <a:rPr lang="es-EC" sz="1000" b="1" dirty="0">
                          <a:solidFill>
                            <a:srgbClr val="FF0000"/>
                          </a:solidFill>
                          <a:effectLst/>
                          <a:latin typeface="Arial" panose="020B0604020202020204" pitchFamily="34" charset="0"/>
                          <a:cs typeface="Arial" panose="020B0604020202020204" pitchFamily="34" charset="0"/>
                        </a:rPr>
                        <a:t>   </a:t>
                      </a:r>
                      <a:r>
                        <a:rPr lang="es-EC" sz="1000" b="1" dirty="0" smtClean="0">
                          <a:solidFill>
                            <a:srgbClr val="FF0000"/>
                          </a:solidFill>
                          <a:effectLst/>
                          <a:latin typeface="Arial" panose="020B0604020202020204" pitchFamily="34" charset="0"/>
                          <a:cs typeface="Arial" panose="020B0604020202020204" pitchFamily="34" charset="0"/>
                        </a:rPr>
                        <a:t>(</a:t>
                      </a:r>
                      <a:r>
                        <a:rPr lang="es-EC" sz="1000" b="1" dirty="0">
                          <a:solidFill>
                            <a:srgbClr val="FF0000"/>
                          </a:solidFill>
                          <a:effectLst/>
                          <a:latin typeface="Arial" panose="020B0604020202020204" pitchFamily="34" charset="0"/>
                          <a:cs typeface="Arial" panose="020B0604020202020204" pitchFamily="34" charset="0"/>
                        </a:rPr>
                        <a:t>39.074,5)</a:t>
                      </a:r>
                      <a:endParaRPr lang="es-EC" sz="1000" b="1" dirty="0">
                        <a:solidFill>
                          <a:srgbClr val="FF0000"/>
                        </a:solidFill>
                        <a:effectLst/>
                        <a:latin typeface="Arial" panose="020B0604020202020204" pitchFamily="34" charset="0"/>
                        <a:ea typeface="Calibri"/>
                        <a:cs typeface="Arial" panose="020B0604020202020204" pitchFamily="34" charset="0"/>
                      </a:endParaRPr>
                    </a:p>
                  </a:txBody>
                  <a:tcPr marL="40602" marR="40602" marT="0" marB="0" anchor="ctr"/>
                </a:tc>
                <a:tc>
                  <a:txBody>
                    <a:bodyPr/>
                    <a:lstStyle/>
                    <a:p>
                      <a:pPr algn="r">
                        <a:lnSpc>
                          <a:spcPct val="115000"/>
                        </a:lnSpc>
                        <a:spcAft>
                          <a:spcPts val="0"/>
                        </a:spcAft>
                      </a:pPr>
                      <a:r>
                        <a:rPr lang="es-EC" sz="1000" b="1" dirty="0">
                          <a:solidFill>
                            <a:srgbClr val="FF0000"/>
                          </a:solidFill>
                          <a:effectLst/>
                          <a:latin typeface="Arial" panose="020B0604020202020204" pitchFamily="34" charset="0"/>
                          <a:cs typeface="Arial" panose="020B0604020202020204" pitchFamily="34" charset="0"/>
                        </a:rPr>
                        <a:t>         </a:t>
                      </a:r>
                      <a:r>
                        <a:rPr lang="es-EC" sz="1000" b="1" dirty="0" smtClean="0">
                          <a:solidFill>
                            <a:srgbClr val="FF0000"/>
                          </a:solidFill>
                          <a:effectLst/>
                          <a:latin typeface="Arial" panose="020B0604020202020204" pitchFamily="34" charset="0"/>
                          <a:cs typeface="Arial" panose="020B0604020202020204" pitchFamily="34" charset="0"/>
                        </a:rPr>
                        <a:t>374.819,1 </a:t>
                      </a:r>
                      <a:endParaRPr lang="es-EC" sz="1000" b="1" dirty="0">
                        <a:solidFill>
                          <a:srgbClr val="FF0000"/>
                        </a:solidFill>
                        <a:effectLst/>
                        <a:latin typeface="Arial" panose="020B0604020202020204" pitchFamily="34" charset="0"/>
                        <a:ea typeface="Calibri"/>
                        <a:cs typeface="Arial" panose="020B0604020202020204" pitchFamily="34" charset="0"/>
                      </a:endParaRPr>
                    </a:p>
                  </a:txBody>
                  <a:tcPr marL="40602" marR="40602" marT="0" marB="0" anchor="ctr"/>
                </a:tc>
                <a:tc>
                  <a:txBody>
                    <a:bodyPr/>
                    <a:lstStyle/>
                    <a:p>
                      <a:pPr algn="r">
                        <a:lnSpc>
                          <a:spcPct val="115000"/>
                        </a:lnSpc>
                        <a:spcAft>
                          <a:spcPts val="0"/>
                        </a:spcAft>
                      </a:pPr>
                      <a:r>
                        <a:rPr lang="es-EC" sz="1000" b="1" dirty="0">
                          <a:solidFill>
                            <a:srgbClr val="FF0000"/>
                          </a:solidFill>
                          <a:effectLst/>
                          <a:latin typeface="Arial" panose="020B0604020202020204" pitchFamily="34" charset="0"/>
                          <a:cs typeface="Arial" panose="020B0604020202020204" pitchFamily="34" charset="0"/>
                        </a:rPr>
                        <a:t>(559.368,5)</a:t>
                      </a:r>
                      <a:endParaRPr lang="es-EC" sz="1000" b="1" dirty="0">
                        <a:solidFill>
                          <a:srgbClr val="FF0000"/>
                        </a:solidFill>
                        <a:effectLst/>
                        <a:latin typeface="Arial" panose="020B0604020202020204" pitchFamily="34" charset="0"/>
                        <a:ea typeface="Calibri"/>
                        <a:cs typeface="Arial" panose="020B0604020202020204" pitchFamily="34" charset="0"/>
                      </a:endParaRPr>
                    </a:p>
                  </a:txBody>
                  <a:tcPr marL="40602" marR="40602" marT="0" marB="0" anchor="ctr"/>
                </a:tc>
              </a:tr>
              <a:tr h="812104">
                <a:tc>
                  <a:txBody>
                    <a:bodyPr/>
                    <a:lstStyle/>
                    <a:p>
                      <a:pPr algn="r">
                        <a:lnSpc>
                          <a:spcPct val="115000"/>
                        </a:lnSpc>
                        <a:spcAft>
                          <a:spcPts val="0"/>
                        </a:spcAft>
                      </a:pPr>
                      <a:r>
                        <a:rPr lang="es-EC" sz="1000">
                          <a:effectLst/>
                          <a:latin typeface="Arial" panose="020B0604020202020204" pitchFamily="34" charset="0"/>
                          <a:cs typeface="Arial" panose="020B0604020202020204" pitchFamily="34" charset="0"/>
                        </a:rPr>
                        <a:t>INCREMENTO NETO DE EFECTIVO Y EQUIVALENTES DE EFECTIVO</a:t>
                      </a:r>
                      <a:endParaRPr lang="es-EC" sz="1000">
                        <a:effectLst/>
                        <a:latin typeface="Arial" panose="020B0604020202020204" pitchFamily="34" charset="0"/>
                        <a:ea typeface="Calibri"/>
                        <a:cs typeface="Arial" panose="020B0604020202020204" pitchFamily="34" charset="0"/>
                      </a:endParaRPr>
                    </a:p>
                  </a:txBody>
                  <a:tcPr marL="40602" marR="40602" marT="0" marB="0" anchor="ctr"/>
                </a:tc>
                <a:tc>
                  <a:txBody>
                    <a:bodyPr/>
                    <a:lstStyle/>
                    <a:p>
                      <a:pPr algn="r">
                        <a:lnSpc>
                          <a:spcPct val="115000"/>
                        </a:lnSpc>
                        <a:spcAft>
                          <a:spcPts val="0"/>
                        </a:spcAft>
                      </a:pPr>
                      <a:r>
                        <a:rPr lang="es-EC" sz="1050" b="1" dirty="0">
                          <a:solidFill>
                            <a:schemeClr val="tx2"/>
                          </a:solidFill>
                          <a:effectLst/>
                          <a:latin typeface="Arial" panose="020B0604020202020204" pitchFamily="34" charset="0"/>
                          <a:cs typeface="Arial" panose="020B0604020202020204" pitchFamily="34" charset="0"/>
                        </a:rPr>
                        <a:t>              277.079,6 </a:t>
                      </a:r>
                      <a:endParaRPr lang="es-EC" sz="1050" b="1" dirty="0">
                        <a:solidFill>
                          <a:schemeClr val="tx2"/>
                        </a:solidFill>
                        <a:effectLst/>
                        <a:latin typeface="Arial" panose="020B0604020202020204" pitchFamily="34" charset="0"/>
                        <a:ea typeface="Calibri"/>
                        <a:cs typeface="Arial" panose="020B0604020202020204" pitchFamily="34" charset="0"/>
                      </a:endParaRPr>
                    </a:p>
                  </a:txBody>
                  <a:tcPr marL="40602" marR="40602" marT="0" marB="0" anchor="b"/>
                </a:tc>
                <a:tc>
                  <a:txBody>
                    <a:bodyPr/>
                    <a:lstStyle/>
                    <a:p>
                      <a:pPr algn="r">
                        <a:lnSpc>
                          <a:spcPct val="115000"/>
                        </a:lnSpc>
                        <a:spcAft>
                          <a:spcPts val="0"/>
                        </a:spcAft>
                      </a:pPr>
                      <a:r>
                        <a:rPr lang="es-EC" sz="1050" b="1">
                          <a:solidFill>
                            <a:schemeClr val="tx2"/>
                          </a:solidFill>
                          <a:effectLst/>
                          <a:latin typeface="Arial" panose="020B0604020202020204" pitchFamily="34" charset="0"/>
                          <a:cs typeface="Arial" panose="020B0604020202020204" pitchFamily="34" charset="0"/>
                        </a:rPr>
                        <a:t>         (157.236,6)</a:t>
                      </a:r>
                      <a:endParaRPr lang="es-EC" sz="1050" b="1">
                        <a:solidFill>
                          <a:schemeClr val="tx2"/>
                        </a:solidFill>
                        <a:effectLst/>
                        <a:latin typeface="Arial" panose="020B0604020202020204" pitchFamily="34" charset="0"/>
                        <a:ea typeface="Calibri"/>
                        <a:cs typeface="Arial" panose="020B0604020202020204" pitchFamily="34" charset="0"/>
                      </a:endParaRPr>
                    </a:p>
                  </a:txBody>
                  <a:tcPr marL="40602" marR="40602" marT="0" marB="0" anchor="b"/>
                </a:tc>
                <a:tc>
                  <a:txBody>
                    <a:bodyPr/>
                    <a:lstStyle/>
                    <a:p>
                      <a:pPr algn="r">
                        <a:lnSpc>
                          <a:spcPct val="115000"/>
                        </a:lnSpc>
                        <a:spcAft>
                          <a:spcPts val="0"/>
                        </a:spcAft>
                      </a:pPr>
                      <a:r>
                        <a:rPr lang="es-EC" sz="1050" b="1">
                          <a:solidFill>
                            <a:schemeClr val="tx2"/>
                          </a:solidFill>
                          <a:effectLst/>
                          <a:latin typeface="Arial" panose="020B0604020202020204" pitchFamily="34" charset="0"/>
                          <a:cs typeface="Arial" panose="020B0604020202020204" pitchFamily="34" charset="0"/>
                        </a:rPr>
                        <a:t>      1.065.843,3 </a:t>
                      </a:r>
                      <a:endParaRPr lang="es-EC" sz="1050" b="1">
                        <a:solidFill>
                          <a:schemeClr val="tx2"/>
                        </a:solidFill>
                        <a:effectLst/>
                        <a:latin typeface="Arial" panose="020B0604020202020204" pitchFamily="34" charset="0"/>
                        <a:ea typeface="Calibri"/>
                        <a:cs typeface="Arial" panose="020B0604020202020204" pitchFamily="34" charset="0"/>
                      </a:endParaRPr>
                    </a:p>
                  </a:txBody>
                  <a:tcPr marL="40602" marR="40602" marT="0" marB="0" anchor="b"/>
                </a:tc>
              </a:tr>
              <a:tr h="577650">
                <a:tc>
                  <a:txBody>
                    <a:bodyPr/>
                    <a:lstStyle/>
                    <a:p>
                      <a:pPr>
                        <a:lnSpc>
                          <a:spcPct val="115000"/>
                        </a:lnSpc>
                        <a:spcAft>
                          <a:spcPts val="0"/>
                        </a:spcAft>
                      </a:pPr>
                      <a:r>
                        <a:rPr lang="es-EC" sz="1000">
                          <a:effectLst/>
                          <a:latin typeface="Arial" panose="020B0604020202020204" pitchFamily="34" charset="0"/>
                          <a:cs typeface="Arial" panose="020B0604020202020204" pitchFamily="34" charset="0"/>
                        </a:rPr>
                        <a:t>Efectivo y equivalentes de efectivo al inicio del año</a:t>
                      </a:r>
                      <a:endParaRPr lang="es-EC" sz="1000">
                        <a:effectLst/>
                        <a:latin typeface="Arial" panose="020B0604020202020204" pitchFamily="34" charset="0"/>
                        <a:ea typeface="Calibri"/>
                        <a:cs typeface="Arial" panose="020B0604020202020204" pitchFamily="34" charset="0"/>
                      </a:endParaRPr>
                    </a:p>
                  </a:txBody>
                  <a:tcPr marL="40602" marR="40602" marT="0" marB="0" anchor="b"/>
                </a:tc>
                <a:tc>
                  <a:txBody>
                    <a:bodyPr/>
                    <a:lstStyle/>
                    <a:p>
                      <a:pPr algn="r">
                        <a:lnSpc>
                          <a:spcPct val="115000"/>
                        </a:lnSpc>
                        <a:spcAft>
                          <a:spcPts val="0"/>
                        </a:spcAft>
                      </a:pPr>
                      <a:r>
                        <a:rPr lang="es-EC" sz="1050" b="1">
                          <a:solidFill>
                            <a:schemeClr val="tx2"/>
                          </a:solidFill>
                          <a:effectLst/>
                          <a:latin typeface="Arial" panose="020B0604020202020204" pitchFamily="34" charset="0"/>
                          <a:cs typeface="Arial" panose="020B0604020202020204" pitchFamily="34" charset="0"/>
                        </a:rPr>
                        <a:t>              243.265,2 </a:t>
                      </a:r>
                      <a:endParaRPr lang="es-EC" sz="1050" b="1">
                        <a:solidFill>
                          <a:schemeClr val="tx2"/>
                        </a:solidFill>
                        <a:effectLst/>
                        <a:latin typeface="Arial" panose="020B0604020202020204" pitchFamily="34" charset="0"/>
                        <a:ea typeface="Calibri"/>
                        <a:cs typeface="Arial" panose="020B0604020202020204" pitchFamily="34" charset="0"/>
                      </a:endParaRPr>
                    </a:p>
                  </a:txBody>
                  <a:tcPr marL="40602" marR="40602" marT="0" marB="0" anchor="b"/>
                </a:tc>
                <a:tc>
                  <a:txBody>
                    <a:bodyPr/>
                    <a:lstStyle/>
                    <a:p>
                      <a:pPr algn="r">
                        <a:lnSpc>
                          <a:spcPct val="115000"/>
                        </a:lnSpc>
                        <a:spcAft>
                          <a:spcPts val="0"/>
                        </a:spcAft>
                      </a:pPr>
                      <a:r>
                        <a:rPr lang="es-EC" sz="1050" b="1" dirty="0">
                          <a:solidFill>
                            <a:schemeClr val="tx2"/>
                          </a:solidFill>
                          <a:effectLst/>
                          <a:latin typeface="Arial" panose="020B0604020202020204" pitchFamily="34" charset="0"/>
                          <a:cs typeface="Arial" panose="020B0604020202020204" pitchFamily="34" charset="0"/>
                        </a:rPr>
                        <a:t>          520.344,8 </a:t>
                      </a:r>
                      <a:endParaRPr lang="es-EC" sz="1050" b="1" dirty="0">
                        <a:solidFill>
                          <a:schemeClr val="tx2"/>
                        </a:solidFill>
                        <a:effectLst/>
                        <a:latin typeface="Arial" panose="020B0604020202020204" pitchFamily="34" charset="0"/>
                        <a:ea typeface="Calibri"/>
                        <a:cs typeface="Arial" panose="020B0604020202020204" pitchFamily="34" charset="0"/>
                      </a:endParaRPr>
                    </a:p>
                  </a:txBody>
                  <a:tcPr marL="40602" marR="40602" marT="0" marB="0" anchor="b"/>
                </a:tc>
                <a:tc>
                  <a:txBody>
                    <a:bodyPr/>
                    <a:lstStyle/>
                    <a:p>
                      <a:pPr algn="r">
                        <a:lnSpc>
                          <a:spcPct val="115000"/>
                        </a:lnSpc>
                        <a:spcAft>
                          <a:spcPts val="0"/>
                        </a:spcAft>
                      </a:pPr>
                      <a:r>
                        <a:rPr lang="es-EC" sz="1050" b="1" dirty="0">
                          <a:solidFill>
                            <a:schemeClr val="tx2"/>
                          </a:solidFill>
                          <a:effectLst/>
                          <a:latin typeface="Arial" panose="020B0604020202020204" pitchFamily="34" charset="0"/>
                          <a:cs typeface="Arial" panose="020B0604020202020204" pitchFamily="34" charset="0"/>
                        </a:rPr>
                        <a:t>         363.108,2 </a:t>
                      </a:r>
                      <a:endParaRPr lang="es-EC" sz="1050" b="1" dirty="0">
                        <a:solidFill>
                          <a:schemeClr val="tx2"/>
                        </a:solidFill>
                        <a:effectLst/>
                        <a:latin typeface="Arial" panose="020B0604020202020204" pitchFamily="34" charset="0"/>
                        <a:ea typeface="Calibri"/>
                        <a:cs typeface="Arial" panose="020B0604020202020204" pitchFamily="34" charset="0"/>
                      </a:endParaRPr>
                    </a:p>
                  </a:txBody>
                  <a:tcPr marL="40602" marR="40602" marT="0" marB="0" anchor="b"/>
                </a:tc>
              </a:tr>
              <a:tr h="632016">
                <a:tc>
                  <a:txBody>
                    <a:bodyPr/>
                    <a:lstStyle/>
                    <a:p>
                      <a:pPr>
                        <a:lnSpc>
                          <a:spcPct val="115000"/>
                        </a:lnSpc>
                        <a:spcAft>
                          <a:spcPts val="0"/>
                        </a:spcAft>
                      </a:pPr>
                      <a:r>
                        <a:rPr lang="es-EC" sz="1000" dirty="0">
                          <a:effectLst/>
                          <a:latin typeface="Arial" panose="020B0604020202020204" pitchFamily="34" charset="0"/>
                          <a:cs typeface="Arial" panose="020B0604020202020204" pitchFamily="34" charset="0"/>
                        </a:rPr>
                        <a:t>Efectivo y equivalentes de efectivo al final del año</a:t>
                      </a:r>
                      <a:endParaRPr lang="es-EC" sz="1000" dirty="0">
                        <a:effectLst/>
                        <a:latin typeface="Arial" panose="020B0604020202020204" pitchFamily="34" charset="0"/>
                        <a:ea typeface="Calibri"/>
                        <a:cs typeface="Arial" panose="020B0604020202020204" pitchFamily="34" charset="0"/>
                      </a:endParaRPr>
                    </a:p>
                  </a:txBody>
                  <a:tcPr marL="40602" marR="40602" marT="0" marB="0" anchor="b"/>
                </a:tc>
                <a:tc>
                  <a:txBody>
                    <a:bodyPr/>
                    <a:lstStyle/>
                    <a:p>
                      <a:pPr algn="r">
                        <a:lnSpc>
                          <a:spcPct val="115000"/>
                        </a:lnSpc>
                        <a:spcAft>
                          <a:spcPts val="0"/>
                        </a:spcAft>
                      </a:pPr>
                      <a:r>
                        <a:rPr lang="es-EC" sz="1050" b="1" dirty="0">
                          <a:solidFill>
                            <a:schemeClr val="tx2"/>
                          </a:solidFill>
                          <a:effectLst/>
                          <a:latin typeface="Arial" panose="020B0604020202020204" pitchFamily="34" charset="0"/>
                          <a:cs typeface="Arial" panose="020B0604020202020204" pitchFamily="34" charset="0"/>
                        </a:rPr>
                        <a:t>              520.344,8 </a:t>
                      </a:r>
                      <a:endParaRPr lang="es-EC" sz="1050" b="1" dirty="0">
                        <a:solidFill>
                          <a:schemeClr val="tx2"/>
                        </a:solidFill>
                        <a:effectLst/>
                        <a:latin typeface="Arial" panose="020B0604020202020204" pitchFamily="34" charset="0"/>
                        <a:ea typeface="Calibri"/>
                        <a:cs typeface="Arial" panose="020B0604020202020204" pitchFamily="34" charset="0"/>
                      </a:endParaRPr>
                    </a:p>
                  </a:txBody>
                  <a:tcPr marL="40602" marR="40602" marT="0" marB="0" anchor="b"/>
                </a:tc>
                <a:tc>
                  <a:txBody>
                    <a:bodyPr/>
                    <a:lstStyle/>
                    <a:p>
                      <a:pPr algn="r">
                        <a:lnSpc>
                          <a:spcPct val="115000"/>
                        </a:lnSpc>
                        <a:spcAft>
                          <a:spcPts val="0"/>
                        </a:spcAft>
                      </a:pPr>
                      <a:r>
                        <a:rPr lang="es-EC" sz="1050" b="1">
                          <a:solidFill>
                            <a:schemeClr val="tx2"/>
                          </a:solidFill>
                          <a:effectLst/>
                          <a:latin typeface="Arial" panose="020B0604020202020204" pitchFamily="34" charset="0"/>
                          <a:cs typeface="Arial" panose="020B0604020202020204" pitchFamily="34" charset="0"/>
                        </a:rPr>
                        <a:t>          363.108,2 </a:t>
                      </a:r>
                      <a:endParaRPr lang="es-EC" sz="1050" b="1">
                        <a:solidFill>
                          <a:schemeClr val="tx2"/>
                        </a:solidFill>
                        <a:effectLst/>
                        <a:latin typeface="Arial" panose="020B0604020202020204" pitchFamily="34" charset="0"/>
                        <a:ea typeface="Calibri"/>
                        <a:cs typeface="Arial" panose="020B0604020202020204" pitchFamily="34" charset="0"/>
                      </a:endParaRPr>
                    </a:p>
                  </a:txBody>
                  <a:tcPr marL="40602" marR="40602" marT="0" marB="0" anchor="b"/>
                </a:tc>
                <a:tc>
                  <a:txBody>
                    <a:bodyPr/>
                    <a:lstStyle/>
                    <a:p>
                      <a:pPr algn="r">
                        <a:lnSpc>
                          <a:spcPct val="115000"/>
                        </a:lnSpc>
                        <a:spcAft>
                          <a:spcPts val="0"/>
                        </a:spcAft>
                      </a:pPr>
                      <a:r>
                        <a:rPr lang="es-EC" sz="1050" b="1" dirty="0">
                          <a:solidFill>
                            <a:schemeClr val="tx2"/>
                          </a:solidFill>
                          <a:effectLst/>
                          <a:latin typeface="Arial" panose="020B0604020202020204" pitchFamily="34" charset="0"/>
                          <a:cs typeface="Arial" panose="020B0604020202020204" pitchFamily="34" charset="0"/>
                        </a:rPr>
                        <a:t>      1.428.951,6 </a:t>
                      </a:r>
                      <a:endParaRPr lang="es-EC" sz="1050" b="1" dirty="0">
                        <a:solidFill>
                          <a:schemeClr val="tx2"/>
                        </a:solidFill>
                        <a:effectLst/>
                        <a:latin typeface="Arial" panose="020B0604020202020204" pitchFamily="34" charset="0"/>
                        <a:ea typeface="Calibri"/>
                        <a:cs typeface="Arial" panose="020B0604020202020204" pitchFamily="34" charset="0"/>
                      </a:endParaRPr>
                    </a:p>
                  </a:txBody>
                  <a:tcPr marL="40602" marR="40602" marT="0" marB="0" anchor="b"/>
                </a:tc>
              </a:tr>
            </a:tbl>
          </a:graphicData>
        </a:graphic>
      </p:graphicFrame>
      <p:sp>
        <p:nvSpPr>
          <p:cNvPr id="6" name="5 CuadroTexto"/>
          <p:cNvSpPr txBox="1"/>
          <p:nvPr/>
        </p:nvSpPr>
        <p:spPr>
          <a:xfrm>
            <a:off x="2339752" y="0"/>
            <a:ext cx="4752528" cy="307777"/>
          </a:xfrm>
          <a:prstGeom prst="rect">
            <a:avLst/>
          </a:prstGeom>
          <a:solidFill>
            <a:srgbClr val="66FF33"/>
          </a:solidFill>
        </p:spPr>
        <p:txBody>
          <a:bodyPr wrap="square" rtlCol="0">
            <a:spAutoFit/>
          </a:bodyPr>
          <a:lstStyle/>
          <a:p>
            <a:pPr algn="ctr"/>
            <a:r>
              <a:rPr lang="es-EC"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ESTADO DE FLUJO DE EFECTIVO CONSOLIDADO</a:t>
            </a:r>
            <a:endParaRPr lang="es-EC"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74335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39"/>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8" y="6021289"/>
            <a:ext cx="9176467"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1 CuadroTexto"/>
          <p:cNvSpPr txBox="1">
            <a:spLocks noChangeArrowheads="1"/>
          </p:cNvSpPr>
          <p:nvPr/>
        </p:nvSpPr>
        <p:spPr bwMode="auto">
          <a:xfrm>
            <a:off x="1259632" y="-26988"/>
            <a:ext cx="7776418" cy="584775"/>
          </a:xfrm>
          <a:prstGeom prst="rect">
            <a:avLst/>
          </a:prstGeom>
          <a:noFill/>
          <a:ln w="9525">
            <a:solidFill>
              <a:srgbClr val="92D050"/>
            </a:solidFill>
            <a:miter lim="800000"/>
            <a:headEnd/>
            <a:tailEnd/>
          </a:ln>
        </p:spPr>
        <p:txBody>
          <a:bodyPr wrap="square">
            <a:spAutoFit/>
          </a:bodyPr>
          <a:lstStyle/>
          <a:p>
            <a:pPr algn="ctr"/>
            <a:r>
              <a:rPr lang="es-EC" sz="3200" b="1" dirty="0" smtClean="0"/>
              <a:t>5. CONCLUSIONES </a:t>
            </a:r>
            <a:r>
              <a:rPr lang="es-EC" sz="3200" b="1" dirty="0"/>
              <a:t>Y RECOMENDACIONES</a:t>
            </a:r>
          </a:p>
        </p:txBody>
      </p:sp>
      <p:sp>
        <p:nvSpPr>
          <p:cNvPr id="5" name="4 Rectángulo"/>
          <p:cNvSpPr/>
          <p:nvPr/>
        </p:nvSpPr>
        <p:spPr>
          <a:xfrm>
            <a:off x="192358" y="692696"/>
            <a:ext cx="2376264"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ES" sz="2400" u="sng" dirty="0" smtClean="0">
                <a:effectLst>
                  <a:outerShdw blurRad="38100" dist="38100" dir="2700000" algn="tl">
                    <a:srgbClr val="000000">
                      <a:alpha val="43137"/>
                    </a:srgbClr>
                  </a:outerShdw>
                </a:effectLst>
              </a:rPr>
              <a:t>CONCLUSIONES </a:t>
            </a:r>
            <a:endParaRPr lang="es-EC" sz="2400" u="sng" dirty="0">
              <a:effectLst>
                <a:outerShdw blurRad="38100" dist="38100" dir="2700000" algn="tl">
                  <a:srgbClr val="000000">
                    <a:alpha val="43137"/>
                  </a:srgbClr>
                </a:outerShdw>
              </a:effectLst>
            </a:endParaRPr>
          </a:p>
        </p:txBody>
      </p:sp>
      <p:graphicFrame>
        <p:nvGraphicFramePr>
          <p:cNvPr id="3" name="2 Diagrama"/>
          <p:cNvGraphicFramePr/>
          <p:nvPr>
            <p:extLst>
              <p:ext uri="{D42A27DB-BD31-4B8C-83A1-F6EECF244321}">
                <p14:modId xmlns:p14="http://schemas.microsoft.com/office/powerpoint/2010/main" val="1572757794"/>
              </p:ext>
            </p:extLst>
          </p:nvPr>
        </p:nvGraphicFramePr>
        <p:xfrm>
          <a:off x="204012" y="1340768"/>
          <a:ext cx="8688468" cy="5517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314336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39"/>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8233"/>
          <a:stretch/>
        </p:blipFill>
        <p:spPr bwMode="auto">
          <a:xfrm>
            <a:off x="-32468" y="6021289"/>
            <a:ext cx="9176467"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1 CuadroTexto"/>
          <p:cNvSpPr txBox="1">
            <a:spLocks noChangeArrowheads="1"/>
          </p:cNvSpPr>
          <p:nvPr/>
        </p:nvSpPr>
        <p:spPr bwMode="auto">
          <a:xfrm>
            <a:off x="1619672" y="-26988"/>
            <a:ext cx="7416378" cy="584775"/>
          </a:xfrm>
          <a:prstGeom prst="rect">
            <a:avLst/>
          </a:prstGeom>
          <a:noFill/>
          <a:ln w="9525">
            <a:solidFill>
              <a:srgbClr val="92D050"/>
            </a:solidFill>
            <a:miter lim="800000"/>
            <a:headEnd/>
            <a:tailEnd/>
          </a:ln>
        </p:spPr>
        <p:txBody>
          <a:bodyPr wrap="square">
            <a:spAutoFit/>
          </a:bodyPr>
          <a:lstStyle/>
          <a:p>
            <a:pPr algn="ctr"/>
            <a:r>
              <a:rPr lang="es-EC" sz="3200" b="1" dirty="0" smtClean="0"/>
              <a:t>5. CONCLUSIONES </a:t>
            </a:r>
            <a:r>
              <a:rPr lang="es-EC" sz="3200" b="1" dirty="0"/>
              <a:t>Y RECOMENDACIONES</a:t>
            </a:r>
          </a:p>
        </p:txBody>
      </p:sp>
      <p:sp>
        <p:nvSpPr>
          <p:cNvPr id="5" name="4 Rectángulo"/>
          <p:cNvSpPr/>
          <p:nvPr/>
        </p:nvSpPr>
        <p:spPr>
          <a:xfrm>
            <a:off x="192358" y="692696"/>
            <a:ext cx="3443538"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ES" sz="2400" u="sng" dirty="0" smtClean="0">
                <a:effectLst>
                  <a:outerShdw blurRad="38100" dist="38100" dir="2700000" algn="tl">
                    <a:srgbClr val="000000">
                      <a:alpha val="43137"/>
                    </a:srgbClr>
                  </a:outerShdw>
                </a:effectLst>
              </a:rPr>
              <a:t>RECOMENDACIONES</a:t>
            </a:r>
            <a:endParaRPr lang="es-EC" sz="2400" u="sng" dirty="0">
              <a:effectLst>
                <a:outerShdw blurRad="38100" dist="38100" dir="2700000" algn="tl">
                  <a:srgbClr val="000000">
                    <a:alpha val="43137"/>
                  </a:srgbClr>
                </a:outerShdw>
              </a:effectLst>
            </a:endParaRPr>
          </a:p>
        </p:txBody>
      </p:sp>
      <p:graphicFrame>
        <p:nvGraphicFramePr>
          <p:cNvPr id="3" name="2 Diagrama"/>
          <p:cNvGraphicFramePr/>
          <p:nvPr>
            <p:extLst>
              <p:ext uri="{D42A27DB-BD31-4B8C-83A1-F6EECF244321}">
                <p14:modId xmlns:p14="http://schemas.microsoft.com/office/powerpoint/2010/main" val="3955647235"/>
              </p:ext>
            </p:extLst>
          </p:nvPr>
        </p:nvGraphicFramePr>
        <p:xfrm>
          <a:off x="204012" y="1340768"/>
          <a:ext cx="8832038" cy="5517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215664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38" y="78569"/>
            <a:ext cx="3814390" cy="924731"/>
          </a:xfrm>
          <a:prstGeom prst="rect">
            <a:avLst/>
          </a:prstGeom>
        </p:spPr>
      </p:pic>
      <p:pic>
        <p:nvPicPr>
          <p:cNvPr id="9" name="Picture 6" descr="http://api.ning.com/files/O0rRt4kCpso1xhT3QdjeY9RTCz*0yL5DWGOE*1KgoWN40Q7n8GRqXJzt79vVz0hWQ1C*-ZH*cVADfV*UhulgOhPoOICvsGkR/1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911392"/>
            <a:ext cx="5368133" cy="397629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46" y="2438138"/>
            <a:ext cx="2965698" cy="14949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0964276"/>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8" y="6021289"/>
            <a:ext cx="9176467"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redondeado"/>
          <p:cNvSpPr/>
          <p:nvPr/>
        </p:nvSpPr>
        <p:spPr>
          <a:xfrm>
            <a:off x="5759624" y="-1"/>
            <a:ext cx="3384376" cy="63882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smtClean="0">
                <a:effectLst>
                  <a:outerShdw blurRad="38100" dist="38100" dir="2700000" algn="tl">
                    <a:srgbClr val="000000">
                      <a:alpha val="43137"/>
                    </a:srgbClr>
                  </a:outerShdw>
                </a:effectLst>
              </a:rPr>
              <a:t>JUSTIFICACIÓN</a:t>
            </a:r>
            <a:endParaRPr lang="es-EC" b="1" dirty="0">
              <a:effectLst>
                <a:outerShdw blurRad="38100" dist="38100" dir="2700000" algn="tl">
                  <a:srgbClr val="000000">
                    <a:alpha val="43137"/>
                  </a:srgbClr>
                </a:outerShdw>
              </a:effectLst>
            </a:endParaRPr>
          </a:p>
        </p:txBody>
      </p:sp>
      <p:graphicFrame>
        <p:nvGraphicFramePr>
          <p:cNvPr id="5" name="4 Diagrama"/>
          <p:cNvGraphicFramePr/>
          <p:nvPr>
            <p:extLst>
              <p:ext uri="{D42A27DB-BD31-4B8C-83A1-F6EECF244321}">
                <p14:modId xmlns:p14="http://schemas.microsoft.com/office/powerpoint/2010/main" val="75964882"/>
              </p:ext>
            </p:extLst>
          </p:nvPr>
        </p:nvGraphicFramePr>
        <p:xfrm>
          <a:off x="336376" y="668054"/>
          <a:ext cx="8700120" cy="21848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8 Rectángulo redondeado"/>
          <p:cNvSpPr/>
          <p:nvPr/>
        </p:nvSpPr>
        <p:spPr>
          <a:xfrm>
            <a:off x="-32468" y="2708920"/>
            <a:ext cx="3384376" cy="47762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smtClean="0">
                <a:effectLst>
                  <a:outerShdw blurRad="38100" dist="38100" dir="2700000" algn="tl">
                    <a:srgbClr val="000000">
                      <a:alpha val="43137"/>
                    </a:srgbClr>
                  </a:outerShdw>
                </a:effectLst>
              </a:rPr>
              <a:t>OBJETIVOS</a:t>
            </a:r>
            <a:endParaRPr lang="es-EC" b="1" dirty="0">
              <a:effectLst>
                <a:outerShdw blurRad="38100" dist="38100" dir="2700000" algn="tl">
                  <a:srgbClr val="000000">
                    <a:alpha val="43137"/>
                  </a:srgbClr>
                </a:outerShdw>
              </a:effectLst>
            </a:endParaRPr>
          </a:p>
        </p:txBody>
      </p:sp>
      <p:sp>
        <p:nvSpPr>
          <p:cNvPr id="7" name="6 Rectángulo redondeado"/>
          <p:cNvSpPr/>
          <p:nvPr/>
        </p:nvSpPr>
        <p:spPr>
          <a:xfrm>
            <a:off x="4166350" y="3070056"/>
            <a:ext cx="4968552" cy="9313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1200" dirty="0">
                <a:latin typeface="Arial" panose="020B0604020202020204" pitchFamily="34" charset="0"/>
                <a:cs typeface="Arial" panose="020B0604020202020204" pitchFamily="34" charset="0"/>
              </a:rPr>
              <a:t>Diseñar un modelo de planeación financiera estratégica a  la empresa constructora Accyem Proyectos Cía. Ltda., enfocado al mejoramiento de su gestión financiera que conlleve al consecuente  aumento de su   rentabilidad y productividad</a:t>
            </a:r>
            <a:endParaRPr lang="es-EC" sz="1200" dirty="0">
              <a:latin typeface="Arial" panose="020B0604020202020204" pitchFamily="34" charset="0"/>
              <a:cs typeface="Arial" panose="020B0604020202020204" pitchFamily="34" charset="0"/>
            </a:endParaRPr>
          </a:p>
        </p:txBody>
      </p:sp>
      <p:sp>
        <p:nvSpPr>
          <p:cNvPr id="8" name="7 Flecha curvada hacia abajo"/>
          <p:cNvSpPr/>
          <p:nvPr/>
        </p:nvSpPr>
        <p:spPr>
          <a:xfrm>
            <a:off x="3365525" y="2598954"/>
            <a:ext cx="1236218" cy="526521"/>
          </a:xfrm>
          <a:prstGeom prst="curved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dirty="0">
              <a:solidFill>
                <a:schemeClr val="tx1"/>
              </a:solidFill>
            </a:endParaRPr>
          </a:p>
        </p:txBody>
      </p:sp>
      <p:graphicFrame>
        <p:nvGraphicFramePr>
          <p:cNvPr id="10" name="9 Diagrama"/>
          <p:cNvGraphicFramePr/>
          <p:nvPr>
            <p:extLst>
              <p:ext uri="{D42A27DB-BD31-4B8C-83A1-F6EECF244321}">
                <p14:modId xmlns:p14="http://schemas.microsoft.com/office/powerpoint/2010/main" val="2976201523"/>
              </p:ext>
            </p:extLst>
          </p:nvPr>
        </p:nvGraphicFramePr>
        <p:xfrm>
          <a:off x="4583015" y="4135389"/>
          <a:ext cx="4464496" cy="230425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3" name="12 Diagrama"/>
          <p:cNvGraphicFramePr/>
          <p:nvPr>
            <p:extLst>
              <p:ext uri="{D42A27DB-BD31-4B8C-83A1-F6EECF244321}">
                <p14:modId xmlns:p14="http://schemas.microsoft.com/office/powerpoint/2010/main" val="2008935942"/>
              </p:ext>
            </p:extLst>
          </p:nvPr>
        </p:nvGraphicFramePr>
        <p:xfrm>
          <a:off x="-32468" y="4001418"/>
          <a:ext cx="4524672" cy="273995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1" name="10 Rectángulo"/>
          <p:cNvSpPr/>
          <p:nvPr/>
        </p:nvSpPr>
        <p:spPr>
          <a:xfrm>
            <a:off x="1187624" y="3429000"/>
            <a:ext cx="1872208" cy="3600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smtClean="0"/>
              <a:t>ESPECIFICOS</a:t>
            </a:r>
            <a:endParaRPr lang="es-EC" b="1" dirty="0"/>
          </a:p>
        </p:txBody>
      </p:sp>
      <p:sp>
        <p:nvSpPr>
          <p:cNvPr id="15" name="14 Rectángulo"/>
          <p:cNvSpPr/>
          <p:nvPr/>
        </p:nvSpPr>
        <p:spPr>
          <a:xfrm>
            <a:off x="4999353" y="2587692"/>
            <a:ext cx="1872208" cy="3600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smtClean="0"/>
              <a:t>GENERAL</a:t>
            </a:r>
            <a:endParaRPr lang="es-EC" b="1" dirty="0"/>
          </a:p>
        </p:txBody>
      </p:sp>
    </p:spTree>
    <p:extLst>
      <p:ext uri="{BB962C8B-B14F-4D97-AF65-F5344CB8AC3E}">
        <p14:creationId xmlns:p14="http://schemas.microsoft.com/office/powerpoint/2010/main" val="2525439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8" y="6021289"/>
            <a:ext cx="9176467"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redondeado"/>
          <p:cNvSpPr/>
          <p:nvPr/>
        </p:nvSpPr>
        <p:spPr>
          <a:xfrm>
            <a:off x="5759624" y="-1"/>
            <a:ext cx="3384376" cy="63882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smtClean="0">
                <a:effectLst>
                  <a:outerShdw blurRad="38100" dist="38100" dir="2700000" algn="tl">
                    <a:srgbClr val="000000">
                      <a:alpha val="43137"/>
                    </a:srgbClr>
                  </a:outerShdw>
                </a:effectLst>
              </a:rPr>
              <a:t>LA EMPRESA</a:t>
            </a:r>
            <a:endParaRPr lang="es-EC" b="1"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0"/>
            <a:ext cx="253365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3 Diagrama"/>
          <p:cNvGraphicFramePr/>
          <p:nvPr>
            <p:extLst>
              <p:ext uri="{D42A27DB-BD31-4B8C-83A1-F6EECF244321}">
                <p14:modId xmlns:p14="http://schemas.microsoft.com/office/powerpoint/2010/main" val="900326901"/>
              </p:ext>
            </p:extLst>
          </p:nvPr>
        </p:nvGraphicFramePr>
        <p:xfrm>
          <a:off x="971600" y="1144375"/>
          <a:ext cx="6096000" cy="27520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9 Flecha derecha"/>
          <p:cNvSpPr/>
          <p:nvPr/>
        </p:nvSpPr>
        <p:spPr>
          <a:xfrm>
            <a:off x="7163780" y="1049613"/>
            <a:ext cx="288032" cy="28803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dirty="0"/>
          </a:p>
        </p:txBody>
      </p:sp>
      <p:sp>
        <p:nvSpPr>
          <p:cNvPr id="11" name="10 Flecha derecha"/>
          <p:cNvSpPr/>
          <p:nvPr/>
        </p:nvSpPr>
        <p:spPr>
          <a:xfrm>
            <a:off x="7176209" y="1625677"/>
            <a:ext cx="288032" cy="28803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dirty="0"/>
          </a:p>
        </p:txBody>
      </p:sp>
      <p:sp>
        <p:nvSpPr>
          <p:cNvPr id="13" name="12 Flecha derecha"/>
          <p:cNvSpPr/>
          <p:nvPr/>
        </p:nvSpPr>
        <p:spPr>
          <a:xfrm>
            <a:off x="7215839" y="2240868"/>
            <a:ext cx="288032" cy="28803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dirty="0"/>
          </a:p>
        </p:txBody>
      </p:sp>
      <p:sp>
        <p:nvSpPr>
          <p:cNvPr id="14" name="13 Flecha derecha"/>
          <p:cNvSpPr/>
          <p:nvPr/>
        </p:nvSpPr>
        <p:spPr>
          <a:xfrm>
            <a:off x="7215839" y="2835335"/>
            <a:ext cx="288032" cy="28803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dirty="0"/>
          </a:p>
        </p:txBody>
      </p:sp>
      <p:sp>
        <p:nvSpPr>
          <p:cNvPr id="7" name="6 Rectángulo"/>
          <p:cNvSpPr/>
          <p:nvPr/>
        </p:nvSpPr>
        <p:spPr>
          <a:xfrm>
            <a:off x="7625889" y="1157625"/>
            <a:ext cx="1518111" cy="3600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dirty="0" smtClean="0"/>
              <a:t>Presidente Ejecutivo</a:t>
            </a:r>
            <a:endParaRPr lang="es-EC" sz="1400" dirty="0"/>
          </a:p>
        </p:txBody>
      </p:sp>
      <p:sp>
        <p:nvSpPr>
          <p:cNvPr id="16" name="15 Rectángulo"/>
          <p:cNvSpPr/>
          <p:nvPr/>
        </p:nvSpPr>
        <p:spPr>
          <a:xfrm>
            <a:off x="7648725" y="1635874"/>
            <a:ext cx="1518111" cy="3600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1400" dirty="0" smtClean="0"/>
              <a:t>Gerente General</a:t>
            </a:r>
            <a:endParaRPr lang="es-EC" sz="1400" dirty="0"/>
          </a:p>
        </p:txBody>
      </p:sp>
      <p:sp>
        <p:nvSpPr>
          <p:cNvPr id="17" name="16 Rectángulo"/>
          <p:cNvSpPr/>
          <p:nvPr/>
        </p:nvSpPr>
        <p:spPr>
          <a:xfrm>
            <a:off x="7660798" y="2190145"/>
            <a:ext cx="1518111" cy="3600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dirty="0" smtClean="0"/>
              <a:t>Director Administrativo</a:t>
            </a:r>
            <a:endParaRPr lang="es-EC" sz="1400" dirty="0"/>
          </a:p>
        </p:txBody>
      </p:sp>
      <p:sp>
        <p:nvSpPr>
          <p:cNvPr id="18" name="17 Rectángulo"/>
          <p:cNvSpPr/>
          <p:nvPr/>
        </p:nvSpPr>
        <p:spPr>
          <a:xfrm>
            <a:off x="7660798" y="2708920"/>
            <a:ext cx="1518111" cy="3600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1400" dirty="0" smtClean="0"/>
              <a:t>Representante Técnico</a:t>
            </a:r>
            <a:endParaRPr lang="es-EC" sz="1400" dirty="0"/>
          </a:p>
        </p:txBody>
      </p:sp>
      <p:graphicFrame>
        <p:nvGraphicFramePr>
          <p:cNvPr id="8" name="7 Diagrama"/>
          <p:cNvGraphicFramePr/>
          <p:nvPr>
            <p:extLst>
              <p:ext uri="{D42A27DB-BD31-4B8C-83A1-F6EECF244321}">
                <p14:modId xmlns:p14="http://schemas.microsoft.com/office/powerpoint/2010/main" val="2399668457"/>
              </p:ext>
            </p:extLst>
          </p:nvPr>
        </p:nvGraphicFramePr>
        <p:xfrm>
          <a:off x="18611" y="3645024"/>
          <a:ext cx="7197227" cy="321297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 name="8 Flecha curvada hacia abajo"/>
          <p:cNvSpPr/>
          <p:nvPr/>
        </p:nvSpPr>
        <p:spPr>
          <a:xfrm>
            <a:off x="7687704" y="3633991"/>
            <a:ext cx="1331639" cy="576064"/>
          </a:xfrm>
          <a:prstGeom prst="curved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dirty="0">
              <a:solidFill>
                <a:schemeClr val="tx1"/>
              </a:solidFill>
            </a:endParaRPr>
          </a:p>
        </p:txBody>
      </p:sp>
      <p:sp>
        <p:nvSpPr>
          <p:cNvPr id="15" name="14 CuadroTexto"/>
          <p:cNvSpPr txBox="1"/>
          <p:nvPr/>
        </p:nvSpPr>
        <p:spPr>
          <a:xfrm>
            <a:off x="7812360" y="3933056"/>
            <a:ext cx="1008112" cy="276999"/>
          </a:xfrm>
          <a:prstGeom prst="rect">
            <a:avLst/>
          </a:prstGeom>
          <a:noFill/>
        </p:spPr>
        <p:txBody>
          <a:bodyPr wrap="square" rtlCol="0">
            <a:spAutoFit/>
          </a:bodyPr>
          <a:lstStyle/>
          <a:p>
            <a:r>
              <a:rPr lang="es-EC" sz="1200" b="1" dirty="0" smtClean="0">
                <a:latin typeface="Arial" panose="020B0604020202020204" pitchFamily="34" charset="0"/>
                <a:cs typeface="Arial" panose="020B0604020202020204" pitchFamily="34" charset="0"/>
              </a:rPr>
              <a:t>Dirección</a:t>
            </a:r>
            <a:endParaRPr lang="es-EC" sz="1200" b="1" dirty="0">
              <a:latin typeface="Arial" panose="020B0604020202020204" pitchFamily="34" charset="0"/>
              <a:cs typeface="Arial" panose="020B0604020202020204" pitchFamily="34" charset="0"/>
            </a:endParaRPr>
          </a:p>
        </p:txBody>
      </p:sp>
      <p:sp>
        <p:nvSpPr>
          <p:cNvPr id="19" name="18 Elipse"/>
          <p:cNvSpPr/>
          <p:nvPr/>
        </p:nvSpPr>
        <p:spPr>
          <a:xfrm>
            <a:off x="7812360" y="4509120"/>
            <a:ext cx="1206983" cy="136815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100" dirty="0" smtClean="0">
                <a:latin typeface="Arial" panose="020B0604020202020204" pitchFamily="34" charset="0"/>
                <a:cs typeface="Arial" panose="020B0604020202020204" pitchFamily="34" charset="0"/>
              </a:rPr>
              <a:t>Av. Mariscal Foch y Diego de Almagro. Edificio Mariscal</a:t>
            </a:r>
            <a:endParaRPr lang="es-EC"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9102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8" y="6021289"/>
            <a:ext cx="9176467"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5 Imagen"/>
          <p:cNvPicPr/>
          <p:nvPr/>
        </p:nvPicPr>
        <p:blipFill>
          <a:blip r:embed="rId4"/>
          <a:stretch>
            <a:fillRect/>
          </a:stretch>
        </p:blipFill>
        <p:spPr>
          <a:xfrm>
            <a:off x="0" y="24408"/>
            <a:ext cx="9143998" cy="1324610"/>
          </a:xfrm>
          <a:prstGeom prst="rect">
            <a:avLst/>
          </a:prstGeom>
          <a:ln w="9525">
            <a:solidFill>
              <a:schemeClr val="tx1"/>
            </a:solidFill>
          </a:ln>
        </p:spPr>
      </p:pic>
      <p:graphicFrame>
        <p:nvGraphicFramePr>
          <p:cNvPr id="5" name="4 Diagrama"/>
          <p:cNvGraphicFramePr/>
          <p:nvPr>
            <p:extLst>
              <p:ext uri="{D42A27DB-BD31-4B8C-83A1-F6EECF244321}">
                <p14:modId xmlns:p14="http://schemas.microsoft.com/office/powerpoint/2010/main" val="2446432834"/>
              </p:ext>
            </p:extLst>
          </p:nvPr>
        </p:nvGraphicFramePr>
        <p:xfrm>
          <a:off x="-29910" y="1349018"/>
          <a:ext cx="6096000" cy="15121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8 Diagrama"/>
          <p:cNvGraphicFramePr/>
          <p:nvPr>
            <p:extLst>
              <p:ext uri="{D42A27DB-BD31-4B8C-83A1-F6EECF244321}">
                <p14:modId xmlns:p14="http://schemas.microsoft.com/office/powerpoint/2010/main" val="1102203852"/>
              </p:ext>
            </p:extLst>
          </p:nvPr>
        </p:nvGraphicFramePr>
        <p:xfrm>
          <a:off x="-324544" y="2912646"/>
          <a:ext cx="2948284" cy="340015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8" name="17 Elipse"/>
          <p:cNvSpPr/>
          <p:nvPr/>
        </p:nvSpPr>
        <p:spPr>
          <a:xfrm>
            <a:off x="6276421" y="2177207"/>
            <a:ext cx="2582404" cy="648072"/>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sz="1600" b="1" dirty="0" smtClean="0">
                <a:latin typeface="Arial" panose="020B0604020202020204" pitchFamily="34" charset="0"/>
                <a:cs typeface="Arial" panose="020B0604020202020204" pitchFamily="34" charset="0"/>
              </a:rPr>
              <a:t>PROYECTOS 2016</a:t>
            </a:r>
            <a:endParaRPr lang="es-EC" sz="1600" b="1" dirty="0">
              <a:latin typeface="Arial" panose="020B0604020202020204" pitchFamily="34" charset="0"/>
              <a:cs typeface="Arial" panose="020B0604020202020204" pitchFamily="34" charset="0"/>
            </a:endParaRPr>
          </a:p>
        </p:txBody>
      </p:sp>
      <p:graphicFrame>
        <p:nvGraphicFramePr>
          <p:cNvPr id="19" name="18 Diagrama"/>
          <p:cNvGraphicFramePr/>
          <p:nvPr>
            <p:extLst>
              <p:ext uri="{D42A27DB-BD31-4B8C-83A1-F6EECF244321}">
                <p14:modId xmlns:p14="http://schemas.microsoft.com/office/powerpoint/2010/main" val="1741005349"/>
              </p:ext>
            </p:extLst>
          </p:nvPr>
        </p:nvGraphicFramePr>
        <p:xfrm>
          <a:off x="2151081" y="3356992"/>
          <a:ext cx="6992917" cy="216024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20" name="19 Rectángulo"/>
          <p:cNvSpPr/>
          <p:nvPr/>
        </p:nvSpPr>
        <p:spPr>
          <a:xfrm>
            <a:off x="2216308" y="3420653"/>
            <a:ext cx="360040" cy="201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p>
          <a:p>
            <a:pPr algn="ctr"/>
            <a:r>
              <a:rPr lang="es-EC"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J</a:t>
            </a:r>
          </a:p>
          <a:p>
            <a:pPr algn="ctr"/>
            <a:r>
              <a:rPr lang="es-EC"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p>
          <a:p>
            <a:pPr algn="ctr"/>
            <a:r>
              <a:rPr lang="es-EC"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t>
            </a:r>
          </a:p>
          <a:p>
            <a:pPr algn="ctr"/>
            <a:r>
              <a:rPr lang="es-EC"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U</a:t>
            </a:r>
          </a:p>
          <a:p>
            <a:pPr algn="ctr"/>
            <a:r>
              <a:rPr lang="es-EC"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a:t>
            </a:r>
          </a:p>
          <a:p>
            <a:pPr algn="ctr"/>
            <a:r>
              <a:rPr lang="es-EC"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p>
          <a:p>
            <a:pPr algn="ctr"/>
            <a:r>
              <a:rPr lang="es-EC"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a:t>
            </a:r>
          </a:p>
          <a:p>
            <a:pPr algn="ctr"/>
            <a:r>
              <a:rPr lang="es-EC"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a:t>
            </a:r>
          </a:p>
          <a:p>
            <a:pPr algn="ctr"/>
            <a:endParaRPr lang="es-EC"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2" name="21 Rectángulo"/>
          <p:cNvSpPr/>
          <p:nvPr/>
        </p:nvSpPr>
        <p:spPr>
          <a:xfrm>
            <a:off x="8670810" y="3284984"/>
            <a:ext cx="360040" cy="2287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p>
          <a:p>
            <a:pPr algn="ctr"/>
            <a:r>
              <a:rPr lang="es-EC"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a:t>
            </a:r>
          </a:p>
          <a:p>
            <a:pPr algn="ctr"/>
            <a:endParaRPr lang="es-EC"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EC"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p>
          <a:p>
            <a:pPr algn="ctr"/>
            <a:r>
              <a:rPr lang="es-EC"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J</a:t>
            </a:r>
          </a:p>
          <a:p>
            <a:pPr algn="ctr"/>
            <a:r>
              <a:rPr lang="es-EC"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p>
          <a:p>
            <a:pPr algn="ctr"/>
            <a:r>
              <a:rPr lang="es-EC"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t>
            </a:r>
          </a:p>
          <a:p>
            <a:pPr algn="ctr"/>
            <a:r>
              <a:rPr lang="es-EC"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U</a:t>
            </a:r>
          </a:p>
          <a:p>
            <a:pPr algn="ctr"/>
            <a:r>
              <a:rPr lang="es-EC"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t>
            </a:r>
          </a:p>
          <a:p>
            <a:pPr algn="ctr"/>
            <a:r>
              <a:rPr lang="es-EC"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p>
          <a:p>
            <a:pPr algn="ctr"/>
            <a:r>
              <a:rPr lang="es-EC"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a:t>
            </a:r>
          </a:p>
          <a:p>
            <a:pPr algn="ctr"/>
            <a:r>
              <a:rPr lang="es-EC"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a:t>
            </a:r>
          </a:p>
        </p:txBody>
      </p:sp>
    </p:spTree>
    <p:extLst>
      <p:ext uri="{BB962C8B-B14F-4D97-AF65-F5344CB8AC3E}">
        <p14:creationId xmlns:p14="http://schemas.microsoft.com/office/powerpoint/2010/main" val="3329102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8" y="6021289"/>
            <a:ext cx="9176467"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34 CuadroTexto"/>
          <p:cNvSpPr txBox="1">
            <a:spLocks noChangeArrowheads="1"/>
          </p:cNvSpPr>
          <p:nvPr/>
        </p:nvSpPr>
        <p:spPr bwMode="auto">
          <a:xfrm>
            <a:off x="1462336" y="2276872"/>
            <a:ext cx="6535739" cy="175432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ANÁLISIS SITUACIONAL</a:t>
            </a:r>
            <a:endParaRPr lang="es-EC"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 y="0"/>
            <a:ext cx="9142754" cy="1130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http://sprites.comohacerpara.com/img/09999-hacer-analisis-fod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4221088"/>
            <a:ext cx="3289548" cy="1905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102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8" y="6021289"/>
            <a:ext cx="9176467"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34 CuadroTexto"/>
          <p:cNvSpPr txBox="1">
            <a:spLocks noChangeArrowheads="1"/>
          </p:cNvSpPr>
          <p:nvPr/>
        </p:nvSpPr>
        <p:spPr bwMode="auto">
          <a:xfrm>
            <a:off x="1979712" y="0"/>
            <a:ext cx="7007250" cy="584775"/>
          </a:xfrm>
          <a:prstGeom prst="rect">
            <a:avLst/>
          </a:prstGeom>
          <a:noFill/>
          <a:ln w="9525">
            <a:solidFill>
              <a:srgbClr val="92D050"/>
            </a:solidFill>
            <a:miter lim="800000"/>
            <a:headEnd/>
            <a:tailEnd/>
          </a:ln>
        </p:spPr>
        <p:txBody>
          <a:bodyPr wrap="square">
            <a:spAutoFit/>
          </a:bodyPr>
          <a:lstStyle/>
          <a:p>
            <a:pPr algn="ctr"/>
            <a:r>
              <a:rPr lang="es-EC" sz="3200" b="1" dirty="0" smtClean="0"/>
              <a:t>2.1 ANÁLISIS SITUACIONAL EXTERNO</a:t>
            </a:r>
            <a:endParaRPr lang="es-EC" sz="3200" b="1" dirty="0"/>
          </a:p>
        </p:txBody>
      </p:sp>
      <p:sp>
        <p:nvSpPr>
          <p:cNvPr id="4" name="3 Rectángulo redondeado"/>
          <p:cNvSpPr/>
          <p:nvPr/>
        </p:nvSpPr>
        <p:spPr>
          <a:xfrm>
            <a:off x="539552" y="980728"/>
            <a:ext cx="2808312" cy="4320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latin typeface="Bodoni MT Black" panose="02070A03080606020203" pitchFamily="18" charset="0"/>
              </a:rPr>
              <a:t>FACTOR POLÍTICO</a:t>
            </a:r>
            <a:endParaRPr lang="es-EC" b="1" dirty="0">
              <a:latin typeface="Bodoni MT Black" panose="02070A03080606020203" pitchFamily="18" charset="0"/>
            </a:endParaRPr>
          </a:p>
        </p:txBody>
      </p:sp>
      <p:graphicFrame>
        <p:nvGraphicFramePr>
          <p:cNvPr id="5" name="4 Diagrama"/>
          <p:cNvGraphicFramePr/>
          <p:nvPr>
            <p:extLst>
              <p:ext uri="{D42A27DB-BD31-4B8C-83A1-F6EECF244321}">
                <p14:modId xmlns:p14="http://schemas.microsoft.com/office/powerpoint/2010/main" val="808640136"/>
              </p:ext>
            </p:extLst>
          </p:nvPr>
        </p:nvGraphicFramePr>
        <p:xfrm>
          <a:off x="119723" y="1556792"/>
          <a:ext cx="5016122" cy="29386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7 Diagrama"/>
          <p:cNvGraphicFramePr/>
          <p:nvPr>
            <p:extLst>
              <p:ext uri="{D42A27DB-BD31-4B8C-83A1-F6EECF244321}">
                <p14:modId xmlns:p14="http://schemas.microsoft.com/office/powerpoint/2010/main" val="3087032973"/>
              </p:ext>
            </p:extLst>
          </p:nvPr>
        </p:nvGraphicFramePr>
        <p:xfrm>
          <a:off x="5292080" y="638827"/>
          <a:ext cx="3851919" cy="307820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9" name="8 Diagrama"/>
          <p:cNvGraphicFramePr/>
          <p:nvPr>
            <p:extLst>
              <p:ext uri="{D42A27DB-BD31-4B8C-83A1-F6EECF244321}">
                <p14:modId xmlns:p14="http://schemas.microsoft.com/office/powerpoint/2010/main" val="1561509631"/>
              </p:ext>
            </p:extLst>
          </p:nvPr>
        </p:nvGraphicFramePr>
        <p:xfrm>
          <a:off x="-32468" y="4142234"/>
          <a:ext cx="4964508" cy="285978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0" name="9 Elipse"/>
          <p:cNvSpPr/>
          <p:nvPr/>
        </p:nvSpPr>
        <p:spPr>
          <a:xfrm>
            <a:off x="-64044" y="4142234"/>
            <a:ext cx="1859152" cy="41835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FACTOR LEGAL</a:t>
            </a:r>
            <a:endParaRPr lang="es-EC"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11" name="10 Flecha derecha"/>
          <p:cNvSpPr/>
          <p:nvPr/>
        </p:nvSpPr>
        <p:spPr>
          <a:xfrm rot="5249732">
            <a:off x="664587" y="4644888"/>
            <a:ext cx="504056" cy="418355"/>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2" name="1 CuadroTexto"/>
          <p:cNvSpPr txBox="1"/>
          <p:nvPr/>
        </p:nvSpPr>
        <p:spPr>
          <a:xfrm rot="20497581">
            <a:off x="183075" y="1534587"/>
            <a:ext cx="1440160" cy="1323439"/>
          </a:xfrm>
          <a:prstGeom prst="rect">
            <a:avLst/>
          </a:prstGeom>
          <a:noFill/>
        </p:spPr>
        <p:txBody>
          <a:bodyPr wrap="square" rtlCol="0">
            <a:spAutoFit/>
          </a:bodyPr>
          <a:lstStyle/>
          <a:p>
            <a:pPr lvl="0" algn="ctr"/>
            <a:r>
              <a:rPr lang="es-EC" sz="1000" dirty="0">
                <a:latin typeface="Arial" panose="020B0604020202020204" pitchFamily="34" charset="0"/>
                <a:cs typeface="Arial" panose="020B0604020202020204" pitchFamily="34" charset="0"/>
              </a:rPr>
              <a:t>Inclusión de objetivos sociales </a:t>
            </a:r>
            <a:r>
              <a:rPr lang="es-EC" sz="1000" dirty="0" smtClean="0">
                <a:latin typeface="Arial" panose="020B0604020202020204" pitchFamily="34" charset="0"/>
                <a:cs typeface="Arial" panose="020B0604020202020204" pitchFamily="34" charset="0"/>
              </a:rPr>
              <a:t> y </a:t>
            </a:r>
            <a:r>
              <a:rPr lang="es-EC" sz="1000" dirty="0">
                <a:latin typeface="Arial" panose="020B0604020202020204" pitchFamily="34" charset="0"/>
                <a:cs typeface="Arial" panose="020B0604020202020204" pitchFamily="34" charset="0"/>
              </a:rPr>
              <a:t>de desarrollo para propiciar el mejoramiento de calidad de la población </a:t>
            </a:r>
          </a:p>
          <a:p>
            <a:pPr algn="ctr"/>
            <a:endParaRPr lang="es-EC" sz="1000" dirty="0"/>
          </a:p>
        </p:txBody>
      </p:sp>
      <p:sp>
        <p:nvSpPr>
          <p:cNvPr id="12" name="11 Rectángulo redondeado"/>
          <p:cNvSpPr/>
          <p:nvPr/>
        </p:nvSpPr>
        <p:spPr>
          <a:xfrm>
            <a:off x="6178650" y="3284984"/>
            <a:ext cx="2808312" cy="4320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latin typeface="Bodoni MT Black" panose="02070A03080606020203" pitchFamily="18" charset="0"/>
              </a:rPr>
              <a:t>FACTOR ECONÓMICO</a:t>
            </a:r>
            <a:endParaRPr lang="es-EC" b="1" dirty="0">
              <a:latin typeface="Bodoni MT Black" panose="02070A03080606020203" pitchFamily="18" charset="0"/>
            </a:endParaRPr>
          </a:p>
        </p:txBody>
      </p:sp>
      <p:graphicFrame>
        <p:nvGraphicFramePr>
          <p:cNvPr id="13" name="12 Tabla"/>
          <p:cNvGraphicFramePr>
            <a:graphicFrameLocks noGrp="1"/>
          </p:cNvGraphicFramePr>
          <p:nvPr>
            <p:extLst>
              <p:ext uri="{D42A27DB-BD31-4B8C-83A1-F6EECF244321}">
                <p14:modId xmlns:p14="http://schemas.microsoft.com/office/powerpoint/2010/main" val="3836879048"/>
              </p:ext>
            </p:extLst>
          </p:nvPr>
        </p:nvGraphicFramePr>
        <p:xfrm>
          <a:off x="5483337" y="3840150"/>
          <a:ext cx="3657600" cy="1505973"/>
        </p:xfrm>
        <a:graphic>
          <a:graphicData uri="http://schemas.openxmlformats.org/drawingml/2006/table">
            <a:tbl>
              <a:tblPr firstRow="1" firstCol="1" bandRow="1">
                <a:tableStyleId>{FABFCF23-3B69-468F-B69F-88F6DE6A72F2}</a:tableStyleId>
              </a:tblPr>
              <a:tblGrid>
                <a:gridCol w="749300"/>
                <a:gridCol w="952500"/>
                <a:gridCol w="977900"/>
                <a:gridCol w="977900"/>
              </a:tblGrid>
              <a:tr h="401835">
                <a:tc>
                  <a:txBody>
                    <a:bodyPr/>
                    <a:lstStyle/>
                    <a:p>
                      <a:pPr algn="ctr">
                        <a:lnSpc>
                          <a:spcPct val="115000"/>
                        </a:lnSpc>
                        <a:spcAft>
                          <a:spcPts val="0"/>
                        </a:spcAft>
                      </a:pPr>
                      <a:r>
                        <a:rPr lang="es-EC" sz="1050" dirty="0">
                          <a:effectLst/>
                        </a:rPr>
                        <a:t>Período</a:t>
                      </a:r>
                      <a:endParaRPr lang="es-EC"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50">
                          <a:effectLst/>
                        </a:rPr>
                        <a:t>PIB Construcción</a:t>
                      </a:r>
                      <a:endParaRPr lang="es-EC"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50">
                          <a:effectLst/>
                        </a:rPr>
                        <a:t>Variación PIB Construcción</a:t>
                      </a:r>
                      <a:endParaRPr lang="es-EC" sz="10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50">
                          <a:effectLst/>
                        </a:rPr>
                        <a:t>Variación PIB Nacional </a:t>
                      </a:r>
                      <a:endParaRPr lang="es-EC" sz="1050">
                        <a:effectLst/>
                        <a:latin typeface="Calibri"/>
                        <a:ea typeface="Calibri"/>
                        <a:cs typeface="Times New Roman"/>
                      </a:endParaRPr>
                    </a:p>
                  </a:txBody>
                  <a:tcPr marL="44450" marR="44450" marT="0" marB="0" anchor="ctr"/>
                </a:tc>
              </a:tr>
              <a:tr h="158828">
                <a:tc>
                  <a:txBody>
                    <a:bodyPr/>
                    <a:lstStyle/>
                    <a:p>
                      <a:pPr algn="r">
                        <a:lnSpc>
                          <a:spcPct val="115000"/>
                        </a:lnSpc>
                        <a:spcAft>
                          <a:spcPts val="0"/>
                        </a:spcAft>
                      </a:pPr>
                      <a:r>
                        <a:rPr lang="es-EC" sz="1050" dirty="0">
                          <a:effectLst/>
                        </a:rPr>
                        <a:t>2010</a:t>
                      </a:r>
                      <a:endParaRPr lang="es-EC" sz="105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50" dirty="0">
                          <a:effectLst/>
                        </a:rPr>
                        <a:t>6.501.177</a:t>
                      </a:r>
                      <a:endParaRPr lang="es-EC" sz="105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50">
                          <a:effectLst/>
                        </a:rPr>
                        <a:t>3,4</a:t>
                      </a:r>
                      <a:endParaRPr lang="es-EC" sz="105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50">
                          <a:effectLst/>
                        </a:rPr>
                        <a:t>3,5%</a:t>
                      </a:r>
                      <a:endParaRPr lang="es-EC" sz="1050">
                        <a:effectLst/>
                        <a:latin typeface="Calibri"/>
                        <a:ea typeface="Calibri"/>
                        <a:cs typeface="Times New Roman"/>
                      </a:endParaRPr>
                    </a:p>
                  </a:txBody>
                  <a:tcPr marL="44450" marR="44450" marT="0" marB="0" anchor="b"/>
                </a:tc>
              </a:tr>
              <a:tr h="158828">
                <a:tc>
                  <a:txBody>
                    <a:bodyPr/>
                    <a:lstStyle/>
                    <a:p>
                      <a:pPr algn="r">
                        <a:lnSpc>
                          <a:spcPct val="115000"/>
                        </a:lnSpc>
                        <a:spcAft>
                          <a:spcPts val="0"/>
                        </a:spcAft>
                      </a:pPr>
                      <a:r>
                        <a:rPr lang="es-EC" sz="1050">
                          <a:effectLst/>
                        </a:rPr>
                        <a:t>2011</a:t>
                      </a:r>
                      <a:endParaRPr lang="es-EC" sz="105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50">
                          <a:effectLst/>
                        </a:rPr>
                        <a:t>8.106.494</a:t>
                      </a:r>
                      <a:endParaRPr lang="es-EC" sz="105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50">
                          <a:effectLst/>
                        </a:rPr>
                        <a:t>17,6</a:t>
                      </a:r>
                      <a:endParaRPr lang="es-EC" sz="105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50">
                          <a:effectLst/>
                        </a:rPr>
                        <a:t>7,8%</a:t>
                      </a:r>
                      <a:endParaRPr lang="es-EC" sz="1050">
                        <a:effectLst/>
                        <a:latin typeface="Calibri"/>
                        <a:ea typeface="Calibri"/>
                        <a:cs typeface="Times New Roman"/>
                      </a:endParaRPr>
                    </a:p>
                  </a:txBody>
                  <a:tcPr marL="44450" marR="44450" marT="0" marB="0" anchor="b"/>
                </a:tc>
              </a:tr>
              <a:tr h="158828">
                <a:tc>
                  <a:txBody>
                    <a:bodyPr/>
                    <a:lstStyle/>
                    <a:p>
                      <a:pPr algn="r">
                        <a:lnSpc>
                          <a:spcPct val="115000"/>
                        </a:lnSpc>
                        <a:spcAft>
                          <a:spcPts val="0"/>
                        </a:spcAft>
                      </a:pPr>
                      <a:r>
                        <a:rPr lang="es-EC" sz="1050">
                          <a:effectLst/>
                        </a:rPr>
                        <a:t>2012</a:t>
                      </a:r>
                      <a:endParaRPr lang="es-EC" sz="105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50">
                          <a:effectLst/>
                        </a:rPr>
                        <a:t>9.378.602</a:t>
                      </a:r>
                      <a:endParaRPr lang="es-EC" sz="105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50">
                          <a:effectLst/>
                        </a:rPr>
                        <a:t>12,2</a:t>
                      </a:r>
                      <a:endParaRPr lang="es-EC" sz="105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50">
                          <a:effectLst/>
                        </a:rPr>
                        <a:t>5,1%</a:t>
                      </a:r>
                      <a:endParaRPr lang="es-EC" sz="1050">
                        <a:effectLst/>
                        <a:latin typeface="Calibri"/>
                        <a:ea typeface="Calibri"/>
                        <a:cs typeface="Times New Roman"/>
                      </a:endParaRPr>
                    </a:p>
                  </a:txBody>
                  <a:tcPr marL="44450" marR="44450" marT="0" marB="0" anchor="b"/>
                </a:tc>
              </a:tr>
              <a:tr h="158828">
                <a:tc>
                  <a:txBody>
                    <a:bodyPr/>
                    <a:lstStyle/>
                    <a:p>
                      <a:pPr algn="r">
                        <a:lnSpc>
                          <a:spcPct val="115000"/>
                        </a:lnSpc>
                        <a:spcAft>
                          <a:spcPts val="0"/>
                        </a:spcAft>
                      </a:pPr>
                      <a:r>
                        <a:rPr lang="es-EC" sz="1050">
                          <a:effectLst/>
                        </a:rPr>
                        <a:t>2013</a:t>
                      </a:r>
                      <a:endParaRPr lang="es-EC" sz="105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50">
                          <a:effectLst/>
                        </a:rPr>
                        <a:t>10.096.021</a:t>
                      </a:r>
                      <a:endParaRPr lang="es-EC" sz="105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50">
                          <a:effectLst/>
                        </a:rPr>
                        <a:t>8,3</a:t>
                      </a:r>
                      <a:endParaRPr lang="es-EC" sz="105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50">
                          <a:effectLst/>
                        </a:rPr>
                        <a:t>4,6%</a:t>
                      </a:r>
                      <a:endParaRPr lang="es-EC" sz="1050">
                        <a:effectLst/>
                        <a:latin typeface="Calibri"/>
                        <a:ea typeface="Calibri"/>
                        <a:cs typeface="Times New Roman"/>
                      </a:endParaRPr>
                    </a:p>
                  </a:txBody>
                  <a:tcPr marL="44450" marR="44450" marT="0" marB="0" anchor="b"/>
                </a:tc>
              </a:tr>
              <a:tr h="158828">
                <a:tc>
                  <a:txBody>
                    <a:bodyPr/>
                    <a:lstStyle/>
                    <a:p>
                      <a:pPr algn="r">
                        <a:lnSpc>
                          <a:spcPct val="115000"/>
                        </a:lnSpc>
                        <a:spcAft>
                          <a:spcPts val="0"/>
                        </a:spcAft>
                      </a:pPr>
                      <a:r>
                        <a:rPr lang="es-EC" sz="1050">
                          <a:effectLst/>
                        </a:rPr>
                        <a:t>2014</a:t>
                      </a:r>
                      <a:endParaRPr lang="es-EC" sz="105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50">
                          <a:effectLst/>
                        </a:rPr>
                        <a:t>11.229.192</a:t>
                      </a:r>
                      <a:endParaRPr lang="es-EC" sz="105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50">
                          <a:effectLst/>
                        </a:rPr>
                        <a:t>7,3</a:t>
                      </a:r>
                      <a:endParaRPr lang="es-EC" sz="105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50">
                          <a:effectLst/>
                        </a:rPr>
                        <a:t>3,8%</a:t>
                      </a:r>
                      <a:endParaRPr lang="es-EC" sz="1050">
                        <a:effectLst/>
                        <a:latin typeface="Calibri"/>
                        <a:ea typeface="Calibri"/>
                        <a:cs typeface="Times New Roman"/>
                      </a:endParaRPr>
                    </a:p>
                  </a:txBody>
                  <a:tcPr marL="44450" marR="44450" marT="0" marB="0" anchor="b"/>
                </a:tc>
              </a:tr>
              <a:tr h="166769">
                <a:tc>
                  <a:txBody>
                    <a:bodyPr/>
                    <a:lstStyle/>
                    <a:p>
                      <a:pPr algn="r">
                        <a:lnSpc>
                          <a:spcPct val="115000"/>
                        </a:lnSpc>
                        <a:spcAft>
                          <a:spcPts val="0"/>
                        </a:spcAft>
                      </a:pPr>
                      <a:r>
                        <a:rPr lang="es-EC" sz="1050">
                          <a:effectLst/>
                        </a:rPr>
                        <a:t>2015</a:t>
                      </a:r>
                      <a:endParaRPr lang="es-EC" sz="105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50">
                          <a:effectLst/>
                        </a:rPr>
                        <a:t>11.476.694</a:t>
                      </a:r>
                      <a:endParaRPr lang="es-EC" sz="105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50" dirty="0">
                          <a:effectLst/>
                        </a:rPr>
                        <a:t>-1,1</a:t>
                      </a:r>
                      <a:endParaRPr lang="es-EC" sz="105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050" dirty="0">
                          <a:effectLst/>
                        </a:rPr>
                        <a:t>0,04%</a:t>
                      </a:r>
                      <a:endParaRPr lang="es-EC" sz="1050" dirty="0">
                        <a:effectLst/>
                        <a:latin typeface="Calibri"/>
                        <a:ea typeface="Calibri"/>
                        <a:cs typeface="Times New Roman"/>
                      </a:endParaRPr>
                    </a:p>
                  </a:txBody>
                  <a:tcPr marL="44450" marR="44450" marT="0" marB="0" anchor="b"/>
                </a:tc>
              </a:tr>
            </a:tbl>
          </a:graphicData>
        </a:graphic>
      </p:graphicFrame>
      <p:sp>
        <p:nvSpPr>
          <p:cNvPr id="14" name="13 CuadroTexto"/>
          <p:cNvSpPr txBox="1"/>
          <p:nvPr/>
        </p:nvSpPr>
        <p:spPr>
          <a:xfrm>
            <a:off x="5589266" y="5373216"/>
            <a:ext cx="3384376" cy="461665"/>
          </a:xfrm>
          <a:prstGeom prst="rect">
            <a:avLst/>
          </a:prstGeom>
          <a:noFill/>
        </p:spPr>
        <p:txBody>
          <a:bodyPr wrap="square" rtlCol="0">
            <a:spAutoFit/>
          </a:bodyPr>
          <a:lstStyle/>
          <a:p>
            <a:pPr algn="ctr"/>
            <a:r>
              <a:rPr lang="es-EC" sz="1200" b="1" dirty="0" smtClean="0">
                <a:effectLst>
                  <a:outerShdw blurRad="38100" dist="38100" dir="2700000" algn="tl">
                    <a:srgbClr val="000000">
                      <a:alpha val="43137"/>
                    </a:srgbClr>
                  </a:outerShdw>
                </a:effectLst>
              </a:rPr>
              <a:t>PIB Nacional y PIB Global</a:t>
            </a:r>
          </a:p>
          <a:p>
            <a:pPr algn="ctr"/>
            <a:r>
              <a:rPr lang="es-EC" sz="1200" b="1" dirty="0" smtClean="0">
                <a:effectLst>
                  <a:outerShdw blurRad="38100" dist="38100" dir="2700000" algn="tl">
                    <a:srgbClr val="000000">
                      <a:alpha val="43137"/>
                    </a:srgbClr>
                  </a:outerShdw>
                </a:effectLst>
              </a:rPr>
              <a:t>Fuente: Estadísticas del Banco Central del Ecuador </a:t>
            </a:r>
            <a:endParaRPr lang="es-EC" sz="1200" b="1" dirty="0">
              <a:effectLst>
                <a:outerShdw blurRad="38100" dist="38100" dir="2700000" algn="tl">
                  <a:srgbClr val="000000">
                    <a:alpha val="43137"/>
                  </a:srgbClr>
                </a:outerShdw>
              </a:effectLst>
            </a:endParaRPr>
          </a:p>
        </p:txBody>
      </p:sp>
      <p:sp>
        <p:nvSpPr>
          <p:cNvPr id="15" name="14 Elipse"/>
          <p:cNvSpPr/>
          <p:nvPr/>
        </p:nvSpPr>
        <p:spPr>
          <a:xfrm>
            <a:off x="4475225" y="5805265"/>
            <a:ext cx="1248903" cy="432048"/>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PIB</a:t>
            </a:r>
            <a:endParaRPr lang="es-EC" sz="16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val="3329102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2540</TotalTime>
  <Words>8407</Words>
  <Application>Microsoft Office PowerPoint</Application>
  <PresentationFormat>Presentación en pantalla (4:3)</PresentationFormat>
  <Paragraphs>1915</Paragraphs>
  <Slides>44</Slides>
  <Notes>0</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56" baseType="lpstr">
      <vt:lpstr>Aharoni</vt:lpstr>
      <vt:lpstr>Arial</vt:lpstr>
      <vt:lpstr>Bodoni MT</vt:lpstr>
      <vt:lpstr>Bodoni MT Black</vt:lpstr>
      <vt:lpstr>Broadway</vt:lpstr>
      <vt:lpstr>Calibri</vt:lpstr>
      <vt:lpstr>Cambria Math</vt:lpstr>
      <vt:lpstr>Cooper Black</vt:lpstr>
      <vt:lpstr>Times New Roman</vt:lpstr>
      <vt:lpstr>Wingdings</vt:lpstr>
      <vt:lpstr>Tema de Office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Aracely Y S</dc:creator>
  <cp:lastModifiedBy>Almacen Mantilla</cp:lastModifiedBy>
  <cp:revision>166</cp:revision>
  <dcterms:created xsi:type="dcterms:W3CDTF">2016-08-22T05:16:42Z</dcterms:created>
  <dcterms:modified xsi:type="dcterms:W3CDTF">2016-09-20T18:53:49Z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